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handoutMasterIdLst>
    <p:handoutMasterId r:id="rId66"/>
  </p:handoutMasterIdLst>
  <p:sldIdLst>
    <p:sldId id="256" r:id="rId2"/>
    <p:sldId id="356" r:id="rId3"/>
    <p:sldId id="1458" r:id="rId4"/>
    <p:sldId id="1356" r:id="rId5"/>
    <p:sldId id="1118" r:id="rId6"/>
    <p:sldId id="1117" r:id="rId7"/>
    <p:sldId id="1448" r:id="rId8"/>
    <p:sldId id="1447" r:id="rId9"/>
    <p:sldId id="1123" r:id="rId10"/>
    <p:sldId id="1454" r:id="rId11"/>
    <p:sldId id="1455" r:id="rId12"/>
    <p:sldId id="1453" r:id="rId13"/>
    <p:sldId id="916" r:id="rId14"/>
    <p:sldId id="917" r:id="rId15"/>
    <p:sldId id="748" r:id="rId16"/>
    <p:sldId id="751" r:id="rId17"/>
    <p:sldId id="1460" r:id="rId18"/>
    <p:sldId id="1461" r:id="rId19"/>
    <p:sldId id="1435" r:id="rId20"/>
    <p:sldId id="1380" r:id="rId21"/>
    <p:sldId id="1459" r:id="rId22"/>
    <p:sldId id="1381" r:id="rId23"/>
    <p:sldId id="673" r:id="rId24"/>
    <p:sldId id="1382" r:id="rId25"/>
    <p:sldId id="1384" r:id="rId26"/>
    <p:sldId id="674" r:id="rId27"/>
    <p:sldId id="1398" r:id="rId28"/>
    <p:sldId id="1400" r:id="rId29"/>
    <p:sldId id="1399" r:id="rId30"/>
    <p:sldId id="675" r:id="rId31"/>
    <p:sldId id="1401" r:id="rId32"/>
    <p:sldId id="1402" r:id="rId33"/>
    <p:sldId id="676" r:id="rId34"/>
    <p:sldId id="1404" r:id="rId35"/>
    <p:sldId id="1405" r:id="rId36"/>
    <p:sldId id="677" r:id="rId37"/>
    <p:sldId id="1430" r:id="rId38"/>
    <p:sldId id="1431" r:id="rId39"/>
    <p:sldId id="678" r:id="rId40"/>
    <p:sldId id="1432" r:id="rId41"/>
    <p:sldId id="1433" r:id="rId42"/>
    <p:sldId id="679" r:id="rId43"/>
    <p:sldId id="1434" r:id="rId44"/>
    <p:sldId id="680" r:id="rId45"/>
    <p:sldId id="1436" r:id="rId46"/>
    <p:sldId id="683" r:id="rId47"/>
    <p:sldId id="1437" r:id="rId48"/>
    <p:sldId id="1438" r:id="rId49"/>
    <p:sldId id="681" r:id="rId50"/>
    <p:sldId id="1439" r:id="rId51"/>
    <p:sldId id="1440" r:id="rId52"/>
    <p:sldId id="682" r:id="rId53"/>
    <p:sldId id="1441" r:id="rId54"/>
    <p:sldId id="1442" r:id="rId55"/>
    <p:sldId id="684" r:id="rId56"/>
    <p:sldId id="1443" r:id="rId57"/>
    <p:sldId id="1444" r:id="rId58"/>
    <p:sldId id="685" r:id="rId59"/>
    <p:sldId id="1445" r:id="rId60"/>
    <p:sldId id="1446" r:id="rId61"/>
    <p:sldId id="1449" r:id="rId62"/>
    <p:sldId id="1451" r:id="rId63"/>
    <p:sldId id="1452"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90">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BD7"/>
    <a:srgbClr val="B1D3F5"/>
    <a:srgbClr val="CCE9AD"/>
    <a:srgbClr val="416D12"/>
    <a:srgbClr val="3EA4BA"/>
    <a:srgbClr val="00B4B2"/>
    <a:srgbClr val="008CBA"/>
    <a:srgbClr val="D3452D"/>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274" autoAdjust="0"/>
    <p:restoredTop sz="94660"/>
  </p:normalViewPr>
  <p:slideViewPr>
    <p:cSldViewPr snapToGrid="0">
      <p:cViewPr>
        <p:scale>
          <a:sx n="90" d="100"/>
          <a:sy n="90" d="100"/>
        </p:scale>
        <p:origin x="-245" y="-58"/>
      </p:cViewPr>
      <p:guideLst>
        <p:guide orient="horz" pos="2290"/>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G\CEDEAO%20PAIS%20POR%20PAIS%20VEG%202020.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G\CEDEAO%20PAIS%20POR%20PAIS%20VEG%202020.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G\CEDEAO%20PAIS%20POR%20PAIS%20VEG%202020.XLS"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2020.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2020.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J:\BUSINESS%20CENTER%202020\CEDEAO2020\Pais-por-Pais\CEDEAO%20PAIS%20POR%20PAIS%20VPT.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ENG\CEDEAO%20PAIS%20POR%20PAIS%20VEG%202020.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DOSSIER%202020\BUSINESS%20CENTER%202020\ABC\CEDEAO\ENG\Dados%20CEDEAO%20Estaisticas%20VEN%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Estatisticas'!$A$7</c:f>
              <c:strCache>
                <c:ptCount val="1"/>
                <c:pt idx="0">
                  <c:v>Exports of goods and services [Constant] </c:v>
                </c:pt>
              </c:strCache>
            </c:strRef>
          </c:tx>
          <c:spPr>
            <a:solidFill>
              <a:schemeClr val="accent1"/>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Estatisticas'!$B$7:$K$7</c:f>
              <c:numCache>
                <c:formatCode>"$"#,##0_);[Red]\("$"#,##0\)</c:formatCode>
                <c:ptCount val="10"/>
                <c:pt idx="0">
                  <c:v>119269455520</c:v>
                </c:pt>
                <c:pt idx="1">
                  <c:v>131263602377</c:v>
                </c:pt>
                <c:pt idx="2">
                  <c:v>161680456876</c:v>
                </c:pt>
                <c:pt idx="3">
                  <c:v>161700201725</c:v>
                </c:pt>
                <c:pt idx="4">
                  <c:v>137243637734</c:v>
                </c:pt>
                <c:pt idx="5">
                  <c:v>160013859840</c:v>
                </c:pt>
                <c:pt idx="6">
                  <c:v>159699663438</c:v>
                </c:pt>
                <c:pt idx="7">
                  <c:v>176432765609</c:v>
                </c:pt>
                <c:pt idx="8">
                  <c:v>196634191643</c:v>
                </c:pt>
                <c:pt idx="9">
                  <c:v>197993787997</c:v>
                </c:pt>
              </c:numCache>
            </c:numRef>
          </c:val>
          <c:extLst xmlns:c16r2="http://schemas.microsoft.com/office/drawing/2015/06/chart">
            <c:ext xmlns:c16="http://schemas.microsoft.com/office/drawing/2014/chart" uri="{C3380CC4-5D6E-409C-BE32-E72D297353CC}">
              <c16:uniqueId val="{00000000-193A-41AF-9037-B598D7920EFF}"/>
            </c:ext>
          </c:extLst>
        </c:ser>
        <c:ser>
          <c:idx val="1"/>
          <c:order val="1"/>
          <c:tx>
            <c:strRef>
              <c:f>'CEDEAO Estatisticas'!$A$8</c:f>
              <c:strCache>
                <c:ptCount val="1"/>
                <c:pt idx="0">
                  <c:v>Exports of goods and services [Current] </c:v>
                </c:pt>
              </c:strCache>
            </c:strRef>
          </c:tx>
          <c:spPr>
            <a:solidFill>
              <a:schemeClr val="accent2"/>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Estatisticas'!$B$8:$K$8</c:f>
              <c:numCache>
                <c:formatCode>"$"#,##0_);[Red]\("$"#,##0\)</c:formatCode>
                <c:ptCount val="10"/>
                <c:pt idx="0">
                  <c:v>87982424754</c:v>
                </c:pt>
                <c:pt idx="1">
                  <c:v>131263602377</c:v>
                </c:pt>
                <c:pt idx="2">
                  <c:v>177083515182</c:v>
                </c:pt>
                <c:pt idx="3">
                  <c:v>196861687421</c:v>
                </c:pt>
                <c:pt idx="4">
                  <c:v>145537885441</c:v>
                </c:pt>
                <c:pt idx="5">
                  <c:v>158127655100</c:v>
                </c:pt>
                <c:pt idx="6">
                  <c:v>101001877803</c:v>
                </c:pt>
                <c:pt idx="7">
                  <c:v>88838747408</c:v>
                </c:pt>
                <c:pt idx="8">
                  <c:v>109171925668</c:v>
                </c:pt>
                <c:pt idx="9">
                  <c:v>125541897759</c:v>
                </c:pt>
              </c:numCache>
            </c:numRef>
          </c:val>
          <c:extLst xmlns:c16r2="http://schemas.microsoft.com/office/drawing/2015/06/chart">
            <c:ext xmlns:c16="http://schemas.microsoft.com/office/drawing/2014/chart" uri="{C3380CC4-5D6E-409C-BE32-E72D297353CC}">
              <c16:uniqueId val="{00000001-193A-41AF-9037-B598D7920EFF}"/>
            </c:ext>
          </c:extLst>
        </c:ser>
        <c:ser>
          <c:idx val="2"/>
          <c:order val="2"/>
          <c:tx>
            <c:strRef>
              <c:f>'CEDEAO Estatisticas'!$A$9</c:f>
              <c:strCache>
                <c:ptCount val="1"/>
                <c:pt idx="0">
                  <c:v>Imports of goods and services [Constant]</c:v>
                </c:pt>
              </c:strCache>
            </c:strRef>
          </c:tx>
          <c:spPr>
            <a:solidFill>
              <a:srgbClr val="FFFF00"/>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Estatisticas'!$B$9:$K$9</c:f>
              <c:numCache>
                <c:formatCode>"$"#,##0_);[Red]\("$"#,##0\)</c:formatCode>
                <c:ptCount val="10"/>
                <c:pt idx="0">
                  <c:v>120948954855</c:v>
                </c:pt>
                <c:pt idx="1">
                  <c:v>116116040310</c:v>
                </c:pt>
                <c:pt idx="2">
                  <c:v>117813278848</c:v>
                </c:pt>
                <c:pt idx="3">
                  <c:v>105487671014</c:v>
                </c:pt>
                <c:pt idx="4">
                  <c:v>113278638743</c:v>
                </c:pt>
                <c:pt idx="5">
                  <c:v>116402409242</c:v>
                </c:pt>
                <c:pt idx="6">
                  <c:v>111833435373</c:v>
                </c:pt>
                <c:pt idx="7">
                  <c:v>113955469419</c:v>
                </c:pt>
                <c:pt idx="8">
                  <c:v>118920361672</c:v>
                </c:pt>
                <c:pt idx="9">
                  <c:v>138363847400</c:v>
                </c:pt>
              </c:numCache>
            </c:numRef>
          </c:val>
          <c:extLst xmlns:c16r2="http://schemas.microsoft.com/office/drawing/2015/06/chart">
            <c:ext xmlns:c16="http://schemas.microsoft.com/office/drawing/2014/chart" uri="{C3380CC4-5D6E-409C-BE32-E72D297353CC}">
              <c16:uniqueId val="{00000002-193A-41AF-9037-B598D7920EFF}"/>
            </c:ext>
          </c:extLst>
        </c:ser>
        <c:ser>
          <c:idx val="3"/>
          <c:order val="3"/>
          <c:tx>
            <c:strRef>
              <c:f>'CEDEAO Estatisticas'!$A$10</c:f>
              <c:strCache>
                <c:ptCount val="1"/>
                <c:pt idx="0">
                  <c:v>Imports of goods and services [Current] </c:v>
                </c:pt>
              </c:strCache>
            </c:strRef>
          </c:tx>
          <c:spPr>
            <a:solidFill>
              <a:schemeClr val="accent4"/>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Estatisticas'!$B$10:$K$10</c:f>
              <c:numCache>
                <c:formatCode>"$"#,##0_);[Red]\("$"#,##0\)</c:formatCode>
                <c:ptCount val="10"/>
                <c:pt idx="0">
                  <c:v>95888479511</c:v>
                </c:pt>
                <c:pt idx="1">
                  <c:v>116116040310</c:v>
                </c:pt>
                <c:pt idx="2">
                  <c:v>149975525182</c:v>
                </c:pt>
                <c:pt idx="3">
                  <c:v>127364769774</c:v>
                </c:pt>
                <c:pt idx="4">
                  <c:v>139373021858</c:v>
                </c:pt>
                <c:pt idx="5">
                  <c:v>140799744807</c:v>
                </c:pt>
                <c:pt idx="6">
                  <c:v>122046120342</c:v>
                </c:pt>
                <c:pt idx="7">
                  <c:v>116387598643</c:v>
                </c:pt>
                <c:pt idx="8">
                  <c:v>123687024113</c:v>
                </c:pt>
                <c:pt idx="9">
                  <c:v>149036040087</c:v>
                </c:pt>
              </c:numCache>
            </c:numRef>
          </c:val>
          <c:extLst xmlns:c16r2="http://schemas.microsoft.com/office/drawing/2015/06/chart">
            <c:ext xmlns:c16="http://schemas.microsoft.com/office/drawing/2014/chart" uri="{C3380CC4-5D6E-409C-BE32-E72D297353CC}">
              <c16:uniqueId val="{00000003-193A-41AF-9037-B598D7920EFF}"/>
            </c:ext>
          </c:extLst>
        </c:ser>
        <c:ser>
          <c:idx val="4"/>
          <c:order val="4"/>
          <c:tx>
            <c:strRef>
              <c:f>'CEDEAO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4770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12140" tIns="0" rIns="0" bIns="0" anchor="t"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467995" tIns="0" rIns="0" bIns="0" anchor="b" anchorCtr="0"/>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Estatisticas'!$B$11:$K$11</c:f>
              <c:numCache>
                <c:formatCode>"$"#,##0_);[Red]\("$"#,##0\)</c:formatCode>
                <c:ptCount val="10"/>
                <c:pt idx="0">
                  <c:v>-1679499335</c:v>
                </c:pt>
                <c:pt idx="1">
                  <c:v>15147562067</c:v>
                </c:pt>
                <c:pt idx="2">
                  <c:v>43867178028</c:v>
                </c:pt>
                <c:pt idx="3">
                  <c:v>56212530711</c:v>
                </c:pt>
                <c:pt idx="4">
                  <c:v>23964998991</c:v>
                </c:pt>
                <c:pt idx="5">
                  <c:v>43611450598</c:v>
                </c:pt>
                <c:pt idx="6">
                  <c:v>47866228065</c:v>
                </c:pt>
                <c:pt idx="7">
                  <c:v>62477296190</c:v>
                </c:pt>
                <c:pt idx="8">
                  <c:v>77713829971</c:v>
                </c:pt>
                <c:pt idx="9">
                  <c:v>59629940597</c:v>
                </c:pt>
              </c:numCache>
            </c:numRef>
          </c:val>
          <c:extLst xmlns:c16r2="http://schemas.microsoft.com/office/drawing/2015/06/chart">
            <c:ext xmlns:c16="http://schemas.microsoft.com/office/drawing/2014/chart" uri="{C3380CC4-5D6E-409C-BE32-E72D297353CC}">
              <c16:uniqueId val="{0000000E-193A-41AF-9037-B598D7920EFF}"/>
            </c:ext>
          </c:extLst>
        </c:ser>
        <c:ser>
          <c:idx val="5"/>
          <c:order val="5"/>
          <c:tx>
            <c:strRef>
              <c:f>'CEDEAO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Estatisticas'!$B$12:$K$12</c:f>
              <c:numCache>
                <c:formatCode>"$"#,##0_);[Red]\("$"#,##0\)</c:formatCode>
                <c:ptCount val="10"/>
                <c:pt idx="0">
                  <c:v>-7906054757</c:v>
                </c:pt>
                <c:pt idx="1">
                  <c:v>15147562067</c:v>
                </c:pt>
                <c:pt idx="2">
                  <c:v>27107990000</c:v>
                </c:pt>
                <c:pt idx="3">
                  <c:v>69496917647</c:v>
                </c:pt>
                <c:pt idx="4">
                  <c:v>6164863583</c:v>
                </c:pt>
                <c:pt idx="5">
                  <c:v>17327910293</c:v>
                </c:pt>
                <c:pt idx="6">
                  <c:v>-21044242539</c:v>
                </c:pt>
                <c:pt idx="7">
                  <c:v>-27548851235</c:v>
                </c:pt>
                <c:pt idx="8">
                  <c:v>-14515098445</c:v>
                </c:pt>
                <c:pt idx="9">
                  <c:v>-23494142328</c:v>
                </c:pt>
              </c:numCache>
            </c:numRef>
          </c:val>
          <c:extLst xmlns:c16r2="http://schemas.microsoft.com/office/drawing/2015/06/chart">
            <c:ext xmlns:c16="http://schemas.microsoft.com/office/drawing/2014/chart" uri="{C3380CC4-5D6E-409C-BE32-E72D297353CC}">
              <c16:uniqueId val="{00000019-193A-41AF-9037-B598D7920EFF}"/>
            </c:ext>
          </c:extLst>
        </c:ser>
        <c:ser>
          <c:idx val="6"/>
          <c:order val="6"/>
          <c:tx>
            <c:strRef>
              <c:f>'CEDEAO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Estatisticas'!$B$13:$K$13</c:f>
              <c:numCache>
                <c:formatCode>"$"#,##0_);[Red]\("$"#,##0\)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extLst xmlns:c16r2="http://schemas.microsoft.com/office/drawing/2015/06/chart">
            <c:ext xmlns:c16="http://schemas.microsoft.com/office/drawing/2014/chart" uri="{C3380CC4-5D6E-409C-BE32-E72D297353CC}">
              <c16:uniqueId val="{0000001D-193A-41AF-9037-B598D7920EFF}"/>
            </c:ext>
          </c:extLst>
        </c:ser>
        <c:dLbls>
          <c:showLegendKey val="0"/>
          <c:showVal val="0"/>
          <c:showCatName val="0"/>
          <c:showSerName val="0"/>
          <c:showPercent val="0"/>
          <c:showBubbleSize val="0"/>
        </c:dLbls>
        <c:gapWidth val="150"/>
        <c:axId val="199460864"/>
        <c:axId val="195560576"/>
      </c:barChart>
      <c:dateAx>
        <c:axId val="199460864"/>
        <c:scaling>
          <c:orientation val="minMax"/>
        </c:scaling>
        <c:delete val="0"/>
        <c:axPos val="b"/>
        <c:title>
          <c:tx>
            <c:rich>
              <a:bodyPr rot="0" spcFirstLastPara="0" vertOverflow="ellipsis" vert="horz" wrap="square" anchor="ctr" anchorCtr="1"/>
              <a:lstStyle/>
              <a:p>
                <a:pPr>
                  <a:defRPr lang="pt-PT" sz="1000" b="0" i="0" u="none" strike="noStrike" kern="1200" baseline="0">
                    <a:solidFill>
                      <a:srgbClr val="00B0F0"/>
                    </a:solidFill>
                    <a:latin typeface="+mn-lt"/>
                    <a:ea typeface="+mn-ea"/>
                    <a:cs typeface="+mn-cs"/>
                  </a:defRPr>
                </a:pPr>
                <a:r>
                  <a:rPr lang="pt-PT" sz="1000" b="0" i="0" u="none" strike="noStrike" baseline="0">
                    <a:solidFill>
                      <a:srgbClr val="00B0F0"/>
                    </a:solidFill>
                    <a:effectLst/>
                  </a:rPr>
                  <a:t>ECOWAS ECONOMIC INDICATORS</a:t>
                </a:r>
                <a:endParaRPr lang="en-US" altLang="en-US" b="0">
                  <a:solidFill>
                    <a:srgbClr val="00B0F0"/>
                  </a:solidFill>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5560576"/>
        <c:crosses val="autoZero"/>
        <c:auto val="0"/>
        <c:lblOffset val="100"/>
        <c:baseTimeUnit val="days"/>
      </c:dateAx>
      <c:valAx>
        <c:axId val="1955605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Arial Narrow" panose="020B0606020202030204" pitchFamily="34" charset="0"/>
                    <a:ea typeface="+mn-ea"/>
                    <a:cs typeface="+mn-cs"/>
                  </a:defRPr>
                </a:pPr>
                <a:r>
                  <a:rPr lang="en-US" sz="1200" b="0" i="0" baseline="0">
                    <a:effectLst/>
                    <a:latin typeface="Arial Narrow" panose="020B0606020202030204" pitchFamily="34" charset="0"/>
                  </a:rPr>
                  <a:t>VALUES</a:t>
                </a:r>
                <a:endParaRPr lang="pt-PT" sz="1200">
                  <a:effectLst/>
                  <a:latin typeface="Arial Narrow" panose="020B0606020202030204" pitchFamily="34" charset="0"/>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946086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1">
                <a:solidFill>
                  <a:schemeClr val="bg1"/>
                </a:solidFill>
              </a:defRPr>
            </a:pPr>
            <a:r>
              <a:rPr lang="pt-PT" b="0" i="1">
                <a:solidFill>
                  <a:schemeClr val="bg1"/>
                </a:solidFill>
              </a:rPr>
              <a:t>Mobile Internet subscribers in West Africa</a:t>
            </a:r>
          </a:p>
          <a:p>
            <a:pPr>
              <a:defRPr b="0" i="1">
                <a:solidFill>
                  <a:schemeClr val="bg1"/>
                </a:solidFill>
              </a:defRPr>
            </a:pPr>
            <a:r>
              <a:rPr lang="pt-PT" sz="1200" b="0" i="1" u="none" strike="noStrike" baseline="0">
                <a:solidFill>
                  <a:schemeClr val="bg1"/>
                </a:solidFill>
              </a:rPr>
              <a:t>Percentage of population, 2018</a:t>
            </a:r>
            <a:endParaRPr lang="pt-PT" sz="1200" b="0" i="1">
              <a:solidFill>
                <a:schemeClr val="bg1"/>
              </a:solidFill>
            </a:endParaRPr>
          </a:p>
        </c:rich>
      </c:tx>
      <c:layout>
        <c:manualLayout>
          <c:xMode val="edge"/>
          <c:yMode val="edge"/>
          <c:x val="0.29360034396084139"/>
          <c:y val="2.9838758649806112E-2"/>
        </c:manualLayout>
      </c:layout>
      <c:overlay val="1"/>
      <c:spPr>
        <a:solidFill>
          <a:srgbClr val="B1D3F5"/>
        </a:solidFill>
      </c:spPr>
    </c:title>
    <c:autoTitleDeleted val="0"/>
    <c:plotArea>
      <c:layout/>
      <c:barChart>
        <c:barDir val="col"/>
        <c:grouping val="clustered"/>
        <c:varyColors val="0"/>
        <c:ser>
          <c:idx val="0"/>
          <c:order val="0"/>
          <c:tx>
            <c:strRef>
              <c:f>'TIC IN CEDEAO'!$B$37</c:f>
              <c:strCache>
                <c:ptCount val="1"/>
                <c:pt idx="0">
                  <c:v>Mobile internet subscribers</c:v>
                </c:pt>
              </c:strCache>
            </c:strRef>
          </c:tx>
          <c:invertIfNegative val="0"/>
          <c:dLbls>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Western Africa</c:v>
                </c:pt>
              </c:strCache>
            </c:strRef>
          </c:cat>
          <c:val>
            <c:numRef>
              <c:f>'TIC IN CEDEAO'!$B$38:$B$53</c:f>
              <c:numCache>
                <c:formatCode>0%</c:formatCode>
                <c:ptCount val="16"/>
                <c:pt idx="0">
                  <c:v>0.24</c:v>
                </c:pt>
                <c:pt idx="1">
                  <c:v>0.21</c:v>
                </c:pt>
                <c:pt idx="2">
                  <c:v>0.34</c:v>
                </c:pt>
                <c:pt idx="3">
                  <c:v>0.26</c:v>
                </c:pt>
                <c:pt idx="4">
                  <c:v>0.16</c:v>
                </c:pt>
                <c:pt idx="5">
                  <c:v>0.33</c:v>
                </c:pt>
                <c:pt idx="6">
                  <c:v>0.18</c:v>
                </c:pt>
                <c:pt idx="7">
                  <c:v>0.1</c:v>
                </c:pt>
                <c:pt idx="8">
                  <c:v>0.12</c:v>
                </c:pt>
                <c:pt idx="9">
                  <c:v>0.23</c:v>
                </c:pt>
                <c:pt idx="10">
                  <c:v>0.11</c:v>
                </c:pt>
                <c:pt idx="11">
                  <c:v>0.28999999999999998</c:v>
                </c:pt>
                <c:pt idx="12">
                  <c:v>0.28000000000000003</c:v>
                </c:pt>
                <c:pt idx="13">
                  <c:v>0.24</c:v>
                </c:pt>
                <c:pt idx="14">
                  <c:v>0.24</c:v>
                </c:pt>
                <c:pt idx="15">
                  <c:v>0.26</c:v>
                </c:pt>
              </c:numCache>
            </c:numRef>
          </c:val>
        </c:ser>
        <c:ser>
          <c:idx val="1"/>
          <c:order val="1"/>
          <c:tx>
            <c:strRef>
              <c:f>'TIC IN CEDEAO'!$C$37</c:f>
              <c:strCache>
                <c:ptCount val="1"/>
                <c:pt idx="0">
                  <c:v>Covered population</c:v>
                </c:pt>
              </c:strCache>
            </c:strRef>
          </c:tx>
          <c:invertIfNegative val="0"/>
          <c:dLbls>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Western Africa</c:v>
                </c:pt>
              </c:strCache>
            </c:strRef>
          </c:cat>
          <c:val>
            <c:numRef>
              <c:f>'TIC IN CEDEAO'!$C$38:$C$53</c:f>
              <c:numCache>
                <c:formatCode>0%</c:formatCode>
                <c:ptCount val="16"/>
                <c:pt idx="0">
                  <c:v>0.23</c:v>
                </c:pt>
                <c:pt idx="1">
                  <c:v>0.44</c:v>
                </c:pt>
                <c:pt idx="2">
                  <c:v>0.3</c:v>
                </c:pt>
                <c:pt idx="3">
                  <c:v>0.69</c:v>
                </c:pt>
                <c:pt idx="4">
                  <c:v>0.42</c:v>
                </c:pt>
                <c:pt idx="5">
                  <c:v>0.52</c:v>
                </c:pt>
                <c:pt idx="6">
                  <c:v>0.18</c:v>
                </c:pt>
                <c:pt idx="7">
                  <c:v>0.27</c:v>
                </c:pt>
                <c:pt idx="8">
                  <c:v>0.37</c:v>
                </c:pt>
                <c:pt idx="9">
                  <c:v>0.13</c:v>
                </c:pt>
                <c:pt idx="10">
                  <c:v>7.0000000000000007E-2</c:v>
                </c:pt>
                <c:pt idx="11">
                  <c:v>0.41</c:v>
                </c:pt>
                <c:pt idx="12">
                  <c:v>0.22</c:v>
                </c:pt>
                <c:pt idx="13">
                  <c:v>0.16</c:v>
                </c:pt>
                <c:pt idx="14">
                  <c:v>0.16</c:v>
                </c:pt>
                <c:pt idx="15">
                  <c:v>0.43</c:v>
                </c:pt>
              </c:numCache>
            </c:numRef>
          </c:val>
        </c:ser>
        <c:ser>
          <c:idx val="2"/>
          <c:order val="2"/>
          <c:tx>
            <c:strRef>
              <c:f>'TIC IN CEDEAO'!$D$37</c:f>
              <c:strCache>
                <c:ptCount val="1"/>
                <c:pt idx="0">
                  <c:v>Usage difference</c:v>
                </c:pt>
              </c:strCache>
            </c:strRef>
          </c:tx>
          <c:spPr>
            <a:solidFill>
              <a:srgbClr val="CCE9AD"/>
            </a:solidFill>
          </c:spPr>
          <c:invertIfNegative val="0"/>
          <c:dLbls>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Western Africa</c:v>
                </c:pt>
              </c:strCache>
            </c:strRef>
          </c:cat>
          <c:val>
            <c:numRef>
              <c:f>'TIC IN CEDEAO'!$D$38:$D$53</c:f>
              <c:numCache>
                <c:formatCode>0%</c:formatCode>
                <c:ptCount val="16"/>
                <c:pt idx="0">
                  <c:v>0.54</c:v>
                </c:pt>
                <c:pt idx="1">
                  <c:v>0.35</c:v>
                </c:pt>
                <c:pt idx="2">
                  <c:v>0.36</c:v>
                </c:pt>
                <c:pt idx="3">
                  <c:v>0.06</c:v>
                </c:pt>
                <c:pt idx="4">
                  <c:v>0.42</c:v>
                </c:pt>
                <c:pt idx="5">
                  <c:v>0.15</c:v>
                </c:pt>
                <c:pt idx="6">
                  <c:v>0.64</c:v>
                </c:pt>
                <c:pt idx="7">
                  <c:v>0.62</c:v>
                </c:pt>
                <c:pt idx="8">
                  <c:v>0.51</c:v>
                </c:pt>
                <c:pt idx="9">
                  <c:v>0.64</c:v>
                </c:pt>
                <c:pt idx="10">
                  <c:v>0.82</c:v>
                </c:pt>
                <c:pt idx="11">
                  <c:v>0.3</c:v>
                </c:pt>
                <c:pt idx="12">
                  <c:v>0.5</c:v>
                </c:pt>
                <c:pt idx="13">
                  <c:v>0.6</c:v>
                </c:pt>
                <c:pt idx="14">
                  <c:v>0.6</c:v>
                </c:pt>
                <c:pt idx="15">
                  <c:v>0.3</c:v>
                </c:pt>
              </c:numCache>
            </c:numRef>
          </c:val>
        </c:ser>
        <c:dLbls>
          <c:dLblPos val="inEnd"/>
          <c:showLegendKey val="0"/>
          <c:showVal val="1"/>
          <c:showCatName val="0"/>
          <c:showSerName val="0"/>
          <c:showPercent val="0"/>
          <c:showBubbleSize val="0"/>
        </c:dLbls>
        <c:gapWidth val="150"/>
        <c:axId val="209264128"/>
        <c:axId val="192431808"/>
      </c:barChart>
      <c:catAx>
        <c:axId val="209264128"/>
        <c:scaling>
          <c:orientation val="minMax"/>
        </c:scaling>
        <c:delete val="0"/>
        <c:axPos val="b"/>
        <c:majorTickMark val="out"/>
        <c:minorTickMark val="none"/>
        <c:tickLblPos val="nextTo"/>
        <c:txPr>
          <a:bodyPr/>
          <a:lstStyle/>
          <a:p>
            <a:pPr>
              <a:defRPr>
                <a:latin typeface="Arial Narrow" panose="020B0606020202030204" pitchFamily="34" charset="0"/>
              </a:defRPr>
            </a:pPr>
            <a:endParaRPr lang="pt-PT"/>
          </a:p>
        </c:txPr>
        <c:crossAx val="192431808"/>
        <c:crosses val="autoZero"/>
        <c:auto val="1"/>
        <c:lblAlgn val="ctr"/>
        <c:lblOffset val="100"/>
        <c:noMultiLvlLbl val="0"/>
      </c:catAx>
      <c:valAx>
        <c:axId val="192431808"/>
        <c:scaling>
          <c:orientation val="minMax"/>
        </c:scaling>
        <c:delete val="0"/>
        <c:axPos val="l"/>
        <c:majorGridlines/>
        <c:numFmt formatCode="0%" sourceLinked="1"/>
        <c:majorTickMark val="out"/>
        <c:minorTickMark val="none"/>
        <c:tickLblPos val="nextTo"/>
        <c:crossAx val="209264128"/>
        <c:crosses val="autoZero"/>
        <c:crossBetween val="between"/>
      </c:valAx>
      <c:spPr>
        <a:scene3d>
          <a:camera prst="orthographicFront"/>
          <a:lightRig rig="threePt" dir="t"/>
        </a:scene3d>
        <a:sp3d>
          <a:bevelT w="38100"/>
        </a:sp3d>
      </c:spPr>
    </c:plotArea>
    <c:legend>
      <c:legendPos val="b"/>
      <c:layout>
        <c:manualLayout>
          <c:xMode val="edge"/>
          <c:yMode val="edge"/>
          <c:x val="0"/>
          <c:y val="0.9357274796214925"/>
          <c:w val="1"/>
          <c:h val="4.8259710130308969E-2"/>
        </c:manualLayout>
      </c:layout>
      <c:overlay val="0"/>
      <c:txPr>
        <a:bodyPr/>
        <a:lstStyle/>
        <a:p>
          <a:pPr>
            <a:defRPr>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'Benin Estatisticas'!$A$7</c:f>
              <c:strCache>
                <c:ptCount val="1"/>
                <c:pt idx="0">
                  <c:v>Exports of goods and services [Constant] </c:v>
                </c:pt>
              </c:strCache>
            </c:strRef>
          </c:tx>
          <c:spPr>
            <a:solidFill>
              <a:schemeClr val="accent1"/>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Estatisticas'!$B$7:$K$7</c:f>
              <c:numCache>
                <c:formatCode>"$"#,##0_);[Red]\("$"#,##0\)</c:formatCode>
                <c:ptCount val="10"/>
                <c:pt idx="0">
                  <c:v>2099280184</c:v>
                </c:pt>
                <c:pt idx="1">
                  <c:v>2199999216</c:v>
                </c:pt>
                <c:pt idx="2">
                  <c:v>1986364091</c:v>
                </c:pt>
                <c:pt idx="3">
                  <c:v>2464992367</c:v>
                </c:pt>
                <c:pt idx="4">
                  <c:v>3025339819</c:v>
                </c:pt>
                <c:pt idx="5">
                  <c:v>3779940964</c:v>
                </c:pt>
                <c:pt idx="6">
                  <c:v>3020327543</c:v>
                </c:pt>
                <c:pt idx="7">
                  <c:v>3427506360</c:v>
                </c:pt>
                <c:pt idx="8">
                  <c:v>3667431805</c:v>
                </c:pt>
                <c:pt idx="9">
                  <c:v>3850803396</c:v>
                </c:pt>
              </c:numCache>
            </c:numRef>
          </c:val>
          <c:extLst xmlns:c16r2="http://schemas.microsoft.com/office/drawing/2015/06/chart">
            <c:ext xmlns:c16="http://schemas.microsoft.com/office/drawing/2014/chart" uri="{C3380CC4-5D6E-409C-BE32-E72D297353CC}">
              <c16:uniqueId val="{00000000-4D23-414E-A07B-21BB34622CAC}"/>
            </c:ext>
          </c:extLst>
        </c:ser>
        <c:ser>
          <c:idx val="1"/>
          <c:order val="1"/>
          <c:tx>
            <c:strRef>
              <c:f>'Benin Estatisticas'!$A$8</c:f>
              <c:strCache>
                <c:ptCount val="1"/>
                <c:pt idx="0">
                  <c:v>Exports of goods and services [Current] </c:v>
                </c:pt>
              </c:strCache>
            </c:strRef>
          </c:tx>
          <c:spPr>
            <a:solidFill>
              <a:schemeClr val="accent2"/>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Estatisticas'!$B$8:$K$8</c:f>
              <c:numCache>
                <c:formatCode>"$"#,##0_);[Red]\("$"#,##0\)</c:formatCode>
                <c:ptCount val="10"/>
                <c:pt idx="0">
                  <c:v>1932930440</c:v>
                </c:pt>
                <c:pt idx="1">
                  <c:v>2199999216</c:v>
                </c:pt>
                <c:pt idx="2">
                  <c:v>2229520361</c:v>
                </c:pt>
                <c:pt idx="3">
                  <c:v>2662421231</c:v>
                </c:pt>
                <c:pt idx="4">
                  <c:v>3451240834</c:v>
                </c:pt>
                <c:pt idx="5">
                  <c:v>4175439095</c:v>
                </c:pt>
                <c:pt idx="6">
                  <c:v>2815204774</c:v>
                </c:pt>
                <c:pt idx="7">
                  <c:v>3263416681</c:v>
                </c:pt>
                <c:pt idx="8">
                  <c:v>3455561315</c:v>
                </c:pt>
                <c:pt idx="9">
                  <c:v>3889961780</c:v>
                </c:pt>
              </c:numCache>
            </c:numRef>
          </c:val>
          <c:extLst xmlns:c16r2="http://schemas.microsoft.com/office/drawing/2015/06/chart">
            <c:ext xmlns:c16="http://schemas.microsoft.com/office/drawing/2014/chart" uri="{C3380CC4-5D6E-409C-BE32-E72D297353CC}">
              <c16:uniqueId val="{00000001-4D23-414E-A07B-21BB34622CAC}"/>
            </c:ext>
          </c:extLst>
        </c:ser>
        <c:ser>
          <c:idx val="2"/>
          <c:order val="2"/>
          <c:tx>
            <c:strRef>
              <c:f>'Benin Estatisticas'!$A$9</c:f>
              <c:strCache>
                <c:ptCount val="1"/>
                <c:pt idx="0">
                  <c:v>Exports of goods and services [Current] </c:v>
                </c:pt>
              </c:strCache>
            </c:strRef>
          </c:tx>
          <c:spPr>
            <a:solidFill>
              <a:srgbClr val="CCE9AD"/>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Estatisticas'!$B$9:$K$9</c:f>
              <c:numCache>
                <c:formatCode>"$"#,##0_);[Red]\("$"#,##0\)</c:formatCode>
                <c:ptCount val="10"/>
                <c:pt idx="0">
                  <c:v>2518975215</c:v>
                </c:pt>
                <c:pt idx="1">
                  <c:v>2704110348</c:v>
                </c:pt>
                <c:pt idx="2">
                  <c:v>2580624529</c:v>
                </c:pt>
                <c:pt idx="3">
                  <c:v>2873842558</c:v>
                </c:pt>
                <c:pt idx="4">
                  <c:v>3758152798</c:v>
                </c:pt>
                <c:pt idx="5">
                  <c:v>4310289179</c:v>
                </c:pt>
                <c:pt idx="6">
                  <c:v>4268575357</c:v>
                </c:pt>
                <c:pt idx="7">
                  <c:v>4409580448</c:v>
                </c:pt>
                <c:pt idx="8">
                  <c:v>5041174901</c:v>
                </c:pt>
                <c:pt idx="9">
                  <c:v>5285101533</c:v>
                </c:pt>
              </c:numCache>
            </c:numRef>
          </c:val>
          <c:extLst xmlns:c16r2="http://schemas.microsoft.com/office/drawing/2015/06/chart">
            <c:ext xmlns:c16="http://schemas.microsoft.com/office/drawing/2014/chart" uri="{C3380CC4-5D6E-409C-BE32-E72D297353CC}">
              <c16:uniqueId val="{00000002-4D23-414E-A07B-21BB34622CAC}"/>
            </c:ext>
          </c:extLst>
        </c:ser>
        <c:ser>
          <c:idx val="3"/>
          <c:order val="3"/>
          <c:tx>
            <c:strRef>
              <c:f>'Benin Estatisticas'!$A$10</c:f>
              <c:strCache>
                <c:ptCount val="1"/>
                <c:pt idx="0">
                  <c:v>Imports of goods and services [Current] </c:v>
                </c:pt>
              </c:strCache>
            </c:strRef>
          </c:tx>
          <c:spPr>
            <a:solidFill>
              <a:srgbClr val="7030A0"/>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Estatisticas'!$B$10:$K$10</c:f>
              <c:numCache>
                <c:formatCode>"$"#,##0_);[Red]\("$"#,##0\)</c:formatCode>
                <c:ptCount val="10"/>
                <c:pt idx="0">
                  <c:v>2403039865</c:v>
                </c:pt>
                <c:pt idx="1">
                  <c:v>2704110348</c:v>
                </c:pt>
                <c:pt idx="2">
                  <c:v>2819548546</c:v>
                </c:pt>
                <c:pt idx="3">
                  <c:v>2990340731</c:v>
                </c:pt>
                <c:pt idx="4">
                  <c:v>3959347853</c:v>
                </c:pt>
                <c:pt idx="5">
                  <c:v>4495143591</c:v>
                </c:pt>
                <c:pt idx="6">
                  <c:v>3648295526</c:v>
                </c:pt>
                <c:pt idx="7">
                  <c:v>3709467140</c:v>
                </c:pt>
                <c:pt idx="8">
                  <c:v>4352985123</c:v>
                </c:pt>
                <c:pt idx="9">
                  <c:v>4923520372</c:v>
                </c:pt>
              </c:numCache>
            </c:numRef>
          </c:val>
          <c:extLst xmlns:c16r2="http://schemas.microsoft.com/office/drawing/2015/06/chart">
            <c:ext xmlns:c16="http://schemas.microsoft.com/office/drawing/2014/chart" uri="{C3380CC4-5D6E-409C-BE32-E72D297353CC}">
              <c16:uniqueId val="{00000003-4D23-414E-A07B-21BB34622CAC}"/>
            </c:ext>
          </c:extLst>
        </c:ser>
        <c:ser>
          <c:idx val="4"/>
          <c:order val="4"/>
          <c:tx>
            <c:strRef>
              <c:f>'Benin Estatisticas'!$A$11</c:f>
              <c:strCache>
                <c:ptCount val="1"/>
                <c:pt idx="0">
                  <c:v>Trade balance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Estatisticas'!$B$11:$K$11</c:f>
              <c:numCache>
                <c:formatCode>"$"#,##0_);[Red]\("$"#,##0\)</c:formatCode>
                <c:ptCount val="10"/>
                <c:pt idx="0">
                  <c:v>-419695031</c:v>
                </c:pt>
                <c:pt idx="1">
                  <c:v>-504111132</c:v>
                </c:pt>
                <c:pt idx="2">
                  <c:v>-594260438</c:v>
                </c:pt>
                <c:pt idx="3">
                  <c:v>-408850191</c:v>
                </c:pt>
                <c:pt idx="4">
                  <c:v>-732812979</c:v>
                </c:pt>
                <c:pt idx="5">
                  <c:v>-530348215</c:v>
                </c:pt>
                <c:pt idx="6">
                  <c:v>-1248247814</c:v>
                </c:pt>
                <c:pt idx="7">
                  <c:v>-982074088</c:v>
                </c:pt>
                <c:pt idx="8">
                  <c:v>-1373743096</c:v>
                </c:pt>
                <c:pt idx="9">
                  <c:v>-1434298137</c:v>
                </c:pt>
              </c:numCache>
            </c:numRef>
          </c:val>
          <c:extLst xmlns:c16r2="http://schemas.microsoft.com/office/drawing/2015/06/chart">
            <c:ext xmlns:c16="http://schemas.microsoft.com/office/drawing/2014/chart" uri="{C3380CC4-5D6E-409C-BE32-E72D297353CC}">
              <c16:uniqueId val="{0000000E-4D23-414E-A07B-21BB34622CAC}"/>
            </c:ext>
          </c:extLst>
        </c:ser>
        <c:ser>
          <c:idx val="5"/>
          <c:order val="5"/>
          <c:tx>
            <c:strRef>
              <c:f>'Benin Estatisticas'!$A$12</c:f>
              <c:strCache>
                <c:ptCount val="1"/>
                <c:pt idx="0">
                  <c:v>Trade balance [Current]</c:v>
                </c:pt>
              </c:strCache>
            </c:strRef>
          </c:tx>
          <c:spPr>
            <a:solidFill>
              <a:srgbClr val="00B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Estatisticas'!$B$12:$K$12</c:f>
              <c:numCache>
                <c:formatCode>"$"#,##0_);[Red]\("$"#,##0\)</c:formatCode>
                <c:ptCount val="10"/>
                <c:pt idx="0">
                  <c:v>-470109425</c:v>
                </c:pt>
                <c:pt idx="1">
                  <c:v>-504111132</c:v>
                </c:pt>
                <c:pt idx="2">
                  <c:v>-590028185</c:v>
                </c:pt>
                <c:pt idx="3">
                  <c:v>-327919500</c:v>
                </c:pt>
                <c:pt idx="4">
                  <c:v>-508107019</c:v>
                </c:pt>
                <c:pt idx="5">
                  <c:v>-319704496</c:v>
                </c:pt>
                <c:pt idx="6">
                  <c:v>-833090752</c:v>
                </c:pt>
                <c:pt idx="7">
                  <c:v>-446050459</c:v>
                </c:pt>
                <c:pt idx="8">
                  <c:v>-897423808</c:v>
                </c:pt>
                <c:pt idx="9">
                  <c:v>-1033558592</c:v>
                </c:pt>
              </c:numCache>
            </c:numRef>
          </c:val>
          <c:extLst xmlns:c16r2="http://schemas.microsoft.com/office/drawing/2015/06/chart">
            <c:ext xmlns:c16="http://schemas.microsoft.com/office/drawing/2014/chart" uri="{C3380CC4-5D6E-409C-BE32-E72D297353CC}">
              <c16:uniqueId val="{00000019-4D23-414E-A07B-21BB34622CAC}"/>
            </c:ext>
          </c:extLst>
        </c:ser>
        <c:ser>
          <c:idx val="6"/>
          <c:order val="6"/>
          <c:tx>
            <c:strRef>
              <c:f>'Benin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4D23-414E-A07B-21BB34622CAC}"/>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Estatisticas'!$B$13:$K$13</c:f>
              <c:numCache>
                <c:formatCode>"$"#,##0_);[Red]\("$"#,##0\)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extLst xmlns:c16r2="http://schemas.microsoft.com/office/drawing/2015/06/chart">
            <c:ext xmlns:c16="http://schemas.microsoft.com/office/drawing/2014/chart" uri="{C3380CC4-5D6E-409C-BE32-E72D297353CC}">
              <c16:uniqueId val="{0000001B-4D23-414E-A07B-21BB34622CAC}"/>
            </c:ext>
          </c:extLst>
        </c:ser>
        <c:dLbls>
          <c:showLegendKey val="0"/>
          <c:showVal val="0"/>
          <c:showCatName val="0"/>
          <c:showSerName val="0"/>
          <c:showPercent val="0"/>
          <c:showBubbleSize val="0"/>
        </c:dLbls>
        <c:gapWidth val="150"/>
        <c:axId val="216947200"/>
        <c:axId val="192435264"/>
      </c:barChart>
      <c:dateAx>
        <c:axId val="21694720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BENIN ECONOMIC INDICATORS</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435264"/>
        <c:crosses val="autoZero"/>
        <c:auto val="0"/>
        <c:lblOffset val="100"/>
        <c:baseTimeUnit val="days"/>
      </c:dateAx>
      <c:valAx>
        <c:axId val="1924352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VALUES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94720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a:solidFill>
                  <a:srgbClr val="00B0F0"/>
                </a:solidFill>
                <a:latin typeface="Arial Narrow" panose="020B0606020202030204" pitchFamily="34" charset="0"/>
              </a:rPr>
              <a:t>Benin Imports</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a:solidFill>
                  <a:srgbClr val="00B0F0"/>
                </a:solidFill>
                <a:latin typeface="Arial Narrow" panose="020B0606020202030204" pitchFamily="34" charset="0"/>
              </a:rPr>
              <a:t>2015</a:t>
            </a:r>
          </a:p>
        </c:rich>
      </c:tx>
      <c:layout>
        <c:manualLayout>
          <c:xMode val="edge"/>
          <c:yMode val="edge"/>
          <c:x val="0.57630533069342604"/>
          <c:y val="5.3928177572598886E-2"/>
        </c:manualLayout>
      </c:layout>
      <c:overlay val="0"/>
      <c:spPr>
        <a:noFill/>
        <a:ln>
          <a:noFill/>
        </a:ln>
        <a:effectLst/>
      </c:spPr>
    </c:title>
    <c:autoTitleDeleted val="0"/>
    <c:plotArea>
      <c:layout>
        <c:manualLayout>
          <c:layoutTarget val="inner"/>
          <c:xMode val="edge"/>
          <c:yMode val="edge"/>
          <c:x val="0.20299916846136401"/>
          <c:y val="0.37141238649154684"/>
          <c:w val="0.47552767318762373"/>
          <c:h val="0.4818181951518337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E19-40F2-AB8D-7BE8FDB5962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E19-40F2-AB8D-7BE8FDB5962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E19-40F2-AB8D-7BE8FDB5962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E19-40F2-AB8D-7BE8FDB5962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E19-40F2-AB8D-7BE8FDB5962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E19-40F2-AB8D-7BE8FDB5962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E19-40F2-AB8D-7BE8FDB5962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E19-40F2-AB8D-7BE8FDB5962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E19-40F2-AB8D-7BE8FDB5962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E19-40F2-AB8D-7BE8FDB5962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E19-40F2-AB8D-7BE8FDB5962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E19-40F2-AB8D-7BE8FDB5962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E19-40F2-AB8D-7BE8FDB5962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E19-40F2-AB8D-7BE8FDB5962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E19-40F2-AB8D-7BE8FDB5962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E19-40F2-AB8D-7BE8FDB5962A}"/>
              </c:ext>
            </c:extLst>
          </c:dPt>
          <c:dLbls>
            <c:dLbl>
              <c:idx val="0"/>
              <c:layout>
                <c:manualLayout>
                  <c:x val="4.4938470966112788E-2"/>
                  <c:y val="-1.2418074523766027E-2"/>
                </c:manualLayout>
              </c:layout>
              <c:dLblPos val="bestFit"/>
              <c:showLegendKey val="1"/>
              <c:showVal val="0"/>
              <c:showCatName val="1"/>
              <c:showSerName val="0"/>
              <c:showPercent val="1"/>
              <c:showBubbleSize val="0"/>
              <c:separator>.</c:separator>
            </c:dLbl>
            <c:dLbl>
              <c:idx val="1"/>
              <c:layout>
                <c:manualLayout>
                  <c:x val="3.676783988136486E-2"/>
                  <c:y val="-2.8975507222120729E-2"/>
                </c:manualLayout>
              </c:layout>
              <c:dLblPos val="bestFit"/>
              <c:showLegendKey val="1"/>
              <c:showVal val="0"/>
              <c:showCatName val="1"/>
              <c:showSerName val="0"/>
              <c:showPercent val="1"/>
              <c:showBubbleSize val="0"/>
              <c:separator>.</c:separator>
            </c:dLbl>
            <c:dLbl>
              <c:idx val="2"/>
              <c:layout>
                <c:manualLayout>
                  <c:x val="6.9450364220356053E-2"/>
                  <c:y val="5.7951014444241306E-2"/>
                </c:manualLayout>
              </c:layout>
              <c:dLblPos val="bestFit"/>
              <c:showLegendKey val="1"/>
              <c:showVal val="0"/>
              <c:showCatName val="1"/>
              <c:showSerName val="0"/>
              <c:showPercent val="1"/>
              <c:showBubbleSize val="0"/>
              <c:separator>.</c:separator>
            </c:dLbl>
            <c:dLbl>
              <c:idx val="3"/>
              <c:layout>
                <c:manualLayout>
                  <c:x val="-8.1706310847478175E-3"/>
                  <c:y val="8.6926521666362194E-2"/>
                </c:manualLayout>
              </c:layout>
              <c:dLblPos val="bestFit"/>
              <c:showLegendKey val="1"/>
              <c:showVal val="0"/>
              <c:showCatName val="1"/>
              <c:showSerName val="0"/>
              <c:showPercent val="1"/>
              <c:showBubbleSize val="0"/>
              <c:separator>.</c:separator>
            </c:dLbl>
            <c:dLbl>
              <c:idx val="4"/>
              <c:layout>
                <c:manualLayout>
                  <c:x val="-2.6554551025430286E-2"/>
                  <c:y val="5.7951014444241458E-2"/>
                </c:manualLayout>
              </c:layout>
              <c:dLblPos val="bestFit"/>
              <c:showLegendKey val="1"/>
              <c:showVal val="0"/>
              <c:showCatName val="1"/>
              <c:showSerName val="0"/>
              <c:showPercent val="1"/>
              <c:showBubbleSize val="0"/>
              <c:separator>.</c:separator>
            </c:dLbl>
            <c:dLbl>
              <c:idx val="5"/>
              <c:layout>
                <c:manualLayout>
                  <c:x val="-1.4797849258290054E-2"/>
                  <c:y val="5.3811493302795596E-2"/>
                </c:manualLayout>
              </c:layout>
              <c:dLblPos val="bestFit"/>
              <c:showLegendKey val="1"/>
              <c:showVal val="0"/>
              <c:showCatName val="1"/>
              <c:showSerName val="0"/>
              <c:showPercent val="1"/>
              <c:showBubbleSize val="0"/>
              <c:separator>.</c:separator>
            </c:dLbl>
            <c:dLbl>
              <c:idx val="6"/>
              <c:layout>
                <c:manualLayout>
                  <c:x val="0"/>
                  <c:y val="4.1393581745886684E-2"/>
                </c:manualLayout>
              </c:layout>
              <c:dLblPos val="bestFit"/>
              <c:showLegendKey val="1"/>
              <c:showVal val="0"/>
              <c:showCatName val="1"/>
              <c:showSerName val="0"/>
              <c:showPercent val="1"/>
              <c:showBubbleSize val="0"/>
              <c:separator>.</c:separator>
            </c:dLbl>
            <c:dLbl>
              <c:idx val="7"/>
              <c:layout>
                <c:manualLayout>
                  <c:x val="-6.4234992496851578E-2"/>
                  <c:y val="-4.1393581745886761E-3"/>
                </c:manualLayout>
              </c:layout>
              <c:dLblPos val="bestFit"/>
              <c:showLegendKey val="1"/>
              <c:showVal val="0"/>
              <c:showCatName val="1"/>
              <c:showSerName val="0"/>
              <c:showPercent val="1"/>
              <c:showBubbleSize val="0"/>
              <c:separator>.</c:separator>
            </c:dLbl>
            <c:dLbl>
              <c:idx val="8"/>
              <c:layout>
                <c:manualLayout>
                  <c:x val="-4.600049216793542E-2"/>
                  <c:y val="1.6557432698354704E-2"/>
                </c:manualLayout>
              </c:layout>
              <c:dLblPos val="bestFit"/>
              <c:showLegendKey val="1"/>
              <c:showVal val="0"/>
              <c:showCatName val="1"/>
              <c:showSerName val="0"/>
              <c:showPercent val="1"/>
              <c:showBubbleSize val="0"/>
              <c:separator>.</c:separator>
            </c:dLbl>
            <c:dLbl>
              <c:idx val="9"/>
              <c:layout>
                <c:manualLayout>
                  <c:x val="-0.13067010433638551"/>
                  <c:y val="4.1393581745886761E-3"/>
                </c:manualLayout>
              </c:layout>
              <c:dLblPos val="bestFit"/>
              <c:showLegendKey val="1"/>
              <c:showVal val="0"/>
              <c:showCatName val="1"/>
              <c:showSerName val="0"/>
              <c:showPercent val="1"/>
              <c:showBubbleSize val="0"/>
              <c:separator>.</c:separator>
            </c:dLbl>
            <c:dLbl>
              <c:idx val="10"/>
              <c:layout>
                <c:manualLayout>
                  <c:x val="-0.11246841520316403"/>
                  <c:y val="-7.2438768055301819E-2"/>
                </c:manualLayout>
              </c:layout>
              <c:dLblPos val="bestFit"/>
              <c:showLegendKey val="1"/>
              <c:showVal val="0"/>
              <c:showCatName val="1"/>
              <c:showSerName val="0"/>
              <c:showPercent val="1"/>
              <c:showBubbleSize val="0"/>
              <c:separator>.</c:separator>
            </c:dLbl>
            <c:dLbl>
              <c:idx val="11"/>
              <c:layout>
                <c:manualLayout>
                  <c:x val="-0.13653446221002705"/>
                  <c:y val="-0.13038978249954328"/>
                </c:manualLayout>
              </c:layout>
              <c:dLblPos val="bestFit"/>
              <c:showLegendKey val="1"/>
              <c:showVal val="0"/>
              <c:showCatName val="1"/>
              <c:showSerName val="0"/>
              <c:showPercent val="1"/>
              <c:showBubbleSize val="0"/>
              <c:separator>.</c:separator>
            </c:dLbl>
            <c:dLbl>
              <c:idx val="12"/>
              <c:layout>
                <c:manualLayout>
                  <c:x val="-3.4725182110178082E-2"/>
                  <c:y val="-0.13659881976142629"/>
                </c:manualLayout>
              </c:layout>
              <c:dLblPos val="bestFit"/>
              <c:showLegendKey val="1"/>
              <c:showVal val="0"/>
              <c:showCatName val="1"/>
              <c:showSerName val="0"/>
              <c:showPercent val="1"/>
              <c:showBubbleSize val="0"/>
              <c:separator>.</c:separator>
            </c:dLbl>
            <c:dLbl>
              <c:idx val="13"/>
              <c:layout>
                <c:manualLayout>
                  <c:x val="-8.1706310847477794E-3"/>
                  <c:y val="-0.16764400607084137"/>
                </c:manualLayout>
              </c:layout>
              <c:dLblPos val="bestFit"/>
              <c:showLegendKey val="1"/>
              <c:showVal val="0"/>
              <c:showCatName val="1"/>
              <c:showSerName val="0"/>
              <c:showPercent val="1"/>
              <c:showBubbleSize val="0"/>
              <c:separator>.</c:separator>
            </c:dLbl>
            <c:dLbl>
              <c:idx val="14"/>
              <c:layout>
                <c:manualLayout>
                  <c:x val="5.7194417593234459E-2"/>
                  <c:y val="-0.12211106615036597"/>
                </c:manualLayout>
              </c:layout>
              <c:dLblPos val="bestFit"/>
              <c:showLegendKey val="1"/>
              <c:showVal val="0"/>
              <c:showCatName val="1"/>
              <c:showSerName val="0"/>
              <c:showPercent val="1"/>
              <c:showBubbleSize val="0"/>
              <c:separator>.</c:separator>
            </c:dLbl>
            <c:dLbl>
              <c:idx val="15"/>
              <c:layout>
                <c:manualLayout>
                  <c:x val="8.3748968618664668E-2"/>
                  <c:y val="-6.0020693531535801E-2"/>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'Benin Estatisticas'!$A$115:$A$130</c:f>
              <c:strCache>
                <c:ptCount val="16"/>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Transportation equipment</c:v>
                </c:pt>
                <c:pt idx="13">
                  <c:v>Automobiles and parts</c:v>
                </c:pt>
                <c:pt idx="14">
                  <c:v>Textiles</c:v>
                </c:pt>
                <c:pt idx="15">
                  <c:v>Clothing</c:v>
                </c:pt>
              </c:strCache>
            </c:strRef>
          </c:cat>
          <c:val>
            <c:numRef>
              <c:f>'Benin Estatisticas'!$B$115:$B$130</c:f>
              <c:numCache>
                <c:formatCode>"$"#,##0</c:formatCode>
                <c:ptCount val="16"/>
                <c:pt idx="0">
                  <c:v>1085204703</c:v>
                </c:pt>
                <c:pt idx="1">
                  <c:v>1021315092</c:v>
                </c:pt>
                <c:pt idx="2">
                  <c:v>446239411</c:v>
                </c:pt>
                <c:pt idx="3">
                  <c:v>430074136</c:v>
                </c:pt>
                <c:pt idx="4">
                  <c:v>942117648</c:v>
                </c:pt>
                <c:pt idx="5">
                  <c:v>72765550</c:v>
                </c:pt>
                <c:pt idx="6">
                  <c:v>151768338</c:v>
                </c:pt>
                <c:pt idx="7">
                  <c:v>78835663</c:v>
                </c:pt>
                <c:pt idx="8">
                  <c:v>450505776</c:v>
                </c:pt>
                <c:pt idx="9">
                  <c:v>41086993</c:v>
                </c:pt>
                <c:pt idx="10">
                  <c:v>8793131</c:v>
                </c:pt>
                <c:pt idx="11">
                  <c:v>26555629</c:v>
                </c:pt>
                <c:pt idx="12">
                  <c:v>242285651</c:v>
                </c:pt>
                <c:pt idx="13">
                  <c:v>127928202</c:v>
                </c:pt>
                <c:pt idx="14">
                  <c:v>50666595</c:v>
                </c:pt>
                <c:pt idx="15">
                  <c:v>5979574</c:v>
                </c:pt>
              </c:numCache>
            </c:numRef>
          </c:val>
          <c:extLst xmlns:c16r2="http://schemas.microsoft.com/office/drawing/2015/06/chart">
            <c:ext xmlns:c16="http://schemas.microsoft.com/office/drawing/2014/chart" uri="{C3380CC4-5D6E-409C-BE32-E72D297353CC}">
              <c16:uniqueId val="{00000020-DE19-40F2-AB8D-7BE8FDB5962A}"/>
            </c:ext>
          </c:extLst>
        </c:ser>
        <c:dLbls>
          <c:dLblPos val="outEnd"/>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en-US" sz="1200" i="1" dirty="0">
                <a:solidFill>
                  <a:srgbClr val="00B0F0"/>
                </a:solidFill>
                <a:latin typeface="Arial Narrow" panose="020B0606020202030204" pitchFamily="34" charset="0"/>
              </a:rPr>
              <a:t>Benin </a:t>
            </a:r>
            <a:r>
              <a:rPr lang="en-US" sz="1200" i="1" dirty="0" smtClean="0">
                <a:solidFill>
                  <a:srgbClr val="00B0F0"/>
                </a:solidFill>
                <a:latin typeface="Arial Narrow" panose="020B0606020202030204" pitchFamily="34" charset="0"/>
              </a:rPr>
              <a:t>Exports</a:t>
            </a: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en-US" sz="1200" i="1" dirty="0" smtClean="0">
                <a:solidFill>
                  <a:srgbClr val="00B0F0"/>
                </a:solidFill>
                <a:latin typeface="Arial Narrow" panose="020B0606020202030204" pitchFamily="34" charset="0"/>
              </a:rPr>
              <a:t>2015</a:t>
            </a:r>
            <a:endParaRPr lang="en-US" sz="1200" i="1" dirty="0">
              <a:solidFill>
                <a:srgbClr val="00B0F0"/>
              </a:solidFill>
              <a:latin typeface="Arial Narrow" panose="020B0606020202030204" pitchFamily="34" charset="0"/>
            </a:endParaRPr>
          </a:p>
        </c:rich>
      </c:tx>
      <c:layout>
        <c:manualLayout>
          <c:xMode val="edge"/>
          <c:yMode val="edge"/>
          <c:x val="0.75637454206008137"/>
          <c:y val="1.4117677037943074E-2"/>
        </c:manualLayout>
      </c:layout>
      <c:overlay val="0"/>
      <c:spPr>
        <a:noFill/>
        <a:ln>
          <a:noFill/>
        </a:ln>
        <a:effectLst/>
      </c:spPr>
    </c:title>
    <c:autoTitleDeleted val="0"/>
    <c:plotArea>
      <c:layout>
        <c:manualLayout>
          <c:layoutTarget val="inner"/>
          <c:xMode val="edge"/>
          <c:yMode val="edge"/>
          <c:x val="0.24562232762139097"/>
          <c:y val="0.27448750944966832"/>
          <c:w val="0.46840981591112046"/>
          <c:h val="0.4759224999787647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BBDE-43B8-A106-CBF61D97381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BDE-43B8-A106-CBF61D97381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BBDE-43B8-A106-CBF61D97381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BBDE-43B8-A106-CBF61D97381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BBDE-43B8-A106-CBF61D97381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BBDE-43B8-A106-CBF61D97381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BBDE-43B8-A106-CBF61D97381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BBDE-43B8-A106-CBF61D97381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BBDE-43B8-A106-CBF61D97381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BBDE-43B8-A106-CBF61D97381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BBDE-43B8-A106-CBF61D97381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BBDE-43B8-A106-CBF61D97381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BBDE-43B8-A106-CBF61D97381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BBDE-43B8-A106-CBF61D97381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BBDE-43B8-A106-CBF61D97381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BBDE-43B8-A106-CBF61D973817}"/>
              </c:ext>
            </c:extLst>
          </c:dPt>
          <c:dLbls>
            <c:dLbl>
              <c:idx val="0"/>
              <c:layout>
                <c:manualLayout>
                  <c:x val="4.2468801732726956E-2"/>
                  <c:y val="-3.8834951456310676E-2"/>
                </c:manualLayout>
              </c:layout>
              <c:dLblPos val="bestFit"/>
              <c:showLegendKey val="1"/>
              <c:showVal val="0"/>
              <c:showCatName val="1"/>
              <c:showSerName val="0"/>
              <c:showPercent val="1"/>
              <c:showBubbleSize val="0"/>
            </c:dLbl>
            <c:dLbl>
              <c:idx val="1"/>
              <c:layout>
                <c:manualLayout>
                  <c:x val="-3.8929285207241837E-17"/>
                  <c:y val="7.982740021574973E-2"/>
                </c:manualLayout>
              </c:layout>
              <c:dLblPos val="bestFit"/>
              <c:showLegendKey val="1"/>
              <c:showVal val="0"/>
              <c:showCatName val="1"/>
              <c:showSerName val="0"/>
              <c:showPercent val="1"/>
              <c:showBubbleSize val="0"/>
            </c:dLbl>
            <c:dLbl>
              <c:idx val="2"/>
              <c:layout>
                <c:manualLayout>
                  <c:x val="-1.4864080606454489E-2"/>
                  <c:y val="4.7464940668824167E-2"/>
                </c:manualLayout>
              </c:layout>
              <c:dLblPos val="bestFit"/>
              <c:showLegendKey val="1"/>
              <c:showVal val="0"/>
              <c:showCatName val="1"/>
              <c:showSerName val="0"/>
              <c:showPercent val="1"/>
              <c:showBubbleSize val="0"/>
            </c:dLbl>
            <c:dLbl>
              <c:idx val="3"/>
              <c:layout>
                <c:manualLayout>
                  <c:x val="-5.7332882339181608E-2"/>
                  <c:y val="-7.9107320593522287E-17"/>
                </c:manualLayout>
              </c:layout>
              <c:dLblPos val="bestFit"/>
              <c:showLegendKey val="1"/>
              <c:showVal val="0"/>
              <c:showCatName val="1"/>
              <c:showSerName val="0"/>
              <c:showPercent val="1"/>
              <c:showBubbleSize val="0"/>
            </c:dLbl>
            <c:dLbl>
              <c:idx val="4"/>
              <c:layout>
                <c:manualLayout>
                  <c:x val="-5.0962562079272536E-2"/>
                  <c:y val="7.7669902912621283E-2"/>
                </c:manualLayout>
              </c:layout>
              <c:dLblPos val="bestFit"/>
              <c:showLegendKey val="1"/>
              <c:showVal val="0"/>
              <c:showCatName val="1"/>
              <c:showSerName val="0"/>
              <c:showPercent val="1"/>
              <c:showBubbleSize val="0"/>
            </c:dLbl>
            <c:dLbl>
              <c:idx val="5"/>
              <c:layout>
                <c:manualLayout>
                  <c:x val="-0.10968537807516343"/>
                  <c:y val="0.1467098166127293"/>
                </c:manualLayout>
              </c:layout>
              <c:dLblPos val="bestFit"/>
              <c:showLegendKey val="1"/>
              <c:showVal val="0"/>
              <c:showCatName val="1"/>
              <c:showSerName val="0"/>
              <c:showPercent val="1"/>
              <c:showBubbleSize val="0"/>
            </c:dLbl>
            <c:dLbl>
              <c:idx val="6"/>
              <c:layout>
                <c:manualLayout>
                  <c:x val="-9.8278993609782941E-2"/>
                  <c:y val="0.10140237324703344"/>
                </c:manualLayout>
              </c:layout>
              <c:dLblPos val="bestFit"/>
              <c:showLegendKey val="1"/>
              <c:showVal val="0"/>
              <c:showCatName val="1"/>
              <c:showSerName val="0"/>
              <c:showPercent val="1"/>
              <c:showBubbleSize val="0"/>
            </c:dLbl>
            <c:dLbl>
              <c:idx val="7"/>
              <c:layout>
                <c:manualLayout>
                  <c:x val="-0.11074392131835199"/>
                  <c:y val="3.2362289665248158E-2"/>
                </c:manualLayout>
              </c:layout>
              <c:dLblPos val="bestFit"/>
              <c:showLegendKey val="1"/>
              <c:showVal val="0"/>
              <c:showCatName val="1"/>
              <c:showSerName val="0"/>
              <c:showPercent val="1"/>
              <c:showBubbleSize val="0"/>
            </c:dLbl>
            <c:dLbl>
              <c:idx val="8"/>
              <c:layout>
                <c:manualLayout>
                  <c:x val="-0.11323620462003715"/>
                  <c:y val="1.7259978425026967E-2"/>
                </c:manualLayout>
              </c:layout>
              <c:dLblPos val="bestFit"/>
              <c:showLegendKey val="1"/>
              <c:showVal val="0"/>
              <c:showCatName val="1"/>
              <c:showSerName val="0"/>
              <c:showPercent val="1"/>
              <c:showBubbleSize val="0"/>
            </c:dLbl>
            <c:dLbl>
              <c:idx val="9"/>
              <c:layout>
                <c:manualLayout>
                  <c:x val="-0.16416566109795896"/>
                  <c:y val="-0.10787486515641856"/>
                </c:manualLayout>
              </c:layout>
              <c:dLblPos val="bestFit"/>
              <c:showLegendKey val="1"/>
              <c:showVal val="0"/>
              <c:showCatName val="1"/>
              <c:showSerName val="0"/>
              <c:showPercent val="1"/>
              <c:showBubbleSize val="0"/>
            </c:dLbl>
            <c:dLbl>
              <c:idx val="10"/>
              <c:layout>
                <c:manualLayout>
                  <c:x val="-0.1650565027343053"/>
                  <c:y val="-3.6677624034859718E-2"/>
                </c:manualLayout>
              </c:layout>
              <c:dLblPos val="bestFit"/>
              <c:showLegendKey val="1"/>
              <c:showVal val="0"/>
              <c:showCatName val="1"/>
              <c:showSerName val="0"/>
              <c:showPercent val="1"/>
              <c:showBubbleSize val="0"/>
            </c:dLbl>
            <c:dLbl>
              <c:idx val="11"/>
              <c:layout>
                <c:manualLayout>
                  <c:x val="-2.2269536108597072E-2"/>
                  <c:y val="-0.21359223300970873"/>
                </c:manualLayout>
              </c:layout>
              <c:dLblPos val="bestFit"/>
              <c:showLegendKey val="1"/>
              <c:showVal val="0"/>
              <c:showCatName val="1"/>
              <c:showSerName val="0"/>
              <c:showPercent val="1"/>
              <c:showBubbleSize val="0"/>
            </c:dLbl>
            <c:dLbl>
              <c:idx val="12"/>
              <c:layout>
                <c:manualLayout>
                  <c:x val="8.0690556092174695E-2"/>
                  <c:y val="-0.19848975188781015"/>
                </c:manualLayout>
              </c:layout>
              <c:dLblPos val="bestFit"/>
              <c:showLegendKey val="1"/>
              <c:showVal val="0"/>
              <c:showCatName val="1"/>
              <c:showSerName val="0"/>
              <c:showPercent val="1"/>
              <c:showBubbleSize val="0"/>
            </c:dLbl>
            <c:dLbl>
              <c:idx val="13"/>
              <c:layout>
                <c:manualLayout>
                  <c:x val="0.1613812793843562"/>
                  <c:y val="-0.19201742986010245"/>
                </c:manualLayout>
              </c:layout>
              <c:dLblPos val="bestFit"/>
              <c:showLegendKey val="1"/>
              <c:showVal val="0"/>
              <c:showCatName val="1"/>
              <c:showSerName val="0"/>
              <c:showPercent val="1"/>
              <c:showBubbleSize val="0"/>
            </c:dLbl>
            <c:dLbl>
              <c:idx val="14"/>
              <c:layout>
                <c:manualLayout>
                  <c:x val="0.18898616771063564"/>
                  <c:y val="-0.13376483279395901"/>
                </c:manualLayout>
              </c:layout>
              <c:dLblPos val="bestFit"/>
              <c:showLegendKey val="1"/>
              <c:showVal val="0"/>
              <c:showCatName val="1"/>
              <c:showSerName val="0"/>
              <c:showPercent val="1"/>
              <c:showBubbleSize val="0"/>
            </c:dLbl>
            <c:dLbl>
              <c:idx val="15"/>
              <c:layout>
                <c:manualLayout>
                  <c:x val="0.22296120909681741"/>
                  <c:y val="-6.9040083581785261E-2"/>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'Benin Estatisticas'!$A$133:$A$148</c:f>
              <c:strCache>
                <c:ptCount val="16"/>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Transportation equipment</c:v>
                </c:pt>
                <c:pt idx="13">
                  <c:v>Automobiles and parts</c:v>
                </c:pt>
                <c:pt idx="14">
                  <c:v>Textiles</c:v>
                </c:pt>
                <c:pt idx="15">
                  <c:v>Clothing</c:v>
                </c:pt>
              </c:strCache>
            </c:strRef>
          </c:cat>
          <c:val>
            <c:numRef>
              <c:f>'Benin Estatisticas'!$B$133:$B$148</c:f>
              <c:numCache>
                <c:formatCode>"$"#,##0;\-"$"#,##0</c:formatCode>
                <c:ptCount val="16"/>
                <c:pt idx="0">
                  <c:v>416646669</c:v>
                </c:pt>
                <c:pt idx="1">
                  <c:v>141907123</c:v>
                </c:pt>
                <c:pt idx="2">
                  <c:v>31985080</c:v>
                </c:pt>
                <c:pt idx="3">
                  <c:v>22730666</c:v>
                </c:pt>
                <c:pt idx="4">
                  <c:v>161938169</c:v>
                </c:pt>
                <c:pt idx="5">
                  <c:v>27707330</c:v>
                </c:pt>
                <c:pt idx="6">
                  <c:v>5046755</c:v>
                </c:pt>
                <c:pt idx="7">
                  <c:v>810797</c:v>
                </c:pt>
                <c:pt idx="8">
                  <c:v>72496101</c:v>
                </c:pt>
                <c:pt idx="9">
                  <c:v>226624</c:v>
                </c:pt>
                <c:pt idx="10">
                  <c:v>142595</c:v>
                </c:pt>
                <c:pt idx="11">
                  <c:v>84029</c:v>
                </c:pt>
                <c:pt idx="12">
                  <c:v>50545133</c:v>
                </c:pt>
                <c:pt idx="13">
                  <c:v>5271832</c:v>
                </c:pt>
                <c:pt idx="14">
                  <c:v>10866500</c:v>
                </c:pt>
                <c:pt idx="15">
                  <c:v>493566</c:v>
                </c:pt>
              </c:numCache>
            </c:numRef>
          </c:val>
          <c:extLst xmlns:c16r2="http://schemas.microsoft.com/office/drawing/2015/06/chart">
            <c:ext xmlns:c16="http://schemas.microsoft.com/office/drawing/2014/chart" uri="{C3380CC4-5D6E-409C-BE32-E72D297353CC}">
              <c16:uniqueId val="{00000020-BBDE-43B8-A106-CBF61D973817}"/>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a:solidFill>
                  <a:srgbClr val="00B0F0"/>
                </a:solidFill>
                <a:latin typeface="Arial Narrow" panose="020B0606020202030204" pitchFamily="34" charset="0"/>
              </a:defRPr>
            </a:pPr>
            <a:r>
              <a:rPr lang="pt-PT" sz="1400" b="0" i="0" dirty="0">
                <a:solidFill>
                  <a:srgbClr val="00B0F0"/>
                </a:solidFill>
                <a:latin typeface="Arial Narrow" panose="020B0606020202030204" pitchFamily="34" charset="0"/>
              </a:rPr>
              <a:t>Main customers of Benin</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2.5759917568262836E-3"/>
                  <c:y val="-4.5948203842940682E-2"/>
                </c:manualLayout>
              </c:layout>
              <c:dLblPos val="bestFit"/>
              <c:showLegendKey val="1"/>
              <c:showVal val="1"/>
              <c:showCatName val="1"/>
              <c:showSerName val="0"/>
              <c:showPercent val="0"/>
              <c:showBubbleSize val="0"/>
            </c:dLbl>
            <c:dLbl>
              <c:idx val="1"/>
              <c:layout>
                <c:manualLayout>
                  <c:x val="2.0607934054611025E-2"/>
                  <c:y val="4.1770765496418213E-2"/>
                </c:manualLayout>
              </c:layout>
              <c:dLblPos val="bestFit"/>
              <c:showLegendKey val="1"/>
              <c:showVal val="1"/>
              <c:showCatName val="1"/>
              <c:showSerName val="0"/>
              <c:showPercent val="0"/>
              <c:showBubbleSize val="0"/>
            </c:dLbl>
            <c:dLbl>
              <c:idx val="2"/>
              <c:layout>
                <c:manualLayout>
                  <c:x val="5.6671818650180318E-2"/>
                  <c:y val="2.5062656641604009E-2"/>
                </c:manualLayout>
              </c:layout>
              <c:dLblPos val="bestFit"/>
              <c:showLegendKey val="1"/>
              <c:showVal val="1"/>
              <c:showCatName val="1"/>
              <c:showSerName val="0"/>
              <c:showPercent val="0"/>
              <c:showBubbleSize val="0"/>
            </c:dLbl>
            <c:dLbl>
              <c:idx val="3"/>
              <c:layout>
                <c:manualLayout>
                  <c:x val="2.0607934054610977E-2"/>
                  <c:y val="4.594820384294053E-2"/>
                </c:manualLayout>
              </c:layout>
              <c:dLblPos val="bestFit"/>
              <c:showLegendKey val="1"/>
              <c:showVal val="1"/>
              <c:showCatName val="1"/>
              <c:showSerName val="0"/>
              <c:showPercent val="0"/>
              <c:showBubbleSize val="0"/>
            </c:dLbl>
            <c:dLbl>
              <c:idx val="4"/>
              <c:layout>
                <c:manualLayout>
                  <c:x val="0"/>
                  <c:y val="9.1896407685881365E-2"/>
                </c:manualLayout>
              </c:layout>
              <c:dLblPos val="bestFit"/>
              <c:showLegendKey val="1"/>
              <c:showVal val="1"/>
              <c:showCatName val="1"/>
              <c:showSerName val="0"/>
              <c:showPercent val="0"/>
              <c:showBubbleSize val="0"/>
            </c:dLbl>
            <c:dLbl>
              <c:idx val="5"/>
              <c:layout>
                <c:manualLayout>
                  <c:x val="0"/>
                  <c:y val="5.0125313283208017E-2"/>
                </c:manualLayout>
              </c:layout>
              <c:dLblPos val="bestFit"/>
              <c:showLegendKey val="1"/>
              <c:showVal val="1"/>
              <c:showCatName val="1"/>
              <c:showSerName val="0"/>
              <c:showPercent val="0"/>
              <c:showBubbleSize val="0"/>
            </c:dLbl>
            <c:dLbl>
              <c:idx val="6"/>
              <c:layout>
                <c:manualLayout>
                  <c:x val="0"/>
                  <c:y val="7.6579455085834541E-17"/>
                </c:manualLayout>
              </c:layout>
              <c:dLblPos val="bestFit"/>
              <c:showLegendKey val="1"/>
              <c:showVal val="1"/>
              <c:showCatName val="1"/>
              <c:showSerName val="0"/>
              <c:showPercent val="0"/>
              <c:showBubbleSize val="0"/>
            </c:dLbl>
            <c:dLbl>
              <c:idx val="7"/>
              <c:layout>
                <c:manualLayout>
                  <c:x val="0"/>
                  <c:y val="-0.11278195488721804"/>
                </c:manualLayout>
              </c:layout>
              <c:dLblPos val="bestFit"/>
              <c:showLegendKey val="1"/>
              <c:showVal val="1"/>
              <c:showCatName val="1"/>
              <c:showSerName val="0"/>
              <c:showPercent val="0"/>
              <c:showBubbleSize val="0"/>
            </c:dLbl>
            <c:dLbl>
              <c:idx val="8"/>
              <c:layout>
                <c:manualLayout>
                  <c:x val="0"/>
                  <c:y val="-1.6708437761069339E-2"/>
                </c:manualLayout>
              </c:layout>
              <c:dLblPos val="bestFit"/>
              <c:showLegendKey val="1"/>
              <c:showVal val="1"/>
              <c:showCatName val="1"/>
              <c:showSerName val="0"/>
              <c:showPercent val="0"/>
              <c:showBubbleSize val="0"/>
            </c:dLbl>
            <c:dLbl>
              <c:idx val="9"/>
              <c:layout>
                <c:manualLayout>
                  <c:x val="0"/>
                  <c:y val="-7.5187969924812068E-2"/>
                </c:manualLayout>
              </c:layout>
              <c:dLblPos val="bestFit"/>
              <c:showLegendKey val="1"/>
              <c:showVal val="1"/>
              <c:showCatName val="1"/>
              <c:showSerName val="0"/>
              <c:showPercent val="0"/>
              <c:showBubbleSize val="0"/>
            </c:dLbl>
            <c:txPr>
              <a:bodyPr/>
              <a:lstStyle/>
              <a:p>
                <a:pPr>
                  <a:defRPr sz="800">
                    <a:latin typeface="Arial Narrow" panose="020B0606020202030204" pitchFamily="34" charset="0"/>
                  </a:defRPr>
                </a:pPr>
                <a:endParaRPr lang="pt-PT"/>
              </a:p>
            </c:txPr>
            <c:dLblPos val="outEnd"/>
            <c:showLegendKey val="1"/>
            <c:showVal val="1"/>
            <c:showCatName val="1"/>
            <c:showSerName val="0"/>
            <c:showPercent val="0"/>
            <c:showBubbleSize val="0"/>
            <c:showLeaderLines val="1"/>
          </c:dLbls>
          <c:cat>
            <c:strRef>
              <c:f>'Benin Estatisticas'!$B$176:$B$186</c:f>
              <c:strCache>
                <c:ptCount val="11"/>
                <c:pt idx="0">
                  <c:v>Bangladesh</c:v>
                </c:pt>
                <c:pt idx="1">
                  <c:v>Inde</c:v>
                </c:pt>
                <c:pt idx="2">
                  <c:v>Vietnam</c:v>
                </c:pt>
                <c:pt idx="3">
                  <c:v>China</c:v>
                </c:pt>
                <c:pt idx="4">
                  <c:v>Nigeria</c:v>
                </c:pt>
                <c:pt idx="5">
                  <c:v>Denmark</c:v>
                </c:pt>
                <c:pt idx="6">
                  <c:v>Egypt</c:v>
                </c:pt>
                <c:pt idx="7">
                  <c:v>Niger</c:v>
                </c:pt>
                <c:pt idx="8">
                  <c:v>Malaysia</c:v>
                </c:pt>
                <c:pt idx="9">
                  <c:v>Burkina Faso</c:v>
                </c:pt>
                <c:pt idx="10">
                  <c:v>Other</c:v>
                </c:pt>
              </c:strCache>
            </c:strRef>
          </c:cat>
          <c:val>
            <c:numRef>
              <c:f>'Benin Estatisticas'!$C$176:$C$186</c:f>
              <c:numCache>
                <c:formatCode>0.00%</c:formatCode>
                <c:ptCount val="11"/>
                <c:pt idx="0">
                  <c:v>0.26900000000000002</c:v>
                </c:pt>
                <c:pt idx="1">
                  <c:v>0.14199999999999999</c:v>
                </c:pt>
                <c:pt idx="2">
                  <c:v>0.104</c:v>
                </c:pt>
                <c:pt idx="3">
                  <c:v>7.3999999999999996E-2</c:v>
                </c:pt>
                <c:pt idx="4">
                  <c:v>5.7000000000000002E-2</c:v>
                </c:pt>
                <c:pt idx="5">
                  <c:v>3.5999999999999997E-2</c:v>
                </c:pt>
                <c:pt idx="6">
                  <c:v>3.4000000000000002E-2</c:v>
                </c:pt>
                <c:pt idx="7">
                  <c:v>3.1E-2</c:v>
                </c:pt>
                <c:pt idx="8">
                  <c:v>0.03</c:v>
                </c:pt>
                <c:pt idx="9">
                  <c:v>2.3E-2</c:v>
                </c:pt>
                <c:pt idx="10">
                  <c:v>0.19999999999999984</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solidFill>
                  <a:srgbClr val="00B0F0"/>
                </a:solidFill>
                <a:latin typeface="Arial Narrow" panose="020B0606020202030204" pitchFamily="34" charset="0"/>
              </a:defRPr>
            </a:pPr>
            <a:r>
              <a:rPr lang="pt-PT" sz="1400" b="0" dirty="0">
                <a:solidFill>
                  <a:srgbClr val="00B0F0"/>
                </a:solidFill>
                <a:latin typeface="Arial Narrow" panose="020B0606020202030204" pitchFamily="34" charset="0"/>
              </a:rPr>
              <a:t>Main suppliers</a:t>
            </a:r>
          </a:p>
        </c:rich>
      </c:tx>
      <c:layout>
        <c:manualLayout>
          <c:xMode val="edge"/>
          <c:yMode val="edge"/>
          <c:x val="0.40607160010251414"/>
          <c:y val="1.8556702537275958E-2"/>
        </c:manualLayout>
      </c:layout>
      <c:overlay val="1"/>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6.1111111111111109E-2"/>
                  <c:y val="-3.7783375314861471E-2"/>
                </c:manualLayout>
              </c:layout>
              <c:dLblPos val="bestFit"/>
              <c:showLegendKey val="0"/>
              <c:showVal val="1"/>
              <c:showCatName val="1"/>
              <c:showSerName val="0"/>
              <c:showPercent val="0"/>
              <c:showBubbleSize val="0"/>
            </c:dLbl>
            <c:dLbl>
              <c:idx val="1"/>
              <c:layout>
                <c:manualLayout>
                  <c:x val="-2.0370135052831988E-16"/>
                  <c:y val="-5.8774139378673422E-2"/>
                </c:manualLayout>
              </c:layout>
              <c:dLblPos val="bestFit"/>
              <c:showLegendKey val="0"/>
              <c:showVal val="1"/>
              <c:showCatName val="1"/>
              <c:showSerName val="0"/>
              <c:showPercent val="0"/>
              <c:showBubbleSize val="0"/>
            </c:dLbl>
            <c:dLbl>
              <c:idx val="2"/>
              <c:layout>
                <c:manualLayout>
                  <c:x val="-1.0185067526415994E-16"/>
                  <c:y val="0.15533165407220823"/>
                </c:manualLayout>
              </c:layout>
              <c:dLblPos val="bestFit"/>
              <c:showLegendKey val="0"/>
              <c:showVal val="1"/>
              <c:showCatName val="1"/>
              <c:showSerName val="0"/>
              <c:showPercent val="0"/>
              <c:showBubbleSize val="0"/>
            </c:dLbl>
            <c:dLbl>
              <c:idx val="3"/>
              <c:layout>
                <c:manualLayout>
                  <c:x val="-1.0185067526415994E-16"/>
                  <c:y val="0.10075566750629723"/>
                </c:manualLayout>
              </c:layout>
              <c:dLblPos val="bestFit"/>
              <c:showLegendKey val="0"/>
              <c:showVal val="1"/>
              <c:showCatName val="1"/>
              <c:showSerName val="0"/>
              <c:showPercent val="0"/>
              <c:showBubbleSize val="0"/>
            </c:dLbl>
            <c:dLbl>
              <c:idx val="4"/>
              <c:layout>
                <c:manualLayout>
                  <c:x val="-2.777777777777788E-2"/>
                  <c:y val="3.3585222502099076E-2"/>
                </c:manualLayout>
              </c:layout>
              <c:dLblPos val="bestFit"/>
              <c:showLegendKey val="0"/>
              <c:showVal val="1"/>
              <c:showCatName val="1"/>
              <c:showSerName val="0"/>
              <c:showPercent val="0"/>
              <c:showBubbleSize val="0"/>
            </c:dLbl>
            <c:dLbl>
              <c:idx val="5"/>
              <c:layout>
                <c:manualLayout>
                  <c:x val="4.4444444444444446E-2"/>
                  <c:y val="6.7170445004198151E-2"/>
                </c:manualLayout>
              </c:layout>
              <c:dLblPos val="bestFit"/>
              <c:showLegendKey val="0"/>
              <c:showVal val="1"/>
              <c:showCatName val="1"/>
              <c:showSerName val="0"/>
              <c:showPercent val="0"/>
              <c:showBubbleSize val="0"/>
            </c:dLbl>
            <c:dLbl>
              <c:idx val="6"/>
              <c:layout>
                <c:manualLayout>
                  <c:x val="-5.833333333333332E-2"/>
                  <c:y val="3.7783375314861464E-2"/>
                </c:manualLayout>
              </c:layout>
              <c:dLblPos val="bestFit"/>
              <c:showLegendKey val="0"/>
              <c:showVal val="1"/>
              <c:showCatName val="1"/>
              <c:showSerName val="0"/>
              <c:showPercent val="0"/>
              <c:showBubbleSize val="0"/>
            </c:dLbl>
            <c:dLbl>
              <c:idx val="7"/>
              <c:layout>
                <c:manualLayout>
                  <c:x val="-4.4444444444444446E-2"/>
                  <c:y val="2.5188916876574308E-2"/>
                </c:manualLayout>
              </c:layout>
              <c:dLblPos val="bestFit"/>
              <c:showLegendKey val="0"/>
              <c:showVal val="1"/>
              <c:showCatName val="1"/>
              <c:showSerName val="0"/>
              <c:showPercent val="0"/>
              <c:showBubbleSize val="0"/>
            </c:dLbl>
            <c:dLbl>
              <c:idx val="8"/>
              <c:layout>
                <c:manualLayout>
                  <c:x val="0"/>
                  <c:y val="-1.2594458438287154E-2"/>
                </c:manualLayout>
              </c:layout>
              <c:dLblPos val="bestFit"/>
              <c:showLegendKey val="0"/>
              <c:showVal val="1"/>
              <c:showCatName val="1"/>
              <c:showSerName val="0"/>
              <c:showPercent val="0"/>
              <c:showBubbleSize val="0"/>
            </c:dLbl>
            <c:dLbl>
              <c:idx val="9"/>
              <c:layout>
                <c:manualLayout>
                  <c:x val="0"/>
                  <c:y val="-2.938706968933677E-2"/>
                </c:manualLayout>
              </c:layout>
              <c:dLblPos val="bestFit"/>
              <c:showLegendKey val="0"/>
              <c:showVal val="1"/>
              <c:showCatName val="1"/>
              <c:showSerName val="0"/>
              <c:showPercent val="0"/>
              <c:showBubbleSize val="0"/>
            </c:dLbl>
            <c:dLbl>
              <c:idx val="10"/>
              <c:layout>
                <c:manualLayout>
                  <c:x val="1.1111111111111112E-2"/>
                  <c:y val="-0.11335012594458441"/>
                </c:manualLayout>
              </c:layout>
              <c:dLblPos val="bestFit"/>
              <c:showLegendKey val="0"/>
              <c:showVal val="1"/>
              <c:showCatName val="1"/>
              <c:showSerName val="0"/>
              <c:showPercent val="0"/>
              <c:showBubbleSize val="0"/>
            </c:dLbl>
            <c:dLblPos val="outEnd"/>
            <c:showLegendKey val="0"/>
            <c:showVal val="1"/>
            <c:showCatName val="1"/>
            <c:showSerName val="0"/>
            <c:showPercent val="0"/>
            <c:showBubbleSize val="0"/>
            <c:showLeaderLines val="1"/>
          </c:dLbls>
          <c:cat>
            <c:strRef>
              <c:f>'Benin Estatisticas'!$D$176:$D$186</c:f>
              <c:strCache>
                <c:ptCount val="11"/>
                <c:pt idx="0">
                  <c:v>Inde</c:v>
                </c:pt>
                <c:pt idx="1">
                  <c:v>China</c:v>
                </c:pt>
                <c:pt idx="2">
                  <c:v>Togo</c:v>
                </c:pt>
                <c:pt idx="3">
                  <c:v>France</c:v>
                </c:pt>
                <c:pt idx="4">
                  <c:v>Thailand</c:v>
                </c:pt>
                <c:pt idx="5">
                  <c:v>Belgium</c:v>
                </c:pt>
                <c:pt idx="6">
                  <c:v>United Arab Emirates</c:v>
                </c:pt>
                <c:pt idx="7">
                  <c:v>Morocco</c:v>
                </c:pt>
                <c:pt idx="8">
                  <c:v>Netherlands</c:v>
                </c:pt>
                <c:pt idx="9">
                  <c:v>Russia</c:v>
                </c:pt>
                <c:pt idx="10">
                  <c:v>Other</c:v>
                </c:pt>
              </c:strCache>
            </c:strRef>
          </c:cat>
          <c:val>
            <c:numRef>
              <c:f>'Benin Estatisticas'!$E$176:$E$186</c:f>
              <c:numCache>
                <c:formatCode>0.00%</c:formatCode>
                <c:ptCount val="11"/>
                <c:pt idx="0">
                  <c:v>0.13700000000000001</c:v>
                </c:pt>
                <c:pt idx="1">
                  <c:v>0.111</c:v>
                </c:pt>
                <c:pt idx="2">
                  <c:v>0.109</c:v>
                </c:pt>
                <c:pt idx="3">
                  <c:v>8.7999999999999995E-2</c:v>
                </c:pt>
                <c:pt idx="4">
                  <c:v>5.3999999999999999E-2</c:v>
                </c:pt>
                <c:pt idx="5">
                  <c:v>3.7999999999999999E-2</c:v>
                </c:pt>
                <c:pt idx="6">
                  <c:v>3.4000000000000002E-2</c:v>
                </c:pt>
                <c:pt idx="7">
                  <c:v>2.9000000000000001E-2</c:v>
                </c:pt>
                <c:pt idx="8">
                  <c:v>2.5999999999999999E-2</c:v>
                </c:pt>
                <c:pt idx="9">
                  <c:v>2.5999999999999999E-2</c:v>
                </c:pt>
                <c:pt idx="10">
                  <c:v>0.34799999999999998</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sz="1100" i="1" dirty="0">
                <a:solidFill>
                  <a:srgbClr val="00B0F0"/>
                </a:solidFill>
              </a:rPr>
              <a:t>EXPORTS AND IMPORTS IN PERCENTAGE OF GDP</a:t>
            </a:r>
          </a:p>
        </c:rich>
      </c:tx>
      <c:layout/>
      <c:overlay val="0"/>
      <c:spPr>
        <a:noFill/>
        <a:ln>
          <a:noFill/>
        </a:ln>
        <a:effectLst/>
      </c:spPr>
    </c:title>
    <c:autoTitleDeleted val="0"/>
    <c:plotArea>
      <c:layout/>
      <c:barChart>
        <c:barDir val="col"/>
        <c:grouping val="clustered"/>
        <c:varyColors val="0"/>
        <c:ser>
          <c:idx val="0"/>
          <c:order val="0"/>
          <c:tx>
            <c:strRef>
              <c:f>'Benin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Estatisticas'!$B$14:$K$14</c:f>
              <c:numCache>
                <c:formatCode>0.00%</c:formatCode>
                <c:ptCount val="10"/>
                <c:pt idx="0">
                  <c:v>0.1993</c:v>
                </c:pt>
                <c:pt idx="1">
                  <c:v>0.23069999999999999</c:v>
                </c:pt>
                <c:pt idx="2">
                  <c:v>0.20849999999999999</c:v>
                </c:pt>
                <c:pt idx="3">
                  <c:v>0.23899999999999999</c:v>
                </c:pt>
                <c:pt idx="4">
                  <c:v>0.2757</c:v>
                </c:pt>
                <c:pt idx="5">
                  <c:v>0.31430000000000002</c:v>
                </c:pt>
                <c:pt idx="6">
                  <c:v>0.2472</c:v>
                </c:pt>
                <c:pt idx="7">
                  <c:v>0.27610000000000001</c:v>
                </c:pt>
                <c:pt idx="8">
                  <c:v>0.27210000000000001</c:v>
                </c:pt>
                <c:pt idx="9">
                  <c:v>0.27300000000000002</c:v>
                </c:pt>
              </c:numCache>
            </c:numRef>
          </c:val>
          <c:extLst xmlns:c16r2="http://schemas.microsoft.com/office/drawing/2015/06/chart">
            <c:ext xmlns:c16="http://schemas.microsoft.com/office/drawing/2014/chart" uri="{C3380CC4-5D6E-409C-BE32-E72D297353CC}">
              <c16:uniqueId val="{00000000-9C89-4311-9F6A-A70E31F6C619}"/>
            </c:ext>
          </c:extLst>
        </c:ser>
        <c:ser>
          <c:idx val="1"/>
          <c:order val="1"/>
          <c:tx>
            <c:strRef>
              <c:f>'Benin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Estatisticas'!$B$15:$K$15</c:f>
              <c:numCache>
                <c:formatCode>0.00%</c:formatCode>
                <c:ptCount val="10"/>
                <c:pt idx="0">
                  <c:v>0.2477</c:v>
                </c:pt>
                <c:pt idx="1">
                  <c:v>0.28360000000000002</c:v>
                </c:pt>
                <c:pt idx="2">
                  <c:v>0.26369999999999999</c:v>
                </c:pt>
                <c:pt idx="3">
                  <c:v>0.26840000000000003</c:v>
                </c:pt>
                <c:pt idx="4">
                  <c:v>0.31630000000000003</c:v>
                </c:pt>
                <c:pt idx="5">
                  <c:v>0.33839999999999998</c:v>
                </c:pt>
                <c:pt idx="6">
                  <c:v>0.32040000000000002</c:v>
                </c:pt>
                <c:pt idx="7">
                  <c:v>0.31380000000000002</c:v>
                </c:pt>
                <c:pt idx="8">
                  <c:v>0.3427</c:v>
                </c:pt>
                <c:pt idx="9">
                  <c:v>0.34549999999999997</c:v>
                </c:pt>
              </c:numCache>
            </c:numRef>
          </c:val>
          <c:extLst xmlns:c16r2="http://schemas.microsoft.com/office/drawing/2015/06/chart">
            <c:ext xmlns:c16="http://schemas.microsoft.com/office/drawing/2014/chart" uri="{C3380CC4-5D6E-409C-BE32-E72D297353CC}">
              <c16:uniqueId val="{00000001-9C89-4311-9F6A-A70E31F6C619}"/>
            </c:ext>
          </c:extLst>
        </c:ser>
        <c:dLbls>
          <c:showLegendKey val="0"/>
          <c:showVal val="1"/>
          <c:showCatName val="0"/>
          <c:showSerName val="0"/>
          <c:showPercent val="0"/>
          <c:showBubbleSize val="0"/>
        </c:dLbls>
        <c:gapWidth val="219"/>
        <c:overlap val="-27"/>
        <c:axId val="217530880"/>
        <c:axId val="192448768"/>
      </c:barChart>
      <c:catAx>
        <c:axId val="217530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448768"/>
        <c:crosses val="autoZero"/>
        <c:auto val="1"/>
        <c:lblAlgn val="ctr"/>
        <c:lblOffset val="100"/>
        <c:noMultiLvlLbl val="0"/>
      </c:catAx>
      <c:valAx>
        <c:axId val="1924487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753088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r>
              <a:rPr lang="en-US"/>
              <a:t>Foreign direct investment [net inflows - current]</a:t>
            </a:r>
          </a:p>
        </c:rich>
      </c:tx>
      <c:layout/>
      <c:overlay val="0"/>
      <c:spPr>
        <a:noFill/>
        <a:ln>
          <a:noFill/>
        </a:ln>
        <a:effectLst/>
      </c:spPr>
    </c:title>
    <c:autoTitleDeleted val="0"/>
    <c:plotArea>
      <c:layout>
        <c:manualLayout>
          <c:layoutTarget val="inner"/>
          <c:xMode val="edge"/>
          <c:yMode val="edge"/>
          <c:x val="6.3842878273991849E-2"/>
          <c:y val="0.21114022803928573"/>
          <c:w val="0.92382315588160591"/>
          <c:h val="0.7636431599278013"/>
        </c:manualLayout>
      </c:layout>
      <c:lineChart>
        <c:grouping val="standard"/>
        <c:varyColors val="0"/>
        <c:ser>
          <c:idx val="0"/>
          <c:order val="0"/>
          <c:tx>
            <c:strRef>
              <c:f>'Benin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22D-4733-892E-0013FF7848FD}"/>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22D-4733-892E-0013FF7848FD}"/>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Estatisticas'!$B$91:$K$91</c:f>
              <c:numCache>
                <c:formatCode>"$"#,##0;\-"$"#,##0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smooth val="0"/>
          <c:extLst xmlns:c16r2="http://schemas.microsoft.com/office/drawing/2015/06/chart">
            <c:ext xmlns:c16="http://schemas.microsoft.com/office/drawing/2014/chart" uri="{C3380CC4-5D6E-409C-BE32-E72D297353CC}">
              <c16:uniqueId val="{00000002-522D-4733-892E-0013FF7848FD}"/>
            </c:ext>
          </c:extLst>
        </c:ser>
        <c:dLbls>
          <c:showLegendKey val="0"/>
          <c:showVal val="1"/>
          <c:showCatName val="0"/>
          <c:showSerName val="0"/>
          <c:showPercent val="0"/>
          <c:showBubbleSize val="0"/>
        </c:dLbls>
        <c:marker val="1"/>
        <c:smooth val="0"/>
        <c:axId val="217531904"/>
        <c:axId val="192450496"/>
      </c:lineChart>
      <c:catAx>
        <c:axId val="2175319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450496"/>
        <c:crosses val="autoZero"/>
        <c:auto val="1"/>
        <c:lblAlgn val="ctr"/>
        <c:lblOffset val="100"/>
        <c:noMultiLvlLbl val="0"/>
      </c:catAx>
      <c:valAx>
        <c:axId val="1924504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75319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'Burkina Estatisticas'!$A$7</c:f>
              <c:strCache>
                <c:ptCount val="1"/>
                <c:pt idx="0">
                  <c:v>Exports of goods and services [Constant] </c:v>
                </c:pt>
              </c:strCache>
            </c:strRef>
          </c:tx>
          <c:spPr>
            <a:solidFill>
              <a:schemeClr val="accent1"/>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Estatisticas'!$B$7:$K$7</c:f>
              <c:numCache>
                <c:formatCode>"$"#,##0_);[Red]\("$"#,##0\)</c:formatCode>
                <c:ptCount val="10"/>
                <c:pt idx="0">
                  <c:v>1189856568</c:v>
                </c:pt>
                <c:pt idx="1">
                  <c:v>1726555039</c:v>
                </c:pt>
                <c:pt idx="2">
                  <c:v>2175591172</c:v>
                </c:pt>
                <c:pt idx="3">
                  <c:v>2266752785</c:v>
                </c:pt>
                <c:pt idx="4">
                  <c:v>2675740110</c:v>
                </c:pt>
                <c:pt idx="5">
                  <c:v>2894697538</c:v>
                </c:pt>
                <c:pt idx="6">
                  <c:v>2934708051</c:v>
                </c:pt>
                <c:pt idx="7">
                  <c:v>3223553807</c:v>
                </c:pt>
                <c:pt idx="8">
                  <c:v>4136339599</c:v>
                </c:pt>
                <c:pt idx="9">
                  <c:v>4470344663</c:v>
                </c:pt>
              </c:numCache>
            </c:numRef>
          </c:val>
          <c:extLst xmlns:c16r2="http://schemas.microsoft.com/office/drawing/2015/06/chart">
            <c:ext xmlns:c16="http://schemas.microsoft.com/office/drawing/2014/chart" uri="{C3380CC4-5D6E-409C-BE32-E72D297353CC}">
              <c16:uniqueId val="{00000000-2FBE-4DD0-B173-EFF3E9BDECDC}"/>
            </c:ext>
          </c:extLst>
        </c:ser>
        <c:ser>
          <c:idx val="1"/>
          <c:order val="1"/>
          <c:tx>
            <c:strRef>
              <c:f>'Burkina Estatisticas'!$A$8</c:f>
              <c:strCache>
                <c:ptCount val="1"/>
                <c:pt idx="0">
                  <c:v>Exports of goods and services [Current] </c:v>
                </c:pt>
              </c:strCache>
            </c:strRef>
          </c:tx>
          <c:spPr>
            <a:solidFill>
              <a:schemeClr val="accent2"/>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Estatisticas'!$B$8:$K$8</c:f>
              <c:numCache>
                <c:formatCode>"$"#,##0_);[Red]\("$"#,##0\)</c:formatCode>
                <c:ptCount val="10"/>
                <c:pt idx="0">
                  <c:v>1062830722</c:v>
                </c:pt>
                <c:pt idx="1">
                  <c:v>1726555039</c:v>
                </c:pt>
                <c:pt idx="2">
                  <c:v>2681411104</c:v>
                </c:pt>
                <c:pt idx="3">
                  <c:v>2849413870</c:v>
                </c:pt>
                <c:pt idx="4">
                  <c:v>2662275761</c:v>
                </c:pt>
                <c:pt idx="5">
                  <c:v>2755410148</c:v>
                </c:pt>
                <c:pt idx="6">
                  <c:v>2713912177</c:v>
                </c:pt>
                <c:pt idx="7">
                  <c:v>3254871612</c:v>
                </c:pt>
                <c:pt idx="8">
                  <c:v>3742253762</c:v>
                </c:pt>
                <c:pt idx="9">
                  <c:v>4349247966</c:v>
                </c:pt>
              </c:numCache>
            </c:numRef>
          </c:val>
          <c:extLst xmlns:c16r2="http://schemas.microsoft.com/office/drawing/2015/06/chart">
            <c:ext xmlns:c16="http://schemas.microsoft.com/office/drawing/2014/chart" uri="{C3380CC4-5D6E-409C-BE32-E72D297353CC}">
              <c16:uniqueId val="{00000001-2FBE-4DD0-B173-EFF3E9BDECDC}"/>
            </c:ext>
          </c:extLst>
        </c:ser>
        <c:ser>
          <c:idx val="2"/>
          <c:order val="2"/>
          <c:tx>
            <c:strRef>
              <c:f>'Burkina Estatisticas'!$A$9</c:f>
              <c:strCache>
                <c:ptCount val="1"/>
                <c:pt idx="0">
                  <c:v>Exports of goods and services [Current] </c:v>
                </c:pt>
              </c:strCache>
            </c:strRef>
          </c:tx>
          <c:spPr>
            <a:solidFill>
              <a:srgbClr val="CCE9AD"/>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Estatisticas'!$B$9:$K$9</c:f>
              <c:numCache>
                <c:formatCode>"$"#,##0_);[Red]\("$"#,##0\)</c:formatCode>
                <c:ptCount val="10"/>
                <c:pt idx="0">
                  <c:v>2122569803</c:v>
                </c:pt>
                <c:pt idx="1">
                  <c:v>2661670136</c:v>
                </c:pt>
                <c:pt idx="2">
                  <c:v>3270285949</c:v>
                </c:pt>
                <c:pt idx="3">
                  <c:v>4064748425</c:v>
                </c:pt>
                <c:pt idx="4">
                  <c:v>4621774822</c:v>
                </c:pt>
                <c:pt idx="5">
                  <c:v>4219887459</c:v>
                </c:pt>
                <c:pt idx="6">
                  <c:v>4584483676</c:v>
                </c:pt>
                <c:pt idx="7">
                  <c:v>4763558510</c:v>
                </c:pt>
                <c:pt idx="8">
                  <c:v>5208426771</c:v>
                </c:pt>
                <c:pt idx="9">
                  <c:v>5563274654</c:v>
                </c:pt>
              </c:numCache>
            </c:numRef>
          </c:val>
          <c:extLst xmlns:c16r2="http://schemas.microsoft.com/office/drawing/2015/06/chart">
            <c:ext xmlns:c16="http://schemas.microsoft.com/office/drawing/2014/chart" uri="{C3380CC4-5D6E-409C-BE32-E72D297353CC}">
              <c16:uniqueId val="{00000002-2FBE-4DD0-B173-EFF3E9BDECDC}"/>
            </c:ext>
          </c:extLst>
        </c:ser>
        <c:ser>
          <c:idx val="3"/>
          <c:order val="3"/>
          <c:tx>
            <c:strRef>
              <c:f>'Burkina Estatisticas'!$A$10</c:f>
              <c:strCache>
                <c:ptCount val="1"/>
                <c:pt idx="0">
                  <c:v>Imports of goods and services [Current] </c:v>
                </c:pt>
              </c:strCache>
            </c:strRef>
          </c:tx>
          <c:spPr>
            <a:solidFill>
              <a:srgbClr val="7030A0"/>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Estatisticas'!$B$10:$K$10</c:f>
              <c:numCache>
                <c:formatCode>"$"#,##0_);[Red]\("$"#,##0\)</c:formatCode>
                <c:ptCount val="10"/>
                <c:pt idx="0">
                  <c:v>2320061450</c:v>
                </c:pt>
                <c:pt idx="1">
                  <c:v>2661670136</c:v>
                </c:pt>
                <c:pt idx="2">
                  <c:v>3555059370</c:v>
                </c:pt>
                <c:pt idx="3">
                  <c:v>4149368368</c:v>
                </c:pt>
                <c:pt idx="4">
                  <c:v>3327991661</c:v>
                </c:pt>
                <c:pt idx="5">
                  <c:v>3015549690</c:v>
                </c:pt>
                <c:pt idx="6">
                  <c:v>3780895918</c:v>
                </c:pt>
                <c:pt idx="7">
                  <c:v>3963626173</c:v>
                </c:pt>
                <c:pt idx="8">
                  <c:v>4465530040</c:v>
                </c:pt>
                <c:pt idx="9">
                  <c:v>5259902823</c:v>
                </c:pt>
              </c:numCache>
            </c:numRef>
          </c:val>
          <c:extLst xmlns:c16r2="http://schemas.microsoft.com/office/drawing/2015/06/chart">
            <c:ext xmlns:c16="http://schemas.microsoft.com/office/drawing/2014/chart" uri="{C3380CC4-5D6E-409C-BE32-E72D297353CC}">
              <c16:uniqueId val="{00000003-2FBE-4DD0-B173-EFF3E9BDECDC}"/>
            </c:ext>
          </c:extLst>
        </c:ser>
        <c:ser>
          <c:idx val="4"/>
          <c:order val="4"/>
          <c:tx>
            <c:strRef>
              <c:f>'Burkina Estatisticas'!$A$11</c:f>
              <c:strCache>
                <c:ptCount val="1"/>
                <c:pt idx="0">
                  <c:v>Trade balance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Estatisticas'!$B$11:$K$11</c:f>
              <c:numCache>
                <c:formatCode>"$"#,##0_);[Red]\("$"#,##0\)</c:formatCode>
                <c:ptCount val="10"/>
                <c:pt idx="0">
                  <c:v>-932713235</c:v>
                </c:pt>
                <c:pt idx="1">
                  <c:v>-935115097</c:v>
                </c:pt>
                <c:pt idx="2">
                  <c:v>-1094694777</c:v>
                </c:pt>
                <c:pt idx="3">
                  <c:v>-1797995640</c:v>
                </c:pt>
                <c:pt idx="4">
                  <c:v>-1946034712</c:v>
                </c:pt>
                <c:pt idx="5">
                  <c:v>-1325189921</c:v>
                </c:pt>
                <c:pt idx="6">
                  <c:v>-1649775625</c:v>
                </c:pt>
                <c:pt idx="7">
                  <c:v>-1540004703</c:v>
                </c:pt>
                <c:pt idx="8">
                  <c:v>-1072087172</c:v>
                </c:pt>
                <c:pt idx="9">
                  <c:v>-1092929991</c:v>
                </c:pt>
              </c:numCache>
            </c:numRef>
          </c:val>
          <c:extLst xmlns:c16r2="http://schemas.microsoft.com/office/drawing/2015/06/chart">
            <c:ext xmlns:c16="http://schemas.microsoft.com/office/drawing/2014/chart" uri="{C3380CC4-5D6E-409C-BE32-E72D297353CC}">
              <c16:uniqueId val="{0000000E-2FBE-4DD0-B173-EFF3E9BDECDC}"/>
            </c:ext>
          </c:extLst>
        </c:ser>
        <c:ser>
          <c:idx val="5"/>
          <c:order val="5"/>
          <c:tx>
            <c:strRef>
              <c:f>'Burkina Estatisticas'!$A$12</c:f>
              <c:strCache>
                <c:ptCount val="1"/>
                <c:pt idx="0">
                  <c:v>Trade balance [Current]</c:v>
                </c:pt>
              </c:strCache>
            </c:strRef>
          </c:tx>
          <c:spPr>
            <a:solidFill>
              <a:srgbClr val="00B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Estatisticas'!$B$12:$K$12</c:f>
              <c:numCache>
                <c:formatCode>"$"#,##0_);[Red]\("$"#,##0\)</c:formatCode>
                <c:ptCount val="10"/>
                <c:pt idx="0">
                  <c:v>-1257230728</c:v>
                </c:pt>
                <c:pt idx="1">
                  <c:v>-935115097</c:v>
                </c:pt>
                <c:pt idx="2">
                  <c:v>-873648266</c:v>
                </c:pt>
                <c:pt idx="3">
                  <c:v>-1299954498</c:v>
                </c:pt>
                <c:pt idx="4">
                  <c:v>-665715900</c:v>
                </c:pt>
                <c:pt idx="5">
                  <c:v>-260139542</c:v>
                </c:pt>
                <c:pt idx="6">
                  <c:v>-1066983741</c:v>
                </c:pt>
                <c:pt idx="7">
                  <c:v>-708754561</c:v>
                </c:pt>
                <c:pt idx="8">
                  <c:v>-723276278</c:v>
                </c:pt>
                <c:pt idx="9">
                  <c:v>-910654857</c:v>
                </c:pt>
              </c:numCache>
            </c:numRef>
          </c:val>
          <c:extLst xmlns:c16r2="http://schemas.microsoft.com/office/drawing/2015/06/chart">
            <c:ext xmlns:c16="http://schemas.microsoft.com/office/drawing/2014/chart" uri="{C3380CC4-5D6E-409C-BE32-E72D297353CC}">
              <c16:uniqueId val="{00000019-2FBE-4DD0-B173-EFF3E9BDECDC}"/>
            </c:ext>
          </c:extLst>
        </c:ser>
        <c:ser>
          <c:idx val="6"/>
          <c:order val="6"/>
          <c:tx>
            <c:strRef>
              <c:f>'Burkina Estatisticas'!$A$13</c:f>
              <c:strCache>
                <c:ptCount val="1"/>
                <c:pt idx="0">
                  <c:v>Foreign direct investment [net inflows - current]</c:v>
                </c:pt>
              </c:strCache>
            </c:strRef>
          </c:tx>
          <c:spPr>
            <a:solidFill>
              <a:schemeClr val="accent1">
                <a:lumMod val="60000"/>
              </a:schemeClr>
            </a:solidFill>
            <a:ln>
              <a:noFill/>
            </a:ln>
            <a:effectLst/>
          </c:spPr>
          <c:invertIfNegative val="0"/>
          <c:dLbls>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Estatisticas'!$B$13:$K$13</c:f>
              <c:numCache>
                <c:formatCode>"$"#,##0_);[Red]\("$"#,##0\)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extLst xmlns:c16r2="http://schemas.microsoft.com/office/drawing/2015/06/chart">
            <c:ext xmlns:c16="http://schemas.microsoft.com/office/drawing/2014/chart" uri="{C3380CC4-5D6E-409C-BE32-E72D297353CC}">
              <c16:uniqueId val="{0000001B-2FBE-4DD0-B173-EFF3E9BDECDC}"/>
            </c:ext>
          </c:extLst>
        </c:ser>
        <c:dLbls>
          <c:showLegendKey val="0"/>
          <c:showVal val="0"/>
          <c:showCatName val="0"/>
          <c:showSerName val="0"/>
          <c:showPercent val="0"/>
          <c:showBubbleSize val="0"/>
        </c:dLbls>
        <c:gapWidth val="150"/>
        <c:axId val="217838592"/>
        <c:axId val="192454656"/>
      </c:barChart>
      <c:dateAx>
        <c:axId val="217838592"/>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ysClr val="windowText" lastClr="000000">
                        <a:lumMod val="65000"/>
                        <a:lumOff val="35000"/>
                      </a:sysClr>
                    </a:solidFill>
                    <a:latin typeface="+mn-lt"/>
                    <a:ea typeface="+mn-ea"/>
                    <a:cs typeface="+mn-cs"/>
                  </a:defRPr>
                </a:pPr>
                <a:r>
                  <a:rPr lang="en-US" sz="1000"/>
                  <a:t>BURKINA FASO </a:t>
                </a:r>
                <a:r>
                  <a:rPr lang="en-US" sz="1000" b="0" i="0" baseline="0">
                    <a:effectLst/>
                  </a:rPr>
                  <a:t>ECONOMIC INDICATORS</a:t>
                </a:r>
                <a:endParaRPr lang="pt-PT" sz="1000">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454656"/>
        <c:crosses val="autoZero"/>
        <c:auto val="0"/>
        <c:lblOffset val="100"/>
        <c:baseTimeUnit val="days"/>
      </c:dateAx>
      <c:valAx>
        <c:axId val="1924546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783859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mn-lt"/>
                <a:ea typeface="+mn-ea"/>
                <a:cs typeface="+mn-cs"/>
              </a:defRPr>
            </a:pPr>
            <a:r>
              <a:rPr lang="pt-PT" sz="1200" i="1">
                <a:solidFill>
                  <a:srgbClr val="00B0F0"/>
                </a:solidFill>
              </a:rPr>
              <a:t>Burkina Faso </a:t>
            </a:r>
            <a:r>
              <a:rPr lang="en-US" sz="1200" b="0" i="1" baseline="0">
                <a:effectLst/>
              </a:rPr>
              <a:t>Imports</a:t>
            </a:r>
            <a:endParaRPr lang="pt-PT" sz="1200" i="1">
              <a:effectLst/>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64348892522669798"/>
          <c:y val="3.6046860919194998E-2"/>
        </c:manualLayout>
      </c:layout>
      <c:overlay val="0"/>
      <c:spPr>
        <a:noFill/>
        <a:ln>
          <a:noFill/>
        </a:ln>
        <a:effectLst/>
      </c:spPr>
    </c:title>
    <c:autoTitleDeleted val="0"/>
    <c:plotArea>
      <c:layout>
        <c:manualLayout>
          <c:layoutTarget val="inner"/>
          <c:xMode val="edge"/>
          <c:yMode val="edge"/>
          <c:x val="0.23956575272239863"/>
          <c:y val="0.30078737158955349"/>
          <c:w val="0.43477057988737217"/>
          <c:h val="0.4459683942040311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0A0-4163-9A1D-51C0DDA36C65}"/>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0A0-4163-9A1D-51C0DDA36C65}"/>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40A0-4163-9A1D-51C0DDA36C65}"/>
              </c:ext>
            </c:extLst>
          </c:dPt>
          <c:dPt>
            <c:idx val="3"/>
            <c:bubble3D val="0"/>
            <c:spPr>
              <a:solidFill>
                <a:srgbClr val="CCE9AD"/>
              </a:solidFill>
              <a:ln>
                <a:noFill/>
              </a:ln>
              <a:effectLst/>
            </c:spPr>
            <c:extLst xmlns:c16r2="http://schemas.microsoft.com/office/drawing/2015/06/chart">
              <c:ext xmlns:c16="http://schemas.microsoft.com/office/drawing/2014/chart" uri="{C3380CC4-5D6E-409C-BE32-E72D297353CC}">
                <c16:uniqueId val="{00000007-40A0-4163-9A1D-51C0DDA36C65}"/>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40A0-4163-9A1D-51C0DDA36C6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40A0-4163-9A1D-51C0DDA36C6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0A0-4163-9A1D-51C0DDA36C6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0A0-4163-9A1D-51C0DDA36C6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0A0-4163-9A1D-51C0DDA36C6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40A0-4163-9A1D-51C0DDA36C6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0A0-4163-9A1D-51C0DDA36C6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0A0-4163-9A1D-51C0DDA36C6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0A0-4163-9A1D-51C0DDA36C6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0A0-4163-9A1D-51C0DDA36C65}"/>
              </c:ext>
            </c:extLst>
          </c:dPt>
          <c:dPt>
            <c:idx val="14"/>
            <c:bubble3D val="0"/>
            <c:spPr>
              <a:solidFill>
                <a:srgbClr val="92D050"/>
              </a:solidFill>
              <a:ln>
                <a:noFill/>
              </a:ln>
              <a:effectLst/>
            </c:spPr>
            <c:extLst xmlns:c16r2="http://schemas.microsoft.com/office/drawing/2015/06/chart">
              <c:ext xmlns:c16="http://schemas.microsoft.com/office/drawing/2014/chart" uri="{C3380CC4-5D6E-409C-BE32-E72D297353CC}">
                <c16:uniqueId val="{0000001D-40A0-4163-9A1D-51C0DDA36C65}"/>
              </c:ext>
            </c:extLst>
          </c:dPt>
          <c:dPt>
            <c:idx val="15"/>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1F-40A0-4163-9A1D-51C0DDA36C65}"/>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40A0-4163-9A1D-51C0DDA36C65}"/>
              </c:ext>
            </c:extLst>
          </c:dPt>
          <c:dLbls>
            <c:dLbl>
              <c:idx val="0"/>
              <c:layout>
                <c:manualLayout>
                  <c:x val="0.1578461768910227"/>
                  <c:y val="-5.6774202093972978E-2"/>
                </c:manualLayout>
              </c:layout>
              <c:dLblPos val="bestFit"/>
              <c:showLegendKey val="1"/>
              <c:showVal val="0"/>
              <c:showCatName val="1"/>
              <c:showSerName val="0"/>
              <c:showPercent val="1"/>
              <c:showBubbleSize val="0"/>
            </c:dLbl>
            <c:dLbl>
              <c:idx val="1"/>
              <c:layout>
                <c:manualLayout>
                  <c:x val="6.7648361524723935E-2"/>
                  <c:y val="-3.8549938805700209E-17"/>
                </c:manualLayout>
              </c:layout>
              <c:dLblPos val="bestFit"/>
              <c:showLegendKey val="1"/>
              <c:showVal val="0"/>
              <c:showCatName val="1"/>
              <c:showSerName val="0"/>
              <c:showPercent val="1"/>
              <c:showBubbleSize val="0"/>
            </c:dLbl>
            <c:dLbl>
              <c:idx val="2"/>
              <c:layout>
                <c:manualLayout>
                  <c:x val="8.6097914667830566E-2"/>
                  <c:y val="-2.5232978708432434E-2"/>
                </c:manualLayout>
              </c:layout>
              <c:dLblPos val="bestFit"/>
              <c:showLegendKey val="1"/>
              <c:showVal val="0"/>
              <c:showCatName val="1"/>
              <c:showSerName val="0"/>
              <c:showPercent val="1"/>
              <c:showBubbleSize val="0"/>
            </c:dLbl>
            <c:dLbl>
              <c:idx val="3"/>
              <c:layout>
                <c:manualLayout>
                  <c:x val="5.5348659429319651E-2"/>
                  <c:y val="8.4109929028108113E-3"/>
                </c:manualLayout>
              </c:layout>
              <c:dLblPos val="bestFit"/>
              <c:showLegendKey val="1"/>
              <c:showVal val="0"/>
              <c:showCatName val="1"/>
              <c:showSerName val="0"/>
              <c:showPercent val="1"/>
              <c:showBubbleSize val="0"/>
            </c:dLbl>
            <c:dLbl>
              <c:idx val="4"/>
              <c:layout>
                <c:manualLayout>
                  <c:x val="-3.8949056635447232E-2"/>
                  <c:y val="4.2054964514054057E-2"/>
                </c:manualLayout>
              </c:layout>
              <c:dLblPos val="bestFit"/>
              <c:showLegendKey val="1"/>
              <c:showVal val="0"/>
              <c:showCatName val="1"/>
              <c:showSerName val="0"/>
              <c:showPercent val="1"/>
              <c:showBubbleSize val="0"/>
            </c:dLbl>
            <c:dLbl>
              <c:idx val="5"/>
              <c:layout>
                <c:manualLayout>
                  <c:x val="-2.8699304889276855E-2"/>
                  <c:y val="4.2054964514054057E-2"/>
                </c:manualLayout>
              </c:layout>
              <c:dLblPos val="bestFit"/>
              <c:showLegendKey val="1"/>
              <c:showVal val="0"/>
              <c:showCatName val="1"/>
              <c:showSerName val="0"/>
              <c:showPercent val="1"/>
              <c:showBubbleSize val="0"/>
            </c:dLbl>
            <c:dLbl>
              <c:idx val="6"/>
              <c:layout>
                <c:manualLayout>
                  <c:x val="-9.833870086737112E-2"/>
                  <c:y val="4.4157712739756681E-2"/>
                </c:manualLayout>
              </c:layout>
              <c:dLblPos val="bestFit"/>
              <c:showLegendKey val="1"/>
              <c:showVal val="0"/>
              <c:showCatName val="1"/>
              <c:showSerName val="0"/>
              <c:showPercent val="1"/>
              <c:showBubbleSize val="0"/>
            </c:dLbl>
            <c:dLbl>
              <c:idx val="7"/>
              <c:layout>
                <c:manualLayout>
                  <c:x val="-2.3814450761806747E-2"/>
                  <c:y val="5.8876950319675755E-2"/>
                </c:manualLayout>
              </c:layout>
              <c:dLblPos val="bestFit"/>
              <c:showLegendKey val="1"/>
              <c:showVal val="0"/>
              <c:showCatName val="1"/>
              <c:showSerName val="0"/>
              <c:showPercent val="1"/>
              <c:showBubbleSize val="0"/>
            </c:dLbl>
            <c:dLbl>
              <c:idx val="8"/>
              <c:layout>
                <c:manualLayout>
                  <c:x val="-4.3584849866155996E-2"/>
                  <c:y val="8.8315425479513515E-2"/>
                </c:manualLayout>
              </c:layout>
              <c:dLblPos val="bestFit"/>
              <c:showLegendKey val="1"/>
              <c:showVal val="0"/>
              <c:showCatName val="1"/>
              <c:showSerName val="0"/>
              <c:showPercent val="1"/>
              <c:showBubbleSize val="0"/>
            </c:dLbl>
            <c:dLbl>
              <c:idx val="9"/>
              <c:layout>
                <c:manualLayout>
                  <c:x val="-0.13175305297329964"/>
                  <c:y val="0.11144565596224325"/>
                </c:manualLayout>
              </c:layout>
              <c:dLblPos val="bestFit"/>
              <c:showLegendKey val="1"/>
              <c:showVal val="0"/>
              <c:showCatName val="1"/>
              <c:showSerName val="0"/>
              <c:showPercent val="1"/>
              <c:showBubbleSize val="0"/>
            </c:dLbl>
            <c:dLbl>
              <c:idx val="10"/>
              <c:layout>
                <c:manualLayout>
                  <c:x val="-0.11728169481501377"/>
                  <c:y val="-4.62604609654595E-2"/>
                </c:manualLayout>
              </c:layout>
              <c:dLblPos val="bestFit"/>
              <c:showLegendKey val="1"/>
              <c:showVal val="0"/>
              <c:showCatName val="1"/>
              <c:showSerName val="0"/>
              <c:showPercent val="1"/>
              <c:showBubbleSize val="0"/>
            </c:dLbl>
            <c:dLbl>
              <c:idx val="11"/>
              <c:layout>
                <c:manualLayout>
                  <c:x val="-0.14383323282658131"/>
                  <c:y val="3.5746554266219518E-2"/>
                </c:manualLayout>
              </c:layout>
              <c:dLblPos val="bestFit"/>
              <c:showLegendKey val="1"/>
              <c:showVal val="0"/>
              <c:showCatName val="1"/>
              <c:showSerName val="0"/>
              <c:showPercent val="1"/>
              <c:showBubbleSize val="0"/>
            </c:dLbl>
            <c:dLbl>
              <c:idx val="12"/>
              <c:layout>
                <c:manualLayout>
                  <c:x val="-0.10605829735966395"/>
                  <c:y val="-9.0418173705216237E-2"/>
                </c:manualLayout>
              </c:layout>
              <c:dLblPos val="bestFit"/>
              <c:showLegendKey val="1"/>
              <c:showVal val="0"/>
              <c:showCatName val="1"/>
              <c:showSerName val="0"/>
              <c:showPercent val="1"/>
              <c:showBubbleSize val="0"/>
            </c:dLbl>
            <c:dLbl>
              <c:idx val="13"/>
              <c:layout>
                <c:manualLayout>
                  <c:x val="-0.11479738097052077"/>
                  <c:y val="-0.14508962757348648"/>
                </c:manualLayout>
              </c:layout>
              <c:dLblPos val="bestFit"/>
              <c:showLegendKey val="1"/>
              <c:showVal val="0"/>
              <c:showCatName val="1"/>
              <c:showSerName val="0"/>
              <c:showPercent val="1"/>
              <c:showBubbleSize val="0"/>
            </c:dLbl>
            <c:dLbl>
              <c:idx val="14"/>
              <c:layout>
                <c:manualLayout>
                  <c:x val="-0.10454746781093717"/>
                  <c:y val="-0.20606932611886489"/>
                </c:manualLayout>
              </c:layout>
              <c:dLblPos val="bestFit"/>
              <c:showLegendKey val="1"/>
              <c:showVal val="0"/>
              <c:showCatName val="1"/>
              <c:showSerName val="0"/>
              <c:showPercent val="1"/>
              <c:showBubbleSize val="0"/>
            </c:dLbl>
            <c:dLbl>
              <c:idx val="15"/>
              <c:layout>
                <c:manualLayout>
                  <c:x val="2.049950349234061E-3"/>
                  <c:y val="-0.16401436160481081"/>
                </c:manualLayout>
              </c:layout>
              <c:dLblPos val="bestFit"/>
              <c:showLegendKey val="1"/>
              <c:showVal val="0"/>
              <c:showCatName val="1"/>
              <c:showSerName val="0"/>
              <c:showPercent val="1"/>
              <c:showBubbleSize val="0"/>
            </c:dLbl>
            <c:dLbl>
              <c:idx val="16"/>
              <c:layout>
                <c:manualLayout>
                  <c:x val="0.14144657409715014"/>
                  <c:y val="-0.11565115241364866"/>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'Burkina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'Burkina Estatisticas'!$B$115:$B$131</c:f>
              <c:numCache>
                <c:formatCode>"$"#,##0</c:formatCode>
                <c:ptCount val="17"/>
                <c:pt idx="0">
                  <c:v>429452576</c:v>
                </c:pt>
                <c:pt idx="1">
                  <c:v>415670680</c:v>
                </c:pt>
                <c:pt idx="2">
                  <c:v>783571383</c:v>
                </c:pt>
                <c:pt idx="3">
                  <c:v>767180098</c:v>
                </c:pt>
                <c:pt idx="4">
                  <c:v>1432195339</c:v>
                </c:pt>
                <c:pt idx="5">
                  <c:v>102706360</c:v>
                </c:pt>
                <c:pt idx="6">
                  <c:v>452416370</c:v>
                </c:pt>
                <c:pt idx="7">
                  <c:v>185043072</c:v>
                </c:pt>
                <c:pt idx="8">
                  <c:v>766230265</c:v>
                </c:pt>
                <c:pt idx="9">
                  <c:v>99327401</c:v>
                </c:pt>
                <c:pt idx="10">
                  <c:v>13850763</c:v>
                </c:pt>
                <c:pt idx="11">
                  <c:v>60972253</c:v>
                </c:pt>
                <c:pt idx="12">
                  <c:v>24504385</c:v>
                </c:pt>
                <c:pt idx="13">
                  <c:v>328893253</c:v>
                </c:pt>
                <c:pt idx="14">
                  <c:v>192416340</c:v>
                </c:pt>
                <c:pt idx="15">
                  <c:v>25096819</c:v>
                </c:pt>
                <c:pt idx="16" formatCode="&quot;$&quot;#,##0;\-&quot;$&quot;#,##0">
                  <c:v>13598224</c:v>
                </c:pt>
              </c:numCache>
            </c:numRef>
          </c:val>
          <c:extLst xmlns:c16r2="http://schemas.microsoft.com/office/drawing/2015/06/chart">
            <c:ext xmlns:c16="http://schemas.microsoft.com/office/drawing/2014/chart" uri="{C3380CC4-5D6E-409C-BE32-E72D297353CC}">
              <c16:uniqueId val="{00000022-40A0-4163-9A1D-51C0DDA36C65}"/>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chemeClr val="bg1"/>
                </a:solidFill>
                <a:latin typeface="Arial Narrow" panose="020B0606020202030204" pitchFamily="34" charset="0"/>
                <a:ea typeface="+mn-ea"/>
                <a:cs typeface="+mn-cs"/>
              </a:defRPr>
            </a:pPr>
            <a:r>
              <a:rPr lang="en-US" sz="1200" b="0" i="1" baseline="0" dirty="0" smtClean="0">
                <a:solidFill>
                  <a:schemeClr val="bg1"/>
                </a:solidFill>
                <a:effectLst/>
                <a:latin typeface="Arial Narrow" panose="020B0606020202030204" pitchFamily="34" charset="0"/>
              </a:rPr>
              <a:t>Foreign direct investment [net inflows - current]</a:t>
            </a:r>
            <a:endParaRPr lang="pt-PT" sz="1200" dirty="0">
              <a:solidFill>
                <a:schemeClr val="bg1"/>
              </a:solidFill>
              <a:effectLst/>
              <a:latin typeface="Arial Narrow" panose="020B0606020202030204" pitchFamily="34" charset="0"/>
            </a:endParaRPr>
          </a:p>
        </c:rich>
      </c:tx>
      <c:layout>
        <c:manualLayout>
          <c:xMode val="edge"/>
          <c:yMode val="edge"/>
          <c:x val="0.35561473978344399"/>
          <c:y val="6.41025641025641E-3"/>
        </c:manualLayout>
      </c:layout>
      <c:overlay val="0"/>
      <c:spPr>
        <a:solidFill>
          <a:srgbClr val="B1D3F5"/>
        </a:solidFill>
        <a:ln>
          <a:noFill/>
        </a:ln>
        <a:effectLst/>
      </c:spPr>
    </c:title>
    <c:autoTitleDeleted val="0"/>
    <c:plotArea>
      <c:layout/>
      <c:lineChart>
        <c:grouping val="standard"/>
        <c:varyColors val="0"/>
        <c:ser>
          <c:idx val="0"/>
          <c:order val="0"/>
          <c:tx>
            <c:strRef>
              <c:f>'CEDEAO Estatisticas'!$A$55</c:f>
              <c:strCache>
                <c:ptCount val="1"/>
                <c:pt idx="0">
                  <c:v>Investissements étrangers directs  [ entrées nettes - Courant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9BE-4670-8778-E1F078B3517C}"/>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9BE-4670-8778-E1F078B3517C}"/>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9BE-4670-8778-E1F078B3517C}"/>
                </c:ext>
              </c:extLst>
            </c:dLbl>
            <c:dLbl>
              <c:idx val="5"/>
              <c:layout>
                <c:manualLayout>
                  <c:x val="2.76682947363565E-2"/>
                  <c:y val="-6.7307692307692304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9BE-4670-8778-E1F078B3517C}"/>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9BE-4670-8778-E1F078B3517C}"/>
                </c:ext>
              </c:extLst>
            </c:dLbl>
            <c:dLbl>
              <c:idx val="7"/>
              <c:layout>
                <c:manualLayout>
                  <c:x val="9.4760781671158999E-3"/>
                  <c:y val="-3.84615384615384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9BE-4670-8778-E1F078B3517C}"/>
                </c:ext>
              </c:extLst>
            </c:dLbl>
            <c:dLbl>
              <c:idx val="9"/>
              <c:layout>
                <c:manualLayout>
                  <c:x val="-2.0801912072447E-3"/>
                  <c:y val="-7.2524407252440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89BE-4670-8778-E1F078B3517C}"/>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Estatisticas'!$B$55:$K$55</c:f>
              <c:numCache>
                <c:formatCode>"$"#,##0;\-"$"#,##0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smooth val="0"/>
          <c:extLst xmlns:c16r2="http://schemas.microsoft.com/office/drawing/2015/06/chart">
            <c:ext xmlns:c16="http://schemas.microsoft.com/office/drawing/2014/chart" uri="{C3380CC4-5D6E-409C-BE32-E72D297353CC}">
              <c16:uniqueId val="{00000007-89BE-4670-8778-E1F078B3517C}"/>
            </c:ext>
          </c:extLst>
        </c:ser>
        <c:dLbls>
          <c:showLegendKey val="0"/>
          <c:showVal val="1"/>
          <c:showCatName val="0"/>
          <c:showSerName val="0"/>
          <c:showPercent val="0"/>
          <c:showBubbleSize val="0"/>
        </c:dLbls>
        <c:marker val="1"/>
        <c:smooth val="0"/>
        <c:axId val="199270400"/>
        <c:axId val="195564032"/>
      </c:lineChart>
      <c:catAx>
        <c:axId val="1992704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5564032"/>
        <c:crosses val="autoZero"/>
        <c:auto val="1"/>
        <c:lblAlgn val="ctr"/>
        <c:lblOffset val="100"/>
        <c:noMultiLvlLbl val="0"/>
      </c:catAx>
      <c:valAx>
        <c:axId val="1955640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9270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solidFill>
                  <a:srgbClr val="00B0F0"/>
                </a:solidFill>
                <a:effectLst/>
                <a:latin typeface="Arial Narrow" panose="020B0606020202030204" pitchFamily="34" charset="0"/>
              </a:rPr>
              <a:t>Burkina Faso </a:t>
            </a:r>
            <a:r>
              <a:rPr lang="en-US" sz="1200" b="0" i="1" baseline="0">
                <a:solidFill>
                  <a:srgbClr val="00B0F0"/>
                </a:solidFill>
                <a:effectLst/>
                <a:latin typeface="Arial Narrow" panose="020B0606020202030204" pitchFamily="34" charset="0"/>
              </a:rPr>
              <a:t>Exports</a:t>
            </a: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2015</a:t>
            </a:r>
            <a:endParaRPr lang="pt-PT" sz="1200" i="1">
              <a:effectLst/>
              <a:latin typeface="Arial Narrow" panose="020B0606020202030204" pitchFamily="34" charset="0"/>
            </a:endParaRPr>
          </a:p>
        </c:rich>
      </c:tx>
      <c:layout>
        <c:manualLayout>
          <c:xMode val="edge"/>
          <c:yMode val="edge"/>
          <c:x val="0.78629997656958228"/>
          <c:y val="2.4897616309777063E-2"/>
        </c:manualLayout>
      </c:layout>
      <c:overlay val="0"/>
      <c:spPr>
        <a:noFill/>
        <a:ln>
          <a:noFill/>
        </a:ln>
        <a:effectLst/>
      </c:spPr>
    </c:title>
    <c:autoTitleDeleted val="0"/>
    <c:plotArea>
      <c:layout>
        <c:manualLayout>
          <c:layoutTarget val="inner"/>
          <c:xMode val="edge"/>
          <c:yMode val="edge"/>
          <c:x val="0.40238227108132757"/>
          <c:y val="0.50473536684068199"/>
          <c:w val="0.40825611281413282"/>
          <c:h val="0.42386603309286325"/>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FF1-44AC-AEF1-7D259AAF1BE0}"/>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8FF1-44AC-AEF1-7D259AAF1BE0}"/>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8FF1-44AC-AEF1-7D259AAF1BE0}"/>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8FF1-44AC-AEF1-7D259AAF1BE0}"/>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8FF1-44AC-AEF1-7D259AAF1BE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FF1-44AC-AEF1-7D259AAF1BE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FF1-44AC-AEF1-7D259AAF1BE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FF1-44AC-AEF1-7D259AAF1BE0}"/>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FF1-44AC-AEF1-7D259AAF1BE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FF1-44AC-AEF1-7D259AAF1BE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FF1-44AC-AEF1-7D259AAF1BE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FF1-44AC-AEF1-7D259AAF1BE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FF1-44AC-AEF1-7D259AAF1BE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FF1-44AC-AEF1-7D259AAF1BE0}"/>
              </c:ext>
            </c:extLst>
          </c:dPt>
          <c:dPt>
            <c:idx val="14"/>
            <c:bubble3D val="0"/>
            <c:spPr>
              <a:solidFill>
                <a:srgbClr val="CCE9AD"/>
              </a:solidFill>
              <a:ln>
                <a:noFill/>
              </a:ln>
              <a:effectLst/>
            </c:spPr>
            <c:extLst xmlns:c16r2="http://schemas.microsoft.com/office/drawing/2015/06/chart">
              <c:ext xmlns:c16="http://schemas.microsoft.com/office/drawing/2014/chart" uri="{C3380CC4-5D6E-409C-BE32-E72D297353CC}">
                <c16:uniqueId val="{0000001D-8FF1-44AC-AEF1-7D259AAF1BE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FF1-44AC-AEF1-7D259AAF1BE0}"/>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8FF1-44AC-AEF1-7D259AAF1BE0}"/>
              </c:ext>
            </c:extLst>
          </c:dPt>
          <c:dLbls>
            <c:dLbl>
              <c:idx val="0"/>
              <c:layout>
                <c:manualLayout>
                  <c:x val="8.0423325784614544E-2"/>
                  <c:y val="2.9973770422159741E-2"/>
                </c:manualLayout>
              </c:layout>
              <c:dLblPos val="bestFit"/>
              <c:showLegendKey val="1"/>
              <c:showVal val="0"/>
              <c:showCatName val="1"/>
              <c:showSerName val="0"/>
              <c:showPercent val="1"/>
              <c:showBubbleSize val="0"/>
            </c:dLbl>
            <c:dLbl>
              <c:idx val="1"/>
              <c:layout>
                <c:manualLayout>
                  <c:x val="-3.7118458054437482E-2"/>
                  <c:y val="6.4229508047485256E-2"/>
                </c:manualLayout>
              </c:layout>
              <c:dLblPos val="bestFit"/>
              <c:showLegendKey val="1"/>
              <c:showVal val="0"/>
              <c:showCatName val="1"/>
              <c:showSerName val="0"/>
              <c:showPercent val="1"/>
              <c:showBubbleSize val="0"/>
            </c:dLbl>
            <c:dLbl>
              <c:idx val="2"/>
              <c:layout>
                <c:manualLayout>
                  <c:x val="-7.8361189226034689E-2"/>
                  <c:y val="0.14344590130605056"/>
                </c:manualLayout>
              </c:layout>
              <c:dLblPos val="bestFit"/>
              <c:showLegendKey val="1"/>
              <c:showVal val="0"/>
              <c:showCatName val="1"/>
              <c:showSerName val="0"/>
              <c:showPercent val="1"/>
              <c:showBubbleSize val="0"/>
            </c:dLbl>
            <c:dLbl>
              <c:idx val="3"/>
              <c:layout>
                <c:manualLayout>
                  <c:x val="-0.23302159349248155"/>
                  <c:y val="0.11561311448547359"/>
                </c:manualLayout>
              </c:layout>
              <c:dLblPos val="bestFit"/>
              <c:showLegendKey val="1"/>
              <c:showVal val="0"/>
              <c:showCatName val="1"/>
              <c:showSerName val="0"/>
              <c:showPercent val="1"/>
              <c:showBubbleSize val="0"/>
            </c:dLbl>
            <c:dLbl>
              <c:idx val="4"/>
              <c:layout>
                <c:manualLayout>
                  <c:x val="-0.2020893827408263"/>
                  <c:y val="8.9921311266479467E-2"/>
                </c:manualLayout>
              </c:layout>
              <c:dLblPos val="bestFit"/>
              <c:showLegendKey val="1"/>
              <c:showVal val="0"/>
              <c:showCatName val="1"/>
              <c:showSerName val="0"/>
              <c:showPercent val="1"/>
              <c:showBubbleSize val="0"/>
            </c:dLbl>
            <c:dLbl>
              <c:idx val="5"/>
              <c:layout>
                <c:manualLayout>
                  <c:x val="-0.31819449065308192"/>
                  <c:y val="7.0652458852233826E-2"/>
                </c:manualLayout>
              </c:layout>
              <c:dLblPos val="bestFit"/>
              <c:showLegendKey val="1"/>
              <c:showVal val="0"/>
              <c:showCatName val="1"/>
              <c:showSerName val="0"/>
              <c:showPercent val="1"/>
              <c:showBubbleSize val="0"/>
            </c:dLbl>
            <c:dLbl>
              <c:idx val="6"/>
              <c:layout>
                <c:manualLayout>
                  <c:x val="-0.30603616597828653"/>
                  <c:y val="1.7127868812662754E-2"/>
                </c:manualLayout>
              </c:layout>
              <c:dLblPos val="bestFit"/>
              <c:showLegendKey val="1"/>
              <c:showVal val="0"/>
              <c:showCatName val="1"/>
              <c:showSerName val="0"/>
              <c:showPercent val="1"/>
              <c:showBubbleSize val="0"/>
            </c:dLbl>
            <c:dLbl>
              <c:idx val="7"/>
              <c:layout>
                <c:manualLayout>
                  <c:x val="-0.13125921365049967"/>
                  <c:y val="-1.0704918007914222E-2"/>
                </c:manualLayout>
              </c:layout>
              <c:dLblPos val="bestFit"/>
              <c:showLegendKey val="1"/>
              <c:showVal val="0"/>
              <c:showCatName val="1"/>
              <c:showSerName val="0"/>
              <c:showPercent val="1"/>
              <c:showBubbleSize val="0"/>
            </c:dLbl>
            <c:dLbl>
              <c:idx val="8"/>
              <c:layout>
                <c:manualLayout>
                  <c:x val="-0.28528409016180628"/>
                  <c:y val="-7.9216393258565235E-2"/>
                </c:manualLayout>
              </c:layout>
              <c:dLblPos val="bestFit"/>
              <c:showLegendKey val="1"/>
              <c:showVal val="0"/>
              <c:showCatName val="1"/>
              <c:showSerName val="0"/>
              <c:showPercent val="1"/>
              <c:showBubbleSize val="0"/>
            </c:dLbl>
            <c:dLbl>
              <c:idx val="9"/>
              <c:layout>
                <c:manualLayout>
                  <c:x val="2.2683502144378462E-2"/>
                  <c:y val="-0.34961925051075943"/>
                </c:manualLayout>
              </c:layout>
              <c:dLblPos val="bestFit"/>
              <c:showLegendKey val="1"/>
              <c:showVal val="0"/>
              <c:showCatName val="1"/>
              <c:showSerName val="0"/>
              <c:showPercent val="1"/>
              <c:showBubbleSize val="0"/>
            </c:dLbl>
            <c:dLbl>
              <c:idx val="10"/>
              <c:layout>
                <c:manualLayout>
                  <c:x val="-0.26398920154884314"/>
                  <c:y val="-0.29545590559981849"/>
                </c:manualLayout>
              </c:layout>
              <c:dLblPos val="bestFit"/>
              <c:showLegendKey val="1"/>
              <c:showVal val="0"/>
              <c:showCatName val="1"/>
              <c:showSerName val="0"/>
              <c:showPercent val="1"/>
              <c:showBubbleSize val="0"/>
            </c:dLbl>
            <c:dLbl>
              <c:idx val="11"/>
              <c:layout>
                <c:manualLayout>
                  <c:x val="-0.385712576159006"/>
                  <c:y val="-0.21623934375986728"/>
                </c:manualLayout>
              </c:layout>
              <c:dLblPos val="bestFit"/>
              <c:showLegendKey val="1"/>
              <c:showVal val="0"/>
              <c:showCatName val="1"/>
              <c:showSerName val="0"/>
              <c:showPercent val="1"/>
              <c:showBubbleSize val="0"/>
            </c:dLbl>
            <c:dLbl>
              <c:idx val="12"/>
              <c:layout>
                <c:manualLayout>
                  <c:x val="-0.1724714187061116"/>
                  <c:y val="-0.36610836445205236"/>
                </c:manualLayout>
              </c:layout>
              <c:dLblPos val="bestFit"/>
              <c:showLegendKey val="1"/>
              <c:showVal val="0"/>
              <c:showCatName val="1"/>
              <c:showSerName val="0"/>
              <c:showPercent val="1"/>
              <c:showBubbleSize val="0"/>
            </c:dLbl>
            <c:dLbl>
              <c:idx val="13"/>
              <c:layout>
                <c:manualLayout>
                  <c:x val="0.17115733436212846"/>
                  <c:y val="-0.18426535519339404"/>
                </c:manualLayout>
              </c:layout>
              <c:dLblPos val="bestFit"/>
              <c:showLegendKey val="1"/>
              <c:showVal val="0"/>
              <c:showCatName val="1"/>
              <c:showSerName val="0"/>
              <c:showPercent val="1"/>
              <c:showBubbleSize val="0"/>
            </c:dLbl>
            <c:dLbl>
              <c:idx val="14"/>
              <c:layout>
                <c:manualLayout>
                  <c:x val="8.4547598901774185E-2"/>
                  <c:y val="-0.12417704889180499"/>
                </c:manualLayout>
              </c:layout>
              <c:dLblPos val="bestFit"/>
              <c:showLegendKey val="1"/>
              <c:showVal val="0"/>
              <c:showCatName val="1"/>
              <c:showSerName val="0"/>
              <c:showPercent val="1"/>
              <c:showBubbleSize val="0"/>
            </c:dLbl>
            <c:dLbl>
              <c:idx val="15"/>
              <c:layout>
                <c:manualLayout>
                  <c:x val="0.2165243386508853"/>
                  <c:y val="-8.9921311266479467E-2"/>
                </c:manualLayout>
              </c:layout>
              <c:dLblPos val="bestFit"/>
              <c:showLegendKey val="1"/>
              <c:showVal val="0"/>
              <c:showCatName val="1"/>
              <c:showSerName val="0"/>
              <c:showPercent val="1"/>
              <c:showBubbleSize val="0"/>
            </c:dLbl>
            <c:dLbl>
              <c:idx val="16"/>
              <c:layout>
                <c:manualLayout>
                  <c:x val="0.19177869994792685"/>
                  <c:y val="-1.2845901609497086E-2"/>
                </c:manualLayout>
              </c:layout>
              <c:dLblPos val="bestFit"/>
              <c:showLegendKey val="1"/>
              <c:showVal val="0"/>
              <c:showCatName val="1"/>
              <c:showSerName val="0"/>
              <c:showPercent val="1"/>
              <c:showBubbleSize val="0"/>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'Burkina Estatisticas'!$A$134:$A$150</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'Burkina Estatisticas'!$B$134:$B$150</c:f>
              <c:numCache>
                <c:formatCode>"$"#,##0;\-"$"#,##0</c:formatCode>
                <c:ptCount val="17"/>
                <c:pt idx="0">
                  <c:v>665644524</c:v>
                </c:pt>
                <c:pt idx="1">
                  <c:v>366709622</c:v>
                </c:pt>
                <c:pt idx="2">
                  <c:v>58979443</c:v>
                </c:pt>
                <c:pt idx="3">
                  <c:v>191905</c:v>
                </c:pt>
                <c:pt idx="4">
                  <c:v>108314213</c:v>
                </c:pt>
                <c:pt idx="5">
                  <c:v>5662935</c:v>
                </c:pt>
                <c:pt idx="6">
                  <c:v>15095043</c:v>
                </c:pt>
                <c:pt idx="7">
                  <c:v>743790</c:v>
                </c:pt>
                <c:pt idx="8">
                  <c:v>65302110</c:v>
                </c:pt>
                <c:pt idx="9">
                  <c:v>559854</c:v>
                </c:pt>
                <c:pt idx="10">
                  <c:v>88049</c:v>
                </c:pt>
                <c:pt idx="11">
                  <c:v>416658</c:v>
                </c:pt>
                <c:pt idx="12">
                  <c:v>55147</c:v>
                </c:pt>
                <c:pt idx="13">
                  <c:v>32203124</c:v>
                </c:pt>
                <c:pt idx="14">
                  <c:v>19363055</c:v>
                </c:pt>
                <c:pt idx="15">
                  <c:v>5564122</c:v>
                </c:pt>
                <c:pt idx="16">
                  <c:v>454144</c:v>
                </c:pt>
              </c:numCache>
            </c:numRef>
          </c:val>
          <c:extLst xmlns:c16r2="http://schemas.microsoft.com/office/drawing/2015/06/chart">
            <c:ext xmlns:c16="http://schemas.microsoft.com/office/drawing/2014/chart" uri="{C3380CC4-5D6E-409C-BE32-E72D297353CC}">
              <c16:uniqueId val="{00000022-8FF1-44AC-AEF1-7D259AAF1BE0}"/>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'Burkina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Estatisticas'!$B$14:$K$14</c:f>
              <c:numCache>
                <c:formatCode>0.00%</c:formatCode>
                <c:ptCount val="10"/>
                <c:pt idx="0">
                  <c:v>0.127</c:v>
                </c:pt>
                <c:pt idx="1">
                  <c:v>0.1923</c:v>
                </c:pt>
                <c:pt idx="2">
                  <c:v>0.25</c:v>
                </c:pt>
                <c:pt idx="3">
                  <c:v>0.25519999999999998</c:v>
                </c:pt>
                <c:pt idx="4">
                  <c:v>0.2228</c:v>
                </c:pt>
                <c:pt idx="5">
                  <c:v>0.22259999999999999</c:v>
                </c:pt>
                <c:pt idx="6">
                  <c:v>0.26050000000000001</c:v>
                </c:pt>
                <c:pt idx="7">
                  <c:v>0.29949999999999999</c:v>
                </c:pt>
                <c:pt idx="8">
                  <c:v>0.30349999999999999</c:v>
                </c:pt>
                <c:pt idx="9">
                  <c:v>0.30790000000000001</c:v>
                </c:pt>
              </c:numCache>
            </c:numRef>
          </c:val>
          <c:extLst xmlns:c16r2="http://schemas.microsoft.com/office/drawing/2015/06/chart">
            <c:ext xmlns:c16="http://schemas.microsoft.com/office/drawing/2014/chart" uri="{C3380CC4-5D6E-409C-BE32-E72D297353CC}">
              <c16:uniqueId val="{00000000-1F17-4CDB-AD9F-BE7575A11EB9}"/>
            </c:ext>
          </c:extLst>
        </c:ser>
        <c:ser>
          <c:idx val="1"/>
          <c:order val="1"/>
          <c:tx>
            <c:strRef>
              <c:f>'Burkina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Estatisticas'!$B$15:$K$15</c:f>
              <c:numCache>
                <c:formatCode>0.00%</c:formatCode>
                <c:ptCount val="10"/>
                <c:pt idx="0">
                  <c:v>0.2772</c:v>
                </c:pt>
                <c:pt idx="1">
                  <c:v>0.2964</c:v>
                </c:pt>
                <c:pt idx="2">
                  <c:v>0.33150000000000002</c:v>
                </c:pt>
                <c:pt idx="3">
                  <c:v>0.37159999999999999</c:v>
                </c:pt>
                <c:pt idx="4">
                  <c:v>0.27860000000000001</c:v>
                </c:pt>
                <c:pt idx="5">
                  <c:v>0.24360000000000001</c:v>
                </c:pt>
                <c:pt idx="6">
                  <c:v>0.3629</c:v>
                </c:pt>
                <c:pt idx="7">
                  <c:v>0.36470000000000002</c:v>
                </c:pt>
                <c:pt idx="8">
                  <c:v>0.36220000000000002</c:v>
                </c:pt>
                <c:pt idx="9">
                  <c:v>0.37240000000000001</c:v>
                </c:pt>
              </c:numCache>
            </c:numRef>
          </c:val>
          <c:extLst xmlns:c16r2="http://schemas.microsoft.com/office/drawing/2015/06/chart">
            <c:ext xmlns:c16="http://schemas.microsoft.com/office/drawing/2014/chart" uri="{C3380CC4-5D6E-409C-BE32-E72D297353CC}">
              <c16:uniqueId val="{00000001-1F17-4CDB-AD9F-BE7575A11EB9}"/>
            </c:ext>
          </c:extLst>
        </c:ser>
        <c:dLbls>
          <c:showLegendKey val="0"/>
          <c:showVal val="1"/>
          <c:showCatName val="0"/>
          <c:showSerName val="0"/>
          <c:showPercent val="0"/>
          <c:showBubbleSize val="0"/>
        </c:dLbls>
        <c:gapWidth val="219"/>
        <c:overlap val="-27"/>
        <c:axId val="219047424"/>
        <c:axId val="199606848"/>
      </c:barChart>
      <c:catAx>
        <c:axId val="2190474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606848"/>
        <c:crosses val="autoZero"/>
        <c:auto val="1"/>
        <c:lblAlgn val="ctr"/>
        <c:lblOffset val="100"/>
        <c:noMultiLvlLbl val="0"/>
      </c:catAx>
      <c:valAx>
        <c:axId val="199606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904742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0"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'Burkina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EC3-4DAF-A95C-E68B7BE9154C}"/>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C3-4DAF-A95C-E68B7BE9154C}"/>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Estatisticas'!$B$91:$K$91</c:f>
              <c:numCache>
                <c:formatCode>"$"#,##0;\-"$"#,##0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smooth val="0"/>
          <c:extLst xmlns:c16r2="http://schemas.microsoft.com/office/drawing/2015/06/chart">
            <c:ext xmlns:c16="http://schemas.microsoft.com/office/drawing/2014/chart" uri="{C3380CC4-5D6E-409C-BE32-E72D297353CC}">
              <c16:uniqueId val="{00000002-BEC3-4DAF-A95C-E68B7BE9154C}"/>
            </c:ext>
          </c:extLst>
        </c:ser>
        <c:dLbls>
          <c:showLegendKey val="0"/>
          <c:showVal val="1"/>
          <c:showCatName val="0"/>
          <c:showSerName val="0"/>
          <c:showPercent val="0"/>
          <c:showBubbleSize val="0"/>
        </c:dLbls>
        <c:marker val="1"/>
        <c:smooth val="0"/>
        <c:axId val="219047936"/>
        <c:axId val="199608576"/>
      </c:lineChart>
      <c:catAx>
        <c:axId val="2190479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608576"/>
        <c:crosses val="autoZero"/>
        <c:auto val="1"/>
        <c:lblAlgn val="ctr"/>
        <c:lblOffset val="100"/>
        <c:noMultiLvlLbl val="0"/>
      </c:catAx>
      <c:valAx>
        <c:axId val="1996085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9047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'Cabo Verde Estatisticas'!$A$7</c:f>
              <c:strCache>
                <c:ptCount val="1"/>
                <c:pt idx="0">
                  <c:v>Exports of goods and services [Constant] </c:v>
                </c:pt>
              </c:strCache>
            </c:strRef>
          </c:tx>
          <c:spPr>
            <a:solidFill>
              <a:schemeClr val="accent1"/>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Estatisticas'!$B$7:$K$7</c:f>
              <c:numCache>
                <c:formatCode>"$"#,##0_);[Red]\("$"#,##0\)</c:formatCode>
                <c:ptCount val="10"/>
                <c:pt idx="0">
                  <c:v>508758705</c:v>
                </c:pt>
                <c:pt idx="1">
                  <c:v>543735622</c:v>
                </c:pt>
                <c:pt idx="2">
                  <c:v>603111370</c:v>
                </c:pt>
                <c:pt idx="3">
                  <c:v>684364453</c:v>
                </c:pt>
                <c:pt idx="4">
                  <c:v>688405791</c:v>
                </c:pt>
                <c:pt idx="5">
                  <c:v>679974569</c:v>
                </c:pt>
                <c:pt idx="6">
                  <c:v>780293748</c:v>
                </c:pt>
                <c:pt idx="7">
                  <c:v>815000901</c:v>
                </c:pt>
                <c:pt idx="8">
                  <c:v>876338563</c:v>
                </c:pt>
                <c:pt idx="9">
                  <c:v>980392090</c:v>
                </c:pt>
              </c:numCache>
            </c:numRef>
          </c:val>
          <c:extLst xmlns:c16r2="http://schemas.microsoft.com/office/drawing/2015/06/chart">
            <c:ext xmlns:c16="http://schemas.microsoft.com/office/drawing/2014/chart" uri="{C3380CC4-5D6E-409C-BE32-E72D297353CC}">
              <c16:uniqueId val="{00000000-69C3-4EFC-9E21-6B039CA9902F}"/>
            </c:ext>
          </c:extLst>
        </c:ser>
        <c:ser>
          <c:idx val="1"/>
          <c:order val="1"/>
          <c:tx>
            <c:strRef>
              <c:f>'Cabo Verde Estatisticas'!$A$8</c:f>
              <c:strCache>
                <c:ptCount val="1"/>
                <c:pt idx="0">
                  <c:v>Exports of goods and services [Current] </c:v>
                </c:pt>
              </c:strCache>
            </c:strRef>
          </c:tx>
          <c:spPr>
            <a:solidFill>
              <a:schemeClr val="accent2"/>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Estatisticas'!$B$8:$K$8</c:f>
              <c:numCache>
                <c:formatCode>"$"#,##0_);[Red]\("$"#,##0\)</c:formatCode>
                <c:ptCount val="10"/>
                <c:pt idx="0">
                  <c:v>531989157</c:v>
                </c:pt>
                <c:pt idx="1">
                  <c:v>543735622</c:v>
                </c:pt>
                <c:pt idx="2">
                  <c:v>662759016</c:v>
                </c:pt>
                <c:pt idx="3">
                  <c:v>704245133</c:v>
                </c:pt>
                <c:pt idx="4">
                  <c:v>749300524</c:v>
                </c:pt>
                <c:pt idx="5">
                  <c:v>750676237</c:v>
                </c:pt>
                <c:pt idx="6">
                  <c:v>717082168</c:v>
                </c:pt>
                <c:pt idx="7">
                  <c:v>735543570</c:v>
                </c:pt>
                <c:pt idx="8">
                  <c:v>812736073</c:v>
                </c:pt>
                <c:pt idx="9">
                  <c:v>964278699</c:v>
                </c:pt>
              </c:numCache>
            </c:numRef>
          </c:val>
          <c:extLst xmlns:c16r2="http://schemas.microsoft.com/office/drawing/2015/06/chart">
            <c:ext xmlns:c16="http://schemas.microsoft.com/office/drawing/2014/chart" uri="{C3380CC4-5D6E-409C-BE32-E72D297353CC}">
              <c16:uniqueId val="{00000001-69C3-4EFC-9E21-6B039CA9902F}"/>
            </c:ext>
          </c:extLst>
        </c:ser>
        <c:ser>
          <c:idx val="2"/>
          <c:order val="2"/>
          <c:tx>
            <c:strRef>
              <c:f>'Cabo Verde Estatisticas'!$A$9</c:f>
              <c:strCache>
                <c:ptCount val="1"/>
                <c:pt idx="0">
                  <c:v>Exports of goods and services [Current] </c:v>
                </c:pt>
              </c:strCache>
            </c:strRef>
          </c:tx>
          <c:spPr>
            <a:solidFill>
              <a:srgbClr val="CCE9AD"/>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Estatisticas'!$B$9:$K$9</c:f>
              <c:numCache>
                <c:formatCode>"$"#,##0_);[Red]\("$"#,##0\)</c:formatCode>
                <c:ptCount val="10"/>
                <c:pt idx="0">
                  <c:v>949612602</c:v>
                </c:pt>
                <c:pt idx="1">
                  <c:v>1028011941</c:v>
                </c:pt>
                <c:pt idx="2">
                  <c:v>1076188370</c:v>
                </c:pt>
                <c:pt idx="3">
                  <c:v>991909457</c:v>
                </c:pt>
                <c:pt idx="4">
                  <c:v>928850456</c:v>
                </c:pt>
                <c:pt idx="5">
                  <c:v>1031473544</c:v>
                </c:pt>
                <c:pt idx="6">
                  <c:v>1050510234</c:v>
                </c:pt>
                <c:pt idx="7">
                  <c:v>1127865182</c:v>
                </c:pt>
                <c:pt idx="8">
                  <c:v>1312539408</c:v>
                </c:pt>
                <c:pt idx="9">
                  <c:v>1399104772</c:v>
                </c:pt>
              </c:numCache>
            </c:numRef>
          </c:val>
          <c:extLst xmlns:c16r2="http://schemas.microsoft.com/office/drawing/2015/06/chart">
            <c:ext xmlns:c16="http://schemas.microsoft.com/office/drawing/2014/chart" uri="{C3380CC4-5D6E-409C-BE32-E72D297353CC}">
              <c16:uniqueId val="{00000002-69C3-4EFC-9E21-6B039CA9902F}"/>
            </c:ext>
          </c:extLst>
        </c:ser>
        <c:ser>
          <c:idx val="3"/>
          <c:order val="3"/>
          <c:tx>
            <c:strRef>
              <c:f>'Cabo Verde Estatisticas'!$A$10</c:f>
              <c:strCache>
                <c:ptCount val="1"/>
                <c:pt idx="0">
                  <c:v>Imports of goods and services [Current] </c:v>
                </c:pt>
              </c:strCache>
            </c:strRef>
          </c:tx>
          <c:spPr>
            <a:solidFill>
              <a:srgbClr val="7030A0"/>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Estatisticas'!$B$10:$K$10</c:f>
              <c:numCache>
                <c:formatCode>"$"#,##0_);[Red]\("$"#,##0\)</c:formatCode>
                <c:ptCount val="10"/>
                <c:pt idx="0">
                  <c:v>975047361</c:v>
                </c:pt>
                <c:pt idx="1">
                  <c:v>1028011941</c:v>
                </c:pt>
                <c:pt idx="2">
                  <c:v>1200341794</c:v>
                </c:pt>
                <c:pt idx="3">
                  <c:v>1042391960</c:v>
                </c:pt>
                <c:pt idx="4">
                  <c:v>1014920752</c:v>
                </c:pt>
                <c:pt idx="5">
                  <c:v>1128684994</c:v>
                </c:pt>
                <c:pt idx="6">
                  <c:v>944645440</c:v>
                </c:pt>
                <c:pt idx="7">
                  <c:v>997176141</c:v>
                </c:pt>
                <c:pt idx="8">
                  <c:v>1192488883</c:v>
                </c:pt>
                <c:pt idx="9">
                  <c:v>1348341634</c:v>
                </c:pt>
              </c:numCache>
            </c:numRef>
          </c:val>
          <c:extLst xmlns:c16r2="http://schemas.microsoft.com/office/drawing/2015/06/chart">
            <c:ext xmlns:c16="http://schemas.microsoft.com/office/drawing/2014/chart" uri="{C3380CC4-5D6E-409C-BE32-E72D297353CC}">
              <c16:uniqueId val="{00000003-69C3-4EFC-9E21-6B039CA9902F}"/>
            </c:ext>
          </c:extLst>
        </c:ser>
        <c:ser>
          <c:idx val="4"/>
          <c:order val="4"/>
          <c:tx>
            <c:strRef>
              <c:f>'Cabo Verde Estatisticas'!$A$11</c:f>
              <c:strCache>
                <c:ptCount val="1"/>
                <c:pt idx="0">
                  <c:v>Trade balance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Estatisticas'!$B$11:$K$11</c:f>
              <c:numCache>
                <c:formatCode>"$"#,##0_);[Red]\("$"#,##0\)</c:formatCode>
                <c:ptCount val="10"/>
                <c:pt idx="0">
                  <c:v>-440853897</c:v>
                </c:pt>
                <c:pt idx="1">
                  <c:v>-484276319</c:v>
                </c:pt>
                <c:pt idx="2">
                  <c:v>-473077000</c:v>
                </c:pt>
                <c:pt idx="3">
                  <c:v>-307545004</c:v>
                </c:pt>
                <c:pt idx="4">
                  <c:v>-240444665</c:v>
                </c:pt>
                <c:pt idx="5">
                  <c:v>-351498975</c:v>
                </c:pt>
                <c:pt idx="6">
                  <c:v>-270216486</c:v>
                </c:pt>
                <c:pt idx="7">
                  <c:v>-312864281</c:v>
                </c:pt>
                <c:pt idx="8">
                  <c:v>-436200845</c:v>
                </c:pt>
                <c:pt idx="9">
                  <c:v>-418712682</c:v>
                </c:pt>
              </c:numCache>
            </c:numRef>
          </c:val>
          <c:extLst xmlns:c16r2="http://schemas.microsoft.com/office/drawing/2015/06/chart">
            <c:ext xmlns:c16="http://schemas.microsoft.com/office/drawing/2014/chart" uri="{C3380CC4-5D6E-409C-BE32-E72D297353CC}">
              <c16:uniqueId val="{0000000E-69C3-4EFC-9E21-6B039CA9902F}"/>
            </c:ext>
          </c:extLst>
        </c:ser>
        <c:ser>
          <c:idx val="5"/>
          <c:order val="5"/>
          <c:tx>
            <c:strRef>
              <c:f>'Cabo Verde Estatisticas'!$A$12</c:f>
              <c:strCache>
                <c:ptCount val="1"/>
                <c:pt idx="0">
                  <c:v>Trade balance [Current]</c:v>
                </c:pt>
              </c:strCache>
            </c:strRef>
          </c:tx>
          <c:spPr>
            <a:solidFill>
              <a:srgbClr val="00B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Estatisticas'!$B$12:$K$12</c:f>
              <c:numCache>
                <c:formatCode>"$"#,##0_);[Red]\("$"#,##0\)</c:formatCode>
                <c:ptCount val="10"/>
                <c:pt idx="0">
                  <c:v>-443058204</c:v>
                </c:pt>
                <c:pt idx="1">
                  <c:v>-484276319</c:v>
                </c:pt>
                <c:pt idx="2">
                  <c:v>-537582778</c:v>
                </c:pt>
                <c:pt idx="3">
                  <c:v>-338146827</c:v>
                </c:pt>
                <c:pt idx="4">
                  <c:v>-265620228</c:v>
                </c:pt>
                <c:pt idx="5">
                  <c:v>-378008757</c:v>
                </c:pt>
                <c:pt idx="6">
                  <c:v>-227563272</c:v>
                </c:pt>
                <c:pt idx="7">
                  <c:v>-261632571</c:v>
                </c:pt>
                <c:pt idx="8">
                  <c:v>-379752810</c:v>
                </c:pt>
                <c:pt idx="9">
                  <c:v>-384062935</c:v>
                </c:pt>
              </c:numCache>
            </c:numRef>
          </c:val>
          <c:extLst xmlns:c16r2="http://schemas.microsoft.com/office/drawing/2015/06/chart">
            <c:ext xmlns:c16="http://schemas.microsoft.com/office/drawing/2014/chart" uri="{C3380CC4-5D6E-409C-BE32-E72D297353CC}">
              <c16:uniqueId val="{00000019-69C3-4EFC-9E21-6B039CA9902F}"/>
            </c:ext>
          </c:extLst>
        </c:ser>
        <c:ser>
          <c:idx val="6"/>
          <c:order val="6"/>
          <c:tx>
            <c:strRef>
              <c:f>'Cabo Verde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431800" tIns="64770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Estatisticas'!$B$13:$K$13</c:f>
              <c:numCache>
                <c:formatCode>"$"#,##0.00_);[Red]\("$"#,##0.00\)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extLst xmlns:c16r2="http://schemas.microsoft.com/office/drawing/2015/06/chart">
            <c:ext xmlns:c16="http://schemas.microsoft.com/office/drawing/2014/chart" uri="{C3380CC4-5D6E-409C-BE32-E72D297353CC}">
              <c16:uniqueId val="{0000001C-69C3-4EFC-9E21-6B039CA9902F}"/>
            </c:ext>
          </c:extLst>
        </c:ser>
        <c:dLbls>
          <c:showLegendKey val="0"/>
          <c:showVal val="0"/>
          <c:showCatName val="0"/>
          <c:showSerName val="0"/>
          <c:showPercent val="0"/>
          <c:showBubbleSize val="0"/>
        </c:dLbls>
        <c:gapWidth val="150"/>
        <c:axId val="220525568"/>
        <c:axId val="199612608"/>
      </c:barChart>
      <c:dateAx>
        <c:axId val="220525568"/>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i="0" baseline="0" dirty="0">
                    <a:solidFill>
                      <a:srgbClr val="00B0F0"/>
                    </a:solidFill>
                    <a:effectLst/>
                  </a:rPr>
                  <a:t>CABO VERDE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39800030798858071"/>
              <c:y val="3.6953709841711271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612608"/>
        <c:crosses val="autoZero"/>
        <c:auto val="0"/>
        <c:lblOffset val="100"/>
        <c:baseTimeUnit val="days"/>
      </c:dateAx>
      <c:valAx>
        <c:axId val="1996126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05255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Cabo Verde </a:t>
            </a:r>
            <a:r>
              <a:rPr lang="en-US" sz="1200" b="0" i="0" baseline="0" dirty="0" smtClean="0">
                <a:effectLst/>
                <a:latin typeface="Arial Narrow" panose="020B0606020202030204" pitchFamily="34" charset="0"/>
              </a:rPr>
              <a:t>Imports</a:t>
            </a:r>
            <a:endParaRPr lang="pt-PT" sz="1200" dirty="0" smtClean="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2015</a:t>
            </a:r>
            <a:endParaRPr lang="pt-PT" sz="1200" dirty="0">
              <a:effectLst/>
              <a:latin typeface="Arial Narrow" panose="020B0606020202030204" pitchFamily="34" charset="0"/>
            </a:endParaRPr>
          </a:p>
        </c:rich>
      </c:tx>
      <c:layout>
        <c:manualLayout>
          <c:xMode val="edge"/>
          <c:yMode val="edge"/>
          <c:x val="0.79668225088837796"/>
          <c:y val="1.8023430459597499E-2"/>
        </c:manualLayout>
      </c:layout>
      <c:overlay val="0"/>
      <c:spPr>
        <a:noFill/>
        <a:ln>
          <a:noFill/>
        </a:ln>
        <a:effectLst/>
      </c:spPr>
    </c:title>
    <c:autoTitleDeleted val="0"/>
    <c:plotArea>
      <c:layout>
        <c:manualLayout>
          <c:layoutTarget val="inner"/>
          <c:xMode val="edge"/>
          <c:yMode val="edge"/>
          <c:x val="0.30670590844138218"/>
          <c:y val="0.4133813691999414"/>
          <c:w val="0.43987961494600331"/>
          <c:h val="0.4404062301200460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68A-4D52-9E91-A3F009C20C4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68A-4D52-9E91-A3F009C20C4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68A-4D52-9E91-A3F009C20C47}"/>
              </c:ext>
            </c:extLst>
          </c:dPt>
          <c:dPt>
            <c:idx val="3"/>
            <c:bubble3D val="0"/>
            <c:spPr>
              <a:solidFill>
                <a:srgbClr val="CCE9AD"/>
              </a:solidFill>
              <a:ln>
                <a:noFill/>
              </a:ln>
              <a:effectLst/>
            </c:spPr>
            <c:extLst xmlns:c16r2="http://schemas.microsoft.com/office/drawing/2015/06/chart">
              <c:ext xmlns:c16="http://schemas.microsoft.com/office/drawing/2014/chart" uri="{C3380CC4-5D6E-409C-BE32-E72D297353CC}">
                <c16:uniqueId val="{00000007-168A-4D52-9E91-A3F009C20C47}"/>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168A-4D52-9E91-A3F009C20C4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68A-4D52-9E91-A3F009C20C4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68A-4D52-9E91-A3F009C20C4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68A-4D52-9E91-A3F009C20C4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68A-4D52-9E91-A3F009C20C47}"/>
              </c:ext>
            </c:extLst>
          </c:dPt>
          <c:dLbls>
            <c:dLbl>
              <c:idx val="0"/>
              <c:layout>
                <c:manualLayout>
                  <c:x val="5.9440443193625431E-2"/>
                  <c:y val="-1.8469118518902806E-2"/>
                </c:manualLayout>
              </c:layout>
              <c:dLblPos val="bestFit"/>
              <c:showLegendKey val="1"/>
              <c:showVal val="0"/>
              <c:showCatName val="1"/>
              <c:showSerName val="0"/>
              <c:showPercent val="1"/>
              <c:showBubbleSize val="0"/>
            </c:dLbl>
            <c:dLbl>
              <c:idx val="1"/>
              <c:layout>
                <c:manualLayout>
                  <c:x val="8.6086159108009097E-2"/>
                  <c:y val="-2.6677615638415055E-2"/>
                </c:manualLayout>
              </c:layout>
              <c:dLblPos val="bestFit"/>
              <c:showLegendKey val="1"/>
              <c:showVal val="0"/>
              <c:showCatName val="1"/>
              <c:showSerName val="0"/>
              <c:showPercent val="1"/>
              <c:showBubbleSize val="0"/>
            </c:dLbl>
            <c:dLbl>
              <c:idx val="2"/>
              <c:layout>
                <c:manualLayout>
                  <c:x val="4.9192090918862348E-2"/>
                  <c:y val="-1.6416994239024648E-2"/>
                </c:manualLayout>
              </c:layout>
              <c:dLblPos val="bestFit"/>
              <c:showLegendKey val="1"/>
              <c:showVal val="0"/>
              <c:showCatName val="1"/>
              <c:showSerName val="0"/>
              <c:showPercent val="1"/>
              <c:showBubbleSize val="0"/>
            </c:dLbl>
            <c:dLbl>
              <c:idx val="3"/>
              <c:layout>
                <c:manualLayout>
                  <c:x val="-5.9440443193625431E-2"/>
                  <c:y val="0"/>
                </c:manualLayout>
              </c:layout>
              <c:dLblPos val="bestFit"/>
              <c:showLegendKey val="1"/>
              <c:showVal val="0"/>
              <c:showCatName val="1"/>
              <c:showSerName val="0"/>
              <c:showPercent val="1"/>
              <c:showBubbleSize val="0"/>
            </c:dLbl>
            <c:dLbl>
              <c:idx val="4"/>
              <c:layout>
                <c:manualLayout>
                  <c:x val="-6.5589454558483237E-2"/>
                  <c:y val="8.208497119512324E-3"/>
                </c:manualLayout>
              </c:layout>
              <c:dLblPos val="bestFit"/>
              <c:showLegendKey val="1"/>
              <c:showVal val="0"/>
              <c:showCatName val="1"/>
              <c:showSerName val="0"/>
              <c:showPercent val="1"/>
              <c:showBubbleSize val="0"/>
            </c:dLbl>
            <c:dLbl>
              <c:idx val="5"/>
              <c:layout>
                <c:manualLayout>
                  <c:x val="-4.9192090918862459E-2"/>
                  <c:y val="-5.7459479836586273E-2"/>
                </c:manualLayout>
              </c:layout>
              <c:dLblPos val="bestFit"/>
              <c:showLegendKey val="1"/>
              <c:showVal val="0"/>
              <c:showCatName val="1"/>
              <c:showSerName val="0"/>
              <c:showPercent val="1"/>
              <c:showBubbleSize val="0"/>
            </c:dLbl>
            <c:dLbl>
              <c:idx val="6"/>
              <c:layout>
                <c:manualLayout>
                  <c:x val="6.1490113648577276E-3"/>
                  <c:y val="-9.6449841154269772E-2"/>
                </c:manualLayout>
              </c:layout>
              <c:dLblPos val="bestFit"/>
              <c:showLegendKey val="1"/>
              <c:showVal val="0"/>
              <c:showCatName val="1"/>
              <c:showSerName val="0"/>
              <c:showPercent val="1"/>
              <c:showBubbleSize val="0"/>
            </c:dLbl>
            <c:dLbl>
              <c:idx val="7"/>
              <c:layout>
                <c:manualLayout>
                  <c:x val="5.3291431828767548E-2"/>
                  <c:y val="-7.3876474075611001E-2"/>
                </c:manualLayout>
              </c:layout>
              <c:dLblPos val="bestFit"/>
              <c:showLegendKey val="1"/>
              <c:showVal val="0"/>
              <c:showCatName val="1"/>
              <c:showSerName val="0"/>
              <c:showPercent val="1"/>
              <c:showBubbleSize val="0"/>
            </c:dLbl>
            <c:dLbl>
              <c:idx val="8"/>
              <c:layout>
                <c:manualLayout>
                  <c:x val="0.15782462503135036"/>
                  <c:y val="-3.8990522902272472E-2"/>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Estatisticas'!$A$115:$A$123</c:f>
              <c:strCache>
                <c:ptCount val="9"/>
                <c:pt idx="0">
                  <c:v>Agricultural products </c:v>
                </c:pt>
                <c:pt idx="1">
                  <c:v>Food only</c:v>
                </c:pt>
                <c:pt idx="2">
                  <c:v>Oil and mining products </c:v>
                </c:pt>
                <c:pt idx="3">
                  <c:v>Manufactured products </c:v>
                </c:pt>
                <c:pt idx="4">
                  <c:v>Iron and steel</c:v>
                </c:pt>
                <c:pt idx="5">
                  <c:v>Chemicals and Pharmaceuticals</c:v>
                </c:pt>
                <c:pt idx="6">
                  <c:v>Pharmaceutical products</c:v>
                </c:pt>
                <c:pt idx="7">
                  <c:v>Textiles</c:v>
                </c:pt>
                <c:pt idx="8">
                  <c:v>Clothing</c:v>
                </c:pt>
              </c:strCache>
            </c:strRef>
          </c:cat>
          <c:val>
            <c:numRef>
              <c:f>'Cabo Verde Estatisticas'!$B$115:$B$123</c:f>
              <c:numCache>
                <c:formatCode>"$"#,##0</c:formatCode>
                <c:ptCount val="9"/>
                <c:pt idx="0">
                  <c:v>162913983</c:v>
                </c:pt>
                <c:pt idx="1">
                  <c:v>152834099</c:v>
                </c:pt>
                <c:pt idx="2">
                  <c:v>81275249</c:v>
                </c:pt>
                <c:pt idx="3">
                  <c:v>317638959</c:v>
                </c:pt>
                <c:pt idx="4">
                  <c:v>16889708</c:v>
                </c:pt>
                <c:pt idx="5">
                  <c:v>40776288</c:v>
                </c:pt>
                <c:pt idx="6">
                  <c:v>8031503</c:v>
                </c:pt>
                <c:pt idx="7">
                  <c:v>4439535</c:v>
                </c:pt>
                <c:pt idx="8">
                  <c:v>3781759</c:v>
                </c:pt>
              </c:numCache>
            </c:numRef>
          </c:val>
          <c:extLst xmlns:c16r2="http://schemas.microsoft.com/office/drawing/2015/06/chart">
            <c:ext xmlns:c16="http://schemas.microsoft.com/office/drawing/2014/chart" uri="{C3380CC4-5D6E-409C-BE32-E72D297353CC}">
              <c16:uniqueId val="{00000012-168A-4D52-9E91-A3F009C20C4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Cabo Verde </a:t>
            </a:r>
            <a:r>
              <a:rPr lang="en-US" sz="1200" b="0" i="0" baseline="0" dirty="0" smtClean="0">
                <a:effectLst/>
                <a:latin typeface="Arial Narrow" panose="020B0606020202030204" pitchFamily="34" charset="0"/>
              </a:rPr>
              <a:t>Exports</a:t>
            </a:r>
            <a:endParaRPr lang="pt-PT" sz="1200" dirty="0" smtClean="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2015</a:t>
            </a:r>
            <a:endParaRPr lang="pt-PT" sz="1200" dirty="0">
              <a:effectLst/>
              <a:latin typeface="Arial Narrow" panose="020B0606020202030204" pitchFamily="34" charset="0"/>
            </a:endParaRPr>
          </a:p>
        </c:rich>
      </c:tx>
      <c:layout>
        <c:manualLayout>
          <c:xMode val="edge"/>
          <c:yMode val="edge"/>
          <c:x val="0.65442885089320957"/>
          <c:y val="1.8771584217398374E-2"/>
        </c:manualLayout>
      </c:layout>
      <c:overlay val="0"/>
      <c:spPr>
        <a:noFill/>
        <a:ln>
          <a:noFill/>
        </a:ln>
        <a:effectLst/>
      </c:spPr>
    </c:title>
    <c:autoTitleDeleted val="0"/>
    <c:plotArea>
      <c:layout>
        <c:manualLayout>
          <c:layoutTarget val="inner"/>
          <c:xMode val="edge"/>
          <c:yMode val="edge"/>
          <c:x val="0.35685002099080043"/>
          <c:y val="0.44883996162732209"/>
          <c:w val="0.42446570526142829"/>
          <c:h val="0.40545380128926645"/>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763-4E56-8A38-CA1FC8DBD268}"/>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763-4E56-8A38-CA1FC8DBD268}"/>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5763-4E56-8A38-CA1FC8DBD268}"/>
              </c:ext>
            </c:extLst>
          </c:dPt>
          <c:dPt>
            <c:idx val="3"/>
            <c:bubble3D val="0"/>
            <c:spPr>
              <a:solidFill>
                <a:srgbClr val="CCE9AD"/>
              </a:solidFill>
              <a:ln>
                <a:noFill/>
              </a:ln>
              <a:effectLst/>
            </c:spPr>
            <c:extLst xmlns:c16r2="http://schemas.microsoft.com/office/drawing/2015/06/chart">
              <c:ext xmlns:c16="http://schemas.microsoft.com/office/drawing/2014/chart" uri="{C3380CC4-5D6E-409C-BE32-E72D297353CC}">
                <c16:uniqueId val="{00000007-5763-4E56-8A38-CA1FC8DBD268}"/>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5763-4E56-8A38-CA1FC8DBD26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763-4E56-8A38-CA1FC8DBD26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763-4E56-8A38-CA1FC8DBD268}"/>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763-4E56-8A38-CA1FC8DBD268}"/>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763-4E56-8A38-CA1FC8DBD268}"/>
              </c:ext>
            </c:extLst>
          </c:dPt>
          <c:dLbls>
            <c:dLbl>
              <c:idx val="0"/>
              <c:layout>
                <c:manualLayout>
                  <c:x val="4.8429641991584796E-2"/>
                  <c:y val="0.10093193154510297"/>
                </c:manualLayout>
              </c:layout>
              <c:dLblPos val="bestFit"/>
              <c:showLegendKey val="1"/>
              <c:showVal val="0"/>
              <c:showCatName val="1"/>
              <c:showSerName val="0"/>
              <c:showPercent val="1"/>
              <c:showBubbleSize val="0"/>
            </c:dLbl>
            <c:dLbl>
              <c:idx val="1"/>
              <c:layout>
                <c:manualLayout>
                  <c:x val="-2.6416168359046321E-2"/>
                  <c:y val="7.7801697232683611E-2"/>
                </c:manualLayout>
              </c:layout>
              <c:dLblPos val="bestFit"/>
              <c:showLegendKey val="1"/>
              <c:showVal val="0"/>
              <c:showCatName val="1"/>
              <c:showSerName val="0"/>
              <c:showPercent val="1"/>
              <c:showBubbleSize val="0"/>
            </c:dLbl>
            <c:dLbl>
              <c:idx val="2"/>
              <c:layout>
                <c:manualLayout>
                  <c:x val="-9.0255241893408347E-2"/>
                  <c:y val="5.8876960067976693E-2"/>
                </c:manualLayout>
              </c:layout>
              <c:dLblPos val="bestFit"/>
              <c:showLegendKey val="1"/>
              <c:showVal val="0"/>
              <c:showCatName val="1"/>
              <c:showSerName val="0"/>
              <c:showPercent val="1"/>
              <c:showBubbleSize val="0"/>
            </c:dLbl>
            <c:dLbl>
              <c:idx val="3"/>
              <c:layout>
                <c:manualLayout>
                  <c:x val="-0.17610778906030894"/>
                  <c:y val="-3.5746725755557297E-2"/>
                </c:manualLayout>
              </c:layout>
              <c:dLblPos val="bestFit"/>
              <c:showLegendKey val="1"/>
              <c:showVal val="0"/>
              <c:showCatName val="1"/>
              <c:showSerName val="0"/>
              <c:showPercent val="1"/>
              <c:showBubbleSize val="0"/>
            </c:dLbl>
            <c:dLbl>
              <c:idx val="4"/>
              <c:layout>
                <c:manualLayout>
                  <c:x val="-0.1496916207012626"/>
                  <c:y val="-0.18924753721782189"/>
                </c:manualLayout>
              </c:layout>
              <c:dLblPos val="bestFit"/>
              <c:showLegendKey val="1"/>
              <c:showVal val="0"/>
              <c:showCatName val="1"/>
              <c:showSerName val="0"/>
              <c:showPercent val="1"/>
              <c:showBubbleSize val="0"/>
            </c:dLbl>
            <c:dLbl>
              <c:idx val="5"/>
              <c:layout>
                <c:manualLayout>
                  <c:x val="3.3020210448807964E-2"/>
                  <c:y val="-0.21237760595948749"/>
                </c:manualLayout>
              </c:layout>
              <c:dLblPos val="bestFit"/>
              <c:showLegendKey val="1"/>
              <c:showVal val="0"/>
              <c:showCatName val="1"/>
              <c:showSerName val="0"/>
              <c:showPercent val="1"/>
              <c:showBubbleSize val="0"/>
            </c:dLbl>
            <c:dLbl>
              <c:idx val="6"/>
              <c:layout>
                <c:manualLayout>
                  <c:x val="0.41165178359403409"/>
                  <c:y val="-0.14298690302222919"/>
                </c:manualLayout>
              </c:layout>
              <c:dLblPos val="bestFit"/>
              <c:showLegendKey val="1"/>
              <c:showVal val="0"/>
              <c:showCatName val="1"/>
              <c:showSerName val="0"/>
              <c:showPercent val="1"/>
              <c:showBubbleSize val="0"/>
            </c:dLbl>
            <c:dLbl>
              <c:idx val="7"/>
              <c:layout>
                <c:manualLayout>
                  <c:x val="0.14528875264031682"/>
                  <c:y val="-0.19765836594249331"/>
                </c:manualLayout>
              </c:layout>
              <c:dLblPos val="bestFit"/>
              <c:showLegendKey val="1"/>
              <c:showVal val="0"/>
              <c:showCatName val="1"/>
              <c:showSerName val="0"/>
              <c:showPercent val="1"/>
              <c:showBubbleSize val="0"/>
            </c:dLbl>
            <c:dLbl>
              <c:idx val="8"/>
              <c:layout>
                <c:manualLayout>
                  <c:x val="0.23554416786816321"/>
                  <c:y val="-6.308245721568935E-2"/>
                </c:manualLayout>
              </c:layout>
              <c:dLblPos val="bestFit"/>
              <c:showLegendKey val="1"/>
              <c:showVal val="0"/>
              <c:showCatName val="1"/>
              <c:showSerName val="0"/>
              <c:showPercent val="1"/>
              <c:showBubbleSize val="0"/>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Estatisticas'!$A$134:$A$142</c:f>
              <c:strCache>
                <c:ptCount val="9"/>
                <c:pt idx="0">
                  <c:v>Agricultural products </c:v>
                </c:pt>
                <c:pt idx="1">
                  <c:v>Food only</c:v>
                </c:pt>
                <c:pt idx="2">
                  <c:v>Oil and mining products </c:v>
                </c:pt>
                <c:pt idx="3">
                  <c:v>Manufactured products </c:v>
                </c:pt>
                <c:pt idx="4">
                  <c:v>Iron and steel</c:v>
                </c:pt>
                <c:pt idx="5">
                  <c:v>Chemicals and Pharmaceuticals</c:v>
                </c:pt>
                <c:pt idx="6">
                  <c:v>Pharmaceutical products</c:v>
                </c:pt>
                <c:pt idx="7">
                  <c:v>Textiles</c:v>
                </c:pt>
                <c:pt idx="8">
                  <c:v>Clothing</c:v>
                </c:pt>
              </c:strCache>
            </c:strRef>
          </c:cat>
          <c:val>
            <c:numRef>
              <c:f>'Cabo Verde Estatisticas'!$B$134:$B$142</c:f>
              <c:numCache>
                <c:formatCode>"$"#,##0;\-"$"#,##0</c:formatCode>
                <c:ptCount val="9"/>
                <c:pt idx="0">
                  <c:v>52733696</c:v>
                </c:pt>
                <c:pt idx="1">
                  <c:v>52691110</c:v>
                </c:pt>
                <c:pt idx="2">
                  <c:v>50000</c:v>
                </c:pt>
                <c:pt idx="3">
                  <c:v>4040943</c:v>
                </c:pt>
                <c:pt idx="4">
                  <c:v>91466</c:v>
                </c:pt>
                <c:pt idx="5">
                  <c:v>692203</c:v>
                </c:pt>
                <c:pt idx="6">
                  <c:v>67257</c:v>
                </c:pt>
                <c:pt idx="7">
                  <c:v>253979</c:v>
                </c:pt>
                <c:pt idx="8">
                  <c:v>5537266</c:v>
                </c:pt>
              </c:numCache>
            </c:numRef>
          </c:val>
          <c:extLst xmlns:c16r2="http://schemas.microsoft.com/office/drawing/2015/06/chart">
            <c:ext xmlns:c16="http://schemas.microsoft.com/office/drawing/2014/chart" uri="{C3380CC4-5D6E-409C-BE32-E72D297353CC}">
              <c16:uniqueId val="{00000012-5763-4E56-8A38-CA1FC8DBD268}"/>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dirty="0" smtClean="0">
                <a:solidFill>
                  <a:srgbClr val="00B0F0"/>
                </a:solidFill>
                <a:latin typeface="Arial Narrow" panose="020B0606020202030204" pitchFamily="34" charset="0"/>
              </a:rPr>
              <a:t>Cabo Verde Imports </a:t>
            </a:r>
            <a:r>
              <a:rPr lang="pt-PT" sz="1200" i="1" dirty="0">
                <a:solidFill>
                  <a:srgbClr val="00B0F0"/>
                </a:solidFill>
                <a:latin typeface="Arial Narrow" panose="020B0606020202030204" pitchFamily="34" charset="0"/>
              </a:rPr>
              <a:t>of services</a:t>
            </a: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dirty="0">
                <a:solidFill>
                  <a:srgbClr val="00B0F0"/>
                </a:solidFill>
                <a:latin typeface="Arial Narrow" panose="020B0606020202030204" pitchFamily="34" charset="0"/>
              </a:rPr>
              <a:t>2015</a:t>
            </a:r>
          </a:p>
        </c:rich>
      </c:tx>
      <c:layout>
        <c:manualLayout>
          <c:xMode val="edge"/>
          <c:yMode val="edge"/>
          <c:x val="0.58968245812352282"/>
          <c:y val="3.4097859679760575E-2"/>
        </c:manualLayout>
      </c:layout>
      <c:overlay val="0"/>
      <c:spPr>
        <a:noFill/>
        <a:ln>
          <a:noFill/>
        </a:ln>
        <a:effectLst/>
      </c:spPr>
    </c:title>
    <c:autoTitleDeleted val="0"/>
    <c:plotArea>
      <c:layout>
        <c:manualLayout>
          <c:layoutTarget val="inner"/>
          <c:xMode val="edge"/>
          <c:yMode val="edge"/>
          <c:x val="0.2995100486552838"/>
          <c:y val="0.26553593973203921"/>
          <c:w val="0.47149664559322951"/>
          <c:h val="0.4798131843410546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B57-47F2-82A7-79DDD69A60D1}"/>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FB57-47F2-82A7-79DDD69A60D1}"/>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FB57-47F2-82A7-79DDD69A60D1}"/>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FB57-47F2-82A7-79DDD69A60D1}"/>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B57-47F2-82A7-79DDD69A60D1}"/>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B57-47F2-82A7-79DDD69A60D1}"/>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B57-47F2-82A7-79DDD69A60D1}"/>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B57-47F2-82A7-79DDD69A60D1}"/>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B57-47F2-82A7-79DDD69A60D1}"/>
              </c:ext>
            </c:extLst>
          </c:dPt>
          <c:dLbls>
            <c:dLbl>
              <c:idx val="0"/>
              <c:layout>
                <c:manualLayout>
                  <c:x val="7.6045627376425853E-2"/>
                  <c:y val="-4.1830792140159232E-3"/>
                </c:manualLayout>
              </c:layout>
              <c:dLblPos val="bestFit"/>
              <c:showLegendKey val="0"/>
              <c:showVal val="0"/>
              <c:showCatName val="1"/>
              <c:showSerName val="0"/>
              <c:showPercent val="1"/>
              <c:showBubbleSize val="0"/>
            </c:dLbl>
            <c:dLbl>
              <c:idx val="1"/>
              <c:layout>
                <c:manualLayout>
                  <c:x val="6.1658616791696638E-2"/>
                  <c:y val="1.6732316856063537E-2"/>
                </c:manualLayout>
              </c:layout>
              <c:dLblPos val="bestFit"/>
              <c:showLegendKey val="0"/>
              <c:showVal val="0"/>
              <c:showCatName val="1"/>
              <c:showSerName val="0"/>
              <c:showPercent val="1"/>
              <c:showBubbleSize val="0"/>
            </c:dLbl>
            <c:dLbl>
              <c:idx val="2"/>
              <c:layout>
                <c:manualLayout>
                  <c:x val="2.055287226389888E-3"/>
                  <c:y val="5.0196950568190464E-2"/>
                </c:manualLayout>
              </c:layout>
              <c:dLblPos val="bestFit"/>
              <c:showLegendKey val="0"/>
              <c:showVal val="0"/>
              <c:showCatName val="1"/>
              <c:showSerName val="0"/>
              <c:showPercent val="1"/>
              <c:showBubbleSize val="0"/>
            </c:dLbl>
            <c:dLbl>
              <c:idx val="3"/>
              <c:layout>
                <c:manualLayout>
                  <c:x val="-6.9879765697256194E-2"/>
                  <c:y val="2.091523138192139E-2"/>
                </c:manualLayout>
              </c:layout>
              <c:dLblPos val="bestFit"/>
              <c:showLegendKey val="0"/>
              <c:showVal val="0"/>
              <c:showCatName val="1"/>
              <c:showSerName val="0"/>
              <c:showPercent val="1"/>
              <c:showBubbleSize val="0"/>
            </c:dLbl>
            <c:dLbl>
              <c:idx val="4"/>
              <c:layout>
                <c:manualLayout>
                  <c:x val="-9.2487925187544964E-2"/>
                  <c:y val="-6.2746188210238271E-3"/>
                </c:manualLayout>
              </c:layout>
              <c:dLblPos val="bestFit"/>
              <c:showLegendKey val="0"/>
              <c:showVal val="0"/>
              <c:showCatName val="1"/>
              <c:showSerName val="0"/>
              <c:showPercent val="1"/>
              <c:showBubbleSize val="0"/>
            </c:dLbl>
            <c:dLbl>
              <c:idx val="5"/>
              <c:layout>
                <c:manualLayout>
                  <c:x val="-6.5769191244476416E-2"/>
                  <c:y val="-4.1830792140158848E-2"/>
                </c:manualLayout>
              </c:layout>
              <c:dLblPos val="bestFit"/>
              <c:showLegendKey val="0"/>
              <c:showVal val="0"/>
              <c:showCatName val="1"/>
              <c:showSerName val="0"/>
              <c:showPercent val="1"/>
              <c:showBubbleSize val="0"/>
            </c:dLbl>
            <c:dLbl>
              <c:idx val="6"/>
              <c:layout>
                <c:manualLayout>
                  <c:x val="-3.9050457301407875E-2"/>
                  <c:y val="-2.0915396070079462E-2"/>
                </c:manualLayout>
              </c:layout>
              <c:dLblPos val="bestFit"/>
              <c:showLegendKey val="0"/>
              <c:showVal val="0"/>
              <c:showCatName val="1"/>
              <c:showSerName val="0"/>
              <c:showPercent val="1"/>
              <c:showBubbleSize val="0"/>
            </c:dLbl>
            <c:dLbl>
              <c:idx val="7"/>
              <c:layout>
                <c:manualLayout>
                  <c:x val="-7.6045627376425853E-2"/>
                  <c:y val="-3.1373094105119133E-2"/>
                </c:manualLayout>
              </c:layout>
              <c:dLblPos val="bestFit"/>
              <c:showLegendKey val="0"/>
              <c:showVal val="0"/>
              <c:showCatName val="1"/>
              <c:showSerName val="0"/>
              <c:showPercent val="1"/>
              <c:showBubbleSize val="0"/>
            </c:dLbl>
            <c:dLbl>
              <c:idx val="8"/>
              <c:layout>
                <c:manualLayout>
                  <c:x val="9.0432637961155068E-2"/>
                  <c:y val="-2.5098475284095347E-2"/>
                </c:manualLayout>
              </c:layout>
              <c:dLblPos val="bestFit"/>
              <c:showLegendKey val="0"/>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Arial Narrow" panose="020B0606020202030204" pitchFamily="34" charset="0"/>
                    <a:ea typeface="+mn-ea"/>
                    <a:cs typeface="+mn-cs"/>
                  </a:defRPr>
                </a:pPr>
                <a:endParaRPr lang="pt-PT"/>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Estatisticas'!$A$155:$A$163</c:f>
              <c:strCache>
                <c:ptCount val="9"/>
                <c:pt idx="0">
                  <c:v>Transportation</c:v>
                </c:pt>
                <c:pt idx="1">
                  <c:v>Travel</c:v>
                </c:pt>
                <c:pt idx="2">
                  <c:v>Construction</c:v>
                </c:pt>
                <c:pt idx="3">
                  <c:v>Pension insurance and services</c:v>
                </c:pt>
                <c:pt idx="4">
                  <c:v>Financial services</c:v>
                </c:pt>
                <c:pt idx="5">
                  <c:v>Telecommunication, IT and information</c:v>
                </c:pt>
                <c:pt idx="6">
                  <c:v>Other office services</c:v>
                </c:pt>
                <c:pt idx="7">
                  <c:v>Personal, cultural and recreational services</c:v>
                </c:pt>
                <c:pt idx="8">
                  <c:v>Government services</c:v>
                </c:pt>
              </c:strCache>
            </c:strRef>
          </c:cat>
          <c:val>
            <c:numRef>
              <c:f>'Cabo Verde Estatisticas'!$B$155:$B$163</c:f>
              <c:numCache>
                <c:formatCode>"$"#,##0;\-"$"#,##0</c:formatCode>
                <c:ptCount val="9"/>
                <c:pt idx="0">
                  <c:v>76390000</c:v>
                </c:pt>
                <c:pt idx="1">
                  <c:v>100815000</c:v>
                </c:pt>
                <c:pt idx="2">
                  <c:v>2064000</c:v>
                </c:pt>
                <c:pt idx="3">
                  <c:v>12034000</c:v>
                </c:pt>
                <c:pt idx="4">
                  <c:v>5482000</c:v>
                </c:pt>
                <c:pt idx="5">
                  <c:v>15955000</c:v>
                </c:pt>
                <c:pt idx="6">
                  <c:v>63209000</c:v>
                </c:pt>
                <c:pt idx="7">
                  <c:v>210000</c:v>
                </c:pt>
                <c:pt idx="8">
                  <c:v>5878000</c:v>
                </c:pt>
              </c:numCache>
            </c:numRef>
          </c:val>
          <c:extLst xmlns:c16r2="http://schemas.microsoft.com/office/drawing/2015/06/chart">
            <c:ext xmlns:c16="http://schemas.microsoft.com/office/drawing/2014/chart" uri="{C3380CC4-5D6E-409C-BE32-E72D297353CC}">
              <c16:uniqueId val="{00000012-FB57-47F2-82A7-79DDD69A60D1}"/>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lang="pt-PT" sz="1200" b="0" i="1" u="none" strike="noStrike" baseline="0" dirty="0" smtClean="0">
                <a:effectLst/>
                <a:sym typeface="Arial Narrow" panose="020B0606020202030204" charset="0"/>
              </a:rPr>
              <a:t>Cabo Verde </a:t>
            </a:r>
            <a:r>
              <a:rPr lang="pt-PT" sz="1200" i="1" dirty="0" smtClean="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rPr>
              <a:t>Exports </a:t>
            </a:r>
            <a:r>
              <a:rPr lang="pt-PT" sz="1200" i="1" dirty="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rPr>
              <a:t>of services</a:t>
            </a:r>
          </a:p>
          <a:p>
            <a:pPr defTabSz="914400">
              <a:defRPr lang="pt-PT" sz="1200" b="0" i="1" u="none" strike="noStrike" kern="1200" spc="0" baseline="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lang="pt-PT" sz="1200" i="1" dirty="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rPr>
              <a:t>2015</a:t>
            </a:r>
          </a:p>
        </c:rich>
      </c:tx>
      <c:layout>
        <c:manualLayout>
          <c:xMode val="edge"/>
          <c:yMode val="edge"/>
          <c:x val="0.72660675649037099"/>
          <c:y val="4.9867021276595704E-3"/>
        </c:manualLayout>
      </c:layout>
      <c:overlay val="0"/>
      <c:spPr>
        <a:noFill/>
        <a:ln>
          <a:noFill/>
        </a:ln>
        <a:effectLst/>
      </c:spPr>
    </c:title>
    <c:autoTitleDeleted val="0"/>
    <c:plotArea>
      <c:layout>
        <c:manualLayout>
          <c:layoutTarget val="inner"/>
          <c:xMode val="edge"/>
          <c:yMode val="edge"/>
          <c:x val="0.36062999326966905"/>
          <c:y val="0.31930411739321579"/>
          <c:w val="0.38142781136592369"/>
          <c:h val="0.4055950395977219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697-4643-8990-BAB73A0A3C5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697-4643-8990-BAB73A0A3C57}"/>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9697-4643-8990-BAB73A0A3C57}"/>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9697-4643-8990-BAB73A0A3C5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697-4643-8990-BAB73A0A3C5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9697-4643-8990-BAB73A0A3C5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697-4643-8990-BAB73A0A3C5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697-4643-8990-BAB73A0A3C5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697-4643-8990-BAB73A0A3C57}"/>
              </c:ext>
            </c:extLst>
          </c:dPt>
          <c:dLbls>
            <c:dLbl>
              <c:idx val="0"/>
              <c:layout>
                <c:manualLayout>
                  <c:x val="0.10082000802432001"/>
                  <c:y val="4.2883181486351368E-2"/>
                </c:manualLayout>
              </c:layout>
              <c:dLblPos val="bestFit"/>
              <c:showLegendKey val="0"/>
              <c:showVal val="0"/>
              <c:showCatName val="1"/>
              <c:showSerName val="0"/>
              <c:showPercent val="1"/>
              <c:showBubbleSize val="0"/>
            </c:dLbl>
            <c:dLbl>
              <c:idx val="1"/>
              <c:layout>
                <c:manualLayout>
                  <c:x val="-4.8393603851673676E-2"/>
                  <c:y val="3.8594863337716195E-2"/>
                </c:manualLayout>
              </c:layout>
              <c:dLblPos val="bestFit"/>
              <c:showLegendKey val="0"/>
              <c:showVal val="0"/>
              <c:showCatName val="1"/>
              <c:showSerName val="0"/>
              <c:showPercent val="1"/>
              <c:showBubbleSize val="0"/>
            </c:dLbl>
            <c:dLbl>
              <c:idx val="2"/>
              <c:layout>
                <c:manualLayout>
                  <c:x val="-0.26818122134469125"/>
                  <c:y val="5.1459648952198421E-2"/>
                </c:manualLayout>
              </c:layout>
              <c:dLblPos val="bestFit"/>
              <c:showLegendKey val="0"/>
              <c:showVal val="0"/>
              <c:showCatName val="1"/>
              <c:showSerName val="0"/>
              <c:showPercent val="1"/>
              <c:showBubbleSize val="0"/>
            </c:dLbl>
            <c:dLbl>
              <c:idx val="3"/>
              <c:layout>
                <c:manualLayout>
                  <c:x val="-0.23188617722760221"/>
                  <c:y val="-2.3586087480339579E-2"/>
                </c:manualLayout>
              </c:layout>
              <c:dLblPos val="bestFit"/>
              <c:showLegendKey val="0"/>
              <c:showVal val="0"/>
              <c:showCatName val="1"/>
              <c:showSerName val="0"/>
              <c:showPercent val="1"/>
              <c:showBubbleSize val="0"/>
            </c:dLbl>
            <c:dLbl>
              <c:idx val="4"/>
              <c:layout>
                <c:manualLayout>
                  <c:x val="-0.26818122134469125"/>
                  <c:y val="-0.10291963556724319"/>
                </c:manualLayout>
              </c:layout>
              <c:dLblPos val="bestFit"/>
              <c:showLegendKey val="0"/>
              <c:showVal val="0"/>
              <c:showCatName val="1"/>
              <c:showSerName val="0"/>
              <c:showPercent val="1"/>
              <c:showBubbleSize val="0"/>
            </c:dLbl>
            <c:dLbl>
              <c:idx val="5"/>
              <c:layout>
                <c:manualLayout>
                  <c:x val="-0.15123001203648001"/>
                  <c:y val="-0.10720795371587832"/>
                </c:manualLayout>
              </c:layout>
              <c:dLblPos val="bestFit"/>
              <c:showLegendKey val="0"/>
              <c:showVal val="0"/>
              <c:showCatName val="1"/>
              <c:showSerName val="0"/>
              <c:showPercent val="1"/>
              <c:showBubbleSize val="0"/>
            </c:dLbl>
            <c:dLbl>
              <c:idx val="6"/>
              <c:layout>
                <c:manualLayout>
                  <c:x val="-4.0328003209728373E-3"/>
                  <c:y val="-0.13293786260768917"/>
                </c:manualLayout>
              </c:layout>
              <c:dLblPos val="bestFit"/>
              <c:showLegendKey val="0"/>
              <c:showVal val="0"/>
              <c:showCatName val="1"/>
              <c:showSerName val="0"/>
              <c:showPercent val="1"/>
              <c:showBubbleSize val="0"/>
            </c:dLbl>
            <c:dLbl>
              <c:idx val="7"/>
              <c:layout>
                <c:manualLayout>
                  <c:x val="0.15526281235745282"/>
                  <c:y val="-0.11364043093883103"/>
                </c:manualLayout>
              </c:layout>
              <c:dLblPos val="bestFit"/>
              <c:showLegendKey val="0"/>
              <c:showVal val="0"/>
              <c:showCatName val="1"/>
              <c:showSerName val="0"/>
              <c:showPercent val="1"/>
              <c:showBubbleSize val="0"/>
            </c:dLbl>
            <c:dLbl>
              <c:idx val="8"/>
              <c:layout>
                <c:manualLayout>
                  <c:x val="0.2500336199003137"/>
                  <c:y val="-4.9315658709304031E-2"/>
                </c:manualLayout>
              </c:layout>
              <c:dLblPos val="bestFit"/>
              <c:showLegendKey val="0"/>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accent5">
                        <a:lumMod val="75000"/>
                      </a:schemeClr>
                    </a:solidFill>
                    <a:latin typeface="Arial Narrow" panose="020B0606020202030204" pitchFamily="34" charset="0"/>
                    <a:ea typeface="+mn-ea"/>
                    <a:cs typeface="+mn-cs"/>
                  </a:defRPr>
                </a:pPr>
                <a:endParaRPr lang="pt-PT"/>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Estatisticas'!$A$168:$A$176</c:f>
              <c:strCache>
                <c:ptCount val="9"/>
                <c:pt idx="0">
                  <c:v>Transportation</c:v>
                </c:pt>
                <c:pt idx="1">
                  <c:v>Travel</c:v>
                </c:pt>
                <c:pt idx="2">
                  <c:v>Construction</c:v>
                </c:pt>
                <c:pt idx="3">
                  <c:v>Pension insurance and services</c:v>
                </c:pt>
                <c:pt idx="4">
                  <c:v>Financial services</c:v>
                </c:pt>
                <c:pt idx="5">
                  <c:v>Telecommunication, IT and information</c:v>
                </c:pt>
                <c:pt idx="6">
                  <c:v>Other office services</c:v>
                </c:pt>
                <c:pt idx="7">
                  <c:v>Personal, cultural and recreational services</c:v>
                </c:pt>
                <c:pt idx="8">
                  <c:v>Government services</c:v>
                </c:pt>
              </c:strCache>
            </c:strRef>
          </c:cat>
          <c:val>
            <c:numRef>
              <c:f>'Cabo Verde Estatisticas'!$B$168:$B$176</c:f>
              <c:numCache>
                <c:formatCode>"$"#,##0;\-"$"#,##0</c:formatCode>
                <c:ptCount val="9"/>
                <c:pt idx="0">
                  <c:v>95363000</c:v>
                </c:pt>
                <c:pt idx="1">
                  <c:v>351501000</c:v>
                </c:pt>
                <c:pt idx="2">
                  <c:v>462000</c:v>
                </c:pt>
                <c:pt idx="3">
                  <c:v>3729000</c:v>
                </c:pt>
                <c:pt idx="4">
                  <c:v>2090000</c:v>
                </c:pt>
                <c:pt idx="5">
                  <c:v>23839000</c:v>
                </c:pt>
                <c:pt idx="6">
                  <c:v>14638000</c:v>
                </c:pt>
                <c:pt idx="7">
                  <c:v>286000</c:v>
                </c:pt>
                <c:pt idx="8">
                  <c:v>20647000</c:v>
                </c:pt>
              </c:numCache>
            </c:numRef>
          </c:val>
          <c:extLst xmlns:c16r2="http://schemas.microsoft.com/office/drawing/2015/06/chart">
            <c:ext xmlns:c16="http://schemas.microsoft.com/office/drawing/2014/chart" uri="{C3380CC4-5D6E-409C-BE32-E72D297353CC}">
              <c16:uniqueId val="{00000012-9697-4643-8990-BAB73A0A3C5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layout/>
      <c:overlay val="0"/>
      <c:spPr>
        <a:noFill/>
        <a:ln>
          <a:noFill/>
        </a:ln>
        <a:effectLst/>
      </c:spPr>
    </c:title>
    <c:autoTitleDeleted val="0"/>
    <c:plotArea>
      <c:layout/>
      <c:barChart>
        <c:barDir val="col"/>
        <c:grouping val="clustered"/>
        <c:varyColors val="0"/>
        <c:ser>
          <c:idx val="0"/>
          <c:order val="0"/>
          <c:tx>
            <c:strRef>
              <c:f>'Cabo Verde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Estatisticas'!$B$14:$K$14</c:f>
              <c:numCache>
                <c:formatCode>0.00%</c:formatCode>
                <c:ptCount val="10"/>
                <c:pt idx="0">
                  <c:v>0.31080000000000002</c:v>
                </c:pt>
                <c:pt idx="1">
                  <c:v>0.32669999999999999</c:v>
                </c:pt>
                <c:pt idx="2">
                  <c:v>0.35520000000000002</c:v>
                </c:pt>
                <c:pt idx="3">
                  <c:v>0.40429999999999999</c:v>
                </c:pt>
                <c:pt idx="4">
                  <c:v>0.40489999999999998</c:v>
                </c:pt>
                <c:pt idx="5">
                  <c:v>0.40360000000000001</c:v>
                </c:pt>
                <c:pt idx="6">
                  <c:v>0.4491</c:v>
                </c:pt>
                <c:pt idx="7">
                  <c:v>0.44230000000000003</c:v>
                </c:pt>
                <c:pt idx="8">
                  <c:v>0.4592</c:v>
                </c:pt>
                <c:pt idx="9">
                  <c:v>0.48780000000000001</c:v>
                </c:pt>
              </c:numCache>
            </c:numRef>
          </c:val>
          <c:extLst xmlns:c16r2="http://schemas.microsoft.com/office/drawing/2015/06/chart">
            <c:ext xmlns:c16="http://schemas.microsoft.com/office/drawing/2014/chart" uri="{C3380CC4-5D6E-409C-BE32-E72D297353CC}">
              <c16:uniqueId val="{00000000-D3ED-445E-82A3-86FEF8149BDF}"/>
            </c:ext>
          </c:extLst>
        </c:ser>
        <c:ser>
          <c:idx val="1"/>
          <c:order val="1"/>
          <c:tx>
            <c:strRef>
              <c:f>'Cabo Verde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Estatisticas'!$B$15:$K$15</c:f>
              <c:numCache>
                <c:formatCode>0.00%</c:formatCode>
                <c:ptCount val="10"/>
                <c:pt idx="0">
                  <c:v>0.5696</c:v>
                </c:pt>
                <c:pt idx="1">
                  <c:v>0.61770000000000003</c:v>
                </c:pt>
                <c:pt idx="2">
                  <c:v>0.64329999999999998</c:v>
                </c:pt>
                <c:pt idx="3">
                  <c:v>0.59850000000000003</c:v>
                </c:pt>
                <c:pt idx="4">
                  <c:v>0.54849999999999999</c:v>
                </c:pt>
                <c:pt idx="5">
                  <c:v>0.6069</c:v>
                </c:pt>
                <c:pt idx="6">
                  <c:v>0.59160000000000001</c:v>
                </c:pt>
                <c:pt idx="7">
                  <c:v>0.59960000000000002</c:v>
                </c:pt>
                <c:pt idx="8">
                  <c:v>0.67379999999999995</c:v>
                </c:pt>
                <c:pt idx="9">
                  <c:v>0.68210000000000004</c:v>
                </c:pt>
              </c:numCache>
            </c:numRef>
          </c:val>
          <c:extLst xmlns:c16r2="http://schemas.microsoft.com/office/drawing/2015/06/chart">
            <c:ext xmlns:c16="http://schemas.microsoft.com/office/drawing/2014/chart" uri="{C3380CC4-5D6E-409C-BE32-E72D297353CC}">
              <c16:uniqueId val="{00000001-D3ED-445E-82A3-86FEF8149BDF}"/>
            </c:ext>
          </c:extLst>
        </c:ser>
        <c:dLbls>
          <c:showLegendKey val="0"/>
          <c:showVal val="1"/>
          <c:showCatName val="0"/>
          <c:showSerName val="0"/>
          <c:showPercent val="0"/>
          <c:showBubbleSize val="0"/>
        </c:dLbls>
        <c:gapWidth val="219"/>
        <c:overlap val="-27"/>
        <c:axId val="195465216"/>
        <c:axId val="195579264"/>
      </c:barChart>
      <c:catAx>
        <c:axId val="1954652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5579264"/>
        <c:crosses val="autoZero"/>
        <c:auto val="1"/>
        <c:lblAlgn val="ctr"/>
        <c:lblOffset val="100"/>
        <c:noMultiLvlLbl val="0"/>
      </c:catAx>
      <c:valAx>
        <c:axId val="195579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546521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1" u="none" strike="noStrike" kern="1200" spc="0" baseline="0">
                <a:solidFill>
                  <a:srgbClr val="00B0F0"/>
                </a:solidFill>
                <a:latin typeface="+mn-lt"/>
                <a:ea typeface="+mn-ea"/>
                <a:cs typeface="+mn-cs"/>
              </a:defRPr>
            </a:pPr>
            <a:r>
              <a:rPr lang="en-US" sz="1200" b="0" i="0"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'Cabo Verde Estatisticas'!$A$91</c:f>
              <c:strCache>
                <c:ptCount val="1"/>
                <c:pt idx="0">
                  <c:v>Investissements étrangers directs  [ entrées nettes - Courant ]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3.4282345873408573E-2"/>
                  <c:y val="6.2169255975518832E-2"/>
                </c:manualLayout>
              </c:layout>
              <c:dLblPos val="r"/>
              <c:showLegendKey val="0"/>
              <c:showVal val="1"/>
              <c:showCatName val="0"/>
              <c:showSerName val="0"/>
              <c:showPercent val="0"/>
              <c:showBubbleSize val="0"/>
            </c:dLbl>
            <c:dLbl>
              <c:idx val="6"/>
              <c:layout>
                <c:manualLayout>
                  <c:x val="-3.0065984858815863E-2"/>
                  <c:y val="5.3177125152051974E-2"/>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Estatisticas'!$B$91:$K$91</c:f>
              <c:numCache>
                <c:formatCode>"$"#,##0;\-"$"#,##0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smooth val="0"/>
          <c:extLst xmlns:c16r2="http://schemas.microsoft.com/office/drawing/2015/06/chart">
            <c:ext xmlns:c16="http://schemas.microsoft.com/office/drawing/2014/chart" uri="{C3380CC4-5D6E-409C-BE32-E72D297353CC}">
              <c16:uniqueId val="{00000005-1AAB-44B7-BF3F-6A7AD57B37AE}"/>
            </c:ext>
          </c:extLst>
        </c:ser>
        <c:dLbls>
          <c:showLegendKey val="0"/>
          <c:showVal val="1"/>
          <c:showCatName val="0"/>
          <c:showSerName val="0"/>
          <c:showPercent val="0"/>
          <c:showBubbleSize val="0"/>
        </c:dLbls>
        <c:marker val="1"/>
        <c:smooth val="0"/>
        <c:axId val="195465728"/>
        <c:axId val="195580992"/>
      </c:lineChart>
      <c:catAx>
        <c:axId val="1954657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5580992"/>
        <c:crosses val="autoZero"/>
        <c:auto val="1"/>
        <c:lblAlgn val="ctr"/>
        <c:lblOffset val="100"/>
        <c:noMultiLvlLbl val="0"/>
      </c:catAx>
      <c:valAx>
        <c:axId val="1955809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54657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1" u="none" strike="noStrike" baseline="0">
                <a:effectLst/>
              </a:rPr>
              <a:t>ECOWAS Exports of Goods</a:t>
            </a: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42584053599983807"/>
          <c:y val="2.9003608761247694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A4D-4557-8252-D4612349B1E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A4D-4557-8252-D4612349B1E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A4D-4557-8252-D4612349B1E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A4D-4557-8252-D4612349B1E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A4D-4557-8252-D4612349B1E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A4D-4557-8252-D4612349B1E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A4D-4557-8252-D4612349B1E7}"/>
              </c:ext>
            </c:extLst>
          </c:dPt>
          <c:dPt>
            <c:idx val="7"/>
            <c:bubble3D val="0"/>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F-1A4D-4557-8252-D4612349B1E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A4D-4557-8252-D4612349B1E7}"/>
              </c:ext>
            </c:extLst>
          </c:dPt>
          <c:dPt>
            <c:idx val="9"/>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3-1A4D-4557-8252-D4612349B1E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A4D-4557-8252-D4612349B1E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A4D-4557-8252-D4612349B1E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A4D-4557-8252-D4612349B1E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A4D-4557-8252-D4612349B1E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A4D-4557-8252-D4612349B1E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A4D-4557-8252-D4612349B1E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A4D-4557-8252-D4612349B1E7}"/>
              </c:ext>
            </c:extLst>
          </c:dPt>
          <c:dLbls>
            <c:dLbl>
              <c:idx val="0"/>
              <c:layout>
                <c:manualLayout>
                  <c:x val="-1.388887314535547E-2"/>
                  <c:y val="-2.2264011677833222E-3"/>
                </c:manualLayout>
              </c:layout>
              <c:showLegendKey val="1"/>
              <c:showVal val="0"/>
              <c:showCatName val="1"/>
              <c:showSerName val="0"/>
              <c:showPercent val="1"/>
              <c:showBubbleSize val="0"/>
            </c:dLbl>
            <c:dLbl>
              <c:idx val="1"/>
              <c:layout>
                <c:manualLayout>
                  <c:x val="-1.0600327915308787E-2"/>
                  <c:y val="-1.9516430236682439E-2"/>
                </c:manualLayout>
              </c:layout>
              <c:showLegendKey val="1"/>
              <c:showVal val="0"/>
              <c:showCatName val="1"/>
              <c:showSerName val="0"/>
              <c:showPercent val="1"/>
              <c:showBubbleSize val="0"/>
            </c:dLbl>
            <c:dLbl>
              <c:idx val="2"/>
              <c:layout>
                <c:manualLayout>
                  <c:x val="7.6375442786875289E-2"/>
                  <c:y val="-6.3579749477636338E-3"/>
                </c:manualLayout>
              </c:layout>
              <c:showLegendKey val="1"/>
              <c:showVal val="0"/>
              <c:showCatName val="1"/>
              <c:showSerName val="0"/>
              <c:showPercent val="1"/>
              <c:showBubbleSize val="0"/>
            </c:dLbl>
            <c:dLbl>
              <c:idx val="3"/>
              <c:layout>
                <c:manualLayout>
                  <c:x val="4.6219055522943954E-2"/>
                  <c:y val="-2.1263436959468016E-3"/>
                </c:manualLayout>
              </c:layout>
              <c:showLegendKey val="1"/>
              <c:showVal val="0"/>
              <c:showCatName val="1"/>
              <c:showSerName val="0"/>
              <c:showPercent val="1"/>
              <c:showBubbleSize val="0"/>
            </c:dLbl>
            <c:dLbl>
              <c:idx val="6"/>
              <c:layout>
                <c:manualLayout>
                  <c:x val="-3.6153836811529665E-2"/>
                  <c:y val="0.12986790618232757"/>
                </c:manualLayout>
              </c:layout>
              <c:showLegendKey val="1"/>
              <c:showVal val="0"/>
              <c:showCatName val="1"/>
              <c:showSerName val="0"/>
              <c:showPercent val="1"/>
              <c:showBubbleSize val="0"/>
            </c:dLbl>
            <c:dLbl>
              <c:idx val="7"/>
              <c:layout>
                <c:manualLayout>
                  <c:x val="-2.8308726190717164E-2"/>
                  <c:y val="4.4343088419955407E-2"/>
                </c:manualLayout>
              </c:layout>
              <c:showLegendKey val="1"/>
              <c:showVal val="0"/>
              <c:showCatName val="1"/>
              <c:showSerName val="0"/>
              <c:showPercent val="1"/>
              <c:showBubbleSize val="0"/>
            </c:dLbl>
            <c:dLbl>
              <c:idx val="9"/>
              <c:layout>
                <c:manualLayout>
                  <c:x val="-3.5050098172175775E-2"/>
                  <c:y val="2.4234148195072568E-3"/>
                </c:manualLayout>
              </c:layout>
              <c:showLegendKey val="1"/>
              <c:showVal val="0"/>
              <c:showCatName val="1"/>
              <c:showSerName val="0"/>
              <c:showPercent val="1"/>
              <c:showBubbleSize val="0"/>
            </c:dLbl>
            <c:dLbl>
              <c:idx val="10"/>
              <c:layout>
                <c:manualLayout>
                  <c:x val="-0.2242605509786855"/>
                  <c:y val="-2.2922791378212511E-2"/>
                </c:manualLayout>
              </c:layout>
              <c:showLegendKey val="1"/>
              <c:showVal val="0"/>
              <c:showCatName val="1"/>
              <c:showSerName val="0"/>
              <c:showPercent val="1"/>
              <c:showBubbleSize val="0"/>
            </c:dLbl>
            <c:dLbl>
              <c:idx val="16"/>
              <c:layout>
                <c:manualLayout>
                  <c:x val="2.3610226099629577E-2"/>
                  <c:y val="-2.8714862158182537E-2"/>
                </c:manualLayout>
              </c:layou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Estatisticas'!$A$101:$A$117</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'CEDEAO Estatisticas'!$B$101:$B$117</c:f>
              <c:numCache>
                <c:formatCode>"$"#,##0;\-"$"#,##0</c:formatCode>
                <c:ptCount val="17"/>
                <c:pt idx="0">
                  <c:v>15687022565</c:v>
                </c:pt>
                <c:pt idx="1">
                  <c:v>13988429189</c:v>
                </c:pt>
                <c:pt idx="2">
                  <c:v>8999024393</c:v>
                </c:pt>
                <c:pt idx="3">
                  <c:v>8033643893</c:v>
                </c:pt>
                <c:pt idx="4">
                  <c:v>6609664103</c:v>
                </c:pt>
                <c:pt idx="5">
                  <c:v>3651099599</c:v>
                </c:pt>
                <c:pt idx="6">
                  <c:v>4257942285</c:v>
                </c:pt>
                <c:pt idx="7">
                  <c:v>3528081969</c:v>
                </c:pt>
                <c:pt idx="8">
                  <c:v>4391608345</c:v>
                </c:pt>
                <c:pt idx="9">
                  <c:v>3538289135</c:v>
                </c:pt>
                <c:pt idx="10">
                  <c:v>3523527488</c:v>
                </c:pt>
                <c:pt idx="11">
                  <c:v>3528443123</c:v>
                </c:pt>
                <c:pt idx="12">
                  <c:v>3566516959</c:v>
                </c:pt>
                <c:pt idx="13">
                  <c:v>3906761059</c:v>
                </c:pt>
                <c:pt idx="14">
                  <c:v>3702817915</c:v>
                </c:pt>
                <c:pt idx="15">
                  <c:v>3708855210</c:v>
                </c:pt>
                <c:pt idx="16">
                  <c:v>4471764361</c:v>
                </c:pt>
              </c:numCache>
            </c:numRef>
          </c:val>
          <c:extLst xmlns:c16r2="http://schemas.microsoft.com/office/drawing/2015/06/chart">
            <c:ext xmlns:c16="http://schemas.microsoft.com/office/drawing/2014/chart" uri="{C3380CC4-5D6E-409C-BE32-E72D297353CC}">
              <c16:uniqueId val="{00000022-1A4D-4557-8252-D4612349B1E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ln w="9525" cap="flat" cmpd="sng" algn="ctr">
      <a:noFill/>
      <a:round/>
    </a:ln>
    <a:effectLst/>
  </c:spPr>
  <c:txPr>
    <a:bodyPr/>
    <a:lstStyle/>
    <a:p>
      <a:pPr>
        <a:defRPr lang="pt-PT"/>
      </a:pPr>
      <a:endParaRPr lang="pt-P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'Cote d''Ivoire Estatisticas'!$A$7</c:f>
              <c:strCache>
                <c:ptCount val="1"/>
                <c:pt idx="0">
                  <c:v>Exports of goods and services [Constant] </c:v>
                </c:pt>
              </c:strCache>
            </c:strRef>
          </c:tx>
          <c:spPr>
            <a:solidFill>
              <a:schemeClr val="accent1"/>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Estatisticas'!$B$7:$K$7</c:f>
              <c:numCache>
                <c:formatCode>"$"#,##0_);[Red]\("$"#,##0\)</c:formatCode>
                <c:ptCount val="10"/>
                <c:pt idx="0">
                  <c:v>13168680283</c:v>
                </c:pt>
                <c:pt idx="1">
                  <c:v>12599682602</c:v>
                </c:pt>
                <c:pt idx="2">
                  <c:v>13000050477</c:v>
                </c:pt>
                <c:pt idx="3">
                  <c:v>12789439699</c:v>
                </c:pt>
                <c:pt idx="4">
                  <c:v>12123287889</c:v>
                </c:pt>
                <c:pt idx="5">
                  <c:v>12664652420</c:v>
                </c:pt>
                <c:pt idx="6">
                  <c:v>13541928865</c:v>
                </c:pt>
                <c:pt idx="7">
                  <c:v>13844147326</c:v>
                </c:pt>
                <c:pt idx="8">
                  <c:v>16278146479</c:v>
                </c:pt>
                <c:pt idx="9">
                  <c:v>16329975976</c:v>
                </c:pt>
              </c:numCache>
            </c:numRef>
          </c:val>
          <c:extLst xmlns:c16r2="http://schemas.microsoft.com/office/drawing/2015/06/chart">
            <c:ext xmlns:c16="http://schemas.microsoft.com/office/drawing/2014/chart" uri="{C3380CC4-5D6E-409C-BE32-E72D297353CC}">
              <c16:uniqueId val="{00000000-BF0F-4C64-B382-8A6C65DEAE08}"/>
            </c:ext>
          </c:extLst>
        </c:ser>
        <c:ser>
          <c:idx val="1"/>
          <c:order val="1"/>
          <c:tx>
            <c:strRef>
              <c:f>'Cote d''Ivoire Estatisticas'!$A$8</c:f>
              <c:strCache>
                <c:ptCount val="1"/>
                <c:pt idx="0">
                  <c:v>Exports of goods and services [Current] </c:v>
                </c:pt>
              </c:strCache>
            </c:strRef>
          </c:tx>
          <c:spPr>
            <a:solidFill>
              <a:schemeClr val="accent2"/>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Estatisticas'!$B$8:$K$8</c:f>
              <c:numCache>
                <c:formatCode>"$"#,##0_);[Red]\("$"#,##0\)</c:formatCode>
                <c:ptCount val="10"/>
                <c:pt idx="0">
                  <c:v>12346184123</c:v>
                </c:pt>
                <c:pt idx="1">
                  <c:v>12599682602</c:v>
                </c:pt>
                <c:pt idx="2">
                  <c:v>13660375263</c:v>
                </c:pt>
                <c:pt idx="3">
                  <c:v>13108324710</c:v>
                </c:pt>
                <c:pt idx="4">
                  <c:v>12984345397</c:v>
                </c:pt>
                <c:pt idx="5">
                  <c:v>13870428688</c:v>
                </c:pt>
                <c:pt idx="6">
                  <c:v>12496387266</c:v>
                </c:pt>
                <c:pt idx="7">
                  <c:v>11788863965</c:v>
                </c:pt>
                <c:pt idx="8">
                  <c:v>12824121333</c:v>
                </c:pt>
                <c:pt idx="9">
                  <c:v>12814810582</c:v>
                </c:pt>
              </c:numCache>
            </c:numRef>
          </c:val>
          <c:extLst xmlns:c16r2="http://schemas.microsoft.com/office/drawing/2015/06/chart">
            <c:ext xmlns:c16="http://schemas.microsoft.com/office/drawing/2014/chart" uri="{C3380CC4-5D6E-409C-BE32-E72D297353CC}">
              <c16:uniqueId val="{00000001-BF0F-4C64-B382-8A6C65DEAE08}"/>
            </c:ext>
          </c:extLst>
        </c:ser>
        <c:ser>
          <c:idx val="2"/>
          <c:order val="2"/>
          <c:tx>
            <c:strRef>
              <c:f>'Cote d''Ivoire Estatisticas'!$A$9</c:f>
              <c:strCache>
                <c:ptCount val="1"/>
                <c:pt idx="0">
                  <c:v>Exports of goods and services [Current] </c:v>
                </c:pt>
              </c:strCache>
            </c:strRef>
          </c:tx>
          <c:spPr>
            <a:solidFill>
              <a:srgbClr val="CCE9AD"/>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Estatisticas'!$B$9:$K$9</c:f>
              <c:numCache>
                <c:formatCode>"$"#,##0_);[Red]\("$"#,##0\)</c:formatCode>
                <c:ptCount val="10"/>
                <c:pt idx="0">
                  <c:v>9589812525</c:v>
                </c:pt>
                <c:pt idx="1">
                  <c:v>10781657537</c:v>
                </c:pt>
                <c:pt idx="2">
                  <c:v>8478421166</c:v>
                </c:pt>
                <c:pt idx="3">
                  <c:v>11428465655</c:v>
                </c:pt>
                <c:pt idx="4">
                  <c:v>10592831342</c:v>
                </c:pt>
                <c:pt idx="5">
                  <c:v>10624909797</c:v>
                </c:pt>
                <c:pt idx="6">
                  <c:v>12315634711</c:v>
                </c:pt>
                <c:pt idx="7">
                  <c:v>12546966670</c:v>
                </c:pt>
                <c:pt idx="8">
                  <c:v>13488741738</c:v>
                </c:pt>
                <c:pt idx="9">
                  <c:v>14251323464</c:v>
                </c:pt>
              </c:numCache>
            </c:numRef>
          </c:val>
          <c:extLst xmlns:c16r2="http://schemas.microsoft.com/office/drawing/2015/06/chart">
            <c:ext xmlns:c16="http://schemas.microsoft.com/office/drawing/2014/chart" uri="{C3380CC4-5D6E-409C-BE32-E72D297353CC}">
              <c16:uniqueId val="{00000002-BF0F-4C64-B382-8A6C65DEAE08}"/>
            </c:ext>
          </c:extLst>
        </c:ser>
        <c:ser>
          <c:idx val="3"/>
          <c:order val="3"/>
          <c:tx>
            <c:strRef>
              <c:f>'Cote d''Ivoire Estatisticas'!$A$10</c:f>
              <c:strCache>
                <c:ptCount val="1"/>
                <c:pt idx="0">
                  <c:v>Imports of goods and services [Current] </c:v>
                </c:pt>
              </c:strCache>
            </c:strRef>
          </c:tx>
          <c:spPr>
            <a:solidFill>
              <a:srgbClr val="7030A0"/>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Estatisticas'!$B$10:$K$10</c:f>
              <c:numCache>
                <c:formatCode>"$"#,##0_);[Red]\("$"#,##0\)</c:formatCode>
                <c:ptCount val="10"/>
                <c:pt idx="0">
                  <c:v>9692737803</c:v>
                </c:pt>
                <c:pt idx="1">
                  <c:v>10781657537</c:v>
                </c:pt>
                <c:pt idx="2">
                  <c:v>9476194624</c:v>
                </c:pt>
                <c:pt idx="3">
                  <c:v>11987610452</c:v>
                </c:pt>
                <c:pt idx="4">
                  <c:v>12066656546</c:v>
                </c:pt>
                <c:pt idx="5">
                  <c:v>12138488921</c:v>
                </c:pt>
                <c:pt idx="6">
                  <c:v>11346378685</c:v>
                </c:pt>
                <c:pt idx="7">
                  <c:v>10712386439</c:v>
                </c:pt>
                <c:pt idx="8">
                  <c:v>11819632769</c:v>
                </c:pt>
                <c:pt idx="9">
                  <c:v>12578295474</c:v>
                </c:pt>
              </c:numCache>
            </c:numRef>
          </c:val>
          <c:extLst xmlns:c16r2="http://schemas.microsoft.com/office/drawing/2015/06/chart">
            <c:ext xmlns:c16="http://schemas.microsoft.com/office/drawing/2014/chart" uri="{C3380CC4-5D6E-409C-BE32-E72D297353CC}">
              <c16:uniqueId val="{00000003-BF0F-4C64-B382-8A6C65DEAE08}"/>
            </c:ext>
          </c:extLst>
        </c:ser>
        <c:ser>
          <c:idx val="4"/>
          <c:order val="4"/>
          <c:tx>
            <c:strRef>
              <c:f>'Cote d''Ivoire Estatisticas'!$A$11</c:f>
              <c:strCache>
                <c:ptCount val="1"/>
                <c:pt idx="0">
                  <c:v>Trade balance [Constant] </c:v>
                </c:pt>
              </c:strCache>
            </c:strRef>
          </c:tx>
          <c:spPr>
            <a:solidFill>
              <a:srgbClr val="C00000"/>
            </a:solidFill>
            <a:ln>
              <a:noFill/>
            </a:ln>
            <a:effectLst/>
          </c:spPr>
          <c:invertIfNegative val="0"/>
          <c:dLbls>
            <c:dLbl>
              <c:idx val="0"/>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layout>
                <c:manualLayout>
                  <c:x val="0"/>
                  <c:y val="-5.73491928632116E-2"/>
                </c:manualLayout>
              </c:layout>
              <c:numFmt formatCode="&quot;$&quot;#,##0.00_);[Red]\(&quot;$&quot;#,##0.0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F0F-4C64-B382-8A6C65DEAE08}"/>
                </c:ext>
              </c:extLst>
            </c:dLbl>
            <c:numFmt formatCode="&quot;$&quot;#,##0.00_);[Red]\(&quot;$&quot;#,##0.00\)" sourceLinked="0"/>
            <c:spPr>
              <a:noFill/>
              <a:ln>
                <a:noFill/>
              </a:ln>
              <a:effectLst/>
            </c:spPr>
            <c:txPr>
              <a:bodyPr rot="-5400000" spcFirstLastPara="0" vertOverflow="ellipsis" wrap="none" lIns="64770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Estatisticas'!$B$11:$K$11</c:f>
              <c:numCache>
                <c:formatCode>"$"#,##0_);[Red]\("$"#,##0\)</c:formatCode>
                <c:ptCount val="10"/>
                <c:pt idx="0">
                  <c:v>3578867758</c:v>
                </c:pt>
                <c:pt idx="1">
                  <c:v>1818025065</c:v>
                </c:pt>
                <c:pt idx="2">
                  <c:v>4521629311</c:v>
                </c:pt>
                <c:pt idx="3">
                  <c:v>1360974044</c:v>
                </c:pt>
                <c:pt idx="4">
                  <c:v>1530456547</c:v>
                </c:pt>
                <c:pt idx="5">
                  <c:v>2039742623</c:v>
                </c:pt>
                <c:pt idx="6">
                  <c:v>1226294154</c:v>
                </c:pt>
                <c:pt idx="7">
                  <c:v>1297180656</c:v>
                </c:pt>
                <c:pt idx="8">
                  <c:v>2789404741</c:v>
                </c:pt>
                <c:pt idx="9">
                  <c:v>2078652512</c:v>
                </c:pt>
              </c:numCache>
            </c:numRef>
          </c:val>
          <c:extLst xmlns:c16r2="http://schemas.microsoft.com/office/drawing/2015/06/chart">
            <c:ext xmlns:c16="http://schemas.microsoft.com/office/drawing/2014/chart" uri="{C3380CC4-5D6E-409C-BE32-E72D297353CC}">
              <c16:uniqueId val="{0000000E-BF0F-4C64-B382-8A6C65DEAE08}"/>
            </c:ext>
          </c:extLst>
        </c:ser>
        <c:ser>
          <c:idx val="5"/>
          <c:order val="5"/>
          <c:tx>
            <c:strRef>
              <c:f>'Cote d''Ivoire Estatisticas'!$A$12</c:f>
              <c:strCache>
                <c:ptCount val="1"/>
                <c:pt idx="0">
                  <c:v>Trade balance [Current]</c:v>
                </c:pt>
              </c:strCache>
            </c:strRef>
          </c:tx>
          <c:spPr>
            <a:solidFill>
              <a:schemeClr val="accent6"/>
            </a:solidFill>
            <a:ln>
              <a:noFill/>
            </a:ln>
            <a:effectLst/>
          </c:spPr>
          <c:invertIfNegative val="0"/>
          <c:dLbls>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Estatisticas'!$B$12:$K$12</c:f>
              <c:numCache>
                <c:formatCode>"$"#,##0_);[Red]\("$"#,##0\)</c:formatCode>
                <c:ptCount val="10"/>
                <c:pt idx="0">
                  <c:v>2653446320</c:v>
                </c:pt>
                <c:pt idx="1">
                  <c:v>1818025065</c:v>
                </c:pt>
                <c:pt idx="2">
                  <c:v>4184180639</c:v>
                </c:pt>
                <c:pt idx="3">
                  <c:v>1120714258</c:v>
                </c:pt>
                <c:pt idx="4">
                  <c:v>917688851</c:v>
                </c:pt>
                <c:pt idx="5">
                  <c:v>1731939767</c:v>
                </c:pt>
                <c:pt idx="6">
                  <c:v>1150008581</c:v>
                </c:pt>
                <c:pt idx="7">
                  <c:v>1076477526</c:v>
                </c:pt>
                <c:pt idx="8">
                  <c:v>1004488564</c:v>
                </c:pt>
                <c:pt idx="9">
                  <c:v>236515108</c:v>
                </c:pt>
              </c:numCache>
            </c:numRef>
          </c:val>
          <c:extLst xmlns:c16r2="http://schemas.microsoft.com/office/drawing/2015/06/chart">
            <c:ext xmlns:c16="http://schemas.microsoft.com/office/drawing/2014/chart" uri="{C3380CC4-5D6E-409C-BE32-E72D297353CC}">
              <c16:uniqueId val="{00000019-BF0F-4C64-B382-8A6C65DEAE08}"/>
            </c:ext>
          </c:extLst>
        </c:ser>
        <c:ser>
          <c:idx val="6"/>
          <c:order val="6"/>
          <c:tx>
            <c:strRef>
              <c:f>'Cote d''Ivoire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F0F-4C64-B382-8A6C65DEAE08}"/>
                </c:ext>
              </c:extLst>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Estatisticas'!$B$13:$K$13</c:f>
              <c:numCache>
                <c:formatCode>"$"#,##0_);[Red]\("$"#,##0\)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extLst xmlns:c16r2="http://schemas.microsoft.com/office/drawing/2015/06/chart">
            <c:ext xmlns:c16="http://schemas.microsoft.com/office/drawing/2014/chart" uri="{C3380CC4-5D6E-409C-BE32-E72D297353CC}">
              <c16:uniqueId val="{0000001B-BF0F-4C64-B382-8A6C65DEAE08}"/>
            </c:ext>
          </c:extLst>
        </c:ser>
        <c:dLbls>
          <c:showLegendKey val="0"/>
          <c:showVal val="0"/>
          <c:showCatName val="0"/>
          <c:showSerName val="0"/>
          <c:showPercent val="0"/>
          <c:showBubbleSize val="0"/>
        </c:dLbls>
        <c:gapWidth val="150"/>
        <c:axId val="221602816"/>
        <c:axId val="199763648"/>
      </c:barChart>
      <c:dateAx>
        <c:axId val="221602816"/>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i="0" baseline="0" dirty="0">
                    <a:solidFill>
                      <a:srgbClr val="00B0F0"/>
                    </a:solidFill>
                    <a:effectLst/>
                  </a:rPr>
                  <a:t>CÔTE D'IVOIRE </a:t>
                </a:r>
                <a:r>
                  <a:rPr lang="pt-PT" sz="1000" b="0" i="0" baseline="0" dirty="0">
                    <a:solidFill>
                      <a:srgbClr val="00B0F0"/>
                    </a:solidFill>
                    <a:effectLst/>
                  </a:rPr>
                  <a:t>ECOWAS ECONOMIC INDICATORS</a:t>
                </a:r>
                <a:endParaRPr lang="pt-PT" sz="1000" b="0" dirty="0">
                  <a:solidFill>
                    <a:srgbClr val="00B0F0"/>
                  </a:solidFill>
                  <a:effectLst/>
                </a:endParaRPr>
              </a:p>
            </c:rich>
          </c:tx>
          <c:layout>
            <c:manualLayout>
              <c:xMode val="edge"/>
              <c:yMode val="edge"/>
              <c:x val="0.37988286926942993"/>
              <c:y val="3.6953709841711271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763648"/>
        <c:crosses val="autoZero"/>
        <c:auto val="0"/>
        <c:lblOffset val="100"/>
        <c:baseTimeUnit val="days"/>
      </c:dateAx>
      <c:valAx>
        <c:axId val="1997636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160281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en-US" sz="1200" b="0" i="1" baseline="0">
                <a:effectLst/>
                <a:latin typeface="Arial Narrow" panose="020B0606020202030204" pitchFamily="34" charset="0"/>
              </a:rPr>
              <a:t>Côte d'Ivoire Imports</a:t>
            </a:r>
            <a:endParaRPr lang="pt-PT" sz="1200" i="1">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35027764128761885"/>
          <c:y val="0.28439152932556816"/>
          <c:w val="0.40877926360287997"/>
          <c:h val="0.4190507749243392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598-46D5-B3DD-40FBB77AF39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598-46D5-B3DD-40FBB77AF39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598-46D5-B3DD-40FBB77AF39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598-46D5-B3DD-40FBB77AF39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598-46D5-B3DD-40FBB77AF39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598-46D5-B3DD-40FBB77AF39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598-46D5-B3DD-40FBB77AF39E}"/>
              </c:ext>
            </c:extLst>
          </c:dPt>
          <c:dPt>
            <c:idx val="7"/>
            <c:bubble3D val="0"/>
            <c:spPr>
              <a:solidFill>
                <a:srgbClr val="3FBBD7"/>
              </a:solidFill>
              <a:ln>
                <a:noFill/>
              </a:ln>
              <a:effectLst/>
            </c:spPr>
            <c:extLst xmlns:c16r2="http://schemas.microsoft.com/office/drawing/2015/06/chart">
              <c:ext xmlns:c16="http://schemas.microsoft.com/office/drawing/2014/chart" uri="{C3380CC4-5D6E-409C-BE32-E72D297353CC}">
                <c16:uniqueId val="{0000000F-1598-46D5-B3DD-40FBB77AF39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598-46D5-B3DD-40FBB77AF39E}"/>
              </c:ext>
            </c:extLst>
          </c:dPt>
          <c:dPt>
            <c:idx val="9"/>
            <c:bubble3D val="0"/>
            <c:spPr>
              <a:solidFill>
                <a:srgbClr val="FFC000"/>
              </a:solidFill>
              <a:ln>
                <a:noFill/>
              </a:ln>
              <a:effectLst/>
            </c:spPr>
            <c:extLst xmlns:c16r2="http://schemas.microsoft.com/office/drawing/2015/06/chart">
              <c:ext xmlns:c16="http://schemas.microsoft.com/office/drawing/2014/chart" uri="{C3380CC4-5D6E-409C-BE32-E72D297353CC}">
                <c16:uniqueId val="{00000013-1598-46D5-B3DD-40FBB77AF39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598-46D5-B3DD-40FBB77AF39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598-46D5-B3DD-40FBB77AF39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598-46D5-B3DD-40FBB77AF39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598-46D5-B3DD-40FBB77AF39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598-46D5-B3DD-40FBB77AF39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598-46D5-B3DD-40FBB77AF39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598-46D5-B3DD-40FBB77AF39E}"/>
              </c:ext>
            </c:extLst>
          </c:dPt>
          <c:dLbls>
            <c:dLbl>
              <c:idx val="0"/>
              <c:layout>
                <c:manualLayout>
                  <c:x val="3.9195461578133133E-2"/>
                  <c:y val="-2.1147545760708066E-2"/>
                </c:manualLayout>
              </c:layout>
              <c:dLblPos val="bestFit"/>
              <c:showLegendKey val="1"/>
              <c:showVal val="0"/>
              <c:showCatName val="1"/>
              <c:showSerName val="0"/>
              <c:showPercent val="1"/>
              <c:showBubbleSize val="0"/>
              <c:separator>.</c:separator>
            </c:dLbl>
            <c:dLbl>
              <c:idx val="1"/>
              <c:layout>
                <c:manualLayout>
                  <c:x val="6.1887570912841673E-2"/>
                  <c:y val="-2.1147545760708028E-2"/>
                </c:manualLayout>
              </c:layout>
              <c:dLblPos val="bestFit"/>
              <c:showLegendKey val="1"/>
              <c:showVal val="0"/>
              <c:showCatName val="1"/>
              <c:showSerName val="0"/>
              <c:showPercent val="1"/>
              <c:showBubbleSize val="0"/>
              <c:separator>.</c:separator>
            </c:dLbl>
            <c:dLbl>
              <c:idx val="2"/>
              <c:layout>
                <c:manualLayout>
                  <c:x val="6.1887570912841673E-3"/>
                  <c:y val="5.4983618977840792E-2"/>
                </c:manualLayout>
              </c:layout>
              <c:dLblPos val="bestFit"/>
              <c:showLegendKey val="1"/>
              <c:showVal val="0"/>
              <c:showCatName val="1"/>
              <c:showSerName val="0"/>
              <c:showPercent val="1"/>
              <c:showBubbleSize val="0"/>
              <c:separator>.</c:separator>
            </c:dLbl>
            <c:dLbl>
              <c:idx val="3"/>
              <c:layout>
                <c:manualLayout>
                  <c:x val="1.2377514182568335E-2"/>
                  <c:y val="6.3442637282124084E-2"/>
                </c:manualLayout>
              </c:layout>
              <c:dLblPos val="bestFit"/>
              <c:showLegendKey val="1"/>
              <c:showVal val="0"/>
              <c:showCatName val="1"/>
              <c:showSerName val="0"/>
              <c:showPercent val="1"/>
              <c:showBubbleSize val="0"/>
              <c:separator>.</c:separator>
            </c:dLbl>
            <c:dLbl>
              <c:idx val="4"/>
              <c:layout>
                <c:manualLayout>
                  <c:x val="-3.7132542547705004E-2"/>
                  <c:y val="7.1901655586407293E-2"/>
                </c:manualLayout>
              </c:layout>
              <c:dLblPos val="bestFit"/>
              <c:showLegendKey val="1"/>
              <c:showVal val="0"/>
              <c:showCatName val="1"/>
              <c:showSerName val="0"/>
              <c:showPercent val="1"/>
              <c:showBubbleSize val="0"/>
              <c:separator>.</c:separator>
            </c:dLbl>
            <c:dLbl>
              <c:idx val="5"/>
              <c:layout>
                <c:manualLayout>
                  <c:x val="-4.5384218669417206E-2"/>
                  <c:y val="2.960656406499116E-2"/>
                </c:manualLayout>
              </c:layout>
              <c:dLblPos val="bestFit"/>
              <c:showLegendKey val="1"/>
              <c:showVal val="0"/>
              <c:showCatName val="1"/>
              <c:showSerName val="0"/>
              <c:showPercent val="1"/>
              <c:showBubbleSize val="0"/>
              <c:separator>.</c:separator>
            </c:dLbl>
            <c:dLbl>
              <c:idx val="6"/>
              <c:layout>
                <c:manualLayout>
                  <c:x val="-5.363589479112945E-2"/>
                  <c:y val="-7.754010537268208E-17"/>
                </c:manualLayout>
              </c:layout>
              <c:dLblPos val="bestFit"/>
              <c:showLegendKey val="1"/>
              <c:showVal val="0"/>
              <c:showCatName val="1"/>
              <c:showSerName val="0"/>
              <c:showPercent val="1"/>
              <c:showBubbleSize val="0"/>
              <c:separator>.</c:separator>
            </c:dLbl>
            <c:dLbl>
              <c:idx val="7"/>
              <c:layout>
                <c:manualLayout>
                  <c:x val="-0.15059308922124806"/>
                  <c:y val="-1.2688527456424816E-2"/>
                </c:manualLayout>
              </c:layout>
              <c:dLblPos val="bestFit"/>
              <c:showLegendKey val="1"/>
              <c:showVal val="0"/>
              <c:showCatName val="1"/>
              <c:showSerName val="0"/>
              <c:showPercent val="1"/>
              <c:showBubbleSize val="0"/>
              <c:separator>.</c:separator>
            </c:dLbl>
            <c:dLbl>
              <c:idx val="8"/>
              <c:layout>
                <c:manualLayout>
                  <c:x val="-0.16090768437338834"/>
                  <c:y val="0"/>
                </c:manualLayout>
              </c:layout>
              <c:dLblPos val="bestFit"/>
              <c:showLegendKey val="1"/>
              <c:showVal val="0"/>
              <c:showCatName val="1"/>
              <c:showSerName val="0"/>
              <c:showPercent val="1"/>
              <c:showBubbleSize val="0"/>
              <c:separator>.</c:separator>
            </c:dLbl>
            <c:dLbl>
              <c:idx val="9"/>
              <c:layout>
                <c:manualLayout>
                  <c:x val="-0.24961336511636406"/>
                  <c:y val="8.4590183042832102E-3"/>
                </c:manualLayout>
              </c:layout>
              <c:dLblPos val="bestFit"/>
              <c:showLegendKey val="1"/>
              <c:showVal val="0"/>
              <c:showCatName val="1"/>
              <c:showSerName val="0"/>
              <c:showPercent val="1"/>
              <c:showBubbleSize val="0"/>
              <c:separator>.</c:separator>
            </c:dLbl>
            <c:dLbl>
              <c:idx val="10"/>
              <c:layout>
                <c:manualLayout>
                  <c:x val="-0.17534811758638474"/>
                  <c:y val="-5.0754109825699265E-2"/>
                </c:manualLayout>
              </c:layout>
              <c:dLblPos val="bestFit"/>
              <c:showLegendKey val="1"/>
              <c:showVal val="0"/>
              <c:showCatName val="1"/>
              <c:showSerName val="0"/>
              <c:showPercent val="1"/>
              <c:showBubbleSize val="0"/>
              <c:separator>.</c:separator>
            </c:dLbl>
            <c:dLbl>
              <c:idx val="11"/>
              <c:layout>
                <c:manualLayout>
                  <c:x val="-5.7761732851985562E-2"/>
                  <c:y val="-9.3049201347115335E-2"/>
                </c:manualLayout>
              </c:layout>
              <c:dLblPos val="bestFit"/>
              <c:showLegendKey val="1"/>
              <c:showVal val="0"/>
              <c:showCatName val="1"/>
              <c:showSerName val="0"/>
              <c:showPercent val="1"/>
              <c:showBubbleSize val="0"/>
              <c:separator>.</c:separator>
            </c:dLbl>
            <c:dLbl>
              <c:idx val="12"/>
              <c:layout>
                <c:manualLayout>
                  <c:x val="-7.0139409469123254E-2"/>
                  <c:y val="-0.22627873963957587"/>
                </c:manualLayout>
              </c:layout>
              <c:dLblPos val="bestFit"/>
              <c:showLegendKey val="1"/>
              <c:showVal val="0"/>
              <c:showCatName val="1"/>
              <c:showSerName val="0"/>
              <c:showPercent val="1"/>
              <c:showBubbleSize val="0"/>
              <c:separator>.</c:separator>
            </c:dLbl>
            <c:dLbl>
              <c:idx val="13"/>
              <c:layout>
                <c:manualLayout>
                  <c:x val="-8.4579680247550318E-2"/>
                  <c:y val="-0.14803282032495618"/>
                </c:manualLayout>
              </c:layout>
              <c:dLblPos val="bestFit"/>
              <c:showLegendKey val="1"/>
              <c:showVal val="0"/>
              <c:showCatName val="1"/>
              <c:showSerName val="0"/>
              <c:showPercent val="1"/>
              <c:showBubbleSize val="0"/>
              <c:separator>.</c:separator>
            </c:dLbl>
            <c:dLbl>
              <c:idx val="14"/>
              <c:layout>
                <c:manualLayout>
                  <c:x val="-3.5069623517276945E-2"/>
                  <c:y val="-0.18609840269423064"/>
                </c:manualLayout>
              </c:layout>
              <c:dLblPos val="bestFit"/>
              <c:showLegendKey val="1"/>
              <c:showVal val="0"/>
              <c:showCatName val="1"/>
              <c:showSerName val="0"/>
              <c:showPercent val="1"/>
              <c:showBubbleSize val="0"/>
              <c:separator>.</c:separator>
            </c:dLbl>
            <c:dLbl>
              <c:idx val="15"/>
              <c:layout>
                <c:manualLayout>
                  <c:x val="2.0629190304280558E-3"/>
                  <c:y val="-0.24742628540028391"/>
                </c:manualLayout>
              </c:layout>
              <c:dLblPos val="bestFit"/>
              <c:showLegendKey val="1"/>
              <c:showVal val="0"/>
              <c:showCatName val="1"/>
              <c:showSerName val="0"/>
              <c:showPercent val="1"/>
              <c:showBubbleSize val="0"/>
              <c:separator>.</c:separator>
            </c:dLbl>
            <c:dLbl>
              <c:idx val="16"/>
              <c:layout>
                <c:manualLayout>
                  <c:x val="7.4265085095409925E-2"/>
                  <c:y val="-9.7278710499256918E-2"/>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'Cote d''Ivoire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'Cote d''Ivoire Estatisticas'!$B$115:$B$131</c:f>
              <c:numCache>
                <c:formatCode>"$"#,##0</c:formatCode>
                <c:ptCount val="17"/>
                <c:pt idx="0">
                  <c:v>1942209407</c:v>
                </c:pt>
                <c:pt idx="1">
                  <c:v>1889090710</c:v>
                </c:pt>
                <c:pt idx="2">
                  <c:v>2223017254</c:v>
                </c:pt>
                <c:pt idx="3">
                  <c:v>2119327821</c:v>
                </c:pt>
                <c:pt idx="4">
                  <c:v>5306661878</c:v>
                </c:pt>
                <c:pt idx="5">
                  <c:v>316474329</c:v>
                </c:pt>
                <c:pt idx="6">
                  <c:v>1363796713</c:v>
                </c:pt>
                <c:pt idx="7">
                  <c:v>293003492</c:v>
                </c:pt>
                <c:pt idx="8">
                  <c:v>2142793601</c:v>
                </c:pt>
                <c:pt idx="9">
                  <c:v>227571559</c:v>
                </c:pt>
                <c:pt idx="10">
                  <c:v>73522015</c:v>
                </c:pt>
                <c:pt idx="11">
                  <c:v>132133897</c:v>
                </c:pt>
                <c:pt idx="12">
                  <c:v>21915647</c:v>
                </c:pt>
                <c:pt idx="13">
                  <c:v>733620413</c:v>
                </c:pt>
                <c:pt idx="14" formatCode="&quot;$&quot;#,##0;\-&quot;$&quot;#,##0">
                  <c:v>563375147</c:v>
                </c:pt>
                <c:pt idx="15">
                  <c:v>127371942</c:v>
                </c:pt>
                <c:pt idx="16">
                  <c:v>41943295</c:v>
                </c:pt>
              </c:numCache>
            </c:numRef>
          </c:val>
          <c:extLst xmlns:c16r2="http://schemas.microsoft.com/office/drawing/2015/06/chart">
            <c:ext xmlns:c16="http://schemas.microsoft.com/office/drawing/2014/chart" uri="{C3380CC4-5D6E-409C-BE32-E72D297353CC}">
              <c16:uniqueId val="{00000022-1598-46D5-B3DD-40FBB77AF39E}"/>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Arial Narrow" panose="020B0606020202030204" pitchFamily="34" charset="0"/>
                <a:ea typeface="+mn-ea"/>
                <a:cs typeface="+mn-cs"/>
              </a:defRPr>
            </a:pPr>
            <a:r>
              <a:rPr lang="en-US" sz="1200" b="0" i="1" baseline="0" dirty="0">
                <a:effectLst/>
                <a:latin typeface="Arial Narrow" panose="020B0606020202030204" pitchFamily="34" charset="0"/>
              </a:rPr>
              <a:t>Côte d'Ivoire </a:t>
            </a:r>
            <a:r>
              <a:rPr lang="en-US" sz="1200" b="0" i="1" baseline="0" dirty="0" smtClean="0">
                <a:effectLst/>
                <a:latin typeface="Arial Narrow" panose="020B0606020202030204" pitchFamily="34" charset="0"/>
              </a:rPr>
              <a:t>Exports</a:t>
            </a:r>
            <a:endParaRPr lang="pt-PT" sz="1200" i="1" dirty="0">
              <a:effectLst/>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00B0F0"/>
                </a:solidFill>
                <a:latin typeface="Arial Narrow" panose="020B0606020202030204" pitchFamily="34" charset="0"/>
                <a:ea typeface="+mn-ea"/>
                <a:cs typeface="+mn-cs"/>
              </a:defRPr>
            </a:pPr>
            <a:r>
              <a:rPr lang="pt-PT" sz="1200" i="1" dirty="0">
                <a:solidFill>
                  <a:srgbClr val="00B0F0"/>
                </a:solidFill>
                <a:latin typeface="Arial Narrow" panose="020B0606020202030204" pitchFamily="34" charset="0"/>
              </a:rPr>
              <a:t>2015</a:t>
            </a:r>
          </a:p>
        </c:rich>
      </c:tx>
      <c:layout>
        <c:manualLayout>
          <c:xMode val="edge"/>
          <c:yMode val="edge"/>
          <c:x val="0.78341849348936898"/>
          <c:y val="7.0588235294117398E-3"/>
        </c:manualLayout>
      </c:layout>
      <c:overlay val="0"/>
      <c:spPr>
        <a:noFill/>
        <a:ln>
          <a:noFill/>
        </a:ln>
        <a:effectLst/>
      </c:spPr>
    </c:title>
    <c:autoTitleDeleted val="0"/>
    <c:plotArea>
      <c:layout>
        <c:manualLayout>
          <c:layoutTarget val="inner"/>
          <c:xMode val="edge"/>
          <c:yMode val="edge"/>
          <c:x val="0.45578483062554165"/>
          <c:y val="0.48771097490364723"/>
          <c:w val="0.37062912816880655"/>
          <c:h val="0.3908132231770349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50-4192-BD9A-FDA3E1B05A44}"/>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950-4192-BD9A-FDA3E1B05A44}"/>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950-4192-BD9A-FDA3E1B05A44}"/>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950-4192-BD9A-FDA3E1B05A44}"/>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950-4192-BD9A-FDA3E1B05A44}"/>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950-4192-BD9A-FDA3E1B05A44}"/>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950-4192-BD9A-FDA3E1B05A44}"/>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950-4192-BD9A-FDA3E1B05A44}"/>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950-4192-BD9A-FDA3E1B05A44}"/>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950-4192-BD9A-FDA3E1B05A44}"/>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950-4192-BD9A-FDA3E1B05A44}"/>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950-4192-BD9A-FDA3E1B05A44}"/>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950-4192-BD9A-FDA3E1B05A44}"/>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950-4192-BD9A-FDA3E1B05A44}"/>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950-4192-BD9A-FDA3E1B05A44}"/>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950-4192-BD9A-FDA3E1B05A44}"/>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950-4192-BD9A-FDA3E1B05A44}"/>
              </c:ext>
            </c:extLst>
          </c:dPt>
          <c:dLbls>
            <c:dLbl>
              <c:idx val="0"/>
              <c:layout>
                <c:manualLayout>
                  <c:x val="0.10445099608224101"/>
                  <c:y val="-3.4553503941259084E-2"/>
                </c:manualLayout>
              </c:layout>
              <c:dLblPos val="bestFit"/>
              <c:showLegendKey val="1"/>
              <c:showVal val="0"/>
              <c:showCatName val="1"/>
              <c:showSerName val="0"/>
              <c:showPercent val="1"/>
              <c:showBubbleSize val="0"/>
            </c:dLbl>
            <c:dLbl>
              <c:idx val="1"/>
              <c:layout>
                <c:manualLayout>
                  <c:x val="-3.072088120065912E-2"/>
                  <c:y val="4.7511067919231181E-2"/>
                </c:manualLayout>
              </c:layout>
              <c:dLblPos val="bestFit"/>
              <c:showLegendKey val="1"/>
              <c:showVal val="0"/>
              <c:showCatName val="1"/>
              <c:showSerName val="0"/>
              <c:showPercent val="1"/>
              <c:showBubbleSize val="0"/>
            </c:dLbl>
            <c:dLbl>
              <c:idx val="2"/>
              <c:layout>
                <c:manualLayout>
                  <c:x val="-7.5778173628292492E-2"/>
                  <c:y val="1.7276751970629521E-2"/>
                </c:manualLayout>
              </c:layout>
              <c:dLblPos val="bestFit"/>
              <c:showLegendKey val="1"/>
              <c:showVal val="0"/>
              <c:showCatName val="1"/>
              <c:showSerName val="0"/>
              <c:showPercent val="1"/>
              <c:showBubbleSize val="0"/>
            </c:dLbl>
            <c:dLbl>
              <c:idx val="3"/>
              <c:layout>
                <c:manualLayout>
                  <c:x val="-9.0114584855266758E-2"/>
                  <c:y val="8.6383759853147207E-3"/>
                </c:manualLayout>
              </c:layout>
              <c:dLblPos val="bestFit"/>
              <c:showLegendKey val="1"/>
              <c:showVal val="0"/>
              <c:showCatName val="1"/>
              <c:showSerName val="0"/>
              <c:showPercent val="1"/>
              <c:showBubbleSize val="0"/>
            </c:dLbl>
            <c:dLbl>
              <c:idx val="4"/>
              <c:layout>
                <c:manualLayout>
                  <c:x val="-0.18842140469737595"/>
                  <c:y val="2.1595939963286507E-3"/>
                </c:manualLayout>
              </c:layout>
              <c:dLblPos val="bestFit"/>
              <c:showLegendKey val="1"/>
              <c:showVal val="0"/>
              <c:showCatName val="1"/>
              <c:showSerName val="0"/>
              <c:showPercent val="1"/>
              <c:showBubbleSize val="0"/>
            </c:dLbl>
            <c:dLbl>
              <c:idx val="5"/>
              <c:layout>
                <c:manualLayout>
                  <c:x val="-0.36455445691448823"/>
                  <c:y val="-4.751123796600263E-2"/>
                </c:manualLayout>
              </c:layout>
              <c:dLblPos val="bestFit"/>
              <c:showLegendKey val="1"/>
              <c:showVal val="0"/>
              <c:showCatName val="1"/>
              <c:showSerName val="0"/>
              <c:showPercent val="1"/>
              <c:showBubbleSize val="0"/>
            </c:dLbl>
            <c:dLbl>
              <c:idx val="6"/>
              <c:layout>
                <c:manualLayout>
                  <c:x val="-0.25036260315684872"/>
                  <c:y val="-7.3426365921946873E-2"/>
                </c:manualLayout>
              </c:layout>
              <c:dLblPos val="bestFit"/>
              <c:showLegendKey val="1"/>
              <c:showVal val="0"/>
              <c:showCatName val="1"/>
              <c:showSerName val="0"/>
              <c:showPercent val="1"/>
              <c:showBubbleSize val="0"/>
            </c:dLbl>
            <c:dLbl>
              <c:idx val="7"/>
              <c:layout>
                <c:manualLayout>
                  <c:x val="-0.32359328198027609"/>
                  <c:y val="-0.16844833171363785"/>
                </c:manualLayout>
              </c:layout>
              <c:dLblPos val="bestFit"/>
              <c:showLegendKey val="1"/>
              <c:showVal val="0"/>
              <c:showCatName val="1"/>
              <c:showSerName val="0"/>
              <c:showPercent val="1"/>
              <c:showBubbleSize val="0"/>
            </c:dLbl>
            <c:dLbl>
              <c:idx val="8"/>
              <c:layout>
                <c:manualLayout>
                  <c:x val="-0.43288672751497581"/>
                  <c:y val="-0.23971493359248461"/>
                </c:manualLayout>
              </c:layout>
              <c:dLblPos val="bestFit"/>
              <c:showLegendKey val="1"/>
              <c:showVal val="0"/>
              <c:showCatName val="1"/>
              <c:showSerName val="0"/>
              <c:showPercent val="1"/>
              <c:showBubbleSize val="0"/>
            </c:dLbl>
            <c:dLbl>
              <c:idx val="9"/>
              <c:layout>
                <c:manualLayout>
                  <c:x val="8.601846736184561E-2"/>
                  <c:y val="-0.33905625742360435"/>
                </c:manualLayout>
              </c:layout>
              <c:dLblPos val="bestFit"/>
              <c:showLegendKey val="1"/>
              <c:showVal val="0"/>
              <c:showCatName val="1"/>
              <c:showSerName val="0"/>
              <c:showPercent val="1"/>
              <c:showBubbleSize val="0"/>
            </c:dLbl>
            <c:dLbl>
              <c:idx val="10"/>
              <c:layout>
                <c:manualLayout>
                  <c:x val="-9.0114584855266758E-2"/>
                  <c:y val="-0.42975937531618069"/>
                </c:manualLayout>
              </c:layout>
              <c:dLblPos val="bestFit"/>
              <c:showLegendKey val="1"/>
              <c:showVal val="0"/>
              <c:showCatName val="1"/>
              <c:showSerName val="0"/>
              <c:showPercent val="1"/>
              <c:showBubbleSize val="0"/>
            </c:dLbl>
            <c:dLbl>
              <c:idx val="11"/>
              <c:layout>
                <c:manualLayout>
                  <c:x val="-0.2867282245394851"/>
                  <c:y val="-0.28506640751538709"/>
                </c:manualLayout>
              </c:layout>
              <c:dLblPos val="bestFit"/>
              <c:showLegendKey val="1"/>
              <c:showVal val="0"/>
              <c:showCatName val="1"/>
              <c:showSerName val="0"/>
              <c:showPercent val="1"/>
              <c:showBubbleSize val="0"/>
            </c:dLbl>
            <c:dLbl>
              <c:idx val="12"/>
              <c:layout>
                <c:manualLayout>
                  <c:x val="-0.30516075325988057"/>
                  <c:y val="-0.36655128993229585"/>
                </c:manualLayout>
              </c:layout>
              <c:dLblPos val="bestFit"/>
              <c:showLegendKey val="1"/>
              <c:showVal val="0"/>
              <c:showCatName val="1"/>
              <c:showSerName val="0"/>
              <c:showPercent val="1"/>
              <c:showBubbleSize val="0"/>
            </c:dLbl>
            <c:dLbl>
              <c:idx val="13"/>
              <c:layout>
                <c:manualLayout>
                  <c:x val="0.24167093211185176"/>
                  <c:y val="-0.17060792570996652"/>
                </c:manualLayout>
              </c:layout>
              <c:dLblPos val="bestFit"/>
              <c:showLegendKey val="1"/>
              <c:showVal val="0"/>
              <c:showCatName val="1"/>
              <c:showSerName val="0"/>
              <c:showPercent val="1"/>
              <c:showBubbleSize val="0"/>
            </c:dLbl>
            <c:dLbl>
              <c:idx val="14"/>
              <c:layout>
                <c:manualLayout>
                  <c:x val="0.21709422715132454"/>
                  <c:y val="-0.11229922790263462"/>
                </c:manualLayout>
              </c:layout>
              <c:dLblPos val="bestFit"/>
              <c:showLegendKey val="1"/>
              <c:showVal val="0"/>
              <c:showCatName val="1"/>
              <c:showSerName val="0"/>
              <c:showPercent val="1"/>
              <c:showBubbleSize val="0"/>
            </c:dLbl>
            <c:dLbl>
              <c:idx val="15"/>
              <c:layout>
                <c:manualLayout>
                  <c:x val="0.10854695231119398"/>
                  <c:y val="-1.0798140028414815E-2"/>
                </c:manualLayout>
              </c:layout>
              <c:dLblPos val="bestFit"/>
              <c:showLegendKey val="1"/>
              <c:showVal val="0"/>
              <c:showCatName val="1"/>
              <c:showSerName val="0"/>
              <c:showPercent val="1"/>
              <c:showBubbleSize val="0"/>
            </c:dLbl>
            <c:dLbl>
              <c:idx val="16"/>
              <c:layout>
                <c:manualLayout>
                  <c:x val="0.19251752219079715"/>
                  <c:y val="2.5915127955944282E-2"/>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'Cote d''Ivoire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'Cote d''Ivoire Estatisticas'!$B$137:$B$153</c:f>
              <c:numCache>
                <c:formatCode>"$"#,##0;\-"$"#,##0</c:formatCode>
                <c:ptCount val="17"/>
                <c:pt idx="0">
                  <c:v>7692103938</c:v>
                </c:pt>
                <c:pt idx="1">
                  <c:v>6844425402</c:v>
                </c:pt>
                <c:pt idx="2">
                  <c:v>2019507628</c:v>
                </c:pt>
                <c:pt idx="3">
                  <c:v>1991118168</c:v>
                </c:pt>
                <c:pt idx="4">
                  <c:v>1307886473</c:v>
                </c:pt>
                <c:pt idx="5">
                  <c:v>41260569</c:v>
                </c:pt>
                <c:pt idx="6">
                  <c:v>407200569</c:v>
                </c:pt>
                <c:pt idx="7">
                  <c:v>5026610</c:v>
                </c:pt>
                <c:pt idx="8">
                  <c:v>345239237</c:v>
                </c:pt>
                <c:pt idx="9">
                  <c:v>13769671</c:v>
                </c:pt>
                <c:pt idx="10">
                  <c:v>2494495</c:v>
                </c:pt>
                <c:pt idx="11">
                  <c:v>11175733</c:v>
                </c:pt>
                <c:pt idx="12">
                  <c:v>99443</c:v>
                </c:pt>
                <c:pt idx="13">
                  <c:v>169137111</c:v>
                </c:pt>
                <c:pt idx="14">
                  <c:v>86069521</c:v>
                </c:pt>
                <c:pt idx="15">
                  <c:v>82359992</c:v>
                </c:pt>
                <c:pt idx="16">
                  <c:v>4455338</c:v>
                </c:pt>
              </c:numCache>
            </c:numRef>
          </c:val>
          <c:extLst xmlns:c16r2="http://schemas.microsoft.com/office/drawing/2015/06/chart">
            <c:ext xmlns:c16="http://schemas.microsoft.com/office/drawing/2014/chart" uri="{C3380CC4-5D6E-409C-BE32-E72D297353CC}">
              <c16:uniqueId val="{00000022-1950-4192-BD9A-FDA3E1B05A44}"/>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dirty="0">
                <a:effectLst/>
              </a:rPr>
              <a:t>EXPORTS AND IMPORTS IN PERCENTAGE OF GDP</a:t>
            </a:r>
            <a:endParaRPr lang="pt-PT" sz="1200" dirty="0">
              <a:effectLst/>
            </a:endParaRPr>
          </a:p>
        </c:rich>
      </c:tx>
      <c:layout/>
      <c:overlay val="0"/>
      <c:spPr>
        <a:noFill/>
        <a:ln>
          <a:noFill/>
        </a:ln>
        <a:effectLst/>
      </c:spPr>
    </c:title>
    <c:autoTitleDeleted val="0"/>
    <c:plotArea>
      <c:layout/>
      <c:barChart>
        <c:barDir val="col"/>
        <c:grouping val="clustered"/>
        <c:varyColors val="0"/>
        <c:ser>
          <c:idx val="0"/>
          <c:order val="0"/>
          <c:tx>
            <c:strRef>
              <c:f>'Cote d''Ivoire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Estatisticas'!$B$14:$K$14</c:f>
              <c:numCache>
                <c:formatCode>0.00%</c:formatCode>
                <c:ptCount val="10"/>
                <c:pt idx="0">
                  <c:v>0.50849999999999995</c:v>
                </c:pt>
                <c:pt idx="1">
                  <c:v>0.50629999999999997</c:v>
                </c:pt>
                <c:pt idx="2">
                  <c:v>0.53820000000000001</c:v>
                </c:pt>
                <c:pt idx="3">
                  <c:v>0.48930000000000001</c:v>
                </c:pt>
                <c:pt idx="4">
                  <c:v>0.4153</c:v>
                </c:pt>
                <c:pt idx="5">
                  <c:v>0.39269999999999999</c:v>
                </c:pt>
                <c:pt idx="6">
                  <c:v>0.37719999999999998</c:v>
                </c:pt>
                <c:pt idx="7">
                  <c:v>0.33400000000000002</c:v>
                </c:pt>
                <c:pt idx="8">
                  <c:v>0.33700000000000002</c:v>
                </c:pt>
                <c:pt idx="9">
                  <c:v>0.29799999999999999</c:v>
                </c:pt>
              </c:numCache>
            </c:numRef>
          </c:val>
          <c:extLst xmlns:c16r2="http://schemas.microsoft.com/office/drawing/2015/06/chart">
            <c:ext xmlns:c16="http://schemas.microsoft.com/office/drawing/2014/chart" uri="{C3380CC4-5D6E-409C-BE32-E72D297353CC}">
              <c16:uniqueId val="{00000000-C206-4A10-9BF8-16F5D1B843A4}"/>
            </c:ext>
          </c:extLst>
        </c:ser>
        <c:ser>
          <c:idx val="1"/>
          <c:order val="1"/>
          <c:tx>
            <c:strRef>
              <c:f>'Cote d''Ivoire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Estatisticas'!$B$15:$K$15</c:f>
              <c:numCache>
                <c:formatCode>0.00%</c:formatCode>
                <c:ptCount val="10"/>
                <c:pt idx="0">
                  <c:v>0.3992</c:v>
                </c:pt>
                <c:pt idx="1">
                  <c:v>0.43330000000000002</c:v>
                </c:pt>
                <c:pt idx="2">
                  <c:v>0.37330000000000002</c:v>
                </c:pt>
                <c:pt idx="3">
                  <c:v>0.44750000000000001</c:v>
                </c:pt>
                <c:pt idx="4">
                  <c:v>0.38600000000000001</c:v>
                </c:pt>
                <c:pt idx="5">
                  <c:v>0.34370000000000001</c:v>
                </c:pt>
                <c:pt idx="6">
                  <c:v>0.34250000000000003</c:v>
                </c:pt>
                <c:pt idx="7">
                  <c:v>0.30349999999999999</c:v>
                </c:pt>
                <c:pt idx="8">
                  <c:v>0.31059999999999999</c:v>
                </c:pt>
                <c:pt idx="9">
                  <c:v>0.29249999999999998</c:v>
                </c:pt>
              </c:numCache>
            </c:numRef>
          </c:val>
          <c:extLst xmlns:c16r2="http://schemas.microsoft.com/office/drawing/2015/06/chart">
            <c:ext xmlns:c16="http://schemas.microsoft.com/office/drawing/2014/chart" uri="{C3380CC4-5D6E-409C-BE32-E72D297353CC}">
              <c16:uniqueId val="{00000001-C206-4A10-9BF8-16F5D1B843A4}"/>
            </c:ext>
          </c:extLst>
        </c:ser>
        <c:dLbls>
          <c:showLegendKey val="0"/>
          <c:showVal val="1"/>
          <c:showCatName val="0"/>
          <c:showSerName val="0"/>
          <c:showPercent val="0"/>
          <c:showBubbleSize val="0"/>
        </c:dLbls>
        <c:gapWidth val="219"/>
        <c:overlap val="-27"/>
        <c:axId val="221543936"/>
        <c:axId val="195601536"/>
      </c:barChart>
      <c:catAx>
        <c:axId val="2215439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5601536"/>
        <c:crosses val="autoZero"/>
        <c:auto val="1"/>
        <c:lblAlgn val="ctr"/>
        <c:lblOffset val="100"/>
        <c:noMultiLvlLbl val="0"/>
      </c:catAx>
      <c:valAx>
        <c:axId val="19560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154393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a:effectLst/>
              </a:rPr>
              <a:t>Foreign direct investment [net inflows - current]</a:t>
            </a:r>
            <a:endParaRPr lang="pt-PT" sz="1200">
              <a:effectLst/>
            </a:endParaRPr>
          </a:p>
        </c:rich>
      </c:tx>
      <c:layout/>
      <c:overlay val="0"/>
      <c:spPr>
        <a:noFill/>
        <a:ln>
          <a:noFill/>
        </a:ln>
        <a:effectLst/>
      </c:spPr>
    </c:title>
    <c:autoTitleDeleted val="0"/>
    <c:plotArea>
      <c:layout/>
      <c:lineChart>
        <c:grouping val="standard"/>
        <c:varyColors val="0"/>
        <c:ser>
          <c:idx val="0"/>
          <c:order val="0"/>
          <c:tx>
            <c:strRef>
              <c:f>'Cote d''Ivoire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C14-474A-B80F-5ED70CBA4CE4}"/>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C14-474A-B80F-5ED70CBA4CE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Estatisticas'!$B$91:$K$91</c:f>
              <c:numCache>
                <c:formatCode>"$"#,##0;\-"$"#,##0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smooth val="0"/>
          <c:extLst xmlns:c16r2="http://schemas.microsoft.com/office/drawing/2015/06/chart">
            <c:ext xmlns:c16="http://schemas.microsoft.com/office/drawing/2014/chart" uri="{C3380CC4-5D6E-409C-BE32-E72D297353CC}">
              <c16:uniqueId val="{00000003-4C14-474A-B80F-5ED70CBA4CE4}"/>
            </c:ext>
          </c:extLst>
        </c:ser>
        <c:dLbls>
          <c:showLegendKey val="0"/>
          <c:showVal val="1"/>
          <c:showCatName val="0"/>
          <c:showSerName val="0"/>
          <c:showPercent val="0"/>
          <c:showBubbleSize val="0"/>
        </c:dLbls>
        <c:marker val="1"/>
        <c:smooth val="0"/>
        <c:axId val="221943296"/>
        <c:axId val="195603264"/>
      </c:lineChart>
      <c:catAx>
        <c:axId val="2219432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5603264"/>
        <c:crosses val="autoZero"/>
        <c:auto val="1"/>
        <c:lblAlgn val="ctr"/>
        <c:lblOffset val="100"/>
        <c:noMultiLvlLbl val="0"/>
      </c:catAx>
      <c:valAx>
        <c:axId val="195603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19432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'Gambia Estatisticas'!$A$7</c:f>
              <c:strCache>
                <c:ptCount val="1"/>
                <c:pt idx="0">
                  <c:v>Exports of goods and services [Constant] </c:v>
                </c:pt>
              </c:strCache>
            </c:strRef>
          </c:tx>
          <c:spPr>
            <a:solidFill>
              <a:schemeClr val="accent1"/>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Estatisticas'!$B$7:$K$7</c:f>
              <c:numCache>
                <c:formatCode>"$"#,##0_);[Red]\("$"#,##0\)</c:formatCode>
                <c:ptCount val="10"/>
                <c:pt idx="0">
                  <c:v>234869658</c:v>
                </c:pt>
                <c:pt idx="1">
                  <c:v>226367271</c:v>
                </c:pt>
                <c:pt idx="2">
                  <c:v>265260422</c:v>
                </c:pt>
                <c:pt idx="3">
                  <c:v>325128469</c:v>
                </c:pt>
                <c:pt idx="4">
                  <c:v>333349786</c:v>
                </c:pt>
                <c:pt idx="5">
                  <c:v>331030953</c:v>
                </c:pt>
                <c:pt idx="6">
                  <c:v>291259456</c:v>
                </c:pt>
                <c:pt idx="7">
                  <c:v>304118438</c:v>
                </c:pt>
                <c:pt idx="8">
                  <c:v>432110984</c:v>
                </c:pt>
                <c:pt idx="9">
                  <c:v>445075367</c:v>
                </c:pt>
              </c:numCache>
            </c:numRef>
          </c:val>
          <c:extLst xmlns:c16r2="http://schemas.microsoft.com/office/drawing/2015/06/chart">
            <c:ext xmlns:c16="http://schemas.microsoft.com/office/drawing/2014/chart" uri="{C3380CC4-5D6E-409C-BE32-E72D297353CC}">
              <c16:uniqueId val="{00000000-13DE-4B74-96FD-F09401D7E424}"/>
            </c:ext>
          </c:extLst>
        </c:ser>
        <c:ser>
          <c:idx val="1"/>
          <c:order val="1"/>
          <c:tx>
            <c:strRef>
              <c:f>'Gambia Estatisticas'!$A$8</c:f>
              <c:strCache>
                <c:ptCount val="1"/>
                <c:pt idx="0">
                  <c:v>Exports of goods and services [Current] </c:v>
                </c:pt>
              </c:strCache>
            </c:strRef>
          </c:tx>
          <c:spPr>
            <a:solidFill>
              <a:schemeClr val="accent2"/>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Estatisticas'!$B$8:$K$8</c:f>
              <c:numCache>
                <c:formatCode>"$"#,##0_);[Red]\("$"#,##0\)</c:formatCode>
                <c:ptCount val="10"/>
                <c:pt idx="0">
                  <c:v>228340664</c:v>
                </c:pt>
                <c:pt idx="1">
                  <c:v>226367271</c:v>
                </c:pt>
                <c:pt idx="2">
                  <c:v>237666107</c:v>
                </c:pt>
                <c:pt idx="3">
                  <c:v>280761041</c:v>
                </c:pt>
                <c:pt idx="4">
                  <c:v>263866332</c:v>
                </c:pt>
                <c:pt idx="5">
                  <c:v>243620157</c:v>
                </c:pt>
                <c:pt idx="6">
                  <c:v>224202587</c:v>
                </c:pt>
                <c:pt idx="7">
                  <c:v>241200786</c:v>
                </c:pt>
                <c:pt idx="8">
                  <c:v>338486295</c:v>
                </c:pt>
                <c:pt idx="9">
                  <c:v>356833564</c:v>
                </c:pt>
              </c:numCache>
            </c:numRef>
          </c:val>
          <c:extLst xmlns:c16r2="http://schemas.microsoft.com/office/drawing/2015/06/chart">
            <c:ext xmlns:c16="http://schemas.microsoft.com/office/drawing/2014/chart" uri="{C3380CC4-5D6E-409C-BE32-E72D297353CC}">
              <c16:uniqueId val="{00000001-13DE-4B74-96FD-F09401D7E424}"/>
            </c:ext>
          </c:extLst>
        </c:ser>
        <c:ser>
          <c:idx val="2"/>
          <c:order val="2"/>
          <c:tx>
            <c:strRef>
              <c:f>'Gambia Estatisticas'!$A$9</c:f>
              <c:strCache>
                <c:ptCount val="1"/>
                <c:pt idx="0">
                  <c:v>Exports of goods and services [Current] </c:v>
                </c:pt>
              </c:strCache>
            </c:strRef>
          </c:tx>
          <c:spPr>
            <a:solidFill>
              <a:srgbClr val="00B050"/>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Estatisticas'!$B$9:$K$9</c:f>
              <c:numCache>
                <c:formatCode>"$"#,##0_);[Red]\("$"#,##0\)</c:formatCode>
                <c:ptCount val="10"/>
                <c:pt idx="0">
                  <c:v>388339402</c:v>
                </c:pt>
                <c:pt idx="1">
                  <c:v>406575753</c:v>
                </c:pt>
                <c:pt idx="2">
                  <c:v>405627041</c:v>
                </c:pt>
                <c:pt idx="3">
                  <c:v>456541246</c:v>
                </c:pt>
                <c:pt idx="4">
                  <c:v>467996064</c:v>
                </c:pt>
                <c:pt idx="5">
                  <c:v>467996064</c:v>
                </c:pt>
                <c:pt idx="6">
                  <c:v>584547077</c:v>
                </c:pt>
                <c:pt idx="7">
                  <c:v>585601202</c:v>
                </c:pt>
                <c:pt idx="8">
                  <c:v>749166160</c:v>
                </c:pt>
                <c:pt idx="9">
                  <c:v>845583398</c:v>
                </c:pt>
              </c:numCache>
            </c:numRef>
          </c:val>
          <c:extLst xmlns:c16r2="http://schemas.microsoft.com/office/drawing/2015/06/chart">
            <c:ext xmlns:c16="http://schemas.microsoft.com/office/drawing/2014/chart" uri="{C3380CC4-5D6E-409C-BE32-E72D297353CC}">
              <c16:uniqueId val="{00000002-13DE-4B74-96FD-F09401D7E424}"/>
            </c:ext>
          </c:extLst>
        </c:ser>
        <c:ser>
          <c:idx val="3"/>
          <c:order val="3"/>
          <c:tx>
            <c:strRef>
              <c:f>'Gambia Estatisticas'!$A$10</c:f>
              <c:strCache>
                <c:ptCount val="1"/>
                <c:pt idx="0">
                  <c:v>Imports of goods and services [Current] </c:v>
                </c:pt>
              </c:strCache>
            </c:strRef>
          </c:tx>
          <c:spPr>
            <a:solidFill>
              <a:srgbClr val="7030A0"/>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Estatisticas'!$B$10:$K$10</c:f>
              <c:numCache>
                <c:formatCode>"$"#,##0_);[Red]\("$"#,##0\)</c:formatCode>
                <c:ptCount val="10"/>
                <c:pt idx="0">
                  <c:v>377490204</c:v>
                </c:pt>
                <c:pt idx="1">
                  <c:v>406575753</c:v>
                </c:pt>
                <c:pt idx="2">
                  <c:v>363423451</c:v>
                </c:pt>
                <c:pt idx="3">
                  <c:v>394206459</c:v>
                </c:pt>
                <c:pt idx="4">
                  <c:v>370408481</c:v>
                </c:pt>
                <c:pt idx="5">
                  <c:v>404404188</c:v>
                </c:pt>
                <c:pt idx="6">
                  <c:v>449910836</c:v>
                </c:pt>
                <c:pt idx="7">
                  <c:v>464399812</c:v>
                </c:pt>
                <c:pt idx="8">
                  <c:v>586793971</c:v>
                </c:pt>
                <c:pt idx="9">
                  <c:v>677801015</c:v>
                </c:pt>
              </c:numCache>
            </c:numRef>
          </c:val>
          <c:extLst xmlns:c16r2="http://schemas.microsoft.com/office/drawing/2015/06/chart">
            <c:ext xmlns:c16="http://schemas.microsoft.com/office/drawing/2014/chart" uri="{C3380CC4-5D6E-409C-BE32-E72D297353CC}">
              <c16:uniqueId val="{00000003-13DE-4B74-96FD-F09401D7E424}"/>
            </c:ext>
          </c:extLst>
        </c:ser>
        <c:ser>
          <c:idx val="4"/>
          <c:order val="4"/>
          <c:tx>
            <c:strRef>
              <c:f>'Gambia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Estatisticas'!$B$11:$K$11</c:f>
              <c:numCache>
                <c:formatCode>"$"#,##0_);[Red]\("$"#,##0\)</c:formatCode>
                <c:ptCount val="10"/>
                <c:pt idx="0">
                  <c:v>-153469744</c:v>
                </c:pt>
                <c:pt idx="1">
                  <c:v>-180208482</c:v>
                </c:pt>
                <c:pt idx="2">
                  <c:v>-140366619</c:v>
                </c:pt>
                <c:pt idx="3">
                  <c:v>-131412777</c:v>
                </c:pt>
                <c:pt idx="4">
                  <c:v>-134646278</c:v>
                </c:pt>
                <c:pt idx="5">
                  <c:v>-136965111</c:v>
                </c:pt>
                <c:pt idx="6">
                  <c:v>-293287621</c:v>
                </c:pt>
                <c:pt idx="7">
                  <c:v>-281482764</c:v>
                </c:pt>
                <c:pt idx="8">
                  <c:v>-317055176</c:v>
                </c:pt>
                <c:pt idx="9">
                  <c:v>-400508031</c:v>
                </c:pt>
              </c:numCache>
            </c:numRef>
          </c:val>
          <c:extLst xmlns:c16r2="http://schemas.microsoft.com/office/drawing/2015/06/chart">
            <c:ext xmlns:c16="http://schemas.microsoft.com/office/drawing/2014/chart" uri="{C3380CC4-5D6E-409C-BE32-E72D297353CC}">
              <c16:uniqueId val="{0000000E-13DE-4B74-96FD-F09401D7E424}"/>
            </c:ext>
          </c:extLst>
        </c:ser>
        <c:ser>
          <c:idx val="5"/>
          <c:order val="5"/>
          <c:tx>
            <c:strRef>
              <c:f>'Gambia Estatisticas'!$A$12</c:f>
              <c:strCache>
                <c:ptCount val="1"/>
                <c:pt idx="0">
                  <c:v>Trade balance [Current]</c:v>
                </c:pt>
              </c:strCache>
            </c:strRef>
          </c:tx>
          <c:spPr>
            <a:solidFill>
              <a:srgbClr val="CCE9AD"/>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Estatisticas'!$B$12:$K$12</c:f>
              <c:numCache>
                <c:formatCode>"$"#,##0_);[Red]\("$"#,##0\)</c:formatCode>
                <c:ptCount val="10"/>
                <c:pt idx="0">
                  <c:v>-149149540</c:v>
                </c:pt>
                <c:pt idx="1">
                  <c:v>-180208482</c:v>
                </c:pt>
                <c:pt idx="2">
                  <c:v>-125757344</c:v>
                </c:pt>
                <c:pt idx="3">
                  <c:v>-113445418</c:v>
                </c:pt>
                <c:pt idx="4">
                  <c:v>-106542149</c:v>
                </c:pt>
                <c:pt idx="5">
                  <c:v>-160784031</c:v>
                </c:pt>
                <c:pt idx="6">
                  <c:v>-225708249</c:v>
                </c:pt>
                <c:pt idx="7">
                  <c:v>-223199026</c:v>
                </c:pt>
                <c:pt idx="8">
                  <c:v>-248307676</c:v>
                </c:pt>
                <c:pt idx="9">
                  <c:v>-320967451</c:v>
                </c:pt>
              </c:numCache>
            </c:numRef>
          </c:val>
          <c:extLst xmlns:c16r2="http://schemas.microsoft.com/office/drawing/2015/06/chart">
            <c:ext xmlns:c16="http://schemas.microsoft.com/office/drawing/2014/chart" uri="{C3380CC4-5D6E-409C-BE32-E72D297353CC}">
              <c16:uniqueId val="{00000019-13DE-4B74-96FD-F09401D7E424}"/>
            </c:ext>
          </c:extLst>
        </c:ser>
        <c:ser>
          <c:idx val="6"/>
          <c:order val="6"/>
          <c:tx>
            <c:strRef>
              <c:f>'Gambia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6"/>
              <c:spPr>
                <a:noFill/>
                <a:ln>
                  <a:noFill/>
                </a:ln>
                <a:effectLst/>
              </c:spPr>
              <c:txPr>
                <a:bodyPr rot="-5400000" spcFirstLastPara="0" vertOverflow="ellipsis" wrap="square" lIns="0" tIns="0" rIns="43180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0" tIns="0" rIns="50419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6.5703022339027597E-4"/>
                  <c:y val="-3.82327952421408E-2"/>
                </c:manualLayout>
              </c:layout>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Estatisticas'!$B$13:$K$13</c:f>
              <c:numCache>
                <c:formatCode>"$"#,##0_);[Red]\("$"#,##0\)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extLst xmlns:c16r2="http://schemas.microsoft.com/office/drawing/2015/06/chart">
            <c:ext xmlns:c16="http://schemas.microsoft.com/office/drawing/2014/chart" uri="{C3380CC4-5D6E-409C-BE32-E72D297353CC}">
              <c16:uniqueId val="{0000001D-13DE-4B74-96FD-F09401D7E424}"/>
            </c:ext>
          </c:extLst>
        </c:ser>
        <c:dLbls>
          <c:showLegendKey val="0"/>
          <c:showVal val="0"/>
          <c:showCatName val="0"/>
          <c:showSerName val="0"/>
          <c:showPercent val="0"/>
          <c:showBubbleSize val="0"/>
        </c:dLbls>
        <c:gapWidth val="150"/>
        <c:axId val="226405376"/>
        <c:axId val="195607296"/>
      </c:barChart>
      <c:dateAx>
        <c:axId val="226405376"/>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a:solidFill>
                      <a:srgbClr val="00B0F0"/>
                    </a:solidFill>
                  </a:rPr>
                  <a:t>THE GAMBIA</a:t>
                </a:r>
                <a:r>
                  <a:rPr lang="en-US" sz="1000" b="0" baseline="0" dirty="0">
                    <a:solidFill>
                      <a:srgbClr val="00B0F0"/>
                    </a:solidFill>
                  </a:rPr>
                  <a:t>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5607296"/>
        <c:crosses val="autoZero"/>
        <c:auto val="0"/>
        <c:lblOffset val="100"/>
        <c:baseTimeUnit val="days"/>
      </c:dateAx>
      <c:valAx>
        <c:axId val="1956072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640537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Gambia Imports</a:t>
            </a:r>
            <a:endParaRPr lang="pt-PT" sz="1200">
              <a:effectLst/>
            </a:endParaRP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65056713069189331"/>
          <c:y val="4.548877581416641E-2"/>
        </c:manualLayout>
      </c:layout>
      <c:overlay val="0"/>
      <c:spPr>
        <a:noFill/>
        <a:ln>
          <a:noFill/>
        </a:ln>
        <a:effectLst/>
      </c:spPr>
    </c:title>
    <c:autoTitleDeleted val="0"/>
    <c:plotArea>
      <c:layout>
        <c:manualLayout>
          <c:layoutTarget val="inner"/>
          <c:xMode val="edge"/>
          <c:yMode val="edge"/>
          <c:x val="0.33779700849712685"/>
          <c:y val="0.45007033125085733"/>
          <c:w val="0.40360201301095566"/>
          <c:h val="0.4097593640399114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F93-427B-87F5-2304BABB0E5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F93-427B-87F5-2304BABB0E5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AF93-427B-87F5-2304BABB0E5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AF93-427B-87F5-2304BABB0E5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AF93-427B-87F5-2304BABB0E5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AF93-427B-87F5-2304BABB0E5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F93-427B-87F5-2304BABB0E5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AF93-427B-87F5-2304BABB0E5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AF93-427B-87F5-2304BABB0E5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AF93-427B-87F5-2304BABB0E5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AF93-427B-87F5-2304BABB0E5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AF93-427B-87F5-2304BABB0E5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AF93-427B-87F5-2304BABB0E5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AF93-427B-87F5-2304BABB0E5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AF93-427B-87F5-2304BABB0E5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AF93-427B-87F5-2304BABB0E5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AF93-427B-87F5-2304BABB0E5C}"/>
              </c:ext>
            </c:extLst>
          </c:dPt>
          <c:dLbls>
            <c:dLbl>
              <c:idx val="0"/>
              <c:layout>
                <c:manualLayout>
                  <c:x val="7.3103880101961685E-2"/>
                  <c:y val="-4.1232862591485606E-3"/>
                </c:manualLayout>
              </c:layout>
              <c:dLblPos val="bestFit"/>
              <c:showLegendKey val="1"/>
              <c:showVal val="0"/>
              <c:showCatName val="1"/>
              <c:showSerName val="0"/>
              <c:showPercent val="1"/>
              <c:showBubbleSize val="0"/>
              <c:separator>.</c:separator>
            </c:dLbl>
            <c:dLbl>
              <c:idx val="1"/>
              <c:layout>
                <c:manualLayout>
                  <c:x val="8.1226533446624088E-2"/>
                  <c:y val="-2.8863003814039865E-2"/>
                </c:manualLayout>
              </c:layout>
              <c:dLblPos val="bestFit"/>
              <c:showLegendKey val="1"/>
              <c:showVal val="0"/>
              <c:showCatName val="1"/>
              <c:showSerName val="0"/>
              <c:showPercent val="1"/>
              <c:showBubbleSize val="0"/>
              <c:separator>.</c:separator>
            </c:dLbl>
            <c:dLbl>
              <c:idx val="2"/>
              <c:layout>
                <c:manualLayout>
                  <c:x val="8.1226533446624102E-3"/>
                  <c:y val="8.6589011442119293E-2"/>
                </c:manualLayout>
              </c:layout>
              <c:dLblPos val="bestFit"/>
              <c:showLegendKey val="1"/>
              <c:showVal val="0"/>
              <c:showCatName val="1"/>
              <c:showSerName val="0"/>
              <c:showPercent val="1"/>
              <c:showBubbleSize val="0"/>
              <c:separator>.</c:separator>
            </c:dLbl>
            <c:dLbl>
              <c:idx val="3"/>
              <c:layout>
                <c:manualLayout>
                  <c:x val="-2.8429286706318471E-2"/>
                  <c:y val="8.4527368312545093E-2"/>
                </c:manualLayout>
              </c:layout>
              <c:dLblPos val="bestFit"/>
              <c:showLegendKey val="1"/>
              <c:showVal val="0"/>
              <c:showCatName val="1"/>
              <c:showSerName val="0"/>
              <c:showPercent val="1"/>
              <c:showBubbleSize val="0"/>
              <c:separator>.</c:separator>
            </c:dLbl>
            <c:dLbl>
              <c:idx val="4"/>
              <c:layout>
                <c:manualLayout>
                  <c:x val="-3.2490613378649641E-2"/>
                  <c:y val="5.9787650757653778E-2"/>
                </c:manualLayout>
              </c:layout>
              <c:dLblPos val="bestFit"/>
              <c:showLegendKey val="1"/>
              <c:showVal val="0"/>
              <c:showCatName val="1"/>
              <c:showSerName val="0"/>
              <c:showPercent val="1"/>
              <c:showBubbleSize val="0"/>
              <c:separator>.</c:separator>
            </c:dLbl>
            <c:dLbl>
              <c:idx val="5"/>
              <c:layout>
                <c:manualLayout>
                  <c:x val="-2.6398623370152832E-2"/>
                  <c:y val="0.13194516029275333"/>
                </c:manualLayout>
              </c:layout>
              <c:dLblPos val="bestFit"/>
              <c:showLegendKey val="1"/>
              <c:showVal val="0"/>
              <c:showCatName val="1"/>
              <c:showSerName val="0"/>
              <c:showPercent val="1"/>
              <c:showBubbleSize val="0"/>
              <c:separator>.</c:separator>
            </c:dLbl>
            <c:dLbl>
              <c:idx val="6"/>
              <c:layout>
                <c:manualLayout>
                  <c:x val="-0.12584196578444204"/>
                  <c:y val="8.6589011442119293E-2"/>
                </c:manualLayout>
              </c:layout>
              <c:dLblPos val="bestFit"/>
              <c:showLegendKey val="1"/>
              <c:showVal val="0"/>
              <c:showCatName val="1"/>
              <c:showSerName val="0"/>
              <c:showPercent val="1"/>
              <c:showBubbleSize val="0"/>
              <c:separator>.</c:separator>
            </c:dLbl>
            <c:dLbl>
              <c:idx val="7"/>
              <c:layout>
                <c:manualLayout>
                  <c:x val="-0.19807777728388065"/>
                  <c:y val="2.4739717554891249E-2"/>
                </c:manualLayout>
              </c:layout>
              <c:dLblPos val="bestFit"/>
              <c:showLegendKey val="1"/>
              <c:showVal val="0"/>
              <c:showCatName val="1"/>
              <c:showSerName val="0"/>
              <c:showPercent val="1"/>
              <c:showBubbleSize val="0"/>
              <c:separator>.</c:separator>
            </c:dLbl>
            <c:dLbl>
              <c:idx val="8"/>
              <c:layout>
                <c:manualLayout>
                  <c:x val="-0.1707931770991063"/>
                  <c:y val="1.2369858777445624E-2"/>
                </c:manualLayout>
              </c:layout>
              <c:dLblPos val="bestFit"/>
              <c:showLegendKey val="1"/>
              <c:showVal val="0"/>
              <c:showCatName val="1"/>
              <c:showSerName val="0"/>
              <c:showPercent val="1"/>
              <c:showBubbleSize val="0"/>
              <c:separator>.</c:separator>
            </c:dLbl>
            <c:dLbl>
              <c:idx val="9"/>
              <c:layout>
                <c:manualLayout>
                  <c:x val="-0.23330450963957486"/>
                  <c:y val="-8.246572518297083E-3"/>
                </c:manualLayout>
              </c:layout>
              <c:dLblPos val="bestFit"/>
              <c:showLegendKey val="1"/>
              <c:showVal val="0"/>
              <c:showCatName val="1"/>
              <c:showSerName val="0"/>
              <c:showPercent val="1"/>
              <c:showBubbleSize val="0"/>
              <c:separator>.</c:separator>
            </c:dLbl>
            <c:dLbl>
              <c:idx val="10"/>
              <c:layout>
                <c:manualLayout>
                  <c:x val="-0.2282404829844803"/>
                  <c:y val="-9.0712297701267916E-2"/>
                </c:manualLayout>
              </c:layout>
              <c:dLblPos val="bestFit"/>
              <c:showLegendKey val="1"/>
              <c:showVal val="0"/>
              <c:showCatName val="1"/>
              <c:showSerName val="0"/>
              <c:showPercent val="1"/>
              <c:showBubbleSize val="0"/>
              <c:separator>.</c:separator>
            </c:dLbl>
            <c:dLbl>
              <c:idx val="11"/>
              <c:layout>
                <c:manualLayout>
                  <c:x val="-0.24099272894609852"/>
                  <c:y val="-0.1896713302549376"/>
                </c:manualLayout>
              </c:layout>
              <c:dLblPos val="bestFit"/>
              <c:showLegendKey val="1"/>
              <c:showVal val="0"/>
              <c:showCatName val="1"/>
              <c:showSerName val="0"/>
              <c:showPercent val="1"/>
              <c:showBubbleSize val="0"/>
              <c:separator>.</c:separator>
            </c:dLbl>
            <c:dLbl>
              <c:idx val="12"/>
              <c:layout>
                <c:manualLayout>
                  <c:x val="-2.2337296697821626E-2"/>
                  <c:y val="-0.23502747910557156"/>
                </c:manualLayout>
              </c:layout>
              <c:dLblPos val="bestFit"/>
              <c:showLegendKey val="1"/>
              <c:showVal val="0"/>
              <c:showCatName val="1"/>
              <c:showSerName val="0"/>
              <c:showPercent val="1"/>
              <c:showBubbleSize val="0"/>
              <c:separator>.</c:separator>
            </c:dLbl>
            <c:dLbl>
              <c:idx val="13"/>
              <c:layout>
                <c:manualLayout>
                  <c:x val="0.12183980016993615"/>
                  <c:y val="-0.23915060303061544"/>
                </c:manualLayout>
              </c:layout>
              <c:dLblPos val="bestFit"/>
              <c:showLegendKey val="1"/>
              <c:showVal val="0"/>
              <c:showCatName val="1"/>
              <c:showSerName val="0"/>
              <c:showPercent val="1"/>
              <c:showBubbleSize val="0"/>
              <c:separator>.</c:separator>
            </c:dLbl>
            <c:dLbl>
              <c:idx val="14"/>
              <c:layout>
                <c:manualLayout>
                  <c:x val="0.20509699695272585"/>
                  <c:y val="-0.16286980723636738"/>
                </c:manualLayout>
              </c:layout>
              <c:dLblPos val="bestFit"/>
              <c:showLegendKey val="1"/>
              <c:showVal val="0"/>
              <c:showCatName val="1"/>
              <c:showSerName val="0"/>
              <c:showPercent val="1"/>
              <c:showBubbleSize val="0"/>
              <c:separator>.</c:separator>
            </c:dLbl>
            <c:dLbl>
              <c:idx val="15"/>
              <c:layout>
                <c:manualLayout>
                  <c:x val="0.1949436802718979"/>
                  <c:y val="-5.5664364498505307E-2"/>
                </c:manualLayout>
              </c:layout>
              <c:dLblPos val="bestFit"/>
              <c:showLegendKey val="1"/>
              <c:showVal val="0"/>
              <c:showCatName val="1"/>
              <c:showSerName val="0"/>
              <c:showPercent val="1"/>
              <c:showBubbleSize val="0"/>
              <c:separator>.</c:separator>
            </c:dLbl>
            <c:dLbl>
              <c:idx val="16"/>
              <c:layout>
                <c:manualLayout>
                  <c:x val="0.16651439356557945"/>
                  <c:y val="-8.246572518297083E-3"/>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'Gambia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'Gambia Estatisticas'!$B$115:$B$131</c:f>
              <c:numCache>
                <c:formatCode>"$"#,##0</c:formatCode>
                <c:ptCount val="17"/>
                <c:pt idx="0">
                  <c:v>172121924</c:v>
                </c:pt>
                <c:pt idx="1">
                  <c:v>167832609</c:v>
                </c:pt>
                <c:pt idx="2">
                  <c:v>44523239</c:v>
                </c:pt>
                <c:pt idx="3">
                  <c:v>43268069</c:v>
                </c:pt>
                <c:pt idx="4">
                  <c:v>148212522</c:v>
                </c:pt>
                <c:pt idx="5">
                  <c:v>4502622</c:v>
                </c:pt>
                <c:pt idx="6">
                  <c:v>14708130</c:v>
                </c:pt>
                <c:pt idx="7">
                  <c:v>8597409</c:v>
                </c:pt>
                <c:pt idx="8">
                  <c:v>62951079</c:v>
                </c:pt>
                <c:pt idx="9">
                  <c:v>7571462</c:v>
                </c:pt>
                <c:pt idx="10">
                  <c:v>2117923</c:v>
                </c:pt>
                <c:pt idx="11">
                  <c:v>5228359</c:v>
                </c:pt>
                <c:pt idx="12">
                  <c:v>225179</c:v>
                </c:pt>
                <c:pt idx="13">
                  <c:v>26770035</c:v>
                </c:pt>
                <c:pt idx="14" formatCode="&quot;$&quot;#,##0;\-&quot;$&quot;#,##0">
                  <c:v>21244778</c:v>
                </c:pt>
                <c:pt idx="15">
                  <c:v>12628460</c:v>
                </c:pt>
                <c:pt idx="16">
                  <c:v>1289431</c:v>
                </c:pt>
              </c:numCache>
            </c:numRef>
          </c:val>
          <c:extLst xmlns:c16r2="http://schemas.microsoft.com/office/drawing/2015/06/chart">
            <c:ext xmlns:c16="http://schemas.microsoft.com/office/drawing/2014/chart" uri="{C3380CC4-5D6E-409C-BE32-E72D297353CC}">
              <c16:uniqueId val="{00000022-AF93-427B-87F5-2304BABB0E5C}"/>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i="1">
                <a:solidFill>
                  <a:srgbClr val="3FBBD7"/>
                </a:solidFill>
              </a:defRPr>
            </a:pPr>
            <a:r>
              <a:rPr lang="en-US" b="0" i="1" dirty="0">
                <a:solidFill>
                  <a:srgbClr val="3FBBD7"/>
                </a:solidFill>
              </a:rPr>
              <a:t>Gambia Exports</a:t>
            </a:r>
            <a:endParaRPr lang="pt-PT" b="0" i="1" dirty="0">
              <a:solidFill>
                <a:srgbClr val="3FBBD7"/>
              </a:solidFill>
            </a:endParaRPr>
          </a:p>
          <a:p>
            <a:pPr>
              <a:defRPr b="0" i="1">
                <a:solidFill>
                  <a:srgbClr val="3FBBD7"/>
                </a:solidFill>
              </a:defRPr>
            </a:pPr>
            <a:r>
              <a:rPr lang="pt-PT" b="0" i="1" dirty="0">
                <a:solidFill>
                  <a:srgbClr val="3FBBD7"/>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6991786152392542"/>
          <c:y val="0.24919520439500514"/>
          <c:w val="0.3878908067790815"/>
          <c:h val="0.427466671055548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470-471C-8742-8F00EEC94A30}"/>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0470-471C-8742-8F00EEC94A30}"/>
              </c:ext>
            </c:extLst>
          </c:dPt>
          <c:dPt>
            <c:idx val="2"/>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5-0470-471C-8742-8F00EEC94A30}"/>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0470-471C-8742-8F00EEC94A30}"/>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0470-471C-8742-8F00EEC94A3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0470-471C-8742-8F00EEC94A30}"/>
              </c:ext>
            </c:extLst>
          </c:dPt>
          <c:dPt>
            <c:idx val="6"/>
            <c:bubble3D val="0"/>
            <c:spPr>
              <a:solidFill>
                <a:srgbClr val="FFC000"/>
              </a:solidFill>
              <a:ln>
                <a:noFill/>
              </a:ln>
              <a:effectLst/>
            </c:spPr>
            <c:extLst xmlns:c16r2="http://schemas.microsoft.com/office/drawing/2015/06/chart">
              <c:ext xmlns:c16="http://schemas.microsoft.com/office/drawing/2014/chart" uri="{C3380CC4-5D6E-409C-BE32-E72D297353CC}">
                <c16:uniqueId val="{0000000D-0470-471C-8742-8F00EEC94A30}"/>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0470-471C-8742-8F00EEC94A30}"/>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0470-471C-8742-8F00EEC94A3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0470-471C-8742-8F00EEC94A3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0470-471C-8742-8F00EEC94A3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0470-471C-8742-8F00EEC94A3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0470-471C-8742-8F00EEC94A3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0470-471C-8742-8F00EEC94A30}"/>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0470-471C-8742-8F00EEC94A3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0470-471C-8742-8F00EEC94A30}"/>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0470-471C-8742-8F00EEC94A30}"/>
              </c:ext>
            </c:extLst>
          </c:dPt>
          <c:dLbls>
            <c:dLbl>
              <c:idx val="0"/>
              <c:layout>
                <c:manualLayout>
                  <c:x val="-1.008877005500532E-2"/>
                  <c:y val="-0.10905933106698884"/>
                </c:manualLayout>
              </c:layout>
              <c:dLblPos val="bestFit"/>
              <c:showLegendKey val="1"/>
              <c:showVal val="0"/>
              <c:showCatName val="1"/>
              <c:showSerName val="0"/>
              <c:showPercent val="1"/>
              <c:showBubbleSize val="0"/>
            </c:dLbl>
            <c:dLbl>
              <c:idx val="1"/>
              <c:layout>
                <c:manualLayout>
                  <c:x val="1.8159786099009294E-2"/>
                  <c:y val="-9.1531938574079916E-2"/>
                </c:manualLayout>
              </c:layout>
              <c:dLblPos val="bestFit"/>
              <c:showLegendKey val="1"/>
              <c:showVal val="0"/>
              <c:showCatName val="1"/>
              <c:showSerName val="0"/>
              <c:showPercent val="1"/>
              <c:showBubbleSize val="0"/>
            </c:dLbl>
            <c:dLbl>
              <c:idx val="2"/>
              <c:layout>
                <c:manualLayout>
                  <c:x val="1.6142032088008393E-2"/>
                  <c:y val="-5.8424641643029802E-2"/>
                </c:manualLayout>
              </c:layout>
              <c:dLblPos val="bestFit"/>
              <c:showLegendKey val="1"/>
              <c:showVal val="0"/>
              <c:showCatName val="1"/>
              <c:showSerName val="0"/>
              <c:showPercent val="1"/>
              <c:showBubbleSize val="0"/>
            </c:dLbl>
            <c:dLbl>
              <c:idx val="3"/>
              <c:layout>
                <c:manualLayout>
                  <c:x val="6.053262033003147E-2"/>
                  <c:y val="4.4792225259655989E-2"/>
                </c:manualLayout>
              </c:layout>
              <c:dLblPos val="bestFit"/>
              <c:showLegendKey val="1"/>
              <c:showVal val="0"/>
              <c:showCatName val="1"/>
              <c:showSerName val="0"/>
              <c:showPercent val="1"/>
              <c:showBubbleSize val="0"/>
            </c:dLbl>
            <c:dLbl>
              <c:idx val="4"/>
              <c:layout>
                <c:manualLayout>
                  <c:x val="8.8781176484046154E-2"/>
                  <c:y val="-3.5054784985817843E-2"/>
                </c:manualLayout>
              </c:layout>
              <c:dLblPos val="bestFit"/>
              <c:showLegendKey val="1"/>
              <c:showVal val="0"/>
              <c:showCatName val="1"/>
              <c:showSerName val="0"/>
              <c:showPercent val="1"/>
              <c:showBubbleSize val="0"/>
            </c:dLbl>
            <c:dLbl>
              <c:idx val="5"/>
              <c:layout>
                <c:manualLayout>
                  <c:x val="0.19773973419983423"/>
                  <c:y val="7.4004546081170991E-2"/>
                </c:manualLayout>
              </c:layout>
              <c:dLblPos val="bestFit"/>
              <c:showLegendKey val="1"/>
              <c:showVal val="0"/>
              <c:showCatName val="1"/>
              <c:showSerName val="0"/>
              <c:showPercent val="1"/>
              <c:showBubbleSize val="0"/>
            </c:dLbl>
            <c:dLbl>
              <c:idx val="6"/>
              <c:layout>
                <c:manualLayout>
                  <c:x val="-4.0355080220020947E-2"/>
                  <c:y val="0.13242918772420073"/>
                </c:manualLayout>
              </c:layout>
              <c:dLblPos val="bestFit"/>
              <c:showLegendKey val="1"/>
              <c:showVal val="0"/>
              <c:showCatName val="1"/>
              <c:showSerName val="0"/>
              <c:showPercent val="1"/>
              <c:showBubbleSize val="0"/>
            </c:dLbl>
            <c:dLbl>
              <c:idx val="7"/>
              <c:layout>
                <c:manualLayout>
                  <c:x val="0.1029054545610535"/>
                  <c:y val="0.13242918772420073"/>
                </c:manualLayout>
              </c:layout>
              <c:dLblPos val="bestFit"/>
              <c:showLegendKey val="1"/>
              <c:showVal val="0"/>
              <c:showCatName val="1"/>
              <c:showSerName val="0"/>
              <c:showPercent val="1"/>
              <c:showBubbleSize val="0"/>
            </c:dLbl>
            <c:dLbl>
              <c:idx val="8"/>
              <c:layout>
                <c:manualLayout>
                  <c:x val="-0.18691789981358814"/>
                  <c:y val="0.12853421161466541"/>
                </c:manualLayout>
              </c:layout>
              <c:dLblPos val="bestFit"/>
              <c:showLegendKey val="1"/>
              <c:showVal val="0"/>
              <c:showCatName val="1"/>
              <c:showSerName val="0"/>
              <c:showPercent val="1"/>
              <c:showBubbleSize val="0"/>
            </c:dLbl>
            <c:dLbl>
              <c:idx val="9"/>
              <c:layout>
                <c:manualLayout>
                  <c:x val="-0.17175026814679781"/>
                  <c:y val="-8.5689474409776936E-2"/>
                </c:manualLayout>
              </c:layout>
              <c:dLblPos val="bestFit"/>
              <c:showLegendKey val="1"/>
              <c:showVal val="0"/>
              <c:showCatName val="1"/>
              <c:showSerName val="0"/>
              <c:showPercent val="1"/>
              <c:showBubbleSize val="0"/>
            </c:dLbl>
            <c:dLbl>
              <c:idx val="10"/>
              <c:layout>
                <c:manualLayout>
                  <c:x val="-0.23263877579845466"/>
                  <c:y val="3.8949761095353154E-3"/>
                </c:manualLayout>
              </c:layout>
              <c:dLblPos val="bestFit"/>
              <c:showLegendKey val="1"/>
              <c:showVal val="0"/>
              <c:showCatName val="1"/>
              <c:showSerName val="0"/>
              <c:showPercent val="1"/>
              <c:showBubbleSize val="0"/>
            </c:dLbl>
            <c:dLbl>
              <c:idx val="11"/>
              <c:layout>
                <c:manualLayout>
                  <c:x val="-0.16513664246050325"/>
                  <c:y val="8.179449830024163E-2"/>
                </c:manualLayout>
              </c:layout>
              <c:dLblPos val="bestFit"/>
              <c:showLegendKey val="1"/>
              <c:showVal val="0"/>
              <c:showCatName val="1"/>
              <c:showSerName val="0"/>
              <c:showPercent val="1"/>
              <c:showBubbleSize val="0"/>
            </c:dLbl>
            <c:dLbl>
              <c:idx val="12"/>
              <c:layout>
                <c:manualLayout>
                  <c:x val="-0.14961105805459599"/>
                  <c:y val="-0.16748412605553475"/>
                </c:manualLayout>
              </c:layout>
              <c:dLblPos val="bestFit"/>
              <c:showLegendKey val="1"/>
              <c:showVal val="0"/>
              <c:showCatName val="1"/>
              <c:showSerName val="0"/>
              <c:showPercent val="1"/>
              <c:showBubbleSize val="0"/>
            </c:dLbl>
            <c:dLbl>
              <c:idx val="13"/>
              <c:layout>
                <c:manualLayout>
                  <c:x val="-0.17053167182676804"/>
                  <c:y val="-0.28433325599607806"/>
                </c:manualLayout>
              </c:layout>
              <c:dLblPos val="bestFit"/>
              <c:showLegendKey val="1"/>
              <c:showVal val="0"/>
              <c:showCatName val="1"/>
              <c:showSerName val="0"/>
              <c:showPercent val="1"/>
              <c:showBubbleSize val="0"/>
            </c:dLbl>
            <c:dLbl>
              <c:idx val="14"/>
              <c:layout>
                <c:manualLayout>
                  <c:x val="-0.13720727274807135"/>
                  <c:y val="-0.32133568238217963"/>
                </c:manualLayout>
              </c:layout>
              <c:dLblPos val="bestFit"/>
              <c:showLegendKey val="1"/>
              <c:showVal val="0"/>
              <c:showCatName val="1"/>
              <c:showSerName val="0"/>
              <c:showPercent val="1"/>
              <c:showBubbleSize val="0"/>
            </c:dLbl>
            <c:dLbl>
              <c:idx val="15"/>
              <c:layout>
                <c:manualLayout>
                  <c:x val="-9.6852192528050399E-2"/>
                  <c:y val="-0.14216662799803909"/>
                </c:manualLayout>
              </c:layout>
              <c:dLblPos val="bestFit"/>
              <c:showLegendKey val="1"/>
              <c:showVal val="0"/>
              <c:showCatName val="1"/>
              <c:showSerName val="0"/>
              <c:showPercent val="1"/>
              <c:showBubbleSize val="0"/>
            </c:dLbl>
            <c:dLbl>
              <c:idx val="16"/>
              <c:layout>
                <c:manualLayout>
                  <c:x val="-2.0177540110010564E-2"/>
                  <c:y val="-9.5426914683615235E-2"/>
                </c:manualLayout>
              </c:layout>
              <c:dLblPos val="bestFit"/>
              <c:showLegendKey val="1"/>
              <c:showVal val="0"/>
              <c:showCatName val="1"/>
              <c:showSerName val="0"/>
              <c:showPercent val="1"/>
              <c:showBubbleSize val="0"/>
            </c:dLbl>
            <c:numFmt formatCode="0.00%" sourceLinked="0"/>
            <c:spPr>
              <a:noFill/>
              <a:ln>
                <a:noFill/>
              </a:ln>
              <a:effectLst/>
            </c:spPr>
            <c:txPr>
              <a:bodyPr rot="0" vert="horz"/>
              <a:lstStyle/>
              <a:p>
                <a:pPr>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'Gambia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'Gambia Estatisticas'!$B$137:$B$153</c:f>
              <c:numCache>
                <c:formatCode>"$"#,##0;\-"$"#,##0</c:formatCode>
                <c:ptCount val="17"/>
                <c:pt idx="0">
                  <c:v>29641200</c:v>
                </c:pt>
                <c:pt idx="1">
                  <c:v>20505861</c:v>
                </c:pt>
                <c:pt idx="2">
                  <c:v>1324379</c:v>
                </c:pt>
                <c:pt idx="3">
                  <c:v>897564</c:v>
                </c:pt>
                <c:pt idx="4">
                  <c:v>77252749</c:v>
                </c:pt>
                <c:pt idx="5">
                  <c:v>1130190</c:v>
                </c:pt>
                <c:pt idx="6">
                  <c:v>364999</c:v>
                </c:pt>
                <c:pt idx="7">
                  <c:v>0</c:v>
                </c:pt>
                <c:pt idx="8">
                  <c:v>9225759</c:v>
                </c:pt>
                <c:pt idx="9">
                  <c:v>155834</c:v>
                </c:pt>
                <c:pt idx="10">
                  <c:v>12052</c:v>
                </c:pt>
                <c:pt idx="11">
                  <c:v>143782</c:v>
                </c:pt>
                <c:pt idx="12">
                  <c:v>0</c:v>
                </c:pt>
                <c:pt idx="13">
                  <c:v>2682429</c:v>
                </c:pt>
                <c:pt idx="14">
                  <c:v>2327087</c:v>
                </c:pt>
                <c:pt idx="15">
                  <c:v>65647964</c:v>
                </c:pt>
                <c:pt idx="16">
                  <c:v>0</c:v>
                </c:pt>
              </c:numCache>
            </c:numRef>
          </c:val>
          <c:extLst xmlns:c16r2="http://schemas.microsoft.com/office/drawing/2015/06/chart">
            <c:ext xmlns:c16="http://schemas.microsoft.com/office/drawing/2014/chart" uri="{C3380CC4-5D6E-409C-BE32-E72D297353CC}">
              <c16:uniqueId val="{00000022-0470-471C-8742-8F00EEC94A30}"/>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sz="900"/>
      </a:pPr>
      <a:endParaRPr lang="pt-PT"/>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a:effectLst/>
              </a:rPr>
              <a:t>Foreign direct investment [net inflows - current]</a:t>
            </a:r>
            <a:endParaRPr lang="pt-PT" sz="1200">
              <a:effectLst/>
            </a:endParaRPr>
          </a:p>
        </c:rich>
      </c:tx>
      <c:overlay val="0"/>
      <c:spPr>
        <a:noFill/>
        <a:ln>
          <a:noFill/>
        </a:ln>
        <a:effectLst/>
      </c:spPr>
    </c:title>
    <c:autoTitleDeleted val="0"/>
    <c:plotArea>
      <c:layout/>
      <c:lineChart>
        <c:grouping val="standard"/>
        <c:varyColors val="0"/>
        <c:ser>
          <c:idx val="0"/>
          <c:order val="0"/>
          <c:tx>
            <c:strRef>
              <c:f>'Gambia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8FC-4B76-8ADD-2CACBEDD378A}"/>
                </c:ext>
              </c:extLst>
            </c:dLbl>
            <c:dLbl>
              <c:idx val="6"/>
              <c:layout>
                <c:manualLayout>
                  <c:x val="1.8880647336480101E-2"/>
                  <c:y val="-1.9230769230769201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8FC-4B76-8ADD-2CACBEDD378A}"/>
                </c:ext>
              </c:extLst>
            </c:dLbl>
            <c:dLbl>
              <c:idx val="7"/>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dLbl>
            <c:dLbl>
              <c:idx val="9"/>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8FC-4B76-8ADD-2CACBEDD378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Estatisticas'!$B$91:$K$91</c:f>
              <c:numCache>
                <c:formatCode>"$"#,##0;\-"$"#,##0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smooth val="0"/>
          <c:extLst xmlns:c16r2="http://schemas.microsoft.com/office/drawing/2015/06/chart">
            <c:ext xmlns:c16="http://schemas.microsoft.com/office/drawing/2014/chart" uri="{C3380CC4-5D6E-409C-BE32-E72D297353CC}">
              <c16:uniqueId val="{00000005-D8FC-4B76-8ADD-2CACBEDD378A}"/>
            </c:ext>
          </c:extLst>
        </c:ser>
        <c:dLbls>
          <c:showLegendKey val="0"/>
          <c:showVal val="1"/>
          <c:showCatName val="0"/>
          <c:showSerName val="0"/>
          <c:showPercent val="0"/>
          <c:showBubbleSize val="0"/>
        </c:dLbls>
        <c:marker val="1"/>
        <c:smooth val="0"/>
        <c:axId val="226684928"/>
        <c:axId val="221386944"/>
      </c:lineChart>
      <c:catAx>
        <c:axId val="2266849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1386944"/>
        <c:crosses val="autoZero"/>
        <c:auto val="1"/>
        <c:lblAlgn val="ctr"/>
        <c:lblOffset val="100"/>
        <c:noMultiLvlLbl val="0"/>
      </c:catAx>
      <c:valAx>
        <c:axId val="2213869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66849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'Gambia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Estatisticas'!$B$14:$K$14</c:f>
              <c:numCache>
                <c:formatCode>0.00%</c:formatCode>
                <c:ptCount val="10"/>
                <c:pt idx="0">
                  <c:v>0.1575</c:v>
                </c:pt>
                <c:pt idx="1">
                  <c:v>0.1467</c:v>
                </c:pt>
                <c:pt idx="2">
                  <c:v>0.1686</c:v>
                </c:pt>
                <c:pt idx="3">
                  <c:v>0.19839999999999999</c:v>
                </c:pt>
                <c:pt idx="4">
                  <c:v>0.1918</c:v>
                </c:pt>
                <c:pt idx="5">
                  <c:v>0.19819999999999999</c:v>
                </c:pt>
                <c:pt idx="6">
                  <c:v>0.16270000000000001</c:v>
                </c:pt>
                <c:pt idx="7">
                  <c:v>0.16439999999999999</c:v>
                </c:pt>
                <c:pt idx="8">
                  <c:v>0.22489999999999999</c:v>
                </c:pt>
                <c:pt idx="9">
                  <c:v>0.2185</c:v>
                </c:pt>
              </c:numCache>
            </c:numRef>
          </c:val>
          <c:extLst xmlns:c16r2="http://schemas.microsoft.com/office/drawing/2015/06/chart">
            <c:ext xmlns:c16="http://schemas.microsoft.com/office/drawing/2014/chart" uri="{C3380CC4-5D6E-409C-BE32-E72D297353CC}">
              <c16:uniqueId val="{00000000-6833-451D-B0B4-98578ED3CAA1}"/>
            </c:ext>
          </c:extLst>
        </c:ser>
        <c:ser>
          <c:idx val="1"/>
          <c:order val="1"/>
          <c:tx>
            <c:strRef>
              <c:f>'Gambia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Estatisticas'!$B$15:$K$15</c:f>
              <c:numCache>
                <c:formatCode>0.00%</c:formatCode>
                <c:ptCount val="10"/>
                <c:pt idx="0">
                  <c:v>0.26029999999999998</c:v>
                </c:pt>
                <c:pt idx="1">
                  <c:v>0.26340000000000002</c:v>
                </c:pt>
                <c:pt idx="2">
                  <c:v>0.25779999999999997</c:v>
                </c:pt>
                <c:pt idx="3">
                  <c:v>0.27860000000000001</c:v>
                </c:pt>
                <c:pt idx="4">
                  <c:v>0.26929999999999998</c:v>
                </c:pt>
                <c:pt idx="5">
                  <c:v>0.32890000000000003</c:v>
                </c:pt>
                <c:pt idx="6">
                  <c:v>0.32650000000000001</c:v>
                </c:pt>
                <c:pt idx="7">
                  <c:v>0.3165</c:v>
                </c:pt>
                <c:pt idx="8">
                  <c:v>0.38990000000000002</c:v>
                </c:pt>
                <c:pt idx="9">
                  <c:v>0.41510000000000002</c:v>
                </c:pt>
              </c:numCache>
            </c:numRef>
          </c:val>
          <c:extLst xmlns:c16r2="http://schemas.microsoft.com/office/drawing/2015/06/chart">
            <c:ext xmlns:c16="http://schemas.microsoft.com/office/drawing/2014/chart" uri="{C3380CC4-5D6E-409C-BE32-E72D297353CC}">
              <c16:uniqueId val="{00000001-6833-451D-B0B4-98578ED3CAA1}"/>
            </c:ext>
          </c:extLst>
        </c:ser>
        <c:dLbls>
          <c:showLegendKey val="0"/>
          <c:showVal val="1"/>
          <c:showCatName val="0"/>
          <c:showSerName val="0"/>
          <c:showPercent val="0"/>
          <c:showBubbleSize val="0"/>
        </c:dLbls>
        <c:gapWidth val="219"/>
        <c:overlap val="-27"/>
        <c:axId val="226686464"/>
        <c:axId val="217227264"/>
      </c:barChart>
      <c:catAx>
        <c:axId val="2266864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7227264"/>
        <c:crosses val="autoZero"/>
        <c:auto val="1"/>
        <c:lblAlgn val="ctr"/>
        <c:lblOffset val="100"/>
        <c:noMultiLvlLbl val="0"/>
      </c:catAx>
      <c:valAx>
        <c:axId val="217227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668646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marL="0" marR="0" indent="0" algn="ctr" defTabSz="91440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Arial Narrow" panose="020B0606020202030204" pitchFamily="34" charset="0"/>
                <a:ea typeface="+mn-ea"/>
                <a:cs typeface="+mn-cs"/>
              </a:defRPr>
            </a:pPr>
            <a:r>
              <a:rPr lang="pt-PT" sz="1000" b="0" i="0" baseline="0">
                <a:effectLst/>
              </a:rPr>
              <a:t>ECOWAS </a:t>
            </a:r>
            <a:r>
              <a:rPr lang="pt-PT" sz="1000" b="0">
                <a:solidFill>
                  <a:srgbClr val="00B0F0"/>
                </a:solidFill>
              </a:rPr>
              <a:t>Imports of Goods </a:t>
            </a:r>
          </a:p>
          <a:p>
            <a:pPr marL="0" marR="0" indent="0" algn="ctr" defTabSz="91440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Arial Narrow" panose="020B0606020202030204" pitchFamily="34" charset="0"/>
                <a:ea typeface="+mn-ea"/>
                <a:cs typeface="+mn-cs"/>
              </a:defRPr>
            </a:pPr>
            <a:r>
              <a:rPr lang="pt-PT" sz="1000" b="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19851050333441853"/>
          <c:y val="0.22880413817020603"/>
          <c:w val="0.40051417505445491"/>
          <c:h val="0.4061336754355021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5DB-4D4C-BC96-BB37CB8A242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5DB-4D4C-BC96-BB37CB8A242B}"/>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5DB-4D4C-BC96-BB37CB8A242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5DB-4D4C-BC96-BB37CB8A242B}"/>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5DB-4D4C-BC96-BB37CB8A242B}"/>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5DB-4D4C-BC96-BB37CB8A242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5DB-4D4C-BC96-BB37CB8A242B}"/>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5DB-4D4C-BC96-BB37CB8A242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5DB-4D4C-BC96-BB37CB8A242B}"/>
              </c:ext>
            </c:extLst>
          </c:dPt>
          <c:dPt>
            <c:idx val="9"/>
            <c:bubble3D val="0"/>
            <c:spPr>
              <a:solidFill>
                <a:srgbClr val="CCE9AD"/>
              </a:solidFill>
              <a:ln>
                <a:noFill/>
              </a:ln>
              <a:effectLst/>
            </c:spPr>
            <c:extLst xmlns:c16r2="http://schemas.microsoft.com/office/drawing/2015/06/chart">
              <c:ext xmlns:c16="http://schemas.microsoft.com/office/drawing/2014/chart" uri="{C3380CC4-5D6E-409C-BE32-E72D297353CC}">
                <c16:uniqueId val="{00000013-D5DB-4D4C-BC96-BB37CB8A242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5DB-4D4C-BC96-BB37CB8A242B}"/>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5DB-4D4C-BC96-BB37CB8A242B}"/>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5DB-4D4C-BC96-BB37CB8A242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5DB-4D4C-BC96-BB37CB8A242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5DB-4D4C-BC96-BB37CB8A242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5DB-4D4C-BC96-BB37CB8A242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5DB-4D4C-BC96-BB37CB8A242B}"/>
              </c:ext>
            </c:extLst>
          </c:dPt>
          <c:dLbls>
            <c:dLbl>
              <c:idx val="0"/>
              <c:layout>
                <c:manualLayout>
                  <c:x val="-1.6037428721979642E-2"/>
                  <c:y val="-4.6974385049059771E-2"/>
                </c:manualLayout>
              </c:layout>
              <c:dLblPos val="bestFit"/>
              <c:showLegendKey val="1"/>
              <c:showVal val="0"/>
              <c:showCatName val="1"/>
              <c:showSerName val="0"/>
              <c:showPercent val="1"/>
              <c:showBubbleSize val="0"/>
              <c:separator>.</c:separator>
            </c:dLbl>
            <c:dLbl>
              <c:idx val="1"/>
              <c:layout>
                <c:manualLayout>
                  <c:x val="1.3395401288122624E-2"/>
                  <c:y val="-4.669412128461202E-2"/>
                </c:manualLayout>
              </c:layout>
              <c:dLblPos val="bestFit"/>
              <c:showLegendKey val="1"/>
              <c:showVal val="0"/>
              <c:showCatName val="1"/>
              <c:showSerName val="0"/>
              <c:showPercent val="1"/>
              <c:showBubbleSize val="0"/>
              <c:separator>.</c:separator>
            </c:dLbl>
            <c:dLbl>
              <c:idx val="2"/>
              <c:layout>
                <c:manualLayout>
                  <c:x val="7.3564454796561877E-3"/>
                  <c:y val="-2.2086724533391461E-2"/>
                </c:manualLayout>
              </c:layout>
              <c:dLblPos val="bestFit"/>
              <c:showLegendKey val="1"/>
              <c:showVal val="0"/>
              <c:showCatName val="1"/>
              <c:showSerName val="0"/>
              <c:showPercent val="1"/>
              <c:showBubbleSize val="0"/>
              <c:separator>.</c:separator>
            </c:dLbl>
            <c:dLbl>
              <c:idx val="3"/>
              <c:layout>
                <c:manualLayout>
                  <c:x val="4.5283652119629605E-2"/>
                  <c:y val="-8.9236867464508006E-3"/>
                </c:manualLayout>
              </c:layout>
              <c:dLblPos val="bestFit"/>
              <c:showLegendKey val="1"/>
              <c:showVal val="0"/>
              <c:showCatName val="1"/>
              <c:showSerName val="0"/>
              <c:showPercent val="1"/>
              <c:showBubbleSize val="0"/>
              <c:separator>.</c:separator>
            </c:dLbl>
            <c:dLbl>
              <c:idx val="4"/>
              <c:layout>
                <c:manualLayout>
                  <c:x val="2.8800599423398993E-2"/>
                  <c:y val="-4.5189001068133366E-2"/>
                </c:manualLayout>
              </c:layout>
              <c:dLblPos val="bestFit"/>
              <c:showLegendKey val="1"/>
              <c:showVal val="0"/>
              <c:showCatName val="1"/>
              <c:showSerName val="0"/>
              <c:showPercent val="1"/>
              <c:showBubbleSize val="0"/>
              <c:separator>.</c:separator>
            </c:dLbl>
            <c:dLbl>
              <c:idx val="5"/>
              <c:layout>
                <c:manualLayout>
                  <c:x val="3.0289340936322171E-2"/>
                  <c:y val="-2.8236021227895699E-2"/>
                </c:manualLayout>
              </c:layout>
              <c:dLblPos val="bestFit"/>
              <c:showLegendKey val="1"/>
              <c:showVal val="0"/>
              <c:showCatName val="1"/>
              <c:showSerName val="0"/>
              <c:showPercent val="1"/>
              <c:showBubbleSize val="0"/>
              <c:separator>.</c:separator>
            </c:dLbl>
            <c:dLbl>
              <c:idx val="9"/>
              <c:layout>
                <c:manualLayout>
                  <c:x val="-0.11965704322493816"/>
                  <c:y val="7.6927553603635568E-2"/>
                </c:manualLayout>
              </c:layout>
              <c:dLblPos val="bestFit"/>
              <c:showLegendKey val="1"/>
              <c:showVal val="0"/>
              <c:showCatName val="1"/>
              <c:showSerName val="0"/>
              <c:showPercent val="1"/>
              <c:showBubbleSize val="0"/>
              <c:separator>.</c:separator>
            </c:dLbl>
            <c:dLbl>
              <c:idx val="10"/>
              <c:layout>
                <c:manualLayout>
                  <c:x val="-0.11692573996569929"/>
                  <c:y val="4.5582595535144606E-2"/>
                </c:manualLayout>
              </c:layout>
              <c:dLblPos val="bestFit"/>
              <c:showLegendKey val="1"/>
              <c:showVal val="0"/>
              <c:showCatName val="1"/>
              <c:showSerName val="0"/>
              <c:showPercent val="1"/>
              <c:showBubbleSize val="0"/>
              <c:separator>.</c:separator>
            </c:dLbl>
            <c:dLbl>
              <c:idx val="11"/>
              <c:layout>
                <c:manualLayout>
                  <c:x val="-0.14128000053699744"/>
                  <c:y val="3.549480167722633E-2"/>
                </c:manualLayout>
              </c:layout>
              <c:dLblPos val="bestFit"/>
              <c:showLegendKey val="1"/>
              <c:showVal val="0"/>
              <c:showCatName val="1"/>
              <c:showSerName val="0"/>
              <c:showPercent val="1"/>
              <c:showBubbleSize val="0"/>
              <c:separator>.</c:separator>
            </c:dLbl>
            <c:dLbl>
              <c:idx val="12"/>
              <c:layout>
                <c:manualLayout>
                  <c:x val="-0.12091965846962441"/>
                  <c:y val="4.3753138503221335E-3"/>
                </c:manualLayout>
              </c:layout>
              <c:dLblPos val="bestFit"/>
              <c:showLegendKey val="1"/>
              <c:showVal val="0"/>
              <c:showCatName val="1"/>
              <c:showSerName val="0"/>
              <c:showPercent val="1"/>
              <c:showBubbleSize val="0"/>
              <c:separator>.</c:separator>
            </c:dLbl>
            <c:dLbl>
              <c:idx val="13"/>
              <c:layout>
                <c:manualLayout>
                  <c:x val="-0.14133722432732679"/>
                  <c:y val="-2.6500325783228314E-2"/>
                </c:manualLayout>
              </c:layout>
              <c:dLblPos val="bestFit"/>
              <c:showLegendKey val="1"/>
              <c:showVal val="0"/>
              <c:showCatName val="1"/>
              <c:showSerName val="0"/>
              <c:showPercent val="1"/>
              <c:showBubbleSize val="0"/>
              <c:separator>.</c:separator>
            </c:dLbl>
            <c:dLbl>
              <c:idx val="14"/>
              <c:layout>
                <c:manualLayout>
                  <c:x val="-5.2392491433212639E-2"/>
                  <c:y val="-1.9020669580252687E-2"/>
                </c:manualLayout>
              </c:layout>
              <c:dLblPos val="bestFit"/>
              <c:showLegendKey val="1"/>
              <c:showVal val="0"/>
              <c:showCatName val="1"/>
              <c:showSerName val="0"/>
              <c:showPercent val="1"/>
              <c:showBubbleSize val="0"/>
              <c:separator>.</c:separator>
            </c:dLbl>
            <c:dLbl>
              <c:idx val="15"/>
              <c:layout>
                <c:manualLayout>
                  <c:x val="-3.4621232207764314E-2"/>
                  <c:y val="-4.9595115004287336E-2"/>
                </c:manualLayout>
              </c:layout>
              <c:dLblPos val="bestFit"/>
              <c:showLegendKey val="1"/>
              <c:showVal val="0"/>
              <c:showCatName val="1"/>
              <c:showSerName val="0"/>
              <c:showPercent val="1"/>
              <c:showBubbleSize val="0"/>
              <c:separator>.</c:separator>
            </c:dLbl>
            <c:dLbl>
              <c:idx val="16"/>
              <c:layout>
                <c:manualLayout>
                  <c:x val="1.8400553107369283E-3"/>
                  <c:y val="-7.7676795470583621E-2"/>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vert="horz"/>
              <a:lstStyle/>
              <a:p>
                <a:pPr>
                  <a:defRPr/>
                </a:pPr>
                <a:endParaRPr lang="pt-PT"/>
              </a:p>
            </c:txPr>
            <c:dLblPos val="bestFit"/>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Estatisticas'!$A$79:$A$95</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'CEDEAO Estatisticas'!$B$79:$B$95</c:f>
              <c:numCache>
                <c:formatCode>"$"#,##0</c:formatCode>
                <c:ptCount val="17"/>
                <c:pt idx="0">
                  <c:v>14490671100</c:v>
                </c:pt>
                <c:pt idx="1">
                  <c:v>14188927865</c:v>
                </c:pt>
                <c:pt idx="2">
                  <c:v>12743843790</c:v>
                </c:pt>
                <c:pt idx="3">
                  <c:v>12678755829</c:v>
                </c:pt>
                <c:pt idx="4">
                  <c:v>26844622806</c:v>
                </c:pt>
                <c:pt idx="5">
                  <c:v>9622037972</c:v>
                </c:pt>
                <c:pt idx="6">
                  <c:v>12216096060</c:v>
                </c:pt>
                <c:pt idx="7">
                  <c:v>9265906433</c:v>
                </c:pt>
                <c:pt idx="8">
                  <c:v>16888911822</c:v>
                </c:pt>
                <c:pt idx="9">
                  <c:v>9070241635</c:v>
                </c:pt>
                <c:pt idx="10">
                  <c:v>8513692078</c:v>
                </c:pt>
                <c:pt idx="11">
                  <c:v>8810817052</c:v>
                </c:pt>
                <c:pt idx="12">
                  <c:v>8630286302</c:v>
                </c:pt>
                <c:pt idx="13">
                  <c:v>11459818102</c:v>
                </c:pt>
                <c:pt idx="14">
                  <c:v>10606574998</c:v>
                </c:pt>
                <c:pt idx="15">
                  <c:v>8780947031</c:v>
                </c:pt>
                <c:pt idx="16">
                  <c:v>13624785103</c:v>
                </c:pt>
              </c:numCache>
            </c:numRef>
          </c:val>
          <c:extLst xmlns:c16r2="http://schemas.microsoft.com/office/drawing/2015/06/chart">
            <c:ext xmlns:c16="http://schemas.microsoft.com/office/drawing/2014/chart" uri="{C3380CC4-5D6E-409C-BE32-E72D297353CC}">
              <c16:uniqueId val="{00000022-D5DB-4D4C-BC96-BB37CB8A242B}"/>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solidFill>
            <a:srgbClr val="00B0F0"/>
          </a:solidFill>
          <a:latin typeface="Arial Narrow" panose="020B0606020202030204" pitchFamily="34" charset="0"/>
        </a:defRPr>
      </a:pPr>
      <a:endParaRPr lang="pt-PT"/>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'Gana Estatisticas'!$A$7</c:f>
              <c:strCache>
                <c:ptCount val="1"/>
                <c:pt idx="0">
                  <c:v>Exports of goods and services [Constant] </c:v>
                </c:pt>
              </c:strCache>
            </c:strRef>
          </c:tx>
          <c:spPr>
            <a:solidFill>
              <a:schemeClr val="accent1"/>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Estatisticas'!$B$7:$K$7</c:f>
              <c:numCache>
                <c:formatCode>"$"#,##0_);[Red]\("$"#,##0\)</c:formatCode>
                <c:ptCount val="10"/>
                <c:pt idx="0">
                  <c:v>7606775298</c:v>
                </c:pt>
                <c:pt idx="1">
                  <c:v>9484067086</c:v>
                </c:pt>
                <c:pt idx="2">
                  <c:v>14590486334</c:v>
                </c:pt>
                <c:pt idx="3">
                  <c:v>16806198860</c:v>
                </c:pt>
                <c:pt idx="4">
                  <c:v>16200348656</c:v>
                </c:pt>
                <c:pt idx="5">
                  <c:v>15255525935</c:v>
                </c:pt>
                <c:pt idx="6">
                  <c:v>15212320887</c:v>
                </c:pt>
                <c:pt idx="7">
                  <c:v>17463781072</c:v>
                </c:pt>
                <c:pt idx="8">
                  <c:v>20344953094</c:v>
                </c:pt>
                <c:pt idx="9">
                  <c:v>22430566741</c:v>
                </c:pt>
              </c:numCache>
            </c:numRef>
          </c:val>
          <c:extLst xmlns:c16r2="http://schemas.microsoft.com/office/drawing/2015/06/chart">
            <c:ext xmlns:c16="http://schemas.microsoft.com/office/drawing/2014/chart" uri="{C3380CC4-5D6E-409C-BE32-E72D297353CC}">
              <c16:uniqueId val="{00000000-5279-46A2-AEEE-75879C0606B1}"/>
            </c:ext>
          </c:extLst>
        </c:ser>
        <c:ser>
          <c:idx val="1"/>
          <c:order val="1"/>
          <c:tx>
            <c:strRef>
              <c:f>'Gana Estatisticas'!$A$8</c:f>
              <c:strCache>
                <c:ptCount val="1"/>
                <c:pt idx="0">
                  <c:v>Exports of goods and services [Current] </c:v>
                </c:pt>
              </c:strCache>
            </c:strRef>
          </c:tx>
          <c:spPr>
            <a:solidFill>
              <a:schemeClr val="accent2"/>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Estatisticas'!$B$8:$K$8</c:f>
              <c:numCache>
                <c:formatCode>"$"#,##0_);[Red]\("$"#,##0\)</c:formatCode>
                <c:ptCount val="10"/>
                <c:pt idx="0">
                  <c:v>7609396366</c:v>
                </c:pt>
                <c:pt idx="1">
                  <c:v>9484067086</c:v>
                </c:pt>
                <c:pt idx="2">
                  <c:v>14614446554</c:v>
                </c:pt>
                <c:pt idx="3">
                  <c:v>16926546720</c:v>
                </c:pt>
                <c:pt idx="4">
                  <c:v>16344112737</c:v>
                </c:pt>
                <c:pt idx="5">
                  <c:v>15448425650</c:v>
                </c:pt>
                <c:pt idx="6">
                  <c:v>15717928435</c:v>
                </c:pt>
                <c:pt idx="7">
                  <c:v>17537473272</c:v>
                </c:pt>
                <c:pt idx="8">
                  <c:v>20801085643</c:v>
                </c:pt>
                <c:pt idx="9">
                  <c:v>23118048359</c:v>
                </c:pt>
              </c:numCache>
            </c:numRef>
          </c:val>
          <c:extLst xmlns:c16r2="http://schemas.microsoft.com/office/drawing/2015/06/chart">
            <c:ext xmlns:c16="http://schemas.microsoft.com/office/drawing/2014/chart" uri="{C3380CC4-5D6E-409C-BE32-E72D297353CC}">
              <c16:uniqueId val="{00000001-5279-46A2-AEEE-75879C0606B1}"/>
            </c:ext>
          </c:extLst>
        </c:ser>
        <c:ser>
          <c:idx val="2"/>
          <c:order val="2"/>
          <c:tx>
            <c:strRef>
              <c:f>'Gana Estatisticas'!$A$9</c:f>
              <c:strCache>
                <c:ptCount val="1"/>
                <c:pt idx="0">
                  <c:v>Exports of goods and services [Current] </c:v>
                </c:pt>
              </c:strCache>
            </c:strRef>
          </c:tx>
          <c:spPr>
            <a:solidFill>
              <a:srgbClr val="CCE9AD"/>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Estatisticas'!$B$9:$K$9</c:f>
              <c:numCache>
                <c:formatCode>"$"#,##0_);[Red]\("$"#,##0\)</c:formatCode>
                <c:ptCount val="10"/>
                <c:pt idx="0">
                  <c:v>11656240382</c:v>
                </c:pt>
                <c:pt idx="1">
                  <c:v>14768574004</c:v>
                </c:pt>
                <c:pt idx="2">
                  <c:v>20687766636</c:v>
                </c:pt>
                <c:pt idx="3">
                  <c:v>23332918228</c:v>
                </c:pt>
                <c:pt idx="4">
                  <c:v>23863291381</c:v>
                </c:pt>
                <c:pt idx="5">
                  <c:v>20415065108</c:v>
                </c:pt>
                <c:pt idx="6">
                  <c:v>22034451756</c:v>
                </c:pt>
                <c:pt idx="7">
                  <c:v>21782666914</c:v>
                </c:pt>
                <c:pt idx="8">
                  <c:v>23504727639</c:v>
                </c:pt>
                <c:pt idx="9">
                  <c:v>24575747018</c:v>
                </c:pt>
              </c:numCache>
            </c:numRef>
          </c:val>
          <c:extLst xmlns:c16r2="http://schemas.microsoft.com/office/drawing/2015/06/chart">
            <c:ext xmlns:c16="http://schemas.microsoft.com/office/drawing/2014/chart" uri="{C3380CC4-5D6E-409C-BE32-E72D297353CC}">
              <c16:uniqueId val="{00000002-5279-46A2-AEEE-75879C0606B1}"/>
            </c:ext>
          </c:extLst>
        </c:ser>
        <c:ser>
          <c:idx val="3"/>
          <c:order val="3"/>
          <c:tx>
            <c:strRef>
              <c:f>'Gana Estatisticas'!$A$10</c:f>
              <c:strCache>
                <c:ptCount val="1"/>
                <c:pt idx="0">
                  <c:v>Imports of goods and services [Current] </c:v>
                </c:pt>
              </c:strCache>
            </c:strRef>
          </c:tx>
          <c:spPr>
            <a:solidFill>
              <a:srgbClr val="7030A0"/>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Estatisticas'!$B$10:$K$10</c:f>
              <c:numCache>
                <c:formatCode>"$"#,##0_);[Red]\("$"#,##0\)</c:formatCode>
                <c:ptCount val="10"/>
                <c:pt idx="0">
                  <c:v>10989375852</c:v>
                </c:pt>
                <c:pt idx="1">
                  <c:v>14768574004</c:v>
                </c:pt>
                <c:pt idx="2">
                  <c:v>19529465075</c:v>
                </c:pt>
                <c:pt idx="3">
                  <c:v>22147874708</c:v>
                </c:pt>
                <c:pt idx="4">
                  <c:v>22689841615</c:v>
                </c:pt>
                <c:pt idx="5">
                  <c:v>19483722912</c:v>
                </c:pt>
                <c:pt idx="6">
                  <c:v>21456862105</c:v>
                </c:pt>
                <c:pt idx="7">
                  <c:v>20615994271</c:v>
                </c:pt>
                <c:pt idx="8">
                  <c:v>22648980830</c:v>
                </c:pt>
                <c:pt idx="9">
                  <c:v>23871613868</c:v>
                </c:pt>
              </c:numCache>
            </c:numRef>
          </c:val>
          <c:extLst xmlns:c16r2="http://schemas.microsoft.com/office/drawing/2015/06/chart">
            <c:ext xmlns:c16="http://schemas.microsoft.com/office/drawing/2014/chart" uri="{C3380CC4-5D6E-409C-BE32-E72D297353CC}">
              <c16:uniqueId val="{00000003-5279-46A2-AEEE-75879C0606B1}"/>
            </c:ext>
          </c:extLst>
        </c:ser>
        <c:ser>
          <c:idx val="4"/>
          <c:order val="4"/>
          <c:tx>
            <c:strRef>
              <c:f>'Gana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Estatisticas'!$B$11:$K$11</c:f>
              <c:numCache>
                <c:formatCode>"$"#,##0_);[Red]\("$"#,##0\)</c:formatCode>
                <c:ptCount val="10"/>
                <c:pt idx="0">
                  <c:v>-4049465084</c:v>
                </c:pt>
                <c:pt idx="1">
                  <c:v>-5284506918</c:v>
                </c:pt>
                <c:pt idx="2">
                  <c:v>-6097280302</c:v>
                </c:pt>
                <c:pt idx="3">
                  <c:v>-6526719368</c:v>
                </c:pt>
                <c:pt idx="4">
                  <c:v>-7662942725</c:v>
                </c:pt>
                <c:pt idx="5">
                  <c:v>-5159539173</c:v>
                </c:pt>
                <c:pt idx="6">
                  <c:v>-6822130869</c:v>
                </c:pt>
                <c:pt idx="7">
                  <c:v>-4318885842</c:v>
                </c:pt>
                <c:pt idx="8">
                  <c:v>-3159774545</c:v>
                </c:pt>
                <c:pt idx="9">
                  <c:v>-2145180277</c:v>
                </c:pt>
              </c:numCache>
            </c:numRef>
          </c:val>
          <c:extLst xmlns:c16r2="http://schemas.microsoft.com/office/drawing/2015/06/chart">
            <c:ext xmlns:c16="http://schemas.microsoft.com/office/drawing/2014/chart" uri="{C3380CC4-5D6E-409C-BE32-E72D297353CC}">
              <c16:uniqueId val="{0000000E-5279-46A2-AEEE-75879C0606B1}"/>
            </c:ext>
          </c:extLst>
        </c:ser>
        <c:ser>
          <c:idx val="5"/>
          <c:order val="5"/>
          <c:tx>
            <c:strRef>
              <c:f>'Gana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Estatisticas'!$B$12:$K$12</c:f>
              <c:numCache>
                <c:formatCode>"$"#,##0_);[Red]\("$"#,##0\)</c:formatCode>
                <c:ptCount val="10"/>
                <c:pt idx="0">
                  <c:v>-3379979486</c:v>
                </c:pt>
                <c:pt idx="1">
                  <c:v>-5284506918</c:v>
                </c:pt>
                <c:pt idx="2">
                  <c:v>-4915018521</c:v>
                </c:pt>
                <c:pt idx="3">
                  <c:v>-5221327988</c:v>
                </c:pt>
                <c:pt idx="4">
                  <c:v>-6345728878</c:v>
                </c:pt>
                <c:pt idx="5">
                  <c:v>-4035297262</c:v>
                </c:pt>
                <c:pt idx="6">
                  <c:v>-5738933670</c:v>
                </c:pt>
                <c:pt idx="7">
                  <c:v>-3078520999</c:v>
                </c:pt>
                <c:pt idx="8">
                  <c:v>-1847895187</c:v>
                </c:pt>
                <c:pt idx="9">
                  <c:v>-753565509</c:v>
                </c:pt>
              </c:numCache>
            </c:numRef>
          </c:val>
          <c:extLst xmlns:c16r2="http://schemas.microsoft.com/office/drawing/2015/06/chart">
            <c:ext xmlns:c16="http://schemas.microsoft.com/office/drawing/2014/chart" uri="{C3380CC4-5D6E-409C-BE32-E72D297353CC}">
              <c16:uniqueId val="{00000019-5279-46A2-AEEE-75879C0606B1}"/>
            </c:ext>
          </c:extLst>
        </c:ser>
        <c:ser>
          <c:idx val="6"/>
          <c:order val="6"/>
          <c:tx>
            <c:strRef>
              <c:f>'Gana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Estatisticas'!$B$13:$K$13</c:f>
              <c:numCache>
                <c:formatCode>"$"#,##0_);[Red]\("$"#,##0\)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extLst xmlns:c16r2="http://schemas.microsoft.com/office/drawing/2015/06/chart">
            <c:ext xmlns:c16="http://schemas.microsoft.com/office/drawing/2014/chart" uri="{C3380CC4-5D6E-409C-BE32-E72D297353CC}">
              <c16:uniqueId val="{0000001D-5279-46A2-AEEE-75879C0606B1}"/>
            </c:ext>
          </c:extLst>
        </c:ser>
        <c:dLbls>
          <c:showLegendKey val="0"/>
          <c:showVal val="0"/>
          <c:showCatName val="0"/>
          <c:showSerName val="0"/>
          <c:showPercent val="0"/>
          <c:showBubbleSize val="0"/>
        </c:dLbls>
        <c:gapWidth val="150"/>
        <c:axId val="227169792"/>
        <c:axId val="217230720"/>
      </c:barChart>
      <c:dateAx>
        <c:axId val="227169792"/>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a:solidFill>
                      <a:srgbClr val="00B0F0"/>
                    </a:solidFill>
                  </a:rPr>
                  <a:t>GHANA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7230720"/>
        <c:crosses val="autoZero"/>
        <c:auto val="0"/>
        <c:lblOffset val="100"/>
        <c:baseTimeUnit val="days"/>
      </c:dateAx>
      <c:valAx>
        <c:axId val="2172307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716979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0" u="none" strike="noStrike" kern="1200" spc="0" baseline="0">
                <a:solidFill>
                  <a:srgbClr val="00B0F0"/>
                </a:solidFill>
                <a:latin typeface="+mn-lt"/>
                <a:ea typeface="+mn-ea"/>
                <a:cs typeface="+mn-cs"/>
              </a:defRPr>
            </a:pPr>
            <a:r>
              <a:rPr lang="pt-PT" sz="1200" dirty="0">
                <a:solidFill>
                  <a:srgbClr val="00B0F0"/>
                </a:solidFill>
              </a:rPr>
              <a:t>Ghana </a:t>
            </a:r>
            <a:r>
              <a:rPr lang="en-US" sz="1200" b="0" i="1" baseline="0" dirty="0" smtClean="0">
                <a:effectLst/>
              </a:rPr>
              <a:t>Imports of goods</a:t>
            </a:r>
            <a:endParaRPr lang="pt-PT"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0" u="none" strike="noStrike" kern="1200" spc="0" baseline="0">
                <a:solidFill>
                  <a:srgbClr val="00B0F0"/>
                </a:solidFill>
                <a:latin typeface="+mn-lt"/>
                <a:ea typeface="+mn-ea"/>
                <a:cs typeface="+mn-cs"/>
              </a:defRPr>
            </a:pPr>
            <a:endParaRPr lang="pt-PT" sz="1200" dirty="0">
              <a:solidFill>
                <a:srgbClr val="00B0F0"/>
              </a:solidFill>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0" u="none" strike="noStrike" kern="1200" spc="0" baseline="0">
                <a:solidFill>
                  <a:srgbClr val="00B0F0"/>
                </a:solidFill>
                <a:latin typeface="+mn-lt"/>
                <a:ea typeface="+mn-ea"/>
                <a:cs typeface="+mn-cs"/>
              </a:defRPr>
            </a:pPr>
            <a:r>
              <a:rPr lang="pt-PT" sz="1200" dirty="0">
                <a:solidFill>
                  <a:srgbClr val="00B0F0"/>
                </a:solidFill>
              </a:rPr>
              <a:t>2015</a:t>
            </a:r>
          </a:p>
        </c:rich>
      </c:tx>
      <c:layout>
        <c:manualLayout>
          <c:xMode val="edge"/>
          <c:yMode val="edge"/>
          <c:x val="0.60637684639561718"/>
          <c:y val="5.2001846414774469E-2"/>
        </c:manualLayout>
      </c:layout>
      <c:overlay val="0"/>
      <c:spPr>
        <a:noFill/>
        <a:ln>
          <a:noFill/>
        </a:ln>
        <a:effectLst/>
      </c:spPr>
    </c:title>
    <c:autoTitleDeleted val="0"/>
    <c:plotArea>
      <c:layout>
        <c:manualLayout>
          <c:layoutTarget val="inner"/>
          <c:xMode val="edge"/>
          <c:yMode val="edge"/>
          <c:x val="0.22171588318228619"/>
          <c:y val="0.28190565827400099"/>
          <c:w val="0.43320730236508703"/>
          <c:h val="0.595289699127080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F06-47E4-AEE3-1B0ADCA210E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F06-47E4-AEE3-1B0ADCA210E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CF06-47E4-AEE3-1B0ADCA210E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CF06-47E4-AEE3-1B0ADCA210E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CF06-47E4-AEE3-1B0ADCA210E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CF06-47E4-AEE3-1B0ADCA210E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CF06-47E4-AEE3-1B0ADCA210E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CF06-47E4-AEE3-1B0ADCA210E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CF06-47E4-AEE3-1B0ADCA210EE}"/>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CF06-47E4-AEE3-1B0ADCA210E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CF06-47E4-AEE3-1B0ADCA210E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CF06-47E4-AEE3-1B0ADCA210E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CF06-47E4-AEE3-1B0ADCA210E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CF06-47E4-AEE3-1B0ADCA210E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CF06-47E4-AEE3-1B0ADCA210E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CF06-47E4-AEE3-1B0ADCA210E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CF06-47E4-AEE3-1B0ADCA210EE}"/>
              </c:ext>
            </c:extLst>
          </c:dPt>
          <c:dLbls>
            <c:dLbl>
              <c:idx val="0"/>
              <c:layout>
                <c:manualLayout>
                  <c:x val="0.1011156479570339"/>
                  <c:y val="-6.2277268862248276E-2"/>
                </c:manualLayout>
              </c:layout>
              <c:dLblPos val="bestFit"/>
              <c:showLegendKey val="1"/>
              <c:showVal val="0"/>
              <c:showCatName val="1"/>
              <c:showSerName val="0"/>
              <c:showPercent val="1"/>
              <c:showBubbleSize val="0"/>
              <c:separator>.</c:separator>
            </c:dLbl>
            <c:dLbl>
              <c:idx val="1"/>
              <c:layout>
                <c:manualLayout>
                  <c:x val="3.6401633264532232E-2"/>
                  <c:y val="-2.2834998582824353E-2"/>
                </c:manualLayout>
              </c:layout>
              <c:dLblPos val="bestFit"/>
              <c:showLegendKey val="1"/>
              <c:showVal val="0"/>
              <c:showCatName val="1"/>
              <c:showSerName val="0"/>
              <c:showPercent val="1"/>
              <c:showBubbleSize val="0"/>
              <c:separator>.</c:separator>
            </c:dLbl>
            <c:dLbl>
              <c:idx val="2"/>
              <c:layout>
                <c:manualLayout>
                  <c:x val="4.4490885101094946E-2"/>
                  <c:y val="6.2277268862247475E-3"/>
                </c:manualLayout>
              </c:layout>
              <c:dLblPos val="bestFit"/>
              <c:showLegendKey val="1"/>
              <c:showVal val="0"/>
              <c:showCatName val="1"/>
              <c:showSerName val="0"/>
              <c:showPercent val="1"/>
              <c:showBubbleSize val="0"/>
              <c:separator>.</c:separator>
            </c:dLbl>
            <c:dLbl>
              <c:idx val="3"/>
              <c:layout>
                <c:manualLayout>
                  <c:x val="3.6401633264532156E-2"/>
                  <c:y val="3.3214543393199063E-2"/>
                </c:manualLayout>
              </c:layout>
              <c:dLblPos val="bestFit"/>
              <c:showLegendKey val="1"/>
              <c:showVal val="0"/>
              <c:showCatName val="1"/>
              <c:showSerName val="0"/>
              <c:showPercent val="1"/>
              <c:showBubbleSize val="0"/>
              <c:separator>.</c:separator>
            </c:dLbl>
            <c:dLbl>
              <c:idx val="4"/>
              <c:layout>
                <c:manualLayout>
                  <c:x val="6.066938877422038E-2"/>
                  <c:y val="2.0759089620749412E-2"/>
                </c:manualLayout>
              </c:layout>
              <c:dLblPos val="bestFit"/>
              <c:showLegendKey val="1"/>
              <c:showVal val="0"/>
              <c:showCatName val="1"/>
              <c:showSerName val="0"/>
              <c:showPercent val="1"/>
              <c:showBubbleSize val="0"/>
              <c:separator>.</c:separator>
            </c:dLbl>
            <c:dLbl>
              <c:idx val="5"/>
              <c:layout>
                <c:manualLayout>
                  <c:x val="-1.2133877754844076E-2"/>
                  <c:y val="0.11002317498997188"/>
                </c:manualLayout>
              </c:layout>
              <c:dLblPos val="bestFit"/>
              <c:showLegendKey val="1"/>
              <c:showVal val="0"/>
              <c:showCatName val="1"/>
              <c:showSerName val="0"/>
              <c:showPercent val="1"/>
              <c:showBubbleSize val="0"/>
              <c:separator>.</c:separator>
            </c:dLbl>
            <c:dLbl>
              <c:idx val="6"/>
              <c:layout>
                <c:manualLayout>
                  <c:x val="-7.6847892447345814E-2"/>
                  <c:y val="7.0580904710548009E-2"/>
                </c:manualLayout>
              </c:layout>
              <c:dLblPos val="bestFit"/>
              <c:showLegendKey val="1"/>
              <c:showVal val="0"/>
              <c:showCatName val="1"/>
              <c:showSerName val="0"/>
              <c:showPercent val="1"/>
              <c:showBubbleSize val="0"/>
              <c:separator>.</c:separator>
            </c:dLbl>
            <c:dLbl>
              <c:idx val="7"/>
              <c:layout>
                <c:manualLayout>
                  <c:x val="-9.1004083161330573E-2"/>
                  <c:y val="1.0379544810374706E-2"/>
                </c:manualLayout>
              </c:layout>
              <c:dLblPos val="bestFit"/>
              <c:showLegendKey val="1"/>
              <c:showVal val="0"/>
              <c:showCatName val="1"/>
              <c:showSerName val="0"/>
              <c:showPercent val="1"/>
              <c:showBubbleSize val="0"/>
              <c:separator>.</c:separator>
            </c:dLbl>
            <c:dLbl>
              <c:idx val="8"/>
              <c:layout>
                <c:manualLayout>
                  <c:x val="-1.0648194297459624E-2"/>
                  <c:y val="4.5669997165648707E-2"/>
                </c:manualLayout>
              </c:layout>
              <c:dLblPos val="bestFit"/>
              <c:showLegendKey val="1"/>
              <c:showVal val="0"/>
              <c:showCatName val="1"/>
              <c:showSerName val="0"/>
              <c:showPercent val="1"/>
              <c:showBubbleSize val="0"/>
              <c:separator>.</c:separator>
            </c:dLbl>
            <c:dLbl>
              <c:idx val="9"/>
              <c:layout>
                <c:manualLayout>
                  <c:x val="-5.0187119681754822E-2"/>
                  <c:y val="0.11209908395204683"/>
                </c:manualLayout>
              </c:layout>
              <c:dLblPos val="bestFit"/>
              <c:showLegendKey val="1"/>
              <c:showVal val="0"/>
              <c:showCatName val="1"/>
              <c:showSerName val="0"/>
              <c:showPercent val="1"/>
              <c:showBubbleSize val="0"/>
              <c:separator>.</c:separator>
            </c:dLbl>
            <c:dLbl>
              <c:idx val="10"/>
              <c:layout>
                <c:manualLayout>
                  <c:x val="-7.1461215062951264E-2"/>
                  <c:y val="4.7745906127723649E-2"/>
                </c:manualLayout>
              </c:layout>
              <c:dLblPos val="bestFit"/>
              <c:showLegendKey val="1"/>
              <c:showVal val="0"/>
              <c:showCatName val="1"/>
              <c:showSerName val="0"/>
              <c:showPercent val="1"/>
              <c:showBubbleSize val="0"/>
              <c:separator>.</c:separator>
            </c:dLbl>
            <c:dLbl>
              <c:idx val="11"/>
              <c:layout>
                <c:manualLayout>
                  <c:x val="-5.6906135060569067E-2"/>
                  <c:y val="-8.3036358482997657E-3"/>
                </c:manualLayout>
              </c:layout>
              <c:dLblPos val="bestFit"/>
              <c:showLegendKey val="1"/>
              <c:showVal val="0"/>
              <c:showCatName val="1"/>
              <c:showSerName val="0"/>
              <c:showPercent val="1"/>
              <c:showBubbleSize val="0"/>
              <c:separator>.</c:separator>
            </c:dLbl>
            <c:dLbl>
              <c:idx val="12"/>
              <c:layout>
                <c:manualLayout>
                  <c:x val="-4.2468572141954271E-2"/>
                  <c:y val="-5.8125450938098393E-2"/>
                </c:manualLayout>
              </c:layout>
              <c:dLblPos val="bestFit"/>
              <c:showLegendKey val="1"/>
              <c:showVal val="0"/>
              <c:showCatName val="1"/>
              <c:showSerName val="0"/>
              <c:showPercent val="1"/>
              <c:showBubbleSize val="0"/>
              <c:separator>.</c:separator>
            </c:dLbl>
            <c:dLbl>
              <c:idx val="13"/>
              <c:layout>
                <c:manualLayout>
                  <c:x val="-6.4714014692501751E-2"/>
                  <c:y val="-9.9643630179597223E-2"/>
                </c:manualLayout>
              </c:layout>
              <c:dLblPos val="bestFit"/>
              <c:showLegendKey val="1"/>
              <c:showVal val="0"/>
              <c:showCatName val="1"/>
              <c:showSerName val="0"/>
              <c:showPercent val="1"/>
              <c:showBubbleSize val="0"/>
              <c:separator>.</c:separator>
            </c:dLbl>
            <c:dLbl>
              <c:idx val="14"/>
              <c:layout>
                <c:manualLayout>
                  <c:x val="-9.5048709079611951E-2"/>
                  <c:y val="-0.14738953630732082"/>
                </c:manualLayout>
              </c:layout>
              <c:dLblPos val="bestFit"/>
              <c:showLegendKey val="1"/>
              <c:showVal val="0"/>
              <c:showCatName val="1"/>
              <c:showSerName val="0"/>
              <c:showPercent val="1"/>
              <c:showBubbleSize val="0"/>
              <c:separator>.</c:separator>
            </c:dLbl>
            <c:dLbl>
              <c:idx val="15"/>
              <c:layout>
                <c:manualLayout>
                  <c:x val="-2.2245442550547438E-2"/>
                  <c:y val="-0.16192089904184545"/>
                </c:manualLayout>
              </c:layout>
              <c:dLblPos val="bestFit"/>
              <c:showLegendKey val="1"/>
              <c:showVal val="0"/>
              <c:showCatName val="1"/>
              <c:showSerName val="0"/>
              <c:showPercent val="1"/>
              <c:showBubbleSize val="0"/>
              <c:separator>.</c:separator>
            </c:dLbl>
            <c:dLbl>
              <c:idx val="16"/>
              <c:layout>
                <c:manualLayout>
                  <c:x val="0.10313796091617465"/>
                  <c:y val="-0.12247862876242153"/>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'Gana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'Gana Estatisticas'!$B$115:$B$131</c:f>
              <c:numCache>
                <c:formatCode>"$"#,##0</c:formatCode>
                <c:ptCount val="17"/>
                <c:pt idx="0">
                  <c:v>1554582134</c:v>
                </c:pt>
                <c:pt idx="1">
                  <c:v>1452565110</c:v>
                </c:pt>
                <c:pt idx="2">
                  <c:v>243700111</c:v>
                </c:pt>
                <c:pt idx="3">
                  <c:v>108874552</c:v>
                </c:pt>
                <c:pt idx="4">
                  <c:v>8390504919</c:v>
                </c:pt>
                <c:pt idx="5">
                  <c:v>623339067</c:v>
                </c:pt>
                <c:pt idx="6">
                  <c:v>1346784262</c:v>
                </c:pt>
                <c:pt idx="7">
                  <c:v>145325315</c:v>
                </c:pt>
                <c:pt idx="8">
                  <c:v>4079729034</c:v>
                </c:pt>
                <c:pt idx="9">
                  <c:v>290735841</c:v>
                </c:pt>
                <c:pt idx="10">
                  <c:v>70750451</c:v>
                </c:pt>
                <c:pt idx="11">
                  <c:v>212959115</c:v>
                </c:pt>
                <c:pt idx="12">
                  <c:v>7026275</c:v>
                </c:pt>
                <c:pt idx="13">
                  <c:v>1476535512</c:v>
                </c:pt>
                <c:pt idx="14" formatCode="&quot;$&quot;#,##0;\-&quot;$&quot;#,##0">
                  <c:v>1218790709</c:v>
                </c:pt>
                <c:pt idx="15">
                  <c:v>167255267</c:v>
                </c:pt>
                <c:pt idx="16">
                  <c:v>38199227</c:v>
                </c:pt>
              </c:numCache>
            </c:numRef>
          </c:val>
          <c:extLst xmlns:c16r2="http://schemas.microsoft.com/office/drawing/2015/06/chart">
            <c:ext xmlns:c16="http://schemas.microsoft.com/office/drawing/2014/chart" uri="{C3380CC4-5D6E-409C-BE32-E72D297353CC}">
              <c16:uniqueId val="{00000022-CF06-47E4-AEE3-1B0ADCA210EE}"/>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dirty="0">
                <a:effectLst/>
              </a:rPr>
              <a:t>Ghana </a:t>
            </a:r>
            <a:r>
              <a:rPr lang="en-US" sz="1200" b="0" i="1" baseline="0" dirty="0" smtClean="0">
                <a:effectLst/>
              </a:rPr>
              <a:t>Exports of goods</a:t>
            </a:r>
            <a:endParaRPr lang="pt-PT" sz="1200" dirty="0">
              <a:effectLst/>
            </a:endParaRPr>
          </a:p>
          <a:p>
            <a:pPr defTabSz="914400">
              <a:defRPr lang="pt-PT" sz="1200" b="0" i="1" u="none" strike="noStrike" kern="1200" spc="0" baseline="0">
                <a:solidFill>
                  <a:srgbClr val="00B0F0"/>
                </a:solidFill>
                <a:latin typeface="+mn-lt"/>
                <a:ea typeface="+mn-ea"/>
                <a:cs typeface="+mn-cs"/>
              </a:defRPr>
            </a:pPr>
            <a:r>
              <a:rPr lang="pt-PT" sz="1200" i="1" dirty="0">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6357606458531918"/>
          <c:y val="0.30892767789124004"/>
          <c:w val="0.45222533397496079"/>
          <c:h val="0.4661626779120545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411-492B-B621-1A017D105F5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411-492B-B621-1A017D105F52}"/>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F411-492B-B621-1A017D105F5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411-492B-B621-1A017D105F52}"/>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411-492B-B621-1A017D105F52}"/>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411-492B-B621-1A017D105F5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411-492B-B621-1A017D105F52}"/>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411-492B-B621-1A017D105F52}"/>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411-492B-B621-1A017D105F52}"/>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411-492B-B621-1A017D105F5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411-492B-B621-1A017D105F52}"/>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411-492B-B621-1A017D105F52}"/>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411-492B-B621-1A017D105F5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411-492B-B621-1A017D105F5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411-492B-B621-1A017D105F5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411-492B-B621-1A017D105F5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411-492B-B621-1A017D105F52}"/>
              </c:ext>
            </c:extLst>
          </c:dPt>
          <c:dLbls>
            <c:dLbl>
              <c:idx val="0"/>
              <c:layout>
                <c:manualLayout>
                  <c:x val="0.10257637942211228"/>
                  <c:y val="7.3177247480876312E-2"/>
                </c:manualLayout>
              </c:layout>
              <c:dLblPos val="bestFit"/>
              <c:showLegendKey val="1"/>
              <c:showVal val="0"/>
              <c:showCatName val="1"/>
              <c:showSerName val="0"/>
              <c:showPercent val="1"/>
              <c:showBubbleSize val="0"/>
            </c:dLbl>
            <c:dLbl>
              <c:idx val="1"/>
              <c:layout>
                <c:manualLayout>
                  <c:x val="4.1030551768844854E-2"/>
                  <c:y val="3.1044892870674797E-2"/>
                </c:manualLayout>
              </c:layout>
              <c:dLblPos val="bestFit"/>
              <c:showLegendKey val="1"/>
              <c:showVal val="0"/>
              <c:showCatName val="1"/>
              <c:showSerName val="0"/>
              <c:showPercent val="1"/>
              <c:showBubbleSize val="0"/>
            </c:dLbl>
            <c:dLbl>
              <c:idx val="2"/>
              <c:layout>
                <c:manualLayout>
                  <c:x val="-8.0009575949247513E-2"/>
                  <c:y val="1.5522446435337399E-2"/>
                </c:manualLayout>
              </c:layout>
              <c:dLblPos val="bestFit"/>
              <c:showLegendKey val="1"/>
              <c:showVal val="0"/>
              <c:showCatName val="1"/>
              <c:showSerName val="0"/>
              <c:showPercent val="1"/>
              <c:showBubbleSize val="0"/>
            </c:dLbl>
            <c:dLbl>
              <c:idx val="3"/>
              <c:layout>
                <c:manualLayout>
                  <c:x val="-6.7700410418594009E-2"/>
                  <c:y val="5.9872293393444173E-2"/>
                </c:manualLayout>
              </c:layout>
              <c:dLblPos val="bestFit"/>
              <c:showLegendKey val="1"/>
              <c:showVal val="0"/>
              <c:showCatName val="1"/>
              <c:showSerName val="0"/>
              <c:showPercent val="1"/>
              <c:showBubbleSize val="0"/>
            </c:dLbl>
            <c:dLbl>
              <c:idx val="4"/>
              <c:layout>
                <c:manualLayout>
                  <c:x val="-0.22374606029972657"/>
                  <c:y val="0.17296440313661665"/>
                </c:manualLayout>
              </c:layout>
              <c:dLblPos val="bestFit"/>
              <c:showLegendKey val="1"/>
              <c:showVal val="0"/>
              <c:showCatName val="1"/>
              <c:showSerName val="0"/>
              <c:showPercent val="1"/>
              <c:showBubbleSize val="0"/>
            </c:dLbl>
            <c:dLbl>
              <c:idx val="5"/>
              <c:layout>
                <c:manualLayout>
                  <c:x val="-0.27309628335892899"/>
                  <c:y val="0.11974458678688851"/>
                </c:manualLayout>
              </c:layout>
              <c:dLblPos val="bestFit"/>
              <c:showLegendKey val="1"/>
              <c:showVal val="0"/>
              <c:showCatName val="1"/>
              <c:showSerName val="0"/>
              <c:showPercent val="1"/>
              <c:showBubbleSize val="0"/>
            </c:dLbl>
            <c:dLbl>
              <c:idx val="6"/>
              <c:layout>
                <c:manualLayout>
                  <c:x val="-0.28222073499933525"/>
                  <c:y val="6.4307278089254946E-2"/>
                </c:manualLayout>
              </c:layout>
              <c:dLblPos val="bestFit"/>
              <c:showLegendKey val="1"/>
              <c:showVal val="0"/>
              <c:showCatName val="1"/>
              <c:showSerName val="0"/>
              <c:showPercent val="1"/>
              <c:showBubbleSize val="0"/>
            </c:dLbl>
            <c:dLbl>
              <c:idx val="7"/>
              <c:layout>
                <c:manualLayout>
                  <c:x val="-0.31825169788138585"/>
                  <c:y val="-1.3304954087432057E-2"/>
                </c:manualLayout>
              </c:layout>
              <c:dLblPos val="bestFit"/>
              <c:showLegendKey val="1"/>
              <c:showVal val="0"/>
              <c:showCatName val="1"/>
              <c:showSerName val="0"/>
              <c:showPercent val="1"/>
              <c:showBubbleSize val="0"/>
            </c:dLbl>
            <c:dLbl>
              <c:idx val="8"/>
              <c:layout>
                <c:manualLayout>
                  <c:x val="-0.31918603139095669"/>
                  <c:y val="-8.8699868521910391E-2"/>
                </c:manualLayout>
              </c:layout>
              <c:dLblPos val="bestFit"/>
              <c:showLegendKey val="1"/>
              <c:showVal val="0"/>
              <c:showCatName val="1"/>
              <c:showSerName val="0"/>
              <c:showPercent val="1"/>
              <c:showBubbleSize val="0"/>
            </c:dLbl>
            <c:dLbl>
              <c:idx val="9"/>
              <c:layout>
                <c:manualLayout>
                  <c:x val="6.770024888098862E-2"/>
                  <c:y val="-0.20184453457978521"/>
                </c:manualLayout>
              </c:layout>
              <c:dLblPos val="bestFit"/>
              <c:showLegendKey val="1"/>
              <c:showVal val="0"/>
              <c:showCatName val="1"/>
              <c:showSerName val="0"/>
              <c:showPercent val="1"/>
              <c:showBubbleSize val="0"/>
            </c:dLbl>
            <c:dLbl>
              <c:idx val="10"/>
              <c:layout>
                <c:manualLayout>
                  <c:x val="-9.4370269068343171E-2"/>
                  <c:y val="-0.22396672713843963"/>
                </c:manualLayout>
              </c:layout>
              <c:dLblPos val="bestFit"/>
              <c:showLegendKey val="1"/>
              <c:showVal val="0"/>
              <c:showCatName val="1"/>
              <c:showSerName val="0"/>
              <c:showPercent val="1"/>
              <c:showBubbleSize val="0"/>
            </c:dLbl>
            <c:dLbl>
              <c:idx val="11"/>
              <c:layout>
                <c:manualLayout>
                  <c:x val="-0.24059944020758228"/>
                  <c:y val="-0.14191968487163861"/>
                </c:manualLayout>
              </c:layout>
              <c:dLblPos val="bestFit"/>
              <c:showLegendKey val="1"/>
              <c:showVal val="0"/>
              <c:showCatName val="1"/>
              <c:showSerName val="0"/>
              <c:showPercent val="1"/>
              <c:showBubbleSize val="0"/>
            </c:dLbl>
            <c:dLbl>
              <c:idx val="12"/>
              <c:layout>
                <c:manualLayout>
                  <c:x val="-0.27057096597388036"/>
                  <c:y val="-0.22396672713843963"/>
                </c:manualLayout>
              </c:layout>
              <c:dLblPos val="bestFit"/>
              <c:showLegendKey val="1"/>
              <c:showVal val="0"/>
              <c:showCatName val="1"/>
              <c:showSerName val="0"/>
              <c:showPercent val="1"/>
              <c:showBubbleSize val="0"/>
            </c:dLbl>
            <c:dLbl>
              <c:idx val="13"/>
              <c:layout>
                <c:manualLayout>
                  <c:x val="0.20310123125578211"/>
                  <c:y val="-0.16409443374499535"/>
                </c:manualLayout>
              </c:layout>
              <c:dLblPos val="bestFit"/>
              <c:showLegendKey val="1"/>
              <c:showVal val="0"/>
              <c:showCatName val="1"/>
              <c:showSerName val="0"/>
              <c:showPercent val="1"/>
              <c:showBubbleSize val="0"/>
            </c:dLbl>
            <c:dLbl>
              <c:idx val="14"/>
              <c:layout>
                <c:manualLayout>
                  <c:x val="0.22771956231708895"/>
                  <c:y val="4.4349846958106854E-3"/>
                </c:manualLayout>
              </c:layout>
              <c:dLblPos val="bestFit"/>
              <c:showLegendKey val="1"/>
              <c:showVal val="0"/>
              <c:showCatName val="1"/>
              <c:showSerName val="0"/>
              <c:showPercent val="1"/>
              <c:showBubbleSize val="0"/>
            </c:dLbl>
            <c:dLbl>
              <c:idx val="15"/>
              <c:layout>
                <c:manualLayout>
                  <c:x val="0.1312977656603036"/>
                  <c:y val="-9.5352170959929733E-2"/>
                </c:manualLayout>
              </c:layout>
              <c:dLblPos val="bestFit"/>
              <c:showLegendKey val="1"/>
              <c:showVal val="0"/>
              <c:showCatName val="1"/>
              <c:showSerName val="0"/>
              <c:showPercent val="1"/>
              <c:showBubbleSize val="0"/>
            </c:dLbl>
            <c:dLbl>
              <c:idx val="16"/>
              <c:layout>
                <c:manualLayout>
                  <c:x val="0.21335870766038778"/>
                  <c:y val="-4.8784831653917497E-2"/>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'Gana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'Gana Estatisticas'!$B$137:$B$153</c:f>
              <c:numCache>
                <c:formatCode>"$"#,##0;\-"$"#,##0</c:formatCode>
                <c:ptCount val="17"/>
                <c:pt idx="0">
                  <c:v>3024539602</c:v>
                </c:pt>
                <c:pt idx="1">
                  <c:v>2852939953</c:v>
                </c:pt>
                <c:pt idx="2">
                  <c:v>2678847578</c:v>
                </c:pt>
                <c:pt idx="3">
                  <c:v>2486784670</c:v>
                </c:pt>
                <c:pt idx="4">
                  <c:v>839324205</c:v>
                </c:pt>
                <c:pt idx="5">
                  <c:v>36665372</c:v>
                </c:pt>
                <c:pt idx="6">
                  <c:v>227650431</c:v>
                </c:pt>
                <c:pt idx="7">
                  <c:v>1717145</c:v>
                </c:pt>
                <c:pt idx="8">
                  <c:v>220291412</c:v>
                </c:pt>
                <c:pt idx="9">
                  <c:v>7341442</c:v>
                </c:pt>
                <c:pt idx="10">
                  <c:v>5129051</c:v>
                </c:pt>
                <c:pt idx="11">
                  <c:v>1681234</c:v>
                </c:pt>
                <c:pt idx="12">
                  <c:v>531157</c:v>
                </c:pt>
                <c:pt idx="13">
                  <c:v>65029767</c:v>
                </c:pt>
                <c:pt idx="14">
                  <c:v>47773444</c:v>
                </c:pt>
                <c:pt idx="15">
                  <c:v>20121363</c:v>
                </c:pt>
                <c:pt idx="16">
                  <c:v>2275394</c:v>
                </c:pt>
              </c:numCache>
            </c:numRef>
          </c:val>
          <c:extLst xmlns:c16r2="http://schemas.microsoft.com/office/drawing/2015/06/chart">
            <c:ext xmlns:c16="http://schemas.microsoft.com/office/drawing/2014/chart" uri="{C3380CC4-5D6E-409C-BE32-E72D297353CC}">
              <c16:uniqueId val="{00000022-F411-492B-B621-1A017D105F52}"/>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'Gana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Estatisticas'!$B$14:$K$14</c:f>
              <c:numCache>
                <c:formatCode>0.00%</c:formatCode>
                <c:ptCount val="10"/>
                <c:pt idx="0">
                  <c:v>0.29289999999999999</c:v>
                </c:pt>
                <c:pt idx="1">
                  <c:v>0.29480000000000001</c:v>
                </c:pt>
                <c:pt idx="2">
                  <c:v>0.36940000000000001</c:v>
                </c:pt>
                <c:pt idx="3">
                  <c:v>0.40360000000000001</c:v>
                </c:pt>
                <c:pt idx="4">
                  <c:v>0.25829999999999997</c:v>
                </c:pt>
                <c:pt idx="5">
                  <c:v>0.28820000000000001</c:v>
                </c:pt>
                <c:pt idx="6">
                  <c:v>0.3196</c:v>
                </c:pt>
                <c:pt idx="7">
                  <c:v>0.31879999999999997</c:v>
                </c:pt>
                <c:pt idx="8">
                  <c:v>0.35260000000000002</c:v>
                </c:pt>
                <c:pt idx="9">
                  <c:v>0.35260000000000002</c:v>
                </c:pt>
              </c:numCache>
            </c:numRef>
          </c:val>
          <c:extLst xmlns:c16r2="http://schemas.microsoft.com/office/drawing/2015/06/chart">
            <c:ext xmlns:c16="http://schemas.microsoft.com/office/drawing/2014/chart" uri="{C3380CC4-5D6E-409C-BE32-E72D297353CC}">
              <c16:uniqueId val="{00000000-37EF-4E18-9AE4-44A2B514CCF0}"/>
            </c:ext>
          </c:extLst>
        </c:ser>
        <c:ser>
          <c:idx val="1"/>
          <c:order val="1"/>
          <c:tx>
            <c:strRef>
              <c:f>'Gana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Estatisticas'!$B$15:$K$15</c:f>
              <c:numCache>
                <c:formatCode>0.00%</c:formatCode>
                <c:ptCount val="10"/>
                <c:pt idx="0">
                  <c:v>0.42299999999999999</c:v>
                </c:pt>
                <c:pt idx="1">
                  <c:v>0.45900000000000002</c:v>
                </c:pt>
                <c:pt idx="2">
                  <c:v>0.49359999999999998</c:v>
                </c:pt>
                <c:pt idx="3">
                  <c:v>0.52810000000000001</c:v>
                </c:pt>
                <c:pt idx="4">
                  <c:v>0.35859999999999997</c:v>
                </c:pt>
                <c:pt idx="5">
                  <c:v>0.36349999999999999</c:v>
                </c:pt>
                <c:pt idx="6">
                  <c:v>0.43630000000000002</c:v>
                </c:pt>
                <c:pt idx="7">
                  <c:v>0.37480000000000002</c:v>
                </c:pt>
                <c:pt idx="8">
                  <c:v>0.38390000000000002</c:v>
                </c:pt>
                <c:pt idx="9">
                  <c:v>0.36409999999999998</c:v>
                </c:pt>
              </c:numCache>
            </c:numRef>
          </c:val>
          <c:extLst xmlns:c16r2="http://schemas.microsoft.com/office/drawing/2015/06/chart">
            <c:ext xmlns:c16="http://schemas.microsoft.com/office/drawing/2014/chart" uri="{C3380CC4-5D6E-409C-BE32-E72D297353CC}">
              <c16:uniqueId val="{00000001-37EF-4E18-9AE4-44A2B514CCF0}"/>
            </c:ext>
          </c:extLst>
        </c:ser>
        <c:dLbls>
          <c:showLegendKey val="0"/>
          <c:showVal val="1"/>
          <c:showCatName val="0"/>
          <c:showSerName val="0"/>
          <c:showPercent val="0"/>
          <c:showBubbleSize val="0"/>
        </c:dLbls>
        <c:gapWidth val="219"/>
        <c:overlap val="-27"/>
        <c:axId val="227059200"/>
        <c:axId val="221801280"/>
      </c:barChart>
      <c:catAx>
        <c:axId val="2270592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1801280"/>
        <c:crosses val="autoZero"/>
        <c:auto val="1"/>
        <c:lblAlgn val="ctr"/>
        <c:lblOffset val="100"/>
        <c:noMultiLvlLbl val="0"/>
      </c:catAx>
      <c:valAx>
        <c:axId val="2218012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705920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a:effectLst/>
              </a:rPr>
              <a:t>Foreign direct investment [net inflows - current]</a:t>
            </a:r>
            <a:endParaRPr lang="pt-PT" sz="1200">
              <a:effectLst/>
            </a:endParaRPr>
          </a:p>
        </c:rich>
      </c:tx>
      <c:overlay val="0"/>
      <c:spPr>
        <a:noFill/>
        <a:ln>
          <a:noFill/>
        </a:ln>
        <a:effectLst/>
      </c:spPr>
    </c:title>
    <c:autoTitleDeleted val="0"/>
    <c:plotArea>
      <c:layout/>
      <c:lineChart>
        <c:grouping val="standard"/>
        <c:varyColors val="0"/>
        <c:ser>
          <c:idx val="0"/>
          <c:order val="0"/>
          <c:tx>
            <c:strRef>
              <c:f>'Gana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Estatisticas'!$B$91:$K$91</c:f>
              <c:numCache>
                <c:formatCode>"$"#,##0;\-"$"#,##0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smooth val="0"/>
          <c:extLst xmlns:c16r2="http://schemas.microsoft.com/office/drawing/2015/06/chart">
            <c:ext xmlns:c16="http://schemas.microsoft.com/office/drawing/2014/chart" uri="{C3380CC4-5D6E-409C-BE32-E72D297353CC}">
              <c16:uniqueId val="{00000005-B4A2-4BAE-82C8-964047E2561F}"/>
            </c:ext>
          </c:extLst>
        </c:ser>
        <c:dLbls>
          <c:showLegendKey val="0"/>
          <c:showVal val="1"/>
          <c:showCatName val="0"/>
          <c:showSerName val="0"/>
          <c:showPercent val="0"/>
          <c:showBubbleSize val="0"/>
        </c:dLbls>
        <c:marker val="1"/>
        <c:smooth val="0"/>
        <c:axId val="227059712"/>
        <c:axId val="221803008"/>
      </c:lineChart>
      <c:catAx>
        <c:axId val="2270597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1803008"/>
        <c:crosses val="autoZero"/>
        <c:auto val="1"/>
        <c:lblAlgn val="ctr"/>
        <c:lblOffset val="100"/>
        <c:noMultiLvlLbl val="0"/>
      </c:catAx>
      <c:valAx>
        <c:axId val="2218030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70597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'Guine Estatisticas'!$A$7</c:f>
              <c:strCache>
                <c:ptCount val="1"/>
                <c:pt idx="0">
                  <c:v>Exports of goods and services [Constant] </c:v>
                </c:pt>
              </c:strCache>
            </c:strRef>
          </c:tx>
          <c:spPr>
            <a:solidFill>
              <a:schemeClr val="accent1"/>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Estatisticas'!$B$7:$K$7</c:f>
              <c:numCache>
                <c:formatCode>"$"#,##0_);[Red]\("$"#,##0\)</c:formatCode>
                <c:ptCount val="10"/>
                <c:pt idx="0">
                  <c:v>1963069543</c:v>
                </c:pt>
                <c:pt idx="1">
                  <c:v>2079424662</c:v>
                </c:pt>
                <c:pt idx="2">
                  <c:v>2059780711</c:v>
                </c:pt>
                <c:pt idx="3">
                  <c:v>2120634494</c:v>
                </c:pt>
                <c:pt idx="4">
                  <c:v>1855634771</c:v>
                </c:pt>
                <c:pt idx="5">
                  <c:v>1978219179</c:v>
                </c:pt>
                <c:pt idx="6">
                  <c:v>1797832009</c:v>
                </c:pt>
                <c:pt idx="7">
                  <c:v>2485801741</c:v>
                </c:pt>
                <c:pt idx="8">
                  <c:v>4445452684</c:v>
                </c:pt>
                <c:pt idx="9">
                  <c:v>4901428736</c:v>
                </c:pt>
              </c:numCache>
            </c:numRef>
          </c:val>
          <c:extLst xmlns:c16r2="http://schemas.microsoft.com/office/drawing/2015/06/chart">
            <c:ext xmlns:c16="http://schemas.microsoft.com/office/drawing/2014/chart" uri="{C3380CC4-5D6E-409C-BE32-E72D297353CC}">
              <c16:uniqueId val="{00000000-40FC-44A1-98DC-0677CBDE0E45}"/>
            </c:ext>
          </c:extLst>
        </c:ser>
        <c:ser>
          <c:idx val="1"/>
          <c:order val="1"/>
          <c:tx>
            <c:strRef>
              <c:f>'Guine Estatisticas'!$A$8</c:f>
              <c:strCache>
                <c:ptCount val="1"/>
                <c:pt idx="0">
                  <c:v>Exports of goods and services [Current] </c:v>
                </c:pt>
              </c:strCache>
            </c:strRef>
          </c:tx>
          <c:spPr>
            <a:solidFill>
              <a:schemeClr val="accent2"/>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Estatisticas'!$B$8:$K$8</c:f>
              <c:numCache>
                <c:formatCode>"$"#,##0_);[Red]\("$"#,##0\)</c:formatCode>
                <c:ptCount val="10"/>
                <c:pt idx="0">
                  <c:v>1512364200</c:v>
                </c:pt>
                <c:pt idx="1">
                  <c:v>2079424662</c:v>
                </c:pt>
                <c:pt idx="2">
                  <c:v>2212106789</c:v>
                </c:pt>
                <c:pt idx="3">
                  <c:v>2531048966</c:v>
                </c:pt>
                <c:pt idx="4">
                  <c:v>2217341673</c:v>
                </c:pt>
                <c:pt idx="5">
                  <c:v>2342843821</c:v>
                </c:pt>
                <c:pt idx="6">
                  <c:v>1890478301</c:v>
                </c:pt>
                <c:pt idx="7">
                  <c:v>2527075847</c:v>
                </c:pt>
                <c:pt idx="8">
                  <c:v>4611027662</c:v>
                </c:pt>
                <c:pt idx="9">
                  <c:v>4101524585</c:v>
                </c:pt>
              </c:numCache>
            </c:numRef>
          </c:val>
          <c:extLst xmlns:c16r2="http://schemas.microsoft.com/office/drawing/2015/06/chart">
            <c:ext xmlns:c16="http://schemas.microsoft.com/office/drawing/2014/chart" uri="{C3380CC4-5D6E-409C-BE32-E72D297353CC}">
              <c16:uniqueId val="{00000001-40FC-44A1-98DC-0677CBDE0E45}"/>
            </c:ext>
          </c:extLst>
        </c:ser>
        <c:ser>
          <c:idx val="2"/>
          <c:order val="2"/>
          <c:tx>
            <c:strRef>
              <c:f>'Guine Estatisticas'!$A$9</c:f>
              <c:strCache>
                <c:ptCount val="1"/>
                <c:pt idx="0">
                  <c:v>Exports of goods and services [Current] </c:v>
                </c:pt>
              </c:strCache>
            </c:strRef>
          </c:tx>
          <c:spPr>
            <a:solidFill>
              <a:srgbClr val="CCE9AD"/>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Estatisticas'!$B$9:$K$9</c:f>
              <c:numCache>
                <c:formatCode>"$"#,##0_);[Red]\("$"#,##0\)</c:formatCode>
                <c:ptCount val="10"/>
                <c:pt idx="0">
                  <c:v>2859969265</c:v>
                </c:pt>
                <c:pt idx="1">
                  <c:v>2961065637</c:v>
                </c:pt>
                <c:pt idx="2">
                  <c:v>3530428802</c:v>
                </c:pt>
                <c:pt idx="3">
                  <c:v>3982602308</c:v>
                </c:pt>
                <c:pt idx="4">
                  <c:v>4322095047</c:v>
                </c:pt>
                <c:pt idx="5">
                  <c:v>4107895543</c:v>
                </c:pt>
                <c:pt idx="6">
                  <c:v>4495464676</c:v>
                </c:pt>
                <c:pt idx="7">
                  <c:v>7685347344</c:v>
                </c:pt>
                <c:pt idx="8">
                  <c:v>6330478796</c:v>
                </c:pt>
                <c:pt idx="9">
                  <c:v>5973699324</c:v>
                </c:pt>
              </c:numCache>
            </c:numRef>
          </c:val>
          <c:extLst xmlns:c16r2="http://schemas.microsoft.com/office/drawing/2015/06/chart">
            <c:ext xmlns:c16="http://schemas.microsoft.com/office/drawing/2014/chart" uri="{C3380CC4-5D6E-409C-BE32-E72D297353CC}">
              <c16:uniqueId val="{00000002-40FC-44A1-98DC-0677CBDE0E45}"/>
            </c:ext>
          </c:extLst>
        </c:ser>
        <c:ser>
          <c:idx val="3"/>
          <c:order val="3"/>
          <c:tx>
            <c:strRef>
              <c:f>'Guine Estatisticas'!$A$10</c:f>
              <c:strCache>
                <c:ptCount val="1"/>
                <c:pt idx="0">
                  <c:v>Imports of goods and services [Current] </c:v>
                </c:pt>
              </c:strCache>
            </c:strRef>
          </c:tx>
          <c:spPr>
            <a:solidFill>
              <a:srgbClr val="7030A0"/>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Estatisticas'!$B$10:$K$10</c:f>
              <c:numCache>
                <c:formatCode>"$"#,##0_);[Red]\("$"#,##0\)</c:formatCode>
                <c:ptCount val="10"/>
                <c:pt idx="0">
                  <c:v>3177066501</c:v>
                </c:pt>
                <c:pt idx="1">
                  <c:v>2961065637</c:v>
                </c:pt>
                <c:pt idx="2">
                  <c:v>3620035689</c:v>
                </c:pt>
                <c:pt idx="3">
                  <c:v>4089175143</c:v>
                </c:pt>
                <c:pt idx="4">
                  <c:v>4519671005</c:v>
                </c:pt>
                <c:pt idx="5">
                  <c:v>4396562741</c:v>
                </c:pt>
                <c:pt idx="6">
                  <c:v>4480281625</c:v>
                </c:pt>
                <c:pt idx="7">
                  <c:v>7095404979</c:v>
                </c:pt>
                <c:pt idx="8">
                  <c:v>5842867639</c:v>
                </c:pt>
                <c:pt idx="9">
                  <c:v>5783505586</c:v>
                </c:pt>
              </c:numCache>
            </c:numRef>
          </c:val>
          <c:extLst xmlns:c16r2="http://schemas.microsoft.com/office/drawing/2015/06/chart">
            <c:ext xmlns:c16="http://schemas.microsoft.com/office/drawing/2014/chart" uri="{C3380CC4-5D6E-409C-BE32-E72D297353CC}">
              <c16:uniqueId val="{00000003-40FC-44A1-98DC-0677CBDE0E45}"/>
            </c:ext>
          </c:extLst>
        </c:ser>
        <c:ser>
          <c:idx val="4"/>
          <c:order val="4"/>
          <c:tx>
            <c:strRef>
              <c:f>'Guine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Estatisticas'!$B$11:$K$11</c:f>
              <c:numCache>
                <c:formatCode>"$"#,##0_);[Red]\("$"#,##0\)</c:formatCode>
                <c:ptCount val="10"/>
                <c:pt idx="0">
                  <c:v>-896899722</c:v>
                </c:pt>
                <c:pt idx="1">
                  <c:v>-881640975</c:v>
                </c:pt>
                <c:pt idx="2">
                  <c:v>-1470648091</c:v>
                </c:pt>
                <c:pt idx="3">
                  <c:v>-1861967814</c:v>
                </c:pt>
                <c:pt idx="4">
                  <c:v>-2466460276</c:v>
                </c:pt>
                <c:pt idx="5">
                  <c:v>-2129676364</c:v>
                </c:pt>
                <c:pt idx="6">
                  <c:v>-2697632667</c:v>
                </c:pt>
                <c:pt idx="7">
                  <c:v>-5199545603</c:v>
                </c:pt>
                <c:pt idx="8">
                  <c:v>-1885026112</c:v>
                </c:pt>
                <c:pt idx="9">
                  <c:v>-1072270588</c:v>
                </c:pt>
              </c:numCache>
            </c:numRef>
          </c:val>
          <c:extLst xmlns:c16r2="http://schemas.microsoft.com/office/drawing/2015/06/chart">
            <c:ext xmlns:c16="http://schemas.microsoft.com/office/drawing/2014/chart" uri="{C3380CC4-5D6E-409C-BE32-E72D297353CC}">
              <c16:uniqueId val="{0000000E-40FC-44A1-98DC-0677CBDE0E45}"/>
            </c:ext>
          </c:extLst>
        </c:ser>
        <c:ser>
          <c:idx val="5"/>
          <c:order val="5"/>
          <c:tx>
            <c:strRef>
              <c:f>'Guine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Estatisticas'!$B$12:$K$12</c:f>
              <c:numCache>
                <c:formatCode>"$"#,##0_);[Red]\("$"#,##0\)</c:formatCode>
                <c:ptCount val="10"/>
                <c:pt idx="0">
                  <c:v>-1664702301</c:v>
                </c:pt>
                <c:pt idx="1">
                  <c:v>-881640975</c:v>
                </c:pt>
                <c:pt idx="2">
                  <c:v>-1407928900</c:v>
                </c:pt>
                <c:pt idx="3">
                  <c:v>-1558126177</c:v>
                </c:pt>
                <c:pt idx="4">
                  <c:v>-2302329332</c:v>
                </c:pt>
                <c:pt idx="5">
                  <c:v>-2053718920</c:v>
                </c:pt>
                <c:pt idx="6">
                  <c:v>-2589803324</c:v>
                </c:pt>
                <c:pt idx="7">
                  <c:v>-4568329132</c:v>
                </c:pt>
                <c:pt idx="8">
                  <c:v>-1231839977</c:v>
                </c:pt>
                <c:pt idx="9">
                  <c:v>-1681981001</c:v>
                </c:pt>
              </c:numCache>
            </c:numRef>
          </c:val>
          <c:extLst xmlns:c16r2="http://schemas.microsoft.com/office/drawing/2015/06/chart">
            <c:ext xmlns:c16="http://schemas.microsoft.com/office/drawing/2014/chart" uri="{C3380CC4-5D6E-409C-BE32-E72D297353CC}">
              <c16:uniqueId val="{00000019-40FC-44A1-98DC-0677CBDE0E45}"/>
            </c:ext>
          </c:extLst>
        </c:ser>
        <c:ser>
          <c:idx val="6"/>
          <c:order val="6"/>
          <c:tx>
            <c:strRef>
              <c:f>'Guine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Estatisticas'!$B$13:$K$13</c:f>
              <c:numCache>
                <c:formatCode>"$"#,##0_);[Red]\("$"#,##0\)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extLst xmlns:c16r2="http://schemas.microsoft.com/office/drawing/2015/06/chart">
            <c:ext xmlns:c16="http://schemas.microsoft.com/office/drawing/2014/chart" uri="{C3380CC4-5D6E-409C-BE32-E72D297353CC}">
              <c16:uniqueId val="{0000001D-40FC-44A1-98DC-0677CBDE0E45}"/>
            </c:ext>
          </c:extLst>
        </c:ser>
        <c:dLbls>
          <c:showLegendKey val="0"/>
          <c:showVal val="0"/>
          <c:showCatName val="0"/>
          <c:showSerName val="0"/>
          <c:showPercent val="0"/>
          <c:showBubbleSize val="0"/>
        </c:dLbls>
        <c:gapWidth val="150"/>
        <c:axId val="217397248"/>
        <c:axId val="221806592"/>
      </c:barChart>
      <c:dateAx>
        <c:axId val="217397248"/>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smtClean="0">
                    <a:solidFill>
                      <a:srgbClr val="00B0F0"/>
                    </a:solidFill>
                  </a:rPr>
                  <a:t>GUINEA</a:t>
                </a:r>
                <a:r>
                  <a:rPr lang="en-US" sz="1000" b="0" baseline="0" dirty="0" smtClean="0">
                    <a:solidFill>
                      <a:srgbClr val="00B0F0"/>
                    </a:solidFill>
                  </a:rPr>
                  <a:t>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1806592"/>
        <c:crosses val="autoZero"/>
        <c:auto val="0"/>
        <c:lblOffset val="100"/>
        <c:baseTimeUnit val="days"/>
      </c:dateAx>
      <c:valAx>
        <c:axId val="2218065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739724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baseline="0" dirty="0">
                <a:effectLst/>
              </a:rPr>
              <a:t>Guinea Im</a:t>
            </a:r>
            <a:r>
              <a:rPr lang="en-US" sz="1200" b="0" i="1" baseline="0" dirty="0">
                <a:effectLst/>
              </a:rPr>
              <a:t>ports of goods</a:t>
            </a:r>
            <a:endParaRPr lang="pt-PT" sz="1200" dirty="0">
              <a:effectLst/>
            </a:endParaRPr>
          </a:p>
          <a:p>
            <a:pPr defTabSz="914400">
              <a:defRPr lang="pt-PT" sz="1200" b="0" i="0" u="none" strike="noStrike" kern="1200" spc="0" baseline="0">
                <a:solidFill>
                  <a:srgbClr val="00B0F0"/>
                </a:solidFill>
                <a:latin typeface="+mn-lt"/>
                <a:ea typeface="+mn-ea"/>
                <a:cs typeface="+mn-cs"/>
              </a:defRPr>
            </a:pPr>
            <a:r>
              <a:rPr lang="pt-PT" sz="1200" dirty="0">
                <a:solidFill>
                  <a:srgbClr val="00B0F0"/>
                </a:solidFill>
              </a:rPr>
              <a:t>2015</a:t>
            </a:r>
          </a:p>
        </c:rich>
      </c:tx>
      <c:layout>
        <c:manualLayout>
          <c:xMode val="edge"/>
          <c:yMode val="edge"/>
          <c:x val="0.55961557427216269"/>
          <c:y val="3.8092058430502417E-2"/>
        </c:manualLayout>
      </c:layout>
      <c:overlay val="0"/>
      <c:spPr>
        <a:noFill/>
        <a:ln>
          <a:noFill/>
        </a:ln>
        <a:effectLst/>
      </c:spPr>
    </c:title>
    <c:autoTitleDeleted val="0"/>
    <c:plotArea>
      <c:layout>
        <c:manualLayout>
          <c:layoutTarget val="inner"/>
          <c:xMode val="edge"/>
          <c:yMode val="edge"/>
          <c:x val="0.28568738471476851"/>
          <c:y val="0.38039372733819837"/>
          <c:w val="0.50703486668953213"/>
          <c:h val="0.5196501496563523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E8E2-47FD-8063-BDF67BC7D95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E8E2-47FD-8063-BDF67BC7D95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E8E2-47FD-8063-BDF67BC7D95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E8E2-47FD-8063-BDF67BC7D95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E8E2-47FD-8063-BDF67BC7D95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E8E2-47FD-8063-BDF67BC7D95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E8E2-47FD-8063-BDF67BC7D95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E8E2-47FD-8063-BDF67BC7D95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E8E2-47FD-8063-BDF67BC7D95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E8E2-47FD-8063-BDF67BC7D95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E8E2-47FD-8063-BDF67BC7D95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E8E2-47FD-8063-BDF67BC7D95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E8E2-47FD-8063-BDF67BC7D95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E8E2-47FD-8063-BDF67BC7D95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E8E2-47FD-8063-BDF67BC7D95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E8E2-47FD-8063-BDF67BC7D95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E8E2-47FD-8063-BDF67BC7D95A}"/>
              </c:ext>
            </c:extLst>
          </c:dPt>
          <c:dLbls>
            <c:dLbl>
              <c:idx val="0"/>
              <c:layout>
                <c:manualLayout>
                  <c:x val="0.13205860815621129"/>
                  <c:y val="-5.498361897784091E-2"/>
                </c:manualLayout>
              </c:layout>
              <c:dLblPos val="bestFit"/>
              <c:showLegendKey val="1"/>
              <c:showVal val="0"/>
              <c:showCatName val="1"/>
              <c:showSerName val="0"/>
              <c:showPercent val="1"/>
              <c:showBubbleSize val="0"/>
              <c:separator>.</c:separator>
            </c:dLbl>
            <c:dLbl>
              <c:idx val="3"/>
              <c:layout>
                <c:manualLayout>
                  <c:x val="4.3331730801256831E-2"/>
                  <c:y val="2.9606564064991236E-2"/>
                </c:manualLayout>
              </c:layout>
              <c:dLblPos val="bestFit"/>
              <c:showLegendKey val="1"/>
              <c:showVal val="0"/>
              <c:showCatName val="1"/>
              <c:showSerName val="0"/>
              <c:showPercent val="1"/>
              <c:showBubbleSize val="0"/>
              <c:separator>.</c:separator>
            </c:dLbl>
            <c:dLbl>
              <c:idx val="5"/>
              <c:layout>
                <c:manualLayout>
                  <c:x val="0"/>
                  <c:y val="3.3836073217132841E-2"/>
                </c:manualLayout>
              </c:layout>
              <c:dLblPos val="bestFit"/>
              <c:showLegendKey val="1"/>
              <c:showVal val="0"/>
              <c:showCatName val="1"/>
              <c:showSerName val="0"/>
              <c:showPercent val="1"/>
              <c:showBubbleSize val="0"/>
              <c:separator>.</c:separator>
            </c:dLbl>
            <c:dLbl>
              <c:idx val="6"/>
              <c:layout>
                <c:manualLayout>
                  <c:x val="-7.015613558298725E-2"/>
                  <c:y val="-4.2295091521417603E-3"/>
                </c:manualLayout>
              </c:layout>
              <c:dLblPos val="bestFit"/>
              <c:showLegendKey val="1"/>
              <c:showVal val="0"/>
              <c:showCatName val="1"/>
              <c:showSerName val="0"/>
              <c:showPercent val="1"/>
              <c:showBubbleSize val="0"/>
              <c:separator>.</c:separator>
            </c:dLbl>
            <c:dLbl>
              <c:idx val="7"/>
              <c:layout>
                <c:manualLayout>
                  <c:x val="-7.2219551335428067E-2"/>
                  <c:y val="-3.3836073217132917E-2"/>
                </c:manualLayout>
              </c:layout>
              <c:dLblPos val="bestFit"/>
              <c:showLegendKey val="1"/>
              <c:showVal val="0"/>
              <c:showCatName val="1"/>
              <c:showSerName val="0"/>
              <c:showPercent val="1"/>
              <c:showBubbleSize val="0"/>
              <c:separator>.</c:separator>
            </c:dLbl>
            <c:dLbl>
              <c:idx val="8"/>
              <c:layout>
                <c:manualLayout>
                  <c:x val="-5.3648809563460846E-2"/>
                  <c:y val="8.4590183042832102E-3"/>
                </c:manualLayout>
              </c:layout>
              <c:dLblPos val="bestFit"/>
              <c:showLegendKey val="1"/>
              <c:showVal val="0"/>
              <c:showCatName val="1"/>
              <c:showSerName val="0"/>
              <c:showPercent val="1"/>
              <c:showBubbleSize val="0"/>
              <c:separator>.</c:separator>
            </c:dLbl>
            <c:dLbl>
              <c:idx val="9"/>
              <c:layout>
                <c:manualLayout>
                  <c:x val="-0.15578350251988557"/>
                  <c:y val="2.9606231032774533E-2"/>
                </c:manualLayout>
              </c:layout>
              <c:dLblPos val="bestFit"/>
              <c:showLegendKey val="1"/>
              <c:showVal val="0"/>
              <c:showCatName val="1"/>
              <c:showSerName val="0"/>
              <c:showPercent val="1"/>
              <c:showBubbleSize val="0"/>
              <c:separator>.</c:separator>
            </c:dLbl>
            <c:dLbl>
              <c:idx val="10"/>
              <c:layout>
                <c:manualLayout>
                  <c:x val="-0.15888301293794171"/>
                  <c:y val="-5.4983618977840827E-2"/>
                </c:manualLayout>
              </c:layout>
              <c:dLblPos val="bestFit"/>
              <c:showLegendKey val="1"/>
              <c:showVal val="0"/>
              <c:showCatName val="1"/>
              <c:showSerName val="0"/>
              <c:showPercent val="1"/>
              <c:showBubbleSize val="0"/>
              <c:separator>.</c:separator>
            </c:dLbl>
            <c:dLbl>
              <c:idx val="11"/>
              <c:layout>
                <c:manualLayout>
                  <c:x val="-8.8726877354954464E-2"/>
                  <c:y val="-0.11419674710782335"/>
                </c:manualLayout>
              </c:layout>
              <c:dLblPos val="bestFit"/>
              <c:showLegendKey val="1"/>
              <c:showVal val="0"/>
              <c:showCatName val="1"/>
              <c:showSerName val="0"/>
              <c:showPercent val="1"/>
              <c:showBubbleSize val="0"/>
              <c:separator>.</c:separator>
            </c:dLbl>
            <c:dLbl>
              <c:idx val="12"/>
              <c:layout>
                <c:manualLayout>
                  <c:x val="-8.0473214345191252E-2"/>
                  <c:y val="-0.18821332378640979"/>
                </c:manualLayout>
              </c:layout>
              <c:dLblPos val="bestFit"/>
              <c:showLegendKey val="1"/>
              <c:showVal val="0"/>
              <c:showCatName val="1"/>
              <c:showSerName val="0"/>
              <c:showPercent val="1"/>
              <c:showBubbleSize val="0"/>
              <c:separator>.</c:separator>
            </c:dLbl>
            <c:dLbl>
              <c:idx val="13"/>
              <c:layout>
                <c:manualLayout>
                  <c:x val="5.1585393811020001E-2"/>
                  <c:y val="-0.17552462981387662"/>
                </c:manualLayout>
              </c:layout>
              <c:dLblPos val="bestFit"/>
              <c:showLegendKey val="1"/>
              <c:showVal val="0"/>
              <c:showCatName val="1"/>
              <c:showSerName val="0"/>
              <c:showPercent val="1"/>
              <c:showBubbleSize val="0"/>
              <c:separator>.</c:separator>
            </c:dLbl>
            <c:dLbl>
              <c:idx val="14"/>
              <c:layout>
                <c:manualLayout>
                  <c:x val="-1.2380494514644885E-2"/>
                  <c:y val="-0.23896726709600069"/>
                </c:manualLayout>
              </c:layout>
              <c:dLblPos val="bestFit"/>
              <c:showLegendKey val="1"/>
              <c:showVal val="0"/>
              <c:showCatName val="1"/>
              <c:showSerName val="0"/>
              <c:showPercent val="1"/>
              <c:showBubbleSize val="0"/>
              <c:separator>.</c:separator>
            </c:dLbl>
            <c:dLbl>
              <c:idx val="15"/>
              <c:layout>
                <c:manualLayout>
                  <c:x val="8.8726877354954395E-2"/>
                  <c:y val="-0.15226232947709778"/>
                </c:manualLayout>
              </c:layout>
              <c:dLblPos val="bestFit"/>
              <c:showLegendKey val="1"/>
              <c:showVal val="0"/>
              <c:showCatName val="1"/>
              <c:showSerName val="0"/>
              <c:showPercent val="1"/>
              <c:showBubbleSize val="0"/>
              <c:separator>.</c:separator>
            </c:dLbl>
            <c:dLbl>
              <c:idx val="16"/>
              <c:layout>
                <c:manualLayout>
                  <c:x val="0.29094145862047172"/>
                  <c:y val="-0.13957380202067299"/>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'Guine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'Guine Estatisticas'!$B$115:$B$131</c:f>
              <c:numCache>
                <c:formatCode>"$"#,##0</c:formatCode>
                <c:ptCount val="17"/>
                <c:pt idx="0">
                  <c:v>535646441</c:v>
                </c:pt>
                <c:pt idx="1">
                  <c:v>501457901</c:v>
                </c:pt>
                <c:pt idx="2">
                  <c:v>331857610</c:v>
                </c:pt>
                <c:pt idx="3">
                  <c:v>322699635</c:v>
                </c:pt>
                <c:pt idx="4">
                  <c:v>1102101895</c:v>
                </c:pt>
                <c:pt idx="5">
                  <c:v>63913158</c:v>
                </c:pt>
                <c:pt idx="6">
                  <c:v>231060758</c:v>
                </c:pt>
                <c:pt idx="7">
                  <c:v>125994023</c:v>
                </c:pt>
                <c:pt idx="8">
                  <c:v>643809689</c:v>
                </c:pt>
                <c:pt idx="9">
                  <c:v>22721470</c:v>
                </c:pt>
                <c:pt idx="10">
                  <c:v>10956687</c:v>
                </c:pt>
                <c:pt idx="11">
                  <c:v>9303878</c:v>
                </c:pt>
                <c:pt idx="12">
                  <c:v>2460905</c:v>
                </c:pt>
                <c:pt idx="13">
                  <c:v>305344769</c:v>
                </c:pt>
                <c:pt idx="14" formatCode="&quot;$&quot;#,##0;\-&quot;$&quot;#,##0">
                  <c:v>136815605</c:v>
                </c:pt>
                <c:pt idx="15">
                  <c:v>27763733</c:v>
                </c:pt>
                <c:pt idx="16">
                  <c:v>14400251</c:v>
                </c:pt>
              </c:numCache>
            </c:numRef>
          </c:val>
          <c:extLst xmlns:c16r2="http://schemas.microsoft.com/office/drawing/2015/06/chart">
            <c:ext xmlns:c16="http://schemas.microsoft.com/office/drawing/2014/chart" uri="{C3380CC4-5D6E-409C-BE32-E72D297353CC}">
              <c16:uniqueId val="{00000022-E8E2-47FD-8063-BDF67BC7D95A}"/>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Guinea Ex</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57001662025567645"/>
          <c:y val="4.6172252588284758E-2"/>
        </c:manualLayout>
      </c:layout>
      <c:overlay val="0"/>
      <c:spPr>
        <a:noFill/>
        <a:ln>
          <a:noFill/>
        </a:ln>
        <a:effectLst/>
      </c:spPr>
    </c:title>
    <c:autoTitleDeleted val="0"/>
    <c:plotArea>
      <c:layout>
        <c:manualLayout>
          <c:layoutTarget val="inner"/>
          <c:xMode val="edge"/>
          <c:yMode val="edge"/>
          <c:x val="0.4667700540519758"/>
          <c:y val="0.47874863144573448"/>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027-43B3-9CB4-FE8C06927161}"/>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027-43B3-9CB4-FE8C06927161}"/>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4027-43B3-9CB4-FE8C06927161}"/>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4027-43B3-9CB4-FE8C06927161}"/>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4027-43B3-9CB4-FE8C06927161}"/>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4027-43B3-9CB4-FE8C06927161}"/>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027-43B3-9CB4-FE8C06927161}"/>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4027-43B3-9CB4-FE8C06927161}"/>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4027-43B3-9CB4-FE8C06927161}"/>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4027-43B3-9CB4-FE8C06927161}"/>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027-43B3-9CB4-FE8C06927161}"/>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027-43B3-9CB4-FE8C06927161}"/>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027-43B3-9CB4-FE8C06927161}"/>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027-43B3-9CB4-FE8C06927161}"/>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4027-43B3-9CB4-FE8C06927161}"/>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4027-43B3-9CB4-FE8C06927161}"/>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4027-43B3-9CB4-FE8C06927161}"/>
              </c:ext>
            </c:extLst>
          </c:dPt>
          <c:dLbls>
            <c:dLbl>
              <c:idx val="0"/>
              <c:layout>
                <c:manualLayout>
                  <c:x val="0.11501197862705966"/>
                  <c:y val="-7.8245919314619702E-2"/>
                </c:manualLayout>
              </c:layout>
              <c:dLblPos val="bestFit"/>
              <c:showLegendKey val="1"/>
              <c:showVal val="0"/>
              <c:showCatName val="1"/>
              <c:showSerName val="0"/>
              <c:showPercent val="1"/>
              <c:showBubbleSize val="0"/>
            </c:dLbl>
            <c:dLbl>
              <c:idx val="1"/>
              <c:layout>
                <c:manualLayout>
                  <c:x val="9.6852192528050357E-2"/>
                  <c:y val="-2.5377054912849632E-2"/>
                </c:manualLayout>
              </c:layout>
              <c:dLblPos val="bestFit"/>
              <c:showLegendKey val="1"/>
              <c:showVal val="0"/>
              <c:showCatName val="1"/>
              <c:showSerName val="0"/>
              <c:showPercent val="1"/>
              <c:showBubbleSize val="0"/>
            </c:dLbl>
            <c:dLbl>
              <c:idx val="2"/>
              <c:layout>
                <c:manualLayout>
                  <c:x val="8.0710160440041964E-2"/>
                  <c:y val="-3.3836073217132841E-2"/>
                </c:manualLayout>
              </c:layout>
              <c:dLblPos val="bestFit"/>
              <c:showLegendKey val="1"/>
              <c:showVal val="0"/>
              <c:showCatName val="1"/>
              <c:showSerName val="0"/>
              <c:showPercent val="1"/>
              <c:showBubbleSize val="0"/>
            </c:dLbl>
            <c:dLbl>
              <c:idx val="3"/>
              <c:layout>
                <c:manualLayout>
                  <c:x val="-0.10088770055005249"/>
                  <c:y val="1.691803660856642E-2"/>
                </c:manualLayout>
              </c:layout>
              <c:dLblPos val="bestFit"/>
              <c:showLegendKey val="1"/>
              <c:showVal val="0"/>
              <c:showCatName val="1"/>
              <c:showSerName val="0"/>
              <c:showPercent val="1"/>
              <c:showBubbleSize val="0"/>
            </c:dLbl>
            <c:dLbl>
              <c:idx val="4"/>
              <c:layout>
                <c:manualLayout>
                  <c:x val="-0.13720727274807135"/>
                  <c:y val="2.5377054912849632E-2"/>
                </c:manualLayout>
              </c:layout>
              <c:dLblPos val="bestFit"/>
              <c:showLegendKey val="1"/>
              <c:showVal val="0"/>
              <c:showCatName val="1"/>
              <c:showSerName val="0"/>
              <c:showPercent val="1"/>
              <c:showBubbleSize val="0"/>
            </c:dLbl>
            <c:dLbl>
              <c:idx val="5"/>
              <c:layout>
                <c:manualLayout>
                  <c:x val="-7.2639144396037761E-2"/>
                  <c:y val="-4.4409846097486855E-2"/>
                </c:manualLayout>
              </c:layout>
              <c:dLblPos val="bestFit"/>
              <c:showLegendKey val="1"/>
              <c:showVal val="0"/>
              <c:showCatName val="1"/>
              <c:showSerName val="0"/>
              <c:showPercent val="1"/>
              <c:showBubbleSize val="0"/>
            </c:dLbl>
            <c:dLbl>
              <c:idx val="6"/>
              <c:layout>
                <c:manualLayout>
                  <c:x val="-0.15536721772534937"/>
                  <c:y val="8.4590183042832112E-2"/>
                </c:manualLayout>
              </c:layout>
              <c:dLblPos val="bestFit"/>
              <c:showLegendKey val="1"/>
              <c:showVal val="0"/>
              <c:showCatName val="1"/>
              <c:showSerName val="0"/>
              <c:showPercent val="1"/>
              <c:showBubbleSize val="0"/>
            </c:dLbl>
            <c:dLbl>
              <c:idx val="7"/>
              <c:layout>
                <c:manualLayout>
                  <c:x val="-0.23204171126512063"/>
                  <c:y val="1.0573772880354014E-2"/>
                </c:manualLayout>
              </c:layout>
              <c:dLblPos val="bestFit"/>
              <c:showLegendKey val="1"/>
              <c:showVal val="0"/>
              <c:showCatName val="1"/>
              <c:showSerName val="0"/>
              <c:showPercent val="1"/>
              <c:showBubbleSize val="0"/>
            </c:dLbl>
            <c:dLbl>
              <c:idx val="8"/>
              <c:layout>
                <c:manualLayout>
                  <c:x val="-0.24204214500279386"/>
                  <c:y val="-4.652460067355766E-2"/>
                </c:manualLayout>
              </c:layout>
              <c:dLblPos val="bestFit"/>
              <c:showLegendKey val="1"/>
              <c:showVal val="0"/>
              <c:showCatName val="1"/>
              <c:showSerName val="0"/>
              <c:showPercent val="1"/>
              <c:showBubbleSize val="0"/>
            </c:dLbl>
            <c:dLbl>
              <c:idx val="9"/>
              <c:layout>
                <c:manualLayout>
                  <c:x val="-0.2842028767452579"/>
                  <c:y val="-0.12477051998817736"/>
                </c:manualLayout>
              </c:layout>
              <c:dLblPos val="bestFit"/>
              <c:showLegendKey val="1"/>
              <c:showVal val="0"/>
              <c:showCatName val="1"/>
              <c:showSerName val="0"/>
              <c:showPercent val="1"/>
              <c:showBubbleSize val="0"/>
            </c:dLbl>
            <c:dLbl>
              <c:idx val="10"/>
              <c:layout>
                <c:manualLayout>
                  <c:x val="-0.14931379681407764"/>
                  <c:y val="-2.1147545760708028E-2"/>
                </c:manualLayout>
              </c:layout>
              <c:dLblPos val="bestFit"/>
              <c:showLegendKey val="1"/>
              <c:showVal val="0"/>
              <c:showCatName val="1"/>
              <c:showSerName val="0"/>
              <c:showPercent val="1"/>
              <c:showBubbleSize val="0"/>
            </c:dLbl>
            <c:dLbl>
              <c:idx val="11"/>
              <c:layout>
                <c:manualLayout>
                  <c:x val="-6.4568128352033571E-2"/>
                  <c:y val="-0.13111478371638979"/>
                </c:manualLayout>
              </c:layout>
              <c:dLblPos val="bestFit"/>
              <c:showLegendKey val="1"/>
              <c:showVal val="0"/>
              <c:showCatName val="1"/>
              <c:showSerName val="0"/>
              <c:showPercent val="1"/>
              <c:showBubbleSize val="0"/>
            </c:dLbl>
            <c:dLbl>
              <c:idx val="12"/>
              <c:layout>
                <c:manualLayout>
                  <c:x val="-0.10088770055005243"/>
                  <c:y val="-0.23473775794385909"/>
                </c:manualLayout>
              </c:layout>
              <c:dLblPos val="bestFit"/>
              <c:showLegendKey val="1"/>
              <c:showVal val="0"/>
              <c:showCatName val="1"/>
              <c:showSerName val="0"/>
              <c:showPercent val="1"/>
              <c:showBubbleSize val="0"/>
            </c:dLbl>
            <c:dLbl>
              <c:idx val="13"/>
              <c:layout>
                <c:manualLayout>
                  <c:x val="6.0532620330031473E-3"/>
                  <c:y val="-0.160721347781381"/>
                </c:manualLayout>
              </c:layout>
              <c:dLblPos val="bestFit"/>
              <c:showLegendKey val="1"/>
              <c:showVal val="0"/>
              <c:showCatName val="1"/>
              <c:showSerName val="0"/>
              <c:showPercent val="1"/>
              <c:showBubbleSize val="0"/>
            </c:dLbl>
            <c:dLbl>
              <c:idx val="14"/>
              <c:layout>
                <c:manualLayout>
                  <c:x val="-5.8514866319030426E-2"/>
                  <c:y val="-0.25588547022067548"/>
                </c:manualLayout>
              </c:layout>
              <c:dLblPos val="bestFit"/>
              <c:showLegendKey val="1"/>
              <c:showVal val="0"/>
              <c:showCatName val="1"/>
              <c:showSerName val="0"/>
              <c:showPercent val="1"/>
              <c:showBubbleSize val="0"/>
            </c:dLbl>
            <c:dLbl>
              <c:idx val="15"/>
              <c:layout>
                <c:manualLayout>
                  <c:x val="8.0710160440041964E-2"/>
                  <c:y val="-0.27491809488920432"/>
                </c:manualLayout>
              </c:layout>
              <c:dLblPos val="bestFit"/>
              <c:showLegendKey val="1"/>
              <c:showVal val="0"/>
              <c:showCatName val="1"/>
              <c:showSerName val="0"/>
              <c:showPercent val="1"/>
              <c:showBubbleSize val="0"/>
            </c:dLbl>
            <c:dLbl>
              <c:idx val="16"/>
              <c:layout>
                <c:manualLayout>
                  <c:x val="0.17150909093508918"/>
                  <c:y val="-0.23685251251992989"/>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'Guine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'Guine Estatisticas'!$B$137:$B$153</c:f>
              <c:numCache>
                <c:formatCode>"$"#,##0;\-"$"#,##0</c:formatCode>
                <c:ptCount val="17"/>
                <c:pt idx="0">
                  <c:v>102970670</c:v>
                </c:pt>
                <c:pt idx="1">
                  <c:v>70872654</c:v>
                </c:pt>
                <c:pt idx="2">
                  <c:v>580758606</c:v>
                </c:pt>
                <c:pt idx="3">
                  <c:v>3365598</c:v>
                </c:pt>
                <c:pt idx="4">
                  <c:v>255911594</c:v>
                </c:pt>
                <c:pt idx="5">
                  <c:v>84298</c:v>
                </c:pt>
                <c:pt idx="6">
                  <c:v>3043551</c:v>
                </c:pt>
                <c:pt idx="7">
                  <c:v>836363</c:v>
                </c:pt>
                <c:pt idx="8">
                  <c:v>115949993</c:v>
                </c:pt>
                <c:pt idx="9">
                  <c:v>604257</c:v>
                </c:pt>
                <c:pt idx="10">
                  <c:v>169652</c:v>
                </c:pt>
                <c:pt idx="11">
                  <c:v>13527</c:v>
                </c:pt>
                <c:pt idx="12">
                  <c:v>421078</c:v>
                </c:pt>
                <c:pt idx="13">
                  <c:v>96178339</c:v>
                </c:pt>
                <c:pt idx="14">
                  <c:v>10305448</c:v>
                </c:pt>
                <c:pt idx="15">
                  <c:v>210039</c:v>
                </c:pt>
                <c:pt idx="16">
                  <c:v>24331</c:v>
                </c:pt>
              </c:numCache>
            </c:numRef>
          </c:val>
          <c:extLst xmlns:c16r2="http://schemas.microsoft.com/office/drawing/2015/06/chart">
            <c:ext xmlns:c16="http://schemas.microsoft.com/office/drawing/2014/chart" uri="{C3380CC4-5D6E-409C-BE32-E72D297353CC}">
              <c16:uniqueId val="{00000022-4027-43B3-9CB4-FE8C06927161}"/>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a:effectLst/>
              </a:rPr>
              <a:t>Foreign direct investment [net inflows - current]</a:t>
            </a:r>
            <a:endParaRPr lang="pt-PT" sz="1200">
              <a:effectLst/>
            </a:endParaRPr>
          </a:p>
        </c:rich>
      </c:tx>
      <c:overlay val="0"/>
      <c:spPr>
        <a:noFill/>
        <a:ln>
          <a:noFill/>
        </a:ln>
        <a:effectLst/>
      </c:spPr>
    </c:title>
    <c:autoTitleDeleted val="0"/>
    <c:plotArea>
      <c:layout/>
      <c:lineChart>
        <c:grouping val="standard"/>
        <c:varyColors val="0"/>
        <c:ser>
          <c:idx val="0"/>
          <c:order val="0"/>
          <c:tx>
            <c:strRef>
              <c:f>'Guine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Estatisticas'!$B$91:$K$91</c:f>
              <c:numCache>
                <c:formatCode>"$"#,##0;\-"$"#,##0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smooth val="0"/>
          <c:extLst xmlns:c16r2="http://schemas.microsoft.com/office/drawing/2015/06/chart">
            <c:ext xmlns:c16="http://schemas.microsoft.com/office/drawing/2014/chart" uri="{C3380CC4-5D6E-409C-BE32-E72D297353CC}">
              <c16:uniqueId val="{00000005-F95D-46A8-8572-C6F256AB1EE8}"/>
            </c:ext>
          </c:extLst>
        </c:ser>
        <c:dLbls>
          <c:showLegendKey val="0"/>
          <c:showVal val="1"/>
          <c:showCatName val="0"/>
          <c:showSerName val="0"/>
          <c:showPercent val="0"/>
          <c:showBubbleSize val="0"/>
        </c:dLbls>
        <c:marker val="1"/>
        <c:smooth val="0"/>
        <c:axId val="236283904"/>
        <c:axId val="221814080"/>
      </c:lineChart>
      <c:catAx>
        <c:axId val="2362839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21814080"/>
        <c:crosses val="autoZero"/>
        <c:auto val="1"/>
        <c:lblAlgn val="ctr"/>
        <c:lblOffset val="100"/>
        <c:noMultiLvlLbl val="0"/>
      </c:catAx>
      <c:valAx>
        <c:axId val="221814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62839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'Guine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Estatisticas'!$B$14:$K$14</c:f>
              <c:numCache>
                <c:formatCode>0.00%</c:formatCode>
                <c:ptCount val="10"/>
                <c:pt idx="0">
                  <c:v>0.22520000000000001</c:v>
                </c:pt>
                <c:pt idx="1">
                  <c:v>0.3034</c:v>
                </c:pt>
                <c:pt idx="2">
                  <c:v>0.32600000000000001</c:v>
                </c:pt>
                <c:pt idx="3">
                  <c:v>0.33139999999999997</c:v>
                </c:pt>
                <c:pt idx="4">
                  <c:v>0.26469999999999999</c:v>
                </c:pt>
                <c:pt idx="5">
                  <c:v>0.26690000000000003</c:v>
                </c:pt>
                <c:pt idx="6">
                  <c:v>0.215</c:v>
                </c:pt>
                <c:pt idx="7">
                  <c:v>0.29370000000000002</c:v>
                </c:pt>
                <c:pt idx="8">
                  <c:v>0.4466</c:v>
                </c:pt>
                <c:pt idx="9">
                  <c:v>0.376</c:v>
                </c:pt>
              </c:numCache>
            </c:numRef>
          </c:val>
          <c:extLst xmlns:c16r2="http://schemas.microsoft.com/office/drawing/2015/06/chart">
            <c:ext xmlns:c16="http://schemas.microsoft.com/office/drawing/2014/chart" uri="{C3380CC4-5D6E-409C-BE32-E72D297353CC}">
              <c16:uniqueId val="{00000000-04C0-4A50-9E8E-B6DB5598FA87}"/>
            </c:ext>
          </c:extLst>
        </c:ser>
        <c:ser>
          <c:idx val="1"/>
          <c:order val="1"/>
          <c:tx>
            <c:strRef>
              <c:f>'Guine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Estatisticas'!$B$15:$K$15</c:f>
              <c:numCache>
                <c:formatCode>0.00%</c:formatCode>
                <c:ptCount val="10"/>
                <c:pt idx="0">
                  <c:v>0.47299999999999998</c:v>
                </c:pt>
                <c:pt idx="1">
                  <c:v>0.43209999999999998</c:v>
                </c:pt>
                <c:pt idx="2">
                  <c:v>0.53349999999999997</c:v>
                </c:pt>
                <c:pt idx="3">
                  <c:v>0.53539999999999999</c:v>
                </c:pt>
                <c:pt idx="4">
                  <c:v>0.53959999999999997</c:v>
                </c:pt>
                <c:pt idx="5">
                  <c:v>0.50080000000000002</c:v>
                </c:pt>
                <c:pt idx="6">
                  <c:v>0.50949999999999995</c:v>
                </c:pt>
                <c:pt idx="7">
                  <c:v>0.82469999999999999</c:v>
                </c:pt>
                <c:pt idx="8">
                  <c:v>0.56589999999999996</c:v>
                </c:pt>
                <c:pt idx="9">
                  <c:v>0.5302</c:v>
                </c:pt>
              </c:numCache>
            </c:numRef>
          </c:val>
          <c:extLst xmlns:c16r2="http://schemas.microsoft.com/office/drawing/2015/06/chart">
            <c:ext xmlns:c16="http://schemas.microsoft.com/office/drawing/2014/chart" uri="{C3380CC4-5D6E-409C-BE32-E72D297353CC}">
              <c16:uniqueId val="{00000001-04C0-4A50-9E8E-B6DB5598FA87}"/>
            </c:ext>
          </c:extLst>
        </c:ser>
        <c:dLbls>
          <c:showLegendKey val="0"/>
          <c:showVal val="1"/>
          <c:showCatName val="0"/>
          <c:showSerName val="0"/>
          <c:showPercent val="0"/>
          <c:showBubbleSize val="0"/>
        </c:dLbls>
        <c:gapWidth val="219"/>
        <c:overlap val="-27"/>
        <c:axId val="236284416"/>
        <c:axId val="199296128"/>
      </c:barChart>
      <c:catAx>
        <c:axId val="2362844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296128"/>
        <c:crosses val="autoZero"/>
        <c:auto val="1"/>
        <c:lblAlgn val="ctr"/>
        <c:lblOffset val="100"/>
        <c:noMultiLvlLbl val="0"/>
      </c:catAx>
      <c:valAx>
        <c:axId val="199296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628441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400" b="0" i="0" u="none" strike="noStrike" kern="1200" spc="0" baseline="0">
                <a:solidFill>
                  <a:schemeClr val="bg1"/>
                </a:solidFill>
                <a:latin typeface="+mn-lt"/>
                <a:ea typeface="+mn-ea"/>
                <a:cs typeface="+mn-cs"/>
              </a:defRPr>
            </a:pPr>
            <a:r>
              <a:rPr lang="pt-PT" sz="1200" b="0" i="1" baseline="0">
                <a:solidFill>
                  <a:schemeClr val="bg1"/>
                </a:solidFill>
                <a:effectLst/>
                <a:latin typeface="Arial Narrow" panose="020B0606020202030204" pitchFamily="34" charset="0"/>
              </a:rPr>
              <a:t>PARTICIPATION OF MEMBER COUNTRIES IN INTRA-REGIONAL TRADE </a:t>
            </a:r>
          </a:p>
          <a:p>
            <a:pPr marL="0" marR="0" indent="0" algn="ctr" defTabSz="914400" rtl="0" eaLnBrk="1" fontAlgn="auto" latinLnBrk="0" hangingPunct="1">
              <a:lnSpc>
                <a:spcPct val="100000"/>
              </a:lnSpc>
              <a:spcBef>
                <a:spcPts val="0"/>
              </a:spcBef>
              <a:spcAft>
                <a:spcPts val="0"/>
              </a:spcAft>
              <a:buClrTx/>
              <a:buSzTx/>
              <a:buFontTx/>
              <a:buNone/>
              <a:tabLst/>
              <a:defRPr lang="pt-PT" sz="1400" b="0" i="0" u="none" strike="noStrike" kern="1200" spc="0" baseline="0">
                <a:solidFill>
                  <a:schemeClr val="bg1"/>
                </a:solidFill>
                <a:latin typeface="+mn-lt"/>
                <a:ea typeface="+mn-ea"/>
                <a:cs typeface="+mn-cs"/>
              </a:defRPr>
            </a:pPr>
            <a:r>
              <a:rPr lang="pt-PT" sz="1200" b="0" i="1" baseline="0">
                <a:solidFill>
                  <a:schemeClr val="bg1"/>
                </a:solidFill>
                <a:effectLst/>
                <a:latin typeface="Arial Narrow" panose="020B0606020202030204" pitchFamily="34" charset="0"/>
              </a:rPr>
              <a:t>(in % </a:t>
            </a:r>
            <a:r>
              <a:rPr lang="en-US">
                <a:solidFill>
                  <a:schemeClr val="bg1"/>
                </a:solidFill>
              </a:rPr>
              <a:t>2011</a:t>
            </a:r>
            <a:r>
              <a:rPr lang="en-US" baseline="0">
                <a:solidFill>
                  <a:schemeClr val="bg1"/>
                </a:solidFill>
              </a:rPr>
              <a:t> - 2016</a:t>
            </a:r>
            <a:r>
              <a:rPr lang="en-US">
                <a:solidFill>
                  <a:schemeClr val="bg1"/>
                </a:solidFill>
              </a:rPr>
              <a:t>)</a:t>
            </a:r>
          </a:p>
        </c:rich>
      </c:tx>
      <c:layout>
        <c:manualLayout>
          <c:xMode val="edge"/>
          <c:yMode val="edge"/>
          <c:x val="0.33906701194302319"/>
          <c:y val="1.6074485835876624E-2"/>
        </c:manualLayout>
      </c:layout>
      <c:overlay val="0"/>
      <c:spPr>
        <a:solidFill>
          <a:srgbClr val="B1D3F5"/>
        </a:solidFill>
        <a:ln>
          <a:noFill/>
        </a:ln>
        <a:effectLst/>
      </c:spPr>
    </c:title>
    <c:autoTitleDeleted val="0"/>
    <c:plotArea>
      <c:layout>
        <c:manualLayout>
          <c:layoutTarget val="inner"/>
          <c:xMode val="edge"/>
          <c:yMode val="edge"/>
          <c:x val="1.57678965625986E-2"/>
          <c:y val="0.18868894601542399"/>
          <c:w val="0.97224850204982705"/>
          <c:h val="0.53100257069408696"/>
        </c:manualLayout>
      </c:layout>
      <c:barChart>
        <c:barDir val="col"/>
        <c:grouping val="clustered"/>
        <c:varyColors val="0"/>
        <c:ser>
          <c:idx val="0"/>
          <c:order val="0"/>
          <c:tx>
            <c:strRef>
              <c:f>'Dados CEDEAO Estaisticas'!$B$8</c:f>
              <c:strCache>
                <c:ptCount val="1"/>
                <c:pt idx="0">
                  <c:v>Export</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Estaisticas'!$A$9:$A$23</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Estaisticas'!$B$9:$B$23</c:f>
              <c:numCache>
                <c:formatCode>0.0%</c:formatCode>
                <c:ptCount val="15"/>
                <c:pt idx="0">
                  <c:v>1.2E-2</c:v>
                </c:pt>
                <c:pt idx="1">
                  <c:v>2.1999999999999999E-2</c:v>
                </c:pt>
                <c:pt idx="2">
                  <c:v>0</c:v>
                </c:pt>
                <c:pt idx="3">
                  <c:v>0.26400000000000001</c:v>
                </c:pt>
                <c:pt idx="4">
                  <c:v>7.0000000000000001E-3</c:v>
                </c:pt>
                <c:pt idx="5">
                  <c:v>0.16500000000000001</c:v>
                </c:pt>
                <c:pt idx="6">
                  <c:v>0.02</c:v>
                </c:pt>
                <c:pt idx="7">
                  <c:v>2E-3</c:v>
                </c:pt>
                <c:pt idx="8">
                  <c:v>3.0000000000000001E-3</c:v>
                </c:pt>
                <c:pt idx="9">
                  <c:v>2.9000000000000001E-2</c:v>
                </c:pt>
                <c:pt idx="10">
                  <c:v>2.5999999999999999E-2</c:v>
                </c:pt>
                <c:pt idx="11">
                  <c:v>0.32500000000000001</c:v>
                </c:pt>
                <c:pt idx="12">
                  <c:v>7.6999999999999999E-2</c:v>
                </c:pt>
                <c:pt idx="13">
                  <c:v>2E-3</c:v>
                </c:pt>
                <c:pt idx="14">
                  <c:v>4.5999999999999999E-2</c:v>
                </c:pt>
              </c:numCache>
            </c:numRef>
          </c:val>
        </c:ser>
        <c:ser>
          <c:idx val="1"/>
          <c:order val="1"/>
          <c:tx>
            <c:strRef>
              <c:f>'Dados CEDEAO Estaisticas'!$C$8</c:f>
              <c:strCache>
                <c:ptCount val="1"/>
                <c:pt idx="0">
                  <c:v>Import</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1000" b="1" i="0" u="none" strike="noStrike" kern="1200" baseline="0">
                    <a:solidFill>
                      <a:schemeClr val="accent2">
                        <a:lumMod val="60000"/>
                        <a:lumOff val="4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Estaisticas'!$A$9:$A$23</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Estaisticas'!$C$9:$C$23</c:f>
              <c:numCache>
                <c:formatCode>0.0%</c:formatCode>
                <c:ptCount val="15"/>
                <c:pt idx="0">
                  <c:v>4.4999999999999998E-2</c:v>
                </c:pt>
                <c:pt idx="1">
                  <c:v>8.3000000000000004E-2</c:v>
                </c:pt>
                <c:pt idx="2">
                  <c:v>2E-3</c:v>
                </c:pt>
                <c:pt idx="3">
                  <c:v>0.27100000000000002</c:v>
                </c:pt>
                <c:pt idx="4">
                  <c:v>1.2E-2</c:v>
                </c:pt>
                <c:pt idx="5">
                  <c:v>7.8E-2</c:v>
                </c:pt>
                <c:pt idx="6">
                  <c:v>1.0999999999999999E-2</c:v>
                </c:pt>
                <c:pt idx="7">
                  <c:v>2E-3</c:v>
                </c:pt>
                <c:pt idx="8">
                  <c:v>3.7999999999999999E-2</c:v>
                </c:pt>
                <c:pt idx="9">
                  <c:v>0.153</c:v>
                </c:pt>
                <c:pt idx="10">
                  <c:v>3.5000000000000003E-2</c:v>
                </c:pt>
                <c:pt idx="11">
                  <c:v>9.8000000000000004E-2</c:v>
                </c:pt>
                <c:pt idx="12">
                  <c:v>8.4000000000000005E-2</c:v>
                </c:pt>
                <c:pt idx="13">
                  <c:v>6.8000000000000005E-2</c:v>
                </c:pt>
                <c:pt idx="14">
                  <c:v>2.1000000000000001E-2</c:v>
                </c:pt>
              </c:numCache>
            </c:numRef>
          </c:val>
        </c:ser>
        <c:dLbls>
          <c:showLegendKey val="0"/>
          <c:showVal val="1"/>
          <c:showCatName val="0"/>
          <c:showSerName val="0"/>
          <c:showPercent val="0"/>
          <c:showBubbleSize val="0"/>
        </c:dLbls>
        <c:gapWidth val="219"/>
        <c:overlap val="-27"/>
        <c:axId val="199874048"/>
        <c:axId val="192345728"/>
      </c:barChart>
      <c:catAx>
        <c:axId val="1998740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2345728"/>
        <c:crosses val="autoZero"/>
        <c:auto val="1"/>
        <c:lblAlgn val="ctr"/>
        <c:lblOffset val="100"/>
        <c:noMultiLvlLbl val="0"/>
      </c:catAx>
      <c:valAx>
        <c:axId val="19234572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9874048"/>
        <c:crosses val="autoZero"/>
        <c:crossBetween val="between"/>
      </c:valAx>
      <c:spPr>
        <a:noFill/>
        <a:ln>
          <a:noFill/>
        </a:ln>
        <a:effectLst/>
      </c:spPr>
    </c:plotArea>
    <c:legend>
      <c:legendPos val="b"/>
      <c:layout>
        <c:manualLayout>
          <c:xMode val="edge"/>
          <c:yMode val="edge"/>
          <c:x val="4.6357615894039701E-2"/>
          <c:y val="0.92202227934875702"/>
          <c:w val="0.80416272469252603"/>
          <c:h val="5.74121679520136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'Guine Bissau Estatisticas'!$A$7</c:f>
              <c:strCache>
                <c:ptCount val="1"/>
                <c:pt idx="0">
                  <c:v>Exports of goods and services [Constant] </c:v>
                </c:pt>
              </c:strCache>
            </c:strRef>
          </c:tx>
          <c:spPr>
            <a:solidFill>
              <a:schemeClr val="accent1"/>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Estatisticas'!$B$7:$K$7</c:f>
              <c:numCache>
                <c:formatCode>"$"#,##0_);[Red]\("$"#,##0\)</c:formatCode>
                <c:ptCount val="10"/>
                <c:pt idx="0">
                  <c:v>166951160</c:v>
                </c:pt>
                <c:pt idx="1">
                  <c:v>126560087</c:v>
                </c:pt>
                <c:pt idx="2">
                  <c:v>185024816</c:v>
                </c:pt>
                <c:pt idx="3">
                  <c:v>135641361</c:v>
                </c:pt>
                <c:pt idx="4">
                  <c:v>158426321</c:v>
                </c:pt>
                <c:pt idx="5">
                  <c:v>162346158</c:v>
                </c:pt>
                <c:pt idx="6">
                  <c:v>190268415</c:v>
                </c:pt>
                <c:pt idx="7">
                  <c:v>210599954</c:v>
                </c:pt>
                <c:pt idx="8">
                  <c:v>173106492</c:v>
                </c:pt>
                <c:pt idx="9">
                  <c:v>195440310</c:v>
                </c:pt>
              </c:numCache>
            </c:numRef>
          </c:val>
          <c:extLst xmlns:c16r2="http://schemas.microsoft.com/office/drawing/2015/06/chart">
            <c:ext xmlns:c16="http://schemas.microsoft.com/office/drawing/2014/chart" uri="{C3380CC4-5D6E-409C-BE32-E72D297353CC}">
              <c16:uniqueId val="{00000000-E2BE-4559-B0A5-24EC0CD5993B}"/>
            </c:ext>
          </c:extLst>
        </c:ser>
        <c:ser>
          <c:idx val="1"/>
          <c:order val="1"/>
          <c:tx>
            <c:strRef>
              <c:f>'Guine Bissau Estatisticas'!$A$8</c:f>
              <c:strCache>
                <c:ptCount val="1"/>
                <c:pt idx="0">
                  <c:v>Exports of goods and services [Current] </c:v>
                </c:pt>
              </c:strCache>
            </c:strRef>
          </c:tx>
          <c:spPr>
            <a:solidFill>
              <a:schemeClr val="accent2"/>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Estatisticas'!$B$8:$K$8</c:f>
              <c:numCache>
                <c:formatCode>"$"#,##0_);[Red]\("$"#,##0\)</c:formatCode>
                <c:ptCount val="10"/>
                <c:pt idx="0">
                  <c:v>155846072</c:v>
                </c:pt>
                <c:pt idx="1">
                  <c:v>126560087</c:v>
                </c:pt>
                <c:pt idx="2">
                  <c:v>281998008</c:v>
                </c:pt>
                <c:pt idx="3">
                  <c:v>153100590</c:v>
                </c:pt>
                <c:pt idx="4">
                  <c:v>190931908</c:v>
                </c:pt>
                <c:pt idx="5">
                  <c:v>212887453</c:v>
                </c:pt>
                <c:pt idx="6">
                  <c:v>288598266</c:v>
                </c:pt>
                <c:pt idx="7">
                  <c:v>312319796</c:v>
                </c:pt>
                <c:pt idx="8">
                  <c:v>374071500</c:v>
                </c:pt>
                <c:pt idx="9">
                  <c:v>369432111</c:v>
                </c:pt>
              </c:numCache>
            </c:numRef>
          </c:val>
          <c:extLst xmlns:c16r2="http://schemas.microsoft.com/office/drawing/2015/06/chart">
            <c:ext xmlns:c16="http://schemas.microsoft.com/office/drawing/2014/chart" uri="{C3380CC4-5D6E-409C-BE32-E72D297353CC}">
              <c16:uniqueId val="{00000001-E2BE-4559-B0A5-24EC0CD5993B}"/>
            </c:ext>
          </c:extLst>
        </c:ser>
        <c:ser>
          <c:idx val="2"/>
          <c:order val="2"/>
          <c:tx>
            <c:strRef>
              <c:f>'Guine Bissau Estatisticas'!$A$9</c:f>
              <c:strCache>
                <c:ptCount val="1"/>
                <c:pt idx="0">
                  <c:v>Exports of goods and services [Current] </c:v>
                </c:pt>
              </c:strCache>
            </c:strRef>
          </c:tx>
          <c:spPr>
            <a:solidFill>
              <a:srgbClr val="CCE9AD"/>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Estatisticas'!$B$9:$K$9</c:f>
              <c:numCache>
                <c:formatCode>"$"#,##0_);[Red]\("$"#,##0\)</c:formatCode>
                <c:ptCount val="10"/>
                <c:pt idx="0">
                  <c:v>278609278</c:v>
                </c:pt>
                <c:pt idx="1">
                  <c:v>299072148</c:v>
                </c:pt>
                <c:pt idx="2">
                  <c:v>297442820</c:v>
                </c:pt>
                <c:pt idx="3">
                  <c:v>224601311</c:v>
                </c:pt>
                <c:pt idx="4">
                  <c:v>221399462</c:v>
                </c:pt>
                <c:pt idx="5">
                  <c:v>288827415</c:v>
                </c:pt>
                <c:pt idx="6">
                  <c:v>334258096</c:v>
                </c:pt>
                <c:pt idx="7">
                  <c:v>383196087</c:v>
                </c:pt>
                <c:pt idx="8">
                  <c:v>454550530</c:v>
                </c:pt>
                <c:pt idx="9">
                  <c:v>446709334</c:v>
                </c:pt>
              </c:numCache>
            </c:numRef>
          </c:val>
          <c:extLst xmlns:c16r2="http://schemas.microsoft.com/office/drawing/2015/06/chart">
            <c:ext xmlns:c16="http://schemas.microsoft.com/office/drawing/2014/chart" uri="{C3380CC4-5D6E-409C-BE32-E72D297353CC}">
              <c16:uniqueId val="{00000002-E2BE-4559-B0A5-24EC0CD5993B}"/>
            </c:ext>
          </c:extLst>
        </c:ser>
        <c:ser>
          <c:idx val="3"/>
          <c:order val="3"/>
          <c:tx>
            <c:strRef>
              <c:f>'Guine Bissau Estatisticas'!$A$10</c:f>
              <c:strCache>
                <c:ptCount val="1"/>
                <c:pt idx="0">
                  <c:v>Imports of goods and services [Current] </c:v>
                </c:pt>
              </c:strCache>
            </c:strRef>
          </c:tx>
          <c:spPr>
            <a:solidFill>
              <a:srgbClr val="7030A0"/>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Estatisticas'!$B$10:$K$10</c:f>
              <c:numCache>
                <c:formatCode>"$"#,##0_);[Red]\("$"#,##0\)</c:formatCode>
                <c:ptCount val="10"/>
                <c:pt idx="0">
                  <c:v>291219472</c:v>
                </c:pt>
                <c:pt idx="1">
                  <c:v>299072148</c:v>
                </c:pt>
                <c:pt idx="2">
                  <c:v>339915476</c:v>
                </c:pt>
                <c:pt idx="3">
                  <c:v>254235280</c:v>
                </c:pt>
                <c:pt idx="4">
                  <c:v>270056473</c:v>
                </c:pt>
                <c:pt idx="5">
                  <c:v>330651315</c:v>
                </c:pt>
                <c:pt idx="6">
                  <c:v>337797563</c:v>
                </c:pt>
                <c:pt idx="7">
                  <c:v>368826434</c:v>
                </c:pt>
                <c:pt idx="8">
                  <c:v>445441617</c:v>
                </c:pt>
                <c:pt idx="9">
                  <c:v>473248832</c:v>
                </c:pt>
              </c:numCache>
            </c:numRef>
          </c:val>
          <c:extLst xmlns:c16r2="http://schemas.microsoft.com/office/drawing/2015/06/chart">
            <c:ext xmlns:c16="http://schemas.microsoft.com/office/drawing/2014/chart" uri="{C3380CC4-5D6E-409C-BE32-E72D297353CC}">
              <c16:uniqueId val="{00000003-E2BE-4559-B0A5-24EC0CD5993B}"/>
            </c:ext>
          </c:extLst>
        </c:ser>
        <c:ser>
          <c:idx val="4"/>
          <c:order val="4"/>
          <c:tx>
            <c:strRef>
              <c:f>'Guine Bissau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Estatisticas'!$B$11:$K$11</c:f>
              <c:numCache>
                <c:formatCode>"$"#,##0_);[Red]\("$"#,##0\)</c:formatCode>
                <c:ptCount val="10"/>
                <c:pt idx="0">
                  <c:v>-111658118</c:v>
                </c:pt>
                <c:pt idx="1">
                  <c:v>-172512061</c:v>
                </c:pt>
                <c:pt idx="2">
                  <c:v>-112418004</c:v>
                </c:pt>
                <c:pt idx="3">
                  <c:v>-88959950</c:v>
                </c:pt>
                <c:pt idx="4">
                  <c:v>-62973141</c:v>
                </c:pt>
                <c:pt idx="5">
                  <c:v>-126481257</c:v>
                </c:pt>
                <c:pt idx="6">
                  <c:v>-143989681</c:v>
                </c:pt>
                <c:pt idx="7">
                  <c:v>-172596133</c:v>
                </c:pt>
                <c:pt idx="8">
                  <c:v>-281444038</c:v>
                </c:pt>
                <c:pt idx="9">
                  <c:v>-251269024</c:v>
                </c:pt>
              </c:numCache>
            </c:numRef>
          </c:val>
          <c:extLst xmlns:c16r2="http://schemas.microsoft.com/office/drawing/2015/06/chart">
            <c:ext xmlns:c16="http://schemas.microsoft.com/office/drawing/2014/chart" uri="{C3380CC4-5D6E-409C-BE32-E72D297353CC}">
              <c16:uniqueId val="{0000000E-E2BE-4559-B0A5-24EC0CD5993B}"/>
            </c:ext>
          </c:extLst>
        </c:ser>
        <c:ser>
          <c:idx val="5"/>
          <c:order val="5"/>
          <c:tx>
            <c:strRef>
              <c:f>'Guine Bissau Estatisticas'!$A$12</c:f>
              <c:strCache>
                <c:ptCount val="1"/>
                <c:pt idx="0">
                  <c:v>Trade balance [Current]</c:v>
                </c:pt>
              </c:strCache>
            </c:strRef>
          </c:tx>
          <c:spPr>
            <a:solidFill>
              <a:srgbClr val="00B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Estatisticas'!$B$12:$K$12</c:f>
              <c:numCache>
                <c:formatCode>"$"#,##0_);[Red]\("$"#,##0\)</c:formatCode>
                <c:ptCount val="10"/>
                <c:pt idx="0">
                  <c:v>-135373400</c:v>
                </c:pt>
                <c:pt idx="1">
                  <c:v>-172512061</c:v>
                </c:pt>
                <c:pt idx="2">
                  <c:v>-57917468</c:v>
                </c:pt>
                <c:pt idx="3">
                  <c:v>-101134690</c:v>
                </c:pt>
                <c:pt idx="4">
                  <c:v>-79124565</c:v>
                </c:pt>
                <c:pt idx="5">
                  <c:v>-117763862</c:v>
                </c:pt>
                <c:pt idx="6">
                  <c:v>-49199297</c:v>
                </c:pt>
                <c:pt idx="7">
                  <c:v>-56506638</c:v>
                </c:pt>
                <c:pt idx="8">
                  <c:v>-71370117</c:v>
                </c:pt>
                <c:pt idx="9">
                  <c:v>-103816721</c:v>
                </c:pt>
              </c:numCache>
            </c:numRef>
          </c:val>
          <c:extLst xmlns:c16r2="http://schemas.microsoft.com/office/drawing/2015/06/chart">
            <c:ext xmlns:c16="http://schemas.microsoft.com/office/drawing/2014/chart" uri="{C3380CC4-5D6E-409C-BE32-E72D297353CC}">
              <c16:uniqueId val="{00000019-E2BE-4559-B0A5-24EC0CD5993B}"/>
            </c:ext>
          </c:extLst>
        </c:ser>
        <c:ser>
          <c:idx val="6"/>
          <c:order val="6"/>
          <c:tx>
            <c:strRef>
              <c:f>'Guine Bissau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Estatisticas'!$B$13:$K$13</c:f>
              <c:numCache>
                <c:formatCode>"$"#,##0_);[Red]\("$"#,##0\)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extLst xmlns:c16r2="http://schemas.microsoft.com/office/drawing/2015/06/chart">
            <c:ext xmlns:c16="http://schemas.microsoft.com/office/drawing/2014/chart" uri="{C3380CC4-5D6E-409C-BE32-E72D297353CC}">
              <c16:uniqueId val="{0000001D-E2BE-4559-B0A5-24EC0CD5993B}"/>
            </c:ext>
          </c:extLst>
        </c:ser>
        <c:dLbls>
          <c:showLegendKey val="0"/>
          <c:showVal val="0"/>
          <c:showCatName val="0"/>
          <c:showSerName val="0"/>
          <c:showPercent val="0"/>
          <c:showBubbleSize val="0"/>
        </c:dLbls>
        <c:gapWidth val="150"/>
        <c:axId val="237038592"/>
        <c:axId val="199299584"/>
      </c:barChart>
      <c:dateAx>
        <c:axId val="237038592"/>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dirty="0" smtClean="0">
                    <a:solidFill>
                      <a:srgbClr val="00B0F0"/>
                    </a:solidFill>
                  </a:rPr>
                  <a:t>GUINEA </a:t>
                </a:r>
                <a:r>
                  <a:rPr lang="en-US" altLang="en-US" sz="1000" b="0" dirty="0">
                    <a:solidFill>
                      <a:srgbClr val="00B0F0"/>
                    </a:solidFill>
                  </a:rPr>
                  <a:t>BISSAU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299584"/>
        <c:crosses val="autoZero"/>
        <c:auto val="0"/>
        <c:lblOffset val="100"/>
        <c:baseTimeUnit val="days"/>
      </c:dateAx>
      <c:valAx>
        <c:axId val="1992995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703859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overlay val="0"/>
      <c:spPr>
        <a:noFill/>
        <a:ln>
          <a:noFill/>
        </a:ln>
        <a:effectLst/>
      </c:spPr>
    </c:title>
    <c:autoTitleDeleted val="0"/>
    <c:plotArea>
      <c:layout/>
      <c:lineChart>
        <c:grouping val="standard"/>
        <c:varyColors val="0"/>
        <c:ser>
          <c:idx val="0"/>
          <c:order val="0"/>
          <c:tx>
            <c:strRef>
              <c:f>'Guine Bissau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Estatisticas'!$B$91:$K$91</c:f>
              <c:numCache>
                <c:formatCode>"$"#,##0;\-"$"#,##0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smooth val="0"/>
          <c:extLst xmlns:c16r2="http://schemas.microsoft.com/office/drawing/2015/06/chart">
            <c:ext xmlns:c16="http://schemas.microsoft.com/office/drawing/2014/chart" uri="{C3380CC4-5D6E-409C-BE32-E72D297353CC}">
              <c16:uniqueId val="{00000006-E5C2-469E-A314-2C73E55CC1FB}"/>
            </c:ext>
          </c:extLst>
        </c:ser>
        <c:dLbls>
          <c:showLegendKey val="0"/>
          <c:showVal val="1"/>
          <c:showCatName val="0"/>
          <c:showSerName val="0"/>
          <c:showPercent val="0"/>
          <c:showBubbleSize val="0"/>
        </c:dLbls>
        <c:marker val="1"/>
        <c:smooth val="0"/>
        <c:axId val="236512256"/>
        <c:axId val="199565312"/>
      </c:lineChart>
      <c:catAx>
        <c:axId val="23651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565312"/>
        <c:crosses val="autoZero"/>
        <c:auto val="1"/>
        <c:lblAlgn val="ctr"/>
        <c:lblOffset val="100"/>
        <c:noMultiLvlLbl val="0"/>
      </c:catAx>
      <c:valAx>
        <c:axId val="1995653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65122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'Guine Bissau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Estatisticas'!$B$14:$K$14</c:f>
              <c:numCache>
                <c:formatCode>0.00%</c:formatCode>
                <c:ptCount val="10"/>
                <c:pt idx="0">
                  <c:v>0.1885</c:v>
                </c:pt>
                <c:pt idx="1">
                  <c:v>0.14910000000000001</c:v>
                </c:pt>
                <c:pt idx="2">
                  <c:v>0.25669999999999998</c:v>
                </c:pt>
                <c:pt idx="3">
                  <c:v>0.15479999999999999</c:v>
                </c:pt>
                <c:pt idx="4">
                  <c:v>0.18260000000000001</c:v>
                </c:pt>
                <c:pt idx="5">
                  <c:v>0.2021</c:v>
                </c:pt>
                <c:pt idx="6">
                  <c:v>0.27539999999999998</c:v>
                </c:pt>
                <c:pt idx="7">
                  <c:v>0.2651</c:v>
                </c:pt>
                <c:pt idx="8">
                  <c:v>0.2777</c:v>
                </c:pt>
                <c:pt idx="9">
                  <c:v>0.25340000000000001</c:v>
                </c:pt>
              </c:numCache>
            </c:numRef>
          </c:val>
          <c:extLst xmlns:c16r2="http://schemas.microsoft.com/office/drawing/2015/06/chart">
            <c:ext xmlns:c16="http://schemas.microsoft.com/office/drawing/2014/chart" uri="{C3380CC4-5D6E-409C-BE32-E72D297353CC}">
              <c16:uniqueId val="{00000000-CA63-4F87-958F-48EF56E17849}"/>
            </c:ext>
          </c:extLst>
        </c:ser>
        <c:ser>
          <c:idx val="1"/>
          <c:order val="1"/>
          <c:tx>
            <c:strRef>
              <c:f>'Guine Bissau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Estatisticas'!$B$15:$K$15</c:f>
              <c:numCache>
                <c:formatCode>0.00%</c:formatCode>
                <c:ptCount val="10"/>
                <c:pt idx="0">
                  <c:v>0.35220000000000001</c:v>
                </c:pt>
                <c:pt idx="1">
                  <c:v>0.35220000000000001</c:v>
                </c:pt>
                <c:pt idx="2">
                  <c:v>0.3095</c:v>
                </c:pt>
                <c:pt idx="3">
                  <c:v>0.25700000000000001</c:v>
                </c:pt>
                <c:pt idx="4">
                  <c:v>0.25819999999999999</c:v>
                </c:pt>
                <c:pt idx="5">
                  <c:v>0.31390000000000001</c:v>
                </c:pt>
                <c:pt idx="6">
                  <c:v>0.32240000000000002</c:v>
                </c:pt>
                <c:pt idx="7">
                  <c:v>0.313</c:v>
                </c:pt>
                <c:pt idx="8">
                  <c:v>0.33069999999999999</c:v>
                </c:pt>
                <c:pt idx="9">
                  <c:v>0.3246</c:v>
                </c:pt>
              </c:numCache>
            </c:numRef>
          </c:val>
          <c:extLst xmlns:c16r2="http://schemas.microsoft.com/office/drawing/2015/06/chart">
            <c:ext xmlns:c16="http://schemas.microsoft.com/office/drawing/2014/chart" uri="{C3380CC4-5D6E-409C-BE32-E72D297353CC}">
              <c16:uniqueId val="{00000001-CA63-4F87-958F-48EF56E17849}"/>
            </c:ext>
          </c:extLst>
        </c:ser>
        <c:dLbls>
          <c:showLegendKey val="0"/>
          <c:showVal val="1"/>
          <c:showCatName val="0"/>
          <c:showSerName val="0"/>
          <c:showPercent val="0"/>
          <c:showBubbleSize val="0"/>
        </c:dLbls>
        <c:gapWidth val="219"/>
        <c:overlap val="-27"/>
        <c:axId val="236512768"/>
        <c:axId val="199567040"/>
      </c:barChart>
      <c:catAx>
        <c:axId val="2365127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567040"/>
        <c:crosses val="autoZero"/>
        <c:auto val="1"/>
        <c:lblAlgn val="ctr"/>
        <c:lblOffset val="100"/>
        <c:noMultiLvlLbl val="0"/>
      </c:catAx>
      <c:valAx>
        <c:axId val="199567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651276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'Liberia Estatisticas'!$A$7</c:f>
              <c:strCache>
                <c:ptCount val="1"/>
                <c:pt idx="0">
                  <c:v>Exports of goods and services [Constant] </c:v>
                </c:pt>
              </c:strCache>
            </c:strRef>
          </c:tx>
          <c:spPr>
            <a:solidFill>
              <a:schemeClr val="accent1"/>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Estatisticas'!$B$7:$K$7</c:f>
              <c:numCache>
                <c:formatCode>"$"#,##0_);[Red]\("$"#,##0\)</c:formatCode>
                <c:ptCount val="10"/>
                <c:pt idx="0">
                  <c:v>376915000</c:v>
                </c:pt>
                <c:pt idx="1">
                  <c:v>382397400</c:v>
                </c:pt>
                <c:pt idx="2">
                  <c:v>386509200</c:v>
                </c:pt>
                <c:pt idx="3">
                  <c:v>391991600</c:v>
                </c:pt>
                <c:pt idx="4">
                  <c:v>398844600</c:v>
                </c:pt>
                <c:pt idx="5">
                  <c:v>371432600</c:v>
                </c:pt>
                <c:pt idx="6">
                  <c:v>319349800</c:v>
                </c:pt>
                <c:pt idx="7">
                  <c:v>338538200</c:v>
                </c:pt>
                <c:pt idx="8">
                  <c:v>359097200</c:v>
                </c:pt>
                <c:pt idx="9">
                  <c:v>361838400</c:v>
                </c:pt>
              </c:numCache>
            </c:numRef>
          </c:val>
          <c:extLst xmlns:c16r2="http://schemas.microsoft.com/office/drawing/2015/06/chart">
            <c:ext xmlns:c16="http://schemas.microsoft.com/office/drawing/2014/chart" uri="{C3380CC4-5D6E-409C-BE32-E72D297353CC}">
              <c16:uniqueId val="{00000000-95AF-424A-844D-E7F8BF82C347}"/>
            </c:ext>
          </c:extLst>
        </c:ser>
        <c:ser>
          <c:idx val="1"/>
          <c:order val="1"/>
          <c:tx>
            <c:strRef>
              <c:f>'Liberia Estatisticas'!$A$8</c:f>
              <c:strCache>
                <c:ptCount val="1"/>
                <c:pt idx="0">
                  <c:v>Exports of goods and services [Current] </c:v>
                </c:pt>
              </c:strCache>
            </c:strRef>
          </c:tx>
          <c:spPr>
            <a:solidFill>
              <a:schemeClr val="accent2"/>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Estatisticas'!$B$8:$K$8</c:f>
              <c:numCache>
                <c:formatCode>"$"#,##0_);[Red]\("$"#,##0\)</c:formatCode>
                <c:ptCount val="10"/>
                <c:pt idx="0">
                  <c:v>269879600</c:v>
                </c:pt>
                <c:pt idx="1">
                  <c:v>382397400</c:v>
                </c:pt>
                <c:pt idx="2">
                  <c:v>522939000</c:v>
                </c:pt>
                <c:pt idx="3">
                  <c:v>895554700</c:v>
                </c:pt>
                <c:pt idx="4">
                  <c:v>1060553000</c:v>
                </c:pt>
                <c:pt idx="5">
                  <c:v>893908100</c:v>
                </c:pt>
                <c:pt idx="6">
                  <c:v>618531000</c:v>
                </c:pt>
                <c:pt idx="7">
                  <c:v>702000000</c:v>
                </c:pt>
                <c:pt idx="8">
                  <c:v>797846200</c:v>
                </c:pt>
                <c:pt idx="9">
                  <c:v>849000000</c:v>
                </c:pt>
              </c:numCache>
            </c:numRef>
          </c:val>
          <c:extLst xmlns:c16r2="http://schemas.microsoft.com/office/drawing/2015/06/chart">
            <c:ext xmlns:c16="http://schemas.microsoft.com/office/drawing/2014/chart" uri="{C3380CC4-5D6E-409C-BE32-E72D297353CC}">
              <c16:uniqueId val="{00000001-95AF-424A-844D-E7F8BF82C347}"/>
            </c:ext>
          </c:extLst>
        </c:ser>
        <c:ser>
          <c:idx val="2"/>
          <c:order val="2"/>
          <c:tx>
            <c:strRef>
              <c:f>'Liberia Estatisticas'!$A$9</c:f>
              <c:strCache>
                <c:ptCount val="1"/>
                <c:pt idx="0">
                  <c:v>Exports of goods and services [Current] </c:v>
                </c:pt>
              </c:strCache>
            </c:strRef>
          </c:tx>
          <c:spPr>
            <a:solidFill>
              <a:srgbClr val="CCE9AD"/>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Estatisticas'!$B$9:$K$9</c:f>
              <c:numCache>
                <c:formatCode>"$"#,##0_);[Red]\("$"#,##0\)</c:formatCode>
                <c:ptCount val="10"/>
                <c:pt idx="0">
                  <c:v>1730249830</c:v>
                </c:pt>
                <c:pt idx="1">
                  <c:v>1850843000</c:v>
                </c:pt>
                <c:pt idx="2">
                  <c:v>1966192989</c:v>
                </c:pt>
                <c:pt idx="3">
                  <c:v>2044840708</c:v>
                </c:pt>
                <c:pt idx="4">
                  <c:v>2023867983</c:v>
                </c:pt>
                <c:pt idx="5">
                  <c:v>2165433878</c:v>
                </c:pt>
                <c:pt idx="6">
                  <c:v>2160190697</c:v>
                </c:pt>
                <c:pt idx="7">
                  <c:v>2128731609</c:v>
                </c:pt>
                <c:pt idx="8">
                  <c:v>2118245246</c:v>
                </c:pt>
                <c:pt idx="9">
                  <c:v>1955706626</c:v>
                </c:pt>
              </c:numCache>
            </c:numRef>
          </c:val>
          <c:extLst xmlns:c16r2="http://schemas.microsoft.com/office/drawing/2015/06/chart">
            <c:ext xmlns:c16="http://schemas.microsoft.com/office/drawing/2014/chart" uri="{C3380CC4-5D6E-409C-BE32-E72D297353CC}">
              <c16:uniqueId val="{00000002-95AF-424A-844D-E7F8BF82C347}"/>
            </c:ext>
          </c:extLst>
        </c:ser>
        <c:ser>
          <c:idx val="3"/>
          <c:order val="3"/>
          <c:tx>
            <c:strRef>
              <c:f>'Liberia Estatisticas'!$A$10</c:f>
              <c:strCache>
                <c:ptCount val="1"/>
                <c:pt idx="0">
                  <c:v>Imports of goods and services [Current] </c:v>
                </c:pt>
              </c:strCache>
            </c:strRef>
          </c:tx>
          <c:spPr>
            <a:solidFill>
              <a:srgbClr val="7030A0"/>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Estatisticas'!$B$10:$K$10</c:f>
              <c:numCache>
                <c:formatCode>"$"#,##0_);[Red]\("$"#,##0\)</c:formatCode>
                <c:ptCount val="10"/>
                <c:pt idx="0">
                  <c:v>1678663000</c:v>
                </c:pt>
                <c:pt idx="1">
                  <c:v>1850843000</c:v>
                </c:pt>
                <c:pt idx="2">
                  <c:v>2265159000</c:v>
                </c:pt>
                <c:pt idx="3">
                  <c:v>2428596000</c:v>
                </c:pt>
                <c:pt idx="4">
                  <c:v>2957004000</c:v>
                </c:pt>
                <c:pt idx="5">
                  <c:v>3412388000</c:v>
                </c:pt>
                <c:pt idx="6">
                  <c:v>3385051000</c:v>
                </c:pt>
                <c:pt idx="7">
                  <c:v>3286342000</c:v>
                </c:pt>
                <c:pt idx="8">
                  <c:v>3242931000</c:v>
                </c:pt>
                <c:pt idx="9">
                  <c:v>3079000000</c:v>
                </c:pt>
              </c:numCache>
            </c:numRef>
          </c:val>
          <c:extLst xmlns:c16r2="http://schemas.microsoft.com/office/drawing/2015/06/chart">
            <c:ext xmlns:c16="http://schemas.microsoft.com/office/drawing/2014/chart" uri="{C3380CC4-5D6E-409C-BE32-E72D297353CC}">
              <c16:uniqueId val="{00000003-95AF-424A-844D-E7F8BF82C347}"/>
            </c:ext>
          </c:extLst>
        </c:ser>
        <c:ser>
          <c:idx val="4"/>
          <c:order val="4"/>
          <c:tx>
            <c:strRef>
              <c:f>'Liberia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Estatisticas'!$B$11:$K$11</c:f>
              <c:numCache>
                <c:formatCode>"$"#,##0_);[Red]\("$"#,##0\)</c:formatCode>
                <c:ptCount val="10"/>
                <c:pt idx="0">
                  <c:v>-1353334830</c:v>
                </c:pt>
                <c:pt idx="1">
                  <c:v>-1468445600</c:v>
                </c:pt>
                <c:pt idx="2">
                  <c:v>-1579683789</c:v>
                </c:pt>
                <c:pt idx="3">
                  <c:v>-1652849108</c:v>
                </c:pt>
                <c:pt idx="4">
                  <c:v>-1625023383</c:v>
                </c:pt>
                <c:pt idx="5">
                  <c:v>-1794001278</c:v>
                </c:pt>
                <c:pt idx="6">
                  <c:v>-1840840897</c:v>
                </c:pt>
                <c:pt idx="7">
                  <c:v>-1790193409</c:v>
                </c:pt>
                <c:pt idx="8">
                  <c:v>-1759148046</c:v>
                </c:pt>
                <c:pt idx="9">
                  <c:v>-1593868226</c:v>
                </c:pt>
              </c:numCache>
            </c:numRef>
          </c:val>
          <c:extLst xmlns:c16r2="http://schemas.microsoft.com/office/drawing/2015/06/chart">
            <c:ext xmlns:c16="http://schemas.microsoft.com/office/drawing/2014/chart" uri="{C3380CC4-5D6E-409C-BE32-E72D297353CC}">
              <c16:uniqueId val="{0000000E-95AF-424A-844D-E7F8BF82C347}"/>
            </c:ext>
          </c:extLst>
        </c:ser>
        <c:ser>
          <c:idx val="5"/>
          <c:order val="5"/>
          <c:tx>
            <c:strRef>
              <c:f>'Liberia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Estatisticas'!$B$12:$K$12</c:f>
              <c:numCache>
                <c:formatCode>"$"#,##0_);[Red]\("$"#,##0\)</c:formatCode>
                <c:ptCount val="10"/>
                <c:pt idx="0">
                  <c:v>-1408783400</c:v>
                </c:pt>
                <c:pt idx="1">
                  <c:v>-1468445600</c:v>
                </c:pt>
                <c:pt idx="2">
                  <c:v>-1742220000</c:v>
                </c:pt>
                <c:pt idx="3">
                  <c:v>-1533041300</c:v>
                </c:pt>
                <c:pt idx="4">
                  <c:v>-1896451000</c:v>
                </c:pt>
                <c:pt idx="5">
                  <c:v>-2518479900</c:v>
                </c:pt>
                <c:pt idx="6">
                  <c:v>-2766520000</c:v>
                </c:pt>
                <c:pt idx="7">
                  <c:v>-2584342000</c:v>
                </c:pt>
                <c:pt idx="8">
                  <c:v>-2445084800</c:v>
                </c:pt>
                <c:pt idx="9">
                  <c:v>-2230000000</c:v>
                </c:pt>
              </c:numCache>
            </c:numRef>
          </c:val>
          <c:extLst xmlns:c16r2="http://schemas.microsoft.com/office/drawing/2015/06/chart">
            <c:ext xmlns:c16="http://schemas.microsoft.com/office/drawing/2014/chart" uri="{C3380CC4-5D6E-409C-BE32-E72D297353CC}">
              <c16:uniqueId val="{00000019-95AF-424A-844D-E7F8BF82C347}"/>
            </c:ext>
          </c:extLst>
        </c:ser>
        <c:ser>
          <c:idx val="6"/>
          <c:order val="6"/>
          <c:tx>
            <c:strRef>
              <c:f>'Liberia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Estatisticas'!$B$13:$K$13</c:f>
              <c:numCache>
                <c:formatCode>"$"#,##0_);[Red]\("$"#,##0\)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extLst xmlns:c16r2="http://schemas.microsoft.com/office/drawing/2015/06/chart">
            <c:ext xmlns:c16="http://schemas.microsoft.com/office/drawing/2014/chart" uri="{C3380CC4-5D6E-409C-BE32-E72D297353CC}">
              <c16:uniqueId val="{0000001D-95AF-424A-844D-E7F8BF82C347}"/>
            </c:ext>
          </c:extLst>
        </c:ser>
        <c:dLbls>
          <c:showLegendKey val="0"/>
          <c:showVal val="0"/>
          <c:showCatName val="0"/>
          <c:showSerName val="0"/>
          <c:showPercent val="0"/>
          <c:showBubbleSize val="0"/>
        </c:dLbls>
        <c:gapWidth val="150"/>
        <c:axId val="237175808"/>
        <c:axId val="199570496"/>
      </c:barChart>
      <c:dateAx>
        <c:axId val="237175808"/>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a:solidFill>
                      <a:srgbClr val="00B0F0"/>
                    </a:solidFill>
                  </a:rPr>
                  <a:t>LIBERIA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570496"/>
        <c:crosses val="autoZero"/>
        <c:auto val="0"/>
        <c:lblOffset val="100"/>
        <c:baseTimeUnit val="days"/>
      </c:dateAx>
      <c:valAx>
        <c:axId val="1995704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717580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'Liberia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Estatisticas'!$B$14:$K$14</c:f>
              <c:numCache>
                <c:formatCode>0.00%</c:formatCode>
                <c:ptCount val="10"/>
                <c:pt idx="0">
                  <c:v>0.15260000000000001</c:v>
                </c:pt>
                <c:pt idx="1">
                  <c:v>0.19139999999999999</c:v>
                </c:pt>
                <c:pt idx="2">
                  <c:v>0.21809999999999999</c:v>
                </c:pt>
                <c:pt idx="3">
                  <c:v>0.3291</c:v>
                </c:pt>
                <c:pt idx="4">
                  <c:v>0.3458</c:v>
                </c:pt>
                <c:pt idx="5">
                  <c:v>0.2843</c:v>
                </c:pt>
                <c:pt idx="6">
                  <c:v>0.19470000000000001</c:v>
                </c:pt>
                <c:pt idx="7">
                  <c:v>0.2142</c:v>
                </c:pt>
                <c:pt idx="8">
                  <c:v>0.24279999999999999</c:v>
                </c:pt>
                <c:pt idx="9">
                  <c:v>0.2601</c:v>
                </c:pt>
              </c:numCache>
            </c:numRef>
          </c:val>
          <c:extLst xmlns:c16r2="http://schemas.microsoft.com/office/drawing/2015/06/chart">
            <c:ext xmlns:c16="http://schemas.microsoft.com/office/drawing/2014/chart" uri="{C3380CC4-5D6E-409C-BE32-E72D297353CC}">
              <c16:uniqueId val="{00000000-7204-4B9F-AB29-80E9DDBDCFFA}"/>
            </c:ext>
          </c:extLst>
        </c:ser>
        <c:ser>
          <c:idx val="1"/>
          <c:order val="1"/>
          <c:tx>
            <c:strRef>
              <c:f>'Liberia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Estatisticas'!$B$15:$K$15</c:f>
              <c:numCache>
                <c:formatCode>0.00%</c:formatCode>
                <c:ptCount val="10"/>
                <c:pt idx="0">
                  <c:v>0.94950000000000001</c:v>
                </c:pt>
                <c:pt idx="1">
                  <c:v>0.92630000000000001</c:v>
                </c:pt>
                <c:pt idx="2">
                  <c:v>0.9446</c:v>
                </c:pt>
                <c:pt idx="3">
                  <c:v>0.89249999999999996</c:v>
                </c:pt>
                <c:pt idx="4">
                  <c:v>0.96409999999999996</c:v>
                </c:pt>
                <c:pt idx="5">
                  <c:v>1.0853999999999999</c:v>
                </c:pt>
                <c:pt idx="6">
                  <c:v>1.0654999999999999</c:v>
                </c:pt>
                <c:pt idx="7">
                  <c:v>1.0025999999999999</c:v>
                </c:pt>
                <c:pt idx="8">
                  <c:v>0.98709999999999998</c:v>
                </c:pt>
                <c:pt idx="9">
                  <c:v>0.94330000000000003</c:v>
                </c:pt>
              </c:numCache>
            </c:numRef>
          </c:val>
          <c:extLst xmlns:c16r2="http://schemas.microsoft.com/office/drawing/2015/06/chart">
            <c:ext xmlns:c16="http://schemas.microsoft.com/office/drawing/2014/chart" uri="{C3380CC4-5D6E-409C-BE32-E72D297353CC}">
              <c16:uniqueId val="{00000001-7204-4B9F-AB29-80E9DDBDCFFA}"/>
            </c:ext>
          </c:extLst>
        </c:ser>
        <c:dLbls>
          <c:showLegendKey val="0"/>
          <c:showVal val="1"/>
          <c:showCatName val="0"/>
          <c:showSerName val="0"/>
          <c:showPercent val="0"/>
          <c:showBubbleSize val="0"/>
        </c:dLbls>
        <c:gapWidth val="219"/>
        <c:overlap val="-27"/>
        <c:axId val="237178368"/>
        <c:axId val="199778880"/>
      </c:barChart>
      <c:catAx>
        <c:axId val="2371783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778880"/>
        <c:crosses val="autoZero"/>
        <c:auto val="1"/>
        <c:lblAlgn val="ctr"/>
        <c:lblOffset val="100"/>
        <c:noMultiLvlLbl val="0"/>
      </c:catAx>
      <c:valAx>
        <c:axId val="199778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717836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'Liberia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3662706841365153E-2"/>
                  <c:y val="-4.8025108621628058E-2"/>
                </c:manualLayout>
              </c:layout>
              <c:dLblPos val="r"/>
              <c:showLegendKey val="0"/>
              <c:showVal val="1"/>
              <c:showCatName val="0"/>
              <c:showSerName val="0"/>
              <c:showPercent val="0"/>
              <c:showBubbleSize val="0"/>
            </c:dLbl>
            <c:dLbl>
              <c:idx val="5"/>
              <c:layout>
                <c:manualLayout>
                  <c:x val="-3.1821844058385934E-3"/>
                  <c:y val="-5.746723507772291E-2"/>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Estatisticas'!$B$91:$K$91</c:f>
              <c:numCache>
                <c:formatCode>"$"#,##0;\-"$"#,##0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smooth val="0"/>
          <c:extLst xmlns:c16r2="http://schemas.microsoft.com/office/drawing/2015/06/chart">
            <c:ext xmlns:c16="http://schemas.microsoft.com/office/drawing/2014/chart" uri="{C3380CC4-5D6E-409C-BE32-E72D297353CC}">
              <c16:uniqueId val="{00000006-0765-43D7-BD75-95997FC15950}"/>
            </c:ext>
          </c:extLst>
        </c:ser>
        <c:dLbls>
          <c:showLegendKey val="0"/>
          <c:showVal val="1"/>
          <c:showCatName val="0"/>
          <c:showSerName val="0"/>
          <c:showPercent val="0"/>
          <c:showBubbleSize val="0"/>
        </c:dLbls>
        <c:marker val="1"/>
        <c:smooth val="0"/>
        <c:axId val="237412352"/>
        <c:axId val="199780608"/>
      </c:lineChart>
      <c:catAx>
        <c:axId val="2374123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780608"/>
        <c:crosses val="autoZero"/>
        <c:auto val="1"/>
        <c:lblAlgn val="ctr"/>
        <c:lblOffset val="100"/>
        <c:noMultiLvlLbl val="0"/>
      </c:catAx>
      <c:valAx>
        <c:axId val="1997806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7412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'Mali Estatisticas'!$A$7</c:f>
              <c:strCache>
                <c:ptCount val="1"/>
                <c:pt idx="0">
                  <c:v>Exports of goods and services [Constant] </c:v>
                </c:pt>
              </c:strCache>
            </c:strRef>
          </c:tx>
          <c:spPr>
            <a:solidFill>
              <a:schemeClr val="accent1"/>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Estatisticas'!$B$7:$K$7</c:f>
              <c:numCache>
                <c:formatCode>"$"#,##0_);[Red]\("$"#,##0\)</c:formatCode>
                <c:ptCount val="10"/>
                <c:pt idx="0">
                  <c:v>2444810183</c:v>
                </c:pt>
                <c:pt idx="1">
                  <c:v>2438724189</c:v>
                </c:pt>
                <c:pt idx="2">
                  <c:v>2589151121</c:v>
                </c:pt>
                <c:pt idx="3">
                  <c:v>2815804514</c:v>
                </c:pt>
                <c:pt idx="4">
                  <c:v>2887564338</c:v>
                </c:pt>
                <c:pt idx="5">
                  <c:v>2795052988</c:v>
                </c:pt>
                <c:pt idx="6">
                  <c:v>3539414430</c:v>
                </c:pt>
                <c:pt idx="7">
                  <c:v>3224882561</c:v>
                </c:pt>
                <c:pt idx="8">
                  <c:v>3289786547</c:v>
                </c:pt>
                <c:pt idx="9">
                  <c:v>3498642127</c:v>
                </c:pt>
              </c:numCache>
            </c:numRef>
          </c:val>
          <c:extLst xmlns:c16r2="http://schemas.microsoft.com/office/drawing/2015/06/chart">
            <c:ext xmlns:c16="http://schemas.microsoft.com/office/drawing/2014/chart" uri="{C3380CC4-5D6E-409C-BE32-E72D297353CC}">
              <c16:uniqueId val="{00000000-E0BF-4EE1-B202-5885F9C05D2C}"/>
            </c:ext>
          </c:extLst>
        </c:ser>
        <c:ser>
          <c:idx val="1"/>
          <c:order val="1"/>
          <c:tx>
            <c:strRef>
              <c:f>'Mali Estatisticas'!$A$8</c:f>
              <c:strCache>
                <c:ptCount val="1"/>
                <c:pt idx="0">
                  <c:v>Exports of goods and services [Current] </c:v>
                </c:pt>
              </c:strCache>
            </c:strRef>
          </c:tx>
          <c:spPr>
            <a:solidFill>
              <a:schemeClr val="accent2"/>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Estatisticas'!$B$8:$K$8</c:f>
              <c:numCache>
                <c:formatCode>"$"#,##0_);[Red]\("$"#,##0\)</c:formatCode>
                <c:ptCount val="10"/>
                <c:pt idx="0">
                  <c:v>2212791858</c:v>
                </c:pt>
                <c:pt idx="1">
                  <c:v>2438724189</c:v>
                </c:pt>
                <c:pt idx="2">
                  <c:v>2949427814</c:v>
                </c:pt>
                <c:pt idx="3">
                  <c:v>3346173087</c:v>
                </c:pt>
                <c:pt idx="4">
                  <c:v>3301881155</c:v>
                </c:pt>
                <c:pt idx="5">
                  <c:v>3235771820</c:v>
                </c:pt>
                <c:pt idx="6">
                  <c:v>3149604802</c:v>
                </c:pt>
                <c:pt idx="7">
                  <c:v>3285700702</c:v>
                </c:pt>
                <c:pt idx="8">
                  <c:v>3404944832</c:v>
                </c:pt>
                <c:pt idx="9">
                  <c:v>4050797005</c:v>
                </c:pt>
              </c:numCache>
            </c:numRef>
          </c:val>
          <c:extLst xmlns:c16r2="http://schemas.microsoft.com/office/drawing/2015/06/chart">
            <c:ext xmlns:c16="http://schemas.microsoft.com/office/drawing/2014/chart" uri="{C3380CC4-5D6E-409C-BE32-E72D297353CC}">
              <c16:uniqueId val="{00000001-E0BF-4EE1-B202-5885F9C05D2C}"/>
            </c:ext>
          </c:extLst>
        </c:ser>
        <c:ser>
          <c:idx val="2"/>
          <c:order val="2"/>
          <c:tx>
            <c:strRef>
              <c:f>'Mali Estatisticas'!$A$9</c:f>
              <c:strCache>
                <c:ptCount val="1"/>
                <c:pt idx="0">
                  <c:v>Exports of goods and services [Current] </c:v>
                </c:pt>
              </c:strCache>
            </c:strRef>
          </c:tx>
          <c:spPr>
            <a:solidFill>
              <a:srgbClr val="CCE9AD"/>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Estatisticas'!$B$9:$K$9</c:f>
              <c:numCache>
                <c:formatCode>"$"#,##0_);[Red]\("$"#,##0\)</c:formatCode>
                <c:ptCount val="10"/>
                <c:pt idx="0">
                  <c:v>2962855781</c:v>
                </c:pt>
                <c:pt idx="1">
                  <c:v>3753380432</c:v>
                </c:pt>
                <c:pt idx="2">
                  <c:v>3960321194</c:v>
                </c:pt>
                <c:pt idx="3">
                  <c:v>3750957764</c:v>
                </c:pt>
                <c:pt idx="4">
                  <c:v>3973716552</c:v>
                </c:pt>
                <c:pt idx="5">
                  <c:v>6992445600</c:v>
                </c:pt>
                <c:pt idx="6">
                  <c:v>10245722355</c:v>
                </c:pt>
                <c:pt idx="7">
                  <c:v>11396048091</c:v>
                </c:pt>
                <c:pt idx="8">
                  <c:v>11375667437</c:v>
                </c:pt>
                <c:pt idx="9">
                  <c:v>11582704067</c:v>
                </c:pt>
              </c:numCache>
            </c:numRef>
          </c:val>
          <c:extLst xmlns:c16r2="http://schemas.microsoft.com/office/drawing/2015/06/chart">
            <c:ext xmlns:c16="http://schemas.microsoft.com/office/drawing/2014/chart" uri="{C3380CC4-5D6E-409C-BE32-E72D297353CC}">
              <c16:uniqueId val="{00000002-E0BF-4EE1-B202-5885F9C05D2C}"/>
            </c:ext>
          </c:extLst>
        </c:ser>
        <c:ser>
          <c:idx val="3"/>
          <c:order val="3"/>
          <c:tx>
            <c:strRef>
              <c:f>'Mali Estatisticas'!$A$10</c:f>
              <c:strCache>
                <c:ptCount val="1"/>
                <c:pt idx="0">
                  <c:v>Imports of goods and services [Current] </c:v>
                </c:pt>
              </c:strCache>
            </c:strRef>
          </c:tx>
          <c:spPr>
            <a:solidFill>
              <a:srgbClr val="7030A0"/>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Estatisticas'!$B$10:$K$10</c:f>
              <c:numCache>
                <c:formatCode>"$"#,##0_);[Red]\("$"#,##0\)</c:formatCode>
                <c:ptCount val="10"/>
                <c:pt idx="0">
                  <c:v>2935591312</c:v>
                </c:pt>
                <c:pt idx="1">
                  <c:v>3753380432</c:v>
                </c:pt>
                <c:pt idx="2">
                  <c:v>4047531704</c:v>
                </c:pt>
                <c:pt idx="3">
                  <c:v>3954062692</c:v>
                </c:pt>
                <c:pt idx="4">
                  <c:v>5286919876</c:v>
                </c:pt>
                <c:pt idx="5">
                  <c:v>5463353708</c:v>
                </c:pt>
                <c:pt idx="6">
                  <c:v>5186867186</c:v>
                </c:pt>
                <c:pt idx="7">
                  <c:v>5651731893</c:v>
                </c:pt>
                <c:pt idx="8">
                  <c:v>5495670291</c:v>
                </c:pt>
                <c:pt idx="9">
                  <c:v>5844693116</c:v>
                </c:pt>
              </c:numCache>
            </c:numRef>
          </c:val>
          <c:extLst xmlns:c16r2="http://schemas.microsoft.com/office/drawing/2015/06/chart">
            <c:ext xmlns:c16="http://schemas.microsoft.com/office/drawing/2014/chart" uri="{C3380CC4-5D6E-409C-BE32-E72D297353CC}">
              <c16:uniqueId val="{00000003-E0BF-4EE1-B202-5885F9C05D2C}"/>
            </c:ext>
          </c:extLst>
        </c:ser>
        <c:ser>
          <c:idx val="4"/>
          <c:order val="4"/>
          <c:tx>
            <c:strRef>
              <c:f>'Mali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Estatisticas'!$B$11:$K$11</c:f>
              <c:numCache>
                <c:formatCode>"$"#,##0_);[Red]\("$"#,##0\)</c:formatCode>
                <c:ptCount val="10"/>
                <c:pt idx="0">
                  <c:v>-518045598</c:v>
                </c:pt>
                <c:pt idx="1">
                  <c:v>-1314656243</c:v>
                </c:pt>
                <c:pt idx="2">
                  <c:v>-1371170073</c:v>
                </c:pt>
                <c:pt idx="3">
                  <c:v>-935153250</c:v>
                </c:pt>
                <c:pt idx="4">
                  <c:v>-1086152214</c:v>
                </c:pt>
                <c:pt idx="5">
                  <c:v>-4197392612</c:v>
                </c:pt>
                <c:pt idx="6">
                  <c:v>-6706307925</c:v>
                </c:pt>
                <c:pt idx="7">
                  <c:v>-8171165530</c:v>
                </c:pt>
                <c:pt idx="8">
                  <c:v>-8085880890</c:v>
                </c:pt>
                <c:pt idx="9">
                  <c:v>-8084061940</c:v>
                </c:pt>
              </c:numCache>
            </c:numRef>
          </c:val>
          <c:extLst xmlns:c16r2="http://schemas.microsoft.com/office/drawing/2015/06/chart">
            <c:ext xmlns:c16="http://schemas.microsoft.com/office/drawing/2014/chart" uri="{C3380CC4-5D6E-409C-BE32-E72D297353CC}">
              <c16:uniqueId val="{0000000E-E0BF-4EE1-B202-5885F9C05D2C}"/>
            </c:ext>
          </c:extLst>
        </c:ser>
        <c:ser>
          <c:idx val="5"/>
          <c:order val="5"/>
          <c:tx>
            <c:strRef>
              <c:f>'Mali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Estatisticas'!$B$12:$K$12</c:f>
              <c:numCache>
                <c:formatCode>"$"#,##0_);[Red]\("$"#,##0\)</c:formatCode>
                <c:ptCount val="10"/>
                <c:pt idx="0">
                  <c:v>-722799454</c:v>
                </c:pt>
                <c:pt idx="1">
                  <c:v>-1314656243</c:v>
                </c:pt>
                <c:pt idx="2">
                  <c:v>-1098103890</c:v>
                </c:pt>
                <c:pt idx="3">
                  <c:v>-607889605</c:v>
                </c:pt>
                <c:pt idx="4">
                  <c:v>-1985038721</c:v>
                </c:pt>
                <c:pt idx="5">
                  <c:v>-2227581888</c:v>
                </c:pt>
                <c:pt idx="6">
                  <c:v>-2037262384</c:v>
                </c:pt>
                <c:pt idx="7">
                  <c:v>-2366031191</c:v>
                </c:pt>
                <c:pt idx="8">
                  <c:v>-2090725459</c:v>
                </c:pt>
                <c:pt idx="9">
                  <c:v>-1793896111</c:v>
                </c:pt>
              </c:numCache>
            </c:numRef>
          </c:val>
          <c:extLst xmlns:c16r2="http://schemas.microsoft.com/office/drawing/2015/06/chart">
            <c:ext xmlns:c16="http://schemas.microsoft.com/office/drawing/2014/chart" uri="{C3380CC4-5D6E-409C-BE32-E72D297353CC}">
              <c16:uniqueId val="{00000019-E0BF-4EE1-B202-5885F9C05D2C}"/>
            </c:ext>
          </c:extLst>
        </c:ser>
        <c:ser>
          <c:idx val="6"/>
          <c:order val="6"/>
          <c:tx>
            <c:strRef>
              <c:f>'Mali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Estatisticas'!$B$13:$K$13</c:f>
              <c:numCache>
                <c:formatCode>"$"#,##0_);[Red]\("$"#,##0\)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extLst xmlns:c16r2="http://schemas.microsoft.com/office/drawing/2015/06/chart">
            <c:ext xmlns:c16="http://schemas.microsoft.com/office/drawing/2014/chart" uri="{C3380CC4-5D6E-409C-BE32-E72D297353CC}">
              <c16:uniqueId val="{0000001D-E0BF-4EE1-B202-5885F9C05D2C}"/>
            </c:ext>
          </c:extLst>
        </c:ser>
        <c:dLbls>
          <c:showLegendKey val="0"/>
          <c:showVal val="0"/>
          <c:showCatName val="0"/>
          <c:showSerName val="0"/>
          <c:showPercent val="0"/>
          <c:showBubbleSize val="0"/>
        </c:dLbls>
        <c:gapWidth val="150"/>
        <c:axId val="237415936"/>
        <c:axId val="199784064"/>
      </c:barChart>
      <c:dateAx>
        <c:axId val="237415936"/>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dirty="0">
                    <a:solidFill>
                      <a:srgbClr val="00B0F0"/>
                    </a:solidFill>
                  </a:rPr>
                  <a:t>MALI </a:t>
                </a:r>
                <a:r>
                  <a:rPr lang="pt-PT" sz="1000" b="0" i="0" baseline="0" dirty="0" smtClean="0">
                    <a:solidFill>
                      <a:srgbClr val="00B0F0"/>
                    </a:solidFill>
                    <a:effectLst/>
                  </a:rPr>
                  <a:t>ECONOMIC </a:t>
                </a:r>
                <a:r>
                  <a:rPr lang="pt-PT" sz="1000" b="0" i="0" baseline="0" dirty="0">
                    <a:solidFill>
                      <a:srgbClr val="00B0F0"/>
                    </a:solidFill>
                    <a:effectLst/>
                  </a:rPr>
                  <a:t>INDICATORS</a:t>
                </a:r>
                <a:endParaRPr lang="pt-PT" sz="1000" b="0" dirty="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784064"/>
        <c:crosses val="autoZero"/>
        <c:auto val="0"/>
        <c:lblOffset val="100"/>
        <c:baseTimeUnit val="days"/>
      </c:dateAx>
      <c:valAx>
        <c:axId val="1997840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Arial Narrow" panose="020B0606020202030204" pitchFamily="34" charset="0"/>
                    <a:ea typeface="+mn-ea"/>
                    <a:cs typeface="+mn-cs"/>
                  </a:defRPr>
                </a:pPr>
                <a:r>
                  <a:rPr lang="en-US" sz="1200" b="0" i="0" baseline="0">
                    <a:effectLst/>
                    <a:latin typeface="Arial Narrow" panose="020B0606020202030204" pitchFamily="34" charset="0"/>
                  </a:rPr>
                  <a:t>VALUES</a:t>
                </a:r>
                <a:endParaRPr lang="pt-PT" sz="1200">
                  <a:effectLst/>
                  <a:latin typeface="Arial Narrow" panose="020B0606020202030204" pitchFamily="34" charset="0"/>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741593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u="none" strike="noStrike" baseline="0">
                <a:effectLst/>
              </a:rPr>
              <a:t>Mali Im</a:t>
            </a:r>
            <a:r>
              <a:rPr lang="en-US" sz="1200" b="0" i="1" u="none" strike="noStrike" baseline="0">
                <a:effectLst/>
              </a:rPr>
              <a:t>ports of goods</a:t>
            </a: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65348384913660307"/>
          <c:y val="2.1742807744734027E-3"/>
        </c:manualLayout>
      </c:layout>
      <c:overlay val="0"/>
      <c:spPr>
        <a:noFill/>
        <a:ln>
          <a:noFill/>
        </a:ln>
        <a:effectLst/>
      </c:spPr>
    </c:title>
    <c:autoTitleDeleted val="0"/>
    <c:plotArea>
      <c:layout>
        <c:manualLayout>
          <c:layoutTarget val="inner"/>
          <c:xMode val="edge"/>
          <c:yMode val="edge"/>
          <c:x val="0.33213401974114587"/>
          <c:y val="0.40507334366191833"/>
          <c:w val="0.45003660943425988"/>
          <c:h val="0.4671650001278506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DE1-45A2-9ACA-DCEA35033E3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DE1-45A2-9ACA-DCEA35033E3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8DE1-45A2-9ACA-DCEA35033E3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DE1-45A2-9ACA-DCEA35033E3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8DE1-45A2-9ACA-DCEA35033E3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8DE1-45A2-9ACA-DCEA35033E3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DE1-45A2-9ACA-DCEA35033E3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DE1-45A2-9ACA-DCEA35033E3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DE1-45A2-9ACA-DCEA35033E32}"/>
              </c:ext>
            </c:extLst>
          </c:dPt>
          <c:dPt>
            <c:idx val="9"/>
            <c:bubble3D val="0"/>
            <c:spPr>
              <a:solidFill>
                <a:srgbClr val="B1D3F5"/>
              </a:solidFill>
              <a:ln>
                <a:noFill/>
              </a:ln>
              <a:effectLst/>
            </c:spPr>
            <c:extLst xmlns:c16r2="http://schemas.microsoft.com/office/drawing/2015/06/chart">
              <c:ext xmlns:c16="http://schemas.microsoft.com/office/drawing/2014/chart" uri="{C3380CC4-5D6E-409C-BE32-E72D297353CC}">
                <c16:uniqueId val="{00000013-8DE1-45A2-9ACA-DCEA35033E3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DE1-45A2-9ACA-DCEA35033E3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8DE1-45A2-9ACA-DCEA35033E3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8DE1-45A2-9ACA-DCEA35033E3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DE1-45A2-9ACA-DCEA35033E3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DE1-45A2-9ACA-DCEA35033E3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DE1-45A2-9ACA-DCEA35033E3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DE1-45A2-9ACA-DCEA35033E32}"/>
              </c:ext>
            </c:extLst>
          </c:dPt>
          <c:dLbls>
            <c:dLbl>
              <c:idx val="0"/>
              <c:layout>
                <c:manualLayout>
                  <c:x val="0.1804812739230455"/>
                  <c:y val="-0.21649378416317153"/>
                </c:manualLayout>
              </c:layout>
              <c:dLblPos val="bestFit"/>
              <c:showLegendKey val="1"/>
              <c:showVal val="0"/>
              <c:showCatName val="1"/>
              <c:showSerName val="0"/>
              <c:showPercent val="1"/>
              <c:showBubbleSize val="0"/>
              <c:separator>.</c:separator>
            </c:dLbl>
            <c:dLbl>
              <c:idx val="1"/>
              <c:layout>
                <c:manualLayout>
                  <c:x val="4.4117644736744455E-2"/>
                  <c:y val="-3.9551749029810263E-2"/>
                </c:manualLayout>
              </c:layout>
              <c:dLblPos val="bestFit"/>
              <c:showLegendKey val="1"/>
              <c:showVal val="0"/>
              <c:showCatName val="1"/>
              <c:showSerName val="0"/>
              <c:showPercent val="1"/>
              <c:showBubbleSize val="0"/>
              <c:separator>.</c:separator>
            </c:dLbl>
            <c:dLbl>
              <c:idx val="2"/>
              <c:layout>
                <c:manualLayout>
                  <c:x val="3.2085559808541421E-2"/>
                  <c:y val="-2.498005201882756E-2"/>
                </c:manualLayout>
              </c:layout>
              <c:dLblPos val="bestFit"/>
              <c:showLegendKey val="1"/>
              <c:showVal val="0"/>
              <c:showCatName val="1"/>
              <c:showSerName val="0"/>
              <c:showPercent val="1"/>
              <c:showBubbleSize val="0"/>
              <c:separator>.</c:separator>
            </c:dLbl>
            <c:dLbl>
              <c:idx val="3"/>
              <c:layout>
                <c:manualLayout>
                  <c:x val="2.6069517344439904E-2"/>
                  <c:y val="2.4980052018827484E-2"/>
                </c:manualLayout>
              </c:layout>
              <c:dLblPos val="bestFit"/>
              <c:showLegendKey val="1"/>
              <c:showVal val="0"/>
              <c:showCatName val="1"/>
              <c:showSerName val="0"/>
              <c:showPercent val="1"/>
              <c:showBubbleSize val="0"/>
              <c:separator>.</c:separator>
            </c:dLbl>
            <c:dLbl>
              <c:idx val="4"/>
              <c:layout>
                <c:manualLayout>
                  <c:x val="-2.6069517344439904E-2"/>
                  <c:y val="7.0776814053344544E-2"/>
                </c:manualLayout>
              </c:layout>
              <c:dLblPos val="bestFit"/>
              <c:showLegendKey val="1"/>
              <c:showVal val="0"/>
              <c:showCatName val="1"/>
              <c:showSerName val="0"/>
              <c:showPercent val="1"/>
              <c:showBubbleSize val="0"/>
              <c:separator>.</c:separator>
            </c:dLbl>
            <c:dLbl>
              <c:idx val="5"/>
              <c:layout>
                <c:manualLayout>
                  <c:x val="-7.8208552033319736E-2"/>
                  <c:y val="4.9960104037654968E-2"/>
                </c:manualLayout>
              </c:layout>
              <c:dLblPos val="bestFit"/>
              <c:showLegendKey val="1"/>
              <c:showVal val="0"/>
              <c:showCatName val="1"/>
              <c:showSerName val="0"/>
              <c:showPercent val="1"/>
              <c:showBubbleSize val="0"/>
              <c:separator>.</c:separator>
            </c:dLbl>
            <c:dLbl>
              <c:idx val="6"/>
              <c:layout>
                <c:manualLayout>
                  <c:x val="-9.0240636961522763E-2"/>
                  <c:y val="3.5388407026672272E-2"/>
                </c:manualLayout>
              </c:layout>
              <c:dLblPos val="bestFit"/>
              <c:showLegendKey val="1"/>
              <c:showVal val="0"/>
              <c:showCatName val="1"/>
              <c:showSerName val="0"/>
              <c:showPercent val="1"/>
              <c:showBubbleSize val="0"/>
              <c:separator>.</c:separator>
            </c:dLbl>
            <c:dLbl>
              <c:idx val="7"/>
              <c:layout>
                <c:manualLayout>
                  <c:x val="-0.14037432416236875"/>
                  <c:y val="1.6653368012551656E-2"/>
                </c:manualLayout>
              </c:layout>
              <c:dLblPos val="bestFit"/>
              <c:showLegendKey val="1"/>
              <c:showVal val="0"/>
              <c:showCatName val="1"/>
              <c:showSerName val="0"/>
              <c:showPercent val="1"/>
              <c:showBubbleSize val="0"/>
              <c:separator>.</c:separator>
            </c:dLbl>
            <c:dLbl>
              <c:idx val="8"/>
              <c:layout>
                <c:manualLayout>
                  <c:x val="-0.15441175657860559"/>
                  <c:y val="3.3306736025103312E-2"/>
                </c:manualLayout>
              </c:layout>
              <c:dLblPos val="bestFit"/>
              <c:showLegendKey val="1"/>
              <c:showVal val="0"/>
              <c:showCatName val="1"/>
              <c:showSerName val="0"/>
              <c:showPercent val="1"/>
              <c:showBubbleSize val="0"/>
              <c:separator>.</c:separator>
            </c:dLbl>
            <c:dLbl>
              <c:idx val="9"/>
              <c:layout>
                <c:manualLayout>
                  <c:x val="-0.2259718711328966"/>
                  <c:y val="3.9551749029810186E-2"/>
                </c:manualLayout>
              </c:layout>
              <c:dLblPos val="bestFit"/>
              <c:showLegendKey val="1"/>
              <c:showVal val="0"/>
              <c:showCatName val="1"/>
              <c:showSerName val="0"/>
              <c:showPercent val="1"/>
              <c:showBubbleSize val="0"/>
              <c:separator>.</c:separator>
            </c:dLbl>
            <c:dLbl>
              <c:idx val="10"/>
              <c:layout>
                <c:manualLayout>
                  <c:x val="-0.11430480681792883"/>
                  <c:y val="-1.4571697010982699E-2"/>
                </c:manualLayout>
              </c:layout>
              <c:dLblPos val="bestFit"/>
              <c:showLegendKey val="1"/>
              <c:showVal val="0"/>
              <c:showCatName val="1"/>
              <c:showSerName val="0"/>
              <c:showPercent val="1"/>
              <c:showBubbleSize val="0"/>
              <c:separator>.</c:separator>
            </c:dLbl>
            <c:dLbl>
              <c:idx val="11"/>
              <c:layout>
                <c:manualLayout>
                  <c:x val="-0.22058822368372227"/>
                  <c:y val="-7.7021990969153936E-2"/>
                </c:manualLayout>
              </c:layout>
              <c:dLblPos val="bestFit"/>
              <c:showLegendKey val="1"/>
              <c:showVal val="0"/>
              <c:showCatName val="1"/>
              <c:showSerName val="0"/>
              <c:showPercent val="1"/>
              <c:showBubbleSize val="0"/>
              <c:separator>.</c:separator>
            </c:dLbl>
            <c:dLbl>
              <c:idx val="12"/>
              <c:layout>
                <c:manualLayout>
                  <c:x val="-0.18248662141107935"/>
                  <c:y val="-0.12073691809099951"/>
                </c:manualLayout>
              </c:layout>
              <c:dLblPos val="bestFit"/>
              <c:showLegendKey val="1"/>
              <c:showVal val="0"/>
              <c:showCatName val="1"/>
              <c:showSerName val="0"/>
              <c:showPercent val="1"/>
              <c:showBubbleSize val="0"/>
              <c:separator>.</c:separator>
            </c:dLbl>
            <c:dLbl>
              <c:idx val="13"/>
              <c:layout>
                <c:manualLayout>
                  <c:x val="-0.19652405382731622"/>
                  <c:y val="-0.18943222505387758"/>
                </c:manualLayout>
              </c:layout>
              <c:dLblPos val="bestFit"/>
              <c:showLegendKey val="1"/>
              <c:showVal val="0"/>
              <c:showCatName val="1"/>
              <c:showSerName val="0"/>
              <c:showPercent val="1"/>
              <c:showBubbleSize val="0"/>
              <c:separator>.</c:separator>
            </c:dLbl>
            <c:dLbl>
              <c:idx val="14"/>
              <c:layout>
                <c:manualLayout>
                  <c:x val="-8.8235289473488951E-2"/>
                  <c:y val="-0.12073691809099951"/>
                </c:manualLayout>
              </c:layout>
              <c:dLblPos val="bestFit"/>
              <c:showLegendKey val="1"/>
              <c:showVal val="0"/>
              <c:showCatName val="1"/>
              <c:showSerName val="0"/>
              <c:showPercent val="1"/>
              <c:showBubbleSize val="0"/>
              <c:separator>.</c:separator>
            </c:dLbl>
            <c:dLbl>
              <c:idx val="15"/>
              <c:layout>
                <c:manualLayout>
                  <c:x val="-0.1042780693777597"/>
                  <c:y val="-0.20816710015689571"/>
                </c:manualLayout>
              </c:layout>
              <c:dLblPos val="bestFit"/>
              <c:showLegendKey val="1"/>
              <c:showVal val="0"/>
              <c:showCatName val="1"/>
              <c:showSerName val="0"/>
              <c:showPercent val="1"/>
              <c:showBubbleSize val="0"/>
              <c:separator>.</c:separator>
            </c:dLbl>
            <c:dLbl>
              <c:idx val="16"/>
              <c:layout>
                <c:manualLayout>
                  <c:x val="4.4117644736744385E-2"/>
                  <c:y val="-0.22482046816944737"/>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'Mali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'Mali Estatisticas'!$B$115:$B$131</c:f>
              <c:numCache>
                <c:formatCode>"$"#,##0</c:formatCode>
                <c:ptCount val="17"/>
                <c:pt idx="0">
                  <c:v>440619087</c:v>
                </c:pt>
                <c:pt idx="1">
                  <c:v>425906273</c:v>
                </c:pt>
                <c:pt idx="2">
                  <c:v>696843605</c:v>
                </c:pt>
                <c:pt idx="3">
                  <c:v>684614369</c:v>
                </c:pt>
                <c:pt idx="4">
                  <c:v>1759007340</c:v>
                </c:pt>
                <c:pt idx="5">
                  <c:v>99857878</c:v>
                </c:pt>
                <c:pt idx="6">
                  <c:v>456909775</c:v>
                </c:pt>
                <c:pt idx="7">
                  <c:v>130857113</c:v>
                </c:pt>
                <c:pt idx="8">
                  <c:v>687933936</c:v>
                </c:pt>
                <c:pt idx="9">
                  <c:v>110223723</c:v>
                </c:pt>
                <c:pt idx="10">
                  <c:v>16137115</c:v>
                </c:pt>
                <c:pt idx="11">
                  <c:v>79511742</c:v>
                </c:pt>
                <c:pt idx="12">
                  <c:v>14574866</c:v>
                </c:pt>
                <c:pt idx="13">
                  <c:v>212417364</c:v>
                </c:pt>
                <c:pt idx="14" formatCode="&quot;$&quot;#,##0;\-&quot;$&quot;#,##0">
                  <c:v>143909168</c:v>
                </c:pt>
                <c:pt idx="15">
                  <c:v>39952831</c:v>
                </c:pt>
                <c:pt idx="16">
                  <c:v>12698798</c:v>
                </c:pt>
              </c:numCache>
            </c:numRef>
          </c:val>
          <c:extLst xmlns:c16r2="http://schemas.microsoft.com/office/drawing/2015/06/chart">
            <c:ext xmlns:c16="http://schemas.microsoft.com/office/drawing/2014/chart" uri="{C3380CC4-5D6E-409C-BE32-E72D297353CC}">
              <c16:uniqueId val="{00000022-8DE1-45A2-9ACA-DCEA35033E32}"/>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Mali Ex</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69502273393934355"/>
          <c:y val="0.12774408623836933"/>
        </c:manualLayout>
      </c:layout>
      <c:overlay val="0"/>
      <c:spPr>
        <a:noFill/>
        <a:ln>
          <a:noFill/>
        </a:ln>
        <a:effectLst/>
      </c:spPr>
    </c:title>
    <c:autoTitleDeleted val="0"/>
    <c:plotArea>
      <c:layout>
        <c:manualLayout>
          <c:layoutTarget val="inner"/>
          <c:xMode val="edge"/>
          <c:yMode val="edge"/>
          <c:x val="0.40765995488984225"/>
          <c:y val="0.38455919451865411"/>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19B-4D97-841F-7859C520591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19B-4D97-841F-7859C520591C}"/>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219B-4D97-841F-7859C520591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19B-4D97-841F-7859C520591C}"/>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219B-4D97-841F-7859C520591C}"/>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19B-4D97-841F-7859C520591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19B-4D97-841F-7859C520591C}"/>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219B-4D97-841F-7859C520591C}"/>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219B-4D97-841F-7859C520591C}"/>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219B-4D97-841F-7859C520591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19B-4D97-841F-7859C520591C}"/>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219B-4D97-841F-7859C520591C}"/>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219B-4D97-841F-7859C520591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19B-4D97-841F-7859C520591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19B-4D97-841F-7859C520591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19B-4D97-841F-7859C520591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19B-4D97-841F-7859C520591C}"/>
              </c:ext>
            </c:extLst>
          </c:dPt>
          <c:dLbls>
            <c:dLbl>
              <c:idx val="0"/>
              <c:layout>
                <c:manualLayout>
                  <c:x val="5.5306758093901419E-2"/>
                  <c:y val="4.2760935562132063E-2"/>
                </c:manualLayout>
              </c:layout>
              <c:dLblPos val="bestFit"/>
              <c:showLegendKey val="1"/>
              <c:showVal val="0"/>
              <c:showCatName val="1"/>
              <c:showSerName val="0"/>
              <c:showPercent val="1"/>
              <c:showBubbleSize val="0"/>
            </c:dLbl>
            <c:dLbl>
              <c:idx val="1"/>
              <c:layout>
                <c:manualLayout>
                  <c:x val="8.8885861222341572E-2"/>
                  <c:y val="5.3451169452665072E-2"/>
                </c:manualLayout>
              </c:layout>
              <c:dLblPos val="bestFit"/>
              <c:showLegendKey val="1"/>
              <c:showVal val="0"/>
              <c:showCatName val="1"/>
              <c:showSerName val="0"/>
              <c:showPercent val="1"/>
              <c:showBubbleSize val="0"/>
            </c:dLbl>
            <c:dLbl>
              <c:idx val="2"/>
              <c:layout>
                <c:manualLayout>
                  <c:x val="9.6786826664327558E-2"/>
                  <c:y val="0.1518013212455688"/>
                </c:manualLayout>
              </c:layout>
              <c:dLblPos val="bestFit"/>
              <c:showLegendKey val="1"/>
              <c:showVal val="0"/>
              <c:showCatName val="1"/>
              <c:showSerName val="0"/>
              <c:showPercent val="1"/>
              <c:showBubbleSize val="0"/>
            </c:dLbl>
            <c:dLbl>
              <c:idx val="3"/>
              <c:layout>
                <c:manualLayout>
                  <c:x val="-9.0861102582838124E-2"/>
                  <c:y val="6.4141403343198095E-2"/>
                </c:manualLayout>
              </c:layout>
              <c:dLblPos val="bestFit"/>
              <c:showLegendKey val="1"/>
              <c:showVal val="0"/>
              <c:showCatName val="1"/>
              <c:showSerName val="0"/>
              <c:showPercent val="1"/>
              <c:showBubbleSize val="0"/>
            </c:dLbl>
            <c:dLbl>
              <c:idx val="4"/>
              <c:layout>
                <c:manualLayout>
                  <c:x val="-6.3207723535887342E-2"/>
                  <c:y val="4.4898982340238744E-2"/>
                </c:manualLayout>
              </c:layout>
              <c:dLblPos val="bestFit"/>
              <c:showLegendKey val="1"/>
              <c:showVal val="0"/>
              <c:showCatName val="1"/>
              <c:showSerName val="0"/>
              <c:showPercent val="1"/>
              <c:showBubbleSize val="0"/>
            </c:dLbl>
            <c:dLbl>
              <c:idx val="5"/>
              <c:layout>
                <c:manualLayout>
                  <c:x val="-0.19554889468915146"/>
                  <c:y val="0.12614475990828958"/>
                </c:manualLayout>
              </c:layout>
              <c:dLblPos val="bestFit"/>
              <c:showLegendKey val="1"/>
              <c:showVal val="0"/>
              <c:showCatName val="1"/>
              <c:showSerName val="0"/>
              <c:showPercent val="1"/>
              <c:showBubbleSize val="0"/>
            </c:dLbl>
            <c:dLbl>
              <c:idx val="6"/>
              <c:layout>
                <c:manualLayout>
                  <c:x val="-0.22134088093276186"/>
                  <c:y val="0.134696947020716"/>
                </c:manualLayout>
              </c:layout>
              <c:dLblPos val="bestFit"/>
              <c:showLegendKey val="1"/>
              <c:showVal val="0"/>
              <c:showCatName val="1"/>
              <c:showSerName val="0"/>
              <c:showPercent val="1"/>
              <c:showBubbleSize val="0"/>
            </c:dLbl>
            <c:dLbl>
              <c:idx val="7"/>
              <c:layout>
                <c:manualLayout>
                  <c:x val="-0.27404374210875526"/>
                  <c:y val="0.11973061957396977"/>
                </c:manualLayout>
              </c:layout>
              <c:dLblPos val="bestFit"/>
              <c:showLegendKey val="1"/>
              <c:showVal val="0"/>
              <c:showCatName val="1"/>
              <c:showSerName val="0"/>
              <c:showPercent val="1"/>
              <c:showBubbleSize val="0"/>
            </c:dLbl>
            <c:dLbl>
              <c:idx val="8"/>
              <c:layout>
                <c:manualLayout>
                  <c:x val="-0.26774054473735043"/>
                  <c:y val="4.0622888784025493E-2"/>
                </c:manualLayout>
              </c:layout>
              <c:dLblPos val="bestFit"/>
              <c:showLegendKey val="1"/>
              <c:showVal val="0"/>
              <c:showCatName val="1"/>
              <c:showSerName val="0"/>
              <c:showPercent val="1"/>
              <c:showBubbleSize val="0"/>
            </c:dLbl>
            <c:dLbl>
              <c:idx val="9"/>
              <c:layout>
                <c:manualLayout>
                  <c:x val="-0.30471084177321306"/>
                  <c:y val="-0.17531983580474145"/>
                </c:manualLayout>
              </c:layout>
              <c:dLblPos val="bestFit"/>
              <c:showLegendKey val="1"/>
              <c:showVal val="0"/>
              <c:showCatName val="1"/>
              <c:showSerName val="0"/>
              <c:showPercent val="1"/>
              <c:showBubbleSize val="0"/>
            </c:dLbl>
            <c:dLbl>
              <c:idx val="10"/>
              <c:layout>
                <c:manualLayout>
                  <c:x val="-0.27258330774851419"/>
                  <c:y val="-3.6346795227812249E-2"/>
                </c:manualLayout>
              </c:layout>
              <c:dLblPos val="bestFit"/>
              <c:showLegendKey val="1"/>
              <c:showVal val="0"/>
              <c:showCatName val="1"/>
              <c:showSerName val="0"/>
              <c:showPercent val="1"/>
              <c:showBubbleSize val="0"/>
            </c:dLbl>
            <c:dLbl>
              <c:idx val="11"/>
              <c:layout>
                <c:manualLayout>
                  <c:x val="-0.3021974637900931"/>
                  <c:y val="-0.10048819857101034"/>
                </c:manualLayout>
              </c:layout>
              <c:dLblPos val="bestFit"/>
              <c:showLegendKey val="1"/>
              <c:showVal val="0"/>
              <c:showCatName val="1"/>
              <c:showSerName val="0"/>
              <c:showPercent val="1"/>
              <c:showBubbleSize val="0"/>
            </c:dLbl>
            <c:dLbl>
              <c:idx val="12"/>
              <c:layout>
                <c:manualLayout>
                  <c:x val="-1.3826689523475391E-2"/>
                  <c:y val="-0.19139373882260288"/>
                </c:manualLayout>
              </c:layout>
              <c:dLblPos val="bestFit"/>
              <c:showLegendKey val="1"/>
              <c:showVal val="0"/>
              <c:showCatName val="1"/>
              <c:showSerName val="0"/>
              <c:showPercent val="1"/>
              <c:showBubbleSize val="0"/>
            </c:dLbl>
            <c:dLbl>
              <c:idx val="13"/>
              <c:layout>
                <c:manualLayout>
                  <c:x val="0.11258875754829932"/>
                  <c:y val="-0.16035367670813525"/>
                </c:manualLayout>
              </c:layout>
              <c:dLblPos val="bestFit"/>
              <c:showLegendKey val="1"/>
              <c:showVal val="0"/>
              <c:showCatName val="1"/>
              <c:showSerName val="0"/>
              <c:showPercent val="1"/>
              <c:showBubbleSize val="0"/>
            </c:dLbl>
            <c:dLbl>
              <c:idx val="14"/>
              <c:layout>
                <c:manualLayout>
                  <c:x val="0.16592027428170425"/>
                  <c:y val="-9.407405823669053E-2"/>
                </c:manualLayout>
              </c:layout>
              <c:dLblPos val="bestFit"/>
              <c:showLegendKey val="1"/>
              <c:showVal val="0"/>
              <c:showCatName val="1"/>
              <c:showSerName val="0"/>
              <c:showPercent val="1"/>
              <c:showBubbleSize val="0"/>
            </c:dLbl>
            <c:dLbl>
              <c:idx val="15"/>
              <c:layout>
                <c:manualLayout>
                  <c:x val="0.14814310203723602"/>
                  <c:y val="-3.2070701671599047E-2"/>
                </c:manualLayout>
              </c:layout>
              <c:dLblPos val="bestFit"/>
              <c:showLegendKey val="1"/>
              <c:showVal val="0"/>
              <c:showCatName val="1"/>
              <c:showSerName val="0"/>
              <c:showPercent val="1"/>
              <c:showBubbleSize val="0"/>
            </c:dLbl>
            <c:dLbl>
              <c:idx val="16"/>
              <c:layout>
                <c:manualLayout>
                  <c:x val="0.15011834339773242"/>
                  <c:y val="2.565639298713919E-2"/>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'Mali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'Mali Estatisticas'!$B$137:$B$153</c:f>
              <c:numCache>
                <c:formatCode>"$"#,##0;\-"$"#,##0</c:formatCode>
                <c:ptCount val="17"/>
                <c:pt idx="0">
                  <c:v>526638910</c:v>
                </c:pt>
                <c:pt idx="1">
                  <c:v>151107223</c:v>
                </c:pt>
                <c:pt idx="2">
                  <c:v>26245754</c:v>
                </c:pt>
                <c:pt idx="3">
                  <c:v>10250252</c:v>
                </c:pt>
                <c:pt idx="4">
                  <c:v>304579680</c:v>
                </c:pt>
                <c:pt idx="5">
                  <c:v>5246995</c:v>
                </c:pt>
                <c:pt idx="6">
                  <c:v>169134487</c:v>
                </c:pt>
                <c:pt idx="7">
                  <c:v>720475</c:v>
                </c:pt>
                <c:pt idx="8">
                  <c:v>84980341</c:v>
                </c:pt>
                <c:pt idx="9">
                  <c:v>1362267</c:v>
                </c:pt>
                <c:pt idx="10">
                  <c:v>141227</c:v>
                </c:pt>
                <c:pt idx="11">
                  <c:v>1217554</c:v>
                </c:pt>
                <c:pt idx="12">
                  <c:v>3487</c:v>
                </c:pt>
                <c:pt idx="13">
                  <c:v>32065862</c:v>
                </c:pt>
                <c:pt idx="14">
                  <c:v>28750785</c:v>
                </c:pt>
                <c:pt idx="15">
                  <c:v>4345139</c:v>
                </c:pt>
                <c:pt idx="16">
                  <c:v>122360</c:v>
                </c:pt>
              </c:numCache>
            </c:numRef>
          </c:val>
          <c:extLst xmlns:c16r2="http://schemas.microsoft.com/office/drawing/2015/06/chart">
            <c:ext xmlns:c16="http://schemas.microsoft.com/office/drawing/2014/chart" uri="{C3380CC4-5D6E-409C-BE32-E72D297353CC}">
              <c16:uniqueId val="{00000022-219B-4D97-841F-7859C520591C}"/>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'Mali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Estatisticas'!$B$14:$K$14</c:f>
              <c:numCache>
                <c:formatCode>0.00%</c:formatCode>
                <c:ptCount val="10"/>
                <c:pt idx="0">
                  <c:v>0.21729999999999999</c:v>
                </c:pt>
                <c:pt idx="1">
                  <c:v>0.22839999999999999</c:v>
                </c:pt>
                <c:pt idx="2">
                  <c:v>0.2273</c:v>
                </c:pt>
                <c:pt idx="3">
                  <c:v>0.26889999999999997</c:v>
                </c:pt>
                <c:pt idx="4">
                  <c:v>0.24929999999999999</c:v>
                </c:pt>
                <c:pt idx="5">
                  <c:v>0.22559999999999999</c:v>
                </c:pt>
                <c:pt idx="6">
                  <c:v>0.2404</c:v>
                </c:pt>
                <c:pt idx="7">
                  <c:v>0.23449999999999999</c:v>
                </c:pt>
                <c:pt idx="8">
                  <c:v>0.222</c:v>
                </c:pt>
                <c:pt idx="9">
                  <c:v>0.23599999999999999</c:v>
                </c:pt>
              </c:numCache>
            </c:numRef>
          </c:val>
          <c:extLst xmlns:c16r2="http://schemas.microsoft.com/office/drawing/2015/06/chart">
            <c:ext xmlns:c16="http://schemas.microsoft.com/office/drawing/2014/chart" uri="{C3380CC4-5D6E-409C-BE32-E72D297353CC}">
              <c16:uniqueId val="{00000000-6F76-48DF-BB66-EA1ED34B390A}"/>
            </c:ext>
          </c:extLst>
        </c:ser>
        <c:ser>
          <c:idx val="1"/>
          <c:order val="1"/>
          <c:tx>
            <c:strRef>
              <c:f>'Mali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Estatisticas'!$B$15:$K$15</c:f>
              <c:numCache>
                <c:formatCode>0.00%</c:formatCode>
                <c:ptCount val="10"/>
                <c:pt idx="0">
                  <c:v>0.2883</c:v>
                </c:pt>
                <c:pt idx="1">
                  <c:v>0.35149999999999998</c:v>
                </c:pt>
                <c:pt idx="2">
                  <c:v>0.31190000000000001</c:v>
                </c:pt>
                <c:pt idx="3">
                  <c:v>0.31780000000000003</c:v>
                </c:pt>
                <c:pt idx="4">
                  <c:v>0.39910000000000001</c:v>
                </c:pt>
                <c:pt idx="5">
                  <c:v>0.38080000000000003</c:v>
                </c:pt>
                <c:pt idx="6">
                  <c:v>0.39600000000000002</c:v>
                </c:pt>
                <c:pt idx="7">
                  <c:v>0.40339999999999998</c:v>
                </c:pt>
                <c:pt idx="8">
                  <c:v>0.35830000000000001</c:v>
                </c:pt>
                <c:pt idx="9">
                  <c:v>0.34050000000000002</c:v>
                </c:pt>
              </c:numCache>
            </c:numRef>
          </c:val>
          <c:extLst xmlns:c16r2="http://schemas.microsoft.com/office/drawing/2015/06/chart">
            <c:ext xmlns:c16="http://schemas.microsoft.com/office/drawing/2014/chart" uri="{C3380CC4-5D6E-409C-BE32-E72D297353CC}">
              <c16:uniqueId val="{00000001-6F76-48DF-BB66-EA1ED34B390A}"/>
            </c:ext>
          </c:extLst>
        </c:ser>
        <c:dLbls>
          <c:showLegendKey val="0"/>
          <c:showVal val="1"/>
          <c:showCatName val="0"/>
          <c:showSerName val="0"/>
          <c:showPercent val="0"/>
          <c:showBubbleSize val="0"/>
        </c:dLbls>
        <c:gapWidth val="219"/>
        <c:overlap val="-27"/>
        <c:axId val="238060032"/>
        <c:axId val="199791680"/>
      </c:barChart>
      <c:catAx>
        <c:axId val="2380600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791680"/>
        <c:crosses val="autoZero"/>
        <c:auto val="1"/>
        <c:lblAlgn val="ctr"/>
        <c:lblOffset val="100"/>
        <c:noMultiLvlLbl val="0"/>
      </c:catAx>
      <c:valAx>
        <c:axId val="199791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806003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chemeClr val="bg1"/>
                </a:solidFill>
                <a:latin typeface="Arial Narrow" panose="020B0606020202030204" pitchFamily="34" charset="0"/>
                <a:ea typeface="+mn-ea"/>
                <a:cs typeface="+mn-cs"/>
              </a:defRPr>
            </a:pPr>
            <a:r>
              <a:rPr lang="pt-PT" sz="1200" b="0" i="1">
                <a:solidFill>
                  <a:schemeClr val="bg1"/>
                </a:solidFill>
                <a:effectLst/>
                <a:latin typeface="Arial Narrow" panose="020B0606020202030204" pitchFamily="34" charset="0"/>
              </a:rPr>
              <a:t>NUMBER OF INDUSTRIAL PRODUCTS REGISTERED IN THE ECOWAS ELTC TABLE BY COUNTRY</a:t>
            </a:r>
            <a:endParaRPr lang="en-US" sz="1200" b="0" i="1">
              <a:solidFill>
                <a:schemeClr val="bg1"/>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chemeClr val="bg1"/>
                </a:solidFill>
                <a:latin typeface="Arial Narrow" panose="020B0606020202030204" pitchFamily="34" charset="0"/>
                <a:ea typeface="+mn-ea"/>
                <a:cs typeface="+mn-cs"/>
              </a:defRPr>
            </a:pPr>
            <a:r>
              <a:rPr lang="en-US" sz="1200" b="0" i="1">
                <a:solidFill>
                  <a:schemeClr val="bg1"/>
                </a:solidFill>
                <a:latin typeface="Arial Narrow" panose="020B0606020202030204" pitchFamily="34" charset="0"/>
              </a:rPr>
              <a:t>1988</a:t>
            </a:r>
            <a:r>
              <a:rPr lang="en-US" sz="1200" b="0" i="1" baseline="0">
                <a:solidFill>
                  <a:schemeClr val="bg1"/>
                </a:solidFill>
                <a:latin typeface="Arial Narrow" panose="020B0606020202030204" pitchFamily="34" charset="0"/>
              </a:rPr>
              <a:t> - 2018</a:t>
            </a:r>
            <a:endParaRPr lang="en-US" sz="1200" b="0" i="1">
              <a:solidFill>
                <a:schemeClr val="bg1"/>
              </a:solidFill>
              <a:latin typeface="Arial Narrow" panose="020B0606020202030204" pitchFamily="34" charset="0"/>
            </a:endParaRPr>
          </a:p>
        </c:rich>
      </c:tx>
      <c:layout/>
      <c:overlay val="0"/>
      <c:spPr>
        <a:solidFill>
          <a:srgbClr val="B1D3F5"/>
        </a:solidFill>
        <a:ln>
          <a:noFill/>
        </a:ln>
        <a:effectLst/>
      </c:spPr>
    </c:title>
    <c:autoTitleDeleted val="0"/>
    <c:plotArea>
      <c:layout>
        <c:manualLayout>
          <c:layoutTarget val="inner"/>
          <c:xMode val="edge"/>
          <c:yMode val="edge"/>
          <c:x val="3.3262700914775997E-2"/>
          <c:y val="0.12745098039215699"/>
          <c:w val="0.96079383947490804"/>
          <c:h val="0.72163398692810499"/>
        </c:manualLayout>
      </c:layout>
      <c:barChart>
        <c:barDir val="col"/>
        <c:grouping val="clustered"/>
        <c:varyColors val="0"/>
        <c:ser>
          <c:idx val="0"/>
          <c:order val="0"/>
          <c:tx>
            <c:strRef>
              <c:f>'Dados CEDEAO Estaisticas'!$B$51</c:f>
              <c:strCache>
                <c:ptCount val="1"/>
                <c:pt idx="0">
                  <c:v>1988-1992</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Estaisticas'!$B$52:$B$66</c:f>
              <c:numCache>
                <c:formatCode>General</c:formatCode>
                <c:ptCount val="15"/>
                <c:pt idx="0">
                  <c:v>9</c:v>
                </c:pt>
                <c:pt idx="1">
                  <c:v>2</c:v>
                </c:pt>
                <c:pt idx="2">
                  <c:v>2</c:v>
                </c:pt>
                <c:pt idx="3">
                  <c:v>0</c:v>
                </c:pt>
                <c:pt idx="4">
                  <c:v>0</c:v>
                </c:pt>
                <c:pt idx="5">
                  <c:v>37</c:v>
                </c:pt>
                <c:pt idx="6">
                  <c:v>0</c:v>
                </c:pt>
                <c:pt idx="7">
                  <c:v>0</c:v>
                </c:pt>
                <c:pt idx="8">
                  <c:v>0</c:v>
                </c:pt>
                <c:pt idx="9">
                  <c:v>3</c:v>
                </c:pt>
                <c:pt idx="10">
                  <c:v>3</c:v>
                </c:pt>
                <c:pt idx="11">
                  <c:v>66</c:v>
                </c:pt>
                <c:pt idx="12">
                  <c:v>16</c:v>
                </c:pt>
                <c:pt idx="13">
                  <c:v>2</c:v>
                </c:pt>
                <c:pt idx="14">
                  <c:v>0</c:v>
                </c:pt>
              </c:numCache>
            </c:numRef>
          </c:val>
        </c:ser>
        <c:ser>
          <c:idx val="1"/>
          <c:order val="1"/>
          <c:tx>
            <c:strRef>
              <c:f>'Dados CEDEAO Estaisticas'!$C$51</c:f>
              <c:strCache>
                <c:ptCount val="1"/>
                <c:pt idx="0">
                  <c:v>1993-1997</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Estaisticas'!$C$52:$C$66</c:f>
              <c:numCache>
                <c:formatCode>General</c:formatCode>
                <c:ptCount val="15"/>
                <c:pt idx="0">
                  <c:v>28</c:v>
                </c:pt>
                <c:pt idx="1">
                  <c:v>0</c:v>
                </c:pt>
                <c:pt idx="2">
                  <c:v>1</c:v>
                </c:pt>
                <c:pt idx="3">
                  <c:v>0</c:v>
                </c:pt>
                <c:pt idx="4">
                  <c:v>0</c:v>
                </c:pt>
                <c:pt idx="5">
                  <c:v>25</c:v>
                </c:pt>
                <c:pt idx="6">
                  <c:v>3</c:v>
                </c:pt>
                <c:pt idx="7">
                  <c:v>0</c:v>
                </c:pt>
                <c:pt idx="8">
                  <c:v>0</c:v>
                </c:pt>
                <c:pt idx="9">
                  <c:v>0</c:v>
                </c:pt>
                <c:pt idx="10">
                  <c:v>0</c:v>
                </c:pt>
                <c:pt idx="11">
                  <c:v>145</c:v>
                </c:pt>
                <c:pt idx="12">
                  <c:v>5</c:v>
                </c:pt>
                <c:pt idx="13">
                  <c:v>0</c:v>
                </c:pt>
                <c:pt idx="14">
                  <c:v>18</c:v>
                </c:pt>
              </c:numCache>
            </c:numRef>
          </c:val>
        </c:ser>
        <c:ser>
          <c:idx val="2"/>
          <c:order val="2"/>
          <c:tx>
            <c:strRef>
              <c:f>'Dados CEDEAO Estaisticas'!$D$51</c:f>
              <c:strCache>
                <c:ptCount val="1"/>
                <c:pt idx="0">
                  <c:v>1998-2002</c:v>
                </c:pt>
              </c:strCache>
            </c:strRef>
          </c:tx>
          <c:spPr>
            <a:solidFill>
              <a:srgbClr val="92D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Estaisticas'!$D$52:$D$66</c:f>
              <c:numCache>
                <c:formatCode>General</c:formatCode>
                <c:ptCount val="15"/>
                <c:pt idx="0">
                  <c:v>38</c:v>
                </c:pt>
                <c:pt idx="1">
                  <c:v>0</c:v>
                </c:pt>
                <c:pt idx="2">
                  <c:v>0</c:v>
                </c:pt>
                <c:pt idx="3">
                  <c:v>536</c:v>
                </c:pt>
                <c:pt idx="4">
                  <c:v>0</c:v>
                </c:pt>
                <c:pt idx="5">
                  <c:v>367</c:v>
                </c:pt>
                <c:pt idx="6">
                  <c:v>3</c:v>
                </c:pt>
                <c:pt idx="7">
                  <c:v>0</c:v>
                </c:pt>
                <c:pt idx="8">
                  <c:v>0</c:v>
                </c:pt>
                <c:pt idx="9">
                  <c:v>0</c:v>
                </c:pt>
                <c:pt idx="10">
                  <c:v>0</c:v>
                </c:pt>
                <c:pt idx="11">
                  <c:v>481</c:v>
                </c:pt>
                <c:pt idx="12">
                  <c:v>110</c:v>
                </c:pt>
                <c:pt idx="13">
                  <c:v>2</c:v>
                </c:pt>
                <c:pt idx="14">
                  <c:v>60</c:v>
                </c:pt>
              </c:numCache>
            </c:numRef>
          </c:val>
        </c:ser>
        <c:ser>
          <c:idx val="3"/>
          <c:order val="3"/>
          <c:tx>
            <c:strRef>
              <c:f>'Dados CEDEAO Estaisticas'!$E$51</c:f>
              <c:strCache>
                <c:ptCount val="1"/>
                <c:pt idx="0">
                  <c:v>2003-2007</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Estaisticas'!$E$52:$E$66</c:f>
              <c:numCache>
                <c:formatCode>General</c:formatCode>
                <c:ptCount val="15"/>
                <c:pt idx="0">
                  <c:v>68</c:v>
                </c:pt>
                <c:pt idx="1">
                  <c:v>4</c:v>
                </c:pt>
                <c:pt idx="2">
                  <c:v>0</c:v>
                </c:pt>
                <c:pt idx="3">
                  <c:v>218</c:v>
                </c:pt>
                <c:pt idx="4">
                  <c:v>5</c:v>
                </c:pt>
                <c:pt idx="5">
                  <c:v>274</c:v>
                </c:pt>
                <c:pt idx="6">
                  <c:v>61</c:v>
                </c:pt>
                <c:pt idx="7">
                  <c:v>0</c:v>
                </c:pt>
                <c:pt idx="8">
                  <c:v>0</c:v>
                </c:pt>
                <c:pt idx="9">
                  <c:v>0</c:v>
                </c:pt>
                <c:pt idx="10">
                  <c:v>7</c:v>
                </c:pt>
                <c:pt idx="11">
                  <c:v>362</c:v>
                </c:pt>
                <c:pt idx="12">
                  <c:v>250</c:v>
                </c:pt>
                <c:pt idx="13">
                  <c:v>0</c:v>
                </c:pt>
                <c:pt idx="14">
                  <c:v>5</c:v>
                </c:pt>
              </c:numCache>
            </c:numRef>
          </c:val>
        </c:ser>
        <c:ser>
          <c:idx val="4"/>
          <c:order val="4"/>
          <c:tx>
            <c:strRef>
              <c:f>'Dados CEDEAO Estaisticas'!$F$51</c:f>
              <c:strCache>
                <c:ptCount val="1"/>
                <c:pt idx="0">
                  <c:v>2008-2012</c:v>
                </c:pt>
              </c:strCache>
            </c:strRef>
          </c:tx>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Estaisticas'!$F$52:$F$66</c:f>
              <c:numCache>
                <c:formatCode>General</c:formatCode>
                <c:ptCount val="15"/>
                <c:pt idx="0">
                  <c:v>38</c:v>
                </c:pt>
                <c:pt idx="1">
                  <c:v>9</c:v>
                </c:pt>
                <c:pt idx="2">
                  <c:v>3</c:v>
                </c:pt>
                <c:pt idx="3">
                  <c:v>112</c:v>
                </c:pt>
                <c:pt idx="4">
                  <c:v>16</c:v>
                </c:pt>
                <c:pt idx="5">
                  <c:v>264</c:v>
                </c:pt>
                <c:pt idx="6">
                  <c:v>12</c:v>
                </c:pt>
                <c:pt idx="7">
                  <c:v>0</c:v>
                </c:pt>
                <c:pt idx="8">
                  <c:v>0</c:v>
                </c:pt>
                <c:pt idx="9">
                  <c:v>4</c:v>
                </c:pt>
                <c:pt idx="10">
                  <c:v>3</c:v>
                </c:pt>
                <c:pt idx="11">
                  <c:v>305</c:v>
                </c:pt>
                <c:pt idx="12">
                  <c:v>243</c:v>
                </c:pt>
                <c:pt idx="13">
                  <c:v>0</c:v>
                </c:pt>
                <c:pt idx="14">
                  <c:v>51</c:v>
                </c:pt>
              </c:numCache>
            </c:numRef>
          </c:val>
        </c:ser>
        <c:ser>
          <c:idx val="5"/>
          <c:order val="5"/>
          <c:tx>
            <c:strRef>
              <c:f>'Dados CEDEAO Estaisticas'!$G$51</c:f>
              <c:strCache>
                <c:ptCount val="1"/>
                <c:pt idx="0">
                  <c:v>2013-2018</c:v>
                </c:pt>
              </c:strCache>
            </c:strRef>
          </c:tx>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'Dados CEDEAO Estaisticas'!$G$52:$G$66</c:f>
              <c:numCache>
                <c:formatCode>General</c:formatCode>
                <c:ptCount val="15"/>
                <c:pt idx="0">
                  <c:v>73</c:v>
                </c:pt>
                <c:pt idx="1">
                  <c:v>3</c:v>
                </c:pt>
                <c:pt idx="2">
                  <c:v>7</c:v>
                </c:pt>
                <c:pt idx="3">
                  <c:v>284</c:v>
                </c:pt>
                <c:pt idx="4">
                  <c:v>16</c:v>
                </c:pt>
                <c:pt idx="5">
                  <c:v>306</c:v>
                </c:pt>
                <c:pt idx="6">
                  <c:v>41</c:v>
                </c:pt>
                <c:pt idx="7">
                  <c:v>5</c:v>
                </c:pt>
                <c:pt idx="8">
                  <c:v>19</c:v>
                </c:pt>
                <c:pt idx="9">
                  <c:v>122</c:v>
                </c:pt>
                <c:pt idx="10">
                  <c:v>2</c:v>
                </c:pt>
                <c:pt idx="11">
                  <c:v>680</c:v>
                </c:pt>
                <c:pt idx="12">
                  <c:v>284</c:v>
                </c:pt>
                <c:pt idx="13">
                  <c:v>54</c:v>
                </c:pt>
                <c:pt idx="14">
                  <c:v>40</c:v>
                </c:pt>
              </c:numCache>
            </c:numRef>
          </c:val>
        </c:ser>
        <c:dLbls>
          <c:showLegendKey val="0"/>
          <c:showVal val="1"/>
          <c:showCatName val="0"/>
          <c:showSerName val="0"/>
          <c:showPercent val="0"/>
          <c:showBubbleSize val="0"/>
        </c:dLbls>
        <c:gapWidth val="0"/>
        <c:axId val="209028608"/>
        <c:axId val="192415424"/>
      </c:barChart>
      <c:catAx>
        <c:axId val="2090286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2415424"/>
        <c:crosses val="autoZero"/>
        <c:auto val="1"/>
        <c:lblAlgn val="ctr"/>
        <c:lblOffset val="100"/>
        <c:noMultiLvlLbl val="0"/>
      </c:catAx>
      <c:valAx>
        <c:axId val="192415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028608"/>
        <c:crosses val="autoZero"/>
        <c:crossBetween val="between"/>
      </c:valAx>
      <c:spPr>
        <a:ln>
          <a:noFill/>
        </a:ln>
        <a:effectLst/>
        <a:scene3d>
          <a:camera prst="orthographicFront"/>
          <a:lightRig rig="threePt" dir="t">
            <a:rot lat="0" lon="0" rev="3000000"/>
          </a:lightRig>
        </a:scene3d>
        <a:sp3d>
          <a:bevelT w="38100"/>
        </a:sp3d>
      </c:spPr>
    </c:plotArea>
    <c:legend>
      <c:legendPos val="b"/>
      <c:layout>
        <c:manualLayout>
          <c:xMode val="edge"/>
          <c:yMode val="edge"/>
          <c:x val="1.5504677244302001E-3"/>
          <c:y val="0.92565359477124198"/>
          <c:w val="0.99229934363533001"/>
          <c:h val="5.4738562091503302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'Mali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9D-41EE-80B8-CE622D9D9497}"/>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9D-41EE-80B8-CE622D9D9497}"/>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49D-41EE-80B8-CE622D9D9497}"/>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49D-41EE-80B8-CE622D9D9497}"/>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49D-41EE-80B8-CE622D9D9497}"/>
                </c:ext>
              </c:extLst>
            </c:dLbl>
            <c:dLbl>
              <c:idx val="9"/>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49D-41EE-80B8-CE622D9D949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Estatisticas'!$B$91:$K$91</c:f>
              <c:numCache>
                <c:formatCode>"$"#,##0;\-"$"#,##0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smooth val="0"/>
          <c:extLst xmlns:c16r2="http://schemas.microsoft.com/office/drawing/2015/06/chart">
            <c:ext xmlns:c16="http://schemas.microsoft.com/office/drawing/2014/chart" uri="{C3380CC4-5D6E-409C-BE32-E72D297353CC}">
              <c16:uniqueId val="{00000007-449D-41EE-80B8-CE622D9D9497}"/>
            </c:ext>
          </c:extLst>
        </c:ser>
        <c:dLbls>
          <c:showLegendKey val="0"/>
          <c:showVal val="1"/>
          <c:showCatName val="0"/>
          <c:showSerName val="0"/>
          <c:showPercent val="0"/>
          <c:showBubbleSize val="0"/>
        </c:dLbls>
        <c:marker val="1"/>
        <c:smooth val="0"/>
        <c:axId val="238061568"/>
        <c:axId val="199793408"/>
      </c:lineChart>
      <c:catAx>
        <c:axId val="2380615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793408"/>
        <c:crosses val="autoZero"/>
        <c:auto val="1"/>
        <c:lblAlgn val="ctr"/>
        <c:lblOffset val="100"/>
        <c:noMultiLvlLbl val="0"/>
      </c:catAx>
      <c:valAx>
        <c:axId val="1997934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8061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'Niger Estatisticas'!$A$7</c:f>
              <c:strCache>
                <c:ptCount val="1"/>
                <c:pt idx="0">
                  <c:v>Exports of goods and services [Constant] </c:v>
                </c:pt>
              </c:strCache>
            </c:strRef>
          </c:tx>
          <c:spPr>
            <a:solidFill>
              <a:schemeClr val="accent1"/>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Estatisticas'!$B$7:$K$7</c:f>
              <c:numCache>
                <c:formatCode>"$"#,##0_);[Red]\("$"#,##0\)</c:formatCode>
                <c:ptCount val="10"/>
                <c:pt idx="0">
                  <c:v>1060247091</c:v>
                </c:pt>
                <c:pt idx="1">
                  <c:v>1269427008</c:v>
                </c:pt>
                <c:pt idx="2">
                  <c:v>1257937095</c:v>
                </c:pt>
                <c:pt idx="3">
                  <c:v>1496136152</c:v>
                </c:pt>
                <c:pt idx="4">
                  <c:v>1629811181</c:v>
                </c:pt>
                <c:pt idx="5">
                  <c:v>1621627140</c:v>
                </c:pt>
                <c:pt idx="6">
                  <c:v>1475286293</c:v>
                </c:pt>
                <c:pt idx="7">
                  <c:v>1369464879</c:v>
                </c:pt>
                <c:pt idx="8">
                  <c:v>1466620901</c:v>
                </c:pt>
                <c:pt idx="9">
                  <c:v>1504753044</c:v>
                </c:pt>
              </c:numCache>
            </c:numRef>
          </c:val>
          <c:extLst xmlns:c16r2="http://schemas.microsoft.com/office/drawing/2015/06/chart">
            <c:ext xmlns:c16="http://schemas.microsoft.com/office/drawing/2014/chart" uri="{C3380CC4-5D6E-409C-BE32-E72D297353CC}">
              <c16:uniqueId val="{00000000-2416-461E-A65C-6C5894CFFE46}"/>
            </c:ext>
          </c:extLst>
        </c:ser>
        <c:ser>
          <c:idx val="1"/>
          <c:order val="1"/>
          <c:tx>
            <c:strRef>
              <c:f>'Niger Estatisticas'!$A$8</c:f>
              <c:strCache>
                <c:ptCount val="1"/>
                <c:pt idx="0">
                  <c:v>Exports of goods and services [Current] </c:v>
                </c:pt>
              </c:strCache>
            </c:strRef>
          </c:tx>
          <c:spPr>
            <a:solidFill>
              <a:schemeClr val="accent2"/>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Estatisticas'!$B$8:$K$8</c:f>
              <c:numCache>
                <c:formatCode>"$"#,##0_);[Red]\("$"#,##0\)</c:formatCode>
                <c:ptCount val="10"/>
                <c:pt idx="0">
                  <c:v>1096776844</c:v>
                </c:pt>
                <c:pt idx="1">
                  <c:v>1269427008</c:v>
                </c:pt>
                <c:pt idx="2">
                  <c:v>1339668181</c:v>
                </c:pt>
                <c:pt idx="3">
                  <c:v>1517797978</c:v>
                </c:pt>
                <c:pt idx="4">
                  <c:v>1735679297</c:v>
                </c:pt>
                <c:pt idx="5">
                  <c:v>1729870655</c:v>
                </c:pt>
                <c:pt idx="6">
                  <c:v>1318932807</c:v>
                </c:pt>
                <c:pt idx="7">
                  <c:v>1292849024</c:v>
                </c:pt>
                <c:pt idx="8">
                  <c:v>1349803749</c:v>
                </c:pt>
                <c:pt idx="9">
                  <c:v>1462410478</c:v>
                </c:pt>
              </c:numCache>
            </c:numRef>
          </c:val>
          <c:extLst xmlns:c16r2="http://schemas.microsoft.com/office/drawing/2015/06/chart">
            <c:ext xmlns:c16="http://schemas.microsoft.com/office/drawing/2014/chart" uri="{C3380CC4-5D6E-409C-BE32-E72D297353CC}">
              <c16:uniqueId val="{00000001-2416-461E-A65C-6C5894CFFE46}"/>
            </c:ext>
          </c:extLst>
        </c:ser>
        <c:ser>
          <c:idx val="2"/>
          <c:order val="2"/>
          <c:tx>
            <c:strRef>
              <c:f>'Niger Estatisticas'!$A$9</c:f>
              <c:strCache>
                <c:ptCount val="1"/>
                <c:pt idx="0">
                  <c:v>Exports of goods and services [Current] </c:v>
                </c:pt>
              </c:strCache>
            </c:strRef>
          </c:tx>
          <c:spPr>
            <a:solidFill>
              <a:srgbClr val="CCE9AD"/>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Estatisticas'!$B$9:$K$9</c:f>
              <c:numCache>
                <c:formatCode>"$"#,##0_);[Red]\("$"#,##0\)</c:formatCode>
                <c:ptCount val="10"/>
                <c:pt idx="0">
                  <c:v>2517760638</c:v>
                </c:pt>
                <c:pt idx="1">
                  <c:v>2807366383</c:v>
                </c:pt>
                <c:pt idx="2">
                  <c:v>2895188828</c:v>
                </c:pt>
                <c:pt idx="3">
                  <c:v>2770623080</c:v>
                </c:pt>
                <c:pt idx="4">
                  <c:v>2928065688</c:v>
                </c:pt>
                <c:pt idx="5">
                  <c:v>3074095272</c:v>
                </c:pt>
                <c:pt idx="6">
                  <c:v>3300570091</c:v>
                </c:pt>
                <c:pt idx="7">
                  <c:v>2820867478</c:v>
                </c:pt>
                <c:pt idx="8">
                  <c:v>2880746527</c:v>
                </c:pt>
                <c:pt idx="9">
                  <c:v>3106020906</c:v>
                </c:pt>
              </c:numCache>
            </c:numRef>
          </c:val>
          <c:extLst xmlns:c16r2="http://schemas.microsoft.com/office/drawing/2015/06/chart">
            <c:ext xmlns:c16="http://schemas.microsoft.com/office/drawing/2014/chart" uri="{C3380CC4-5D6E-409C-BE32-E72D297353CC}">
              <c16:uniqueId val="{00000002-2416-461E-A65C-6C5894CFFE46}"/>
            </c:ext>
          </c:extLst>
        </c:ser>
        <c:ser>
          <c:idx val="3"/>
          <c:order val="3"/>
          <c:tx>
            <c:strRef>
              <c:f>'Niger Estatisticas'!$A$10</c:f>
              <c:strCache>
                <c:ptCount val="1"/>
                <c:pt idx="0">
                  <c:v>Imports of goods and services [Current] </c:v>
                </c:pt>
              </c:strCache>
            </c:strRef>
          </c:tx>
          <c:spPr>
            <a:solidFill>
              <a:srgbClr val="7030A0"/>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Estatisticas'!$B$10:$K$10</c:f>
              <c:numCache>
                <c:formatCode>"$"#,##0_);[Red]\("$"#,##0\)</c:formatCode>
                <c:ptCount val="10"/>
                <c:pt idx="0">
                  <c:v>2528900140</c:v>
                </c:pt>
                <c:pt idx="1">
                  <c:v>2807366383</c:v>
                </c:pt>
                <c:pt idx="2">
                  <c:v>3062739620</c:v>
                </c:pt>
                <c:pt idx="3">
                  <c:v>2732810854</c:v>
                </c:pt>
                <c:pt idx="4">
                  <c:v>2996692575</c:v>
                </c:pt>
                <c:pt idx="5">
                  <c:v>3232319165</c:v>
                </c:pt>
                <c:pt idx="6">
                  <c:v>2948431024</c:v>
                </c:pt>
                <c:pt idx="7">
                  <c:v>2373906787</c:v>
                </c:pt>
                <c:pt idx="8">
                  <c:v>2676556187</c:v>
                </c:pt>
                <c:pt idx="9">
                  <c:v>3069418338</c:v>
                </c:pt>
              </c:numCache>
            </c:numRef>
          </c:val>
          <c:extLst xmlns:c16r2="http://schemas.microsoft.com/office/drawing/2015/06/chart">
            <c:ext xmlns:c16="http://schemas.microsoft.com/office/drawing/2014/chart" uri="{C3380CC4-5D6E-409C-BE32-E72D297353CC}">
              <c16:uniqueId val="{00000003-2416-461E-A65C-6C5894CFFE46}"/>
            </c:ext>
          </c:extLst>
        </c:ser>
        <c:ser>
          <c:idx val="4"/>
          <c:order val="4"/>
          <c:tx>
            <c:strRef>
              <c:f>'Niger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Estatisticas'!$B$11:$K$11</c:f>
              <c:numCache>
                <c:formatCode>"$"#,##0_);[Red]\("$"#,##0\)</c:formatCode>
                <c:ptCount val="10"/>
                <c:pt idx="0">
                  <c:v>-1457513547</c:v>
                </c:pt>
                <c:pt idx="1">
                  <c:v>-1537939375</c:v>
                </c:pt>
                <c:pt idx="2">
                  <c:v>-1637251733</c:v>
                </c:pt>
                <c:pt idx="3">
                  <c:v>-1274486928</c:v>
                </c:pt>
                <c:pt idx="4">
                  <c:v>-1298254507</c:v>
                </c:pt>
                <c:pt idx="5">
                  <c:v>-1452468132</c:v>
                </c:pt>
                <c:pt idx="6">
                  <c:v>-1825283798</c:v>
                </c:pt>
                <c:pt idx="7">
                  <c:v>-1451402599</c:v>
                </c:pt>
                <c:pt idx="8">
                  <c:v>-1414125626</c:v>
                </c:pt>
                <c:pt idx="9">
                  <c:v>-1601267862</c:v>
                </c:pt>
              </c:numCache>
            </c:numRef>
          </c:val>
          <c:extLst xmlns:c16r2="http://schemas.microsoft.com/office/drawing/2015/06/chart">
            <c:ext xmlns:c16="http://schemas.microsoft.com/office/drawing/2014/chart" uri="{C3380CC4-5D6E-409C-BE32-E72D297353CC}">
              <c16:uniqueId val="{0000000E-2416-461E-A65C-6C5894CFFE46}"/>
            </c:ext>
          </c:extLst>
        </c:ser>
        <c:ser>
          <c:idx val="5"/>
          <c:order val="5"/>
          <c:tx>
            <c:strRef>
              <c:f>'Niger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Estatisticas'!$B$12:$K$12</c:f>
              <c:numCache>
                <c:formatCode>"$"#,##0_);[Red]\("$"#,##0\)</c:formatCode>
                <c:ptCount val="10"/>
                <c:pt idx="0">
                  <c:v>-1432123296</c:v>
                </c:pt>
                <c:pt idx="1">
                  <c:v>-1537939375</c:v>
                </c:pt>
                <c:pt idx="2">
                  <c:v>-1723071439</c:v>
                </c:pt>
                <c:pt idx="3">
                  <c:v>-1215012876</c:v>
                </c:pt>
                <c:pt idx="4">
                  <c:v>-1261013278</c:v>
                </c:pt>
                <c:pt idx="5">
                  <c:v>-1502448510</c:v>
                </c:pt>
                <c:pt idx="6">
                  <c:v>-1629498217</c:v>
                </c:pt>
                <c:pt idx="7">
                  <c:v>-1081057763</c:v>
                </c:pt>
                <c:pt idx="8">
                  <c:v>-1326752438</c:v>
                </c:pt>
                <c:pt idx="9">
                  <c:v>-1607007860</c:v>
                </c:pt>
              </c:numCache>
            </c:numRef>
          </c:val>
          <c:extLst xmlns:c16r2="http://schemas.microsoft.com/office/drawing/2015/06/chart">
            <c:ext xmlns:c16="http://schemas.microsoft.com/office/drawing/2014/chart" uri="{C3380CC4-5D6E-409C-BE32-E72D297353CC}">
              <c16:uniqueId val="{00000019-2416-461E-A65C-6C5894CFFE46}"/>
            </c:ext>
          </c:extLst>
        </c:ser>
        <c:ser>
          <c:idx val="6"/>
          <c:order val="6"/>
          <c:tx>
            <c:strRef>
              <c:f>'Niger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Estatisticas'!$B$13:$K$13</c:f>
              <c:numCache>
                <c:formatCode>"$"#,##0_);[Red]\("$"#,##0\)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extLst xmlns:c16r2="http://schemas.microsoft.com/office/drawing/2015/06/chart">
            <c:ext xmlns:c16="http://schemas.microsoft.com/office/drawing/2014/chart" uri="{C3380CC4-5D6E-409C-BE32-E72D297353CC}">
              <c16:uniqueId val="{0000001D-2416-461E-A65C-6C5894CFFE46}"/>
            </c:ext>
          </c:extLst>
        </c:ser>
        <c:dLbls>
          <c:showLegendKey val="0"/>
          <c:showVal val="0"/>
          <c:showCatName val="0"/>
          <c:showSerName val="0"/>
          <c:showPercent val="0"/>
          <c:showBubbleSize val="0"/>
        </c:dLbls>
        <c:gapWidth val="150"/>
        <c:axId val="238286848"/>
        <c:axId val="238315776"/>
      </c:barChart>
      <c:dateAx>
        <c:axId val="238286848"/>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a:solidFill>
                      <a:srgbClr val="00B0F0"/>
                    </a:solidFill>
                  </a:rPr>
                  <a:t>NÍGER </a:t>
                </a:r>
                <a:r>
                  <a:rPr lang="pt-PT" sz="1000" b="0" i="0" baseline="0">
                    <a:solidFill>
                      <a:srgbClr val="00B0F0"/>
                    </a:solidFill>
                    <a:effectLst/>
                  </a:rPr>
                  <a:t> 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8315776"/>
        <c:crosses val="autoZero"/>
        <c:auto val="0"/>
        <c:lblOffset val="100"/>
        <c:baseTimeUnit val="days"/>
      </c:dateAx>
      <c:valAx>
        <c:axId val="2383157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solidFill>
                      <a:srgbClr val="00B0F0"/>
                    </a:solidFill>
                    <a:effectLst/>
                  </a:rPr>
                  <a:t>VALUES</a:t>
                </a:r>
                <a:endParaRPr lang="pt-PT" sz="1200">
                  <a:solidFill>
                    <a:srgbClr val="00B0F0"/>
                  </a:solidFill>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828684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Niger </a:t>
            </a:r>
            <a:r>
              <a:rPr lang="pt-PT" sz="1200" b="0" i="1" u="none" strike="noStrike" baseline="0">
                <a:effectLst/>
                <a:latin typeface="Arial Narrow" panose="020B0606020202030204" pitchFamily="34" charset="0"/>
              </a:rPr>
              <a:t>Im</a:t>
            </a:r>
            <a:r>
              <a:rPr lang="en-US" sz="1200" b="0" i="1" u="none" strike="noStrike" baseline="0">
                <a:effectLst/>
                <a:latin typeface="Arial Narrow" panose="020B0606020202030204" pitchFamily="34" charset="0"/>
              </a:rPr>
              <a:t>ports of goods</a:t>
            </a:r>
            <a:endParaRPr lang="pt-PT" sz="1200" i="1">
              <a:solidFill>
                <a:srgbClr val="00B0F0"/>
              </a:solidFill>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23961783346298185"/>
          <c:y val="0.25354259631714282"/>
          <c:w val="0.45882565236793521"/>
          <c:h val="0.4649033163504824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E63-4ADC-B1F2-AB89A3EE678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E63-4ADC-B1F2-AB89A3EE6785}"/>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E63-4ADC-B1F2-AB89A3EE678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E63-4ADC-B1F2-AB89A3EE6785}"/>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E63-4ADC-B1F2-AB89A3EE6785}"/>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E63-4ADC-B1F2-AB89A3EE678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E63-4ADC-B1F2-AB89A3EE678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E63-4ADC-B1F2-AB89A3EE678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E63-4ADC-B1F2-AB89A3EE6785}"/>
              </c:ext>
            </c:extLst>
          </c:dPt>
          <c:dPt>
            <c:idx val="9"/>
            <c:bubble3D val="0"/>
            <c:spPr>
              <a:solidFill>
                <a:schemeClr val="accent3">
                  <a:lumMod val="95000"/>
                </a:schemeClr>
              </a:solidFill>
              <a:ln>
                <a:noFill/>
              </a:ln>
              <a:effectLst/>
            </c:spPr>
            <c:extLst xmlns:c16r2="http://schemas.microsoft.com/office/drawing/2015/06/chart">
              <c:ext xmlns:c16="http://schemas.microsoft.com/office/drawing/2014/chart" uri="{C3380CC4-5D6E-409C-BE32-E72D297353CC}">
                <c16:uniqueId val="{00000013-2E63-4ADC-B1F2-AB89A3EE678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E63-4ADC-B1F2-AB89A3EE6785}"/>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E63-4ADC-B1F2-AB89A3EE6785}"/>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E63-4ADC-B1F2-AB89A3EE678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E63-4ADC-B1F2-AB89A3EE678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E63-4ADC-B1F2-AB89A3EE678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E63-4ADC-B1F2-AB89A3EE678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E63-4ADC-B1F2-AB89A3EE6785}"/>
              </c:ext>
            </c:extLst>
          </c:dPt>
          <c:dLbls>
            <c:dLbl>
              <c:idx val="0"/>
              <c:layout>
                <c:manualLayout>
                  <c:x val="5.3680189945287421E-2"/>
                  <c:y val="-8.3678837984262448E-3"/>
                </c:manualLayout>
              </c:layout>
              <c:dLblPos val="bestFit"/>
              <c:showLegendKey val="1"/>
              <c:showVal val="0"/>
              <c:showCatName val="1"/>
              <c:showSerName val="0"/>
              <c:showPercent val="1"/>
              <c:showBubbleSize val="0"/>
              <c:separator>.</c:separator>
            </c:dLbl>
            <c:dLbl>
              <c:idx val="1"/>
              <c:layout>
                <c:manualLayout>
                  <c:x val="5.5744812635490866E-2"/>
                  <c:y val="-1.673576759685249E-2"/>
                </c:manualLayout>
              </c:layout>
              <c:dLblPos val="bestFit"/>
              <c:showLegendKey val="1"/>
              <c:showVal val="0"/>
              <c:showCatName val="1"/>
              <c:showSerName val="0"/>
              <c:showPercent val="1"/>
              <c:showBubbleSize val="0"/>
              <c:separator>.</c:separator>
            </c:dLbl>
            <c:dLbl>
              <c:idx val="2"/>
              <c:layout>
                <c:manualLayout>
                  <c:x val="5.5744812635490866E-2"/>
                  <c:y val="6.2759128488196073E-3"/>
                </c:manualLayout>
              </c:layout>
              <c:dLblPos val="bestFit"/>
              <c:showLegendKey val="1"/>
              <c:showVal val="0"/>
              <c:showCatName val="1"/>
              <c:showSerName val="0"/>
              <c:showPercent val="1"/>
              <c:showBubbleSize val="0"/>
              <c:separator>.</c:separator>
            </c:dLbl>
            <c:dLbl>
              <c:idx val="3"/>
              <c:layout>
                <c:manualLayout>
                  <c:x val="4.1292453804067153E-2"/>
                  <c:y val="3.5563506143311538E-2"/>
                </c:manualLayout>
              </c:layout>
              <c:dLblPos val="bestFit"/>
              <c:showLegendKey val="1"/>
              <c:showVal val="0"/>
              <c:showCatName val="1"/>
              <c:showSerName val="0"/>
              <c:showPercent val="1"/>
              <c:showBubbleSize val="0"/>
              <c:separator>.</c:separator>
            </c:dLbl>
            <c:dLbl>
              <c:idx val="4"/>
              <c:layout>
                <c:manualLayout>
                  <c:x val="4.955094456488069E-2"/>
                  <c:y val="4.811533184095091E-2"/>
                </c:manualLayout>
              </c:layout>
              <c:dLblPos val="bestFit"/>
              <c:showLegendKey val="1"/>
              <c:showVal val="0"/>
              <c:showCatName val="1"/>
              <c:showSerName val="0"/>
              <c:showPercent val="1"/>
              <c:showBubbleSize val="0"/>
              <c:separator>.</c:separator>
            </c:dLbl>
            <c:dLbl>
              <c:idx val="5"/>
              <c:layout>
                <c:manualLayout>
                  <c:x val="0.12800660679260864"/>
                  <c:y val="8.7862615161353561E-2"/>
                </c:manualLayout>
              </c:layout>
              <c:dLblPos val="bestFit"/>
              <c:showLegendKey val="1"/>
              <c:showVal val="0"/>
              <c:showCatName val="1"/>
              <c:showSerName val="0"/>
              <c:showPercent val="1"/>
              <c:showBubbleSize val="0"/>
              <c:separator>.</c:separator>
            </c:dLbl>
            <c:dLbl>
              <c:idx val="6"/>
              <c:layout>
                <c:manualLayout>
                  <c:x val="-6.6067926086507703E-2"/>
                  <c:y val="9.204672178268869E-2"/>
                </c:manualLayout>
              </c:layout>
              <c:dLblPos val="bestFit"/>
              <c:showLegendKey val="1"/>
              <c:showVal val="0"/>
              <c:showCatName val="1"/>
              <c:showSerName val="0"/>
              <c:showPercent val="1"/>
              <c:showBubbleSize val="0"/>
              <c:separator>.</c:separator>
            </c:dLbl>
            <c:dLbl>
              <c:idx val="7"/>
              <c:layout>
                <c:manualLayout>
                  <c:x val="-0.10736037989057502"/>
                  <c:y val="4.1839418992130461E-3"/>
                </c:manualLayout>
              </c:layout>
              <c:dLblPos val="bestFit"/>
              <c:showLegendKey val="1"/>
              <c:showVal val="0"/>
              <c:showCatName val="1"/>
              <c:showSerName val="0"/>
              <c:showPercent val="1"/>
              <c:showBubbleSize val="0"/>
              <c:separator>.</c:separator>
            </c:dLbl>
            <c:dLbl>
              <c:idx val="8"/>
              <c:layout>
                <c:manualLayout>
                  <c:x val="-2.4326132352068566E-2"/>
                  <c:y val="1.8827738546459052E-2"/>
                </c:manualLayout>
              </c:layout>
              <c:dLblPos val="bestFit"/>
              <c:showLegendKey val="1"/>
              <c:showVal val="0"/>
              <c:showCatName val="1"/>
              <c:showSerName val="0"/>
              <c:showPercent val="1"/>
              <c:showBubbleSize val="0"/>
              <c:separator>.</c:separator>
            </c:dLbl>
            <c:dLbl>
              <c:idx val="9"/>
              <c:layout>
                <c:manualLayout>
                  <c:x val="-5.5744812635490866E-2"/>
                  <c:y val="0.10878248937954119"/>
                </c:manualLayout>
              </c:layout>
              <c:dLblPos val="bestFit"/>
              <c:showLegendKey val="1"/>
              <c:showVal val="0"/>
              <c:showCatName val="1"/>
              <c:showSerName val="0"/>
              <c:showPercent val="1"/>
              <c:showBubbleSize val="0"/>
              <c:separator>.</c:separator>
            </c:dLbl>
            <c:dLbl>
              <c:idx val="10"/>
              <c:layout>
                <c:manualLayout>
                  <c:x val="-8.1686390316106736E-2"/>
                  <c:y val="5.2299273740164104E-2"/>
                </c:manualLayout>
              </c:layout>
              <c:dLblPos val="bestFit"/>
              <c:showLegendKey val="1"/>
              <c:showVal val="0"/>
              <c:showCatName val="1"/>
              <c:showSerName val="0"/>
              <c:showPercent val="1"/>
              <c:showBubbleSize val="0"/>
              <c:separator>.</c:separator>
            </c:dLbl>
            <c:dLbl>
              <c:idx val="11"/>
              <c:layout>
                <c:manualLayout>
                  <c:x val="-6.9441877213474668E-2"/>
                  <c:y val="6.2759128488196836E-3"/>
                </c:manualLayout>
              </c:layout>
              <c:dLblPos val="bestFit"/>
              <c:showLegendKey val="1"/>
              <c:showVal val="0"/>
              <c:showCatName val="1"/>
              <c:showSerName val="0"/>
              <c:showPercent val="1"/>
              <c:showBubbleSize val="0"/>
              <c:separator>.</c:separator>
            </c:dLbl>
            <c:dLbl>
              <c:idx val="12"/>
              <c:layout>
                <c:manualLayout>
                  <c:x val="-5.9941849170371202E-2"/>
                  <c:y val="-4.1839418992131228E-2"/>
                </c:manualLayout>
              </c:layout>
              <c:dLblPos val="bestFit"/>
              <c:showLegendKey val="1"/>
              <c:showVal val="0"/>
              <c:showCatName val="1"/>
              <c:showSerName val="0"/>
              <c:showPercent val="1"/>
              <c:showBubbleSize val="0"/>
              <c:separator>.</c:separator>
            </c:dLbl>
            <c:dLbl>
              <c:idx val="13"/>
              <c:layout>
                <c:manualLayout>
                  <c:x val="-0.12387736141220194"/>
                  <c:y val="-8.7862779883475586E-2"/>
                </c:manualLayout>
              </c:layout>
              <c:dLblPos val="bestFit"/>
              <c:showLegendKey val="1"/>
              <c:showVal val="0"/>
              <c:showCatName val="1"/>
              <c:showSerName val="0"/>
              <c:showPercent val="1"/>
              <c:showBubbleSize val="0"/>
              <c:separator>.</c:separator>
            </c:dLbl>
            <c:dLbl>
              <c:idx val="14"/>
              <c:layout>
                <c:manualLayout>
                  <c:x val="-9.497264374935481E-2"/>
                  <c:y val="-0.10878248937954119"/>
                </c:manualLayout>
              </c:layout>
              <c:dLblPos val="bestFit"/>
              <c:showLegendKey val="1"/>
              <c:showVal val="0"/>
              <c:showCatName val="1"/>
              <c:showSerName val="0"/>
              <c:showPercent val="1"/>
              <c:showBubbleSize val="0"/>
              <c:separator>.</c:separator>
            </c:dLbl>
            <c:dLbl>
              <c:idx val="15"/>
              <c:layout>
                <c:manualLayout>
                  <c:x val="-3.7163208423660617E-2"/>
                  <c:y val="-0.16944964691813147"/>
                </c:manualLayout>
              </c:layout>
              <c:dLblPos val="bestFit"/>
              <c:showLegendKey val="1"/>
              <c:showVal val="0"/>
              <c:showCatName val="1"/>
              <c:showSerName val="0"/>
              <c:showPercent val="1"/>
              <c:showBubbleSize val="0"/>
              <c:separator>.</c:separator>
            </c:dLbl>
            <c:dLbl>
              <c:idx val="16"/>
              <c:layout>
                <c:manualLayout>
                  <c:x val="0.1011665118199649"/>
                  <c:y val="-7.5310954185836221E-2"/>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'Niger Estatisticas'!$B$115:$B$131</c:f>
              <c:numCache>
                <c:formatCode>"$"#,##0</c:formatCode>
                <c:ptCount val="17"/>
                <c:pt idx="0">
                  <c:v>541076759</c:v>
                </c:pt>
                <c:pt idx="1">
                  <c:v>515917296</c:v>
                </c:pt>
                <c:pt idx="2">
                  <c:v>119135190</c:v>
                </c:pt>
                <c:pt idx="3">
                  <c:v>111969597</c:v>
                </c:pt>
                <c:pt idx="4">
                  <c:v>1326005434</c:v>
                </c:pt>
                <c:pt idx="5">
                  <c:v>82975921</c:v>
                </c:pt>
                <c:pt idx="6">
                  <c:v>141072441</c:v>
                </c:pt>
                <c:pt idx="7">
                  <c:v>53328757</c:v>
                </c:pt>
                <c:pt idx="8">
                  <c:v>762428989</c:v>
                </c:pt>
                <c:pt idx="9">
                  <c:v>90043980</c:v>
                </c:pt>
                <c:pt idx="10">
                  <c:v>32838196</c:v>
                </c:pt>
                <c:pt idx="11">
                  <c:v>52271184</c:v>
                </c:pt>
                <c:pt idx="12">
                  <c:v>4934600</c:v>
                </c:pt>
                <c:pt idx="13">
                  <c:v>383103609</c:v>
                </c:pt>
                <c:pt idx="14" formatCode="&quot;$&quot;#,##0;\-&quot;$&quot;#,##0">
                  <c:v>166307075</c:v>
                </c:pt>
                <c:pt idx="15">
                  <c:v>49346113</c:v>
                </c:pt>
                <c:pt idx="16">
                  <c:v>11669386</c:v>
                </c:pt>
              </c:numCache>
            </c:numRef>
          </c:val>
          <c:extLst xmlns:c16r2="http://schemas.microsoft.com/office/drawing/2015/06/chart">
            <c:ext xmlns:c16="http://schemas.microsoft.com/office/drawing/2014/chart" uri="{C3380CC4-5D6E-409C-BE32-E72D297353CC}">
              <c16:uniqueId val="{00000022-2E63-4ADC-B1F2-AB89A3EE6785}"/>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u="none" strike="noStrike" baseline="0">
                <a:effectLst/>
                <a:latin typeface="Arial Narrow" panose="020B0606020202030204" pitchFamily="34" charset="0"/>
              </a:rPr>
              <a:t>Niger </a:t>
            </a:r>
            <a:r>
              <a:rPr lang="pt-PT" sz="1200" b="0" i="0" u="none" strike="noStrike" baseline="0">
                <a:effectLst/>
                <a:latin typeface="Arial Narrow" panose="020B0606020202030204" pitchFamily="34" charset="0"/>
              </a:rPr>
              <a:t>Ex</a:t>
            </a:r>
            <a:r>
              <a:rPr lang="en-US" sz="1200" b="0" i="1" u="none" strike="noStrike" baseline="0">
                <a:effectLst/>
                <a:latin typeface="Arial Narrow" panose="020B0606020202030204" pitchFamily="34" charset="0"/>
              </a:rPr>
              <a:t>ports of goods</a:t>
            </a: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204877681678101"/>
          <c:y val="0.39901502743694478"/>
          <c:w val="0.36034787564236936"/>
          <c:h val="0.369129487916724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53E-4710-8F81-F83B483F176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53E-4710-8F81-F83B483F176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653E-4710-8F81-F83B483F176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53E-4710-8F81-F83B483F176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653E-4710-8F81-F83B483F176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653E-4710-8F81-F83B483F176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53E-4710-8F81-F83B483F176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653E-4710-8F81-F83B483F176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653E-4710-8F81-F83B483F176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653E-4710-8F81-F83B483F176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53E-4710-8F81-F83B483F176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653E-4710-8F81-F83B483F176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653E-4710-8F81-F83B483F176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53E-4710-8F81-F83B483F176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53E-4710-8F81-F83B483F176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53E-4710-8F81-F83B483F176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53E-4710-8F81-F83B483F1767}"/>
              </c:ext>
            </c:extLst>
          </c:dPt>
          <c:dLbls>
            <c:dLbl>
              <c:idx val="0"/>
              <c:layout>
                <c:manualLayout>
                  <c:x val="4.9012876171412562E-2"/>
                  <c:y val="-6.0667167531814885E-2"/>
                </c:manualLayout>
              </c:layout>
              <c:dLblPos val="bestFit"/>
              <c:showLegendKey val="1"/>
              <c:showVal val="0"/>
              <c:showCatName val="1"/>
              <c:showSerName val="0"/>
              <c:showPercent val="1"/>
              <c:showBubbleSize val="0"/>
            </c:dLbl>
            <c:dLbl>
              <c:idx val="1"/>
              <c:layout>
                <c:manualLayout>
                  <c:x val="7.9645923778545416E-2"/>
                  <c:y val="1.045985647100256E-2"/>
                </c:manualLayout>
              </c:layout>
              <c:dLblPos val="bestFit"/>
              <c:showLegendKey val="1"/>
              <c:showVal val="0"/>
              <c:showCatName val="1"/>
              <c:showSerName val="0"/>
              <c:showPercent val="1"/>
              <c:showBubbleSize val="0"/>
            </c:dLbl>
            <c:dLbl>
              <c:idx val="2"/>
              <c:layout>
                <c:manualLayout>
                  <c:x val="0.10823676821186941"/>
                  <c:y val="1.6735770353604094E-2"/>
                </c:manualLayout>
              </c:layout>
              <c:dLblPos val="bestFit"/>
              <c:showLegendKey val="1"/>
              <c:showVal val="0"/>
              <c:showCatName val="1"/>
              <c:showSerName val="0"/>
              <c:showPercent val="1"/>
              <c:showBubbleSize val="0"/>
            </c:dLbl>
            <c:dLbl>
              <c:idx val="3"/>
              <c:layout>
                <c:manualLayout>
                  <c:x val="-0.14908083168804656"/>
                  <c:y val="0.12342614163568105"/>
                </c:manualLayout>
              </c:layout>
              <c:dLblPos val="bestFit"/>
              <c:showLegendKey val="1"/>
              <c:showVal val="0"/>
              <c:showCatName val="1"/>
              <c:showSerName val="0"/>
              <c:showPercent val="1"/>
              <c:showBubbleSize val="0"/>
            </c:dLbl>
            <c:dLbl>
              <c:idx val="4"/>
              <c:layout>
                <c:manualLayout>
                  <c:x val="-0.11640574171050433"/>
                  <c:y val="0.16735770353604096"/>
                </c:manualLayout>
              </c:layout>
              <c:dLblPos val="bestFit"/>
              <c:showLegendKey val="1"/>
              <c:showVal val="0"/>
              <c:showCatName val="1"/>
              <c:showSerName val="0"/>
              <c:showPercent val="1"/>
              <c:showBubbleSize val="0"/>
            </c:dLbl>
            <c:dLbl>
              <c:idx val="5"/>
              <c:layout>
                <c:manualLayout>
                  <c:x val="-0.25157450648632673"/>
                  <c:y val="-3.974745458980973E-2"/>
                </c:manualLayout>
              </c:layout>
              <c:dLblPos val="bestFit"/>
              <c:showLegendKey val="1"/>
              <c:showVal val="0"/>
              <c:showCatName val="1"/>
              <c:showSerName val="0"/>
              <c:showPercent val="1"/>
              <c:showBubbleSize val="0"/>
            </c:dLbl>
            <c:dLbl>
              <c:idx val="6"/>
              <c:layout>
                <c:manualLayout>
                  <c:x val="-0.22776129185591887"/>
                  <c:y val="5.6483060221264675E-2"/>
                </c:manualLayout>
              </c:layout>
              <c:dLblPos val="bestFit"/>
              <c:showLegendKey val="1"/>
              <c:showVal val="0"/>
              <c:showCatName val="1"/>
              <c:showSerName val="0"/>
              <c:showPercent val="1"/>
              <c:showBubbleSize val="0"/>
            </c:dLbl>
            <c:dLbl>
              <c:idx val="7"/>
              <c:layout>
                <c:manualLayout>
                  <c:x val="-0.22464234911897427"/>
                  <c:y val="0.1380701054172338"/>
                </c:manualLayout>
              </c:layout>
              <c:dLblPos val="bestFit"/>
              <c:showLegendKey val="1"/>
              <c:showVal val="0"/>
              <c:showCatName val="1"/>
              <c:showSerName val="0"/>
              <c:showPercent val="1"/>
              <c:showBubbleSize val="0"/>
            </c:dLbl>
            <c:dLbl>
              <c:idx val="8"/>
              <c:layout>
                <c:manualLayout>
                  <c:x val="-0.23583362251144679"/>
                  <c:y val="-6.6943081414416378E-2"/>
                </c:manualLayout>
              </c:layout>
              <c:dLblPos val="bestFit"/>
              <c:showLegendKey val="1"/>
              <c:showVal val="0"/>
              <c:showCatName val="1"/>
              <c:showSerName val="0"/>
              <c:showPercent val="1"/>
              <c:showBubbleSize val="0"/>
            </c:dLbl>
            <c:dLbl>
              <c:idx val="9"/>
              <c:layout>
                <c:manualLayout>
                  <c:x val="-0.29235264056870375"/>
                  <c:y val="-0.12761041366838038"/>
                </c:manualLayout>
              </c:layout>
              <c:dLblPos val="bestFit"/>
              <c:showLegendKey val="1"/>
              <c:showVal val="0"/>
              <c:showCatName val="1"/>
              <c:showSerName val="0"/>
              <c:showPercent val="1"/>
              <c:showBubbleSize val="0"/>
            </c:dLbl>
            <c:dLbl>
              <c:idx val="10"/>
              <c:layout>
                <c:manualLayout>
                  <c:x val="-7.9646406188743954E-2"/>
                  <c:y val="-0.27195626824606656"/>
                </c:manualLayout>
              </c:layout>
              <c:dLblPos val="bestFit"/>
              <c:showLegendKey val="1"/>
              <c:showVal val="0"/>
              <c:showCatName val="1"/>
              <c:showSerName val="0"/>
              <c:showPercent val="1"/>
              <c:showBubbleSize val="0"/>
            </c:dLbl>
            <c:dLbl>
              <c:idx val="11"/>
              <c:layout>
                <c:manualLayout>
                  <c:x val="-7.4894183322950794E-2"/>
                  <c:y val="-0.20082957368754745"/>
                </c:manualLayout>
              </c:layout>
              <c:dLblPos val="bestFit"/>
              <c:showLegendKey val="1"/>
              <c:showVal val="0"/>
              <c:showCatName val="1"/>
              <c:showSerName val="0"/>
              <c:showPercent val="1"/>
              <c:showBubbleSize val="0"/>
            </c:dLbl>
            <c:dLbl>
              <c:idx val="12"/>
              <c:layout>
                <c:manualLayout>
                  <c:x val="-0.27721348291479958"/>
                  <c:y val="-0.2196571506132029"/>
                </c:manualLayout>
              </c:layout>
              <c:dLblPos val="bestFit"/>
              <c:showLegendKey val="1"/>
              <c:showVal val="0"/>
              <c:showCatName val="1"/>
              <c:showSerName val="0"/>
              <c:showPercent val="1"/>
              <c:showBubbleSize val="0"/>
            </c:dLbl>
            <c:dLbl>
              <c:idx val="13"/>
              <c:layout>
                <c:manualLayout>
                  <c:x val="3.4717293151351053E-2"/>
                  <c:y val="-0.31588766542427732"/>
                </c:manualLayout>
              </c:layout>
              <c:dLblPos val="bestFit"/>
              <c:showLegendKey val="1"/>
              <c:showVal val="0"/>
              <c:showCatName val="1"/>
              <c:showSerName val="0"/>
              <c:showPercent val="1"/>
              <c:showBubbleSize val="0"/>
            </c:dLbl>
            <c:dLbl>
              <c:idx val="14"/>
              <c:layout>
                <c:manualLayout>
                  <c:x val="7.3519314257118773E-2"/>
                  <c:y val="-0.1903693877722466"/>
                </c:manualLayout>
              </c:layout>
              <c:dLblPos val="bestFit"/>
              <c:showLegendKey val="1"/>
              <c:showVal val="0"/>
              <c:showCatName val="1"/>
              <c:showSerName val="0"/>
              <c:showPercent val="1"/>
              <c:showBubbleSize val="0"/>
            </c:dLbl>
            <c:dLbl>
              <c:idx val="15"/>
              <c:layout>
                <c:manualLayout>
                  <c:x val="0.18788269199041477"/>
                  <c:y val="-0.18409347388964506"/>
                </c:manualLayout>
              </c:layout>
              <c:dLblPos val="bestFit"/>
              <c:showLegendKey val="1"/>
              <c:showVal val="0"/>
              <c:showCatName val="1"/>
              <c:showSerName val="0"/>
              <c:showPercent val="1"/>
              <c:showBubbleSize val="0"/>
            </c:dLbl>
            <c:dLbl>
              <c:idx val="16"/>
              <c:layout>
                <c:manualLayout>
                  <c:x val="0.18992473436082419"/>
                  <c:y val="-0.11087447859262717"/>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'Niger Estatisticas'!$B$137:$B$153</c:f>
              <c:numCache>
                <c:formatCode>"$"#,##0;\-"$"#,##0</c:formatCode>
                <c:ptCount val="17"/>
                <c:pt idx="0">
                  <c:v>122659601</c:v>
                </c:pt>
                <c:pt idx="1">
                  <c:v>111100263</c:v>
                </c:pt>
                <c:pt idx="2">
                  <c:v>550375948</c:v>
                </c:pt>
                <c:pt idx="3">
                  <c:v>148348623</c:v>
                </c:pt>
                <c:pt idx="4">
                  <c:v>74904090</c:v>
                </c:pt>
                <c:pt idx="5">
                  <c:v>321359</c:v>
                </c:pt>
                <c:pt idx="6">
                  <c:v>2492164</c:v>
                </c:pt>
                <c:pt idx="7">
                  <c:v>457113</c:v>
                </c:pt>
                <c:pt idx="8">
                  <c:v>56575379</c:v>
                </c:pt>
                <c:pt idx="9">
                  <c:v>2016261</c:v>
                </c:pt>
                <c:pt idx="10">
                  <c:v>40721</c:v>
                </c:pt>
                <c:pt idx="11">
                  <c:v>1938208</c:v>
                </c:pt>
                <c:pt idx="12">
                  <c:v>37332</c:v>
                </c:pt>
                <c:pt idx="13">
                  <c:v>49578983</c:v>
                </c:pt>
                <c:pt idx="14">
                  <c:v>36959300</c:v>
                </c:pt>
                <c:pt idx="15">
                  <c:v>11311876</c:v>
                </c:pt>
                <c:pt idx="16">
                  <c:v>201613</c:v>
                </c:pt>
              </c:numCache>
            </c:numRef>
          </c:val>
          <c:extLst xmlns:c16r2="http://schemas.microsoft.com/office/drawing/2015/06/chart">
            <c:ext xmlns:c16="http://schemas.microsoft.com/office/drawing/2014/chart" uri="{C3380CC4-5D6E-409C-BE32-E72D297353CC}">
              <c16:uniqueId val="{00000022-653E-4710-8F81-F83B483F176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'Niger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Estatisticas'!$B$14:$K$14</c:f>
              <c:numCache>
                <c:formatCode>0.00%</c:formatCode>
                <c:ptCount val="10"/>
                <c:pt idx="0">
                  <c:v>0.2041</c:v>
                </c:pt>
                <c:pt idx="1">
                  <c:v>0.222</c:v>
                </c:pt>
                <c:pt idx="2">
                  <c:v>0.20899999999999999</c:v>
                </c:pt>
                <c:pt idx="3">
                  <c:v>0.21859999999999999</c:v>
                </c:pt>
                <c:pt idx="4">
                  <c:v>0.22639999999999999</c:v>
                </c:pt>
                <c:pt idx="5">
                  <c:v>0.2102</c:v>
                </c:pt>
                <c:pt idx="6">
                  <c:v>0.1827</c:v>
                </c:pt>
                <c:pt idx="7">
                  <c:v>0.17169999999999999</c:v>
                </c:pt>
                <c:pt idx="8">
                  <c:v>0.16619999999999999</c:v>
                </c:pt>
                <c:pt idx="9">
                  <c:v>0.23599999999999999</c:v>
                </c:pt>
              </c:numCache>
            </c:numRef>
          </c:val>
          <c:extLst xmlns:c16r2="http://schemas.microsoft.com/office/drawing/2015/06/chart">
            <c:ext xmlns:c16="http://schemas.microsoft.com/office/drawing/2014/chart" uri="{C3380CC4-5D6E-409C-BE32-E72D297353CC}">
              <c16:uniqueId val="{00000000-43B0-4F7C-92B4-B6CCB189603A}"/>
            </c:ext>
          </c:extLst>
        </c:ser>
        <c:ser>
          <c:idx val="1"/>
          <c:order val="1"/>
          <c:tx>
            <c:strRef>
              <c:f>'Niger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Estatisticas'!$B$15:$K$15</c:f>
              <c:numCache>
                <c:formatCode>0.00%</c:formatCode>
                <c:ptCount val="10"/>
                <c:pt idx="0">
                  <c:v>0.47070000000000001</c:v>
                </c:pt>
                <c:pt idx="1">
                  <c:v>0.4909</c:v>
                </c:pt>
                <c:pt idx="2">
                  <c:v>0.47789999999999999</c:v>
                </c:pt>
                <c:pt idx="3">
                  <c:v>0.39360000000000001</c:v>
                </c:pt>
                <c:pt idx="4">
                  <c:v>0.39079999999999998</c:v>
                </c:pt>
                <c:pt idx="5">
                  <c:v>0.39279999999999998</c:v>
                </c:pt>
                <c:pt idx="6">
                  <c:v>0.40849999999999997</c:v>
                </c:pt>
                <c:pt idx="7">
                  <c:v>0.31530000000000002</c:v>
                </c:pt>
                <c:pt idx="8">
                  <c:v>0.3296</c:v>
                </c:pt>
                <c:pt idx="9">
                  <c:v>0.33040000000000003</c:v>
                </c:pt>
              </c:numCache>
            </c:numRef>
          </c:val>
          <c:extLst xmlns:c16r2="http://schemas.microsoft.com/office/drawing/2015/06/chart">
            <c:ext xmlns:c16="http://schemas.microsoft.com/office/drawing/2014/chart" uri="{C3380CC4-5D6E-409C-BE32-E72D297353CC}">
              <c16:uniqueId val="{00000001-43B0-4F7C-92B4-B6CCB189603A}"/>
            </c:ext>
          </c:extLst>
        </c:ser>
        <c:dLbls>
          <c:showLegendKey val="0"/>
          <c:showVal val="1"/>
          <c:showCatName val="0"/>
          <c:showSerName val="0"/>
          <c:showPercent val="0"/>
          <c:showBubbleSize val="0"/>
        </c:dLbls>
        <c:gapWidth val="219"/>
        <c:overlap val="-27"/>
        <c:axId val="238573568"/>
        <c:axId val="199796416"/>
      </c:barChart>
      <c:catAx>
        <c:axId val="2385735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796416"/>
        <c:crosses val="autoZero"/>
        <c:auto val="1"/>
        <c:lblAlgn val="ctr"/>
        <c:lblOffset val="100"/>
        <c:noMultiLvlLbl val="0"/>
      </c:catAx>
      <c:valAx>
        <c:axId val="1997964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857356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'Niger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0E6-4EAF-A74A-29BFD849F8DD}"/>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E6-4EAF-A74A-29BFD849F8DD}"/>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0E6-4EAF-A74A-29BFD849F8DD}"/>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E6-4EAF-A74A-29BFD849F8DD}"/>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0E6-4EAF-A74A-29BFD849F8DD}"/>
                </c:ext>
              </c:extLst>
            </c:dLbl>
            <c:dLbl>
              <c:idx val="9"/>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0E6-4EAF-A74A-29BFD849F8DD}"/>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Estatisticas'!$B$91:$K$91</c:f>
              <c:numCache>
                <c:formatCode>"$"#,##0;\-"$"#,##0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smooth val="0"/>
          <c:extLst xmlns:c16r2="http://schemas.microsoft.com/office/drawing/2015/06/chart">
            <c:ext xmlns:c16="http://schemas.microsoft.com/office/drawing/2014/chart" uri="{C3380CC4-5D6E-409C-BE32-E72D297353CC}">
              <c16:uniqueId val="{00000007-A0E6-4EAF-A74A-29BFD849F8DD}"/>
            </c:ext>
          </c:extLst>
        </c:ser>
        <c:dLbls>
          <c:showLegendKey val="0"/>
          <c:showVal val="1"/>
          <c:showCatName val="0"/>
          <c:showSerName val="0"/>
          <c:showPercent val="0"/>
          <c:showBubbleSize val="0"/>
        </c:dLbls>
        <c:marker val="1"/>
        <c:smooth val="0"/>
        <c:axId val="238574080"/>
        <c:axId val="199798144"/>
      </c:lineChart>
      <c:catAx>
        <c:axId val="2385740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798144"/>
        <c:crosses val="autoZero"/>
        <c:auto val="1"/>
        <c:lblAlgn val="ctr"/>
        <c:lblOffset val="100"/>
        <c:noMultiLvlLbl val="0"/>
      </c:catAx>
      <c:valAx>
        <c:axId val="1997981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8574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'Nigeria Estatisticas'!$A$7</c:f>
              <c:strCache>
                <c:ptCount val="1"/>
                <c:pt idx="0">
                  <c:v>Exports of goods and services [Constant] </c:v>
                </c:pt>
              </c:strCache>
            </c:strRef>
          </c:tx>
          <c:spPr>
            <a:solidFill>
              <a:schemeClr val="accent1"/>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Estatisticas'!$B$7:$K$7</c:f>
              <c:numCache>
                <c:formatCode>"$"#,##0_);[Red]\("$"#,##0\)</c:formatCode>
                <c:ptCount val="10"/>
                <c:pt idx="0">
                  <c:v>83664420580</c:v>
                </c:pt>
                <c:pt idx="1">
                  <c:v>93240368002</c:v>
                </c:pt>
                <c:pt idx="2">
                  <c:v>117290000000</c:v>
                </c:pt>
                <c:pt idx="3">
                  <c:v>113080000000</c:v>
                </c:pt>
                <c:pt idx="4">
                  <c:v>88500424923</c:v>
                </c:pt>
                <c:pt idx="5">
                  <c:v>109816000000</c:v>
                </c:pt>
                <c:pt idx="6">
                  <c:v>109968000000</c:v>
                </c:pt>
                <c:pt idx="7">
                  <c:v>122588000000</c:v>
                </c:pt>
                <c:pt idx="8">
                  <c:v>133301000000</c:v>
                </c:pt>
                <c:pt idx="9">
                  <c:v>131421000000</c:v>
                </c:pt>
              </c:numCache>
            </c:numRef>
          </c:val>
          <c:extLst xmlns:c16r2="http://schemas.microsoft.com/office/drawing/2015/06/chart">
            <c:ext xmlns:c16="http://schemas.microsoft.com/office/drawing/2014/chart" uri="{C3380CC4-5D6E-409C-BE32-E72D297353CC}">
              <c16:uniqueId val="{00000000-56E8-41DB-B274-CE0750C002CD}"/>
            </c:ext>
          </c:extLst>
        </c:ser>
        <c:ser>
          <c:idx val="1"/>
          <c:order val="1"/>
          <c:tx>
            <c:strRef>
              <c:f>'Nigeria Estatisticas'!$A$8</c:f>
              <c:strCache>
                <c:ptCount val="1"/>
                <c:pt idx="0">
                  <c:v>Exports of goods and services [Current] </c:v>
                </c:pt>
              </c:strCache>
            </c:strRef>
          </c:tx>
          <c:spPr>
            <a:solidFill>
              <a:schemeClr val="accent2"/>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Estatisticas'!$B$8:$K$8</c:f>
              <c:numCache>
                <c:formatCode>"$"#,##0_);[Red]\("$"#,##0\)</c:formatCode>
                <c:ptCount val="10"/>
                <c:pt idx="0">
                  <c:v>54378278593</c:v>
                </c:pt>
                <c:pt idx="1">
                  <c:v>93240368002</c:v>
                </c:pt>
                <c:pt idx="2">
                  <c:v>129735000000</c:v>
                </c:pt>
                <c:pt idx="3">
                  <c:v>144917000000</c:v>
                </c:pt>
                <c:pt idx="4">
                  <c:v>92950933806</c:v>
                </c:pt>
                <c:pt idx="5">
                  <c:v>104803000000</c:v>
                </c:pt>
                <c:pt idx="6">
                  <c:v>52706221174</c:v>
                </c:pt>
                <c:pt idx="7">
                  <c:v>37301037343</c:v>
                </c:pt>
                <c:pt idx="8">
                  <c:v>49491550099</c:v>
                </c:pt>
                <c:pt idx="9">
                  <c:v>61552169213</c:v>
                </c:pt>
              </c:numCache>
            </c:numRef>
          </c:val>
          <c:extLst xmlns:c16r2="http://schemas.microsoft.com/office/drawing/2015/06/chart">
            <c:ext xmlns:c16="http://schemas.microsoft.com/office/drawing/2014/chart" uri="{C3380CC4-5D6E-409C-BE32-E72D297353CC}">
              <c16:uniqueId val="{00000001-56E8-41DB-B274-CE0750C002CD}"/>
            </c:ext>
          </c:extLst>
        </c:ser>
        <c:ser>
          <c:idx val="2"/>
          <c:order val="2"/>
          <c:tx>
            <c:strRef>
              <c:f>'Nigeria Estatisticas'!$A$9</c:f>
              <c:strCache>
                <c:ptCount val="1"/>
                <c:pt idx="0">
                  <c:v>Exports of goods and services [Current] </c:v>
                </c:pt>
              </c:strCache>
            </c:strRef>
          </c:tx>
          <c:spPr>
            <a:solidFill>
              <a:srgbClr val="92D050"/>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Estatisticas'!$B$9:$K$9</c:f>
              <c:numCache>
                <c:formatCode>"$"#,##0_);[Red]\("$"#,##0\)</c:formatCode>
                <c:ptCount val="10"/>
                <c:pt idx="0">
                  <c:v>75747241713</c:v>
                </c:pt>
                <c:pt idx="1">
                  <c:v>64169884762</c:v>
                </c:pt>
                <c:pt idx="2">
                  <c:v>59143223773</c:v>
                </c:pt>
                <c:pt idx="3">
                  <c:v>39690040724</c:v>
                </c:pt>
                <c:pt idx="4">
                  <c:v>44538499077</c:v>
                </c:pt>
                <c:pt idx="5">
                  <c:v>47197107814</c:v>
                </c:pt>
                <c:pt idx="6">
                  <c:v>34538224763</c:v>
                </c:pt>
                <c:pt idx="7">
                  <c:v>31443052196</c:v>
                </c:pt>
                <c:pt idx="8">
                  <c:v>32937116044</c:v>
                </c:pt>
                <c:pt idx="9">
                  <c:v>49129561115</c:v>
                </c:pt>
              </c:numCache>
            </c:numRef>
          </c:val>
          <c:extLst xmlns:c16r2="http://schemas.microsoft.com/office/drawing/2015/06/chart">
            <c:ext xmlns:c16="http://schemas.microsoft.com/office/drawing/2014/chart" uri="{C3380CC4-5D6E-409C-BE32-E72D297353CC}">
              <c16:uniqueId val="{00000002-56E8-41DB-B274-CE0750C002CD}"/>
            </c:ext>
          </c:extLst>
        </c:ser>
        <c:ser>
          <c:idx val="3"/>
          <c:order val="3"/>
          <c:tx>
            <c:strRef>
              <c:f>'Nigeria Estatisticas'!$A$10</c:f>
              <c:strCache>
                <c:ptCount val="1"/>
                <c:pt idx="0">
                  <c:v>Imports of goods and services [Current] </c:v>
                </c:pt>
              </c:strCache>
            </c:strRef>
          </c:tx>
          <c:spPr>
            <a:solidFill>
              <a:srgbClr val="7030A0"/>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Estatisticas'!$B$10:$K$10</c:f>
              <c:numCache>
                <c:formatCode>"$"#,##0_);[Red]\("$"#,##0\)</c:formatCode>
                <c:ptCount val="10"/>
                <c:pt idx="0">
                  <c:v>50869959017</c:v>
                </c:pt>
                <c:pt idx="1">
                  <c:v>64169884762</c:v>
                </c:pt>
                <c:pt idx="2">
                  <c:v>88882647550</c:v>
                </c:pt>
                <c:pt idx="3">
                  <c:v>59653564659</c:v>
                </c:pt>
                <c:pt idx="4">
                  <c:v>66940227518</c:v>
                </c:pt>
                <c:pt idx="5">
                  <c:v>70778502389</c:v>
                </c:pt>
                <c:pt idx="6">
                  <c:v>53366685790</c:v>
                </c:pt>
                <c:pt idx="7">
                  <c:v>46552537402</c:v>
                </c:pt>
                <c:pt idx="8">
                  <c:v>49508363954</c:v>
                </c:pt>
                <c:pt idx="9">
                  <c:v>69551804541</c:v>
                </c:pt>
              </c:numCache>
            </c:numRef>
          </c:val>
          <c:extLst xmlns:c16r2="http://schemas.microsoft.com/office/drawing/2015/06/chart">
            <c:ext xmlns:c16="http://schemas.microsoft.com/office/drawing/2014/chart" uri="{C3380CC4-5D6E-409C-BE32-E72D297353CC}">
              <c16:uniqueId val="{00000003-56E8-41DB-B274-CE0750C002CD}"/>
            </c:ext>
          </c:extLst>
        </c:ser>
        <c:ser>
          <c:idx val="4"/>
          <c:order val="4"/>
          <c:tx>
            <c:strRef>
              <c:f>'Nigeria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Estatisticas'!$B$11:$K$11</c:f>
              <c:numCache>
                <c:formatCode>"$"#,##0_);[Red]\("$"#,##0\)</c:formatCode>
                <c:ptCount val="10"/>
                <c:pt idx="0">
                  <c:v>7917178867</c:v>
                </c:pt>
                <c:pt idx="1">
                  <c:v>29070483240</c:v>
                </c:pt>
                <c:pt idx="2">
                  <c:v>58146776227</c:v>
                </c:pt>
                <c:pt idx="3">
                  <c:v>73389959276</c:v>
                </c:pt>
                <c:pt idx="4">
                  <c:v>43961925846</c:v>
                </c:pt>
                <c:pt idx="5">
                  <c:v>62618892186</c:v>
                </c:pt>
                <c:pt idx="6">
                  <c:v>75429775237</c:v>
                </c:pt>
                <c:pt idx="7">
                  <c:v>91144947804</c:v>
                </c:pt>
                <c:pt idx="8">
                  <c:v>100363883956</c:v>
                </c:pt>
                <c:pt idx="9">
                  <c:v>82291438885</c:v>
                </c:pt>
              </c:numCache>
            </c:numRef>
          </c:val>
          <c:extLst xmlns:c16r2="http://schemas.microsoft.com/office/drawing/2015/06/chart">
            <c:ext xmlns:c16="http://schemas.microsoft.com/office/drawing/2014/chart" uri="{C3380CC4-5D6E-409C-BE32-E72D297353CC}">
              <c16:uniqueId val="{0000000E-56E8-41DB-B274-CE0750C002CD}"/>
            </c:ext>
          </c:extLst>
        </c:ser>
        <c:ser>
          <c:idx val="5"/>
          <c:order val="5"/>
          <c:tx>
            <c:strRef>
              <c:f>'Nigeria Estatisticas'!$A$12</c:f>
              <c:strCache>
                <c:ptCount val="1"/>
                <c:pt idx="0">
                  <c:v>Trade balance [Current]</c:v>
                </c:pt>
              </c:strCache>
            </c:strRef>
          </c:tx>
          <c:spPr>
            <a:solidFill>
              <a:srgbClr val="CCE9AD"/>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Estatisticas'!$B$12:$K$12</c:f>
              <c:numCache>
                <c:formatCode>"$"#,##0_);[Red]\("$"#,##0\)</c:formatCode>
                <c:ptCount val="10"/>
                <c:pt idx="0">
                  <c:v>3508319576</c:v>
                </c:pt>
                <c:pt idx="1">
                  <c:v>29070483240</c:v>
                </c:pt>
                <c:pt idx="2">
                  <c:v>40852352450</c:v>
                </c:pt>
                <c:pt idx="3">
                  <c:v>85263435341</c:v>
                </c:pt>
                <c:pt idx="4">
                  <c:v>26010706288</c:v>
                </c:pt>
                <c:pt idx="5">
                  <c:v>34024497611</c:v>
                </c:pt>
                <c:pt idx="6">
                  <c:v>-660464616</c:v>
                </c:pt>
                <c:pt idx="7">
                  <c:v>-9251500059</c:v>
                </c:pt>
                <c:pt idx="8">
                  <c:v>-16813855</c:v>
                </c:pt>
                <c:pt idx="9">
                  <c:v>-7999635328</c:v>
                </c:pt>
              </c:numCache>
            </c:numRef>
          </c:val>
          <c:extLst xmlns:c16r2="http://schemas.microsoft.com/office/drawing/2015/06/chart">
            <c:ext xmlns:c16="http://schemas.microsoft.com/office/drawing/2014/chart" uri="{C3380CC4-5D6E-409C-BE32-E72D297353CC}">
              <c16:uniqueId val="{00000019-56E8-41DB-B274-CE0750C002CD}"/>
            </c:ext>
          </c:extLst>
        </c:ser>
        <c:ser>
          <c:idx val="6"/>
          <c:order val="6"/>
          <c:tx>
            <c:strRef>
              <c:f>'Nigeria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Estatisticas'!$B$13:$K$13</c:f>
              <c:numCache>
                <c:formatCode>"$"#,##0_);[Red]\("$"#,##0\)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extLst xmlns:c16r2="http://schemas.microsoft.com/office/drawing/2015/06/chart">
            <c:ext xmlns:c16="http://schemas.microsoft.com/office/drawing/2014/chart" uri="{C3380CC4-5D6E-409C-BE32-E72D297353CC}">
              <c16:uniqueId val="{0000001D-56E8-41DB-B274-CE0750C002CD}"/>
            </c:ext>
          </c:extLst>
        </c:ser>
        <c:dLbls>
          <c:showLegendKey val="0"/>
          <c:showVal val="0"/>
          <c:showCatName val="0"/>
          <c:showSerName val="0"/>
          <c:showPercent val="0"/>
          <c:showBubbleSize val="0"/>
        </c:dLbls>
        <c:gapWidth val="150"/>
        <c:axId val="248052736"/>
        <c:axId val="199801600"/>
      </c:barChart>
      <c:dateAx>
        <c:axId val="248052736"/>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a:solidFill>
                      <a:srgbClr val="00B0F0"/>
                    </a:solidFill>
                  </a:rPr>
                  <a:t>NIGERIA </a:t>
                </a:r>
                <a:r>
                  <a:rPr lang="pt-PT" sz="1000" b="0" i="0" baseline="0">
                    <a:solidFill>
                      <a:srgbClr val="00B0F0"/>
                    </a:solidFill>
                    <a:effectLst/>
                  </a:rPr>
                  <a:t>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9801600"/>
        <c:crosses val="autoZero"/>
        <c:auto val="0"/>
        <c:lblOffset val="100"/>
        <c:baseTimeUnit val="days"/>
      </c:dateAx>
      <c:valAx>
        <c:axId val="1998016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805273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b="0" i="0" baseline="0" dirty="0">
                <a:effectLst/>
              </a:rPr>
              <a:t>Nigeria Im</a:t>
            </a:r>
            <a:r>
              <a:rPr lang="en-US" sz="1200" b="0" i="1" baseline="0" dirty="0">
                <a:effectLst/>
              </a:rPr>
              <a:t>ports of goods</a:t>
            </a:r>
            <a:endParaRPr lang="pt-PT" sz="1200" dirty="0">
              <a:effectLst/>
            </a:endParaRPr>
          </a:p>
          <a:p>
            <a:pPr defTabSz="914400">
              <a:defRPr lang="pt-PT" sz="1200" b="0" i="0" u="none" strike="noStrike" kern="1200" spc="0" baseline="0">
                <a:solidFill>
                  <a:srgbClr val="00B0F0"/>
                </a:solidFill>
                <a:latin typeface="+mn-lt"/>
                <a:ea typeface="+mn-ea"/>
                <a:cs typeface="+mn-cs"/>
              </a:defRPr>
            </a:pPr>
            <a:r>
              <a:rPr lang="pt-PT" sz="1200" dirty="0">
                <a:solidFill>
                  <a:srgbClr val="00B0F0"/>
                </a:solidFill>
              </a:rPr>
              <a:t>2015</a:t>
            </a:r>
          </a:p>
        </c:rich>
      </c:tx>
      <c:layout>
        <c:manualLayout>
          <c:xMode val="edge"/>
          <c:yMode val="edge"/>
          <c:x val="0.58615240359529053"/>
          <c:y val="1.4668264863393534E-2"/>
        </c:manualLayout>
      </c:layout>
      <c:overlay val="0"/>
      <c:spPr>
        <a:noFill/>
        <a:ln>
          <a:noFill/>
        </a:ln>
        <a:effectLst/>
      </c:spPr>
    </c:title>
    <c:autoTitleDeleted val="0"/>
    <c:plotArea>
      <c:layout>
        <c:manualLayout>
          <c:layoutTarget val="inner"/>
          <c:xMode val="edge"/>
          <c:yMode val="edge"/>
          <c:x val="0.29994640804428596"/>
          <c:y val="0.37766842555759245"/>
          <c:w val="0.39014206183868272"/>
          <c:h val="0.4076505196325678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C85-4434-9BD4-317350ED78C9}"/>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C85-4434-9BD4-317350ED78C9}"/>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FC85-4434-9BD4-317350ED78C9}"/>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C85-4434-9BD4-317350ED78C9}"/>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FC85-4434-9BD4-317350ED78C9}"/>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FC85-4434-9BD4-317350ED78C9}"/>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C85-4434-9BD4-317350ED78C9}"/>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C85-4434-9BD4-317350ED78C9}"/>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C85-4434-9BD4-317350ED78C9}"/>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FC85-4434-9BD4-317350ED78C9}"/>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C85-4434-9BD4-317350ED78C9}"/>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FC85-4434-9BD4-317350ED78C9}"/>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FC85-4434-9BD4-317350ED78C9}"/>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C85-4434-9BD4-317350ED78C9}"/>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C85-4434-9BD4-317350ED78C9}"/>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C85-4434-9BD4-317350ED78C9}"/>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C85-4434-9BD4-317350ED78C9}"/>
              </c:ext>
            </c:extLst>
          </c:dPt>
          <c:dLbls>
            <c:dLbl>
              <c:idx val="0"/>
              <c:layout>
                <c:manualLayout>
                  <c:x val="9.765819631290476E-2"/>
                  <c:y val="-0.14577259475218662"/>
                </c:manualLayout>
              </c:layout>
              <c:dLblPos val="bestFit"/>
              <c:showLegendKey val="1"/>
              <c:showVal val="0"/>
              <c:showCatName val="1"/>
              <c:showSerName val="0"/>
              <c:showPercent val="1"/>
              <c:showBubbleSize val="0"/>
              <c:separator>.</c:separator>
            </c:dLbl>
            <c:dLbl>
              <c:idx val="1"/>
              <c:layout>
                <c:manualLayout>
                  <c:x val="9.9651220727453912E-3"/>
                  <c:y val="-0.11661807580174931"/>
                </c:manualLayout>
              </c:layout>
              <c:dLblPos val="bestFit"/>
              <c:showLegendKey val="1"/>
              <c:showVal val="0"/>
              <c:showCatName val="1"/>
              <c:showSerName val="0"/>
              <c:showPercent val="1"/>
              <c:showBubbleSize val="0"/>
              <c:separator>.</c:separator>
            </c:dLbl>
            <c:dLbl>
              <c:idx val="2"/>
              <c:layout>
                <c:manualLayout>
                  <c:x val="0"/>
                  <c:y val="-5.4144106622240812E-2"/>
                </c:manualLayout>
              </c:layout>
              <c:dLblPos val="bestFit"/>
              <c:showLegendKey val="1"/>
              <c:showVal val="0"/>
              <c:showCatName val="1"/>
              <c:showSerName val="0"/>
              <c:showPercent val="1"/>
              <c:showBubbleSize val="0"/>
              <c:separator>.</c:separator>
            </c:dLbl>
            <c:dLbl>
              <c:idx val="3"/>
              <c:layout>
                <c:manualLayout>
                  <c:x val="5.181863477827589E-2"/>
                  <c:y val="-3.1236984589754345E-2"/>
                </c:manualLayout>
              </c:layout>
              <c:dLblPos val="bestFit"/>
              <c:showLegendKey val="1"/>
              <c:showVal val="0"/>
              <c:showCatName val="1"/>
              <c:showSerName val="0"/>
              <c:showPercent val="1"/>
              <c:showBubbleSize val="0"/>
              <c:separator>.</c:separator>
            </c:dLbl>
            <c:dLbl>
              <c:idx val="4"/>
              <c:layout>
                <c:manualLayout>
                  <c:x val="7.1748878923766815E-2"/>
                  <c:y val="-1.665972511453561E-2"/>
                </c:manualLayout>
              </c:layout>
              <c:dLblPos val="bestFit"/>
              <c:showLegendKey val="1"/>
              <c:showVal val="0"/>
              <c:showCatName val="1"/>
              <c:showSerName val="0"/>
              <c:showPercent val="1"/>
              <c:showBubbleSize val="0"/>
              <c:separator>.</c:separator>
            </c:dLbl>
            <c:dLbl>
              <c:idx val="5"/>
              <c:layout>
                <c:manualLayout>
                  <c:x val="-3.5874439461883408E-2"/>
                  <c:y val="0.11037067888379842"/>
                </c:manualLayout>
              </c:layout>
              <c:dLblPos val="bestFit"/>
              <c:showLegendKey val="1"/>
              <c:showVal val="0"/>
              <c:showCatName val="1"/>
              <c:showSerName val="0"/>
              <c:showPercent val="1"/>
              <c:showBubbleSize val="0"/>
              <c:separator>.</c:separator>
            </c:dLbl>
            <c:dLbl>
              <c:idx val="6"/>
              <c:layout>
                <c:manualLayout>
                  <c:x val="-0.12025469910431599"/>
                  <c:y val="7.496876301541025E-2"/>
                </c:manualLayout>
              </c:layout>
              <c:dLblPos val="bestFit"/>
              <c:showLegendKey val="1"/>
              <c:showVal val="0"/>
              <c:showCatName val="1"/>
              <c:showSerName val="0"/>
              <c:showPercent val="1"/>
              <c:showBubbleSize val="0"/>
              <c:separator>.</c:separator>
            </c:dLbl>
            <c:dLbl>
              <c:idx val="7"/>
              <c:layout>
                <c:manualLayout>
                  <c:x val="-0.14630917772049795"/>
                  <c:y val="8.3298625572678052E-3"/>
                </c:manualLayout>
              </c:layout>
              <c:dLblPos val="bestFit"/>
              <c:showLegendKey val="1"/>
              <c:showVal val="0"/>
              <c:showCatName val="1"/>
              <c:showSerName val="0"/>
              <c:showPercent val="1"/>
              <c:showBubbleSize val="0"/>
              <c:separator>.</c:separator>
            </c:dLbl>
            <c:dLbl>
              <c:idx val="8"/>
              <c:layout>
                <c:manualLayout>
                  <c:x val="-8.2708473100055316E-2"/>
                  <c:y val="6.0391503540191585E-2"/>
                </c:manualLayout>
              </c:layout>
              <c:dLblPos val="bestFit"/>
              <c:showLegendKey val="1"/>
              <c:showVal val="0"/>
              <c:showCatName val="1"/>
              <c:showSerName val="0"/>
              <c:showPercent val="1"/>
              <c:showBubbleSize val="0"/>
              <c:separator>.</c:separator>
            </c:dLbl>
            <c:dLbl>
              <c:idx val="9"/>
              <c:layout>
                <c:manualLayout>
                  <c:x val="-0.12954658694569007"/>
                  <c:y val="0.11037051491012603"/>
                </c:manualLayout>
              </c:layout>
              <c:dLblPos val="bestFit"/>
              <c:showLegendKey val="1"/>
              <c:showVal val="0"/>
              <c:showCatName val="1"/>
              <c:showSerName val="0"/>
              <c:showPercent val="1"/>
              <c:showBubbleSize val="0"/>
              <c:separator>.</c:separator>
            </c:dLbl>
            <c:dLbl>
              <c:idx val="10"/>
              <c:layout>
                <c:manualLayout>
                  <c:x val="-0.13228880022284209"/>
                  <c:y val="4.7896709704289879E-2"/>
                </c:manualLayout>
              </c:layout>
              <c:dLblPos val="bestFit"/>
              <c:showLegendKey val="1"/>
              <c:showVal val="0"/>
              <c:showCatName val="1"/>
              <c:showSerName val="0"/>
              <c:showPercent val="1"/>
              <c:showBubbleSize val="0"/>
              <c:separator>.</c:separator>
            </c:dLbl>
            <c:dLbl>
              <c:idx val="11"/>
              <c:layout>
                <c:manualLayout>
                  <c:x val="-0.16454064318193409"/>
                  <c:y val="-4.1649312786339789E-3"/>
                </c:manualLayout>
              </c:layout>
              <c:dLblPos val="bestFit"/>
              <c:showLegendKey val="1"/>
              <c:showVal val="0"/>
              <c:showCatName val="1"/>
              <c:showSerName val="0"/>
              <c:showPercent val="1"/>
              <c:showBubbleSize val="0"/>
              <c:separator>.</c:separator>
            </c:dLbl>
            <c:dLbl>
              <c:idx val="12"/>
              <c:layout>
                <c:manualLayout>
                  <c:x val="-0.15690453491519837"/>
                  <c:y val="-5.8309037900874675E-2"/>
                </c:manualLayout>
              </c:layout>
              <c:dLblPos val="bestFit"/>
              <c:showLegendKey val="1"/>
              <c:showVal val="0"/>
              <c:showCatName val="1"/>
              <c:showSerName val="0"/>
              <c:showPercent val="1"/>
              <c:showBubbleSize val="0"/>
              <c:separator>.</c:separator>
            </c:dLbl>
            <c:dLbl>
              <c:idx val="13"/>
              <c:layout>
                <c:manualLayout>
                  <c:x val="-0.20528167162961133"/>
                  <c:y val="-0.14369012911286963"/>
                </c:manualLayout>
              </c:layout>
              <c:dLblPos val="bestFit"/>
              <c:showLegendKey val="1"/>
              <c:showVal val="0"/>
              <c:showCatName val="1"/>
              <c:showSerName val="0"/>
              <c:showPercent val="1"/>
              <c:showBubbleSize val="0"/>
              <c:separator>.</c:separator>
            </c:dLbl>
            <c:dLbl>
              <c:idx val="14"/>
              <c:layout>
                <c:manualLayout>
                  <c:x val="-0.17538614848031889"/>
                  <c:y val="-0.16659725114535609"/>
                </c:manualLayout>
              </c:layout>
              <c:dLblPos val="bestFit"/>
              <c:showLegendKey val="1"/>
              <c:showVal val="0"/>
              <c:showCatName val="1"/>
              <c:showSerName val="0"/>
              <c:showPercent val="1"/>
              <c:showBubbleSize val="0"/>
              <c:separator>.</c:separator>
            </c:dLbl>
            <c:dLbl>
              <c:idx val="15"/>
              <c:layout>
                <c:manualLayout>
                  <c:x val="-5.979073243647242E-2"/>
                  <c:y val="-0.19783423573511036"/>
                </c:manualLayout>
              </c:layout>
              <c:dLblPos val="bestFit"/>
              <c:showLegendKey val="1"/>
              <c:showVal val="0"/>
              <c:showCatName val="1"/>
              <c:showSerName val="0"/>
              <c:showPercent val="1"/>
              <c:showBubbleSize val="0"/>
              <c:separator>.</c:separator>
            </c:dLbl>
            <c:dLbl>
              <c:idx val="16"/>
              <c:layout>
                <c:manualLayout>
                  <c:x val="0.12556053811659201"/>
                  <c:y val="-0.19783423573511036"/>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'Nigeria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'Nigeria Estatisticas'!$B$115:$B$131</c:f>
              <c:numCache>
                <c:formatCode>"$"#,##0</c:formatCode>
                <c:ptCount val="17"/>
                <c:pt idx="0">
                  <c:v>5651451038</c:v>
                </c:pt>
                <c:pt idx="1">
                  <c:v>5408623236</c:v>
                </c:pt>
                <c:pt idx="2">
                  <c:v>6215872381</c:v>
                </c:pt>
                <c:pt idx="3">
                  <c:v>5541376731</c:v>
                </c:pt>
                <c:pt idx="4">
                  <c:v>27212424599</c:v>
                </c:pt>
                <c:pt idx="5">
                  <c:v>1810681327</c:v>
                </c:pt>
                <c:pt idx="6">
                  <c:v>5289205979</c:v>
                </c:pt>
                <c:pt idx="7">
                  <c:v>431461569</c:v>
                </c:pt>
                <c:pt idx="8">
                  <c:v>14815188635</c:v>
                </c:pt>
                <c:pt idx="9">
                  <c:v>1684465236</c:v>
                </c:pt>
                <c:pt idx="10">
                  <c:v>455654725</c:v>
                </c:pt>
                <c:pt idx="11">
                  <c:v>1096565433</c:v>
                </c:pt>
                <c:pt idx="12">
                  <c:v>132245078</c:v>
                </c:pt>
                <c:pt idx="13">
                  <c:v>5086525485</c:v>
                </c:pt>
                <c:pt idx="14" formatCode="&quot;$&quot;#,##0;\-&quot;$&quot;#,##0">
                  <c:v>2761429396</c:v>
                </c:pt>
                <c:pt idx="15">
                  <c:v>419869521</c:v>
                </c:pt>
                <c:pt idx="16">
                  <c:v>80106205</c:v>
                </c:pt>
              </c:numCache>
            </c:numRef>
          </c:val>
          <c:extLst xmlns:c16r2="http://schemas.microsoft.com/office/drawing/2015/06/chart">
            <c:ext xmlns:c16="http://schemas.microsoft.com/office/drawing/2014/chart" uri="{C3380CC4-5D6E-409C-BE32-E72D297353CC}">
              <c16:uniqueId val="{00000022-FC85-4434-9BD4-317350ED78C9}"/>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0" baseline="0">
                <a:effectLst/>
              </a:rPr>
              <a:t>Nigeria Im</a:t>
            </a:r>
            <a:r>
              <a:rPr lang="en-US" sz="1200" b="0" i="1" baseline="0">
                <a:effectLst/>
              </a:rPr>
              <a:t>ports of goods</a:t>
            </a:r>
            <a:endParaRPr lang="pt-PT" sz="1200">
              <a:effectLst/>
            </a:endParaRP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66288046859720273"/>
          <c:y val="1.656568212636067E-2"/>
        </c:manualLayout>
      </c:layout>
      <c:overlay val="0"/>
      <c:spPr>
        <a:noFill/>
        <a:ln>
          <a:noFill/>
        </a:ln>
        <a:effectLst/>
      </c:spPr>
    </c:title>
    <c:autoTitleDeleted val="0"/>
    <c:plotArea>
      <c:layout>
        <c:manualLayout>
          <c:layoutTarget val="inner"/>
          <c:xMode val="edge"/>
          <c:yMode val="edge"/>
          <c:x val="0.29081390406356583"/>
          <c:y val="0.4272905482965258"/>
          <c:w val="0.41352605527185843"/>
          <c:h val="0.4428150588634848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87-4C00-B532-102E78CE371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987-4C00-B532-102E78CE371B}"/>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987-4C00-B532-102E78CE371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987-4C00-B532-102E78CE371B}"/>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987-4C00-B532-102E78CE371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987-4C00-B532-102E78CE371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987-4C00-B532-102E78CE371B}"/>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987-4C00-B532-102E78CE371B}"/>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987-4C00-B532-102E78CE371B}"/>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987-4C00-B532-102E78CE371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987-4C00-B532-102E78CE371B}"/>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987-4C00-B532-102E78CE371B}"/>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987-4C00-B532-102E78CE371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987-4C00-B532-102E78CE371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987-4C00-B532-102E78CE371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987-4C00-B532-102E78CE371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987-4C00-B532-102E78CE371B}"/>
              </c:ext>
            </c:extLst>
          </c:dPt>
          <c:dLbls>
            <c:dLbl>
              <c:idx val="0"/>
              <c:layout>
                <c:manualLayout>
                  <c:x val="0.23890982370703098"/>
                  <c:y val="-8.034368317352554E-2"/>
                </c:manualLayout>
              </c:layout>
              <c:dLblPos val="bestFit"/>
              <c:showLegendKey val="1"/>
              <c:showVal val="0"/>
              <c:showCatName val="1"/>
              <c:showSerName val="0"/>
              <c:showPercent val="1"/>
              <c:showBubbleSize val="0"/>
            </c:dLbl>
            <c:dLbl>
              <c:idx val="1"/>
              <c:layout>
                <c:manualLayout>
                  <c:x val="0.20139505800096813"/>
                  <c:y val="2.1143074519348826E-2"/>
                </c:manualLayout>
              </c:layout>
              <c:dLblPos val="bestFit"/>
              <c:showLegendKey val="1"/>
              <c:showVal val="0"/>
              <c:showCatName val="1"/>
              <c:showSerName val="0"/>
              <c:showPercent val="1"/>
              <c:showBubbleSize val="0"/>
            </c:dLbl>
            <c:dLbl>
              <c:idx val="2"/>
              <c:layout>
                <c:manualLayout>
                  <c:x val="3.3565843000161376E-2"/>
                  <c:y val="8.034368317352554E-2"/>
                </c:manualLayout>
              </c:layout>
              <c:dLblPos val="bestFit"/>
              <c:showLegendKey val="1"/>
              <c:showVal val="0"/>
              <c:showCatName val="1"/>
              <c:showSerName val="0"/>
              <c:showPercent val="1"/>
              <c:showBubbleSize val="0"/>
            </c:dLbl>
            <c:dLbl>
              <c:idx val="3"/>
              <c:layout>
                <c:manualLayout>
                  <c:x val="-7.8978454118026786E-2"/>
                  <c:y val="5.2857686298372064E-2"/>
                </c:manualLayout>
              </c:layout>
              <c:dLblPos val="bestFit"/>
              <c:showLegendKey val="1"/>
              <c:showVal val="0"/>
              <c:showCatName val="1"/>
              <c:showSerName val="0"/>
              <c:showPercent val="1"/>
              <c:showBubbleSize val="0"/>
            </c:dLbl>
            <c:dLbl>
              <c:idx val="4"/>
              <c:layout>
                <c:manualLayout>
                  <c:x val="-0.12044214252999083"/>
                  <c:y val="9.7258142789004604E-2"/>
                </c:manualLayout>
              </c:layout>
              <c:dLblPos val="bestFit"/>
              <c:showLegendKey val="1"/>
              <c:showVal val="0"/>
              <c:showCatName val="1"/>
              <c:showSerName val="0"/>
              <c:showPercent val="1"/>
              <c:showBubbleSize val="0"/>
            </c:dLbl>
            <c:dLbl>
              <c:idx val="5"/>
              <c:layout>
                <c:manualLayout>
                  <c:x val="-0.27282656113818526"/>
                  <c:y val="-6.1315082587013327E-2"/>
                </c:manualLayout>
              </c:layout>
              <c:dLblPos val="bestFit"/>
              <c:showLegendKey val="1"/>
              <c:showVal val="0"/>
              <c:showCatName val="1"/>
              <c:showSerName val="0"/>
              <c:showPercent val="1"/>
              <c:showBubbleSize val="0"/>
            </c:dLbl>
            <c:dLbl>
              <c:idx val="6"/>
              <c:layout>
                <c:manualLayout>
                  <c:x val="-0.24991861177021499"/>
                  <c:y val="6.9772145913851044E-2"/>
                </c:manualLayout>
              </c:layout>
              <c:dLblPos val="bestFit"/>
              <c:showLegendKey val="1"/>
              <c:showVal val="0"/>
              <c:showCatName val="1"/>
              <c:showSerName val="0"/>
              <c:showPercent val="1"/>
              <c:showBubbleSize val="0"/>
            </c:dLbl>
            <c:dLbl>
              <c:idx val="7"/>
              <c:layout>
                <c:manualLayout>
                  <c:x val="-0.25989399474575625"/>
                  <c:y val="6.3427558749028431E-3"/>
                </c:manualLayout>
              </c:layout>
              <c:dLblPos val="bestFit"/>
              <c:showLegendKey val="1"/>
              <c:showVal val="0"/>
              <c:showCatName val="1"/>
              <c:showSerName val="0"/>
              <c:showPercent val="1"/>
              <c:showBubbleSize val="0"/>
            </c:dLbl>
            <c:dLbl>
              <c:idx val="8"/>
              <c:layout>
                <c:manualLayout>
                  <c:x val="-0.1428351772522152"/>
                  <c:y val="-6.3429223558046519E-2"/>
                </c:manualLayout>
              </c:layout>
              <c:dLblPos val="bestFit"/>
              <c:showLegendKey val="1"/>
              <c:showVal val="0"/>
              <c:showCatName val="1"/>
              <c:showSerName val="0"/>
              <c:showPercent val="1"/>
              <c:showBubbleSize val="0"/>
            </c:dLbl>
            <c:dLbl>
              <c:idx val="9"/>
              <c:layout>
                <c:manualLayout>
                  <c:x val="-0.27642458941309367"/>
                  <c:y val="-0.28543150601120915"/>
                </c:manualLayout>
              </c:layout>
              <c:dLblPos val="bestFit"/>
              <c:showLegendKey val="1"/>
              <c:showVal val="0"/>
              <c:showCatName val="1"/>
              <c:showSerName val="0"/>
              <c:showPercent val="1"/>
              <c:showBubbleSize val="0"/>
            </c:dLbl>
            <c:dLbl>
              <c:idx val="10"/>
              <c:layout>
                <c:manualLayout>
                  <c:x val="-0.26530635089380911"/>
                  <c:y val="-0.14165859927963714"/>
                </c:manualLayout>
              </c:layout>
              <c:dLblPos val="bestFit"/>
              <c:showLegendKey val="1"/>
              <c:showVal val="0"/>
              <c:showCatName val="1"/>
              <c:showSerName val="0"/>
              <c:showPercent val="1"/>
              <c:showBubbleSize val="0"/>
            </c:dLbl>
            <c:dLbl>
              <c:idx val="11"/>
              <c:layout>
                <c:manualLayout>
                  <c:x val="-6.9106147353273417E-2"/>
                  <c:y val="-0.24103104952057663"/>
                </c:manualLayout>
              </c:layout>
              <c:dLblPos val="bestFit"/>
              <c:showLegendKey val="1"/>
              <c:showVal val="0"/>
              <c:showCatName val="1"/>
              <c:showSerName val="0"/>
              <c:showPercent val="1"/>
              <c:showBubbleSize val="0"/>
            </c:dLbl>
            <c:dLbl>
              <c:idx val="12"/>
              <c:layout>
                <c:manualLayout>
                  <c:x val="-0.24197210443687897"/>
                  <c:y val="-0.17760182596253013"/>
                </c:manualLayout>
              </c:layout>
              <c:dLblPos val="bestFit"/>
              <c:showLegendKey val="1"/>
              <c:showVal val="0"/>
              <c:showCatName val="1"/>
              <c:showSerName val="0"/>
              <c:showPercent val="1"/>
              <c:showBubbleSize val="0"/>
            </c:dLbl>
            <c:dLbl>
              <c:idx val="13"/>
              <c:layout>
                <c:manualLayout>
                  <c:x val="-3.1591381647210634E-2"/>
                  <c:y val="-0.31291750288636261"/>
                </c:manualLayout>
              </c:layout>
              <c:dLblPos val="bestFit"/>
              <c:showLegendKey val="1"/>
              <c:showVal val="0"/>
              <c:showCatName val="1"/>
              <c:showSerName val="0"/>
              <c:showPercent val="1"/>
              <c:showBubbleSize val="0"/>
            </c:dLbl>
            <c:dLbl>
              <c:idx val="14"/>
              <c:layout>
                <c:manualLayout>
                  <c:x val="0.13031444929474417"/>
                  <c:y val="-0.22623106383793418"/>
                </c:manualLayout>
              </c:layout>
              <c:dLblPos val="bestFit"/>
              <c:showLegendKey val="1"/>
              <c:showVal val="0"/>
              <c:showCatName val="1"/>
              <c:showSerName val="0"/>
              <c:showPercent val="1"/>
              <c:showBubbleSize val="0"/>
            </c:dLbl>
            <c:dLbl>
              <c:idx val="15"/>
              <c:layout>
                <c:manualLayout>
                  <c:x val="4.1463688411963982E-2"/>
                  <c:y val="-0.16491598125092088"/>
                </c:manualLayout>
              </c:layout>
              <c:dLblPos val="bestFit"/>
              <c:showLegendKey val="1"/>
              <c:showVal val="0"/>
              <c:showCatName val="1"/>
              <c:showSerName val="0"/>
              <c:showPercent val="1"/>
              <c:showBubbleSize val="0"/>
            </c:dLbl>
            <c:dLbl>
              <c:idx val="16"/>
              <c:layout>
                <c:manualLayout>
                  <c:x val="0.14018675605949751"/>
                  <c:y val="-0.13320136947189762"/>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'Nigeria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'Nigeria Estatisticas'!$B$137:$B$153</c:f>
              <c:numCache>
                <c:formatCode>"$"#,##0;\-"$"#,##0</c:formatCode>
                <c:ptCount val="17"/>
                <c:pt idx="0">
                  <c:v>1924494103</c:v>
                </c:pt>
                <c:pt idx="1">
                  <c:v>1489988627</c:v>
                </c:pt>
                <c:pt idx="2">
                  <c:v>36977708087</c:v>
                </c:pt>
                <c:pt idx="3">
                  <c:v>39318000000</c:v>
                </c:pt>
                <c:pt idx="4">
                  <c:v>5969022659</c:v>
                </c:pt>
                <c:pt idx="5">
                  <c:v>9141143</c:v>
                </c:pt>
                <c:pt idx="6">
                  <c:v>136177430</c:v>
                </c:pt>
                <c:pt idx="7">
                  <c:v>7234435</c:v>
                </c:pt>
                <c:pt idx="8">
                  <c:v>2625348233</c:v>
                </c:pt>
                <c:pt idx="9">
                  <c:v>1643904</c:v>
                </c:pt>
                <c:pt idx="10">
                  <c:v>872713</c:v>
                </c:pt>
                <c:pt idx="11">
                  <c:v>766106</c:v>
                </c:pt>
                <c:pt idx="12">
                  <c:v>5085</c:v>
                </c:pt>
                <c:pt idx="13">
                  <c:v>2027095395</c:v>
                </c:pt>
                <c:pt idx="14">
                  <c:v>15637523</c:v>
                </c:pt>
                <c:pt idx="15">
                  <c:v>652744647</c:v>
                </c:pt>
                <c:pt idx="16">
                  <c:v>163191</c:v>
                </c:pt>
              </c:numCache>
            </c:numRef>
          </c:val>
          <c:extLst xmlns:c16r2="http://schemas.microsoft.com/office/drawing/2015/06/chart">
            <c:ext xmlns:c16="http://schemas.microsoft.com/office/drawing/2014/chart" uri="{C3380CC4-5D6E-409C-BE32-E72D297353CC}">
              <c16:uniqueId val="{00000022-1987-4C00-B532-102E78CE371B}"/>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'Nigeria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0E-4846-BA33-8B1EB7BD1088}"/>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0E-4846-BA33-8B1EB7BD1088}"/>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40E-4846-BA33-8B1EB7BD1088}"/>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40E-4846-BA33-8B1EB7BD1088}"/>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40E-4846-BA33-8B1EB7BD1088}"/>
                </c:ext>
              </c:extLst>
            </c:dLbl>
            <c:dLbl>
              <c:idx val="9"/>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40E-4846-BA33-8B1EB7BD1088}"/>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Estatisticas'!$B$91:$K$91</c:f>
              <c:numCache>
                <c:formatCode>"$"#,##0;\-"$"#,##0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smooth val="0"/>
          <c:extLst xmlns:c16r2="http://schemas.microsoft.com/office/drawing/2015/06/chart">
            <c:ext xmlns:c16="http://schemas.microsoft.com/office/drawing/2014/chart" uri="{C3380CC4-5D6E-409C-BE32-E72D297353CC}">
              <c16:uniqueId val="{00000007-440E-4846-BA33-8B1EB7BD1088}"/>
            </c:ext>
          </c:extLst>
        </c:ser>
        <c:dLbls>
          <c:showLegendKey val="0"/>
          <c:showVal val="1"/>
          <c:showCatName val="0"/>
          <c:showSerName val="0"/>
          <c:showPercent val="0"/>
          <c:showBubbleSize val="0"/>
        </c:dLbls>
        <c:marker val="1"/>
        <c:smooth val="0"/>
        <c:axId val="248076800"/>
        <c:axId val="235616448"/>
      </c:lineChart>
      <c:catAx>
        <c:axId val="2480768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5616448"/>
        <c:crosses val="autoZero"/>
        <c:auto val="1"/>
        <c:lblAlgn val="ctr"/>
        <c:lblOffset val="100"/>
        <c:noMultiLvlLbl val="0"/>
      </c:catAx>
      <c:valAx>
        <c:axId val="2356164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80768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bg1"/>
                </a:solidFill>
                <a:latin typeface="+mn-lt"/>
                <a:ea typeface="+mn-ea"/>
                <a:cs typeface="+mn-cs"/>
              </a:defRPr>
            </a:pPr>
            <a:r>
              <a:rPr lang="en-US" sz="1200" i="1" dirty="0" smtClean="0">
                <a:solidFill>
                  <a:schemeClr val="bg1"/>
                </a:solidFill>
                <a:latin typeface="Arial Narrow" panose="020B0606020202030204" pitchFamily="34" charset="0"/>
              </a:rPr>
              <a:t>NUMBER OF INDUSTRIAL PRODUCTS REGISTERED IN THE FRAMEWORK OF THE ECOWAS COMMERCIAL LIBERALIZATION PROGRAM</a:t>
            </a:r>
          </a:p>
          <a:p>
            <a:pPr defTabSz="914400">
              <a:defRPr lang="pt-PT" sz="1400" b="0" i="0" u="none" strike="noStrike" kern="1200" spc="0" baseline="0">
                <a:solidFill>
                  <a:schemeClr val="bg1"/>
                </a:solidFill>
                <a:latin typeface="+mn-lt"/>
                <a:ea typeface="+mn-ea"/>
                <a:cs typeface="+mn-cs"/>
              </a:defRPr>
            </a:pPr>
            <a:r>
              <a:rPr lang="en-US" sz="1200" b="0" i="1" dirty="0" smtClean="0">
                <a:solidFill>
                  <a:schemeClr val="bg1"/>
                </a:solidFill>
                <a:latin typeface="Arial Narrow" panose="020B0606020202030204" pitchFamily="34" charset="0"/>
              </a:rPr>
              <a:t>TOTAL BY COUNTRY 1988 - 2018</a:t>
            </a:r>
            <a:endParaRPr lang="pt-PT" sz="1200" b="0" i="1" dirty="0">
              <a:solidFill>
                <a:schemeClr val="bg1"/>
              </a:solidFill>
              <a:latin typeface="Arial Narrow" panose="020B0606020202030204" pitchFamily="34" charset="0"/>
            </a:endParaRPr>
          </a:p>
        </c:rich>
      </c:tx>
      <c:layout/>
      <c:overlay val="0"/>
      <c:spPr>
        <a:solidFill>
          <a:srgbClr val="B1D3F5"/>
        </a:solid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15'!$H$564:$H$578</c:f>
              <c:numCache>
                <c:formatCode>_ * #,##0_ ;_ * \-#,##0_ ;_ * "-"??_ ;_ @_ </c:formatCode>
                <c:ptCount val="15"/>
                <c:pt idx="0" formatCode="General">
                  <c:v>254</c:v>
                </c:pt>
                <c:pt idx="1">
                  <c:v>18</c:v>
                </c:pt>
                <c:pt idx="2">
                  <c:v>13</c:v>
                </c:pt>
                <c:pt idx="3">
                  <c:v>1150</c:v>
                </c:pt>
                <c:pt idx="4">
                  <c:v>37</c:v>
                </c:pt>
                <c:pt idx="5">
                  <c:v>1273</c:v>
                </c:pt>
                <c:pt idx="6">
                  <c:v>120</c:v>
                </c:pt>
                <c:pt idx="7">
                  <c:v>5</c:v>
                </c:pt>
                <c:pt idx="8">
                  <c:v>19</c:v>
                </c:pt>
                <c:pt idx="9">
                  <c:v>129</c:v>
                </c:pt>
                <c:pt idx="10">
                  <c:v>15</c:v>
                </c:pt>
                <c:pt idx="11">
                  <c:v>2039</c:v>
                </c:pt>
                <c:pt idx="12">
                  <c:v>908</c:v>
                </c:pt>
                <c:pt idx="13">
                  <c:v>58</c:v>
                </c:pt>
                <c:pt idx="14">
                  <c:v>174</c:v>
                </c:pt>
              </c:numCache>
            </c:numRef>
          </c:val>
          <c:extLst xmlns:c16r2="http://schemas.microsoft.com/office/drawing/2015/06/chart">
            <c:ext xmlns:c16="http://schemas.microsoft.com/office/drawing/2014/chart" uri="{C3380CC4-5D6E-409C-BE32-E72D297353CC}">
              <c16:uniqueId val="{0000000F-37F3-43B8-9D4C-2A788715FB06}"/>
            </c:ext>
          </c:extLst>
        </c:ser>
        <c:dLbls>
          <c:showLegendKey val="0"/>
          <c:showVal val="1"/>
          <c:showCatName val="0"/>
          <c:showSerName val="0"/>
          <c:showPercent val="0"/>
          <c:showBubbleSize val="0"/>
        </c:dLbls>
        <c:gapWidth val="219"/>
        <c:overlap val="-27"/>
        <c:axId val="209030656"/>
        <c:axId val="192419456"/>
      </c:barChart>
      <c:catAx>
        <c:axId val="2090306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2419456"/>
        <c:crosses val="autoZero"/>
        <c:auto val="1"/>
        <c:lblAlgn val="ctr"/>
        <c:lblOffset val="100"/>
        <c:noMultiLvlLbl val="0"/>
      </c:catAx>
      <c:valAx>
        <c:axId val="192419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030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'Nigeria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Estatisticas'!$B$14:$K$14</c:f>
              <c:numCache>
                <c:formatCode>0.00%</c:formatCode>
                <c:ptCount val="10"/>
                <c:pt idx="0">
                  <c:v>0.18629999999999999</c:v>
                </c:pt>
                <c:pt idx="1">
                  <c:v>0.25659999999999999</c:v>
                </c:pt>
                <c:pt idx="2">
                  <c:v>0.31619999999999998</c:v>
                </c:pt>
                <c:pt idx="3">
                  <c:v>0.3155</c:v>
                </c:pt>
                <c:pt idx="4">
                  <c:v>0.18049999999999999</c:v>
                </c:pt>
                <c:pt idx="5">
                  <c:v>0.18440000000000001</c:v>
                </c:pt>
                <c:pt idx="6">
                  <c:v>0.1066</c:v>
                </c:pt>
                <c:pt idx="7">
                  <c:v>9.2200000000000004E-2</c:v>
                </c:pt>
                <c:pt idx="8">
                  <c:v>0.13170000000000001</c:v>
                </c:pt>
                <c:pt idx="9">
                  <c:v>0.15490000000000001</c:v>
                </c:pt>
              </c:numCache>
            </c:numRef>
          </c:val>
          <c:extLst xmlns:c16r2="http://schemas.microsoft.com/office/drawing/2015/06/chart">
            <c:ext xmlns:c16="http://schemas.microsoft.com/office/drawing/2014/chart" uri="{C3380CC4-5D6E-409C-BE32-E72D297353CC}">
              <c16:uniqueId val="{00000000-A180-44B8-B6B4-BEA8D23A1D5C}"/>
            </c:ext>
          </c:extLst>
        </c:ser>
        <c:ser>
          <c:idx val="1"/>
          <c:order val="1"/>
          <c:tx>
            <c:strRef>
              <c:f>'Nigeria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Estatisticas'!$B$15:$K$15</c:f>
              <c:numCache>
                <c:formatCode>0.00%</c:formatCode>
                <c:ptCount val="10"/>
                <c:pt idx="0">
                  <c:v>0.17430000000000001</c:v>
                </c:pt>
                <c:pt idx="1">
                  <c:v>0.17660000000000001</c:v>
                </c:pt>
                <c:pt idx="2">
                  <c:v>0.21659999999999999</c:v>
                </c:pt>
                <c:pt idx="3">
                  <c:v>0.12989999999999999</c:v>
                </c:pt>
                <c:pt idx="4">
                  <c:v>0.13</c:v>
                </c:pt>
                <c:pt idx="5">
                  <c:v>0.1245</c:v>
                </c:pt>
                <c:pt idx="6">
                  <c:v>0.1079</c:v>
                </c:pt>
                <c:pt idx="7">
                  <c:v>0.115</c:v>
                </c:pt>
                <c:pt idx="8">
                  <c:v>0.1318</c:v>
                </c:pt>
                <c:pt idx="9">
                  <c:v>0.17510000000000001</c:v>
                </c:pt>
              </c:numCache>
            </c:numRef>
          </c:val>
          <c:extLst xmlns:c16r2="http://schemas.microsoft.com/office/drawing/2015/06/chart">
            <c:ext xmlns:c16="http://schemas.microsoft.com/office/drawing/2014/chart" uri="{C3380CC4-5D6E-409C-BE32-E72D297353CC}">
              <c16:uniqueId val="{00000001-A180-44B8-B6B4-BEA8D23A1D5C}"/>
            </c:ext>
          </c:extLst>
        </c:ser>
        <c:dLbls>
          <c:showLegendKey val="0"/>
          <c:showVal val="1"/>
          <c:showCatName val="0"/>
          <c:showSerName val="0"/>
          <c:showPercent val="0"/>
          <c:showBubbleSize val="0"/>
        </c:dLbls>
        <c:gapWidth val="219"/>
        <c:overlap val="-27"/>
        <c:axId val="248077824"/>
        <c:axId val="248348672"/>
      </c:barChart>
      <c:catAx>
        <c:axId val="2480778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48348672"/>
        <c:crosses val="autoZero"/>
        <c:auto val="1"/>
        <c:lblAlgn val="ctr"/>
        <c:lblOffset val="100"/>
        <c:noMultiLvlLbl val="0"/>
      </c:catAx>
      <c:valAx>
        <c:axId val="248348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807782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'Senegal Estatisticas'!$A$7</c:f>
              <c:strCache>
                <c:ptCount val="1"/>
                <c:pt idx="0">
                  <c:v>Exports of goods and services [Constant] </c:v>
                </c:pt>
              </c:strCache>
            </c:strRef>
          </c:tx>
          <c:spPr>
            <a:solidFill>
              <a:schemeClr val="accent1"/>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Estatisticas'!$B$7:$K$7</c:f>
              <c:numCache>
                <c:formatCode>"$"#,##0_);[Red]\("$"#,##0\)</c:formatCode>
                <c:ptCount val="10"/>
                <c:pt idx="0">
                  <c:v>3240795854</c:v>
                </c:pt>
                <c:pt idx="1">
                  <c:v>3215663154</c:v>
                </c:pt>
                <c:pt idx="2">
                  <c:v>3289757838</c:v>
                </c:pt>
                <c:pt idx="3">
                  <c:v>3497616765</c:v>
                </c:pt>
                <c:pt idx="4">
                  <c:v>3400985942</c:v>
                </c:pt>
                <c:pt idx="5">
                  <c:v>3533652931</c:v>
                </c:pt>
                <c:pt idx="6">
                  <c:v>3864476413</c:v>
                </c:pt>
                <c:pt idx="7">
                  <c:v>4024825376</c:v>
                </c:pt>
                <c:pt idx="8">
                  <c:v>4349095357</c:v>
                </c:pt>
                <c:pt idx="9">
                  <c:v>4660159494</c:v>
                </c:pt>
              </c:numCache>
            </c:numRef>
          </c:val>
          <c:extLst xmlns:c16r2="http://schemas.microsoft.com/office/drawing/2015/06/chart">
            <c:ext xmlns:c16="http://schemas.microsoft.com/office/drawing/2014/chart" uri="{C3380CC4-5D6E-409C-BE32-E72D297353CC}">
              <c16:uniqueId val="{00000000-51CF-4055-979A-FBB11B8DCB33}"/>
            </c:ext>
          </c:extLst>
        </c:ser>
        <c:ser>
          <c:idx val="1"/>
          <c:order val="1"/>
          <c:tx>
            <c:strRef>
              <c:f>'Senegal Estatisticas'!$A$8</c:f>
              <c:strCache>
                <c:ptCount val="1"/>
                <c:pt idx="0">
                  <c:v>Exports of goods and services [Current] </c:v>
                </c:pt>
              </c:strCache>
            </c:strRef>
          </c:tx>
          <c:spPr>
            <a:solidFill>
              <a:schemeClr val="accent2"/>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Estatisticas'!$B$8:$K$8</c:f>
              <c:numCache>
                <c:formatCode>"$"#,##0_);[Red]\("$"#,##0\)</c:formatCode>
                <c:ptCount val="10"/>
                <c:pt idx="0">
                  <c:v>3116968874</c:v>
                </c:pt>
                <c:pt idx="1">
                  <c:v>3215663154</c:v>
                </c:pt>
                <c:pt idx="2">
                  <c:v>3787769263</c:v>
                </c:pt>
                <c:pt idx="3">
                  <c:v>3967341029</c:v>
                </c:pt>
                <c:pt idx="4">
                  <c:v>4208354607</c:v>
                </c:pt>
                <c:pt idx="5">
                  <c:v>4305694609</c:v>
                </c:pt>
                <c:pt idx="6">
                  <c:v>4029253554</c:v>
                </c:pt>
                <c:pt idx="7">
                  <c:v>4102472782</c:v>
                </c:pt>
                <c:pt idx="8">
                  <c:v>4598102920</c:v>
                </c:pt>
                <c:pt idx="9">
                  <c:v>5272398189</c:v>
                </c:pt>
              </c:numCache>
            </c:numRef>
          </c:val>
          <c:extLst xmlns:c16r2="http://schemas.microsoft.com/office/drawing/2015/06/chart">
            <c:ext xmlns:c16="http://schemas.microsoft.com/office/drawing/2014/chart" uri="{C3380CC4-5D6E-409C-BE32-E72D297353CC}">
              <c16:uniqueId val="{00000001-51CF-4055-979A-FBB11B8DCB33}"/>
            </c:ext>
          </c:extLst>
        </c:ser>
        <c:ser>
          <c:idx val="2"/>
          <c:order val="2"/>
          <c:tx>
            <c:strRef>
              <c:f>'Senegal Estatisticas'!$A$9</c:f>
              <c:strCache>
                <c:ptCount val="1"/>
                <c:pt idx="0">
                  <c:v>Exports of goods and services [Current] </c:v>
                </c:pt>
              </c:strCache>
            </c:strRef>
          </c:tx>
          <c:spPr>
            <a:solidFill>
              <a:srgbClr val="CCE9AD"/>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Estatisticas'!$B$9:$K$9</c:f>
              <c:numCache>
                <c:formatCode>"$"#,##0_);[Red]\("$"#,##0\)</c:formatCode>
                <c:ptCount val="10"/>
                <c:pt idx="0">
                  <c:v>5271966059</c:v>
                </c:pt>
                <c:pt idx="1">
                  <c:v>5204715745</c:v>
                </c:pt>
                <c:pt idx="2">
                  <c:v>5466299660</c:v>
                </c:pt>
                <c:pt idx="3">
                  <c:v>5731294194</c:v>
                </c:pt>
                <c:pt idx="4">
                  <c:v>6110813154</c:v>
                </c:pt>
                <c:pt idx="5">
                  <c:v>6749521673</c:v>
                </c:pt>
                <c:pt idx="6">
                  <c:v>7271757885</c:v>
                </c:pt>
                <c:pt idx="7">
                  <c:v>7762543161</c:v>
                </c:pt>
                <c:pt idx="8">
                  <c:v>8422095625</c:v>
                </c:pt>
                <c:pt idx="9">
                  <c:v>9314131199</c:v>
                </c:pt>
              </c:numCache>
            </c:numRef>
          </c:val>
          <c:extLst xmlns:c16r2="http://schemas.microsoft.com/office/drawing/2015/06/chart">
            <c:ext xmlns:c16="http://schemas.microsoft.com/office/drawing/2014/chart" uri="{C3380CC4-5D6E-409C-BE32-E72D297353CC}">
              <c16:uniqueId val="{00000002-51CF-4055-979A-FBB11B8DCB33}"/>
            </c:ext>
          </c:extLst>
        </c:ser>
        <c:ser>
          <c:idx val="3"/>
          <c:order val="3"/>
          <c:tx>
            <c:strRef>
              <c:f>'Senegal Estatisticas'!$A$10</c:f>
              <c:strCache>
                <c:ptCount val="1"/>
                <c:pt idx="0">
                  <c:v>Imports of goods and services [Current] </c:v>
                </c:pt>
              </c:strCache>
            </c:strRef>
          </c:tx>
          <c:spPr>
            <a:solidFill>
              <a:srgbClr val="7030A0"/>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Estatisticas'!$B$10:$K$10</c:f>
              <c:numCache>
                <c:formatCode>"$"#,##0_);[Red]\("$"#,##0\)</c:formatCode>
                <c:ptCount val="10"/>
                <c:pt idx="0">
                  <c:v>5273903542</c:v>
                </c:pt>
                <c:pt idx="1">
                  <c:v>5204715745</c:v>
                </c:pt>
                <c:pt idx="2">
                  <c:v>6420367982</c:v>
                </c:pt>
                <c:pt idx="3">
                  <c:v>6952183577</c:v>
                </c:pt>
                <c:pt idx="4">
                  <c:v>7214231737</c:v>
                </c:pt>
                <c:pt idx="5">
                  <c:v>7248768747</c:v>
                </c:pt>
                <c:pt idx="6">
                  <c:v>6295550170</c:v>
                </c:pt>
                <c:pt idx="7">
                  <c:v>6192831735</c:v>
                </c:pt>
                <c:pt idx="8">
                  <c:v>7504704045</c:v>
                </c:pt>
                <c:pt idx="9">
                  <c:v>8707216904</c:v>
                </c:pt>
              </c:numCache>
            </c:numRef>
          </c:val>
          <c:extLst xmlns:c16r2="http://schemas.microsoft.com/office/drawing/2015/06/chart">
            <c:ext xmlns:c16="http://schemas.microsoft.com/office/drawing/2014/chart" uri="{C3380CC4-5D6E-409C-BE32-E72D297353CC}">
              <c16:uniqueId val="{00000003-51CF-4055-979A-FBB11B8DCB33}"/>
            </c:ext>
          </c:extLst>
        </c:ser>
        <c:ser>
          <c:idx val="4"/>
          <c:order val="4"/>
          <c:tx>
            <c:strRef>
              <c:f>'Senegal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Estatisticas'!$B$11:$K$11</c:f>
              <c:numCache>
                <c:formatCode>"$"#,##0_);[Red]\("$"#,##0\)</c:formatCode>
                <c:ptCount val="10"/>
                <c:pt idx="0">
                  <c:v>-2031170205</c:v>
                </c:pt>
                <c:pt idx="1">
                  <c:v>-1989052591</c:v>
                </c:pt>
                <c:pt idx="2">
                  <c:v>-2176541822</c:v>
                </c:pt>
                <c:pt idx="3">
                  <c:v>-2233677429</c:v>
                </c:pt>
                <c:pt idx="4">
                  <c:v>-2709827212</c:v>
                </c:pt>
                <c:pt idx="5">
                  <c:v>-3215868742</c:v>
                </c:pt>
                <c:pt idx="6">
                  <c:v>-3407281472</c:v>
                </c:pt>
                <c:pt idx="7">
                  <c:v>-3737717785</c:v>
                </c:pt>
                <c:pt idx="8">
                  <c:v>-4073000268</c:v>
                </c:pt>
                <c:pt idx="9">
                  <c:v>-4653971705</c:v>
                </c:pt>
              </c:numCache>
            </c:numRef>
          </c:val>
          <c:extLst xmlns:c16r2="http://schemas.microsoft.com/office/drawing/2015/06/chart">
            <c:ext xmlns:c16="http://schemas.microsoft.com/office/drawing/2014/chart" uri="{C3380CC4-5D6E-409C-BE32-E72D297353CC}">
              <c16:uniqueId val="{0000000E-51CF-4055-979A-FBB11B8DCB33}"/>
            </c:ext>
          </c:extLst>
        </c:ser>
        <c:ser>
          <c:idx val="5"/>
          <c:order val="5"/>
          <c:tx>
            <c:strRef>
              <c:f>'Senegal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Estatisticas'!$B$12:$K$12</c:f>
              <c:numCache>
                <c:formatCode>"$"#,##0_);[Red]\("$"#,##0\)</c:formatCode>
                <c:ptCount val="10"/>
                <c:pt idx="0">
                  <c:v>-2156934668</c:v>
                </c:pt>
                <c:pt idx="1">
                  <c:v>-1989052591</c:v>
                </c:pt>
                <c:pt idx="2">
                  <c:v>-2632598719</c:v>
                </c:pt>
                <c:pt idx="3">
                  <c:v>-2984842548</c:v>
                </c:pt>
                <c:pt idx="4">
                  <c:v>-3005877130</c:v>
                </c:pt>
                <c:pt idx="5">
                  <c:v>-2943074138</c:v>
                </c:pt>
                <c:pt idx="6">
                  <c:v>-2266296616</c:v>
                </c:pt>
                <c:pt idx="7">
                  <c:v>-2090358953</c:v>
                </c:pt>
                <c:pt idx="8">
                  <c:v>-2906601125</c:v>
                </c:pt>
                <c:pt idx="9">
                  <c:v>-3434818715</c:v>
                </c:pt>
              </c:numCache>
            </c:numRef>
          </c:val>
          <c:extLst xmlns:c16r2="http://schemas.microsoft.com/office/drawing/2015/06/chart">
            <c:ext xmlns:c16="http://schemas.microsoft.com/office/drawing/2014/chart" uri="{C3380CC4-5D6E-409C-BE32-E72D297353CC}">
              <c16:uniqueId val="{00000019-51CF-4055-979A-FBB11B8DCB33}"/>
            </c:ext>
          </c:extLst>
        </c:ser>
        <c:ser>
          <c:idx val="6"/>
          <c:order val="6"/>
          <c:tx>
            <c:strRef>
              <c:f>'Senegal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Estatisticas'!$B$13:$K$13</c:f>
              <c:numCache>
                <c:formatCode>"$"#,##0_);[Red]\("$"#,##0\)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extLst xmlns:c16r2="http://schemas.microsoft.com/office/drawing/2015/06/chart">
            <c:ext xmlns:c16="http://schemas.microsoft.com/office/drawing/2014/chart" uri="{C3380CC4-5D6E-409C-BE32-E72D297353CC}">
              <c16:uniqueId val="{0000001D-51CF-4055-979A-FBB11B8DCB33}"/>
            </c:ext>
          </c:extLst>
        </c:ser>
        <c:dLbls>
          <c:showLegendKey val="0"/>
          <c:showVal val="0"/>
          <c:showCatName val="0"/>
          <c:showSerName val="0"/>
          <c:showPercent val="0"/>
          <c:showBubbleSize val="0"/>
        </c:dLbls>
        <c:gapWidth val="150"/>
        <c:axId val="248306688"/>
        <c:axId val="248352128"/>
      </c:barChart>
      <c:dateAx>
        <c:axId val="248306688"/>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a:solidFill>
                      <a:srgbClr val="00B0F0"/>
                    </a:solidFill>
                  </a:rPr>
                  <a:t>SENEGAL </a:t>
                </a:r>
                <a:r>
                  <a:rPr lang="pt-PT" sz="1000" b="0" i="0" baseline="0">
                    <a:solidFill>
                      <a:srgbClr val="00B0F0"/>
                    </a:solidFill>
                    <a:effectLst/>
                  </a:rPr>
                  <a:t>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48352128"/>
        <c:crosses val="autoZero"/>
        <c:auto val="0"/>
        <c:lblOffset val="100"/>
        <c:baseTimeUnit val="days"/>
      </c:dateAx>
      <c:valAx>
        <c:axId val="2483521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830668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dirty="0">
                <a:effectLst/>
                <a:latin typeface="Arial Narrow" panose="020B0606020202030204" pitchFamily="34" charset="0"/>
              </a:rPr>
              <a:t>Senegal Ex</a:t>
            </a:r>
            <a:r>
              <a:rPr lang="en-US" sz="1200" b="0" i="1" baseline="0" dirty="0">
                <a:effectLst/>
                <a:latin typeface="Arial Narrow" panose="020B0606020202030204" pitchFamily="34" charset="0"/>
              </a:rPr>
              <a:t>ports of goods</a:t>
            </a:r>
            <a:endParaRPr lang="pt-PT" sz="1200" i="1" dirty="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dirty="0">
                <a:solidFill>
                  <a:srgbClr val="00B0F0"/>
                </a:solidFill>
                <a:latin typeface="Arial Narrow" panose="020B0606020202030204" pitchFamily="34" charset="0"/>
              </a:rPr>
              <a:t>2015</a:t>
            </a:r>
          </a:p>
        </c:rich>
      </c:tx>
      <c:layout>
        <c:manualLayout>
          <c:xMode val="edge"/>
          <c:yMode val="edge"/>
          <c:x val="0.75292342178802785"/>
          <c:y val="7.0013951202796939E-3"/>
        </c:manualLayout>
      </c:layout>
      <c:overlay val="0"/>
      <c:spPr>
        <a:noFill/>
        <a:ln>
          <a:noFill/>
        </a:ln>
        <a:effectLst/>
      </c:spPr>
    </c:title>
    <c:autoTitleDeleted val="0"/>
    <c:plotArea>
      <c:layout>
        <c:manualLayout>
          <c:layoutTarget val="inner"/>
          <c:xMode val="edge"/>
          <c:yMode val="edge"/>
          <c:x val="0.39970260587415435"/>
          <c:y val="0.41610601407923004"/>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B1C-47CE-8513-ED694E9E77CF}"/>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B1C-47CE-8513-ED694E9E77CF}"/>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FB1C-47CE-8513-ED694E9E77CF}"/>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B1C-47CE-8513-ED694E9E77CF}"/>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B1C-47CE-8513-ED694E9E77CF}"/>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B1C-47CE-8513-ED694E9E77CF}"/>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B1C-47CE-8513-ED694E9E77CF}"/>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B1C-47CE-8513-ED694E9E77CF}"/>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B1C-47CE-8513-ED694E9E77CF}"/>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B1C-47CE-8513-ED694E9E77CF}"/>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B1C-47CE-8513-ED694E9E77CF}"/>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B1C-47CE-8513-ED694E9E77CF}"/>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B1C-47CE-8513-ED694E9E77CF}"/>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B1C-47CE-8513-ED694E9E77CF}"/>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B1C-47CE-8513-ED694E9E77CF}"/>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B1C-47CE-8513-ED694E9E77CF}"/>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B1C-47CE-8513-ED694E9E77CF}"/>
              </c:ext>
            </c:extLst>
          </c:dPt>
          <c:dLbls>
            <c:dLbl>
              <c:idx val="0"/>
              <c:layout>
                <c:manualLayout>
                  <c:x val="3.5452804113641899E-2"/>
                  <c:y val="4.3039743041814071E-2"/>
                </c:manualLayout>
              </c:layout>
              <c:dLblPos val="bestFit"/>
              <c:showLegendKey val="1"/>
              <c:showVal val="0"/>
              <c:showCatName val="1"/>
              <c:showSerName val="0"/>
              <c:showPercent val="1"/>
              <c:showBubbleSize val="0"/>
            </c:dLbl>
            <c:dLbl>
              <c:idx val="1"/>
              <c:layout>
                <c:manualLayout>
                  <c:x val="4.3331205027784404E-2"/>
                  <c:y val="4.3039743041814071E-2"/>
                </c:manualLayout>
              </c:layout>
              <c:dLblPos val="bestFit"/>
              <c:showLegendKey val="1"/>
              <c:showVal val="0"/>
              <c:showCatName val="1"/>
              <c:showSerName val="0"/>
              <c:showPercent val="1"/>
              <c:showBubbleSize val="0"/>
            </c:dLbl>
            <c:dLbl>
              <c:idx val="2"/>
              <c:layout>
                <c:manualLayout>
                  <c:x val="1.7726402056820949E-2"/>
                  <c:y val="0.10999045444019143"/>
                </c:manualLayout>
              </c:layout>
              <c:dLblPos val="bestFit"/>
              <c:showLegendKey val="1"/>
              <c:showVal val="0"/>
              <c:showCatName val="1"/>
              <c:showSerName val="0"/>
              <c:showPercent val="1"/>
              <c:showBubbleSize val="0"/>
            </c:dLbl>
            <c:dLbl>
              <c:idx val="3"/>
              <c:layout>
                <c:manualLayout>
                  <c:x val="-5.9088006856069832E-2"/>
                  <c:y val="7.4124001905346362E-2"/>
                </c:manualLayout>
              </c:layout>
              <c:dLblPos val="bestFit"/>
              <c:showLegendKey val="1"/>
              <c:showVal val="0"/>
              <c:showCatName val="1"/>
              <c:showSerName val="0"/>
              <c:showPercent val="1"/>
              <c:showBubbleSize val="0"/>
            </c:dLbl>
            <c:dLbl>
              <c:idx val="4"/>
              <c:layout>
                <c:manualLayout>
                  <c:x val="-6.6966407770212483E-2"/>
                  <c:y val="2.3910968356563374E-2"/>
                </c:manualLayout>
              </c:layout>
              <c:dLblPos val="bestFit"/>
              <c:showLegendKey val="1"/>
              <c:showVal val="0"/>
              <c:showCatName val="1"/>
              <c:showSerName val="0"/>
              <c:showPercent val="1"/>
              <c:showBubbleSize val="0"/>
            </c:dLbl>
            <c:dLbl>
              <c:idx val="5"/>
              <c:layout>
                <c:manualLayout>
                  <c:x val="-0.14968961736871025"/>
                  <c:y val="6.6950711398377438E-2"/>
                </c:manualLayout>
              </c:layout>
              <c:dLblPos val="bestFit"/>
              <c:showLegendKey val="1"/>
              <c:showVal val="0"/>
              <c:showCatName val="1"/>
              <c:showSerName val="0"/>
              <c:showPercent val="1"/>
              <c:showBubbleSize val="0"/>
            </c:dLbl>
            <c:dLbl>
              <c:idx val="6"/>
              <c:layout>
                <c:manualLayout>
                  <c:x val="-0.21862562536745839"/>
                  <c:y val="3.8257549370501395E-2"/>
                </c:manualLayout>
              </c:layout>
              <c:dLblPos val="bestFit"/>
              <c:showLegendKey val="1"/>
              <c:showVal val="0"/>
              <c:showCatName val="1"/>
              <c:showSerName val="0"/>
              <c:showPercent val="1"/>
              <c:showBubbleSize val="0"/>
            </c:dLbl>
            <c:dLbl>
              <c:idx val="7"/>
              <c:layout>
                <c:manualLayout>
                  <c:x val="-0.23131878992069441"/>
                  <c:y val="-5.4995227220095755E-2"/>
                </c:manualLayout>
              </c:layout>
              <c:dLblPos val="bestFit"/>
              <c:showLegendKey val="1"/>
              <c:showVal val="0"/>
              <c:showCatName val="1"/>
              <c:showSerName val="0"/>
              <c:showPercent val="1"/>
              <c:showBubbleSize val="0"/>
            </c:dLbl>
            <c:dLbl>
              <c:idx val="8"/>
              <c:layout>
                <c:manualLayout>
                  <c:x val="-0.29911384932905399"/>
                  <c:y val="-0.11477283638684557"/>
                </c:manualLayout>
              </c:layout>
              <c:dLblPos val="bestFit"/>
              <c:showLegendKey val="1"/>
              <c:showVal val="0"/>
              <c:showCatName val="1"/>
              <c:showSerName val="0"/>
              <c:showPercent val="1"/>
              <c:showBubbleSize val="0"/>
            </c:dLbl>
            <c:dLbl>
              <c:idx val="9"/>
              <c:layout>
                <c:manualLayout>
                  <c:x val="-0.33906388778303503"/>
                  <c:y val="-0.25345626457957177"/>
                </c:manualLayout>
              </c:layout>
              <c:dLblPos val="bestFit"/>
              <c:showLegendKey val="1"/>
              <c:showVal val="0"/>
              <c:showCatName val="1"/>
              <c:showSerName val="0"/>
              <c:showPercent val="1"/>
              <c:showBubbleSize val="0"/>
            </c:dLbl>
            <c:dLbl>
              <c:idx val="10"/>
              <c:layout>
                <c:manualLayout>
                  <c:x val="-0.39904472838049698"/>
                  <c:y val="-0.19846103735947598"/>
                </c:manualLayout>
              </c:layout>
              <c:dLblPos val="bestFit"/>
              <c:showLegendKey val="1"/>
              <c:showVal val="0"/>
              <c:showCatName val="1"/>
              <c:showSerName val="0"/>
              <c:showPercent val="1"/>
              <c:showBubbleSize val="0"/>
            </c:dLbl>
            <c:dLbl>
              <c:idx val="11"/>
              <c:layout>
                <c:manualLayout>
                  <c:x val="-0.18514257656898428"/>
                  <c:y val="-0.28932271711441682"/>
                </c:manualLayout>
              </c:layout>
              <c:dLblPos val="bestFit"/>
              <c:showLegendKey val="1"/>
              <c:showVal val="0"/>
              <c:showCatName val="1"/>
              <c:showSerName val="0"/>
              <c:showPercent val="1"/>
              <c:showBubbleSize val="0"/>
            </c:dLbl>
            <c:dLbl>
              <c:idx val="12"/>
              <c:layout>
                <c:manualLayout>
                  <c:x val="-3.7422404342177563E-2"/>
                  <c:y val="-0.25106516774391541"/>
                </c:manualLayout>
              </c:layout>
              <c:dLblPos val="bestFit"/>
              <c:showLegendKey val="1"/>
              <c:showVal val="0"/>
              <c:showCatName val="1"/>
              <c:showSerName val="0"/>
              <c:showPercent val="1"/>
              <c:showBubbleSize val="0"/>
            </c:dLbl>
            <c:dLbl>
              <c:idx val="13"/>
              <c:layout>
                <c:manualLayout>
                  <c:x val="0.10438865702575788"/>
                  <c:y val="-0.33236283670691363"/>
                </c:manualLayout>
              </c:layout>
              <c:dLblPos val="bestFit"/>
              <c:showLegendKey val="1"/>
              <c:showVal val="0"/>
              <c:showCatName val="1"/>
              <c:showSerName val="0"/>
              <c:showPercent val="1"/>
              <c:showBubbleSize val="0"/>
            </c:dLbl>
            <c:dLbl>
              <c:idx val="14"/>
              <c:layout>
                <c:manualLayout>
                  <c:x val="0.179233465710113"/>
                  <c:y val="-0.15781257942865964"/>
                </c:manualLayout>
              </c:layout>
              <c:dLblPos val="bestFit"/>
              <c:showLegendKey val="1"/>
              <c:showVal val="0"/>
              <c:showCatName val="1"/>
              <c:showSerName val="0"/>
              <c:showPercent val="1"/>
              <c:showBubbleSize val="0"/>
            </c:dLbl>
            <c:dLbl>
              <c:idx val="15"/>
              <c:layout>
                <c:manualLayout>
                  <c:x val="9.0601610512640415E-2"/>
                  <c:y val="-9.8035158537251213E-2"/>
                </c:manualLayout>
              </c:layout>
              <c:dLblPos val="bestFit"/>
              <c:showLegendKey val="1"/>
              <c:showVal val="0"/>
              <c:showCatName val="1"/>
              <c:showSerName val="0"/>
              <c:showPercent val="1"/>
              <c:showBubbleSize val="0"/>
            </c:dLbl>
            <c:dLbl>
              <c:idx val="16"/>
              <c:layout>
                <c:manualLayout>
                  <c:x val="0.19499042262503047"/>
                  <c:y val="-8.1297480687656895E-2"/>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'Senegal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'Senegal Estatisticas'!$B$137:$B$153</c:f>
              <c:numCache>
                <c:formatCode>"$"#,##0;\-"$"#,##0</c:formatCode>
                <c:ptCount val="17"/>
                <c:pt idx="0">
                  <c:v>869480496</c:v>
                </c:pt>
                <c:pt idx="1">
                  <c:v>819020096</c:v>
                </c:pt>
                <c:pt idx="2">
                  <c:v>574855950</c:v>
                </c:pt>
                <c:pt idx="3">
                  <c:v>362449093</c:v>
                </c:pt>
                <c:pt idx="4">
                  <c:v>750231149</c:v>
                </c:pt>
                <c:pt idx="5">
                  <c:v>58880310</c:v>
                </c:pt>
                <c:pt idx="6">
                  <c:v>281337535</c:v>
                </c:pt>
                <c:pt idx="7">
                  <c:v>11675258</c:v>
                </c:pt>
                <c:pt idx="8">
                  <c:v>105569021</c:v>
                </c:pt>
                <c:pt idx="9">
                  <c:v>27295642</c:v>
                </c:pt>
                <c:pt idx="10">
                  <c:v>638967</c:v>
                </c:pt>
                <c:pt idx="11">
                  <c:v>26519744</c:v>
                </c:pt>
                <c:pt idx="12">
                  <c:v>136931</c:v>
                </c:pt>
                <c:pt idx="13">
                  <c:v>22925595</c:v>
                </c:pt>
                <c:pt idx="14">
                  <c:v>17813272</c:v>
                </c:pt>
                <c:pt idx="15">
                  <c:v>7344221</c:v>
                </c:pt>
                <c:pt idx="16">
                  <c:v>1090918</c:v>
                </c:pt>
              </c:numCache>
            </c:numRef>
          </c:val>
          <c:extLst xmlns:c16r2="http://schemas.microsoft.com/office/drawing/2015/06/chart">
            <c:ext xmlns:c16="http://schemas.microsoft.com/office/drawing/2014/chart" uri="{C3380CC4-5D6E-409C-BE32-E72D297353CC}">
              <c16:uniqueId val="{00000022-FB1C-47CE-8513-ED694E9E77CF}"/>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Senegal Im</a:t>
            </a:r>
            <a:r>
              <a:rPr lang="en-US" sz="1200" b="0" i="1" baseline="0">
                <a:effectLst/>
                <a:latin typeface="Arial Narrow" panose="020B0606020202030204" pitchFamily="34" charset="0"/>
              </a:rPr>
              <a:t>ports of goods</a:t>
            </a:r>
            <a:endParaRPr lang="pt-PT" sz="1200" i="1">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66779949423412766"/>
          <c:y val="1.0600250706694483E-2"/>
        </c:manualLayout>
      </c:layout>
      <c:overlay val="0"/>
      <c:spPr>
        <a:noFill/>
        <a:ln>
          <a:noFill/>
        </a:ln>
        <a:effectLst/>
      </c:spPr>
    </c:title>
    <c:autoTitleDeleted val="0"/>
    <c:plotArea>
      <c:layout>
        <c:manualLayout>
          <c:layoutTarget val="inner"/>
          <c:xMode val="edge"/>
          <c:yMode val="edge"/>
          <c:x val="0.29366127198781383"/>
          <c:y val="0.26469671417038998"/>
          <c:w val="0.41666812001687459"/>
          <c:h val="0.4415888037214358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762-49A6-897D-915874C0278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0762-49A6-897D-915874C0278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0762-49A6-897D-915874C0278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0762-49A6-897D-915874C0278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0762-49A6-897D-915874C0278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0762-49A6-897D-915874C0278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0762-49A6-897D-915874C0278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0762-49A6-897D-915874C0278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0762-49A6-897D-915874C0278E}"/>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0762-49A6-897D-915874C0278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0762-49A6-897D-915874C0278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0762-49A6-897D-915874C0278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0762-49A6-897D-915874C0278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0762-49A6-897D-915874C0278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0762-49A6-897D-915874C0278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0762-49A6-897D-915874C0278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0762-49A6-897D-915874C0278E}"/>
              </c:ext>
            </c:extLst>
          </c:dPt>
          <c:dLbls>
            <c:dLbl>
              <c:idx val="0"/>
              <c:layout>
                <c:manualLayout>
                  <c:x val="5.1880674448767837E-2"/>
                  <c:y val="-2.1147549282116021E-3"/>
                </c:manualLayout>
              </c:layout>
              <c:dLblPos val="bestFit"/>
              <c:showLegendKey val="1"/>
              <c:showVal val="0"/>
              <c:showCatName val="1"/>
              <c:showSerName val="0"/>
              <c:showPercent val="1"/>
              <c:showBubbleSize val="0"/>
              <c:separator>.</c:separator>
            </c:dLbl>
            <c:dLbl>
              <c:idx val="1"/>
              <c:layout>
                <c:manualLayout>
                  <c:x val="6.3853137783098729E-2"/>
                  <c:y val="-1.2688529569269419E-2"/>
                </c:manualLayout>
              </c:layout>
              <c:dLblPos val="bestFit"/>
              <c:showLegendKey val="1"/>
              <c:showVal val="0"/>
              <c:showCatName val="1"/>
              <c:showSerName val="0"/>
              <c:showPercent val="1"/>
              <c:showBubbleSize val="0"/>
              <c:separator>.</c:separator>
            </c:dLbl>
            <c:dLbl>
              <c:idx val="2"/>
              <c:layout>
                <c:manualLayout>
                  <c:x val="6.7843958894542408E-2"/>
                  <c:y val="4.4409853492442829E-2"/>
                </c:manualLayout>
              </c:layout>
              <c:dLblPos val="bestFit"/>
              <c:showLegendKey val="1"/>
              <c:showVal val="0"/>
              <c:showCatName val="1"/>
              <c:showSerName val="0"/>
              <c:showPercent val="1"/>
              <c:showBubbleSize val="0"/>
              <c:separator>.</c:separator>
            </c:dLbl>
            <c:dLbl>
              <c:idx val="3"/>
              <c:layout>
                <c:manualLayout>
                  <c:x val="3.7912800558714953E-2"/>
                  <c:y val="5.4983628133500648E-2"/>
                </c:manualLayout>
              </c:layout>
              <c:dLblPos val="bestFit"/>
              <c:showLegendKey val="1"/>
              <c:showVal val="0"/>
              <c:showCatName val="1"/>
              <c:showSerName val="0"/>
              <c:showPercent val="1"/>
              <c:showBubbleSize val="0"/>
              <c:separator>.</c:separator>
            </c:dLbl>
            <c:dLbl>
              <c:idx val="4"/>
              <c:layout>
                <c:manualLayout>
                  <c:x val="-2.7935747780105775E-2"/>
                  <c:y val="6.7672157702770033E-2"/>
                </c:manualLayout>
              </c:layout>
              <c:dLblPos val="bestFit"/>
              <c:showLegendKey val="1"/>
              <c:showVal val="0"/>
              <c:showCatName val="1"/>
              <c:showSerName val="0"/>
              <c:showPercent val="1"/>
              <c:showBubbleSize val="0"/>
              <c:separator>.</c:separator>
            </c:dLbl>
            <c:dLbl>
              <c:idx val="5"/>
              <c:layout>
                <c:manualLayout>
                  <c:x val="-2.5940337224383919E-2"/>
                  <c:y val="5.0754118277077598E-2"/>
                </c:manualLayout>
              </c:layout>
              <c:dLblPos val="bestFit"/>
              <c:showLegendKey val="1"/>
              <c:showVal val="0"/>
              <c:showCatName val="1"/>
              <c:showSerName val="0"/>
              <c:showPercent val="1"/>
              <c:showBubbleSize val="0"/>
              <c:separator>.</c:separator>
            </c:dLbl>
            <c:dLbl>
              <c:idx val="6"/>
              <c:layout>
                <c:manualLayout>
                  <c:x val="-5.7866906115933356E-2"/>
                  <c:y val="3.5950833779596576E-2"/>
                </c:manualLayout>
              </c:layout>
              <c:dLblPos val="bestFit"/>
              <c:showLegendKey val="1"/>
              <c:showVal val="0"/>
              <c:showCatName val="1"/>
              <c:showSerName val="0"/>
              <c:showPercent val="1"/>
              <c:showBubbleSize val="0"/>
              <c:separator>.</c:separator>
            </c:dLbl>
            <c:dLbl>
              <c:idx val="7"/>
              <c:layout>
                <c:manualLayout>
                  <c:x val="-7.9816422228873599E-2"/>
                  <c:y val="-8.4590197128462542E-3"/>
                </c:manualLayout>
              </c:layout>
              <c:dLblPos val="bestFit"/>
              <c:showLegendKey val="1"/>
              <c:showVal val="0"/>
              <c:showCatName val="1"/>
              <c:showSerName val="0"/>
              <c:showPercent val="1"/>
              <c:showBubbleSize val="0"/>
              <c:separator>.</c:separator>
            </c:dLbl>
            <c:dLbl>
              <c:idx val="8"/>
              <c:layout>
                <c:manualLayout>
                  <c:x val="-0.11000242748764456"/>
                  <c:y val="3.3836078851385017E-2"/>
                </c:manualLayout>
              </c:layout>
              <c:dLblPos val="bestFit"/>
              <c:showLegendKey val="1"/>
              <c:showVal val="0"/>
              <c:showCatName val="1"/>
              <c:showSerName val="0"/>
              <c:showPercent val="1"/>
              <c:showBubbleSize val="0"/>
              <c:separator>.</c:separator>
            </c:dLbl>
            <c:dLbl>
              <c:idx val="9"/>
              <c:layout>
                <c:manualLayout>
                  <c:x val="-0.16924663824385017"/>
                  <c:y val="4.4409853492442794E-2"/>
                </c:manualLayout>
              </c:layout>
              <c:dLblPos val="bestFit"/>
              <c:showLegendKey val="1"/>
              <c:showVal val="0"/>
              <c:showCatName val="1"/>
              <c:showSerName val="0"/>
              <c:showPercent val="1"/>
              <c:showBubbleSize val="0"/>
              <c:separator>.</c:separator>
            </c:dLbl>
            <c:dLbl>
              <c:idx val="10"/>
              <c:layout>
                <c:manualLayout>
                  <c:x val="-8.979347500748279E-2"/>
                  <c:y val="-1.2688529569269419E-2"/>
                </c:manualLayout>
              </c:layout>
              <c:dLblPos val="bestFit"/>
              <c:showLegendKey val="1"/>
              <c:showVal val="0"/>
              <c:showCatName val="1"/>
              <c:showSerName val="0"/>
              <c:showPercent val="1"/>
              <c:showBubbleSize val="0"/>
              <c:separator>.</c:separator>
            </c:dLbl>
            <c:dLbl>
              <c:idx val="11"/>
              <c:layout>
                <c:manualLayout>
                  <c:x val="-0.17736623089728271"/>
                  <c:y val="-7.6131177415616286E-2"/>
                </c:manualLayout>
              </c:layout>
              <c:dLblPos val="bestFit"/>
              <c:showLegendKey val="1"/>
              <c:showVal val="0"/>
              <c:showCatName val="1"/>
              <c:showSerName val="0"/>
              <c:showPercent val="1"/>
              <c:showBubbleSize val="0"/>
              <c:separator>.</c:separator>
            </c:dLbl>
            <c:dLbl>
              <c:idx val="12"/>
              <c:layout>
                <c:manualLayout>
                  <c:x val="-0.17947413861504366"/>
                  <c:y val="-0.18609843368261758"/>
                </c:manualLayout>
              </c:layout>
              <c:dLblPos val="bestFit"/>
              <c:showLegendKey val="1"/>
              <c:showVal val="0"/>
              <c:showCatName val="1"/>
              <c:showSerName val="0"/>
              <c:showPercent val="1"/>
              <c:showBubbleSize val="0"/>
              <c:separator>.</c:separator>
            </c:dLbl>
            <c:dLbl>
              <c:idx val="13"/>
              <c:layout>
                <c:manualLayout>
                  <c:x val="1.5963284445774717E-2"/>
                  <c:y val="-0.15226235483123257"/>
                </c:manualLayout>
              </c:layout>
              <c:dLblPos val="bestFit"/>
              <c:showLegendKey val="1"/>
              <c:showVal val="0"/>
              <c:showCatName val="1"/>
              <c:showSerName val="0"/>
              <c:showPercent val="1"/>
              <c:showBubbleSize val="0"/>
              <c:separator>.</c:separator>
            </c:dLbl>
            <c:dLbl>
              <c:idx val="14"/>
              <c:layout>
                <c:manualLayout>
                  <c:x val="-1.9954105557218396E-3"/>
                  <c:y val="-0.20724598296473321"/>
                </c:manualLayout>
              </c:layout>
              <c:dLblPos val="bestFit"/>
              <c:showLegendKey val="1"/>
              <c:showVal val="0"/>
              <c:showCatName val="1"/>
              <c:showSerName val="0"/>
              <c:showPercent val="1"/>
              <c:showBubbleSize val="0"/>
              <c:separator>.</c:separator>
            </c:dLbl>
            <c:dLbl>
              <c:idx val="15"/>
              <c:layout>
                <c:manualLayout>
                  <c:x val="6.3853137783098868E-2"/>
                  <c:y val="-9.3049216841308791E-2"/>
                </c:manualLayout>
              </c:layout>
              <c:dLblPos val="bestFit"/>
              <c:showLegendKey val="1"/>
              <c:showVal val="0"/>
              <c:showCatName val="1"/>
              <c:showSerName val="0"/>
              <c:showPercent val="1"/>
              <c:showBubbleSize val="0"/>
              <c:separator>.</c:separator>
            </c:dLbl>
            <c:dLbl>
              <c:idx val="16"/>
              <c:layout>
                <c:manualLayout>
                  <c:x val="0.12770627556619782"/>
                  <c:y val="-5.2868873205289088E-2"/>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'Senegal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'Senegal Estatisticas'!$B$115:$B$131</c:f>
              <c:numCache>
                <c:formatCode>"$"#,##0</c:formatCode>
                <c:ptCount val="17"/>
                <c:pt idx="0">
                  <c:v>1311608974</c:v>
                </c:pt>
                <c:pt idx="1">
                  <c:v>1213572874</c:v>
                </c:pt>
                <c:pt idx="2">
                  <c:v>1413394663</c:v>
                </c:pt>
                <c:pt idx="3">
                  <c:v>1315715915</c:v>
                </c:pt>
                <c:pt idx="4">
                  <c:v>2772429305</c:v>
                </c:pt>
                <c:pt idx="5">
                  <c:v>223730795</c:v>
                </c:pt>
                <c:pt idx="6">
                  <c:v>576953704</c:v>
                </c:pt>
                <c:pt idx="7">
                  <c:v>182899220</c:v>
                </c:pt>
                <c:pt idx="8">
                  <c:v>1355602078</c:v>
                </c:pt>
                <c:pt idx="9">
                  <c:v>217187906</c:v>
                </c:pt>
                <c:pt idx="10">
                  <c:v>34878012</c:v>
                </c:pt>
                <c:pt idx="11">
                  <c:v>173806351</c:v>
                </c:pt>
                <c:pt idx="12">
                  <c:v>8503543</c:v>
                </c:pt>
                <c:pt idx="13">
                  <c:v>486334673</c:v>
                </c:pt>
                <c:pt idx="14" formatCode="&quot;$&quot;#,##0;\-&quot;$&quot;#,##0">
                  <c:v>335491082</c:v>
                </c:pt>
                <c:pt idx="15">
                  <c:v>81643092</c:v>
                </c:pt>
                <c:pt idx="16">
                  <c:v>22898583</c:v>
                </c:pt>
              </c:numCache>
            </c:numRef>
          </c:val>
          <c:extLst xmlns:c16r2="http://schemas.microsoft.com/office/drawing/2015/06/chart">
            <c:ext xmlns:c16="http://schemas.microsoft.com/office/drawing/2014/chart" uri="{C3380CC4-5D6E-409C-BE32-E72D297353CC}">
              <c16:uniqueId val="{00000022-0762-49A6-897D-915874C0278E}"/>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'Senegal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1C20-4768-9CD1-30C1666C10C7}"/>
            </c:ext>
          </c:extLst>
        </c:ser>
        <c:ser>
          <c:idx val="1"/>
          <c:order val="1"/>
          <c:tx>
            <c:strRef>
              <c:f>'Senegal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1C20-4768-9CD1-30C1666C10C7}"/>
            </c:ext>
          </c:extLst>
        </c:ser>
        <c:dLbls>
          <c:showLegendKey val="0"/>
          <c:showVal val="1"/>
          <c:showCatName val="0"/>
          <c:showSerName val="0"/>
          <c:showPercent val="0"/>
          <c:showBubbleSize val="0"/>
        </c:dLbls>
        <c:gapWidth val="219"/>
        <c:overlap val="-27"/>
        <c:axId val="248614912"/>
        <c:axId val="182872896"/>
      </c:barChart>
      <c:catAx>
        <c:axId val="2486149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82872896"/>
        <c:crosses val="autoZero"/>
        <c:auto val="1"/>
        <c:lblAlgn val="ctr"/>
        <c:lblOffset val="100"/>
        <c:noMultiLvlLbl val="0"/>
      </c:catAx>
      <c:valAx>
        <c:axId val="182872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861491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'Senegal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059-4498-AF74-2730E0FCAEE5}"/>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59-4498-AF74-2730E0FCAEE5}"/>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059-4498-AF74-2730E0FCAEE5}"/>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59-4498-AF74-2730E0FCAEE5}"/>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59-4498-AF74-2730E0FCAEE5}"/>
                </c:ext>
              </c:extLst>
            </c:dLbl>
            <c:dLbl>
              <c:idx val="9"/>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059-4498-AF74-2730E0FCAEE5}"/>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Estatisticas'!$B$91:$K$91</c:f>
              <c:numCache>
                <c:formatCode>"$"#,##0;\-"$"#,##0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smooth val="0"/>
          <c:extLst xmlns:c16r2="http://schemas.microsoft.com/office/drawing/2015/06/chart">
            <c:ext xmlns:c16="http://schemas.microsoft.com/office/drawing/2014/chart" uri="{C3380CC4-5D6E-409C-BE32-E72D297353CC}">
              <c16:uniqueId val="{00000007-2059-4498-AF74-2730E0FCAEE5}"/>
            </c:ext>
          </c:extLst>
        </c:ser>
        <c:dLbls>
          <c:showLegendKey val="0"/>
          <c:showVal val="1"/>
          <c:showCatName val="0"/>
          <c:showSerName val="0"/>
          <c:showPercent val="0"/>
          <c:showBubbleSize val="0"/>
        </c:dLbls>
        <c:marker val="1"/>
        <c:smooth val="0"/>
        <c:axId val="248615424"/>
        <c:axId val="182874624"/>
      </c:lineChart>
      <c:catAx>
        <c:axId val="2486154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82874624"/>
        <c:crosses val="autoZero"/>
        <c:auto val="1"/>
        <c:lblAlgn val="ctr"/>
        <c:lblOffset val="100"/>
        <c:noMultiLvlLbl val="0"/>
      </c:catAx>
      <c:valAx>
        <c:axId val="1828746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86154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'Sierra Leone Estatisticas'!$A$7</c:f>
              <c:strCache>
                <c:ptCount val="1"/>
                <c:pt idx="0">
                  <c:v>Exports of goods and services [Constant] </c:v>
                </c:pt>
              </c:strCache>
            </c:strRef>
          </c:tx>
          <c:spPr>
            <a:solidFill>
              <a:schemeClr val="accent1"/>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Estatisticas'!$B$7:$K$7</c:f>
              <c:numCache>
                <c:formatCode>"$"#,##0_);[Red]\("$"#,##0\)</c:formatCode>
                <c:ptCount val="10"/>
                <c:pt idx="0">
                  <c:v>363528018</c:v>
                </c:pt>
                <c:pt idx="1">
                  <c:v>432978661</c:v>
                </c:pt>
                <c:pt idx="2">
                  <c:v>427158407</c:v>
                </c:pt>
                <c:pt idx="3">
                  <c:v>1098986341</c:v>
                </c:pt>
                <c:pt idx="4">
                  <c:v>1508984620</c:v>
                </c:pt>
                <c:pt idx="5">
                  <c:v>2421355459</c:v>
                </c:pt>
                <c:pt idx="6">
                  <c:v>1087446264</c:v>
                </c:pt>
                <c:pt idx="7">
                  <c:v>1323620505</c:v>
                </c:pt>
                <c:pt idx="8">
                  <c:v>1631693416</c:v>
                </c:pt>
                <c:pt idx="9">
                  <c:v>1084878075</c:v>
                </c:pt>
              </c:numCache>
            </c:numRef>
          </c:val>
          <c:extLst xmlns:c16r2="http://schemas.microsoft.com/office/drawing/2015/06/chart">
            <c:ext xmlns:c16="http://schemas.microsoft.com/office/drawing/2014/chart" uri="{C3380CC4-5D6E-409C-BE32-E72D297353CC}">
              <c16:uniqueId val="{00000000-3B10-4B24-A78D-5E153CEAD81F}"/>
            </c:ext>
          </c:extLst>
        </c:ser>
        <c:ser>
          <c:idx val="1"/>
          <c:order val="1"/>
          <c:tx>
            <c:strRef>
              <c:f>'Sierra Leone Estatisticas'!$A$8</c:f>
              <c:strCache>
                <c:ptCount val="1"/>
                <c:pt idx="0">
                  <c:v>Exports of goods and services [Current] </c:v>
                </c:pt>
              </c:strCache>
            </c:strRef>
          </c:tx>
          <c:spPr>
            <a:solidFill>
              <a:schemeClr val="accent2"/>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Estatisticas'!$B$8:$K$8</c:f>
              <c:numCache>
                <c:formatCode>"$"#,##0_);[Red]\("$"#,##0\)</c:formatCode>
                <c:ptCount val="10"/>
                <c:pt idx="0">
                  <c:v>331270805</c:v>
                </c:pt>
                <c:pt idx="1">
                  <c:v>432978661</c:v>
                </c:pt>
                <c:pt idx="2">
                  <c:v>478655063</c:v>
                </c:pt>
                <c:pt idx="3">
                  <c:v>1251015326</c:v>
                </c:pt>
                <c:pt idx="4">
                  <c:v>1408534692</c:v>
                </c:pt>
                <c:pt idx="5">
                  <c:v>1542664519</c:v>
                </c:pt>
                <c:pt idx="6">
                  <c:v>816852289</c:v>
                </c:pt>
                <c:pt idx="7">
                  <c:v>915541736</c:v>
                </c:pt>
                <c:pt idx="8">
                  <c:v>974210448</c:v>
                </c:pt>
                <c:pt idx="9">
                  <c:v>713559229</c:v>
                </c:pt>
              </c:numCache>
            </c:numRef>
          </c:val>
          <c:extLst xmlns:c16r2="http://schemas.microsoft.com/office/drawing/2015/06/chart">
            <c:ext xmlns:c16="http://schemas.microsoft.com/office/drawing/2014/chart" uri="{C3380CC4-5D6E-409C-BE32-E72D297353CC}">
              <c16:uniqueId val="{00000001-3B10-4B24-A78D-5E153CEAD81F}"/>
            </c:ext>
          </c:extLst>
        </c:ser>
        <c:ser>
          <c:idx val="2"/>
          <c:order val="2"/>
          <c:tx>
            <c:strRef>
              <c:f>'Sierra Leone Estatisticas'!$A$9</c:f>
              <c:strCache>
                <c:ptCount val="1"/>
                <c:pt idx="0">
                  <c:v>Exports of goods and services [Current] </c:v>
                </c:pt>
              </c:strCache>
            </c:strRef>
          </c:tx>
          <c:spPr>
            <a:solidFill>
              <a:srgbClr val="CCE9AD"/>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Estatisticas'!$B$9:$K$9</c:f>
              <c:numCache>
                <c:formatCode>"$"#,##0_);[Red]\("$"#,##0\)</c:formatCode>
                <c:ptCount val="10"/>
                <c:pt idx="0">
                  <c:v>696727088</c:v>
                </c:pt>
                <c:pt idx="1">
                  <c:v>888970140</c:v>
                </c:pt>
                <c:pt idx="2">
                  <c:v>1739421382</c:v>
                </c:pt>
                <c:pt idx="3">
                  <c:v>1911592929</c:v>
                </c:pt>
                <c:pt idx="4">
                  <c:v>2291189741</c:v>
                </c:pt>
                <c:pt idx="5">
                  <c:v>2262335264</c:v>
                </c:pt>
                <c:pt idx="6">
                  <c:v>1848948125</c:v>
                </c:pt>
                <c:pt idx="7">
                  <c:v>2291348199</c:v>
                </c:pt>
                <c:pt idx="8">
                  <c:v>2435434672</c:v>
                </c:pt>
                <c:pt idx="9">
                  <c:v>2154342451</c:v>
                </c:pt>
              </c:numCache>
            </c:numRef>
          </c:val>
          <c:extLst xmlns:c16r2="http://schemas.microsoft.com/office/drawing/2015/06/chart">
            <c:ext xmlns:c16="http://schemas.microsoft.com/office/drawing/2014/chart" uri="{C3380CC4-5D6E-409C-BE32-E72D297353CC}">
              <c16:uniqueId val="{00000002-3B10-4B24-A78D-5E153CEAD81F}"/>
            </c:ext>
          </c:extLst>
        </c:ser>
        <c:ser>
          <c:idx val="3"/>
          <c:order val="3"/>
          <c:tx>
            <c:strRef>
              <c:f>'Sierra Leone Estatisticas'!$A$10</c:f>
              <c:strCache>
                <c:ptCount val="1"/>
                <c:pt idx="0">
                  <c:v>Imports of goods and services [Current] </c:v>
                </c:pt>
              </c:strCache>
            </c:strRef>
          </c:tx>
          <c:spPr>
            <a:solidFill>
              <a:srgbClr val="7030A0"/>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Estatisticas'!$B$10:$K$10</c:f>
              <c:numCache>
                <c:formatCode>"$"#,##0_);[Red]\("$"#,##0\)</c:formatCode>
                <c:ptCount val="10"/>
                <c:pt idx="0">
                  <c:v>685540147</c:v>
                </c:pt>
                <c:pt idx="1">
                  <c:v>888970140</c:v>
                </c:pt>
                <c:pt idx="2">
                  <c:v>1896478865</c:v>
                </c:pt>
                <c:pt idx="3">
                  <c:v>2295138524</c:v>
                </c:pt>
                <c:pt idx="4">
                  <c:v>2894443250</c:v>
                </c:pt>
                <c:pt idx="5">
                  <c:v>2629234393</c:v>
                </c:pt>
                <c:pt idx="6">
                  <c:v>2001365444</c:v>
                </c:pt>
                <c:pt idx="7">
                  <c:v>2002833182</c:v>
                </c:pt>
                <c:pt idx="8">
                  <c:v>1796266882</c:v>
                </c:pt>
                <c:pt idx="9">
                  <c:v>1602530536</c:v>
                </c:pt>
              </c:numCache>
            </c:numRef>
          </c:val>
          <c:extLst xmlns:c16r2="http://schemas.microsoft.com/office/drawing/2015/06/chart">
            <c:ext xmlns:c16="http://schemas.microsoft.com/office/drawing/2014/chart" uri="{C3380CC4-5D6E-409C-BE32-E72D297353CC}">
              <c16:uniqueId val="{00000003-3B10-4B24-A78D-5E153CEAD81F}"/>
            </c:ext>
          </c:extLst>
        </c:ser>
        <c:ser>
          <c:idx val="4"/>
          <c:order val="4"/>
          <c:tx>
            <c:strRef>
              <c:f>'Sierra Leone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Estatisticas'!$B$11:$K$11</c:f>
              <c:numCache>
                <c:formatCode>"$"#,##0_);[Red]\("$"#,##0\)</c:formatCode>
                <c:ptCount val="10"/>
                <c:pt idx="0">
                  <c:v>-333199070</c:v>
                </c:pt>
                <c:pt idx="1">
                  <c:v>-455991479</c:v>
                </c:pt>
                <c:pt idx="2">
                  <c:v>-1312262975</c:v>
                </c:pt>
                <c:pt idx="3">
                  <c:v>-812606588</c:v>
                </c:pt>
                <c:pt idx="4">
                  <c:v>-782205121</c:v>
                </c:pt>
                <c:pt idx="5">
                  <c:v>159020195</c:v>
                </c:pt>
                <c:pt idx="6">
                  <c:v>-761501861</c:v>
                </c:pt>
                <c:pt idx="7">
                  <c:v>-967727694</c:v>
                </c:pt>
                <c:pt idx="8">
                  <c:v>-803741256</c:v>
                </c:pt>
                <c:pt idx="9">
                  <c:v>-1069464376</c:v>
                </c:pt>
              </c:numCache>
            </c:numRef>
          </c:val>
          <c:extLst xmlns:c16r2="http://schemas.microsoft.com/office/drawing/2015/06/chart">
            <c:ext xmlns:c16="http://schemas.microsoft.com/office/drawing/2014/chart" uri="{C3380CC4-5D6E-409C-BE32-E72D297353CC}">
              <c16:uniqueId val="{0000000E-3B10-4B24-A78D-5E153CEAD81F}"/>
            </c:ext>
          </c:extLst>
        </c:ser>
        <c:ser>
          <c:idx val="5"/>
          <c:order val="5"/>
          <c:tx>
            <c:strRef>
              <c:f>'Sierra Leone Estatisticas'!$A$12</c:f>
              <c:strCache>
                <c:ptCount val="1"/>
                <c:pt idx="0">
                  <c:v>Trade balance [Current]</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Estatisticas'!$B$12:$K$12</c:f>
              <c:numCache>
                <c:formatCode>"$"#,##0_);[Red]\("$"#,##0\)</c:formatCode>
                <c:ptCount val="10"/>
                <c:pt idx="0">
                  <c:v>-354269342</c:v>
                </c:pt>
                <c:pt idx="1">
                  <c:v>-455991479</c:v>
                </c:pt>
                <c:pt idx="2">
                  <c:v>-1417823802</c:v>
                </c:pt>
                <c:pt idx="3">
                  <c:v>-1044123198</c:v>
                </c:pt>
                <c:pt idx="4">
                  <c:v>-1485908558</c:v>
                </c:pt>
                <c:pt idx="5">
                  <c:v>-1086569874</c:v>
                </c:pt>
                <c:pt idx="6">
                  <c:v>-1184513155</c:v>
                </c:pt>
                <c:pt idx="7">
                  <c:v>-1087291446</c:v>
                </c:pt>
                <c:pt idx="8">
                  <c:v>-822056434</c:v>
                </c:pt>
                <c:pt idx="9">
                  <c:v>-888971307</c:v>
                </c:pt>
              </c:numCache>
            </c:numRef>
          </c:val>
          <c:extLst xmlns:c16r2="http://schemas.microsoft.com/office/drawing/2015/06/chart">
            <c:ext xmlns:c16="http://schemas.microsoft.com/office/drawing/2014/chart" uri="{C3380CC4-5D6E-409C-BE32-E72D297353CC}">
              <c16:uniqueId val="{00000019-3B10-4B24-A78D-5E153CEAD81F}"/>
            </c:ext>
          </c:extLst>
        </c:ser>
        <c:ser>
          <c:idx val="6"/>
          <c:order val="6"/>
          <c:tx>
            <c:strRef>
              <c:f>'Sierra Leone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Estatisticas'!$B$13:$K$13</c:f>
              <c:numCache>
                <c:formatCode>"$"#,##0_);[Red]\("$"#,##0\)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extLst xmlns:c16r2="http://schemas.microsoft.com/office/drawing/2015/06/chart">
            <c:ext xmlns:c16="http://schemas.microsoft.com/office/drawing/2014/chart" uri="{C3380CC4-5D6E-409C-BE32-E72D297353CC}">
              <c16:uniqueId val="{0000001D-3B10-4B24-A78D-5E153CEAD81F}"/>
            </c:ext>
          </c:extLst>
        </c:ser>
        <c:dLbls>
          <c:showLegendKey val="0"/>
          <c:showVal val="0"/>
          <c:showCatName val="0"/>
          <c:showSerName val="0"/>
          <c:showPercent val="0"/>
          <c:showBubbleSize val="0"/>
        </c:dLbls>
        <c:gapWidth val="150"/>
        <c:axId val="249574400"/>
        <c:axId val="236544000"/>
      </c:barChart>
      <c:dateAx>
        <c:axId val="249574400"/>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sz="1000" b="0">
                    <a:solidFill>
                      <a:srgbClr val="00B0F0"/>
                    </a:solidFill>
                  </a:rPr>
                  <a:t>SIERRA LEONE </a:t>
                </a:r>
                <a:r>
                  <a:rPr lang="pt-PT" sz="1000" b="0" i="0" baseline="0">
                    <a:solidFill>
                      <a:srgbClr val="00B0F0"/>
                    </a:solidFill>
                    <a:effectLst/>
                  </a:rPr>
                  <a:t>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6544000"/>
        <c:crosses val="autoZero"/>
        <c:auto val="0"/>
        <c:lblOffset val="100"/>
        <c:baseTimeUnit val="days"/>
      </c:dateAx>
      <c:valAx>
        <c:axId val="2365440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957440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dirty="0">
                <a:effectLst/>
                <a:latin typeface="Arial Narrow" panose="020B0606020202030204" pitchFamily="34" charset="0"/>
              </a:rPr>
              <a:t>Sierra Leone Im</a:t>
            </a:r>
            <a:r>
              <a:rPr lang="en-US" sz="1200" b="0" i="1" baseline="0" dirty="0">
                <a:effectLst/>
                <a:latin typeface="Arial Narrow" panose="020B0606020202030204" pitchFamily="34" charset="0"/>
              </a:rPr>
              <a:t>ports of goods</a:t>
            </a:r>
            <a:endParaRPr lang="pt-PT" sz="1200" i="1" dirty="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dirty="0">
                <a:solidFill>
                  <a:srgbClr val="00B0F0"/>
                </a:solidFill>
                <a:latin typeface="Arial Narrow" panose="020B0606020202030204" pitchFamily="34" charset="0"/>
              </a:rPr>
              <a:t>2015</a:t>
            </a:r>
          </a:p>
        </c:rich>
      </c:tx>
      <c:layout>
        <c:manualLayout>
          <c:xMode val="edge"/>
          <c:yMode val="edge"/>
          <c:x val="0.40908234165802226"/>
          <c:y val="2.7518285550148402E-2"/>
        </c:manualLayout>
      </c:layout>
      <c:overlay val="0"/>
      <c:spPr>
        <a:noFill/>
        <a:ln>
          <a:noFill/>
        </a:ln>
        <a:effectLst/>
      </c:spPr>
    </c:title>
    <c:autoTitleDeleted val="0"/>
    <c:plotArea>
      <c:layout>
        <c:manualLayout>
          <c:layoutTarget val="inner"/>
          <c:xMode val="edge"/>
          <c:yMode val="edge"/>
          <c:x val="0.32054770115038222"/>
          <c:y val="0.36559044530570278"/>
          <c:w val="0.4836667038527564"/>
          <c:h val="0.4836993218631487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976-425C-94E4-5B4B134E2DC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976-425C-94E4-5B4B134E2DC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C976-425C-94E4-5B4B134E2DC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C976-425C-94E4-5B4B134E2DC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C976-425C-94E4-5B4B134E2DC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C976-425C-94E4-5B4B134E2DC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C976-425C-94E4-5B4B134E2DC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C976-425C-94E4-5B4B134E2DC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C976-425C-94E4-5B4B134E2DC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C976-425C-94E4-5B4B134E2DC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C976-425C-94E4-5B4B134E2DC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C976-425C-94E4-5B4B134E2DC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C976-425C-94E4-5B4B134E2DC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C976-425C-94E4-5B4B134E2DC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C976-425C-94E4-5B4B134E2DC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C976-425C-94E4-5B4B134E2DC6}"/>
              </c:ext>
            </c:extLst>
          </c:dPt>
          <c:dLbls>
            <c:dLbl>
              <c:idx val="0"/>
              <c:layout>
                <c:manualLayout>
                  <c:x val="3.3833791499259885E-2"/>
                  <c:y val="-2.9606564064991275E-2"/>
                </c:manualLayout>
              </c:layout>
              <c:dLblPos val="bestFit"/>
              <c:showLegendKey val="1"/>
              <c:showVal val="0"/>
              <c:showCatName val="1"/>
              <c:showSerName val="0"/>
              <c:showPercent val="1"/>
              <c:showBubbleSize val="0"/>
              <c:separator>.</c:separator>
            </c:dLbl>
            <c:dLbl>
              <c:idx val="1"/>
              <c:layout>
                <c:manualLayout>
                  <c:x val="1.2687671812222457E-2"/>
                  <c:y val="-2.1147545760708104E-2"/>
                </c:manualLayout>
              </c:layout>
              <c:dLblPos val="bestFit"/>
              <c:showLegendKey val="1"/>
              <c:showVal val="0"/>
              <c:showCatName val="1"/>
              <c:showSerName val="0"/>
              <c:showPercent val="1"/>
              <c:showBubbleSize val="0"/>
              <c:separator>.</c:separator>
            </c:dLbl>
            <c:dLbl>
              <c:idx val="2"/>
              <c:layout>
                <c:manualLayout>
                  <c:x val="8.4584478748149713E-3"/>
                  <c:y val="3.5950827793203646E-2"/>
                </c:manualLayout>
              </c:layout>
              <c:dLblPos val="bestFit"/>
              <c:showLegendKey val="1"/>
              <c:showVal val="0"/>
              <c:showCatName val="1"/>
              <c:showSerName val="0"/>
              <c:showPercent val="1"/>
              <c:showBubbleSize val="0"/>
              <c:separator>.</c:separator>
            </c:dLbl>
            <c:dLbl>
              <c:idx val="3"/>
              <c:layout>
                <c:manualLayout>
                  <c:x val="1.48022837809262E-2"/>
                  <c:y val="5.4983618977840869E-2"/>
                </c:manualLayout>
              </c:layout>
              <c:dLblPos val="bestFit"/>
              <c:showLegendKey val="1"/>
              <c:showVal val="0"/>
              <c:showCatName val="1"/>
              <c:showSerName val="0"/>
              <c:showPercent val="1"/>
              <c:showBubbleSize val="0"/>
              <c:separator>.</c:separator>
            </c:dLbl>
            <c:dLbl>
              <c:idx val="4"/>
              <c:layout>
                <c:manualLayout>
                  <c:x val="-0.13956438993444706"/>
                  <c:y val="1.268852745642466E-2"/>
                </c:manualLayout>
              </c:layout>
              <c:dLblPos val="bestFit"/>
              <c:showLegendKey val="1"/>
              <c:showVal val="0"/>
              <c:showCatName val="1"/>
              <c:showSerName val="0"/>
              <c:showPercent val="1"/>
              <c:showBubbleSize val="0"/>
              <c:separator>.</c:separator>
            </c:dLbl>
            <c:dLbl>
              <c:idx val="5"/>
              <c:layout>
                <c:manualLayout>
                  <c:x val="-2.5375343624444935E-2"/>
                  <c:y val="7.1901655586407293E-2"/>
                </c:manualLayout>
              </c:layout>
              <c:dLblPos val="bestFit"/>
              <c:showLegendKey val="1"/>
              <c:showVal val="0"/>
              <c:showCatName val="1"/>
              <c:showSerName val="0"/>
              <c:showPercent val="1"/>
              <c:showBubbleSize val="0"/>
              <c:separator>.</c:separator>
            </c:dLbl>
            <c:dLbl>
              <c:idx val="6"/>
              <c:layout>
                <c:manualLayout>
                  <c:x val="-0.1036159864664834"/>
                  <c:y val="1.2688527456424816E-2"/>
                </c:manualLayout>
              </c:layout>
              <c:dLblPos val="bestFit"/>
              <c:showLegendKey val="1"/>
              <c:showVal val="0"/>
              <c:showCatName val="1"/>
              <c:showSerName val="0"/>
              <c:showPercent val="1"/>
              <c:showBubbleSize val="0"/>
              <c:separator>.</c:separator>
            </c:dLbl>
            <c:dLbl>
              <c:idx val="7"/>
              <c:layout>
                <c:manualLayout>
                  <c:x val="-0.12687671812222456"/>
                  <c:y val="-2.326230033677883E-2"/>
                </c:manualLayout>
              </c:layout>
              <c:dLblPos val="bestFit"/>
              <c:showLegendKey val="1"/>
              <c:showVal val="0"/>
              <c:showCatName val="1"/>
              <c:showSerName val="0"/>
              <c:showPercent val="1"/>
              <c:showBubbleSize val="0"/>
              <c:separator>.</c:separator>
            </c:dLbl>
            <c:dLbl>
              <c:idx val="8"/>
              <c:layout>
                <c:manualLayout>
                  <c:x val="-8.6699090716853458E-2"/>
                  <c:y val="2.960656406499108E-2"/>
                </c:manualLayout>
              </c:layout>
              <c:dLblPos val="bestFit"/>
              <c:showLegendKey val="1"/>
              <c:showVal val="0"/>
              <c:showCatName val="1"/>
              <c:showSerName val="0"/>
              <c:showPercent val="1"/>
              <c:showBubbleSize val="0"/>
              <c:separator>.</c:separator>
            </c:dLbl>
            <c:dLbl>
              <c:idx val="9"/>
              <c:layout>
                <c:manualLayout>
                  <c:x val="-0.12899133009092834"/>
                  <c:y val="4.652460067355766E-2"/>
                </c:manualLayout>
              </c:layout>
              <c:dLblPos val="bestFit"/>
              <c:showLegendKey val="1"/>
              <c:showVal val="0"/>
              <c:showCatName val="1"/>
              <c:showSerName val="0"/>
              <c:showPercent val="1"/>
              <c:showBubbleSize val="0"/>
              <c:separator>.</c:separator>
            </c:dLbl>
            <c:dLbl>
              <c:idx val="10"/>
              <c:layout>
                <c:manualLayout>
                  <c:x val="-0.13533516599703957"/>
                  <c:y val="-4.2295091521416051E-3"/>
                </c:manualLayout>
              </c:layout>
              <c:dLblPos val="bestFit"/>
              <c:showLegendKey val="1"/>
              <c:showVal val="0"/>
              <c:showCatName val="1"/>
              <c:showSerName val="0"/>
              <c:showPercent val="1"/>
              <c:showBubbleSize val="0"/>
              <c:separator>.</c:separator>
            </c:dLbl>
            <c:dLbl>
              <c:idx val="11"/>
              <c:layout>
                <c:manualLayout>
                  <c:x val="-0.16493973355889194"/>
                  <c:y val="-4.6524600673557695E-2"/>
                </c:manualLayout>
              </c:layout>
              <c:dLblPos val="bestFit"/>
              <c:showLegendKey val="1"/>
              <c:showVal val="0"/>
              <c:showCatName val="1"/>
              <c:showSerName val="0"/>
              <c:showPercent val="1"/>
              <c:showBubbleSize val="0"/>
              <c:separator>.</c:separator>
            </c:dLbl>
            <c:dLbl>
              <c:idx val="12"/>
              <c:layout>
                <c:manualLayout>
                  <c:x val="-9.0928314654260961E-2"/>
                  <c:y val="-7.1901655586407334E-2"/>
                </c:manualLayout>
              </c:layout>
              <c:dLblPos val="bestFit"/>
              <c:showLegendKey val="1"/>
              <c:showVal val="0"/>
              <c:showCatName val="1"/>
              <c:showSerName val="0"/>
              <c:showPercent val="1"/>
              <c:showBubbleSize val="0"/>
              <c:separator>.</c:separator>
            </c:dLbl>
            <c:dLbl>
              <c:idx val="13"/>
              <c:layout>
                <c:manualLayout>
                  <c:x val="-6.3438359061112282E-2"/>
                  <c:y val="-0.1057377288035401"/>
                </c:manualLayout>
              </c:layout>
              <c:dLblPos val="bestFit"/>
              <c:showLegendKey val="1"/>
              <c:showVal val="0"/>
              <c:showCatName val="1"/>
              <c:showSerName val="0"/>
              <c:showPercent val="1"/>
              <c:showBubbleSize val="0"/>
              <c:separator>.</c:separator>
            </c:dLbl>
            <c:dLbl>
              <c:idx val="14"/>
              <c:layout>
                <c:manualLayout>
                  <c:x val="-4.2292239374075629E-3"/>
                  <c:y val="-0.17763938438994742"/>
                </c:manualLayout>
              </c:layout>
              <c:dLblPos val="bestFit"/>
              <c:showLegendKey val="1"/>
              <c:showVal val="0"/>
              <c:showCatName val="1"/>
              <c:showSerName val="0"/>
              <c:showPercent val="1"/>
              <c:showBubbleSize val="0"/>
              <c:separator>.</c:separator>
            </c:dLbl>
            <c:dLbl>
              <c:idx val="15"/>
              <c:layout>
                <c:manualLayout>
                  <c:x val="8.881370268555705E-2"/>
                  <c:y val="-9.727871049925696E-2"/>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'Sierra Leone Estatisticas'!$A$115:$A$130</c:f>
              <c:strCache>
                <c:ptCount val="16"/>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Transportation equipment</c:v>
                </c:pt>
                <c:pt idx="13">
                  <c:v>Automobiles and parts</c:v>
                </c:pt>
                <c:pt idx="14">
                  <c:v>Textiles</c:v>
                </c:pt>
                <c:pt idx="15">
                  <c:v>Clothing</c:v>
                </c:pt>
              </c:strCache>
            </c:strRef>
          </c:cat>
          <c:val>
            <c:numRef>
              <c:f>'Sierra Leone Estatisticas'!$B$115:$B$130</c:f>
              <c:numCache>
                <c:formatCode>"$"#,##0</c:formatCode>
                <c:ptCount val="16"/>
                <c:pt idx="0">
                  <c:v>379247332</c:v>
                </c:pt>
                <c:pt idx="1">
                  <c:v>364529060</c:v>
                </c:pt>
                <c:pt idx="2">
                  <c:v>205022437</c:v>
                </c:pt>
                <c:pt idx="3">
                  <c:v>195209957</c:v>
                </c:pt>
                <c:pt idx="4">
                  <c:v>890916291</c:v>
                </c:pt>
                <c:pt idx="5">
                  <c:v>28529934</c:v>
                </c:pt>
                <c:pt idx="6">
                  <c:v>123247638</c:v>
                </c:pt>
                <c:pt idx="7">
                  <c:v>34455297</c:v>
                </c:pt>
                <c:pt idx="8">
                  <c:v>416871520</c:v>
                </c:pt>
                <c:pt idx="9">
                  <c:v>73607760</c:v>
                </c:pt>
                <c:pt idx="10">
                  <c:v>10198356</c:v>
                </c:pt>
                <c:pt idx="11">
                  <c:v>61913672</c:v>
                </c:pt>
                <c:pt idx="12">
                  <c:v>155964083</c:v>
                </c:pt>
                <c:pt idx="13">
                  <c:v>138833833</c:v>
                </c:pt>
                <c:pt idx="14" formatCode="&quot;$&quot;#,##0;\-&quot;$&quot;#,##0">
                  <c:v>14996254</c:v>
                </c:pt>
                <c:pt idx="15">
                  <c:v>10536061</c:v>
                </c:pt>
              </c:numCache>
            </c:numRef>
          </c:val>
          <c:extLst xmlns:c16r2="http://schemas.microsoft.com/office/drawing/2015/06/chart">
            <c:ext xmlns:c16="http://schemas.microsoft.com/office/drawing/2014/chart" uri="{C3380CC4-5D6E-409C-BE32-E72D297353CC}">
              <c16:uniqueId val="{00000020-C976-425C-94E4-5B4B134E2DC6}"/>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i="1">
                <a:solidFill>
                  <a:srgbClr val="3FBBD7"/>
                </a:solidFill>
              </a:defRPr>
            </a:pPr>
            <a:r>
              <a:rPr lang="pt-PT" sz="1200" b="0" i="1">
                <a:solidFill>
                  <a:srgbClr val="3FBBD7"/>
                </a:solidFill>
              </a:rPr>
              <a:t>Sierra Leone Ex</a:t>
            </a:r>
            <a:r>
              <a:rPr lang="en-US" sz="1200" b="0" i="1">
                <a:solidFill>
                  <a:srgbClr val="3FBBD7"/>
                </a:solidFill>
              </a:rPr>
              <a:t>ports of goods</a:t>
            </a:r>
            <a:endParaRPr lang="pt-PT" sz="1200" b="0" i="1">
              <a:solidFill>
                <a:srgbClr val="3FBBD7"/>
              </a:solidFill>
            </a:endParaRPr>
          </a:p>
          <a:p>
            <a:pPr>
              <a:defRPr sz="1200" b="0" i="1">
                <a:solidFill>
                  <a:srgbClr val="3FBBD7"/>
                </a:solidFill>
              </a:defRPr>
            </a:pPr>
            <a:r>
              <a:rPr lang="pt-PT" sz="1200" b="0" i="1">
                <a:solidFill>
                  <a:srgbClr val="3FBBD7"/>
                </a:solidFill>
              </a:rPr>
              <a:t>2015</a:t>
            </a:r>
          </a:p>
        </c:rich>
      </c:tx>
      <c:layout>
        <c:manualLayout>
          <c:xMode val="edge"/>
          <c:yMode val="edge"/>
          <c:x val="0.50904575036483179"/>
          <c:y val="3.3483725131859945E-2"/>
        </c:manualLayout>
      </c:layout>
      <c:overlay val="0"/>
      <c:spPr>
        <a:noFill/>
        <a:ln>
          <a:noFill/>
        </a:ln>
        <a:effectLst/>
      </c:spPr>
    </c:title>
    <c:autoTitleDeleted val="0"/>
    <c:plotArea>
      <c:layout>
        <c:manualLayout>
          <c:layoutTarget val="inner"/>
          <c:xMode val="edge"/>
          <c:yMode val="edge"/>
          <c:x val="0.25208835090701881"/>
          <c:y val="0.41255065211870934"/>
          <c:w val="0.44880630043786429"/>
          <c:h val="0.4526019390800817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082-47F5-9AC5-9D93C658E4F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082-47F5-9AC5-9D93C658E4FE}"/>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5082-47F5-9AC5-9D93C658E4F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082-47F5-9AC5-9D93C658E4FE}"/>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5082-47F5-9AC5-9D93C658E4FE}"/>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082-47F5-9AC5-9D93C658E4F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082-47F5-9AC5-9D93C658E4FE}"/>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5082-47F5-9AC5-9D93C658E4FE}"/>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5082-47F5-9AC5-9D93C658E4FE}"/>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5082-47F5-9AC5-9D93C658E4F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082-47F5-9AC5-9D93C658E4FE}"/>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5082-47F5-9AC5-9D93C658E4FE}"/>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5082-47F5-9AC5-9D93C658E4F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082-47F5-9AC5-9D93C658E4F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082-47F5-9AC5-9D93C658E4F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082-47F5-9AC5-9D93C658E4FE}"/>
              </c:ext>
            </c:extLst>
          </c:dPt>
          <c:dLbls>
            <c:dLbl>
              <c:idx val="0"/>
              <c:layout>
                <c:manualLayout>
                  <c:x val="5.2425492229964135E-2"/>
                  <c:y val="0.10573772880354006"/>
                </c:manualLayout>
              </c:layout>
              <c:dLblPos val="bestFit"/>
              <c:showLegendKey val="1"/>
              <c:showVal val="0"/>
              <c:showCatName val="1"/>
              <c:showSerName val="0"/>
              <c:showPercent val="1"/>
              <c:showBubbleSize val="0"/>
            </c:dLbl>
            <c:dLbl>
              <c:idx val="1"/>
              <c:layout>
                <c:manualLayout>
                  <c:x val="-5.45225119191627E-2"/>
                  <c:y val="2.1145880599624505E-3"/>
                </c:manualLayout>
              </c:layout>
              <c:dLblPos val="bestFit"/>
              <c:showLegendKey val="1"/>
              <c:showVal val="0"/>
              <c:showCatName val="1"/>
              <c:showSerName val="0"/>
              <c:showPercent val="1"/>
              <c:showBubbleSize val="0"/>
            </c:dLbl>
            <c:dLbl>
              <c:idx val="2"/>
              <c:layout>
                <c:manualLayout>
                  <c:x val="-9.4959986552654849E-2"/>
                  <c:y val="0.12688510804813974"/>
                </c:manualLayout>
              </c:layout>
              <c:dLblPos val="bestFit"/>
              <c:showLegendKey val="1"/>
              <c:showVal val="0"/>
              <c:showCatName val="1"/>
              <c:showSerName val="0"/>
              <c:showPercent val="1"/>
              <c:showBubbleSize val="0"/>
            </c:dLbl>
            <c:dLbl>
              <c:idx val="3"/>
              <c:layout>
                <c:manualLayout>
                  <c:x val="-0.15501004422895229"/>
                  <c:y val="6.7671813402049058E-2"/>
                </c:manualLayout>
              </c:layout>
              <c:dLblPos val="bestFit"/>
              <c:showLegendKey val="1"/>
              <c:showVal val="0"/>
              <c:showCatName val="1"/>
              <c:showSerName val="0"/>
              <c:showPercent val="1"/>
              <c:showBubbleSize val="0"/>
            </c:dLbl>
            <c:dLbl>
              <c:idx val="4"/>
              <c:layout>
                <c:manualLayout>
                  <c:x val="-0.14766997995777559"/>
                  <c:y val="0.10150821965139845"/>
                </c:manualLayout>
              </c:layout>
              <c:dLblPos val="bestFit"/>
              <c:showLegendKey val="1"/>
              <c:showVal val="0"/>
              <c:showCatName val="1"/>
              <c:showSerName val="0"/>
              <c:showPercent val="1"/>
              <c:showBubbleSize val="0"/>
            </c:dLbl>
            <c:dLbl>
              <c:idx val="5"/>
              <c:layout>
                <c:manualLayout>
                  <c:x val="-0.21863857518905375"/>
                  <c:y val="7.8245752798511425E-2"/>
                </c:manualLayout>
              </c:layout>
              <c:dLblPos val="bestFit"/>
              <c:showLegendKey val="1"/>
              <c:showVal val="0"/>
              <c:showCatName val="1"/>
              <c:showSerName val="0"/>
              <c:showPercent val="1"/>
              <c:showBubbleSize val="0"/>
            </c:dLbl>
            <c:dLbl>
              <c:idx val="6"/>
              <c:layout>
                <c:manualLayout>
                  <c:x val="-0.20287146392118904"/>
                  <c:y val="2.7491642972812081E-2"/>
                </c:manualLayout>
              </c:layout>
              <c:dLblPos val="bestFit"/>
              <c:showLegendKey val="1"/>
              <c:showVal val="0"/>
              <c:showCatName val="1"/>
              <c:showSerName val="0"/>
              <c:showPercent val="1"/>
              <c:showBubbleSize val="0"/>
            </c:dLbl>
            <c:dLbl>
              <c:idx val="7"/>
              <c:layout>
                <c:manualLayout>
                  <c:x val="-0.22053844200353553"/>
                  <c:y val="-4.0180336945345251E-2"/>
                </c:manualLayout>
              </c:layout>
              <c:dLblPos val="bestFit"/>
              <c:showLegendKey val="1"/>
              <c:showVal val="0"/>
              <c:showCatName val="1"/>
              <c:showSerName val="0"/>
              <c:showPercent val="1"/>
              <c:showBubbleSize val="0"/>
            </c:dLbl>
            <c:dLbl>
              <c:idx val="8"/>
              <c:layout>
                <c:manualLayout>
                  <c:x val="-0.23214552854307988"/>
                  <c:y val="-8.8819692194973709E-2"/>
                </c:manualLayout>
              </c:layout>
              <c:dLblPos val="bestFit"/>
              <c:showLegendKey val="1"/>
              <c:showVal val="0"/>
              <c:showCatName val="1"/>
              <c:showSerName val="0"/>
              <c:showPercent val="1"/>
              <c:showBubbleSize val="0"/>
            </c:dLbl>
            <c:dLbl>
              <c:idx val="9"/>
              <c:layout>
                <c:manualLayout>
                  <c:x val="-2.5164236270382823E-2"/>
                  <c:y val="-0.2051313603949762"/>
                </c:manualLayout>
              </c:layout>
              <c:dLblPos val="bestFit"/>
              <c:showLegendKey val="1"/>
              <c:showVal val="0"/>
              <c:showCatName val="1"/>
              <c:showSerName val="0"/>
              <c:showPercent val="1"/>
              <c:showBubbleSize val="0"/>
            </c:dLbl>
            <c:dLbl>
              <c:idx val="10"/>
              <c:layout>
                <c:manualLayout>
                  <c:x val="-0.24744832332543071"/>
                  <c:y val="-0.25800005828063793"/>
                </c:manualLayout>
              </c:layout>
              <c:dLblPos val="bestFit"/>
              <c:showLegendKey val="1"/>
              <c:showVal val="0"/>
              <c:showCatName val="1"/>
              <c:showSerName val="0"/>
              <c:showPercent val="1"/>
              <c:showBubbleSize val="0"/>
            </c:dLbl>
            <c:dLbl>
              <c:idx val="11"/>
              <c:layout>
                <c:manualLayout>
                  <c:x val="-0.32145313887521149"/>
                  <c:y val="-0.15226249599320615"/>
                </c:manualLayout>
              </c:layout>
              <c:dLblPos val="bestFit"/>
              <c:showLegendKey val="1"/>
              <c:showVal val="0"/>
              <c:showCatName val="1"/>
              <c:showSerName val="0"/>
              <c:showPercent val="1"/>
              <c:showBubbleSize val="0"/>
            </c:dLbl>
            <c:dLbl>
              <c:idx val="12"/>
              <c:layout>
                <c:manualLayout>
                  <c:x val="0.11323906321672253"/>
                  <c:y val="-0.20513119387886786"/>
                </c:manualLayout>
              </c:layout>
              <c:dLblPos val="bestFit"/>
              <c:showLegendKey val="1"/>
              <c:showVal val="0"/>
              <c:showCatName val="1"/>
              <c:showSerName val="0"/>
              <c:showPercent val="1"/>
              <c:showBubbleSize val="0"/>
            </c:dLbl>
            <c:dLbl>
              <c:idx val="13"/>
              <c:layout>
                <c:manualLayout>
                  <c:x val="0.16985859482508378"/>
                  <c:y val="-0.12900002914031897"/>
                </c:manualLayout>
              </c:layout>
              <c:dLblPos val="bestFit"/>
              <c:showLegendKey val="1"/>
              <c:showVal val="0"/>
              <c:showCatName val="1"/>
              <c:showSerName val="0"/>
              <c:showPercent val="1"/>
              <c:showBubbleSize val="0"/>
            </c:dLbl>
            <c:dLbl>
              <c:idx val="14"/>
              <c:layout>
                <c:manualLayout>
                  <c:x val="0.23067216581184219"/>
                  <c:y val="-7.8246085830728049E-2"/>
                </c:manualLayout>
              </c:layout>
              <c:dLblPos val="bestFit"/>
              <c:showLegendKey val="1"/>
              <c:showVal val="0"/>
              <c:showCatName val="1"/>
              <c:showSerName val="0"/>
              <c:showPercent val="1"/>
              <c:showBubbleSize val="0"/>
            </c:dLbl>
            <c:dLbl>
              <c:idx val="15"/>
              <c:layout>
                <c:manualLayout>
                  <c:x val="0.15937349637909104"/>
                  <c:y val="-1.9032791184637184E-2"/>
                </c:manualLayout>
              </c:layout>
              <c:dLblPos val="bestFit"/>
              <c:showLegendKey val="1"/>
              <c:showVal val="0"/>
              <c:showCatName val="1"/>
              <c:showSerName val="0"/>
              <c:showPercent val="1"/>
              <c:showBubbleSize val="0"/>
            </c:dLbl>
            <c:numFmt formatCode="0.00%" sourceLinked="0"/>
            <c:spPr>
              <a:noFill/>
              <a:ln>
                <a:noFill/>
              </a:ln>
              <a:effectLst/>
            </c:spPr>
            <c:txPr>
              <a:bodyPr rot="0" vert="horz"/>
              <a:lstStyle/>
              <a:p>
                <a:pPr>
                  <a:defRPr sz="900"/>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'Sierra Leone Estatisticas'!$A$137:$A$152</c:f>
              <c:strCache>
                <c:ptCount val="16"/>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Transportation equipment</c:v>
                </c:pt>
                <c:pt idx="13">
                  <c:v>Automobiles and parts</c:v>
                </c:pt>
                <c:pt idx="14">
                  <c:v>Textiles</c:v>
                </c:pt>
                <c:pt idx="15">
                  <c:v>Clothing</c:v>
                </c:pt>
              </c:strCache>
            </c:strRef>
          </c:cat>
          <c:val>
            <c:numRef>
              <c:f>'Sierra Leone Estatisticas'!$B$137:$B$152</c:f>
              <c:numCache>
                <c:formatCode>"$"#,##0;\-"$"#,##0</c:formatCode>
                <c:ptCount val="16"/>
                <c:pt idx="0">
                  <c:v>71553541</c:v>
                </c:pt>
                <c:pt idx="1">
                  <c:v>70959967</c:v>
                </c:pt>
                <c:pt idx="2">
                  <c:v>1000947</c:v>
                </c:pt>
                <c:pt idx="3">
                  <c:v>201950</c:v>
                </c:pt>
                <c:pt idx="4">
                  <c:v>20632631</c:v>
                </c:pt>
                <c:pt idx="5">
                  <c:v>435598</c:v>
                </c:pt>
                <c:pt idx="6">
                  <c:v>2110868</c:v>
                </c:pt>
                <c:pt idx="7">
                  <c:v>59</c:v>
                </c:pt>
                <c:pt idx="8">
                  <c:v>6716954</c:v>
                </c:pt>
                <c:pt idx="9">
                  <c:v>158208</c:v>
                </c:pt>
                <c:pt idx="10">
                  <c:v>105182</c:v>
                </c:pt>
                <c:pt idx="11">
                  <c:v>53026</c:v>
                </c:pt>
                <c:pt idx="12">
                  <c:v>2540676</c:v>
                </c:pt>
                <c:pt idx="13">
                  <c:v>931077</c:v>
                </c:pt>
                <c:pt idx="14">
                  <c:v>17596</c:v>
                </c:pt>
                <c:pt idx="15">
                  <c:v>70069</c:v>
                </c:pt>
              </c:numCache>
            </c:numRef>
          </c:val>
          <c:extLst xmlns:c16r2="http://schemas.microsoft.com/office/drawing/2015/06/chart">
            <c:ext xmlns:c16="http://schemas.microsoft.com/office/drawing/2014/chart" uri="{C3380CC4-5D6E-409C-BE32-E72D297353CC}">
              <c16:uniqueId val="{00000020-5082-47F5-9AC5-9D93C658E4FE}"/>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latin typeface="Arial Narrow" panose="020B0606020202030204" pitchFamily="34" charset="0"/>
        </a:defRPr>
      </a:pPr>
      <a:endParaRPr lang="pt-PT"/>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'Sierra Leone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Estatisticas'!$B$14:$K$14</c:f>
              <c:numCache>
                <c:formatCode>0.00%</c:formatCode>
                <c:ptCount val="10"/>
                <c:pt idx="0">
                  <c:v>0.13500000000000001</c:v>
                </c:pt>
                <c:pt idx="1">
                  <c:v>0.16789999999999999</c:v>
                </c:pt>
                <c:pt idx="2">
                  <c:v>0.16270000000000001</c:v>
                </c:pt>
                <c:pt idx="3">
                  <c:v>0.3291</c:v>
                </c:pt>
                <c:pt idx="4">
                  <c:v>0.2863</c:v>
                </c:pt>
                <c:pt idx="5">
                  <c:v>0.30759999999999998</c:v>
                </c:pt>
                <c:pt idx="6">
                  <c:v>0.19359999999999999</c:v>
                </c:pt>
                <c:pt idx="7">
                  <c:v>0.24909999999999999</c:v>
                </c:pt>
                <c:pt idx="8">
                  <c:v>0.26050000000000001</c:v>
                </c:pt>
                <c:pt idx="9">
                  <c:v>0.17469999999999999</c:v>
                </c:pt>
              </c:numCache>
            </c:numRef>
          </c:val>
          <c:extLst xmlns:c16r2="http://schemas.microsoft.com/office/drawing/2015/06/chart">
            <c:ext xmlns:c16="http://schemas.microsoft.com/office/drawing/2014/chart" uri="{C3380CC4-5D6E-409C-BE32-E72D297353CC}">
              <c16:uniqueId val="{00000000-BEA0-4E1F-B3E2-7FC9247A6EAC}"/>
            </c:ext>
          </c:extLst>
        </c:ser>
        <c:ser>
          <c:idx val="1"/>
          <c:order val="1"/>
          <c:tx>
            <c:strRef>
              <c:f>'Sierra Leone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Estatisticas'!$B$15:$K$15</c:f>
              <c:numCache>
                <c:formatCode>0.00%</c:formatCode>
                <c:ptCount val="10"/>
                <c:pt idx="0">
                  <c:v>0.27939999999999998</c:v>
                </c:pt>
                <c:pt idx="1">
                  <c:v>0.3448</c:v>
                </c:pt>
                <c:pt idx="2">
                  <c:v>0.64449999999999996</c:v>
                </c:pt>
                <c:pt idx="3">
                  <c:v>0.60370000000000001</c:v>
                </c:pt>
                <c:pt idx="4">
                  <c:v>0.58830000000000005</c:v>
                </c:pt>
                <c:pt idx="5">
                  <c:v>0.52429999999999999</c:v>
                </c:pt>
                <c:pt idx="6">
                  <c:v>0.47439999999999999</c:v>
                </c:pt>
                <c:pt idx="7">
                  <c:v>0.54500000000000004</c:v>
                </c:pt>
                <c:pt idx="8">
                  <c:v>0.4803</c:v>
                </c:pt>
                <c:pt idx="9">
                  <c:v>0.39229999999999998</c:v>
                </c:pt>
              </c:numCache>
            </c:numRef>
          </c:val>
          <c:extLst xmlns:c16r2="http://schemas.microsoft.com/office/drawing/2015/06/chart">
            <c:ext xmlns:c16="http://schemas.microsoft.com/office/drawing/2014/chart" uri="{C3380CC4-5D6E-409C-BE32-E72D297353CC}">
              <c16:uniqueId val="{00000001-BEA0-4E1F-B3E2-7FC9247A6EAC}"/>
            </c:ext>
          </c:extLst>
        </c:ser>
        <c:dLbls>
          <c:showLegendKey val="0"/>
          <c:showVal val="1"/>
          <c:showCatName val="0"/>
          <c:showSerName val="0"/>
          <c:showPercent val="0"/>
          <c:showBubbleSize val="0"/>
        </c:dLbls>
        <c:gapWidth val="219"/>
        <c:overlap val="-27"/>
        <c:axId val="250176000"/>
        <c:axId val="236551488"/>
      </c:barChart>
      <c:catAx>
        <c:axId val="250176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6551488"/>
        <c:crosses val="autoZero"/>
        <c:auto val="1"/>
        <c:lblAlgn val="ctr"/>
        <c:lblOffset val="100"/>
        <c:noMultiLvlLbl val="0"/>
      </c:catAx>
      <c:valAx>
        <c:axId val="236551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5017600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solidFill>
                  <a:schemeClr val="bg1"/>
                </a:solidFill>
                <a:latin typeface="+mn-lt"/>
                <a:ea typeface="+mn-ea"/>
                <a:cs typeface="+mn-cs"/>
              </a:defRPr>
            </a:pPr>
            <a:r>
              <a:rPr lang="en-US" sz="1100">
                <a:solidFill>
                  <a:schemeClr val="bg1"/>
                </a:solidFill>
              </a:rPr>
              <a:t>GROWTH RATE OF ECOWAS MEMBER COUNTRIES</a:t>
            </a:r>
          </a:p>
        </c:rich>
      </c:tx>
      <c:layout/>
      <c:overlay val="0"/>
      <c:spPr>
        <a:solidFill>
          <a:srgbClr val="B1D3F5"/>
        </a:solidFill>
        <a:ln>
          <a:noFill/>
        </a:ln>
        <a:effectLst/>
      </c:spPr>
    </c:title>
    <c:autoTitleDeleted val="0"/>
    <c:plotArea>
      <c:layout/>
      <c:barChart>
        <c:barDir val="col"/>
        <c:grouping val="clustered"/>
        <c:varyColors val="0"/>
        <c:ser>
          <c:idx val="0"/>
          <c:order val="0"/>
          <c:tx>
            <c:strRef>
              <c:f>'Growth rate'!$B$5</c:f>
              <c:strCache>
                <c:ptCount val="1"/>
                <c:pt idx="0">
                  <c:v>2017</c:v>
                </c:pt>
              </c:strCache>
            </c:strRef>
          </c:tx>
          <c:spPr>
            <a:solidFill>
              <a:schemeClr val="accent6">
                <a:lumMod val="60000"/>
                <a:lumOff val="4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'Growth rate'!$A$6:$A$20</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'Growth rate'!$B$6:$B$20</c:f>
              <c:numCache>
                <c:formatCode>0.0%</c:formatCode>
                <c:ptCount val="15"/>
                <c:pt idx="0">
                  <c:v>5.8000000000000003E-2</c:v>
                </c:pt>
                <c:pt idx="1">
                  <c:v>6.3E-2</c:v>
                </c:pt>
                <c:pt idx="2">
                  <c:v>0.04</c:v>
                </c:pt>
                <c:pt idx="3">
                  <c:v>7.6999999999999999E-2</c:v>
                </c:pt>
                <c:pt idx="4">
                  <c:v>4.5999999999999999E-2</c:v>
                </c:pt>
                <c:pt idx="5">
                  <c:v>8.1000000000000003E-2</c:v>
                </c:pt>
                <c:pt idx="6">
                  <c:v>0.13400000000000001</c:v>
                </c:pt>
                <c:pt idx="7">
                  <c:v>5.8999999999999997E-2</c:v>
                </c:pt>
                <c:pt idx="8">
                  <c:v>2.5000000000000001E-2</c:v>
                </c:pt>
                <c:pt idx="9">
                  <c:v>5.3999999999999999E-2</c:v>
                </c:pt>
                <c:pt idx="10">
                  <c:v>4.9000000000000002E-2</c:v>
                </c:pt>
                <c:pt idx="11">
                  <c:v>8.0000000000000002E-3</c:v>
                </c:pt>
                <c:pt idx="12">
                  <c:v>7.0999999999999994E-2</c:v>
                </c:pt>
                <c:pt idx="13">
                  <c:v>3.7999999999999999E-2</c:v>
                </c:pt>
                <c:pt idx="14">
                  <c:v>4.3999999999999997E-2</c:v>
                </c:pt>
              </c:numCache>
            </c:numRef>
          </c:val>
        </c:ser>
        <c:ser>
          <c:idx val="1"/>
          <c:order val="1"/>
          <c:tx>
            <c:strRef>
              <c:f>'Growth rate'!$C$5</c:f>
              <c:strCache>
                <c:ptCount val="1"/>
                <c:pt idx="0">
                  <c:v>2018</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'Growth rate'!$A$6:$A$20</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'Growth rate'!$C$6:$C$20</c:f>
              <c:numCache>
                <c:formatCode>0.0%</c:formatCode>
                <c:ptCount val="15"/>
                <c:pt idx="0">
                  <c:v>6.8000000000000005E-2</c:v>
                </c:pt>
                <c:pt idx="1">
                  <c:v>6.6000000000000003E-2</c:v>
                </c:pt>
                <c:pt idx="2">
                  <c:v>5.5E-2</c:v>
                </c:pt>
                <c:pt idx="3">
                  <c:v>7.3999999999999996E-2</c:v>
                </c:pt>
                <c:pt idx="4">
                  <c:v>6.7000000000000004E-2</c:v>
                </c:pt>
                <c:pt idx="5">
                  <c:v>6.3E-2</c:v>
                </c:pt>
                <c:pt idx="6">
                  <c:v>8.6999999999999994E-2</c:v>
                </c:pt>
                <c:pt idx="7">
                  <c:v>3.7999999999999999E-2</c:v>
                </c:pt>
                <c:pt idx="8">
                  <c:v>1.2999999999999999E-2</c:v>
                </c:pt>
                <c:pt idx="9">
                  <c:v>4.9000000000000002E-2</c:v>
                </c:pt>
                <c:pt idx="10">
                  <c:v>5.1999999999999998E-2</c:v>
                </c:pt>
                <c:pt idx="11">
                  <c:v>1.9E-2</c:v>
                </c:pt>
                <c:pt idx="12">
                  <c:v>6.7000000000000004E-2</c:v>
                </c:pt>
                <c:pt idx="13">
                  <c:v>3.6999999999999998E-2</c:v>
                </c:pt>
                <c:pt idx="14">
                  <c:v>4.9000000000000002E-2</c:v>
                </c:pt>
              </c:numCache>
            </c:numRef>
          </c:val>
        </c:ser>
        <c:ser>
          <c:idx val="2"/>
          <c:order val="2"/>
          <c:tx>
            <c:strRef>
              <c:f>'Growth rate'!$D$5</c:f>
              <c:strCache>
                <c:ptCount val="1"/>
                <c:pt idx="0">
                  <c:v>2019</c:v>
                </c:pt>
              </c:strCache>
            </c:strRef>
          </c:tx>
          <c:spPr>
            <a:solidFill>
              <a:srgbClr val="FFC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'Growth rate'!$A$6:$A$20</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Níger</c:v>
                </c:pt>
                <c:pt idx="11">
                  <c:v>Nigeria</c:v>
                </c:pt>
                <c:pt idx="12">
                  <c:v>Senegal</c:v>
                </c:pt>
                <c:pt idx="13">
                  <c:v>Sierra Leone</c:v>
                </c:pt>
                <c:pt idx="14">
                  <c:v>Togo</c:v>
                </c:pt>
              </c:strCache>
            </c:strRef>
          </c:cat>
          <c:val>
            <c:numRef>
              <c:f>'Growth rate'!$D$6:$D$20</c:f>
              <c:numCache>
                <c:formatCode>0.0%</c:formatCode>
                <c:ptCount val="15"/>
                <c:pt idx="0">
                  <c:v>6.3E-2</c:v>
                </c:pt>
                <c:pt idx="1">
                  <c:v>0.06</c:v>
                </c:pt>
                <c:pt idx="2">
                  <c:v>0.05</c:v>
                </c:pt>
                <c:pt idx="3">
                  <c:v>7.4999999999999997E-2</c:v>
                </c:pt>
                <c:pt idx="4">
                  <c:v>5.3999999999999999E-2</c:v>
                </c:pt>
                <c:pt idx="5">
                  <c:v>8.7999999999999995E-2</c:v>
                </c:pt>
                <c:pt idx="6">
                  <c:v>5.8999999999999997E-2</c:v>
                </c:pt>
                <c:pt idx="7">
                  <c:v>0.05</c:v>
                </c:pt>
                <c:pt idx="8">
                  <c:v>4.0000000000000001E-3</c:v>
                </c:pt>
                <c:pt idx="9">
                  <c:v>0.05</c:v>
                </c:pt>
                <c:pt idx="10">
                  <c:v>6.5000000000000002E-2</c:v>
                </c:pt>
                <c:pt idx="11">
                  <c:v>2.1000000000000001E-2</c:v>
                </c:pt>
                <c:pt idx="12">
                  <c:v>6.9000000000000006E-2</c:v>
                </c:pt>
                <c:pt idx="13">
                  <c:v>5.3999999999999999E-2</c:v>
                </c:pt>
                <c:pt idx="14">
                  <c:v>3.4000000000000002E-2</c:v>
                </c:pt>
              </c:numCache>
            </c:numRef>
          </c:val>
        </c:ser>
        <c:dLbls>
          <c:showLegendKey val="0"/>
          <c:showVal val="1"/>
          <c:showCatName val="0"/>
          <c:showSerName val="0"/>
          <c:showPercent val="0"/>
          <c:showBubbleSize val="0"/>
        </c:dLbls>
        <c:gapWidth val="219"/>
        <c:overlap val="-27"/>
        <c:axId val="209119232"/>
        <c:axId val="192423040"/>
      </c:barChart>
      <c:catAx>
        <c:axId val="2091192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423040"/>
        <c:crosses val="autoZero"/>
        <c:auto val="1"/>
        <c:lblAlgn val="ctr"/>
        <c:lblOffset val="100"/>
        <c:noMultiLvlLbl val="0"/>
      </c:catAx>
      <c:valAx>
        <c:axId val="19242304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9119232"/>
        <c:crosses val="autoZero"/>
        <c:crossBetween val="between"/>
      </c:valAx>
      <c:spPr>
        <a:noFill/>
        <a:ln>
          <a:noFill/>
        </a:ln>
        <a:effectLst/>
      </c:spPr>
    </c:plotArea>
    <c:legend>
      <c:legendPos val="b"/>
      <c:layout>
        <c:manualLayout>
          <c:xMode val="edge"/>
          <c:yMode val="edge"/>
          <c:x val="2.1312872975277099E-2"/>
          <c:y val="0.92800788954635105"/>
          <c:w val="0.95311167945439002"/>
          <c:h val="6.60749506903352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'Sierra Leone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DF4-45EF-A3B5-82F13E4B9C4C}"/>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DF4-45EF-A3B5-82F13E4B9C4C}"/>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DF4-45EF-A3B5-82F13E4B9C4C}"/>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F4-45EF-A3B5-82F13E4B9C4C}"/>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DF4-45EF-A3B5-82F13E4B9C4C}"/>
                </c:ext>
              </c:extLst>
            </c:dLbl>
            <c:dLbl>
              <c:idx val="9"/>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DF4-45EF-A3B5-82F13E4B9C4C}"/>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Estatisticas'!$B$91:$K$91</c:f>
              <c:numCache>
                <c:formatCode>"$"#,##0;\-"$"#,##0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smooth val="0"/>
          <c:extLst xmlns:c16r2="http://schemas.microsoft.com/office/drawing/2015/06/chart">
            <c:ext xmlns:c16="http://schemas.microsoft.com/office/drawing/2014/chart" uri="{C3380CC4-5D6E-409C-BE32-E72D297353CC}">
              <c16:uniqueId val="{00000007-8DF4-45EF-A3B5-82F13E4B9C4C}"/>
            </c:ext>
          </c:extLst>
        </c:ser>
        <c:dLbls>
          <c:showLegendKey val="0"/>
          <c:showVal val="1"/>
          <c:showCatName val="0"/>
          <c:showSerName val="0"/>
          <c:showPercent val="0"/>
          <c:showBubbleSize val="0"/>
        </c:dLbls>
        <c:marker val="1"/>
        <c:smooth val="0"/>
        <c:axId val="250177024"/>
        <c:axId val="236569728"/>
      </c:lineChart>
      <c:catAx>
        <c:axId val="250177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6569728"/>
        <c:crosses val="autoZero"/>
        <c:auto val="1"/>
        <c:lblAlgn val="ctr"/>
        <c:lblOffset val="100"/>
        <c:noMultiLvlLbl val="0"/>
      </c:catAx>
      <c:valAx>
        <c:axId val="2365697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501770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'Togo Estatisticas'!$A$7</c:f>
              <c:strCache>
                <c:ptCount val="1"/>
                <c:pt idx="0">
                  <c:v>Exports of goods and services [Constant] </c:v>
                </c:pt>
              </c:strCache>
            </c:strRef>
          </c:tx>
          <c:spPr>
            <a:solidFill>
              <a:schemeClr val="accent1"/>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Estatisticas'!$B$7:$K$7</c:f>
              <c:numCache>
                <c:formatCode>"$"#,##0_);[Red]\("$"#,##0\)</c:formatCode>
                <c:ptCount val="10"/>
                <c:pt idx="0">
                  <c:v>1180497395</c:v>
                </c:pt>
                <c:pt idx="1">
                  <c:v>1297652378</c:v>
                </c:pt>
                <c:pt idx="2">
                  <c:v>1574273822</c:v>
                </c:pt>
                <c:pt idx="3">
                  <c:v>1726513865</c:v>
                </c:pt>
                <c:pt idx="4">
                  <c:v>1856488987</c:v>
                </c:pt>
                <c:pt idx="5">
                  <c:v>1708351006</c:v>
                </c:pt>
                <c:pt idx="6">
                  <c:v>1676751264</c:v>
                </c:pt>
                <c:pt idx="7">
                  <c:v>1788924489</c:v>
                </c:pt>
                <c:pt idx="8">
                  <c:v>1883018522</c:v>
                </c:pt>
                <c:pt idx="9">
                  <c:v>1858489578</c:v>
                </c:pt>
              </c:numCache>
            </c:numRef>
          </c:val>
          <c:extLst xmlns:c16r2="http://schemas.microsoft.com/office/drawing/2015/06/chart">
            <c:ext xmlns:c16="http://schemas.microsoft.com/office/drawing/2014/chart" uri="{C3380CC4-5D6E-409C-BE32-E72D297353CC}">
              <c16:uniqueId val="{00000000-5479-4B0A-BFD8-BA681AA0A68B}"/>
            </c:ext>
          </c:extLst>
        </c:ser>
        <c:ser>
          <c:idx val="1"/>
          <c:order val="1"/>
          <c:tx>
            <c:strRef>
              <c:f>'Togo Estatisticas'!$A$8</c:f>
              <c:strCache>
                <c:ptCount val="1"/>
                <c:pt idx="0">
                  <c:v>Exports of goods and services [Current] </c:v>
                </c:pt>
              </c:strCache>
            </c:strRef>
          </c:tx>
          <c:spPr>
            <a:solidFill>
              <a:schemeClr val="accent2"/>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Estatisticas'!$B$8:$K$8</c:f>
              <c:numCache>
                <c:formatCode>"$"#,##0_);[Red]\("$"#,##0\)</c:formatCode>
                <c:ptCount val="10"/>
                <c:pt idx="0">
                  <c:v>1196576436</c:v>
                </c:pt>
                <c:pt idx="1">
                  <c:v>1297652378</c:v>
                </c:pt>
                <c:pt idx="2">
                  <c:v>1689772659</c:v>
                </c:pt>
                <c:pt idx="3">
                  <c:v>1750943040</c:v>
                </c:pt>
                <c:pt idx="4">
                  <c:v>2008533718</c:v>
                </c:pt>
                <c:pt idx="5">
                  <c:v>1817014148</c:v>
                </c:pt>
                <c:pt idx="6">
                  <c:v>1498688203</c:v>
                </c:pt>
                <c:pt idx="7">
                  <c:v>1578380292</c:v>
                </c:pt>
                <c:pt idx="8">
                  <c:v>1596123837</c:v>
                </c:pt>
                <c:pt idx="9">
                  <c:v>1677425999</c:v>
                </c:pt>
              </c:numCache>
            </c:numRef>
          </c:val>
          <c:extLst xmlns:c16r2="http://schemas.microsoft.com/office/drawing/2015/06/chart">
            <c:ext xmlns:c16="http://schemas.microsoft.com/office/drawing/2014/chart" uri="{C3380CC4-5D6E-409C-BE32-E72D297353CC}">
              <c16:uniqueId val="{00000001-5479-4B0A-BFD8-BA681AA0A68B}"/>
            </c:ext>
          </c:extLst>
        </c:ser>
        <c:ser>
          <c:idx val="2"/>
          <c:order val="2"/>
          <c:tx>
            <c:strRef>
              <c:f>'Togo Estatisticas'!$A$9</c:f>
              <c:strCache>
                <c:ptCount val="1"/>
                <c:pt idx="0">
                  <c:v>Exports of goods and services [Current] </c:v>
                </c:pt>
              </c:strCache>
            </c:strRef>
          </c:tx>
          <c:spPr>
            <a:solidFill>
              <a:srgbClr val="CCE9AD"/>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Estatisticas'!$B$9:$K$9</c:f>
              <c:numCache>
                <c:formatCode>"$"#,##0_);[Red]\("$"#,##0\)</c:formatCode>
                <c:ptCount val="10"/>
                <c:pt idx="0">
                  <c:v>1658025274</c:v>
                </c:pt>
                <c:pt idx="1">
                  <c:v>1830142344</c:v>
                </c:pt>
                <c:pt idx="2">
                  <c:v>2315845709</c:v>
                </c:pt>
                <c:pt idx="3">
                  <c:v>2232692427</c:v>
                </c:pt>
                <c:pt idx="4">
                  <c:v>2636095176</c:v>
                </c:pt>
                <c:pt idx="5">
                  <c:v>2495125632</c:v>
                </c:pt>
                <c:pt idx="6">
                  <c:v>2800095874</c:v>
                </c:pt>
                <c:pt idx="7">
                  <c:v>2828096328</c:v>
                </c:pt>
                <c:pt idx="8">
                  <c:v>2661250178</c:v>
                </c:pt>
                <c:pt idx="9">
                  <c:v>2780837539</c:v>
                </c:pt>
              </c:numCache>
            </c:numRef>
          </c:val>
          <c:extLst xmlns:c16r2="http://schemas.microsoft.com/office/drawing/2015/06/chart">
            <c:ext xmlns:c16="http://schemas.microsoft.com/office/drawing/2014/chart" uri="{C3380CC4-5D6E-409C-BE32-E72D297353CC}">
              <c16:uniqueId val="{00000002-5479-4B0A-BFD8-BA681AA0A68B}"/>
            </c:ext>
          </c:extLst>
        </c:ser>
        <c:ser>
          <c:idx val="3"/>
          <c:order val="3"/>
          <c:tx>
            <c:strRef>
              <c:f>'Togo Estatisticas'!$A$10</c:f>
              <c:strCache>
                <c:ptCount val="1"/>
                <c:pt idx="0">
                  <c:v>Imports of goods and services [Current] </c:v>
                </c:pt>
              </c:strCache>
            </c:strRef>
          </c:tx>
          <c:spPr>
            <a:solidFill>
              <a:srgbClr val="7030A0"/>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Estatisticas'!$B$10:$K$10</c:f>
              <c:numCache>
                <c:formatCode>"$"#,##0_);[Red]\("$"#,##0\)</c:formatCode>
                <c:ptCount val="10"/>
                <c:pt idx="0">
                  <c:v>1689883845</c:v>
                </c:pt>
                <c:pt idx="1">
                  <c:v>1830142344</c:v>
                </c:pt>
                <c:pt idx="2">
                  <c:v>2496616436</c:v>
                </c:pt>
                <c:pt idx="3">
                  <c:v>2293210367</c:v>
                </c:pt>
                <c:pt idx="4">
                  <c:v>2864608516</c:v>
                </c:pt>
                <c:pt idx="5">
                  <c:v>2641970053</c:v>
                </c:pt>
                <c:pt idx="6">
                  <c:v>2417102030</c:v>
                </c:pt>
                <c:pt idx="7">
                  <c:v>2400134255</c:v>
                </c:pt>
                <c:pt idx="8">
                  <c:v>2107810882</c:v>
                </c:pt>
                <c:pt idx="9">
                  <c:v>2265147048</c:v>
                </c:pt>
              </c:numCache>
            </c:numRef>
          </c:val>
          <c:extLst xmlns:c16r2="http://schemas.microsoft.com/office/drawing/2015/06/chart">
            <c:ext xmlns:c16="http://schemas.microsoft.com/office/drawing/2014/chart" uri="{C3380CC4-5D6E-409C-BE32-E72D297353CC}">
              <c16:uniqueId val="{00000003-5479-4B0A-BFD8-BA681AA0A68B}"/>
            </c:ext>
          </c:extLst>
        </c:ser>
        <c:ser>
          <c:idx val="4"/>
          <c:order val="4"/>
          <c:tx>
            <c:strRef>
              <c:f>'Togo Estatisticas'!$A$11</c:f>
              <c:strCache>
                <c:ptCount val="1"/>
                <c:pt idx="0">
                  <c:v>Trade balance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Estatisticas'!$B$11:$K$11</c:f>
              <c:numCache>
                <c:formatCode>"$"#,##0_);[Red]\("$"#,##0\)</c:formatCode>
                <c:ptCount val="10"/>
                <c:pt idx="0">
                  <c:v>-477527879</c:v>
                </c:pt>
                <c:pt idx="1">
                  <c:v>-532489966</c:v>
                </c:pt>
                <c:pt idx="2">
                  <c:v>-741571887</c:v>
                </c:pt>
                <c:pt idx="3">
                  <c:v>-506178562</c:v>
                </c:pt>
                <c:pt idx="4">
                  <c:v>-779606189</c:v>
                </c:pt>
                <c:pt idx="5">
                  <c:v>-786774626</c:v>
                </c:pt>
                <c:pt idx="6">
                  <c:v>-1123344610</c:v>
                </c:pt>
                <c:pt idx="7">
                  <c:v>-1039171839</c:v>
                </c:pt>
                <c:pt idx="8">
                  <c:v>-778231656</c:v>
                </c:pt>
                <c:pt idx="9">
                  <c:v>-922347961</c:v>
                </c:pt>
              </c:numCache>
            </c:numRef>
          </c:val>
          <c:extLst xmlns:c16r2="http://schemas.microsoft.com/office/drawing/2015/06/chart">
            <c:ext xmlns:c16="http://schemas.microsoft.com/office/drawing/2014/chart" uri="{C3380CC4-5D6E-409C-BE32-E72D297353CC}">
              <c16:uniqueId val="{0000000E-5479-4B0A-BFD8-BA681AA0A68B}"/>
            </c:ext>
          </c:extLst>
        </c:ser>
        <c:ser>
          <c:idx val="5"/>
          <c:order val="5"/>
          <c:tx>
            <c:strRef>
              <c:f>'Togo Estatisticas'!$A$12</c:f>
              <c:strCache>
                <c:ptCount val="1"/>
                <c:pt idx="0">
                  <c:v>Trade balance [Current]</c:v>
                </c:pt>
              </c:strCache>
            </c:strRef>
          </c:tx>
          <c:spPr>
            <a:solidFill>
              <a:srgbClr val="00B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Estatisticas'!$B$12:$K$12</c:f>
              <c:numCache>
                <c:formatCode>"$"#,##0_);[Red]\("$"#,##0\)</c:formatCode>
                <c:ptCount val="10"/>
                <c:pt idx="0">
                  <c:v>-493307409</c:v>
                </c:pt>
                <c:pt idx="1">
                  <c:v>-532489966</c:v>
                </c:pt>
                <c:pt idx="2">
                  <c:v>-806843777</c:v>
                </c:pt>
                <c:pt idx="3">
                  <c:v>-542267327</c:v>
                </c:pt>
                <c:pt idx="4">
                  <c:v>-856074798</c:v>
                </c:pt>
                <c:pt idx="5">
                  <c:v>-824955905</c:v>
                </c:pt>
                <c:pt idx="6">
                  <c:v>-918413827</c:v>
                </c:pt>
                <c:pt idx="7">
                  <c:v>-821753963</c:v>
                </c:pt>
                <c:pt idx="8">
                  <c:v>-511687045</c:v>
                </c:pt>
                <c:pt idx="9">
                  <c:v>-587721049</c:v>
                </c:pt>
              </c:numCache>
            </c:numRef>
          </c:val>
          <c:extLst xmlns:c16r2="http://schemas.microsoft.com/office/drawing/2015/06/chart">
            <c:ext xmlns:c16="http://schemas.microsoft.com/office/drawing/2014/chart" uri="{C3380CC4-5D6E-409C-BE32-E72D297353CC}">
              <c16:uniqueId val="{00000019-5479-4B0A-BFD8-BA681AA0A68B}"/>
            </c:ext>
          </c:extLst>
        </c:ser>
        <c:ser>
          <c:idx val="6"/>
          <c:order val="6"/>
          <c:tx>
            <c:strRef>
              <c:f>'Togo Estatisticas'!$A$13</c:f>
              <c:strCache>
                <c:ptCount val="1"/>
                <c:pt idx="0">
                  <c:v>Foreign direct investment [net inflows - current]</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Estatisticas'!$B$13:$K$13</c:f>
              <c:numCache>
                <c:formatCode>"$"#,##0_);[Red]\("$"#,##0\)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extLst xmlns:c16r2="http://schemas.microsoft.com/office/drawing/2015/06/chart">
            <c:ext xmlns:c16="http://schemas.microsoft.com/office/drawing/2014/chart" uri="{C3380CC4-5D6E-409C-BE32-E72D297353CC}">
              <c16:uniqueId val="{0000001D-5479-4B0A-BFD8-BA681AA0A68B}"/>
            </c:ext>
          </c:extLst>
        </c:ser>
        <c:dLbls>
          <c:showLegendKey val="0"/>
          <c:showVal val="0"/>
          <c:showCatName val="0"/>
          <c:showSerName val="0"/>
          <c:showPercent val="0"/>
          <c:showBubbleSize val="0"/>
        </c:dLbls>
        <c:gapWidth val="150"/>
        <c:axId val="250336256"/>
        <c:axId val="236573184"/>
      </c:barChart>
      <c:dateAx>
        <c:axId val="250336256"/>
        <c:scaling>
          <c:orientation val="minMax"/>
        </c:scaling>
        <c:delete val="0"/>
        <c:axPos val="b"/>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000" b="0" i="0" u="none" strike="noStrike" kern="1200" baseline="0">
                    <a:solidFill>
                      <a:srgbClr val="00B0F0"/>
                    </a:solidFill>
                    <a:latin typeface="+mn-lt"/>
                    <a:ea typeface="+mn-ea"/>
                    <a:cs typeface="+mn-cs"/>
                  </a:defRPr>
                </a:pPr>
                <a:r>
                  <a:rPr lang="en-US" altLang="en-US" sz="1000" b="0">
                    <a:solidFill>
                      <a:srgbClr val="00B0F0"/>
                    </a:solidFill>
                  </a:rPr>
                  <a:t>TOGO </a:t>
                </a:r>
                <a:r>
                  <a:rPr lang="pt-PT" sz="1000" b="0" i="0" baseline="0">
                    <a:solidFill>
                      <a:srgbClr val="00B0F0"/>
                    </a:solidFill>
                    <a:effectLst/>
                  </a:rPr>
                  <a:t> ECONOMIC INDICATORS</a:t>
                </a:r>
                <a:endParaRPr lang="pt-PT" sz="1000" b="0">
                  <a:solidFill>
                    <a:srgbClr val="00B0F0"/>
                  </a:solidFill>
                  <a:effectLst/>
                </a:endParaRP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6573184"/>
        <c:crosses val="autoZero"/>
        <c:auto val="0"/>
        <c:lblOffset val="100"/>
        <c:baseTimeUnit val="days"/>
      </c:dateAx>
      <c:valAx>
        <c:axId val="2365731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VALUES</a:t>
                </a:r>
                <a:endParaRPr lang="pt-PT" sz="1200">
                  <a:effectLst/>
                </a:endParaRPr>
              </a:p>
            </c:rich>
          </c:tx>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5033625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Togo Im</a:t>
            </a:r>
            <a:r>
              <a:rPr lang="en-US" sz="1200" b="0" i="1" baseline="0">
                <a:effectLst/>
                <a:latin typeface="Arial Narrow" panose="020B0606020202030204" pitchFamily="34" charset="0"/>
              </a:rPr>
              <a:t>ports of goods</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63733746085934162"/>
          <c:y val="4.7356168777912357E-2"/>
        </c:manualLayout>
      </c:layout>
      <c:overlay val="0"/>
      <c:spPr>
        <a:noFill/>
        <a:ln>
          <a:noFill/>
        </a:ln>
        <a:effectLst/>
      </c:spPr>
    </c:title>
    <c:autoTitleDeleted val="0"/>
    <c:plotArea>
      <c:layout>
        <c:manualLayout>
          <c:layoutTarget val="inner"/>
          <c:xMode val="edge"/>
          <c:yMode val="edge"/>
          <c:x val="0.37636035334954693"/>
          <c:y val="0.42438195864668032"/>
          <c:w val="0.43433546583088906"/>
          <c:h val="0.4336660528337988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B81-4885-ADB9-DEC91FB458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B81-4885-ADB9-DEC91FB458E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B81-4885-ADB9-DEC91FB458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B81-4885-ADB9-DEC91FB458E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B81-4885-ADB9-DEC91FB458E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B81-4885-ADB9-DEC91FB458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B81-4885-ADB9-DEC91FB458E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B81-4885-ADB9-DEC91FB458E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B81-4885-ADB9-DEC91FB458E6}"/>
              </c:ext>
            </c:extLst>
          </c:dPt>
          <c:dPt>
            <c:idx val="9"/>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13-2B81-4885-ADB9-DEC91FB458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B81-4885-ADB9-DEC91FB458E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B81-4885-ADB9-DEC91FB458E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B81-4885-ADB9-DEC91FB458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B81-4885-ADB9-DEC91FB458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B81-4885-ADB9-DEC91FB458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B81-4885-ADB9-DEC91FB458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B81-4885-ADB9-DEC91FB458E6}"/>
              </c:ext>
            </c:extLst>
          </c:dPt>
          <c:dLbls>
            <c:dLbl>
              <c:idx val="0"/>
              <c:layout>
                <c:manualLayout>
                  <c:x val="8.0166931084278373E-2"/>
                  <c:y val="-6.1571826929836398E-2"/>
                </c:manualLayout>
              </c:layout>
              <c:dLblPos val="bestFit"/>
              <c:showLegendKey val="1"/>
              <c:showVal val="0"/>
              <c:showCatName val="1"/>
              <c:showSerName val="0"/>
              <c:showPercent val="1"/>
              <c:showBubbleSize val="0"/>
              <c:separator>.</c:separator>
            </c:dLbl>
            <c:dLbl>
              <c:idx val="1"/>
              <c:layout>
                <c:manualLayout>
                  <c:x val="2.6722310361426128E-2"/>
                  <c:y val="-1.231436538596728E-2"/>
                </c:manualLayout>
              </c:layout>
              <c:dLblPos val="bestFit"/>
              <c:showLegendKey val="1"/>
              <c:showVal val="0"/>
              <c:showCatName val="1"/>
              <c:showSerName val="0"/>
              <c:showPercent val="1"/>
              <c:showBubbleSize val="0"/>
              <c:separator>.</c:separator>
            </c:dLbl>
            <c:dLbl>
              <c:idx val="2"/>
              <c:layout>
                <c:manualLayout>
                  <c:x val="2.0555623354943174E-2"/>
                  <c:y val="-1.8471548078950996E-2"/>
                </c:manualLayout>
              </c:layout>
              <c:dLblPos val="bestFit"/>
              <c:showLegendKey val="1"/>
              <c:showVal val="0"/>
              <c:showCatName val="1"/>
              <c:showSerName val="0"/>
              <c:showPercent val="1"/>
              <c:showBubbleSize val="0"/>
              <c:separator>.</c:separator>
            </c:dLbl>
            <c:dLbl>
              <c:idx val="3"/>
              <c:layout>
                <c:manualLayout>
                  <c:x val="2.0786429015605765E-2"/>
                  <c:y val="3.2838307695912748E-2"/>
                </c:manualLayout>
              </c:layout>
              <c:dLblPos val="bestFit"/>
              <c:showLegendKey val="1"/>
              <c:showVal val="0"/>
              <c:showCatName val="1"/>
              <c:showSerName val="0"/>
              <c:showPercent val="1"/>
              <c:showBubbleSize val="0"/>
              <c:separator>.</c:separator>
            </c:dLbl>
            <c:dLbl>
              <c:idx val="4"/>
              <c:layout>
                <c:manualLayout>
                  <c:x val="5.7555745393840889E-2"/>
                  <c:y val="3.8995490388896235E-2"/>
                </c:manualLayout>
              </c:layout>
              <c:dLblPos val="bestFit"/>
              <c:showLegendKey val="1"/>
              <c:showVal val="0"/>
              <c:showCatName val="1"/>
              <c:showSerName val="0"/>
              <c:showPercent val="1"/>
              <c:showBubbleSize val="0"/>
              <c:separator>.</c:separator>
            </c:dLbl>
            <c:dLbl>
              <c:idx val="5"/>
              <c:layout>
                <c:manualLayout>
                  <c:x val="-0.1500560504910852"/>
                  <c:y val="3.2838307695912748E-2"/>
                </c:manualLayout>
              </c:layout>
              <c:dLblPos val="bestFit"/>
              <c:showLegendKey val="1"/>
              <c:showVal val="0"/>
              <c:showCatName val="1"/>
              <c:showSerName val="0"/>
              <c:showPercent val="1"/>
              <c:showBubbleSize val="0"/>
              <c:separator>.</c:separator>
            </c:dLbl>
            <c:dLbl>
              <c:idx val="6"/>
              <c:layout>
                <c:manualLayout>
                  <c:x val="-0.13977823881361359"/>
                  <c:y val="4.1047884619890935E-3"/>
                </c:manualLayout>
              </c:layout>
              <c:dLblPos val="bestFit"/>
              <c:showLegendKey val="1"/>
              <c:showVal val="0"/>
              <c:showCatName val="1"/>
              <c:showSerName val="0"/>
              <c:showPercent val="1"/>
              <c:showBubbleSize val="0"/>
              <c:separator>.</c:separator>
            </c:dLbl>
            <c:dLbl>
              <c:idx val="7"/>
              <c:layout>
                <c:manualLayout>
                  <c:x val="-0.19527842187196015"/>
                  <c:y val="1.2314365385967205E-2"/>
                </c:manualLayout>
              </c:layout>
              <c:dLblPos val="bestFit"/>
              <c:showLegendKey val="1"/>
              <c:showVal val="0"/>
              <c:showCatName val="1"/>
              <c:showSerName val="0"/>
              <c:showPercent val="1"/>
              <c:showBubbleSize val="0"/>
              <c:separator>.</c:separator>
            </c:dLbl>
            <c:dLbl>
              <c:idx val="8"/>
              <c:layout>
                <c:manualLayout>
                  <c:x val="-0.16855611151053404"/>
                  <c:y val="4.1047884619890181E-3"/>
                </c:manualLayout>
              </c:layout>
              <c:dLblPos val="bestFit"/>
              <c:showLegendKey val="1"/>
              <c:showVal val="0"/>
              <c:showCatName val="1"/>
              <c:showSerName val="0"/>
              <c:showPercent val="1"/>
              <c:showBubbleSize val="0"/>
              <c:separator>.</c:separator>
            </c:dLbl>
            <c:dLbl>
              <c:idx val="9"/>
              <c:layout>
                <c:manualLayout>
                  <c:x val="-0.23787954663682487"/>
                  <c:y val="2.0523942309945465E-2"/>
                </c:manualLayout>
              </c:layout>
              <c:dLblPos val="bestFit"/>
              <c:showLegendKey val="1"/>
              <c:showVal val="0"/>
              <c:showCatName val="1"/>
              <c:showSerName val="0"/>
              <c:showPercent val="1"/>
              <c:showBubbleSize val="0"/>
              <c:separator>.</c:separator>
            </c:dLbl>
            <c:dLbl>
              <c:idx val="10"/>
              <c:layout>
                <c:manualLayout>
                  <c:x val="-0.10277811677471589"/>
                  <c:y val="-3.4890701926907366E-2"/>
                </c:manualLayout>
              </c:layout>
              <c:dLblPos val="bestFit"/>
              <c:showLegendKey val="1"/>
              <c:showVal val="0"/>
              <c:showCatName val="1"/>
              <c:showSerName val="0"/>
              <c:showPercent val="1"/>
              <c:showBubbleSize val="0"/>
              <c:separator>.</c:separator>
            </c:dLbl>
            <c:dLbl>
              <c:idx val="11"/>
              <c:layout>
                <c:manualLayout>
                  <c:x val="-8.6333618090761371E-2"/>
                  <c:y val="-0.10877689424271098"/>
                </c:manualLayout>
              </c:layout>
              <c:dLblPos val="bestFit"/>
              <c:showLegendKey val="1"/>
              <c:showVal val="0"/>
              <c:showCatName val="1"/>
              <c:showSerName val="0"/>
              <c:showPercent val="1"/>
              <c:showBubbleSize val="0"/>
              <c:separator>.</c:separator>
            </c:dLbl>
            <c:dLbl>
              <c:idx val="12"/>
              <c:layout>
                <c:manualLayout>
                  <c:x val="-0.1500560504910852"/>
                  <c:y val="-0.16213914424856915"/>
                </c:manualLayout>
              </c:layout>
              <c:dLblPos val="bestFit"/>
              <c:showLegendKey val="1"/>
              <c:showVal val="0"/>
              <c:showCatName val="1"/>
              <c:showSerName val="0"/>
              <c:showPercent val="1"/>
              <c:showBubbleSize val="0"/>
              <c:separator>.</c:separator>
            </c:dLbl>
            <c:dLbl>
              <c:idx val="13"/>
              <c:layout>
                <c:manualLayout>
                  <c:x val="-0.14388936348460221"/>
                  <c:y val="-0.25039225778717966"/>
                </c:manualLayout>
              </c:layout>
              <c:dLblPos val="bestFit"/>
              <c:showLegendKey val="1"/>
              <c:showVal val="0"/>
              <c:showCatName val="1"/>
              <c:showSerName val="0"/>
              <c:showPercent val="1"/>
              <c:showBubbleSize val="0"/>
              <c:separator>.</c:separator>
            </c:dLbl>
            <c:dLbl>
              <c:idx val="14"/>
              <c:layout>
                <c:manualLayout>
                  <c:x val="2.0555623354943176E-3"/>
                  <c:y val="-0.15598196155558555"/>
                </c:manualLayout>
              </c:layout>
              <c:dLblPos val="bestFit"/>
              <c:showLegendKey val="1"/>
              <c:showVal val="0"/>
              <c:showCatName val="1"/>
              <c:showSerName val="0"/>
              <c:showPercent val="1"/>
              <c:showBubbleSize val="0"/>
              <c:separator>.</c:separator>
            </c:dLbl>
            <c:dLbl>
              <c:idx val="15"/>
              <c:layout>
                <c:manualLayout>
                  <c:x val="0"/>
                  <c:y val="-0.21344900002343284"/>
                </c:manualLayout>
              </c:layout>
              <c:dLblPos val="bestFit"/>
              <c:showLegendKey val="1"/>
              <c:showVal val="0"/>
              <c:showCatName val="1"/>
              <c:showSerName val="0"/>
              <c:showPercent val="1"/>
              <c:showBubbleSize val="0"/>
              <c:separator>.</c:separator>
            </c:dLbl>
            <c:dLbl>
              <c:idx val="16"/>
              <c:layout>
                <c:manualLayout>
                  <c:x val="0.12333374012965898"/>
                  <c:y val="-0.20113463463746561"/>
                </c:manualLayout>
              </c:layout>
              <c:dLblPos val="bestFit"/>
              <c:showLegendKey val="1"/>
              <c:showVal val="0"/>
              <c:showCatName val="1"/>
              <c:showSerName val="0"/>
              <c:showPercent val="1"/>
              <c:showBubbleSize val="0"/>
              <c:separator>.</c:separator>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Estatisticas'!$A$115:$A$131</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'Togo Estatisticas'!$B$115:$B$131</c:f>
              <c:numCache>
                <c:formatCode>"$"#,##0</c:formatCode>
                <c:ptCount val="17"/>
                <c:pt idx="0">
                  <c:v>284536742</c:v>
                </c:pt>
                <c:pt idx="1">
                  <c:v>264158474</c:v>
                </c:pt>
                <c:pt idx="2">
                  <c:v>265656343</c:v>
                </c:pt>
                <c:pt idx="3">
                  <c:v>245689369</c:v>
                </c:pt>
                <c:pt idx="4">
                  <c:v>1181935707</c:v>
                </c:pt>
                <c:pt idx="5">
                  <c:v>73557408</c:v>
                </c:pt>
                <c:pt idx="6">
                  <c:v>323526796</c:v>
                </c:pt>
                <c:pt idx="7">
                  <c:v>100664734</c:v>
                </c:pt>
                <c:pt idx="8">
                  <c:v>415107429</c:v>
                </c:pt>
                <c:pt idx="9">
                  <c:v>57223719</c:v>
                </c:pt>
                <c:pt idx="10">
                  <c:v>9697918</c:v>
                </c:pt>
                <c:pt idx="11">
                  <c:v>39660731</c:v>
                </c:pt>
                <c:pt idx="12">
                  <c:v>7865070</c:v>
                </c:pt>
                <c:pt idx="13">
                  <c:v>136722728</c:v>
                </c:pt>
                <c:pt idx="14" formatCode="&quot;$&quot;#,##0;\-&quot;$&quot;#,##0">
                  <c:v>99262634</c:v>
                </c:pt>
                <c:pt idx="15">
                  <c:v>90848046</c:v>
                </c:pt>
                <c:pt idx="16">
                  <c:v>9229393</c:v>
                </c:pt>
              </c:numCache>
            </c:numRef>
          </c:val>
          <c:extLst xmlns:c16r2="http://schemas.microsoft.com/office/drawing/2015/06/chart">
            <c:ext xmlns:c16="http://schemas.microsoft.com/office/drawing/2014/chart" uri="{C3380CC4-5D6E-409C-BE32-E72D297353CC}">
              <c16:uniqueId val="{00000022-2B81-4885-ADB9-DEC91FB458E6}"/>
            </c:ext>
          </c:extLst>
        </c:ser>
        <c:dLbls>
          <c:showLegendKey val="1"/>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Togo Im</a:t>
            </a:r>
            <a:r>
              <a:rPr lang="en-US" sz="1200" b="0" i="1" baseline="0">
                <a:effectLst/>
                <a:latin typeface="Arial Narrow" panose="020B0606020202030204" pitchFamily="34" charset="0"/>
              </a:rPr>
              <a:t>ports of goods</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60624046123"/>
          <c:y val="0.38894249782488333"/>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D15-4D77-A5B0-A7F08C9134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D15-4D77-A5B0-A7F08C9134E6}"/>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FD15-4D77-A5B0-A7F08C9134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D15-4D77-A5B0-A7F08C9134E6}"/>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D15-4D77-A5B0-A7F08C9134E6}"/>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D15-4D77-A5B0-A7F08C9134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D15-4D77-A5B0-A7F08C9134E6}"/>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D15-4D77-A5B0-A7F08C9134E6}"/>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D15-4D77-A5B0-A7F08C9134E6}"/>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D15-4D77-A5B0-A7F08C9134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D15-4D77-A5B0-A7F08C9134E6}"/>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D15-4D77-A5B0-A7F08C9134E6}"/>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D15-4D77-A5B0-A7F08C9134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D15-4D77-A5B0-A7F08C9134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D15-4D77-A5B0-A7F08C9134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D15-4D77-A5B0-A7F08C9134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D15-4D77-A5B0-A7F08C9134E6}"/>
              </c:ext>
            </c:extLst>
          </c:dPt>
          <c:dLbls>
            <c:dLbl>
              <c:idx val="0"/>
              <c:layout>
                <c:manualLayout>
                  <c:x val="0"/>
                  <c:y val="-3.8065582369274445E-2"/>
                </c:manualLayout>
              </c:layout>
              <c:dLblPos val="bestFit"/>
              <c:showLegendKey val="1"/>
              <c:showVal val="0"/>
              <c:showCatName val="1"/>
              <c:showSerName val="0"/>
              <c:showPercent val="1"/>
              <c:showBubbleSize val="0"/>
            </c:dLbl>
            <c:dLbl>
              <c:idx val="1"/>
              <c:layout>
                <c:manualLayout>
                  <c:x val="4.7435664669312844E-2"/>
                  <c:y val="-1.9032791184637222E-2"/>
                </c:manualLayout>
              </c:layout>
              <c:dLblPos val="bestFit"/>
              <c:showLegendKey val="1"/>
              <c:showVal val="0"/>
              <c:showCatName val="1"/>
              <c:showSerName val="0"/>
              <c:showPercent val="1"/>
              <c:showBubbleSize val="0"/>
            </c:dLbl>
            <c:dLbl>
              <c:idx val="2"/>
              <c:layout>
                <c:manualLayout>
                  <c:x val="6.3935026293421654E-2"/>
                  <c:y val="6.34426372821233E-3"/>
                </c:manualLayout>
              </c:layout>
              <c:dLblPos val="bestFit"/>
              <c:showLegendKey val="1"/>
              <c:showVal val="0"/>
              <c:showCatName val="1"/>
              <c:showSerName val="0"/>
              <c:showPercent val="1"/>
              <c:showBubbleSize val="0"/>
            </c:dLbl>
            <c:dLbl>
              <c:idx val="3"/>
              <c:layout>
                <c:manualLayout>
                  <c:x val="-4.1248404060272035E-3"/>
                  <c:y val="6.3442637282124084E-2"/>
                </c:manualLayout>
              </c:layout>
              <c:dLblPos val="bestFit"/>
              <c:showLegendKey val="1"/>
              <c:showVal val="0"/>
              <c:showCatName val="1"/>
              <c:showSerName val="0"/>
              <c:showPercent val="1"/>
              <c:showBubbleSize val="0"/>
            </c:dLbl>
            <c:dLbl>
              <c:idx val="4"/>
              <c:layout>
                <c:manualLayout>
                  <c:x val="-5.1560505075340088E-2"/>
                  <c:y val="5.0754109825699265E-2"/>
                </c:manualLayout>
              </c:layout>
              <c:dLblPos val="bestFit"/>
              <c:showLegendKey val="1"/>
              <c:showVal val="0"/>
              <c:showCatName val="1"/>
              <c:showSerName val="0"/>
              <c:showPercent val="1"/>
              <c:showBubbleSize val="0"/>
            </c:dLbl>
            <c:dLbl>
              <c:idx val="5"/>
              <c:layout>
                <c:manualLayout>
                  <c:x val="-0.1093082707597209"/>
                  <c:y val="0.11208199253175254"/>
                </c:manualLayout>
              </c:layout>
              <c:dLblPos val="bestFit"/>
              <c:showLegendKey val="1"/>
              <c:showVal val="0"/>
              <c:showCatName val="1"/>
              <c:showSerName val="0"/>
              <c:showPercent val="1"/>
              <c:showBubbleSize val="0"/>
            </c:dLbl>
            <c:dLbl>
              <c:idx val="6"/>
              <c:layout>
                <c:manualLayout>
                  <c:x val="-0.19799233948930578"/>
                  <c:y val="0.12688494153203136"/>
                </c:manualLayout>
              </c:layout>
              <c:dLblPos val="bestFit"/>
              <c:showLegendKey val="1"/>
              <c:showVal val="0"/>
              <c:showCatName val="1"/>
              <c:showSerName val="0"/>
              <c:showPercent val="1"/>
              <c:showBubbleSize val="0"/>
            </c:dLbl>
            <c:dLbl>
              <c:idx val="7"/>
              <c:layout>
                <c:manualLayout>
                  <c:x val="-0.27017720899007341"/>
                  <c:y val="9.7278710499256918E-2"/>
                </c:manualLayout>
              </c:layout>
              <c:dLblPos val="bestFit"/>
              <c:showLegendKey val="1"/>
              <c:showVal val="0"/>
              <c:showCatName val="1"/>
              <c:showSerName val="0"/>
              <c:showPercent val="1"/>
              <c:showBubbleSize val="0"/>
            </c:dLbl>
            <c:dLbl>
              <c:idx val="8"/>
              <c:layout>
                <c:manualLayout>
                  <c:x val="-0.264003589585525"/>
                  <c:y val="2.7491809488920358E-2"/>
                </c:manualLayout>
              </c:layout>
              <c:dLblPos val="bestFit"/>
              <c:showLegendKey val="1"/>
              <c:showVal val="0"/>
              <c:showCatName val="1"/>
              <c:showSerName val="0"/>
              <c:showPercent val="1"/>
              <c:showBubbleSize val="0"/>
            </c:dLbl>
            <c:dLbl>
              <c:idx val="9"/>
              <c:layout>
                <c:manualLayout>
                  <c:x val="-0.31761498479817674"/>
                  <c:y val="-0.11419674710782335"/>
                </c:manualLayout>
              </c:layout>
              <c:dLblPos val="bestFit"/>
              <c:showLegendKey val="1"/>
              <c:showVal val="0"/>
              <c:showCatName val="1"/>
              <c:showSerName val="0"/>
              <c:showPercent val="1"/>
              <c:showBubbleSize val="0"/>
            </c:dLbl>
            <c:dLbl>
              <c:idx val="10"/>
              <c:layout>
                <c:manualLayout>
                  <c:x val="0"/>
                  <c:y val="-0.2347379244599675"/>
                </c:manualLayout>
              </c:layout>
              <c:dLblPos val="bestFit"/>
              <c:showLegendKey val="1"/>
              <c:showVal val="0"/>
              <c:showCatName val="1"/>
              <c:showSerName val="0"/>
              <c:showPercent val="1"/>
              <c:showBubbleSize val="0"/>
            </c:dLbl>
            <c:dLbl>
              <c:idx val="11"/>
              <c:layout>
                <c:manualLayout>
                  <c:x val="-0.31370954043106858"/>
                  <c:y val="-3.5950827793203646E-2"/>
                </c:manualLayout>
              </c:layout>
              <c:dLblPos val="bestFit"/>
              <c:showLegendKey val="1"/>
              <c:showVal val="0"/>
              <c:showCatName val="1"/>
              <c:showSerName val="0"/>
              <c:showPercent val="1"/>
              <c:showBubbleSize val="0"/>
            </c:dLbl>
            <c:dLbl>
              <c:idx val="12"/>
              <c:layout>
                <c:manualLayout>
                  <c:x val="-0.20211717989533298"/>
                  <c:y val="-0.20513119387886786"/>
                </c:manualLayout>
              </c:layout>
              <c:dLblPos val="bestFit"/>
              <c:showLegendKey val="1"/>
              <c:showVal val="0"/>
              <c:showCatName val="1"/>
              <c:showSerName val="0"/>
              <c:showPercent val="1"/>
              <c:showBubbleSize val="0"/>
            </c:dLbl>
            <c:dLbl>
              <c:idx val="13"/>
              <c:layout>
                <c:manualLayout>
                  <c:x val="3.9185983857258438E-2"/>
                  <c:y val="-0.29395088607384157"/>
                </c:manualLayout>
              </c:layout>
              <c:dLblPos val="bestFit"/>
              <c:showLegendKey val="1"/>
              <c:showVal val="0"/>
              <c:showCatName val="1"/>
              <c:showSerName val="0"/>
              <c:showPercent val="1"/>
              <c:showBubbleSize val="0"/>
            </c:dLbl>
            <c:dLbl>
              <c:idx val="14"/>
              <c:layout>
                <c:manualLayout>
                  <c:x val="0.14849425461697935"/>
                  <c:y val="-0.34893467156779079"/>
                </c:manualLayout>
              </c:layout>
              <c:dLblPos val="bestFit"/>
              <c:showLegendKey val="1"/>
              <c:showVal val="0"/>
              <c:showCatName val="1"/>
              <c:showSerName val="0"/>
              <c:showPercent val="1"/>
              <c:showBubbleSize val="0"/>
            </c:dLbl>
            <c:dLbl>
              <c:idx val="15"/>
              <c:layout>
                <c:manualLayout>
                  <c:x val="0.21036669831209581"/>
                  <c:y val="-0.27703301598138352"/>
                </c:manualLayout>
              </c:layout>
              <c:dLblPos val="bestFit"/>
              <c:showLegendKey val="1"/>
              <c:showVal val="0"/>
              <c:showCatName val="1"/>
              <c:showSerName val="0"/>
              <c:showPercent val="1"/>
              <c:showBubbleSize val="0"/>
            </c:dLbl>
            <c:dLbl>
              <c:idx val="16"/>
              <c:layout>
                <c:manualLayout>
                  <c:x val="0.24955284456464583"/>
                  <c:y val="-0.21359021218315108"/>
                </c:manualLayout>
              </c:layout>
              <c:dLblPos val="bestFit"/>
              <c:showLegendKey val="1"/>
              <c:showVal val="0"/>
              <c:showCatName val="1"/>
              <c:showSerName val="0"/>
              <c:showPercent val="1"/>
              <c:showBubbleSize val="0"/>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Estatisticas'!$A$137:$A$153</c:f>
              <c:strCache>
                <c:ptCount val="17"/>
                <c:pt idx="0">
                  <c:v>Agricultural products </c:v>
                </c:pt>
                <c:pt idx="1">
                  <c:v>Food only</c:v>
                </c:pt>
                <c:pt idx="2">
                  <c:v>Oil and mining products </c:v>
                </c:pt>
                <c:pt idx="3">
                  <c:v>Oil only</c:v>
                </c:pt>
                <c:pt idx="4">
                  <c:v>Manufactured products </c:v>
                </c:pt>
                <c:pt idx="5">
                  <c:v>Iron and steel</c:v>
                </c:pt>
                <c:pt idx="6">
                  <c:v>Chemicals and Pharmaceuticals</c:v>
                </c:pt>
                <c:pt idx="7">
                  <c:v>Pharmaceutical products</c:v>
                </c:pt>
                <c:pt idx="8">
                  <c:v>Machinery and transport equipment </c:v>
                </c:pt>
                <c:pt idx="9">
                  <c:v>Office and telecommunications equipment</c:v>
                </c:pt>
                <c:pt idx="10">
                  <c:v>IT and office equipment </c:v>
                </c:pt>
                <c:pt idx="11">
                  <c:v>Telecommunications equipment</c:v>
                </c:pt>
                <c:pt idx="12">
                  <c:v>Integrated circuits and electronic components </c:v>
                </c:pt>
                <c:pt idx="13">
                  <c:v>Transportation equipment</c:v>
                </c:pt>
                <c:pt idx="14">
                  <c:v>Automobiles and parts</c:v>
                </c:pt>
                <c:pt idx="15">
                  <c:v>Textiles</c:v>
                </c:pt>
                <c:pt idx="16">
                  <c:v>Clothing</c:v>
                </c:pt>
              </c:strCache>
            </c:strRef>
          </c:cat>
          <c:val>
            <c:numRef>
              <c:f>'Togo Estatisticas'!$B$137:$B$153</c:f>
              <c:numCache>
                <c:formatCode>"$"#,##0;\-"$"#,##0</c:formatCode>
                <c:ptCount val="17"/>
                <c:pt idx="0">
                  <c:v>187915615</c:v>
                </c:pt>
                <c:pt idx="1">
                  <c:v>123550813</c:v>
                </c:pt>
                <c:pt idx="2">
                  <c:v>112745028</c:v>
                </c:pt>
                <c:pt idx="3">
                  <c:v>9687728</c:v>
                </c:pt>
                <c:pt idx="4">
                  <c:v>344118583</c:v>
                </c:pt>
                <c:pt idx="5">
                  <c:v>23070051</c:v>
                </c:pt>
                <c:pt idx="6">
                  <c:v>84647029</c:v>
                </c:pt>
                <c:pt idx="7">
                  <c:v>3866634</c:v>
                </c:pt>
                <c:pt idx="8">
                  <c:v>42739816</c:v>
                </c:pt>
                <c:pt idx="9">
                  <c:v>804802</c:v>
                </c:pt>
                <c:pt idx="10">
                  <c:v>664943</c:v>
                </c:pt>
                <c:pt idx="11">
                  <c:v>101509</c:v>
                </c:pt>
                <c:pt idx="12">
                  <c:v>38350</c:v>
                </c:pt>
                <c:pt idx="13">
                  <c:v>21431806</c:v>
                </c:pt>
                <c:pt idx="14">
                  <c:v>11286209</c:v>
                </c:pt>
                <c:pt idx="15">
                  <c:v>19631513</c:v>
                </c:pt>
                <c:pt idx="16">
                  <c:v>829534</c:v>
                </c:pt>
              </c:numCache>
            </c:numRef>
          </c:val>
          <c:extLst xmlns:c16r2="http://schemas.microsoft.com/office/drawing/2015/06/chart">
            <c:ext xmlns:c16="http://schemas.microsoft.com/office/drawing/2014/chart" uri="{C3380CC4-5D6E-409C-BE32-E72D297353CC}">
              <c16:uniqueId val="{00000022-FD15-4D77-A5B0-A7F08C9134E6}"/>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EXPORTS AND IMPORTS IN PERCENTAGE OF GDP</a:t>
            </a:r>
            <a:endParaRPr lang="pt-PT" sz="1200">
              <a:effectLst/>
            </a:endParaRPr>
          </a:p>
        </c:rich>
      </c:tx>
      <c:overlay val="0"/>
      <c:spPr>
        <a:noFill/>
        <a:ln>
          <a:noFill/>
        </a:ln>
        <a:effectLst/>
      </c:spPr>
    </c:title>
    <c:autoTitleDeleted val="0"/>
    <c:plotArea>
      <c:layout/>
      <c:barChart>
        <c:barDir val="col"/>
        <c:grouping val="clustered"/>
        <c:varyColors val="0"/>
        <c:ser>
          <c:idx val="0"/>
          <c:order val="0"/>
          <c:tx>
            <c:strRef>
              <c:f>'Togo Estatisticas'!$A$14</c:f>
              <c:strCache>
                <c:ptCount val="1"/>
                <c:pt idx="0">
                  <c:v>Exports of goods and services  [ % of GDP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7CAD-4EE4-9DB5-B5A213117095}"/>
            </c:ext>
          </c:extLst>
        </c:ser>
        <c:ser>
          <c:idx val="1"/>
          <c:order val="1"/>
          <c:tx>
            <c:strRef>
              <c:f>'Togo Estatisticas'!$A$15</c:f>
              <c:strCache>
                <c:ptCount val="1"/>
                <c:pt idx="0">
                  <c:v>Imports of goods and services [ % of GDP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7CAD-4EE4-9DB5-B5A213117095}"/>
            </c:ext>
          </c:extLst>
        </c:ser>
        <c:dLbls>
          <c:showLegendKey val="0"/>
          <c:showVal val="1"/>
          <c:showCatName val="0"/>
          <c:showSerName val="0"/>
          <c:showPercent val="0"/>
          <c:showBubbleSize val="0"/>
        </c:dLbls>
        <c:gapWidth val="219"/>
        <c:overlap val="-27"/>
        <c:axId val="250607104"/>
        <c:axId val="236867520"/>
      </c:barChart>
      <c:catAx>
        <c:axId val="25060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6867520"/>
        <c:crosses val="autoZero"/>
        <c:auto val="1"/>
        <c:lblAlgn val="ctr"/>
        <c:lblOffset val="100"/>
        <c:noMultiLvlLbl val="0"/>
      </c:catAx>
      <c:valAx>
        <c:axId val="236867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5060710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rPr>
              <a:t>Foreign direct investment [net inflows - current]</a:t>
            </a:r>
            <a:endParaRPr lang="pt-PT" sz="120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'Togo Estatisticas'!$A$91</c:f>
              <c:strCache>
                <c:ptCount val="1"/>
                <c:pt idx="0">
                  <c:v>Foreign direct investment [net inflows - current]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5.2543142586370981E-2"/>
                  <c:y val="-0.11040574996347909"/>
                </c:manualLayout>
              </c:layout>
              <c:dLblPos val="r"/>
              <c:showLegendKey val="0"/>
              <c:showVal val="1"/>
              <c:showCatName val="0"/>
              <c:showSerName val="0"/>
              <c:showPercent val="0"/>
              <c:showBubbleSize val="0"/>
            </c:dLbl>
            <c:dLbl>
              <c:idx val="3"/>
              <c:layout>
                <c:manualLayout>
                  <c:x val="-2.1033036898499169E-2"/>
                  <c:y val="-0.10601978656589781"/>
                </c:manualLayout>
              </c:layout>
              <c:dLblPos val="r"/>
              <c:showLegendKey val="0"/>
              <c:showVal val="1"/>
              <c:showCatName val="0"/>
              <c:showSerName val="0"/>
              <c:showPercent val="0"/>
              <c:showBubbleSize val="0"/>
            </c:dLbl>
            <c:dLbl>
              <c:idx val="7"/>
              <c:layout>
                <c:manualLayout>
                  <c:x val="-2.3128417574897909E-2"/>
                  <c:y val="-8.4089969577990975E-2"/>
                </c:manualLayout>
              </c:layout>
              <c:dLblPos val="r"/>
              <c:showLegendKey val="0"/>
              <c:showVal val="1"/>
              <c:showCatName val="0"/>
              <c:showSerName val="0"/>
              <c:showPercent val="0"/>
              <c:showBubbleSize val="0"/>
            </c:dLbl>
            <c:dLbl>
              <c:idx val="9"/>
              <c:layout>
                <c:manualLayout>
                  <c:x val="-3.4048860843516431E-2"/>
                  <c:y val="-0.14110749374654857"/>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Estatisticas'!$B$91:$K$91</c:f>
              <c:numCache>
                <c:formatCode>"$"#,##0;\-"$"#,##0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smooth val="0"/>
          <c:extLst xmlns:c16r2="http://schemas.microsoft.com/office/drawing/2015/06/chart">
            <c:ext xmlns:c16="http://schemas.microsoft.com/office/drawing/2014/chart" uri="{C3380CC4-5D6E-409C-BE32-E72D297353CC}">
              <c16:uniqueId val="{00000007-D93B-4ED1-87AA-C9D854AF73FA}"/>
            </c:ext>
          </c:extLst>
        </c:ser>
        <c:dLbls>
          <c:showLegendKey val="0"/>
          <c:showVal val="1"/>
          <c:showCatName val="0"/>
          <c:showSerName val="0"/>
          <c:showPercent val="0"/>
          <c:showBubbleSize val="0"/>
        </c:dLbls>
        <c:marker val="1"/>
        <c:smooth val="0"/>
        <c:axId val="250607616"/>
        <c:axId val="236869248"/>
      </c:lineChart>
      <c:catAx>
        <c:axId val="2506076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6869248"/>
        <c:crosses val="autoZero"/>
        <c:auto val="1"/>
        <c:lblAlgn val="ctr"/>
        <c:lblOffset val="100"/>
        <c:noMultiLvlLbl val="0"/>
      </c:catAx>
      <c:valAx>
        <c:axId val="2368692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506076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solidFill>
                  <a:schemeClr val="bg1"/>
                </a:solidFill>
                <a:latin typeface="+mn-lt"/>
                <a:ea typeface="+mn-ea"/>
                <a:cs typeface="+mn-cs"/>
              </a:defRPr>
            </a:pPr>
            <a:r>
              <a:rPr lang="pt-PT" sz="1100">
                <a:solidFill>
                  <a:schemeClr val="bg1"/>
                </a:solidFill>
              </a:rPr>
              <a:t>INTERNATIONAL</a:t>
            </a:r>
            <a:r>
              <a:rPr lang="pt-PT" sz="1100" baseline="0">
                <a:solidFill>
                  <a:schemeClr val="bg1"/>
                </a:solidFill>
              </a:rPr>
              <a:t> COMPARISON OF COMPANY TAXATION</a:t>
            </a:r>
            <a:endParaRPr lang="pt-PT" sz="1100">
              <a:solidFill>
                <a:schemeClr val="bg1"/>
              </a:solidFill>
            </a:endParaRPr>
          </a:p>
        </c:rich>
      </c:tx>
      <c:layout>
        <c:manualLayout>
          <c:xMode val="edge"/>
          <c:yMode val="edge"/>
          <c:x val="0.32151377749607929"/>
          <c:y val="0"/>
        </c:manualLayout>
      </c:layout>
      <c:overlay val="0"/>
      <c:spPr>
        <a:solidFill>
          <a:srgbClr val="B1D3F5"/>
        </a:solidFill>
        <a:ln>
          <a:noFill/>
        </a:ln>
        <a:effectLst/>
      </c:spPr>
    </c:title>
    <c:autoTitleDeleted val="0"/>
    <c:plotArea>
      <c:layout/>
      <c:barChart>
        <c:barDir val="col"/>
        <c:grouping val="clustered"/>
        <c:varyColors val="0"/>
        <c:ser>
          <c:idx val="0"/>
          <c:order val="0"/>
          <c:tx>
            <c:strRef>
              <c:f>Taxation!$B$3</c:f>
              <c:strCache>
                <c:ptCount val="1"/>
                <c:pt idx="0">
                  <c:v>No. of fee payments per year</c:v>
                </c:pt>
              </c:strCache>
            </c:strRef>
          </c:tx>
          <c:spPr>
            <a:solidFill>
              <a:schemeClr val="accent1"/>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Taxation!$A$4:$A$21</c:f>
              <c:strCache>
                <c:ptCount val="18"/>
                <c:pt idx="0">
                  <c:v>Sub-Saharan Africa</c:v>
                </c:pt>
                <c:pt idx="1">
                  <c:v>United States</c:v>
                </c:pt>
                <c:pt idx="2">
                  <c:v>Germany</c:v>
                </c:pt>
                <c:pt idx="3">
                  <c:v>Benin</c:v>
                </c:pt>
                <c:pt idx="4">
                  <c:v>Burkina Faso</c:v>
                </c:pt>
                <c:pt idx="5">
                  <c:v>Cabo Verde</c:v>
                </c:pt>
                <c:pt idx="6">
                  <c:v>Côte d'Ivoire</c:v>
                </c:pt>
                <c:pt idx="7">
                  <c:v>Gambia</c:v>
                </c:pt>
                <c:pt idx="8">
                  <c:v>Ghana</c:v>
                </c:pt>
                <c:pt idx="9">
                  <c:v>Guinea</c:v>
                </c:pt>
                <c:pt idx="10">
                  <c:v>Guinea-Bissau</c:v>
                </c:pt>
                <c:pt idx="11">
                  <c:v>Liberia</c:v>
                </c:pt>
                <c:pt idx="12">
                  <c:v>Mali</c:v>
                </c:pt>
                <c:pt idx="13">
                  <c:v>Níger</c:v>
                </c:pt>
                <c:pt idx="14">
                  <c:v>Nigeria</c:v>
                </c:pt>
                <c:pt idx="15">
                  <c:v>Senegal</c:v>
                </c:pt>
                <c:pt idx="16">
                  <c:v>Sierra Leone</c:v>
                </c:pt>
                <c:pt idx="17">
                  <c:v>Togo</c:v>
                </c:pt>
              </c:strCache>
            </c:strRef>
          </c:cat>
          <c:val>
            <c:numRef>
              <c:f>Taxation!$B$4:$B$21</c:f>
              <c:numCache>
                <c:formatCode>0.0_ </c:formatCode>
                <c:ptCount val="18"/>
                <c:pt idx="0">
                  <c:v>38.799999999999997</c:v>
                </c:pt>
                <c:pt idx="1">
                  <c:v>10.6</c:v>
                </c:pt>
                <c:pt idx="2">
                  <c:v>9</c:v>
                </c:pt>
                <c:pt idx="3">
                  <c:v>57</c:v>
                </c:pt>
                <c:pt idx="4">
                  <c:v>45</c:v>
                </c:pt>
                <c:pt idx="5">
                  <c:v>30</c:v>
                </c:pt>
                <c:pt idx="6">
                  <c:v>63</c:v>
                </c:pt>
                <c:pt idx="7">
                  <c:v>49</c:v>
                </c:pt>
                <c:pt idx="8">
                  <c:v>31</c:v>
                </c:pt>
                <c:pt idx="9">
                  <c:v>33</c:v>
                </c:pt>
                <c:pt idx="10">
                  <c:v>46</c:v>
                </c:pt>
                <c:pt idx="11">
                  <c:v>33</c:v>
                </c:pt>
                <c:pt idx="12">
                  <c:v>35</c:v>
                </c:pt>
                <c:pt idx="13">
                  <c:v>41</c:v>
                </c:pt>
                <c:pt idx="14">
                  <c:v>48</c:v>
                </c:pt>
                <c:pt idx="15">
                  <c:v>58</c:v>
                </c:pt>
                <c:pt idx="16">
                  <c:v>34</c:v>
                </c:pt>
                <c:pt idx="17">
                  <c:v>49</c:v>
                </c:pt>
              </c:numCache>
            </c:numRef>
          </c:val>
        </c:ser>
        <c:ser>
          <c:idx val="1"/>
          <c:order val="1"/>
          <c:tx>
            <c:strRef>
              <c:f>Taxation!$C$3</c:f>
              <c:strCache>
                <c:ptCount val="1"/>
                <c:pt idx="0">
                  <c:v>Administrative formalities time in hours</c:v>
                </c:pt>
              </c:strCache>
            </c:strRef>
          </c:tx>
          <c:spPr>
            <a:solidFill>
              <a:srgbClr val="92D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Taxation!$A$4:$A$21</c:f>
              <c:strCache>
                <c:ptCount val="18"/>
                <c:pt idx="0">
                  <c:v>Sub-Saharan Africa</c:v>
                </c:pt>
                <c:pt idx="1">
                  <c:v>United States</c:v>
                </c:pt>
                <c:pt idx="2">
                  <c:v>Germany</c:v>
                </c:pt>
                <c:pt idx="3">
                  <c:v>Benin</c:v>
                </c:pt>
                <c:pt idx="4">
                  <c:v>Burkina Faso</c:v>
                </c:pt>
                <c:pt idx="5">
                  <c:v>Cabo Verde</c:v>
                </c:pt>
                <c:pt idx="6">
                  <c:v>Côte d'Ivoire</c:v>
                </c:pt>
                <c:pt idx="7">
                  <c:v>Gambia</c:v>
                </c:pt>
                <c:pt idx="8">
                  <c:v>Ghana</c:v>
                </c:pt>
                <c:pt idx="9">
                  <c:v>Guinea</c:v>
                </c:pt>
                <c:pt idx="10">
                  <c:v>Guinea-Bissau</c:v>
                </c:pt>
                <c:pt idx="11">
                  <c:v>Liberia</c:v>
                </c:pt>
                <c:pt idx="12">
                  <c:v>Mali</c:v>
                </c:pt>
                <c:pt idx="13">
                  <c:v>Níger</c:v>
                </c:pt>
                <c:pt idx="14">
                  <c:v>Nigeria</c:v>
                </c:pt>
                <c:pt idx="15">
                  <c:v>Senegal</c:v>
                </c:pt>
                <c:pt idx="16">
                  <c:v>Sierra Leone</c:v>
                </c:pt>
                <c:pt idx="17">
                  <c:v>Togo</c:v>
                </c:pt>
              </c:strCache>
            </c:strRef>
          </c:cat>
          <c:val>
            <c:numRef>
              <c:f>Taxation!$C$4:$C$21</c:f>
              <c:numCache>
                <c:formatCode>0.0_ </c:formatCode>
                <c:ptCount val="18"/>
                <c:pt idx="0">
                  <c:v>304.2</c:v>
                </c:pt>
                <c:pt idx="1">
                  <c:v>175</c:v>
                </c:pt>
                <c:pt idx="2">
                  <c:v>218</c:v>
                </c:pt>
                <c:pt idx="3">
                  <c:v>270</c:v>
                </c:pt>
                <c:pt idx="4">
                  <c:v>270</c:v>
                </c:pt>
                <c:pt idx="5">
                  <c:v>180</c:v>
                </c:pt>
                <c:pt idx="6">
                  <c:v>205</c:v>
                </c:pt>
                <c:pt idx="7">
                  <c:v>326</c:v>
                </c:pt>
                <c:pt idx="8">
                  <c:v>224</c:v>
                </c:pt>
                <c:pt idx="9">
                  <c:v>400</c:v>
                </c:pt>
                <c:pt idx="10">
                  <c:v>218</c:v>
                </c:pt>
                <c:pt idx="11">
                  <c:v>139.5</c:v>
                </c:pt>
                <c:pt idx="12">
                  <c:v>270</c:v>
                </c:pt>
                <c:pt idx="13">
                  <c:v>270</c:v>
                </c:pt>
                <c:pt idx="14">
                  <c:v>347.4</c:v>
                </c:pt>
                <c:pt idx="15">
                  <c:v>441</c:v>
                </c:pt>
                <c:pt idx="16">
                  <c:v>343</c:v>
                </c:pt>
                <c:pt idx="17">
                  <c:v>159</c:v>
                </c:pt>
              </c:numCache>
            </c:numRef>
          </c:val>
        </c:ser>
        <c:ser>
          <c:idx val="2"/>
          <c:order val="2"/>
          <c:tx>
            <c:strRef>
              <c:f>Taxation!$D$3</c:f>
              <c:strCache>
                <c:ptCount val="1"/>
                <c:pt idx="0">
                  <c:v>Total amount of fees as % of profits</c:v>
                </c:pt>
              </c:strCache>
            </c:strRef>
          </c:tx>
          <c:spPr>
            <a:solidFill>
              <a:srgbClr val="FF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Taxation!$A$4:$A$21</c:f>
              <c:strCache>
                <c:ptCount val="18"/>
                <c:pt idx="0">
                  <c:v>Sub-Saharan Africa</c:v>
                </c:pt>
                <c:pt idx="1">
                  <c:v>United States</c:v>
                </c:pt>
                <c:pt idx="2">
                  <c:v>Germany</c:v>
                </c:pt>
                <c:pt idx="3">
                  <c:v>Benin</c:v>
                </c:pt>
                <c:pt idx="4">
                  <c:v>Burkina Faso</c:v>
                </c:pt>
                <c:pt idx="5">
                  <c:v>Cabo Verde</c:v>
                </c:pt>
                <c:pt idx="6">
                  <c:v>Côte d'Ivoire</c:v>
                </c:pt>
                <c:pt idx="7">
                  <c:v>Gambia</c:v>
                </c:pt>
                <c:pt idx="8">
                  <c:v>Ghana</c:v>
                </c:pt>
                <c:pt idx="9">
                  <c:v>Guinea</c:v>
                </c:pt>
                <c:pt idx="10">
                  <c:v>Guinea-Bissau</c:v>
                </c:pt>
                <c:pt idx="11">
                  <c:v>Liberia</c:v>
                </c:pt>
                <c:pt idx="12">
                  <c:v>Mali</c:v>
                </c:pt>
                <c:pt idx="13">
                  <c:v>Níger</c:v>
                </c:pt>
                <c:pt idx="14">
                  <c:v>Nigeria</c:v>
                </c:pt>
                <c:pt idx="15">
                  <c:v>Senegal</c:v>
                </c:pt>
                <c:pt idx="16">
                  <c:v>Sierra Leone</c:v>
                </c:pt>
                <c:pt idx="17">
                  <c:v>Togo</c:v>
                </c:pt>
              </c:strCache>
            </c:strRef>
          </c:cat>
          <c:val>
            <c:numRef>
              <c:f>Taxation!$D$4:$D$21</c:f>
              <c:numCache>
                <c:formatCode>0.0%</c:formatCode>
                <c:ptCount val="18"/>
                <c:pt idx="0">
                  <c:v>0.47</c:v>
                </c:pt>
                <c:pt idx="1">
                  <c:v>0.438</c:v>
                </c:pt>
                <c:pt idx="2">
                  <c:v>0.49</c:v>
                </c:pt>
                <c:pt idx="3">
                  <c:v>0.57399999999999995</c:v>
                </c:pt>
                <c:pt idx="4">
                  <c:v>0.41299999999999998</c:v>
                </c:pt>
                <c:pt idx="5">
                  <c:v>0.37</c:v>
                </c:pt>
                <c:pt idx="6">
                  <c:v>0.501</c:v>
                </c:pt>
                <c:pt idx="7">
                  <c:v>0.51300000000000001</c:v>
                </c:pt>
                <c:pt idx="8">
                  <c:v>0.32400000000000001</c:v>
                </c:pt>
                <c:pt idx="9">
                  <c:v>0.61399999999999999</c:v>
                </c:pt>
                <c:pt idx="10">
                  <c:v>0.45500000000000002</c:v>
                </c:pt>
                <c:pt idx="11">
                  <c:v>0.45500000000000002</c:v>
                </c:pt>
                <c:pt idx="12">
                  <c:v>0.48299999999999998</c:v>
                </c:pt>
                <c:pt idx="13">
                  <c:v>0.47299999999999998</c:v>
                </c:pt>
                <c:pt idx="14">
                  <c:v>0.34799999999999998</c:v>
                </c:pt>
                <c:pt idx="15">
                  <c:v>0.45100000000000001</c:v>
                </c:pt>
                <c:pt idx="16">
                  <c:v>0.307</c:v>
                </c:pt>
                <c:pt idx="17">
                  <c:v>0.48199999999999998</c:v>
                </c:pt>
              </c:numCache>
            </c:numRef>
          </c:val>
        </c:ser>
        <c:dLbls>
          <c:showLegendKey val="0"/>
          <c:showVal val="1"/>
          <c:showCatName val="0"/>
          <c:showSerName val="0"/>
          <c:showPercent val="0"/>
          <c:showBubbleSize val="0"/>
        </c:dLbls>
        <c:gapWidth val="219"/>
        <c:overlap val="-27"/>
        <c:axId val="209261056"/>
        <c:axId val="192427072"/>
      </c:barChart>
      <c:catAx>
        <c:axId val="209261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rgbClr val="00B0F0"/>
                </a:solidFill>
                <a:latin typeface="+mn-lt"/>
                <a:ea typeface="+mn-ea"/>
                <a:cs typeface="+mn-cs"/>
              </a:defRPr>
            </a:pPr>
            <a:endParaRPr lang="pt-PT"/>
          </a:p>
        </c:txPr>
        <c:crossAx val="192427072"/>
        <c:crosses val="autoZero"/>
        <c:auto val="1"/>
        <c:lblAlgn val="ctr"/>
        <c:lblOffset val="100"/>
        <c:noMultiLvlLbl val="0"/>
      </c:catAx>
      <c:valAx>
        <c:axId val="192427072"/>
        <c:scaling>
          <c:orientation val="minMax"/>
        </c:scaling>
        <c:delete val="1"/>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crossAx val="209261056"/>
        <c:crosses val="autoZero"/>
        <c:crossBetween val="between"/>
      </c:valAx>
      <c:spPr>
        <a:noFill/>
        <a:ln>
          <a:noFill/>
        </a:ln>
        <a:effectLst/>
      </c:spPr>
    </c:plotArea>
    <c:legend>
      <c:legendPos val="b"/>
      <c:layout>
        <c:manualLayout>
          <c:xMode val="edge"/>
          <c:yMode val="edge"/>
          <c:x val="1.9900497512437801E-3"/>
          <c:y val="0.92395833333333299"/>
          <c:w val="0.99601990049751199"/>
          <c:h val="6.97916666666666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25-03-2023</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31681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25-03-2023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09453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25-03-2023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25-03-2023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25-03-2023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25-03-2023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25-03-2023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25-03-2023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25-03-2023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25-03-2023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25-03-2023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25-03-2023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25-03-2023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25-03-2023</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chart" Target="../charts/chart1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7" Type="http://schemas.openxmlformats.org/officeDocument/2006/relationships/chart" Target="../charts/chart30.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chart" Target="../charts/chart31.xml"/><Relationship Id="rId7"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svg"/><Relationship Id="rId9" Type="http://schemas.openxmlformats.org/officeDocument/2006/relationships/chart" Target="../charts/chart32.xml"/></Relationships>
</file>

<file path=ppt/slides/_rels/slide32.xml.rels><?xml version="1.0" encoding="UTF-8" standalone="yes"?>
<Relationships xmlns="http://schemas.openxmlformats.org/package/2006/relationships"><Relationship Id="rId8" Type="http://schemas.openxmlformats.org/officeDocument/2006/relationships/chart" Target="../charts/chart33.xml"/><Relationship Id="rId7"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svg"/><Relationship Id="rId9" Type="http://schemas.openxmlformats.org/officeDocument/2006/relationships/chart" Target="../charts/chart34.xml"/></Relationships>
</file>

<file path=ppt/slides/_rels/slide33.xml.rels><?xml version="1.0" encoding="UTF-8" standalone="yes"?>
<Relationships xmlns="http://schemas.openxmlformats.org/package/2006/relationships"><Relationship Id="rId7" Type="http://schemas.openxmlformats.org/officeDocument/2006/relationships/chart" Target="../charts/chart35.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svg"/></Relationships>
</file>

<file path=ppt/slides/_rels/slide34.xml.rels><?xml version="1.0" encoding="UTF-8" standalone="yes"?>
<Relationships xmlns="http://schemas.openxmlformats.org/package/2006/relationships"><Relationship Id="rId8" Type="http://schemas.openxmlformats.org/officeDocument/2006/relationships/chart" Target="../charts/chart37.xml"/><Relationship Id="rId7" Type="http://schemas.openxmlformats.org/officeDocument/2006/relationships/chart" Target="../charts/chart36.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svg"/></Relationships>
</file>

<file path=ppt/slides/_rels/slide35.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chart" Target="../charts/chart38.xml"/><Relationship Id="rId1" Type="http://schemas.openxmlformats.org/officeDocument/2006/relationships/slideLayout" Target="../slideLayouts/slideLayout1.xml"/><Relationship Id="rId6" Type="http://schemas.openxmlformats.org/officeDocument/2006/relationships/image" Target="../media/image3.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chart" Target="../charts/chart4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chart" Target="../charts/chart42.xml"/><Relationship Id="rId4" Type="http://schemas.openxmlformats.org/officeDocument/2006/relationships/chart" Target="../charts/chart4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chart" Target="../charts/chart44.xml"/><Relationship Id="rId4" Type="http://schemas.openxmlformats.org/officeDocument/2006/relationships/chart" Target="../charts/chart4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chart" Target="../charts/chart4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chart" Target="../charts/chart47.xml"/><Relationship Id="rId4" Type="http://schemas.openxmlformats.org/officeDocument/2006/relationships/chart" Target="../charts/chart4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8.xml"/><Relationship Id="rId1" Type="http://schemas.openxmlformats.org/officeDocument/2006/relationships/slideLayout" Target="../slideLayouts/slideLayout1.xml"/><Relationship Id="rId5" Type="http://schemas.openxmlformats.org/officeDocument/2006/relationships/chart" Target="../charts/chart49.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chart" Target="../charts/chart50.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1.xml"/><Relationship Id="rId1" Type="http://schemas.openxmlformats.org/officeDocument/2006/relationships/slideLayout" Target="../slideLayouts/slideLayout1.xml"/><Relationship Id="rId5" Type="http://schemas.openxmlformats.org/officeDocument/2006/relationships/chart" Target="../charts/chart5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chart" Target="../charts/chart5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chart" Target="../charts/chart55.xml"/><Relationship Id="rId4" Type="http://schemas.openxmlformats.org/officeDocument/2006/relationships/chart" Target="../charts/chart5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chart" Target="../charts/chart5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chart" Target="../charts/chart58.xml"/><Relationship Id="rId4" Type="http://schemas.openxmlformats.org/officeDocument/2006/relationships/chart" Target="../charts/chart5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chart" Target="../charts/chart60.xml"/><Relationship Id="rId4" Type="http://schemas.openxmlformats.org/officeDocument/2006/relationships/chart" Target="../charts/chart59.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chart" Target="../charts/chart6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chart" Target="../charts/chart63.xml"/><Relationship Id="rId4" Type="http://schemas.openxmlformats.org/officeDocument/2006/relationships/chart" Target="../charts/chart6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chart" Target="../charts/chart65.xml"/><Relationship Id="rId4" Type="http://schemas.openxmlformats.org/officeDocument/2006/relationships/chart" Target="../charts/chart64.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chart" Target="../charts/chart6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chart" Target="../charts/chart68.xml"/><Relationship Id="rId4" Type="http://schemas.openxmlformats.org/officeDocument/2006/relationships/chart" Target="../charts/chart6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chart" Target="../charts/chart70.xml"/><Relationship Id="rId4" Type="http://schemas.openxmlformats.org/officeDocument/2006/relationships/chart" Target="../charts/chart69.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chart" Target="../charts/chart71.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2.xml"/><Relationship Id="rId1" Type="http://schemas.openxmlformats.org/officeDocument/2006/relationships/slideLayout" Target="../slideLayouts/slideLayout1.xml"/><Relationship Id="rId5" Type="http://schemas.openxmlformats.org/officeDocument/2006/relationships/chart" Target="../charts/chart73.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chart" Target="../charts/chart76.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chart" Target="../charts/chart78.xml"/><Relationship Id="rId4" Type="http://schemas.openxmlformats.org/officeDocument/2006/relationships/chart" Target="../charts/chart7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chart" Target="../charts/chart80.xml"/><Relationship Id="rId4" Type="http://schemas.openxmlformats.org/officeDocument/2006/relationships/chart" Target="../charts/chart79.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chart" Target="../charts/chart8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chart" Target="../charts/chart83.xml"/><Relationship Id="rId4" Type="http://schemas.openxmlformats.org/officeDocument/2006/relationships/chart" Target="../charts/chart8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chart" Target="../charts/chart85.xml"/><Relationship Id="rId4" Type="http://schemas.openxmlformats.org/officeDocument/2006/relationships/chart" Target="../charts/chart84.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4" name="Imagem 81" descr="LOGO-Paises ecowas"/>
          <p:cNvPicPr>
            <a:picLocks noChangeAspect="1"/>
          </p:cNvPicPr>
          <p:nvPr/>
        </p:nvPicPr>
        <p:blipFill>
          <a:blip r:embed="rId2"/>
          <a:stretch>
            <a:fillRect/>
          </a:stretch>
        </p:blipFill>
        <p:spPr>
          <a:xfrm>
            <a:off x="5718715" y="1310736"/>
            <a:ext cx="4911090" cy="4864735"/>
          </a:xfrm>
          <a:prstGeom prst="rect">
            <a:avLst/>
          </a:prstGeom>
        </p:spPr>
      </p:pic>
      <p:sp>
        <p:nvSpPr>
          <p:cNvPr id="15" name="Anel 4"/>
          <p:cNvSpPr/>
          <p:nvPr/>
        </p:nvSpPr>
        <p:spPr>
          <a:xfrm>
            <a:off x="4176300" y="485236"/>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pic>
        <p:nvPicPr>
          <p:cNvPr id="16"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9042" y="153217"/>
            <a:ext cx="822051" cy="681808"/>
          </a:xfrm>
          <a:prstGeom prst="rect">
            <a:avLst/>
          </a:prstGeom>
        </p:spPr>
      </p:pic>
      <p:sp>
        <p:nvSpPr>
          <p:cNvPr id="17" name="Anel 7"/>
          <p:cNvSpPr/>
          <p:nvPr/>
        </p:nvSpPr>
        <p:spPr>
          <a:xfrm>
            <a:off x="11046" y="2746827"/>
            <a:ext cx="5243830" cy="40824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8" name="Rectangle 17"/>
          <p:cNvSpPr/>
          <p:nvPr/>
        </p:nvSpPr>
        <p:spPr>
          <a:xfrm>
            <a:off x="431074" y="3970472"/>
            <a:ext cx="4075612" cy="2038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Imagem 11" descr="logo"/>
          <p:cNvPicPr>
            <a:picLocks noChangeAspect="1"/>
          </p:cNvPicPr>
          <p:nvPr/>
        </p:nvPicPr>
        <p:blipFill>
          <a:blip r:embed="rId4"/>
          <a:stretch>
            <a:fillRect/>
          </a:stretch>
        </p:blipFill>
        <p:spPr>
          <a:xfrm>
            <a:off x="75981" y="153264"/>
            <a:ext cx="2349938" cy="515796"/>
          </a:xfrm>
          <a:prstGeom prst="rect">
            <a:avLst/>
          </a:prstGeom>
        </p:spPr>
      </p:pic>
      <p:pic>
        <p:nvPicPr>
          <p:cNvPr id="20" name="Imagem 1" descr="ecowas-map"/>
          <p:cNvPicPr>
            <a:picLocks noChangeAspect="1"/>
          </p:cNvPicPr>
          <p:nvPr/>
        </p:nvPicPr>
        <p:blipFill>
          <a:blip r:embed="rId5"/>
          <a:stretch>
            <a:fillRect/>
          </a:stretch>
        </p:blipFill>
        <p:spPr>
          <a:xfrm>
            <a:off x="832485" y="2821940"/>
            <a:ext cx="4918710" cy="3404870"/>
          </a:xfrm>
          <a:prstGeom prst="rect">
            <a:avLst/>
          </a:prstGeom>
        </p:spPr>
      </p:pic>
      <p:sp>
        <p:nvSpPr>
          <p:cNvPr id="21" name="Rectangle 2"/>
          <p:cNvSpPr txBox="1">
            <a:spLocks noChangeArrowheads="1"/>
          </p:cNvSpPr>
          <p:nvPr/>
        </p:nvSpPr>
        <p:spPr>
          <a:xfrm>
            <a:off x="16511" y="974090"/>
            <a:ext cx="516509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ecowas </a:t>
            </a:r>
          </a:p>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overview</a:t>
            </a:r>
          </a:p>
        </p:txBody>
      </p:sp>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68888" y="6602230"/>
            <a:ext cx="599662" cy="206104"/>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00B0F0"/>
                </a:solidFill>
              </a:rPr>
              <a:t>Page </a:t>
            </a:r>
            <a:fld id="{6B4155F8-E49E-4B59-B69C-02A46830878C}" type="slidenum">
              <a:rPr lang="fr-FR" altLang="pt-PT" sz="1000" b="1" i="1" u="sng">
                <a:solidFill>
                  <a:srgbClr val="00B0F0"/>
                </a:solidFill>
              </a:rPr>
              <a:t>10</a:t>
            </a:fld>
            <a:endParaRPr lang="fr-FR" altLang="pt-PT" sz="1000" b="1" i="1" u="sng" dirty="0">
              <a:solidFill>
                <a:srgbClr val="00B0F0"/>
              </a:solidFill>
            </a:endParaRPr>
          </a:p>
        </p:txBody>
      </p:sp>
      <p:pic>
        <p:nvPicPr>
          <p:cNvPr id="21" name="Imagem 20" descr="LOGO-Paises ecowas"/>
          <p:cNvPicPr>
            <a:picLocks noChangeAspect="1"/>
          </p:cNvPicPr>
          <p:nvPr/>
        </p:nvPicPr>
        <p:blipFill>
          <a:blip r:embed="rId2"/>
          <a:stretch>
            <a:fillRect/>
          </a:stretch>
        </p:blipFill>
        <p:spPr>
          <a:xfrm>
            <a:off x="5800725" y="6350"/>
            <a:ext cx="2019935" cy="1999615"/>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178968538"/>
              </p:ext>
            </p:extLst>
          </p:nvPr>
        </p:nvGraphicFramePr>
        <p:xfrm>
          <a:off x="0" y="2009775"/>
          <a:ext cx="12210416" cy="455295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260256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583680"/>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a:t>11</a:t>
            </a:fld>
            <a:endParaRPr lang="fr-FR" altLang="pt-PT" sz="1000" b="1" i="1" u="sng" dirty="0"/>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10"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12" name="Gráfico 5"/>
          <p:cNvGraphicFramePr>
            <a:graphicFrameLocks/>
          </p:cNvGraphicFramePr>
          <p:nvPr>
            <p:extLst>
              <p:ext uri="{D42A27DB-BD31-4B8C-83A1-F6EECF244321}">
                <p14:modId xmlns:p14="http://schemas.microsoft.com/office/powerpoint/2010/main" val="1296168678"/>
              </p:ext>
            </p:extLst>
          </p:nvPr>
        </p:nvGraphicFramePr>
        <p:xfrm>
          <a:off x="6016625" y="579120"/>
          <a:ext cx="6175375" cy="61264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4"/>
          <p:cNvGraphicFramePr>
            <a:graphicFrameLocks/>
          </p:cNvGraphicFramePr>
          <p:nvPr>
            <p:extLst>
              <p:ext uri="{D42A27DB-BD31-4B8C-83A1-F6EECF244321}">
                <p14:modId xmlns:p14="http://schemas.microsoft.com/office/powerpoint/2010/main" val="2407167109"/>
              </p:ext>
            </p:extLst>
          </p:nvPr>
        </p:nvGraphicFramePr>
        <p:xfrm>
          <a:off x="75981" y="800100"/>
          <a:ext cx="5959060" cy="5876607"/>
        </p:xfrm>
        <a:graphic>
          <a:graphicData uri="http://schemas.openxmlformats.org/drawingml/2006/chart">
            <c:chart xmlns:c="http://schemas.openxmlformats.org/drawingml/2006/chart" xmlns:r="http://schemas.openxmlformats.org/officeDocument/2006/relationships" r:id="rId5"/>
          </a:graphicData>
        </a:graphic>
      </p:graphicFrame>
      <p:pic>
        <p:nvPicPr>
          <p:cNvPr id="21" name="Imagem 20" descr="LOGO-Paises ecowas"/>
          <p:cNvPicPr>
            <a:picLocks noChangeAspect="1"/>
          </p:cNvPicPr>
          <p:nvPr/>
        </p:nvPicPr>
        <p:blipFill>
          <a:blip r:embed="rId6"/>
          <a:stretch>
            <a:fillRect/>
          </a:stretch>
        </p:blipFill>
        <p:spPr>
          <a:xfrm>
            <a:off x="4552950" y="3902075"/>
            <a:ext cx="2019935" cy="1999615"/>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245150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43807" y="237934"/>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49790" y="6365325"/>
            <a:ext cx="653098" cy="24938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416D12"/>
                </a:solidFill>
              </a:rPr>
              <a:t>Page </a:t>
            </a:r>
            <a:fld id="{6B4155F8-E49E-4B59-B69C-02A46830878C}" type="slidenum">
              <a:rPr lang="fr-FR" altLang="pt-PT" sz="1000" b="1" i="1" u="sng">
                <a:solidFill>
                  <a:srgbClr val="416D12"/>
                </a:solidFill>
              </a:rPr>
              <a:t>12</a:t>
            </a:fld>
            <a:endParaRPr lang="fr-FR" altLang="pt-PT" sz="1000" b="1" i="1" u="sng" dirty="0">
              <a:solidFill>
                <a:srgbClr val="416D12"/>
              </a:solidFill>
            </a:endParaRPr>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8"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9" name="Gráfico 1542"/>
          <p:cNvGraphicFramePr>
            <a:graphicFrameLocks/>
          </p:cNvGraphicFramePr>
          <p:nvPr>
            <p:extLst>
              <p:ext uri="{D42A27DB-BD31-4B8C-83A1-F6EECF244321}">
                <p14:modId xmlns:p14="http://schemas.microsoft.com/office/powerpoint/2010/main" val="2307279466"/>
              </p:ext>
            </p:extLst>
          </p:nvPr>
        </p:nvGraphicFramePr>
        <p:xfrm>
          <a:off x="1" y="745067"/>
          <a:ext cx="12185022" cy="5655733"/>
        </p:xfrm>
        <a:graphic>
          <a:graphicData uri="http://schemas.openxmlformats.org/drawingml/2006/chart">
            <c:chart xmlns:c="http://schemas.openxmlformats.org/drawingml/2006/chart" xmlns:r="http://schemas.openxmlformats.org/officeDocument/2006/relationships" r:id="rId4"/>
          </a:graphicData>
        </a:graphic>
      </p:graphicFrame>
      <p:pic>
        <p:nvPicPr>
          <p:cNvPr id="21" name="Imagem 20" descr="LOGO-Paises ecowas"/>
          <p:cNvPicPr>
            <a:picLocks noChangeAspect="1"/>
          </p:cNvPicPr>
          <p:nvPr/>
        </p:nvPicPr>
        <p:blipFill>
          <a:blip r:embed="rId5"/>
          <a:stretch>
            <a:fillRect/>
          </a:stretch>
        </p:blipFill>
        <p:spPr>
          <a:xfrm>
            <a:off x="0" y="835025"/>
            <a:ext cx="2019935" cy="1999615"/>
          </a:xfrm>
          <a:prstGeom prst="rect">
            <a:avLst/>
          </a:prstGeom>
        </p:spPr>
      </p:pic>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65121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13</a:t>
            </a:fld>
            <a:endParaRPr lang="fr-FR" altLang="pt-PT" sz="1000" b="1" i="1" u="sng"/>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8"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9" name="Gráfico 1543"/>
          <p:cNvGraphicFramePr>
            <a:graphicFrameLocks/>
          </p:cNvGraphicFramePr>
          <p:nvPr>
            <p:extLst>
              <p:ext uri="{D42A27DB-BD31-4B8C-83A1-F6EECF244321}">
                <p14:modId xmlns:p14="http://schemas.microsoft.com/office/powerpoint/2010/main" val="3451227909"/>
              </p:ext>
            </p:extLst>
          </p:nvPr>
        </p:nvGraphicFramePr>
        <p:xfrm>
          <a:off x="0" y="753533"/>
          <a:ext cx="12210415" cy="5830340"/>
        </p:xfrm>
        <a:graphic>
          <a:graphicData uri="http://schemas.openxmlformats.org/drawingml/2006/chart">
            <c:chart xmlns:c="http://schemas.openxmlformats.org/drawingml/2006/chart" xmlns:r="http://schemas.openxmlformats.org/officeDocument/2006/relationships" r:id="rId4"/>
          </a:graphicData>
        </a:graphic>
      </p:graphicFrame>
      <p:pic>
        <p:nvPicPr>
          <p:cNvPr id="21" name="Imagem 20" descr="LOGO-Paises ecowas"/>
          <p:cNvPicPr>
            <a:picLocks noChangeAspect="1"/>
          </p:cNvPicPr>
          <p:nvPr/>
        </p:nvPicPr>
        <p:blipFill>
          <a:blip r:embed="rId5"/>
          <a:stretch>
            <a:fillRect/>
          </a:stretch>
        </p:blipFill>
        <p:spPr>
          <a:xfrm>
            <a:off x="10586085" y="1184910"/>
            <a:ext cx="1605915" cy="1590040"/>
          </a:xfrm>
          <a:prstGeom prst="rect">
            <a:avLst/>
          </a:prstGeom>
        </p:spPr>
      </p:pic>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14</a:t>
            </a:fld>
            <a:endParaRPr lang="fr-FR" altLang="pt-PT" sz="1000" b="1" i="1" u="sng"/>
          </a:p>
        </p:txBody>
      </p:sp>
      <p:graphicFrame>
        <p:nvGraphicFramePr>
          <p:cNvPr id="40" name="Gráfico 39"/>
          <p:cNvGraphicFramePr/>
          <p:nvPr>
            <p:extLst>
              <p:ext uri="{D42A27DB-BD31-4B8C-83A1-F6EECF244321}">
                <p14:modId xmlns:p14="http://schemas.microsoft.com/office/powerpoint/2010/main" val="1939868108"/>
              </p:ext>
            </p:extLst>
          </p:nvPr>
        </p:nvGraphicFramePr>
        <p:xfrm>
          <a:off x="0" y="753533"/>
          <a:ext cx="12192635" cy="5818082"/>
        </p:xfrm>
        <a:graphic>
          <a:graphicData uri="http://schemas.openxmlformats.org/drawingml/2006/chart">
            <c:chart xmlns:c="http://schemas.openxmlformats.org/drawingml/2006/chart" xmlns:r="http://schemas.openxmlformats.org/officeDocument/2006/relationships" r:id="rId2"/>
          </a:graphicData>
        </a:graphic>
      </p:graphicFrame>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21" name="Imagem 20" descr="LOGO-Paises ecowas"/>
          <p:cNvPicPr>
            <a:picLocks noChangeAspect="1"/>
          </p:cNvPicPr>
          <p:nvPr/>
        </p:nvPicPr>
        <p:blipFill>
          <a:blip r:embed="rId4"/>
          <a:stretch>
            <a:fillRect/>
          </a:stretch>
        </p:blipFill>
        <p:spPr>
          <a:xfrm>
            <a:off x="10497185" y="2995295"/>
            <a:ext cx="1605915" cy="1590040"/>
          </a:xfrm>
          <a:prstGeom prst="rect">
            <a:avLst/>
          </a:prstGeom>
        </p:spPr>
      </p:pic>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15</a:t>
            </a:fld>
            <a:endParaRPr lang="fr-FR" altLang="pt-PT" sz="1000" b="1" i="1" u="sng"/>
          </a:p>
        </p:txBody>
      </p:sp>
      <p:pic>
        <p:nvPicPr>
          <p:cNvPr id="7" name="Imagem 11" descr="logo"/>
          <p:cNvPicPr>
            <a:picLocks noChangeAspect="1"/>
          </p:cNvPicPr>
          <p:nvPr/>
        </p:nvPicPr>
        <p:blipFill>
          <a:blip r:embed="rId2"/>
          <a:stretch>
            <a:fillRect/>
          </a:stretch>
        </p:blipFill>
        <p:spPr>
          <a:xfrm>
            <a:off x="75981" y="153264"/>
            <a:ext cx="2349938" cy="515796"/>
          </a:xfrm>
          <a:prstGeom prst="rect">
            <a:avLst/>
          </a:prstGeom>
        </p:spPr>
      </p:pic>
      <p:graphicFrame>
        <p:nvGraphicFramePr>
          <p:cNvPr id="8" name="Gráfico 52"/>
          <p:cNvGraphicFramePr>
            <a:graphicFrameLocks/>
          </p:cNvGraphicFramePr>
          <p:nvPr>
            <p:extLst>
              <p:ext uri="{D42A27DB-BD31-4B8C-83A1-F6EECF244321}">
                <p14:modId xmlns:p14="http://schemas.microsoft.com/office/powerpoint/2010/main" val="3970481120"/>
              </p:ext>
            </p:extLst>
          </p:nvPr>
        </p:nvGraphicFramePr>
        <p:xfrm>
          <a:off x="362902" y="723900"/>
          <a:ext cx="11466195" cy="566166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m 20" descr="LOGO-Paises ecowas"/>
          <p:cNvPicPr>
            <a:picLocks noChangeAspect="1"/>
          </p:cNvPicPr>
          <p:nvPr/>
        </p:nvPicPr>
        <p:blipFill>
          <a:blip r:embed="rId4"/>
          <a:stretch>
            <a:fillRect/>
          </a:stretch>
        </p:blipFill>
        <p:spPr>
          <a:xfrm>
            <a:off x="10172700" y="7620"/>
            <a:ext cx="2019935" cy="1999615"/>
          </a:xfrm>
          <a:prstGeom prst="rect">
            <a:avLst/>
          </a:prstGeom>
        </p:spPr>
      </p:pic>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9385" y="-2540"/>
            <a:ext cx="591820" cy="490855"/>
          </a:xfrm>
          <a:prstGeom prst="rect">
            <a:avLst/>
          </a:prstGeom>
        </p:spPr>
      </p:pic>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16</a:t>
            </a:fld>
            <a:endParaRPr lang="fr-FR" altLang="pt-PT" sz="1000" b="1" i="1" u="sng"/>
          </a:p>
        </p:txBody>
      </p:sp>
      <p:pic>
        <p:nvPicPr>
          <p:cNvPr id="7" name="Imagem 11" descr="logo"/>
          <p:cNvPicPr>
            <a:picLocks noChangeAspect="1"/>
          </p:cNvPicPr>
          <p:nvPr/>
        </p:nvPicPr>
        <p:blipFill>
          <a:blip r:embed="rId2"/>
          <a:stretch>
            <a:fillRect/>
          </a:stretch>
        </p:blipFill>
        <p:spPr>
          <a:xfrm>
            <a:off x="75981" y="153264"/>
            <a:ext cx="2349938" cy="515796"/>
          </a:xfrm>
          <a:prstGeom prst="rect">
            <a:avLst/>
          </a:prstGeom>
        </p:spPr>
      </p:pic>
      <p:graphicFrame>
        <p:nvGraphicFramePr>
          <p:cNvPr id="8" name="Gráfico 1"/>
          <p:cNvGraphicFramePr>
            <a:graphicFrameLocks/>
          </p:cNvGraphicFramePr>
          <p:nvPr>
            <p:extLst>
              <p:ext uri="{D42A27DB-BD31-4B8C-83A1-F6EECF244321}">
                <p14:modId xmlns:p14="http://schemas.microsoft.com/office/powerpoint/2010/main" val="2538329378"/>
              </p:ext>
            </p:extLst>
          </p:nvPr>
        </p:nvGraphicFramePr>
        <p:xfrm>
          <a:off x="75981" y="669060"/>
          <a:ext cx="12066489" cy="573936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m 20" descr="LOGO-Paises ecowas"/>
          <p:cNvPicPr>
            <a:picLocks noChangeAspect="1"/>
          </p:cNvPicPr>
          <p:nvPr/>
        </p:nvPicPr>
        <p:blipFill>
          <a:blip r:embed="rId4"/>
          <a:stretch>
            <a:fillRect/>
          </a:stretch>
        </p:blipFill>
        <p:spPr>
          <a:xfrm>
            <a:off x="10555557" y="13245"/>
            <a:ext cx="1254221" cy="1241605"/>
          </a:xfrm>
          <a:prstGeom prst="rect">
            <a:avLst/>
          </a:prstGeom>
        </p:spPr>
      </p:pic>
      <p:pic>
        <p:nvPicPr>
          <p:cNvPr id="10"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9385" y="-2540"/>
            <a:ext cx="591820" cy="49085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17</a:t>
            </a:fld>
            <a:endParaRPr lang="fr-FR" altLang="pt-PT" sz="1000" b="1" i="1" u="sng" dirty="0"/>
          </a:p>
        </p:txBody>
      </p:sp>
      <p:pic>
        <p:nvPicPr>
          <p:cNvPr id="12"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4" name="Imagem 11" descr="logo"/>
          <p:cNvPicPr>
            <a:picLocks noChangeAspect="1"/>
          </p:cNvPicPr>
          <p:nvPr/>
        </p:nvPicPr>
        <p:blipFill>
          <a:blip r:embed="rId3"/>
          <a:stretch>
            <a:fillRect/>
          </a:stretch>
        </p:blipFill>
        <p:spPr>
          <a:xfrm>
            <a:off x="75981" y="153264"/>
            <a:ext cx="2349938" cy="51579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85450030"/>
              </p:ext>
            </p:extLst>
          </p:nvPr>
        </p:nvGraphicFramePr>
        <p:xfrm>
          <a:off x="75983" y="669060"/>
          <a:ext cx="12094398" cy="5769964"/>
        </p:xfrm>
        <a:graphic>
          <a:graphicData uri="http://schemas.openxmlformats.org/drawingml/2006/table">
            <a:tbl>
              <a:tblPr>
                <a:tableStyleId>{5C22544A-7EE6-4342-B048-85BDC9FD1C3A}</a:tableStyleId>
              </a:tblPr>
              <a:tblGrid>
                <a:gridCol w="1275492"/>
                <a:gridCol w="968007"/>
                <a:gridCol w="968007"/>
                <a:gridCol w="774406"/>
                <a:gridCol w="911065"/>
                <a:gridCol w="911065"/>
                <a:gridCol w="774406"/>
                <a:gridCol w="774406"/>
                <a:gridCol w="968007"/>
                <a:gridCol w="968007"/>
                <a:gridCol w="842736"/>
                <a:gridCol w="842736"/>
                <a:gridCol w="558029"/>
                <a:gridCol w="558029"/>
              </a:tblGrid>
              <a:tr h="156085">
                <a:tc rowSpan="4">
                  <a:txBody>
                    <a:bodyPr/>
                    <a:lstStyle/>
                    <a:p>
                      <a:pPr algn="ctr" fontAlgn="ctr"/>
                      <a:r>
                        <a:rPr lang="pt-PT" sz="800" b="1" u="none" strike="noStrike" dirty="0" smtClean="0">
                          <a:solidFill>
                            <a:srgbClr val="3EA4BA"/>
                          </a:solidFill>
                          <a:effectLst/>
                        </a:rPr>
                        <a:t>Countries</a:t>
                      </a:r>
                      <a:endParaRPr lang="pt-PT" sz="800" b="1" i="0" u="none" strike="noStrike" dirty="0">
                        <a:solidFill>
                          <a:srgbClr val="3EA4BA"/>
                        </a:solidFill>
                        <a:effectLst/>
                        <a:latin typeface="Arial"/>
                      </a:endParaRPr>
                    </a:p>
                  </a:txBody>
                  <a:tcPr marL="0" marR="0" marT="0" marB="0" anchor="ctr"/>
                </a:tc>
                <a:tc rowSpan="3">
                  <a:txBody>
                    <a:bodyPr/>
                    <a:lstStyle/>
                    <a:p>
                      <a:pPr algn="ctr" fontAlgn="ctr"/>
                      <a:r>
                        <a:rPr lang="pt-PT" sz="800" b="1" u="none" strike="noStrike" dirty="0">
                          <a:solidFill>
                            <a:srgbClr val="3EA4BA"/>
                          </a:solidFill>
                          <a:effectLst/>
                        </a:rPr>
                        <a:t>Area</a:t>
                      </a:r>
                      <a:endParaRPr lang="pt-PT" sz="800" b="1" i="0" u="none" strike="noStrike" dirty="0">
                        <a:solidFill>
                          <a:srgbClr val="3EA4BA"/>
                        </a:solidFill>
                        <a:effectLst/>
                        <a:latin typeface="Arial"/>
                      </a:endParaRPr>
                    </a:p>
                  </a:txBody>
                  <a:tcPr marL="0" marR="0" marT="0" marB="0" anchor="ctr"/>
                </a:tc>
                <a:tc gridSpan="12">
                  <a:txBody>
                    <a:bodyPr/>
                    <a:lstStyle/>
                    <a:p>
                      <a:pPr algn="ctr" fontAlgn="ctr"/>
                      <a:r>
                        <a:rPr lang="pt-PT" sz="1400" i="1" u="none" strike="noStrike" dirty="0" smtClean="0">
                          <a:solidFill>
                            <a:srgbClr val="3EA4BA"/>
                          </a:solidFill>
                          <a:effectLst/>
                        </a:rPr>
                        <a:t>DIGITAL INCLUSION IN ECOWAS</a:t>
                      </a:r>
                      <a:endParaRPr lang="pt-PT" sz="1400" b="0" i="1" u="none" strike="noStrike" dirty="0">
                        <a:solidFill>
                          <a:srgbClr val="3EA4BA"/>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56085">
                <a:tc vMerge="1">
                  <a:txBody>
                    <a:bodyPr/>
                    <a:lstStyle/>
                    <a:p>
                      <a:endParaRPr lang="pt-PT"/>
                    </a:p>
                  </a:txBody>
                  <a:tcPr/>
                </a:tc>
                <a:tc vMerge="1">
                  <a:txBody>
                    <a:bodyPr/>
                    <a:lstStyle/>
                    <a:p>
                      <a:endParaRPr lang="pt-PT"/>
                    </a:p>
                  </a:txBody>
                  <a:tcPr/>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tcPr>
                </a:tc>
                <a:tc gridSpan="7">
                  <a:txBody>
                    <a:bodyPr/>
                    <a:lstStyle/>
                    <a:p>
                      <a:pPr algn="ctr" fontAlgn="ctr"/>
                      <a:r>
                        <a:rPr lang="en-US" sz="800" u="none" strike="noStrike" dirty="0" smtClean="0">
                          <a:solidFill>
                            <a:srgbClr val="3EA4BA"/>
                          </a:solidFill>
                          <a:effectLst/>
                        </a:rPr>
                        <a:t>SITUATION OF THE IMPLEMENTATION OF THE ECOWAS ADDITIONAL ACTS</a:t>
                      </a:r>
                      <a:endParaRPr lang="pt-PT" sz="800" b="0" i="0" u="none" strike="noStrike" dirty="0">
                        <a:solidFill>
                          <a:srgbClr val="3EA4BA"/>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780423">
                <a:tc vMerge="1">
                  <a:txBody>
                    <a:bodyPr/>
                    <a:lstStyle/>
                    <a:p>
                      <a:endParaRPr lang="pt-PT"/>
                    </a:p>
                  </a:txBody>
                  <a:tcPr/>
                </a:tc>
                <a:tc vMerge="1">
                  <a:txBody>
                    <a:bodyPr/>
                    <a:lstStyle/>
                    <a:p>
                      <a:endParaRPr lang="pt-PT"/>
                    </a:p>
                  </a:txBody>
                  <a:tcPr/>
                </a:tc>
                <a:tc>
                  <a:txBody>
                    <a:bodyPr/>
                    <a:lstStyle/>
                    <a:p>
                      <a:pPr algn="ctr" fontAlgn="ctr"/>
                      <a:r>
                        <a:rPr lang="pt-PT" sz="800" b="1" u="none" strike="noStrike" dirty="0" smtClean="0">
                          <a:solidFill>
                            <a:srgbClr val="3EA4BA"/>
                          </a:solidFill>
                          <a:effectLst/>
                        </a:rPr>
                        <a:t>Population</a:t>
                      </a:r>
                      <a:endParaRPr lang="pt-PT" sz="800" b="1" i="0" u="none" strike="noStrike" dirty="0">
                        <a:solidFill>
                          <a:srgbClr val="3EA4BA"/>
                        </a:solidFill>
                        <a:effectLst/>
                        <a:latin typeface="Arial"/>
                      </a:endParaRPr>
                    </a:p>
                  </a:txBody>
                  <a:tcPr marL="0" marR="0" marT="0" marB="0" anchor="ctr"/>
                </a:tc>
                <a:tc gridSpan="2">
                  <a:txBody>
                    <a:bodyPr/>
                    <a:lstStyle/>
                    <a:p>
                      <a:pPr algn="ctr" fontAlgn="ctr"/>
                      <a:r>
                        <a:rPr lang="pt-PT" sz="800" b="1" u="none" strike="noStrike" dirty="0" smtClean="0">
                          <a:solidFill>
                            <a:srgbClr val="3EA4BA"/>
                          </a:solidFill>
                          <a:effectLst/>
                        </a:rPr>
                        <a:t>Internet users</a:t>
                      </a:r>
                      <a:endParaRPr lang="pt-PT" sz="800" b="1" i="0" u="none" strike="noStrike" dirty="0">
                        <a:solidFill>
                          <a:srgbClr val="3EA4BA"/>
                        </a:solidFill>
                        <a:effectLst/>
                        <a:latin typeface="Arial"/>
                      </a:endParaRPr>
                    </a:p>
                  </a:txBody>
                  <a:tcPr marL="0" marR="0" marT="0" marB="0" anchor="ctr"/>
                </a:tc>
                <a:tc hMerge="1">
                  <a:txBody>
                    <a:bodyPr/>
                    <a:lstStyle/>
                    <a:p>
                      <a:pPr algn="ctr" fontAlgn="ct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smtClean="0">
                          <a:solidFill>
                            <a:srgbClr val="3EA4BA"/>
                          </a:solidFill>
                          <a:effectLst/>
                        </a:rPr>
                        <a:t>Penetration</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smtClean="0">
                          <a:solidFill>
                            <a:srgbClr val="3EA4BA"/>
                          </a:solidFill>
                          <a:effectLst/>
                        </a:rPr>
                        <a:t>Growth of the Internet</a:t>
                      </a:r>
                      <a:endParaRPr lang="pt-PT" sz="800" b="1" i="0" u="none" strike="noStrike" dirty="0">
                        <a:solidFill>
                          <a:srgbClr val="3EA4BA"/>
                        </a:solidFill>
                        <a:effectLst/>
                        <a:latin typeface="Arial"/>
                      </a:endParaRPr>
                    </a:p>
                  </a:txBody>
                  <a:tcPr marL="0" marR="0" marT="0" marB="0" anchor="ctr"/>
                </a:tc>
                <a:tc rowSpan="2">
                  <a:txBody>
                    <a:bodyPr/>
                    <a:lstStyle/>
                    <a:p>
                      <a:pPr algn="ctr" fontAlgn="ctr"/>
                      <a:r>
                        <a:rPr lang="pt-PT" sz="800" b="1" u="none" strike="noStrike" dirty="0" smtClean="0">
                          <a:solidFill>
                            <a:srgbClr val="3EA4BA"/>
                          </a:solidFill>
                          <a:effectLst/>
                        </a:rPr>
                        <a:t>Harmonization of policies</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Access and interconnection</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Legal regime</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Digitization Plan</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Radio frequencies</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Protection of personal data</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smtClean="0">
                          <a:solidFill>
                            <a:srgbClr val="3EA4BA"/>
                          </a:solidFill>
                          <a:effectLst/>
                        </a:rPr>
                        <a:t>Electronic transactions</a:t>
                      </a:r>
                      <a:endParaRPr lang="pt-PT" sz="800" b="1" i="0" u="none" strike="noStrike" dirty="0">
                        <a:solidFill>
                          <a:srgbClr val="3EA4BA"/>
                        </a:solidFill>
                        <a:effectLst/>
                        <a:latin typeface="Arial"/>
                      </a:endParaRPr>
                    </a:p>
                  </a:txBody>
                  <a:tcPr marL="0" marR="0" marT="0" marB="0" vert="vert270" anchor="ctr"/>
                </a:tc>
              </a:tr>
              <a:tr h="171693">
                <a:tc vMerge="1">
                  <a:txBody>
                    <a:bodyPr/>
                    <a:lstStyle/>
                    <a:p>
                      <a:endParaRPr lang="pt-PT"/>
                    </a:p>
                  </a:txBody>
                  <a:tcPr/>
                </a:tc>
                <a:tc>
                  <a:txBody>
                    <a:bodyPr/>
                    <a:lstStyle/>
                    <a:p>
                      <a:pPr algn="ctr" fontAlgn="ctr"/>
                      <a:r>
                        <a:rPr lang="pt-PT" sz="800" u="none" strike="noStrike">
                          <a:effectLst/>
                        </a:rPr>
                        <a:t>Km2</a:t>
                      </a:r>
                      <a:endParaRPr lang="pt-PT" sz="800" b="0" i="0" u="none" strike="noStrike">
                        <a:solidFill>
                          <a:srgbClr val="000000"/>
                        </a:solidFill>
                        <a:effectLst/>
                        <a:latin typeface="Arial"/>
                      </a:endParaRPr>
                    </a:p>
                  </a:txBody>
                  <a:tcPr marL="0" marR="0" marT="0" marB="0" anchor="ctr"/>
                </a:tc>
                <a:tc>
                  <a:txBody>
                    <a:bodyPr/>
                    <a:lstStyle/>
                    <a:p>
                      <a:pPr algn="ctr" fontAlgn="b"/>
                      <a:r>
                        <a:rPr lang="pt-PT" sz="800" u="none" strike="noStrike">
                          <a:effectLst/>
                        </a:rPr>
                        <a:t>2020 (Est)</a:t>
                      </a:r>
                      <a:endParaRPr lang="pt-PT" sz="800" b="0" i="0" u="none" strike="noStrike">
                        <a:solidFill>
                          <a:srgbClr val="000000"/>
                        </a:solidFill>
                        <a:effectLst/>
                        <a:latin typeface="Arial"/>
                      </a:endParaRPr>
                    </a:p>
                  </a:txBody>
                  <a:tcPr marL="0" marR="0" marT="0" marB="0" anchor="b"/>
                </a:tc>
                <a:tc>
                  <a:txBody>
                    <a:bodyPr/>
                    <a:lstStyle/>
                    <a:p>
                      <a:pPr algn="ctr" fontAlgn="ctr"/>
                      <a:r>
                        <a:rPr lang="pt-PT" sz="800" b="1" u="none" strike="noStrike" dirty="0" smtClean="0">
                          <a:solidFill>
                            <a:schemeClr val="bg1"/>
                          </a:solidFill>
                          <a:effectLst/>
                        </a:rPr>
                        <a:t>in </a:t>
                      </a:r>
                      <a:r>
                        <a:rPr lang="pt-PT" sz="800" b="1" u="none" strike="noStrike" dirty="0">
                          <a:solidFill>
                            <a:schemeClr val="bg1"/>
                          </a:solidFill>
                          <a:effectLst/>
                        </a:rPr>
                        <a:t>2000</a:t>
                      </a:r>
                      <a:endParaRPr lang="pt-PT" sz="800" b="1" i="0" u="none" strike="noStrike" dirty="0">
                        <a:solidFill>
                          <a:schemeClr val="bg1"/>
                        </a:solidFill>
                        <a:effectLst/>
                        <a:latin typeface="Arial"/>
                      </a:endParaRPr>
                    </a:p>
                  </a:txBody>
                  <a:tcPr marL="0" marR="0" marT="0" marB="0" anchor="ctr">
                    <a:solidFill>
                      <a:srgbClr val="FF0000"/>
                    </a:solidFill>
                  </a:tcPr>
                </a:tc>
                <a:tc>
                  <a:txBody>
                    <a:bodyPr/>
                    <a:lstStyle/>
                    <a:p>
                      <a:pPr algn="ctr" fontAlgn="ctr"/>
                      <a:r>
                        <a:rPr lang="pt-PT" sz="800" b="1" u="none" strike="noStrike" dirty="0" smtClean="0">
                          <a:solidFill>
                            <a:schemeClr val="bg1"/>
                          </a:solidFill>
                          <a:effectLst/>
                        </a:rPr>
                        <a:t>in </a:t>
                      </a:r>
                      <a:r>
                        <a:rPr lang="pt-PT" sz="800" b="1" u="none" strike="noStrike" dirty="0">
                          <a:solidFill>
                            <a:schemeClr val="bg1"/>
                          </a:solidFill>
                          <a:effectLst/>
                        </a:rPr>
                        <a:t>2020</a:t>
                      </a:r>
                      <a:endParaRPr lang="pt-PT" sz="800" b="1" i="0" u="none" strike="noStrike" dirty="0">
                        <a:solidFill>
                          <a:schemeClr val="bg1"/>
                        </a:solidFill>
                        <a:effectLst/>
                        <a:latin typeface="Arial"/>
                      </a:endParaRPr>
                    </a:p>
                  </a:txBody>
                  <a:tcPr marL="0" marR="0" marT="0" marB="0" anchor="ctr">
                    <a:solidFill>
                      <a:srgbClr val="00B050"/>
                    </a:solidFill>
                  </a:tcPr>
                </a:tc>
                <a:tc>
                  <a:txBody>
                    <a:bodyPr/>
                    <a:lstStyle/>
                    <a:p>
                      <a:pPr algn="ctr" fontAlgn="ctr"/>
                      <a:r>
                        <a:rPr lang="pt-PT" sz="800" u="none" strike="noStrike" dirty="0">
                          <a:effectLst/>
                        </a:rPr>
                        <a:t>(% </a:t>
                      </a:r>
                      <a:r>
                        <a:rPr lang="pt-PT" sz="800" u="none" strike="noStrike" dirty="0" smtClean="0">
                          <a:effectLst/>
                        </a:rPr>
                        <a:t>Population)</a:t>
                      </a:r>
                      <a:endParaRPr lang="pt-PT" sz="800" b="0" i="0" u="none" strike="noStrike" dirty="0">
                        <a:solidFill>
                          <a:srgbClr val="000000"/>
                        </a:solidFill>
                        <a:effectLst/>
                        <a:latin typeface="Arial"/>
                      </a:endParaRPr>
                    </a:p>
                  </a:txBody>
                  <a:tcPr marL="0" marR="0" marT="0" marB="0" anchor="ctr"/>
                </a:tc>
                <a:tc>
                  <a:txBody>
                    <a:bodyPr/>
                    <a:lstStyle/>
                    <a:p>
                      <a:pPr algn="ctr" fontAlgn="ctr"/>
                      <a:r>
                        <a:rPr lang="pt-PT" sz="800" u="none" strike="noStrike" dirty="0">
                          <a:effectLst/>
                        </a:rPr>
                        <a:t> 2000 - 2020</a:t>
                      </a:r>
                      <a:endParaRPr lang="pt-PT" sz="800" b="0" i="0" u="none" strike="noStrike" dirty="0">
                        <a:solidFill>
                          <a:srgbClr val="000000"/>
                        </a:solidFill>
                        <a:effectLst/>
                        <a:latin typeface="Arial"/>
                      </a:endParaRPr>
                    </a:p>
                  </a:txBody>
                  <a:tcPr marL="0" marR="0" marT="0" marB="0" anchor="ct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r>
              <a:tr h="156085">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18518">
                <a:tc>
                  <a:txBody>
                    <a:bodyPr/>
                    <a:lstStyle/>
                    <a:p>
                      <a:pPr algn="l" fontAlgn="b"/>
                      <a:r>
                        <a:rPr lang="pt-PT" sz="800" u="none" strike="noStrike" dirty="0">
                          <a:solidFill>
                            <a:schemeClr val="tx1"/>
                          </a:solidFill>
                          <a:effectLst/>
                        </a:rPr>
                        <a:t>Benin</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112 622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12 123 200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3 801 758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31.4 %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25245,00%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Burkina Faso</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274 200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20 903 273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3 704 265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17.7 %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36942,00%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Cabo Verde</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4 033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555 987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8 000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352 120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63.3 %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4302,00%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r>
              <a:tr h="218518">
                <a:tc>
                  <a:txBody>
                    <a:bodyPr/>
                    <a:lstStyle/>
                    <a:p>
                      <a:pPr algn="l" fontAlgn="b"/>
                      <a:r>
                        <a:rPr lang="pt-PT" sz="800" u="none" strike="noStrike">
                          <a:solidFill>
                            <a:schemeClr val="tx1"/>
                          </a:solidFill>
                          <a:effectLst/>
                        </a:rPr>
                        <a:t>Côte d'Ivoire</a:t>
                      </a:r>
                      <a:endParaRPr lang="pt-PT" sz="800" b="0" i="0" u="none" strike="noStrike">
                        <a:solidFill>
                          <a:schemeClr val="tx1"/>
                        </a:solidFill>
                        <a:effectLst/>
                        <a:latin typeface="Arial"/>
                      </a:endParaRPr>
                    </a:p>
                  </a:txBody>
                  <a:tcPr marL="0" marR="0" marT="0" marB="0" anchor="b"/>
                </a:tc>
                <a:tc>
                  <a:txBody>
                    <a:bodyPr/>
                    <a:lstStyle/>
                    <a:p>
                      <a:pPr algn="l" fontAlgn="b"/>
                      <a:r>
                        <a:rPr lang="pt-PT" sz="800" u="none" strike="noStrike">
                          <a:effectLst/>
                        </a:rPr>
                        <a:t>              322 463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26 378 274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dirty="0">
                          <a:effectLst/>
                        </a:rPr>
                        <a:t>        11 953 653 </a:t>
                      </a:r>
                      <a:endParaRPr lang="pt-PT" sz="800" b="0" i="0" u="none" strike="noStrike" dirty="0">
                        <a:solidFill>
                          <a:srgbClr val="0000CC"/>
                        </a:solidFill>
                        <a:effectLst/>
                        <a:latin typeface="Arial Narrow"/>
                      </a:endParaRPr>
                    </a:p>
                  </a:txBody>
                  <a:tcPr marL="0" marR="0" marT="0" marB="0" anchor="b"/>
                </a:tc>
                <a:tc>
                  <a:txBody>
                    <a:bodyPr/>
                    <a:lstStyle/>
                    <a:p>
                      <a:pPr algn="r" fontAlgn="b"/>
                      <a:r>
                        <a:rPr lang="pt-PT" sz="800" u="none" strike="noStrike">
                          <a:effectLst/>
                        </a:rPr>
                        <a:t>45.3 %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29784,00%</a:t>
                      </a:r>
                      <a:endParaRPr lang="pt-PT" sz="800" b="0" i="0" u="none" strike="noStrike">
                        <a:solidFill>
                          <a:srgbClr val="0000CC"/>
                        </a:solidFill>
                        <a:effectLst/>
                        <a:latin typeface="Arial Narrow"/>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Gambia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10 689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2 416 668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442 050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18.3 %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10951,00%</a:t>
                      </a:r>
                      <a:endParaRPr lang="pt-PT" sz="800" b="0" i="0" u="none" strike="noStrike">
                        <a:solidFill>
                          <a:srgbClr val="0000CC"/>
                        </a:solidFill>
                        <a:effectLst/>
                        <a:latin typeface="Arial Narrow"/>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smtClean="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Ghana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238 535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31 072 940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11 737 818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37.8 %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39026,00%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Guinea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245 836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13 132 795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8 000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2 411 672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18.4 %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30046,00%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b="1" u="none" strike="noStrike" dirty="0">
                          <a:solidFill>
                            <a:srgbClr val="FF0000"/>
                          </a:solidFill>
                          <a:effectLst/>
                        </a:rPr>
                        <a:t>√</a:t>
                      </a:r>
                      <a:endParaRPr lang="pt-PT" sz="1100" b="1" i="0" u="none" strike="noStrike" dirty="0">
                        <a:solidFill>
                          <a:srgbClr val="FF0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Guinea-Bissau</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36 125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1 968 001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1 500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250 000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16567,00%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Liberia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111 369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5 057 681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624 610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12,30%</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124822,00%</a:t>
                      </a:r>
                      <a:endParaRPr lang="pt-PT" sz="800" b="0" i="0" u="none" strike="noStrike">
                        <a:solidFill>
                          <a:srgbClr val="0000CC"/>
                        </a:solidFill>
                        <a:effectLst/>
                        <a:latin typeface="Arial Narrow"/>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Mali</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1 240 192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20 250 833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18 800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12 480 176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61.6 %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66284,00%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Niger</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1 267 000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24 206 644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2 781 266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11.5 %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55525,00%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Nigeria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923 768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206 139 589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200 000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126 078 999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61.2 %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62939,00%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Senegal</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196 712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16 743 927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9 749 527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58.2 %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24274,00%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Sierra Leone</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71 740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7 976 983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1 043 725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13.1 %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20774,00%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Togo</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56 785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8 278 724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100 000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1 011 837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912%</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167791">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167791">
                <a:tc>
                  <a:txBody>
                    <a:bodyPr/>
                    <a:lstStyle/>
                    <a:p>
                      <a:pPr algn="l" fontAlgn="b"/>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endParaRPr lang="pt-PT" sz="800" b="0" i="0" u="none" strike="noStrike" dirty="0">
                        <a:solidFill>
                          <a:srgbClr val="000000"/>
                        </a:solidFill>
                        <a:effectLst/>
                        <a:latin typeface="Arial"/>
                      </a:endParaRPr>
                    </a:p>
                  </a:txBody>
                  <a:tcPr marL="0" marR="0" marT="0" marB="0" anchor="b"/>
                </a:tc>
                <a:tc>
                  <a:txBody>
                    <a:bodyPr/>
                    <a:lstStyle/>
                    <a:p>
                      <a:pPr marL="0" marR="0" indent="0" algn="l"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b="1" u="none" strike="noStrike" dirty="0" smtClean="0">
                          <a:solidFill>
                            <a:srgbClr val="3EA4BA"/>
                          </a:solidFill>
                          <a:effectLst/>
                        </a:rPr>
                        <a:t>Legend</a:t>
                      </a:r>
                      <a:r>
                        <a:rPr lang="pt-PT" sz="800" u="none" strike="noStrike" dirty="0" smtClean="0">
                          <a:effectLst/>
                        </a:rPr>
                        <a:t>:</a:t>
                      </a:r>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chemeClr val="bg1"/>
                          </a:solidFill>
                          <a:effectLst/>
                        </a:rPr>
                        <a:t>√</a:t>
                      </a:r>
                      <a:endParaRPr lang="pt-PT" sz="1200" b="1" i="0" u="none" strike="noStrike" dirty="0">
                        <a:solidFill>
                          <a:schemeClr val="bg1"/>
                        </a:solidFill>
                        <a:effectLst/>
                        <a:latin typeface="Berlin Sans FB Demi"/>
                      </a:endParaRPr>
                    </a:p>
                  </a:txBody>
                  <a:tcPr marL="0" marR="0" marT="0" marB="0" anchor="b">
                    <a:solidFill>
                      <a:srgbClr val="FF0000"/>
                    </a:solidFill>
                  </a:tcPr>
                </a:tc>
                <a:tc gridSpan="3">
                  <a:txBody>
                    <a:bodyPr/>
                    <a:lstStyle/>
                    <a:p>
                      <a:pPr algn="l" fontAlgn="b"/>
                      <a:r>
                        <a:rPr lang="pt-PT" sz="800" u="none" strike="noStrike" dirty="0" smtClean="0">
                          <a:effectLst/>
                        </a:rPr>
                        <a:t>Laws </a:t>
                      </a:r>
                      <a:r>
                        <a:rPr lang="pt-PT" sz="800" u="none" strike="noStrike" dirty="0">
                          <a:effectLst/>
                        </a:rPr>
                        <a:t>/ </a:t>
                      </a:r>
                      <a:r>
                        <a:rPr lang="pt-PT" sz="800" u="none" strike="noStrike" dirty="0" smtClean="0">
                          <a:effectLst/>
                        </a:rPr>
                        <a:t>previous or existing decrees</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sng" strike="noStrike">
                        <a:solidFill>
                          <a:srgbClr val="0563C1"/>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100" b="0" i="0" u="none" strike="noStrike" dirty="0">
                        <a:solidFill>
                          <a:srgbClr val="C00000"/>
                        </a:solidFill>
                        <a:effectLst/>
                        <a:latin typeface="Berlin Sans FB Demi"/>
                      </a:endParaRPr>
                    </a:p>
                  </a:txBody>
                  <a:tcPr marL="0" marR="0" marT="0" marB="0" anchor="b"/>
                </a:tc>
                <a:tc>
                  <a:txBody>
                    <a:bodyPr/>
                    <a:lstStyle/>
                    <a:p>
                      <a:pPr algn="ctr" fontAlgn="b"/>
                      <a:r>
                        <a:rPr lang="pt-PT" sz="1400" b="1" u="none" strike="noStrike" dirty="0">
                          <a:solidFill>
                            <a:schemeClr val="bg1"/>
                          </a:solidFill>
                          <a:effectLst/>
                        </a:rPr>
                        <a:t>√</a:t>
                      </a:r>
                      <a:endParaRPr lang="pt-PT" sz="1400" b="1" i="0" u="none" strike="noStrike" dirty="0">
                        <a:solidFill>
                          <a:schemeClr val="bg1"/>
                        </a:solidFill>
                        <a:effectLst/>
                        <a:latin typeface="Berlin Sans FB Demi"/>
                      </a:endParaRPr>
                    </a:p>
                  </a:txBody>
                  <a:tcPr marL="0" marR="0" marT="0" marB="0" anchor="b">
                    <a:solidFill>
                      <a:srgbClr val="FFC000"/>
                    </a:solidFill>
                  </a:tcPr>
                </a:tc>
                <a:tc gridSpan="2">
                  <a:txBody>
                    <a:bodyPr/>
                    <a:lstStyle/>
                    <a:p>
                      <a:pPr algn="l" fontAlgn="b"/>
                      <a:r>
                        <a:rPr lang="pt-PT" sz="800" u="none" strike="noStrike" dirty="0" smtClean="0">
                          <a:effectLst/>
                        </a:rPr>
                        <a:t>Transposition in progress</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sng" strike="noStrike" dirty="0">
                        <a:solidFill>
                          <a:srgbClr val="0563C1"/>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solidFill>
                            <a:schemeClr val="bg1"/>
                          </a:solidFill>
                          <a:effectLst/>
                        </a:rPr>
                        <a:t>√</a:t>
                      </a:r>
                      <a:endParaRPr lang="pt-PT" sz="1100" b="0" i="0" u="none" strike="noStrike" dirty="0">
                        <a:solidFill>
                          <a:schemeClr val="bg1"/>
                        </a:solidFill>
                        <a:effectLst/>
                        <a:latin typeface="Berlin Sans FB Demi"/>
                      </a:endParaRPr>
                    </a:p>
                  </a:txBody>
                  <a:tcPr marL="0" marR="0" marT="0" marB="0" anchor="b">
                    <a:solidFill>
                      <a:schemeClr val="accent3">
                        <a:lumMod val="75000"/>
                      </a:schemeClr>
                    </a:solidFill>
                  </a:tcPr>
                </a:tc>
                <a:tc gridSpan="2">
                  <a:txBody>
                    <a:bodyPr/>
                    <a:lstStyle/>
                    <a:p>
                      <a:pPr algn="l" fontAlgn="b"/>
                      <a:r>
                        <a:rPr lang="pt-PT" sz="800" u="none" strike="noStrike" dirty="0" smtClean="0">
                          <a:effectLst/>
                        </a:rPr>
                        <a:t>Additional </a:t>
                      </a:r>
                      <a:r>
                        <a:rPr lang="pt-PT" sz="800" i="1" u="none" strike="noStrike" dirty="0" smtClean="0">
                          <a:effectLst/>
                        </a:rPr>
                        <a:t>ECOWAS</a:t>
                      </a:r>
                      <a:r>
                        <a:rPr lang="pt-PT" sz="800" u="none" strike="noStrike" dirty="0" smtClean="0">
                          <a:effectLst/>
                        </a:rPr>
                        <a:t> Acts</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r>
            </a:tbl>
          </a:graphicData>
        </a:graphic>
      </p:graphicFrame>
      <p:pic>
        <p:nvPicPr>
          <p:cNvPr id="16" name="Imagem 20" descr="LOGO-Paises ecowas"/>
          <p:cNvPicPr>
            <a:picLocks noChangeAspect="1"/>
          </p:cNvPicPr>
          <p:nvPr/>
        </p:nvPicPr>
        <p:blipFill>
          <a:blip r:embed="rId4"/>
          <a:stretch>
            <a:fillRect/>
          </a:stretch>
        </p:blipFill>
        <p:spPr>
          <a:xfrm>
            <a:off x="6594" y="5707547"/>
            <a:ext cx="1155847" cy="1144570"/>
          </a:xfrm>
          <a:prstGeom prst="rect">
            <a:avLst/>
          </a:prstGeom>
        </p:spPr>
      </p:pic>
    </p:spTree>
    <p:extLst>
      <p:ext uri="{BB962C8B-B14F-4D97-AF65-F5344CB8AC3E}">
        <p14:creationId xmlns:p14="http://schemas.microsoft.com/office/powerpoint/2010/main" val="483031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18</a:t>
            </a:fld>
            <a:endParaRPr lang="fr-FR" altLang="pt-PT" sz="1000" b="1" i="1" u="sng" dirty="0"/>
          </a:p>
        </p:txBody>
      </p:sp>
      <p:pic>
        <p:nvPicPr>
          <p:cNvPr id="12"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4" name="Imagem 11" descr="logo"/>
          <p:cNvPicPr>
            <a:picLocks noChangeAspect="1"/>
          </p:cNvPicPr>
          <p:nvPr/>
        </p:nvPicPr>
        <p:blipFill>
          <a:blip r:embed="rId3"/>
          <a:stretch>
            <a:fillRect/>
          </a:stretch>
        </p:blipFill>
        <p:spPr>
          <a:xfrm>
            <a:off x="75981" y="153264"/>
            <a:ext cx="2349938" cy="515796"/>
          </a:xfrm>
          <a:prstGeom prst="rect">
            <a:avLst/>
          </a:prstGeom>
        </p:spPr>
      </p:pic>
      <p:pic>
        <p:nvPicPr>
          <p:cNvPr id="16" name="Imagem 20" descr="LOGO-Paises ecowas"/>
          <p:cNvPicPr>
            <a:picLocks noChangeAspect="1"/>
          </p:cNvPicPr>
          <p:nvPr/>
        </p:nvPicPr>
        <p:blipFill>
          <a:blip r:embed="rId4"/>
          <a:stretch>
            <a:fillRect/>
          </a:stretch>
        </p:blipFill>
        <p:spPr>
          <a:xfrm>
            <a:off x="6594" y="5707547"/>
            <a:ext cx="1155847" cy="114457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807812722"/>
              </p:ext>
            </p:extLst>
          </p:nvPr>
        </p:nvGraphicFramePr>
        <p:xfrm>
          <a:off x="75981" y="746760"/>
          <a:ext cx="12094400" cy="5533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89738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a:t>19</a:t>
            </a:fld>
            <a:endParaRPr lang="fr-FR" altLang="pt-PT" sz="1000" b="1" i="1" u="sng" dirty="0"/>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0"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1" name="Gráfico 2"/>
          <p:cNvGraphicFramePr>
            <a:graphicFrameLocks/>
          </p:cNvGraphicFramePr>
          <p:nvPr>
            <p:extLst>
              <p:ext uri="{D42A27DB-BD31-4B8C-83A1-F6EECF244321}">
                <p14:modId xmlns:p14="http://schemas.microsoft.com/office/powerpoint/2010/main" val="2884213508"/>
              </p:ext>
            </p:extLst>
          </p:nvPr>
        </p:nvGraphicFramePr>
        <p:xfrm>
          <a:off x="0" y="694267"/>
          <a:ext cx="12192000" cy="5827182"/>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graphicFrame>
        <p:nvGraphicFramePr>
          <p:cNvPr id="15" name="Table 4"/>
          <p:cNvGraphicFramePr>
            <a:graphicFrameLocks noGrp="1"/>
          </p:cNvGraphicFramePr>
          <p:nvPr>
            <p:extLst>
              <p:ext uri="{D42A27DB-BD31-4B8C-83A1-F6EECF244321}">
                <p14:modId xmlns:p14="http://schemas.microsoft.com/office/powerpoint/2010/main" val="1297302544"/>
              </p:ext>
            </p:extLst>
          </p:nvPr>
        </p:nvGraphicFramePr>
        <p:xfrm>
          <a:off x="1000125" y="1028700"/>
          <a:ext cx="10754358" cy="2511427"/>
        </p:xfrm>
        <a:graphic>
          <a:graphicData uri="http://schemas.openxmlformats.org/drawingml/2006/table">
            <a:tbl>
              <a:tblPr firstRow="1" bandRow="1">
                <a:tableStyleId>{5C22544A-7EE6-4342-B048-85BDC9FD1C3A}</a:tableStyleId>
              </a:tblPr>
              <a:tblGrid>
                <a:gridCol w="2775156">
                  <a:extLst>
                    <a:ext uri="{9D8B030D-6E8A-4147-A177-3AD203B41FA5}">
                      <a16:colId xmlns:a16="http://schemas.microsoft.com/office/drawing/2014/main" xmlns="" val="20000"/>
                    </a:ext>
                  </a:extLst>
                </a:gridCol>
                <a:gridCol w="664863">
                  <a:extLst>
                    <a:ext uri="{9D8B030D-6E8A-4147-A177-3AD203B41FA5}">
                      <a16:colId xmlns:a16="http://schemas.microsoft.com/office/drawing/2014/main" xmlns="" val="20001"/>
                    </a:ext>
                  </a:extLst>
                </a:gridCol>
                <a:gridCol w="3186818">
                  <a:extLst>
                    <a:ext uri="{9D8B030D-6E8A-4147-A177-3AD203B41FA5}">
                      <a16:colId xmlns:a16="http://schemas.microsoft.com/office/drawing/2014/main" xmlns="" val="20002"/>
                    </a:ext>
                  </a:extLst>
                </a:gridCol>
                <a:gridCol w="859376">
                  <a:extLst>
                    <a:ext uri="{9D8B030D-6E8A-4147-A177-3AD203B41FA5}">
                      <a16:colId xmlns:a16="http://schemas.microsoft.com/office/drawing/2014/main" xmlns="" val="20003"/>
                    </a:ext>
                  </a:extLst>
                </a:gridCol>
                <a:gridCol w="2469973">
                  <a:extLst>
                    <a:ext uri="{9D8B030D-6E8A-4147-A177-3AD203B41FA5}">
                      <a16:colId xmlns:a16="http://schemas.microsoft.com/office/drawing/2014/main" xmlns="" val="20004"/>
                    </a:ext>
                  </a:extLst>
                </a:gridCol>
                <a:gridCol w="798172">
                  <a:extLst>
                    <a:ext uri="{9D8B030D-6E8A-4147-A177-3AD203B41FA5}">
                      <a16:colId xmlns:a16="http://schemas.microsoft.com/office/drawing/2014/main" xmlns="" val="20005"/>
                    </a:ext>
                  </a:extLst>
                </a:gridCol>
              </a:tblGrid>
              <a:tr h="274340">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a16="http://schemas.microsoft.com/office/drawing/2014/main" xmlns="" val="10000"/>
                  </a:ext>
                </a:extLst>
              </a:tr>
              <a:tr h="327938">
                <a:tc>
                  <a:txBody>
                    <a:bodyPr/>
                    <a:lstStyle/>
                    <a:p>
                      <a:pPr algn="just"/>
                      <a:r>
                        <a:rPr lang="pt-PT" sz="1100" b="0" i="0" u="none" kern="1200" baseline="0" dirty="0" smtClean="0">
                          <a:solidFill>
                            <a:schemeClr val="dk1"/>
                          </a:solidFill>
                          <a:effectLst/>
                          <a:latin typeface="Arial Narrow" panose="020B0606020202030204" pitchFamily="34" charset="0"/>
                          <a:ea typeface="+mn-ea"/>
                          <a:cs typeface="+mn-cs"/>
                        </a:rPr>
                        <a:t>Warning</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defRPr/>
                      </a:pPr>
                      <a:r>
                        <a:rPr lang="pt-PT" sz="1100" b="0" i="0" u="none" kern="1200" baseline="0" dirty="0" smtClean="0">
                          <a:solidFill>
                            <a:schemeClr val="dk1"/>
                          </a:solidFill>
                          <a:effectLst/>
                          <a:latin typeface="Arial Narrow" panose="020B0606020202030204" pitchFamily="34" charset="0"/>
                          <a:ea typeface="+mn-ea"/>
                          <a:cs typeface="+mn-cs"/>
                        </a:rPr>
                        <a:t>Burkina Faso Economic Indicators</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23 - 25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sz="1100" b="0" i="0" u="none" kern="1200" baseline="0" dirty="0" smtClean="0">
                          <a:solidFill>
                            <a:schemeClr val="dk1"/>
                          </a:solidFill>
                          <a:effectLst/>
                          <a:latin typeface="Arial Narrow" panose="020B0606020202030204" pitchFamily="34" charset="0"/>
                          <a:ea typeface="+mn-ea"/>
                          <a:cs typeface="+mn-cs"/>
                        </a:rPr>
                        <a:t>Liberia Economic Indicators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44 - 45</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u="none" kern="1200" baseline="0" dirty="0" smtClean="0">
                          <a:solidFill>
                            <a:schemeClr val="dk1"/>
                          </a:solidFill>
                          <a:effectLst/>
                          <a:latin typeface="Arial Narrow" panose="020B0606020202030204" pitchFamily="34" charset="0"/>
                          <a:ea typeface="+mn-ea"/>
                          <a:cs typeface="+mn-cs"/>
                        </a:rPr>
                        <a:t>ECOWAS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Cape Verde Economic Indicators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26 - 29</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Mali economic indicators </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46 - 48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u="none" kern="1200" baseline="0" dirty="0" smtClean="0">
                          <a:solidFill>
                            <a:schemeClr val="dk1"/>
                          </a:solidFill>
                          <a:effectLst/>
                          <a:latin typeface="Arial Narrow" panose="020B0606020202030204" pitchFamily="34" charset="0"/>
                          <a:ea typeface="+mn-ea"/>
                          <a:cs typeface="+mn-cs"/>
                        </a:rPr>
                        <a:t>Some Steps of Regional Integration </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Economic indicators of Côte d'Ivoire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30 - 32</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Niger Economic Indicators </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49 - 51</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sz="1100" b="0" i="0" u="none" kern="1200" baseline="0" dirty="0" smtClean="0">
                          <a:solidFill>
                            <a:schemeClr val="dk1"/>
                          </a:solidFill>
                          <a:effectLst/>
                          <a:latin typeface="Arial Narrow" panose="020B0606020202030204" pitchFamily="34" charset="0"/>
                          <a:ea typeface="+mn-ea"/>
                          <a:cs typeface="+mn-cs"/>
                        </a:rPr>
                        <a:t>ECOWAS Countries </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6 - 7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u="none" kern="1200" baseline="0" dirty="0" smtClean="0">
                          <a:solidFill>
                            <a:schemeClr val="dk1"/>
                          </a:solidFill>
                          <a:effectLst/>
                          <a:latin typeface="Arial Narrow" panose="020B0606020202030204" pitchFamily="34" charset="0"/>
                          <a:ea typeface="+mn-ea"/>
                          <a:cs typeface="+mn-cs"/>
                        </a:rPr>
                        <a:t>Gambia Economic Indicators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33 - 35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ct val="90000"/>
                        </a:lnSpc>
                        <a:spcBef>
                          <a:spcPts val="0"/>
                        </a:spcBef>
                        <a:spcAft>
                          <a:spcPts val="0"/>
                        </a:spcAft>
                      </a:pPr>
                      <a:r>
                        <a:rPr lang="pt-PT" sz="1100" b="0" i="0" u="none" kern="1200" baseline="0" dirty="0" smtClean="0">
                          <a:solidFill>
                            <a:schemeClr val="dk1"/>
                          </a:solidFill>
                          <a:effectLst/>
                          <a:latin typeface="Arial Narrow" panose="020B0606020202030204" pitchFamily="34" charset="0"/>
                          <a:ea typeface="+mn-ea"/>
                          <a:cs typeface="+mn-cs"/>
                        </a:rPr>
                        <a:t>Nigeria Economic Indicators </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52 - 54</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200" b="0" i="0" u="none" kern="1200" baseline="0" dirty="0" smtClean="0">
                          <a:solidFill>
                            <a:schemeClr val="dk1"/>
                          </a:solidFill>
                          <a:effectLst/>
                          <a:latin typeface="Arial Narrow" panose="020B0606020202030204" pitchFamily="34" charset="0"/>
                          <a:ea typeface="+mn-ea"/>
                          <a:cs typeface="+mn-cs"/>
                        </a:rPr>
                        <a:t>The economic importance of ECOWAS </a:t>
                      </a:r>
                      <a:endParaRPr lang="pt-PT" sz="12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200" b="0" i="0" u="none" kern="1200" baseline="0" dirty="0" smtClean="0">
                          <a:solidFill>
                            <a:schemeClr val="dk1"/>
                          </a:solidFill>
                          <a:effectLst/>
                          <a:latin typeface="Arial Narrow" panose="020B0606020202030204" pitchFamily="34" charset="0"/>
                          <a:ea typeface="+mn-ea"/>
                          <a:cs typeface="+mn-cs"/>
                        </a:rPr>
                        <a:t>Ghana Economic Indicators </a:t>
                      </a:r>
                      <a:endParaRPr lang="pt-PT" altLang="en-US"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36 - 38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200" b="0" i="0" u="none" kern="1200" baseline="0" dirty="0" smtClean="0">
                          <a:solidFill>
                            <a:schemeClr val="dk1"/>
                          </a:solidFill>
                          <a:effectLst/>
                          <a:latin typeface="Arial Narrow" panose="020B0606020202030204" pitchFamily="34" charset="0"/>
                          <a:ea typeface="+mn-ea"/>
                          <a:cs typeface="+mn-cs"/>
                        </a:rPr>
                        <a:t>Senegal's economic indicators </a:t>
                      </a:r>
                      <a:endParaRPr lang="pt-PT" sz="1200" b="0" i="0" dirty="0" smtClean="0">
                        <a:solidFill>
                          <a:schemeClr val="tx1"/>
                        </a:solidFill>
                        <a:latin typeface="Arial Narrow" panose="020B0606020202030204" pitchFamily="34" charset="0"/>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55 - 57</a:t>
                      </a:r>
                    </a:p>
                  </a:txBody>
                  <a:tcPr marL="91446" marR="91446" marT="45729" marB="45729"/>
                </a:tc>
                <a:extLst>
                  <a:ext uri="{0D108BD9-81ED-4DB2-BD59-A6C34878D82A}">
                    <a16:rowId xmlns:a16="http://schemas.microsoft.com/office/drawing/2014/main" xmlns="" val="10005"/>
                  </a:ext>
                </a:extLst>
              </a:tr>
              <a:tr h="274340">
                <a:tc>
                  <a:txBody>
                    <a:bodyPr/>
                    <a:lstStyle/>
                    <a:p>
                      <a:pPr algn="l" eaLnBrk="1" hangingPunct="1">
                        <a:spcBef>
                          <a:spcPct val="50000"/>
                        </a:spcBef>
                        <a:buClrTx/>
                        <a:buSzTx/>
                        <a:buFontTx/>
                        <a:buNone/>
                      </a:pPr>
                      <a:r>
                        <a:rPr lang="pt-PT" sz="1200" b="0" i="0" u="none" kern="1200" baseline="0" dirty="0" smtClean="0">
                          <a:solidFill>
                            <a:schemeClr val="dk1"/>
                          </a:solidFill>
                          <a:effectLst/>
                          <a:latin typeface="Arial Narrow" panose="020B0606020202030204" pitchFamily="34" charset="0"/>
                          <a:ea typeface="+mn-ea"/>
                          <a:cs typeface="+mn-cs"/>
                        </a:rPr>
                        <a:t>ECOWAS Economic Indicators </a:t>
                      </a:r>
                      <a:endParaRPr lang="pt-PT"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9 - 18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200" b="0" i="0" u="none" kern="1200" baseline="0" dirty="0" smtClean="0">
                          <a:solidFill>
                            <a:schemeClr val="dk1"/>
                          </a:solidFill>
                          <a:effectLst/>
                          <a:latin typeface="Arial Narrow" panose="020B0606020202030204" pitchFamily="34" charset="0"/>
                          <a:ea typeface="+mn-ea"/>
                          <a:cs typeface="+mn-cs"/>
                        </a:rPr>
                        <a:t>Guinea's economic indicators </a:t>
                      </a:r>
                      <a:endParaRPr lang="pt-PT"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39 - 41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200" b="0" i="0" u="none" kern="1200" baseline="0" dirty="0" smtClean="0">
                          <a:solidFill>
                            <a:schemeClr val="dk1"/>
                          </a:solidFill>
                          <a:effectLst/>
                          <a:latin typeface="Arial Narrow" panose="020B0606020202030204" pitchFamily="34" charset="0"/>
                          <a:ea typeface="+mn-ea"/>
                          <a:cs typeface="+mn-cs"/>
                        </a:rPr>
                        <a:t>Sierra Leone Economic Indicators </a:t>
                      </a:r>
                      <a:endParaRPr lang="pt-PT" sz="1200" b="0" i="0" dirty="0" smtClean="0">
                        <a:solidFill>
                          <a:schemeClr val="tx1"/>
                        </a:solidFill>
                        <a:latin typeface="Arial Narrow" panose="020B0606020202030204" pitchFamily="34" charset="0"/>
                        <a:cs typeface="+mn-cs"/>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58 - 60</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6"/>
                  </a:ext>
                </a:extLst>
              </a:tr>
              <a:tr h="328998">
                <a:tc>
                  <a:txBody>
                    <a:bodyPr/>
                    <a:lstStyle/>
                    <a:p>
                      <a:pPr algn="l" eaLnBrk="1" hangingPunct="1">
                        <a:spcBef>
                          <a:spcPct val="50000"/>
                        </a:spcBef>
                        <a:buClrTx/>
                        <a:buSzTx/>
                        <a:buFontTx/>
                        <a:buNone/>
                      </a:pPr>
                      <a:r>
                        <a:rPr lang="pt-PT" sz="1200" b="0" i="0" u="none" kern="1200" baseline="0" dirty="0" smtClean="0">
                          <a:solidFill>
                            <a:schemeClr val="dk1"/>
                          </a:solidFill>
                          <a:effectLst/>
                          <a:latin typeface="Arial Narrow" panose="020B0606020202030204" pitchFamily="34" charset="0"/>
                          <a:ea typeface="+mn-ea"/>
                          <a:cs typeface="+mn-cs"/>
                        </a:rPr>
                        <a:t>Benin's economic indicators </a:t>
                      </a:r>
                      <a:endParaRPr lang="pt-PT"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19 - 22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200" b="0" i="0" u="none" kern="1200" baseline="0" dirty="0" smtClean="0">
                          <a:solidFill>
                            <a:schemeClr val="dk1"/>
                          </a:solidFill>
                          <a:effectLst/>
                          <a:latin typeface="Arial Narrow" panose="020B0606020202030204" pitchFamily="34" charset="0"/>
                          <a:ea typeface="+mn-ea"/>
                          <a:cs typeface="+mn-cs"/>
                        </a:rPr>
                        <a:t>Guinea Bissau Economic Indicators </a:t>
                      </a:r>
                      <a:endParaRPr lang="pt-PT" altLang="pt-PT" sz="12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42 - 43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200" b="0" i="0" u="none" kern="1200" baseline="0" dirty="0" smtClean="0">
                          <a:solidFill>
                            <a:schemeClr val="dk1"/>
                          </a:solidFill>
                          <a:effectLst/>
                          <a:latin typeface="Arial Narrow" panose="020B0606020202030204" pitchFamily="34" charset="0"/>
                          <a:ea typeface="+mn-ea"/>
                          <a:cs typeface="+mn-cs"/>
                        </a:rPr>
                        <a:t>Togo's economic indicators </a:t>
                      </a:r>
                      <a:endParaRPr lang="pt-PT" sz="1200" b="0" i="0" dirty="0" smtClean="0">
                        <a:solidFill>
                          <a:schemeClr val="tx1"/>
                        </a:solidFill>
                        <a:latin typeface="Arial Narrow" panose="020B0606020202030204" pitchFamily="34" charset="0"/>
                        <a:cs typeface="+mn-cs"/>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61 - 63</a:t>
                      </a:r>
                    </a:p>
                  </a:txBody>
                  <a:tcPr marL="91446" marR="91446" marT="45729" marB="45729"/>
                </a:tc>
                <a:extLst>
                  <a:ext uri="{0D108BD9-81ED-4DB2-BD59-A6C34878D82A}">
                    <a16:rowId xmlns:a16="http://schemas.microsoft.com/office/drawing/2014/main" xmlns="" val="10007"/>
                  </a:ext>
                </a:extLst>
              </a:tr>
            </a:tbl>
          </a:graphicData>
        </a:graphic>
      </p:graphicFrame>
      <p:sp>
        <p:nvSpPr>
          <p:cNvPr id="16" name="Rectangle 5"/>
          <p:cNvSpPr/>
          <p:nvPr/>
        </p:nvSpPr>
        <p:spPr>
          <a:xfrm>
            <a:off x="54610" y="4691380"/>
            <a:ext cx="2105025" cy="62992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smtClean="0"/>
              <a:t>PLANNING</a:t>
            </a:r>
            <a:endParaRPr lang="pt-PT" dirty="0"/>
          </a:p>
        </p:txBody>
      </p:sp>
      <p:sp>
        <p:nvSpPr>
          <p:cNvPr id="17" name="Right Arrow 6"/>
          <p:cNvSpPr/>
          <p:nvPr/>
        </p:nvSpPr>
        <p:spPr>
          <a:xfrm>
            <a:off x="1954848"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8" name="Rectangle 7"/>
          <p:cNvSpPr/>
          <p:nvPr/>
        </p:nvSpPr>
        <p:spPr>
          <a:xfrm>
            <a:off x="2597785" y="3834130"/>
            <a:ext cx="280416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pt-PT" sz="1400" dirty="0">
                <a:solidFill>
                  <a:schemeClr val="tx1"/>
                </a:solidFill>
                <a:latin typeface="Arial Narrow" panose="020B0606020202030204" pitchFamily="34" charset="0"/>
              </a:rPr>
              <a:t>Focused on regional integration</a:t>
            </a:r>
          </a:p>
        </p:txBody>
      </p:sp>
      <p:sp>
        <p:nvSpPr>
          <p:cNvPr id="19" name="Rectangle 20"/>
          <p:cNvSpPr/>
          <p:nvPr/>
        </p:nvSpPr>
        <p:spPr>
          <a:xfrm>
            <a:off x="2597785" y="4333875"/>
            <a:ext cx="2803525"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Centered on the market</a:t>
            </a:r>
          </a:p>
        </p:txBody>
      </p:sp>
      <p:sp>
        <p:nvSpPr>
          <p:cNvPr id="20" name="Rectangle 22"/>
          <p:cNvSpPr/>
          <p:nvPr/>
        </p:nvSpPr>
        <p:spPr>
          <a:xfrm>
            <a:off x="2597785" y="4834255"/>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dirty="0">
                <a:solidFill>
                  <a:schemeClr val="tx1"/>
                </a:solidFill>
                <a:latin typeface="Arial Narrow" panose="020B0606020202030204" pitchFamily="34" charset="0"/>
              </a:rPr>
              <a:t>Technology and innovation</a:t>
            </a:r>
            <a:endParaRPr lang="pt-PT" sz="1200" i="1" dirty="0">
              <a:solidFill>
                <a:schemeClr val="tx1"/>
              </a:solidFill>
              <a:latin typeface="Arial Narrow" panose="020B0606020202030204" pitchFamily="34" charset="0"/>
            </a:endParaRPr>
          </a:p>
        </p:txBody>
      </p:sp>
      <p:sp>
        <p:nvSpPr>
          <p:cNvPr id="21" name="Rectangle 23"/>
          <p:cNvSpPr/>
          <p:nvPr/>
        </p:nvSpPr>
        <p:spPr>
          <a:xfrm>
            <a:off x="2597785" y="5334000"/>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pt-PT" sz="1400" dirty="0">
                <a:solidFill>
                  <a:schemeClr val="tx1"/>
                </a:solidFill>
                <a:latin typeface="Arial Narrow" panose="020B0606020202030204" pitchFamily="34" charset="0"/>
              </a:rPr>
              <a:t>Strategic</a:t>
            </a:r>
          </a:p>
        </p:txBody>
      </p:sp>
      <p:sp>
        <p:nvSpPr>
          <p:cNvPr id="22" name="Rectangle 8"/>
          <p:cNvSpPr/>
          <p:nvPr/>
        </p:nvSpPr>
        <p:spPr>
          <a:xfrm>
            <a:off x="5621973" y="4706938"/>
            <a:ext cx="1584325" cy="620712"/>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PT" sz="1400" dirty="0">
                <a:solidFill>
                  <a:schemeClr val="bg1"/>
                </a:solidFill>
                <a:latin typeface="Arial Narrow" panose="020B0606020202030204" pitchFamily="34" charset="0"/>
              </a:rPr>
              <a:t>Actions</a:t>
            </a:r>
          </a:p>
        </p:txBody>
      </p:sp>
      <p:sp>
        <p:nvSpPr>
          <p:cNvPr id="23" name="Right Arrow 24"/>
          <p:cNvSpPr/>
          <p:nvPr/>
        </p:nvSpPr>
        <p:spPr>
          <a:xfrm>
            <a:off x="5515610" y="4673600"/>
            <a:ext cx="593725" cy="666750"/>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4" name="Rectangle 25"/>
          <p:cNvSpPr/>
          <p:nvPr/>
        </p:nvSpPr>
        <p:spPr>
          <a:xfrm>
            <a:off x="6801485" y="4707890"/>
            <a:ext cx="2110740" cy="61341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pt-PT" sz="1400" dirty="0">
                <a:latin typeface="Arial Narrow" panose="020B0606020202030204" pitchFamily="34" charset="0"/>
              </a:rPr>
              <a:t>Results</a:t>
            </a:r>
          </a:p>
        </p:txBody>
      </p:sp>
      <p:sp>
        <p:nvSpPr>
          <p:cNvPr id="25" name="Right Arrow 26"/>
          <p:cNvSpPr/>
          <p:nvPr/>
        </p:nvSpPr>
        <p:spPr>
          <a:xfrm>
            <a:off x="7065010"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ight Arrow 30"/>
          <p:cNvSpPr/>
          <p:nvPr/>
        </p:nvSpPr>
        <p:spPr>
          <a:xfrm rot="16200000">
            <a:off x="1038067" y="5536406"/>
            <a:ext cx="1143000" cy="738187"/>
          </a:xfrm>
          <a:prstGeom prst="rightArrow">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0" name="Slide Number Placeholder 6"/>
          <p:cNvSpPr txBox="1"/>
          <p:nvPr/>
        </p:nvSpPr>
        <p:spPr bwMode="auto">
          <a:xfrm>
            <a:off x="476472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2</a:t>
            </a:fld>
            <a:endParaRPr lang="fr-FR" altLang="pt-PT" sz="1200" b="1" i="1" u="sng"/>
          </a:p>
        </p:txBody>
      </p:sp>
      <p:sp>
        <p:nvSpPr>
          <p:cNvPr id="29" name="Right Arrow 30"/>
          <p:cNvSpPr/>
          <p:nvPr/>
        </p:nvSpPr>
        <p:spPr>
          <a:xfrm rot="16200000">
            <a:off x="6588609" y="5512605"/>
            <a:ext cx="1143000" cy="785812"/>
          </a:xfrm>
          <a:prstGeom prst="rightArrow">
            <a:avLst>
              <a:gd name="adj1" fmla="val 42242"/>
              <a:gd name="adj2" fmla="val 50000"/>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8" name="Rectangle 11"/>
          <p:cNvSpPr/>
          <p:nvPr/>
        </p:nvSpPr>
        <p:spPr>
          <a:xfrm>
            <a:off x="1454785" y="6140450"/>
            <a:ext cx="5878195" cy="336550"/>
          </a:xfrm>
          <a:prstGeom prst="rect">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600" i="1" dirty="0">
                <a:solidFill>
                  <a:schemeClr val="tx1"/>
                </a:solidFill>
                <a:latin typeface="Arial Narrow" panose="020B0606020202030204" pitchFamily="34" charset="0"/>
              </a:rPr>
              <a:t>Permanent benchmarking</a:t>
            </a:r>
          </a:p>
        </p:txBody>
      </p:sp>
      <p:pic>
        <p:nvPicPr>
          <p:cNvPr id="150" name="Imagem 1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2" name="Rectangle 1"/>
          <p:cNvSpPr/>
          <p:nvPr/>
        </p:nvSpPr>
        <p:spPr>
          <a:xfrm>
            <a:off x="9067800" y="3729355"/>
            <a:ext cx="2686685" cy="28238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1200" dirty="0">
                <a:solidFill>
                  <a:srgbClr val="008CBA"/>
                </a:solidFill>
                <a:latin typeface="Arial Narrow" panose="020B0606020202030204" pitchFamily="34" charset="0"/>
              </a:rPr>
              <a:t>Source: </a:t>
            </a:r>
            <a:endParaRPr lang="pt-PT" sz="1200" dirty="0" smtClean="0">
              <a:solidFill>
                <a:srgbClr val="008CBA"/>
              </a:solidFill>
              <a:latin typeface="Arial Narrow" panose="020B0606020202030204" pitchFamily="34" charset="0"/>
            </a:endParaRPr>
          </a:p>
          <a:p>
            <a:r>
              <a:rPr lang="pt-PT" sz="1000" dirty="0" smtClean="0">
                <a:solidFill>
                  <a:srgbClr val="008CBA"/>
                </a:solidFill>
                <a:latin typeface="Arial Narrow"/>
              </a:rPr>
              <a:t>■ </a:t>
            </a:r>
            <a:r>
              <a:rPr lang="pt-PT" sz="1000" dirty="0">
                <a:solidFill>
                  <a:schemeClr val="tx1"/>
                </a:solidFill>
                <a:latin typeface="Arial Narrow" panose="020B0606020202030204" pitchFamily="34" charset="0"/>
              </a:rPr>
              <a:t>World Bank</a:t>
            </a:r>
            <a:endParaRPr lang="pt-PT" sz="1000" dirty="0" smtClean="0">
              <a:solidFill>
                <a:schemeClr val="tx1"/>
              </a:solidFill>
              <a:latin typeface="Arial Narrow" panose="020B0606020202030204" pitchFamily="34" charset="0"/>
            </a:endParaRP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pt-PT" sz="1000" dirty="0">
                <a:solidFill>
                  <a:schemeClr val="tx1"/>
                </a:solidFill>
              </a:rPr>
              <a:t>University of Sherbrooke - Canada</a:t>
            </a:r>
            <a:endParaRPr lang="fr-FR" sz="1000" dirty="0" smtClean="0">
              <a:solidFill>
                <a:schemeClr val="tx1"/>
              </a:solidFill>
              <a:latin typeface="Arial Narrow" panose="020B0606020202030204" pitchFamily="34" charset="0"/>
            </a:endParaRP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err="1">
                <a:solidFill>
                  <a:schemeClr val="tx1"/>
                </a:solidFill>
                <a:latin typeface="Arial Narrow" panose="020B0606020202030204" pitchFamily="34" charset="0"/>
              </a:rPr>
              <a:t>Doing</a:t>
            </a:r>
            <a:r>
              <a:rPr lang="fr-FR" sz="1000" dirty="0">
                <a:solidFill>
                  <a:schemeClr val="tx1"/>
                </a:solidFill>
                <a:latin typeface="Arial Narrow" panose="020B0606020202030204" pitchFamily="34" charset="0"/>
              </a:rPr>
              <a:t> Business - </a:t>
            </a:r>
            <a:r>
              <a:rPr lang="fr-FR" sz="1000" dirty="0" err="1">
                <a:solidFill>
                  <a:schemeClr val="tx1"/>
                </a:solidFill>
                <a:latin typeface="Arial Narrow" panose="020B0606020202030204" pitchFamily="34" charset="0"/>
              </a:rPr>
              <a:t>Latest</a:t>
            </a:r>
            <a:r>
              <a:rPr lang="fr-FR" sz="1000" dirty="0">
                <a:solidFill>
                  <a:schemeClr val="tx1"/>
                </a:solidFill>
                <a:latin typeface="Arial Narrow" panose="020B0606020202030204" pitchFamily="34" charset="0"/>
              </a:rPr>
              <a:t> data </a:t>
            </a:r>
            <a:r>
              <a:rPr lang="fr-FR" sz="1000" dirty="0" err="1">
                <a:solidFill>
                  <a:schemeClr val="tx1"/>
                </a:solidFill>
                <a:latin typeface="Arial Narrow" panose="020B0606020202030204" pitchFamily="34" charset="0"/>
              </a:rPr>
              <a:t>available</a:t>
            </a:r>
            <a:r>
              <a:rPr lang="fr-FR" sz="1000" dirty="0" smtClean="0">
                <a:solidFill>
                  <a:schemeClr val="tx1"/>
                </a:solidFill>
                <a:latin typeface="Arial Narrow" panose="020B0606020202030204" pitchFamily="34" charset="0"/>
              </a:rPr>
              <a:t> </a:t>
            </a:r>
          </a:p>
          <a:p>
            <a:r>
              <a:rPr lang="pt-PT" sz="1000" dirty="0" smtClean="0">
                <a:solidFill>
                  <a:srgbClr val="008CBA"/>
                </a:solidFill>
                <a:latin typeface="Arial Narrow"/>
              </a:rPr>
              <a:t>■</a:t>
            </a:r>
            <a:r>
              <a:rPr lang="pt-PT" sz="1000" dirty="0" smtClean="0">
                <a:solidFill>
                  <a:srgbClr val="008CBA"/>
                </a:solidFill>
                <a:latin typeface="Arial Narrow" panose="020B0606020202030204" pitchFamily="34" charset="0"/>
              </a:rPr>
              <a:t> </a:t>
            </a:r>
            <a:r>
              <a:rPr lang="fr-FR" sz="1000" dirty="0">
                <a:solidFill>
                  <a:schemeClr val="tx1"/>
                </a:solidFill>
                <a:latin typeface="Arial Narrow" panose="020B0606020202030204" pitchFamily="34" charset="0"/>
              </a:rPr>
              <a:t>GSMA</a:t>
            </a:r>
            <a:r>
              <a:rPr lang="fr-FR" sz="1000" dirty="0" smtClean="0">
                <a:solidFill>
                  <a:schemeClr val="tx1"/>
                </a:solidFill>
                <a:latin typeface="Arial Narrow" panose="020B0606020202030204" pitchFamily="34" charset="0"/>
              </a:rPr>
              <a:t>.</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smtClean="0">
                <a:solidFill>
                  <a:schemeClr val="tx1"/>
                </a:solidFill>
                <a:latin typeface="Arial Narrow" panose="020B0606020202030204" pitchFamily="34" charset="0"/>
              </a:rPr>
              <a:t>ECOWAS</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pt-PT" sz="1000" dirty="0" smtClean="0">
                <a:solidFill>
                  <a:schemeClr val="tx1"/>
                </a:solidFill>
              </a:rPr>
              <a:t>AfDB</a:t>
            </a:r>
            <a:endParaRPr lang="pt-PT" sz="1000" dirty="0">
              <a:solidFill>
                <a:schemeClr val="tx1"/>
              </a:solidFill>
              <a:latin typeface="Arial Narrow" panose="020B0606020202030204" pitchFamily="34" charset="0"/>
            </a:endParaRPr>
          </a:p>
          <a:p>
            <a:endParaRPr lang="pt-PT" sz="1200" dirty="0">
              <a:solidFill>
                <a:schemeClr val="tx1"/>
              </a:solidFill>
              <a:latin typeface="Arial Narrow" panose="020B0606020202030204" pitchFamily="34" charset="0"/>
            </a:endParaRPr>
          </a:p>
        </p:txBody>
      </p:sp>
      <p:pic>
        <p:nvPicPr>
          <p:cNvPr id="26" name="Imagem 11" descr="logo"/>
          <p:cNvPicPr>
            <a:picLocks noChangeAspect="1"/>
          </p:cNvPicPr>
          <p:nvPr/>
        </p:nvPicPr>
        <p:blipFill>
          <a:blip r:embed="rId3"/>
          <a:stretch>
            <a:fillRect/>
          </a:stretch>
        </p:blipFill>
        <p:spPr>
          <a:xfrm>
            <a:off x="75981" y="153264"/>
            <a:ext cx="2349938" cy="515796"/>
          </a:xfrm>
          <a:prstGeom prst="rect">
            <a:avLst/>
          </a:prstGeom>
        </p:spPr>
      </p:pic>
      <p:sp>
        <p:nvSpPr>
          <p:cNvPr id="33" name="TextBox 3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a:t>20</a:t>
            </a:fld>
            <a:endParaRPr lang="fr-FR" altLang="pt-PT" sz="1000" b="1" i="1" u="sng" dirty="0"/>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0"/>
          <p:cNvGraphicFramePr>
            <a:graphicFrameLocks/>
          </p:cNvGraphicFramePr>
          <p:nvPr>
            <p:extLst>
              <p:ext uri="{D42A27DB-BD31-4B8C-83A1-F6EECF244321}">
                <p14:modId xmlns:p14="http://schemas.microsoft.com/office/powerpoint/2010/main" val="847487127"/>
              </p:ext>
            </p:extLst>
          </p:nvPr>
        </p:nvGraphicFramePr>
        <p:xfrm>
          <a:off x="47203" y="524933"/>
          <a:ext cx="6217390" cy="61362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1"/>
          <p:cNvGraphicFramePr>
            <a:graphicFrameLocks/>
          </p:cNvGraphicFramePr>
          <p:nvPr>
            <p:extLst>
              <p:ext uri="{D42A27DB-BD31-4B8C-83A1-F6EECF244321}">
                <p14:modId xmlns:p14="http://schemas.microsoft.com/office/powerpoint/2010/main" val="4090005692"/>
              </p:ext>
            </p:extLst>
          </p:nvPr>
        </p:nvGraphicFramePr>
        <p:xfrm>
          <a:off x="6189133" y="611910"/>
          <a:ext cx="5980861" cy="588645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8" name="Imagem 7" descr="LOGO-Paises ecowas"/>
          <p:cNvPicPr>
            <a:picLocks noChangeAspect="1"/>
          </p:cNvPicPr>
          <p:nvPr/>
        </p:nvPicPr>
        <p:blipFill>
          <a:blip r:embed="rId6"/>
          <a:stretch>
            <a:fillRect/>
          </a:stretch>
        </p:blipFill>
        <p:spPr>
          <a:xfrm>
            <a:off x="11140223" y="5594124"/>
            <a:ext cx="906780" cy="8985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a:t>21</a:t>
            </a:fld>
            <a:endParaRPr lang="fr-FR" altLang="pt-PT" sz="1000" b="1" i="1" u="sng" dirty="0"/>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889625"/>
            <a:ext cx="906780" cy="89852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704406929"/>
              </p:ext>
            </p:extLst>
          </p:nvPr>
        </p:nvGraphicFramePr>
        <p:xfrm>
          <a:off x="241405" y="1600201"/>
          <a:ext cx="6023187" cy="41194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802147884"/>
              </p:ext>
            </p:extLst>
          </p:nvPr>
        </p:nvGraphicFramePr>
        <p:xfrm>
          <a:off x="6561455" y="1608666"/>
          <a:ext cx="5544601" cy="4106333"/>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3975191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22</a:t>
            </a:fld>
            <a:endParaRPr lang="fr-FR" altLang="pt-PT" sz="1000" b="1" i="1" u="sng" dirty="0">
              <a:solidFill>
                <a:srgbClr val="3EA4BA"/>
              </a:solidFill>
            </a:endParaRPr>
          </a:p>
        </p:txBody>
      </p:sp>
      <p:sp>
        <p:nvSpPr>
          <p:cNvPr id="5" name="Caixa de Texto 4"/>
          <p:cNvSpPr txBox="1"/>
          <p:nvPr/>
        </p:nvSpPr>
        <p:spPr>
          <a:xfrm>
            <a:off x="384175" y="41274"/>
            <a:ext cx="930275" cy="368300"/>
          </a:xfrm>
          <a:prstGeom prst="rect">
            <a:avLst/>
          </a:prstGeom>
          <a:noFill/>
        </p:spPr>
        <p:txBody>
          <a:bodyPr wrap="square" rtlCol="0">
            <a:spAutoFit/>
          </a:bodyPr>
          <a:lstStyle/>
          <a:p>
            <a:r>
              <a:rPr lang="pt-PT" altLang="en-US" b="1" dirty="0">
                <a:solidFill>
                  <a:srgbClr val="3EA4BA"/>
                </a:solidFill>
              </a:rPr>
              <a:t>BENIN</a:t>
            </a:r>
          </a:p>
        </p:txBody>
      </p:sp>
      <p:pic>
        <p:nvPicPr>
          <p:cNvPr id="2" name="Imagem 1" descr="bj"/>
          <p:cNvPicPr>
            <a:picLocks noChangeAspect="1"/>
          </p:cNvPicPr>
          <p:nvPr/>
        </p:nvPicPr>
        <p:blipFill>
          <a:blip r:embed="rId2"/>
          <a:stretch>
            <a:fillRect/>
          </a:stretch>
        </p:blipFill>
        <p:spPr>
          <a:xfrm>
            <a:off x="132080" y="110489"/>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graphicFrame>
        <p:nvGraphicFramePr>
          <p:cNvPr id="11" name="Gráfico 4"/>
          <p:cNvGraphicFramePr>
            <a:graphicFrameLocks/>
          </p:cNvGraphicFramePr>
          <p:nvPr>
            <p:extLst>
              <p:ext uri="{D42A27DB-BD31-4B8C-83A1-F6EECF244321}">
                <p14:modId xmlns:p14="http://schemas.microsoft.com/office/powerpoint/2010/main" val="3863400898"/>
              </p:ext>
            </p:extLst>
          </p:nvPr>
        </p:nvGraphicFramePr>
        <p:xfrm>
          <a:off x="132080" y="702733"/>
          <a:ext cx="11966787" cy="3225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4"/>
          <p:cNvGraphicFramePr>
            <a:graphicFrameLocks/>
          </p:cNvGraphicFramePr>
          <p:nvPr>
            <p:extLst>
              <p:ext uri="{D42A27DB-BD31-4B8C-83A1-F6EECF244321}">
                <p14:modId xmlns:p14="http://schemas.microsoft.com/office/powerpoint/2010/main" val="3344216839"/>
              </p:ext>
            </p:extLst>
          </p:nvPr>
        </p:nvGraphicFramePr>
        <p:xfrm>
          <a:off x="61384" y="4130358"/>
          <a:ext cx="12108610" cy="2530792"/>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
        <p:nvSpPr>
          <p:cNvPr id="13" name="Caixa de Texto 4"/>
          <p:cNvSpPr txBox="1"/>
          <p:nvPr/>
        </p:nvSpPr>
        <p:spPr>
          <a:xfrm>
            <a:off x="418037" y="4113895"/>
            <a:ext cx="930275" cy="368300"/>
          </a:xfrm>
          <a:prstGeom prst="rect">
            <a:avLst/>
          </a:prstGeom>
          <a:noFill/>
        </p:spPr>
        <p:txBody>
          <a:bodyPr wrap="square" rtlCol="0">
            <a:spAutoFit/>
          </a:bodyPr>
          <a:lstStyle/>
          <a:p>
            <a:r>
              <a:rPr lang="pt-PT" altLang="en-US" b="1" dirty="0">
                <a:solidFill>
                  <a:srgbClr val="3EA4BA"/>
                </a:solidFill>
              </a:rPr>
              <a:t>BENIN</a:t>
            </a:r>
          </a:p>
        </p:txBody>
      </p:sp>
      <p:pic>
        <p:nvPicPr>
          <p:cNvPr id="14" name="Imagem 1" descr="bj"/>
          <p:cNvPicPr>
            <a:picLocks noChangeAspect="1"/>
          </p:cNvPicPr>
          <p:nvPr/>
        </p:nvPicPr>
        <p:blipFill>
          <a:blip r:embed="rId2"/>
          <a:stretch>
            <a:fillRect/>
          </a:stretch>
        </p:blipFill>
        <p:spPr>
          <a:xfrm>
            <a:off x="165942" y="4183110"/>
            <a:ext cx="333375" cy="2095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23</a:t>
            </a:fld>
            <a:endParaRPr lang="fr-FR" altLang="pt-PT" sz="1000" b="1" i="1" u="sng"/>
          </a:p>
        </p:txBody>
      </p:sp>
      <p:sp>
        <p:nvSpPr>
          <p:cNvPr id="9" name="Caixa de Texto 8"/>
          <p:cNvSpPr txBox="1"/>
          <p:nvPr/>
        </p:nvSpPr>
        <p:spPr>
          <a:xfrm>
            <a:off x="272415" y="135890"/>
            <a:ext cx="2028825" cy="306705"/>
          </a:xfrm>
          <a:prstGeom prst="rect">
            <a:avLst/>
          </a:prstGeom>
          <a:noFill/>
        </p:spPr>
        <p:txBody>
          <a:bodyPr wrap="square" rtlCol="0">
            <a:spAutoFit/>
          </a:bodyPr>
          <a:lstStyle/>
          <a:p>
            <a:r>
              <a:rPr lang="pt-PT" altLang="en-US" sz="1400" b="1">
                <a:solidFill>
                  <a:srgbClr val="3EA4BA"/>
                </a:solidFill>
              </a:rPr>
              <a:t>BURKINA FASO</a:t>
            </a:r>
          </a:p>
        </p:txBody>
      </p:sp>
      <p:pic>
        <p:nvPicPr>
          <p:cNvPr id="2" name="Imagem 1" descr="bf"/>
          <p:cNvPicPr>
            <a:picLocks noChangeAspect="1"/>
          </p:cNvPicPr>
          <p:nvPr/>
        </p:nvPicPr>
        <p:blipFill>
          <a:blip r:embed="rId2"/>
          <a:stretch>
            <a:fillRect/>
          </a:stretch>
        </p:blipFill>
        <p:spPr>
          <a:xfrm>
            <a:off x="30480" y="169545"/>
            <a:ext cx="333375" cy="219075"/>
          </a:xfrm>
          <a:prstGeom prst="rect">
            <a:avLst/>
          </a:prstGeom>
        </p:spPr>
      </p:pic>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1"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Gráfico 2"/>
          <p:cNvGraphicFramePr>
            <a:graphicFrameLocks/>
          </p:cNvGraphicFramePr>
          <p:nvPr>
            <p:extLst>
              <p:ext uri="{D42A27DB-BD31-4B8C-83A1-F6EECF244321}">
                <p14:modId xmlns:p14="http://schemas.microsoft.com/office/powerpoint/2010/main" val="949811328"/>
              </p:ext>
            </p:extLst>
          </p:nvPr>
        </p:nvGraphicFramePr>
        <p:xfrm>
          <a:off x="127000" y="728132"/>
          <a:ext cx="12065000" cy="579331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 de Texto 10"/>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12" name="Imagem 11" descr="bf"/>
          <p:cNvPicPr>
            <a:picLocks noChangeAspect="1"/>
          </p:cNvPicPr>
          <p:nvPr/>
        </p:nvPicPr>
        <p:blipFill>
          <a:blip r:embed="rId2"/>
          <a:stretch>
            <a:fillRect/>
          </a:stretch>
        </p:blipFill>
        <p:spPr>
          <a:xfrm>
            <a:off x="193040" y="169545"/>
            <a:ext cx="333375" cy="219075"/>
          </a:xfrm>
          <a:prstGeom prst="rect">
            <a:avLst/>
          </a:prstGeom>
        </p:spPr>
      </p:pic>
      <p:sp>
        <p:nvSpPr>
          <p:cNvPr id="10" name="Slide Number Placeholder 6"/>
          <p:cNvSpPr txBox="1"/>
          <p:nvPr/>
        </p:nvSpPr>
        <p:spPr bwMode="auto">
          <a:xfrm>
            <a:off x="587248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24</a:t>
            </a:fld>
            <a:endParaRPr lang="fr-FR" altLang="pt-PT" sz="1000" b="1" i="1" u="sng">
              <a:solidFill>
                <a:srgbClr val="3EA4BA"/>
              </a:solidFill>
            </a:endParaRPr>
          </a:p>
        </p:txBody>
      </p:sp>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6" name="Gráfico 11"/>
          <p:cNvGraphicFramePr>
            <a:graphicFrameLocks/>
          </p:cNvGraphicFramePr>
          <p:nvPr>
            <p:extLst>
              <p:ext uri="{D42A27DB-BD31-4B8C-83A1-F6EECF244321}">
                <p14:modId xmlns:p14="http://schemas.microsoft.com/office/powerpoint/2010/main" val="4222564250"/>
              </p:ext>
            </p:extLst>
          </p:nvPr>
        </p:nvGraphicFramePr>
        <p:xfrm>
          <a:off x="95461" y="611910"/>
          <a:ext cx="6195272" cy="60397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2"/>
          <p:cNvGraphicFramePr>
            <a:graphicFrameLocks/>
          </p:cNvGraphicFramePr>
          <p:nvPr>
            <p:extLst>
              <p:ext uri="{D42A27DB-BD31-4B8C-83A1-F6EECF244321}">
                <p14:modId xmlns:p14="http://schemas.microsoft.com/office/powerpoint/2010/main" val="3956276923"/>
              </p:ext>
            </p:extLst>
          </p:nvPr>
        </p:nvGraphicFramePr>
        <p:xfrm>
          <a:off x="6011333" y="354012"/>
          <a:ext cx="6158661" cy="593185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3" name="Imagem 12" descr="LOGO-Paises ecowas"/>
          <p:cNvPicPr>
            <a:picLocks noChangeAspect="1"/>
          </p:cNvPicPr>
          <p:nvPr/>
        </p:nvPicPr>
        <p:blipFill>
          <a:blip r:embed="rId6"/>
          <a:stretch>
            <a:fillRect/>
          </a:stretch>
        </p:blipFill>
        <p:spPr>
          <a:xfrm>
            <a:off x="11191240" y="5753100"/>
            <a:ext cx="906780" cy="8985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6105525" y="6634476"/>
            <a:ext cx="68897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3EA4BA"/>
                </a:solidFill>
              </a:rPr>
              <a:t>Page </a:t>
            </a:r>
            <a:fld id="{6B4155F8-E49E-4B59-B69C-02A46830878C}" type="slidenum">
              <a:rPr lang="fr-FR" altLang="pt-PT" sz="1000" b="1" i="1" u="sng">
                <a:solidFill>
                  <a:srgbClr val="3EA4BA"/>
                </a:solidFill>
              </a:rPr>
              <a:t>25</a:t>
            </a:fld>
            <a:endParaRPr lang="fr-FR" altLang="pt-PT" sz="1000" b="1" i="1" u="sng" dirty="0">
              <a:solidFill>
                <a:srgbClr val="3EA4BA"/>
              </a:solidFill>
            </a:endParaRPr>
          </a:p>
        </p:txBody>
      </p:sp>
      <p:sp>
        <p:nvSpPr>
          <p:cNvPr id="9" name="Caixa de Texto 8"/>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2" name="Imagem 1" descr="bf"/>
          <p:cNvPicPr>
            <a:picLocks noChangeAspect="1"/>
          </p:cNvPicPr>
          <p:nvPr/>
        </p:nvPicPr>
        <p:blipFill>
          <a:blip r:embed="rId2"/>
          <a:stretch>
            <a:fillRect/>
          </a:stretch>
        </p:blipFill>
        <p:spPr>
          <a:xfrm>
            <a:off x="193040" y="169545"/>
            <a:ext cx="333375" cy="219075"/>
          </a:xfrm>
          <a:prstGeom prst="rect">
            <a:avLst/>
          </a:prstGeom>
        </p:spPr>
      </p:pic>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1"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Gráfico 3"/>
          <p:cNvGraphicFramePr>
            <a:graphicFrameLocks/>
          </p:cNvGraphicFramePr>
          <p:nvPr>
            <p:extLst>
              <p:ext uri="{D42A27DB-BD31-4B8C-83A1-F6EECF244321}">
                <p14:modId xmlns:p14="http://schemas.microsoft.com/office/powerpoint/2010/main" val="4126548344"/>
              </p:ext>
            </p:extLst>
          </p:nvPr>
        </p:nvGraphicFramePr>
        <p:xfrm>
          <a:off x="101600" y="685800"/>
          <a:ext cx="12090400" cy="3141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8"/>
          <p:cNvGraphicFramePr>
            <a:graphicFrameLocks/>
          </p:cNvGraphicFramePr>
          <p:nvPr>
            <p:extLst>
              <p:ext uri="{D42A27DB-BD31-4B8C-83A1-F6EECF244321}">
                <p14:modId xmlns:p14="http://schemas.microsoft.com/office/powerpoint/2010/main" val="98746899"/>
              </p:ext>
            </p:extLst>
          </p:nvPr>
        </p:nvGraphicFramePr>
        <p:xfrm>
          <a:off x="93133" y="4021667"/>
          <a:ext cx="12098867" cy="2646677"/>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a:solidFill>
                  <a:srgbClr val="008CBA"/>
                </a:solidFill>
              </a:rPr>
              <a:t>26</a:t>
            </a:fld>
            <a:endParaRPr lang="fr-FR" altLang="pt-PT" sz="1000" b="1" i="1" u="sng" dirty="0">
              <a:solidFill>
                <a:srgbClr val="008C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12"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3" name="Gráfico 1"/>
          <p:cNvGraphicFramePr>
            <a:graphicFrameLocks/>
          </p:cNvGraphicFramePr>
          <p:nvPr>
            <p:extLst>
              <p:ext uri="{D42A27DB-BD31-4B8C-83A1-F6EECF244321}">
                <p14:modId xmlns:p14="http://schemas.microsoft.com/office/powerpoint/2010/main" val="166196949"/>
              </p:ext>
            </p:extLst>
          </p:nvPr>
        </p:nvGraphicFramePr>
        <p:xfrm>
          <a:off x="127000" y="677332"/>
          <a:ext cx="11971020" cy="5844117"/>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7" descr="LOGO-Paises ecowas"/>
          <p:cNvPicPr>
            <a:picLocks noChangeAspect="1"/>
          </p:cNvPicPr>
          <p:nvPr/>
        </p:nvPicPr>
        <p:blipFill>
          <a:blip r:embed="rId5"/>
          <a:stretch>
            <a:fillRect/>
          </a:stretch>
        </p:blipFill>
        <p:spPr>
          <a:xfrm>
            <a:off x="11191240" y="5905500"/>
            <a:ext cx="906780" cy="89852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27</a:t>
            </a:fld>
            <a:endParaRPr lang="fr-FR" altLang="pt-PT" sz="1000" b="1" i="1" u="sng" dirty="0">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1"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Gráfico 7"/>
          <p:cNvGraphicFramePr>
            <a:graphicFrameLocks/>
          </p:cNvGraphicFramePr>
          <p:nvPr>
            <p:extLst>
              <p:ext uri="{D42A27DB-BD31-4B8C-83A1-F6EECF244321}">
                <p14:modId xmlns:p14="http://schemas.microsoft.com/office/powerpoint/2010/main" val="2664722304"/>
              </p:ext>
            </p:extLst>
          </p:nvPr>
        </p:nvGraphicFramePr>
        <p:xfrm>
          <a:off x="221615" y="462915"/>
          <a:ext cx="6196118" cy="61887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8"/>
          <p:cNvGraphicFramePr>
            <a:graphicFrameLocks/>
          </p:cNvGraphicFramePr>
          <p:nvPr>
            <p:extLst>
              <p:ext uri="{D42A27DB-BD31-4B8C-83A1-F6EECF244321}">
                <p14:modId xmlns:p14="http://schemas.microsoft.com/office/powerpoint/2010/main" val="1763691357"/>
              </p:ext>
            </p:extLst>
          </p:nvPr>
        </p:nvGraphicFramePr>
        <p:xfrm>
          <a:off x="6422806" y="583329"/>
          <a:ext cx="5769194" cy="603971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242040" y="5854700"/>
            <a:ext cx="906780" cy="898525"/>
          </a:xfrm>
          <a:prstGeom prst="rect">
            <a:avLst/>
          </a:prstGeom>
        </p:spPr>
      </p:pic>
      <p:pic>
        <p:nvPicPr>
          <p:cNvPr id="11"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2" name="Gráfico 13"/>
          <p:cNvGraphicFramePr>
            <a:graphicFrameLocks/>
          </p:cNvGraphicFramePr>
          <p:nvPr>
            <p:extLst>
              <p:ext uri="{D42A27DB-BD31-4B8C-83A1-F6EECF244321}">
                <p14:modId xmlns:p14="http://schemas.microsoft.com/office/powerpoint/2010/main" val="2681662404"/>
              </p:ext>
            </p:extLst>
          </p:nvPr>
        </p:nvGraphicFramePr>
        <p:xfrm>
          <a:off x="57150" y="611910"/>
          <a:ext cx="6179185" cy="60720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4"/>
          <p:cNvGraphicFramePr>
            <a:graphicFrameLocks/>
          </p:cNvGraphicFramePr>
          <p:nvPr>
            <p:extLst>
              <p:ext uri="{D42A27DB-BD31-4B8C-83A1-F6EECF244321}">
                <p14:modId xmlns:p14="http://schemas.microsoft.com/office/powerpoint/2010/main" val="3447997344"/>
              </p:ext>
            </p:extLst>
          </p:nvPr>
        </p:nvGraphicFramePr>
        <p:xfrm>
          <a:off x="5871641" y="934932"/>
          <a:ext cx="6298353" cy="592306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28</a:t>
            </a:fld>
            <a:endParaRPr lang="fr-FR" altLang="pt-PT" sz="1000" b="1" i="1" u="sng" dirty="0">
              <a:solidFill>
                <a:srgbClr val="3EA4BA"/>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13"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4" name="Gráfico 2"/>
          <p:cNvGraphicFramePr>
            <a:graphicFrameLocks/>
          </p:cNvGraphicFramePr>
          <p:nvPr>
            <p:extLst>
              <p:ext uri="{D42A27DB-BD31-4B8C-83A1-F6EECF244321}">
                <p14:modId xmlns:p14="http://schemas.microsoft.com/office/powerpoint/2010/main" val="3111158468"/>
              </p:ext>
            </p:extLst>
          </p:nvPr>
        </p:nvGraphicFramePr>
        <p:xfrm>
          <a:off x="152400" y="702732"/>
          <a:ext cx="12039600" cy="29802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5"/>
          <p:cNvGraphicFramePr>
            <a:graphicFrameLocks/>
          </p:cNvGraphicFramePr>
          <p:nvPr>
            <p:extLst>
              <p:ext uri="{D42A27DB-BD31-4B8C-83A1-F6EECF244321}">
                <p14:modId xmlns:p14="http://schemas.microsoft.com/office/powerpoint/2010/main" val="295420616"/>
              </p:ext>
            </p:extLst>
          </p:nvPr>
        </p:nvGraphicFramePr>
        <p:xfrm>
          <a:off x="143933" y="3826934"/>
          <a:ext cx="12048067" cy="2824692"/>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Imagem 9" descr="Cabo Verde"/>
          <p:cNvPicPr>
            <a:picLocks noChangeAspect="1"/>
          </p:cNvPicPr>
          <p:nvPr/>
        </p:nvPicPr>
        <p:blipFill>
          <a:blip r:embed="rId2"/>
          <a:stretch>
            <a:fillRect/>
          </a:stretch>
        </p:blipFill>
        <p:spPr>
          <a:xfrm>
            <a:off x="238543" y="3842738"/>
            <a:ext cx="484505" cy="322580"/>
          </a:xfrm>
          <a:prstGeom prst="rect">
            <a:avLst/>
          </a:prstGeom>
        </p:spPr>
      </p:pic>
      <p:sp>
        <p:nvSpPr>
          <p:cNvPr id="16" name="Caixa de Texto 8"/>
          <p:cNvSpPr txBox="1"/>
          <p:nvPr/>
        </p:nvSpPr>
        <p:spPr>
          <a:xfrm>
            <a:off x="647483" y="3837023"/>
            <a:ext cx="2028825" cy="368300"/>
          </a:xfrm>
          <a:prstGeom prst="rect">
            <a:avLst/>
          </a:prstGeom>
          <a:noFill/>
        </p:spPr>
        <p:txBody>
          <a:bodyPr wrap="square" rtlCol="0">
            <a:spAutoFit/>
          </a:bodyPr>
          <a:lstStyle/>
          <a:p>
            <a:r>
              <a:rPr lang="pt-PT" altLang="en-US" b="1">
                <a:solidFill>
                  <a:srgbClr val="3EA4BA"/>
                </a:solidFill>
              </a:rPr>
              <a:t>CABO VERDE</a:t>
            </a:r>
          </a:p>
        </p:txBody>
      </p:sp>
      <p:sp>
        <p:nvSpPr>
          <p:cNvPr id="17"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29</a:t>
            </a:fld>
            <a:endParaRPr lang="fr-FR" altLang="pt-PT" sz="1000" b="1" i="1" u="sng" dirty="0">
              <a:solidFill>
                <a:srgbClr val="3EA4B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5"/>
          <p:cNvSpPr/>
          <p:nvPr/>
        </p:nvSpPr>
        <p:spPr>
          <a:xfrm flipH="1">
            <a:off x="-36830"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40" name="Slide Number Placeholder 6"/>
          <p:cNvSpPr txBox="1"/>
          <p:nvPr/>
        </p:nvSpPr>
        <p:spPr bwMode="auto">
          <a:xfrm>
            <a:off x="440277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3</a:t>
            </a:fld>
            <a:endParaRPr lang="fr-FR" altLang="pt-PT" sz="1200" b="1" i="1" u="sng"/>
          </a:p>
        </p:txBody>
      </p:sp>
      <p:pic>
        <p:nvPicPr>
          <p:cNvPr id="26" name="Imagem 11" descr="logo"/>
          <p:cNvPicPr>
            <a:picLocks noChangeAspect="1"/>
          </p:cNvPicPr>
          <p:nvPr/>
        </p:nvPicPr>
        <p:blipFill>
          <a:blip r:embed="rId2"/>
          <a:stretch>
            <a:fillRect/>
          </a:stretch>
        </p:blipFill>
        <p:spPr>
          <a:xfrm>
            <a:off x="75981" y="153264"/>
            <a:ext cx="2349938" cy="515796"/>
          </a:xfrm>
          <a:prstGeom prst="rect">
            <a:avLst/>
          </a:prstGeom>
        </p:spPr>
      </p:pic>
      <p:pic>
        <p:nvPicPr>
          <p:cNvPr id="6" name="Imagem 4" descr="LOGO-Paises ecowas"/>
          <p:cNvPicPr>
            <a:picLocks noChangeAspect="1"/>
          </p:cNvPicPr>
          <p:nvPr/>
        </p:nvPicPr>
        <p:blipFill>
          <a:blip r:embed="rId3"/>
          <a:stretch>
            <a:fillRect/>
          </a:stretch>
        </p:blipFill>
        <p:spPr>
          <a:xfrm>
            <a:off x="9081135" y="-10160"/>
            <a:ext cx="3105785" cy="3076575"/>
          </a:xfrm>
          <a:prstGeom prst="rect">
            <a:avLst/>
          </a:prstGeom>
        </p:spPr>
      </p:pic>
      <p:sp>
        <p:nvSpPr>
          <p:cNvPr id="2" name="TextBox 1"/>
          <p:cNvSpPr txBox="1"/>
          <p:nvPr/>
        </p:nvSpPr>
        <p:spPr>
          <a:xfrm>
            <a:off x="1457325" y="1485900"/>
            <a:ext cx="8324850" cy="4893647"/>
          </a:xfrm>
          <a:prstGeom prst="rect">
            <a:avLst/>
          </a:prstGeom>
          <a:noFill/>
        </p:spPr>
        <p:txBody>
          <a:bodyPr wrap="square" rtlCol="0">
            <a:spAutoFit/>
          </a:bodyPr>
          <a:lstStyle/>
          <a:p>
            <a:r>
              <a:rPr lang="pt-PT" b="1" dirty="0"/>
              <a:t> </a:t>
            </a:r>
            <a:r>
              <a:rPr lang="pt-PT" b="1" i="1" dirty="0" smtClean="0">
                <a:solidFill>
                  <a:srgbClr val="00B4B2"/>
                </a:solidFill>
              </a:rPr>
              <a:t>WARNING</a:t>
            </a:r>
            <a:endParaRPr lang="pt-PT" i="1" dirty="0">
              <a:solidFill>
                <a:srgbClr val="00B4B2"/>
              </a:solidFill>
            </a:endParaRPr>
          </a:p>
          <a:p>
            <a:pPr algn="just"/>
            <a:r>
              <a:rPr lang="pt-PT" b="1" dirty="0"/>
              <a:t> </a:t>
            </a:r>
            <a:endParaRPr lang="pt-PT" sz="1200" dirty="0"/>
          </a:p>
          <a:p>
            <a:pPr algn="just"/>
            <a:r>
              <a:rPr lang="pt-PT" sz="1200" dirty="0"/>
              <a:t>This document contains general data relating to the economic indicators of the Economic Community of West African States, ECOWAS</a:t>
            </a:r>
            <a:r>
              <a:rPr lang="pt-PT" sz="1200" dirty="0" smtClean="0"/>
              <a:t>.</a:t>
            </a:r>
          </a:p>
          <a:p>
            <a:pPr algn="just"/>
            <a:endParaRPr lang="pt-PT" sz="1200" dirty="0"/>
          </a:p>
          <a:p>
            <a:pPr algn="just"/>
            <a:r>
              <a:rPr lang="pt-PT" sz="1200" dirty="0"/>
              <a:t>The data presented is the exclusive responsibility of</a:t>
            </a:r>
            <a:r>
              <a:rPr lang="pt-PT" sz="1200" i="1" dirty="0"/>
              <a:t> EMERGYS</a:t>
            </a:r>
            <a:r>
              <a:rPr lang="pt-PT" sz="1200" dirty="0"/>
              <a:t> and the company </a:t>
            </a:r>
            <a:r>
              <a:rPr lang="pt-PT" sz="1200" i="1" dirty="0"/>
              <a:t>ABRIMAR INVESTMENT, S.A.</a:t>
            </a:r>
            <a:r>
              <a:rPr lang="pt-PT" sz="1200" dirty="0"/>
              <a:t>, and must in no case compromise the accuracy and thoroughness of the sources mentioned</a:t>
            </a:r>
            <a:r>
              <a:rPr lang="pt-PT" sz="1200" dirty="0" smtClean="0"/>
              <a:t>.</a:t>
            </a:r>
          </a:p>
          <a:p>
            <a:pPr algn="just"/>
            <a:endParaRPr lang="pt-PT" sz="1200" dirty="0"/>
          </a:p>
          <a:p>
            <a:pPr algn="just"/>
            <a:r>
              <a:rPr lang="pt-PT" sz="1200" dirty="0"/>
              <a:t>These data are intended exclusively to provide general information on certain economic indicators of </a:t>
            </a:r>
            <a:r>
              <a:rPr lang="pt-PT" sz="1200" i="1" dirty="0"/>
              <a:t>ECOWAS</a:t>
            </a:r>
            <a:r>
              <a:rPr lang="pt-PT" sz="1200" dirty="0"/>
              <a:t> member countries, which we believe may be useful information for anyone interested in this important regional economic block</a:t>
            </a:r>
            <a:r>
              <a:rPr lang="pt-PT" sz="1200" dirty="0" smtClean="0"/>
              <a:t>.</a:t>
            </a:r>
          </a:p>
          <a:p>
            <a:pPr algn="just"/>
            <a:endParaRPr lang="pt-PT" sz="1200" dirty="0"/>
          </a:p>
          <a:p>
            <a:pPr algn="just"/>
            <a:r>
              <a:rPr lang="pt-PT" sz="1200" i="1" dirty="0"/>
              <a:t>EMERGYS</a:t>
            </a:r>
            <a:r>
              <a:rPr lang="pt-PT" sz="1200" dirty="0"/>
              <a:t> undertakes to correct any errors, flaws or omissions detected, as well as to keep this document </a:t>
            </a:r>
            <a:r>
              <a:rPr lang="pt-PT" sz="1200" dirty="0" smtClean="0"/>
              <a:t>permanently updated </a:t>
            </a:r>
            <a:r>
              <a:rPr lang="pt-PT" sz="1200" dirty="0"/>
              <a:t>and as complete as possible, for the sake of rigor, thus making it available to economic operators in general and to all interested parties, a vision of the whole of this relevant Community of Nations, whose noble mission is to make the peoples of each of the 15 member countries happy and prosperous</a:t>
            </a:r>
            <a:r>
              <a:rPr lang="pt-PT" sz="1200" dirty="0" smtClean="0"/>
              <a:t>.</a:t>
            </a:r>
          </a:p>
          <a:p>
            <a:pPr algn="just"/>
            <a:endParaRPr lang="pt-PT" sz="1200" dirty="0"/>
          </a:p>
          <a:p>
            <a:pPr algn="just"/>
            <a:r>
              <a:rPr lang="pt-PT" sz="1200" dirty="0"/>
              <a:t>The names or designations of countries and territories, as well as the respective symbols presented, follow the official designations adopted by the United Nations</a:t>
            </a:r>
            <a:r>
              <a:rPr lang="pt-PT" sz="1200" dirty="0" smtClean="0"/>
              <a:t>.</a:t>
            </a:r>
          </a:p>
          <a:p>
            <a:pPr algn="just"/>
            <a:endParaRPr lang="pt-PT" sz="1200" dirty="0"/>
          </a:p>
          <a:p>
            <a:pPr algn="just"/>
            <a:r>
              <a:rPr lang="pt-PT" sz="1200" dirty="0"/>
              <a:t>All communications, requests for information or suggestions for corrections or improvements to this document should be addressed exclusively to: info@abrimarinvestment.com. </a:t>
            </a:r>
            <a:endParaRPr lang="pt-PT" sz="1200" dirty="0" smtClean="0"/>
          </a:p>
          <a:p>
            <a:pPr algn="just"/>
            <a:endParaRPr lang="pt-PT" sz="1200" dirty="0"/>
          </a:p>
          <a:p>
            <a:pPr algn="just"/>
            <a:r>
              <a:rPr lang="pt-PT" sz="1200" i="1" dirty="0" smtClean="0"/>
              <a:t>ABRIMAR </a:t>
            </a:r>
            <a:r>
              <a:rPr lang="pt-PT" sz="1200" i="1" dirty="0"/>
              <a:t>INVESTMENT, S.A</a:t>
            </a:r>
            <a:r>
              <a:rPr lang="pt-PT" sz="1200" dirty="0"/>
              <a:t>, is a Cape Verdean company specializing in investment and management of holdings</a:t>
            </a:r>
            <a:r>
              <a:rPr lang="pt-PT" sz="1200" dirty="0" smtClean="0"/>
              <a:t>.</a:t>
            </a:r>
          </a:p>
          <a:p>
            <a:pPr algn="just"/>
            <a:endParaRPr lang="pt-PT" sz="1200" dirty="0"/>
          </a:p>
          <a:p>
            <a:pPr algn="just"/>
            <a:r>
              <a:rPr lang="pt-PT" sz="1200" i="1" dirty="0"/>
              <a:t>ABRIMAR INVESTMENT, S.A</a:t>
            </a:r>
            <a:r>
              <a:rPr lang="pt-PT" sz="1200" dirty="0"/>
              <a:t>, is the owner of </a:t>
            </a:r>
            <a:r>
              <a:rPr lang="pt-PT" sz="1200" i="1" dirty="0"/>
              <a:t>EMERGYS</a:t>
            </a:r>
            <a:r>
              <a:rPr lang="pt-PT" sz="1200" dirty="0" smtClean="0"/>
              <a:t>.</a:t>
            </a:r>
            <a:endParaRPr lang="pt-PT" sz="1200" dirty="0"/>
          </a:p>
        </p:txBody>
      </p:sp>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1032121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30</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pic>
        <p:nvPicPr>
          <p:cNvPr id="8" name="Imagem 11" descr="logo"/>
          <p:cNvPicPr>
            <a:picLocks noChangeAspect="1"/>
          </p:cNvPicPr>
          <p:nvPr/>
        </p:nvPicPr>
        <p:blipFill>
          <a:blip r:embed="rId6"/>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2579925794"/>
              </p:ext>
            </p:extLst>
          </p:nvPr>
        </p:nvGraphicFramePr>
        <p:xfrm>
          <a:off x="1" y="719667"/>
          <a:ext cx="12169994" cy="5897668"/>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75183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31</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pic>
        <p:nvPicPr>
          <p:cNvPr id="10" name="Imagem 11" descr="logo"/>
          <p:cNvPicPr>
            <a:picLocks noChangeAspect="1"/>
          </p:cNvPicPr>
          <p:nvPr/>
        </p:nvPicPr>
        <p:blipFill>
          <a:blip r:embed="rId7"/>
          <a:stretch>
            <a:fillRect/>
          </a:stretch>
        </p:blipFill>
        <p:spPr>
          <a:xfrm>
            <a:off x="9820056" y="96114"/>
            <a:ext cx="2349938" cy="515796"/>
          </a:xfrm>
          <a:prstGeom prst="rect">
            <a:avLst/>
          </a:prstGeom>
        </p:spPr>
      </p:pic>
      <p:graphicFrame>
        <p:nvGraphicFramePr>
          <p:cNvPr id="11" name="Gráfico 5"/>
          <p:cNvGraphicFramePr>
            <a:graphicFrameLocks/>
          </p:cNvGraphicFramePr>
          <p:nvPr>
            <p:extLst>
              <p:ext uri="{D42A27DB-BD31-4B8C-83A1-F6EECF244321}">
                <p14:modId xmlns:p14="http://schemas.microsoft.com/office/powerpoint/2010/main" val="696685922"/>
              </p:ext>
            </p:extLst>
          </p:nvPr>
        </p:nvGraphicFramePr>
        <p:xfrm>
          <a:off x="43180" y="611910"/>
          <a:ext cx="6156325" cy="60054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Gráfico 6"/>
          <p:cNvGraphicFramePr>
            <a:graphicFrameLocks/>
          </p:cNvGraphicFramePr>
          <p:nvPr>
            <p:extLst>
              <p:ext uri="{D42A27DB-BD31-4B8C-83A1-F6EECF244321}">
                <p14:modId xmlns:p14="http://schemas.microsoft.com/office/powerpoint/2010/main" val="3582530623"/>
              </p:ext>
            </p:extLst>
          </p:nvPr>
        </p:nvGraphicFramePr>
        <p:xfrm>
          <a:off x="5969000" y="611910"/>
          <a:ext cx="6200994" cy="5880735"/>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Flag_of_Côte_d'Ivoire"/>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pic>
        <p:nvPicPr>
          <p:cNvPr id="10" name="Imagem 11" descr="logo"/>
          <p:cNvPicPr>
            <a:picLocks noChangeAspect="1"/>
          </p:cNvPicPr>
          <p:nvPr/>
        </p:nvPicPr>
        <p:blipFill>
          <a:blip r:embed="rId7"/>
          <a:stretch>
            <a:fillRect/>
          </a:stretch>
        </p:blipFill>
        <p:spPr>
          <a:xfrm>
            <a:off x="9820056" y="96114"/>
            <a:ext cx="2349938" cy="515796"/>
          </a:xfrm>
          <a:prstGeom prst="rect">
            <a:avLst/>
          </a:prstGeom>
        </p:spPr>
      </p:pic>
      <p:graphicFrame>
        <p:nvGraphicFramePr>
          <p:cNvPr id="11" name="Gráfico 3"/>
          <p:cNvGraphicFramePr>
            <a:graphicFrameLocks/>
          </p:cNvGraphicFramePr>
          <p:nvPr>
            <p:extLst>
              <p:ext uri="{D42A27DB-BD31-4B8C-83A1-F6EECF244321}">
                <p14:modId xmlns:p14="http://schemas.microsoft.com/office/powerpoint/2010/main" val="3538782508"/>
              </p:ext>
            </p:extLst>
          </p:nvPr>
        </p:nvGraphicFramePr>
        <p:xfrm>
          <a:off x="152400" y="702732"/>
          <a:ext cx="12017594" cy="303106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Gráfico 8"/>
          <p:cNvGraphicFramePr>
            <a:graphicFrameLocks/>
          </p:cNvGraphicFramePr>
          <p:nvPr>
            <p:extLst>
              <p:ext uri="{D42A27DB-BD31-4B8C-83A1-F6EECF244321}">
                <p14:modId xmlns:p14="http://schemas.microsoft.com/office/powerpoint/2010/main" val="3801584661"/>
              </p:ext>
            </p:extLst>
          </p:nvPr>
        </p:nvGraphicFramePr>
        <p:xfrm>
          <a:off x="140970" y="3869268"/>
          <a:ext cx="12051030" cy="2748068"/>
        </p:xfrm>
        <a:graphic>
          <a:graphicData uri="http://schemas.openxmlformats.org/drawingml/2006/chart">
            <c:chart xmlns:c="http://schemas.openxmlformats.org/drawingml/2006/chart" xmlns:r="http://schemas.openxmlformats.org/officeDocument/2006/relationships" r:id="rId9"/>
          </a:graphicData>
        </a:graphic>
      </p:graphicFrame>
      <p:pic>
        <p:nvPicPr>
          <p:cNvPr id="8" name="Imagem 2" descr="Flag_of_Côte_d'Ivoire"/>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269022" y="3794687"/>
            <a:ext cx="444500" cy="296545"/>
          </a:xfrm>
          <a:prstGeom prst="rect">
            <a:avLst/>
          </a:prstGeom>
        </p:spPr>
      </p:pic>
      <p:sp>
        <p:nvSpPr>
          <p:cNvPr id="13" name="Caixa de Texto 8"/>
          <p:cNvSpPr txBox="1"/>
          <p:nvPr/>
        </p:nvSpPr>
        <p:spPr>
          <a:xfrm>
            <a:off x="632242" y="3769287"/>
            <a:ext cx="2028825" cy="368300"/>
          </a:xfrm>
          <a:prstGeom prst="rect">
            <a:avLst/>
          </a:prstGeom>
          <a:noFill/>
        </p:spPr>
        <p:txBody>
          <a:bodyPr wrap="square" rtlCol="0">
            <a:spAutoFit/>
          </a:bodyPr>
          <a:lstStyle/>
          <a:p>
            <a:r>
              <a:rPr lang="pt-PT" altLang="en-US" b="1">
                <a:solidFill>
                  <a:srgbClr val="3EA4BA"/>
                </a:solidFill>
              </a:rPr>
              <a:t>CÔTE D'IVOIRE</a:t>
            </a:r>
          </a:p>
        </p:txBody>
      </p:sp>
      <p:sp>
        <p:nvSpPr>
          <p:cNvPr id="14" name="Slide Number Placeholder 6"/>
          <p:cNvSpPr txBox="1"/>
          <p:nvPr/>
        </p:nvSpPr>
        <p:spPr bwMode="auto">
          <a:xfrm>
            <a:off x="575183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32</a:t>
            </a:fld>
            <a:endParaRPr lang="fr-FR" altLang="pt-PT" sz="1000" b="1" i="1" u="sng" dirty="0">
              <a:solidFill>
                <a:srgbClr val="3EA4BA"/>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33</a:t>
            </a:fld>
            <a:endParaRPr lang="fr-FR" altLang="pt-PT" sz="1000" b="1" i="1" u="sng"/>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95885" y="80645"/>
            <a:ext cx="446405" cy="297815"/>
          </a:xfrm>
          <a:prstGeom prst="rect">
            <a:avLst/>
          </a:prstGeom>
        </p:spPr>
      </p:pic>
      <p:pic>
        <p:nvPicPr>
          <p:cNvPr id="7" name="Imagem 11" descr="logo"/>
          <p:cNvPicPr>
            <a:picLocks noChangeAspect="1"/>
          </p:cNvPicPr>
          <p:nvPr/>
        </p:nvPicPr>
        <p:blipFill>
          <a:blip r:embed="rId6"/>
          <a:stretch>
            <a:fillRect/>
          </a:stretch>
        </p:blipFill>
        <p:spPr>
          <a:xfrm>
            <a:off x="9820056" y="96114"/>
            <a:ext cx="2349938" cy="515796"/>
          </a:xfrm>
          <a:prstGeom prst="rect">
            <a:avLst/>
          </a:prstGeom>
        </p:spPr>
      </p:pic>
      <p:graphicFrame>
        <p:nvGraphicFramePr>
          <p:cNvPr id="9" name="Gráfico 1"/>
          <p:cNvGraphicFramePr>
            <a:graphicFrameLocks/>
          </p:cNvGraphicFramePr>
          <p:nvPr>
            <p:extLst>
              <p:ext uri="{D42A27DB-BD31-4B8C-83A1-F6EECF244321}">
                <p14:modId xmlns:p14="http://schemas.microsoft.com/office/powerpoint/2010/main" val="3028201340"/>
              </p:ext>
            </p:extLst>
          </p:nvPr>
        </p:nvGraphicFramePr>
        <p:xfrm>
          <a:off x="95885" y="611910"/>
          <a:ext cx="12074109" cy="5909540"/>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34</a:t>
            </a:fld>
            <a:endParaRPr lang="fr-FR" altLang="pt-PT" sz="1000" b="1" i="1" u="sng"/>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95885" y="80645"/>
            <a:ext cx="446405" cy="297815"/>
          </a:xfrm>
          <a:prstGeom prst="rect">
            <a:avLst/>
          </a:prstGeom>
        </p:spPr>
      </p:pic>
      <p:pic>
        <p:nvPicPr>
          <p:cNvPr id="8" name="Imagem 11" descr="logo"/>
          <p:cNvPicPr>
            <a:picLocks noChangeAspect="1"/>
          </p:cNvPicPr>
          <p:nvPr/>
        </p:nvPicPr>
        <p:blipFill>
          <a:blip r:embed="rId6"/>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1231922832"/>
              </p:ext>
            </p:extLst>
          </p:nvPr>
        </p:nvGraphicFramePr>
        <p:xfrm>
          <a:off x="95885" y="457200"/>
          <a:ext cx="6254114" cy="61601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5"/>
          <p:cNvGraphicFramePr>
            <a:graphicFrameLocks/>
          </p:cNvGraphicFramePr>
          <p:nvPr>
            <p:extLst>
              <p:ext uri="{D42A27DB-BD31-4B8C-83A1-F6EECF244321}">
                <p14:modId xmlns:p14="http://schemas.microsoft.com/office/powerpoint/2010/main" val="499682288"/>
              </p:ext>
            </p:extLst>
          </p:nvPr>
        </p:nvGraphicFramePr>
        <p:xfrm>
          <a:off x="5875867" y="756260"/>
          <a:ext cx="6294127" cy="6075891"/>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6"/>
          <p:cNvGraphicFramePr>
            <a:graphicFrameLocks/>
          </p:cNvGraphicFramePr>
          <p:nvPr>
            <p:extLst>
              <p:ext uri="{D42A27DB-BD31-4B8C-83A1-F6EECF244321}">
                <p14:modId xmlns:p14="http://schemas.microsoft.com/office/powerpoint/2010/main" val="2186894769"/>
              </p:ext>
            </p:extLst>
          </p:nvPr>
        </p:nvGraphicFramePr>
        <p:xfrm>
          <a:off x="95885" y="3918373"/>
          <a:ext cx="12074110" cy="2818659"/>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a:solidFill>
                  <a:srgbClr val="3EA4BA"/>
                </a:solidFill>
              </a:rPr>
              <a:t>35</a:t>
            </a:fld>
            <a:endParaRPr lang="fr-FR" altLang="pt-PT" sz="1000" b="1" i="1" u="sng">
              <a:solidFill>
                <a:srgbClr val="3EA4BA"/>
              </a:solidFill>
            </a:endParaRPr>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95885" y="80645"/>
            <a:ext cx="446405" cy="297815"/>
          </a:xfrm>
          <a:prstGeom prst="rect">
            <a:avLst/>
          </a:prstGeom>
        </p:spPr>
      </p:pic>
      <p:pic>
        <p:nvPicPr>
          <p:cNvPr id="10" name="Imagem 11" descr="logo"/>
          <p:cNvPicPr>
            <a:picLocks noChangeAspect="1"/>
          </p:cNvPicPr>
          <p:nvPr/>
        </p:nvPicPr>
        <p:blipFill>
          <a:blip r:embed="rId7"/>
          <a:stretch>
            <a:fillRect/>
          </a:stretch>
        </p:blipFill>
        <p:spPr>
          <a:xfrm>
            <a:off x="9820056" y="96114"/>
            <a:ext cx="2349938" cy="515796"/>
          </a:xfrm>
          <a:prstGeom prst="rect">
            <a:avLst/>
          </a:prstGeom>
        </p:spPr>
      </p:pic>
      <p:graphicFrame>
        <p:nvGraphicFramePr>
          <p:cNvPr id="11" name="Gráfico 2"/>
          <p:cNvGraphicFramePr>
            <a:graphicFrameLocks/>
          </p:cNvGraphicFramePr>
          <p:nvPr>
            <p:extLst>
              <p:ext uri="{D42A27DB-BD31-4B8C-83A1-F6EECF244321}">
                <p14:modId xmlns:p14="http://schemas.microsoft.com/office/powerpoint/2010/main" val="1377145717"/>
              </p:ext>
            </p:extLst>
          </p:nvPr>
        </p:nvGraphicFramePr>
        <p:xfrm>
          <a:off x="95885" y="685802"/>
          <a:ext cx="12074110" cy="3141132"/>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36</a:t>
            </a:fld>
            <a:endParaRPr lang="fr-FR" altLang="pt-PT" sz="1000" b="1" i="1" u="sng">
              <a:solidFill>
                <a:srgbClr val="008CBA"/>
              </a:solidFill>
            </a:endParaRPr>
          </a:p>
        </p:txBody>
      </p:sp>
      <p:sp>
        <p:nvSpPr>
          <p:cNvPr id="9" name="Caixa de Texto 8"/>
          <p:cNvSpPr txBox="1"/>
          <p:nvPr/>
        </p:nvSpPr>
        <p:spPr>
          <a:xfrm>
            <a:off x="335915" y="64135"/>
            <a:ext cx="1178560"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3349271974"/>
              </p:ext>
            </p:extLst>
          </p:nvPr>
        </p:nvGraphicFramePr>
        <p:xfrm>
          <a:off x="0" y="611910"/>
          <a:ext cx="12169994" cy="590954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37</a:t>
            </a:fld>
            <a:endParaRPr lang="fr-FR" altLang="pt-PT" sz="1000" b="1" i="1" u="sng">
              <a:solidFill>
                <a:srgbClr val="008CBA"/>
              </a:solidFill>
            </a:endParaRPr>
          </a:p>
        </p:txBody>
      </p:sp>
      <p:sp>
        <p:nvSpPr>
          <p:cNvPr id="9" name="Caixa de Texto 8"/>
          <p:cNvSpPr txBox="1"/>
          <p:nvPr/>
        </p:nvSpPr>
        <p:spPr>
          <a:xfrm>
            <a:off x="335914" y="64135"/>
            <a:ext cx="1149985"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4"/>
          <p:cNvGraphicFramePr>
            <a:graphicFrameLocks/>
          </p:cNvGraphicFramePr>
          <p:nvPr>
            <p:extLst>
              <p:ext uri="{D42A27DB-BD31-4B8C-83A1-F6EECF244321}">
                <p14:modId xmlns:p14="http://schemas.microsoft.com/office/powerpoint/2010/main" val="1941039624"/>
              </p:ext>
            </p:extLst>
          </p:nvPr>
        </p:nvGraphicFramePr>
        <p:xfrm>
          <a:off x="0" y="433467"/>
          <a:ext cx="6279938" cy="61178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5"/>
          <p:cNvGraphicFramePr>
            <a:graphicFrameLocks/>
          </p:cNvGraphicFramePr>
          <p:nvPr>
            <p:extLst>
              <p:ext uri="{D42A27DB-BD31-4B8C-83A1-F6EECF244321}">
                <p14:modId xmlns:p14="http://schemas.microsoft.com/office/powerpoint/2010/main" val="3079763101"/>
              </p:ext>
            </p:extLst>
          </p:nvPr>
        </p:nvGraphicFramePr>
        <p:xfrm>
          <a:off x="5979485" y="1009842"/>
          <a:ext cx="6190509" cy="572719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38</a:t>
            </a:fld>
            <a:endParaRPr lang="fr-FR" altLang="pt-PT" sz="1000" b="1" i="1" u="sng">
              <a:solidFill>
                <a:srgbClr val="008CBA"/>
              </a:solidFill>
            </a:endParaRPr>
          </a:p>
        </p:txBody>
      </p:sp>
      <p:sp>
        <p:nvSpPr>
          <p:cNvPr id="9" name="Caixa de Texto 8"/>
          <p:cNvSpPr txBox="1"/>
          <p:nvPr/>
        </p:nvSpPr>
        <p:spPr>
          <a:xfrm>
            <a:off x="335915" y="64135"/>
            <a:ext cx="1140460"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pic>
        <p:nvPicPr>
          <p:cNvPr id="10"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1" name="Gráfico 2"/>
          <p:cNvGraphicFramePr>
            <a:graphicFrameLocks/>
          </p:cNvGraphicFramePr>
          <p:nvPr>
            <p:extLst>
              <p:ext uri="{D42A27DB-BD31-4B8C-83A1-F6EECF244321}">
                <p14:modId xmlns:p14="http://schemas.microsoft.com/office/powerpoint/2010/main" val="2746044321"/>
              </p:ext>
            </p:extLst>
          </p:nvPr>
        </p:nvGraphicFramePr>
        <p:xfrm>
          <a:off x="0" y="611910"/>
          <a:ext cx="12169994" cy="31896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6"/>
          <p:cNvGraphicFramePr>
            <a:graphicFrameLocks/>
          </p:cNvGraphicFramePr>
          <p:nvPr>
            <p:extLst>
              <p:ext uri="{D42A27DB-BD31-4B8C-83A1-F6EECF244321}">
                <p14:modId xmlns:p14="http://schemas.microsoft.com/office/powerpoint/2010/main" val="2265895624"/>
              </p:ext>
            </p:extLst>
          </p:nvPr>
        </p:nvGraphicFramePr>
        <p:xfrm>
          <a:off x="1" y="3955097"/>
          <a:ext cx="12169994" cy="278193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39</a:t>
            </a:fld>
            <a:endParaRPr lang="fr-FR" altLang="pt-PT" sz="1000" b="1" i="1" u="sng">
              <a:solidFill>
                <a:srgbClr val="008CBA"/>
              </a:solidFill>
            </a:endParaRPr>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GUINEA</a:t>
            </a:r>
            <a:endParaRPr lang="pt-PT" altLang="en-US" b="1" dirty="0">
              <a:solidFill>
                <a:srgbClr val="3EA4BA"/>
              </a:solidFill>
            </a:endParaRP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1"/>
          <p:cNvGraphicFramePr>
            <a:graphicFrameLocks/>
          </p:cNvGraphicFramePr>
          <p:nvPr>
            <p:extLst>
              <p:ext uri="{D42A27DB-BD31-4B8C-83A1-F6EECF244321}">
                <p14:modId xmlns:p14="http://schemas.microsoft.com/office/powerpoint/2010/main" val="3188491659"/>
              </p:ext>
            </p:extLst>
          </p:nvPr>
        </p:nvGraphicFramePr>
        <p:xfrm>
          <a:off x="0" y="611910"/>
          <a:ext cx="12192000" cy="590953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36830"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9" name="Anel 8"/>
          <p:cNvSpPr/>
          <p:nvPr/>
        </p:nvSpPr>
        <p:spPr>
          <a:xfrm>
            <a:off x="1778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2" name="Rectângulo 11"/>
          <p:cNvSpPr/>
          <p:nvPr/>
        </p:nvSpPr>
        <p:spPr>
          <a:xfrm>
            <a:off x="16573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2" name="TextBox 28"/>
          <p:cNvSpPr txBox="1"/>
          <p:nvPr/>
        </p:nvSpPr>
        <p:spPr>
          <a:xfrm>
            <a:off x="4323080" y="6708"/>
            <a:ext cx="7705725" cy="1323439"/>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2.</a:t>
            </a:r>
            <a:r>
              <a:rPr lang="pt-PT" sz="1200" dirty="0" smtClean="0">
                <a:latin typeface="Arial Narrow" panose="020B0606020202030204" pitchFamily="34" charset="0"/>
              </a:rPr>
              <a:t> </a:t>
            </a:r>
            <a:r>
              <a:rPr lang="pt-PT" sz="1200" dirty="0">
                <a:latin typeface="Arial Narrow" panose="020B0606020202030204" pitchFamily="34" charset="0"/>
              </a:rPr>
              <a:t>Commercial exchanges in West Africa, as well as the free movement of people and goods, are well anchored in the tradition of the region since the old and great West African civilizations, promoting the development of exchanges between the regions from the Sahel and the savannah, with a wide range of products, such as live cattle, hides and skins, poultry, timber and timber products. This century-old tradition of trade has generated a significant early mobility of people and goods in the West African region and has remained constant over the centuries, so we can consider that the Economic Community of West Africa, ECOWAS, is the heir and the precursor of this ancestral African tradition. Before the creation of the Economic Community of West African States, ECOWAS, on May 28, 1975, the territory of West Africa was made up of States with different historical and administrative experiences and realities which, together, dictated the borders of the 15 countries located in this geographical area and which currently form ECOWAS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16" name="TextBox 28"/>
          <p:cNvSpPr txBox="1"/>
          <p:nvPr/>
        </p:nvSpPr>
        <p:spPr>
          <a:xfrm>
            <a:off x="7579086" y="1371956"/>
            <a:ext cx="4415155" cy="2400657"/>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3.</a:t>
            </a:r>
            <a:r>
              <a:rPr lang="pt-PT" sz="1200" dirty="0" smtClean="0">
                <a:latin typeface="Arial Narrow" panose="020B0606020202030204" pitchFamily="34" charset="0"/>
              </a:rPr>
              <a:t> </a:t>
            </a:r>
            <a:r>
              <a:rPr lang="en-US" sz="1200" dirty="0">
                <a:latin typeface="Arial Narrow" panose="020B0606020202030204" pitchFamily="34" charset="0"/>
              </a:rPr>
              <a:t>Although the Member States of the Community have three </a:t>
            </a:r>
            <a:r>
              <a:rPr lang="en-US" sz="1200" dirty="0" smtClean="0">
                <a:latin typeface="Arial Narrow" panose="020B0606020202030204" pitchFamily="34" charset="0"/>
              </a:rPr>
              <a:t>languages official </a:t>
            </a:r>
            <a:r>
              <a:rPr lang="en-US" sz="1200" dirty="0">
                <a:latin typeface="Arial Narrow" panose="020B0606020202030204" pitchFamily="34" charset="0"/>
              </a:rPr>
              <a:t>languages, English, French and Portuguese, there are nevertheless more than one 1000 other local languages, including native </a:t>
            </a:r>
            <a:r>
              <a:rPr lang="en-US" sz="1200" dirty="0" smtClean="0">
                <a:latin typeface="Arial Narrow" panose="020B0606020202030204" pitchFamily="34" charset="0"/>
              </a:rPr>
              <a:t>languages cross-border </a:t>
            </a:r>
            <a:r>
              <a:rPr lang="en-US" sz="1200" dirty="0">
                <a:latin typeface="Arial Narrow" panose="020B0606020202030204" pitchFamily="34" charset="0"/>
              </a:rPr>
              <a:t>and shared by people from different countries, </a:t>
            </a:r>
            <a:r>
              <a:rPr lang="en-US" sz="1200" dirty="0" smtClean="0">
                <a:latin typeface="Arial Narrow" panose="020B0606020202030204" pitchFamily="34" charset="0"/>
              </a:rPr>
              <a:t>namely Ewe</a:t>
            </a:r>
            <a:r>
              <a:rPr lang="en-US" sz="1200" dirty="0">
                <a:latin typeface="Arial Narrow" panose="020B0606020202030204" pitchFamily="34" charset="0"/>
              </a:rPr>
              <a:t>, Fulfulde, Hausa, Mandingo, Wolof, Yoruba, </a:t>
            </a:r>
            <a:r>
              <a:rPr lang="en-US" sz="1200" dirty="0" smtClean="0">
                <a:latin typeface="Arial Narrow" panose="020B0606020202030204" pitchFamily="34" charset="0"/>
              </a:rPr>
              <a:t>Ibo, Ga</a:t>
            </a:r>
            <a:r>
              <a:rPr lang="en-US" sz="1200" dirty="0">
                <a:latin typeface="Arial Narrow" panose="020B0606020202030204" pitchFamily="34" charset="0"/>
              </a:rPr>
              <a:t>, Creole, spoken by about 400 million </a:t>
            </a:r>
            <a:r>
              <a:rPr lang="en-US" sz="1200" dirty="0" err="1" smtClean="0">
                <a:latin typeface="Arial Narrow" panose="020B0606020202030204" pitchFamily="34" charset="0"/>
              </a:rPr>
              <a:t>inInhabitants</a:t>
            </a:r>
            <a:r>
              <a:rPr lang="en-US" sz="1200" dirty="0" smtClean="0">
                <a:latin typeface="Arial Narrow" panose="020B0606020202030204" pitchFamily="34" charset="0"/>
              </a:rPr>
              <a:t> </a:t>
            </a:r>
            <a:r>
              <a:rPr lang="en-US" sz="1200" dirty="0">
                <a:latin typeface="Arial Narrow" panose="020B0606020202030204" pitchFamily="34" charset="0"/>
              </a:rPr>
              <a:t>over a </a:t>
            </a:r>
            <a:r>
              <a:rPr lang="en-US" sz="1200" dirty="0" smtClean="0">
                <a:latin typeface="Arial Narrow" panose="020B0606020202030204" pitchFamily="34" charset="0"/>
              </a:rPr>
              <a:t>vast area </a:t>
            </a:r>
            <a:r>
              <a:rPr lang="en-US" sz="1200" dirty="0">
                <a:latin typeface="Arial Narrow" panose="020B0606020202030204" pitchFamily="34" charset="0"/>
              </a:rPr>
              <a:t>of 5,112,069 million square kilometers, corresponding </a:t>
            </a:r>
            <a:r>
              <a:rPr lang="en-US" sz="1200" dirty="0" smtClean="0">
                <a:latin typeface="Arial Narrow" panose="020B0606020202030204" pitchFamily="34" charset="0"/>
              </a:rPr>
              <a:t>to about </a:t>
            </a:r>
            <a:r>
              <a:rPr lang="en-US" sz="1200" dirty="0">
                <a:latin typeface="Arial Narrow" panose="020B0606020202030204" pitchFamily="34" charset="0"/>
              </a:rPr>
              <a:t>17% of the territory of the African continent. Before these </a:t>
            </a:r>
            <a:r>
              <a:rPr lang="en-US" sz="1200" dirty="0" smtClean="0">
                <a:latin typeface="Arial Narrow" panose="020B0606020202030204" pitchFamily="34" charset="0"/>
              </a:rPr>
              <a:t>countries lose </a:t>
            </a:r>
            <a:r>
              <a:rPr lang="en-US" sz="1200" dirty="0">
                <a:latin typeface="Arial Narrow" panose="020B0606020202030204" pitchFamily="34" charset="0"/>
              </a:rPr>
              <a:t>their initial sovereignty, the region was home to many empires </a:t>
            </a:r>
            <a:r>
              <a:rPr lang="en-US" sz="1200" dirty="0" smtClean="0">
                <a:latin typeface="Arial Narrow" panose="020B0606020202030204" pitchFamily="34" charset="0"/>
              </a:rPr>
              <a:t>and kingdoms </a:t>
            </a:r>
            <a:r>
              <a:rPr lang="en-US" sz="1200" dirty="0">
                <a:latin typeface="Arial Narrow" panose="020B0606020202030204" pitchFamily="34" charset="0"/>
              </a:rPr>
              <a:t>that spanned several centuries, namely those of </a:t>
            </a:r>
            <a:r>
              <a:rPr lang="en-US" sz="1200" dirty="0" smtClean="0">
                <a:latin typeface="Arial Narrow" panose="020B0606020202030204" pitchFamily="34" charset="0"/>
              </a:rPr>
              <a:t>Ghana, Songhai</a:t>
            </a:r>
            <a:r>
              <a:rPr lang="en-US" sz="1200" dirty="0">
                <a:latin typeface="Arial Narrow" panose="020B0606020202030204" pitchFamily="34" charset="0"/>
              </a:rPr>
              <a:t>, Wolof, Oyo, Benin and </a:t>
            </a:r>
            <a:r>
              <a:rPr lang="en-US" sz="1200" dirty="0" err="1">
                <a:latin typeface="Arial Narrow" panose="020B0606020202030204" pitchFamily="34" charset="0"/>
              </a:rPr>
              <a:t>Kanem</a:t>
            </a:r>
            <a:r>
              <a:rPr lang="en-US" sz="1200" dirty="0">
                <a:latin typeface="Arial Narrow" panose="020B0606020202030204" pitchFamily="34" charset="0"/>
              </a:rPr>
              <a:t> Bornu. The </a:t>
            </a:r>
            <a:r>
              <a:rPr lang="en-US" sz="1200" dirty="0" smtClean="0">
                <a:latin typeface="Arial Narrow" panose="020B0606020202030204" pitchFamily="34" charset="0"/>
              </a:rPr>
              <a:t>diversity cultural</a:t>
            </a:r>
            <a:r>
              <a:rPr lang="en-US" sz="1200" dirty="0">
                <a:latin typeface="Arial Narrow" panose="020B0606020202030204" pitchFamily="34" charset="0"/>
              </a:rPr>
              <a:t>, linguistic and ecological present both opportunities </a:t>
            </a:r>
            <a:r>
              <a:rPr lang="en-US" sz="1200" dirty="0" smtClean="0">
                <a:latin typeface="Arial Narrow" panose="020B0606020202030204" pitchFamily="34" charset="0"/>
              </a:rPr>
              <a:t>and challenges </a:t>
            </a:r>
            <a:r>
              <a:rPr lang="en-US" sz="1200" dirty="0">
                <a:latin typeface="Arial Narrow" panose="020B0606020202030204" pitchFamily="34" charset="0"/>
              </a:rPr>
              <a:t>for the regional integration process. Will </a:t>
            </a:r>
            <a:r>
              <a:rPr lang="en-US" sz="1200" dirty="0" smtClean="0">
                <a:latin typeface="Arial Narrow" panose="020B0606020202030204" pitchFamily="34" charset="0"/>
              </a:rPr>
              <a:t>and determination </a:t>
            </a:r>
            <a:r>
              <a:rPr lang="en-US" sz="1200" dirty="0">
                <a:latin typeface="Arial Narrow" panose="020B0606020202030204" pitchFamily="34" charset="0"/>
              </a:rPr>
              <a:t>to combine synergies at the political and are recognized </a:t>
            </a:r>
            <a:r>
              <a:rPr lang="en-US" sz="1200" dirty="0" smtClean="0">
                <a:latin typeface="Arial Narrow" panose="020B0606020202030204" pitchFamily="34" charset="0"/>
              </a:rPr>
              <a:t>as the </a:t>
            </a:r>
            <a:r>
              <a:rPr lang="en-US" sz="1200" dirty="0">
                <a:latin typeface="Arial Narrow" panose="020B0606020202030204" pitchFamily="34" charset="0"/>
              </a:rPr>
              <a:t>basis for the creation of </a:t>
            </a:r>
            <a:r>
              <a:rPr lang="en-US" sz="1200" dirty="0" err="1">
                <a:latin typeface="Arial Narrow" panose="020B0606020202030204" pitchFamily="34" charset="0"/>
              </a:rPr>
              <a:t>a</a:t>
            </a:r>
            <a:r>
              <a:rPr lang="en-US" sz="1200" dirty="0">
                <a:latin typeface="Arial Narrow" panose="020B0606020202030204" pitchFamily="34" charset="0"/>
              </a:rPr>
              <a:t> economically and socially prosperous region.</a:t>
            </a:r>
          </a:p>
          <a:p>
            <a:pPr algn="just">
              <a:lnSpc>
                <a:spcPts val="1200"/>
              </a:lnSpc>
            </a:pPr>
            <a:endParaRPr lang="pt-PT" sz="1200" dirty="0">
              <a:latin typeface="Arial Narrow" panose="020B0606020202030204" pitchFamily="34" charset="0"/>
            </a:endParaRPr>
          </a:p>
        </p:txBody>
      </p:sp>
      <p:sp>
        <p:nvSpPr>
          <p:cNvPr id="20" name="Caixa de Texto 19"/>
          <p:cNvSpPr txBox="1"/>
          <p:nvPr/>
        </p:nvSpPr>
        <p:spPr>
          <a:xfrm>
            <a:off x="5921064" y="3825538"/>
            <a:ext cx="6107408" cy="1477328"/>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4.</a:t>
            </a:r>
            <a:r>
              <a:rPr lang="pt-PT" sz="1200" dirty="0" smtClean="0">
                <a:latin typeface="Arial Narrow" panose="020B0606020202030204" pitchFamily="34" charset="0"/>
              </a:rPr>
              <a:t> </a:t>
            </a:r>
            <a:r>
              <a:rPr lang="pt-PT" sz="1200" dirty="0">
                <a:latin typeface="Arial Narrow" panose="020B0606020202030204" pitchFamily="34" charset="0"/>
              </a:rPr>
              <a:t>The fundamental objectives of ECOWAS, which is to promote economic and political cooperation among member countries, are in tune with the history of its people, given that West African citizens, even in the period preceding the loss of their initial sovereignty, were already among most of the world's displaced populations, although mobility mainly occurred in the region. It is estimated that around 10 (ten) million West African migrants (4% of the regional population) reside in ECOWAS countries other than their own. The remaining migrants, around 7 (seven) million, reside mainly in North America and Europe. Cross-border migration, especially of women, involved in business activities represents a symbol of regional entrepreneurship and is a catalyst to promote regional integration.</a:t>
            </a:r>
          </a:p>
          <a:p>
            <a:pPr algn="just">
              <a:lnSpc>
                <a:spcPts val="1200"/>
              </a:lnSpc>
            </a:pPr>
            <a:endParaRPr lang="pt-PT" sz="1200" dirty="0">
              <a:latin typeface="Arial Narrow" panose="020B0606020202030204" pitchFamily="34" charset="0"/>
            </a:endParaRPr>
          </a:p>
        </p:txBody>
      </p:sp>
      <p:sp>
        <p:nvSpPr>
          <p:cNvPr id="21" name="Caixa de Texto 20"/>
          <p:cNvSpPr txBox="1"/>
          <p:nvPr/>
        </p:nvSpPr>
        <p:spPr>
          <a:xfrm>
            <a:off x="5864808" y="5216430"/>
            <a:ext cx="6168622" cy="1477328"/>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5.</a:t>
            </a:r>
            <a:r>
              <a:rPr lang="pt-PT" sz="1200" dirty="0" smtClean="0">
                <a:latin typeface="Arial Narrow" panose="020B0606020202030204" pitchFamily="34" charset="0"/>
              </a:rPr>
              <a:t> </a:t>
            </a:r>
            <a:r>
              <a:rPr lang="pt-PT" sz="1200" dirty="0">
                <a:latin typeface="Arial Narrow" panose="020B0606020202030204" pitchFamily="34" charset="0"/>
              </a:rPr>
              <a:t>In recent years, the population of West Africa has increased sharply, passing from 70 million to 400 million between 1950 and 2020. At the end of 2014, it represented about 40% of the population of sub-Saharan Africa. According to United Nations projections, West Africa's population is expected to reach 550 or 600 million by 2050, being the region with the youngest population in the world. In addition, with around 5% of the world's population and an area of ​​over 40% in sub-Saharan Africa, West Africa is the most densely populated on the continent</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b="1" dirty="0" smtClean="0">
                <a:solidFill>
                  <a:srgbClr val="00B4B2"/>
                </a:solidFill>
                <a:latin typeface="Arial Narrow" panose="020B0606020202030204" pitchFamily="34" charset="0"/>
              </a:rPr>
              <a:t>6.</a:t>
            </a:r>
            <a:r>
              <a:rPr lang="pt-PT" sz="1200" dirty="0" smtClean="0">
                <a:latin typeface="Arial Narrow" panose="020B0606020202030204" pitchFamily="34" charset="0"/>
              </a:rPr>
              <a:t> </a:t>
            </a:r>
            <a:r>
              <a:rPr lang="pt-PT" sz="1200" dirty="0">
                <a:latin typeface="Arial Narrow" panose="020B0606020202030204" pitchFamily="34" charset="0"/>
              </a:rPr>
              <a:t>An effective strategy to promote intra</a:t>
            </a:r>
            <a:r>
              <a:rPr lang="pt-PT" sz="1200" i="1" dirty="0">
                <a:latin typeface="Arial Narrow" panose="020B0606020202030204" pitchFamily="34" charset="0"/>
              </a:rPr>
              <a:t>-ECOWAS</a:t>
            </a:r>
            <a:r>
              <a:rPr lang="pt-PT" sz="1200" dirty="0">
                <a:latin typeface="Arial Narrow" panose="020B0606020202030204" pitchFamily="34" charset="0"/>
              </a:rPr>
              <a:t> trade as well as to stimulate</a:t>
            </a:r>
            <a:r>
              <a:rPr lang="pt-PT" sz="1200" i="1" dirty="0">
                <a:latin typeface="Arial Narrow" panose="020B0606020202030204" pitchFamily="34" charset="0"/>
              </a:rPr>
              <a:t> ECOWAS </a:t>
            </a:r>
            <a:r>
              <a:rPr lang="pt-PT" sz="1200" dirty="0">
                <a:latin typeface="Arial Narrow" panose="020B0606020202030204" pitchFamily="34" charset="0"/>
              </a:rPr>
              <a:t>exports to the external market is one of the first priorities defined by the highest regional authorities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23" name="Caixa de Texto 22"/>
          <p:cNvSpPr txBox="1"/>
          <p:nvPr/>
        </p:nvSpPr>
        <p:spPr>
          <a:xfrm>
            <a:off x="52917" y="5022917"/>
            <a:ext cx="5804535" cy="1785104"/>
          </a:xfrm>
          <a:prstGeom prst="rect">
            <a:avLst/>
          </a:prstGeom>
          <a:noFill/>
        </p:spPr>
        <p:txBody>
          <a:bodyPr wrap="square" rtlCol="0">
            <a:spAutoFit/>
          </a:bodyPr>
          <a:lstStyle/>
          <a:p>
            <a:pPr algn="just">
              <a:lnSpc>
                <a:spcPts val="1200"/>
              </a:lnSpc>
            </a:pPr>
            <a:r>
              <a:rPr lang="fr-FR" sz="1200" b="1" dirty="0" smtClean="0">
                <a:solidFill>
                  <a:srgbClr val="00B4B2"/>
                </a:solidFill>
                <a:latin typeface="Arial Narrow" panose="020B0606020202030204" pitchFamily="34" charset="0"/>
              </a:rPr>
              <a:t>1.</a:t>
            </a:r>
            <a:r>
              <a:rPr lang="fr-FR" sz="1200" dirty="0" smtClean="0">
                <a:latin typeface="Arial Narrow" panose="020B0606020202030204" pitchFamily="34" charset="0"/>
              </a:rPr>
              <a:t> </a:t>
            </a:r>
            <a:r>
              <a:rPr lang="pt-PT" sz="1200" dirty="0">
                <a:latin typeface="Arial Narrow" panose="020B0606020202030204" pitchFamily="34" charset="0"/>
              </a:rPr>
              <a:t>The first stage of regional integration dates back to 1945, with the creation of the </a:t>
            </a:r>
            <a:r>
              <a:rPr lang="pt-PT" sz="1200" i="1" dirty="0">
                <a:latin typeface="Arial Narrow" panose="020B0606020202030204" pitchFamily="34" charset="0"/>
              </a:rPr>
              <a:t>CFA</a:t>
            </a:r>
            <a:r>
              <a:rPr lang="pt-PT" sz="1200" dirty="0">
                <a:latin typeface="Arial Narrow" panose="020B0606020202030204" pitchFamily="34" charset="0"/>
              </a:rPr>
              <a:t> Franc, Franc des Colonies </a:t>
            </a:r>
            <a:r>
              <a:rPr lang="pt-PT" sz="1200" dirty="0" smtClean="0">
                <a:latin typeface="Arial Narrow" panose="020B0606020202030204" pitchFamily="34" charset="0"/>
              </a:rPr>
              <a:t>Frenches </a:t>
            </a:r>
            <a:r>
              <a:rPr lang="pt-PT" sz="1200" dirty="0">
                <a:latin typeface="Arial Narrow" panose="020B0606020202030204" pitchFamily="34" charset="0"/>
              </a:rPr>
              <a:t>d'Afrique, </a:t>
            </a:r>
            <a:r>
              <a:rPr lang="pt-PT" sz="1200" i="1" dirty="0">
                <a:latin typeface="Arial Narrow" panose="020B0606020202030204" pitchFamily="34" charset="0"/>
              </a:rPr>
              <a:t>FCFA</a:t>
            </a:r>
            <a:r>
              <a:rPr lang="pt-PT" sz="1200" dirty="0">
                <a:latin typeface="Arial Narrow" panose="020B0606020202030204" pitchFamily="34" charset="0"/>
              </a:rPr>
              <a:t>, which united the French-speaking countries of the region into a single monetary union. In 1964, the President of Liberia proposed a West African Economic Union which resulted in an agreement in 1965 between Côte d'Ivoire, Guinea, Liberia and Sierra Leone. The aforementioned 1965 agreement did not produce the desired results until 1972, when the Nigerian head of state and his Togolese counterpart embarked on a tour of the country.</a:t>
            </a:r>
          </a:p>
          <a:p>
            <a:pPr algn="just">
              <a:lnSpc>
                <a:spcPts val="1200"/>
              </a:lnSpc>
            </a:pPr>
            <a:r>
              <a:rPr lang="pt-PT" sz="1200" dirty="0">
                <a:latin typeface="Arial Narrow" panose="020B0606020202030204" pitchFamily="34" charset="0"/>
              </a:rPr>
              <a:t>region to promote the idea of ​​integration. In this sense, thanks to the benevolence of these </a:t>
            </a:r>
            <a:r>
              <a:rPr lang="pt-PT" sz="1200" dirty="0" smtClean="0">
                <a:latin typeface="Arial Narrow" panose="020B0606020202030204" pitchFamily="34" charset="0"/>
              </a:rPr>
              <a:t>efforts, projects </a:t>
            </a:r>
            <a:r>
              <a:rPr lang="pt-PT" sz="1200" dirty="0">
                <a:latin typeface="Arial Narrow" panose="020B0606020202030204" pitchFamily="34" charset="0"/>
              </a:rPr>
              <a:t>were presented on the basis of which the Treaty of Lagos, capital of Nigeria, which established the Economic Community of West African States, </a:t>
            </a:r>
            <a:r>
              <a:rPr lang="pt-PT" sz="1200" i="1" dirty="0">
                <a:latin typeface="Arial Narrow" panose="020B0606020202030204" pitchFamily="34" charset="0"/>
              </a:rPr>
              <a:t>ECOWAS</a:t>
            </a:r>
            <a:r>
              <a:rPr lang="pt-PT" sz="1200" dirty="0">
                <a:latin typeface="Arial Narrow" panose="020B0606020202030204" pitchFamily="34" charset="0"/>
              </a:rPr>
              <a:t>, was developed in 1975. </a:t>
            </a:r>
            <a:r>
              <a:rPr lang="pt-PT" sz="1200" dirty="0" smtClean="0">
                <a:latin typeface="Arial Narrow" panose="020B0606020202030204" pitchFamily="34" charset="0"/>
              </a:rPr>
              <a:t>The </a:t>
            </a:r>
            <a:r>
              <a:rPr lang="pt-PT" sz="1200" dirty="0">
                <a:latin typeface="Arial Narrow" panose="020B0606020202030204" pitchFamily="34" charset="0"/>
              </a:rPr>
              <a:t>Lagos Treaty was initially focused on economic policies and was subsequently revised which in 1993 allowed its scope and prerogatives to be extended</a:t>
            </a:r>
            <a:r>
              <a:rPr lang="pt-PT" sz="1200" dirty="0" smtClean="0">
                <a:latin typeface="Arial Narrow" panose="020B0606020202030204" pitchFamily="34" charset="0"/>
              </a:rPr>
              <a:t>.</a:t>
            </a:r>
            <a:endParaRPr lang="pt-PT" sz="1200" dirty="0">
              <a:latin typeface="Arial Narrow" panose="020B0606020202030204" pitchFamily="34" charset="0"/>
            </a:endParaRPr>
          </a:p>
        </p:txBody>
      </p:sp>
      <p:pic>
        <p:nvPicPr>
          <p:cNvPr id="5" name="Imagem 4" descr="LOGO-Paises ecowas"/>
          <p:cNvPicPr>
            <a:picLocks noChangeAspect="1"/>
          </p:cNvPicPr>
          <p:nvPr/>
        </p:nvPicPr>
        <p:blipFill>
          <a:blip r:embed="rId2"/>
          <a:stretch>
            <a:fillRect/>
          </a:stretch>
        </p:blipFill>
        <p:spPr>
          <a:xfrm>
            <a:off x="2318385" y="1751965"/>
            <a:ext cx="3105785" cy="3076575"/>
          </a:xfrm>
          <a:prstGeom prst="rect">
            <a:avLst/>
          </a:prstGeom>
        </p:spPr>
      </p:pic>
      <p:cxnSp>
        <p:nvCxnSpPr>
          <p:cNvPr id="8" name="Conexão Reta 7"/>
          <p:cNvCxnSpPr/>
          <p:nvPr/>
        </p:nvCxnSpPr>
        <p:spPr>
          <a:xfrm flipV="1">
            <a:off x="2101552" y="1092537"/>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 de Texto 9"/>
          <p:cNvSpPr txBox="1"/>
          <p:nvPr/>
        </p:nvSpPr>
        <p:spPr>
          <a:xfrm>
            <a:off x="2552401" y="1235412"/>
            <a:ext cx="1770679"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15 member countries</a:t>
            </a:r>
          </a:p>
        </p:txBody>
      </p:sp>
      <p:sp>
        <p:nvSpPr>
          <p:cNvPr id="17" name="Caixa de Texto 16"/>
          <p:cNvSpPr txBox="1"/>
          <p:nvPr/>
        </p:nvSpPr>
        <p:spPr>
          <a:xfrm>
            <a:off x="2528272" y="1437977"/>
            <a:ext cx="2105005"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397,205,519 </a:t>
            </a:r>
            <a:r>
              <a:rPr lang="pt-PT" sz="1200" dirty="0" smtClean="0">
                <a:solidFill>
                  <a:srgbClr val="3FBBD7"/>
                </a:solidFill>
                <a:latin typeface="Arial Narrow" panose="020B0606020202030204" pitchFamily="34" charset="0"/>
              </a:rPr>
              <a:t>inInhabitants</a:t>
            </a:r>
            <a:endParaRPr lang="pt-PT" sz="1200" dirty="0">
              <a:solidFill>
                <a:srgbClr val="3FBBD7"/>
              </a:solidFill>
              <a:latin typeface="Arial Narrow" panose="020B0606020202030204" pitchFamily="34" charset="0"/>
            </a:endParaRPr>
          </a:p>
        </p:txBody>
      </p:sp>
      <p:sp>
        <p:nvSpPr>
          <p:cNvPr id="18" name="Caixa de Texto 17"/>
          <p:cNvSpPr txBox="1"/>
          <p:nvPr/>
        </p:nvSpPr>
        <p:spPr>
          <a:xfrm>
            <a:off x="2471756" y="1683722"/>
            <a:ext cx="2609461" cy="246221"/>
          </a:xfrm>
          <a:prstGeom prst="rect">
            <a:avLst/>
          </a:prstGeom>
          <a:noFill/>
        </p:spPr>
        <p:txBody>
          <a:bodyPr wrap="square" rtlCol="0">
            <a:spAutoFit/>
          </a:bodyPr>
          <a:lstStyle/>
          <a:p>
            <a:pPr>
              <a:lnSpc>
                <a:spcPts val="1200"/>
              </a:lnSpc>
            </a:pPr>
            <a:r>
              <a:rPr lang="pt-PT" sz="1200" dirty="0">
                <a:solidFill>
                  <a:srgbClr val="3FBBD7"/>
                </a:solidFill>
                <a:latin typeface="Arial Narrow" panose="020B0606020202030204" pitchFamily="34" charset="0"/>
              </a:rPr>
              <a:t>188,423,476 Internet </a:t>
            </a:r>
            <a:r>
              <a:rPr lang="pt-PT" sz="1200" dirty="0" smtClean="0">
                <a:solidFill>
                  <a:srgbClr val="3FBBD7"/>
                </a:solidFill>
                <a:latin typeface="Arial Narrow" panose="020B0606020202030204" pitchFamily="34" charset="0"/>
              </a:rPr>
              <a:t>users</a:t>
            </a:r>
            <a:endParaRPr lang="pt-PT" sz="1200" dirty="0">
              <a:solidFill>
                <a:srgbClr val="3FBBD7"/>
              </a:solidFill>
              <a:latin typeface="Arial Narrow" panose="020B0606020202030204" pitchFamily="34" charset="0"/>
            </a:endParaRPr>
          </a:p>
        </p:txBody>
      </p:sp>
      <p:sp>
        <p:nvSpPr>
          <p:cNvPr id="38" name="Caixa de Texto 37"/>
          <p:cNvSpPr txBox="1"/>
          <p:nvPr/>
        </p:nvSpPr>
        <p:spPr>
          <a:xfrm>
            <a:off x="2447626" y="1853267"/>
            <a:ext cx="2634723"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47.4% Penetration </a:t>
            </a:r>
            <a:r>
              <a:rPr lang="pt-PT" sz="1200" dirty="0" smtClean="0">
                <a:solidFill>
                  <a:srgbClr val="3FBBD7"/>
                </a:solidFill>
                <a:latin typeface="Arial Narrow" panose="020B0606020202030204" pitchFamily="34" charset="0"/>
              </a:rPr>
              <a:t>[ % Population ]</a:t>
            </a:r>
            <a:endParaRPr lang="pt-PT" sz="1200" dirty="0">
              <a:solidFill>
                <a:srgbClr val="3FBBD7"/>
              </a:solidFill>
              <a:latin typeface="Arial Narrow" panose="020B0606020202030204" pitchFamily="34" charset="0"/>
            </a:endParaRPr>
          </a:p>
        </p:txBody>
      </p:sp>
      <p:sp>
        <p:nvSpPr>
          <p:cNvPr id="49" name="Caixa de Texto 48"/>
          <p:cNvSpPr txBox="1"/>
          <p:nvPr/>
        </p:nvSpPr>
        <p:spPr>
          <a:xfrm>
            <a:off x="2474297" y="987127"/>
            <a:ext cx="1773218" cy="276999"/>
          </a:xfrm>
          <a:prstGeom prst="rect">
            <a:avLst/>
          </a:prstGeom>
          <a:noFill/>
        </p:spPr>
        <p:txBody>
          <a:bodyPr wrap="square" rtlCol="0">
            <a:spAutoFit/>
          </a:bodyPr>
          <a:lstStyle/>
          <a:p>
            <a:r>
              <a:rPr lang="pt-PT" sz="1200" b="1" i="1" dirty="0">
                <a:solidFill>
                  <a:srgbClr val="00B4B2"/>
                </a:solidFill>
              </a:rPr>
              <a:t>ECOWAS </a:t>
            </a:r>
            <a:r>
              <a:rPr lang="pt-PT" sz="1200" b="1" i="1" dirty="0" smtClean="0">
                <a:solidFill>
                  <a:srgbClr val="00B4B2"/>
                </a:solidFill>
              </a:rPr>
              <a:t>MARKET</a:t>
            </a:r>
            <a:endParaRPr lang="pt-PT" sz="1200" i="1" dirty="0">
              <a:solidFill>
                <a:srgbClr val="00B4B2"/>
              </a:solidFill>
            </a:endParaRPr>
          </a:p>
        </p:txBody>
      </p:sp>
      <p:grpSp>
        <p:nvGrpSpPr>
          <p:cNvPr id="60" name="Agrupar 59"/>
          <p:cNvGrpSpPr/>
          <p:nvPr/>
        </p:nvGrpSpPr>
        <p:grpSpPr>
          <a:xfrm>
            <a:off x="2403812" y="1257002"/>
            <a:ext cx="254000" cy="142240"/>
            <a:chOff x="6427" y="3849"/>
            <a:chExt cx="400" cy="224"/>
          </a:xfrm>
        </p:grpSpPr>
        <p:cxnSp>
          <p:nvCxnSpPr>
            <p:cNvPr id="75"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Agrupar 60"/>
          <p:cNvGrpSpPr/>
          <p:nvPr/>
        </p:nvGrpSpPr>
        <p:grpSpPr>
          <a:xfrm>
            <a:off x="2347932" y="1502747"/>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Agrupar 61"/>
          <p:cNvGrpSpPr/>
          <p:nvPr/>
        </p:nvGrpSpPr>
        <p:grpSpPr>
          <a:xfrm>
            <a:off x="2271732" y="1726902"/>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Agrupar 62"/>
          <p:cNvGrpSpPr/>
          <p:nvPr/>
        </p:nvGrpSpPr>
        <p:grpSpPr>
          <a:xfrm>
            <a:off x="2234267" y="1918672"/>
            <a:ext cx="287020" cy="142240"/>
            <a:chOff x="6159" y="4840"/>
            <a:chExt cx="452" cy="224"/>
          </a:xfrm>
        </p:grpSpPr>
        <p:cxnSp>
          <p:nvCxnSpPr>
            <p:cNvPr id="78"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2415877" y="104110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33" name="Oval 32"/>
          <p:cNvSpPr/>
          <p:nvPr/>
        </p:nvSpPr>
        <p:spPr>
          <a:xfrm>
            <a:off x="2481124" y="2560858"/>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34" name="Conexão Reta 33"/>
          <p:cNvCxnSpPr/>
          <p:nvPr/>
        </p:nvCxnSpPr>
        <p:spPr>
          <a:xfrm flipV="1">
            <a:off x="2126159" y="2589807"/>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Agrupar 42"/>
          <p:cNvGrpSpPr/>
          <p:nvPr/>
        </p:nvGrpSpPr>
        <p:grpSpPr>
          <a:xfrm>
            <a:off x="2208074" y="2773957"/>
            <a:ext cx="248920" cy="142240"/>
            <a:chOff x="5866" y="6527"/>
            <a:chExt cx="392" cy="224"/>
          </a:xfrm>
        </p:grpSpPr>
        <p:cxnSp>
          <p:nvCxnSpPr>
            <p:cNvPr id="36"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Caixa de Texto 40"/>
          <p:cNvSpPr txBox="1"/>
          <p:nvPr/>
        </p:nvSpPr>
        <p:spPr>
          <a:xfrm>
            <a:off x="747219" y="2705377"/>
            <a:ext cx="152054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Area: </a:t>
            </a:r>
            <a:r>
              <a:rPr lang="pt-PT" sz="1200" dirty="0" smtClean="0">
                <a:solidFill>
                  <a:srgbClr val="3FBBD7"/>
                </a:solidFill>
                <a:latin typeface="Arial Narrow" panose="020B0606020202030204" pitchFamily="34" charset="0"/>
              </a:rPr>
              <a:t>5.112.069 </a:t>
            </a:r>
            <a:r>
              <a:rPr lang="pt-PT" altLang="en-US" sz="1200" dirty="0" smtClean="0">
                <a:solidFill>
                  <a:srgbClr val="3FBBD7"/>
                </a:solidFill>
                <a:latin typeface="Arial Narrow" panose="020B0606020202030204" pitchFamily="34" charset="0"/>
                <a:cs typeface="Arial Narrow" panose="020B0606020202030204" pitchFamily="34" charset="0"/>
                <a:sym typeface="+mn-ea"/>
              </a:rPr>
              <a:t>Km</a:t>
            </a:r>
            <a:r>
              <a:rPr lang="pt-PT" altLang="en-US" sz="1200" baseline="30000" dirty="0" smtClean="0">
                <a:solidFill>
                  <a:srgbClr val="3FBBD7"/>
                </a:solidFill>
                <a:latin typeface="Arial Narrow" panose="020B0606020202030204" pitchFamily="34" charset="0"/>
                <a:cs typeface="Arial Narrow" panose="020B0606020202030204" pitchFamily="34" charset="0"/>
                <a:sym typeface="+mn-ea"/>
              </a:rPr>
              <a:t>2</a:t>
            </a:r>
            <a:endParaRPr lang="pt-PT" altLang="en-US" sz="1200" i="1" baseline="30000" dirty="0">
              <a:solidFill>
                <a:srgbClr val="3FBBD7"/>
              </a:solidFill>
              <a:latin typeface="Arial Narrow" panose="020B0606020202030204" pitchFamily="34" charset="0"/>
              <a:cs typeface="Arial Narrow" panose="020B0606020202030204" pitchFamily="34" charset="0"/>
              <a:sym typeface="+mn-ea"/>
            </a:endParaRPr>
          </a:p>
        </p:txBody>
      </p:sp>
      <p:sp>
        <p:nvSpPr>
          <p:cNvPr id="42" name="Caixa de Texto 41"/>
          <p:cNvSpPr txBox="1"/>
          <p:nvPr/>
        </p:nvSpPr>
        <p:spPr>
          <a:xfrm>
            <a:off x="133529" y="2926357"/>
            <a:ext cx="2084705" cy="276999"/>
          </a:xfrm>
          <a:prstGeom prst="rect">
            <a:avLst/>
          </a:prstGeom>
          <a:noFill/>
        </p:spPr>
        <p:txBody>
          <a:bodyPr wrap="square" rtlCol="0">
            <a:spAutoFit/>
          </a:bodyPr>
          <a:lstStyle/>
          <a:p>
            <a:pPr algn="r"/>
            <a:r>
              <a:rPr lang="fr-FR" sz="1200" dirty="0" smtClean="0">
                <a:solidFill>
                  <a:srgbClr val="3FBBD7"/>
                </a:solidFill>
                <a:latin typeface="Arial Narrow" panose="020B0606020202030204" pitchFamily="34" charset="0"/>
              </a:rPr>
              <a:t>＄</a:t>
            </a:r>
            <a:r>
              <a:rPr lang="pt-PT" sz="1200" dirty="0" smtClean="0">
                <a:solidFill>
                  <a:srgbClr val="3FBBD7"/>
                </a:solidFill>
                <a:latin typeface="Arial Narrow" panose="020B0606020202030204" pitchFamily="34" charset="0"/>
              </a:rPr>
              <a:t> 197,993,787,997 </a:t>
            </a:r>
            <a:r>
              <a:rPr lang="pt-PT" sz="1200" dirty="0">
                <a:solidFill>
                  <a:srgbClr val="3FBBD7"/>
                </a:solidFill>
                <a:latin typeface="Arial Narrow" panose="020B0606020202030204" pitchFamily="34" charset="0"/>
              </a:rPr>
              <a:t>Import </a:t>
            </a:r>
          </a:p>
        </p:txBody>
      </p:sp>
      <p:grpSp>
        <p:nvGrpSpPr>
          <p:cNvPr id="57" name="Agrupar 56"/>
          <p:cNvGrpSpPr/>
          <p:nvPr/>
        </p:nvGrpSpPr>
        <p:grpSpPr>
          <a:xfrm>
            <a:off x="2140764" y="3008907"/>
            <a:ext cx="248920" cy="142240"/>
            <a:chOff x="5866" y="6527"/>
            <a:chExt cx="392" cy="224"/>
          </a:xfrm>
        </p:grpSpPr>
        <p:cxnSp>
          <p:nvCxnSpPr>
            <p:cNvPr id="68"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9829" y="3199407"/>
            <a:ext cx="2089185" cy="276999"/>
          </a:xfrm>
          <a:prstGeom prst="rect">
            <a:avLst/>
          </a:prstGeom>
          <a:noFill/>
        </p:spPr>
        <p:txBody>
          <a:bodyPr wrap="square" rtlCol="0">
            <a:spAutoFit/>
          </a:bodyPr>
          <a:lstStyle/>
          <a:p>
            <a:pPr algn="r"/>
            <a:r>
              <a:rPr lang="fr-FR" sz="1200" dirty="0">
                <a:solidFill>
                  <a:srgbClr val="3FBBD7"/>
                </a:solidFill>
                <a:latin typeface="Arial Narrow" panose="020B0606020202030204" pitchFamily="34" charset="0"/>
              </a:rPr>
              <a:t>＄</a:t>
            </a:r>
            <a:r>
              <a:rPr lang="pt-PT" sz="1200" dirty="0">
                <a:solidFill>
                  <a:srgbClr val="3FBBD7"/>
                </a:solidFill>
                <a:latin typeface="Arial Narrow" panose="020B0606020202030204" pitchFamily="34" charset="0"/>
              </a:rPr>
              <a:t> 138,363,847,400 Export</a:t>
            </a:r>
          </a:p>
        </p:txBody>
      </p:sp>
      <p:grpSp>
        <p:nvGrpSpPr>
          <p:cNvPr id="82" name="Agrupar 81"/>
          <p:cNvGrpSpPr/>
          <p:nvPr/>
        </p:nvGrpSpPr>
        <p:grpSpPr>
          <a:xfrm>
            <a:off x="2041069" y="3297832"/>
            <a:ext cx="248920" cy="142240"/>
            <a:chOff x="5866" y="6527"/>
            <a:chExt cx="392" cy="224"/>
          </a:xfrm>
        </p:grpSpPr>
        <p:cxnSp>
          <p:nvCxnSpPr>
            <p:cNvPr id="83"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Caixa de Texto 85"/>
          <p:cNvSpPr txBox="1"/>
          <p:nvPr/>
        </p:nvSpPr>
        <p:spPr>
          <a:xfrm>
            <a:off x="57330" y="3436897"/>
            <a:ext cx="198628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more than 1,000 languages</a:t>
            </a:r>
          </a:p>
        </p:txBody>
      </p:sp>
      <p:grpSp>
        <p:nvGrpSpPr>
          <p:cNvPr id="93" name="Agrupar 92"/>
          <p:cNvGrpSpPr/>
          <p:nvPr/>
        </p:nvGrpSpPr>
        <p:grpSpPr>
          <a:xfrm>
            <a:off x="1962964" y="3521987"/>
            <a:ext cx="248920" cy="142240"/>
            <a:chOff x="5866" y="6527"/>
            <a:chExt cx="392" cy="224"/>
          </a:xfrm>
        </p:grpSpPr>
        <p:cxnSp>
          <p:nvCxnSpPr>
            <p:cNvPr id="94"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Rectângulo 98"/>
          <p:cNvSpPr/>
          <p:nvPr/>
        </p:nvSpPr>
        <p:spPr>
          <a:xfrm>
            <a:off x="580580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45" y="1850345"/>
            <a:ext cx="1120148" cy="929050"/>
          </a:xfrm>
          <a:prstGeom prst="rect">
            <a:avLst/>
          </a:prstGeom>
        </p:spPr>
      </p:pic>
      <p:sp>
        <p:nvSpPr>
          <p:cNvPr id="35" name="Caixa de Texto 34"/>
          <p:cNvSpPr txBox="1"/>
          <p:nvPr/>
        </p:nvSpPr>
        <p:spPr>
          <a:xfrm>
            <a:off x="35560" y="942340"/>
            <a:ext cx="1882140" cy="368300"/>
          </a:xfrm>
          <a:prstGeom prst="rect">
            <a:avLst/>
          </a:prstGeom>
          <a:noFill/>
          <a:ln>
            <a:solidFill>
              <a:srgbClr val="000000">
                <a:alpha val="0"/>
              </a:srgbClr>
            </a:solidFill>
          </a:ln>
        </p:spPr>
        <p:txBody>
          <a:bodyPr wrap="square" rtlCol="0">
            <a:spAutoFit/>
          </a:bodyPr>
          <a:lstStyle/>
          <a:p>
            <a:r>
              <a:rPr lang="pt-PT" altLang="en-US" i="1" dirty="0" smtClean="0">
                <a:solidFill>
                  <a:srgbClr val="008CBA"/>
                </a:solidFill>
                <a:latin typeface="Georgia" panose="02040502050405020303" charset="0"/>
                <a:cs typeface="Georgia" panose="02040502050405020303" charset="0"/>
              </a:rPr>
              <a:t>THE ECOWAS</a:t>
            </a:r>
            <a:endParaRPr lang="pt-PT" altLang="en-US" i="1" dirty="0">
              <a:solidFill>
                <a:srgbClr val="008CBA"/>
              </a:solidFill>
              <a:latin typeface="Georgia" panose="02040502050405020303" charset="0"/>
              <a:cs typeface="Georgia" panose="02040502050405020303" charset="0"/>
            </a:endParaRPr>
          </a:p>
        </p:txBody>
      </p:sp>
      <p:cxnSp>
        <p:nvCxnSpPr>
          <p:cNvPr id="111" name="Conexão Reta 110"/>
          <p:cNvCxnSpPr/>
          <p:nvPr/>
        </p:nvCxnSpPr>
        <p:spPr>
          <a:xfrm flipV="1">
            <a:off x="894715" y="3862070"/>
            <a:ext cx="370205" cy="105537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Caixa de Texto 111"/>
          <p:cNvSpPr txBox="1"/>
          <p:nvPr/>
        </p:nvSpPr>
        <p:spPr>
          <a:xfrm>
            <a:off x="1377435" y="3884550"/>
            <a:ext cx="1805940" cy="276999"/>
          </a:xfrm>
          <a:prstGeom prst="rect">
            <a:avLst/>
          </a:prstGeom>
          <a:noFill/>
        </p:spPr>
        <p:txBody>
          <a:bodyPr wrap="square" rtlCol="0">
            <a:spAutoFit/>
          </a:bodyPr>
          <a:lstStyle/>
          <a:p>
            <a:r>
              <a:rPr lang="pt-PT" sz="1200" i="1" dirty="0">
                <a:solidFill>
                  <a:srgbClr val="3FBBD7"/>
                </a:solidFill>
                <a:latin typeface="Arial Narrow" panose="020B0606020202030204" pitchFamily="34" charset="0"/>
              </a:rPr>
              <a:t> </a:t>
            </a:r>
            <a:r>
              <a:rPr lang="pt-PT" sz="1200" dirty="0" smtClean="0">
                <a:solidFill>
                  <a:srgbClr val="3FBBD7"/>
                </a:solidFill>
                <a:latin typeface="Arial Narrow" panose="020B0606020202030204" pitchFamily="34" charset="0"/>
              </a:rPr>
              <a:t>8 </a:t>
            </a:r>
            <a:r>
              <a:rPr lang="pt-PT" sz="1200" dirty="0">
                <a:solidFill>
                  <a:srgbClr val="3FBBD7"/>
                </a:solidFill>
                <a:latin typeface="Arial Narrow" panose="020B0606020202030204" pitchFamily="34" charset="0"/>
              </a:rPr>
              <a:t>French-speaking countries</a:t>
            </a:r>
          </a:p>
        </p:txBody>
      </p:sp>
      <p:sp>
        <p:nvSpPr>
          <p:cNvPr id="113" name="Caixa de Texto 112"/>
          <p:cNvSpPr txBox="1"/>
          <p:nvPr/>
        </p:nvSpPr>
        <p:spPr>
          <a:xfrm>
            <a:off x="1360290" y="4130295"/>
            <a:ext cx="1782445"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5 English speaking countries</a:t>
            </a:r>
          </a:p>
        </p:txBody>
      </p:sp>
      <p:sp>
        <p:nvSpPr>
          <p:cNvPr id="114" name="Caixa de Texto 113"/>
          <p:cNvSpPr txBox="1"/>
          <p:nvPr/>
        </p:nvSpPr>
        <p:spPr>
          <a:xfrm>
            <a:off x="1305045" y="4376040"/>
            <a:ext cx="2288492"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2 Portuguese-speaking </a:t>
            </a:r>
            <a:r>
              <a:rPr lang="pt-PT" sz="1200" dirty="0" smtClean="0">
                <a:solidFill>
                  <a:srgbClr val="3FBBD7"/>
                </a:solidFill>
                <a:latin typeface="Arial Narrow" panose="020B0606020202030204" pitchFamily="34" charset="0"/>
              </a:rPr>
              <a:t>countries</a:t>
            </a:r>
            <a:endParaRPr lang="pt-PT" sz="1200" dirty="0">
              <a:solidFill>
                <a:srgbClr val="3FBBD7"/>
              </a:solidFill>
              <a:latin typeface="Arial Narrow" panose="020B0606020202030204" pitchFamily="34" charset="0"/>
            </a:endParaRPr>
          </a:p>
        </p:txBody>
      </p:sp>
      <p:sp>
        <p:nvSpPr>
          <p:cNvPr id="115" name="Caixa de Texto 114"/>
          <p:cNvSpPr txBox="1"/>
          <p:nvPr/>
        </p:nvSpPr>
        <p:spPr>
          <a:xfrm>
            <a:off x="1269821" y="4652953"/>
            <a:ext cx="1942129" cy="276999"/>
          </a:xfrm>
          <a:prstGeom prst="rect">
            <a:avLst/>
          </a:prstGeom>
          <a:noFill/>
        </p:spPr>
        <p:txBody>
          <a:bodyPr wrap="square" rtlCol="0">
            <a:spAutoFit/>
          </a:bodyPr>
          <a:lstStyle/>
          <a:p>
            <a:r>
              <a:rPr lang="pt-PT" sz="1200" dirty="0">
                <a:solidFill>
                  <a:srgbClr val="3FBBD7"/>
                </a:solidFill>
                <a:latin typeface="Arial Narrow" panose="020B0606020202030204" pitchFamily="34" charset="0"/>
              </a:rPr>
              <a:t>8 coins</a:t>
            </a:r>
          </a:p>
        </p:txBody>
      </p:sp>
      <p:grpSp>
        <p:nvGrpSpPr>
          <p:cNvPr id="129" name="Agrupar 128"/>
          <p:cNvGrpSpPr/>
          <p:nvPr/>
        </p:nvGrpSpPr>
        <p:grpSpPr>
          <a:xfrm>
            <a:off x="1223765" y="3941065"/>
            <a:ext cx="240665" cy="142240"/>
            <a:chOff x="6520" y="3513"/>
            <a:chExt cx="379" cy="224"/>
          </a:xfrm>
        </p:grpSpPr>
        <p:cxnSp>
          <p:nvCxnSpPr>
            <p:cNvPr id="130" name="Conexão Reta 129"/>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2" name="Conexão Reta 131"/>
          <p:cNvCxnSpPr/>
          <p:nvPr/>
        </p:nvCxnSpPr>
        <p:spPr>
          <a:xfrm>
            <a:off x="1135500" y="424332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xão Reta 132"/>
          <p:cNvCxnSpPr/>
          <p:nvPr/>
        </p:nvCxnSpPr>
        <p:spPr>
          <a:xfrm flipV="1">
            <a:off x="1374895" y="418681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xão Reta 133"/>
          <p:cNvCxnSpPr/>
          <p:nvPr/>
        </p:nvCxnSpPr>
        <p:spPr>
          <a:xfrm>
            <a:off x="1045330" y="450113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xão Reta 134"/>
          <p:cNvCxnSpPr/>
          <p:nvPr/>
        </p:nvCxnSpPr>
        <p:spPr>
          <a:xfrm flipV="1">
            <a:off x="1339970" y="444335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p:cNvCxnSpPr/>
          <p:nvPr/>
        </p:nvCxnSpPr>
        <p:spPr>
          <a:xfrm flipV="1">
            <a:off x="945000" y="477609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xão Reta 136"/>
          <p:cNvCxnSpPr/>
          <p:nvPr/>
        </p:nvCxnSpPr>
        <p:spPr>
          <a:xfrm flipV="1">
            <a:off x="1294250" y="4710685"/>
            <a:ext cx="33020" cy="14224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1223130" y="37600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67" name="Oval 66"/>
          <p:cNvSpPr/>
          <p:nvPr/>
        </p:nvSpPr>
        <p:spPr>
          <a:xfrm>
            <a:off x="7453893" y="181756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71" name="Conexão Reta 33"/>
          <p:cNvCxnSpPr/>
          <p:nvPr/>
        </p:nvCxnSpPr>
        <p:spPr>
          <a:xfrm flipV="1">
            <a:off x="6982367" y="1893126"/>
            <a:ext cx="531851" cy="15469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Agrupar 42"/>
          <p:cNvGrpSpPr/>
          <p:nvPr/>
        </p:nvGrpSpPr>
        <p:grpSpPr>
          <a:xfrm>
            <a:off x="7170683" y="2077275"/>
            <a:ext cx="248920" cy="142240"/>
            <a:chOff x="5866" y="6527"/>
            <a:chExt cx="392" cy="224"/>
          </a:xfrm>
        </p:grpSpPr>
        <p:cxnSp>
          <p:nvCxnSpPr>
            <p:cNvPr id="73"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Caixa de Texto 40"/>
          <p:cNvSpPr txBox="1"/>
          <p:nvPr/>
        </p:nvSpPr>
        <p:spPr>
          <a:xfrm>
            <a:off x="5937998" y="2008695"/>
            <a:ext cx="129237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Níger River</a:t>
            </a:r>
          </a:p>
        </p:txBody>
      </p:sp>
      <p:sp>
        <p:nvSpPr>
          <p:cNvPr id="77" name="Caixa de Texto 41"/>
          <p:cNvSpPr txBox="1"/>
          <p:nvPr/>
        </p:nvSpPr>
        <p:spPr>
          <a:xfrm>
            <a:off x="5081218" y="2243122"/>
            <a:ext cx="208470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4.180 km long</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grpSp>
        <p:nvGrpSpPr>
          <p:cNvPr id="79" name="Agrupar 56"/>
          <p:cNvGrpSpPr/>
          <p:nvPr/>
        </p:nvGrpSpPr>
        <p:grpSpPr>
          <a:xfrm>
            <a:off x="7124213" y="2312225"/>
            <a:ext cx="226291" cy="142240"/>
            <a:chOff x="5866" y="6527"/>
            <a:chExt cx="392" cy="224"/>
          </a:xfrm>
        </p:grpSpPr>
        <p:cxnSp>
          <p:nvCxnSpPr>
            <p:cNvPr id="80"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69"/>
          <p:cNvSpPr txBox="1"/>
          <p:nvPr/>
        </p:nvSpPr>
        <p:spPr>
          <a:xfrm>
            <a:off x="5082349" y="2528851"/>
            <a:ext cx="199771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6.000 m3 / s average flow</a:t>
            </a:r>
          </a:p>
        </p:txBody>
      </p:sp>
      <p:grpSp>
        <p:nvGrpSpPr>
          <p:cNvPr id="96" name="Agrupar 81"/>
          <p:cNvGrpSpPr/>
          <p:nvPr/>
        </p:nvGrpSpPr>
        <p:grpSpPr>
          <a:xfrm>
            <a:off x="7003678" y="2601150"/>
            <a:ext cx="248920" cy="142240"/>
            <a:chOff x="5866" y="6527"/>
            <a:chExt cx="392" cy="224"/>
          </a:xfrm>
        </p:grpSpPr>
        <p:cxnSp>
          <p:nvCxnSpPr>
            <p:cNvPr id="9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Caixa de Texto 85"/>
          <p:cNvSpPr txBox="1"/>
          <p:nvPr/>
        </p:nvSpPr>
        <p:spPr>
          <a:xfrm>
            <a:off x="4687570" y="2743200"/>
            <a:ext cx="2321560"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2,117,700 km² area of ​​the basin</a:t>
            </a:r>
          </a:p>
        </p:txBody>
      </p:sp>
      <p:grpSp>
        <p:nvGrpSpPr>
          <p:cNvPr id="101" name="Agrupar 92"/>
          <p:cNvGrpSpPr/>
          <p:nvPr/>
        </p:nvGrpSpPr>
        <p:grpSpPr>
          <a:xfrm>
            <a:off x="6925573" y="2825305"/>
            <a:ext cx="248920" cy="142240"/>
            <a:chOff x="5866" y="6527"/>
            <a:chExt cx="392" cy="224"/>
          </a:xfrm>
        </p:grpSpPr>
        <p:cxnSp>
          <p:nvCxnSpPr>
            <p:cNvPr id="102"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4" name="Caixa de Texto 48"/>
          <p:cNvSpPr txBox="1"/>
          <p:nvPr/>
        </p:nvSpPr>
        <p:spPr>
          <a:xfrm>
            <a:off x="5914698" y="1758089"/>
            <a:ext cx="1598295" cy="276999"/>
          </a:xfrm>
          <a:prstGeom prst="rect">
            <a:avLst/>
          </a:prstGeom>
          <a:noFill/>
        </p:spPr>
        <p:txBody>
          <a:bodyPr wrap="square" rtlCol="0">
            <a:spAutoFit/>
          </a:bodyPr>
          <a:lstStyle/>
          <a:p>
            <a:pPr algn="r"/>
            <a:r>
              <a:rPr lang="pt-PT" sz="1200" b="1" i="1" dirty="0" smtClean="0">
                <a:solidFill>
                  <a:srgbClr val="3FBBD7"/>
                </a:solidFill>
              </a:rPr>
              <a:t>MAIN RIVER</a:t>
            </a:r>
            <a:endParaRPr lang="pt-PT" sz="1200" i="1" dirty="0">
              <a:solidFill>
                <a:srgbClr val="3FBBD7"/>
              </a:solidFill>
            </a:endParaRPr>
          </a:p>
        </p:txBody>
      </p:sp>
      <p:grpSp>
        <p:nvGrpSpPr>
          <p:cNvPr id="105" name="Agrupar 92"/>
          <p:cNvGrpSpPr/>
          <p:nvPr/>
        </p:nvGrpSpPr>
        <p:grpSpPr>
          <a:xfrm>
            <a:off x="6790594" y="3160587"/>
            <a:ext cx="248920" cy="142240"/>
            <a:chOff x="5866" y="6527"/>
            <a:chExt cx="392" cy="224"/>
          </a:xfrm>
        </p:grpSpPr>
        <p:cxnSp>
          <p:nvCxnSpPr>
            <p:cNvPr id="106"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Caixa de Texto 41"/>
          <p:cNvSpPr txBox="1"/>
          <p:nvPr/>
        </p:nvSpPr>
        <p:spPr>
          <a:xfrm>
            <a:off x="4802540" y="3074792"/>
            <a:ext cx="2084705"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It crosses 5 </a:t>
            </a:r>
            <a:r>
              <a:rPr lang="pt-PT" sz="1200" dirty="0" smtClean="0">
                <a:solidFill>
                  <a:srgbClr val="3FBBD7"/>
                </a:solidFill>
                <a:latin typeface="Arial Narrow" panose="020B0606020202030204" pitchFamily="34" charset="0"/>
              </a:rPr>
              <a:t>countries</a:t>
            </a:r>
            <a:r>
              <a:rPr lang="pt-PT" altLang="en-US" sz="1200" dirty="0" smtClean="0">
                <a:solidFill>
                  <a:srgbClr val="3FBBD7"/>
                </a:solidFill>
                <a:latin typeface="Arial Narrow" panose="020B0606020202030204" pitchFamily="34" charset="0"/>
                <a:ea typeface="SimSun" panose="02010600030101010101" pitchFamily="2" charset="-122"/>
                <a:cs typeface="Arial Narrow" panose="020B0606020202030204" pitchFamily="34" charset="0"/>
                <a:sym typeface="+mn-ea"/>
              </a:rPr>
              <a:t>:</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sp>
        <p:nvSpPr>
          <p:cNvPr id="109" name="Caixa de Texto 41"/>
          <p:cNvSpPr txBox="1"/>
          <p:nvPr/>
        </p:nvSpPr>
        <p:spPr>
          <a:xfrm>
            <a:off x="4744625" y="3227192"/>
            <a:ext cx="2189427" cy="276999"/>
          </a:xfrm>
          <a:prstGeom prst="rect">
            <a:avLst/>
          </a:prstGeom>
          <a:noFill/>
        </p:spPr>
        <p:txBody>
          <a:bodyPr wrap="square" rtlCol="0">
            <a:spAutoFit/>
          </a:bodyPr>
          <a:lstStyle/>
          <a:p>
            <a:pPr algn="r"/>
            <a:r>
              <a:rPr lang="pt-PT" sz="1200" dirty="0">
                <a:solidFill>
                  <a:srgbClr val="3FBBD7"/>
                </a:solidFill>
                <a:latin typeface="Arial Narrow" panose="020B0606020202030204" pitchFamily="34" charset="0"/>
              </a:rPr>
              <a:t>Benin; Guinea; Mali; Niger; Nigeria.</a:t>
            </a:r>
          </a:p>
        </p:txBody>
      </p:sp>
      <p:pic>
        <p:nvPicPr>
          <p:cNvPr id="110" name="Imagem 11" descr="logo"/>
          <p:cNvPicPr>
            <a:picLocks noChangeAspect="1"/>
          </p:cNvPicPr>
          <p:nvPr/>
        </p:nvPicPr>
        <p:blipFill>
          <a:blip r:embed="rId4"/>
          <a:stretch>
            <a:fillRect/>
          </a:stretch>
        </p:blipFill>
        <p:spPr>
          <a:xfrm>
            <a:off x="75981" y="153264"/>
            <a:ext cx="2349938" cy="515796"/>
          </a:xfrm>
          <a:prstGeom prst="rect">
            <a:avLst/>
          </a:prstGeom>
        </p:spPr>
      </p:pic>
      <p:sp>
        <p:nvSpPr>
          <p:cNvPr id="116" name="TextBox 115"/>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40</a:t>
            </a:fld>
            <a:endParaRPr lang="fr-FR" altLang="pt-PT" sz="1000" b="1" i="1" u="sng"/>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GUINEA</a:t>
            </a:r>
            <a:endParaRPr lang="pt-PT" altLang="en-US" b="1" dirty="0">
              <a:solidFill>
                <a:srgbClr val="3EA4BA"/>
              </a:solidFill>
            </a:endParaRP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3825728087"/>
              </p:ext>
            </p:extLst>
          </p:nvPr>
        </p:nvGraphicFramePr>
        <p:xfrm>
          <a:off x="85090" y="611910"/>
          <a:ext cx="6154843" cy="6005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1210191534"/>
              </p:ext>
            </p:extLst>
          </p:nvPr>
        </p:nvGraphicFramePr>
        <p:xfrm>
          <a:off x="5875867" y="611910"/>
          <a:ext cx="6294127" cy="600542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6"/>
          <p:cNvGraphicFramePr>
            <a:graphicFrameLocks/>
          </p:cNvGraphicFramePr>
          <p:nvPr>
            <p:extLst>
              <p:ext uri="{D42A27DB-BD31-4B8C-83A1-F6EECF244321}">
                <p14:modId xmlns:p14="http://schemas.microsoft.com/office/powerpoint/2010/main" val="300393078"/>
              </p:ext>
            </p:extLst>
          </p:nvPr>
        </p:nvGraphicFramePr>
        <p:xfrm>
          <a:off x="0" y="3776345"/>
          <a:ext cx="12169994" cy="2960687"/>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41</a:t>
            </a:fld>
            <a:endParaRPr lang="fr-FR" altLang="pt-PT" sz="1000" b="1" i="1" u="sng"/>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GUINEA</a:t>
            </a:r>
            <a:endParaRPr lang="pt-PT" altLang="en-US" b="1" dirty="0">
              <a:solidFill>
                <a:srgbClr val="3EA4BA"/>
              </a:solidFill>
            </a:endParaRP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3423881937"/>
              </p:ext>
            </p:extLst>
          </p:nvPr>
        </p:nvGraphicFramePr>
        <p:xfrm>
          <a:off x="85090" y="677333"/>
          <a:ext cx="12084904" cy="293793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42</a:t>
            </a:fld>
            <a:endParaRPr lang="fr-FR" altLang="pt-PT" sz="1000" b="1" i="1" u="sng"/>
          </a:p>
        </p:txBody>
      </p:sp>
      <p:sp>
        <p:nvSpPr>
          <p:cNvPr id="2" name="Caixa de Texto 1"/>
          <p:cNvSpPr txBox="1"/>
          <p:nvPr/>
        </p:nvSpPr>
        <p:spPr>
          <a:xfrm>
            <a:off x="304165" y="19050"/>
            <a:ext cx="2200910" cy="369332"/>
          </a:xfrm>
          <a:prstGeom prst="rect">
            <a:avLst/>
          </a:prstGeom>
          <a:noFill/>
        </p:spPr>
        <p:txBody>
          <a:bodyPr wrap="square" rtlCol="0">
            <a:spAutoFit/>
          </a:bodyPr>
          <a:lstStyle/>
          <a:p>
            <a:r>
              <a:rPr lang="pt-PT" altLang="en-US" b="1" dirty="0" smtClean="0">
                <a:solidFill>
                  <a:srgbClr val="3EA4BA"/>
                </a:solidFill>
              </a:rPr>
              <a:t>GUINEA </a:t>
            </a:r>
            <a:r>
              <a:rPr lang="pt-PT" altLang="en-US" b="1" dirty="0">
                <a:solidFill>
                  <a:srgbClr val="3EA4BA"/>
                </a:solidFill>
              </a:rPr>
              <a:t>BISSAU</a:t>
            </a:r>
          </a:p>
        </p:txBody>
      </p:sp>
      <p:pic>
        <p:nvPicPr>
          <p:cNvPr id="3" name="Imagem 2" descr="gw"/>
          <p:cNvPicPr>
            <a:picLocks noChangeAspect="1"/>
          </p:cNvPicPr>
          <p:nvPr/>
        </p:nvPicPr>
        <p:blipFill>
          <a:blip r:embed="rId2"/>
          <a:stretch>
            <a:fillRect/>
          </a:stretch>
        </p:blipFill>
        <p:spPr>
          <a:xfrm>
            <a:off x="51435" y="88900"/>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1"/>
          <p:cNvGraphicFramePr>
            <a:graphicFrameLocks/>
          </p:cNvGraphicFramePr>
          <p:nvPr>
            <p:extLst>
              <p:ext uri="{D42A27DB-BD31-4B8C-83A1-F6EECF244321}">
                <p14:modId xmlns:p14="http://schemas.microsoft.com/office/powerpoint/2010/main" val="3560977756"/>
              </p:ext>
            </p:extLst>
          </p:nvPr>
        </p:nvGraphicFramePr>
        <p:xfrm>
          <a:off x="0" y="611910"/>
          <a:ext cx="12192000" cy="590954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6"/>
          <p:cNvGraphicFramePr>
            <a:graphicFrameLocks/>
          </p:cNvGraphicFramePr>
          <p:nvPr>
            <p:extLst>
              <p:ext uri="{D42A27DB-BD31-4B8C-83A1-F6EECF244321}">
                <p14:modId xmlns:p14="http://schemas.microsoft.com/office/powerpoint/2010/main" val="995454462"/>
              </p:ext>
            </p:extLst>
          </p:nvPr>
        </p:nvGraphicFramePr>
        <p:xfrm>
          <a:off x="51435" y="3935307"/>
          <a:ext cx="12140565" cy="280172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a:solidFill>
                  <a:srgbClr val="008CBA"/>
                </a:solidFill>
              </a:rPr>
              <a:t>43</a:t>
            </a:fld>
            <a:endParaRPr lang="fr-FR" altLang="pt-PT" sz="1000" b="1" i="1" u="sng" dirty="0">
              <a:solidFill>
                <a:srgbClr val="008CBA"/>
              </a:solidFill>
            </a:endParaRPr>
          </a:p>
        </p:txBody>
      </p:sp>
      <p:sp>
        <p:nvSpPr>
          <p:cNvPr id="2" name="Caixa de Texto 1"/>
          <p:cNvSpPr txBox="1"/>
          <p:nvPr/>
        </p:nvSpPr>
        <p:spPr>
          <a:xfrm>
            <a:off x="304165" y="19050"/>
            <a:ext cx="2162810" cy="369332"/>
          </a:xfrm>
          <a:prstGeom prst="rect">
            <a:avLst/>
          </a:prstGeom>
          <a:noFill/>
        </p:spPr>
        <p:txBody>
          <a:bodyPr wrap="square" rtlCol="0">
            <a:spAutoFit/>
          </a:bodyPr>
          <a:lstStyle/>
          <a:p>
            <a:r>
              <a:rPr lang="pt-PT" altLang="en-US" b="1" dirty="0" smtClean="0">
                <a:solidFill>
                  <a:srgbClr val="3EA4BA"/>
                </a:solidFill>
              </a:rPr>
              <a:t>GUINEA </a:t>
            </a:r>
            <a:r>
              <a:rPr lang="pt-PT" altLang="en-US" b="1" dirty="0">
                <a:solidFill>
                  <a:srgbClr val="3EA4BA"/>
                </a:solidFill>
              </a:rPr>
              <a:t>BISSAU</a:t>
            </a:r>
          </a:p>
        </p:txBody>
      </p:sp>
      <p:pic>
        <p:nvPicPr>
          <p:cNvPr id="3" name="Imagem 2" descr="gw"/>
          <p:cNvPicPr>
            <a:picLocks noChangeAspect="1"/>
          </p:cNvPicPr>
          <p:nvPr/>
        </p:nvPicPr>
        <p:blipFill>
          <a:blip r:embed="rId3"/>
          <a:stretch>
            <a:fillRect/>
          </a:stretch>
        </p:blipFill>
        <p:spPr>
          <a:xfrm>
            <a:off x="51435" y="88900"/>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335348857"/>
              </p:ext>
            </p:extLst>
          </p:nvPr>
        </p:nvGraphicFramePr>
        <p:xfrm>
          <a:off x="51435" y="611910"/>
          <a:ext cx="12118560" cy="324889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44</a:t>
            </a:fld>
            <a:endParaRPr lang="fr-FR" altLang="pt-PT" sz="1000" b="1" i="1" u="sng"/>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7" name="Imagem 6" descr="lr"/>
          <p:cNvPicPr>
            <a:picLocks noChangeAspect="1"/>
          </p:cNvPicPr>
          <p:nvPr/>
        </p:nvPicPr>
        <p:blipFill>
          <a:blip r:embed="rId2"/>
          <a:stretch>
            <a:fillRect/>
          </a:stretch>
        </p:blipFill>
        <p:spPr>
          <a:xfrm>
            <a:off x="97155" y="212090"/>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3590243300"/>
              </p:ext>
            </p:extLst>
          </p:nvPr>
        </p:nvGraphicFramePr>
        <p:xfrm>
          <a:off x="0" y="702732"/>
          <a:ext cx="12169994" cy="581871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85660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45</a:t>
            </a:fld>
            <a:endParaRPr lang="fr-FR" altLang="pt-PT" sz="1000" b="1" i="1" u="sng">
              <a:solidFill>
                <a:srgbClr val="008CBA"/>
              </a:solidFill>
            </a:endParaRPr>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7" name="Imagem 6" descr="lr"/>
          <p:cNvPicPr>
            <a:picLocks noChangeAspect="1"/>
          </p:cNvPicPr>
          <p:nvPr/>
        </p:nvPicPr>
        <p:blipFill>
          <a:blip r:embed="rId2"/>
          <a:stretch>
            <a:fillRect/>
          </a:stretch>
        </p:blipFill>
        <p:spPr>
          <a:xfrm>
            <a:off x="97155" y="212090"/>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2230315868"/>
              </p:ext>
            </p:extLst>
          </p:nvPr>
        </p:nvGraphicFramePr>
        <p:xfrm>
          <a:off x="97155" y="677333"/>
          <a:ext cx="12072840" cy="3166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a:graphicFrameLocks/>
          </p:cNvGraphicFramePr>
          <p:nvPr>
            <p:extLst>
              <p:ext uri="{D42A27DB-BD31-4B8C-83A1-F6EECF244321}">
                <p14:modId xmlns:p14="http://schemas.microsoft.com/office/powerpoint/2010/main" val="2133044721"/>
              </p:ext>
            </p:extLst>
          </p:nvPr>
        </p:nvGraphicFramePr>
        <p:xfrm>
          <a:off x="97155" y="3928533"/>
          <a:ext cx="12072839" cy="269007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46</a:t>
            </a:fld>
            <a:endParaRPr lang="fr-FR" altLang="pt-PT" sz="1000" b="1" i="1" u="sng"/>
          </a:p>
        </p:txBody>
      </p:sp>
      <p:sp>
        <p:nvSpPr>
          <p:cNvPr id="7" name="Caixa de Texto 6"/>
          <p:cNvSpPr txBox="1"/>
          <p:nvPr/>
        </p:nvSpPr>
        <p:spPr>
          <a:xfrm>
            <a:off x="294005" y="2152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2863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3438976195"/>
              </p:ext>
            </p:extLst>
          </p:nvPr>
        </p:nvGraphicFramePr>
        <p:xfrm>
          <a:off x="110066" y="611910"/>
          <a:ext cx="12081933" cy="608871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47</a:t>
            </a:fld>
            <a:endParaRPr lang="fr-FR" altLang="pt-PT" sz="1000" b="1" i="1" u="sng"/>
          </a:p>
        </p:txBody>
      </p:sp>
      <p:sp>
        <p:nvSpPr>
          <p:cNvPr id="7" name="Caixa de Texto 6"/>
          <p:cNvSpPr txBox="1"/>
          <p:nvPr/>
        </p:nvSpPr>
        <p:spPr>
          <a:xfrm>
            <a:off x="294005" y="8318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15430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1763829163"/>
              </p:ext>
            </p:extLst>
          </p:nvPr>
        </p:nvGraphicFramePr>
        <p:xfrm>
          <a:off x="0" y="516467"/>
          <a:ext cx="6333067" cy="61008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621321884"/>
              </p:ext>
            </p:extLst>
          </p:nvPr>
        </p:nvGraphicFramePr>
        <p:xfrm>
          <a:off x="5762406" y="677334"/>
          <a:ext cx="6429594" cy="5940001"/>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48</a:t>
            </a:fld>
            <a:endParaRPr lang="fr-FR" altLang="pt-PT" sz="1000" b="1" i="1" u="sng"/>
          </a:p>
        </p:txBody>
      </p:sp>
      <p:sp>
        <p:nvSpPr>
          <p:cNvPr id="7" name="Caixa de Texto 6"/>
          <p:cNvSpPr txBox="1"/>
          <p:nvPr/>
        </p:nvSpPr>
        <p:spPr>
          <a:xfrm>
            <a:off x="294005" y="628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1339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1868649095"/>
              </p:ext>
            </p:extLst>
          </p:nvPr>
        </p:nvGraphicFramePr>
        <p:xfrm>
          <a:off x="46990" y="694267"/>
          <a:ext cx="12145010" cy="3335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a:graphicFrameLocks/>
          </p:cNvGraphicFramePr>
          <p:nvPr>
            <p:extLst>
              <p:ext uri="{D42A27DB-BD31-4B8C-83A1-F6EECF244321}">
                <p14:modId xmlns:p14="http://schemas.microsoft.com/office/powerpoint/2010/main" val="3106647663"/>
              </p:ext>
            </p:extLst>
          </p:nvPr>
        </p:nvGraphicFramePr>
        <p:xfrm>
          <a:off x="24984" y="4115540"/>
          <a:ext cx="12145010" cy="262149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49</a:t>
            </a:fld>
            <a:endParaRPr lang="fr-FR" altLang="pt-PT" sz="1000" b="1" i="1" u="sng"/>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981340029"/>
              </p:ext>
            </p:extLst>
          </p:nvPr>
        </p:nvGraphicFramePr>
        <p:xfrm>
          <a:off x="0" y="694266"/>
          <a:ext cx="12192000" cy="58271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ágrima 137"/>
          <p:cNvSpPr/>
          <p:nvPr/>
        </p:nvSpPr>
        <p:spPr>
          <a:xfrm rot="16200000" flipH="1">
            <a:off x="9896475" y="1940560"/>
            <a:ext cx="2120900" cy="2098040"/>
          </a:xfrm>
          <a:prstGeom prst="teardrop">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1" name="Rectângulo 170"/>
          <p:cNvSpPr/>
          <p:nvPr/>
        </p:nvSpPr>
        <p:spPr>
          <a:xfrm>
            <a:off x="8883015" y="198437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52"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a:off x="2588260"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xão Reta 54"/>
          <p:cNvCxnSpPr/>
          <p:nvPr/>
        </p:nvCxnSpPr>
        <p:spPr>
          <a:xfrm>
            <a:off x="287020" y="72644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57"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5</a:t>
            </a:fld>
            <a:endParaRPr lang="fr-FR" altLang="pt-PT" sz="1000" b="1" i="1" u="sng">
              <a:solidFill>
                <a:srgbClr val="008CBA"/>
              </a:solidFill>
            </a:endParaRPr>
          </a:p>
        </p:txBody>
      </p:sp>
      <p:pic>
        <p:nvPicPr>
          <p:cNvPr id="58" name="Shape 238" descr="C:\technopolys\technopolys\techno\technoW1\technoW2\images\home_banner_pager 16.png"/>
          <p:cNvPicPr preferRelativeResize="0"/>
          <p:nvPr/>
        </p:nvPicPr>
        <p:blipFill rotWithShape="1">
          <a:blip r:embed="rId3"/>
          <a:srcRect/>
          <a:stretch>
            <a:fillRect/>
          </a:stretch>
        </p:blipFill>
        <p:spPr>
          <a:xfrm>
            <a:off x="-4491" y="620008"/>
            <a:ext cx="559402" cy="559434"/>
          </a:xfrm>
          <a:prstGeom prst="rect">
            <a:avLst/>
          </a:prstGeom>
          <a:noFill/>
          <a:ln>
            <a:noFill/>
          </a:ln>
        </p:spPr>
      </p:pic>
      <p:sp>
        <p:nvSpPr>
          <p:cNvPr id="60" name="Rectângulo 59"/>
          <p:cNvSpPr/>
          <p:nvPr/>
        </p:nvSpPr>
        <p:spPr>
          <a:xfrm>
            <a:off x="9051290" y="1885315"/>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8"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74" name="Caixa de Texto 73"/>
          <p:cNvSpPr txBox="1"/>
          <p:nvPr/>
        </p:nvSpPr>
        <p:spPr>
          <a:xfrm>
            <a:off x="2111375" y="194564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75" name="Shape 238" descr="C:\technopolys\technopolys\techno\technoW1\technoW2\images\home_banner_pager 16.png"/>
          <p:cNvPicPr preferRelativeResize="0"/>
          <p:nvPr/>
        </p:nvPicPr>
        <p:blipFill rotWithShape="1">
          <a:blip r:embed="rId3"/>
          <a:srcRect/>
          <a:stretch>
            <a:fillRect/>
          </a:stretch>
        </p:blipFill>
        <p:spPr>
          <a:xfrm>
            <a:off x="2306274" y="599053"/>
            <a:ext cx="559402" cy="559434"/>
          </a:xfrm>
          <a:prstGeom prst="rect">
            <a:avLst/>
          </a:prstGeom>
          <a:noFill/>
          <a:ln>
            <a:noFill/>
          </a:ln>
        </p:spPr>
      </p:pic>
      <p:sp>
        <p:nvSpPr>
          <p:cNvPr id="77"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110" name="Shape 238" descr="C:\technopolys\technopolys\techno\technoW1\technoW2\images\home_banner_pager 16.png"/>
          <p:cNvPicPr preferRelativeResize="0"/>
          <p:nvPr/>
        </p:nvPicPr>
        <p:blipFill rotWithShape="1">
          <a:blip r:embed="rId3"/>
          <a:srcRect/>
          <a:stretch>
            <a:fillRect/>
          </a:stretch>
        </p:blipFill>
        <p:spPr>
          <a:xfrm>
            <a:off x="4579574" y="566033"/>
            <a:ext cx="559402" cy="559434"/>
          </a:xfrm>
          <a:prstGeom prst="rect">
            <a:avLst/>
          </a:prstGeom>
          <a:noFill/>
          <a:ln>
            <a:noFill/>
          </a:ln>
        </p:spPr>
      </p:pic>
      <p:pic>
        <p:nvPicPr>
          <p:cNvPr id="113" name="Shape 238" descr="C:\technopolys\technopolys\techno\technoW1\technoW2\images\home_banner_pager 16.png"/>
          <p:cNvPicPr preferRelativeResize="0"/>
          <p:nvPr/>
        </p:nvPicPr>
        <p:blipFill rotWithShape="1">
          <a:blip r:embed="rId3"/>
          <a:srcRect/>
          <a:stretch>
            <a:fillRect/>
          </a:stretch>
        </p:blipFill>
        <p:spPr>
          <a:xfrm>
            <a:off x="6915104" y="574288"/>
            <a:ext cx="559402" cy="559434"/>
          </a:xfrm>
          <a:prstGeom prst="rect">
            <a:avLst/>
          </a:prstGeom>
          <a:noFill/>
          <a:ln>
            <a:noFill/>
          </a:ln>
        </p:spPr>
      </p:pic>
      <p:cxnSp>
        <p:nvCxnSpPr>
          <p:cNvPr id="117" name="Conexão Reta 116"/>
          <p:cNvCxnSpPr/>
          <p:nvPr/>
        </p:nvCxnSpPr>
        <p:spPr>
          <a:xfrm>
            <a:off x="6853555" y="28549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18" name="Shape 238" descr="C:\technopolys\technopolys\techno\technoW1\technoW2\images\home_banner_pager 16.png"/>
          <p:cNvPicPr preferRelativeResize="0"/>
          <p:nvPr/>
        </p:nvPicPr>
        <p:blipFill rotWithShape="1">
          <a:blip r:embed="rId3"/>
          <a:srcRect/>
          <a:stretch>
            <a:fillRect/>
          </a:stretch>
        </p:blipFill>
        <p:spPr>
          <a:xfrm>
            <a:off x="6572839" y="2582793"/>
            <a:ext cx="559402" cy="559434"/>
          </a:xfrm>
          <a:prstGeom prst="rect">
            <a:avLst/>
          </a:prstGeom>
          <a:noFill/>
          <a:ln>
            <a:noFill/>
          </a:ln>
        </p:spPr>
      </p:pic>
      <p:sp>
        <p:nvSpPr>
          <p:cNvPr id="120" name="Caixa de Texto 119"/>
          <p:cNvSpPr txBox="1"/>
          <p:nvPr/>
        </p:nvSpPr>
        <p:spPr>
          <a:xfrm>
            <a:off x="10720705" y="400748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121" name="Caixa de Texto 120"/>
          <p:cNvSpPr txBox="1"/>
          <p:nvPr/>
        </p:nvSpPr>
        <p:spPr>
          <a:xfrm>
            <a:off x="8237220" y="404177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22" name="Conexão Reta 121"/>
          <p:cNvCxnSpPr/>
          <p:nvPr/>
        </p:nvCxnSpPr>
        <p:spPr>
          <a:xfrm>
            <a:off x="8891270" y="285369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25" name="Caixa de Texto 124"/>
          <p:cNvSpPr txBox="1"/>
          <p:nvPr/>
        </p:nvSpPr>
        <p:spPr>
          <a:xfrm>
            <a:off x="6314440" y="405955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2000</a:t>
            </a:r>
          </a:p>
        </p:txBody>
      </p:sp>
      <p:cxnSp>
        <p:nvCxnSpPr>
          <p:cNvPr id="126" name="Conexão Reta 125"/>
          <p:cNvCxnSpPr/>
          <p:nvPr/>
        </p:nvCxnSpPr>
        <p:spPr>
          <a:xfrm>
            <a:off x="4536440" y="28321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7" name="Shape 238" descr="C:\technopolys\technopolys\techno\technoW1\technoW2\images\home_banner_pager 16.png"/>
          <p:cNvPicPr preferRelativeResize="0"/>
          <p:nvPr/>
        </p:nvPicPr>
        <p:blipFill rotWithShape="1">
          <a:blip r:embed="rId3"/>
          <a:srcRect/>
          <a:stretch>
            <a:fillRect/>
          </a:stretch>
        </p:blipFill>
        <p:spPr>
          <a:xfrm>
            <a:off x="4255724" y="2591048"/>
            <a:ext cx="559402" cy="559434"/>
          </a:xfrm>
          <a:prstGeom prst="rect">
            <a:avLst/>
          </a:prstGeom>
          <a:noFill/>
          <a:ln>
            <a:noFill/>
          </a:ln>
        </p:spPr>
      </p:pic>
      <p:cxnSp>
        <p:nvCxnSpPr>
          <p:cNvPr id="132" name="Conexão Reta 131"/>
          <p:cNvCxnSpPr/>
          <p:nvPr/>
        </p:nvCxnSpPr>
        <p:spPr>
          <a:xfrm>
            <a:off x="2437130" y="28295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hape 238" descr="C:\technopolys\technopolys\techno\technoW1\technoW2\images\home_banner_pager 16.png"/>
          <p:cNvPicPr preferRelativeResize="0"/>
          <p:nvPr/>
        </p:nvPicPr>
        <p:blipFill rotWithShape="1">
          <a:blip r:embed="rId3"/>
          <a:srcRect/>
          <a:stretch>
            <a:fillRect/>
          </a:stretch>
        </p:blipFill>
        <p:spPr>
          <a:xfrm>
            <a:off x="2156414" y="2587238"/>
            <a:ext cx="559402" cy="559434"/>
          </a:xfrm>
          <a:prstGeom prst="rect">
            <a:avLst/>
          </a:prstGeom>
          <a:noFill/>
          <a:ln>
            <a:noFill/>
          </a:ln>
        </p:spPr>
      </p:pic>
      <p:sp>
        <p:nvSpPr>
          <p:cNvPr id="135"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137" name="Conexão Reta 136"/>
          <p:cNvCxnSpPr/>
          <p:nvPr/>
        </p:nvCxnSpPr>
        <p:spPr>
          <a:xfrm>
            <a:off x="1120775" y="4953635"/>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39" name="Lágrima 138"/>
          <p:cNvSpPr/>
          <p:nvPr/>
        </p:nvSpPr>
        <p:spPr>
          <a:xfrm rot="5400000">
            <a:off x="66040" y="4102100"/>
            <a:ext cx="2128520" cy="1998980"/>
          </a:xfrm>
          <a:prstGeom prst="teardrop">
            <a:avLst>
              <a:gd name="adj" fmla="val 93765"/>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40" name="Conexão Reta 139"/>
          <p:cNvCxnSpPr/>
          <p:nvPr/>
        </p:nvCxnSpPr>
        <p:spPr>
          <a:xfrm>
            <a:off x="8063230" y="405384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2"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43"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5" name="Shape 257" descr="C:\technopolys\technopolys\techno\technoW1\technoW2\images\home_banner_pager.png"/>
          <p:cNvPicPr preferRelativeResize="0"/>
          <p:nvPr/>
        </p:nvPicPr>
        <p:blipFill rotWithShape="1">
          <a:blip r:embed="rId4"/>
          <a:srcRect/>
          <a:stretch>
            <a:fillRect/>
          </a:stretch>
        </p:blipFill>
        <p:spPr>
          <a:xfrm>
            <a:off x="158750" y="1809115"/>
            <a:ext cx="250825" cy="250825"/>
          </a:xfrm>
          <a:prstGeom prst="rect">
            <a:avLst/>
          </a:prstGeom>
          <a:noFill/>
          <a:ln>
            <a:noFill/>
          </a:ln>
        </p:spPr>
      </p:pic>
      <p:sp>
        <p:nvSpPr>
          <p:cNvPr id="146"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7" name="Shape 257" descr="C:\technopolys\technopolys\techno\technoW1\technoW2\images\home_banner_pager.png"/>
          <p:cNvPicPr preferRelativeResize="0"/>
          <p:nvPr/>
        </p:nvPicPr>
        <p:blipFill rotWithShape="1">
          <a:blip r:embed="rId4"/>
          <a:srcRect/>
          <a:stretch>
            <a:fillRect/>
          </a:stretch>
        </p:blipFill>
        <p:spPr>
          <a:xfrm>
            <a:off x="4754880" y="1825625"/>
            <a:ext cx="250825" cy="250825"/>
          </a:xfrm>
          <a:prstGeom prst="rect">
            <a:avLst/>
          </a:prstGeom>
          <a:noFill/>
          <a:ln>
            <a:noFill/>
          </a:ln>
        </p:spPr>
      </p:pic>
      <p:sp>
        <p:nvSpPr>
          <p:cNvPr id="148"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9" name="Shape 257" descr="C:\technopolys\technopolys\techno\technoW1\technoW2\images\home_banner_pager.png"/>
          <p:cNvPicPr preferRelativeResize="0"/>
          <p:nvPr/>
        </p:nvPicPr>
        <p:blipFill rotWithShape="1">
          <a:blip r:embed="rId4"/>
          <a:srcRect/>
          <a:stretch>
            <a:fillRect/>
          </a:stretch>
        </p:blipFill>
        <p:spPr>
          <a:xfrm>
            <a:off x="7066915" y="1812290"/>
            <a:ext cx="250825" cy="250825"/>
          </a:xfrm>
          <a:prstGeom prst="rect">
            <a:avLst/>
          </a:prstGeom>
          <a:noFill/>
          <a:ln>
            <a:noFill/>
          </a:ln>
        </p:spPr>
      </p:pic>
      <p:cxnSp>
        <p:nvCxnSpPr>
          <p:cNvPr id="150" name="Conexão Reta 149"/>
          <p:cNvCxnSpPr/>
          <p:nvPr/>
        </p:nvCxnSpPr>
        <p:spPr>
          <a:xfrm>
            <a:off x="6036945" y="405638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Conexão Reta 150"/>
          <p:cNvCxnSpPr/>
          <p:nvPr/>
        </p:nvCxnSpPr>
        <p:spPr>
          <a:xfrm>
            <a:off x="3603625" y="406209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Conexão Reta 151"/>
          <p:cNvCxnSpPr/>
          <p:nvPr/>
        </p:nvCxnSpPr>
        <p:spPr>
          <a:xfrm>
            <a:off x="1166284" y="405257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6" name="Shape 257" descr="C:\technopolys\technopolys\techno\technoW1\technoW2\images\home_banner_pager.png"/>
          <p:cNvPicPr preferRelativeResize="0"/>
          <p:nvPr/>
        </p:nvPicPr>
        <p:blipFill rotWithShape="1">
          <a:blip r:embed="rId4"/>
          <a:srcRect/>
          <a:stretch>
            <a:fillRect/>
          </a:stretch>
        </p:blipFill>
        <p:spPr>
          <a:xfrm>
            <a:off x="7908290" y="6052185"/>
            <a:ext cx="250825" cy="250825"/>
          </a:xfrm>
          <a:prstGeom prst="rect">
            <a:avLst/>
          </a:prstGeom>
          <a:noFill/>
          <a:ln>
            <a:noFill/>
          </a:ln>
        </p:spPr>
      </p:pic>
      <p:cxnSp>
        <p:nvCxnSpPr>
          <p:cNvPr id="157"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9" name="Shape 257" descr="C:\technopolys\technopolys\techno\technoW1\technoW2\images\home_banner_pager.png"/>
          <p:cNvPicPr preferRelativeResize="0"/>
          <p:nvPr/>
        </p:nvPicPr>
        <p:blipFill rotWithShape="1">
          <a:blip r:embed="rId4"/>
          <a:srcRect/>
          <a:stretch>
            <a:fillRect/>
          </a:stretch>
        </p:blipFill>
        <p:spPr>
          <a:xfrm>
            <a:off x="2472055" y="1807210"/>
            <a:ext cx="250825" cy="250825"/>
          </a:xfrm>
          <a:prstGeom prst="rect">
            <a:avLst/>
          </a:prstGeom>
          <a:noFill/>
          <a:ln>
            <a:noFill/>
          </a:ln>
        </p:spPr>
      </p:pic>
      <p:pic>
        <p:nvPicPr>
          <p:cNvPr id="162" name="Shape 257" descr="C:\technopolys\technopolys\techno\technoW1\technoW2\images\home_banner_pager.png"/>
          <p:cNvPicPr preferRelativeResize="0"/>
          <p:nvPr/>
        </p:nvPicPr>
        <p:blipFill rotWithShape="1">
          <a:blip r:embed="rId4"/>
          <a:srcRect/>
          <a:stretch>
            <a:fillRect/>
          </a:stretch>
        </p:blipFill>
        <p:spPr>
          <a:xfrm>
            <a:off x="6744970" y="3935095"/>
            <a:ext cx="250825" cy="250825"/>
          </a:xfrm>
          <a:prstGeom prst="rect">
            <a:avLst/>
          </a:prstGeom>
          <a:noFill/>
          <a:ln>
            <a:noFill/>
          </a:ln>
        </p:spPr>
      </p:pic>
      <p:pic>
        <p:nvPicPr>
          <p:cNvPr id="163" name="Shape 257" descr="C:\technopolys\technopolys\techno\technoW1\technoW2\images\home_banner_pager.png"/>
          <p:cNvPicPr preferRelativeResize="0"/>
          <p:nvPr/>
        </p:nvPicPr>
        <p:blipFill rotWithShape="1">
          <a:blip r:embed="rId4"/>
          <a:srcRect/>
          <a:stretch>
            <a:fillRect/>
          </a:stretch>
        </p:blipFill>
        <p:spPr>
          <a:xfrm>
            <a:off x="4407535" y="3912235"/>
            <a:ext cx="250825" cy="250825"/>
          </a:xfrm>
          <a:prstGeom prst="rect">
            <a:avLst/>
          </a:prstGeom>
          <a:noFill/>
          <a:ln>
            <a:noFill/>
          </a:ln>
        </p:spPr>
      </p:pic>
      <p:pic>
        <p:nvPicPr>
          <p:cNvPr id="165" name="Shape 257" descr="C:\technopolys\technopolys\techno\technoW1\technoW2\images\home_banner_pager.png"/>
          <p:cNvPicPr preferRelativeResize="0"/>
          <p:nvPr/>
        </p:nvPicPr>
        <p:blipFill rotWithShape="1">
          <a:blip r:embed="rId4"/>
          <a:srcRect/>
          <a:stretch>
            <a:fillRect/>
          </a:stretch>
        </p:blipFill>
        <p:spPr>
          <a:xfrm>
            <a:off x="1002665" y="6044565"/>
            <a:ext cx="250825" cy="250825"/>
          </a:xfrm>
          <a:prstGeom prst="rect">
            <a:avLst/>
          </a:prstGeom>
          <a:noFill/>
          <a:ln>
            <a:noFill/>
          </a:ln>
        </p:spPr>
      </p:pic>
      <p:sp>
        <p:nvSpPr>
          <p:cNvPr id="167" name="Rectângulo 166"/>
          <p:cNvSpPr/>
          <p:nvPr/>
        </p:nvSpPr>
        <p:spPr>
          <a:xfrm>
            <a:off x="1245023" y="4190802"/>
            <a:ext cx="1964055" cy="1909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8" name="Shape 238" descr="C:\technopolys\technopolys\techno\technoW1\technoW2\images\home_banner_pager 16.png"/>
          <p:cNvPicPr preferRelativeResize="0"/>
          <p:nvPr/>
        </p:nvPicPr>
        <p:blipFill rotWithShape="1">
          <a:blip r:embed="rId3"/>
          <a:srcRect/>
          <a:stretch>
            <a:fillRect/>
          </a:stretch>
        </p:blipFill>
        <p:spPr>
          <a:xfrm>
            <a:off x="840059" y="4788148"/>
            <a:ext cx="559402" cy="559434"/>
          </a:xfrm>
          <a:prstGeom prst="rect">
            <a:avLst/>
          </a:prstGeom>
          <a:noFill/>
          <a:ln>
            <a:noFill/>
          </a:ln>
        </p:spPr>
      </p:pic>
      <p:sp>
        <p:nvSpPr>
          <p:cNvPr id="169" name="Caixa de Texto 168"/>
          <p:cNvSpPr txBox="1"/>
          <p:nvPr/>
        </p:nvSpPr>
        <p:spPr>
          <a:xfrm>
            <a:off x="1881082" y="4102103"/>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1990</a:t>
            </a:r>
            <a:endParaRPr lang="pt-PT" altLang="en-US" sz="2800" dirty="0">
              <a:gradFill>
                <a:gsLst>
                  <a:gs pos="0">
                    <a:srgbClr val="14CD68"/>
                  </a:gs>
                  <a:gs pos="100000">
                    <a:srgbClr val="035C7D"/>
                  </a:gs>
                </a:gsLst>
                <a:lin scaled="0"/>
              </a:gradFill>
            </a:endParaRPr>
          </a:p>
        </p:txBody>
      </p:sp>
      <p:sp>
        <p:nvSpPr>
          <p:cNvPr id="170" name="Caixa de Texto 169"/>
          <p:cNvSpPr txBox="1"/>
          <p:nvPr/>
        </p:nvSpPr>
        <p:spPr>
          <a:xfrm>
            <a:off x="3983355" y="40366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1999</a:t>
            </a:r>
          </a:p>
        </p:txBody>
      </p:sp>
      <p:sp>
        <p:nvSpPr>
          <p:cNvPr id="172" name="Caixa de Texto 171"/>
          <p:cNvSpPr txBox="1"/>
          <p:nvPr/>
        </p:nvSpPr>
        <p:spPr>
          <a:xfrm>
            <a:off x="9024620" y="194119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1987</a:t>
            </a:r>
            <a:endParaRPr lang="pt-PT" altLang="en-US" sz="2800" dirty="0">
              <a:gradFill>
                <a:gsLst>
                  <a:gs pos="0">
                    <a:srgbClr val="14CD68"/>
                  </a:gs>
                  <a:gs pos="100000">
                    <a:srgbClr val="035C7D"/>
                  </a:gs>
                </a:gsLst>
                <a:lin scaled="0"/>
              </a:gradFill>
            </a:endParaRPr>
          </a:p>
        </p:txBody>
      </p:sp>
      <p:cxnSp>
        <p:nvCxnSpPr>
          <p:cNvPr id="174" name="Conexão Reta 173"/>
          <p:cNvCxnSpPr/>
          <p:nvPr/>
        </p:nvCxnSpPr>
        <p:spPr>
          <a:xfrm>
            <a:off x="11276330" y="278511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5" name="Shape 238" descr="C:\technopolys\technopolys\techno\technoW1\technoW2\images\home_banner_pager 16.png"/>
          <p:cNvPicPr preferRelativeResize="0"/>
          <p:nvPr/>
        </p:nvPicPr>
        <p:blipFill rotWithShape="1">
          <a:blip r:embed="rId3"/>
          <a:srcRect/>
          <a:stretch>
            <a:fillRect/>
          </a:stretch>
        </p:blipFill>
        <p:spPr>
          <a:xfrm>
            <a:off x="10984819" y="2516753"/>
            <a:ext cx="559402" cy="559434"/>
          </a:xfrm>
          <a:prstGeom prst="rect">
            <a:avLst/>
          </a:prstGeom>
          <a:noFill/>
          <a:ln>
            <a:noFill/>
          </a:ln>
        </p:spPr>
      </p:pic>
      <p:cxnSp>
        <p:nvCxnSpPr>
          <p:cNvPr id="177" name="Conexão Reta 176"/>
          <p:cNvCxnSpPr/>
          <p:nvPr/>
        </p:nvCxnSpPr>
        <p:spPr>
          <a:xfrm>
            <a:off x="3443605" y="49472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8" name="Shape 238" descr="C:\technopolys\technopolys\techno\technoW1\technoW2\images\home_banner_pager 16.png"/>
          <p:cNvPicPr preferRelativeResize="0"/>
          <p:nvPr/>
        </p:nvPicPr>
        <p:blipFill rotWithShape="1">
          <a:blip r:embed="rId3"/>
          <a:srcRect/>
          <a:stretch>
            <a:fillRect/>
          </a:stretch>
        </p:blipFill>
        <p:spPr>
          <a:xfrm>
            <a:off x="3162889" y="4810373"/>
            <a:ext cx="559402" cy="559434"/>
          </a:xfrm>
          <a:prstGeom prst="rect">
            <a:avLst/>
          </a:prstGeom>
          <a:noFill/>
          <a:ln>
            <a:noFill/>
          </a:ln>
        </p:spPr>
      </p:pic>
      <p:cxnSp>
        <p:nvCxnSpPr>
          <p:cNvPr id="179" name="Conexão Reta 178"/>
          <p:cNvCxnSpPr/>
          <p:nvPr/>
        </p:nvCxnSpPr>
        <p:spPr>
          <a:xfrm>
            <a:off x="5742940" y="49790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0" name="Shape 238" descr="C:\technopolys\technopolys\techno\technoW1\technoW2\images\home_banner_pager 16.png"/>
          <p:cNvPicPr preferRelativeResize="0"/>
          <p:nvPr/>
        </p:nvPicPr>
        <p:blipFill rotWithShape="1">
          <a:blip r:embed="rId3"/>
          <a:srcRect/>
          <a:stretch>
            <a:fillRect/>
          </a:stretch>
        </p:blipFill>
        <p:spPr>
          <a:xfrm>
            <a:off x="5462224" y="4802118"/>
            <a:ext cx="559402" cy="559434"/>
          </a:xfrm>
          <a:prstGeom prst="rect">
            <a:avLst/>
          </a:prstGeom>
          <a:noFill/>
          <a:ln>
            <a:noFill/>
          </a:ln>
        </p:spPr>
      </p:pic>
      <p:cxnSp>
        <p:nvCxnSpPr>
          <p:cNvPr id="181" name="Conexão Reta 180"/>
          <p:cNvCxnSpPr/>
          <p:nvPr/>
        </p:nvCxnSpPr>
        <p:spPr>
          <a:xfrm>
            <a:off x="8033385" y="49726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2" name="Shape 238" descr="C:\technopolys\technopolys\techno\technoW1\technoW2\images\home_banner_pager 16.png"/>
          <p:cNvPicPr preferRelativeResize="0"/>
          <p:nvPr/>
        </p:nvPicPr>
        <p:blipFill rotWithShape="1">
          <a:blip r:embed="rId3"/>
          <a:srcRect/>
          <a:stretch>
            <a:fillRect/>
          </a:stretch>
        </p:blipFill>
        <p:spPr>
          <a:xfrm>
            <a:off x="7752669" y="4817358"/>
            <a:ext cx="559402" cy="559434"/>
          </a:xfrm>
          <a:prstGeom prst="rect">
            <a:avLst/>
          </a:prstGeom>
          <a:noFill/>
          <a:ln>
            <a:noFill/>
          </a:ln>
        </p:spPr>
      </p:pic>
      <p:sp>
        <p:nvSpPr>
          <p:cNvPr id="183"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86"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87" name="Shape 257" descr="C:\technopolys\technopolys\techno\technoW1\technoW2\images\home_banner_pager.png"/>
          <p:cNvPicPr preferRelativeResize="0"/>
          <p:nvPr/>
        </p:nvPicPr>
        <p:blipFill rotWithShape="1">
          <a:blip r:embed="rId4"/>
          <a:srcRect/>
          <a:stretch>
            <a:fillRect/>
          </a:stretch>
        </p:blipFill>
        <p:spPr>
          <a:xfrm>
            <a:off x="3325495" y="6042025"/>
            <a:ext cx="250825" cy="250825"/>
          </a:xfrm>
          <a:prstGeom prst="rect">
            <a:avLst/>
          </a:prstGeom>
          <a:noFill/>
          <a:ln>
            <a:noFill/>
          </a:ln>
        </p:spPr>
      </p:pic>
      <p:pic>
        <p:nvPicPr>
          <p:cNvPr id="188" name="Shape 257" descr="C:\technopolys\technopolys\techno\technoW1\technoW2\images\home_banner_pager.png"/>
          <p:cNvPicPr preferRelativeResize="0"/>
          <p:nvPr/>
        </p:nvPicPr>
        <p:blipFill rotWithShape="1">
          <a:blip r:embed="rId4"/>
          <a:srcRect/>
          <a:stretch>
            <a:fillRect/>
          </a:stretch>
        </p:blipFill>
        <p:spPr>
          <a:xfrm>
            <a:off x="5619750" y="6060440"/>
            <a:ext cx="250825" cy="250825"/>
          </a:xfrm>
          <a:prstGeom prst="rect">
            <a:avLst/>
          </a:prstGeom>
          <a:noFill/>
          <a:ln>
            <a:noFill/>
          </a:ln>
        </p:spPr>
      </p:pic>
      <p:cxnSp>
        <p:nvCxnSpPr>
          <p:cNvPr id="193"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4" name="Shape 238" descr="C:\technopolys\technopolys\techno\technoW1\technoW2\images\home_banner_pager 16.png"/>
          <p:cNvPicPr preferRelativeResize="0"/>
          <p:nvPr/>
        </p:nvPicPr>
        <p:blipFill rotWithShape="1">
          <a:blip r:embed="rId3"/>
          <a:srcRect/>
          <a:stretch>
            <a:fillRect/>
          </a:stretch>
        </p:blipFill>
        <p:spPr>
          <a:xfrm>
            <a:off x="10056449" y="4797673"/>
            <a:ext cx="559402" cy="559434"/>
          </a:xfrm>
          <a:prstGeom prst="rect">
            <a:avLst/>
          </a:prstGeom>
          <a:noFill/>
          <a:ln>
            <a:noFill/>
          </a:ln>
        </p:spPr>
      </p:pic>
      <p:cxnSp>
        <p:nvCxnSpPr>
          <p:cNvPr id="198"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9" name="Shape 238" descr="C:\technopolys\technopolys\techno\technoW1\technoW2\images\home_banner_pager 16.png"/>
          <p:cNvPicPr preferRelativeResize="0"/>
          <p:nvPr/>
        </p:nvPicPr>
        <p:blipFill rotWithShape="1">
          <a:blip r:embed="rId3"/>
          <a:srcRect/>
          <a:stretch>
            <a:fillRect/>
          </a:stretch>
        </p:blipFill>
        <p:spPr>
          <a:xfrm>
            <a:off x="9206184" y="569208"/>
            <a:ext cx="559402" cy="559434"/>
          </a:xfrm>
          <a:prstGeom prst="rect">
            <a:avLst/>
          </a:prstGeom>
          <a:noFill/>
          <a:ln>
            <a:noFill/>
          </a:ln>
        </p:spPr>
      </p:pic>
      <p:pic>
        <p:nvPicPr>
          <p:cNvPr id="200" name="Shape 257" descr="C:\technopolys\technopolys\techno\technoW1\technoW2\images\home_banner_pager.png"/>
          <p:cNvPicPr preferRelativeResize="0"/>
          <p:nvPr/>
        </p:nvPicPr>
        <p:blipFill rotWithShape="1">
          <a:blip r:embed="rId4"/>
          <a:srcRect/>
          <a:stretch>
            <a:fillRect/>
          </a:stretch>
        </p:blipFill>
        <p:spPr>
          <a:xfrm>
            <a:off x="9357995" y="1807210"/>
            <a:ext cx="250825" cy="250825"/>
          </a:xfrm>
          <a:prstGeom prst="rect">
            <a:avLst/>
          </a:prstGeom>
          <a:noFill/>
          <a:ln>
            <a:noFill/>
          </a:ln>
        </p:spPr>
      </p:pic>
      <p:sp>
        <p:nvSpPr>
          <p:cNvPr id="201" name="Caixa de Texto 200"/>
          <p:cNvSpPr txBox="1"/>
          <p:nvPr/>
        </p:nvSpPr>
        <p:spPr>
          <a:xfrm>
            <a:off x="6631940" y="194627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1983</a:t>
            </a:r>
            <a:endParaRPr lang="pt-PT" altLang="en-US" sz="2800" dirty="0">
              <a:gradFill>
                <a:gsLst>
                  <a:gs pos="0">
                    <a:srgbClr val="14CD68"/>
                  </a:gs>
                  <a:gs pos="100000">
                    <a:srgbClr val="035C7D"/>
                  </a:gs>
                </a:gsLst>
                <a:lin scaled="0"/>
              </a:gradFill>
            </a:endParaRPr>
          </a:p>
        </p:txBody>
      </p:sp>
      <p:sp>
        <p:nvSpPr>
          <p:cNvPr id="203" name="Oval 202"/>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4" name="Shape 257" descr="C:\technopolys\technopolys\techno\technoW1\technoW2\images\home_banner_pager.png"/>
          <p:cNvPicPr preferRelativeResize="0"/>
          <p:nvPr/>
        </p:nvPicPr>
        <p:blipFill rotWithShape="1">
          <a:blip r:embed="rId4"/>
          <a:srcRect/>
          <a:stretch>
            <a:fillRect/>
          </a:stretch>
        </p:blipFill>
        <p:spPr>
          <a:xfrm>
            <a:off x="2319020" y="3898900"/>
            <a:ext cx="250825" cy="250825"/>
          </a:xfrm>
          <a:prstGeom prst="rect">
            <a:avLst/>
          </a:prstGeom>
          <a:noFill/>
          <a:ln>
            <a:noFill/>
          </a:ln>
        </p:spPr>
      </p:pic>
      <p:pic>
        <p:nvPicPr>
          <p:cNvPr id="166" name="Shape 257" descr="C:\technopolys\technopolys\techno\technoW1\technoW2\images\home_banner_pager.png"/>
          <p:cNvPicPr preferRelativeResize="0"/>
          <p:nvPr/>
        </p:nvPicPr>
        <p:blipFill rotWithShape="1">
          <a:blip r:embed="rId4"/>
          <a:srcRect/>
          <a:stretch>
            <a:fillRect/>
          </a:stretch>
        </p:blipFill>
        <p:spPr>
          <a:xfrm>
            <a:off x="11149330" y="3883025"/>
            <a:ext cx="250825" cy="250825"/>
          </a:xfrm>
          <a:prstGeom prst="rect">
            <a:avLst/>
          </a:prstGeom>
          <a:noFill/>
          <a:ln>
            <a:noFill/>
          </a:ln>
        </p:spPr>
      </p:pic>
      <p:sp>
        <p:nvSpPr>
          <p:cNvPr id="205"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pic>
        <p:nvPicPr>
          <p:cNvPr id="158" name="Shape 257" descr="C:\technopolys\technopolys\techno\technoW1\technoW2\images\home_banner_pager.png"/>
          <p:cNvPicPr preferRelativeResize="0"/>
          <p:nvPr/>
        </p:nvPicPr>
        <p:blipFill rotWithShape="1">
          <a:blip r:embed="rId4"/>
          <a:srcRect/>
          <a:stretch>
            <a:fillRect/>
          </a:stretch>
        </p:blipFill>
        <p:spPr>
          <a:xfrm>
            <a:off x="10225405" y="6055360"/>
            <a:ext cx="250825" cy="250825"/>
          </a:xfrm>
          <a:prstGeom prst="rect">
            <a:avLst/>
          </a:prstGeom>
          <a:noFill/>
          <a:ln>
            <a:noFill/>
          </a:ln>
        </p:spPr>
      </p:pic>
      <p:sp>
        <p:nvSpPr>
          <p:cNvPr id="207" name="Caixa de Texto 206"/>
          <p:cNvSpPr txBox="1"/>
          <p:nvPr/>
        </p:nvSpPr>
        <p:spPr>
          <a:xfrm>
            <a:off x="757237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sp>
        <p:nvSpPr>
          <p:cNvPr id="100" name="Caixa de Texto 64"/>
          <p:cNvSpPr txBox="1"/>
          <p:nvPr/>
        </p:nvSpPr>
        <p:spPr>
          <a:xfrm>
            <a:off x="332105" y="710565"/>
            <a:ext cx="2139950" cy="569387"/>
          </a:xfrm>
          <a:prstGeom prst="rect">
            <a:avLst/>
          </a:prstGeom>
          <a:noFill/>
        </p:spPr>
        <p:txBody>
          <a:bodyPr wrap="square" rtlCol="0">
            <a:spAutoFit/>
          </a:bodyPr>
          <a:lstStyle/>
          <a:p>
            <a:pPr algn="just"/>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Constitution.</a:t>
            </a:r>
          </a:p>
          <a:p>
            <a:pPr algn="just"/>
            <a:r>
              <a:rPr lang="pt-PT" sz="1000" dirty="0" smtClean="0">
                <a:latin typeface="Arial Narrow" panose="020B0606020202030204" pitchFamily="34" charset="0"/>
              </a:rPr>
              <a:t>The ECOWAS </a:t>
            </a:r>
            <a:r>
              <a:rPr lang="pt-PT" sz="1000" dirty="0">
                <a:latin typeface="Arial Narrow" panose="020B0606020202030204" pitchFamily="34" charset="0"/>
              </a:rPr>
              <a:t>constitutional treaty was approved on the 28</a:t>
            </a:r>
            <a:r>
              <a:rPr lang="pt-PT" sz="1000" baseline="30000" dirty="0">
                <a:latin typeface="Arial Narrow" panose="020B0606020202030204" pitchFamily="34" charset="0"/>
              </a:rPr>
              <a:t>th</a:t>
            </a:r>
            <a:r>
              <a:rPr lang="pt-PT" sz="1000" dirty="0">
                <a:latin typeface="Arial Narrow" panose="020B0606020202030204" pitchFamily="34" charset="0"/>
              </a:rPr>
              <a:t> of May </a:t>
            </a:r>
            <a:r>
              <a:rPr lang="pt-PT" sz="1000" dirty="0" smtClean="0">
                <a:latin typeface="Arial Narrow" panose="020B0606020202030204" pitchFamily="34" charset="0"/>
              </a:rPr>
              <a:t>1975</a:t>
            </a:r>
            <a:r>
              <a:rPr lang="pt-PT" sz="1000" dirty="0">
                <a:latin typeface="Arial Narrow" panose="020B0606020202030204" pitchFamily="34" charset="0"/>
              </a:rPr>
              <a:t>.</a:t>
            </a:r>
          </a:p>
        </p:txBody>
      </p:sp>
      <p:sp>
        <p:nvSpPr>
          <p:cNvPr id="101" name="Caixa de Texto 75"/>
          <p:cNvSpPr txBox="1"/>
          <p:nvPr/>
        </p:nvSpPr>
        <p:spPr>
          <a:xfrm>
            <a:off x="2653030" y="716280"/>
            <a:ext cx="2101850" cy="1092607"/>
          </a:xfrm>
          <a:prstGeom prst="rect">
            <a:avLst/>
          </a:prstGeom>
          <a:noFill/>
        </p:spPr>
        <p:txBody>
          <a:bodyPr wrap="square" rtlCol="0">
            <a:spAutoFit/>
          </a:bodyPr>
          <a:lstStyle/>
          <a:p>
            <a:pPr algn="just"/>
            <a:r>
              <a:rPr lang="pt-PT" sz="1100" b="1" dirty="0">
                <a:solidFill>
                  <a:srgbClr val="3FBBD7"/>
                </a:solidFill>
                <a:latin typeface="Arial Narrow" panose="020B0606020202030204" pitchFamily="34" charset="0"/>
              </a:rPr>
              <a:t>Membership of  Cape Verde</a:t>
            </a:r>
            <a:r>
              <a:rPr lang="pt-PT" sz="1100" dirty="0">
                <a:latin typeface="Arial Narrow" panose="020B0606020202030204" pitchFamily="34" charset="0"/>
              </a:rPr>
              <a:t>.</a:t>
            </a:r>
          </a:p>
          <a:p>
            <a:pPr algn="just"/>
            <a:r>
              <a:rPr lang="pt-PT" sz="1100" dirty="0">
                <a:latin typeface="Arial Narrow" panose="020B0606020202030204" pitchFamily="34" charset="0"/>
              </a:rPr>
              <a:t>Cape Verde became a member of ECOWAS in 1976, immediately after obtaining the status of independent and sovereign state on July 5, 1975.</a:t>
            </a:r>
          </a:p>
          <a:p>
            <a:endParaRPr lang="pt-PT" altLang="en-US" sz="1000" dirty="0"/>
          </a:p>
        </p:txBody>
      </p:sp>
      <p:sp>
        <p:nvSpPr>
          <p:cNvPr id="102" name="Caixa de Texto 111"/>
          <p:cNvSpPr txBox="1"/>
          <p:nvPr/>
        </p:nvSpPr>
        <p:spPr>
          <a:xfrm>
            <a:off x="4918074" y="713740"/>
            <a:ext cx="2148841" cy="1107996"/>
          </a:xfrm>
          <a:prstGeom prst="rect">
            <a:avLst/>
          </a:prstGeom>
          <a:noFill/>
        </p:spPr>
        <p:txBody>
          <a:bodyPr wrap="square" rtlCol="0">
            <a:spAutoFit/>
          </a:bodyPr>
          <a:lstStyle/>
          <a:p>
            <a:pPr algn="just"/>
            <a:r>
              <a:rPr lang="pt-PT" sz="1100" b="1" dirty="0">
                <a:solidFill>
                  <a:srgbClr val="3FBBD7"/>
                </a:solidFill>
                <a:latin typeface="Arial Narrow" panose="020B0606020202030204" pitchFamily="34" charset="0"/>
              </a:rPr>
              <a:t>Liberalization of foreign trade.</a:t>
            </a:r>
          </a:p>
          <a:p>
            <a:pPr algn="just"/>
            <a:r>
              <a:rPr lang="pt-PT" sz="1100" dirty="0">
                <a:latin typeface="Arial Narrow" panose="020B0606020202030204" pitchFamily="34" charset="0"/>
              </a:rPr>
              <a:t>Cancellation of import and export customs duties and removal of non-tariff barriers between member states for agricultural products, crafts and crude oil</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03" name="Caixa de Texto 201"/>
          <p:cNvSpPr txBox="1"/>
          <p:nvPr/>
        </p:nvSpPr>
        <p:spPr>
          <a:xfrm>
            <a:off x="185387" y="2675890"/>
            <a:ext cx="2080339" cy="877163"/>
          </a:xfrm>
          <a:prstGeom prst="rect">
            <a:avLst/>
          </a:prstGeom>
          <a:noFill/>
        </p:spPr>
        <p:txBody>
          <a:bodyPr wrap="square" rtlCol="0">
            <a:spAutoFit/>
          </a:bodyPr>
          <a:lstStyle/>
          <a:p>
            <a:pPr algn="just"/>
            <a:r>
              <a:rPr lang="pt-PT" sz="1100" i="1" dirty="0">
                <a:solidFill>
                  <a:srgbClr val="3FBBD7"/>
                </a:solidFill>
              </a:rPr>
              <a:t>Liberalization of foreign trade</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Cancellation of import and export customs duties and removal of non-tariff barriers between Member States of the industrial products</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04" name="Caixa de Texto 123"/>
          <p:cNvSpPr txBox="1"/>
          <p:nvPr/>
        </p:nvSpPr>
        <p:spPr>
          <a:xfrm>
            <a:off x="7278370" y="708660"/>
            <a:ext cx="1858645" cy="938719"/>
          </a:xfrm>
          <a:prstGeom prst="rect">
            <a:avLst/>
          </a:prstGeom>
          <a:noFill/>
        </p:spPr>
        <p:txBody>
          <a:bodyPr wrap="square" rtlCol="0">
            <a:spAutoFit/>
          </a:bodyPr>
          <a:lstStyle/>
          <a:p>
            <a:pPr algn="just" defTabSz="1111250">
              <a:lnSpc>
                <a:spcPts val="1100"/>
              </a:lnSpc>
              <a:defRPr/>
            </a:pPr>
            <a:r>
              <a:rPr lang="pt-PT" sz="1100" dirty="0">
                <a:solidFill>
                  <a:srgbClr val="3FBBD7"/>
                </a:solidFill>
              </a:rPr>
              <a:t>Single currency</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Idea of ​​creation of the single currency of ECOWAS launched by the Conference of Heads of State and Government. Decision A / Dec6 / 12/85</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05" name="Caixa de Texto 188"/>
          <p:cNvSpPr txBox="1"/>
          <p:nvPr/>
        </p:nvSpPr>
        <p:spPr>
          <a:xfrm>
            <a:off x="9615170" y="746125"/>
            <a:ext cx="1649350" cy="656590"/>
          </a:xfrm>
          <a:prstGeom prst="rect">
            <a:avLst/>
          </a:prstGeom>
          <a:noFill/>
        </p:spPr>
        <p:txBody>
          <a:bodyPr wrap="square" rtlCol="0">
            <a:spAutoFit/>
          </a:bodyPr>
          <a:lstStyle/>
          <a:p>
            <a:pPr algn="just" defTabSz="1111250">
              <a:lnSpc>
                <a:spcPts val="1100"/>
              </a:lnSpc>
              <a:defRPr/>
            </a:pPr>
            <a:r>
              <a:rPr lang="pt-PT" sz="1100" dirty="0" smtClean="0">
                <a:solidFill>
                  <a:srgbClr val="3FBBD7"/>
                </a:solidFill>
              </a:rPr>
              <a:t>Monetary cooperation</a:t>
            </a:r>
            <a:r>
              <a:rPr lang="fr-FR" sz="1100" b="1" dirty="0" smtClean="0">
                <a:solidFill>
                  <a:srgbClr val="3FBBD7"/>
                </a:solidFill>
                <a:latin typeface="Arial Narrow" panose="020B0606020202030204" pitchFamily="34" charset="0"/>
                <a:ea typeface="Verdana" panose="020B0604030504040204" pitchFamily="34" charset="0"/>
                <a:cs typeface="Verdana" panose="020B0604030504040204" pitchFamily="34" charset="0"/>
                <a:sym typeface="+mn-ea"/>
              </a:rPr>
              <a:t>.</a:t>
            </a:r>
          </a:p>
          <a:p>
            <a:pPr algn="just" defTabSz="1111250">
              <a:lnSpc>
                <a:spcPts val="1100"/>
              </a:lnSpc>
              <a:defRPr/>
            </a:pPr>
            <a:r>
              <a:rPr lang="pt-PT" sz="1000" dirty="0" smtClean="0">
                <a:latin typeface="Arial Narrow" panose="020B0606020202030204" pitchFamily="34" charset="0"/>
              </a:rPr>
              <a:t>Adoption </a:t>
            </a:r>
            <a:r>
              <a:rPr lang="pt-PT" sz="1000" dirty="0">
                <a:latin typeface="Arial Narrow" panose="020B0606020202030204" pitchFamily="34" charset="0"/>
              </a:rPr>
              <a:t>of an ECOWAS monetary cooperation program (PCMC</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06" name="Caixa de Texto 191"/>
          <p:cNvSpPr txBox="1"/>
          <p:nvPr/>
        </p:nvSpPr>
        <p:spPr>
          <a:xfrm>
            <a:off x="2599101" y="2660015"/>
            <a:ext cx="1866220" cy="723275"/>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Convergence criteria</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p>
          <a:p>
            <a:pPr algn="just" defTabSz="1111250">
              <a:lnSpc>
                <a:spcPct val="100000"/>
              </a:lnSpc>
              <a:spcBef>
                <a:spcPts val="0"/>
              </a:spcBef>
              <a:spcAft>
                <a:spcPts val="35"/>
              </a:spcAft>
              <a:defRPr/>
            </a:pPr>
            <a:r>
              <a:rPr lang="pt-PT" sz="1000" dirty="0">
                <a:latin typeface="Arial Narrow" panose="020B0606020202030204" pitchFamily="34" charset="0"/>
              </a:rPr>
              <a:t>Adoption of the </a:t>
            </a:r>
            <a:r>
              <a:rPr lang="pt-PT" sz="1000" i="1" dirty="0">
                <a:latin typeface="Arial Narrow" panose="020B0606020202030204" pitchFamily="34" charset="0"/>
              </a:rPr>
              <a:t>ECOWAS</a:t>
            </a:r>
            <a:r>
              <a:rPr lang="pt-PT" sz="1000" dirty="0">
                <a:latin typeface="Arial Narrow" panose="020B0606020202030204" pitchFamily="34" charset="0"/>
              </a:rPr>
              <a:t> macroeconomic convergence criteria</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07" name="Caixa de Texto 133"/>
          <p:cNvSpPr txBox="1"/>
          <p:nvPr/>
        </p:nvSpPr>
        <p:spPr>
          <a:xfrm>
            <a:off x="4723766" y="2651760"/>
            <a:ext cx="2011044" cy="1184940"/>
          </a:xfrm>
          <a:prstGeom prst="rect">
            <a:avLst/>
          </a:prstGeom>
          <a:noFill/>
        </p:spPr>
        <p:txBody>
          <a:bodyPr wrap="square" rtlCol="0">
            <a:spAutoFit/>
          </a:bodyPr>
          <a:lstStyle/>
          <a:p>
            <a:pPr algn="just" defTabSz="1111250">
              <a:spcAft>
                <a:spcPts val="35"/>
              </a:spcAft>
              <a:defRPr/>
            </a:pPr>
            <a:r>
              <a:rPr lang="pt-PT" sz="1100" i="1" dirty="0">
                <a:solidFill>
                  <a:srgbClr val="3FBBD7"/>
                </a:solidFill>
              </a:rPr>
              <a:t>Accra Declaration</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On April 30, the Heads of State and Government of 6 countries declared the institutionalization of the West African Monetary Zone (WAMZ), within the framework of the objective of the single currency zone of ECOWAS</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08" name="Caixa de Texto 118"/>
          <p:cNvSpPr txBox="1"/>
          <p:nvPr/>
        </p:nvSpPr>
        <p:spPr>
          <a:xfrm>
            <a:off x="6990715" y="2618740"/>
            <a:ext cx="1781175" cy="877163"/>
          </a:xfrm>
          <a:prstGeom prst="rect">
            <a:avLst/>
          </a:prstGeom>
          <a:noFill/>
        </p:spPr>
        <p:txBody>
          <a:bodyPr wrap="square" rtlCol="0">
            <a:spAutoFit/>
          </a:bodyPr>
          <a:lstStyle/>
          <a:p>
            <a:pPr algn="just"/>
            <a:r>
              <a:rPr lang="pt-PT" sz="1100" i="1" dirty="0">
                <a:solidFill>
                  <a:srgbClr val="3FBBD7"/>
                </a:solidFill>
              </a:rPr>
              <a:t>ZMAO Agreement</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On December 15, 2000, in Bamako, capital of Mali, 5 heads of state and government signed the WAMZ Agreement.</a:t>
            </a:r>
          </a:p>
        </p:txBody>
      </p:sp>
      <p:sp>
        <p:nvSpPr>
          <p:cNvPr id="109" name="Caixa de Texto 189"/>
          <p:cNvSpPr txBox="1"/>
          <p:nvPr/>
        </p:nvSpPr>
        <p:spPr>
          <a:xfrm>
            <a:off x="9116139" y="2623185"/>
            <a:ext cx="2115741" cy="1338828"/>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Monitoring mechanism</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endPar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endParaRPr>
          </a:p>
          <a:p>
            <a:pPr algn="just" defTabSz="1111250">
              <a:spcAft>
                <a:spcPts val="35"/>
              </a:spcAft>
              <a:defRPr/>
            </a:pPr>
            <a:r>
              <a:rPr lang="pt-PT" sz="1000" dirty="0">
                <a:latin typeface="Arial Narrow" panose="020B0606020202030204" pitchFamily="34" charset="0"/>
              </a:rPr>
              <a:t>Adoption of a multilateral supervision mechanism within the framework of the coordination of the economic and financial policies of the Member States as a precondition for the creation of the Economic and Monetary Union (decision A (dec / 7/12/01</a:t>
            </a:r>
            <a:r>
              <a:rPr lang="pt-PT" sz="1000" dirty="0" smtClean="0">
                <a:latin typeface="Arial Narrow" panose="020B0606020202030204" pitchFamily="34" charset="0"/>
              </a:rPr>
              <a:t>)).</a:t>
            </a:r>
            <a:endParaRPr lang="pt-PT" sz="1000" dirty="0">
              <a:latin typeface="Arial Narrow" panose="020B0606020202030204" pitchFamily="34" charset="0"/>
            </a:endParaRPr>
          </a:p>
        </p:txBody>
      </p:sp>
      <p:sp>
        <p:nvSpPr>
          <p:cNvPr id="111" name="Caixa de Texto 183"/>
          <p:cNvSpPr txBox="1"/>
          <p:nvPr/>
        </p:nvSpPr>
        <p:spPr>
          <a:xfrm>
            <a:off x="1196339" y="4911725"/>
            <a:ext cx="1870757" cy="656590"/>
          </a:xfrm>
          <a:prstGeom prst="rect">
            <a:avLst/>
          </a:prstGeom>
          <a:noFill/>
        </p:spPr>
        <p:txBody>
          <a:bodyPr wrap="square" rtlCol="0">
            <a:spAutoFit/>
          </a:bodyPr>
          <a:lstStyle/>
          <a:p>
            <a:pPr algn="just" defTabSz="1111250">
              <a:lnSpc>
                <a:spcPts val="1100"/>
              </a:lnSpc>
              <a:defRPr/>
            </a:pPr>
            <a:r>
              <a:rPr lang="pt-PT" sz="1100" i="1" dirty="0">
                <a:solidFill>
                  <a:srgbClr val="3FBBD7"/>
                </a:solidFill>
              </a:rPr>
              <a:t>Free movement of people</a:t>
            </a:r>
            <a:r>
              <a:rPr lang="fr-FR" sz="11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Recognition of the right to free movement of people and to work in ECOWAS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4" name="Caixa de Texto 184"/>
          <p:cNvSpPr txBox="1"/>
          <p:nvPr/>
        </p:nvSpPr>
        <p:spPr>
          <a:xfrm>
            <a:off x="3512184" y="4918075"/>
            <a:ext cx="1721531" cy="656590"/>
          </a:xfrm>
          <a:prstGeom prst="rect">
            <a:avLst/>
          </a:prstGeom>
          <a:noFill/>
        </p:spPr>
        <p:txBody>
          <a:bodyPr wrap="square" rtlCol="0">
            <a:spAutoFit/>
          </a:bodyPr>
          <a:lstStyle/>
          <a:p>
            <a:pPr algn="just" defTabSz="1111250">
              <a:lnSpc>
                <a:spcPts val="1100"/>
              </a:lnSpc>
              <a:defRPr/>
            </a:pPr>
            <a:r>
              <a:rPr lang="pt-PT" sz="1100" i="1" dirty="0">
                <a:solidFill>
                  <a:srgbClr val="3FBBD7"/>
                </a:solidFill>
              </a:rPr>
              <a:t>Effective free movement</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Effective visa-free movement in the region, for ECOWAS citizens limited to 90 </a:t>
            </a:r>
            <a:r>
              <a:rPr lang="pt-PT" sz="1000" dirty="0" smtClean="0">
                <a:latin typeface="Arial Narrow" panose="020B0606020202030204" pitchFamily="34" charset="0"/>
              </a:rPr>
              <a:t>days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5" name="Caixa de Texto 205"/>
          <p:cNvSpPr txBox="1"/>
          <p:nvPr/>
        </p:nvSpPr>
        <p:spPr>
          <a:xfrm>
            <a:off x="5796914" y="4909820"/>
            <a:ext cx="1937385" cy="877163"/>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i="1" dirty="0">
                <a:solidFill>
                  <a:srgbClr val="3FBBD7"/>
                </a:solidFill>
              </a:rPr>
              <a:t>Vision 2020</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endPar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endParaRPr>
          </a:p>
          <a:p>
            <a:pPr algn="just" defTabSz="1111250">
              <a:lnSpc>
                <a:spcPct val="100000"/>
              </a:lnSpc>
              <a:spcBef>
                <a:spcPts val="0"/>
              </a:spcBef>
              <a:spcAft>
                <a:spcPts val="35"/>
              </a:spcAft>
              <a:defRPr/>
            </a:pPr>
            <a:r>
              <a:rPr lang="pt-PT" sz="1000" dirty="0">
                <a:latin typeface="Arial Narrow" panose="020B0606020202030204" pitchFamily="34" charset="0"/>
              </a:rPr>
              <a:t>The adoption of the constitutive principles, which consists in the conversion of an ECOWAS of States into an ECOWAS of citizens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6" name="Caixa de Texto 207"/>
          <p:cNvSpPr txBox="1"/>
          <p:nvPr/>
        </p:nvSpPr>
        <p:spPr>
          <a:xfrm>
            <a:off x="8110855" y="4914265"/>
            <a:ext cx="2038985" cy="861774"/>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i="1" dirty="0">
                <a:solidFill>
                  <a:srgbClr val="3FBBD7"/>
                </a:solidFill>
              </a:rPr>
              <a:t>Single currency of ECOWAS [ECO]</a:t>
            </a:r>
            <a:r>
              <a:rPr lang="fr-FR" sz="10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Adoption by the ECOWAS Convergence Council on May 25, 2009 of a “roadmap” for the ECOWAS single currency program [ECO] in 2020</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28" name="Caixa de Texto 195"/>
          <p:cNvSpPr txBox="1"/>
          <p:nvPr/>
        </p:nvSpPr>
        <p:spPr>
          <a:xfrm>
            <a:off x="10404475" y="4915535"/>
            <a:ext cx="1762046" cy="938719"/>
          </a:xfrm>
          <a:prstGeom prst="rect">
            <a:avLst/>
          </a:prstGeom>
          <a:noFill/>
        </p:spPr>
        <p:txBody>
          <a:bodyPr wrap="square" rtlCol="0">
            <a:spAutoFit/>
          </a:bodyPr>
          <a:lstStyle/>
          <a:p>
            <a:pPr algn="just" defTabSz="1111250">
              <a:lnSpc>
                <a:spcPts val="1100"/>
              </a:lnSpc>
              <a:defRPr/>
            </a:pPr>
            <a:r>
              <a:rPr lang="pt-PT" sz="1000" i="1" dirty="0">
                <a:solidFill>
                  <a:srgbClr val="3FBBD7"/>
                </a:solidFill>
              </a:rPr>
              <a:t>Free trade area</a:t>
            </a:r>
            <a:r>
              <a:rPr lang="fr-FR" sz="10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rPr>
              <a:t>A free trade zone was created with the adoption of the ECOWAS Common External Tariff (CET) on October 25, 2013 in Dakar, applicable from January 2015</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2" name="CaixaDeTexto 6"/>
          <p:cNvSpPr txBox="1">
            <a:spLocks noChangeArrowheads="1"/>
          </p:cNvSpPr>
          <p:nvPr/>
        </p:nvSpPr>
        <p:spPr bwMode="auto">
          <a:xfrm>
            <a:off x="3699510" y="304165"/>
            <a:ext cx="4589780" cy="338554"/>
          </a:xfrm>
          <a:prstGeom prst="rect">
            <a:avLst/>
          </a:prstGeom>
          <a:noFill/>
          <a:ln w="9525">
            <a:noFill/>
            <a:miter lim="800000"/>
          </a:ln>
        </p:spPr>
        <p:txBody>
          <a:bodyPr wrap="square">
            <a:spAutoFit/>
          </a:bodyPr>
          <a:lstStyle/>
          <a:p>
            <a:pPr algn="ctr">
              <a:defRPr/>
            </a:pPr>
            <a:r>
              <a:rPr lang="pt-PT" sz="1600" b="1" i="1" dirty="0" smtClean="0">
                <a:gradFill>
                  <a:gsLst>
                    <a:gs pos="0">
                      <a:srgbClr val="14CD68"/>
                    </a:gs>
                    <a:gs pos="100000">
                      <a:srgbClr val="035C7D"/>
                    </a:gs>
                  </a:gsLst>
                  <a:lin scaled="0"/>
                </a:gradFill>
                <a:latin typeface="Arial Narrow" panose="020B0606020202030204" pitchFamily="34" charset="0"/>
                <a:cs typeface="Arial" panose="020B0604020202020204" pitchFamily="34" charset="0"/>
              </a:rPr>
              <a:t>A FEW STEPS OF REGIONAL INTEGRATION</a:t>
            </a:r>
            <a:endParaRPr lang="pt-PT" sz="1600" b="1" i="1" dirty="0">
              <a:gradFill>
                <a:gsLst>
                  <a:gs pos="0">
                    <a:srgbClr val="14CD68"/>
                  </a:gs>
                  <a:gs pos="100000">
                    <a:srgbClr val="035C7D"/>
                  </a:gs>
                </a:gsLst>
                <a:lin scaled="0"/>
              </a:gradFill>
              <a:latin typeface="Arial Narrow" panose="020B0606020202030204" pitchFamily="34" charset="0"/>
              <a:cs typeface="Arial" panose="020B0604020202020204" pitchFamily="34" charset="0"/>
            </a:endParaRPr>
          </a:p>
        </p:txBody>
      </p:sp>
      <p:pic>
        <p:nvPicPr>
          <p:cNvPr id="119" name="Imagem 11" descr="logo"/>
          <p:cNvPicPr>
            <a:picLocks noChangeAspect="1"/>
          </p:cNvPicPr>
          <p:nvPr/>
        </p:nvPicPr>
        <p:blipFill>
          <a:blip r:embed="rId5"/>
          <a:stretch>
            <a:fillRect/>
          </a:stretch>
        </p:blipFill>
        <p:spPr>
          <a:xfrm>
            <a:off x="75981" y="153264"/>
            <a:ext cx="2349938" cy="515796"/>
          </a:xfrm>
          <a:prstGeom prst="rect">
            <a:avLst/>
          </a:prstGeom>
        </p:spPr>
      </p:pic>
      <p:pic>
        <p:nvPicPr>
          <p:cNvPr id="123" name="Shape 238" descr="C:\technopolys\technopolys\techno\technoW1\technoW2\images\home_banner_pager 16.png"/>
          <p:cNvPicPr preferRelativeResize="0"/>
          <p:nvPr/>
        </p:nvPicPr>
        <p:blipFill rotWithShape="1">
          <a:blip r:embed="rId3"/>
          <a:srcRect/>
          <a:stretch>
            <a:fillRect/>
          </a:stretch>
        </p:blipFill>
        <p:spPr>
          <a:xfrm>
            <a:off x="8599759" y="2580888"/>
            <a:ext cx="559402" cy="559434"/>
          </a:xfrm>
          <a:prstGeom prst="rect">
            <a:avLst/>
          </a:prstGeom>
          <a:noFill/>
          <a:ln>
            <a:noFill/>
          </a:ln>
        </p:spPr>
      </p:pic>
      <p:pic>
        <p:nvPicPr>
          <p:cNvPr id="161" name="Shape 257" descr="C:\technopolys\technopolys\techno\technoW1\technoW2\images\home_banner_pager.png"/>
          <p:cNvPicPr preferRelativeResize="0"/>
          <p:nvPr/>
        </p:nvPicPr>
        <p:blipFill rotWithShape="1">
          <a:blip r:embed="rId4"/>
          <a:srcRect/>
          <a:stretch>
            <a:fillRect/>
          </a:stretch>
        </p:blipFill>
        <p:spPr>
          <a:xfrm>
            <a:off x="8767445" y="3928110"/>
            <a:ext cx="250825" cy="250825"/>
          </a:xfrm>
          <a:prstGeom prst="rect">
            <a:avLst/>
          </a:prstGeom>
          <a:noFill/>
          <a:ln>
            <a:noFill/>
          </a:ln>
        </p:spPr>
      </p:pic>
      <p:sp>
        <p:nvSpPr>
          <p:cNvPr id="2" name="Rectangle 1"/>
          <p:cNvSpPr/>
          <p:nvPr/>
        </p:nvSpPr>
        <p:spPr>
          <a:xfrm>
            <a:off x="1028700" y="4105077"/>
            <a:ext cx="987742" cy="33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4" name="TextBox 12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9" name="Picture 1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9590" y="85722"/>
            <a:ext cx="836910" cy="76518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50</a:t>
            </a:fld>
            <a:endParaRPr lang="fr-FR" altLang="pt-PT" sz="1000" b="1" i="1" u="sng"/>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2047614812"/>
              </p:ext>
            </p:extLst>
          </p:nvPr>
        </p:nvGraphicFramePr>
        <p:xfrm>
          <a:off x="0" y="761321"/>
          <a:ext cx="6151245" cy="60708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1786933739"/>
              </p:ext>
            </p:extLst>
          </p:nvPr>
        </p:nvGraphicFramePr>
        <p:xfrm>
          <a:off x="5951220" y="666203"/>
          <a:ext cx="6218774" cy="607082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8365" y="658812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51</a:t>
            </a:fld>
            <a:endParaRPr lang="fr-FR" altLang="pt-PT" sz="1000" b="1" i="1" u="sng">
              <a:solidFill>
                <a:srgbClr val="008CBA"/>
              </a:solidFill>
            </a:endParaRPr>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875853420"/>
              </p:ext>
            </p:extLst>
          </p:nvPr>
        </p:nvGraphicFramePr>
        <p:xfrm>
          <a:off x="68580" y="678181"/>
          <a:ext cx="12101414" cy="3017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a:graphicFrameLocks/>
          </p:cNvGraphicFramePr>
          <p:nvPr>
            <p:extLst>
              <p:ext uri="{D42A27DB-BD31-4B8C-83A1-F6EECF244321}">
                <p14:modId xmlns:p14="http://schemas.microsoft.com/office/powerpoint/2010/main" val="2739071403"/>
              </p:ext>
            </p:extLst>
          </p:nvPr>
        </p:nvGraphicFramePr>
        <p:xfrm>
          <a:off x="76200" y="3657918"/>
          <a:ext cx="12093794" cy="293020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52</a:t>
            </a:fld>
            <a:endParaRPr lang="fr-FR" altLang="pt-PT" sz="1200" b="1" i="1" u="sng"/>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91881397"/>
              </p:ext>
            </p:extLst>
          </p:nvPr>
        </p:nvGraphicFramePr>
        <p:xfrm>
          <a:off x="0" y="739140"/>
          <a:ext cx="12169994" cy="578231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4154230278"/>
              </p:ext>
            </p:extLst>
          </p:nvPr>
        </p:nvGraphicFramePr>
        <p:xfrm>
          <a:off x="30268" y="759460"/>
          <a:ext cx="6372225" cy="6098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5"/>
          <p:cNvGraphicFramePr>
            <a:graphicFrameLocks/>
          </p:cNvGraphicFramePr>
          <p:nvPr>
            <p:extLst>
              <p:ext uri="{D42A27DB-BD31-4B8C-83A1-F6EECF244321}">
                <p14:modId xmlns:p14="http://schemas.microsoft.com/office/powerpoint/2010/main" val="866304103"/>
              </p:ext>
            </p:extLst>
          </p:nvPr>
        </p:nvGraphicFramePr>
        <p:xfrm>
          <a:off x="5738247" y="825456"/>
          <a:ext cx="6432134" cy="600669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
        <p:nvSpPr>
          <p:cNvPr id="50" name="Slide Number Placeholder 6"/>
          <p:cNvSpPr txBox="1"/>
          <p:nvPr/>
        </p:nvSpPr>
        <p:spPr bwMode="auto">
          <a:xfrm>
            <a:off x="5433060"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53</a:t>
            </a:fld>
            <a:endParaRPr lang="fr-FR" altLang="pt-PT" sz="1200" b="1" i="1" u="sng">
              <a:solidFill>
                <a:srgbClr val="008CBA"/>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3026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54</a:t>
            </a:fld>
            <a:endParaRPr lang="fr-FR" altLang="pt-PT" sz="1200" b="1" i="1" u="sng">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1" name="Gráfico 6"/>
          <p:cNvGraphicFramePr>
            <a:graphicFrameLocks/>
          </p:cNvGraphicFramePr>
          <p:nvPr>
            <p:extLst>
              <p:ext uri="{D42A27DB-BD31-4B8C-83A1-F6EECF244321}">
                <p14:modId xmlns:p14="http://schemas.microsoft.com/office/powerpoint/2010/main" val="2547407931"/>
              </p:ext>
            </p:extLst>
          </p:nvPr>
        </p:nvGraphicFramePr>
        <p:xfrm>
          <a:off x="53340" y="4030027"/>
          <a:ext cx="12116654" cy="2708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2"/>
          <p:cNvGraphicFramePr>
            <a:graphicFrameLocks/>
          </p:cNvGraphicFramePr>
          <p:nvPr>
            <p:extLst>
              <p:ext uri="{D42A27DB-BD31-4B8C-83A1-F6EECF244321}">
                <p14:modId xmlns:p14="http://schemas.microsoft.com/office/powerpoint/2010/main" val="3362034277"/>
              </p:ext>
            </p:extLst>
          </p:nvPr>
        </p:nvGraphicFramePr>
        <p:xfrm>
          <a:off x="60960" y="678181"/>
          <a:ext cx="12109034" cy="321564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55</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2"/>
          <a:stretch>
            <a:fillRect/>
          </a:stretch>
        </p:blipFill>
        <p:spPr>
          <a:xfrm>
            <a:off x="178435" y="3117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2213964688"/>
              </p:ext>
            </p:extLst>
          </p:nvPr>
        </p:nvGraphicFramePr>
        <p:xfrm>
          <a:off x="53340" y="678180"/>
          <a:ext cx="12116654" cy="584327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5"/>
          <p:cNvGraphicFramePr>
            <a:graphicFrameLocks/>
          </p:cNvGraphicFramePr>
          <p:nvPr>
            <p:extLst>
              <p:ext uri="{D42A27DB-BD31-4B8C-83A1-F6EECF244321}">
                <p14:modId xmlns:p14="http://schemas.microsoft.com/office/powerpoint/2010/main" val="1350840831"/>
              </p:ext>
            </p:extLst>
          </p:nvPr>
        </p:nvGraphicFramePr>
        <p:xfrm>
          <a:off x="6169660" y="1085831"/>
          <a:ext cx="6000334" cy="531137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27431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56</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pic>
        <p:nvPicPr>
          <p:cNvPr id="8"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2840948131"/>
              </p:ext>
            </p:extLst>
          </p:nvPr>
        </p:nvGraphicFramePr>
        <p:xfrm>
          <a:off x="97156" y="611911"/>
          <a:ext cx="6193578" cy="600542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50" dirty="0">
                <a:solidFill>
                  <a:srgbClr val="008CBA"/>
                </a:solidFill>
              </a:rPr>
              <a:t>Page </a:t>
            </a:r>
            <a:fld id="{6B4155F8-E49E-4B59-B69C-02A46830878C}" type="slidenum">
              <a:rPr lang="fr-FR" altLang="pt-PT" sz="1050" b="1" i="1" u="sng">
                <a:solidFill>
                  <a:srgbClr val="008CBA"/>
                </a:solidFill>
              </a:rPr>
              <a:t>57</a:t>
            </a:fld>
            <a:endParaRPr lang="fr-FR" altLang="pt-PT" sz="105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2"/>
          <a:stretch>
            <a:fillRect/>
          </a:stretch>
        </p:blipFill>
        <p:spPr>
          <a:xfrm>
            <a:off x="178435" y="31178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2"/>
          <p:cNvGraphicFramePr>
            <a:graphicFrameLocks/>
          </p:cNvGraphicFramePr>
          <p:nvPr>
            <p:extLst>
              <p:ext uri="{D42A27DB-BD31-4B8C-83A1-F6EECF244321}">
                <p14:modId xmlns:p14="http://schemas.microsoft.com/office/powerpoint/2010/main" val="66636000"/>
              </p:ext>
            </p:extLst>
          </p:nvPr>
        </p:nvGraphicFramePr>
        <p:xfrm>
          <a:off x="0" y="612775"/>
          <a:ext cx="12169994" cy="31743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6"/>
          <p:cNvGraphicFramePr>
            <a:graphicFrameLocks/>
          </p:cNvGraphicFramePr>
          <p:nvPr>
            <p:extLst>
              <p:ext uri="{D42A27DB-BD31-4B8C-83A1-F6EECF244321}">
                <p14:modId xmlns:p14="http://schemas.microsoft.com/office/powerpoint/2010/main" val="3895426928"/>
              </p:ext>
            </p:extLst>
          </p:nvPr>
        </p:nvGraphicFramePr>
        <p:xfrm>
          <a:off x="0" y="3886200"/>
          <a:ext cx="12192000" cy="273113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58</a:t>
            </a:fld>
            <a:endParaRPr lang="fr-FR" altLang="pt-PT" sz="1200" b="1" i="1" u="sng">
              <a:solidFill>
                <a:srgbClr val="008CBA"/>
              </a:solidFill>
            </a:endParaRPr>
          </a:p>
        </p:txBody>
      </p:sp>
      <p:sp>
        <p:nvSpPr>
          <p:cNvPr id="7" name="Caixa de Texto 6"/>
          <p:cNvSpPr txBox="1"/>
          <p:nvPr/>
        </p:nvSpPr>
        <p:spPr>
          <a:xfrm>
            <a:off x="359410" y="195580"/>
            <a:ext cx="1945640" cy="369332"/>
          </a:xfrm>
          <a:prstGeom prst="rect">
            <a:avLst/>
          </a:prstGeom>
          <a:noFill/>
        </p:spPr>
        <p:txBody>
          <a:bodyPr wrap="square" rtlCol="0">
            <a:spAutoFit/>
          </a:bodyPr>
          <a:lstStyle/>
          <a:p>
            <a:r>
              <a:rPr lang="pt-PT" altLang="en-US" b="1">
                <a:solidFill>
                  <a:srgbClr val="3EA4BA"/>
                </a:solidFill>
              </a:rPr>
              <a:t>SIERRA LEONE</a:t>
            </a:r>
          </a:p>
        </p:txBody>
      </p:sp>
      <p:pic>
        <p:nvPicPr>
          <p:cNvPr id="5" name="Imagem 4" descr="sl"/>
          <p:cNvPicPr>
            <a:picLocks noChangeAspect="1"/>
          </p:cNvPicPr>
          <p:nvPr/>
        </p:nvPicPr>
        <p:blipFill>
          <a:blip r:embed="rId2"/>
          <a:stretch>
            <a:fillRect/>
          </a:stretch>
        </p:blipFill>
        <p:spPr>
          <a:xfrm>
            <a:off x="107950" y="25336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1"/>
          <p:cNvGraphicFramePr>
            <a:graphicFrameLocks/>
          </p:cNvGraphicFramePr>
          <p:nvPr>
            <p:extLst>
              <p:ext uri="{D42A27DB-BD31-4B8C-83A1-F6EECF244321}">
                <p14:modId xmlns:p14="http://schemas.microsoft.com/office/powerpoint/2010/main" val="1028955420"/>
              </p:ext>
            </p:extLst>
          </p:nvPr>
        </p:nvGraphicFramePr>
        <p:xfrm>
          <a:off x="0" y="678180"/>
          <a:ext cx="12169994" cy="599036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59</a:t>
            </a:fld>
            <a:endParaRPr lang="fr-FR" altLang="pt-PT" sz="1200" b="1" i="1" u="sng"/>
          </a:p>
        </p:txBody>
      </p:sp>
      <p:sp>
        <p:nvSpPr>
          <p:cNvPr id="3"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pic>
        <p:nvPicPr>
          <p:cNvPr id="8" name="Imagem 7" descr="sl"/>
          <p:cNvPicPr>
            <a:picLocks noChangeAspect="1"/>
          </p:cNvPicPr>
          <p:nvPr/>
        </p:nvPicPr>
        <p:blipFill>
          <a:blip r:embed="rId2"/>
          <a:stretch>
            <a:fillRect/>
          </a:stretch>
        </p:blipFill>
        <p:spPr>
          <a:xfrm>
            <a:off x="107950" y="253365"/>
            <a:ext cx="333375" cy="219075"/>
          </a:xfrm>
          <a:prstGeom prst="rect">
            <a:avLst/>
          </a:prstGeom>
        </p:spPr>
      </p:pic>
      <p:pic>
        <p:nvPicPr>
          <p:cNvPr id="9"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4"/>
          <p:cNvGraphicFramePr>
            <a:graphicFrameLocks/>
          </p:cNvGraphicFramePr>
          <p:nvPr>
            <p:extLst>
              <p:ext uri="{D42A27DB-BD31-4B8C-83A1-F6EECF244321}">
                <p14:modId xmlns:p14="http://schemas.microsoft.com/office/powerpoint/2010/main" val="2567561714"/>
              </p:ext>
            </p:extLst>
          </p:nvPr>
        </p:nvGraphicFramePr>
        <p:xfrm>
          <a:off x="107950" y="611910"/>
          <a:ext cx="6005830" cy="6005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5"/>
          <p:cNvGraphicFramePr>
            <a:graphicFrameLocks/>
          </p:cNvGraphicFramePr>
          <p:nvPr>
            <p:extLst>
              <p:ext uri="{D42A27DB-BD31-4B8C-83A1-F6EECF244321}">
                <p14:modId xmlns:p14="http://schemas.microsoft.com/office/powerpoint/2010/main" val="3254673925"/>
              </p:ext>
            </p:extLst>
          </p:nvPr>
        </p:nvGraphicFramePr>
        <p:xfrm>
          <a:off x="6135786" y="826726"/>
          <a:ext cx="6056214" cy="600542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6</a:t>
            </a:fld>
            <a:endParaRPr lang="fr-FR" altLang="pt-PT" sz="1000" b="1" i="1" u="sng"/>
          </a:p>
        </p:txBody>
      </p:sp>
      <p:pic>
        <p:nvPicPr>
          <p:cNvPr id="102" name="Imagem 20" descr="LOGO-Paises ecowas"/>
          <p:cNvPicPr>
            <a:picLocks noChangeAspect="1"/>
          </p:cNvPicPr>
          <p:nvPr/>
        </p:nvPicPr>
        <p:blipFill>
          <a:blip r:embed="rId2"/>
          <a:stretch>
            <a:fillRect/>
          </a:stretch>
        </p:blipFill>
        <p:spPr>
          <a:xfrm>
            <a:off x="686435" y="5617845"/>
            <a:ext cx="1258570" cy="1246505"/>
          </a:xfrm>
          <a:prstGeom prst="rect">
            <a:avLst/>
          </a:prstGeom>
        </p:spPr>
      </p:pic>
      <p:graphicFrame>
        <p:nvGraphicFramePr>
          <p:cNvPr id="103" name="Tabela 8"/>
          <p:cNvGraphicFramePr/>
          <p:nvPr>
            <p:extLst>
              <p:ext uri="{D42A27DB-BD31-4B8C-83A1-F6EECF244321}">
                <p14:modId xmlns:p14="http://schemas.microsoft.com/office/powerpoint/2010/main" val="697666157"/>
              </p:ext>
            </p:extLst>
          </p:nvPr>
        </p:nvGraphicFramePr>
        <p:xfrm>
          <a:off x="231140" y="386397"/>
          <a:ext cx="3074670" cy="2271395"/>
        </p:xfrm>
        <a:graphic>
          <a:graphicData uri="http://schemas.openxmlformats.org/drawingml/2006/table">
            <a:tbl>
              <a:tblPr firstRow="1" bandRow="1">
                <a:tableStyleId>{5C22544A-7EE6-4342-B048-85BDC9FD1C3A}</a:tableStyleId>
              </a:tblPr>
              <a:tblGrid>
                <a:gridCol w="1262380">
                  <a:extLst>
                    <a:ext uri="{9D8B030D-6E8A-4147-A177-3AD203B41FA5}">
                      <a16:colId xmlns:a16="http://schemas.microsoft.com/office/drawing/2014/main" xmlns="" val="20000"/>
                    </a:ext>
                  </a:extLst>
                </a:gridCol>
                <a:gridCol w="662940">
                  <a:extLst>
                    <a:ext uri="{9D8B030D-6E8A-4147-A177-3AD203B41FA5}">
                      <a16:colId xmlns:a16="http://schemas.microsoft.com/office/drawing/2014/main" xmlns="" val="20001"/>
                    </a:ext>
                  </a:extLst>
                </a:gridCol>
                <a:gridCol w="1149350">
                  <a:extLst>
                    <a:ext uri="{9D8B030D-6E8A-4147-A177-3AD203B41FA5}">
                      <a16:colId xmlns:a16="http://schemas.microsoft.com/office/drawing/2014/main" xmlns="" val="20002"/>
                    </a:ext>
                  </a:extLst>
                </a:gridCol>
              </a:tblGrid>
              <a:tr h="148590">
                <a:tc>
                  <a:txBody>
                    <a:bodyPr/>
                    <a:lstStyle/>
                    <a:p>
                      <a:pPr marL="0" marR="0" indent="0" algn="l" defTabSz="914400" eaLnBrk="1" fontAlgn="base" latinLnBrk="0" hangingPunct="1">
                        <a:lnSpc>
                          <a:spcPts val="1140"/>
                        </a:lnSpc>
                        <a:spcBef>
                          <a:spcPct val="0"/>
                        </a:spcBef>
                        <a:spcAft>
                          <a:spcPct val="0"/>
                        </a:spcAft>
                        <a:buClrTx/>
                        <a:buSzTx/>
                        <a:buFont typeface="Arial" panose="020B0604020202020204" pitchFamily="34" charset="0"/>
                        <a:buNone/>
                        <a:tabLst/>
                        <a:defRPr/>
                      </a:pPr>
                      <a:r>
                        <a:rPr lang="fr-FR" sz="1200" b="1" i="0" u="none" kern="1200" baseline="0" dirty="0" smtClean="0">
                          <a:solidFill>
                            <a:schemeClr val="tx1"/>
                          </a:solidFill>
                          <a:effectLst/>
                          <a:latin typeface="Arial Narrow" panose="020B0606020202030204" pitchFamily="34" charset="0"/>
                          <a:ea typeface="+mn-ea"/>
                          <a:cs typeface="+mn-cs"/>
                        </a:rPr>
                        <a:t>Population</a:t>
                      </a:r>
                      <a:endParaRPr lang="pt-PT" sz="1200" b="1" i="0" u="none" kern="1200" baseline="0" dirty="0" smtClean="0">
                        <a:solidFill>
                          <a:schemeClr val="tx1"/>
                        </a:solidFill>
                        <a:effectLst/>
                        <a:latin typeface="Arial Narrow" panose="020B0606020202030204" pitchFamily="34" charset="0"/>
                        <a:ea typeface="+mn-ea"/>
                        <a:cs typeface="+mn-cs"/>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b="0">
                          <a:solidFill>
                            <a:schemeClr val="tx1"/>
                          </a:solidFill>
                          <a:latin typeface="Arial Narrow" panose="020B0606020202030204" charset="-122"/>
                        </a:rPr>
                        <a:t>: </a:t>
                      </a:r>
                      <a:r>
                        <a:rPr lang="en-US" sz="1000" b="0">
                          <a:solidFill>
                            <a:schemeClr val="tx1"/>
                          </a:solidFill>
                          <a:latin typeface="Arial Narrow" panose="020B0606020202030204" charset="-122"/>
                        </a:rPr>
                        <a:t>11.801.151</a:t>
                      </a:r>
                      <a:endParaRPr lang="en-US" altLang="en-US" sz="1000" b="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0"/>
                  </a:ext>
                </a:extLst>
              </a:tr>
              <a:tr h="10287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2,70%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1"/>
                  </a:ext>
                </a:extLst>
              </a:tr>
              <a:tr h="2038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47,90%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2"/>
                  </a:ext>
                </a:extLst>
              </a:tr>
              <a:tr h="20320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102</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dirty="0" smtClean="0">
                          <a:solidFill>
                            <a:schemeClr val="tx1"/>
                          </a:solidFill>
                          <a:latin typeface="Arial Narrow" panose="020B0606020202030204" charset="-122"/>
                        </a:rPr>
                        <a:t>Inhabitants/km²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3"/>
                  </a:ext>
                </a:extLst>
              </a:tr>
              <a:tr h="2038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18,0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4"/>
                  </a:ext>
                </a:extLst>
              </a:tr>
              <a:tr h="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59,9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5"/>
                  </a:ext>
                </a:extLst>
              </a:tr>
              <a:tr h="13208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63,0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6"/>
                  </a:ext>
                </a:extLst>
              </a:tr>
              <a:tr h="2032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71,70%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7"/>
                  </a:ext>
                </a:extLst>
              </a:tr>
              <a:tr h="2038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34,70%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8"/>
                  </a:ext>
                </a:extLst>
              </a:tr>
              <a:tr h="20320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dirty="0" smtClean="0">
                          <a:solidFill>
                            <a:schemeClr val="tx1"/>
                          </a:solidFill>
                          <a:latin typeface="Arial Narrow" panose="020B0606020202030204" charset="-122"/>
                        </a:rPr>
                        <a:t>: </a:t>
                      </a:r>
                      <a:r>
                        <a:rPr lang="en-US" altLang="en-US" sz="1000" dirty="0" smtClean="0">
                          <a:solidFill>
                            <a:schemeClr val="tx1"/>
                          </a:solidFill>
                          <a:latin typeface="Arial Narrow" panose="020B0606020202030204" charset="-122"/>
                        </a:rPr>
                        <a:t>French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9"/>
                  </a:ext>
                </a:extLst>
              </a:tr>
              <a:tr h="203835">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Franc 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104" name="Caixa de Texto 4"/>
          <p:cNvSpPr txBox="1"/>
          <p:nvPr/>
        </p:nvSpPr>
        <p:spPr>
          <a:xfrm>
            <a:off x="514350" y="123190"/>
            <a:ext cx="955675" cy="306705"/>
          </a:xfrm>
          <a:prstGeom prst="rect">
            <a:avLst/>
          </a:prstGeom>
          <a:noFill/>
        </p:spPr>
        <p:txBody>
          <a:bodyPr wrap="square" rtlCol="0">
            <a:spAutoFit/>
          </a:bodyPr>
          <a:lstStyle/>
          <a:p>
            <a:r>
              <a:rPr lang="pt-PT" altLang="en-US" sz="1400" b="1">
                <a:solidFill>
                  <a:srgbClr val="3EA4BA"/>
                </a:solidFill>
              </a:rPr>
              <a:t>BENIN</a:t>
            </a:r>
          </a:p>
        </p:txBody>
      </p:sp>
      <p:pic>
        <p:nvPicPr>
          <p:cNvPr id="105" name="Imagem 3" descr="bj"/>
          <p:cNvPicPr>
            <a:picLocks noChangeAspect="1"/>
          </p:cNvPicPr>
          <p:nvPr/>
        </p:nvPicPr>
        <p:blipFill>
          <a:blip r:embed="rId3"/>
          <a:stretch>
            <a:fillRect/>
          </a:stretch>
        </p:blipFill>
        <p:spPr>
          <a:xfrm>
            <a:off x="252095" y="154305"/>
            <a:ext cx="349250" cy="219710"/>
          </a:xfrm>
          <a:prstGeom prst="rect">
            <a:avLst/>
          </a:prstGeom>
        </p:spPr>
      </p:pic>
      <p:sp>
        <p:nvSpPr>
          <p:cNvPr id="106" name="Caixa de Texto 5"/>
          <p:cNvSpPr txBox="1"/>
          <p:nvPr/>
        </p:nvSpPr>
        <p:spPr>
          <a:xfrm>
            <a:off x="3414395" y="126365"/>
            <a:ext cx="1533525" cy="306705"/>
          </a:xfrm>
          <a:prstGeom prst="rect">
            <a:avLst/>
          </a:prstGeom>
          <a:noFill/>
        </p:spPr>
        <p:txBody>
          <a:bodyPr wrap="square" rtlCol="0">
            <a:spAutoFit/>
          </a:bodyPr>
          <a:lstStyle/>
          <a:p>
            <a:r>
              <a:rPr lang="pt-PT" altLang="en-US" sz="1400" b="1">
                <a:solidFill>
                  <a:srgbClr val="3EA4BA"/>
                </a:solidFill>
              </a:rPr>
              <a:t>BURKINA FASO</a:t>
            </a:r>
          </a:p>
        </p:txBody>
      </p:sp>
      <p:pic>
        <p:nvPicPr>
          <p:cNvPr id="107" name="Imagem 6" descr="bf"/>
          <p:cNvPicPr>
            <a:picLocks noChangeAspect="1"/>
          </p:cNvPicPr>
          <p:nvPr/>
        </p:nvPicPr>
        <p:blipFill>
          <a:blip r:embed="rId4"/>
          <a:stretch>
            <a:fillRect/>
          </a:stretch>
        </p:blipFill>
        <p:spPr>
          <a:xfrm>
            <a:off x="3172460" y="160020"/>
            <a:ext cx="333375" cy="219075"/>
          </a:xfrm>
          <a:prstGeom prst="rect">
            <a:avLst/>
          </a:prstGeom>
        </p:spPr>
      </p:pic>
      <p:graphicFrame>
        <p:nvGraphicFramePr>
          <p:cNvPr id="108" name="Tabela 7"/>
          <p:cNvGraphicFramePr/>
          <p:nvPr>
            <p:extLst>
              <p:ext uri="{D42A27DB-BD31-4B8C-83A1-F6EECF244321}">
                <p14:modId xmlns:p14="http://schemas.microsoft.com/office/powerpoint/2010/main" val="3974371945"/>
              </p:ext>
            </p:extLst>
          </p:nvPr>
        </p:nvGraphicFramePr>
        <p:xfrm>
          <a:off x="3153410" y="395605"/>
          <a:ext cx="2796540" cy="2370455"/>
        </p:xfrm>
        <a:graphic>
          <a:graphicData uri="http://schemas.openxmlformats.org/drawingml/2006/table">
            <a:tbl>
              <a:tblPr firstRow="1" bandRow="1">
                <a:tableStyleId>{5C22544A-7EE6-4342-B048-85BDC9FD1C3A}</a:tableStyleId>
              </a:tblPr>
              <a:tblGrid>
                <a:gridCol w="1205230">
                  <a:extLst>
                    <a:ext uri="{9D8B030D-6E8A-4147-A177-3AD203B41FA5}">
                      <a16:colId xmlns:a16="http://schemas.microsoft.com/office/drawing/2014/main" xmlns="" val="20000"/>
                    </a:ext>
                  </a:extLst>
                </a:gridCol>
                <a:gridCol w="670560">
                  <a:extLst>
                    <a:ext uri="{9D8B030D-6E8A-4147-A177-3AD203B41FA5}">
                      <a16:colId xmlns:a16="http://schemas.microsoft.com/office/drawing/2014/main" xmlns="" val="20001"/>
                    </a:ext>
                  </a:extLst>
                </a:gridCol>
                <a:gridCol w="920750">
                  <a:extLst>
                    <a:ext uri="{9D8B030D-6E8A-4147-A177-3AD203B41FA5}">
                      <a16:colId xmlns:a16="http://schemas.microsoft.com/office/drawing/2014/main" xmlns="" val="20002"/>
                    </a:ext>
                  </a:extLst>
                </a:gridCol>
              </a:tblGrid>
              <a:tr h="238760">
                <a:tc>
                  <a:txBody>
                    <a:bodyPr/>
                    <a:lstStyle/>
                    <a:p>
                      <a:pPr marL="0" marR="0" indent="0" algn="l" defTabSz="914400" eaLnBrk="1" fontAlgn="base" latinLnBrk="0" hangingPunct="1">
                        <a:lnSpc>
                          <a:spcPts val="1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20.321.378</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0"/>
                  </a:ext>
                </a:extLst>
              </a:tr>
              <a:tr h="1854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2,80%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1"/>
                  </a:ext>
                </a:extLst>
              </a:tr>
              <a:tr h="1854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30,00%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2"/>
                  </a:ext>
                </a:extLst>
              </a:tr>
              <a:tr h="1854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smtClean="0">
                          <a:solidFill>
                            <a:schemeClr val="tx1"/>
                          </a:solidFill>
                          <a:latin typeface="Arial Narrow" panose="020B0606020202030204" pitchFamily="34" charset="0"/>
                          <a:cs typeface="Arial Narrow" panose="020B0606020202030204" pitchFamily="34" charset="0"/>
                        </a:rPr>
                        <a:t>:</a:t>
                      </a:r>
                      <a:r>
                        <a:rPr lang="en-US" sz="1000" smtClean="0">
                          <a:solidFill>
                            <a:schemeClr val="tx1"/>
                          </a:solidFill>
                          <a:latin typeface="Arial Narrow" panose="020B0606020202030204" pitchFamily="34" charset="0"/>
                          <a:cs typeface="Arial Narrow" panose="020B0606020202030204" pitchFamily="34" charset="0"/>
                        </a:rPr>
                        <a:t>72</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pitchFamily="34" charset="0"/>
                          <a:cs typeface="Arial Narrow" panose="020B0606020202030204" pitchFamily="34" charset="0"/>
                        </a:rPr>
                        <a:t>/km²</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3"/>
                  </a:ext>
                </a:extLst>
              </a:tr>
              <a:tr h="16446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17,0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Years</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4"/>
                  </a:ext>
                </a:extLst>
              </a:tr>
              <a:tr h="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60,4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Years</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5"/>
                  </a:ext>
                </a:extLst>
              </a:tr>
              <a:tr h="0">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Female life expectancy</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61,9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Years</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6"/>
                  </a:ext>
                </a:extLst>
              </a:tr>
              <a:tr h="1854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83,40%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7"/>
                  </a:ext>
                </a:extLst>
              </a:tr>
              <a:tr h="238125">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Literacy rate</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23,60%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8"/>
                  </a:ext>
                </a:extLst>
              </a:tr>
              <a:tr h="217170">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Official language</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pt-PT" altLang="en-US" sz="1000" dirty="0" smtClean="0">
                          <a:solidFill>
                            <a:schemeClr val="tx1"/>
                          </a:solidFill>
                          <a:latin typeface="Arial Narrow" panose="020B0606020202030204" pitchFamily="34" charset="0"/>
                          <a:cs typeface="Arial Narrow" panose="020B0606020202030204" pitchFamily="34" charset="0"/>
                        </a:rPr>
                        <a:t>:</a:t>
                      </a:r>
                      <a:r>
                        <a:rPr lang="en-US" altLang="en-US" sz="1000" dirty="0" smtClean="0">
                          <a:solidFill>
                            <a:schemeClr val="tx1"/>
                          </a:solidFill>
                          <a:latin typeface="Arial Narrow" panose="020B0606020202030204" charset="-122"/>
                        </a:rPr>
                        <a:t>French</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9"/>
                  </a:ext>
                </a:extLst>
              </a:tr>
              <a:tr h="238760">
                <a:tc>
                  <a:txBody>
                    <a:bodyPr/>
                    <a:lstStyle/>
                    <a:p>
                      <a:pPr>
                        <a:lnSpc>
                          <a:spcPts val="1000"/>
                        </a:lnSpc>
                        <a:buNone/>
                      </a:pPr>
                      <a:r>
                        <a:rPr lang="en-US" sz="1000" dirty="0" smtClean="0">
                          <a:solidFill>
                            <a:schemeClr val="tx1"/>
                          </a:solidFill>
                          <a:latin typeface="Arial Narrow" panose="020B0606020202030204" pitchFamily="34" charset="0"/>
                          <a:cs typeface="Arial Narrow" panose="020B0606020202030204" pitchFamily="34" charset="0"/>
                        </a:rPr>
                        <a:t>Currency</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en-US" sz="1000">
                          <a:solidFill>
                            <a:schemeClr val="tx1"/>
                          </a:solidFill>
                          <a:latin typeface="Arial Narrow" panose="020B0606020202030204" pitchFamily="34" charset="0"/>
                          <a:cs typeface="Arial Narrow" panose="020B0606020202030204" pitchFamily="34" charset="0"/>
                        </a:rPr>
                        <a:t> </a:t>
                      </a: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Franc CFA</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graphicFrame>
        <p:nvGraphicFramePr>
          <p:cNvPr id="109" name="Tabela 9"/>
          <p:cNvGraphicFramePr/>
          <p:nvPr>
            <p:extLst>
              <p:ext uri="{D42A27DB-BD31-4B8C-83A1-F6EECF244321}">
                <p14:modId xmlns:p14="http://schemas.microsoft.com/office/powerpoint/2010/main" val="1959578722"/>
              </p:ext>
            </p:extLst>
          </p:nvPr>
        </p:nvGraphicFramePr>
        <p:xfrm>
          <a:off x="6057265" y="372745"/>
          <a:ext cx="2934970" cy="2319020"/>
        </p:xfrm>
        <a:graphic>
          <a:graphicData uri="http://schemas.openxmlformats.org/drawingml/2006/table">
            <a:tbl>
              <a:tblPr firstRow="1" bandRow="1">
                <a:tableStyleId>{5C22544A-7EE6-4342-B048-85BDC9FD1C3A}</a:tableStyleId>
              </a:tblPr>
              <a:tblGrid>
                <a:gridCol w="1250315">
                  <a:extLst>
                    <a:ext uri="{9D8B030D-6E8A-4147-A177-3AD203B41FA5}">
                      <a16:colId xmlns:a16="http://schemas.microsoft.com/office/drawing/2014/main" xmlns="" val="20000"/>
                    </a:ext>
                  </a:extLst>
                </a:gridCol>
                <a:gridCol w="662940">
                  <a:extLst>
                    <a:ext uri="{9D8B030D-6E8A-4147-A177-3AD203B41FA5}">
                      <a16:colId xmlns:a16="http://schemas.microsoft.com/office/drawing/2014/main" xmlns="" val="20001"/>
                    </a:ext>
                  </a:extLst>
                </a:gridCol>
                <a:gridCol w="1021715">
                  <a:extLst>
                    <a:ext uri="{9D8B030D-6E8A-4147-A177-3AD203B41FA5}">
                      <a16:colId xmlns:a16="http://schemas.microsoft.com/office/drawing/2014/main" xmlns="" val="20002"/>
                    </a:ext>
                  </a:extLst>
                </a:gridCol>
              </a:tblGrid>
              <a:tr h="210820">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549.935</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1,10%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66,20%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135</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20,0 </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69,3 </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0">
                <a:tc>
                  <a:txBody>
                    <a:bodyPr/>
                    <a:lstStyle/>
                    <a:p>
                      <a:pPr>
                        <a:buNone/>
                      </a:pPr>
                      <a:r>
                        <a:rPr lang="en-US" sz="1000" dirty="0" smtClean="0">
                          <a:solidFill>
                            <a:schemeClr val="tx1"/>
                          </a:solidFill>
                          <a:latin typeface="Arial Narrow" panose="020B0606020202030204" charset="-122"/>
                        </a:rPr>
                        <a:t>Female life 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76,0 </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68,80%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01295">
                <a:tc>
                  <a:txBody>
                    <a:bodyPr/>
                    <a:lstStyle/>
                    <a:p>
                      <a:pPr>
                        <a:buNone/>
                      </a:pPr>
                      <a:r>
                        <a:rPr lang="en-US" sz="1000" dirty="0" smtClean="0">
                          <a:solidFill>
                            <a:schemeClr val="tx1"/>
                          </a:solidFill>
                          <a:latin typeface="Arial Narrow" panose="020B0606020202030204" charset="-122"/>
                        </a:rPr>
                        <a:t>Literacy rate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81,20%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chemeClr val="tx1"/>
                          </a:solidFill>
                          <a:latin typeface="Arial Narrow" panose="020B0606020202030204" charset="-122"/>
                        </a:rPr>
                        <a:t>:</a:t>
                      </a:r>
                      <a:r>
                        <a:rPr lang="en-US" sz="1000" dirty="0" smtClean="0">
                          <a:solidFill>
                            <a:schemeClr val="tx1"/>
                          </a:solidFill>
                          <a:latin typeface="Arial Narrow" panose="020B0606020202030204" charset="-122"/>
                        </a:rPr>
                        <a:t>Portuguese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Escudos</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110" name="Imagem 10" descr="Cabo Verde"/>
          <p:cNvPicPr>
            <a:picLocks noChangeAspect="1"/>
          </p:cNvPicPr>
          <p:nvPr/>
        </p:nvPicPr>
        <p:blipFill>
          <a:blip r:embed="rId5"/>
          <a:stretch>
            <a:fillRect/>
          </a:stretch>
        </p:blipFill>
        <p:spPr>
          <a:xfrm>
            <a:off x="6065520" y="155575"/>
            <a:ext cx="335280" cy="223520"/>
          </a:xfrm>
          <a:prstGeom prst="rect">
            <a:avLst/>
          </a:prstGeom>
        </p:spPr>
      </p:pic>
      <p:sp>
        <p:nvSpPr>
          <p:cNvPr id="111" name="Caixa de Texto 11"/>
          <p:cNvSpPr txBox="1"/>
          <p:nvPr/>
        </p:nvSpPr>
        <p:spPr>
          <a:xfrm>
            <a:off x="6323330" y="131445"/>
            <a:ext cx="1400175" cy="306705"/>
          </a:xfrm>
          <a:prstGeom prst="rect">
            <a:avLst/>
          </a:prstGeom>
          <a:noFill/>
        </p:spPr>
        <p:txBody>
          <a:bodyPr wrap="square" rtlCol="0">
            <a:spAutoFit/>
          </a:bodyPr>
          <a:lstStyle/>
          <a:p>
            <a:r>
              <a:rPr lang="pt-PT" altLang="en-US" sz="1400" b="1">
                <a:solidFill>
                  <a:srgbClr val="3EA4BA"/>
                </a:solidFill>
              </a:rPr>
              <a:t>CABO VERDE</a:t>
            </a:r>
          </a:p>
        </p:txBody>
      </p:sp>
      <p:graphicFrame>
        <p:nvGraphicFramePr>
          <p:cNvPr id="112" name="Tabela 1"/>
          <p:cNvGraphicFramePr/>
          <p:nvPr>
            <p:extLst>
              <p:ext uri="{D42A27DB-BD31-4B8C-83A1-F6EECF244321}">
                <p14:modId xmlns:p14="http://schemas.microsoft.com/office/powerpoint/2010/main" val="1948609492"/>
              </p:ext>
            </p:extLst>
          </p:nvPr>
        </p:nvGraphicFramePr>
        <p:xfrm>
          <a:off x="9205595" y="371475"/>
          <a:ext cx="3000375" cy="2326005"/>
        </p:xfrm>
        <a:graphic>
          <a:graphicData uri="http://schemas.openxmlformats.org/drawingml/2006/table">
            <a:tbl>
              <a:tblPr firstRow="1" bandRow="1">
                <a:tableStyleId>{5C22544A-7EE6-4342-B048-85BDC9FD1C3A}</a:tableStyleId>
              </a:tblPr>
              <a:tblGrid>
                <a:gridCol w="1218565">
                  <a:extLst>
                    <a:ext uri="{9D8B030D-6E8A-4147-A177-3AD203B41FA5}">
                      <a16:colId xmlns:a16="http://schemas.microsoft.com/office/drawing/2014/main" xmlns="" val="20000"/>
                    </a:ext>
                  </a:extLst>
                </a:gridCol>
                <a:gridCol w="754380">
                  <a:extLst>
                    <a:ext uri="{9D8B030D-6E8A-4147-A177-3AD203B41FA5}">
                      <a16:colId xmlns:a16="http://schemas.microsoft.com/office/drawing/2014/main" xmlns="" val="20001"/>
                    </a:ext>
                  </a:extLst>
                </a:gridCol>
                <a:gridCol w="1027430">
                  <a:extLst>
                    <a:ext uri="{9D8B030D-6E8A-4147-A177-3AD203B41FA5}">
                      <a16:colId xmlns:a16="http://schemas.microsoft.com/office/drawing/2014/main" xmlns="" val="20002"/>
                    </a:ext>
                  </a:extLst>
                </a:gridCol>
              </a:tblGrid>
              <a:tr h="211455">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25.716.544</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2,50%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51,20%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1455">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79</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19,0 </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1455">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56,3 </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1455">
                <a:tc>
                  <a:txBody>
                    <a:bodyPr/>
                    <a:lstStyle/>
                    <a:p>
                      <a:pPr>
                        <a:buNone/>
                      </a:pPr>
                      <a:r>
                        <a:rPr lang="en-US" sz="1000" dirty="0" smtClean="0">
                          <a:solidFill>
                            <a:schemeClr val="tx1"/>
                          </a:solidFill>
                          <a:latin typeface="Arial Narrow" panose="020B0606020202030204" charset="-122"/>
                        </a:rPr>
                        <a:t>Female life 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58,7 </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67,00%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1455">
                <a:tc>
                  <a:txBody>
                    <a:bodyPr/>
                    <a:lstStyle/>
                    <a:p>
                      <a:pPr>
                        <a:buNone/>
                      </a:pPr>
                      <a:r>
                        <a:rPr lang="en-US" sz="1000" dirty="0" smtClean="0">
                          <a:solidFill>
                            <a:schemeClr val="tx1"/>
                          </a:solidFill>
                          <a:latin typeface="Arial Narrow" panose="020B0606020202030204" charset="-122"/>
                        </a:rPr>
                        <a:t>Literacy rate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48,70%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1455">
                <a:tc>
                  <a:txBody>
                    <a:bodyPr/>
                    <a:lstStyle/>
                    <a:p>
                      <a:pPr>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chemeClr val="tx1"/>
                          </a:solidFill>
                          <a:latin typeface="Arial Narrow" panose="020B0606020202030204" charset="-122"/>
                        </a:rPr>
                        <a:t>:</a:t>
                      </a:r>
                      <a:r>
                        <a:rPr lang="en-US" altLang="en-US" sz="1000" dirty="0" smtClean="0">
                          <a:solidFill>
                            <a:schemeClr val="tx1"/>
                          </a:solidFill>
                          <a:latin typeface="Arial Narrow" panose="020B0606020202030204" charset="-122"/>
                        </a:rPr>
                        <a:t>French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1455">
                <a:tc>
                  <a:txBody>
                    <a:bodyPr/>
                    <a:lstStyle/>
                    <a:p>
                      <a:pPr>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chemeClr val="tx1"/>
                          </a:solidFill>
                          <a:latin typeface="Arial Narrow" panose="020B0606020202030204" charset="-122"/>
                        </a:rPr>
                        <a:t> </a:t>
                      </a: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Franc 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3" name="Caixa de Texto 13"/>
          <p:cNvSpPr txBox="1"/>
          <p:nvPr/>
        </p:nvSpPr>
        <p:spPr>
          <a:xfrm>
            <a:off x="9467850" y="126365"/>
            <a:ext cx="1569085" cy="306705"/>
          </a:xfrm>
          <a:prstGeom prst="rect">
            <a:avLst/>
          </a:prstGeom>
          <a:noFill/>
        </p:spPr>
        <p:txBody>
          <a:bodyPr wrap="square" rtlCol="0">
            <a:spAutoFit/>
          </a:bodyPr>
          <a:lstStyle/>
          <a:p>
            <a:r>
              <a:rPr lang="pt-PT" altLang="en-US" sz="1400" b="1">
                <a:solidFill>
                  <a:srgbClr val="3EA4BA"/>
                </a:solidFill>
              </a:rPr>
              <a:t>CÔTE D'IVOIRE</a:t>
            </a:r>
          </a:p>
        </p:txBody>
      </p:sp>
      <p:pic>
        <p:nvPicPr>
          <p:cNvPr id="114" name="Imagem 14" descr="ci"/>
          <p:cNvPicPr>
            <a:picLocks noChangeAspect="1"/>
          </p:cNvPicPr>
          <p:nvPr/>
        </p:nvPicPr>
        <p:blipFill>
          <a:blip r:embed="rId6"/>
          <a:stretch>
            <a:fillRect/>
          </a:stretch>
        </p:blipFill>
        <p:spPr>
          <a:xfrm>
            <a:off x="9220835" y="149225"/>
            <a:ext cx="333375" cy="219075"/>
          </a:xfrm>
          <a:prstGeom prst="rect">
            <a:avLst/>
          </a:prstGeom>
        </p:spPr>
      </p:pic>
      <p:graphicFrame>
        <p:nvGraphicFramePr>
          <p:cNvPr id="115" name="Tabela 15"/>
          <p:cNvGraphicFramePr/>
          <p:nvPr>
            <p:extLst>
              <p:ext uri="{D42A27DB-BD31-4B8C-83A1-F6EECF244321}">
                <p14:modId xmlns:p14="http://schemas.microsoft.com/office/powerpoint/2010/main" val="2881207271"/>
              </p:ext>
            </p:extLst>
          </p:nvPr>
        </p:nvGraphicFramePr>
        <p:xfrm>
          <a:off x="221615" y="3383915"/>
          <a:ext cx="3021330" cy="2319020"/>
        </p:xfrm>
        <a:graphic>
          <a:graphicData uri="http://schemas.openxmlformats.org/drawingml/2006/table">
            <a:tbl>
              <a:tblPr firstRow="1" bandRow="1">
                <a:tableStyleId>{5C22544A-7EE6-4342-B048-85BDC9FD1C3A}</a:tableStyleId>
              </a:tblPr>
              <a:tblGrid>
                <a:gridCol w="1180465">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1231265">
                  <a:extLst>
                    <a:ext uri="{9D8B030D-6E8A-4147-A177-3AD203B41FA5}">
                      <a16:colId xmlns:a16="http://schemas.microsoft.com/office/drawing/2014/main" xmlns=""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2.347.706</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61,90%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225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60,4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63,2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77,30%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chemeClr val="tx1"/>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Dalasi</a:t>
                      </a: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6" name="Caixa de Texto 2"/>
          <p:cNvSpPr txBox="1"/>
          <p:nvPr/>
        </p:nvSpPr>
        <p:spPr>
          <a:xfrm>
            <a:off x="486410" y="3100070"/>
            <a:ext cx="955675" cy="306705"/>
          </a:xfrm>
          <a:prstGeom prst="rect">
            <a:avLst/>
          </a:prstGeom>
          <a:noFill/>
        </p:spPr>
        <p:txBody>
          <a:bodyPr wrap="square" rtlCol="0">
            <a:spAutoFit/>
          </a:bodyPr>
          <a:lstStyle/>
          <a:p>
            <a:r>
              <a:rPr lang="pt-PT" altLang="en-US" sz="1400" b="1" dirty="0" smtClean="0">
                <a:solidFill>
                  <a:srgbClr val="3EA4BA"/>
                </a:solidFill>
              </a:rPr>
              <a:t>GAMBIA</a:t>
            </a:r>
            <a:endParaRPr lang="pt-PT" altLang="en-US" sz="1400" b="1" dirty="0">
              <a:solidFill>
                <a:srgbClr val="3EA4BA"/>
              </a:solidFill>
            </a:endParaRPr>
          </a:p>
        </p:txBody>
      </p:sp>
      <p:pic>
        <p:nvPicPr>
          <p:cNvPr id="117" name="Imagem 16" descr="gm"/>
          <p:cNvPicPr>
            <a:picLocks noChangeAspect="1"/>
          </p:cNvPicPr>
          <p:nvPr/>
        </p:nvPicPr>
        <p:blipFill>
          <a:blip r:embed="rId7"/>
          <a:stretch>
            <a:fillRect/>
          </a:stretch>
        </p:blipFill>
        <p:spPr>
          <a:xfrm>
            <a:off x="231140" y="3128645"/>
            <a:ext cx="333375" cy="219075"/>
          </a:xfrm>
          <a:prstGeom prst="rect">
            <a:avLst/>
          </a:prstGeom>
        </p:spPr>
      </p:pic>
      <p:graphicFrame>
        <p:nvGraphicFramePr>
          <p:cNvPr id="118" name="Tabela 17"/>
          <p:cNvGraphicFramePr/>
          <p:nvPr>
            <p:extLst>
              <p:ext uri="{D42A27DB-BD31-4B8C-83A1-F6EECF244321}">
                <p14:modId xmlns:p14="http://schemas.microsoft.com/office/powerpoint/2010/main" val="405109975"/>
              </p:ext>
            </p:extLst>
          </p:nvPr>
        </p:nvGraphicFramePr>
        <p:xfrm>
          <a:off x="3172460" y="3350260"/>
          <a:ext cx="2842895" cy="2319020"/>
        </p:xfrm>
        <a:graphic>
          <a:graphicData uri="http://schemas.openxmlformats.org/drawingml/2006/table">
            <a:tbl>
              <a:tblPr firstRow="1" bandRow="1">
                <a:tableStyleId>{5C22544A-7EE6-4342-B048-85BDC9FD1C3A}</a:tableStyleId>
              </a:tblPr>
              <a:tblGrid>
                <a:gridCol w="1231900">
                  <a:extLst>
                    <a:ext uri="{9D8B030D-6E8A-4147-A177-3AD203B41FA5}">
                      <a16:colId xmlns:a16="http://schemas.microsoft.com/office/drawing/2014/main" xmlns="" val="20000"/>
                    </a:ext>
                  </a:extLst>
                </a:gridCol>
                <a:gridCol w="655320">
                  <a:extLst>
                    <a:ext uri="{9D8B030D-6E8A-4147-A177-3AD203B41FA5}">
                      <a16:colId xmlns:a16="http://schemas.microsoft.com/office/drawing/2014/main" xmlns="" val="20001"/>
                    </a:ext>
                  </a:extLst>
                </a:gridCol>
                <a:gridCol w="955675">
                  <a:extLst>
                    <a:ext uri="{9D8B030D-6E8A-4147-A177-3AD203B41FA5}">
                      <a16:colId xmlns:a16="http://schemas.microsoft.com/office/drawing/2014/main" xmlns=""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smtClean="0">
                          <a:solidFill>
                            <a:schemeClr val="tx1"/>
                          </a:solidFill>
                          <a:latin typeface="Arial Narrow" panose="020B0606020202030204" charset="-122"/>
                        </a:rPr>
                        <a:t>:30.417.856</a:t>
                      </a:r>
                      <a:endParaRPr lang="en-US" altLang="en-US" sz="1000" b="1">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:2,20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:56,70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:131</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0" dirty="0" smtClean="0">
                          <a:solidFill>
                            <a:schemeClr val="tx1"/>
                          </a:solidFill>
                          <a:latin typeface="Arial Narrow" panose="020B0606020202030204" charset="-122"/>
                        </a:rPr>
                        <a:t>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:62,7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:64,9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:77,20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:57,90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smtClean="0">
                          <a:solidFill>
                            <a:schemeClr val="tx1"/>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a:solidFill>
                            <a:schemeClr val="tx1"/>
                          </a:solidFill>
                          <a:latin typeface="Arial Narrow" panose="020B0606020202030204" charset="-122"/>
                        </a:rPr>
                        <a:t> </a:t>
                      </a:r>
                      <a:r>
                        <a:rPr lang="en-US" sz="1000" dirty="0" smtClean="0">
                          <a:solidFill>
                            <a:schemeClr val="tx1"/>
                          </a:solidFill>
                          <a:latin typeface="Arial Narrow" panose="020B0606020202030204" charset="-122"/>
                        </a:rPr>
                        <a:t>:Cedi</a:t>
                      </a:r>
                      <a:endParaRPr 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9" name="Caixa de Texto 18"/>
          <p:cNvSpPr txBox="1"/>
          <p:nvPr/>
        </p:nvSpPr>
        <p:spPr>
          <a:xfrm>
            <a:off x="3442335" y="3084195"/>
            <a:ext cx="955675" cy="306705"/>
          </a:xfrm>
          <a:prstGeom prst="rect">
            <a:avLst/>
          </a:prstGeom>
          <a:noFill/>
        </p:spPr>
        <p:txBody>
          <a:bodyPr wrap="square" rtlCol="0">
            <a:spAutoFit/>
          </a:bodyPr>
          <a:lstStyle/>
          <a:p>
            <a:r>
              <a:rPr lang="pt-PT" altLang="en-US" sz="1400" b="1">
                <a:solidFill>
                  <a:srgbClr val="3EA4BA"/>
                </a:solidFill>
              </a:rPr>
              <a:t>GHANA</a:t>
            </a:r>
          </a:p>
        </p:txBody>
      </p:sp>
      <p:pic>
        <p:nvPicPr>
          <p:cNvPr id="120" name="Imagem 21" descr="gh"/>
          <p:cNvPicPr>
            <a:picLocks noChangeAspect="1"/>
          </p:cNvPicPr>
          <p:nvPr/>
        </p:nvPicPr>
        <p:blipFill>
          <a:blip r:embed="rId8"/>
          <a:stretch>
            <a:fillRect/>
          </a:stretch>
        </p:blipFill>
        <p:spPr>
          <a:xfrm>
            <a:off x="3180080" y="3109595"/>
            <a:ext cx="333375" cy="219075"/>
          </a:xfrm>
          <a:prstGeom prst="rect">
            <a:avLst/>
          </a:prstGeom>
        </p:spPr>
      </p:pic>
      <p:graphicFrame>
        <p:nvGraphicFramePr>
          <p:cNvPr id="121" name="Tabela 22"/>
          <p:cNvGraphicFramePr/>
          <p:nvPr>
            <p:extLst>
              <p:ext uri="{D42A27DB-BD31-4B8C-83A1-F6EECF244321}">
                <p14:modId xmlns:p14="http://schemas.microsoft.com/office/powerpoint/2010/main" val="1874666324"/>
              </p:ext>
            </p:extLst>
          </p:nvPr>
        </p:nvGraphicFramePr>
        <p:xfrm>
          <a:off x="6055995" y="3340100"/>
          <a:ext cx="3467100" cy="2319020"/>
        </p:xfrm>
        <a:graphic>
          <a:graphicData uri="http://schemas.openxmlformats.org/drawingml/2006/table">
            <a:tbl>
              <a:tblPr firstRow="1" bandRow="1">
                <a:tableStyleId>{5C22544A-7EE6-4342-B048-85BDC9FD1C3A}</a:tableStyleId>
              </a:tblPr>
              <a:tblGrid>
                <a:gridCol w="1289685">
                  <a:extLst>
                    <a:ext uri="{9D8B030D-6E8A-4147-A177-3AD203B41FA5}">
                      <a16:colId xmlns:a16="http://schemas.microsoft.com/office/drawing/2014/main" xmlns="" val="20000"/>
                    </a:ext>
                  </a:extLst>
                </a:gridCol>
                <a:gridCol w="861060">
                  <a:extLst>
                    <a:ext uri="{9D8B030D-6E8A-4147-A177-3AD203B41FA5}">
                      <a16:colId xmlns:a16="http://schemas.microsoft.com/office/drawing/2014/main" xmlns="" val="20001"/>
                    </a:ext>
                  </a:extLst>
                </a:gridCol>
                <a:gridCol w="1316355">
                  <a:extLst>
                    <a:ext uri="{9D8B030D-6E8A-4147-A177-3AD203B41FA5}">
                      <a16:colId xmlns:a16="http://schemas.microsoft.com/office/drawing/2014/main" xmlns=""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12.771.246</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2,80%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36,50%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51</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err="1" smtClean="0">
                          <a:solidFill>
                            <a:schemeClr val="tx1"/>
                          </a:solidFill>
                          <a:latin typeface="Arial Narrow" panose="020B0606020202030204" charset="-122"/>
                        </a:rPr>
                        <a:t>InInhabitants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18,0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60,5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61,7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82,30%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29,50%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chemeClr val="tx1"/>
                          </a:solidFill>
                          <a:latin typeface="Arial Narrow" panose="020B0606020202030204" charset="-122"/>
                        </a:rPr>
                        <a:t>:</a:t>
                      </a:r>
                      <a:r>
                        <a:rPr lang="en-US" altLang="en-US" sz="1000" dirty="0" smtClean="0">
                          <a:solidFill>
                            <a:schemeClr val="tx1"/>
                          </a:solidFill>
                          <a:latin typeface="Arial Narrow" panose="020B0606020202030204" charset="-122"/>
                        </a:rPr>
                        <a:t>French</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a:solidFill>
                            <a:schemeClr val="tx1"/>
                          </a:solidFill>
                          <a:latin typeface="Arial Narrow" panose="020B0606020202030204" charset="-122"/>
                        </a:rPr>
                        <a:t> </a:t>
                      </a: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Franc Guinéen</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22" name="Caixa de Texto 23"/>
          <p:cNvSpPr txBox="1"/>
          <p:nvPr/>
        </p:nvSpPr>
        <p:spPr>
          <a:xfrm>
            <a:off x="6332855" y="3079115"/>
            <a:ext cx="955675" cy="306705"/>
          </a:xfrm>
          <a:prstGeom prst="rect">
            <a:avLst/>
          </a:prstGeom>
          <a:noFill/>
        </p:spPr>
        <p:txBody>
          <a:bodyPr wrap="square" rtlCol="0">
            <a:spAutoFit/>
          </a:bodyPr>
          <a:lstStyle/>
          <a:p>
            <a:r>
              <a:rPr lang="pt-PT" altLang="en-US" sz="1400" b="1" dirty="0" smtClean="0">
                <a:solidFill>
                  <a:srgbClr val="3EA4BA"/>
                </a:solidFill>
              </a:rPr>
              <a:t>GUINÉE</a:t>
            </a:r>
            <a:endParaRPr lang="pt-PT" altLang="en-US" sz="1400" b="1" dirty="0">
              <a:solidFill>
                <a:srgbClr val="3EA4BA"/>
              </a:solidFill>
            </a:endParaRPr>
          </a:p>
        </p:txBody>
      </p:sp>
      <p:pic>
        <p:nvPicPr>
          <p:cNvPr id="123" name="Imagem 25" descr="gn"/>
          <p:cNvPicPr>
            <a:picLocks noChangeAspect="1"/>
          </p:cNvPicPr>
          <p:nvPr/>
        </p:nvPicPr>
        <p:blipFill>
          <a:blip r:embed="rId9"/>
          <a:stretch>
            <a:fillRect/>
          </a:stretch>
        </p:blipFill>
        <p:spPr>
          <a:xfrm>
            <a:off x="6071235" y="3126105"/>
            <a:ext cx="333375" cy="219075"/>
          </a:xfrm>
          <a:prstGeom prst="rect">
            <a:avLst/>
          </a:prstGeom>
        </p:spPr>
      </p:pic>
      <p:graphicFrame>
        <p:nvGraphicFramePr>
          <p:cNvPr id="124" name="Tabela 26"/>
          <p:cNvGraphicFramePr/>
          <p:nvPr>
            <p:extLst>
              <p:ext uri="{D42A27DB-BD31-4B8C-83A1-F6EECF244321}">
                <p14:modId xmlns:p14="http://schemas.microsoft.com/office/powerpoint/2010/main" val="4194641955"/>
              </p:ext>
            </p:extLst>
          </p:nvPr>
        </p:nvGraphicFramePr>
        <p:xfrm>
          <a:off x="9269095" y="3332480"/>
          <a:ext cx="2794000" cy="2374900"/>
        </p:xfrm>
        <a:graphic>
          <a:graphicData uri="http://schemas.openxmlformats.org/drawingml/2006/table">
            <a:tbl>
              <a:tblPr firstRow="1" bandRow="1">
                <a:tableStyleId>{5C22544A-7EE6-4342-B048-85BDC9FD1C3A}</a:tableStyleId>
              </a:tblPr>
              <a:tblGrid>
                <a:gridCol w="1177925">
                  <a:extLst>
                    <a:ext uri="{9D8B030D-6E8A-4147-A177-3AD203B41FA5}">
                      <a16:colId xmlns:a16="http://schemas.microsoft.com/office/drawing/2014/main" xmlns="" val="20000"/>
                    </a:ext>
                  </a:extLst>
                </a:gridCol>
                <a:gridCol w="640080">
                  <a:extLst>
                    <a:ext uri="{9D8B030D-6E8A-4147-A177-3AD203B41FA5}">
                      <a16:colId xmlns:a16="http://schemas.microsoft.com/office/drawing/2014/main" xmlns="" val="20001"/>
                    </a:ext>
                  </a:extLst>
                </a:gridCol>
                <a:gridCol w="975995">
                  <a:extLst>
                    <a:ext uri="{9D8B030D-6E8A-4147-A177-3AD203B41FA5}">
                      <a16:colId xmlns:a16="http://schemas.microsoft.com/office/drawing/2014/main" xmlns="" val="20002"/>
                    </a:ext>
                  </a:extLst>
                </a:gridCol>
              </a:tblGrid>
              <a:tr h="21590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:1.920.922</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Inhabitants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:2,50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:43,80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5900">
                <a:tc>
                  <a:txBody>
                    <a:bodyPr/>
                    <a:lstStyle/>
                    <a:p>
                      <a:pPr>
                        <a:lnSpc>
                          <a:spcPts val="1140"/>
                        </a:lnSpc>
                        <a:buNone/>
                      </a:pPr>
                      <a:r>
                        <a:rPr lang="en-US" sz="1000" dirty="0" smtClean="0">
                          <a:solidFill>
                            <a:schemeClr val="tx1"/>
                          </a:solidFill>
                          <a:latin typeface="Arial Narrow" panose="020B0606020202030204" pitchFamily="34" charset="0"/>
                        </a:rPr>
                        <a:t>Density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:67</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err="1" smtClean="0">
                          <a:solidFill>
                            <a:schemeClr val="tx1"/>
                          </a:solidFill>
                          <a:latin typeface="Arial Narrow" panose="020B0606020202030204" charset="-122"/>
                        </a:rPr>
                        <a:t>InInhabitants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Middle age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5900">
                <a:tc>
                  <a:txBody>
                    <a:bodyPr/>
                    <a:lstStyle/>
                    <a:p>
                      <a:r>
                        <a:rPr lang="fr-FR" sz="1000" b="0" i="0" u="none" strike="noStrike" kern="1200" baseline="0" dirty="0" smtClean="0">
                          <a:solidFill>
                            <a:schemeClr val="tx1"/>
                          </a:solidFill>
                          <a:latin typeface="Arial Narrow" panose="020B0606020202030204" pitchFamily="34" charset="0"/>
                          <a:ea typeface="+mn-ea"/>
                          <a:cs typeface="+mn-cs"/>
                        </a:rPr>
                        <a:t>Male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5900">
                <a:tc>
                  <a:txBody>
                    <a:bodyPr/>
                    <a:lstStyle/>
                    <a:p>
                      <a:pPr>
                        <a:lnSpc>
                          <a:spcPts val="1140"/>
                        </a:lnSpc>
                        <a:buNone/>
                      </a:pPr>
                      <a:r>
                        <a:rPr lang="fr-FR" sz="1000" b="0" i="0" u="none" strike="noStrike" kern="1200" baseline="0" dirty="0" err="1" smtClean="0">
                          <a:solidFill>
                            <a:schemeClr val="tx1"/>
                          </a:solidFill>
                          <a:latin typeface="Arial Narrow" panose="020B0606020202030204" pitchFamily="34" charset="0"/>
                          <a:ea typeface="+mn-ea"/>
                          <a:cs typeface="+mn-cs"/>
                        </a:rPr>
                        <a:t>Female</a:t>
                      </a:r>
                      <a:r>
                        <a:rPr lang="fr-FR" sz="1000" b="0" i="0" u="none" strike="noStrike" kern="1200" baseline="0" dirty="0" smtClean="0">
                          <a:solidFill>
                            <a:schemeClr val="tx1"/>
                          </a:solidFill>
                          <a:latin typeface="Arial Narrow" panose="020B0606020202030204" pitchFamily="34" charset="0"/>
                          <a:ea typeface="+mn-ea"/>
                          <a:cs typeface="+mn-cs"/>
                        </a:rPr>
                        <a:t> life </a:t>
                      </a:r>
                      <a:r>
                        <a:rPr lang="fr-FR" sz="1000" b="0" i="0" u="none" strike="noStrike" kern="1200" baseline="0" dirty="0" err="1" smtClean="0">
                          <a:solidFill>
                            <a:schemeClr val="tx1"/>
                          </a:solidFill>
                          <a:latin typeface="Arial Narrow" panose="020B0606020202030204" pitchFamily="34" charset="0"/>
                          <a:ea typeface="+mn-ea"/>
                          <a:cs typeface="+mn-cs"/>
                        </a:rPr>
                        <a:t>expectancy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:59,9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chemeClr val="tx1"/>
                          </a:solidFill>
                          <a:latin typeface="Arial Narrow" panose="020B0606020202030204" charset="-122"/>
                        </a:rPr>
                        <a:t>Years</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Activity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:72,90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59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Literacy rate</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5900">
                <a:tc>
                  <a:txBody>
                    <a:bodyPr/>
                    <a:lstStyle/>
                    <a:p>
                      <a:pPr>
                        <a:lnSpc>
                          <a:spcPts val="1140"/>
                        </a:lnSpc>
                        <a:buNone/>
                      </a:pPr>
                      <a:r>
                        <a:rPr lang="en-US" sz="1000" dirty="0" smtClean="0">
                          <a:solidFill>
                            <a:schemeClr val="tx1"/>
                          </a:solidFill>
                          <a:latin typeface="Arial Narrow" panose="020B0606020202030204" charset="-122"/>
                        </a:rPr>
                        <a:t>Official language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dirty="0" smtClean="0">
                          <a:solidFill>
                            <a:schemeClr val="tx1"/>
                          </a:solidFill>
                          <a:latin typeface="Arial Narrow" panose="020B0606020202030204" charset="-122"/>
                        </a:rPr>
                        <a:t>:Portuguese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5900">
                <a:tc>
                  <a:txBody>
                    <a:bodyPr/>
                    <a:lstStyle/>
                    <a:p>
                      <a:pPr>
                        <a:lnSpc>
                          <a:spcPts val="1140"/>
                        </a:lnSpc>
                        <a:buNone/>
                      </a:pPr>
                      <a:r>
                        <a:rPr lang="en-US" sz="1000" dirty="0" smtClean="0">
                          <a:solidFill>
                            <a:schemeClr val="tx1"/>
                          </a:solidFill>
                          <a:latin typeface="Arial Narrow" panose="020B0606020202030204" charset="-122"/>
                        </a:rPr>
                        <a:t>Currency</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smtClean="0">
                          <a:solidFill>
                            <a:schemeClr val="tx1"/>
                          </a:solidFill>
                          <a:latin typeface="Arial Narrow" panose="020B0606020202030204" charset="-122"/>
                        </a:rPr>
                        <a:t>:Franc </a:t>
                      </a:r>
                      <a:r>
                        <a:rPr lang="en-US" sz="1000">
                          <a:solidFill>
                            <a:schemeClr val="tx1"/>
                          </a:solidFill>
                          <a:latin typeface="Arial Narrow" panose="020B0606020202030204" charset="-122"/>
                        </a:rPr>
                        <a:t>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25" name="Caixa de Texto 27"/>
          <p:cNvSpPr txBox="1"/>
          <p:nvPr/>
        </p:nvSpPr>
        <p:spPr>
          <a:xfrm>
            <a:off x="9548495" y="3074035"/>
            <a:ext cx="1614805" cy="307777"/>
          </a:xfrm>
          <a:prstGeom prst="rect">
            <a:avLst/>
          </a:prstGeom>
          <a:noFill/>
        </p:spPr>
        <p:txBody>
          <a:bodyPr wrap="square" rtlCol="0">
            <a:spAutoFit/>
          </a:bodyPr>
          <a:lstStyle/>
          <a:p>
            <a:r>
              <a:rPr lang="pt-PT" altLang="en-US" sz="1400" b="1" dirty="0" smtClean="0">
                <a:solidFill>
                  <a:srgbClr val="3EA4BA"/>
                </a:solidFill>
              </a:rPr>
              <a:t>GUINÉE </a:t>
            </a:r>
            <a:r>
              <a:rPr lang="pt-PT" altLang="en-US" sz="1400" b="1" dirty="0">
                <a:solidFill>
                  <a:srgbClr val="3EA4BA"/>
                </a:solidFill>
              </a:rPr>
              <a:t>BISSAU</a:t>
            </a:r>
          </a:p>
        </p:txBody>
      </p:sp>
      <p:pic>
        <p:nvPicPr>
          <p:cNvPr id="126" name="Imagem 29" descr="gw"/>
          <p:cNvPicPr>
            <a:picLocks noChangeAspect="1"/>
          </p:cNvPicPr>
          <p:nvPr/>
        </p:nvPicPr>
        <p:blipFill>
          <a:blip r:embed="rId10"/>
          <a:stretch>
            <a:fillRect/>
          </a:stretch>
        </p:blipFill>
        <p:spPr>
          <a:xfrm>
            <a:off x="9281795" y="3115945"/>
            <a:ext cx="333375" cy="219075"/>
          </a:xfrm>
          <a:prstGeom prst="rect">
            <a:avLst/>
          </a:prstGeom>
        </p:spPr>
      </p:pic>
      <p:sp>
        <p:nvSpPr>
          <p:cNvPr id="28" name="TextBox 2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50" dirty="0">
                <a:solidFill>
                  <a:srgbClr val="008CBA"/>
                </a:solidFill>
              </a:rPr>
              <a:t>Page </a:t>
            </a:r>
            <a:fld id="{6B4155F8-E49E-4B59-B69C-02A46830878C}" type="slidenum">
              <a:rPr lang="fr-FR" altLang="pt-PT" sz="1050" b="1" i="1" u="sng">
                <a:solidFill>
                  <a:srgbClr val="008CBA"/>
                </a:solidFill>
              </a:rPr>
              <a:t>60</a:t>
            </a:fld>
            <a:endParaRPr lang="fr-FR" altLang="pt-PT" sz="1050" b="1" i="1" u="sng" dirty="0">
              <a:solidFill>
                <a:srgbClr val="008CBA"/>
              </a:solidFill>
            </a:endParaRPr>
          </a:p>
        </p:txBody>
      </p:sp>
      <p:pic>
        <p:nvPicPr>
          <p:cNvPr id="5" name="Imagem 4" descr="sl"/>
          <p:cNvPicPr>
            <a:picLocks noChangeAspect="1"/>
          </p:cNvPicPr>
          <p:nvPr/>
        </p:nvPicPr>
        <p:blipFill>
          <a:blip r:embed="rId2"/>
          <a:stretch>
            <a:fillRect/>
          </a:stretch>
        </p:blipFill>
        <p:spPr>
          <a:xfrm>
            <a:off x="107950" y="253365"/>
            <a:ext cx="333375" cy="219075"/>
          </a:xfrm>
          <a:prstGeom prst="rect">
            <a:avLst/>
          </a:prstGeom>
        </p:spPr>
      </p:pic>
      <p:sp>
        <p:nvSpPr>
          <p:cNvPr id="9"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pic>
        <p:nvPicPr>
          <p:cNvPr id="11"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2" name="Gráfico 2"/>
          <p:cNvGraphicFramePr>
            <a:graphicFrameLocks/>
          </p:cNvGraphicFramePr>
          <p:nvPr>
            <p:extLst>
              <p:ext uri="{D42A27DB-BD31-4B8C-83A1-F6EECF244321}">
                <p14:modId xmlns:p14="http://schemas.microsoft.com/office/powerpoint/2010/main" val="2860290929"/>
              </p:ext>
            </p:extLst>
          </p:nvPr>
        </p:nvGraphicFramePr>
        <p:xfrm>
          <a:off x="107950" y="678180"/>
          <a:ext cx="12062044" cy="3398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6"/>
          <p:cNvGraphicFramePr>
            <a:graphicFrameLocks/>
          </p:cNvGraphicFramePr>
          <p:nvPr>
            <p:extLst>
              <p:ext uri="{D42A27DB-BD31-4B8C-83A1-F6EECF244321}">
                <p14:modId xmlns:p14="http://schemas.microsoft.com/office/powerpoint/2010/main" val="3975737417"/>
              </p:ext>
            </p:extLst>
          </p:nvPr>
        </p:nvGraphicFramePr>
        <p:xfrm>
          <a:off x="-1" y="4168142"/>
          <a:ext cx="12169995" cy="244919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61</a:t>
            </a:fld>
            <a:endParaRPr lang="fr-FR" altLang="pt-PT" sz="1200" b="1" i="1" u="sng">
              <a:solidFill>
                <a:srgbClr val="008CBA"/>
              </a:solidFill>
            </a:endParaRPr>
          </a:p>
        </p:txBody>
      </p:sp>
      <p:sp>
        <p:nvSpPr>
          <p:cNvPr id="9"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 y="254422"/>
            <a:ext cx="333333" cy="219048"/>
          </a:xfrm>
          <a:prstGeom prst="rect">
            <a:avLst/>
          </a:prstGeom>
        </p:spPr>
      </p:pic>
      <p:pic>
        <p:nvPicPr>
          <p:cNvPr id="12"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2291891956"/>
              </p:ext>
            </p:extLst>
          </p:nvPr>
        </p:nvGraphicFramePr>
        <p:xfrm>
          <a:off x="0" y="685800"/>
          <a:ext cx="12169994" cy="58356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942805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62</a:t>
            </a:fld>
            <a:endParaRPr lang="fr-FR" altLang="pt-PT" sz="1200" b="1" i="1" u="sng">
              <a:solidFill>
                <a:srgbClr val="008CBA"/>
              </a:solidFill>
            </a:endParaRPr>
          </a:p>
        </p:txBody>
      </p:sp>
      <p:sp>
        <p:nvSpPr>
          <p:cNvPr id="9" name="Caixa de Texto 2"/>
          <p:cNvSpPr txBox="1"/>
          <p:nvPr/>
        </p:nvSpPr>
        <p:spPr>
          <a:xfrm>
            <a:off x="359410" y="60108"/>
            <a:ext cx="12069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 y="118950"/>
            <a:ext cx="333333" cy="219048"/>
          </a:xfrm>
          <a:prstGeom prst="rect">
            <a:avLst/>
          </a:prstGeom>
        </p:spPr>
      </p:pic>
      <p:pic>
        <p:nvPicPr>
          <p:cNvPr id="8"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10" name="Gráfico 4"/>
          <p:cNvGraphicFramePr>
            <a:graphicFrameLocks/>
          </p:cNvGraphicFramePr>
          <p:nvPr>
            <p:extLst>
              <p:ext uri="{D42A27DB-BD31-4B8C-83A1-F6EECF244321}">
                <p14:modId xmlns:p14="http://schemas.microsoft.com/office/powerpoint/2010/main" val="2209323174"/>
              </p:ext>
            </p:extLst>
          </p:nvPr>
        </p:nvGraphicFramePr>
        <p:xfrm>
          <a:off x="16702" y="539702"/>
          <a:ext cx="6178358" cy="61878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5"/>
          <p:cNvGraphicFramePr>
            <a:graphicFrameLocks/>
          </p:cNvGraphicFramePr>
          <p:nvPr>
            <p:extLst>
              <p:ext uri="{D42A27DB-BD31-4B8C-83A1-F6EECF244321}">
                <p14:modId xmlns:p14="http://schemas.microsoft.com/office/powerpoint/2010/main" val="1988708044"/>
              </p:ext>
            </p:extLst>
          </p:nvPr>
        </p:nvGraphicFramePr>
        <p:xfrm>
          <a:off x="6012180" y="611909"/>
          <a:ext cx="6157814" cy="600542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11126271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a:solidFill>
                  <a:srgbClr val="008CBA"/>
                </a:solidFill>
              </a:rPr>
              <a:t>63</a:t>
            </a:fld>
            <a:endParaRPr lang="fr-FR" altLang="pt-PT" sz="1000" b="1" i="1" u="sng" dirty="0">
              <a:solidFill>
                <a:srgbClr val="008CBA"/>
              </a:solidFill>
            </a:endParaRPr>
          </a:p>
        </p:txBody>
      </p:sp>
      <p:sp>
        <p:nvSpPr>
          <p:cNvPr id="10"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 y="254422"/>
            <a:ext cx="333333" cy="219048"/>
          </a:xfrm>
          <a:prstGeom prst="rect">
            <a:avLst/>
          </a:prstGeom>
        </p:spPr>
      </p:pic>
      <p:pic>
        <p:nvPicPr>
          <p:cNvPr id="13" name="Imagem 11" descr="logo"/>
          <p:cNvPicPr>
            <a:picLocks noChangeAspect="1"/>
          </p:cNvPicPr>
          <p:nvPr/>
        </p:nvPicPr>
        <p:blipFill>
          <a:blip r:embed="rId3"/>
          <a:stretch>
            <a:fillRect/>
          </a:stretch>
        </p:blipFill>
        <p:spPr>
          <a:xfrm>
            <a:off x="9820056" y="96114"/>
            <a:ext cx="2349938" cy="515796"/>
          </a:xfrm>
          <a:prstGeom prst="rect">
            <a:avLst/>
          </a:prstGeom>
        </p:spPr>
      </p:pic>
      <p:graphicFrame>
        <p:nvGraphicFramePr>
          <p:cNvPr id="9" name="Gráfico 2"/>
          <p:cNvGraphicFramePr>
            <a:graphicFrameLocks/>
          </p:cNvGraphicFramePr>
          <p:nvPr>
            <p:extLst>
              <p:ext uri="{D42A27DB-BD31-4B8C-83A1-F6EECF244321}">
                <p14:modId xmlns:p14="http://schemas.microsoft.com/office/powerpoint/2010/main" val="2250425301"/>
              </p:ext>
            </p:extLst>
          </p:nvPr>
        </p:nvGraphicFramePr>
        <p:xfrm>
          <a:off x="78636" y="678181"/>
          <a:ext cx="12091358" cy="2971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6"/>
          <p:cNvGraphicFramePr>
            <a:graphicFrameLocks/>
          </p:cNvGraphicFramePr>
          <p:nvPr>
            <p:extLst>
              <p:ext uri="{D42A27DB-BD31-4B8C-83A1-F6EECF244321}">
                <p14:modId xmlns:p14="http://schemas.microsoft.com/office/powerpoint/2010/main" val="533247487"/>
              </p:ext>
            </p:extLst>
          </p:nvPr>
        </p:nvGraphicFramePr>
        <p:xfrm>
          <a:off x="78635" y="3779519"/>
          <a:ext cx="12091359" cy="2895601"/>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3180241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7</a:t>
            </a:fld>
            <a:endParaRPr lang="fr-FR" altLang="pt-PT" sz="1000" b="1" i="1" u="sng"/>
          </a:p>
        </p:txBody>
      </p:sp>
      <p:sp>
        <p:nvSpPr>
          <p:cNvPr id="4" name="Caixa de Texto 4"/>
          <p:cNvSpPr txBox="1"/>
          <p:nvPr/>
        </p:nvSpPr>
        <p:spPr>
          <a:xfrm>
            <a:off x="495935" y="188595"/>
            <a:ext cx="1110615"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5" name="Imagem 7" descr="LOGO-Paises ecowas"/>
          <p:cNvPicPr>
            <a:picLocks noChangeAspect="1"/>
          </p:cNvPicPr>
          <p:nvPr/>
        </p:nvPicPr>
        <p:blipFill>
          <a:blip r:embed="rId2"/>
          <a:stretch>
            <a:fillRect/>
          </a:stretch>
        </p:blipFill>
        <p:spPr>
          <a:xfrm>
            <a:off x="9498330" y="3667760"/>
            <a:ext cx="2701290" cy="2676525"/>
          </a:xfrm>
          <a:prstGeom prst="rect">
            <a:avLst/>
          </a:prstGeom>
        </p:spPr>
      </p:pic>
      <p:graphicFrame>
        <p:nvGraphicFramePr>
          <p:cNvPr id="6" name="Tabela 2"/>
          <p:cNvGraphicFramePr/>
          <p:nvPr>
            <p:extLst>
              <p:ext uri="{D42A27DB-BD31-4B8C-83A1-F6EECF244321}">
                <p14:modId xmlns:p14="http://schemas.microsoft.com/office/powerpoint/2010/main" val="160456058"/>
              </p:ext>
            </p:extLst>
          </p:nvPr>
        </p:nvGraphicFramePr>
        <p:xfrm>
          <a:off x="210185" y="450850"/>
          <a:ext cx="2962910" cy="2346960"/>
        </p:xfrm>
        <a:graphic>
          <a:graphicData uri="http://schemas.openxmlformats.org/drawingml/2006/table">
            <a:tbl>
              <a:tblPr firstRow="1" bandRow="1">
                <a:tableStyleId>{5C22544A-7EE6-4342-B048-85BDC9FD1C3A}</a:tableStyleId>
              </a:tblPr>
              <a:tblGrid>
                <a:gridCol w="1229995">
                  <a:extLst>
                    <a:ext uri="{9D8B030D-6E8A-4147-A177-3AD203B41FA5}">
                      <a16:colId xmlns:a16="http://schemas.microsoft.com/office/drawing/2014/main" xmlns="" val="20000"/>
                    </a:ext>
                  </a:extLst>
                </a:gridCol>
                <a:gridCol w="754380">
                  <a:extLst>
                    <a:ext uri="{9D8B030D-6E8A-4147-A177-3AD203B41FA5}">
                      <a16:colId xmlns:a16="http://schemas.microsoft.com/office/drawing/2014/main" xmlns="" val="20001"/>
                    </a:ext>
                  </a:extLst>
                </a:gridCol>
                <a:gridCol w="978535">
                  <a:extLst>
                    <a:ext uri="{9D8B030D-6E8A-4147-A177-3AD203B41FA5}">
                      <a16:colId xmlns:a16="http://schemas.microsoft.com/office/drawing/2014/main" xmlns="" val="20002"/>
                    </a:ext>
                  </a:extLst>
                </a:gridCol>
              </a:tblGrid>
              <a:tr h="21336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4.937.374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336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336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336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336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336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62,3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336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336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336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336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336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Dollar Libérien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7" name="Imagem 5" descr="lr"/>
          <p:cNvPicPr>
            <a:picLocks noChangeAspect="1"/>
          </p:cNvPicPr>
          <p:nvPr/>
        </p:nvPicPr>
        <p:blipFill>
          <a:blip r:embed="rId3"/>
          <a:stretch>
            <a:fillRect/>
          </a:stretch>
        </p:blipFill>
        <p:spPr>
          <a:xfrm>
            <a:off x="233680" y="254000"/>
            <a:ext cx="333375" cy="219075"/>
          </a:xfrm>
          <a:prstGeom prst="rect">
            <a:avLst/>
          </a:prstGeom>
        </p:spPr>
      </p:pic>
      <p:graphicFrame>
        <p:nvGraphicFramePr>
          <p:cNvPr id="9" name="Tabela 8"/>
          <p:cNvGraphicFramePr/>
          <p:nvPr>
            <p:extLst>
              <p:ext uri="{D42A27DB-BD31-4B8C-83A1-F6EECF244321}">
                <p14:modId xmlns:p14="http://schemas.microsoft.com/office/powerpoint/2010/main" val="2394224610"/>
              </p:ext>
            </p:extLst>
          </p:nvPr>
        </p:nvGraphicFramePr>
        <p:xfrm>
          <a:off x="3274060" y="422275"/>
          <a:ext cx="2907030" cy="2376170"/>
        </p:xfrm>
        <a:graphic>
          <a:graphicData uri="http://schemas.openxmlformats.org/drawingml/2006/table">
            <a:tbl>
              <a:tblPr firstRow="1" bandRow="1">
                <a:tableStyleId>{5C22544A-7EE6-4342-B048-85BDC9FD1C3A}</a:tableStyleId>
              </a:tblPr>
              <a:tblGrid>
                <a:gridCol w="1214120">
                  <a:extLst>
                    <a:ext uri="{9D8B030D-6E8A-4147-A177-3AD203B41FA5}">
                      <a16:colId xmlns:a16="http://schemas.microsoft.com/office/drawing/2014/main" xmlns="" val="20000"/>
                    </a:ext>
                  </a:extLst>
                </a:gridCol>
                <a:gridCol w="624840">
                  <a:extLst>
                    <a:ext uri="{9D8B030D-6E8A-4147-A177-3AD203B41FA5}">
                      <a16:colId xmlns:a16="http://schemas.microsoft.com/office/drawing/2014/main" xmlns="" val="20001"/>
                    </a:ext>
                  </a:extLst>
                </a:gridCol>
                <a:gridCol w="1068070">
                  <a:extLst>
                    <a:ext uri="{9D8B030D-6E8A-4147-A177-3AD203B41FA5}">
                      <a16:colId xmlns:a16="http://schemas.microsoft.com/office/drawing/2014/main" xmlns="" val="20002"/>
                    </a:ext>
                  </a:extLst>
                </a:gridCol>
              </a:tblGrid>
              <a:tr h="239395">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19.658.031</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43,10%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French</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39395">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0" name="Caixa de Texto 9"/>
          <p:cNvSpPr txBox="1"/>
          <p:nvPr/>
        </p:nvSpPr>
        <p:spPr>
          <a:xfrm>
            <a:off x="3528695" y="183515"/>
            <a:ext cx="1110615" cy="368300"/>
          </a:xfrm>
          <a:prstGeom prst="rect">
            <a:avLst/>
          </a:prstGeom>
          <a:noFill/>
        </p:spPr>
        <p:txBody>
          <a:bodyPr wrap="square" rtlCol="0">
            <a:spAutoFit/>
          </a:bodyPr>
          <a:lstStyle/>
          <a:p>
            <a:r>
              <a:rPr lang="pt-PT" altLang="en-US" b="1">
                <a:solidFill>
                  <a:srgbClr val="3EA4BA"/>
                </a:solidFill>
              </a:rPr>
              <a:t>MALI</a:t>
            </a:r>
          </a:p>
        </p:txBody>
      </p:sp>
      <p:pic>
        <p:nvPicPr>
          <p:cNvPr id="11" name="Imagem 11" descr="ml"/>
          <p:cNvPicPr>
            <a:picLocks noChangeAspect="1"/>
          </p:cNvPicPr>
          <p:nvPr/>
        </p:nvPicPr>
        <p:blipFill>
          <a:blip r:embed="rId4"/>
          <a:stretch>
            <a:fillRect/>
          </a:stretch>
        </p:blipFill>
        <p:spPr>
          <a:xfrm>
            <a:off x="3280410" y="241935"/>
            <a:ext cx="333375" cy="219075"/>
          </a:xfrm>
          <a:prstGeom prst="rect">
            <a:avLst/>
          </a:prstGeom>
        </p:spPr>
      </p:pic>
      <p:graphicFrame>
        <p:nvGraphicFramePr>
          <p:cNvPr id="12" name="Tabela 12"/>
          <p:cNvGraphicFramePr/>
          <p:nvPr>
            <p:extLst>
              <p:ext uri="{D42A27DB-BD31-4B8C-83A1-F6EECF244321}">
                <p14:modId xmlns:p14="http://schemas.microsoft.com/office/powerpoint/2010/main" val="1656249105"/>
              </p:ext>
            </p:extLst>
          </p:nvPr>
        </p:nvGraphicFramePr>
        <p:xfrm>
          <a:off x="6316345" y="511810"/>
          <a:ext cx="3007995" cy="2319020"/>
        </p:xfrm>
        <a:graphic>
          <a:graphicData uri="http://schemas.openxmlformats.org/drawingml/2006/table">
            <a:tbl>
              <a:tblPr firstRow="1" bandRow="1">
                <a:tableStyleId>{5C22544A-7EE6-4342-B048-85BDC9FD1C3A}</a:tableStyleId>
              </a:tblPr>
              <a:tblGrid>
                <a:gridCol w="1235075">
                  <a:extLst>
                    <a:ext uri="{9D8B030D-6E8A-4147-A177-3AD203B41FA5}">
                      <a16:colId xmlns:a16="http://schemas.microsoft.com/office/drawing/2014/main" xmlns="" val="20000"/>
                    </a:ext>
                  </a:extLst>
                </a:gridCol>
                <a:gridCol w="655320">
                  <a:extLst>
                    <a:ext uri="{9D8B030D-6E8A-4147-A177-3AD203B41FA5}">
                      <a16:colId xmlns:a16="http://schemas.microsoft.com/office/drawing/2014/main" xmlns="" val="20001"/>
                    </a:ext>
                  </a:extLst>
                </a:gridCol>
                <a:gridCol w="1117600">
                  <a:extLst>
                    <a:ext uri="{9D8B030D-6E8A-4147-A177-3AD203B41FA5}">
                      <a16:colId xmlns:a16="http://schemas.microsoft.com/office/drawing/2014/main" xmlns=""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23.310.715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28,7%</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French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3" name="Caixa de Texto 13"/>
          <p:cNvSpPr txBox="1"/>
          <p:nvPr/>
        </p:nvSpPr>
        <p:spPr>
          <a:xfrm>
            <a:off x="6571615" y="229235"/>
            <a:ext cx="1110615"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14" name="Imagem 15" descr="ne"/>
          <p:cNvPicPr>
            <a:picLocks noChangeAspect="1"/>
          </p:cNvPicPr>
          <p:nvPr/>
        </p:nvPicPr>
        <p:blipFill>
          <a:blip r:embed="rId5"/>
          <a:stretch>
            <a:fillRect/>
          </a:stretch>
        </p:blipFill>
        <p:spPr>
          <a:xfrm>
            <a:off x="6324600" y="302895"/>
            <a:ext cx="333375" cy="219075"/>
          </a:xfrm>
          <a:prstGeom prst="rect">
            <a:avLst/>
          </a:prstGeom>
        </p:spPr>
      </p:pic>
      <p:graphicFrame>
        <p:nvGraphicFramePr>
          <p:cNvPr id="15" name="Tabela 1"/>
          <p:cNvGraphicFramePr/>
          <p:nvPr>
            <p:extLst>
              <p:ext uri="{D42A27DB-BD31-4B8C-83A1-F6EECF244321}">
                <p14:modId xmlns:p14="http://schemas.microsoft.com/office/powerpoint/2010/main" val="531127690"/>
              </p:ext>
            </p:extLst>
          </p:nvPr>
        </p:nvGraphicFramePr>
        <p:xfrm>
          <a:off x="195580" y="3759835"/>
          <a:ext cx="3355340" cy="2464435"/>
        </p:xfrm>
        <a:graphic>
          <a:graphicData uri="http://schemas.openxmlformats.org/drawingml/2006/table">
            <a:tbl>
              <a:tblPr firstRow="1" bandRow="1">
                <a:tableStyleId>{5C22544A-7EE6-4342-B048-85BDC9FD1C3A}</a:tableStyleId>
              </a:tblPr>
              <a:tblGrid>
                <a:gridCol w="1259840">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tblGrid>
              <a:tr h="229235">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292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2860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2860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29235">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29235">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2860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French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29235">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6" name="Caixa de Texto 3"/>
          <p:cNvSpPr txBox="1"/>
          <p:nvPr/>
        </p:nvSpPr>
        <p:spPr>
          <a:xfrm>
            <a:off x="475615" y="3460115"/>
            <a:ext cx="1290955" cy="368300"/>
          </a:xfrm>
          <a:prstGeom prst="rect">
            <a:avLst/>
          </a:prstGeom>
          <a:noFill/>
        </p:spPr>
        <p:txBody>
          <a:bodyPr wrap="square" rtlCol="0">
            <a:spAutoFit/>
          </a:bodyPr>
          <a:lstStyle/>
          <a:p>
            <a:r>
              <a:rPr lang="pt-PT" altLang="en-US" b="1">
                <a:solidFill>
                  <a:srgbClr val="3EA4BA"/>
                </a:solidFill>
              </a:rPr>
              <a:t>SENEGAL</a:t>
            </a:r>
          </a:p>
        </p:txBody>
      </p:sp>
      <p:pic>
        <p:nvPicPr>
          <p:cNvPr id="17" name="Imagem 10" descr="sn"/>
          <p:cNvPicPr>
            <a:picLocks noChangeAspect="1"/>
          </p:cNvPicPr>
          <p:nvPr/>
        </p:nvPicPr>
        <p:blipFill>
          <a:blip r:embed="rId6"/>
          <a:stretch>
            <a:fillRect/>
          </a:stretch>
        </p:blipFill>
        <p:spPr>
          <a:xfrm>
            <a:off x="228600" y="3522345"/>
            <a:ext cx="333375" cy="219075"/>
          </a:xfrm>
          <a:prstGeom prst="rect">
            <a:avLst/>
          </a:prstGeom>
        </p:spPr>
      </p:pic>
      <p:graphicFrame>
        <p:nvGraphicFramePr>
          <p:cNvPr id="18" name="Tabela 14"/>
          <p:cNvGraphicFramePr/>
          <p:nvPr>
            <p:extLst>
              <p:ext uri="{D42A27DB-BD31-4B8C-83A1-F6EECF244321}">
                <p14:modId xmlns:p14="http://schemas.microsoft.com/office/powerpoint/2010/main" val="2364592715"/>
              </p:ext>
            </p:extLst>
          </p:nvPr>
        </p:nvGraphicFramePr>
        <p:xfrm>
          <a:off x="3340735" y="3768725"/>
          <a:ext cx="3777615" cy="2319020"/>
        </p:xfrm>
        <a:graphic>
          <a:graphicData uri="http://schemas.openxmlformats.org/drawingml/2006/table">
            <a:tbl>
              <a:tblPr firstRow="1" bandRow="1">
                <a:tableStyleId>{5C22544A-7EE6-4342-B048-85BDC9FD1C3A}</a:tableStyleId>
              </a:tblPr>
              <a:tblGrid>
                <a:gridCol w="1558925">
                  <a:extLst>
                    <a:ext uri="{9D8B030D-6E8A-4147-A177-3AD203B41FA5}">
                      <a16:colId xmlns:a16="http://schemas.microsoft.com/office/drawing/2014/main" xmlns="" val="20000"/>
                    </a:ext>
                  </a:extLst>
                </a:gridCol>
                <a:gridCol w="640080">
                  <a:extLst>
                    <a:ext uri="{9D8B030D-6E8A-4147-A177-3AD203B41FA5}">
                      <a16:colId xmlns:a16="http://schemas.microsoft.com/office/drawing/2014/main" xmlns="" val="20001"/>
                    </a:ext>
                  </a:extLst>
                </a:gridCol>
                <a:gridCol w="1578610">
                  <a:extLst>
                    <a:ext uri="{9D8B030D-6E8A-4147-A177-3AD203B41FA5}">
                      <a16:colId xmlns:a16="http://schemas.microsoft.com/office/drawing/2014/main" xmlns=""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7.813.215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Inhabitants</a:t>
                      </a:r>
                      <a:endParaRPr lang="en-US" altLang="en-US" sz="1000" b="0" dirty="0" smtClean="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106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34,8%</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9" name="Caixa de Texto 18"/>
          <p:cNvSpPr txBox="1"/>
          <p:nvPr/>
        </p:nvSpPr>
        <p:spPr>
          <a:xfrm>
            <a:off x="3620135" y="3475355"/>
            <a:ext cx="1937385"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pic>
        <p:nvPicPr>
          <p:cNvPr id="20" name="Imagem 21" descr="sl"/>
          <p:cNvPicPr>
            <a:picLocks noChangeAspect="1"/>
          </p:cNvPicPr>
          <p:nvPr/>
        </p:nvPicPr>
        <p:blipFill>
          <a:blip r:embed="rId7"/>
          <a:stretch>
            <a:fillRect/>
          </a:stretch>
        </p:blipFill>
        <p:spPr>
          <a:xfrm>
            <a:off x="3368675" y="3542665"/>
            <a:ext cx="333375" cy="219075"/>
          </a:xfrm>
          <a:prstGeom prst="rect">
            <a:avLst/>
          </a:prstGeom>
        </p:spPr>
      </p:pic>
      <p:graphicFrame>
        <p:nvGraphicFramePr>
          <p:cNvPr id="21" name="Tabela 22"/>
          <p:cNvGraphicFramePr/>
          <p:nvPr>
            <p:extLst>
              <p:ext uri="{D42A27DB-BD31-4B8C-83A1-F6EECF244321}">
                <p14:modId xmlns:p14="http://schemas.microsoft.com/office/powerpoint/2010/main" val="3391628236"/>
              </p:ext>
            </p:extLst>
          </p:nvPr>
        </p:nvGraphicFramePr>
        <p:xfrm>
          <a:off x="9225280" y="349250"/>
          <a:ext cx="2919730" cy="2470150"/>
        </p:xfrm>
        <a:graphic>
          <a:graphicData uri="http://schemas.openxmlformats.org/drawingml/2006/table">
            <a:tbl>
              <a:tblPr firstRow="1" bandRow="1">
                <a:tableStyleId>{5C22544A-7EE6-4342-B048-85BDC9FD1C3A}</a:tableStyleId>
              </a:tblPr>
              <a:tblGrid>
                <a:gridCol w="1313180">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882650">
                  <a:extLst>
                    <a:ext uri="{9D8B030D-6E8A-4147-A177-3AD203B41FA5}">
                      <a16:colId xmlns:a16="http://schemas.microsoft.com/office/drawing/2014/main" xmlns="" val="20002"/>
                    </a:ext>
                  </a:extLst>
                </a:gridCol>
              </a:tblGrid>
              <a:tr h="35814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200.963.599</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Inhabitants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145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1455">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1455">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1455">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1455">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English</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Naira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2" name="Caixa de Texto 23"/>
          <p:cNvSpPr txBox="1"/>
          <p:nvPr/>
        </p:nvSpPr>
        <p:spPr>
          <a:xfrm>
            <a:off x="9491980" y="200660"/>
            <a:ext cx="1290955"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23" name="Imagem 24" descr="ng"/>
          <p:cNvPicPr>
            <a:picLocks noChangeAspect="1"/>
          </p:cNvPicPr>
          <p:nvPr/>
        </p:nvPicPr>
        <p:blipFill>
          <a:blip r:embed="rId8"/>
          <a:stretch>
            <a:fillRect/>
          </a:stretch>
        </p:blipFill>
        <p:spPr>
          <a:xfrm>
            <a:off x="9244965" y="255905"/>
            <a:ext cx="333375" cy="219075"/>
          </a:xfrm>
          <a:prstGeom prst="rect">
            <a:avLst/>
          </a:prstGeom>
        </p:spPr>
      </p:pic>
      <p:graphicFrame>
        <p:nvGraphicFramePr>
          <p:cNvPr id="24" name="Tabela 25"/>
          <p:cNvGraphicFramePr/>
          <p:nvPr>
            <p:extLst>
              <p:ext uri="{D42A27DB-BD31-4B8C-83A1-F6EECF244321}">
                <p14:modId xmlns:p14="http://schemas.microsoft.com/office/powerpoint/2010/main" val="2922888829"/>
              </p:ext>
            </p:extLst>
          </p:nvPr>
        </p:nvGraphicFramePr>
        <p:xfrm>
          <a:off x="6683375" y="3768725"/>
          <a:ext cx="3381375" cy="2319020"/>
        </p:xfrm>
        <a:graphic>
          <a:graphicData uri="http://schemas.openxmlformats.org/drawingml/2006/table">
            <a:tbl>
              <a:tblPr firstRow="1" bandRow="1">
                <a:tableStyleId>{5C22544A-7EE6-4342-B048-85BDC9FD1C3A}</a:tableStyleId>
              </a:tblPr>
              <a:tblGrid>
                <a:gridCol w="1279525">
                  <a:extLst>
                    <a:ext uri="{9D8B030D-6E8A-4147-A177-3AD203B41FA5}">
                      <a16:colId xmlns:a16="http://schemas.microsoft.com/office/drawing/2014/main" xmlns="" val="20000"/>
                    </a:ext>
                  </a:extLst>
                </a:gridCol>
                <a:gridCol w="678180">
                  <a:extLst>
                    <a:ext uri="{9D8B030D-6E8A-4147-A177-3AD203B41FA5}">
                      <a16:colId xmlns:a16="http://schemas.microsoft.com/office/drawing/2014/main" xmlns="" val="20001"/>
                    </a:ext>
                  </a:extLst>
                </a:gridCol>
                <a:gridCol w="1423670">
                  <a:extLst>
                    <a:ext uri="{9D8B030D-6E8A-4147-A177-3AD203B41FA5}">
                      <a16:colId xmlns:a16="http://schemas.microsoft.com/office/drawing/2014/main" xmlns=""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Inhabitants</a:t>
                      </a:r>
                      <a:endParaRPr lang="en-US" altLang="en-US" sz="1000" b="0" dirty="0" smtClean="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Natural increase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Urban 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140"/>
                        </a:lnSpc>
                        <a:buNone/>
                      </a:pPr>
                      <a:r>
                        <a:rPr lang="en-US" sz="1000" dirty="0" smtClean="0">
                          <a:solidFill>
                            <a:srgbClr val="000000"/>
                          </a:solidFill>
                          <a:latin typeface="Arial Narrow" panose="020B0606020202030204" pitchFamily="34" charset="0"/>
                        </a:rPr>
                        <a:t>Density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chemeClr val="tx1"/>
                          </a:solidFill>
                          <a:latin typeface="Arial Narrow" panose="020B0606020202030204" charset="-122"/>
                        </a:rPr>
                        <a:t>Inhabitants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Middle age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r>
                        <a:rPr lang="fr-FR" sz="1000" b="0" i="0" u="none" strike="noStrike" kern="1200" baseline="0" dirty="0" smtClean="0">
                          <a:solidFill>
                            <a:schemeClr val="dk1"/>
                          </a:solidFill>
                          <a:latin typeface="Arial Narrow" panose="020B0606020202030204" pitchFamily="34" charset="0"/>
                          <a:ea typeface="+mn-ea"/>
                          <a:cs typeface="+mn-cs"/>
                        </a:rPr>
                        <a:t>Male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140"/>
                        </a:lnSpc>
                        <a:buNone/>
                      </a:pPr>
                      <a:r>
                        <a:rPr lang="fr-FR" sz="1000" b="0" i="0" u="none" strike="noStrike" kern="1200" baseline="0" dirty="0" err="1" smtClean="0">
                          <a:solidFill>
                            <a:schemeClr val="dk1"/>
                          </a:solidFill>
                          <a:latin typeface="Arial Narrow" panose="020B0606020202030204" pitchFamily="34" charset="0"/>
                          <a:ea typeface="+mn-ea"/>
                          <a:cs typeface="+mn-cs"/>
                        </a:rPr>
                        <a:t>Female</a:t>
                      </a:r>
                      <a:r>
                        <a:rPr lang="fr-FR" sz="1000" b="0" i="0" u="none" strike="noStrike" kern="1200" baseline="0" dirty="0" smtClean="0">
                          <a:solidFill>
                            <a:schemeClr val="dk1"/>
                          </a:solidFill>
                          <a:latin typeface="Arial Narrow" panose="020B0606020202030204" pitchFamily="34" charset="0"/>
                          <a:ea typeface="+mn-ea"/>
                          <a:cs typeface="+mn-cs"/>
                        </a:rPr>
                        <a:t> life </a:t>
                      </a:r>
                      <a:r>
                        <a:rPr lang="fr-FR" sz="1000" b="0" i="0" u="none" strike="noStrike" kern="1200" baseline="0" dirty="0" err="1" smtClean="0">
                          <a:solidFill>
                            <a:schemeClr val="dk1"/>
                          </a:solidFill>
                          <a:latin typeface="Arial Narrow" panose="020B0606020202030204" pitchFamily="34" charset="0"/>
                          <a:ea typeface="+mn-ea"/>
                          <a:cs typeface="+mn-cs"/>
                        </a:rPr>
                        <a:t>expectancy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dirty="0" smtClean="0">
                          <a:solidFill>
                            <a:srgbClr val="000000"/>
                          </a:solidFill>
                          <a:latin typeface="Arial Narrow" panose="020B0606020202030204" charset="-122"/>
                        </a:rPr>
                        <a:t>Years</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Activity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r>
                        <a:rPr lang="en-US" sz="1000" b="0" i="0" u="none" strike="noStrike" kern="1200" baseline="0" dirty="0" smtClean="0">
                          <a:solidFill>
                            <a:schemeClr val="dk1"/>
                          </a:solidFill>
                          <a:latin typeface="Arial Narrow" panose="020B0606020202030204" pitchFamily="34" charset="0"/>
                          <a:ea typeface="+mn-ea"/>
                          <a:cs typeface="+mn-cs"/>
                        </a:rPr>
                        <a:t>Literacy rate</a:t>
                      </a:r>
                      <a:endParaRPr lang="en-US" altLang="en-US" sz="1000" dirty="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140"/>
                        </a:lnSpc>
                        <a:buNone/>
                      </a:pPr>
                      <a:r>
                        <a:rPr lang="en-US" sz="1000" dirty="0" smtClean="0">
                          <a:solidFill>
                            <a:srgbClr val="000000"/>
                          </a:solidFill>
                          <a:latin typeface="Arial Narrow" panose="020B0606020202030204" charset="-122"/>
                        </a:rPr>
                        <a:t>Official language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pt-PT" sz="1000" b="0" i="0" u="none" kern="1200" baseline="0" dirty="0" smtClean="0">
                          <a:solidFill>
                            <a:schemeClr val="dk1"/>
                          </a:solidFill>
                          <a:effectLst/>
                          <a:latin typeface="Arial Narrow" panose="020B0606020202030204" pitchFamily="34" charset="0"/>
                          <a:ea typeface="+mn-ea"/>
                          <a:cs typeface="+mn-cs"/>
                        </a:rPr>
                        <a:t>French</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140"/>
                        </a:lnSpc>
                        <a:buNone/>
                      </a:pPr>
                      <a:r>
                        <a:rPr lang="en-US" sz="1000" dirty="0" smtClean="0">
                          <a:solidFill>
                            <a:srgbClr val="000000"/>
                          </a:solidFill>
                          <a:latin typeface="Arial Narrow" panose="020B0606020202030204" charset="-122"/>
                        </a:rPr>
                        <a:t>Currency</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5" name="Caixa de Texto 26"/>
          <p:cNvSpPr txBox="1"/>
          <p:nvPr/>
        </p:nvSpPr>
        <p:spPr>
          <a:xfrm>
            <a:off x="6937375" y="3470275"/>
            <a:ext cx="1036955" cy="368300"/>
          </a:xfrm>
          <a:prstGeom prst="rect">
            <a:avLst/>
          </a:prstGeom>
          <a:noFill/>
        </p:spPr>
        <p:txBody>
          <a:bodyPr wrap="square" rtlCol="0">
            <a:spAutoFit/>
          </a:bodyPr>
          <a:lstStyle/>
          <a:p>
            <a:r>
              <a:rPr lang="pt-PT" altLang="en-US" b="1">
                <a:solidFill>
                  <a:srgbClr val="3EA4BA"/>
                </a:solidFill>
              </a:rPr>
              <a:t>TOGO</a:t>
            </a:r>
          </a:p>
        </p:txBody>
      </p:sp>
      <p:pic>
        <p:nvPicPr>
          <p:cNvPr id="26" name="Imagem 28" descr="tg"/>
          <p:cNvPicPr>
            <a:picLocks noChangeAspect="1"/>
          </p:cNvPicPr>
          <p:nvPr/>
        </p:nvPicPr>
        <p:blipFill>
          <a:blip r:embed="rId9"/>
          <a:stretch>
            <a:fillRect/>
          </a:stretch>
        </p:blipFill>
        <p:spPr>
          <a:xfrm>
            <a:off x="6690995" y="3552825"/>
            <a:ext cx="333375" cy="219075"/>
          </a:xfrm>
          <a:prstGeom prst="rect">
            <a:avLst/>
          </a:prstGeom>
        </p:spPr>
      </p:pic>
      <p:sp>
        <p:nvSpPr>
          <p:cNvPr id="27" name="TextBox 2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375526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82" name="Imagem 81" descr="LOGO-Paises ecowas"/>
          <p:cNvPicPr>
            <a:picLocks noChangeAspect="1"/>
          </p:cNvPicPr>
          <p:nvPr/>
        </p:nvPicPr>
        <p:blipFill>
          <a:blip r:embed="rId3"/>
          <a:stretch>
            <a:fillRect/>
          </a:stretch>
        </p:blipFill>
        <p:spPr>
          <a:xfrm>
            <a:off x="5013325" y="827405"/>
            <a:ext cx="4911090" cy="4864735"/>
          </a:xfrm>
          <a:prstGeom prst="rect">
            <a:avLst/>
          </a:prstGeom>
        </p:spPr>
      </p:pic>
      <p:pic>
        <p:nvPicPr>
          <p:cNvPr id="2" name="Imagem 1" descr="LOGO-Paises ecowas"/>
          <p:cNvPicPr>
            <a:picLocks noChangeAspect="1"/>
          </p:cNvPicPr>
          <p:nvPr/>
        </p:nvPicPr>
        <p:blipFill>
          <a:blip r:embed="rId3"/>
          <a:stretch>
            <a:fillRect/>
          </a:stretch>
        </p:blipFill>
        <p:spPr>
          <a:xfrm>
            <a:off x="-3175" y="4320901"/>
            <a:ext cx="1960880" cy="1941830"/>
          </a:xfrm>
          <a:prstGeom prst="rect">
            <a:avLst/>
          </a:prstGeom>
        </p:spPr>
      </p:pic>
      <p:sp>
        <p:nvSpPr>
          <p:cNvPr id="3" name="Anel 2"/>
          <p:cNvSpPr/>
          <p:nvPr/>
        </p:nvSpPr>
        <p:spPr>
          <a:xfrm>
            <a:off x="3470910" y="1905"/>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63" name="Conexão Reta 62"/>
          <p:cNvCxnSpPr/>
          <p:nvPr/>
        </p:nvCxnSpPr>
        <p:spPr>
          <a:xfrm flipV="1">
            <a:off x="5174293" y="4290057"/>
            <a:ext cx="929961" cy="2530841"/>
          </a:xfrm>
          <a:prstGeom prst="line">
            <a:avLst/>
          </a:prstGeom>
        </p:spPr>
        <p:style>
          <a:lnRef idx="1">
            <a:schemeClr val="accent1"/>
          </a:lnRef>
          <a:fillRef idx="0">
            <a:schemeClr val="accent1"/>
          </a:fillRef>
          <a:effectRef idx="0">
            <a:schemeClr val="accent1"/>
          </a:effectRef>
          <a:fontRef idx="minor">
            <a:schemeClr val="tx1"/>
          </a:fontRef>
        </p:style>
      </p:cxnSp>
      <p:sp>
        <p:nvSpPr>
          <p:cNvPr id="50"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a:t>8</a:t>
            </a:fld>
            <a:endParaRPr lang="fr-FR" altLang="pt-PT" sz="1200" b="1" i="1"/>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6" name="Conexão Reta 15"/>
          <p:cNvCxnSpPr/>
          <p:nvPr/>
        </p:nvCxnSpPr>
        <p:spPr>
          <a:xfrm flipV="1">
            <a:off x="7216140"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7572375" y="119039"/>
            <a:ext cx="3270886" cy="255762"/>
          </a:xfrm>
          <a:prstGeom prst="rect">
            <a:avLst/>
          </a:prstGeom>
          <a:noFill/>
        </p:spPr>
        <p:txBody>
          <a:bodyPr wrap="square" rtlCol="0">
            <a:spAutoFit/>
          </a:bodyPr>
          <a:lstStyle/>
          <a:p>
            <a:pPr marL="12700">
              <a:lnSpc>
                <a:spcPts val="2160"/>
              </a:lnSpc>
            </a:pPr>
            <a:r>
              <a:rPr sz="1200" b="1" i="1" spc="-1" dirty="0" smtClean="0">
                <a:solidFill>
                  <a:srgbClr val="3FBBD7"/>
                </a:solidFill>
                <a:latin typeface="Arial Narrow" panose="020B0606020202030204" pitchFamily="34" charset="0"/>
                <a:cs typeface="Arial Narrow" panose="020B0606020202030204" pitchFamily="34" charset="0"/>
                <a:sym typeface="+mn-ea"/>
              </a:rPr>
              <a:t> </a:t>
            </a:r>
            <a:r>
              <a:rPr lang="pt-PT" sz="1200" b="1" i="1" dirty="0">
                <a:solidFill>
                  <a:srgbClr val="3FBBD7"/>
                </a:solidFill>
                <a:latin typeface="Arial Narrow" panose="020B0606020202030204" pitchFamily="34" charset="0"/>
              </a:rPr>
              <a:t>The importance of ECOWAS as a regional </a:t>
            </a:r>
            <a:r>
              <a:rPr lang="pt-PT" sz="1200" b="1" i="1" dirty="0" smtClean="0">
                <a:solidFill>
                  <a:srgbClr val="3FBBD7"/>
                </a:solidFill>
                <a:latin typeface="Arial Narrow" panose="020B0606020202030204" pitchFamily="34" charset="0"/>
              </a:rPr>
              <a:t>market</a:t>
            </a:r>
            <a:endParaRPr lang="pt-PT" sz="1200" i="1" dirty="0">
              <a:solidFill>
                <a:srgbClr val="3FBBD7"/>
              </a:solidFill>
              <a:latin typeface="Arial Narrow" panose="020B0606020202030204" pitchFamily="34" charset="0"/>
            </a:endParaRPr>
          </a:p>
        </p:txBody>
      </p:sp>
      <p:sp>
        <p:nvSpPr>
          <p:cNvPr id="18" name="Caixa de Texto 17"/>
          <p:cNvSpPr txBox="1"/>
          <p:nvPr/>
        </p:nvSpPr>
        <p:spPr>
          <a:xfrm>
            <a:off x="7501255" y="422910"/>
            <a:ext cx="2470785" cy="276999"/>
          </a:xfrm>
          <a:prstGeom prst="rect">
            <a:avLst/>
          </a:prstGeom>
          <a:noFill/>
        </p:spPr>
        <p:txBody>
          <a:bodyPr wrap="square" rtlCol="0">
            <a:spAutoFit/>
          </a:bodyPr>
          <a:lstStyle/>
          <a:p>
            <a:r>
              <a:rPr lang="pt-PT" sz="1200" b="1" dirty="0" smtClean="0">
                <a:solidFill>
                  <a:srgbClr val="B1D3F5"/>
                </a:solidFill>
                <a:latin typeface="Arial Narrow" panose="020B0606020202030204" pitchFamily="34" charset="0"/>
                <a:cs typeface="Arial Narrow" panose="020B0606020202030204" pitchFamily="34" charset="0"/>
                <a:sym typeface="+mn-ea"/>
              </a:rPr>
              <a:t>»</a:t>
            </a:r>
            <a:r>
              <a:rPr lang="pt-PT" sz="1200" dirty="0" smtClean="0">
                <a:solidFill>
                  <a:srgbClr val="B1D3F5"/>
                </a:solidFill>
                <a:latin typeface="Arial Narrow" panose="020B0606020202030204" pitchFamily="34" charset="0"/>
                <a:cs typeface="Arial Narrow" panose="020B0606020202030204" pitchFamily="34" charset="0"/>
                <a:sym typeface="+mn-ea"/>
              </a:rPr>
              <a:t> </a:t>
            </a:r>
            <a:r>
              <a:rPr lang="pt-PT" sz="1200" b="1" dirty="0">
                <a:solidFill>
                  <a:srgbClr val="B1D3F5"/>
                </a:solidFill>
                <a:latin typeface="Arial Narrow" panose="020B0606020202030204" pitchFamily="34" charset="0"/>
              </a:rPr>
              <a:t>Elimination of customs barriers</a:t>
            </a:r>
            <a:r>
              <a:rPr lang="pt-PT" sz="1200" dirty="0" smtClean="0">
                <a:solidFill>
                  <a:srgbClr val="B1D3F5"/>
                </a:solidFill>
                <a:latin typeface="Arial Narrow" panose="020B0606020202030204" pitchFamily="34" charset="0"/>
                <a:cs typeface="Arial Narrow" panose="020B0606020202030204" pitchFamily="34" charset="0"/>
                <a:sym typeface="+mn-ea"/>
              </a:rPr>
              <a:t>,</a:t>
            </a:r>
            <a:endParaRPr lang="pt-PT" altLang="en-US" sz="1200" i="1" dirty="0">
              <a:solidFill>
                <a:srgbClr val="B1D3F5"/>
              </a:solidFill>
              <a:latin typeface="Arial Narrow" panose="020B0606020202030204" pitchFamily="34" charset="0"/>
            </a:endParaRPr>
          </a:p>
        </p:txBody>
      </p:sp>
      <p:cxnSp>
        <p:nvCxnSpPr>
          <p:cNvPr id="19" name="Conexão Reta 18"/>
          <p:cNvCxnSpPr/>
          <p:nvPr/>
        </p:nvCxnSpPr>
        <p:spPr>
          <a:xfrm>
            <a:off x="7675880"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23"/>
          <p:cNvSpPr txBox="1"/>
          <p:nvPr/>
        </p:nvSpPr>
        <p:spPr>
          <a:xfrm>
            <a:off x="7336155" y="633730"/>
            <a:ext cx="3759200" cy="276999"/>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B1D3F5"/>
                </a:solidFill>
                <a:latin typeface="Arial Narrow" panose="020B0606020202030204" pitchFamily="34" charset="0"/>
                <a:cs typeface="Arial Narrow" panose="020B0606020202030204" pitchFamily="34" charset="0"/>
                <a:sym typeface="+mn-ea"/>
              </a:rPr>
              <a:t>» </a:t>
            </a:r>
            <a:r>
              <a:rPr lang="pt-PT" sz="1200" b="1" dirty="0">
                <a:solidFill>
                  <a:srgbClr val="B1D3F5"/>
                </a:solidFill>
                <a:latin typeface="Arial Narrow" panose="020B0606020202030204" pitchFamily="34" charset="0"/>
              </a:rPr>
              <a:t>Facilitate the free movement of people and goods</a:t>
            </a:r>
            <a:r>
              <a:rPr lang="pt-PT" sz="1200" dirty="0" smtClean="0">
                <a:solidFill>
                  <a:srgbClr val="B1D3F5"/>
                </a:solidFill>
                <a:latin typeface="Arial Narrow" panose="020B0606020202030204" pitchFamily="34" charset="0"/>
                <a:cs typeface="Arial Narrow" panose="020B0606020202030204" pitchFamily="34" charset="0"/>
                <a:sym typeface="+mn-ea"/>
              </a:rPr>
              <a:t>,</a:t>
            </a:r>
            <a:endParaRPr lang="pt-PT" altLang="en-US" sz="1200" i="1" dirty="0">
              <a:solidFill>
                <a:srgbClr val="B1D3F5"/>
              </a:solidFill>
              <a:latin typeface="Arial Narrow" panose="020B0606020202030204" pitchFamily="34" charset="0"/>
            </a:endParaRPr>
          </a:p>
        </p:txBody>
      </p:sp>
      <p:sp>
        <p:nvSpPr>
          <p:cNvPr id="27" name="Caixa de Texto 26"/>
          <p:cNvSpPr txBox="1"/>
          <p:nvPr/>
        </p:nvSpPr>
        <p:spPr>
          <a:xfrm>
            <a:off x="7150734" y="1194435"/>
            <a:ext cx="2450466" cy="276999"/>
          </a:xfrm>
          <a:prstGeom prst="rect">
            <a:avLst/>
          </a:prstGeom>
          <a:noFill/>
        </p:spPr>
        <p:txBody>
          <a:bodyPr wrap="square" rtlCol="0">
            <a:spAutoFit/>
          </a:bodyPr>
          <a:lstStyle/>
          <a:p>
            <a:pPr marL="104140" marR="262890">
              <a:spcBef>
                <a:spcPts val="280"/>
              </a:spcBef>
            </a:pPr>
            <a:r>
              <a:rPr lang="pt-PT" sz="1200" b="1" dirty="0" smtClean="0">
                <a:solidFill>
                  <a:srgbClr val="008CBA"/>
                </a:solidFill>
                <a:latin typeface="Arial Narrow" panose="020B0606020202030204" pitchFamily="34" charset="0"/>
                <a:cs typeface="Arial Narrow" panose="020B0606020202030204" pitchFamily="34" charset="0"/>
                <a:sym typeface="+mn-ea"/>
              </a:rPr>
              <a:t>»</a:t>
            </a: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Tax and customs benefits</a:t>
            </a:r>
            <a:r>
              <a:rPr lang="pt-PT" sz="1200" dirty="0" smtClean="0">
                <a:solidFill>
                  <a:srgbClr val="00B0F0"/>
                </a:solidFill>
                <a:latin typeface="Arial Narrow" panose="020B0606020202030204" pitchFamily="34" charset="0"/>
              </a:rPr>
              <a:t>.</a:t>
            </a:r>
            <a:r>
              <a:rPr lang="pt-PT" sz="1200" dirty="0" smtClean="0">
                <a:latin typeface="Arial Narrow" panose="020B0606020202030204" pitchFamily="34" charset="0"/>
                <a:cs typeface="Arial Narrow" panose="020B0606020202030204" pitchFamily="34" charset="0"/>
                <a:sym typeface="+mn-ea"/>
              </a:rPr>
              <a:t>.</a:t>
            </a:r>
            <a:endParaRPr lang="pt-PT" altLang="en-US" sz="1200" i="1" dirty="0">
              <a:solidFill>
                <a:srgbClr val="00B0F0"/>
              </a:solidFill>
            </a:endParaRPr>
          </a:p>
        </p:txBody>
      </p:sp>
      <p:sp>
        <p:nvSpPr>
          <p:cNvPr id="29" name="Oval 28"/>
          <p:cNvSpPr/>
          <p:nvPr/>
        </p:nvSpPr>
        <p:spPr>
          <a:xfrm>
            <a:off x="7598410"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34" name="Conexão Reta 33"/>
          <p:cNvCxnSpPr/>
          <p:nvPr/>
        </p:nvCxnSpPr>
        <p:spPr>
          <a:xfrm>
            <a:off x="7522210"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34"/>
          <p:cNvCxnSpPr/>
          <p:nvPr/>
        </p:nvCxnSpPr>
        <p:spPr>
          <a:xfrm>
            <a:off x="7455535"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xão Reta 35"/>
          <p:cNvCxnSpPr/>
          <p:nvPr/>
        </p:nvCxnSpPr>
        <p:spPr>
          <a:xfrm>
            <a:off x="7355205"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6080760" y="49022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ixa de Texto 38"/>
          <p:cNvSpPr txBox="1"/>
          <p:nvPr/>
        </p:nvSpPr>
        <p:spPr>
          <a:xfrm>
            <a:off x="6360160" y="5072380"/>
            <a:ext cx="4212590" cy="276999"/>
          </a:xfrm>
          <a:prstGeom prst="rect">
            <a:avLst/>
          </a:prstGeom>
          <a:noFill/>
        </p:spPr>
        <p:txBody>
          <a:bodyPr wrap="square" rtlCol="0">
            <a:spAutoFit/>
          </a:bodyPr>
          <a:lstStyle/>
          <a:p>
            <a:pPr marL="104140" marR="262890">
              <a:lnSpc>
                <a:spcPct val="100000"/>
              </a:lnSpc>
              <a:spcBef>
                <a:spcPts val="280"/>
              </a:spcBef>
              <a:spcAft>
                <a:spcPts val="0"/>
              </a:spcAft>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Export of goods and services: $ 197,993,787,997, in 2018</a:t>
            </a:r>
            <a:r>
              <a:rPr lang="pt-PT" altLang="en-US" sz="1200" dirty="0" smtClean="0">
                <a:solidFill>
                  <a:srgbClr val="00B0F0"/>
                </a:solidFill>
                <a:latin typeface="Arial Narrow" panose="020B0606020202030204" pitchFamily="34" charset="0"/>
                <a:cs typeface="Arial Narrow" panose="020B0606020202030204" pitchFamily="34" charset="0"/>
                <a:sym typeface="+mn-ea"/>
              </a:rPr>
              <a:t>;</a:t>
            </a:r>
            <a:r>
              <a:rPr sz="1200" dirty="0" smtClean="0">
                <a:solidFill>
                  <a:srgbClr val="00B0F0"/>
                </a:solidFill>
                <a:latin typeface="Arial Narrow" panose="020B0606020202030204" pitchFamily="34" charset="0"/>
                <a:cs typeface="Arial Narrow" panose="020B0606020202030204" pitchFamily="34" charset="0"/>
                <a:sym typeface="+mn-ea"/>
              </a:rPr>
              <a:t> </a:t>
            </a:r>
            <a:endParaRPr lang="pt-PT" altLang="en-US" sz="1200" i="1" dirty="0">
              <a:solidFill>
                <a:srgbClr val="00B0F0"/>
              </a:solidFill>
              <a:latin typeface="Arial Narrow" panose="020B0606020202030204" pitchFamily="34" charset="0"/>
            </a:endParaRPr>
          </a:p>
        </p:txBody>
      </p:sp>
      <p:sp>
        <p:nvSpPr>
          <p:cNvPr id="40" name="Caixa de Texto 39"/>
          <p:cNvSpPr txBox="1"/>
          <p:nvPr/>
        </p:nvSpPr>
        <p:spPr>
          <a:xfrm>
            <a:off x="6346825" y="5418455"/>
            <a:ext cx="5534025" cy="284693"/>
          </a:xfrm>
          <a:prstGeom prst="rect">
            <a:avLst/>
          </a:prstGeom>
          <a:noFill/>
        </p:spPr>
        <p:txBody>
          <a:bodyPr wrap="square" rtlCol="0">
            <a:spAutoFit/>
          </a:bodyPr>
          <a:lstStyle/>
          <a:p>
            <a:pPr marL="12700">
              <a:lnSpc>
                <a:spcPts val="1500"/>
              </a:lnSpc>
              <a:spcBef>
                <a:spcPts val="0"/>
              </a:spcBef>
              <a:spcAft>
                <a:spcPts val="0"/>
              </a:spcAft>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Imports of goods and services: $ 138,363,847,400, in 2018</a:t>
            </a:r>
            <a:r>
              <a:rPr lang="pt-PT" altLang="pt-PT" sz="1200" dirty="0" smtClean="0">
                <a:solidFill>
                  <a:srgbClr val="00B0F0"/>
                </a:solidFill>
                <a:latin typeface="Arial Narrow" panose="020B0606020202030204" pitchFamily="34" charset="0"/>
                <a:cs typeface="Arial Narrow" panose="020B0606020202030204" pitchFamily="34" charset="0"/>
                <a:sym typeface="+mn-ea"/>
              </a:rPr>
              <a:t>;</a:t>
            </a:r>
            <a:endParaRPr lang="pt-PT" altLang="en-US" sz="1200" i="1" dirty="0">
              <a:solidFill>
                <a:srgbClr val="00B0F0"/>
              </a:solidFill>
              <a:latin typeface="Arial Narrow" panose="020B0606020202030204" pitchFamily="34" charset="0"/>
            </a:endParaRPr>
          </a:p>
        </p:txBody>
      </p:sp>
      <p:cxnSp>
        <p:nvCxnSpPr>
          <p:cNvPr id="41" name="Conexão Reta 40"/>
          <p:cNvCxnSpPr/>
          <p:nvPr/>
        </p:nvCxnSpPr>
        <p:spPr>
          <a:xfrm>
            <a:off x="6509385" y="53181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ixa de Texto 41"/>
          <p:cNvSpPr txBox="1"/>
          <p:nvPr/>
        </p:nvSpPr>
        <p:spPr>
          <a:xfrm>
            <a:off x="6246495" y="5728970"/>
            <a:ext cx="3743960"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Free export of products</a:t>
            </a:r>
          </a:p>
        </p:txBody>
      </p:sp>
      <p:sp>
        <p:nvSpPr>
          <p:cNvPr id="44" name="Oval 43"/>
          <p:cNvSpPr/>
          <p:nvPr/>
        </p:nvSpPr>
        <p:spPr>
          <a:xfrm>
            <a:off x="6583680" y="48348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71" name="Oval 70"/>
          <p:cNvSpPr/>
          <p:nvPr/>
        </p:nvSpPr>
        <p:spPr>
          <a:xfrm>
            <a:off x="6038214" y="422338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4" name="Conexão Reta 13"/>
          <p:cNvCxnSpPr/>
          <p:nvPr/>
        </p:nvCxnSpPr>
        <p:spPr>
          <a:xfrm>
            <a:off x="7266305"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 de Texto 19"/>
          <p:cNvSpPr txBox="1"/>
          <p:nvPr/>
        </p:nvSpPr>
        <p:spPr>
          <a:xfrm>
            <a:off x="7339964" y="917575"/>
            <a:ext cx="3950785"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Reciprocal opportunities for all countries and companies</a:t>
            </a:r>
          </a:p>
        </p:txBody>
      </p:sp>
      <p:sp>
        <p:nvSpPr>
          <p:cNvPr id="22" name="Caixa de Texto 21"/>
          <p:cNvSpPr txBox="1"/>
          <p:nvPr/>
        </p:nvSpPr>
        <p:spPr>
          <a:xfrm>
            <a:off x="6615430" y="4782185"/>
            <a:ext cx="1760537" cy="276999"/>
          </a:xfrm>
          <a:prstGeom prst="rect">
            <a:avLst/>
          </a:prstGeom>
          <a:noFill/>
        </p:spPr>
        <p:txBody>
          <a:bodyPr wrap="square" rtlCol="0">
            <a:spAutoFit/>
          </a:bodyPr>
          <a:lstStyle/>
          <a:p>
            <a:r>
              <a:rPr lang="pt-PT" sz="1200" b="1" i="1" dirty="0">
                <a:solidFill>
                  <a:srgbClr val="00B0F0"/>
                </a:solidFill>
              </a:rPr>
              <a:t>Export and re-export</a:t>
            </a:r>
            <a:endParaRPr lang="pt-PT" sz="1200" i="1" dirty="0">
              <a:solidFill>
                <a:srgbClr val="00B0F0"/>
              </a:solidFill>
            </a:endParaRPr>
          </a:p>
        </p:txBody>
      </p:sp>
      <p:sp>
        <p:nvSpPr>
          <p:cNvPr id="23" name="Caixa de Texto 22"/>
          <p:cNvSpPr txBox="1"/>
          <p:nvPr/>
        </p:nvSpPr>
        <p:spPr>
          <a:xfrm>
            <a:off x="6149975" y="6052820"/>
            <a:ext cx="5409566"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Importation of raw materials between the 15 ECOWAS countries free of duties and taxes</a:t>
            </a:r>
          </a:p>
        </p:txBody>
      </p:sp>
      <p:sp>
        <p:nvSpPr>
          <p:cNvPr id="25" name="object 7"/>
          <p:cNvSpPr txBox="1"/>
          <p:nvPr/>
        </p:nvSpPr>
        <p:spPr>
          <a:xfrm>
            <a:off x="4086225" y="4168137"/>
            <a:ext cx="2216149" cy="280035"/>
          </a:xfrm>
          <a:prstGeom prst="rect">
            <a:avLst/>
          </a:prstGeom>
        </p:spPr>
        <p:txBody>
          <a:bodyPr wrap="square" lIns="0" tIns="13716" rIns="0" bIns="0" rtlCol="0">
            <a:noAutofit/>
          </a:bodyPr>
          <a:lstStyle/>
          <a:p>
            <a:r>
              <a:rPr lang="pt-PT" sz="1200" b="1" dirty="0">
                <a:solidFill>
                  <a:srgbClr val="B1D3F5"/>
                </a:solidFill>
                <a:latin typeface="Arial Narrow" panose="020B0606020202030204" pitchFamily="34" charset="0"/>
              </a:rPr>
              <a:t>Characterization and information</a:t>
            </a:r>
            <a:endParaRPr lang="pt-PT" sz="1200" dirty="0">
              <a:solidFill>
                <a:srgbClr val="B1D3F5"/>
              </a:solidFill>
              <a:latin typeface="Arial Narrow" panose="020B0606020202030204" pitchFamily="34" charset="0"/>
            </a:endParaRPr>
          </a:p>
        </p:txBody>
      </p:sp>
      <p:cxnSp>
        <p:nvCxnSpPr>
          <p:cNvPr id="26" name="Conexão Reta 25"/>
          <p:cNvCxnSpPr/>
          <p:nvPr/>
        </p:nvCxnSpPr>
        <p:spPr>
          <a:xfrm flipV="1">
            <a:off x="2831646" y="46751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 de Texto 27"/>
          <p:cNvSpPr txBox="1"/>
          <p:nvPr/>
        </p:nvSpPr>
        <p:spPr>
          <a:xfrm>
            <a:off x="4437016" y="4419232"/>
            <a:ext cx="1655491"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Entrepeunerial </a:t>
            </a:r>
            <a:r>
              <a:rPr lang="pt-PT" sz="1200" dirty="0" smtClean="0">
                <a:solidFill>
                  <a:srgbClr val="00B0F0"/>
                </a:solidFill>
                <a:latin typeface="Arial Narrow" panose="020B0606020202030204" pitchFamily="34" charset="0"/>
              </a:rPr>
              <a:t>capacity</a:t>
            </a:r>
            <a:endParaRPr lang="pt-PT" sz="1200" dirty="0">
              <a:solidFill>
                <a:srgbClr val="00B0F0"/>
              </a:solidFill>
              <a:latin typeface="Arial Narrow" panose="020B0606020202030204" pitchFamily="34" charset="0"/>
            </a:endParaRPr>
          </a:p>
        </p:txBody>
      </p:sp>
      <p:cxnSp>
        <p:nvCxnSpPr>
          <p:cNvPr id="30" name="Conexão Reta 29"/>
          <p:cNvCxnSpPr/>
          <p:nvPr/>
        </p:nvCxnSpPr>
        <p:spPr>
          <a:xfrm flipV="1">
            <a:off x="2699566" y="503962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 de Texto 32"/>
          <p:cNvSpPr txBox="1"/>
          <p:nvPr/>
        </p:nvSpPr>
        <p:spPr>
          <a:xfrm>
            <a:off x="3676375" y="4794517"/>
            <a:ext cx="2267225"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Network operation and </a:t>
            </a:r>
            <a:r>
              <a:rPr lang="pt-PT" sz="1200" dirty="0" smtClean="0">
                <a:solidFill>
                  <a:srgbClr val="00B0F0"/>
                </a:solidFill>
                <a:latin typeface="Arial Narrow" panose="020B0606020202030204" pitchFamily="34" charset="0"/>
              </a:rPr>
              <a:t>cooperation</a:t>
            </a:r>
            <a:endParaRPr lang="pt-PT" sz="1200" dirty="0">
              <a:solidFill>
                <a:srgbClr val="00B0F0"/>
              </a:solidFill>
              <a:latin typeface="Arial Narrow" panose="020B0606020202030204" pitchFamily="34" charset="0"/>
            </a:endParaRPr>
          </a:p>
        </p:txBody>
      </p:sp>
      <p:sp>
        <p:nvSpPr>
          <p:cNvPr id="43" name="Caixa de Texto 42"/>
          <p:cNvSpPr txBox="1"/>
          <p:nvPr/>
        </p:nvSpPr>
        <p:spPr>
          <a:xfrm>
            <a:off x="3864336" y="5181867"/>
            <a:ext cx="2003064"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Public facilitation </a:t>
            </a:r>
            <a:r>
              <a:rPr lang="pt-PT" sz="1200" dirty="0" smtClean="0">
                <a:solidFill>
                  <a:srgbClr val="00B0F0"/>
                </a:solidFill>
                <a:latin typeface="Arial Narrow" panose="020B0606020202030204" pitchFamily="34" charset="0"/>
              </a:rPr>
              <a:t>instruments</a:t>
            </a:r>
            <a:endParaRPr lang="pt-PT" sz="1200" dirty="0">
              <a:solidFill>
                <a:srgbClr val="00B0F0"/>
              </a:solidFill>
              <a:latin typeface="Arial Narrow" panose="020B0606020202030204" pitchFamily="34" charset="0"/>
            </a:endParaRPr>
          </a:p>
        </p:txBody>
      </p:sp>
      <p:cxnSp>
        <p:nvCxnSpPr>
          <p:cNvPr id="45" name="Conexão Reta 44"/>
          <p:cNvCxnSpPr/>
          <p:nvPr/>
        </p:nvCxnSpPr>
        <p:spPr>
          <a:xfrm flipV="1">
            <a:off x="2578281" y="5404117"/>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xão Reta 45"/>
          <p:cNvCxnSpPr>
            <a:stCxn id="80" idx="6"/>
          </p:cNvCxnSpPr>
          <p:nvPr/>
        </p:nvCxnSpPr>
        <p:spPr>
          <a:xfrm>
            <a:off x="4444365" y="1597249"/>
            <a:ext cx="2762885" cy="594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xão Reta 61"/>
          <p:cNvCxnSpPr/>
          <p:nvPr/>
        </p:nvCxnSpPr>
        <p:spPr>
          <a:xfrm>
            <a:off x="6356350" y="57264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71"/>
          <p:cNvCxnSpPr/>
          <p:nvPr/>
        </p:nvCxnSpPr>
        <p:spPr>
          <a:xfrm>
            <a:off x="6235065" y="60477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72"/>
          <p:cNvCxnSpPr/>
          <p:nvPr/>
        </p:nvCxnSpPr>
        <p:spPr>
          <a:xfrm>
            <a:off x="6116320" y="6382385"/>
            <a:ext cx="5260975" cy="4445"/>
          </a:xfrm>
          <a:prstGeom prst="line">
            <a:avLst/>
          </a:prstGeom>
        </p:spPr>
        <p:style>
          <a:lnRef idx="1">
            <a:schemeClr val="accent1"/>
          </a:lnRef>
          <a:fillRef idx="0">
            <a:schemeClr val="accent1"/>
          </a:fillRef>
          <a:effectRef idx="0">
            <a:schemeClr val="accent1"/>
          </a:effectRef>
          <a:fontRef idx="minor">
            <a:schemeClr val="tx1"/>
          </a:fontRef>
        </p:style>
      </p:cxnSp>
      <p:pic>
        <p:nvPicPr>
          <p:cNvPr id="150" name="Imagem 1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cxnSp>
        <p:nvCxnSpPr>
          <p:cNvPr id="5" name="Conexão Reta 4"/>
          <p:cNvCxnSpPr/>
          <p:nvPr/>
        </p:nvCxnSpPr>
        <p:spPr>
          <a:xfrm flipV="1">
            <a:off x="3632835" y="1589946"/>
            <a:ext cx="742315" cy="2719705"/>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 de Texto 5"/>
          <p:cNvSpPr txBox="1"/>
          <p:nvPr/>
        </p:nvSpPr>
        <p:spPr>
          <a:xfrm>
            <a:off x="2561197" y="1549306"/>
            <a:ext cx="1653237"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15 member countries</a:t>
            </a:r>
            <a:endParaRPr lang="pt-PT" sz="1200" dirty="0">
              <a:solidFill>
                <a:srgbClr val="3FBBD7"/>
              </a:solidFill>
              <a:latin typeface="Arial Narrow" panose="020B0606020202030204" pitchFamily="34" charset="0"/>
            </a:endParaRPr>
          </a:p>
        </p:txBody>
      </p:sp>
      <p:sp>
        <p:nvSpPr>
          <p:cNvPr id="7" name="Caixa de Texto 6"/>
          <p:cNvSpPr txBox="1"/>
          <p:nvPr/>
        </p:nvSpPr>
        <p:spPr>
          <a:xfrm>
            <a:off x="2498810" y="2031906"/>
            <a:ext cx="1570269"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Three official languages </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sp>
        <p:nvSpPr>
          <p:cNvPr id="9" name="Caixa de Texto 8"/>
          <p:cNvSpPr txBox="1"/>
          <p:nvPr/>
        </p:nvSpPr>
        <p:spPr>
          <a:xfrm>
            <a:off x="2222501" y="2336071"/>
            <a:ext cx="1806574"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188,423,476 Internet users </a:t>
            </a:r>
            <a:endParaRPr lang="pt-PT" sz="1200" dirty="0">
              <a:solidFill>
                <a:srgbClr val="3FBBD7"/>
              </a:solidFill>
              <a:latin typeface="Arial Narrow" panose="020B0606020202030204" pitchFamily="34" charset="0"/>
            </a:endParaRPr>
          </a:p>
        </p:txBody>
      </p:sp>
      <p:sp>
        <p:nvSpPr>
          <p:cNvPr id="10" name="Caixa de Texto 9"/>
          <p:cNvSpPr txBox="1"/>
          <p:nvPr/>
        </p:nvSpPr>
        <p:spPr>
          <a:xfrm>
            <a:off x="1768023" y="2620641"/>
            <a:ext cx="2150561"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47.4% Penetration [% Population]</a:t>
            </a:r>
            <a:endParaRPr lang="pt-PT" sz="1200" dirty="0">
              <a:solidFill>
                <a:srgbClr val="3FBBD7"/>
              </a:solidFill>
              <a:latin typeface="Arial Narrow" panose="020B0606020202030204" pitchFamily="34" charset="0"/>
            </a:endParaRPr>
          </a:p>
        </p:txBody>
      </p:sp>
      <p:grpSp>
        <p:nvGrpSpPr>
          <p:cNvPr id="12" name="Agrupar 11"/>
          <p:cNvGrpSpPr/>
          <p:nvPr/>
        </p:nvGrpSpPr>
        <p:grpSpPr>
          <a:xfrm rot="10800000">
            <a:off x="4091940" y="1622331"/>
            <a:ext cx="254000" cy="142240"/>
            <a:chOff x="6427" y="3849"/>
            <a:chExt cx="400" cy="224"/>
          </a:xfrm>
        </p:grpSpPr>
        <p:cxnSp>
          <p:nvCxnSpPr>
            <p:cNvPr id="21" name="Conexão Reta 20"/>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Agrupar 30"/>
          <p:cNvGrpSpPr/>
          <p:nvPr/>
        </p:nvGrpSpPr>
        <p:grpSpPr>
          <a:xfrm rot="10800000">
            <a:off x="3921125" y="2101121"/>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Agrupar 31"/>
          <p:cNvGrpSpPr/>
          <p:nvPr/>
        </p:nvGrpSpPr>
        <p:grpSpPr>
          <a:xfrm rot="10800000">
            <a:off x="3834765" y="2427511"/>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47"/>
          <p:cNvGrpSpPr/>
          <p:nvPr/>
        </p:nvGrpSpPr>
        <p:grpSpPr>
          <a:xfrm rot="10800000">
            <a:off x="3756660" y="2710721"/>
            <a:ext cx="287020" cy="142240"/>
            <a:chOff x="6159" y="4840"/>
            <a:chExt cx="452" cy="224"/>
          </a:xfrm>
        </p:grpSpPr>
        <p:cxnSp>
          <p:nvCxnSpPr>
            <p:cNvPr id="74" name="Conexão Reta 7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4321175" y="1524541"/>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8" name="Text Box 3"/>
          <p:cNvSpPr txBox="1">
            <a:spLocks noChangeArrowheads="1"/>
          </p:cNvSpPr>
          <p:nvPr/>
        </p:nvSpPr>
        <p:spPr bwMode="auto">
          <a:xfrm rot="21582257">
            <a:off x="8326" y="879361"/>
            <a:ext cx="4615559"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eaLnBrk="0" fontAlgn="auto" hangingPunct="0">
              <a:lnSpc>
                <a:spcPct val="80000"/>
              </a:lnSpc>
              <a:spcBef>
                <a:spcPts val="0"/>
              </a:spcBef>
              <a:spcAft>
                <a:spcPts val="0"/>
              </a:spcAft>
              <a:buClrTx/>
              <a:buSzTx/>
              <a:buFontTx/>
              <a:defRPr/>
            </a:pPr>
            <a:r>
              <a:rPr lang="fr-FR" sz="2400" dirty="0" smtClean="0">
                <a:solidFill>
                  <a:srgbClr val="008CBA"/>
                </a:solidFill>
                <a:effectLst>
                  <a:outerShdw blurRad="38100" dist="38100" dir="2700000" algn="tl">
                    <a:srgbClr val="C0C0C0"/>
                  </a:outerShdw>
                </a:effectLst>
                <a:latin typeface="Times New Roman" panose="02020603050405020304" pitchFamily="18" charset="0"/>
              </a:rPr>
              <a:t>THE ECONOMIC IMPORTANCE </a:t>
            </a:r>
          </a:p>
          <a:p>
            <a:pPr marR="0" defTabSz="914400" eaLnBrk="0" fontAlgn="auto" hangingPunct="0">
              <a:lnSpc>
                <a:spcPct val="80000"/>
              </a:lnSpc>
              <a:spcBef>
                <a:spcPts val="0"/>
              </a:spcBef>
              <a:spcAft>
                <a:spcPts val="0"/>
              </a:spcAft>
              <a:buClrTx/>
              <a:buSzTx/>
              <a:buFontTx/>
              <a:defRPr/>
            </a:pPr>
            <a:r>
              <a:rPr lang="fr-FR" sz="2400" dirty="0" smtClean="0">
                <a:solidFill>
                  <a:srgbClr val="008CBA"/>
                </a:solidFill>
                <a:effectLst>
                  <a:outerShdw blurRad="38100" dist="38100" dir="2700000" algn="tl">
                    <a:srgbClr val="C0C0C0"/>
                  </a:outerShdw>
                </a:effectLst>
                <a:latin typeface="Times New Roman" panose="02020603050405020304" pitchFamily="18" charset="0"/>
              </a:rPr>
              <a:t>OF ECOWAS</a:t>
            </a:r>
            <a:endParaRPr kumimoji="0" lang="pt-PT" sz="2400" kern="1200" cap="none" spc="0" normalizeH="0" baseline="0" noProof="0" dirty="0" smtClean="0">
              <a:solidFill>
                <a:srgbClr val="008CBA"/>
              </a:solidFill>
              <a:effectLst>
                <a:outerShdw blurRad="38100" dist="38100" dir="2700000" algn="tl">
                  <a:srgbClr val="C0C0C0"/>
                </a:outerShdw>
              </a:effectLst>
              <a:latin typeface="Times New Roman" panose="02020603050405020304" pitchFamily="18" charset="0"/>
              <a:ea typeface="+mn-ea"/>
              <a:cs typeface="+mn-cs"/>
            </a:endParaRPr>
          </a:p>
        </p:txBody>
      </p:sp>
      <p:grpSp>
        <p:nvGrpSpPr>
          <p:cNvPr id="37" name="Agrupar 36"/>
          <p:cNvGrpSpPr/>
          <p:nvPr/>
        </p:nvGrpSpPr>
        <p:grpSpPr>
          <a:xfrm rot="10800000">
            <a:off x="3700780" y="2929161"/>
            <a:ext cx="287020" cy="142240"/>
            <a:chOff x="6159" y="4840"/>
            <a:chExt cx="452" cy="224"/>
          </a:xfrm>
        </p:grpSpPr>
        <p:cxnSp>
          <p:nvCxnSpPr>
            <p:cNvPr id="47" name="Conexão Reta 4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Caixa de Texto 50"/>
          <p:cNvSpPr txBox="1"/>
          <p:nvPr/>
        </p:nvSpPr>
        <p:spPr>
          <a:xfrm>
            <a:off x="2337620" y="2833275"/>
            <a:ext cx="1462856"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400 million consumers </a:t>
            </a:r>
            <a:endParaRPr lang="pt-PT" sz="1200" dirty="0">
              <a:solidFill>
                <a:srgbClr val="3FBBD7"/>
              </a:solidFill>
              <a:latin typeface="Arial Narrow" panose="020B0606020202030204" pitchFamily="34" charset="0"/>
            </a:endParaRPr>
          </a:p>
        </p:txBody>
      </p:sp>
      <p:grpSp>
        <p:nvGrpSpPr>
          <p:cNvPr id="52" name="Agrupar 51"/>
          <p:cNvGrpSpPr/>
          <p:nvPr/>
        </p:nvGrpSpPr>
        <p:grpSpPr>
          <a:xfrm rot="10800000">
            <a:off x="3623945" y="3228881"/>
            <a:ext cx="287020" cy="142240"/>
            <a:chOff x="6159" y="4840"/>
            <a:chExt cx="452" cy="224"/>
          </a:xfrm>
        </p:grpSpPr>
        <p:cxnSp>
          <p:nvCxnSpPr>
            <p:cNvPr id="53" name="Conexão Reta 52"/>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Caixa de Texto 54"/>
          <p:cNvSpPr txBox="1"/>
          <p:nvPr/>
        </p:nvSpPr>
        <p:spPr>
          <a:xfrm>
            <a:off x="1829799" y="3153316"/>
            <a:ext cx="1960876"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600 million consumers in 2050 </a:t>
            </a:r>
            <a:endParaRPr lang="pt-PT" sz="1200" dirty="0">
              <a:solidFill>
                <a:srgbClr val="3FBBD7"/>
              </a:solidFill>
              <a:latin typeface="Arial Narrow" panose="020B0606020202030204" pitchFamily="34" charset="0"/>
            </a:endParaRPr>
          </a:p>
        </p:txBody>
      </p:sp>
      <p:grpSp>
        <p:nvGrpSpPr>
          <p:cNvPr id="56" name="Agrupar 55"/>
          <p:cNvGrpSpPr/>
          <p:nvPr/>
        </p:nvGrpSpPr>
        <p:grpSpPr>
          <a:xfrm rot="10800000">
            <a:off x="3538855" y="3518441"/>
            <a:ext cx="287020" cy="142240"/>
            <a:chOff x="6159" y="4840"/>
            <a:chExt cx="452" cy="224"/>
          </a:xfrm>
        </p:grpSpPr>
        <p:cxnSp>
          <p:nvCxnSpPr>
            <p:cNvPr id="57" name="Conexão Reta 5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Caixa de Texto 58"/>
          <p:cNvSpPr txBox="1"/>
          <p:nvPr/>
        </p:nvSpPr>
        <p:spPr>
          <a:xfrm>
            <a:off x="1885316" y="3430315"/>
            <a:ext cx="1778000"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5% of the world's population </a:t>
            </a:r>
            <a:endParaRPr lang="pt-PT" altLang="en-US" sz="1200" i="1" dirty="0">
              <a:solidFill>
                <a:srgbClr val="3FBBD7"/>
              </a:solidFill>
              <a:latin typeface="Arial Narrow" panose="020B0606020202030204" pitchFamily="34" charset="0"/>
              <a:cs typeface="Arial Narrow" panose="020B0606020202030204" pitchFamily="34" charset="0"/>
              <a:sym typeface="+mn-ea"/>
            </a:endParaRPr>
          </a:p>
        </p:txBody>
      </p:sp>
      <p:grpSp>
        <p:nvGrpSpPr>
          <p:cNvPr id="60" name="Agrupar 59"/>
          <p:cNvGrpSpPr/>
          <p:nvPr/>
        </p:nvGrpSpPr>
        <p:grpSpPr>
          <a:xfrm rot="10800000">
            <a:off x="3442335" y="3889281"/>
            <a:ext cx="287020" cy="142240"/>
            <a:chOff x="6159" y="4840"/>
            <a:chExt cx="452" cy="224"/>
          </a:xfrm>
        </p:grpSpPr>
        <p:cxnSp>
          <p:nvCxnSpPr>
            <p:cNvPr id="64" name="Conexão Reta 6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xão Reta 64"/>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Caixa de Texto 65"/>
          <p:cNvSpPr txBox="1"/>
          <p:nvPr/>
        </p:nvSpPr>
        <p:spPr>
          <a:xfrm>
            <a:off x="883920" y="3795936"/>
            <a:ext cx="2636244"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40% of the population of sub-Saharan Africa </a:t>
            </a:r>
            <a:endParaRPr lang="pt-PT" altLang="en-US" sz="1200" dirty="0">
              <a:solidFill>
                <a:srgbClr val="3FBBD7"/>
              </a:solidFill>
              <a:latin typeface="Arial Narrow" panose="020B0606020202030204" pitchFamily="34" charset="0"/>
              <a:cs typeface="Arial Narrow" panose="020B0606020202030204" pitchFamily="34" charset="0"/>
              <a:sym typeface="+mn-ea"/>
            </a:endParaRPr>
          </a:p>
        </p:txBody>
      </p:sp>
      <p:grpSp>
        <p:nvGrpSpPr>
          <p:cNvPr id="67" name="Agrupar 66"/>
          <p:cNvGrpSpPr/>
          <p:nvPr/>
        </p:nvGrpSpPr>
        <p:grpSpPr>
          <a:xfrm rot="10800000">
            <a:off x="3366135" y="4178841"/>
            <a:ext cx="287020" cy="142240"/>
            <a:chOff x="6159" y="4840"/>
            <a:chExt cx="452" cy="224"/>
          </a:xfrm>
        </p:grpSpPr>
        <p:cxnSp>
          <p:nvCxnSpPr>
            <p:cNvPr id="68" name="Conexão Reta 6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113791" y="4085496"/>
            <a:ext cx="2337520"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Area greater than 40% of sub-Saharan</a:t>
            </a:r>
            <a:endParaRPr lang="pt-PT" sz="1200" dirty="0">
              <a:solidFill>
                <a:srgbClr val="3FBBD7"/>
              </a:solidFill>
              <a:latin typeface="Arial Narrow" panose="020B0606020202030204" pitchFamily="34" charset="0"/>
            </a:endParaRPr>
          </a:p>
        </p:txBody>
      </p:sp>
      <p:sp>
        <p:nvSpPr>
          <p:cNvPr id="75" name="Caixa de Texto 74"/>
          <p:cNvSpPr txBox="1"/>
          <p:nvPr/>
        </p:nvSpPr>
        <p:spPr>
          <a:xfrm>
            <a:off x="2245361" y="1762031"/>
            <a:ext cx="1882773" cy="276999"/>
          </a:xfrm>
          <a:prstGeom prst="rect">
            <a:avLst/>
          </a:prstGeom>
          <a:noFill/>
        </p:spPr>
        <p:txBody>
          <a:bodyPr wrap="square" rtlCol="0">
            <a:spAutoFit/>
          </a:bodyPr>
          <a:lstStyle/>
          <a:p>
            <a:r>
              <a:rPr lang="en-US" sz="1200" dirty="0">
                <a:solidFill>
                  <a:srgbClr val="3FBBD7"/>
                </a:solidFill>
                <a:latin typeface="Arial Narrow" panose="020B0606020202030204" pitchFamily="34" charset="0"/>
              </a:rPr>
              <a:t>Area of 5,112,069 million km2</a:t>
            </a:r>
            <a:endParaRPr lang="pt-PT" sz="1200" dirty="0">
              <a:solidFill>
                <a:srgbClr val="3FBBD7"/>
              </a:solidFill>
              <a:latin typeface="Arial Narrow" panose="020B0606020202030204" pitchFamily="34" charset="0"/>
            </a:endParaRPr>
          </a:p>
        </p:txBody>
      </p:sp>
      <p:grpSp>
        <p:nvGrpSpPr>
          <p:cNvPr id="77" name="Agrupar 76"/>
          <p:cNvGrpSpPr/>
          <p:nvPr/>
        </p:nvGrpSpPr>
        <p:grpSpPr>
          <a:xfrm rot="10800000">
            <a:off x="4007485" y="1821721"/>
            <a:ext cx="264795" cy="142240"/>
            <a:chOff x="6321" y="4253"/>
            <a:chExt cx="417" cy="224"/>
          </a:xfrm>
        </p:grpSpPr>
        <p:cxnSp>
          <p:nvCxnSpPr>
            <p:cNvPr id="78" name="Conexão Reta 77"/>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42"/>
          <p:cNvSpPr txBox="1"/>
          <p:nvPr/>
        </p:nvSpPr>
        <p:spPr>
          <a:xfrm>
            <a:off x="2538096" y="5524769"/>
            <a:ext cx="3154357"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Product cost reduction through economies of </a:t>
            </a:r>
            <a:r>
              <a:rPr lang="pt-PT" sz="1200" dirty="0" smtClean="0">
                <a:solidFill>
                  <a:srgbClr val="00B0F0"/>
                </a:solidFill>
                <a:latin typeface="Arial Narrow" panose="020B0606020202030204" pitchFamily="34" charset="0"/>
              </a:rPr>
              <a:t>scale</a:t>
            </a:r>
            <a:endParaRPr lang="pt-PT" sz="1200" dirty="0">
              <a:solidFill>
                <a:srgbClr val="00B0F0"/>
              </a:solidFill>
              <a:latin typeface="Arial Narrow" panose="020B0606020202030204" pitchFamily="34" charset="0"/>
            </a:endParaRPr>
          </a:p>
        </p:txBody>
      </p:sp>
      <p:cxnSp>
        <p:nvCxnSpPr>
          <p:cNvPr id="93" name="Conexão Reta 44"/>
          <p:cNvCxnSpPr/>
          <p:nvPr/>
        </p:nvCxnSpPr>
        <p:spPr>
          <a:xfrm flipV="1">
            <a:off x="2456361" y="573939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4" name="Caixa de Texto 42"/>
          <p:cNvSpPr txBox="1"/>
          <p:nvPr/>
        </p:nvSpPr>
        <p:spPr>
          <a:xfrm>
            <a:off x="1796416" y="5878557"/>
            <a:ext cx="3797299"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Greater efficiency in production, marketing and </a:t>
            </a:r>
            <a:r>
              <a:rPr lang="pt-PT" sz="1200" dirty="0" smtClean="0">
                <a:solidFill>
                  <a:srgbClr val="00B0F0"/>
                </a:solidFill>
                <a:latin typeface="Arial Narrow" panose="020B0606020202030204" pitchFamily="34" charset="0"/>
              </a:rPr>
              <a:t>administration</a:t>
            </a:r>
            <a:endParaRPr lang="pt-PT" sz="1200" dirty="0">
              <a:solidFill>
                <a:srgbClr val="00B0F0"/>
              </a:solidFill>
              <a:latin typeface="Arial Narrow" panose="020B0606020202030204" pitchFamily="34" charset="0"/>
            </a:endParaRPr>
          </a:p>
        </p:txBody>
      </p:sp>
      <p:cxnSp>
        <p:nvCxnSpPr>
          <p:cNvPr id="95" name="Conexão Reta 44"/>
          <p:cNvCxnSpPr/>
          <p:nvPr/>
        </p:nvCxnSpPr>
        <p:spPr>
          <a:xfrm flipV="1">
            <a:off x="2282186" y="610080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6" name="Caixa de Texto 42"/>
          <p:cNvSpPr txBox="1"/>
          <p:nvPr/>
        </p:nvSpPr>
        <p:spPr>
          <a:xfrm>
            <a:off x="1877966" y="6213839"/>
            <a:ext cx="3638276"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Competitive advantages thanks to the elimination of </a:t>
            </a:r>
            <a:r>
              <a:rPr lang="pt-PT" sz="1200" dirty="0" smtClean="0">
                <a:solidFill>
                  <a:srgbClr val="00B0F0"/>
                </a:solidFill>
                <a:latin typeface="Arial Narrow" panose="020B0606020202030204" pitchFamily="34" charset="0"/>
              </a:rPr>
              <a:t>tariffs</a:t>
            </a:r>
            <a:endParaRPr lang="pt-PT" sz="1200" dirty="0">
              <a:solidFill>
                <a:srgbClr val="00B0F0"/>
              </a:solidFill>
              <a:latin typeface="Arial Narrow" panose="020B0606020202030204" pitchFamily="34" charset="0"/>
            </a:endParaRPr>
          </a:p>
        </p:txBody>
      </p:sp>
      <p:cxnSp>
        <p:nvCxnSpPr>
          <p:cNvPr id="97" name="Conexão Reta 44"/>
          <p:cNvCxnSpPr/>
          <p:nvPr/>
        </p:nvCxnSpPr>
        <p:spPr>
          <a:xfrm flipV="1">
            <a:off x="2186389" y="6436089"/>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44"/>
          <p:cNvCxnSpPr/>
          <p:nvPr/>
        </p:nvCxnSpPr>
        <p:spPr>
          <a:xfrm flipV="1">
            <a:off x="2134138" y="63838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42"/>
          <p:cNvSpPr txBox="1"/>
          <p:nvPr/>
        </p:nvSpPr>
        <p:spPr>
          <a:xfrm>
            <a:off x="1787526" y="6474009"/>
            <a:ext cx="3539171" cy="276999"/>
          </a:xfrm>
          <a:prstGeom prst="rect">
            <a:avLst/>
          </a:prstGeom>
          <a:noFill/>
        </p:spPr>
        <p:txBody>
          <a:bodyPr wrap="square" rtlCol="0">
            <a:spAutoFit/>
          </a:bodyPr>
          <a:lstStyle/>
          <a:p>
            <a:r>
              <a:rPr lang="pt-PT" sz="1200" dirty="0" smtClean="0">
                <a:solidFill>
                  <a:srgbClr val="00B0F0"/>
                </a:solidFill>
                <a:latin typeface="Arial Narrow" panose="020B0606020202030204" pitchFamily="34" charset="0"/>
                <a:cs typeface="Arial Narrow" panose="020B0606020202030204" pitchFamily="34" charset="0"/>
                <a:sym typeface="+mn-ea"/>
              </a:rPr>
              <a:t>» </a:t>
            </a:r>
            <a:r>
              <a:rPr lang="pt-PT" sz="1200" dirty="0">
                <a:solidFill>
                  <a:srgbClr val="00B0F0"/>
                </a:solidFill>
                <a:latin typeface="Arial Narrow" panose="020B0606020202030204" pitchFamily="34" charset="0"/>
              </a:rPr>
              <a:t>Large-scale consumption allowing greater product rotation</a:t>
            </a:r>
          </a:p>
        </p:txBody>
      </p:sp>
      <p:cxnSp>
        <p:nvCxnSpPr>
          <p:cNvPr id="100" name="Conexão Reta 44"/>
          <p:cNvCxnSpPr/>
          <p:nvPr/>
        </p:nvCxnSpPr>
        <p:spPr>
          <a:xfrm flipV="1">
            <a:off x="2038341" y="6719119"/>
            <a:ext cx="3127375" cy="2540"/>
          </a:xfrm>
          <a:prstGeom prst="line">
            <a:avLst/>
          </a:prstGeom>
        </p:spPr>
        <p:style>
          <a:lnRef idx="1">
            <a:schemeClr val="accent1"/>
          </a:lnRef>
          <a:fillRef idx="0">
            <a:schemeClr val="accent1"/>
          </a:fillRef>
          <a:effectRef idx="0">
            <a:schemeClr val="accent1"/>
          </a:effectRef>
          <a:fontRef idx="minor">
            <a:schemeClr val="tx1"/>
          </a:fontRef>
        </p:style>
      </p:cxnSp>
      <p:pic>
        <p:nvPicPr>
          <p:cNvPr id="101" name="Imagem 11" descr="logo"/>
          <p:cNvPicPr>
            <a:picLocks noChangeAspect="1"/>
          </p:cNvPicPr>
          <p:nvPr/>
        </p:nvPicPr>
        <p:blipFill>
          <a:blip r:embed="rId5"/>
          <a:stretch>
            <a:fillRect/>
          </a:stretch>
        </p:blipFill>
        <p:spPr>
          <a:xfrm>
            <a:off x="75981" y="153264"/>
            <a:ext cx="2349938" cy="515796"/>
          </a:xfrm>
          <a:prstGeom prst="rect">
            <a:avLst/>
          </a:prstGeom>
        </p:spPr>
      </p:pic>
      <p:sp>
        <p:nvSpPr>
          <p:cNvPr id="102" name="TextBox 10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Tree>
    <p:extLst>
      <p:ext uri="{BB962C8B-B14F-4D97-AF65-F5344CB8AC3E}">
        <p14:creationId xmlns:p14="http://schemas.microsoft.com/office/powerpoint/2010/main" val="36907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out)">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898197" y="649033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9</a:t>
            </a:fld>
            <a:endParaRPr lang="fr-FR" altLang="pt-PT" sz="1000" b="1" i="1" u="sng"/>
          </a:p>
        </p:txBody>
      </p:sp>
      <p:pic>
        <p:nvPicPr>
          <p:cNvPr id="6" name="Imagem 11" descr="logo"/>
          <p:cNvPicPr>
            <a:picLocks noChangeAspect="1"/>
          </p:cNvPicPr>
          <p:nvPr/>
        </p:nvPicPr>
        <p:blipFill>
          <a:blip r:embed="rId2"/>
          <a:stretch>
            <a:fillRect/>
          </a:stretch>
        </p:blipFill>
        <p:spPr>
          <a:xfrm>
            <a:off x="75981" y="153264"/>
            <a:ext cx="2349938" cy="515796"/>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2633622272"/>
              </p:ext>
            </p:extLst>
          </p:nvPr>
        </p:nvGraphicFramePr>
        <p:xfrm>
          <a:off x="137049" y="730884"/>
          <a:ext cx="12116019" cy="58527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8" name="Imagem 1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8817</TotalTime>
  <Words>4555</Words>
  <Application>Microsoft Office PowerPoint</Application>
  <PresentationFormat>Custom</PresentationFormat>
  <Paragraphs>1429</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2856</cp:revision>
  <dcterms:created xsi:type="dcterms:W3CDTF">2019-09-10T11:20:00Z</dcterms:created>
  <dcterms:modified xsi:type="dcterms:W3CDTF">2023-03-25T21:10:45Z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