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2"/>
    <p:sldId id="277" r:id="rId3"/>
    <p:sldId id="278" r:id="rId4"/>
    <p:sldId id="279" r:id="rId5"/>
    <p:sldId id="280" r:id="rId6"/>
    <p:sldId id="289" r:id="rId7"/>
    <p:sldId id="291" r:id="rId8"/>
    <p:sldId id="292" r:id="rId9"/>
    <p:sldId id="290" r:id="rId10"/>
    <p:sldId id="288" r:id="rId11"/>
  </p:sldIdLst>
  <p:sldSz cx="12192000" cy="6858000"/>
  <p:notesSz cx="9144000" cy="6858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extLst>
    <p:ext uri="{EFAFB233-063F-42B5-8137-9DF3F51BA10A}">
      <p15:sldGuideLst xmlns="" xmlns:p15="http://schemas.microsoft.com/office/powerpoint/2012/main">
        <p15:guide id="1" orient="horz" pos="2218">
          <p15:clr>
            <a:srgbClr val="A4A3A4"/>
          </p15:clr>
        </p15:guide>
        <p15:guide id="2" pos="3882">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FFFFFF"/>
    <a:srgbClr val="006666"/>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58" y="-58"/>
      </p:cViewPr>
      <p:guideLst>
        <p:guide orient="horz" pos="2218"/>
        <p:guide pos="3882"/>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AC83AB2-B12A-4F36-8A5E-7F9CC5A235C0}" type="datetimeFigureOut">
              <a:rPr lang="pt-PT" smtClean="0"/>
              <a:t>08-02-2022</a:t>
            </a:fld>
            <a:endParaRPr lang="pt-PT"/>
          </a:p>
        </p:txBody>
      </p:sp>
      <p:sp>
        <p:nvSpPr>
          <p:cNvPr id="4" name="Marcador de Posição do Rodapé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598311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3962400" cy="344329"/>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5179907" y="0"/>
            <a:ext cx="3962400" cy="344329"/>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08/02/2022</a:t>
            </a:fld>
            <a:endParaRPr lang="en-GB"/>
          </a:p>
        </p:txBody>
      </p:sp>
      <p:sp>
        <p:nvSpPr>
          <p:cNvPr id="4" name="Slide Image Placeholder 3"/>
          <p:cNvSpPr>
            <a:spLocks noGrp="1" noRot="1" noChangeAspect="1" noChangeArrowheads="1"/>
          </p:cNvSpPr>
          <p:nvPr>
            <p:ph type="sldImg" idx="2"/>
          </p:nvPr>
        </p:nvSpPr>
        <p:spPr>
          <a:xfrm>
            <a:off x="2514600" y="857250"/>
            <a:ext cx="4114800" cy="2314575"/>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914400" y="3300412"/>
            <a:ext cx="7315200" cy="2700338"/>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6514147"/>
            <a:ext cx="3962400" cy="343853"/>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5179907" y="6514147"/>
            <a:ext cx="3962400" cy="343853"/>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1735310105"/>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08-02-2022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08-02-2022</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08-02-2022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08-02-2022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08-02-2022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08-02-2022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08-02-2022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08-02-2022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08-02-2022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08-02-2022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08-02-2022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08-02-2022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08-02-2022</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08-02-2022</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08-02-2022</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08-02-2022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08-02-2022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08-02-2022</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tg.edu.gm/"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Anel 4"/>
          <p:cNvSpPr/>
          <p:nvPr/>
        </p:nvSpPr>
        <p:spPr>
          <a:xfrm>
            <a:off x="5981066" y="2872740"/>
            <a:ext cx="6214110" cy="3974637"/>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1120" y="2235838"/>
            <a:ext cx="1024255" cy="849630"/>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5" name="Rectângulo 24"/>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CaixaDeTexto 8"/>
          <p:cNvSpPr txBox="1"/>
          <p:nvPr/>
        </p:nvSpPr>
        <p:spPr>
          <a:xfrm>
            <a:off x="3156428" y="481950"/>
            <a:ext cx="5728492" cy="1077218"/>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BASALT CONFERENCE</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CONFERÊNCIA</a:t>
            </a:r>
            <a:r>
              <a:rPr lang="pt-PT" sz="1600" dirty="0">
                <a:solidFill>
                  <a:schemeClr val="tx2">
                    <a:lumMod val="50000"/>
                  </a:schemeClr>
                </a:solidFill>
                <a:latin typeface="Felix Titling" panose="04060505060202020A04" charset="0"/>
                <a:cs typeface="Felix Titling" panose="04060505060202020A04" charset="0"/>
                <a:sym typeface="+mn-ea"/>
              </a:rPr>
              <a:t> </a:t>
            </a:r>
            <a:r>
              <a:rPr lang="pt-PT" sz="1600" dirty="0" smtClean="0">
                <a:solidFill>
                  <a:schemeClr val="tx2">
                    <a:lumMod val="50000"/>
                  </a:schemeClr>
                </a:solidFill>
                <a:latin typeface="Felix Titling" panose="04060505060202020A04" charset="0"/>
                <a:cs typeface="Felix Titling" panose="04060505060202020A04" charset="0"/>
              </a:rPr>
              <a:t>INTERNACIONAL</a:t>
            </a:r>
            <a:endParaRPr lang="pt-PT" sz="1600" dirty="0">
              <a:solidFill>
                <a:schemeClr val="tx2">
                  <a:lumMod val="50000"/>
                </a:schemeClr>
              </a:solidFill>
              <a:latin typeface="Felix Titling" panose="04060505060202020A04" charset="0"/>
              <a:cs typeface="Felix Titling" panose="04060505060202020A04" charset="0"/>
            </a:endParaRPr>
          </a:p>
          <a:p>
            <a:pPr algn="ctr"/>
            <a:r>
              <a:rPr lang="pt-PT" sz="1200" dirty="0" smtClean="0">
                <a:solidFill>
                  <a:schemeClr val="tx2">
                    <a:lumMod val="50000"/>
                  </a:schemeClr>
                </a:solidFill>
                <a:latin typeface="Felix Titling" panose="04060505060202020A04" charset="0"/>
                <a:cs typeface="Felix Titling" panose="04060505060202020A04" charset="0"/>
              </a:rPr>
              <a:t>BASALTO A RIQUEZA DAS NAÇÕES</a:t>
            </a:r>
          </a:p>
        </p:txBody>
      </p:sp>
      <p:sp>
        <p:nvSpPr>
          <p:cNvPr id="8" name="Rectangle 7"/>
          <p:cNvSpPr/>
          <p:nvPr/>
        </p:nvSpPr>
        <p:spPr>
          <a:xfrm>
            <a:off x="0" y="6036702"/>
            <a:ext cx="6086475" cy="829976"/>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rtlCol="0" anchor="ctr">
            <a:noAutofit/>
          </a:bodyPr>
          <a:lstStyle/>
          <a:p>
            <a:pPr algn="ctr"/>
            <a:endParaRPr lang="pt-PT"/>
          </a:p>
        </p:txBody>
      </p:sp>
      <p:sp>
        <p:nvSpPr>
          <p:cNvPr id="36" name="TextBox 35"/>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2" name="Imagem 10" descr="LOGO-Paises ecowas"/>
          <p:cNvPicPr>
            <a:picLocks noChangeAspect="1"/>
          </p:cNvPicPr>
          <p:nvPr/>
        </p:nvPicPr>
        <p:blipFill>
          <a:blip r:embed="rId3"/>
          <a:stretch>
            <a:fillRect/>
          </a:stretch>
        </p:blipFill>
        <p:spPr>
          <a:xfrm>
            <a:off x="-3295" y="6166668"/>
            <a:ext cx="701023" cy="693941"/>
          </a:xfrm>
          <a:prstGeom prst="rect">
            <a:avLst/>
          </a:prstGeom>
        </p:spPr>
      </p:pic>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6" name="Group 5"/>
          <p:cNvGrpSpPr/>
          <p:nvPr/>
        </p:nvGrpSpPr>
        <p:grpSpPr>
          <a:xfrm>
            <a:off x="-7620" y="1741988"/>
            <a:ext cx="5981065" cy="4447540"/>
            <a:chOff x="-7620" y="1741988"/>
            <a:chExt cx="5981065" cy="4447540"/>
          </a:xfrm>
        </p:grpSpPr>
        <p:sp>
          <p:nvSpPr>
            <p:cNvPr id="4" name="Bisel 3"/>
            <p:cNvSpPr/>
            <p:nvPr/>
          </p:nvSpPr>
          <p:spPr>
            <a:xfrm>
              <a:off x="-7620" y="1741988"/>
              <a:ext cx="5981065" cy="4447540"/>
            </a:xfrm>
            <a:prstGeom prst="bevel">
              <a:avLst/>
            </a:prstGeom>
            <a:solidFill>
              <a:schemeClr val="tx1"/>
            </a:solidFill>
            <a:ln>
              <a:solidFill>
                <a:schemeClr val="tx1">
                  <a:lumMod val="85000"/>
                </a:schemeClr>
              </a:solidFill>
            </a:ln>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2" name="Picture 2" descr="E:\DOSSIER 2020\boxtravel\estro\img\kb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03" y="2436450"/>
              <a:ext cx="4400111" cy="309790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riângulo Retângulo 6"/>
          <p:cNvSpPr/>
          <p:nvPr/>
        </p:nvSpPr>
        <p:spPr>
          <a:xfrm flipH="1">
            <a:off x="385889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8"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26" name="Picture 2" descr="E:\DOSSIER 2020\BASALT CONFERENCE\web doc\Image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896" y="4141911"/>
            <a:ext cx="4241541" cy="11786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7670" y="2734712"/>
            <a:ext cx="1009882" cy="6746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Anel 31"/>
          <p:cNvSpPr/>
          <p:nvPr/>
        </p:nvSpPr>
        <p:spPr>
          <a:xfrm>
            <a:off x="7071360" y="1513205"/>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2" name="CaixaDeTexto 53"/>
          <p:cNvSpPr txBox="1"/>
          <p:nvPr/>
        </p:nvSpPr>
        <p:spPr>
          <a:xfrm>
            <a:off x="9058275" y="3964714"/>
            <a:ext cx="3113407" cy="2369880"/>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a:t>
            </a:r>
            <a:r>
              <a:rPr lang="en-US" sz="1200" dirty="0" smtClean="0">
                <a:solidFill>
                  <a:schemeClr val="tx2">
                    <a:lumMod val="50000"/>
                  </a:schemeClr>
                </a:solidFill>
                <a:latin typeface="Arial Narrow" panose="020B0606020202030204" pitchFamily="34" charset="0"/>
              </a:rPr>
              <a:t>969 764 181</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a:t>
            </a:r>
            <a:r>
              <a:rPr lang="en-US" sz="1200" dirty="0">
                <a:solidFill>
                  <a:schemeClr val="tx2">
                    <a:lumMod val="50000"/>
                  </a:schemeClr>
                </a:solidFill>
                <a:latin typeface="Arial Narrow" panose="020B0606020202030204" pitchFamily="34" charset="0"/>
              </a:rPr>
              <a:t>969 764 181</a:t>
            </a:r>
          </a:p>
          <a:p>
            <a:r>
              <a:rPr lang="en-US" sz="1200" dirty="0" smtClean="0">
                <a:solidFill>
                  <a:schemeClr val="tx2">
                    <a:lumMod val="50000"/>
                  </a:schemeClr>
                </a:solidFill>
                <a:latin typeface="Arial Narrow" panose="020B0606020202030204" pitchFamily="34" charset="0"/>
              </a:rPr>
              <a:t>Skype</a:t>
            </a:r>
            <a:r>
              <a:rPr lang="en-US" sz="1200" dirty="0">
                <a:solidFill>
                  <a:schemeClr val="tx2">
                    <a:lumMod val="50000"/>
                  </a:schemeClr>
                </a:solidFill>
                <a:latin typeface="Arial Narrow" panose="020B0606020202030204" pitchFamily="34" charset="0"/>
              </a:rPr>
              <a:t>: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smtClean="0">
                <a:solidFill>
                  <a:schemeClr val="tx2">
                    <a:lumMod val="50000"/>
                  </a:schemeClr>
                </a:solidFill>
                <a:latin typeface="Arial Narrow" panose="020B0606020202030204" pitchFamily="34" charset="0"/>
              </a:rPr>
              <a:t>nfo@basaltconference.com</a:t>
            </a:r>
          </a:p>
          <a:p>
            <a:r>
              <a:rPr lang="en-US" sz="1200" dirty="0" smtClean="0">
                <a:solidFill>
                  <a:schemeClr val="tx2">
                    <a:lumMod val="50000"/>
                  </a:schemeClr>
                </a:solidFill>
                <a:latin typeface="Arial Narrow" panose="020B0606020202030204" pitchFamily="34" charset="0"/>
              </a:rPr>
              <a:t>www</a:t>
            </a:r>
            <a:r>
              <a:rPr lang="en-US" sz="1200" dirty="0">
                <a:solidFill>
                  <a:schemeClr val="tx2">
                    <a:lumMod val="50000"/>
                  </a:schemeClr>
                </a:solidFill>
                <a:latin typeface="Arial Narrow" panose="020B0606020202030204" pitchFamily="34" charset="0"/>
              </a:rPr>
              <a:t>. basaltconference</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www.roundtable.basaltconference.com</a:t>
            </a:r>
            <a:endParaRPr lang="en-US" sz="1200" dirty="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emergysonline</a:t>
            </a:r>
            <a:r>
              <a:rPr lang="en-US" sz="1200" dirty="0" smtClean="0">
                <a:solidFill>
                  <a:schemeClr val="tx2">
                    <a:lumMod val="50000"/>
                  </a:schemeClr>
                </a:solidFill>
                <a:latin typeface="Arial Narrow" panose="020B0606020202030204" pitchFamily="34" charset="0"/>
              </a:rPr>
              <a:t>.com</a:t>
            </a:r>
            <a:endParaRPr lang="en-US" sz="1200" dirty="0">
              <a:solidFill>
                <a:schemeClr val="tx2">
                  <a:lumMod val="50000"/>
                </a:schemeClr>
              </a:solidFill>
              <a:latin typeface="Arial Narrow" panose="020B0606020202030204" pitchFamily="34" charset="0"/>
            </a:endParaRPr>
          </a:p>
        </p:txBody>
      </p:sp>
      <p:sp>
        <p:nvSpPr>
          <p:cNvPr id="41" name="TextBox 40"/>
          <p:cNvSpPr txBox="1"/>
          <p:nvPr/>
        </p:nvSpPr>
        <p:spPr>
          <a:xfrm>
            <a:off x="10797138"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7" name="Picture 2" descr="E:\DOSSIER 2020\BASALT CONFERENCE\web doc\Imag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74" y="2573941"/>
            <a:ext cx="3352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44"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sp>
        <p:nvSpPr>
          <p:cNvPr id="45"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10</a:t>
            </a:fld>
            <a:endParaRPr lang="fr-FR" altLang="pt-PT" sz="1000" b="1" i="1" u="sng" dirty="0" smtClean="0">
              <a:solidFill>
                <a:schemeClr val="tx2">
                  <a:lumMod val="50000"/>
                </a:schemeClr>
              </a:solidFill>
            </a:endParaRPr>
          </a:p>
        </p:txBody>
      </p:sp>
      <p:pic>
        <p:nvPicPr>
          <p:cNvPr id="20"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040" y="2773279"/>
            <a:ext cx="1009882" cy="6746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PLANO</a:t>
            </a:r>
          </a:p>
        </p:txBody>
      </p:sp>
      <p:sp>
        <p:nvSpPr>
          <p:cNvPr id="3"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2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Focado na protecção  Ambiental</a:t>
            </a:r>
            <a:endParaRPr lang="fr-FR" sz="1200" i="1" dirty="0">
              <a:solidFill>
                <a:srgbClr val="006666"/>
              </a:solidFill>
              <a:latin typeface="Arial Narrow" panose="020B0606020202030204" pitchFamily="34" charset="0"/>
              <a:cs typeface="Arial Narrow" panose="020B0606020202030204" pitchFamily="34" charset="0"/>
              <a:sym typeface="+mn-ea"/>
            </a:endParaRPr>
          </a:p>
        </p:txBody>
      </p:sp>
      <p:sp>
        <p:nvSpPr>
          <p:cNvPr id="2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Centrado na Inovação</a:t>
            </a:r>
            <a:endParaRPr lang="pt-PT" sz="1200" i="1" dirty="0">
              <a:solidFill>
                <a:srgbClr val="006666"/>
              </a:solidFill>
              <a:latin typeface="Arial Narrow" panose="020B0606020202030204" pitchFamily="34" charset="0"/>
              <a:cs typeface="Arial Narrow" panose="020B0606020202030204" pitchFamily="34" charset="0"/>
              <a:sym typeface="+mn-ea"/>
            </a:endParaRPr>
          </a:p>
        </p:txBody>
      </p:sp>
      <p:sp>
        <p:nvSpPr>
          <p:cNvPr id="2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Realista</a:t>
            </a:r>
            <a:endParaRPr lang="pt-PT" sz="1200" i="1" dirty="0">
              <a:solidFill>
                <a:srgbClr val="006666"/>
              </a:solidFill>
              <a:latin typeface="Arial Narrow" panose="020B0606020202030204" pitchFamily="34" charset="0"/>
              <a:cs typeface="Arial Narrow" panose="020B0606020202030204" pitchFamily="34" charset="0"/>
              <a:sym typeface="+mn-ea"/>
            </a:endParaRPr>
          </a:p>
        </p:txBody>
      </p:sp>
      <p:sp>
        <p:nvSpPr>
          <p:cNvPr id="4"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sz="1200" i="1" dirty="0">
                <a:solidFill>
                  <a:srgbClr val="006666"/>
                </a:solidFill>
                <a:latin typeface="Arial Narrow" panose="020B0606020202030204" pitchFamily="34" charset="0"/>
                <a:cs typeface="Arial Narrow" panose="020B0606020202030204" pitchFamily="34" charset="0"/>
                <a:sym typeface="+mn-ea"/>
              </a:rPr>
              <a:t>Estratégico</a:t>
            </a:r>
            <a:endParaRPr lang="pt-PT" sz="1200" i="1" dirty="0">
              <a:solidFill>
                <a:srgbClr val="006666"/>
              </a:solidFill>
              <a:latin typeface="Arial Narrow" panose="020B0606020202030204" pitchFamily="34" charset="0"/>
              <a:cs typeface="Arial Narrow" panose="020B0606020202030204" pitchFamily="34" charset="0"/>
              <a:sym typeface="+mn-ea"/>
            </a:endParaRPr>
          </a:p>
        </p:txBody>
      </p:sp>
      <p:sp>
        <p:nvSpPr>
          <p:cNvPr id="2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Ac</a:t>
            </a:r>
            <a:r>
              <a:rPr lang="pt-PT" alt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ções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3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3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Result</a:t>
            </a:r>
            <a:r>
              <a:rPr lang="pt-PT" altLang="en-GB" sz="1200" i="1" dirty="0" smtClean="0">
                <a:solidFill>
                  <a:schemeClr val="tx2">
                    <a:lumMod val="50000"/>
                  </a:schemeClr>
                </a:solidFill>
                <a:latin typeface="Arial Narrow" panose="020B0606020202030204" pitchFamily="34" charset="0"/>
                <a:cs typeface="Arial Narrow" panose="020B0606020202030204" pitchFamily="34" charset="0"/>
                <a:sym typeface="+mn-ea"/>
              </a:rPr>
              <a:t>ados</a:t>
            </a:r>
            <a:endParaRPr lang="en-GB" sz="1200" dirty="0" err="1" smtClean="0">
              <a:solidFill>
                <a:srgbClr val="006666"/>
              </a:solidFill>
              <a:latin typeface="Arial Narrow" panose="020B0606020202030204" pitchFamily="34" charset="0"/>
              <a:cs typeface="Arial Narrow" panose="020B0606020202030204" pitchFamily="34" charset="0"/>
            </a:endParaRPr>
          </a:p>
        </p:txBody>
      </p:sp>
      <p:sp>
        <p:nvSpPr>
          <p:cNvPr id="3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3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3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3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sz="1200" i="1" dirty="0">
                <a:solidFill>
                  <a:schemeClr val="tx2">
                    <a:lumMod val="50000"/>
                  </a:schemeClr>
                </a:solidFill>
                <a:latin typeface="Arial Narrow" panose="020B0606020202030204" pitchFamily="34" charset="0"/>
                <a:cs typeface="Arial Narrow" panose="020B0606020202030204" pitchFamily="34" charset="0"/>
                <a:sym typeface="+mn-ea"/>
              </a:rPr>
              <a:t>Reavaliação</a:t>
            </a:r>
            <a:endParaRPr lang="pt-PT" sz="1200" i="1" dirty="0" smtClean="0">
              <a:solidFill>
                <a:schemeClr val="tx2">
                  <a:lumMod val="50000"/>
                </a:schemeClr>
              </a:solidFill>
              <a:latin typeface="Arial Narrow" panose="020B0606020202030204" pitchFamily="34" charset="0"/>
              <a:cs typeface="Arial Narrow" panose="020B0606020202030204" pitchFamily="34" charset="0"/>
              <a:sym typeface="+mn-ea"/>
            </a:endParaRPr>
          </a:p>
        </p:txBody>
      </p:sp>
      <p:graphicFrame>
        <p:nvGraphicFramePr>
          <p:cNvPr id="7" name="Tabela 6"/>
          <p:cNvGraphicFramePr>
            <a:graphicFrameLocks noGrp="1"/>
          </p:cNvGraphicFramePr>
          <p:nvPr>
            <p:extLst>
              <p:ext uri="{D42A27DB-BD31-4B8C-83A1-F6EECF244321}">
                <p14:modId xmlns:p14="http://schemas.microsoft.com/office/powerpoint/2010/main" val="1600169321"/>
              </p:ext>
            </p:extLst>
          </p:nvPr>
        </p:nvGraphicFramePr>
        <p:xfrm>
          <a:off x="180340" y="823595"/>
          <a:ext cx="6724650" cy="1603375"/>
        </p:xfrm>
        <a:graphic>
          <a:graphicData uri="http://schemas.openxmlformats.org/drawingml/2006/table">
            <a:tbl>
              <a:tblPr>
                <a:noFill/>
              </a:tblPr>
              <a:tblGrid>
                <a:gridCol w="2936240">
                  <a:extLst>
                    <a:ext uri="{9D8B030D-6E8A-4147-A177-3AD203B41FA5}">
                      <a16:colId xmlns="" xmlns:a16="http://schemas.microsoft.com/office/drawing/2014/main" val="20000"/>
                    </a:ext>
                  </a:extLst>
                </a:gridCol>
                <a:gridCol w="470535">
                  <a:extLst>
                    <a:ext uri="{9D8B030D-6E8A-4147-A177-3AD203B41FA5}">
                      <a16:colId xmlns="" xmlns:a16="http://schemas.microsoft.com/office/drawing/2014/main" val="20001"/>
                    </a:ext>
                  </a:extLst>
                </a:gridCol>
                <a:gridCol w="2856230">
                  <a:extLst>
                    <a:ext uri="{9D8B030D-6E8A-4147-A177-3AD203B41FA5}">
                      <a16:colId xmlns="" xmlns:a16="http://schemas.microsoft.com/office/drawing/2014/main" val="20002"/>
                    </a:ext>
                  </a:extLst>
                </a:gridCol>
                <a:gridCol w="461645">
                  <a:extLst>
                    <a:ext uri="{9D8B030D-6E8A-4147-A177-3AD203B41FA5}">
                      <a16:colId xmlns="" xmlns:a16="http://schemas.microsoft.com/office/drawing/2014/main" val="20003"/>
                    </a:ext>
                  </a:extLst>
                </a:gridCol>
              </a:tblGrid>
              <a:tr h="312420">
                <a:tc>
                  <a:txBody>
                    <a:bodyPr/>
                    <a:lstStyle/>
                    <a:p>
                      <a:pPr marL="0" marR="0" indent="0" algn="ctr">
                        <a:buNone/>
                        <a:defRPr lang="en-US" b="1">
                          <a:solidFill>
                            <a:srgbClr val="FFFFFF"/>
                          </a:solidFill>
                        </a:defRPr>
                      </a:pPr>
                      <a:r>
                        <a:rPr lang="en-US" sz="1200" b="0" i="1"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endParaRPr lang="en-US" sz="1200" b="0" i="1"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extLst>
                  <a:ext uri="{0D108BD9-81ED-4DB2-BD59-A6C34878D82A}">
                    <a16:rowId xmlns="" xmlns:a16="http://schemas.microsoft.com/office/drawing/2014/main" val="10000"/>
                  </a:ext>
                </a:extLst>
              </a:tr>
              <a:tr h="322580">
                <a:tc>
                  <a:txBody>
                    <a:bodyPr/>
                    <a:lstStyle/>
                    <a:p>
                      <a:pPr marL="0" marR="0" indent="0" algn="l" defTabSz="914400">
                        <a:lnSpc>
                          <a:spcPct val="100000"/>
                        </a:lnSpc>
                        <a:spcBef>
                          <a:spcPts val="0"/>
                        </a:spcBef>
                        <a:spcAft>
                          <a:spcPts val="0"/>
                        </a:spcAft>
                        <a:buNone/>
                        <a:defRPr lang="en-US">
                          <a:solidFill>
                            <a:srgbClr val="000000"/>
                          </a:solidFill>
                        </a:defRPr>
                      </a:pP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Preâmbulo</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en-US"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Prazos</a:t>
                      </a:r>
                      <a:endPar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extLst>
                  <a:ext uri="{0D108BD9-81ED-4DB2-BD59-A6C34878D82A}">
                    <a16:rowId xmlns="" xmlns:a16="http://schemas.microsoft.com/office/drawing/2014/main" val="10001"/>
                  </a:ext>
                </a:extLst>
              </a:tr>
              <a:tr h="323215">
                <a:tc>
                  <a:txBody>
                    <a:bodyPr/>
                    <a:lstStyle/>
                    <a:p>
                      <a:pPr marL="0" marR="0" indent="0" algn="l" defTabSz="914400">
                        <a:lnSpc>
                          <a:spcPct val="100000"/>
                        </a:lnSpc>
                        <a:spcBef>
                          <a:spcPts val="0"/>
                        </a:spcBef>
                        <a:spcAft>
                          <a:spcPts val="0"/>
                        </a:spcAft>
                        <a:buNone/>
                        <a:defRPr lang="en-US">
                          <a:solidFill>
                            <a:srgbClr val="000000"/>
                          </a:solidFill>
                        </a:defRPr>
                      </a:pP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Programa da Conferência</a:t>
                      </a:r>
                      <a:r>
                        <a:rPr lang="en-US" sz="1200" baseline="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baseline="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a:t>
                      </a:r>
                      <a:r>
                        <a:rPr lang="en-US" sz="1200" baseline="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Dia 1</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Agenda dos </a:t>
                      </a:r>
                      <a:r>
                        <a:rPr lang="en-US"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Eventos</a:t>
                      </a:r>
                      <a:endPar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8</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extLst>
                  <a:ext uri="{0D108BD9-81ED-4DB2-BD59-A6C34878D82A}">
                    <a16:rowId xmlns="" xmlns:a16="http://schemas.microsoft.com/office/drawing/2014/main" val="10002"/>
                  </a:ext>
                </a:extLst>
              </a:tr>
              <a:tr h="321945">
                <a:tc>
                  <a:txBody>
                    <a:bodyPr/>
                    <a:lstStyle/>
                    <a:p>
                      <a:pPr marL="0" marR="0" indent="0" algn="l">
                        <a:buNone/>
                        <a:defRPr lang="en-US">
                          <a:solidFill>
                            <a:srgbClr val="000000"/>
                          </a:solidFill>
                        </a:defRPr>
                      </a:pP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Programa da Conferência</a:t>
                      </a:r>
                      <a:r>
                        <a:rPr lang="en-US" sz="1200" baseline="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baseline="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a:t>
                      </a:r>
                      <a:r>
                        <a:rPr lang="en-US" sz="1200" baseline="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Dia 2</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dirty="0" smtClean="0">
                          <a:solidFill>
                            <a:srgbClr val="006666"/>
                          </a:solidFill>
                          <a:latin typeface="Arial Narrow" panose="020B0606020202030204" pitchFamily="34" charset="0"/>
                          <a:sym typeface="+mn-ea"/>
                        </a:rPr>
                        <a:t>Contactos</a:t>
                      </a:r>
                      <a:endPar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9</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extLst>
                  <a:ext uri="{0D108BD9-81ED-4DB2-BD59-A6C34878D82A}">
                    <a16:rowId xmlns="" xmlns:a16="http://schemas.microsoft.com/office/drawing/2014/main" val="10003"/>
                  </a:ext>
                </a:extLst>
              </a:tr>
              <a:tr h="323215">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r>
                        <a:rPr lang="en-US"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Programa</a:t>
                      </a: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da Mesa</a:t>
                      </a:r>
                      <a:r>
                        <a:rPr lang="en-US" sz="1200" baseline="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Redonda</a:t>
                      </a:r>
                      <a:r>
                        <a:rPr lang="en-US" sz="1200" i="1"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a:t>
                      </a: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Dia 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alt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47" name="TextBox 46"/>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9" name="Picture 2" descr="E:\DOSSIER 2020\BASALT CONFERENCE\web doc\Imag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10" y="2368201"/>
            <a:ext cx="4056888" cy="3688080"/>
          </a:xfrm>
          <a:prstGeom prst="rect">
            <a:avLst/>
          </a:prstGeom>
          <a:noFill/>
          <a:extLst>
            <a:ext uri="{909E8E84-426E-40DD-AFC4-6F175D3DCCD1}">
              <a14:hiddenFill xmlns:a14="http://schemas.microsoft.com/office/drawing/2010/main">
                <a:solidFill>
                  <a:srgbClr val="FFFFFF"/>
                </a:solidFill>
              </a14:hiddenFill>
            </a:ext>
          </a:extLst>
        </p:spPr>
      </p:pic>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3"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40" name="Picture 2" descr="E:\DOSSIER 2020\atlanticbusinesscenter\flag\flag-waving-2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5" name="Anel 14"/>
          <p:cNvSpPr/>
          <p:nvPr/>
        </p:nvSpPr>
        <p:spPr>
          <a:xfrm>
            <a:off x="8563610" y="433197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3</a:t>
            </a:fld>
            <a:endParaRPr lang="fr-FR" altLang="pt-PT" sz="1000" b="1" i="1" u="sng" dirty="0" smtClean="0">
              <a:solidFill>
                <a:schemeClr val="tx2">
                  <a:lumMod val="50000"/>
                </a:schemeClr>
              </a:solidFill>
            </a:endParaRPr>
          </a:p>
        </p:txBody>
      </p:sp>
      <p:sp>
        <p:nvSpPr>
          <p:cNvPr id="5" name="AutoShape 2" descr="https://mail.ovh.net/roundcube/?_task=mail&amp;_mbox=INBOX.31+DEZEMBRO+2020&amp;_uid=160&amp;_part=2&amp;_action=get&amp;_extwin=1&amp;_framed=1&amp;_mimewarning=1&amp;_embed=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38" name="CaixaDeTexto 3"/>
          <p:cNvSpPr/>
          <p:nvPr/>
        </p:nvSpPr>
        <p:spPr>
          <a:xfrm>
            <a:off x="581735" y="853440"/>
            <a:ext cx="6771565" cy="455104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sz="1200" b="1" i="1" smtClean="0">
                <a:solidFill>
                  <a:srgbClr val="00B4B2"/>
                </a:solidFill>
                <a:latin typeface="Arial Narrow" panose="020B0606020202030204" pitchFamily="34" charset="0"/>
                <a:cs typeface="Times New Roman" panose="02020603050405020304" pitchFamily="1" charset="0"/>
              </a:rPr>
              <a:t>PREÂMBULO</a:t>
            </a:r>
          </a:p>
          <a:p>
            <a:pPr algn="just">
              <a:lnSpc>
                <a:spcPts val="1200"/>
              </a:lnSpc>
              <a:defRPr lang="en-US"/>
            </a:pPr>
            <a:endParaRPr lang="pt-PT" sz="1200" dirty="0" smtClean="0">
              <a:solidFill>
                <a:schemeClr val="bg1"/>
              </a:solidFill>
              <a:latin typeface="Arial Narrow" panose="020B0606020202030204" pitchFamily="34" charset="0"/>
            </a:endParaRPr>
          </a:p>
          <a:p>
            <a:pPr algn="just">
              <a:lnSpc>
                <a:spcPts val="1100"/>
              </a:lnSpc>
            </a:pPr>
            <a:r>
              <a:rPr lang="pt-PT" sz="1100" dirty="0" smtClean="0">
                <a:solidFill>
                  <a:schemeClr val="bg1"/>
                </a:solidFill>
                <a:latin typeface="Arial Narrow" panose="020B0606020202030204" pitchFamily="34" charset="0"/>
              </a:rPr>
              <a:t>De acordo com as estimativas das Nações Unidas, de 2019, a </a:t>
            </a:r>
            <a:r>
              <a:rPr lang="pt-PT" sz="1100" dirty="0">
                <a:solidFill>
                  <a:schemeClr val="bg1"/>
                </a:solidFill>
                <a:latin typeface="Arial Narrow" panose="020B0606020202030204" pitchFamily="34" charset="0"/>
              </a:rPr>
              <a:t>população mundial atingirá 9,7 bilhões de pessoas em 2050, um aumento de 26% em relação aos </a:t>
            </a:r>
            <a:r>
              <a:rPr lang="pt-PT" sz="1100" dirty="0" smtClean="0">
                <a:solidFill>
                  <a:schemeClr val="bg1"/>
                </a:solidFill>
                <a:latin typeface="Arial Narrow" panose="020B0606020202030204" pitchFamily="34" charset="0"/>
              </a:rPr>
              <a:t>7,7 bilhões nessa data, ou seja mais 2 bilhões de pessoas. Neste contexto a produção de alimentos em quantidade e em qualidade é uma missão comum à todas as Nações. </a:t>
            </a:r>
            <a:r>
              <a:rPr lang="pt-PT" sz="1100" dirty="0">
                <a:solidFill>
                  <a:schemeClr val="bg1"/>
                </a:solidFill>
                <a:latin typeface="Arial Narrow" panose="020B0606020202030204" pitchFamily="34" charset="0"/>
              </a:rPr>
              <a:t>A</a:t>
            </a:r>
            <a:r>
              <a:rPr lang="pt-PT" sz="1100" dirty="0" smtClean="0">
                <a:solidFill>
                  <a:schemeClr val="bg1"/>
                </a:solidFill>
                <a:latin typeface="Arial Narrow" panose="020B0606020202030204" pitchFamily="34" charset="0"/>
              </a:rPr>
              <a:t> ciência e a inovação tecnológica assumem uma função determinante na resposta ao desafio da produção de alimentos para a humanidade e que terá de ser necessariamente em perfeita harmonia com a protecção ambiental.</a:t>
            </a:r>
          </a:p>
          <a:p>
            <a:pPr algn="just">
              <a:lnSpc>
                <a:spcPts val="1100"/>
              </a:lnSpc>
            </a:pPr>
            <a:endParaRPr lang="pt-PT" sz="1100" dirty="0" smtClean="0">
              <a:solidFill>
                <a:schemeClr val="bg1"/>
              </a:solidFill>
              <a:latin typeface="Arial Narrow" panose="020B0606020202030204" pitchFamily="34" charset="0"/>
            </a:endParaRPr>
          </a:p>
          <a:p>
            <a:pPr algn="just">
              <a:lnSpc>
                <a:spcPts val="1100"/>
              </a:lnSpc>
            </a:pPr>
            <a:r>
              <a:rPr lang="pt-PT" sz="1100" dirty="0" smtClean="0">
                <a:solidFill>
                  <a:schemeClr val="bg1"/>
                </a:solidFill>
                <a:latin typeface="Arial Narrow" panose="020B0606020202030204" pitchFamily="34" charset="0"/>
              </a:rPr>
              <a:t>Durante </a:t>
            </a:r>
            <a:r>
              <a:rPr lang="pt-PT" sz="1100" dirty="0">
                <a:solidFill>
                  <a:schemeClr val="bg1"/>
                </a:solidFill>
                <a:latin typeface="Arial Narrow" panose="020B0606020202030204" pitchFamily="34" charset="0"/>
              </a:rPr>
              <a:t>um século, os fertilizantes convencionais foram a única solução comprovada que poderia ser utilizada </a:t>
            </a:r>
            <a:r>
              <a:rPr lang="pt-PT" sz="1100" dirty="0" smtClean="0">
                <a:solidFill>
                  <a:schemeClr val="bg1"/>
                </a:solidFill>
                <a:latin typeface="Arial Narrow" panose="020B0606020202030204" pitchFamily="34" charset="0"/>
              </a:rPr>
              <a:t>na </a:t>
            </a:r>
            <a:r>
              <a:rPr lang="pt-PT" sz="1100" dirty="0">
                <a:solidFill>
                  <a:schemeClr val="bg1"/>
                </a:solidFill>
                <a:latin typeface="Arial Narrow" panose="020B0606020202030204" pitchFamily="34" charset="0"/>
              </a:rPr>
              <a:t>produção de alimentos suficientes para a crescente população mundial e, portanto, a consideração de outros fertilizantes ganhou pouco espaço na indústria agrícola em grande escala. Mas, como a poluição e o escoamento de fertilizantes artificiais </a:t>
            </a:r>
            <a:r>
              <a:rPr lang="pt-PT" sz="1100" dirty="0" smtClean="0">
                <a:solidFill>
                  <a:schemeClr val="bg1"/>
                </a:solidFill>
                <a:latin typeface="Arial Narrow" panose="020B0606020202030204" pitchFamily="34" charset="0"/>
              </a:rPr>
              <a:t>representando </a:t>
            </a:r>
            <a:r>
              <a:rPr lang="pt-PT" sz="1100" dirty="0">
                <a:solidFill>
                  <a:schemeClr val="bg1"/>
                </a:solidFill>
                <a:latin typeface="Arial Narrow" panose="020B0606020202030204" pitchFamily="34" charset="0"/>
              </a:rPr>
              <a:t>uma ameaça maior à saúde humana e ao meio ambiente, os mercados estão cada vez mais </a:t>
            </a:r>
            <a:r>
              <a:rPr lang="pt-PT" sz="1100" dirty="0" smtClean="0">
                <a:solidFill>
                  <a:schemeClr val="bg1"/>
                </a:solidFill>
                <a:latin typeface="Arial Narrow" panose="020B0606020202030204" pitchFamily="34" charset="0"/>
              </a:rPr>
              <a:t>à procura de </a:t>
            </a:r>
            <a:r>
              <a:rPr lang="pt-PT" sz="1100" dirty="0">
                <a:solidFill>
                  <a:schemeClr val="bg1"/>
                </a:solidFill>
                <a:latin typeface="Arial Narrow" panose="020B0606020202030204" pitchFamily="34" charset="0"/>
              </a:rPr>
              <a:t>alternativas sustentáveis ​​que possam eliminar os resíduos que vazam dos campos agrícolas para os canais hídricos.</a:t>
            </a:r>
          </a:p>
          <a:p>
            <a:pPr algn="just">
              <a:lnSpc>
                <a:spcPts val="1100"/>
              </a:lnSpc>
            </a:pPr>
            <a:endParaRPr lang="pt-PT" sz="1100" dirty="0">
              <a:solidFill>
                <a:schemeClr val="bg1"/>
              </a:solidFill>
              <a:latin typeface="Arial Narrow" panose="020B0606020202030204" pitchFamily="34" charset="0"/>
            </a:endParaRPr>
          </a:p>
          <a:p>
            <a:pPr algn="just">
              <a:lnSpc>
                <a:spcPts val="1100"/>
              </a:lnSpc>
            </a:pPr>
            <a:r>
              <a:rPr lang="pt-PT" sz="1100" dirty="0">
                <a:solidFill>
                  <a:schemeClr val="bg1"/>
                </a:solidFill>
                <a:latin typeface="Arial Narrow" panose="020B0606020202030204" pitchFamily="34" charset="0"/>
              </a:rPr>
              <a:t>O  consumo médio de fertilizantes em África é de 10 kg / ha, cerca de 10% da média mundial, e quase 20 vezes menos do que a média da Ásia (191 kg / ha) e 9 vezes menos do que a média da América Latina (94 kg / ha). A fraca utilização de fertilizantes, em África, deve-se ao elevado preço dos fertilizantes, face ao poder de compra dos agricultores e a falta de alternativa oferecida aos produtores e aos agricultores</a:t>
            </a:r>
            <a:r>
              <a:rPr lang="pt-PT" sz="1100" dirty="0" smtClean="0">
                <a:solidFill>
                  <a:schemeClr val="bg1"/>
                </a:solidFill>
                <a:latin typeface="Arial Narrow" panose="020B0606020202030204" pitchFamily="34" charset="0"/>
              </a:rPr>
              <a:t>.</a:t>
            </a:r>
          </a:p>
          <a:p>
            <a:pPr algn="just">
              <a:lnSpc>
                <a:spcPts val="1100"/>
              </a:lnSpc>
            </a:pPr>
            <a:endParaRPr lang="pt-PT" sz="1100" dirty="0">
              <a:solidFill>
                <a:schemeClr val="bg1"/>
              </a:solidFill>
              <a:latin typeface="Arial Narrow" panose="020B0606020202030204" pitchFamily="34" charset="0"/>
            </a:endParaRPr>
          </a:p>
          <a:p>
            <a:pPr algn="just">
              <a:lnSpc>
                <a:spcPts val="1100"/>
              </a:lnSpc>
            </a:pPr>
            <a:r>
              <a:rPr lang="pt-BR" sz="1100" dirty="0">
                <a:solidFill>
                  <a:schemeClr val="bg1"/>
                </a:solidFill>
                <a:latin typeface="Arial Narrow" panose="020B0606020202030204" pitchFamily="34" charset="0"/>
              </a:rPr>
              <a:t>O uso de </a:t>
            </a:r>
            <a:r>
              <a:rPr lang="pt-BR" sz="1100" dirty="0" smtClean="0">
                <a:solidFill>
                  <a:schemeClr val="bg1"/>
                </a:solidFill>
                <a:latin typeface="Arial Narrow" panose="020B0606020202030204" pitchFamily="34" charset="0"/>
              </a:rPr>
              <a:t>agrominerais (pós </a:t>
            </a:r>
            <a:r>
              <a:rPr lang="pt-BR" sz="1100" dirty="0">
                <a:solidFill>
                  <a:schemeClr val="bg1"/>
                </a:solidFill>
                <a:latin typeface="Arial Narrow" panose="020B0606020202030204" pitchFamily="34" charset="0"/>
              </a:rPr>
              <a:t>de </a:t>
            </a:r>
            <a:r>
              <a:rPr lang="pt-BR" sz="1100" dirty="0" smtClean="0">
                <a:solidFill>
                  <a:schemeClr val="bg1"/>
                </a:solidFill>
                <a:latin typeface="Arial Narrow" panose="020B0606020202030204" pitchFamily="34" charset="0"/>
              </a:rPr>
              <a:t>rocha) </a:t>
            </a:r>
            <a:r>
              <a:rPr lang="pt-BR" sz="1100" dirty="0">
                <a:solidFill>
                  <a:schemeClr val="bg1"/>
                </a:solidFill>
                <a:latin typeface="Arial Narrow" panose="020B0606020202030204" pitchFamily="34" charset="0"/>
              </a:rPr>
              <a:t>para fertilizar os solos é uma técnica milenar (civilizações incas e egípcias já se socorriam do uso de sub-produtos de rochas para fertilização de solos), que foi sendo deixada de lado, pela ampliação do uso e da oferta dos fertilizantes solúveis. Porém, os preços ascendentes desses produtos têm deixado um numero crescente de agricultores sem opção para fertilizar os solos e, assim, garantir produções compatíveis com seus esforços e investimentos realizados</a:t>
            </a:r>
            <a:r>
              <a:rPr lang="pt-BR" sz="1100" dirty="0" smtClean="0">
                <a:solidFill>
                  <a:schemeClr val="bg1"/>
                </a:solidFill>
                <a:latin typeface="Arial Narrow" panose="020B0606020202030204" pitchFamily="34" charset="0"/>
              </a:rPr>
              <a:t>.</a:t>
            </a:r>
          </a:p>
          <a:p>
            <a:pPr algn="just">
              <a:lnSpc>
                <a:spcPts val="1100"/>
              </a:lnSpc>
            </a:pPr>
            <a:endParaRPr lang="pt-PT" sz="1100" dirty="0">
              <a:solidFill>
                <a:schemeClr val="bg1"/>
              </a:solidFill>
              <a:latin typeface="Arial Narrow" panose="020B0606020202030204" pitchFamily="34" charset="0"/>
            </a:endParaRPr>
          </a:p>
          <a:p>
            <a:pPr algn="just">
              <a:lnSpc>
                <a:spcPts val="1100"/>
              </a:lnSpc>
            </a:pPr>
            <a:r>
              <a:rPr lang="pt-PT" sz="1100" dirty="0">
                <a:solidFill>
                  <a:schemeClr val="bg1"/>
                </a:solidFill>
                <a:latin typeface="Arial Narrow" panose="020B0606020202030204" pitchFamily="34" charset="0"/>
              </a:rPr>
              <a:t>É neste contexto que Cabo Verde irá acolher uma Conferência Internacional </a:t>
            </a:r>
            <a:r>
              <a:rPr lang="pt-PT" sz="1100" dirty="0" smtClean="0">
                <a:solidFill>
                  <a:schemeClr val="bg1"/>
                </a:solidFill>
                <a:latin typeface="Arial Narrow" panose="020B0606020202030204" pitchFamily="34" charset="0"/>
              </a:rPr>
              <a:t>subordinada </a:t>
            </a:r>
            <a:r>
              <a:rPr lang="pt-PT" sz="1100" dirty="0">
                <a:solidFill>
                  <a:schemeClr val="bg1"/>
                </a:solidFill>
                <a:latin typeface="Arial Narrow" panose="020B0606020202030204" pitchFamily="34" charset="0"/>
              </a:rPr>
              <a:t>ao tema «</a:t>
            </a:r>
            <a:r>
              <a:rPr lang="pt-PT" sz="1100" i="1" dirty="0">
                <a:solidFill>
                  <a:schemeClr val="bg1"/>
                </a:solidFill>
                <a:latin typeface="Arial Narrow" panose="020B0606020202030204" pitchFamily="34" charset="0"/>
              </a:rPr>
              <a:t>APLICAÇÃO DO PÓ DE BASALTO NA AGRICULTURA </a:t>
            </a:r>
            <a:r>
              <a:rPr lang="pt-PT" sz="1100" dirty="0">
                <a:solidFill>
                  <a:schemeClr val="bg1"/>
                </a:solidFill>
                <a:latin typeface="Arial Narrow" panose="020B0606020202030204" pitchFamily="34" charset="0"/>
              </a:rPr>
              <a:t>–  Suas vantagens enquanto Fertilizante para Agricultura ». O evento terá lugar nos dias </a:t>
            </a:r>
            <a:r>
              <a:rPr lang="pt-PT" sz="1100" dirty="0" smtClean="0">
                <a:solidFill>
                  <a:schemeClr val="bg1"/>
                </a:solidFill>
                <a:latin typeface="Arial Narrow" panose="020B0606020202030204" pitchFamily="34" charset="0"/>
              </a:rPr>
              <a:t>26 </a:t>
            </a:r>
            <a:r>
              <a:rPr lang="pt-PT" sz="1100" dirty="0">
                <a:solidFill>
                  <a:schemeClr val="bg1"/>
                </a:solidFill>
                <a:latin typeface="Arial Narrow" panose="020B0606020202030204" pitchFamily="34" charset="0"/>
              </a:rPr>
              <a:t>a </a:t>
            </a:r>
            <a:r>
              <a:rPr lang="pt-PT" sz="1100" dirty="0" smtClean="0">
                <a:solidFill>
                  <a:schemeClr val="bg1"/>
                </a:solidFill>
                <a:latin typeface="Arial Narrow" panose="020B0606020202030204" pitchFamily="34" charset="0"/>
              </a:rPr>
              <a:t>28 </a:t>
            </a:r>
            <a:r>
              <a:rPr lang="pt-PT" sz="1100" dirty="0">
                <a:solidFill>
                  <a:schemeClr val="bg1"/>
                </a:solidFill>
                <a:latin typeface="Arial Narrow" panose="020B0606020202030204" pitchFamily="34" charset="0"/>
              </a:rPr>
              <a:t>de </a:t>
            </a:r>
            <a:r>
              <a:rPr lang="pt-PT" sz="1100" dirty="0" smtClean="0">
                <a:solidFill>
                  <a:schemeClr val="bg1"/>
                </a:solidFill>
                <a:latin typeface="Arial Narrow" panose="020B0606020202030204" pitchFamily="34" charset="0"/>
              </a:rPr>
              <a:t>Setembro </a:t>
            </a:r>
            <a:r>
              <a:rPr lang="pt-PT" sz="1100" dirty="0">
                <a:solidFill>
                  <a:schemeClr val="bg1"/>
                </a:solidFill>
                <a:latin typeface="Arial Narrow" panose="020B0606020202030204" pitchFamily="34" charset="0"/>
              </a:rPr>
              <a:t>de 2022, no Salão Nobre da Assembleia Nacional de Cabo Verde, cidade da Praia. </a:t>
            </a:r>
            <a:endParaRPr lang="pt-PT" sz="1100" dirty="0" smtClean="0">
              <a:solidFill>
                <a:schemeClr val="bg1"/>
              </a:solidFill>
              <a:latin typeface="Arial Narrow" panose="020B0606020202030204" pitchFamily="34" charset="0"/>
            </a:endParaRPr>
          </a:p>
          <a:p>
            <a:pPr algn="just">
              <a:lnSpc>
                <a:spcPts val="1100"/>
              </a:lnSpc>
            </a:pPr>
            <a:endParaRPr lang="pt-PT" sz="1100" dirty="0">
              <a:solidFill>
                <a:schemeClr val="bg1"/>
              </a:solidFill>
              <a:latin typeface="Arial Narrow" panose="020B0606020202030204" pitchFamily="34" charset="0"/>
            </a:endParaRPr>
          </a:p>
          <a:p>
            <a:pPr algn="just">
              <a:lnSpc>
                <a:spcPts val="1100"/>
              </a:lnSpc>
            </a:pPr>
            <a:r>
              <a:rPr lang="pt-PT" sz="1100" dirty="0">
                <a:solidFill>
                  <a:schemeClr val="bg1"/>
                </a:solidFill>
                <a:latin typeface="Arial Narrow" panose="020B0606020202030204" pitchFamily="34" charset="0"/>
              </a:rPr>
              <a:t>A referida Conferência Internacional, intitulada </a:t>
            </a:r>
            <a:r>
              <a:rPr lang="pt-PT" sz="1100" i="1" dirty="0">
                <a:solidFill>
                  <a:schemeClr val="bg1"/>
                </a:solidFill>
                <a:latin typeface="Arial Narrow" panose="020B0606020202030204" pitchFamily="34" charset="0"/>
              </a:rPr>
              <a:t>BASALT CONFERENCE</a:t>
            </a:r>
            <a:r>
              <a:rPr lang="pt-PT" sz="1100"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sob o slongan «</a:t>
            </a:r>
            <a:r>
              <a:rPr lang="pt-PT" sz="1100" i="1" dirty="0" smtClean="0">
                <a:solidFill>
                  <a:schemeClr val="bg1"/>
                </a:solidFill>
                <a:latin typeface="Arial Narrow" panose="020B0606020202030204" pitchFamily="34" charset="0"/>
              </a:rPr>
              <a:t>BASALTO A RIQUEZA DAS NAÇÕES</a:t>
            </a:r>
            <a:r>
              <a:rPr lang="pt-PT" sz="1100" dirty="0" smtClean="0">
                <a:solidFill>
                  <a:schemeClr val="bg1"/>
                </a:solidFill>
                <a:latin typeface="Arial Narrow" panose="020B0606020202030204" pitchFamily="34" charset="0"/>
              </a:rPr>
              <a:t>» está </a:t>
            </a:r>
            <a:r>
              <a:rPr lang="pt-PT" sz="1100" dirty="0">
                <a:solidFill>
                  <a:schemeClr val="bg1"/>
                </a:solidFill>
                <a:latin typeface="Arial Narrow" panose="020B0606020202030204" pitchFamily="34" charset="0"/>
              </a:rPr>
              <a:t>centrada na aplicação de agrominerais </a:t>
            </a:r>
            <a:r>
              <a:rPr lang="pt-PT" sz="1100" dirty="0" smtClean="0">
                <a:solidFill>
                  <a:schemeClr val="bg1"/>
                </a:solidFill>
                <a:latin typeface="Arial Narrow" panose="020B0606020202030204" pitchFamily="34" charset="0"/>
              </a:rPr>
              <a:t>na </a:t>
            </a:r>
            <a:r>
              <a:rPr lang="pt-PT" sz="1100" dirty="0">
                <a:solidFill>
                  <a:schemeClr val="bg1"/>
                </a:solidFill>
                <a:latin typeface="Arial Narrow" panose="020B0606020202030204" pitchFamily="34" charset="0"/>
              </a:rPr>
              <a:t>agricultura, enquanto fertilizante de solos agrícolas por excelência e terá a duração de três dias - </a:t>
            </a:r>
            <a:r>
              <a:rPr lang="pt-PT" sz="1100" dirty="0" smtClean="0">
                <a:solidFill>
                  <a:schemeClr val="bg1"/>
                </a:solidFill>
                <a:latin typeface="Arial Narrow" panose="020B0606020202030204" pitchFamily="34" charset="0"/>
              </a:rPr>
              <a:t>26 </a:t>
            </a:r>
            <a:r>
              <a:rPr lang="pt-PT" sz="1100" dirty="0">
                <a:solidFill>
                  <a:schemeClr val="bg1"/>
                </a:solidFill>
                <a:latin typeface="Arial Narrow" panose="020B0606020202030204" pitchFamily="34" charset="0"/>
              </a:rPr>
              <a:t>a </a:t>
            </a:r>
            <a:r>
              <a:rPr lang="pt-PT" sz="1100" dirty="0" smtClean="0">
                <a:solidFill>
                  <a:schemeClr val="bg1"/>
                </a:solidFill>
                <a:latin typeface="Arial Narrow" panose="020B0606020202030204" pitchFamily="34" charset="0"/>
              </a:rPr>
              <a:t>28 </a:t>
            </a:r>
            <a:r>
              <a:rPr lang="pt-PT" sz="1100" dirty="0">
                <a:solidFill>
                  <a:schemeClr val="bg1"/>
                </a:solidFill>
                <a:latin typeface="Arial Narrow" panose="020B0606020202030204" pitchFamily="34" charset="0"/>
              </a:rPr>
              <a:t>de </a:t>
            </a:r>
            <a:r>
              <a:rPr lang="pt-PT" sz="1100" dirty="0" smtClean="0">
                <a:solidFill>
                  <a:schemeClr val="bg1"/>
                </a:solidFill>
                <a:latin typeface="Arial Narrow" panose="020B0606020202030204" pitchFamily="34" charset="0"/>
              </a:rPr>
              <a:t>Setembro </a:t>
            </a:r>
            <a:r>
              <a:rPr lang="pt-PT" sz="1100" dirty="0">
                <a:solidFill>
                  <a:schemeClr val="bg1"/>
                </a:solidFill>
                <a:latin typeface="Arial Narrow" panose="020B0606020202030204" pitchFamily="34" charset="0"/>
              </a:rPr>
              <a:t>de 2022. Uma Mesa Redonda de Integração e Debates no dia </a:t>
            </a:r>
            <a:r>
              <a:rPr lang="pt-PT" sz="1100" dirty="0" smtClean="0">
                <a:solidFill>
                  <a:schemeClr val="bg1"/>
                </a:solidFill>
                <a:latin typeface="Arial Narrow" panose="020B0606020202030204" pitchFamily="34" charset="0"/>
              </a:rPr>
              <a:t>28 </a:t>
            </a:r>
            <a:r>
              <a:rPr lang="pt-PT" sz="1100" dirty="0">
                <a:solidFill>
                  <a:schemeClr val="bg1"/>
                </a:solidFill>
                <a:latin typeface="Arial Narrow" panose="020B0606020202030204" pitchFamily="34" charset="0"/>
              </a:rPr>
              <a:t>de </a:t>
            </a:r>
            <a:r>
              <a:rPr lang="pt-PT" sz="1100" dirty="0" smtClean="0">
                <a:solidFill>
                  <a:schemeClr val="bg1"/>
                </a:solidFill>
                <a:latin typeface="Arial Narrow" panose="020B0606020202030204" pitchFamily="34" charset="0"/>
              </a:rPr>
              <a:t>Setembro </a:t>
            </a:r>
            <a:r>
              <a:rPr lang="pt-PT" sz="1100" dirty="0">
                <a:solidFill>
                  <a:schemeClr val="bg1"/>
                </a:solidFill>
                <a:latin typeface="Arial Narrow" panose="020B0606020202030204" pitchFamily="34" charset="0"/>
              </a:rPr>
              <a:t>de 2022 </a:t>
            </a:r>
            <a:r>
              <a:rPr lang="pt-PT" sz="1100" dirty="0" smtClean="0">
                <a:solidFill>
                  <a:schemeClr val="bg1"/>
                </a:solidFill>
                <a:latin typeface="Arial Narrow" panose="020B0606020202030204" pitchFamily="34" charset="0"/>
              </a:rPr>
              <a:t>encerrará </a:t>
            </a:r>
            <a:r>
              <a:rPr lang="pt-PT" sz="1100" dirty="0">
                <a:solidFill>
                  <a:schemeClr val="bg1"/>
                </a:solidFill>
                <a:latin typeface="Arial Narrow" panose="020B0606020202030204" pitchFamily="34" charset="0"/>
              </a:rPr>
              <a:t>a Conferência Internacional.</a:t>
            </a:r>
          </a:p>
        </p:txBody>
      </p:sp>
      <p:sp>
        <p:nvSpPr>
          <p:cNvPr id="44" name="TextBox 43"/>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2" name="Picture 2" descr="E:\DOSSIER 2020\atlanticbusinesscenter\flag\flag-waving-2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9439" y="2108719"/>
            <a:ext cx="1009882" cy="674602"/>
          </a:xfrm>
          <a:prstGeom prst="rect">
            <a:avLst/>
          </a:prstGeom>
          <a:noFill/>
          <a:extLst>
            <a:ext uri="{909E8E84-426E-40DD-AFC4-6F175D3DCCD1}">
              <a14:hiddenFill xmlns:a14="http://schemas.microsoft.com/office/drawing/2010/main">
                <a:solidFill>
                  <a:srgbClr val="FFFFFF"/>
                </a:solidFill>
              </a14:hiddenFill>
            </a:ext>
          </a:extLst>
        </p:spPr>
      </p:pic>
      <p:sp>
        <p:nvSpPr>
          <p:cNvPr id="25"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20" name="Picture 2" descr="E:\DOSSIER 2020\BASALT CONFERENCE\web doc\Imag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7080" y="4004498"/>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ângulo 2"/>
          <p:cNvSpPr/>
          <p:nvPr/>
        </p:nvSpPr>
        <p:spPr>
          <a:xfrm>
            <a:off x="4011930" y="59283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2" name="TextBox 16"/>
          <p:cNvSpPr/>
          <p:nvPr/>
        </p:nvSpPr>
        <p:spPr>
          <a:xfrm>
            <a:off x="31750" y="1102995"/>
            <a:ext cx="1210310" cy="5372414"/>
          </a:xfrm>
          <a:prstGeom prst="rect">
            <a:avLst/>
          </a:prstGeom>
          <a:noFill/>
          <a:ln>
            <a:noFill/>
          </a:ln>
          <a:effectLst/>
        </p:spPr>
        <p:txBody>
          <a:bodyPr vert="horz" wrap="square" lIns="91440" tIns="45720" rIns="91440" bIns="45720" numCol="1" spcCol="215900" anchor="t"/>
          <a:lstStyle/>
          <a:p>
            <a:pPr>
              <a:lnSpc>
                <a:spcPct val="100000"/>
              </a:lnSpc>
              <a:defRPr lang="en-US"/>
            </a:pPr>
            <a:r>
              <a:rPr lang="en-US" sz="1100" b="1" i="1" dirty="0" smtClean="0">
                <a:solidFill>
                  <a:srgbClr val="00B4B2"/>
                </a:solidFill>
                <a:latin typeface="Arial Narrow" panose="020B0606020202030204" pitchFamily="34" charset="0"/>
                <a:ea typeface="Century Gothic" panose="020B0502020202020204" pitchFamily="2" charset="0"/>
              </a:rPr>
              <a:t>ACREDITA</a:t>
            </a:r>
            <a:r>
              <a:rPr lang="pt-PT" altLang="en-US" sz="1100" b="1" i="1" dirty="0" smtClean="0">
                <a:solidFill>
                  <a:srgbClr val="00B4B2"/>
                </a:solidFill>
                <a:latin typeface="Arial Narrow" panose="020B0606020202030204" pitchFamily="34" charset="0"/>
                <a:ea typeface="Century Gothic" panose="020B0502020202020204" pitchFamily="2" charset="0"/>
              </a:rPr>
              <a:t>ÇÂO</a:t>
            </a:r>
            <a:r>
              <a:rPr lang="en-US" sz="1100" b="1" i="1" dirty="0" smtClean="0">
                <a:solidFill>
                  <a:srgbClr val="00B4B2"/>
                </a:solidFill>
                <a:latin typeface="Arial Narrow" panose="020B0606020202030204" pitchFamily="34" charset="0"/>
                <a:ea typeface="Century Gothic" panose="020B0502020202020204" pitchFamily="2" charset="0"/>
              </a:rPr>
              <a:t>:</a:t>
            </a:r>
            <a:endParaRPr lang="en-US" sz="1100" b="1" i="1"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r>
              <a:rPr lang="en-US" sz="1100" dirty="0">
                <a:solidFill>
                  <a:srgbClr val="00B4B2"/>
                </a:solidFill>
                <a:latin typeface="Arial Narrow" panose="020B0606020202030204" pitchFamily="34" charset="0"/>
                <a:ea typeface="Century Gothic" panose="020B0502020202020204" pitchFamily="2" charset="0"/>
              </a:rPr>
              <a:t>08:00 – 08:30 </a:t>
            </a: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r>
              <a:rPr lang="en-US" sz="1100" dirty="0">
                <a:solidFill>
                  <a:srgbClr val="00B4B2"/>
                </a:solidFill>
                <a:latin typeface="Arial Narrow" panose="020B0606020202030204" pitchFamily="34" charset="0"/>
                <a:ea typeface="Century Gothic" panose="020B0502020202020204" pitchFamily="2" charset="0"/>
              </a:rPr>
              <a:t>08:30 – 10:15</a:t>
            </a: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r>
              <a:rPr lang="en-US" sz="1100" dirty="0">
                <a:solidFill>
                  <a:srgbClr val="00B4B2"/>
                </a:solidFill>
                <a:latin typeface="Arial Narrow" panose="020B0606020202030204" pitchFamily="34" charset="0"/>
                <a:ea typeface="Century Gothic" panose="020B0502020202020204" pitchFamily="2" charset="0"/>
              </a:rPr>
              <a:t>10:15 – 10:45</a:t>
            </a:r>
          </a:p>
          <a:p>
            <a:pPr>
              <a:lnSpc>
                <a:spcPct val="100000"/>
              </a:lnSpc>
              <a:defRPr lang="en-US"/>
            </a:pPr>
            <a:r>
              <a:rPr lang="en-US" sz="1100" dirty="0">
                <a:solidFill>
                  <a:srgbClr val="00B4B2"/>
                </a:solidFill>
                <a:latin typeface="Arial Narrow" panose="020B0606020202030204" pitchFamily="34" charset="0"/>
                <a:ea typeface="Century Gothic" panose="020B0502020202020204" pitchFamily="2" charset="0"/>
              </a:rPr>
              <a:t>10:45 – 12:30</a:t>
            </a: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smtClean="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r>
              <a:rPr lang="en-US" sz="1100" i="1" dirty="0">
                <a:solidFill>
                  <a:srgbClr val="00B4B2"/>
                </a:solidFill>
                <a:latin typeface="Arial Narrow" panose="020B0606020202030204" pitchFamily="34" charset="0"/>
                <a:ea typeface="Century Gothic" panose="020B0502020202020204" pitchFamily="2" charset="0"/>
                <a:cs typeface="Times New Roman" panose="02020603050405020304" pitchFamily="1" charset="0"/>
              </a:rPr>
              <a:t>12:30- 14:00</a:t>
            </a:r>
          </a:p>
          <a:p>
            <a:pPr>
              <a:lnSpc>
                <a:spcPct val="100000"/>
              </a:lnSpc>
              <a:defRPr lang="en-US"/>
            </a:pPr>
            <a:r>
              <a:rPr lang="en-US" sz="1100" dirty="0">
                <a:solidFill>
                  <a:srgbClr val="00B4B2"/>
                </a:solidFill>
                <a:latin typeface="Arial Narrow" panose="020B0606020202030204" pitchFamily="34" charset="0"/>
                <a:ea typeface="Century Gothic" panose="020B0502020202020204" pitchFamily="2" charset="0"/>
              </a:rPr>
              <a:t>14:00 – </a:t>
            </a:r>
            <a:r>
              <a:rPr lang="en-US" sz="1100" dirty="0" smtClean="0">
                <a:solidFill>
                  <a:srgbClr val="00B4B2"/>
                </a:solidFill>
                <a:latin typeface="Arial Narrow" panose="020B0606020202030204" pitchFamily="34" charset="0"/>
                <a:ea typeface="Century Gothic" panose="020B0502020202020204" pitchFamily="2" charset="0"/>
              </a:rPr>
              <a:t>15:30</a:t>
            </a: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r>
              <a:rPr lang="en-US" sz="1100" dirty="0" smtClean="0">
                <a:solidFill>
                  <a:srgbClr val="00B4B2"/>
                </a:solidFill>
                <a:latin typeface="Arial Narrow" panose="020B0606020202030204" pitchFamily="34" charset="0"/>
                <a:ea typeface="Century Gothic" panose="020B0502020202020204" pitchFamily="2" charset="0"/>
              </a:rPr>
              <a:t>15:30 </a:t>
            </a:r>
            <a:r>
              <a:rPr lang="en-US" sz="1100" dirty="0">
                <a:solidFill>
                  <a:srgbClr val="00B4B2"/>
                </a:solidFill>
                <a:latin typeface="Arial Narrow" panose="020B0606020202030204" pitchFamily="34" charset="0"/>
                <a:ea typeface="Century Gothic" panose="020B0502020202020204" pitchFamily="2" charset="0"/>
              </a:rPr>
              <a:t>– </a:t>
            </a:r>
            <a:r>
              <a:rPr lang="en-US" sz="1100" dirty="0" smtClean="0">
                <a:solidFill>
                  <a:srgbClr val="00B4B2"/>
                </a:solidFill>
                <a:latin typeface="Arial Narrow" panose="020B0606020202030204" pitchFamily="34" charset="0"/>
                <a:ea typeface="Century Gothic" panose="020B0502020202020204" pitchFamily="2" charset="0"/>
              </a:rPr>
              <a:t>15:45</a:t>
            </a: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r>
              <a:rPr lang="en-US" sz="1100" dirty="0" smtClean="0">
                <a:solidFill>
                  <a:srgbClr val="00B4B2"/>
                </a:solidFill>
                <a:latin typeface="Arial Narrow" panose="020B0606020202030204" pitchFamily="34" charset="0"/>
                <a:ea typeface="Century Gothic" panose="020B0502020202020204" pitchFamily="2" charset="0"/>
              </a:rPr>
              <a:t>15:45 </a:t>
            </a:r>
            <a:r>
              <a:rPr lang="en-US" sz="1100" dirty="0">
                <a:solidFill>
                  <a:srgbClr val="00B4B2"/>
                </a:solidFill>
                <a:latin typeface="Arial Narrow" panose="020B0606020202030204" pitchFamily="34" charset="0"/>
                <a:ea typeface="Century Gothic" panose="020B0502020202020204" pitchFamily="2" charset="0"/>
              </a:rPr>
              <a:t>– </a:t>
            </a:r>
            <a:r>
              <a:rPr lang="en-US" sz="1100" dirty="0" smtClean="0">
                <a:solidFill>
                  <a:srgbClr val="00B4B2"/>
                </a:solidFill>
                <a:latin typeface="Arial Narrow" panose="020B0606020202030204" pitchFamily="34" charset="0"/>
                <a:ea typeface="Century Gothic" panose="020B0502020202020204" pitchFamily="2" charset="0"/>
              </a:rPr>
              <a:t>17:30</a:t>
            </a: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smtClean="0">
              <a:solidFill>
                <a:srgbClr val="00B4B2"/>
              </a:solidFill>
              <a:latin typeface="Arial Narrow" panose="020B0606020202030204" pitchFamily="34" charset="0"/>
            </a:endParaRPr>
          </a:p>
          <a:p>
            <a:pPr>
              <a:lnSpc>
                <a:spcPct val="100000"/>
              </a:lnSpc>
              <a:defRPr lang="en-US"/>
            </a:pPr>
            <a:endParaRPr lang="en-US" sz="1100" dirty="0">
              <a:solidFill>
                <a:srgbClr val="00B4B2"/>
              </a:solidFill>
              <a:latin typeface="Arial Narrow" panose="020B0606020202030204" pitchFamily="34" charset="0"/>
            </a:endParaRPr>
          </a:p>
          <a:p>
            <a:pPr>
              <a:defRPr lang="en-US"/>
            </a:pPr>
            <a:r>
              <a:rPr lang="en-US" sz="1100" dirty="0" smtClean="0">
                <a:solidFill>
                  <a:srgbClr val="00B4B2"/>
                </a:solidFill>
                <a:latin typeface="Arial Narrow" panose="020B0606020202030204" pitchFamily="34" charset="0"/>
              </a:rPr>
              <a:t>17:30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17:45</a:t>
            </a:r>
            <a:endParaRPr lang="en-US" sz="1100" dirty="0">
              <a:solidFill>
                <a:srgbClr val="00B4B2"/>
              </a:solidFill>
              <a:latin typeface="Arial Narrow" panose="020B0606020202030204" pitchFamily="34" charset="0"/>
            </a:endParaRPr>
          </a:p>
          <a:p>
            <a:pPr>
              <a:defRPr lang="en-US"/>
            </a:pPr>
            <a:r>
              <a:rPr lang="en-US" sz="1100" dirty="0">
                <a:solidFill>
                  <a:srgbClr val="00B4B2"/>
                </a:solidFill>
                <a:latin typeface="Arial Narrow" panose="020B0606020202030204" pitchFamily="34" charset="0"/>
              </a:rPr>
              <a:t>17:45 – </a:t>
            </a:r>
            <a:r>
              <a:rPr lang="en-US" sz="1100" dirty="0" smtClean="0">
                <a:solidFill>
                  <a:srgbClr val="00B4B2"/>
                </a:solidFill>
                <a:latin typeface="Arial Narrow" panose="020B0606020202030204" pitchFamily="34" charset="0"/>
              </a:rPr>
              <a:t>19:30</a:t>
            </a:r>
            <a:endParaRPr lang="en-US" sz="1100" dirty="0" smtClean="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a:solidFill>
                <a:srgbClr val="00B4B2"/>
              </a:solidFill>
              <a:latin typeface="Arial Narrow" panose="020B0606020202030204" pitchFamily="34" charset="0"/>
            </a:endParaRPr>
          </a:p>
          <a:p>
            <a:pPr>
              <a:lnSpc>
                <a:spcPct val="100000"/>
              </a:lnSpc>
              <a:defRPr lang="en-US"/>
            </a:pPr>
            <a:endParaRPr lang="en-US" sz="1100" dirty="0" smtClean="0">
              <a:solidFill>
                <a:srgbClr val="00B4B2"/>
              </a:solidFill>
              <a:latin typeface="Arial Narrow" panose="020B0606020202030204" pitchFamily="34" charset="0"/>
              <a:ea typeface="Century Gothic" panose="020B0502020202020204" pitchFamily="2" charset="0"/>
            </a:endParaRPr>
          </a:p>
          <a:p>
            <a:pPr>
              <a:lnSpc>
                <a:spcPct val="100000"/>
              </a:lnSpc>
              <a:defRPr lang="en-US"/>
            </a:pPr>
            <a:endParaRPr lang="en-US" sz="1100" dirty="0" smtClean="0">
              <a:solidFill>
                <a:srgbClr val="00B4B2"/>
              </a:solidFill>
              <a:latin typeface="Arial Narrow" panose="020B0606020202030204" pitchFamily="34" charset="0"/>
              <a:ea typeface="Century Gothic" panose="020B0502020202020204" pitchFamily="2" charset="0"/>
            </a:endParaRPr>
          </a:p>
          <a:p>
            <a:pPr>
              <a:lnSpc>
                <a:spcPct val="100000"/>
              </a:lnSpc>
              <a:defRPr lang="en-US"/>
            </a:pPr>
            <a:r>
              <a:rPr lang="en-US" sz="1100" dirty="0" smtClean="0">
                <a:solidFill>
                  <a:srgbClr val="00B4B2"/>
                </a:solidFill>
                <a:latin typeface="Arial Narrow" panose="020B0606020202030204" pitchFamily="34" charset="0"/>
                <a:ea typeface="Century Gothic" panose="020B0502020202020204" pitchFamily="2" charset="0"/>
              </a:rPr>
              <a:t>20:30 </a:t>
            </a:r>
            <a:r>
              <a:rPr lang="en-US" sz="1100" dirty="0">
                <a:solidFill>
                  <a:srgbClr val="00B4B2"/>
                </a:solidFill>
                <a:latin typeface="Arial Narrow" panose="020B0606020202030204" pitchFamily="34" charset="0"/>
                <a:ea typeface="Century Gothic" panose="020B0502020202020204" pitchFamily="2" charset="0"/>
              </a:rPr>
              <a:t>– </a:t>
            </a:r>
            <a:r>
              <a:rPr lang="en-US" sz="1100" dirty="0" smtClean="0">
                <a:solidFill>
                  <a:srgbClr val="00B4B2"/>
                </a:solidFill>
                <a:latin typeface="Arial Narrow" panose="020B0606020202030204" pitchFamily="34" charset="0"/>
                <a:ea typeface="Century Gothic" panose="020B0502020202020204" pitchFamily="2" charset="0"/>
              </a:rPr>
              <a:t>23:00</a:t>
            </a:r>
            <a:endParaRPr lang="en-US" sz="1100" dirty="0">
              <a:solidFill>
                <a:srgbClr val="00B4B2"/>
              </a:solidFill>
              <a:latin typeface="Arial Narrow" panose="020B0606020202030204" pitchFamily="34" charset="0"/>
              <a:ea typeface="Century Gothic" panose="020B0502020202020204" pitchFamily="2" charset="0"/>
            </a:endParaRPr>
          </a:p>
        </p:txBody>
      </p:sp>
      <p:sp>
        <p:nvSpPr>
          <p:cNvPr id="7" name="TextBox 26"/>
          <p:cNvSpPr/>
          <p:nvPr/>
        </p:nvSpPr>
        <p:spPr>
          <a:xfrm>
            <a:off x="944880" y="1105536"/>
            <a:ext cx="6133465" cy="5369874"/>
          </a:xfrm>
          <a:prstGeom prst="rect">
            <a:avLst/>
          </a:prstGeom>
          <a:noFill/>
          <a:ln>
            <a:noFill/>
          </a:ln>
          <a:effectLst/>
        </p:spPr>
        <p:txBody>
          <a:bodyPr vert="horz" wrap="square" lIns="91440" tIns="45720" rIns="91440" bIns="45720" numCol="1" spcCol="215900" anchor="t"/>
          <a:lstStyle/>
          <a:p>
            <a:pPr>
              <a:lnSpc>
                <a:spcPct val="100000"/>
              </a:lnSpc>
              <a:defRPr lang="en-US"/>
            </a:pPr>
            <a:r>
              <a:rPr lang="pt-PT" altLang="pt-BR" sz="1100" i="1" dirty="0">
                <a:solidFill>
                  <a:schemeClr val="bg1"/>
                </a:solidFill>
                <a:latin typeface="Arial Narrow" panose="020B0606020202030204" pitchFamily="34" charset="0"/>
              </a:rPr>
              <a:t>a partir das </a:t>
            </a:r>
            <a:r>
              <a:rPr lang="en-US" sz="1100" i="1" dirty="0" smtClean="0">
                <a:solidFill>
                  <a:schemeClr val="bg1"/>
                </a:solidFill>
                <a:latin typeface="Arial Narrow" panose="020B0606020202030204" pitchFamily="34" charset="0"/>
              </a:rPr>
              <a:t>7</a:t>
            </a:r>
            <a:r>
              <a:rPr lang="en-US" sz="1100" i="1" dirty="0">
                <a:solidFill>
                  <a:schemeClr val="bg1"/>
                </a:solidFill>
                <a:latin typeface="Arial Narrow" panose="020B0606020202030204" pitchFamily="34" charset="0"/>
              </a:rPr>
              <a:t>:00</a:t>
            </a:r>
          </a:p>
          <a:p>
            <a:pPr>
              <a:lnSpc>
                <a:spcPct val="100000"/>
              </a:lnSpc>
              <a:defRPr lang="en-US"/>
            </a:pPr>
            <a:r>
              <a:rPr lang="pt-PT" altLang="en-GB" sz="1100" i="1" dirty="0" smtClean="0">
                <a:solidFill>
                  <a:schemeClr val="bg1"/>
                </a:solidFill>
                <a:latin typeface="Arial Narrow" panose="020B0606020202030204" pitchFamily="34" charset="0"/>
              </a:rPr>
              <a:t>Cerimónia de abertura</a:t>
            </a:r>
            <a:endParaRPr lang="en-GB" sz="1100" i="1" dirty="0" smtClean="0">
              <a:solidFill>
                <a:schemeClr val="bg1"/>
              </a:solidFill>
              <a:latin typeface="Arial Narrow" panose="020B0606020202030204" pitchFamily="34" charset="0"/>
            </a:endParaRPr>
          </a:p>
          <a:p>
            <a:pPr>
              <a:lnSpc>
                <a:spcPct val="100000"/>
              </a:lnSpc>
              <a:defRPr lang="en-US"/>
            </a:pPr>
            <a:endParaRPr lang="en-US" sz="1100" i="1" dirty="0">
              <a:solidFill>
                <a:schemeClr val="bg1"/>
              </a:solidFill>
              <a:latin typeface="Arial Narrow" panose="020B0606020202030204" pitchFamily="34" charset="0"/>
            </a:endParaRPr>
          </a:p>
          <a:p>
            <a:pPr>
              <a:lnSpc>
                <a:spcPct val="100000"/>
              </a:lnSpc>
              <a:defRPr lang="en-US"/>
            </a:pPr>
            <a:r>
              <a:rPr sz="1100" i="1" dirty="0" smtClean="0">
                <a:solidFill>
                  <a:srgbClr val="00B4B2"/>
                </a:solidFill>
                <a:latin typeface="Arial Narrow" panose="020B0606020202030204" pitchFamily="34" charset="0"/>
                <a:sym typeface="+mn-ea"/>
              </a:rPr>
              <a:t>Confer</a:t>
            </a:r>
            <a:r>
              <a:rPr lang="pt-PT" altLang="en-US" sz="1100" i="1" dirty="0" smtClean="0">
                <a:solidFill>
                  <a:srgbClr val="00B4B2"/>
                </a:solidFill>
                <a:latin typeface="Arial Narrow" panose="020B0606020202030204" pitchFamily="34" charset="0"/>
                <a:sym typeface="+mn-ea"/>
              </a:rPr>
              <a:t>ê</a:t>
            </a:r>
            <a:r>
              <a:rPr sz="1100" i="1" dirty="0" smtClean="0">
                <a:solidFill>
                  <a:srgbClr val="00B4B2"/>
                </a:solidFill>
                <a:latin typeface="Arial Narrow" panose="020B0606020202030204" pitchFamily="34" charset="0"/>
                <a:sym typeface="+mn-ea"/>
              </a:rPr>
              <a:t>nc</a:t>
            </a:r>
            <a:r>
              <a:rPr lang="pt-PT" altLang="en-US" sz="1100" i="1" dirty="0" smtClean="0">
                <a:solidFill>
                  <a:srgbClr val="00B4B2"/>
                </a:solidFill>
                <a:latin typeface="Arial Narrow" panose="020B0606020202030204" pitchFamily="34" charset="0"/>
                <a:sym typeface="+mn-ea"/>
              </a:rPr>
              <a:t>ia</a:t>
            </a:r>
            <a:r>
              <a:rPr sz="1100" i="1" dirty="0" smtClean="0">
                <a:solidFill>
                  <a:srgbClr val="00B4B2"/>
                </a:solidFill>
                <a:latin typeface="Arial Narrow" panose="020B0606020202030204" pitchFamily="34" charset="0"/>
                <a:sym typeface="+mn-ea"/>
              </a:rPr>
              <a:t> </a:t>
            </a:r>
            <a:r>
              <a:rPr lang="en-US" sz="1100" i="1" dirty="0">
                <a:solidFill>
                  <a:srgbClr val="00B4B2"/>
                </a:solidFill>
                <a:latin typeface="Arial Narrow" panose="020B0606020202030204" pitchFamily="34" charset="0"/>
              </a:rPr>
              <a:t>I</a:t>
            </a:r>
            <a:r>
              <a:rPr lang="en-US" sz="1100" i="1" dirty="0">
                <a:solidFill>
                  <a:schemeClr val="bg1"/>
                </a:solidFill>
                <a:latin typeface="Arial Narrow" panose="020B0606020202030204" pitchFamily="34" charset="0"/>
              </a:rPr>
              <a:t>: </a:t>
            </a:r>
            <a:r>
              <a:rPr lang="en-US" sz="1100" dirty="0">
                <a:solidFill>
                  <a:schemeClr val="bg1"/>
                </a:solidFill>
                <a:latin typeface="Arial Narrow" panose="020B0606020202030204" pitchFamily="34" charset="0"/>
              </a:rPr>
              <a:t> </a:t>
            </a:r>
            <a:r>
              <a:rPr lang="en-US" sz="1100" i="1" dirty="0">
                <a:solidFill>
                  <a:schemeClr val="bg1"/>
                </a:solidFill>
                <a:latin typeface="Arial Narrow" panose="020B0606020202030204" pitchFamily="34" charset="0"/>
              </a:rPr>
              <a:t>«</a:t>
            </a:r>
            <a:r>
              <a:rPr lang="en-US" sz="1100" i="1" dirty="0" smtClean="0">
                <a:solidFill>
                  <a:schemeClr val="bg1"/>
                </a:solidFill>
                <a:latin typeface="Arial Narrow" panose="020B0606020202030204" pitchFamily="34" charset="0"/>
              </a:rPr>
              <a:t>ESTADO </a:t>
            </a:r>
            <a:r>
              <a:rPr lang="en-US" sz="1100" i="1" dirty="0">
                <a:solidFill>
                  <a:schemeClr val="bg1"/>
                </a:solidFill>
                <a:latin typeface="Arial Narrow" panose="020B0606020202030204" pitchFamily="34" charset="0"/>
              </a:rPr>
              <a:t>ACTUAL NA INVESTIGAÇÃO DA UTILIZAÇÃO DE PÓ DE BASALTO E A CONSOLIDAÇÃO DA SUA APLICAÇÃO NA </a:t>
            </a:r>
            <a:r>
              <a:rPr lang="en-US" sz="1100" i="1" dirty="0" smtClean="0">
                <a:solidFill>
                  <a:schemeClr val="bg1"/>
                </a:solidFill>
                <a:latin typeface="Arial Narrow" panose="020B0606020202030204" pitchFamily="34" charset="0"/>
              </a:rPr>
              <a:t> AGRICULTURA</a:t>
            </a:r>
            <a:r>
              <a:rPr lang="en-US" sz="1100" i="1" dirty="0">
                <a:solidFill>
                  <a:schemeClr val="bg1"/>
                </a:solidFill>
                <a:latin typeface="Arial Narrow" panose="020B0606020202030204" pitchFamily="34" charset="0"/>
                <a:cs typeface="Arial" panose="020B0604020202020204" pitchFamily="34" charset="0"/>
              </a:rPr>
              <a:t>»</a:t>
            </a:r>
          </a:p>
          <a:p>
            <a:pPr>
              <a:lnSpc>
                <a:spcPct val="100000"/>
              </a:lnSpc>
              <a:defRPr lang="en-US"/>
            </a:pPr>
            <a:r>
              <a:rPr lang="pt-PT" altLang="en-US" sz="1100" i="1" dirty="0">
                <a:solidFill>
                  <a:srgbClr val="00B4B2"/>
                </a:solidFill>
                <a:latin typeface="Arial Narrow" panose="020B0606020202030204" pitchFamily="34" charset="0"/>
              </a:rPr>
              <a:t>Conferencista</a:t>
            </a:r>
            <a:r>
              <a:rPr lang="en-US" sz="1100" i="1" dirty="0">
                <a:solidFill>
                  <a:schemeClr val="bg1"/>
                </a:solidFill>
                <a:latin typeface="Arial Narrow" panose="020B0606020202030204" pitchFamily="34" charset="0"/>
              </a:rPr>
              <a:t>: </a:t>
            </a:r>
            <a:r>
              <a:rPr lang="en-US" sz="1100" dirty="0" smtClean="0">
                <a:solidFill>
                  <a:schemeClr val="bg1"/>
                </a:solidFill>
                <a:latin typeface="Arial Narrow" panose="020B0606020202030204" pitchFamily="34" charset="0"/>
              </a:rPr>
              <a:t>Prof. Eder Martins</a:t>
            </a:r>
            <a:r>
              <a:rPr lang="en-US" sz="1100" dirty="0">
                <a:solidFill>
                  <a:schemeClr val="bg1"/>
                </a:solidFill>
                <a:latin typeface="Arial Narrow" panose="020B0606020202030204" pitchFamily="34" charset="0"/>
              </a:rPr>
              <a:t> – </a:t>
            </a:r>
            <a:r>
              <a:rPr lang="pt-PT" sz="1100" dirty="0" err="1">
                <a:solidFill>
                  <a:schemeClr val="bg1"/>
                </a:solidFill>
                <a:latin typeface="Arial Narrow" panose="020B0606020202030204" pitchFamily="34" charset="0"/>
              </a:rPr>
              <a:t>Investigador na </a:t>
            </a:r>
            <a:r>
              <a:rPr lang="pt-PT" sz="1100" dirty="0">
                <a:solidFill>
                  <a:schemeClr val="bg1"/>
                </a:solidFill>
                <a:latin typeface="Arial Narrow" panose="020B0606020202030204" pitchFamily="34" charset="0"/>
              </a:rPr>
              <a:t>EMBRAPA - Empresa </a:t>
            </a:r>
            <a:r>
              <a:rPr lang="pt-BR" sz="1100" dirty="0">
                <a:solidFill>
                  <a:schemeClr val="bg1"/>
                </a:solidFill>
                <a:latin typeface="Arial Narrow" panose="020B0606020202030204" pitchFamily="34" charset="0"/>
              </a:rPr>
              <a:t>Bra</a:t>
            </a:r>
            <a:r>
              <a:rPr lang="pt-PT" altLang="pt-BR" sz="1100" dirty="0">
                <a:solidFill>
                  <a:schemeClr val="bg1"/>
                </a:solidFill>
                <a:latin typeface="Arial Narrow" panose="020B0606020202030204" pitchFamily="34" charset="0"/>
              </a:rPr>
              <a:t>sileira de Pesquisa </a:t>
            </a:r>
            <a:r>
              <a:rPr lang="pt-BR" sz="1100" dirty="0">
                <a:solidFill>
                  <a:schemeClr val="bg1"/>
                </a:solidFill>
                <a:latin typeface="Arial Narrow" panose="020B0606020202030204" pitchFamily="34" charset="0"/>
              </a:rPr>
              <a:t>Agr</a:t>
            </a:r>
            <a:r>
              <a:rPr lang="pt-PT" altLang="pt-BR" sz="1100" dirty="0">
                <a:solidFill>
                  <a:schemeClr val="bg1"/>
                </a:solidFill>
                <a:latin typeface="Arial Narrow" panose="020B0606020202030204" pitchFamily="34" charset="0"/>
              </a:rPr>
              <a:t>opecuária</a:t>
            </a:r>
            <a:endParaRPr lang="en-US" sz="1100" dirty="0" smtClean="0">
              <a:solidFill>
                <a:schemeClr val="bg1"/>
              </a:solidFill>
              <a:latin typeface="Arial Narrow" panose="020B0606020202030204" pitchFamily="34" charset="0"/>
            </a:endParaRPr>
          </a:p>
          <a:p>
            <a:pPr rtl="0"/>
            <a:r>
              <a:rPr lang="en-US" sz="1100" i="1" dirty="0" smtClean="0">
                <a:solidFill>
                  <a:srgbClr val="00B4B2"/>
                </a:solidFill>
                <a:latin typeface="Arial Narrow" panose="020B0606020202030204" pitchFamily="34" charset="0"/>
              </a:rPr>
              <a:t>Moderador</a:t>
            </a:r>
            <a:r>
              <a:rPr lang="en-US" sz="1100" i="1" dirty="0" smtClean="0">
                <a:solidFill>
                  <a:schemeClr val="bg1"/>
                </a:solidFill>
                <a:latin typeface="Arial Narrow" panose="020B0606020202030204" pitchFamily="34" charset="0"/>
              </a:rPr>
              <a:t>: </a:t>
            </a:r>
            <a:r>
              <a:rPr lang="pt-PT" sz="1050" dirty="0" smtClean="0">
                <a:solidFill>
                  <a:schemeClr val="bg1"/>
                </a:solidFill>
                <a:latin typeface="Arial Narrow" panose="020B0606020202030204" pitchFamily="34" charset="0"/>
              </a:rPr>
              <a:t>Cabo Verde</a:t>
            </a:r>
            <a:endParaRPr lang="pt-PT" sz="1050" dirty="0">
              <a:solidFill>
                <a:schemeClr val="bg1"/>
              </a:solidFill>
              <a:latin typeface="Arial Narrow" panose="020B0606020202030204" pitchFamily="34" charset="0"/>
            </a:endParaRPr>
          </a:p>
          <a:p>
            <a:pPr>
              <a:lnSpc>
                <a:spcPct val="100000"/>
              </a:lnSpc>
              <a:defRPr lang="en-US"/>
            </a:pPr>
            <a:endParaRPr lang="en-US" sz="1100" dirty="0">
              <a:solidFill>
                <a:schemeClr val="bg1"/>
              </a:solidFill>
              <a:latin typeface="Arial Narrow" panose="020B0606020202030204" pitchFamily="34" charset="0"/>
            </a:endParaRPr>
          </a:p>
          <a:p>
            <a:pPr>
              <a:lnSpc>
                <a:spcPct val="100000"/>
              </a:lnSpc>
              <a:defRPr lang="en-US"/>
            </a:pPr>
            <a:r>
              <a:rPr lang="en-US" sz="1100" dirty="0">
                <a:solidFill>
                  <a:schemeClr val="bg1"/>
                </a:solidFill>
                <a:latin typeface="Arial Narrow" panose="020B0606020202030204" pitchFamily="34" charset="0"/>
              </a:rPr>
              <a:t>Coffee Break </a:t>
            </a:r>
          </a:p>
          <a:p>
            <a:pPr>
              <a:lnSpc>
                <a:spcPct val="100000"/>
              </a:lnSpc>
              <a:defRPr lang="en-US"/>
            </a:pPr>
            <a:r>
              <a:rPr sz="1100" i="1" dirty="0" smtClean="0">
                <a:solidFill>
                  <a:srgbClr val="00B4B2"/>
                </a:solidFill>
                <a:latin typeface="Arial Narrow" panose="020B0606020202030204" pitchFamily="34" charset="0"/>
                <a:sym typeface="+mn-ea"/>
              </a:rPr>
              <a:t>Confer</a:t>
            </a:r>
            <a:r>
              <a:rPr lang="pt-PT" altLang="en-US" sz="1100" i="1" dirty="0" smtClean="0">
                <a:solidFill>
                  <a:srgbClr val="00B4B2"/>
                </a:solidFill>
                <a:latin typeface="Arial Narrow" panose="020B0606020202030204" pitchFamily="34" charset="0"/>
                <a:sym typeface="+mn-ea"/>
              </a:rPr>
              <a:t>ê</a:t>
            </a:r>
            <a:r>
              <a:rPr sz="1100" i="1" dirty="0" smtClean="0">
                <a:solidFill>
                  <a:srgbClr val="00B4B2"/>
                </a:solidFill>
                <a:latin typeface="Arial Narrow" panose="020B0606020202030204" pitchFamily="34" charset="0"/>
                <a:sym typeface="+mn-ea"/>
              </a:rPr>
              <a:t>nc</a:t>
            </a:r>
            <a:r>
              <a:rPr lang="pt-PT" altLang="en-US" sz="1100" i="1" dirty="0" smtClean="0">
                <a:solidFill>
                  <a:srgbClr val="00B4B2"/>
                </a:solidFill>
                <a:latin typeface="Arial Narrow" panose="020B0606020202030204" pitchFamily="34" charset="0"/>
                <a:sym typeface="+mn-ea"/>
              </a:rPr>
              <a:t>ia</a:t>
            </a:r>
            <a:r>
              <a:rPr sz="1100" i="1" dirty="0" smtClean="0">
                <a:solidFill>
                  <a:srgbClr val="00B4B2"/>
                </a:solidFill>
                <a:latin typeface="Arial Narrow" panose="020B0606020202030204" pitchFamily="34" charset="0"/>
                <a:sym typeface="+mn-ea"/>
              </a:rPr>
              <a:t> </a:t>
            </a:r>
            <a:r>
              <a:rPr lang="en-US" sz="1100" i="1" dirty="0">
                <a:solidFill>
                  <a:srgbClr val="00B4B2"/>
                </a:solidFill>
                <a:latin typeface="Arial Narrow" panose="020B0606020202030204" pitchFamily="34" charset="0"/>
              </a:rPr>
              <a:t>II</a:t>
            </a:r>
            <a:r>
              <a:rPr lang="en-US" sz="1100" i="1" dirty="0">
                <a:solidFill>
                  <a:schemeClr val="bg1"/>
                </a:solidFill>
                <a:latin typeface="Arial Narrow" panose="020B0606020202030204" pitchFamily="34" charset="0"/>
              </a:rPr>
              <a:t>: </a:t>
            </a:r>
            <a:r>
              <a:rPr lang="en-US" sz="1100" dirty="0">
                <a:solidFill>
                  <a:schemeClr val="bg1"/>
                </a:solidFill>
                <a:latin typeface="Arial Narrow" panose="020B0606020202030204" pitchFamily="34" charset="0"/>
              </a:rPr>
              <a:t>«</a:t>
            </a:r>
            <a:r>
              <a:rPr lang="en-US" sz="1100" i="1" dirty="0" smtClean="0">
                <a:solidFill>
                  <a:schemeClr val="bg1"/>
                </a:solidFill>
                <a:latin typeface="Arial Narrow" panose="020B0606020202030204" pitchFamily="34" charset="0"/>
              </a:rPr>
              <a:t>DA </a:t>
            </a:r>
            <a:r>
              <a:rPr lang="en-US" sz="1100" i="1" dirty="0">
                <a:solidFill>
                  <a:schemeClr val="bg1"/>
                </a:solidFill>
                <a:latin typeface="Arial Narrow" panose="020B0606020202030204" pitchFamily="34" charset="0"/>
              </a:rPr>
              <a:t>INVESTIGAÇÃO À LEGISLAÇÃO </a:t>
            </a:r>
            <a:r>
              <a:rPr lang="pt-PT" altLang="en-US" sz="1100" i="1" dirty="0">
                <a:solidFill>
                  <a:schemeClr val="bg1"/>
                </a:solidFill>
                <a:latin typeface="Arial Narrow" panose="020B0606020202030204" pitchFamily="34" charset="0"/>
              </a:rPr>
              <a:t>E </a:t>
            </a:r>
            <a:r>
              <a:rPr lang="en-US" sz="1100" i="1" dirty="0" smtClean="0">
                <a:solidFill>
                  <a:schemeClr val="bg1"/>
                </a:solidFill>
                <a:latin typeface="Arial Narrow" panose="020B0606020202030204" pitchFamily="34" charset="0"/>
              </a:rPr>
              <a:t>REGULA</a:t>
            </a:r>
            <a:r>
              <a:rPr lang="pt-PT" altLang="en-US" sz="1100" i="1" dirty="0" smtClean="0">
                <a:solidFill>
                  <a:schemeClr val="bg1"/>
                </a:solidFill>
                <a:latin typeface="Arial Narrow" panose="020B0606020202030204" pitchFamily="34" charset="0"/>
              </a:rPr>
              <a:t>MENTAÇÃO</a:t>
            </a:r>
            <a:r>
              <a:rPr lang="en-US" sz="1100" i="1" dirty="0" smtClean="0">
                <a:solidFill>
                  <a:schemeClr val="bg1"/>
                </a:solidFill>
                <a:latin typeface="Arial Narrow" panose="020B0606020202030204" pitchFamily="34" charset="0"/>
              </a:rPr>
              <a:t> </a:t>
            </a:r>
            <a:r>
              <a:rPr lang="en-US" sz="1100" i="1" dirty="0">
                <a:solidFill>
                  <a:schemeClr val="bg1"/>
                </a:solidFill>
                <a:latin typeface="Arial Narrow" panose="020B0606020202030204" pitchFamily="34" charset="0"/>
              </a:rPr>
              <a:t> DA </a:t>
            </a:r>
            <a:r>
              <a:rPr lang="en-US" sz="1100" i="1" dirty="0" smtClean="0">
                <a:solidFill>
                  <a:schemeClr val="bg1"/>
                </a:solidFill>
                <a:latin typeface="Arial Narrow" panose="020B0606020202030204" pitchFamily="34" charset="0"/>
              </a:rPr>
              <a:t> APLICAÇÃO </a:t>
            </a:r>
            <a:r>
              <a:rPr lang="en-US" sz="1100" i="1" dirty="0">
                <a:solidFill>
                  <a:schemeClr val="bg1"/>
                </a:solidFill>
                <a:latin typeface="Arial Narrow" panose="020B0606020202030204" pitchFamily="34" charset="0"/>
              </a:rPr>
              <a:t>DE PÓ DE BASALTO NA AGRICULTURA</a:t>
            </a:r>
            <a:r>
              <a:rPr lang="pt-BR" sz="1100" dirty="0">
                <a:solidFill>
                  <a:schemeClr val="bg1"/>
                </a:solidFill>
                <a:latin typeface="Arial Narrow" panose="020B0606020202030204" pitchFamily="34" charset="0"/>
              </a:rPr>
              <a:t>:</a:t>
            </a:r>
            <a:r>
              <a:rPr lang="pt-BR" sz="1100" i="1" dirty="0">
                <a:solidFill>
                  <a:schemeClr val="bg1"/>
                </a:solidFill>
                <a:latin typeface="Arial Narrow" panose="020B0606020202030204" pitchFamily="34" charset="0"/>
              </a:rPr>
              <a:t> </a:t>
            </a:r>
            <a:r>
              <a:rPr lang="pt-PT" altLang="pt-BR" sz="1100" i="1" dirty="0">
                <a:solidFill>
                  <a:schemeClr val="bg1"/>
                </a:solidFill>
                <a:latin typeface="Arial Narrow" panose="020B0606020202030204" pitchFamily="34" charset="0"/>
              </a:rPr>
              <a:t>o </a:t>
            </a:r>
            <a:r>
              <a:rPr lang="pt-BR" sz="1100" i="1" dirty="0" smtClean="0">
                <a:solidFill>
                  <a:schemeClr val="bg1"/>
                </a:solidFill>
                <a:latin typeface="Arial Narrow" panose="020B0606020202030204" pitchFamily="34" charset="0"/>
              </a:rPr>
              <a:t>Bra</a:t>
            </a:r>
            <a:r>
              <a:rPr lang="pt-PT" altLang="pt-BR" sz="1100" i="1" dirty="0" smtClean="0">
                <a:solidFill>
                  <a:schemeClr val="bg1"/>
                </a:solidFill>
                <a:latin typeface="Arial Narrow" panose="020B0606020202030204" pitchFamily="34" charset="0"/>
              </a:rPr>
              <a:t>s</a:t>
            </a:r>
            <a:r>
              <a:rPr lang="pt-BR" sz="1100" i="1" dirty="0" smtClean="0">
                <a:solidFill>
                  <a:schemeClr val="bg1"/>
                </a:solidFill>
                <a:latin typeface="Arial Narrow" panose="020B0606020202030204" pitchFamily="34" charset="0"/>
              </a:rPr>
              <a:t>il </a:t>
            </a:r>
            <a:r>
              <a:rPr lang="pt-PT" altLang="pt-BR" sz="1100" i="1" dirty="0" smtClean="0">
                <a:solidFill>
                  <a:schemeClr val="bg1"/>
                </a:solidFill>
                <a:latin typeface="Arial Narrow" panose="020B0606020202030204" pitchFamily="34" charset="0"/>
              </a:rPr>
              <a:t>como </a:t>
            </a:r>
            <a:r>
              <a:rPr lang="pt-BR" sz="1100" i="1" dirty="0">
                <a:solidFill>
                  <a:schemeClr val="bg1"/>
                </a:solidFill>
                <a:latin typeface="Arial Narrow" panose="020B0606020202030204" pitchFamily="34" charset="0"/>
              </a:rPr>
              <a:t>Case </a:t>
            </a:r>
            <a:r>
              <a:rPr lang="pt-BR" sz="1100" i="1" dirty="0" smtClean="0">
                <a:solidFill>
                  <a:schemeClr val="bg1"/>
                </a:solidFill>
                <a:latin typeface="Arial Narrow" panose="020B0606020202030204" pitchFamily="34" charset="0"/>
              </a:rPr>
              <a:t>Study</a:t>
            </a:r>
            <a:r>
              <a:rPr lang="en-US" sz="1100" i="1" dirty="0">
                <a:solidFill>
                  <a:schemeClr val="bg1"/>
                </a:solidFill>
                <a:latin typeface="Arial Narrow" panose="020B0606020202030204" pitchFamily="34" charset="0"/>
              </a:rPr>
              <a:t>»</a:t>
            </a:r>
            <a:endParaRPr lang="en-US" sz="1100" dirty="0">
              <a:solidFill>
                <a:schemeClr val="bg1"/>
              </a:solidFill>
              <a:latin typeface="Arial Narrow" panose="020B0606020202030204" pitchFamily="34" charset="0"/>
            </a:endParaRPr>
          </a:p>
          <a:p>
            <a:pPr>
              <a:lnSpc>
                <a:spcPct val="100000"/>
              </a:lnSpc>
              <a:defRPr lang="en-US"/>
            </a:pPr>
            <a:r>
              <a:rPr lang="pt-PT" altLang="en-US" sz="1100" i="1" dirty="0">
                <a:solidFill>
                  <a:srgbClr val="00B4B2"/>
                </a:solidFill>
                <a:latin typeface="Arial Narrow" panose="020B0606020202030204" pitchFamily="34" charset="0"/>
                <a:sym typeface="+mn-ea"/>
              </a:rPr>
              <a:t>Conferencista</a:t>
            </a:r>
            <a:r>
              <a:rPr lang="en-US" sz="1100" i="1" dirty="0" smtClean="0">
                <a:solidFill>
                  <a:schemeClr val="bg1"/>
                </a:solidFill>
                <a:latin typeface="Arial Narrow" panose="020B0606020202030204" pitchFamily="34" charset="0"/>
              </a:rPr>
              <a:t>: </a:t>
            </a:r>
            <a:r>
              <a:rPr lang="en-US" sz="1100" i="1" dirty="0">
                <a:solidFill>
                  <a:schemeClr val="bg1"/>
                </a:solidFill>
                <a:latin typeface="Arial Narrow" panose="020B0606020202030204" pitchFamily="34" charset="0"/>
              </a:rPr>
              <a:t>Prof. Suzi Huff Theodoro –  </a:t>
            </a:r>
            <a:r>
              <a:rPr lang="pt-PT" altLang="en-US" sz="1100" i="1" dirty="0">
                <a:solidFill>
                  <a:schemeClr val="bg1"/>
                </a:solidFill>
                <a:latin typeface="Arial Narrow" panose="020B0606020202030204" pitchFamily="34" charset="0"/>
              </a:rPr>
              <a:t>Professora e </a:t>
            </a:r>
            <a:r>
              <a:rPr lang="pt-PT" altLang="pt-BR" sz="1100" i="1" dirty="0">
                <a:solidFill>
                  <a:schemeClr val="bg1"/>
                </a:solidFill>
                <a:latin typeface="Arial Narrow" panose="020B0606020202030204" pitchFamily="34" charset="0"/>
              </a:rPr>
              <a:t>Investigadora na</a:t>
            </a:r>
            <a:r>
              <a:rPr lang="pt-BR" sz="1100" i="1" dirty="0">
                <a:solidFill>
                  <a:schemeClr val="bg1"/>
                </a:solidFill>
                <a:latin typeface="Arial Narrow" panose="020B0606020202030204" pitchFamily="34" charset="0"/>
              </a:rPr>
              <a:t> Universi</a:t>
            </a:r>
            <a:r>
              <a:rPr lang="pt-PT" altLang="pt-BR" sz="1100" i="1" dirty="0">
                <a:solidFill>
                  <a:schemeClr val="bg1"/>
                </a:solidFill>
                <a:latin typeface="Arial Narrow" panose="020B0606020202030204" pitchFamily="34" charset="0"/>
              </a:rPr>
              <a:t>dade de </a:t>
            </a:r>
            <a:r>
              <a:rPr lang="pt-BR" sz="1100" i="1" dirty="0">
                <a:solidFill>
                  <a:schemeClr val="bg1"/>
                </a:solidFill>
                <a:latin typeface="Arial Narrow" panose="020B0606020202030204" pitchFamily="34" charset="0"/>
              </a:rPr>
              <a:t>Brasília</a:t>
            </a:r>
            <a:endParaRPr lang="en-US" sz="1100" i="1" dirty="0">
              <a:solidFill>
                <a:schemeClr val="bg1"/>
              </a:solidFill>
              <a:latin typeface="Arial Narrow" panose="020B0606020202030204" pitchFamily="34" charset="0"/>
            </a:endParaRPr>
          </a:p>
          <a:p>
            <a:pPr>
              <a:defRPr lang="en-US"/>
            </a:pPr>
            <a:r>
              <a:rPr lang="en-GB" sz="1100" i="1" dirty="0" smtClean="0">
                <a:solidFill>
                  <a:srgbClr val="00B4B2"/>
                </a:solidFill>
                <a:latin typeface="Arial Narrow" panose="020B0606020202030204" pitchFamily="34" charset="0"/>
              </a:rPr>
              <a:t>Modera</a:t>
            </a:r>
            <a:r>
              <a:rPr lang="pt-PT" altLang="en-GB" sz="1100" i="1" dirty="0" smtClean="0">
                <a:solidFill>
                  <a:srgbClr val="00B4B2"/>
                </a:solidFill>
                <a:latin typeface="Arial Narrow" panose="020B0606020202030204" pitchFamily="34" charset="0"/>
              </a:rPr>
              <a:t>d</a:t>
            </a:r>
            <a:r>
              <a:rPr lang="en-GB" sz="1100" i="1" dirty="0" smtClean="0">
                <a:solidFill>
                  <a:srgbClr val="00B4B2"/>
                </a:solidFill>
                <a:latin typeface="Arial Narrow" panose="020B0606020202030204" pitchFamily="34" charset="0"/>
              </a:rPr>
              <a:t>or</a:t>
            </a:r>
            <a:r>
              <a:rPr lang="en-US" sz="1100" dirty="0" smtClean="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Cabo Verde</a:t>
            </a:r>
            <a:endParaRPr lang="pt-BR" sz="1100" dirty="0" smtClean="0">
              <a:solidFill>
                <a:schemeClr val="bg1"/>
              </a:solidFill>
              <a:latin typeface="Arial Narrow" panose="020B0606020202030204" pitchFamily="34" charset="0"/>
            </a:endParaRPr>
          </a:p>
          <a:p>
            <a:pPr>
              <a:lnSpc>
                <a:spcPct val="100000"/>
              </a:lnSpc>
              <a:defRPr lang="en-US"/>
            </a:pPr>
            <a:r>
              <a:rPr lang="pt-BR" sz="1100" dirty="0" smtClean="0">
                <a:solidFill>
                  <a:schemeClr val="bg1"/>
                </a:solidFill>
                <a:latin typeface="Arial Narrow" panose="020B0606020202030204" pitchFamily="34" charset="0"/>
              </a:rPr>
              <a:t> </a:t>
            </a:r>
            <a:endParaRPr lang="en-US" sz="1100" i="1" dirty="0" smtClean="0">
              <a:solidFill>
                <a:schemeClr val="bg1"/>
              </a:solidFill>
              <a:latin typeface="Arial Narrow" panose="020B0606020202030204" pitchFamily="34" charset="0"/>
            </a:endParaRPr>
          </a:p>
          <a:p>
            <a:pPr>
              <a:lnSpc>
                <a:spcPct val="100000"/>
              </a:lnSpc>
              <a:defRPr lang="en-US"/>
            </a:pPr>
            <a:r>
              <a:rPr lang="pt-PT" altLang="en-US" sz="1100" i="1" dirty="0" smtClean="0">
                <a:solidFill>
                  <a:schemeClr val="bg1"/>
                </a:solidFill>
                <a:latin typeface="Arial Narrow" panose="020B0606020202030204" pitchFamily="34" charset="0"/>
              </a:rPr>
              <a:t>Almoço</a:t>
            </a:r>
            <a:endParaRPr lang="en-US" sz="1100" i="1" dirty="0">
              <a:solidFill>
                <a:schemeClr val="bg1"/>
              </a:solidFill>
              <a:latin typeface="Arial Narrow" panose="020B0606020202030204" pitchFamily="34" charset="0"/>
            </a:endParaRPr>
          </a:p>
          <a:p>
            <a:pPr>
              <a:lnSpc>
                <a:spcPct val="100000"/>
              </a:lnSpc>
              <a:defRPr lang="en-US"/>
            </a:pPr>
            <a:r>
              <a:rPr lang="pt-PT" sz="1100" i="1" dirty="0">
                <a:solidFill>
                  <a:srgbClr val="00B4B2"/>
                </a:solidFill>
                <a:latin typeface="Arial Narrow" panose="020B0606020202030204" pitchFamily="34" charset="0"/>
                <a:sym typeface="+mn-ea"/>
              </a:rPr>
              <a:t>Confer</a:t>
            </a:r>
            <a:r>
              <a:rPr lang="pt-PT" altLang="en-US" sz="1100" i="1" dirty="0">
                <a:solidFill>
                  <a:srgbClr val="00B4B2"/>
                </a:solidFill>
                <a:latin typeface="Arial Narrow" panose="020B0606020202030204" pitchFamily="34" charset="0"/>
                <a:sym typeface="+mn-ea"/>
              </a:rPr>
              <a:t>ê</a:t>
            </a:r>
            <a:r>
              <a:rPr lang="pt-PT" sz="1100" i="1" dirty="0">
                <a:solidFill>
                  <a:srgbClr val="00B4B2"/>
                </a:solidFill>
                <a:latin typeface="Arial Narrow" panose="020B0606020202030204" pitchFamily="34" charset="0"/>
                <a:sym typeface="+mn-ea"/>
              </a:rPr>
              <a:t>nc</a:t>
            </a:r>
            <a:r>
              <a:rPr lang="pt-PT" altLang="en-US" sz="1100" i="1" dirty="0">
                <a:solidFill>
                  <a:srgbClr val="00B4B2"/>
                </a:solidFill>
                <a:latin typeface="Arial Narrow" panose="020B0606020202030204" pitchFamily="34" charset="0"/>
                <a:sym typeface="+mn-ea"/>
              </a:rPr>
              <a:t>ia</a:t>
            </a:r>
            <a:r>
              <a:rPr lang="pt-PT" sz="1100" i="1" dirty="0">
                <a:solidFill>
                  <a:srgbClr val="00B4B2"/>
                </a:solidFill>
                <a:latin typeface="Arial Narrow" panose="020B0606020202030204" pitchFamily="34" charset="0"/>
                <a:sym typeface="+mn-ea"/>
              </a:rPr>
              <a:t> III</a:t>
            </a:r>
            <a:r>
              <a:rPr lang="pt-PT"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a:t>
            </a:r>
            <a:r>
              <a:rPr lang="pt-PT" sz="1100" i="1" dirty="0" smtClean="0">
                <a:solidFill>
                  <a:schemeClr val="bg1"/>
                </a:solidFill>
                <a:latin typeface="Arial Narrow" panose="020B0606020202030204" pitchFamily="34" charset="0"/>
                <a:sym typeface="+mn-ea"/>
              </a:rPr>
              <a:t>RECONSTRUÇÃO </a:t>
            </a:r>
            <a:r>
              <a:rPr lang="pt-PT" sz="1100" i="1" dirty="0">
                <a:solidFill>
                  <a:schemeClr val="bg1"/>
                </a:solidFill>
                <a:latin typeface="Arial Narrow" panose="020B0606020202030204" pitchFamily="34" charset="0"/>
                <a:sym typeface="+mn-ea"/>
              </a:rPr>
              <a:t>DO SOLO E AMBIENTE COM ROCHAGEM PARA AUMENTO D</a:t>
            </a:r>
            <a:r>
              <a:rPr lang="pt-PT" altLang="en-US" sz="1100" i="1" dirty="0">
                <a:solidFill>
                  <a:schemeClr val="bg1"/>
                </a:solidFill>
                <a:latin typeface="Arial Narrow" panose="020B0606020202030204" pitchFamily="34" charset="0"/>
                <a:sym typeface="+mn-ea"/>
              </a:rPr>
              <a:t>E</a:t>
            </a:r>
            <a:r>
              <a:rPr lang="pt-PT" sz="1100" i="1" dirty="0">
                <a:solidFill>
                  <a:schemeClr val="bg1"/>
                </a:solidFill>
                <a:latin typeface="Arial Narrow" panose="020B0606020202030204" pitchFamily="34" charset="0"/>
                <a:sym typeface="+mn-ea"/>
              </a:rPr>
              <a:t> </a:t>
            </a:r>
            <a:r>
              <a:rPr lang="pt-PT" sz="1100" i="1" dirty="0">
                <a:solidFill>
                  <a:schemeClr val="bg1"/>
                </a:solidFill>
                <a:latin typeface="Arial Narrow" panose="020B0606020202030204" pitchFamily="34" charset="0"/>
              </a:rPr>
              <a:t>PRODUTIVIDADE E QUALIDADE DOS </a:t>
            </a:r>
            <a:r>
              <a:rPr lang="pt-PT" sz="1100" i="1" dirty="0" smtClean="0">
                <a:solidFill>
                  <a:schemeClr val="bg1"/>
                </a:solidFill>
                <a:latin typeface="Arial Narrow" panose="020B0606020202030204" pitchFamily="34" charset="0"/>
              </a:rPr>
              <a:t>ALIMENTOS»</a:t>
            </a:r>
            <a:endParaRPr lang="pt-PT" sz="1100" i="1" dirty="0">
              <a:solidFill>
                <a:schemeClr val="bg1"/>
              </a:solidFill>
              <a:latin typeface="Arial Narrow" panose="020B0606020202030204" pitchFamily="34" charset="0"/>
            </a:endParaRPr>
          </a:p>
          <a:p>
            <a:pPr>
              <a:lnSpc>
                <a:spcPct val="100000"/>
              </a:lnSpc>
              <a:defRPr lang="en-US"/>
            </a:pPr>
            <a:r>
              <a:rPr lang="pt-PT" altLang="en-US" sz="1100" i="1" dirty="0">
                <a:solidFill>
                  <a:srgbClr val="00B4B2"/>
                </a:solidFill>
                <a:latin typeface="Arial Narrow" panose="020B0606020202030204" pitchFamily="34" charset="0"/>
                <a:sym typeface="+mn-ea"/>
              </a:rPr>
              <a:t>Conferencista</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Bernardo </a:t>
            </a:r>
            <a:r>
              <a:rPr lang="pt-PT" sz="1100" dirty="0" err="1">
                <a:solidFill>
                  <a:schemeClr val="bg1"/>
                </a:solidFill>
                <a:latin typeface="Arial Narrow" panose="020B0606020202030204" pitchFamily="34" charset="0"/>
              </a:rPr>
              <a:t>Knapik</a:t>
            </a:r>
            <a:r>
              <a:rPr lang="pt-PT" sz="1100" dirty="0">
                <a:solidFill>
                  <a:schemeClr val="bg1"/>
                </a:solidFill>
                <a:latin typeface="Arial Narrow" panose="020B0606020202030204" pitchFamily="34" charset="0"/>
              </a:rPr>
              <a:t> – </a:t>
            </a:r>
            <a:r>
              <a:rPr lang="pt-PT" altLang="en-US" sz="1100" dirty="0">
                <a:solidFill>
                  <a:schemeClr val="bg1"/>
                </a:solidFill>
                <a:latin typeface="Arial Narrow" panose="020B0606020202030204" pitchFamily="34" charset="0"/>
              </a:rPr>
              <a:t>Investigador</a:t>
            </a:r>
            <a:r>
              <a:rPr lang="pt-PT" sz="1100" dirty="0">
                <a:solidFill>
                  <a:schemeClr val="bg1"/>
                </a:solidFill>
                <a:latin typeface="Arial Narrow" panose="020B0606020202030204" pitchFamily="34" charset="0"/>
              </a:rPr>
              <a:t> na Universidade </a:t>
            </a:r>
            <a:r>
              <a:rPr lang="pt-PT" sz="1100" dirty="0" smtClean="0">
                <a:solidFill>
                  <a:schemeClr val="bg1"/>
                </a:solidFill>
                <a:latin typeface="Arial Narrow" panose="020B0606020202030204" pitchFamily="34" charset="0"/>
                <a:sym typeface="+mn-ea"/>
              </a:rPr>
              <a:t>Estadual do Paraná </a:t>
            </a:r>
            <a:r>
              <a:rPr lang="pt-PT" sz="1100" dirty="0">
                <a:solidFill>
                  <a:schemeClr val="bg1"/>
                </a:solidFill>
                <a:latin typeface="Arial Narrow" panose="020B0606020202030204" pitchFamily="34" charset="0"/>
              </a:rPr>
              <a:t>–  Bra</a:t>
            </a:r>
            <a:r>
              <a:rPr lang="pt-PT" altLang="en-US" sz="1100" dirty="0">
                <a:solidFill>
                  <a:schemeClr val="bg1"/>
                </a:solidFill>
                <a:latin typeface="Arial Narrow" panose="020B0606020202030204" pitchFamily="34" charset="0"/>
              </a:rPr>
              <a:t>s</a:t>
            </a:r>
            <a:r>
              <a:rPr lang="pt-PT" sz="1100" dirty="0">
                <a:solidFill>
                  <a:schemeClr val="bg1"/>
                </a:solidFill>
                <a:latin typeface="Arial Narrow" panose="020B0606020202030204" pitchFamily="34" charset="0"/>
              </a:rPr>
              <a:t>il</a:t>
            </a:r>
          </a:p>
          <a:p>
            <a:pPr>
              <a:lnSpc>
                <a:spcPct val="100000"/>
              </a:lnSpc>
              <a:defRPr lang="en-US"/>
            </a:pPr>
            <a:r>
              <a:rPr lang="pt-PT" sz="1100" i="1" dirty="0">
                <a:solidFill>
                  <a:srgbClr val="00B4B2"/>
                </a:solidFill>
                <a:latin typeface="Arial Narrow" panose="020B0606020202030204" pitchFamily="34" charset="0"/>
              </a:rPr>
              <a:t>Modera</a:t>
            </a:r>
            <a:r>
              <a:rPr lang="pt-PT" altLang="en-GB" sz="1100" i="1" dirty="0">
                <a:solidFill>
                  <a:srgbClr val="00B4B2"/>
                </a:solidFill>
                <a:latin typeface="Arial Narrow" panose="020B0606020202030204" pitchFamily="34" charset="0"/>
              </a:rPr>
              <a:t>d</a:t>
            </a:r>
            <a:r>
              <a:rPr lang="pt-PT" sz="1100" i="1" dirty="0">
                <a:solidFill>
                  <a:srgbClr val="00B4B2"/>
                </a:solidFill>
                <a:latin typeface="Arial Narrow" panose="020B0606020202030204" pitchFamily="34" charset="0"/>
              </a:rPr>
              <a:t>or </a:t>
            </a:r>
            <a:r>
              <a:rPr lang="pt-PT" sz="1100"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Cabo Verde</a:t>
            </a:r>
            <a:endParaRPr lang="pt-PT" sz="1100" i="1" dirty="0">
              <a:solidFill>
                <a:schemeClr val="bg1"/>
              </a:solidFill>
              <a:latin typeface="Arial Narrow" panose="020B0606020202030204" pitchFamily="34" charset="0"/>
            </a:endParaRPr>
          </a:p>
          <a:p>
            <a:pPr>
              <a:lnSpc>
                <a:spcPct val="100000"/>
              </a:lnSpc>
              <a:defRPr lang="en-US"/>
            </a:pPr>
            <a:endParaRPr lang="en-US" sz="1100" dirty="0">
              <a:solidFill>
                <a:schemeClr val="bg1"/>
              </a:solidFill>
              <a:latin typeface="Arial Narrow" panose="020B0606020202030204" pitchFamily="34" charset="0"/>
            </a:endParaRPr>
          </a:p>
          <a:p>
            <a:pPr>
              <a:lnSpc>
                <a:spcPct val="100000"/>
              </a:lnSpc>
              <a:defRPr lang="en-US"/>
            </a:pPr>
            <a:r>
              <a:rPr lang="en-US" sz="1100" i="1" dirty="0">
                <a:solidFill>
                  <a:schemeClr val="bg1"/>
                </a:solidFill>
                <a:latin typeface="Arial Narrow" panose="020B0606020202030204" pitchFamily="34" charset="0"/>
              </a:rPr>
              <a:t>Coffee Break </a:t>
            </a:r>
          </a:p>
          <a:p>
            <a:pPr>
              <a:lnSpc>
                <a:spcPct val="100000"/>
              </a:lnSpc>
              <a:defRPr lang="en-US"/>
            </a:pPr>
            <a:r>
              <a:rPr lang="pt-PT" sz="1100" i="1" dirty="0">
                <a:solidFill>
                  <a:srgbClr val="00B4B2"/>
                </a:solidFill>
                <a:latin typeface="Arial Narrow" panose="020B0606020202030204" pitchFamily="34" charset="0"/>
                <a:sym typeface="+mn-ea"/>
              </a:rPr>
              <a:t>Confer</a:t>
            </a:r>
            <a:r>
              <a:rPr lang="pt-PT" altLang="en-US" sz="1100" i="1" dirty="0">
                <a:solidFill>
                  <a:srgbClr val="00B4B2"/>
                </a:solidFill>
                <a:latin typeface="Arial Narrow" panose="020B0606020202030204" pitchFamily="34" charset="0"/>
                <a:sym typeface="+mn-ea"/>
              </a:rPr>
              <a:t>ê</a:t>
            </a:r>
            <a:r>
              <a:rPr lang="pt-PT" sz="1100" i="1" dirty="0">
                <a:solidFill>
                  <a:srgbClr val="00B4B2"/>
                </a:solidFill>
                <a:latin typeface="Arial Narrow" panose="020B0606020202030204" pitchFamily="34" charset="0"/>
                <a:sym typeface="+mn-ea"/>
              </a:rPr>
              <a:t>nc</a:t>
            </a:r>
            <a:r>
              <a:rPr lang="pt-PT" altLang="en-US" sz="1100" i="1" dirty="0">
                <a:solidFill>
                  <a:srgbClr val="00B4B2"/>
                </a:solidFill>
                <a:latin typeface="Arial Narrow" panose="020B0606020202030204" pitchFamily="34" charset="0"/>
                <a:sym typeface="+mn-ea"/>
              </a:rPr>
              <a:t>ia</a:t>
            </a:r>
            <a:r>
              <a:rPr lang="pt-PT" sz="1100" i="1" dirty="0">
                <a:solidFill>
                  <a:srgbClr val="00B4B2"/>
                </a:solidFill>
                <a:latin typeface="Arial Narrow" panose="020B0606020202030204" pitchFamily="34" charset="0"/>
                <a:sym typeface="+mn-ea"/>
              </a:rPr>
              <a:t> I</a:t>
            </a:r>
            <a:r>
              <a:rPr lang="pt-PT" sz="1100" i="1" dirty="0">
                <a:solidFill>
                  <a:srgbClr val="00B4B2"/>
                </a:solidFill>
                <a:latin typeface="Arial Narrow" panose="020B0606020202030204" pitchFamily="34" charset="0"/>
              </a:rPr>
              <a:t>V</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 </a:t>
            </a:r>
            <a:r>
              <a:rPr lang="pt-PT" sz="1100" i="1" dirty="0">
                <a:solidFill>
                  <a:schemeClr val="bg1"/>
                </a:solidFill>
                <a:latin typeface="Arial Narrow" panose="020B0606020202030204" pitchFamily="34" charset="0"/>
              </a:rPr>
              <a:t>«</a:t>
            </a:r>
            <a:r>
              <a:rPr lang="pt-PT" sz="1100" i="1" dirty="0" smtClean="0">
                <a:solidFill>
                  <a:schemeClr val="bg1"/>
                </a:solidFill>
                <a:latin typeface="Arial Narrow" panose="020B0606020202030204" pitchFamily="34" charset="0"/>
              </a:rPr>
              <a:t>UTILIZAÇÃO </a:t>
            </a:r>
            <a:r>
              <a:rPr lang="pt-PT" sz="1100" i="1" dirty="0">
                <a:solidFill>
                  <a:schemeClr val="bg1"/>
                </a:solidFill>
                <a:latin typeface="Arial Narrow" panose="020B0606020202030204" pitchFamily="34" charset="0"/>
              </a:rPr>
              <a:t>DE PÓ DE BASALTO NA  AGRICULTURA – Case </a:t>
            </a:r>
            <a:r>
              <a:rPr lang="pt-PT" sz="1100" i="1" dirty="0" smtClean="0">
                <a:solidFill>
                  <a:schemeClr val="bg1"/>
                </a:solidFill>
                <a:latin typeface="Arial Narrow" panose="020B0606020202030204" pitchFamily="34" charset="0"/>
              </a:rPr>
              <a:t>Studies</a:t>
            </a:r>
            <a:r>
              <a:rPr lang="pt-PT" sz="1100" i="1" dirty="0">
                <a:solidFill>
                  <a:schemeClr val="bg1"/>
                </a:solidFill>
                <a:latin typeface="Arial Narrow" panose="020B0606020202030204" pitchFamily="34" charset="0"/>
              </a:rPr>
              <a:t>»</a:t>
            </a:r>
          </a:p>
          <a:p>
            <a:pPr>
              <a:lnSpc>
                <a:spcPct val="100000"/>
              </a:lnSpc>
              <a:defRPr lang="en-US"/>
            </a:pPr>
            <a:r>
              <a:rPr lang="pt-PT" altLang="en-US" sz="1100" i="1" dirty="0">
                <a:solidFill>
                  <a:srgbClr val="00B4B2"/>
                </a:solidFill>
                <a:latin typeface="Arial Narrow" panose="020B0606020202030204" pitchFamily="34" charset="0"/>
                <a:sym typeface="+mn-ea"/>
              </a:rPr>
              <a:t>Conferencista</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Em</a:t>
            </a:r>
            <a:r>
              <a:rPr lang="pt-PT" altLang="en-US" sz="1100" dirty="0">
                <a:solidFill>
                  <a:schemeClr val="bg1"/>
                </a:solidFill>
                <a:latin typeface="Arial Narrow" panose="020B0606020202030204" pitchFamily="34" charset="0"/>
              </a:rPr>
              <a:t>é</a:t>
            </a:r>
            <a:r>
              <a:rPr lang="pt-PT" sz="1100" dirty="0">
                <a:solidFill>
                  <a:schemeClr val="bg1"/>
                </a:solidFill>
                <a:latin typeface="Arial Narrow" panose="020B0606020202030204" pitchFamily="34" charset="0"/>
              </a:rPr>
              <a:t>rit</a:t>
            </a:r>
            <a:r>
              <a:rPr lang="pt-PT" altLang="en-US" sz="1100" dirty="0">
                <a:solidFill>
                  <a:schemeClr val="bg1"/>
                </a:solidFill>
                <a:latin typeface="Arial Narrow" panose="020B0606020202030204" pitchFamily="34" charset="0"/>
              </a:rPr>
              <a:t>o</a:t>
            </a:r>
            <a:r>
              <a:rPr lang="pt-PT" sz="1100" dirty="0">
                <a:solidFill>
                  <a:schemeClr val="bg1"/>
                </a:solidFill>
                <a:latin typeface="Arial Narrow" panose="020B0606020202030204" pitchFamily="34" charset="0"/>
              </a:rPr>
              <a:t> Peter van </a:t>
            </a:r>
            <a:r>
              <a:rPr lang="pt-PT" sz="1100" dirty="0" err="1">
                <a:solidFill>
                  <a:schemeClr val="bg1"/>
                </a:solidFill>
                <a:latin typeface="Arial Narrow" panose="020B0606020202030204" pitchFamily="34" charset="0"/>
              </a:rPr>
              <a:t>Straaten</a:t>
            </a:r>
            <a:r>
              <a:rPr lang="pt-PT" sz="1100" dirty="0">
                <a:solidFill>
                  <a:schemeClr val="bg1"/>
                </a:solidFill>
                <a:latin typeface="Arial Narrow" panose="020B0606020202030204" pitchFamily="34" charset="0"/>
              </a:rPr>
              <a:t> – Universi</a:t>
            </a:r>
            <a:r>
              <a:rPr lang="pt-PT" altLang="en-US" sz="1100" dirty="0">
                <a:solidFill>
                  <a:schemeClr val="bg1"/>
                </a:solidFill>
                <a:latin typeface="Arial Narrow" panose="020B0606020202030204" pitchFamily="34" charset="0"/>
              </a:rPr>
              <a:t>dade de</a:t>
            </a:r>
            <a:r>
              <a:rPr lang="pt-PT" sz="1100" dirty="0">
                <a:solidFill>
                  <a:schemeClr val="bg1"/>
                </a:solidFill>
                <a:latin typeface="Arial Narrow" panose="020B0606020202030204" pitchFamily="34" charset="0"/>
              </a:rPr>
              <a:t> </a:t>
            </a:r>
            <a:r>
              <a:rPr lang="pt-PT" sz="1100" dirty="0" err="1">
                <a:solidFill>
                  <a:schemeClr val="bg1"/>
                </a:solidFill>
                <a:latin typeface="Arial Narrow" panose="020B0606020202030204" pitchFamily="34" charset="0"/>
              </a:rPr>
              <a:t>Guelph</a:t>
            </a:r>
            <a:r>
              <a:rPr lang="pt-PT" sz="1100" dirty="0">
                <a:solidFill>
                  <a:schemeClr val="bg1"/>
                </a:solidFill>
                <a:latin typeface="Arial Narrow" panose="020B0606020202030204" pitchFamily="34" charset="0"/>
              </a:rPr>
              <a:t> – Canad</a:t>
            </a:r>
            <a:r>
              <a:rPr lang="pt-PT" altLang="en-US" sz="1100" dirty="0">
                <a:solidFill>
                  <a:schemeClr val="bg1"/>
                </a:solidFill>
                <a:latin typeface="Arial Narrow" panose="020B0606020202030204" pitchFamily="34" charset="0"/>
              </a:rPr>
              <a:t>á</a:t>
            </a:r>
            <a:endParaRPr lang="pt-PT" sz="1100" i="1" dirty="0">
              <a:solidFill>
                <a:schemeClr val="bg1"/>
              </a:solidFill>
              <a:latin typeface="Arial Narrow" panose="020B0606020202030204" pitchFamily="34" charset="0"/>
              <a:cs typeface="Arial" panose="020B0604020202020204" pitchFamily="34" charset="0"/>
            </a:endParaRPr>
          </a:p>
          <a:p>
            <a:pPr>
              <a:defRPr lang="en-US"/>
            </a:pPr>
            <a:r>
              <a:rPr lang="pt-PT" sz="1100" i="1" dirty="0">
                <a:solidFill>
                  <a:srgbClr val="00B4B2"/>
                </a:solidFill>
                <a:latin typeface="Arial Narrow" panose="020B0606020202030204" pitchFamily="34" charset="0"/>
              </a:rPr>
              <a:t>Modera</a:t>
            </a:r>
            <a:r>
              <a:rPr lang="pt-PT" altLang="en-GB" sz="1100" i="1" dirty="0">
                <a:solidFill>
                  <a:srgbClr val="00B4B2"/>
                </a:solidFill>
                <a:latin typeface="Arial Narrow" panose="020B0606020202030204" pitchFamily="34" charset="0"/>
              </a:rPr>
              <a:t>d</a:t>
            </a:r>
            <a:r>
              <a:rPr lang="pt-PT" sz="1100" i="1" dirty="0">
                <a:solidFill>
                  <a:srgbClr val="00B4B2"/>
                </a:solidFill>
                <a:latin typeface="Arial Narrow" panose="020B0606020202030204" pitchFamily="34" charset="0"/>
              </a:rPr>
              <a:t>or: </a:t>
            </a:r>
            <a:r>
              <a:rPr lang="pt-PT" sz="1100" dirty="0">
                <a:solidFill>
                  <a:schemeClr val="bg1"/>
                </a:solidFill>
                <a:latin typeface="Arial Narrow" panose="020B0606020202030204" pitchFamily="34" charset="0"/>
              </a:rPr>
              <a:t>Côte </a:t>
            </a:r>
            <a:r>
              <a:rPr lang="pt-PT" sz="1100" dirty="0" smtClean="0">
                <a:solidFill>
                  <a:schemeClr val="bg1"/>
                </a:solidFill>
                <a:latin typeface="Arial Narrow" panose="020B0606020202030204" pitchFamily="34" charset="0"/>
              </a:rPr>
              <a:t>d’Ivoire</a:t>
            </a:r>
          </a:p>
          <a:p>
            <a:pPr>
              <a:defRPr lang="en-US"/>
            </a:pPr>
            <a:endParaRPr lang="en-US" sz="1100" dirty="0" smtClean="0">
              <a:solidFill>
                <a:schemeClr val="bg1"/>
              </a:solidFill>
              <a:latin typeface="Arial Narrow" panose="020B0606020202030204" pitchFamily="34" charset="0"/>
            </a:endParaRPr>
          </a:p>
          <a:p>
            <a:pPr rtl="0">
              <a:defRPr lang="en-US"/>
            </a:pPr>
            <a:r>
              <a:rPr lang="en-US" sz="1100" i="1" dirty="0">
                <a:solidFill>
                  <a:schemeClr val="bg1"/>
                </a:solidFill>
                <a:latin typeface="Arial Narrow" panose="020B0606020202030204" pitchFamily="34" charset="0"/>
              </a:rPr>
              <a:t>Coffee Break </a:t>
            </a:r>
            <a:endParaRPr lang="pt-PT" sz="1100" i="1" dirty="0" smtClean="0">
              <a:solidFill>
                <a:srgbClr val="00B4B2"/>
              </a:solidFill>
              <a:latin typeface="Arial Narrow" panose="020B0606020202030204" pitchFamily="34" charset="0"/>
              <a:sym typeface="+mn-ea"/>
            </a:endParaRPr>
          </a:p>
          <a:p>
            <a:pPr rtl="0">
              <a:defRPr lang="en-US"/>
            </a:pPr>
            <a:r>
              <a:rPr lang="pt-PT" sz="1100" i="1" dirty="0" smtClean="0">
                <a:solidFill>
                  <a:srgbClr val="00B4B2"/>
                </a:solidFill>
                <a:latin typeface="Arial Narrow" panose="020B0606020202030204" pitchFamily="34" charset="0"/>
                <a:sym typeface="+mn-ea"/>
              </a:rPr>
              <a:t>Confer</a:t>
            </a:r>
            <a:r>
              <a:rPr lang="pt-PT" altLang="en-US" sz="1100" i="1" dirty="0" smtClean="0">
                <a:solidFill>
                  <a:srgbClr val="00B4B2"/>
                </a:solidFill>
                <a:latin typeface="Arial Narrow" panose="020B0606020202030204" pitchFamily="34" charset="0"/>
                <a:sym typeface="+mn-ea"/>
              </a:rPr>
              <a:t>ê</a:t>
            </a:r>
            <a:r>
              <a:rPr lang="pt-PT" sz="1100" i="1" dirty="0" smtClean="0">
                <a:solidFill>
                  <a:srgbClr val="00B4B2"/>
                </a:solidFill>
                <a:latin typeface="Arial Narrow" panose="020B0606020202030204" pitchFamily="34" charset="0"/>
                <a:sym typeface="+mn-ea"/>
              </a:rPr>
              <a:t>nc</a:t>
            </a:r>
            <a:r>
              <a:rPr lang="pt-PT" altLang="en-US" sz="1100" i="1" dirty="0" smtClean="0">
                <a:solidFill>
                  <a:srgbClr val="00B4B2"/>
                </a:solidFill>
                <a:latin typeface="Arial Narrow" panose="020B0606020202030204" pitchFamily="34" charset="0"/>
                <a:sym typeface="+mn-ea"/>
              </a:rPr>
              <a:t>ia</a:t>
            </a:r>
            <a:r>
              <a:rPr lang="pt-PT" sz="1100" i="1" dirty="0" smtClean="0">
                <a:solidFill>
                  <a:srgbClr val="00B4B2"/>
                </a:solidFill>
                <a:latin typeface="Arial Narrow" panose="020B0606020202030204" pitchFamily="34" charset="0"/>
                <a:sym typeface="+mn-ea"/>
              </a:rPr>
              <a:t> </a:t>
            </a:r>
            <a:r>
              <a:rPr lang="pt-PT" sz="1100" i="1" dirty="0" smtClean="0">
                <a:solidFill>
                  <a:srgbClr val="00B4B2"/>
                </a:solidFill>
                <a:latin typeface="Arial Narrow" panose="020B0606020202030204" pitchFamily="34" charset="0"/>
              </a:rPr>
              <a:t>V</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«AGROMINERAIS UMA SOLUÇÃO </a:t>
            </a:r>
            <a:r>
              <a:rPr lang="pt-PT" sz="1100" i="1" dirty="0">
                <a:solidFill>
                  <a:schemeClr val="bg1"/>
                </a:solidFill>
                <a:latin typeface="Arial Narrow" panose="020B0606020202030204" pitchFamily="34" charset="0"/>
              </a:rPr>
              <a:t>PARA A AGRICULTURA SUSTENTÁVEL </a:t>
            </a:r>
            <a:r>
              <a:rPr lang="pt-PT" sz="1100" dirty="0">
                <a:solidFill>
                  <a:schemeClr val="bg1"/>
                </a:solidFill>
                <a:latin typeface="Arial Narrow" panose="020B0606020202030204" pitchFamily="34" charset="0"/>
              </a:rPr>
              <a:t>- Experiências e Sucessos </a:t>
            </a:r>
            <a:r>
              <a:rPr lang="pt-PT" sz="1100" dirty="0" smtClean="0">
                <a:solidFill>
                  <a:schemeClr val="bg1"/>
                </a:solidFill>
                <a:latin typeface="Arial Narrow" panose="020B0606020202030204" pitchFamily="34" charset="0"/>
              </a:rPr>
              <a:t>na Cooperação </a:t>
            </a:r>
            <a:r>
              <a:rPr lang="pt-PT" sz="1100" dirty="0">
                <a:solidFill>
                  <a:schemeClr val="bg1"/>
                </a:solidFill>
                <a:latin typeface="Arial Narrow" panose="020B0606020202030204" pitchFamily="34" charset="0"/>
              </a:rPr>
              <a:t>entre Produtores e Centros de Pesquisas e </a:t>
            </a:r>
            <a:r>
              <a:rPr lang="pt-PT" sz="1100" dirty="0" smtClean="0">
                <a:solidFill>
                  <a:schemeClr val="bg1"/>
                </a:solidFill>
                <a:latin typeface="Arial Narrow" panose="020B0606020202030204" pitchFamily="34" charset="0"/>
              </a:rPr>
              <a:t>Desenvolvimento»</a:t>
            </a:r>
          </a:p>
          <a:p>
            <a:pPr rtl="0"/>
            <a:r>
              <a:rPr lang="pt-PT" altLang="en-US" sz="1100" i="1" dirty="0">
                <a:solidFill>
                  <a:srgbClr val="00B4B2"/>
                </a:solidFill>
                <a:latin typeface="Arial Narrow" panose="020B0606020202030204" pitchFamily="34" charset="0"/>
                <a:sym typeface="+mn-ea"/>
              </a:rPr>
              <a:t>Conferencista</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Grupo Associado de </a:t>
            </a:r>
            <a:r>
              <a:rPr lang="pt-PT" sz="1100" dirty="0" smtClean="0">
                <a:solidFill>
                  <a:schemeClr val="bg1"/>
                </a:solidFill>
                <a:latin typeface="Arial Narrow" panose="020B0606020202030204" pitchFamily="34" charset="0"/>
              </a:rPr>
              <a:t>Agricultura Sustentável – GAAS - Brasil</a:t>
            </a:r>
            <a:endParaRPr lang="pt-PT" sz="1100" dirty="0">
              <a:solidFill>
                <a:schemeClr val="bg1"/>
              </a:solidFill>
              <a:latin typeface="Arial Narrow" panose="020B0606020202030204" pitchFamily="34" charset="0"/>
            </a:endParaRPr>
          </a:p>
          <a:p>
            <a:pPr>
              <a:defRPr lang="en-US"/>
            </a:pPr>
            <a:r>
              <a:rPr lang="pt-PT" sz="1100" i="1" dirty="0" smtClean="0">
                <a:solidFill>
                  <a:schemeClr val="bg1"/>
                </a:solidFill>
                <a:latin typeface="Arial Narrow" panose="020B0606020202030204" pitchFamily="34" charset="0"/>
              </a:rPr>
              <a:t>Modera</a:t>
            </a:r>
            <a:r>
              <a:rPr lang="pt-PT" altLang="en-GB" sz="1100" i="1" dirty="0" smtClean="0">
                <a:solidFill>
                  <a:schemeClr val="bg1"/>
                </a:solidFill>
                <a:latin typeface="Arial Narrow" panose="020B0606020202030204" pitchFamily="34" charset="0"/>
              </a:rPr>
              <a:t>d</a:t>
            </a:r>
            <a:r>
              <a:rPr lang="pt-PT" sz="1100" i="1" dirty="0" smtClean="0">
                <a:solidFill>
                  <a:schemeClr val="bg1"/>
                </a:solidFill>
                <a:latin typeface="Arial Narrow" panose="020B0606020202030204" pitchFamily="34" charset="0"/>
              </a:rPr>
              <a:t>or</a:t>
            </a:r>
            <a:r>
              <a:rPr lang="pt-PT" sz="1100" i="1"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Cabo Verde</a:t>
            </a:r>
            <a:endParaRPr lang="pt-PT" sz="1100" dirty="0">
              <a:solidFill>
                <a:schemeClr val="bg1"/>
              </a:solidFill>
              <a:latin typeface="Arial Narrow" panose="020B0606020202030204" pitchFamily="34" charset="0"/>
            </a:endParaRPr>
          </a:p>
          <a:p>
            <a:pPr>
              <a:defRPr lang="en-US"/>
            </a:pPr>
            <a:endParaRPr lang="en-US" sz="1100" dirty="0">
              <a:solidFill>
                <a:schemeClr val="bg1"/>
              </a:solidFill>
              <a:latin typeface="Arial Narrow" panose="020B0606020202030204" pitchFamily="34" charset="0"/>
            </a:endParaRPr>
          </a:p>
          <a:p>
            <a:pPr>
              <a:lnSpc>
                <a:spcPct val="100000"/>
              </a:lnSpc>
              <a:defRPr lang="en-US"/>
            </a:pPr>
            <a:r>
              <a:rPr lang="en-GB" sz="1100" i="1" dirty="0" smtClean="0">
                <a:solidFill>
                  <a:srgbClr val="00B4B2"/>
                </a:solidFill>
                <a:latin typeface="Arial Narrow" panose="020B0606020202030204" pitchFamily="34" charset="0"/>
              </a:rPr>
              <a:t>Recep</a:t>
            </a:r>
            <a:r>
              <a:rPr lang="pt-PT" altLang="en-GB" sz="1100" i="1" dirty="0" smtClean="0">
                <a:solidFill>
                  <a:srgbClr val="00B4B2"/>
                </a:solidFill>
                <a:latin typeface="Arial Narrow" panose="020B0606020202030204" pitchFamily="34" charset="0"/>
              </a:rPr>
              <a:t>ção de boas-vindas</a:t>
            </a:r>
          </a:p>
        </p:txBody>
      </p:sp>
      <p:sp>
        <p:nvSpPr>
          <p:cNvPr id="8" name="TextBox 31"/>
          <p:cNvSpPr/>
          <p:nvPr/>
        </p:nvSpPr>
        <p:spPr>
          <a:xfrm>
            <a:off x="5080" y="853440"/>
            <a:ext cx="1962785" cy="307975"/>
          </a:xfrm>
          <a:prstGeom prst="rect">
            <a:avLst/>
          </a:prstGeom>
          <a:noFill/>
          <a:ln>
            <a:noFill/>
          </a:ln>
          <a:effectLst/>
        </p:spPr>
        <p:txBody>
          <a:bodyPr vert="horz" wrap="square" lIns="91440" tIns="45720" rIns="91440" bIns="45720" numCol="1" spcCol="215900" anchor="t"/>
          <a:lstStyle/>
          <a:p>
            <a:pPr>
              <a:defRPr lang="en-US"/>
            </a:pPr>
            <a:r>
              <a:rPr lang="pt-PT" sz="1400" b="1" i="1" dirty="0" smtClean="0">
                <a:solidFill>
                  <a:srgbClr val="006666"/>
                </a:solidFill>
                <a:latin typeface="Times New Roman" panose="02020603050405020304" pitchFamily="1" charset="0"/>
                <a:cs typeface="Times New Roman" panose="02020603050405020304" pitchFamily="1" charset="0"/>
              </a:rPr>
              <a:t>26</a:t>
            </a:r>
            <a:r>
              <a:rPr lang="pt-PT"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en-US"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de </a:t>
            </a:r>
            <a:r>
              <a:rPr lang="pt-PT" altLang="en-US"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Setembro</a:t>
            </a:r>
            <a:r>
              <a:rPr lang="en-US"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6666"/>
                </a:solidFill>
                <a:latin typeface="Times New Roman" panose="02020603050405020304" pitchFamily="1" charset="0"/>
                <a:cs typeface="Times New Roman" panose="02020603050405020304" pitchFamily="1" charset="0"/>
              </a:rPr>
              <a:t>2</a:t>
            </a:r>
            <a:r>
              <a:rPr lang="en-US"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14" name="TextBox 1"/>
          <p:cNvSpPr/>
          <p:nvPr/>
        </p:nvSpPr>
        <p:spPr>
          <a:xfrm>
            <a:off x="5080" y="693949"/>
            <a:ext cx="1520190" cy="307975"/>
          </a:xfrm>
          <a:prstGeom prst="rect">
            <a:avLst/>
          </a:prstGeom>
          <a:noFill/>
          <a:ln>
            <a:noFill/>
          </a:ln>
          <a:effectLst/>
        </p:spPr>
        <p:txBody>
          <a:bodyPr vert="horz" wrap="square" lIns="91440" tIns="45720" rIns="91440" bIns="45720" numCol="1" spcCol="215900" anchor="t"/>
          <a:lstStyle/>
          <a:p>
            <a:pPr>
              <a:defRPr lang="en-US"/>
            </a:pPr>
            <a:r>
              <a:rPr lang="en-US" sz="1400" b="1" i="1"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a:t>
            </a:r>
            <a:r>
              <a:rPr lang="pt-PT" altLang="en-US" sz="1400" b="1" i="1"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A</a:t>
            </a:r>
          </a:p>
        </p:txBody>
      </p:sp>
      <p:sp>
        <p:nvSpPr>
          <p:cNvPr id="97" name="CaixaDeTexto 13"/>
          <p:cNvSpPr txBox="1"/>
          <p:nvPr/>
        </p:nvSpPr>
        <p:spPr>
          <a:xfrm>
            <a:off x="1104052" y="6587489"/>
            <a:ext cx="4318994" cy="183515"/>
          </a:xfrm>
          <a:prstGeom prst="rect">
            <a:avLst/>
          </a:prstGeom>
          <a:noFill/>
        </p:spPr>
        <p:txBody>
          <a:bodyPr wrap="square" rtlCol="0">
            <a:spAutoFit/>
          </a:bodyPr>
          <a:lstStyle/>
          <a:p>
            <a:pPr>
              <a:lnSpc>
                <a:spcPct val="75000"/>
              </a:lnSpc>
              <a:spcBef>
                <a:spcPts val="0"/>
              </a:spcBef>
              <a:spcAft>
                <a:spcPts val="0"/>
              </a:spcAft>
            </a:pPr>
            <a:r>
              <a:rPr lang="pt-PT" sz="800" b="1" i="1" dirty="0" smtClean="0">
                <a:solidFill>
                  <a:schemeClr val="tx2">
                    <a:lumMod val="50000"/>
                  </a:schemeClr>
                </a:solidFill>
                <a:sym typeface="+mn-ea"/>
              </a:rPr>
              <a:t>Nota</a:t>
            </a:r>
            <a:r>
              <a:rPr lang="pt-PT" sz="800" i="1" dirty="0" smtClean="0">
                <a:solidFill>
                  <a:schemeClr val="bg1"/>
                </a:solidFill>
                <a:sym typeface="+mn-ea"/>
              </a:rPr>
              <a:t>: Alguns dos nomes mencionados ainda estão em processo de confirmação.</a:t>
            </a:r>
          </a:p>
        </p:txBody>
      </p:sp>
      <p:sp>
        <p:nvSpPr>
          <p:cNvPr id="47" name="TextBox 46"/>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40"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37" name="Picture 2" descr="E:\DOSSIER 2020\BASALT CONFERENCE\web doc\Imag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5605" y="3557905"/>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DOSSIER 2020\atlanticbusinesscenter\flag\flag-waving-2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9439" y="2108719"/>
            <a:ext cx="1009882" cy="6746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4</a:t>
            </a:fld>
            <a:endParaRPr lang="fr-FR" altLang="pt-PT" sz="1000" b="1" i="1" u="sng" dirty="0" smtClean="0">
              <a:solidFill>
                <a:schemeClr val="tx2">
                  <a:lumMod val="50000"/>
                </a:schemeClr>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39" y="102950"/>
            <a:ext cx="2618320" cy="4646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nel 5"/>
          <p:cNvSpPr/>
          <p:nvPr/>
        </p:nvSpPr>
        <p:spPr>
          <a:xfrm>
            <a:off x="5324475" y="2603500"/>
            <a:ext cx="6842125" cy="368236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ângulo 2"/>
          <p:cNvSpPr/>
          <p:nvPr/>
        </p:nvSpPr>
        <p:spPr>
          <a:xfrm>
            <a:off x="4011930" y="53568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 name="Rectângulo 1"/>
          <p:cNvSpPr/>
          <p:nvPr/>
        </p:nvSpPr>
        <p:spPr>
          <a:xfrm>
            <a:off x="3993515" y="3024505"/>
            <a:ext cx="7781925" cy="5048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TextBox 26"/>
          <p:cNvSpPr/>
          <p:nvPr/>
        </p:nvSpPr>
        <p:spPr>
          <a:xfrm>
            <a:off x="1026160" y="960123"/>
            <a:ext cx="6876732" cy="5654038"/>
          </a:xfrm>
          <a:prstGeom prst="rect">
            <a:avLst/>
          </a:prstGeom>
          <a:noFill/>
          <a:ln>
            <a:noFill/>
          </a:ln>
          <a:effectLst/>
        </p:spPr>
        <p:txBody>
          <a:bodyPr vert="horz" wrap="square" lIns="91440" tIns="45720" rIns="91440" bIns="45720" numCol="1" spcCol="215900" anchor="t"/>
          <a:lstStyle/>
          <a:p>
            <a:pPr>
              <a:lnSpc>
                <a:spcPts val="1100"/>
              </a:lnSpc>
              <a:defRPr lang="en-US"/>
            </a:pPr>
            <a:r>
              <a:rPr lang="pt-PT" altLang="pt-BR" sz="1100" i="1" dirty="0">
                <a:solidFill>
                  <a:schemeClr val="bg1"/>
                </a:solidFill>
                <a:latin typeface="Arial Narrow" panose="020B0606020202030204" pitchFamily="34" charset="0"/>
              </a:rPr>
              <a:t>A</a:t>
            </a:r>
            <a:r>
              <a:rPr lang="pt-BR" sz="1100" i="1" dirty="0">
                <a:solidFill>
                  <a:schemeClr val="bg1"/>
                </a:solidFill>
                <a:latin typeface="Arial Narrow" panose="020B0606020202030204" pitchFamily="34" charset="0"/>
              </a:rPr>
              <a:t> partir d</a:t>
            </a:r>
            <a:r>
              <a:rPr lang="pt-PT" altLang="pt-BR" sz="1100" i="1" dirty="0">
                <a:solidFill>
                  <a:schemeClr val="bg1"/>
                </a:solidFill>
                <a:latin typeface="Arial Narrow" panose="020B0606020202030204" pitchFamily="34" charset="0"/>
              </a:rPr>
              <a:t>as</a:t>
            </a:r>
            <a:r>
              <a:rPr lang="pt-BR" sz="1100" i="1" dirty="0">
                <a:solidFill>
                  <a:schemeClr val="bg1"/>
                </a:solidFill>
                <a:latin typeface="Arial Narrow" panose="020B0606020202030204" pitchFamily="34" charset="0"/>
              </a:rPr>
              <a:t> </a:t>
            </a:r>
            <a:r>
              <a:rPr lang="pt-PT" altLang="pt-BR" sz="1100" i="1" dirty="0">
                <a:solidFill>
                  <a:schemeClr val="bg1"/>
                </a:solidFill>
                <a:latin typeface="Arial Narrow" panose="020B0606020202030204" pitchFamily="34" charset="0"/>
              </a:rPr>
              <a:t>7</a:t>
            </a:r>
            <a:r>
              <a:rPr lang="pt-PT" sz="1100" i="1" dirty="0">
                <a:solidFill>
                  <a:schemeClr val="bg1"/>
                </a:solidFill>
                <a:latin typeface="Arial Narrow" panose="020B0606020202030204" pitchFamily="34" charset="0"/>
              </a:rPr>
              <a:t>:</a:t>
            </a:r>
            <a:r>
              <a:rPr lang="pt-BR" sz="1100" i="1" dirty="0" smtClean="0">
                <a:solidFill>
                  <a:schemeClr val="bg1"/>
                </a:solidFill>
                <a:latin typeface="Arial Narrow" panose="020B0606020202030204" pitchFamily="34" charset="0"/>
              </a:rPr>
              <a:t>00</a:t>
            </a:r>
          </a:p>
          <a:p>
            <a:pPr>
              <a:lnSpc>
                <a:spcPts val="1100"/>
              </a:lnSpc>
              <a:defRPr lang="en-US"/>
            </a:pPr>
            <a:r>
              <a:rPr lang="pt-PT" sz="1100" b="1" i="1" dirty="0" smtClean="0">
                <a:solidFill>
                  <a:srgbClr val="00B4B2"/>
                </a:solidFill>
                <a:latin typeface="Arial Narrow" panose="020B0606020202030204" pitchFamily="34" charset="0"/>
                <a:sym typeface="+mn-ea"/>
              </a:rPr>
              <a:t>Panel</a:t>
            </a:r>
            <a:r>
              <a:rPr lang="pt-PT" sz="1100" b="1" i="1" dirty="0" smtClean="0">
                <a:solidFill>
                  <a:srgbClr val="00B4B2"/>
                </a:solidFill>
                <a:latin typeface="Arial Narrow" panose="020B0606020202030204" pitchFamily="34" charset="0"/>
                <a:cs typeface="Arial Narrow" panose="020B0606020202030204" pitchFamily="34" charset="0"/>
                <a:sym typeface="+mn-ea"/>
              </a:rPr>
              <a:t>  </a:t>
            </a:r>
            <a:r>
              <a:rPr lang="pt-PT" sz="1100" b="1" i="1" dirty="0">
                <a:solidFill>
                  <a:srgbClr val="00B4B2"/>
                </a:solidFill>
                <a:latin typeface="Arial Narrow" panose="020B0606020202030204" pitchFamily="34" charset="0"/>
                <a:cs typeface="Arial Narrow" panose="020B0606020202030204" pitchFamily="34" charset="0"/>
                <a:sym typeface="+mn-ea"/>
              </a:rPr>
              <a:t>I </a:t>
            </a:r>
            <a:r>
              <a:rPr lang="pt-PT" altLang="en-US" sz="1100" i="1" dirty="0" smtClean="0">
                <a:solidFill>
                  <a:schemeClr val="bg1"/>
                </a:solidFill>
                <a:latin typeface="Arial Narrow" panose="020B0606020202030204" pitchFamily="34" charset="0"/>
                <a:sym typeface="+mn-ea"/>
              </a:rPr>
              <a:t>: </a:t>
            </a:r>
            <a:r>
              <a:rPr lang="pt-PT" sz="1100" i="1" dirty="0">
                <a:solidFill>
                  <a:schemeClr val="bg1"/>
                </a:solidFill>
                <a:latin typeface="Arial Narrow" panose="020B0606020202030204" pitchFamily="34" charset="0"/>
                <a:sym typeface="+mn-ea"/>
              </a:rPr>
              <a:t>«</a:t>
            </a:r>
            <a:r>
              <a:rPr lang="pt-PT" altLang="pt-BR" sz="1100" i="1" dirty="0">
                <a:solidFill>
                  <a:schemeClr val="bg1"/>
                </a:solidFill>
                <a:latin typeface="Arial Narrow" panose="020B0606020202030204" pitchFamily="34" charset="0"/>
                <a:cs typeface="Arial Narrow" panose="020B0606020202030204" pitchFamily="34" charset="0"/>
                <a:sym typeface="+mn-ea"/>
              </a:rPr>
              <a:t>OS DESAFIOS </a:t>
            </a:r>
            <a:r>
              <a:rPr lang="pt-PT" sz="1100" i="1" dirty="0">
                <a:solidFill>
                  <a:schemeClr val="bg1"/>
                </a:solidFill>
                <a:latin typeface="Arial Narrow" panose="020B0606020202030204" pitchFamily="34" charset="0"/>
                <a:cs typeface="Arial Narrow" panose="020B0606020202030204" pitchFamily="34" charset="0"/>
                <a:sym typeface="+mn-ea"/>
              </a:rPr>
              <a:t>DE DESENVOLVIMENTO </a:t>
            </a:r>
            <a:r>
              <a:rPr lang="pt-PT" sz="1100" i="1" dirty="0" smtClean="0">
                <a:solidFill>
                  <a:schemeClr val="bg1"/>
                </a:solidFill>
                <a:latin typeface="Arial Narrow" panose="020B0606020202030204" pitchFamily="34" charset="0"/>
                <a:cs typeface="Arial Narrow" panose="020B0606020202030204" pitchFamily="34" charset="0"/>
                <a:sym typeface="+mn-ea"/>
              </a:rPr>
              <a:t>DA AGRICULTURA SUSTENTÁVEL</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altLang="en-US" sz="1100" i="1" dirty="0">
                <a:solidFill>
                  <a:schemeClr val="bg1"/>
                </a:solidFill>
                <a:latin typeface="Arial Narrow" panose="020B0606020202030204" pitchFamily="34" charset="0"/>
                <a:cs typeface="Arial Narrow" panose="020B0606020202030204" pitchFamily="34" charset="0"/>
                <a:sym typeface="+mn-ea"/>
              </a:rPr>
              <a:t>- A</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altLang="en-US" sz="1100" i="1" dirty="0">
                <a:solidFill>
                  <a:schemeClr val="bg1"/>
                </a:solidFill>
                <a:latin typeface="Arial Narrow" panose="020B0606020202030204" pitchFamily="34" charset="0"/>
                <a:cs typeface="Arial Narrow" panose="020B0606020202030204" pitchFamily="34" charset="0"/>
                <a:sym typeface="+mn-ea"/>
              </a:rPr>
              <a:t>necessidade </a:t>
            </a:r>
            <a:r>
              <a:rPr lang="pt-PT" sz="1100" i="1" dirty="0">
                <a:solidFill>
                  <a:schemeClr val="bg1"/>
                </a:solidFill>
                <a:latin typeface="Arial Narrow" panose="020B0606020202030204" pitchFamily="34" charset="0"/>
                <a:cs typeface="Arial Narrow" panose="020B0606020202030204" pitchFamily="34" charset="0"/>
                <a:sym typeface="+mn-ea"/>
              </a:rPr>
              <a:t>da gestão </a:t>
            </a:r>
            <a:r>
              <a:rPr lang="pt-PT" altLang="en-US" sz="1100" i="1" dirty="0">
                <a:solidFill>
                  <a:schemeClr val="bg1"/>
                </a:solidFill>
                <a:latin typeface="Arial Narrow" panose="020B0606020202030204" pitchFamily="34" charset="0"/>
                <a:cs typeface="Arial Narrow" panose="020B0606020202030204" pitchFamily="34" charset="0"/>
                <a:sym typeface="+mn-ea"/>
              </a:rPr>
              <a:t>estratégica </a:t>
            </a:r>
            <a:r>
              <a:rPr lang="pt-PT" sz="1100" i="1" dirty="0">
                <a:solidFill>
                  <a:schemeClr val="bg1"/>
                </a:solidFill>
                <a:latin typeface="Arial Narrow" panose="020B0606020202030204" pitchFamily="34" charset="0"/>
                <a:cs typeface="Arial Narrow" panose="020B0606020202030204" pitchFamily="34" charset="0"/>
                <a:sym typeface="+mn-ea"/>
              </a:rPr>
              <a:t>de nutrientes na </a:t>
            </a:r>
            <a:r>
              <a:rPr lang="pt-PT" sz="1100" i="1" dirty="0" smtClean="0">
                <a:solidFill>
                  <a:schemeClr val="bg1"/>
                </a:solidFill>
                <a:latin typeface="Arial Narrow" panose="020B0606020202030204" pitchFamily="34" charset="0"/>
                <a:cs typeface="Arial Narrow" panose="020B0606020202030204" pitchFamily="34" charset="0"/>
                <a:sym typeface="+mn-ea"/>
              </a:rPr>
              <a:t>agricultura na África Ocidental</a:t>
            </a:r>
            <a:r>
              <a:rPr lang="pt-PT" sz="1100" i="1" dirty="0" smtClean="0">
                <a:solidFill>
                  <a:schemeClr val="bg1"/>
                </a:solidFill>
                <a:latin typeface="Arial Narrow" panose="020B0606020202030204" pitchFamily="34" charset="0"/>
                <a:sym typeface="+mn-ea"/>
              </a:rPr>
              <a:t>» </a:t>
            </a:r>
            <a:endParaRPr lang="pt-PT" sz="1100" i="1" dirty="0">
              <a:solidFill>
                <a:schemeClr val="bg1"/>
              </a:solidFill>
              <a:latin typeface="Arial Narrow" panose="020B0606020202030204" pitchFamily="34" charset="0"/>
              <a:sym typeface="+mn-ea"/>
            </a:endParaRPr>
          </a:p>
          <a:p>
            <a:pPr>
              <a:lnSpc>
                <a:spcPts val="1100"/>
              </a:lnSpc>
            </a:pPr>
            <a:r>
              <a:rPr lang="pt-PT" sz="1100" i="1" dirty="0">
                <a:solidFill>
                  <a:srgbClr val="00B4B2"/>
                </a:solidFill>
                <a:latin typeface="Arial Narrow" panose="020B0606020202030204" pitchFamily="34" charset="0"/>
                <a:cs typeface="Arial Narrow" panose="020B0606020202030204" pitchFamily="34" charset="0"/>
                <a:sym typeface="+mn-ea"/>
              </a:rPr>
              <a:t>Modera</a:t>
            </a:r>
            <a:r>
              <a:rPr lang="pt-PT" altLang="en-GB" sz="1100" i="1" dirty="0">
                <a:solidFill>
                  <a:srgbClr val="00B4B2"/>
                </a:solidFill>
                <a:latin typeface="Arial Narrow" panose="020B0606020202030204" pitchFamily="34" charset="0"/>
                <a:cs typeface="Arial Narrow" panose="020B0606020202030204" pitchFamily="34" charset="0"/>
                <a:sym typeface="+mn-ea"/>
              </a:rPr>
              <a:t>d</a:t>
            </a:r>
            <a:r>
              <a:rPr lang="pt-PT" sz="1100" i="1" dirty="0">
                <a:solidFill>
                  <a:srgbClr val="00B4B2"/>
                </a:solidFill>
                <a:latin typeface="Arial Narrow" panose="020B0606020202030204" pitchFamily="34" charset="0"/>
                <a:cs typeface="Arial Narrow" panose="020B0606020202030204" pitchFamily="34" charset="0"/>
                <a:sym typeface="+mn-ea"/>
              </a:rPr>
              <a:t>or </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Cabo Verde</a:t>
            </a:r>
          </a:p>
          <a:p>
            <a:pPr>
              <a:lnSpc>
                <a:spcPts val="1100"/>
              </a:lnSpc>
            </a:pPr>
            <a:r>
              <a:rPr lang="pt-PT" altLang="en-GB" sz="1100" i="1" dirty="0" smtClean="0">
                <a:solidFill>
                  <a:srgbClr val="00B4B2"/>
                </a:solidFill>
                <a:latin typeface="Arial Narrow" panose="020B0606020202030204" pitchFamily="34" charset="0"/>
                <a:cs typeface="Arial Narrow" panose="020B0606020202030204" pitchFamily="34" charset="0"/>
                <a:sym typeface="+mn-ea"/>
              </a:rPr>
              <a:t>Oradores</a:t>
            </a:r>
            <a:r>
              <a:rPr lang="pt-PT" sz="1100" i="1" dirty="0" smtClean="0">
                <a:solidFill>
                  <a:schemeClr val="bg1"/>
                </a:solidFill>
                <a:latin typeface="Arial Narrow" panose="020B0606020202030204" pitchFamily="34" charset="0"/>
                <a:cs typeface="Arial Narrow" panose="020B0606020202030204" pitchFamily="34" charset="0"/>
                <a:sym typeface="+mn-ea"/>
              </a:rPr>
              <a:t>: </a:t>
            </a:r>
          </a:p>
          <a:p>
            <a:pPr>
              <a:lnSpc>
                <a:spcPts val="1100"/>
              </a:lnSpc>
            </a:pPr>
            <a:r>
              <a:rPr lang="pt-PT" sz="1100" dirty="0" smtClean="0">
                <a:solidFill>
                  <a:schemeClr val="bg1"/>
                </a:solidFill>
                <a:latin typeface="Arial Narrow" panose="020B0606020202030204" pitchFamily="34" charset="0"/>
                <a:cs typeface="Arial Narrow" panose="020B0606020202030204" pitchFamily="34" charset="0"/>
                <a:sym typeface="+mn-ea"/>
              </a:rPr>
              <a:t>» FAO </a:t>
            </a:r>
            <a:r>
              <a:rPr lang="pt-PT" sz="1100" dirty="0">
                <a:solidFill>
                  <a:schemeClr val="bg1"/>
                </a:solidFill>
                <a:latin typeface="Arial Narrow" panose="020B0606020202030204" pitchFamily="34" charset="0"/>
                <a:cs typeface="Arial Narrow" panose="020B0606020202030204" pitchFamily="34" charset="0"/>
                <a:sym typeface="+mn-ea"/>
              </a:rPr>
              <a:t>–  Organização das Nações Unidas para Alimentação e </a:t>
            </a:r>
            <a:r>
              <a:rPr lang="pt-PT" sz="1100" dirty="0" smtClean="0">
                <a:solidFill>
                  <a:schemeClr val="bg1"/>
                </a:solidFill>
                <a:latin typeface="Arial Narrow" panose="020B0606020202030204" pitchFamily="34" charset="0"/>
                <a:cs typeface="Arial Narrow" panose="020B0606020202030204" pitchFamily="34" charset="0"/>
                <a:sym typeface="+mn-ea"/>
              </a:rPr>
              <a:t>Agricultura</a:t>
            </a:r>
          </a:p>
          <a:p>
            <a:pPr>
              <a:lnSpc>
                <a:spcPts val="1100"/>
              </a:lnSpc>
            </a:pPr>
            <a:r>
              <a:rPr lang="pt-PT" sz="1100" dirty="0">
                <a:solidFill>
                  <a:schemeClr val="bg1"/>
                </a:solidFill>
                <a:latin typeface="Arial Narrow" panose="020B0606020202030204" pitchFamily="34" charset="0"/>
                <a:cs typeface="Arial Narrow" panose="020B0606020202030204" pitchFamily="34" charset="0"/>
                <a:sym typeface="+mn-ea"/>
              </a:rPr>
              <a:t>» </a:t>
            </a:r>
            <a:r>
              <a:rPr lang="pt-PT" sz="1100" dirty="0" smtClean="0">
                <a:solidFill>
                  <a:schemeClr val="bg1"/>
                </a:solidFill>
                <a:latin typeface="Arial Narrow" panose="020B0606020202030204" pitchFamily="34" charset="0"/>
              </a:rPr>
              <a:t>Agência </a:t>
            </a:r>
            <a:r>
              <a:rPr lang="pt-PT" sz="1100" dirty="0">
                <a:solidFill>
                  <a:schemeClr val="bg1"/>
                </a:solidFill>
                <a:latin typeface="Arial Narrow" panose="020B0606020202030204" pitchFamily="34" charset="0"/>
              </a:rPr>
              <a:t>Regional da Agricultura e Alimentação – ARAA</a:t>
            </a:r>
            <a:endParaRPr lang="pt-PT" sz="1100" dirty="0">
              <a:solidFill>
                <a:schemeClr val="bg1"/>
              </a:solidFill>
              <a:latin typeface="Arial Narrow" panose="020B0606020202030204" pitchFamily="34" charset="0"/>
              <a:hlinkClick r:id="rId2"/>
            </a:endParaRPr>
          </a:p>
          <a:p>
            <a:pPr>
              <a:lnSpc>
                <a:spcPts val="1100"/>
              </a:lnSpc>
            </a:pPr>
            <a:r>
              <a:rPr lang="pt-PT" sz="1100" dirty="0">
                <a:solidFill>
                  <a:schemeClr val="bg1"/>
                </a:solidFill>
                <a:latin typeface="Arial Narrow" panose="020B0606020202030204" pitchFamily="34" charset="0"/>
                <a:cs typeface="Arial Narrow" panose="020B0606020202030204" pitchFamily="34" charset="0"/>
                <a:sym typeface="+mn-ea"/>
              </a:rPr>
              <a:t>» </a:t>
            </a:r>
            <a:r>
              <a:rPr lang="pt-PT" sz="1100" dirty="0" smtClean="0">
                <a:solidFill>
                  <a:schemeClr val="bg1"/>
                </a:solidFill>
                <a:latin typeface="Arial Narrow" panose="020B0606020202030204" pitchFamily="34" charset="0"/>
                <a:cs typeface="Arial Narrow" panose="020B0606020202030204" pitchFamily="34" charset="0"/>
                <a:sym typeface="+mn-ea"/>
              </a:rPr>
              <a:t>Agência </a:t>
            </a:r>
            <a:r>
              <a:rPr lang="pt-PT" sz="1100" dirty="0">
                <a:solidFill>
                  <a:schemeClr val="bg1"/>
                </a:solidFill>
                <a:latin typeface="Arial Narrow" panose="020B0606020202030204" pitchFamily="34" charset="0"/>
                <a:cs typeface="Arial Narrow" panose="020B0606020202030204" pitchFamily="34" charset="0"/>
                <a:sym typeface="+mn-ea"/>
              </a:rPr>
              <a:t>Francesa de Desenvolvimento - </a:t>
            </a:r>
            <a:r>
              <a:rPr lang="pt-PT" sz="1100" i="1" dirty="0">
                <a:solidFill>
                  <a:schemeClr val="bg1"/>
                </a:solidFill>
                <a:latin typeface="Arial Narrow" panose="020B0606020202030204" pitchFamily="34" charset="0"/>
                <a:cs typeface="Arial Narrow" panose="020B0606020202030204" pitchFamily="34" charset="0"/>
                <a:sym typeface="+mn-ea"/>
              </a:rPr>
              <a:t>AFD</a:t>
            </a:r>
          </a:p>
          <a:p>
            <a:pPr>
              <a:lnSpc>
                <a:spcPts val="1100"/>
              </a:lnSpc>
              <a:defRPr lang="en-US"/>
            </a:pP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endParaRPr lang="pt-BR" sz="1100" i="1" dirty="0" smtClean="0">
              <a:solidFill>
                <a:schemeClr val="bg1"/>
              </a:solidFill>
              <a:latin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cs typeface="Arial Narrow" panose="020B0606020202030204" pitchFamily="34" charset="0"/>
                <a:sym typeface="+mn-ea"/>
              </a:rPr>
              <a:t>Coffee Break</a:t>
            </a:r>
          </a:p>
          <a:p>
            <a:pPr>
              <a:lnSpc>
                <a:spcPts val="1100"/>
              </a:lnSpc>
              <a:defRPr lang="en-US"/>
            </a:pPr>
            <a:r>
              <a:rPr lang="pt-PT" sz="1100" i="1" dirty="0">
                <a:solidFill>
                  <a:srgbClr val="00B4B2"/>
                </a:solidFill>
                <a:latin typeface="Arial Narrow" panose="020B0606020202030204" pitchFamily="34" charset="0"/>
                <a:sym typeface="+mn-ea"/>
              </a:rPr>
              <a:t>Conferência</a:t>
            </a:r>
            <a:r>
              <a:rPr lang="pt-PT" altLang="en-US" sz="1100" i="1" dirty="0" smtClean="0">
                <a:solidFill>
                  <a:srgbClr val="00B4B2"/>
                </a:solidFill>
                <a:latin typeface="Arial Narrow" panose="020B0606020202030204" pitchFamily="34" charset="0"/>
                <a:cs typeface="Arial Narrow" panose="020B0606020202030204" pitchFamily="34" charset="0"/>
                <a:sym typeface="+mn-ea"/>
              </a:rPr>
              <a:t> </a:t>
            </a:r>
            <a:r>
              <a:rPr lang="pt-PT" sz="1100" i="1" dirty="0">
                <a:solidFill>
                  <a:srgbClr val="00B4B2"/>
                </a:solidFill>
                <a:latin typeface="Arial Narrow" panose="020B0606020202030204" pitchFamily="34" charset="0"/>
                <a:cs typeface="Arial Narrow" panose="020B0606020202030204" pitchFamily="34" charset="0"/>
                <a:sym typeface="+mn-ea"/>
              </a:rPr>
              <a:t>VI</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«ROCHAGEM: HISTÓRICO, PERSPECTIVAS FUTURAS E NOVOS DESAFIOS» </a:t>
            </a:r>
            <a:endParaRPr lang="pt-PT" sz="1100" i="1"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pt-PT" sz="1100" i="1" dirty="0">
                <a:solidFill>
                  <a:srgbClr val="00B4B2"/>
                </a:solidFill>
                <a:latin typeface="Arial Narrow" panose="020B0606020202030204" pitchFamily="34" charset="0"/>
                <a:cs typeface="Arial Narrow" panose="020B0606020202030204" pitchFamily="34" charset="0"/>
                <a:sym typeface="+mn-ea"/>
              </a:rPr>
              <a:t>Modera</a:t>
            </a:r>
            <a:r>
              <a:rPr lang="pt-PT" altLang="en-GB" sz="1100" i="1" dirty="0">
                <a:solidFill>
                  <a:srgbClr val="00B4B2"/>
                </a:solidFill>
                <a:latin typeface="Arial Narrow" panose="020B0606020202030204" pitchFamily="34" charset="0"/>
                <a:cs typeface="Arial Narrow" panose="020B0606020202030204" pitchFamily="34" charset="0"/>
                <a:sym typeface="+mn-ea"/>
              </a:rPr>
              <a:t>d</a:t>
            </a:r>
            <a:r>
              <a:rPr lang="pt-PT" sz="1100" i="1" dirty="0">
                <a:solidFill>
                  <a:srgbClr val="00B4B2"/>
                </a:solidFill>
                <a:latin typeface="Arial Narrow" panose="020B0606020202030204" pitchFamily="34" charset="0"/>
                <a:cs typeface="Arial Narrow" panose="020B0606020202030204" pitchFamily="34" charset="0"/>
                <a:sym typeface="+mn-ea"/>
              </a:rPr>
              <a:t>or</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sz="1100" dirty="0" smtClean="0">
                <a:solidFill>
                  <a:schemeClr val="bg1"/>
                </a:solidFill>
                <a:latin typeface="Arial Narrow" panose="020B0606020202030204" pitchFamily="34" charset="0"/>
                <a:cs typeface="Arial Narrow" panose="020B0606020202030204" pitchFamily="34" charset="0"/>
                <a:sym typeface="+mn-ea"/>
              </a:rPr>
              <a:t>Cabo Verde</a:t>
            </a:r>
            <a:endParaRPr lang="pt-PT" sz="1100" i="1"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pt-PT" altLang="en-US" sz="1100" i="1" dirty="0">
                <a:solidFill>
                  <a:srgbClr val="00B4B2"/>
                </a:solidFill>
                <a:latin typeface="Arial Narrow" panose="020B0606020202030204" pitchFamily="34" charset="0"/>
                <a:cs typeface="Arial Narrow" panose="020B0606020202030204" pitchFamily="34" charset="0"/>
                <a:sym typeface="+mn-ea"/>
              </a:rPr>
              <a:t>Conferencista</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sym typeface="+mn-ea"/>
              </a:rPr>
              <a:t>Prof. Émérito Othon Henry Leonardos - Universi</a:t>
            </a:r>
            <a:r>
              <a:rPr lang="pt-PT" altLang="en-US" sz="1100" dirty="0">
                <a:solidFill>
                  <a:schemeClr val="bg1"/>
                </a:solidFill>
                <a:latin typeface="Arial Narrow" panose="020B0606020202030204" pitchFamily="34" charset="0"/>
                <a:sym typeface="+mn-ea"/>
              </a:rPr>
              <a:t>dade </a:t>
            </a:r>
            <a:r>
              <a:rPr lang="pt-PT" sz="1100" dirty="0">
                <a:solidFill>
                  <a:schemeClr val="bg1"/>
                </a:solidFill>
                <a:latin typeface="Arial Narrow" panose="020B0606020202030204" pitchFamily="34" charset="0"/>
                <a:sym typeface="+mn-ea"/>
              </a:rPr>
              <a:t>de Bras</a:t>
            </a:r>
            <a:r>
              <a:rPr lang="pt-PT" altLang="en-US" sz="1100" dirty="0">
                <a:solidFill>
                  <a:schemeClr val="bg1"/>
                </a:solidFill>
                <a:latin typeface="Arial Narrow" panose="020B0606020202030204" pitchFamily="34" charset="0"/>
                <a:sym typeface="+mn-ea"/>
              </a:rPr>
              <a:t>í</a:t>
            </a:r>
            <a:r>
              <a:rPr lang="pt-PT" sz="1100" dirty="0">
                <a:solidFill>
                  <a:schemeClr val="bg1"/>
                </a:solidFill>
                <a:latin typeface="Arial Narrow" panose="020B0606020202030204" pitchFamily="34" charset="0"/>
                <a:sym typeface="+mn-ea"/>
              </a:rPr>
              <a:t>lia</a:t>
            </a:r>
          </a:p>
          <a:p>
            <a:pPr>
              <a:lnSpc>
                <a:spcPts val="1100"/>
              </a:lnSpc>
              <a:defRPr lang="en-US"/>
            </a:pPr>
            <a:r>
              <a:rPr lang="pt-PT" sz="1100" i="1" dirty="0">
                <a:solidFill>
                  <a:schemeClr val="bg1"/>
                </a:solidFill>
                <a:latin typeface="Arial Narrow" panose="020B0606020202030204" pitchFamily="34" charset="0"/>
              </a:rPr>
              <a:t> </a:t>
            </a:r>
          </a:p>
          <a:p>
            <a:pPr>
              <a:lnSpc>
                <a:spcPts val="1100"/>
              </a:lnSpc>
              <a:defRPr lang="en-US"/>
            </a:pPr>
            <a:endParaRPr lang="pt-BR" sz="1100" i="1" dirty="0" smtClean="0">
              <a:solidFill>
                <a:schemeClr val="bg1"/>
              </a:solidFill>
              <a:latin typeface="Arial Narrow" panose="020B0606020202030204" pitchFamily="34" charset="0"/>
            </a:endParaRPr>
          </a:p>
          <a:p>
            <a:pPr>
              <a:lnSpc>
                <a:spcPts val="1100"/>
              </a:lnSpc>
              <a:defRPr lang="en-US"/>
            </a:pPr>
            <a:r>
              <a:rPr lang="pt-PT" altLang="pt-BR" sz="1100" i="1" dirty="0">
                <a:solidFill>
                  <a:schemeClr val="bg1"/>
                </a:solidFill>
                <a:latin typeface="Arial Narrow" panose="020B0606020202030204" pitchFamily="34" charset="0"/>
                <a:cs typeface="Arial Narrow" panose="020B0606020202030204" pitchFamily="34" charset="0"/>
                <a:sym typeface="+mn-ea"/>
              </a:rPr>
              <a:t>Almoço</a:t>
            </a:r>
            <a:endParaRPr lang="pt-PT" altLang="en-US" sz="1100" dirty="0" smtClean="0">
              <a:solidFill>
                <a:schemeClr val="bg1"/>
              </a:solidFill>
              <a:latin typeface="Arial Narrow" panose="020B0606020202030204" pitchFamily="34" charset="0"/>
              <a:sym typeface="+mn-ea"/>
            </a:endParaRPr>
          </a:p>
          <a:p>
            <a:pPr>
              <a:lnSpc>
                <a:spcPts val="1100"/>
              </a:lnSpc>
              <a:defRPr lang="en-US"/>
            </a:pPr>
            <a:r>
              <a:rPr lang="pt-PT" sz="1100" b="1" i="1" dirty="0">
                <a:solidFill>
                  <a:srgbClr val="00B4B2"/>
                </a:solidFill>
                <a:latin typeface="Arial Narrow" panose="020B0606020202030204" pitchFamily="34" charset="0"/>
                <a:sym typeface="+mn-ea"/>
              </a:rPr>
              <a:t>Panel</a:t>
            </a:r>
            <a:r>
              <a:rPr lang="pt-PT" sz="1100" b="1" i="1" dirty="0">
                <a:solidFill>
                  <a:srgbClr val="00B4B2"/>
                </a:solidFill>
                <a:latin typeface="Arial Narrow" panose="020B0606020202030204" pitchFamily="34" charset="0"/>
                <a:cs typeface="Arial Narrow" panose="020B0606020202030204" pitchFamily="34" charset="0"/>
                <a:sym typeface="+mn-ea"/>
              </a:rPr>
              <a:t>  </a:t>
            </a:r>
            <a:r>
              <a:rPr lang="pt-PT" sz="1100" b="1" i="1" dirty="0" smtClean="0">
                <a:solidFill>
                  <a:srgbClr val="00B4B2"/>
                </a:solidFill>
                <a:latin typeface="Arial Narrow" panose="020B0606020202030204" pitchFamily="34" charset="0"/>
                <a:cs typeface="Arial Narrow" panose="020B0606020202030204" pitchFamily="34" charset="0"/>
                <a:sym typeface="+mn-ea"/>
              </a:rPr>
              <a:t>II</a:t>
            </a:r>
            <a:r>
              <a:rPr lang="pt-PT" sz="1100" i="1" dirty="0" smtClean="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a:t>
            </a:r>
            <a:r>
              <a:rPr lang="pt-PT" sz="1100" i="1" dirty="0">
                <a:solidFill>
                  <a:schemeClr val="bg1"/>
                </a:solidFill>
                <a:latin typeface="Arial Narrow" panose="020B0606020202030204" pitchFamily="34" charset="0"/>
                <a:sym typeface="+mn-ea"/>
              </a:rPr>
              <a:t>BASALTOS: POTENCIAL AGROMINERAL E OPORTUNIDADES DA CADEIA PRODUTIVA</a:t>
            </a:r>
            <a:r>
              <a:rPr lang="pt-PT" altLang="en-US" sz="1100" i="1" dirty="0">
                <a:solidFill>
                  <a:schemeClr val="bg1"/>
                </a:solidFill>
                <a:latin typeface="Arial Narrow" panose="020B0606020202030204" pitchFamily="34" charset="0"/>
                <a:cs typeface="Arial" panose="020B0604020202020204" pitchFamily="34" charset="0"/>
                <a:sym typeface="+mn-ea"/>
              </a:rPr>
              <a:t>»</a:t>
            </a:r>
            <a:endParaRPr lang="pt-PT" altLang="en-US" sz="1100" i="1" dirty="0">
              <a:solidFill>
                <a:schemeClr val="bg1"/>
              </a:solidFill>
              <a:latin typeface="Arial Narrow" panose="020B0606020202030204" pitchFamily="34" charset="0"/>
              <a:cs typeface="Arial" panose="020B0604020202020204" pitchFamily="34" charset="0"/>
            </a:endParaRPr>
          </a:p>
          <a:p>
            <a:pPr>
              <a:lnSpc>
                <a:spcPts val="1100"/>
              </a:lnSpc>
              <a:defRPr lang="en-US"/>
            </a:pPr>
            <a:r>
              <a:rPr lang="en-GB" sz="1100" i="1" dirty="0" err="1">
                <a:solidFill>
                  <a:srgbClr val="00B4B2"/>
                </a:solidFill>
                <a:latin typeface="Arial Narrow" panose="020B0606020202030204" pitchFamily="34" charset="0"/>
                <a:cs typeface="Arial Narrow" panose="020B0606020202030204" pitchFamily="34" charset="0"/>
                <a:sym typeface="+mn-ea"/>
              </a:rPr>
              <a:t>Modera</a:t>
            </a:r>
            <a:r>
              <a:rPr lang="pt-PT" altLang="en-GB" sz="1100" i="1" dirty="0">
                <a:solidFill>
                  <a:srgbClr val="00B4B2"/>
                </a:solidFill>
                <a:latin typeface="Arial Narrow" panose="020B0606020202030204" pitchFamily="34" charset="0"/>
                <a:cs typeface="Arial Narrow" panose="020B0606020202030204" pitchFamily="34" charset="0"/>
                <a:sym typeface="+mn-ea"/>
              </a:rPr>
              <a:t>d</a:t>
            </a:r>
            <a:r>
              <a:rPr lang="en-GB" sz="1100" i="1" dirty="0">
                <a:solidFill>
                  <a:srgbClr val="00B4B2"/>
                </a:solidFill>
                <a:latin typeface="Arial Narrow" panose="020B0606020202030204" pitchFamily="34" charset="0"/>
                <a:cs typeface="Arial Narrow" panose="020B0606020202030204" pitchFamily="34" charset="0"/>
                <a:sym typeface="+mn-ea"/>
              </a:rPr>
              <a:t>or</a:t>
            </a:r>
            <a:r>
              <a:rPr lang="pt-BR" sz="1100" i="1" dirty="0">
                <a:solidFill>
                  <a:schemeClr val="bg1"/>
                </a:solidFill>
                <a:latin typeface="Arial Narrow" panose="020B0606020202030204" pitchFamily="34" charset="0"/>
                <a:cs typeface="Arial Narrow" panose="020B0606020202030204" pitchFamily="34" charset="0"/>
                <a:sym typeface="+mn-ea"/>
              </a:rPr>
              <a:t>: </a:t>
            </a:r>
            <a:r>
              <a:rPr lang="pt-PT" sz="1100" dirty="0" smtClean="0">
                <a:solidFill>
                  <a:schemeClr val="bg1"/>
                </a:solidFill>
                <a:latin typeface="Arial Narrow" panose="020B0606020202030204" pitchFamily="34" charset="0"/>
                <a:cs typeface="Arial Narrow" panose="020B0606020202030204" pitchFamily="34" charset="0"/>
                <a:sym typeface="+mn-ea"/>
              </a:rPr>
              <a:t>Cabo Verde</a:t>
            </a:r>
          </a:p>
          <a:p>
            <a:pPr>
              <a:lnSpc>
                <a:spcPts val="1100"/>
              </a:lnSpc>
              <a:defRPr lang="en-US"/>
            </a:pPr>
            <a:r>
              <a:rPr lang="pt-PT" altLang="en-GB" sz="1100" i="1" dirty="0" smtClean="0">
                <a:solidFill>
                  <a:srgbClr val="00B4B2"/>
                </a:solidFill>
                <a:latin typeface="Arial Narrow" panose="020B0606020202030204" pitchFamily="34" charset="0"/>
                <a:cs typeface="Arial Narrow" panose="020B0606020202030204" pitchFamily="34" charset="0"/>
                <a:sym typeface="+mn-ea"/>
              </a:rPr>
              <a:t>Oradores</a:t>
            </a:r>
            <a:r>
              <a:rPr lang="pt-BR" sz="1100" i="1" dirty="0">
                <a:solidFill>
                  <a:schemeClr val="bg1"/>
                </a:solidFill>
                <a:latin typeface="Arial Narrow" panose="020B0606020202030204" pitchFamily="34" charset="0"/>
                <a:cs typeface="Arial Narrow" panose="020B0606020202030204" pitchFamily="34" charset="0"/>
                <a:sym typeface="+mn-ea"/>
              </a:rPr>
              <a:t>:</a:t>
            </a:r>
            <a:endParaRPr lang="pt-BR" sz="1100" i="1"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pt-PT" sz="1100" i="1" dirty="0">
                <a:solidFill>
                  <a:schemeClr val="bg1"/>
                </a:solidFill>
                <a:latin typeface="Arial Narrow" panose="020B0606020202030204" pitchFamily="34" charset="0"/>
                <a:sym typeface="+mn-ea"/>
              </a:rPr>
              <a:t>MSc.  </a:t>
            </a:r>
            <a:r>
              <a:rPr lang="pt-PT" sz="1100" dirty="0">
                <a:solidFill>
                  <a:schemeClr val="bg1"/>
                </a:solidFill>
                <a:latin typeface="Arial Narrow" panose="020B0606020202030204" pitchFamily="34" charset="0"/>
                <a:sym typeface="+mn-ea"/>
              </a:rPr>
              <a:t>Magda Bergmann - Investigadora do Serviço Geológico do Brasil</a:t>
            </a:r>
          </a:p>
          <a:p>
            <a:pPr>
              <a:lnSpc>
                <a:spcPts val="1100"/>
              </a:lnSpc>
              <a:defRPr lang="en-US"/>
            </a:pPr>
            <a:r>
              <a:rPr lang="pt-PT" sz="1100" i="1" dirty="0">
                <a:solidFill>
                  <a:schemeClr val="bg1"/>
                </a:solidFill>
                <a:latin typeface="Arial Narrow" panose="020B0606020202030204" pitchFamily="34" charset="0"/>
                <a:sym typeface="+mn-ea"/>
              </a:rPr>
              <a:t>MSc.  </a:t>
            </a:r>
            <a:r>
              <a:rPr lang="pt-PT" sz="1100" dirty="0">
                <a:solidFill>
                  <a:schemeClr val="bg1"/>
                </a:solidFill>
                <a:latin typeface="Arial Narrow" panose="020B0606020202030204" pitchFamily="34" charset="0"/>
                <a:sym typeface="+mn-ea"/>
              </a:rPr>
              <a:t>Andrea Sander -  Investigadora do Serviço Geológico do </a:t>
            </a:r>
            <a:r>
              <a:rPr lang="pt-PT" sz="1100" dirty="0" smtClean="0">
                <a:solidFill>
                  <a:schemeClr val="bg1"/>
                </a:solidFill>
                <a:latin typeface="Arial Narrow" panose="020B0606020202030204" pitchFamily="34" charset="0"/>
                <a:sym typeface="+mn-ea"/>
              </a:rPr>
              <a:t>Brasil</a:t>
            </a:r>
          </a:p>
          <a:p>
            <a:pPr>
              <a:lnSpc>
                <a:spcPts val="1100"/>
              </a:lnSpc>
              <a:defRPr lang="en-US"/>
            </a:pPr>
            <a:endParaRPr lang="pt-PT" sz="1100" i="1" dirty="0" smtClean="0">
              <a:solidFill>
                <a:schemeClr val="bg1"/>
              </a:solidFill>
              <a:latin typeface="Arial Narrow" panose="020B0606020202030204" pitchFamily="34" charset="0"/>
            </a:endParaRPr>
          </a:p>
          <a:p>
            <a:pPr>
              <a:lnSpc>
                <a:spcPts val="1100"/>
              </a:lnSpc>
              <a:defRPr lang="en-US"/>
            </a:pPr>
            <a:endParaRPr lang="pt-PT" sz="1100" i="1" dirty="0">
              <a:solidFill>
                <a:schemeClr val="bg1"/>
              </a:solidFill>
              <a:latin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cs typeface="Arial Narrow" panose="020B0606020202030204" pitchFamily="34" charset="0"/>
                <a:sym typeface="+mn-ea"/>
              </a:rPr>
              <a:t>Coffee </a:t>
            </a:r>
            <a:r>
              <a:rPr lang="pt-PT" sz="1100" dirty="0" smtClean="0">
                <a:solidFill>
                  <a:schemeClr val="bg1"/>
                </a:solidFill>
                <a:latin typeface="Arial Narrow" panose="020B0606020202030204" pitchFamily="34" charset="0"/>
                <a:cs typeface="Arial Narrow" panose="020B0606020202030204" pitchFamily="34" charset="0"/>
                <a:sym typeface="+mn-ea"/>
              </a:rPr>
              <a:t>Break</a:t>
            </a:r>
            <a:endParaRPr lang="pt-PT" altLang="en-US" sz="1100" dirty="0" smtClean="0">
              <a:solidFill>
                <a:schemeClr val="bg1"/>
              </a:solidFill>
              <a:latin typeface="Arial Narrow" panose="020B0606020202030204" pitchFamily="34" charset="0"/>
              <a:sym typeface="+mn-ea"/>
            </a:endParaRPr>
          </a:p>
          <a:p>
            <a:pPr>
              <a:lnSpc>
                <a:spcPts val="1100"/>
              </a:lnSpc>
              <a:defRPr lang="en-US"/>
            </a:pPr>
            <a:r>
              <a:rPr lang="pt-PT" sz="1100" i="1" dirty="0">
                <a:solidFill>
                  <a:srgbClr val="00B4B2"/>
                </a:solidFill>
                <a:latin typeface="Arial Narrow" panose="020B0606020202030204" pitchFamily="34" charset="0"/>
                <a:sym typeface="+mn-ea"/>
              </a:rPr>
              <a:t>Conferência</a:t>
            </a:r>
            <a:r>
              <a:rPr lang="pt-PT" altLang="en-US" sz="1100" i="1" dirty="0" smtClean="0">
                <a:solidFill>
                  <a:srgbClr val="00B4B2"/>
                </a:solidFill>
                <a:latin typeface="Arial Narrow" panose="020B0606020202030204" pitchFamily="34" charset="0"/>
                <a:cs typeface="Arial Narrow" panose="020B0606020202030204" pitchFamily="34" charset="0"/>
                <a:sym typeface="+mn-ea"/>
              </a:rPr>
              <a:t> </a:t>
            </a:r>
            <a:r>
              <a:rPr lang="pt-PT" sz="1100" i="1" dirty="0" smtClean="0">
                <a:solidFill>
                  <a:srgbClr val="00B4B2"/>
                </a:solidFill>
                <a:latin typeface="Arial Narrow" panose="020B0606020202030204" pitchFamily="34" charset="0"/>
                <a:cs typeface="Arial Narrow" panose="020B0606020202030204" pitchFamily="34" charset="0"/>
                <a:sym typeface="+mn-ea"/>
              </a:rPr>
              <a:t>VII</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dirty="0" smtClean="0">
                <a:solidFill>
                  <a:schemeClr val="bg1"/>
                </a:solidFill>
                <a:latin typeface="Arial Narrow" panose="020B0606020202030204" pitchFamily="34" charset="0"/>
                <a:cs typeface="Arial Narrow" panose="020B0606020202030204" pitchFamily="34" charset="0"/>
                <a:sym typeface="+mn-ea"/>
              </a:rPr>
              <a:t> </a:t>
            </a:r>
            <a:r>
              <a:rPr lang="pt-PT" sz="1100" i="1" dirty="0">
                <a:solidFill>
                  <a:schemeClr val="bg1"/>
                </a:solidFill>
                <a:latin typeface="Arial Narrow" panose="020B0606020202030204" pitchFamily="34" charset="0"/>
                <a:cs typeface="Arial Narrow" panose="020B0606020202030204" pitchFamily="34" charset="0"/>
                <a:sym typeface="+mn-ea"/>
              </a:rPr>
              <a:t>«A CADEIA DE DESENVOLVIMENTO AGRÍCOLA NO CONTINENTE AFRICANO - Da produção à industrialização e </a:t>
            </a:r>
            <a:r>
              <a:rPr lang="pt-PT" sz="1100" i="1" dirty="0" smtClean="0">
                <a:solidFill>
                  <a:schemeClr val="bg1"/>
                </a:solidFill>
                <a:latin typeface="Arial Narrow" panose="020B0606020202030204" pitchFamily="34" charset="0"/>
                <a:cs typeface="Arial Narrow" panose="020B0606020202030204" pitchFamily="34" charset="0"/>
                <a:sym typeface="+mn-ea"/>
              </a:rPr>
              <a:t>distribuição</a:t>
            </a:r>
            <a:r>
              <a:rPr lang="pt-PT" altLang="en-US" sz="1100" i="1" dirty="0" smtClean="0">
                <a:solidFill>
                  <a:schemeClr val="bg1"/>
                </a:solidFill>
                <a:latin typeface="Arial Narrow" panose="020B0606020202030204" pitchFamily="34" charset="0"/>
                <a:cs typeface="Arial Narrow" panose="020B0606020202030204" pitchFamily="34" charset="0"/>
                <a:sym typeface="+mn-ea"/>
              </a:rPr>
              <a:t>»</a:t>
            </a:r>
            <a:endParaRPr lang="pt-BR"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en-GB" sz="1100" i="1" dirty="0" smtClean="0">
                <a:solidFill>
                  <a:srgbClr val="00B4B2"/>
                </a:solidFill>
                <a:latin typeface="Arial Narrow" panose="020B0606020202030204" pitchFamily="34" charset="0"/>
                <a:cs typeface="Arial Narrow" panose="020B0606020202030204" pitchFamily="34" charset="0"/>
                <a:sym typeface="+mn-ea"/>
              </a:rPr>
              <a:t>Modera</a:t>
            </a:r>
            <a:r>
              <a:rPr lang="pt-PT" altLang="en-GB" sz="1100" i="1" dirty="0" smtClean="0">
                <a:solidFill>
                  <a:srgbClr val="00B4B2"/>
                </a:solidFill>
                <a:latin typeface="Arial Narrow" panose="020B0606020202030204" pitchFamily="34" charset="0"/>
                <a:cs typeface="Arial Narrow" panose="020B0606020202030204" pitchFamily="34" charset="0"/>
                <a:sym typeface="+mn-ea"/>
              </a:rPr>
              <a:t>d</a:t>
            </a:r>
            <a:r>
              <a:rPr lang="en-GB" sz="1100" i="1" dirty="0" smtClean="0">
                <a:solidFill>
                  <a:srgbClr val="00B4B2"/>
                </a:solidFill>
                <a:latin typeface="Arial Narrow" panose="020B0606020202030204" pitchFamily="34" charset="0"/>
                <a:cs typeface="Arial Narrow" panose="020B0606020202030204" pitchFamily="34" charset="0"/>
                <a:sym typeface="+mn-ea"/>
              </a:rPr>
              <a:t>or</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err="1" smtClean="0">
                <a:solidFill>
                  <a:schemeClr val="bg1"/>
                </a:solidFill>
                <a:latin typeface="Arial Narrow" panose="020B0606020202030204" pitchFamily="34" charset="0"/>
              </a:rPr>
              <a:t>Câmara</a:t>
            </a:r>
            <a:r>
              <a:rPr lang="fr-FR" sz="1100" dirty="0" smtClean="0">
                <a:solidFill>
                  <a:schemeClr val="bg1"/>
                </a:solidFill>
                <a:latin typeface="Arial Narrow" panose="020B0606020202030204" pitchFamily="34" charset="0"/>
              </a:rPr>
              <a:t> de </a:t>
            </a:r>
            <a:r>
              <a:rPr lang="fr-FR" sz="1100" dirty="0" err="1" smtClean="0">
                <a:solidFill>
                  <a:schemeClr val="bg1"/>
                </a:solidFill>
                <a:latin typeface="Arial Narrow" panose="020B0606020202030204" pitchFamily="34" charset="0"/>
              </a:rPr>
              <a:t>Comércio</a:t>
            </a:r>
            <a:r>
              <a:rPr lang="fr-FR" sz="1100" dirty="0" smtClean="0">
                <a:solidFill>
                  <a:schemeClr val="bg1"/>
                </a:solidFill>
                <a:latin typeface="Arial Narrow" panose="020B0606020202030204" pitchFamily="34" charset="0"/>
              </a:rPr>
              <a:t>, </a:t>
            </a:r>
            <a:r>
              <a:rPr lang="fr-FR" sz="1100" dirty="0" err="1" smtClean="0">
                <a:solidFill>
                  <a:schemeClr val="bg1"/>
                </a:solidFill>
                <a:latin typeface="Arial Narrow" panose="020B0606020202030204" pitchFamily="34" charset="0"/>
              </a:rPr>
              <a:t>Indústria</a:t>
            </a:r>
            <a:r>
              <a:rPr lang="fr-FR" sz="1100" dirty="0" smtClean="0">
                <a:solidFill>
                  <a:schemeClr val="bg1"/>
                </a:solidFill>
                <a:latin typeface="Arial Narrow" panose="020B0606020202030204" pitchFamily="34" charset="0"/>
              </a:rPr>
              <a:t>, </a:t>
            </a:r>
            <a:r>
              <a:rPr lang="fr-FR" sz="1100" dirty="0" err="1" smtClean="0">
                <a:solidFill>
                  <a:schemeClr val="bg1"/>
                </a:solidFill>
                <a:latin typeface="Arial Narrow" panose="020B0606020202030204" pitchFamily="34" charset="0"/>
              </a:rPr>
              <a:t>Agricultura</a:t>
            </a:r>
            <a:r>
              <a:rPr lang="fr-FR" sz="1100" dirty="0" smtClean="0">
                <a:solidFill>
                  <a:schemeClr val="bg1"/>
                </a:solidFill>
                <a:latin typeface="Arial Narrow" panose="020B0606020202030204" pitchFamily="34" charset="0"/>
              </a:rPr>
              <a:t> e </a:t>
            </a:r>
            <a:r>
              <a:rPr lang="fr-FR" sz="1100" dirty="0">
                <a:solidFill>
                  <a:schemeClr val="bg1"/>
                </a:solidFill>
                <a:latin typeface="Arial Narrow" panose="020B0606020202030204" pitchFamily="34" charset="0"/>
              </a:rPr>
              <a:t>de </a:t>
            </a:r>
            <a:r>
              <a:rPr lang="fr-FR" sz="1100" dirty="0" err="1" smtClean="0">
                <a:solidFill>
                  <a:schemeClr val="bg1"/>
                </a:solidFill>
                <a:latin typeface="Arial Narrow" panose="020B0606020202030204" pitchFamily="34" charset="0"/>
              </a:rPr>
              <a:t>Serviçõs</a:t>
            </a:r>
            <a:r>
              <a:rPr lang="fr-FR" sz="1100" dirty="0" smtClean="0">
                <a:solidFill>
                  <a:schemeClr val="bg1"/>
                </a:solidFill>
                <a:latin typeface="Arial Narrow" panose="020B0606020202030204" pitchFamily="34" charset="0"/>
              </a:rPr>
              <a:t> de </a:t>
            </a:r>
            <a:r>
              <a:rPr lang="fr-FR" sz="1100" dirty="0" err="1" smtClean="0">
                <a:solidFill>
                  <a:schemeClr val="bg1"/>
                </a:solidFill>
                <a:latin typeface="Arial Narrow" panose="020B0606020202030204" pitchFamily="34" charset="0"/>
              </a:rPr>
              <a:t>Sotavento</a:t>
            </a:r>
            <a:r>
              <a:rPr lang="fr-FR" sz="1100" dirty="0" smtClean="0">
                <a:solidFill>
                  <a:schemeClr val="bg1"/>
                </a:solidFill>
                <a:latin typeface="Arial Narrow" panose="020B0606020202030204" pitchFamily="34" charset="0"/>
              </a:rPr>
              <a:t> – CCISSS – Cabo Verde</a:t>
            </a:r>
          </a:p>
          <a:p>
            <a:pPr>
              <a:lnSpc>
                <a:spcPts val="1100"/>
              </a:lnSpc>
              <a:defRPr lang="en-US"/>
            </a:pPr>
            <a:r>
              <a:rPr lang="pt-PT" altLang="en-US" sz="1100" i="1" dirty="0" smtClean="0">
                <a:solidFill>
                  <a:srgbClr val="00B4B2"/>
                </a:solidFill>
                <a:latin typeface="Arial Narrow" panose="020B0606020202030204" pitchFamily="34" charset="0"/>
                <a:cs typeface="Arial Narrow" panose="020B0606020202030204" pitchFamily="34" charset="0"/>
                <a:sym typeface="+mn-ea"/>
              </a:rPr>
              <a:t>Conferencista</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smtClean="0">
                <a:solidFill>
                  <a:schemeClr val="bg1"/>
                </a:solidFill>
                <a:latin typeface="Arial Narrow" panose="020B0606020202030204" pitchFamily="34" charset="0"/>
              </a:rPr>
              <a:t>Banco </a:t>
            </a:r>
            <a:r>
              <a:rPr lang="fr-FR" sz="1100" dirty="0" err="1" smtClean="0">
                <a:solidFill>
                  <a:schemeClr val="bg1"/>
                </a:solidFill>
                <a:latin typeface="Arial Narrow" panose="020B0606020202030204" pitchFamily="34" charset="0"/>
              </a:rPr>
              <a:t>Africano</a:t>
            </a:r>
            <a:r>
              <a:rPr lang="fr-FR" sz="1100" dirty="0" smtClean="0">
                <a:solidFill>
                  <a:schemeClr val="bg1"/>
                </a:solidFill>
                <a:latin typeface="Arial Narrow" panose="020B0606020202030204" pitchFamily="34" charset="0"/>
              </a:rPr>
              <a:t> de </a:t>
            </a:r>
            <a:r>
              <a:rPr lang="fr-FR" sz="1100" dirty="0" err="1" smtClean="0">
                <a:solidFill>
                  <a:schemeClr val="bg1"/>
                </a:solidFill>
                <a:latin typeface="Arial Narrow" panose="020B0606020202030204" pitchFamily="34" charset="0"/>
              </a:rPr>
              <a:t>Desenvolvimento</a:t>
            </a:r>
            <a:r>
              <a:rPr lang="fr-FR" sz="1100" dirty="0" smtClean="0">
                <a:solidFill>
                  <a:schemeClr val="bg1"/>
                </a:solidFill>
                <a:latin typeface="Arial Narrow" panose="020B0606020202030204" pitchFamily="34" charset="0"/>
              </a:rPr>
              <a:t> – </a:t>
            </a:r>
            <a:r>
              <a:rPr lang="fr-FR" sz="1100" dirty="0" err="1" smtClean="0">
                <a:solidFill>
                  <a:schemeClr val="bg1"/>
                </a:solidFill>
                <a:latin typeface="Arial Narrow" panose="020B0606020202030204" pitchFamily="34" charset="0"/>
              </a:rPr>
              <a:t>AfdB</a:t>
            </a:r>
            <a:endParaRPr lang="fr-FR" sz="1100" dirty="0" smtClean="0">
              <a:solidFill>
                <a:schemeClr val="bg1"/>
              </a:solidFill>
              <a:latin typeface="Arial Narrow" panose="020B0606020202030204" pitchFamily="34" charset="0"/>
            </a:endParaRPr>
          </a:p>
          <a:p>
            <a:pPr>
              <a:lnSpc>
                <a:spcPts val="1100"/>
              </a:lnSpc>
              <a:defRPr lang="en-US"/>
            </a:pPr>
            <a:endParaRPr lang="pt-PT" sz="1100" i="1" dirty="0" smtClean="0">
              <a:solidFill>
                <a:schemeClr val="bg1"/>
              </a:solidFill>
              <a:latin typeface="Arial Narrow" panose="020B0606020202030204" pitchFamily="34" charset="0"/>
            </a:endParaRPr>
          </a:p>
          <a:p>
            <a:pPr>
              <a:lnSpc>
                <a:spcPts val="1100"/>
              </a:lnSpc>
              <a:defRPr lang="en-US"/>
            </a:pPr>
            <a:endParaRPr lang="pt-PT" sz="1100" i="1" dirty="0" smtClean="0">
              <a:solidFill>
                <a:schemeClr val="bg1"/>
              </a:solidFill>
              <a:latin typeface="Arial Narrow" panose="020B0606020202030204" pitchFamily="34" charset="0"/>
            </a:endParaRPr>
          </a:p>
          <a:p>
            <a:pPr>
              <a:lnSpc>
                <a:spcPts val="1100"/>
              </a:lnSpc>
              <a:defRPr lang="en-US"/>
            </a:pPr>
            <a:r>
              <a:rPr lang="pt-PT" sz="1100" dirty="0" smtClean="0">
                <a:solidFill>
                  <a:schemeClr val="bg1"/>
                </a:solidFill>
                <a:latin typeface="Arial Narrow" panose="020B0606020202030204" pitchFamily="34" charset="0"/>
                <a:cs typeface="Arial Narrow" panose="020B0606020202030204" pitchFamily="34" charset="0"/>
                <a:sym typeface="+mn-ea"/>
              </a:rPr>
              <a:t>Coffee </a:t>
            </a:r>
            <a:r>
              <a:rPr lang="pt-PT" sz="1100" dirty="0">
                <a:solidFill>
                  <a:schemeClr val="bg1"/>
                </a:solidFill>
                <a:latin typeface="Arial Narrow" panose="020B0606020202030204" pitchFamily="34" charset="0"/>
                <a:cs typeface="Arial Narrow" panose="020B0606020202030204" pitchFamily="34" charset="0"/>
                <a:sym typeface="+mn-ea"/>
              </a:rPr>
              <a:t>Break</a:t>
            </a:r>
            <a:endParaRPr lang="pt-PT" altLang="en-US" sz="1100" dirty="0">
              <a:solidFill>
                <a:schemeClr val="bg1"/>
              </a:solidFill>
              <a:latin typeface="Arial Narrow" panose="020B0606020202030204" pitchFamily="34" charset="0"/>
              <a:sym typeface="+mn-ea"/>
            </a:endParaRPr>
          </a:p>
          <a:p>
            <a:pPr>
              <a:lnSpc>
                <a:spcPts val="1100"/>
              </a:lnSpc>
              <a:defRPr lang="en-US"/>
            </a:pPr>
            <a:r>
              <a:rPr lang="pt-PT" sz="1100" i="1" dirty="0">
                <a:solidFill>
                  <a:srgbClr val="00B4B2"/>
                </a:solidFill>
                <a:latin typeface="Arial Narrow" panose="020B0606020202030204" pitchFamily="34" charset="0"/>
                <a:sym typeface="+mn-ea"/>
              </a:rPr>
              <a:t>Conferência</a:t>
            </a:r>
            <a:r>
              <a:rPr lang="pt-PT" altLang="en-US" sz="1100" i="1" dirty="0">
                <a:solidFill>
                  <a:srgbClr val="00B4B2"/>
                </a:solidFill>
                <a:latin typeface="Arial Narrow" panose="020B0606020202030204" pitchFamily="34" charset="0"/>
                <a:cs typeface="Arial Narrow" panose="020B0606020202030204" pitchFamily="34" charset="0"/>
                <a:sym typeface="+mn-ea"/>
              </a:rPr>
              <a:t> </a:t>
            </a:r>
            <a:r>
              <a:rPr lang="pt-PT" sz="1100" i="1" dirty="0" smtClean="0">
                <a:solidFill>
                  <a:srgbClr val="00B4B2"/>
                </a:solidFill>
                <a:latin typeface="Arial Narrow" panose="020B0606020202030204" pitchFamily="34" charset="0"/>
                <a:cs typeface="Arial Narrow" panose="020B0606020202030204" pitchFamily="34" charset="0"/>
                <a:sym typeface="+mn-ea"/>
              </a:rPr>
              <a:t>VIII</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dirty="0" smtClean="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i="1" dirty="0">
                <a:solidFill>
                  <a:schemeClr val="bg1"/>
                </a:solidFill>
                <a:latin typeface="Arial Narrow" panose="020B0606020202030204" pitchFamily="34" charset="0"/>
              </a:rPr>
              <a:t>BIOTECNOLOGIA  E INOVAÇÃO TECNOLÓGICA  – A ciência como alicerce para o desenvolvimento sustentável da </a:t>
            </a:r>
            <a:r>
              <a:rPr lang="pt-PT" sz="1100" i="1" dirty="0" smtClean="0">
                <a:solidFill>
                  <a:schemeClr val="bg1"/>
                </a:solidFill>
                <a:latin typeface="Arial Narrow" panose="020B0606020202030204" pitchFamily="34" charset="0"/>
              </a:rPr>
              <a:t>agricultura </a:t>
            </a:r>
            <a:r>
              <a:rPr lang="pt-PT" sz="1100" i="1" dirty="0">
                <a:solidFill>
                  <a:schemeClr val="bg1"/>
                </a:solidFill>
                <a:latin typeface="Arial Narrow" panose="020B0606020202030204" pitchFamily="34" charset="0"/>
              </a:rPr>
              <a:t>do </a:t>
            </a:r>
            <a:r>
              <a:rPr lang="pt-PT" sz="1100" i="1" dirty="0" smtClean="0">
                <a:solidFill>
                  <a:schemeClr val="bg1"/>
                </a:solidFill>
                <a:latin typeface="Arial Narrow" panose="020B0606020202030204" pitchFamily="34" charset="0"/>
              </a:rPr>
              <a:t>futuro</a:t>
            </a:r>
            <a:r>
              <a:rPr lang="pt-PT" altLang="en-US" sz="1100" i="1" dirty="0" smtClean="0">
                <a:solidFill>
                  <a:schemeClr val="bg1"/>
                </a:solidFill>
                <a:latin typeface="Arial Narrow" panose="020B0606020202030204" pitchFamily="34" charset="0"/>
                <a:cs typeface="Arial Narrow" panose="020B0606020202030204" pitchFamily="34" charset="0"/>
                <a:sym typeface="+mn-ea"/>
              </a:rPr>
              <a:t>»</a:t>
            </a:r>
            <a:endParaRPr lang="pt-BR"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en-GB" sz="1100" i="1" dirty="0" err="1">
                <a:solidFill>
                  <a:srgbClr val="00B4B2"/>
                </a:solidFill>
                <a:latin typeface="Arial Narrow" panose="020B0606020202030204" pitchFamily="34" charset="0"/>
                <a:cs typeface="Arial Narrow" panose="020B0606020202030204" pitchFamily="34" charset="0"/>
                <a:sym typeface="+mn-ea"/>
              </a:rPr>
              <a:t>Modera</a:t>
            </a:r>
            <a:r>
              <a:rPr lang="pt-PT" altLang="en-GB" sz="1100" i="1" dirty="0">
                <a:solidFill>
                  <a:srgbClr val="00B4B2"/>
                </a:solidFill>
                <a:latin typeface="Arial Narrow" panose="020B0606020202030204" pitchFamily="34" charset="0"/>
                <a:cs typeface="Arial Narrow" panose="020B0606020202030204" pitchFamily="34" charset="0"/>
                <a:sym typeface="+mn-ea"/>
              </a:rPr>
              <a:t>d</a:t>
            </a:r>
            <a:r>
              <a:rPr lang="en-GB" sz="1100" i="1" dirty="0">
                <a:solidFill>
                  <a:srgbClr val="00B4B2"/>
                </a:solidFill>
                <a:latin typeface="Arial Narrow" panose="020B0606020202030204" pitchFamily="34" charset="0"/>
                <a:cs typeface="Arial Narrow" panose="020B0606020202030204" pitchFamily="34" charset="0"/>
                <a:sym typeface="+mn-ea"/>
              </a:rPr>
              <a:t>or</a:t>
            </a:r>
            <a:r>
              <a:rPr lang="pt-BR" sz="1100" i="1" dirty="0">
                <a:solidFill>
                  <a:schemeClr val="bg1"/>
                </a:solidFill>
                <a:latin typeface="Arial Narrow" panose="020B0606020202030204" pitchFamily="34" charset="0"/>
                <a:cs typeface="Arial Narrow" panose="020B0606020202030204" pitchFamily="34" charset="0"/>
                <a:sym typeface="+mn-ea"/>
              </a:rPr>
              <a:t>: </a:t>
            </a:r>
            <a:r>
              <a:rPr lang="fr-FR" sz="1100" dirty="0" smtClean="0">
                <a:solidFill>
                  <a:schemeClr val="bg1"/>
                </a:solidFill>
                <a:latin typeface="Arial Narrow" panose="020B0606020202030204" pitchFamily="34" charset="0"/>
              </a:rPr>
              <a:t>Cabo Verde</a:t>
            </a:r>
            <a:endParaRPr lang="fr-FR" sz="1100" dirty="0">
              <a:solidFill>
                <a:schemeClr val="bg1"/>
              </a:solidFill>
              <a:latin typeface="Arial Narrow" panose="020B0606020202030204" pitchFamily="34" charset="0"/>
            </a:endParaRPr>
          </a:p>
          <a:p>
            <a:pPr rtl="0">
              <a:lnSpc>
                <a:spcPts val="1100"/>
              </a:lnSpc>
              <a:defRPr lang="en-US"/>
            </a:pPr>
            <a:r>
              <a:rPr lang="pt-PT" altLang="en-US" sz="1100" i="1" dirty="0">
                <a:solidFill>
                  <a:srgbClr val="00B4B2"/>
                </a:solidFill>
                <a:latin typeface="Arial Narrow" panose="020B0606020202030204" pitchFamily="34" charset="0"/>
                <a:cs typeface="Arial Narrow" panose="020B0606020202030204" pitchFamily="34" charset="0"/>
                <a:sym typeface="+mn-ea"/>
              </a:rPr>
              <a:t>Conferencista</a:t>
            </a:r>
            <a:r>
              <a:rPr lang="pt-BR" sz="1100" i="1" dirty="0">
                <a:solidFill>
                  <a:schemeClr val="bg1"/>
                </a:solidFill>
                <a:latin typeface="Arial Narrow" panose="020B0606020202030204" pitchFamily="34" charset="0"/>
                <a:cs typeface="Arial Narrow" panose="020B0606020202030204" pitchFamily="34" charset="0"/>
                <a:sym typeface="+mn-ea"/>
              </a:rPr>
              <a:t>: </a:t>
            </a:r>
            <a:r>
              <a:rPr lang="pt-BR" sz="1100" i="1" dirty="0" smtClean="0">
                <a:solidFill>
                  <a:schemeClr val="bg1"/>
                </a:solidFill>
                <a:latin typeface="Arial Narrow" panose="020B0606020202030204" pitchFamily="34" charset="0"/>
                <a:cs typeface="Arial Narrow" panose="020B0606020202030204" pitchFamily="34" charset="0"/>
                <a:sym typeface="+mn-ea"/>
              </a:rPr>
              <a:t>Dr </a:t>
            </a:r>
            <a:r>
              <a:rPr lang="pt-PT" sz="1100" dirty="0" smtClean="0">
                <a:solidFill>
                  <a:schemeClr val="bg1"/>
                </a:solidFill>
                <a:latin typeface="Arial Narrow" panose="020B0606020202030204" pitchFamily="34" charset="0"/>
              </a:rPr>
              <a:t>Sebastião </a:t>
            </a:r>
            <a:r>
              <a:rPr lang="pt-PT" sz="1100" dirty="0">
                <a:solidFill>
                  <a:schemeClr val="bg1"/>
                </a:solidFill>
                <a:latin typeface="Arial Narrow" panose="020B0606020202030204" pitchFamily="34" charset="0"/>
              </a:rPr>
              <a:t>Pedro  da Silva </a:t>
            </a:r>
            <a:r>
              <a:rPr lang="pt-PT" sz="1100" dirty="0" smtClean="0">
                <a:solidFill>
                  <a:schemeClr val="bg1"/>
                </a:solidFill>
                <a:latin typeface="Arial Narrow" panose="020B0606020202030204" pitchFamily="34" charset="0"/>
              </a:rPr>
              <a:t>Neto - </a:t>
            </a:r>
            <a:r>
              <a:rPr lang="pt-PT" sz="1100" i="1" dirty="0" smtClean="0">
                <a:solidFill>
                  <a:schemeClr val="bg1"/>
                </a:solidFill>
                <a:latin typeface="Arial Narrow" panose="020B0606020202030204" pitchFamily="34" charset="0"/>
              </a:rPr>
              <a:t>EMBRAPA</a:t>
            </a:r>
            <a:r>
              <a:rPr lang="pt-PT" sz="1100"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 Empresa </a:t>
            </a:r>
            <a:r>
              <a:rPr lang="pt-BR" sz="1100" dirty="0">
                <a:solidFill>
                  <a:schemeClr val="bg1"/>
                </a:solidFill>
                <a:latin typeface="Arial Narrow" panose="020B0606020202030204" pitchFamily="34" charset="0"/>
              </a:rPr>
              <a:t>Bra</a:t>
            </a:r>
            <a:r>
              <a:rPr lang="pt-PT" altLang="pt-BR" sz="1100" dirty="0">
                <a:solidFill>
                  <a:schemeClr val="bg1"/>
                </a:solidFill>
                <a:latin typeface="Arial Narrow" panose="020B0606020202030204" pitchFamily="34" charset="0"/>
              </a:rPr>
              <a:t>sileira de Pesquisa </a:t>
            </a:r>
            <a:r>
              <a:rPr lang="pt-BR" sz="1100" dirty="0">
                <a:solidFill>
                  <a:schemeClr val="bg1"/>
                </a:solidFill>
                <a:latin typeface="Arial Narrow" panose="020B0606020202030204" pitchFamily="34" charset="0"/>
              </a:rPr>
              <a:t>Agr</a:t>
            </a:r>
            <a:r>
              <a:rPr lang="pt-PT" altLang="pt-BR" sz="1100" dirty="0" smtClean="0">
                <a:solidFill>
                  <a:schemeClr val="bg1"/>
                </a:solidFill>
                <a:latin typeface="Arial Narrow" panose="020B0606020202030204" pitchFamily="34" charset="0"/>
              </a:rPr>
              <a:t>opecuária</a:t>
            </a:r>
          </a:p>
          <a:p>
            <a:pPr>
              <a:lnSpc>
                <a:spcPts val="1100"/>
              </a:lnSpc>
              <a:defRPr lang="en-US"/>
            </a:pP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smtClean="0">
                <a:solidFill>
                  <a:schemeClr val="tx2">
                    <a:lumMod val="50000"/>
                  </a:schemeClr>
                </a:solidFill>
                <a:latin typeface="Arial Narrow" panose="020B0606020202030204" pitchFamily="34" charset="0"/>
              </a:rPr>
              <a:t>LIVRE</a:t>
            </a:r>
            <a:endParaRPr lang="pt-PT" sz="1100" i="1" dirty="0">
              <a:solidFill>
                <a:schemeClr val="bg1"/>
              </a:solidFill>
              <a:latin typeface="Arial Narrow" panose="020B0606020202030204" pitchFamily="34" charset="0"/>
              <a:sym typeface="+mn-ea"/>
            </a:endParaRPr>
          </a:p>
          <a:p>
            <a:pPr>
              <a:lnSpc>
                <a:spcPts val="1100"/>
              </a:lnSpc>
              <a:defRPr lang="en-US"/>
            </a:pPr>
            <a:endParaRPr lang="pt-PT" sz="1100" i="1" dirty="0">
              <a:solidFill>
                <a:schemeClr val="bg1"/>
              </a:solidFill>
              <a:latin typeface="Arial Narrow" panose="020B0606020202030204" pitchFamily="34" charset="0"/>
            </a:endParaRPr>
          </a:p>
        </p:txBody>
      </p:sp>
      <p:sp>
        <p:nvSpPr>
          <p:cNvPr id="11" name="TextBox 31"/>
          <p:cNvSpPr/>
          <p:nvPr/>
        </p:nvSpPr>
        <p:spPr>
          <a:xfrm>
            <a:off x="-8890" y="760730"/>
            <a:ext cx="2096770" cy="307975"/>
          </a:xfrm>
          <a:prstGeom prst="rect">
            <a:avLst/>
          </a:prstGeom>
          <a:noFill/>
          <a:ln>
            <a:noFill/>
          </a:ln>
          <a:effectLst/>
        </p:spPr>
        <p:txBody>
          <a:bodyPr vert="horz" wrap="square" lIns="91440" tIns="45720" rIns="91440" bIns="45720" numCol="1" spcCol="215900" anchor="t"/>
          <a:lstStyle/>
          <a:p>
            <a:pPr>
              <a:defRPr lang="en-US"/>
            </a:pP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DIA</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sz="1400" b="1" i="1" dirty="0" smtClean="0">
                <a:solidFill>
                  <a:srgbClr val="006666"/>
                </a:solidFill>
                <a:latin typeface="Times New Roman" panose="02020603050405020304" pitchFamily="1" charset="0"/>
                <a:cs typeface="Times New Roman" panose="02020603050405020304" pitchFamily="1" charset="0"/>
              </a:rPr>
              <a:t>27</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sz="1400" b="1" i="1" dirty="0" smtClean="0">
                <a:solidFill>
                  <a:srgbClr val="006666"/>
                </a:solidFill>
                <a:latin typeface="Times New Roman" panose="02020603050405020304" pitchFamily="1" charset="0"/>
                <a:cs typeface="Times New Roman" panose="02020603050405020304" pitchFamily="1" charset="0"/>
              </a:rPr>
              <a:t>de </a:t>
            </a:r>
            <a:r>
              <a:rPr lang="pt-PT" altLang="en-US" sz="1400" b="1" i="1" dirty="0">
                <a:solidFill>
                  <a:srgbClr val="006666"/>
                </a:solidFill>
                <a:latin typeface="Times New Roman" panose="02020603050405020304" pitchFamily="1" charset="0"/>
                <a:cs typeface="Times New Roman" panose="02020603050405020304" pitchFamily="1" charset="0"/>
              </a:rPr>
              <a:t>Setembro</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6666"/>
                </a:solidFill>
                <a:latin typeface="Times New Roman" panose="02020603050405020304" pitchFamily="1"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12" name="TextBox 1"/>
          <p:cNvSpPr/>
          <p:nvPr/>
        </p:nvSpPr>
        <p:spPr>
          <a:xfrm>
            <a:off x="10160" y="621357"/>
            <a:ext cx="1520190" cy="369570"/>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a:t>
            </a:r>
            <a:r>
              <a:rPr lang="pt-PT" altLang="pt-BR" sz="1400" b="1" i="1" dirty="0">
                <a:solidFill>
                  <a:srgbClr val="006666"/>
                </a:solidFill>
                <a:latin typeface="Arial Narrow" panose="020B0606020202030204" pitchFamily="34" charset="0"/>
              </a:rPr>
              <a:t>A</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7" name="CaixaDeTexto 13"/>
          <p:cNvSpPr txBox="1"/>
          <p:nvPr/>
        </p:nvSpPr>
        <p:spPr>
          <a:xfrm>
            <a:off x="1066799" y="6619238"/>
            <a:ext cx="4485640" cy="184666"/>
          </a:xfrm>
          <a:prstGeom prst="rect">
            <a:avLst/>
          </a:prstGeom>
          <a:noFill/>
        </p:spPr>
        <p:txBody>
          <a:bodyPr wrap="square" rtlCol="0">
            <a:spAutoFit/>
          </a:bodyPr>
          <a:lstStyle/>
          <a:p>
            <a:pPr>
              <a:lnSpc>
                <a:spcPct val="75000"/>
              </a:lnSpc>
              <a:spcBef>
                <a:spcPts val="0"/>
              </a:spcBef>
              <a:spcAft>
                <a:spcPts val="0"/>
              </a:spcAft>
            </a:pPr>
            <a:r>
              <a:rPr lang="pt-PT" sz="800" b="1" i="1" dirty="0" smtClean="0">
                <a:solidFill>
                  <a:schemeClr val="tx2">
                    <a:lumMod val="50000"/>
                  </a:schemeClr>
                </a:solidFill>
                <a:sym typeface="+mn-ea"/>
              </a:rPr>
              <a:t>Nota</a:t>
            </a:r>
            <a:r>
              <a:rPr lang="pt-PT" sz="800" i="1" dirty="0" smtClean="0">
                <a:solidFill>
                  <a:schemeClr val="bg1"/>
                </a:solidFill>
                <a:sym typeface="+mn-ea"/>
              </a:rPr>
              <a:t>: Alguns dos nomes mencionados ainda estão em processo de confirmação.</a:t>
            </a:r>
          </a:p>
        </p:txBody>
      </p:sp>
      <p:sp>
        <p:nvSpPr>
          <p:cNvPr id="50" name="TextBox 49"/>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40" name="TextBox 16"/>
          <p:cNvSpPr/>
          <p:nvPr/>
        </p:nvSpPr>
        <p:spPr>
          <a:xfrm>
            <a:off x="16510" y="963291"/>
            <a:ext cx="1210310" cy="6148070"/>
          </a:xfrm>
          <a:prstGeom prst="rect">
            <a:avLst/>
          </a:prstGeom>
          <a:noFill/>
          <a:ln>
            <a:noFill/>
          </a:ln>
          <a:effectLst/>
        </p:spPr>
        <p:txBody>
          <a:bodyPr vert="horz" wrap="square" lIns="91440" tIns="45720" rIns="91440" bIns="45720" numCol="1" spcCol="215900" anchor="t"/>
          <a:lstStyle/>
          <a:p>
            <a:pPr>
              <a:lnSpc>
                <a:spcPts val="1100"/>
              </a:lnSpc>
              <a:defRPr lang="en-US"/>
            </a:pPr>
            <a:r>
              <a:rPr lang="en-US" sz="1100" b="1" i="1" dirty="0">
                <a:solidFill>
                  <a:srgbClr val="00B4B2"/>
                </a:solidFill>
                <a:latin typeface="Arial Narrow" panose="020B0606020202030204" pitchFamily="34" charset="0"/>
              </a:rPr>
              <a:t>ACREDITA</a:t>
            </a:r>
            <a:r>
              <a:rPr lang="pt-PT" altLang="en-US" sz="1100" b="1" i="1" dirty="0" smtClean="0">
                <a:solidFill>
                  <a:srgbClr val="00B4B2"/>
                </a:solidFill>
                <a:latin typeface="Arial Narrow" panose="020B0606020202030204" pitchFamily="34" charset="0"/>
              </a:rPr>
              <a:t>ÇÂO:</a:t>
            </a:r>
            <a:r>
              <a:rPr lang="pt-PT" sz="1100" b="1" i="1" dirty="0" smtClean="0">
                <a:solidFill>
                  <a:srgbClr val="00B4B2"/>
                </a:solidFill>
                <a:latin typeface="Arial Narrow" panose="020B0606020202030204" pitchFamily="34" charset="0"/>
              </a:rPr>
              <a:t> </a:t>
            </a:r>
            <a:r>
              <a:rPr lang="en-US" sz="1100" dirty="0">
                <a:solidFill>
                  <a:srgbClr val="00B4B2"/>
                </a:solidFill>
                <a:latin typeface="Arial Narrow" panose="020B0606020202030204" pitchFamily="34" charset="0"/>
              </a:rPr>
              <a:t>08:30 – 10:15</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10:15 – 10:45</a:t>
            </a:r>
          </a:p>
          <a:p>
            <a:pPr>
              <a:lnSpc>
                <a:spcPts val="1100"/>
              </a:lnSpc>
              <a:defRPr lang="en-US"/>
            </a:pPr>
            <a:r>
              <a:rPr lang="en-US" sz="1100" dirty="0">
                <a:solidFill>
                  <a:srgbClr val="00B4B2"/>
                </a:solidFill>
                <a:latin typeface="Arial Narrow" panose="020B0606020202030204" pitchFamily="34" charset="0"/>
              </a:rPr>
              <a:t>10:45 – 12:30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pt-BR" sz="1100" dirty="0">
              <a:solidFill>
                <a:srgbClr val="00B4B2"/>
              </a:solidFill>
              <a:latin typeface="Arial Narrow" panose="020B0606020202030204" pitchFamily="34" charset="0"/>
            </a:endParaRPr>
          </a:p>
          <a:p>
            <a:pPr>
              <a:lnSpc>
                <a:spcPts val="1100"/>
              </a:lnSpc>
              <a:defRPr lang="en-US"/>
            </a:pPr>
            <a:r>
              <a:rPr lang="en-US" sz="1100" i="1" dirty="0">
                <a:solidFill>
                  <a:srgbClr val="00B4B2"/>
                </a:solidFill>
                <a:latin typeface="Arial Narrow" panose="020B0606020202030204" pitchFamily="34" charset="0"/>
                <a:cs typeface="Times New Roman" panose="02020603050405020304" pitchFamily="1" charset="0"/>
              </a:rPr>
              <a:t>12:30- 14:00</a:t>
            </a:r>
          </a:p>
          <a:p>
            <a:pPr>
              <a:lnSpc>
                <a:spcPts val="1100"/>
              </a:lnSpc>
              <a:defRPr lang="en-US"/>
            </a:pPr>
            <a:r>
              <a:rPr lang="en-US" sz="1100" dirty="0">
                <a:solidFill>
                  <a:srgbClr val="00B4B2"/>
                </a:solidFill>
                <a:latin typeface="Arial Narrow" panose="020B0606020202030204" pitchFamily="34" charset="0"/>
              </a:rPr>
              <a:t>14:00 – </a:t>
            </a:r>
            <a:r>
              <a:rPr lang="en-US" sz="1100" dirty="0" smtClean="0">
                <a:solidFill>
                  <a:srgbClr val="00B4B2"/>
                </a:solidFill>
                <a:latin typeface="Arial Narrow" panose="020B0606020202030204" pitchFamily="34" charset="0"/>
              </a:rPr>
              <a:t>15:30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15:30 – 15:45</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15:45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17:30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17:30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17:45</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17:45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19:30</a:t>
            </a: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&gt; 19:30</a:t>
            </a:r>
            <a:endParaRPr lang="en-US" sz="1100" dirty="0">
              <a:solidFill>
                <a:srgbClr val="00B4B2"/>
              </a:solidFill>
              <a:latin typeface="Arial Narrow" panose="020B0606020202030204" pitchFamily="34" charset="0"/>
            </a:endParaRPr>
          </a:p>
        </p:txBody>
      </p:sp>
      <p:sp>
        <p:nvSpPr>
          <p:cNvPr id="44"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38" name="Picture 2" descr="E:\DOSSIER 2020\BASALT CONFERENCE\web doc\Imag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605" y="3557905"/>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439" y="2108719"/>
            <a:ext cx="1009882" cy="674602"/>
          </a:xfrm>
          <a:prstGeom prst="rect">
            <a:avLst/>
          </a:prstGeom>
          <a:noFill/>
          <a:extLst>
            <a:ext uri="{909E8E84-426E-40DD-AFC4-6F175D3DCCD1}">
              <a14:hiddenFill xmlns:a14="http://schemas.microsoft.com/office/drawing/2010/main">
                <a:solidFill>
                  <a:srgbClr val="FFFFFF"/>
                </a:solidFill>
              </a14:hiddenFill>
            </a:ext>
          </a:extLst>
        </p:spPr>
      </p:pic>
      <p:sp>
        <p:nvSpPr>
          <p:cNvPr id="47"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5</a:t>
            </a:fld>
            <a:endParaRPr lang="fr-FR" altLang="pt-PT" sz="1000" b="1" i="1" u="sng" dirty="0" smtClean="0">
              <a:solidFill>
                <a:schemeClr val="tx2">
                  <a:lumMod val="50000"/>
                </a:schemeClr>
              </a:solidFill>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DIA</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sz="1400" b="1" i="1" dirty="0" smtClean="0">
                <a:solidFill>
                  <a:srgbClr val="006666"/>
                </a:solidFill>
                <a:latin typeface="Times New Roman" panose="02020603050405020304" pitchFamily="1" charset="0"/>
                <a:cs typeface="Times New Roman" panose="02020603050405020304" pitchFamily="1" charset="0"/>
              </a:rPr>
              <a:t>28de </a:t>
            </a:r>
            <a:r>
              <a:rPr lang="pt-PT" altLang="en-US" sz="1400" b="1" i="1" dirty="0">
                <a:solidFill>
                  <a:srgbClr val="006666"/>
                </a:solidFill>
                <a:latin typeface="Times New Roman" panose="02020603050405020304" pitchFamily="1" charset="0"/>
                <a:cs typeface="Times New Roman" panose="02020603050405020304" pitchFamily="1" charset="0"/>
              </a:rPr>
              <a:t>Setembro</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6666"/>
                </a:solidFill>
                <a:latin typeface="Times New Roman" panose="02020603050405020304" pitchFamily="1"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a:t>
            </a:r>
            <a:r>
              <a:rPr lang="pt-PT" altLang="pt-BR" sz="1400" b="1" i="1" dirty="0">
                <a:solidFill>
                  <a:srgbClr val="006666"/>
                </a:solidFill>
                <a:latin typeface="Arial Narrow" panose="020B0606020202030204" pitchFamily="34" charset="0"/>
              </a:rPr>
              <a:t>A</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9" name="CaixaDeTexto 13"/>
          <p:cNvSpPr txBox="1"/>
          <p:nvPr/>
        </p:nvSpPr>
        <p:spPr>
          <a:xfrm>
            <a:off x="1416098" y="6511925"/>
            <a:ext cx="4584700" cy="184666"/>
          </a:xfrm>
          <a:prstGeom prst="rect">
            <a:avLst/>
          </a:prstGeom>
          <a:noFill/>
        </p:spPr>
        <p:txBody>
          <a:bodyPr wrap="square" rtlCol="0">
            <a:spAutoFit/>
          </a:bodyPr>
          <a:lstStyle/>
          <a:p>
            <a:pPr>
              <a:lnSpc>
                <a:spcPct val="75000"/>
              </a:lnSpc>
              <a:spcBef>
                <a:spcPts val="0"/>
              </a:spcBef>
              <a:spcAft>
                <a:spcPts val="0"/>
              </a:spcAft>
            </a:pPr>
            <a:r>
              <a:rPr lang="pt-PT" sz="800" b="1" i="1" dirty="0" smtClean="0">
                <a:solidFill>
                  <a:schemeClr val="tx2">
                    <a:lumMod val="50000"/>
                  </a:schemeClr>
                </a:solidFill>
                <a:sym typeface="+mn-ea"/>
              </a:rPr>
              <a:t>Nota</a:t>
            </a:r>
            <a:r>
              <a:rPr lang="pt-PT" sz="800" i="1" dirty="0" smtClean="0">
                <a:solidFill>
                  <a:schemeClr val="bg1"/>
                </a:solidFill>
                <a:sym typeface="+mn-ea"/>
              </a:rPr>
              <a:t>: Alguns dos nomes mencionados ainda estão em processo de confirmação.</a:t>
            </a:r>
          </a:p>
        </p:txBody>
      </p:sp>
      <p:sp>
        <p:nvSpPr>
          <p:cNvPr id="42" name="TextBox 41"/>
          <p:cNvSpPr txBox="1"/>
          <p:nvPr/>
        </p:nvSpPr>
        <p:spPr>
          <a:xfrm>
            <a:off x="1135379" y="99060"/>
            <a:ext cx="5905501" cy="707886"/>
          </a:xfrm>
          <a:prstGeom prst="rect">
            <a:avLst/>
          </a:prstGeom>
          <a:noFill/>
        </p:spPr>
        <p:txBody>
          <a:bodyPr wrap="square" rtlCol="0">
            <a:spAutoFit/>
          </a:bodyPr>
          <a:lstStyle/>
          <a:p>
            <a:pPr algn="ctr" fontAlgn="base">
              <a:lnSpc>
                <a:spcPts val="1200"/>
              </a:lnSpc>
            </a:pPr>
            <a:r>
              <a:rPr lang="pt-PT" sz="1600" dirty="0">
                <a:solidFill>
                  <a:srgbClr val="00B4B2"/>
                </a:solidFill>
              </a:rPr>
              <a:t>PROGRAMA DA MESA </a:t>
            </a:r>
            <a:r>
              <a:rPr lang="pt-PT" sz="1600" dirty="0" smtClean="0">
                <a:solidFill>
                  <a:srgbClr val="00B4B2"/>
                </a:solidFill>
              </a:rPr>
              <a:t>REDONDA</a:t>
            </a:r>
          </a:p>
          <a:p>
            <a:pPr algn="ctr" fontAlgn="base">
              <a:lnSpc>
                <a:spcPts val="1200"/>
              </a:lnSpc>
            </a:pPr>
            <a:r>
              <a:rPr lang="pt-PT" sz="1200" dirty="0">
                <a:solidFill>
                  <a:schemeClr val="accent5">
                    <a:lumMod val="75000"/>
                  </a:schemeClr>
                </a:solidFill>
              </a:rPr>
              <a:t>PÓ DE BASALTO NA </a:t>
            </a:r>
            <a:r>
              <a:rPr lang="pt-PT" sz="1200" dirty="0" smtClean="0">
                <a:solidFill>
                  <a:schemeClr val="accent5">
                    <a:lumMod val="75000"/>
                  </a:schemeClr>
                </a:solidFill>
              </a:rPr>
              <a:t>AGRICULTURA</a:t>
            </a:r>
          </a:p>
          <a:p>
            <a:pPr algn="ctr" fontAlgn="base">
              <a:lnSpc>
                <a:spcPts val="1200"/>
              </a:lnSpc>
            </a:pPr>
            <a:r>
              <a:rPr lang="fr-FR" sz="1200" cap="all" dirty="0" smtClean="0">
                <a:solidFill>
                  <a:srgbClr val="00B4B2"/>
                </a:solidFill>
              </a:rPr>
              <a:t>Q</a:t>
            </a:r>
            <a:r>
              <a:rPr lang="pt-PT" sz="1200" dirty="0" smtClean="0">
                <a:solidFill>
                  <a:srgbClr val="00B4B2"/>
                </a:solidFill>
              </a:rPr>
              <a:t>UALIDADE DE ALIMENTOS </a:t>
            </a:r>
            <a:r>
              <a:rPr lang="pt-PT" sz="1200" dirty="0">
                <a:solidFill>
                  <a:srgbClr val="00B4B2"/>
                </a:solidFill>
              </a:rPr>
              <a:t>E PROTEÇÃO </a:t>
            </a:r>
            <a:r>
              <a:rPr lang="pt-PT" sz="1200" dirty="0" smtClean="0">
                <a:solidFill>
                  <a:srgbClr val="00B4B2"/>
                </a:solidFill>
              </a:rPr>
              <a:t>AMBIENTAL</a:t>
            </a:r>
            <a:r>
              <a:rPr lang="fr-FR" sz="1200" b="1" cap="all" dirty="0">
                <a:solidFill>
                  <a:schemeClr val="tx2">
                    <a:lumMod val="50000"/>
                  </a:schemeClr>
                </a:solidFill>
              </a:rPr>
              <a:t/>
            </a:r>
            <a:br>
              <a:rPr lang="fr-FR" sz="1200" b="1" cap="all" dirty="0">
                <a:solidFill>
                  <a:schemeClr val="tx2">
                    <a:lumMod val="50000"/>
                  </a:schemeClr>
                </a:solidFill>
              </a:rPr>
            </a:br>
            <a:r>
              <a:rPr lang="pt-PT" sz="1200" i="1" dirty="0" smtClean="0">
                <a:solidFill>
                  <a:srgbClr val="006666"/>
                </a:solidFill>
                <a:latin typeface="Arial Narrow" panose="020B0606020202030204" pitchFamily="34" charset="0"/>
                <a:cs typeface="Arial Narrow" panose="020B0606020202030204" pitchFamily="34" charset="0"/>
                <a:sym typeface="+mn-ea"/>
              </a:rPr>
              <a:t>«</a:t>
            </a:r>
            <a:r>
              <a:rPr lang="pt-PT" sz="1200" i="1" dirty="0">
                <a:solidFill>
                  <a:schemeClr val="bg1"/>
                </a:solidFill>
              </a:rPr>
              <a:t>MESA REDONDA DE INTEGRAÇÃO E </a:t>
            </a:r>
            <a:r>
              <a:rPr lang="pt-PT" sz="1200" i="1" dirty="0" smtClean="0">
                <a:solidFill>
                  <a:schemeClr val="bg1"/>
                </a:solidFill>
              </a:rPr>
              <a:t>DEBATES</a:t>
            </a:r>
            <a:r>
              <a:rPr lang="pt-BR" sz="1200" i="1" dirty="0" smtClean="0">
                <a:solidFill>
                  <a:srgbClr val="006666"/>
                </a:solidFill>
                <a:latin typeface="Arial Narrow" panose="020B0606020202030204" pitchFamily="34" charset="0"/>
                <a:cs typeface="Arial Narrow" panose="020B0606020202030204" pitchFamily="34" charset="0"/>
                <a:sym typeface="+mn-ea"/>
              </a:rPr>
              <a:t>»</a:t>
            </a:r>
            <a:endParaRPr lang="fr-FR" sz="1200" b="1" cap="all" dirty="0">
              <a:solidFill>
                <a:schemeClr val="tx2">
                  <a:lumMod val="50000"/>
                </a:schemeClr>
              </a:solidFill>
            </a:endParaRPr>
          </a:p>
        </p:txBody>
      </p:sp>
      <p:sp>
        <p:nvSpPr>
          <p:cNvPr id="40" name="TextBox 26"/>
          <p:cNvSpPr/>
          <p:nvPr/>
        </p:nvSpPr>
        <p:spPr>
          <a:xfrm>
            <a:off x="1098624" y="636139"/>
            <a:ext cx="6289675" cy="5944257"/>
          </a:xfrm>
          <a:prstGeom prst="rect">
            <a:avLst/>
          </a:prstGeom>
          <a:noFill/>
          <a:ln>
            <a:noFill/>
          </a:ln>
          <a:effectLst/>
        </p:spPr>
        <p:txBody>
          <a:bodyPr vert="horz" wrap="square" lIns="91440" tIns="45720" rIns="91440" bIns="45720" numCol="1" spcCol="215900" anchor="t"/>
          <a:lstStyle/>
          <a:p>
            <a:pPr>
              <a:lnSpc>
                <a:spcPts val="1100"/>
              </a:lnSpc>
              <a:defRPr lang="en-US"/>
            </a:pPr>
            <a:r>
              <a:rPr lang="pt-PT" altLang="pt-BR" sz="1100" i="1" dirty="0">
                <a:solidFill>
                  <a:schemeClr val="bg1"/>
                </a:solidFill>
                <a:latin typeface="Arial Narrow" panose="020B0606020202030204" pitchFamily="34" charset="0"/>
              </a:rPr>
              <a:t>A</a:t>
            </a:r>
            <a:r>
              <a:rPr lang="pt-BR" sz="1100" i="1" dirty="0">
                <a:solidFill>
                  <a:schemeClr val="bg1"/>
                </a:solidFill>
                <a:latin typeface="Arial Narrow" panose="020B0606020202030204" pitchFamily="34" charset="0"/>
              </a:rPr>
              <a:t> partir d</a:t>
            </a:r>
            <a:r>
              <a:rPr lang="pt-PT" altLang="pt-BR" sz="1100" i="1" dirty="0">
                <a:solidFill>
                  <a:schemeClr val="bg1"/>
                </a:solidFill>
                <a:latin typeface="Arial Narrow" panose="020B0606020202030204" pitchFamily="34" charset="0"/>
              </a:rPr>
              <a:t>as</a:t>
            </a:r>
            <a:r>
              <a:rPr lang="pt-BR" sz="1100" i="1" dirty="0">
                <a:solidFill>
                  <a:schemeClr val="bg1"/>
                </a:solidFill>
                <a:latin typeface="Arial Narrow" panose="020B0606020202030204" pitchFamily="34" charset="0"/>
              </a:rPr>
              <a:t> </a:t>
            </a:r>
            <a:r>
              <a:rPr lang="pt-PT" altLang="pt-BR" sz="1100" i="1" dirty="0">
                <a:solidFill>
                  <a:schemeClr val="bg1"/>
                </a:solidFill>
                <a:latin typeface="Arial Narrow" panose="020B0606020202030204" pitchFamily="34" charset="0"/>
              </a:rPr>
              <a:t>7</a:t>
            </a:r>
            <a:r>
              <a:rPr lang="pt-PT" sz="1100" i="1" dirty="0">
                <a:solidFill>
                  <a:schemeClr val="bg1"/>
                </a:solidFill>
                <a:latin typeface="Arial Narrow" panose="020B0606020202030204" pitchFamily="34" charset="0"/>
              </a:rPr>
              <a:t>:</a:t>
            </a:r>
            <a:r>
              <a:rPr lang="pt-BR" sz="1100" i="1" dirty="0" smtClean="0">
                <a:solidFill>
                  <a:schemeClr val="bg1"/>
                </a:solidFill>
                <a:latin typeface="Arial Narrow" panose="020B0606020202030204" pitchFamily="34" charset="0"/>
              </a:rPr>
              <a:t>00</a:t>
            </a:r>
            <a:endParaRPr lang="pt-PT" sz="1100" i="1" dirty="0" smtClean="0">
              <a:solidFill>
                <a:schemeClr val="bg1"/>
              </a:solidFill>
              <a:latin typeface="Arial Narrow" panose="020B0606020202030204" pitchFamily="34" charset="0"/>
            </a:endParaRPr>
          </a:p>
          <a:p>
            <a:pPr>
              <a:lnSpc>
                <a:spcPts val="1100"/>
              </a:lnSpc>
              <a:defRPr lang="en-US"/>
            </a:pPr>
            <a:r>
              <a:rPr lang="pt-PT" sz="1100" b="1" i="1" dirty="0" smtClean="0">
                <a:solidFill>
                  <a:srgbClr val="00B4B2"/>
                </a:solidFill>
                <a:latin typeface="Arial Narrow" panose="020B0606020202030204" pitchFamily="34" charset="0"/>
              </a:rPr>
              <a:t>Tema </a:t>
            </a:r>
            <a:r>
              <a:rPr lang="pt-PT" sz="1100" b="1" i="1" dirty="0">
                <a:solidFill>
                  <a:srgbClr val="00B4B2"/>
                </a:solidFill>
                <a:latin typeface="Arial Narrow" panose="020B0606020202030204" pitchFamily="34" charset="0"/>
              </a:rPr>
              <a:t>I</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Pesquisa, Legislação, Regulamentação e Tecnologia de «</a:t>
            </a:r>
            <a:r>
              <a:rPr lang="pt-PT" sz="1100" i="1" dirty="0">
                <a:solidFill>
                  <a:schemeClr val="bg1"/>
                </a:solidFill>
                <a:latin typeface="Arial Narrow" panose="020B0606020202030204" pitchFamily="34" charset="0"/>
              </a:rPr>
              <a:t>Remineralizadores de </a:t>
            </a:r>
            <a:r>
              <a:rPr lang="pt-PT" sz="1100" i="1" dirty="0" smtClean="0">
                <a:solidFill>
                  <a:schemeClr val="bg1"/>
                </a:solidFill>
                <a:latin typeface="Arial Narrow" panose="020B0606020202030204" pitchFamily="34" charset="0"/>
              </a:rPr>
              <a:t>solos</a:t>
            </a:r>
            <a:r>
              <a:rPr lang="pt-PT" sz="1100" dirty="0" smtClean="0">
                <a:solidFill>
                  <a:schemeClr val="bg1"/>
                </a:solidFill>
                <a:latin typeface="Arial Narrow" panose="020B0606020202030204" pitchFamily="34" charset="0"/>
              </a:rPr>
              <a:t>»</a:t>
            </a:r>
            <a:endParaRPr lang="pt-PT" sz="1100" dirty="0">
              <a:solidFill>
                <a:schemeClr val="bg1"/>
              </a:solidFill>
              <a:latin typeface="Arial Narrow" panose="020B0606020202030204" pitchFamily="34" charset="0"/>
            </a:endParaRPr>
          </a:p>
          <a:p>
            <a:pPr>
              <a:lnSpc>
                <a:spcPts val="1200"/>
              </a:lnSpc>
              <a:defRPr lang="en-US"/>
            </a:pPr>
            <a:r>
              <a:rPr lang="pt-PT" sz="1100" i="1" dirty="0">
                <a:solidFill>
                  <a:srgbClr val="00B4B2"/>
                </a:solidFill>
                <a:latin typeface="Arial Narrow" panose="020B0606020202030204" pitchFamily="34" charset="0"/>
                <a:sym typeface="+mn-ea"/>
              </a:rPr>
              <a:t>Moderador</a:t>
            </a:r>
            <a:r>
              <a:rPr lang="pt-BR" sz="1100" i="1" dirty="0">
                <a:solidFill>
                  <a:schemeClr val="bg1"/>
                </a:solidFill>
                <a:latin typeface="Arial Narrow" panose="020B0606020202030204" pitchFamily="34" charset="0"/>
                <a:cs typeface="Arial Narrow" panose="020B0606020202030204" pitchFamily="34" charset="0"/>
                <a:sym typeface="+mn-ea"/>
              </a:rPr>
              <a:t>: </a:t>
            </a:r>
            <a:r>
              <a:rPr lang="pt-PT" sz="1100" dirty="0">
                <a:solidFill>
                  <a:schemeClr val="bg1"/>
                </a:solidFill>
              </a:rPr>
              <a:t>U</a:t>
            </a:r>
            <a:r>
              <a:rPr lang="pt-PT" sz="1100" dirty="0">
                <a:solidFill>
                  <a:schemeClr val="bg1"/>
                </a:solidFill>
                <a:latin typeface="Arial Narrow" panose="020B0606020202030204" pitchFamily="34" charset="0"/>
              </a:rPr>
              <a:t>niversidade da Gâmbia – The </a:t>
            </a:r>
            <a:r>
              <a:rPr lang="pt-PT" sz="1100" dirty="0" smtClean="0">
                <a:solidFill>
                  <a:schemeClr val="bg1"/>
                </a:solidFill>
                <a:latin typeface="Arial Narrow" panose="020B0606020202030204" pitchFamily="34" charset="0"/>
              </a:rPr>
              <a:t>Gambia</a:t>
            </a:r>
            <a:endParaRPr lang="pt-PT" sz="1100" dirty="0">
              <a:solidFill>
                <a:schemeClr val="bg1"/>
              </a:solidFill>
              <a:latin typeface="Arial Narrow" panose="020B0606020202030204" pitchFamily="34" charset="0"/>
              <a:sym typeface="+mn-ea"/>
            </a:endParaRPr>
          </a:p>
          <a:p>
            <a:pPr>
              <a:lnSpc>
                <a:spcPts val="1100"/>
              </a:lnSpc>
              <a:defRPr lang="en-US"/>
            </a:pPr>
            <a:r>
              <a:rPr lang="pt-PT" sz="1100" dirty="0" smtClean="0">
                <a:solidFill>
                  <a:srgbClr val="00B4B2"/>
                </a:solidFill>
                <a:latin typeface="Arial Narrow" panose="020B0606020202030204" pitchFamily="34" charset="0"/>
              </a:rPr>
              <a:t>Intervenções </a:t>
            </a:r>
            <a:r>
              <a:rPr lang="pt-PT" sz="1100" dirty="0">
                <a:solidFill>
                  <a:srgbClr val="00B4B2"/>
                </a:solidFill>
                <a:latin typeface="Arial Narrow" panose="020B0606020202030204" pitchFamily="34" charset="0"/>
              </a:rPr>
              <a:t>de especialistas </a:t>
            </a:r>
            <a:r>
              <a:rPr lang="pt-PT" sz="1100" i="1" dirty="0" smtClean="0">
                <a:solidFill>
                  <a:schemeClr val="bg1"/>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pt-PT" sz="1100" i="1" dirty="0">
                <a:solidFill>
                  <a:schemeClr val="bg1"/>
                </a:solidFill>
                <a:latin typeface="Arial Narrow" panose="020B0606020202030204" pitchFamily="34" charset="0"/>
                <a:cs typeface="Arial Narrow" panose="020B0606020202030204" pitchFamily="34" charset="0"/>
                <a:sym typeface="+mn-ea"/>
              </a:rPr>
              <a:t>CILSS - </a:t>
            </a:r>
            <a:r>
              <a:rPr lang="pt-PT" sz="1100" dirty="0">
                <a:solidFill>
                  <a:schemeClr val="bg1"/>
                </a:solidFill>
                <a:latin typeface="Arial Narrow" panose="020B0606020202030204" pitchFamily="34" charset="0"/>
              </a:rPr>
              <a:t>Comité Permanente Inter-Estados de Luta contra a Seca no Sahel </a:t>
            </a:r>
            <a:endParaRPr lang="pt-PT" sz="1100" i="1" dirty="0">
              <a:solidFill>
                <a:schemeClr val="bg1"/>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en-US" sz="1100" dirty="0">
                <a:solidFill>
                  <a:schemeClr val="bg1"/>
                </a:solidFill>
                <a:latin typeface="Arial Narrow" panose="020B0606020202030204" pitchFamily="34" charset="0"/>
              </a:rPr>
              <a:t>Prof. Suzi Huff Theodoro -</a:t>
            </a:r>
            <a:r>
              <a:rPr lang="pt-PT" sz="1100" dirty="0">
                <a:solidFill>
                  <a:schemeClr val="bg1"/>
                </a:solidFill>
                <a:latin typeface="Arial Narrow" panose="020B0606020202030204" pitchFamily="34" charset="0"/>
              </a:rPr>
              <a:t> </a:t>
            </a:r>
            <a:r>
              <a:rPr lang="pt-PT" altLang="en-US" sz="1100" i="1" dirty="0">
                <a:solidFill>
                  <a:schemeClr val="bg1"/>
                </a:solidFill>
                <a:latin typeface="Arial Narrow" panose="020B0606020202030204" pitchFamily="34" charset="0"/>
              </a:rPr>
              <a:t>Professora e </a:t>
            </a:r>
            <a:r>
              <a:rPr lang="pt-PT" altLang="pt-BR" sz="1100" i="1" dirty="0">
                <a:solidFill>
                  <a:schemeClr val="bg1"/>
                </a:solidFill>
                <a:latin typeface="Arial Narrow" panose="020B0606020202030204" pitchFamily="34" charset="0"/>
              </a:rPr>
              <a:t>Investigadora da</a:t>
            </a:r>
            <a:r>
              <a:rPr lang="pt-BR" sz="1100" i="1" dirty="0">
                <a:solidFill>
                  <a:schemeClr val="bg1"/>
                </a:solidFill>
                <a:latin typeface="Arial Narrow" panose="020B0606020202030204" pitchFamily="34" charset="0"/>
              </a:rPr>
              <a:t> </a:t>
            </a:r>
            <a:r>
              <a:rPr lang="pt-BR" sz="1100" i="1" dirty="0" err="1">
                <a:solidFill>
                  <a:schemeClr val="bg1"/>
                </a:solidFill>
                <a:latin typeface="Arial Narrow" panose="020B0606020202030204" pitchFamily="34" charset="0"/>
              </a:rPr>
              <a:t>Universi</a:t>
            </a:r>
            <a:r>
              <a:rPr lang="pt-PT" altLang="pt-BR" sz="1100" i="1" dirty="0">
                <a:solidFill>
                  <a:schemeClr val="bg1"/>
                </a:solidFill>
                <a:latin typeface="Arial Narrow" panose="020B0606020202030204" pitchFamily="34" charset="0"/>
              </a:rPr>
              <a:t>dade de </a:t>
            </a:r>
            <a:r>
              <a:rPr lang="pt-BR" sz="1100" i="1" dirty="0">
                <a:solidFill>
                  <a:schemeClr val="bg1"/>
                </a:solidFill>
                <a:latin typeface="Arial Narrow" panose="020B0606020202030204" pitchFamily="34" charset="0"/>
              </a:rPr>
              <a:t>Brasília </a:t>
            </a:r>
            <a:r>
              <a:rPr lang="pt-PT" sz="1100" dirty="0">
                <a:solidFill>
                  <a:schemeClr val="bg1"/>
                </a:solidFill>
                <a:latin typeface="Arial Narrow" panose="020B0606020202030204" pitchFamily="34" charset="0"/>
                <a:sym typeface="+mn-ea"/>
              </a:rPr>
              <a:t>- Brasil</a:t>
            </a:r>
            <a:endParaRPr lang="pt-BR" sz="1100" i="1" dirty="0">
              <a:solidFill>
                <a:schemeClr val="bg1"/>
              </a:solidFill>
              <a:latin typeface="Arial Narrow" panose="020B0606020202030204" pitchFamily="34" charset="0"/>
            </a:endParaRP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Em</a:t>
            </a:r>
            <a:r>
              <a:rPr lang="pt-PT" altLang="en-US" sz="1100" dirty="0">
                <a:solidFill>
                  <a:schemeClr val="bg1"/>
                </a:solidFill>
                <a:latin typeface="Arial Narrow" panose="020B0606020202030204" pitchFamily="34" charset="0"/>
              </a:rPr>
              <a:t>é</a:t>
            </a:r>
            <a:r>
              <a:rPr lang="pt-PT" sz="1100" dirty="0">
                <a:solidFill>
                  <a:schemeClr val="bg1"/>
                </a:solidFill>
                <a:latin typeface="Arial Narrow" panose="020B0606020202030204" pitchFamily="34" charset="0"/>
              </a:rPr>
              <a:t>rit</a:t>
            </a:r>
            <a:r>
              <a:rPr lang="pt-PT" altLang="en-US" sz="1100" dirty="0">
                <a:solidFill>
                  <a:schemeClr val="bg1"/>
                </a:solidFill>
                <a:latin typeface="Arial Narrow" panose="020B0606020202030204" pitchFamily="34" charset="0"/>
              </a:rPr>
              <a:t>o</a:t>
            </a:r>
            <a:r>
              <a:rPr lang="pt-PT" sz="1100" dirty="0">
                <a:solidFill>
                  <a:schemeClr val="bg1"/>
                </a:solidFill>
                <a:latin typeface="Arial Narrow" panose="020B0606020202030204" pitchFamily="34" charset="0"/>
              </a:rPr>
              <a:t> Peter van Straaten - Universi</a:t>
            </a:r>
            <a:r>
              <a:rPr lang="pt-PT" altLang="en-US" sz="1100" dirty="0">
                <a:solidFill>
                  <a:schemeClr val="bg1"/>
                </a:solidFill>
                <a:latin typeface="Arial Narrow" panose="020B0606020202030204" pitchFamily="34" charset="0"/>
              </a:rPr>
              <a:t>dade de</a:t>
            </a:r>
            <a:r>
              <a:rPr lang="pt-PT" sz="1100" dirty="0">
                <a:solidFill>
                  <a:schemeClr val="bg1"/>
                </a:solidFill>
                <a:latin typeface="Arial Narrow" panose="020B0606020202030204" pitchFamily="34" charset="0"/>
              </a:rPr>
              <a:t> Guelph – </a:t>
            </a:r>
            <a:r>
              <a:rPr lang="pt-PT" sz="1100" dirty="0" smtClean="0">
                <a:solidFill>
                  <a:schemeClr val="bg1"/>
                </a:solidFill>
                <a:latin typeface="Arial Narrow" panose="020B0606020202030204" pitchFamily="34" charset="0"/>
              </a:rPr>
              <a:t>Canad</a:t>
            </a:r>
            <a:r>
              <a:rPr lang="pt-PT" altLang="en-US" sz="1100" dirty="0" smtClean="0">
                <a:solidFill>
                  <a:schemeClr val="bg1"/>
                </a:solidFill>
                <a:latin typeface="Arial Narrow" panose="020B0606020202030204" pitchFamily="34" charset="0"/>
              </a:rPr>
              <a:t>á</a:t>
            </a:r>
          </a:p>
          <a:p>
            <a:pPr>
              <a:lnSpc>
                <a:spcPts val="1100"/>
              </a:lnSpc>
              <a:defRPr lang="en-US"/>
            </a:pPr>
            <a:r>
              <a:rPr lang="pt-PT" altLang="pt-BR" sz="1100" i="1" dirty="0">
                <a:solidFill>
                  <a:schemeClr val="bg1"/>
                </a:solidFill>
                <a:latin typeface="Arial Narrow" panose="020B0606020202030204" pitchFamily="34" charset="0"/>
              </a:rPr>
              <a:t>■ </a:t>
            </a:r>
            <a:r>
              <a:rPr lang="en-US" sz="1100" i="1" dirty="0">
                <a:solidFill>
                  <a:schemeClr val="bg1"/>
                </a:solidFill>
                <a:latin typeface="Arial Narrow" panose="020B0606020202030204" pitchFamily="34" charset="0"/>
              </a:rPr>
              <a:t>Prof. Eder Martins –  </a:t>
            </a:r>
            <a:r>
              <a:rPr lang="pt-PT" sz="1100" dirty="0">
                <a:solidFill>
                  <a:schemeClr val="bg1"/>
                </a:solidFill>
                <a:latin typeface="Arial Narrow" panose="020B0606020202030204" pitchFamily="34" charset="0"/>
              </a:rPr>
              <a:t>Investigador na </a:t>
            </a:r>
            <a:r>
              <a:rPr lang="pt-PT" sz="1100" i="1" dirty="0">
                <a:solidFill>
                  <a:schemeClr val="bg1"/>
                </a:solidFill>
                <a:latin typeface="Arial Narrow" panose="020B0606020202030204" pitchFamily="34" charset="0"/>
              </a:rPr>
              <a:t>EMBRAPA </a:t>
            </a:r>
            <a:r>
              <a:rPr lang="pt-PT" sz="1100" i="1" dirty="0" smtClean="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Empresa </a:t>
            </a:r>
            <a:r>
              <a:rPr lang="pt-BR" sz="1100" dirty="0">
                <a:solidFill>
                  <a:schemeClr val="bg1"/>
                </a:solidFill>
                <a:latin typeface="Arial Narrow" panose="020B0606020202030204" pitchFamily="34" charset="0"/>
              </a:rPr>
              <a:t>Bra</a:t>
            </a:r>
            <a:r>
              <a:rPr lang="pt-PT" altLang="pt-BR" sz="1100" dirty="0">
                <a:solidFill>
                  <a:schemeClr val="bg1"/>
                </a:solidFill>
                <a:latin typeface="Arial Narrow" panose="020B0606020202030204" pitchFamily="34" charset="0"/>
              </a:rPr>
              <a:t>sileira de Pesquisa </a:t>
            </a:r>
            <a:r>
              <a:rPr lang="pt-BR" sz="1100" dirty="0">
                <a:solidFill>
                  <a:schemeClr val="bg1"/>
                </a:solidFill>
                <a:latin typeface="Arial Narrow" panose="020B0606020202030204" pitchFamily="34" charset="0"/>
              </a:rPr>
              <a:t>Agr</a:t>
            </a:r>
            <a:r>
              <a:rPr lang="pt-PT" altLang="pt-BR" sz="1100" dirty="0">
                <a:solidFill>
                  <a:schemeClr val="bg1"/>
                </a:solidFill>
                <a:latin typeface="Arial Narrow" panose="020B0606020202030204" pitchFamily="34" charset="0"/>
              </a:rPr>
              <a:t>opecuária </a:t>
            </a:r>
            <a:r>
              <a:rPr lang="pt-PT" altLang="pt-BR" sz="1100" dirty="0" smtClean="0">
                <a:solidFill>
                  <a:schemeClr val="bg1"/>
                </a:solidFill>
                <a:latin typeface="Arial Narrow" panose="020B0606020202030204" pitchFamily="34" charset="0"/>
              </a:rPr>
              <a:t>– Brasil</a:t>
            </a:r>
          </a:p>
          <a:p>
            <a:pPr>
              <a:lnSpc>
                <a:spcPts val="1100"/>
              </a:lnSpc>
              <a:defRPr lang="en-US"/>
            </a:pPr>
            <a:endParaRPr lang="pt-PT" sz="1100" dirty="0" smtClean="0">
              <a:solidFill>
                <a:schemeClr val="bg1"/>
              </a:solidFill>
              <a:latin typeface="Arial Narrow" panose="020B0606020202030204" pitchFamily="34" charset="0"/>
            </a:endParaRPr>
          </a:p>
          <a:p>
            <a:pPr>
              <a:lnSpc>
                <a:spcPts val="1100"/>
              </a:lnSpc>
              <a:defRPr lang="en-US"/>
            </a:pPr>
            <a:r>
              <a:rPr lang="pt-PT" sz="1100" dirty="0" smtClean="0">
                <a:solidFill>
                  <a:schemeClr val="bg1"/>
                </a:solidFill>
                <a:latin typeface="Arial Narrow" panose="020B0606020202030204" pitchFamily="34" charset="0"/>
                <a:cs typeface="Arial Narrow" panose="020B0606020202030204" pitchFamily="34" charset="0"/>
                <a:sym typeface="+mn-ea"/>
              </a:rPr>
              <a:t>Coffee </a:t>
            </a:r>
            <a:r>
              <a:rPr lang="pt-PT" sz="1100" dirty="0">
                <a:solidFill>
                  <a:schemeClr val="bg1"/>
                </a:solidFill>
                <a:latin typeface="Arial Narrow" panose="020B0606020202030204" pitchFamily="34" charset="0"/>
                <a:cs typeface="Arial Narrow" panose="020B0606020202030204" pitchFamily="34" charset="0"/>
                <a:sym typeface="+mn-ea"/>
              </a:rPr>
              <a:t>Break</a:t>
            </a:r>
          </a:p>
          <a:p>
            <a:pPr>
              <a:lnSpc>
                <a:spcPts val="1100"/>
              </a:lnSpc>
              <a:defRPr lang="en-US"/>
            </a:pPr>
            <a:r>
              <a:rPr lang="pt-PT" sz="1100" b="1" i="1" dirty="0">
                <a:solidFill>
                  <a:srgbClr val="00B4B2"/>
                </a:solidFill>
                <a:latin typeface="Arial Narrow" panose="020B0606020202030204" pitchFamily="34" charset="0"/>
              </a:rPr>
              <a:t>Tema II</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Fertilização de solos agrícolas - práticas e manejos</a:t>
            </a:r>
          </a:p>
          <a:p>
            <a:pPr>
              <a:lnSpc>
                <a:spcPts val="1100"/>
              </a:lnSpc>
              <a:defRPr lang="en-US"/>
            </a:pPr>
            <a:r>
              <a:rPr lang="pt-PT" sz="1100" i="1" dirty="0">
                <a:solidFill>
                  <a:srgbClr val="00B4B2"/>
                </a:solidFill>
                <a:latin typeface="Arial Narrow" panose="020B0606020202030204" pitchFamily="34" charset="0"/>
                <a:sym typeface="+mn-ea"/>
              </a:rPr>
              <a:t>Moderador</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nl-NL" sz="1100" dirty="0">
                <a:solidFill>
                  <a:schemeClr val="bg1"/>
                </a:solidFill>
                <a:latin typeface="Arial Narrow" panose="020B0606020202030204" pitchFamily="34" charset="0"/>
              </a:rPr>
              <a:t>Universidade Cheikh Anta Diop de Dakar </a:t>
            </a:r>
            <a:r>
              <a:rPr lang="pt-BR" sz="1100" dirty="0">
                <a:solidFill>
                  <a:schemeClr val="bg1"/>
                </a:solidFill>
                <a:latin typeface="Arial Narrow" pitchFamily="34" charset="0"/>
              </a:rPr>
              <a:t>- Senegal </a:t>
            </a:r>
            <a:endParaRPr lang="pt-PT" sz="1100" dirty="0">
              <a:solidFill>
                <a:schemeClr val="bg1"/>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rPr>
              <a:t>Intervenções de especialistas </a:t>
            </a:r>
            <a:r>
              <a:rPr lang="pt-PT" sz="1100" i="1" dirty="0" smtClean="0">
                <a:solidFill>
                  <a:schemeClr val="bg1"/>
                </a:solidFill>
                <a:latin typeface="Arial Narrow" panose="020B0606020202030204" pitchFamily="34" charset="0"/>
                <a:sym typeface="+mn-ea"/>
              </a:rPr>
              <a:t>:</a:t>
            </a: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Direcção da Agricultura e do Desenvolvimento Rural – Comissão da </a:t>
            </a:r>
            <a:r>
              <a:rPr lang="pt-PT" sz="1100" i="1" dirty="0" smtClean="0">
                <a:solidFill>
                  <a:schemeClr val="bg1"/>
                </a:solidFill>
                <a:latin typeface="Arial Narrow" panose="020B0606020202030204" pitchFamily="34" charset="0"/>
                <a:sym typeface="+mn-ea"/>
              </a:rPr>
              <a:t>CEDEAO</a:t>
            </a:r>
          </a:p>
          <a:p>
            <a:pPr>
              <a:lnSpc>
                <a:spcPts val="1100"/>
              </a:lnSpc>
              <a:defRPr lang="en-US"/>
            </a:pPr>
            <a:r>
              <a:rPr lang="pt-PT" altLang="pt-BR" sz="1100" i="1"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sym typeface="+mn-ea"/>
              </a:rPr>
              <a:t>Universidade de Cabo Verde </a:t>
            </a: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cs typeface="Arial Narrow" panose="020B0606020202030204" pitchFamily="34" charset="0"/>
                <a:sym typeface="+mn-ea"/>
              </a:rPr>
              <a:t>ARAA  </a:t>
            </a:r>
            <a:r>
              <a:rPr lang="pt-PT" sz="1100" dirty="0">
                <a:solidFill>
                  <a:schemeClr val="bg1"/>
                </a:solidFill>
                <a:latin typeface="Arial Narrow" panose="020B0606020202030204" pitchFamily="34" charset="0"/>
                <a:cs typeface="Arial Narrow" panose="020B0606020202030204" pitchFamily="34" charset="0"/>
                <a:sym typeface="+mn-ea"/>
              </a:rPr>
              <a:t>-  </a:t>
            </a:r>
            <a:r>
              <a:rPr lang="pt-PT" altLang="fr-FR" sz="1100" dirty="0">
                <a:solidFill>
                  <a:schemeClr val="bg1"/>
                </a:solidFill>
                <a:latin typeface="Arial Narrow" panose="020B0606020202030204" pitchFamily="34" charset="0"/>
                <a:cs typeface="Arial Narrow" panose="020B0606020202030204" pitchFamily="34" charset="0"/>
                <a:sym typeface="+mn-ea"/>
              </a:rPr>
              <a:t>Agência </a:t>
            </a:r>
            <a:r>
              <a:rPr lang="pt-PT" sz="1100" dirty="0">
                <a:solidFill>
                  <a:schemeClr val="bg1"/>
                </a:solidFill>
                <a:latin typeface="Arial Narrow" panose="020B0606020202030204" pitchFamily="34" charset="0"/>
                <a:cs typeface="Arial Narrow" panose="020B0606020202030204" pitchFamily="34" charset="0"/>
                <a:sym typeface="+mn-ea"/>
              </a:rPr>
              <a:t>Regional </a:t>
            </a:r>
            <a:r>
              <a:rPr lang="pt-PT" altLang="en-US" sz="1100" dirty="0">
                <a:solidFill>
                  <a:schemeClr val="bg1"/>
                </a:solidFill>
                <a:latin typeface="Arial Narrow" panose="020B0606020202030204" pitchFamily="34" charset="0"/>
                <a:cs typeface="Arial Narrow" panose="020B0606020202030204" pitchFamily="34" charset="0"/>
                <a:sym typeface="+mn-ea"/>
              </a:rPr>
              <a:t>para a </a:t>
            </a:r>
            <a:r>
              <a:rPr lang="pt-PT" sz="1100" dirty="0">
                <a:solidFill>
                  <a:schemeClr val="bg1"/>
                </a:solidFill>
                <a:latin typeface="Arial Narrow" panose="020B0606020202030204" pitchFamily="34" charset="0"/>
                <a:cs typeface="Arial Narrow" panose="020B0606020202030204" pitchFamily="34" charset="0"/>
                <a:sym typeface="+mn-ea"/>
              </a:rPr>
              <a:t>Agricultur</a:t>
            </a:r>
            <a:r>
              <a:rPr lang="pt-PT" altLang="en-US" sz="1100" dirty="0">
                <a:solidFill>
                  <a:schemeClr val="bg1"/>
                </a:solidFill>
                <a:latin typeface="Arial Narrow" panose="020B0606020202030204" pitchFamily="34" charset="0"/>
                <a:cs typeface="Arial Narrow" panose="020B0606020202030204" pitchFamily="34" charset="0"/>
                <a:sym typeface="+mn-ea"/>
              </a:rPr>
              <a:t>a</a:t>
            </a:r>
            <a:r>
              <a:rPr lang="pt-PT" sz="1100" dirty="0">
                <a:solidFill>
                  <a:schemeClr val="bg1"/>
                </a:solidFill>
                <a:latin typeface="Arial Narrow" panose="020B0606020202030204" pitchFamily="34" charset="0"/>
                <a:cs typeface="Arial Narrow" panose="020B0606020202030204" pitchFamily="34" charset="0"/>
                <a:sym typeface="+mn-ea"/>
              </a:rPr>
              <a:t> </a:t>
            </a:r>
            <a:r>
              <a:rPr lang="pt-PT" altLang="en-US" sz="1100" dirty="0">
                <a:solidFill>
                  <a:schemeClr val="bg1"/>
                </a:solidFill>
                <a:latin typeface="Arial Narrow" panose="020B0606020202030204" pitchFamily="34" charset="0"/>
                <a:cs typeface="Arial Narrow" panose="020B0606020202030204" pitchFamily="34" charset="0"/>
                <a:sym typeface="+mn-ea"/>
              </a:rPr>
              <a:t>e </a:t>
            </a:r>
            <a:r>
              <a:rPr lang="pt-PT" altLang="en-US" sz="1100" dirty="0" smtClean="0">
                <a:solidFill>
                  <a:schemeClr val="bg1"/>
                </a:solidFill>
                <a:latin typeface="Arial Narrow" panose="020B0606020202030204" pitchFamily="34" charset="0"/>
                <a:cs typeface="Arial Narrow" panose="020B0606020202030204" pitchFamily="34" charset="0"/>
                <a:sym typeface="+mn-ea"/>
              </a:rPr>
              <a:t>Alimentação</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Émérito Othon Henry </a:t>
            </a:r>
            <a:r>
              <a:rPr lang="pt-PT" sz="1100" dirty="0" smtClean="0">
                <a:solidFill>
                  <a:schemeClr val="bg1"/>
                </a:solidFill>
                <a:latin typeface="Arial Narrow" panose="020B0606020202030204" pitchFamily="34" charset="0"/>
                <a:sym typeface="+mn-ea"/>
              </a:rPr>
              <a:t>Leonardos - Universi</a:t>
            </a:r>
            <a:r>
              <a:rPr lang="pt-PT" altLang="en-US" sz="1100" dirty="0" smtClean="0">
                <a:solidFill>
                  <a:schemeClr val="bg1"/>
                </a:solidFill>
                <a:latin typeface="Arial Narrow" panose="020B0606020202030204" pitchFamily="34" charset="0"/>
                <a:sym typeface="+mn-ea"/>
              </a:rPr>
              <a:t>dade </a:t>
            </a:r>
            <a:r>
              <a:rPr lang="pt-PT" sz="1100" dirty="0">
                <a:solidFill>
                  <a:schemeClr val="bg1"/>
                </a:solidFill>
                <a:latin typeface="Arial Narrow" panose="020B0606020202030204" pitchFamily="34" charset="0"/>
                <a:sym typeface="+mn-ea"/>
              </a:rPr>
              <a:t>de Bras</a:t>
            </a:r>
            <a:r>
              <a:rPr lang="pt-PT" altLang="en-US" sz="1100" dirty="0">
                <a:solidFill>
                  <a:schemeClr val="bg1"/>
                </a:solidFill>
                <a:latin typeface="Arial Narrow" panose="020B0606020202030204" pitchFamily="34" charset="0"/>
                <a:sym typeface="+mn-ea"/>
              </a:rPr>
              <a:t>í</a:t>
            </a:r>
            <a:r>
              <a:rPr lang="pt-PT" sz="1100" dirty="0">
                <a:solidFill>
                  <a:schemeClr val="bg1"/>
                </a:solidFill>
                <a:latin typeface="Arial Narrow" panose="020B0606020202030204" pitchFamily="34" charset="0"/>
                <a:sym typeface="+mn-ea"/>
              </a:rPr>
              <a:t>lia – </a:t>
            </a:r>
            <a:r>
              <a:rPr lang="pt-PT" sz="1100" dirty="0" smtClean="0">
                <a:solidFill>
                  <a:schemeClr val="bg1"/>
                </a:solidFill>
                <a:latin typeface="Arial Narrow" panose="020B0606020202030204" pitchFamily="34" charset="0"/>
                <a:sym typeface="+mn-ea"/>
              </a:rPr>
              <a:t>Brasil</a:t>
            </a:r>
          </a:p>
          <a:p>
            <a:pPr>
              <a:lnSpc>
                <a:spcPts val="1100"/>
              </a:lnSpc>
              <a:defRPr lang="en-US"/>
            </a:pPr>
            <a:r>
              <a:rPr lang="pt-PT" altLang="pt-BR" sz="1100" i="1" dirty="0" smtClean="0">
                <a:solidFill>
                  <a:schemeClr val="bg1"/>
                </a:solidFill>
                <a:latin typeface="Arial Narrow" panose="020B0606020202030204" pitchFamily="34" charset="0"/>
              </a:rPr>
              <a:t>■ </a:t>
            </a:r>
            <a:r>
              <a:rPr lang="pt-PT" altLang="pt-BR" sz="1100" dirty="0" smtClean="0">
                <a:solidFill>
                  <a:schemeClr val="bg1"/>
                </a:solidFill>
                <a:latin typeface="Arial Narrow" panose="020B0606020202030204" pitchFamily="34" charset="0"/>
              </a:rPr>
              <a:t>Câmara </a:t>
            </a:r>
            <a:r>
              <a:rPr lang="pt-PT" altLang="pt-BR" sz="1100" dirty="0">
                <a:solidFill>
                  <a:schemeClr val="bg1"/>
                </a:solidFill>
                <a:latin typeface="Arial Narrow" panose="020B0606020202030204" pitchFamily="34" charset="0"/>
              </a:rPr>
              <a:t>Nacional de Agricultura da Costa do Marfim - CNACI</a:t>
            </a:r>
            <a:endParaRPr lang="fr-FR" sz="1100" dirty="0">
              <a:solidFill>
                <a:schemeClr val="bg1"/>
              </a:solidFill>
              <a:latin typeface="Arial Narrow" panose="020B0606020202030204" pitchFamily="34" charset="0"/>
            </a:endParaRPr>
          </a:p>
          <a:p>
            <a:pPr>
              <a:lnSpc>
                <a:spcPts val="1100"/>
              </a:lnSpc>
              <a:defRPr lang="en-US"/>
            </a:pPr>
            <a:endParaRPr lang="pt-BR" sz="1100" i="1" dirty="0" smtClean="0">
              <a:solidFill>
                <a:schemeClr val="bg1"/>
              </a:solidFill>
              <a:latin typeface="Arial Narrow" panose="020B0606020202030204" pitchFamily="34" charset="0"/>
            </a:endParaRPr>
          </a:p>
          <a:p>
            <a:pPr>
              <a:lnSpc>
                <a:spcPts val="1100"/>
              </a:lnSpc>
              <a:defRPr lang="en-US"/>
            </a:pPr>
            <a:r>
              <a:rPr lang="pt-BR" sz="1100" i="1" dirty="0" smtClean="0">
                <a:solidFill>
                  <a:schemeClr val="bg1"/>
                </a:solidFill>
                <a:latin typeface="Arial Narrow" panose="020B0606020202030204" pitchFamily="34" charset="0"/>
              </a:rPr>
              <a:t>Almoço</a:t>
            </a:r>
            <a:endParaRPr lang="pt-BR" sz="1100" i="1" dirty="0">
              <a:solidFill>
                <a:schemeClr val="bg1"/>
              </a:solidFill>
              <a:latin typeface="Arial Narrow" panose="020B0606020202030204" pitchFamily="34" charset="0"/>
            </a:endParaRPr>
          </a:p>
          <a:p>
            <a:pPr>
              <a:lnSpc>
                <a:spcPts val="1100"/>
              </a:lnSpc>
              <a:defRPr lang="en-US"/>
            </a:pPr>
            <a:r>
              <a:rPr lang="pt-PT" sz="1100" b="1" i="1" dirty="0" smtClean="0">
                <a:solidFill>
                  <a:srgbClr val="00B4B2"/>
                </a:solidFill>
                <a:latin typeface="Arial Narrow" panose="020B0606020202030204" pitchFamily="34" charset="0"/>
              </a:rPr>
              <a:t>Tema </a:t>
            </a:r>
            <a:r>
              <a:rPr lang="pt-PT" sz="1100" b="1" i="1" dirty="0">
                <a:solidFill>
                  <a:srgbClr val="00B4B2"/>
                </a:solidFill>
                <a:latin typeface="Arial Narrow" panose="020B0606020202030204" pitchFamily="34" charset="0"/>
              </a:rPr>
              <a:t>III</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O potencial do basalto como agromineral e suas especificidades </a:t>
            </a:r>
            <a:endParaRPr lang="pt-PT" sz="1100" dirty="0" smtClean="0">
              <a:solidFill>
                <a:schemeClr val="bg1"/>
              </a:solidFill>
              <a:latin typeface="Arial Narrow" panose="020B0606020202030204" pitchFamily="34" charset="0"/>
            </a:endParaRPr>
          </a:p>
          <a:p>
            <a:r>
              <a:rPr lang="pt-PT" sz="1100" i="1" dirty="0" smtClean="0">
                <a:solidFill>
                  <a:srgbClr val="00B4B2"/>
                </a:solidFill>
                <a:latin typeface="Arial Narrow" panose="020B0606020202030204" pitchFamily="34" charset="0"/>
                <a:sym typeface="+mn-ea"/>
              </a:rPr>
              <a:t>Moderador</a:t>
            </a:r>
            <a:r>
              <a:rPr lang="pt-PT" sz="1100" i="1" dirty="0">
                <a:solidFill>
                  <a:schemeClr val="bg1"/>
                </a:solidFill>
                <a:latin typeface="Arial Narrow" panose="020B0606020202030204" pitchFamily="34" charset="0"/>
                <a:cs typeface="Arial Narrow" panose="020B0606020202030204" pitchFamily="34" charset="0"/>
                <a:sym typeface="+mn-ea"/>
              </a:rPr>
              <a:t>Câmara de Comércio Agrícola de Gana </a:t>
            </a:r>
            <a:r>
              <a:rPr lang="pt-PT" sz="1100" i="1" dirty="0" smtClean="0">
                <a:solidFill>
                  <a:schemeClr val="bg1"/>
                </a:solidFill>
                <a:latin typeface="Arial Narrow" panose="020B0606020202030204" pitchFamily="34" charset="0"/>
                <a:cs typeface="Arial Narrow" panose="020B0606020202030204" pitchFamily="34" charset="0"/>
                <a:sym typeface="+mn-ea"/>
              </a:rPr>
              <a:t>– Gana</a:t>
            </a:r>
          </a:p>
          <a:p>
            <a:r>
              <a:rPr lang="pt-PT" sz="1100" dirty="0" smtClean="0">
                <a:solidFill>
                  <a:srgbClr val="00B4B2"/>
                </a:solidFill>
                <a:latin typeface="Arial Narrow" panose="020B0606020202030204" pitchFamily="34" charset="0"/>
              </a:rPr>
              <a:t>Intervenções </a:t>
            </a:r>
            <a:r>
              <a:rPr lang="pt-PT" sz="1100" dirty="0">
                <a:solidFill>
                  <a:srgbClr val="00B4B2"/>
                </a:solidFill>
                <a:latin typeface="Arial Narrow" panose="020B0606020202030204" pitchFamily="34" charset="0"/>
              </a:rPr>
              <a:t>de especialistas </a:t>
            </a:r>
            <a:r>
              <a:rPr lang="pt-PT" sz="1100" i="1" dirty="0">
                <a:solidFill>
                  <a:schemeClr val="bg1"/>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pt-PT" sz="1100" i="1" dirty="0">
                <a:solidFill>
                  <a:schemeClr val="bg1"/>
                </a:solidFill>
                <a:latin typeface="Arial Narrow" panose="020B0606020202030204" pitchFamily="34" charset="0"/>
                <a:sym typeface="+mn-ea"/>
              </a:rPr>
              <a:t>MSc.  </a:t>
            </a:r>
            <a:r>
              <a:rPr lang="pt-PT" sz="1100" dirty="0">
                <a:solidFill>
                  <a:schemeClr val="bg1"/>
                </a:solidFill>
                <a:latin typeface="Arial Narrow" panose="020B0606020202030204" pitchFamily="34" charset="0"/>
                <a:sym typeface="+mn-ea"/>
              </a:rPr>
              <a:t>Magda Bergmann - Investigadora do Serviço Geológico do Brasil -  Brasil</a:t>
            </a:r>
          </a:p>
          <a:p>
            <a:pPr>
              <a:lnSpc>
                <a:spcPts val="1100"/>
              </a:lnSpc>
              <a:defRPr lang="en-US"/>
            </a:pPr>
            <a:r>
              <a:rPr lang="pt-PT" altLang="pt-BR" sz="1100" i="1" dirty="0">
                <a:solidFill>
                  <a:schemeClr val="bg1"/>
                </a:solidFill>
                <a:latin typeface="Arial Narrow" panose="020B0606020202030204" pitchFamily="34" charset="0"/>
              </a:rPr>
              <a:t>■ </a:t>
            </a:r>
            <a:r>
              <a:rPr lang="pt-PT" sz="1100" i="1" dirty="0">
                <a:solidFill>
                  <a:schemeClr val="bg1"/>
                </a:solidFill>
                <a:latin typeface="Arial Narrow" panose="020B0606020202030204" pitchFamily="34" charset="0"/>
                <a:sym typeface="+mn-ea"/>
              </a:rPr>
              <a:t>MSc.  </a:t>
            </a:r>
            <a:r>
              <a:rPr lang="pt-PT" sz="1100" dirty="0">
                <a:solidFill>
                  <a:schemeClr val="bg1"/>
                </a:solidFill>
                <a:latin typeface="Arial Narrow" panose="020B0606020202030204" pitchFamily="34" charset="0"/>
                <a:sym typeface="+mn-ea"/>
              </a:rPr>
              <a:t>Andrea Sander -  Investigadora do Serviço Geológico do Brasil </a:t>
            </a:r>
            <a:r>
              <a:rPr lang="pt-PT" sz="1100" dirty="0" smtClean="0">
                <a:solidFill>
                  <a:schemeClr val="bg1"/>
                </a:solidFill>
                <a:latin typeface="Arial Narrow" panose="020B0606020202030204" pitchFamily="34" charset="0"/>
                <a:sym typeface="+mn-ea"/>
              </a:rPr>
              <a:t>– Brasil</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Em</a:t>
            </a:r>
            <a:r>
              <a:rPr lang="pt-PT" altLang="en-US" sz="1100" dirty="0">
                <a:solidFill>
                  <a:schemeClr val="bg1"/>
                </a:solidFill>
                <a:latin typeface="Arial Narrow" panose="020B0606020202030204" pitchFamily="34" charset="0"/>
              </a:rPr>
              <a:t>é</a:t>
            </a:r>
            <a:r>
              <a:rPr lang="pt-PT" sz="1100" dirty="0">
                <a:solidFill>
                  <a:schemeClr val="bg1"/>
                </a:solidFill>
                <a:latin typeface="Arial Narrow" panose="020B0606020202030204" pitchFamily="34" charset="0"/>
              </a:rPr>
              <a:t>rit</a:t>
            </a:r>
            <a:r>
              <a:rPr lang="pt-PT" altLang="en-US" sz="1100" dirty="0">
                <a:solidFill>
                  <a:schemeClr val="bg1"/>
                </a:solidFill>
                <a:latin typeface="Arial Narrow" panose="020B0606020202030204" pitchFamily="34" charset="0"/>
              </a:rPr>
              <a:t>o</a:t>
            </a:r>
            <a:r>
              <a:rPr lang="pt-PT" sz="1100" dirty="0">
                <a:solidFill>
                  <a:schemeClr val="bg1"/>
                </a:solidFill>
                <a:latin typeface="Arial Narrow" panose="020B0606020202030204" pitchFamily="34" charset="0"/>
              </a:rPr>
              <a:t> Peter van Straaten – Universi</a:t>
            </a:r>
            <a:r>
              <a:rPr lang="pt-PT" altLang="en-US" sz="1100" dirty="0">
                <a:solidFill>
                  <a:schemeClr val="bg1"/>
                </a:solidFill>
                <a:latin typeface="Arial Narrow" panose="020B0606020202030204" pitchFamily="34" charset="0"/>
              </a:rPr>
              <a:t>dade de</a:t>
            </a:r>
            <a:r>
              <a:rPr lang="pt-PT" sz="1100" dirty="0">
                <a:solidFill>
                  <a:schemeClr val="bg1"/>
                </a:solidFill>
                <a:latin typeface="Arial Narrow" panose="020B0606020202030204" pitchFamily="34" charset="0"/>
              </a:rPr>
              <a:t> Guelph – </a:t>
            </a:r>
            <a:r>
              <a:rPr lang="pt-PT" sz="1100" dirty="0" smtClean="0">
                <a:solidFill>
                  <a:schemeClr val="bg1"/>
                </a:solidFill>
                <a:latin typeface="Arial Narrow" panose="020B0606020202030204" pitchFamily="34" charset="0"/>
              </a:rPr>
              <a:t>Canad</a:t>
            </a:r>
            <a:r>
              <a:rPr lang="pt-PT" altLang="en-US" sz="1100" dirty="0" smtClean="0">
                <a:solidFill>
                  <a:schemeClr val="bg1"/>
                </a:solidFill>
                <a:latin typeface="Arial Narrow" panose="020B0606020202030204" pitchFamily="34" charset="0"/>
              </a:rPr>
              <a:t>á</a:t>
            </a:r>
          </a:p>
          <a:p>
            <a:pPr rtl="0"/>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Grupo Associado de Agricultura Sustentável – GAAS - Brasil</a:t>
            </a:r>
          </a:p>
          <a:p>
            <a:pPr>
              <a:lnSpc>
                <a:spcPts val="1100"/>
              </a:lnSpc>
              <a:defRPr lang="en-US"/>
            </a:pP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smtClean="0">
                <a:solidFill>
                  <a:schemeClr val="bg1"/>
                </a:solidFill>
                <a:latin typeface="Arial Narrow" panose="020B0606020202030204" pitchFamily="34" charset="0"/>
                <a:cs typeface="Arial Narrow" panose="020B0606020202030204" pitchFamily="34" charset="0"/>
                <a:sym typeface="+mn-ea"/>
              </a:rPr>
              <a:t>Coffee </a:t>
            </a:r>
            <a:r>
              <a:rPr lang="pt-PT" sz="1100" dirty="0">
                <a:solidFill>
                  <a:schemeClr val="bg1"/>
                </a:solidFill>
                <a:latin typeface="Arial Narrow" panose="020B0606020202030204" pitchFamily="34" charset="0"/>
                <a:cs typeface="Arial Narrow" panose="020B0606020202030204" pitchFamily="34" charset="0"/>
                <a:sym typeface="+mn-ea"/>
              </a:rPr>
              <a:t>Break</a:t>
            </a:r>
          </a:p>
          <a:p>
            <a:pPr>
              <a:lnSpc>
                <a:spcPts val="1100"/>
              </a:lnSpc>
              <a:defRPr lang="en-US"/>
            </a:pPr>
            <a:r>
              <a:rPr lang="pt-PT" sz="1100" i="1" dirty="0" smtClean="0">
                <a:solidFill>
                  <a:srgbClr val="00B4B2"/>
                </a:solidFill>
                <a:latin typeface="Arial Narrow" panose="020B0606020202030204" pitchFamily="34" charset="0"/>
              </a:rPr>
              <a:t>Tema </a:t>
            </a:r>
            <a:r>
              <a:rPr lang="pt-PT" sz="1100" i="1" dirty="0">
                <a:solidFill>
                  <a:srgbClr val="00B4B2"/>
                </a:solidFill>
                <a:latin typeface="Arial Narrow" panose="020B0606020202030204" pitchFamily="34" charset="0"/>
              </a:rPr>
              <a:t>IV</a:t>
            </a:r>
            <a:r>
              <a:rPr lang="pt-PT"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Rentabilidade agrícola e controle de qualidade dos alimentos produzidos</a:t>
            </a:r>
          </a:p>
          <a:p>
            <a:pPr>
              <a:lnSpc>
                <a:spcPts val="1100"/>
              </a:lnSpc>
              <a:defRPr lang="en-US"/>
            </a:pPr>
            <a:r>
              <a:rPr lang="pt-PT" sz="1100" i="1" dirty="0">
                <a:solidFill>
                  <a:srgbClr val="00B4B2"/>
                </a:solidFill>
                <a:latin typeface="Arial Narrow" panose="020B0606020202030204" pitchFamily="34" charset="0"/>
                <a:sym typeface="+mn-ea"/>
              </a:rPr>
              <a:t>Moderador</a:t>
            </a:r>
            <a:r>
              <a:rPr lang="pt-BR" sz="1100" i="1" dirty="0">
                <a:solidFill>
                  <a:schemeClr val="bg1"/>
                </a:solidFill>
                <a:latin typeface="Arial Narrow" panose="020B0606020202030204" pitchFamily="34" charset="0"/>
                <a:cs typeface="Arial Narrow" panose="020B0606020202030204" pitchFamily="34" charset="0"/>
                <a:sym typeface="+mn-ea"/>
              </a:rPr>
              <a:t>: </a:t>
            </a:r>
            <a:r>
              <a:rPr lang="pt-BR" sz="1100" dirty="0">
                <a:solidFill>
                  <a:schemeClr val="bg1"/>
                </a:solidFill>
                <a:latin typeface="Arial Narrow" panose="020B0606020202030204" pitchFamily="34" charset="0"/>
                <a:cs typeface="Arial Narrow" panose="020B0606020202030204" pitchFamily="34" charset="0"/>
                <a:sym typeface="+mn-ea"/>
              </a:rPr>
              <a:t>Universidade de Cabo Verde</a:t>
            </a:r>
          </a:p>
          <a:p>
            <a:pPr>
              <a:lnSpc>
                <a:spcPts val="1100"/>
              </a:lnSpc>
              <a:defRPr lang="en-US"/>
            </a:pPr>
            <a:r>
              <a:rPr lang="pt-PT" sz="1100" dirty="0">
                <a:solidFill>
                  <a:srgbClr val="00B4B2"/>
                </a:solidFill>
                <a:latin typeface="Arial Narrow" panose="020B0606020202030204" pitchFamily="34" charset="0"/>
              </a:rPr>
              <a:t>Intervenções de especialistas </a:t>
            </a:r>
            <a:r>
              <a:rPr lang="pt-PT" sz="1100" i="1" dirty="0" smtClean="0">
                <a:solidFill>
                  <a:schemeClr val="bg1"/>
                </a:solidFill>
                <a:latin typeface="Arial Narrow" panose="020B0606020202030204" pitchFamily="34" charset="0"/>
                <a:sym typeface="+mn-ea"/>
              </a:rPr>
              <a:t>:</a:t>
            </a: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cs typeface="Arial Narrow" panose="020B0606020202030204" pitchFamily="34" charset="0"/>
                <a:sym typeface="+mn-ea"/>
              </a:rPr>
              <a:t>FAO –  Organização das Nações Unidas para Alimentação e Agricultura </a:t>
            </a:r>
            <a:endParaRPr lang="pt-PT"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pt-PT" altLang="pt-BR"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ENSA</a:t>
            </a:r>
            <a:r>
              <a:rPr lang="pt-PT"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Escola </a:t>
            </a:r>
            <a:r>
              <a:rPr lang="pt-PT" sz="1100" dirty="0">
                <a:solidFill>
                  <a:schemeClr val="bg1"/>
                </a:solidFill>
                <a:latin typeface="Arial Narrow" panose="020B0606020202030204" pitchFamily="34" charset="0"/>
              </a:rPr>
              <a:t>Nacional Superior de Agronomia de </a:t>
            </a:r>
            <a:r>
              <a:rPr lang="pt-PT" sz="1100" dirty="0" smtClean="0">
                <a:solidFill>
                  <a:schemeClr val="bg1"/>
                </a:solidFill>
                <a:latin typeface="Arial Narrow" panose="020B0606020202030204" pitchFamily="34" charset="0"/>
              </a:rPr>
              <a:t>Yamoussoukro – Côte d’Ivoire</a:t>
            </a:r>
          </a:p>
          <a:p>
            <a:pPr>
              <a:lnSpc>
                <a:spcPts val="1100"/>
              </a:lnSpc>
              <a:defRPr lang="en-US"/>
            </a:pPr>
            <a:r>
              <a:rPr lang="pt-PT" altLang="pt-BR" sz="1100" i="1"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Direcção </a:t>
            </a:r>
            <a:r>
              <a:rPr lang="pt-PT" sz="1100" dirty="0">
                <a:solidFill>
                  <a:schemeClr val="bg1"/>
                </a:solidFill>
                <a:latin typeface="Arial Narrow" panose="020B0606020202030204" pitchFamily="34" charset="0"/>
              </a:rPr>
              <a:t>de Alimentação e Nutrição Aplicada (DANA) -</a:t>
            </a:r>
            <a:r>
              <a:rPr lang="pt-PT" sz="1100" dirty="0" smtClean="0">
                <a:solidFill>
                  <a:schemeClr val="bg1"/>
                </a:solidFill>
                <a:latin typeface="Arial Narrow" panose="020B0606020202030204" pitchFamily="34" charset="0"/>
              </a:rPr>
              <a:t>Benin</a:t>
            </a:r>
            <a:endParaRPr lang="pt-PT" sz="1100" dirty="0">
              <a:solidFill>
                <a:schemeClr val="bg1"/>
              </a:solidFill>
              <a:latin typeface="Arial Narrow" panose="020B0606020202030204" pitchFamily="34" charset="0"/>
            </a:endParaRP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Prof. Bernardo Knapik – </a:t>
            </a:r>
            <a:r>
              <a:rPr lang="pt-PT" altLang="en-US" sz="1100" dirty="0">
                <a:solidFill>
                  <a:schemeClr val="bg1"/>
                </a:solidFill>
                <a:latin typeface="Arial Narrow" panose="020B0606020202030204" pitchFamily="34" charset="0"/>
              </a:rPr>
              <a:t>Investigador</a:t>
            </a:r>
            <a:r>
              <a:rPr lang="pt-PT" sz="1100" dirty="0">
                <a:solidFill>
                  <a:schemeClr val="bg1"/>
                </a:solidFill>
                <a:latin typeface="Arial Narrow" panose="020B0606020202030204" pitchFamily="34" charset="0"/>
              </a:rPr>
              <a:t> na Universidade </a:t>
            </a:r>
            <a:r>
              <a:rPr lang="pt-PT" sz="1100" dirty="0">
                <a:solidFill>
                  <a:schemeClr val="bg1"/>
                </a:solidFill>
                <a:latin typeface="Arial Narrow" panose="020B0606020202030204" pitchFamily="34" charset="0"/>
                <a:sym typeface="+mn-ea"/>
              </a:rPr>
              <a:t>Estadual do Paraná </a:t>
            </a:r>
            <a:r>
              <a:rPr lang="pt-PT" sz="1100"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Bra</a:t>
            </a:r>
            <a:r>
              <a:rPr lang="pt-PT" altLang="en-US" sz="1100" dirty="0" smtClean="0">
                <a:solidFill>
                  <a:schemeClr val="bg1"/>
                </a:solidFill>
                <a:latin typeface="Arial Narrow" panose="020B0606020202030204" pitchFamily="34" charset="0"/>
              </a:rPr>
              <a:t>s</a:t>
            </a:r>
            <a:r>
              <a:rPr lang="pt-PT" sz="1100" dirty="0" smtClean="0">
                <a:solidFill>
                  <a:schemeClr val="bg1"/>
                </a:solidFill>
                <a:latin typeface="Arial Narrow" panose="020B0606020202030204" pitchFamily="34" charset="0"/>
              </a:rPr>
              <a:t>il</a:t>
            </a:r>
            <a:endParaRPr lang="fr-FR" sz="1100" dirty="0">
              <a:solidFill>
                <a:schemeClr val="bg1"/>
              </a:solidFill>
              <a:latin typeface="Arial Narrow" panose="020B0606020202030204" pitchFamily="34" charset="0"/>
            </a:endParaRPr>
          </a:p>
          <a:p>
            <a:pPr>
              <a:lnSpc>
                <a:spcPts val="1100"/>
              </a:lnSpc>
              <a:defRPr lang="en-US"/>
            </a:pPr>
            <a:endParaRPr lang="pt-PT" sz="1100" dirty="0" smtClean="0">
              <a:solidFill>
                <a:srgbClr val="00B4B2"/>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rPr>
              <a:t>Sessão </a:t>
            </a:r>
            <a:r>
              <a:rPr lang="pt-PT" sz="1100" dirty="0">
                <a:solidFill>
                  <a:srgbClr val="00B4B2"/>
                </a:solidFill>
                <a:latin typeface="Arial Narrow" panose="020B0606020202030204" pitchFamily="34" charset="0"/>
              </a:rPr>
              <a:t>de Encerramento da </a:t>
            </a:r>
            <a:r>
              <a:rPr lang="pt-PT" sz="1100" dirty="0" smtClean="0">
                <a:solidFill>
                  <a:srgbClr val="00B4B2"/>
                </a:solidFill>
                <a:latin typeface="Arial Narrow" panose="020B0606020202030204" pitchFamily="34" charset="0"/>
              </a:rPr>
              <a:t>Conferência Internacional</a:t>
            </a:r>
            <a:endParaRPr lang="pt-PT" sz="1100" dirty="0" smtClean="0">
              <a:solidFill>
                <a:schemeClr val="bg1"/>
              </a:solidFill>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sym typeface="+mn-ea"/>
              </a:rPr>
              <a:t>Jantar </a:t>
            </a:r>
            <a:r>
              <a:rPr lang="pt-PT" sz="1100" i="1" dirty="0">
                <a:solidFill>
                  <a:srgbClr val="00B4B2"/>
                </a:solidFill>
                <a:latin typeface="Arial Narrow" panose="020B0606020202030204" pitchFamily="34" charset="0"/>
                <a:sym typeface="+mn-ea"/>
              </a:rPr>
              <a:t>de Boas Vindas «OS SABORES D</a:t>
            </a:r>
            <a:r>
              <a:rPr lang="pt-PT" altLang="en-US" sz="1100" i="1" dirty="0">
                <a:solidFill>
                  <a:srgbClr val="00B4B2"/>
                </a:solidFill>
                <a:latin typeface="Arial Narrow" panose="020B0606020202030204" pitchFamily="34" charset="0"/>
                <a:sym typeface="+mn-ea"/>
              </a:rPr>
              <a:t>A CEDEAO</a:t>
            </a:r>
            <a:r>
              <a:rPr lang="pt-PT" sz="1100" i="1" dirty="0">
                <a:solidFill>
                  <a:srgbClr val="00B4B2"/>
                </a:solidFill>
                <a:latin typeface="Arial Narrow" panose="020B0606020202030204" pitchFamily="34" charset="0"/>
                <a:sym typeface="+mn-ea"/>
              </a:rPr>
              <a:t>»</a:t>
            </a:r>
          </a:p>
        </p:txBody>
      </p:sp>
      <p:sp>
        <p:nvSpPr>
          <p:cNvPr id="43" name="TextBox 16"/>
          <p:cNvSpPr/>
          <p:nvPr/>
        </p:nvSpPr>
        <p:spPr>
          <a:xfrm>
            <a:off x="118819" y="642489"/>
            <a:ext cx="1210310" cy="5937907"/>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b="1" i="1" dirty="0">
                <a:solidFill>
                  <a:srgbClr val="00B4B2"/>
                </a:solidFill>
                <a:latin typeface="Arial Narrow" panose="020B0606020202030204" pitchFamily="34" charset="0"/>
                <a:sym typeface="+mn-ea"/>
              </a:rPr>
              <a:t>ACREDITA</a:t>
            </a:r>
            <a:r>
              <a:rPr lang="pt-PT" altLang="en-US" sz="1100" b="1" i="1" dirty="0">
                <a:solidFill>
                  <a:srgbClr val="00B4B2"/>
                </a:solidFill>
                <a:latin typeface="Arial Narrow" panose="020B0606020202030204" pitchFamily="34" charset="0"/>
                <a:sym typeface="+mn-ea"/>
              </a:rPr>
              <a:t>ÇÂO</a:t>
            </a:r>
            <a:r>
              <a:rPr lang="pt-PT" sz="1100" b="1" i="1" dirty="0" smtClean="0">
                <a:solidFill>
                  <a:srgbClr val="00B4B2"/>
                </a:solidFill>
                <a:latin typeface="Arial Narrow" panose="020B0606020202030204" pitchFamily="34" charset="0"/>
                <a:sym typeface="+mn-ea"/>
              </a:rPr>
              <a:t>:</a:t>
            </a:r>
            <a:endParaRPr lang="en-US" sz="1100" dirty="0" smtClean="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08:00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10:00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10:30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12:30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12:30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14:00</a:t>
            </a:r>
            <a:endParaRPr lang="pt-BR"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14:00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16:00</a:t>
            </a:r>
            <a:endParaRPr lang="pt-BR"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16:00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16:30</a:t>
            </a:r>
          </a:p>
          <a:p>
            <a:pPr>
              <a:lnSpc>
                <a:spcPts val="1100"/>
              </a:lnSpc>
              <a:defRPr lang="en-US"/>
            </a:pPr>
            <a:r>
              <a:rPr lang="en-US" sz="1100" dirty="0" smtClean="0">
                <a:solidFill>
                  <a:srgbClr val="00B4B2"/>
                </a:solidFill>
                <a:latin typeface="Arial Narrow" panose="020B0606020202030204" pitchFamily="34" charset="0"/>
              </a:rPr>
              <a:t>16:30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18:30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18:30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19:00</a:t>
            </a:r>
          </a:p>
          <a:p>
            <a:pPr>
              <a:lnSpc>
                <a:spcPts val="1100"/>
              </a:lnSpc>
              <a:defRPr lang="en-US"/>
            </a:pPr>
            <a:r>
              <a:rPr lang="en-US" sz="1100" dirty="0" smtClean="0">
                <a:solidFill>
                  <a:srgbClr val="00B4B2"/>
                </a:solidFill>
                <a:latin typeface="Arial Narrow" panose="020B0606020202030204" pitchFamily="34" charset="0"/>
              </a:rPr>
              <a:t>20:30  </a:t>
            </a:r>
            <a:r>
              <a:rPr lang="en-US" sz="1100" dirty="0">
                <a:solidFill>
                  <a:srgbClr val="00B4B2"/>
                </a:solidFill>
                <a:latin typeface="Arial Narrow" panose="020B0606020202030204" pitchFamily="34" charset="0"/>
              </a:rPr>
              <a:t>–  23:00</a:t>
            </a:r>
          </a:p>
          <a:p>
            <a:pPr>
              <a:lnSpc>
                <a:spcPts val="1100"/>
              </a:lnSpc>
              <a:defRPr lang="en-US"/>
            </a:pPr>
            <a:endParaRPr lang="en-US" sz="1100" dirty="0">
              <a:solidFill>
                <a:schemeClr val="tx2">
                  <a:lumMod val="50000"/>
                </a:schemeClr>
              </a:solidFill>
              <a:latin typeface="Arial Narrow" panose="020B0606020202030204" pitchFamily="34" charset="0"/>
            </a:endParaRPr>
          </a:p>
        </p:txBody>
      </p:sp>
      <p:sp>
        <p:nvSpPr>
          <p:cNvPr id="52" name="TextBox 51"/>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35"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34" name="Picture 2" descr="E:\DOSSIER 2020\BASALT CONFERENCE\web doc\Imag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605" y="3557905"/>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DOSSIER 2020\atlanticbusinesscenter\flag\flag-waving-2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439" y="2123959"/>
            <a:ext cx="1009882" cy="674602"/>
          </a:xfrm>
          <a:prstGeom prst="rect">
            <a:avLst/>
          </a:prstGeom>
          <a:noFill/>
          <a:extLst>
            <a:ext uri="{909E8E84-426E-40DD-AFC4-6F175D3DCCD1}">
              <a14:hiddenFill xmlns:a14="http://schemas.microsoft.com/office/drawing/2010/main">
                <a:solidFill>
                  <a:srgbClr val="FFFFFF"/>
                </a:solidFill>
              </a14:hiddenFill>
            </a:ext>
          </a:extLst>
        </p:spPr>
      </p:pic>
      <p:sp>
        <p:nvSpPr>
          <p:cNvPr id="46"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6</a:t>
            </a:fld>
            <a:endParaRPr lang="fr-FR" altLang="pt-PT" sz="1000" b="1" i="1" u="sng" dirty="0" smtClean="0">
              <a:solidFill>
                <a:schemeClr val="tx2">
                  <a:lumMod val="50000"/>
                </a:schemeClr>
              </a:solidFill>
            </a:endParaRPr>
          </a:p>
        </p:txBody>
      </p:sp>
      <p:pic>
        <p:nvPicPr>
          <p:cNvPr id="47" name="Picture 2" descr="E:\DOSSIER 2020\BASALT CONFERENCE\web doc\Image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3578" y="125408"/>
            <a:ext cx="2618320" cy="464660"/>
          </a:xfrm>
          <a:prstGeom prst="rect">
            <a:avLst/>
          </a:prstGeom>
        </p:spPr>
      </p:pic>
    </p:spTree>
    <p:extLst>
      <p:ext uri="{BB962C8B-B14F-4D97-AF65-F5344CB8AC3E}">
        <p14:creationId xmlns:p14="http://schemas.microsoft.com/office/powerpoint/2010/main" val="1953830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2" name="Imagem 112" descr="LOGO-Paises ecowas"/>
          <p:cNvPicPr>
            <a:picLocks noChangeAspect="1"/>
          </p:cNvPicPr>
          <p:nvPr/>
        </p:nvPicPr>
        <p:blipFill>
          <a:blip r:embed="rId3"/>
          <a:stretch>
            <a:fillRect/>
          </a:stretch>
        </p:blipFill>
        <p:spPr>
          <a:xfrm>
            <a:off x="3371215" y="2859405"/>
            <a:ext cx="3897630" cy="3858260"/>
          </a:xfrm>
          <a:prstGeom prst="rect">
            <a:avLst/>
          </a:prstGeom>
        </p:spPr>
      </p:pic>
      <p:cxnSp>
        <p:nvCxnSpPr>
          <p:cNvPr id="43" name="Straight Connector 149"/>
          <p:cNvCxnSpPr/>
          <p:nvPr/>
        </p:nvCxnSpPr>
        <p:spPr>
          <a:xfrm>
            <a:off x="6317875" y="22884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192"/>
          <p:cNvCxnSpPr/>
          <p:nvPr/>
        </p:nvCxnSpPr>
        <p:spPr>
          <a:xfrm>
            <a:off x="11016173" y="5092232"/>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148"/>
          <p:cNvCxnSpPr/>
          <p:nvPr/>
        </p:nvCxnSpPr>
        <p:spPr>
          <a:xfrm>
            <a:off x="1044191" y="3143651"/>
            <a:ext cx="2899882"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01</a:t>
            </a:r>
          </a:p>
          <a:p>
            <a:pPr algn="ctr"/>
            <a:r>
              <a:rPr lang="pt-PT" sz="1400" b="1" dirty="0" smtClean="0">
                <a:solidFill>
                  <a:schemeClr val="tx1"/>
                </a:solidFill>
                <a:latin typeface="Arial Narrow" panose="020B0606020202030204" pitchFamily="34" charset="0"/>
              </a:rPr>
              <a:t>Fevereiro</a:t>
            </a:r>
          </a:p>
        </p:txBody>
      </p:sp>
      <p:sp>
        <p:nvSpPr>
          <p:cNvPr id="47" name="Rectangle: Rounded Corners 103"/>
          <p:cNvSpPr/>
          <p:nvPr/>
        </p:nvSpPr>
        <p:spPr>
          <a:xfrm>
            <a:off x="55845" y="4650029"/>
            <a:ext cx="2204878" cy="1151564"/>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latin typeface="Arial Narrow" panose="020B0606020202030204" pitchFamily="34" charset="0"/>
                <a:sym typeface="+mn-ea"/>
              </a:rPr>
              <a:t>Abertura de inscrições </a:t>
            </a:r>
            <a:r>
              <a:rPr lang="pt-PT" sz="1200" dirty="0" smtClean="0">
                <a:solidFill>
                  <a:schemeClr val="bg1"/>
                </a:solidFill>
                <a:latin typeface="Arial Narrow" panose="020B0606020202030204" pitchFamily="34" charset="0"/>
                <a:sym typeface="+mn-ea"/>
              </a:rPr>
              <a:t>para manifestação</a:t>
            </a:r>
            <a:endParaRPr lang="pt-PT" sz="1200" dirty="0" smtClean="0">
              <a:solidFill>
                <a:schemeClr val="bg1"/>
              </a:solidFill>
              <a:latin typeface="Arial Narrow" panose="020B0606020202030204" pitchFamily="34" charset="0"/>
            </a:endParaRPr>
          </a:p>
          <a:p>
            <a:pPr algn="ctr"/>
            <a:r>
              <a:rPr lang="pt-PT" sz="1200" dirty="0" smtClean="0">
                <a:solidFill>
                  <a:schemeClr val="bg1"/>
                </a:solidFill>
                <a:latin typeface="Arial Narrow" panose="020B0606020202030204" pitchFamily="34" charset="0"/>
                <a:sym typeface="+mn-ea"/>
              </a:rPr>
              <a:t>de interesse de </a:t>
            </a:r>
            <a:r>
              <a:rPr lang="pt-PT" sz="1200" dirty="0">
                <a:solidFill>
                  <a:schemeClr val="bg1"/>
                </a:solidFill>
                <a:latin typeface="Arial Narrow" panose="020B0606020202030204" pitchFamily="34" charset="0"/>
                <a:sym typeface="+mn-ea"/>
              </a:rPr>
              <a:t>participação na Conferência Internacional e na Mesa Redonda</a:t>
            </a:r>
            <a:endParaRPr lang="pt-PT" sz="1200" dirty="0" smtClean="0">
              <a:solidFill>
                <a:schemeClr val="bg1"/>
              </a:solidFill>
              <a:latin typeface="Arial Narrow" panose="020B0606020202030204" pitchFamily="34" charset="0"/>
              <a:sym typeface="+mn-ea"/>
            </a:endParaRPr>
          </a:p>
        </p:txBody>
      </p:sp>
      <p:sp>
        <p:nvSpPr>
          <p:cNvPr id="48" name="Rectangle: Rounded Corners 111"/>
          <p:cNvSpPr/>
          <p:nvPr/>
        </p:nvSpPr>
        <p:spPr>
          <a:xfrm>
            <a:off x="5225817" y="752475"/>
            <a:ext cx="2173915" cy="1414679"/>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solidFill>
                  <a:schemeClr val="bg1"/>
                </a:solidFill>
                <a:latin typeface="Arial Narrow" panose="020B0606020202030204" pitchFamily="34" charset="0"/>
                <a:sym typeface="+mn-ea"/>
              </a:rPr>
              <a:t>Prazo limite de </a:t>
            </a:r>
            <a:r>
              <a:rPr lang="pt-PT" sz="1200" dirty="0" smtClean="0">
                <a:solidFill>
                  <a:schemeClr val="bg1"/>
                </a:solidFill>
                <a:latin typeface="Arial Narrow" panose="020B0606020202030204" pitchFamily="34" charset="0"/>
                <a:sym typeface="+mn-ea"/>
              </a:rPr>
              <a:t>inscrições </a:t>
            </a:r>
            <a:r>
              <a:rPr lang="pt-PT" sz="1200" dirty="0">
                <a:solidFill>
                  <a:schemeClr val="bg1"/>
                </a:solidFill>
                <a:latin typeface="Arial Narrow" panose="020B0606020202030204" pitchFamily="34" charset="0"/>
                <a:sym typeface="+mn-ea"/>
              </a:rPr>
              <a:t>para participar na Conferência Internacional e na Mesa Redonda</a:t>
            </a:r>
            <a:endParaRPr lang="pt-PT" sz="1200" dirty="0" smtClean="0">
              <a:solidFill>
                <a:schemeClr val="bg1"/>
              </a:solidFill>
              <a:latin typeface="Arial Narrow" panose="020B0606020202030204" pitchFamily="34" charset="0"/>
              <a:sym typeface="+mn-ea"/>
            </a:endParaRPr>
          </a:p>
        </p:txBody>
      </p:sp>
      <p:sp>
        <p:nvSpPr>
          <p:cNvPr id="49"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0" name="Straight Connector 150"/>
          <p:cNvCxnSpPr/>
          <p:nvPr/>
        </p:nvCxnSpPr>
        <p:spPr>
          <a:xfrm>
            <a:off x="3790533" y="3140722"/>
            <a:ext cx="3859743"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158"/>
          <p:cNvCxnSpPr/>
          <p:nvPr/>
        </p:nvCxnSpPr>
        <p:spPr>
          <a:xfrm>
            <a:off x="835522" y="3728909"/>
            <a:ext cx="0" cy="362329"/>
          </a:xfrm>
          <a:prstGeom prst="line">
            <a:avLst/>
          </a:prstGeom>
          <a:ln w="19050">
            <a:solidFill>
              <a:schemeClr val="accent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159"/>
          <p:cNvCxnSpPr/>
          <p:nvPr/>
        </p:nvCxnSpPr>
        <p:spPr>
          <a:xfrm>
            <a:off x="821792" y="4093483"/>
            <a:ext cx="339605"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60"/>
          <p:cNvCxnSpPr/>
          <p:nvPr/>
        </p:nvCxnSpPr>
        <p:spPr>
          <a:xfrm>
            <a:off x="1165826" y="4085767"/>
            <a:ext cx="0" cy="31160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4" name="Isosceles Triangle 161"/>
          <p:cNvSpPr/>
          <p:nvPr/>
        </p:nvSpPr>
        <p:spPr>
          <a:xfrm>
            <a:off x="1070738" y="439069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Oval 54"/>
          <p:cNvSpPr/>
          <p:nvPr/>
        </p:nvSpPr>
        <p:spPr>
          <a:xfrm>
            <a:off x="5686824" y="2551409"/>
            <a:ext cx="1188171" cy="117768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15</a:t>
            </a:r>
          </a:p>
          <a:p>
            <a:pPr algn="ctr"/>
            <a:r>
              <a:rPr lang="pt-PT" sz="1400" b="1" dirty="0" smtClean="0">
                <a:solidFill>
                  <a:schemeClr val="tx1"/>
                </a:solidFill>
                <a:latin typeface="Arial Narrow" panose="020B0606020202030204" pitchFamily="34" charset="0"/>
              </a:rPr>
              <a:t>Setembro</a:t>
            </a:r>
          </a:p>
        </p:txBody>
      </p:sp>
      <p:cxnSp>
        <p:nvCxnSpPr>
          <p:cNvPr id="56"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8"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smtClean="0">
                <a:latin typeface="Arial Narrow" panose="020B0606020202030204" pitchFamily="34" charset="0"/>
                <a:ea typeface="Calibri" panose="020F0502020204030204" charset="0"/>
                <a:cs typeface="Times New Roman" panose="02020603050405020304" pitchFamily="18" charset="0"/>
                <a:sym typeface="+mn-ea"/>
              </a:rPr>
              <a:t>CONFERÊNCIA INTERNACIONAL</a:t>
            </a:r>
            <a:endParaRPr lang="pt-PT" sz="1400" dirty="0">
              <a:solidFill>
                <a:schemeClr val="accent6">
                  <a:lumMod val="50000"/>
                </a:schemeClr>
              </a:solidFill>
              <a:latin typeface="Arial Narrow" panose="020B0606020202030204" pitchFamily="34" charset="0"/>
            </a:endParaRPr>
          </a:p>
        </p:txBody>
      </p:sp>
      <p:cxnSp>
        <p:nvCxnSpPr>
          <p:cNvPr id="59" name="Straight Connector 211"/>
          <p:cNvCxnSpPr/>
          <p:nvPr/>
        </p:nvCxnSpPr>
        <p:spPr>
          <a:xfrm flipV="1">
            <a:off x="7662153" y="3585210"/>
            <a:ext cx="3352517" cy="1079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chemeClr val="tx1"/>
                </a:solidFill>
                <a:latin typeface="Arial Narrow" panose="020B0606020202030204" pitchFamily="34" charset="0"/>
              </a:rPr>
              <a:t>2022</a:t>
            </a:r>
            <a:endParaRPr lang="pt-PT" sz="2000" b="1" dirty="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26 E 27</a:t>
            </a:r>
          </a:p>
          <a:p>
            <a:pPr algn="ctr"/>
            <a:r>
              <a:rPr lang="pt-PT" sz="1400" dirty="0" smtClean="0">
                <a:solidFill>
                  <a:schemeClr val="tx1"/>
                </a:solidFill>
                <a:latin typeface="Arial Narrow" panose="020B0606020202030204" pitchFamily="34" charset="0"/>
              </a:rPr>
              <a:t>Setembro</a:t>
            </a:r>
            <a:endParaRPr lang="pt-PT" sz="1400" b="1" dirty="0" smtClean="0">
              <a:solidFill>
                <a:schemeClr val="tx1"/>
              </a:solidFill>
              <a:latin typeface="Arial Narrow" panose="020B0606020202030204" pitchFamily="34" charset="0"/>
            </a:endParaRPr>
          </a:p>
        </p:txBody>
      </p:sp>
      <p:cxnSp>
        <p:nvCxnSpPr>
          <p:cNvPr id="61" name="Straight Connector 144"/>
          <p:cNvCxnSpPr/>
          <p:nvPr/>
        </p:nvCxnSpPr>
        <p:spPr>
          <a:xfrm>
            <a:off x="7656996" y="3136193"/>
            <a:ext cx="0" cy="48226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144"/>
          <p:cNvCxnSpPr/>
          <p:nvPr/>
        </p:nvCxnSpPr>
        <p:spPr>
          <a:xfrm>
            <a:off x="7653145" y="3610684"/>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Rounded Corners 111"/>
          <p:cNvSpPr/>
          <p:nvPr/>
        </p:nvSpPr>
        <p:spPr>
          <a:xfrm>
            <a:off x="2314858" y="1025203"/>
            <a:ext cx="2161434" cy="1112651"/>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latin typeface="Arial Narrow" panose="020B0606020202030204" pitchFamily="34" charset="0"/>
                <a:sym typeface="+mn-ea"/>
              </a:rPr>
              <a:t>Prazo limite de </a:t>
            </a:r>
            <a:r>
              <a:rPr lang="pt-PT" sz="1200" dirty="0" smtClean="0">
                <a:solidFill>
                  <a:schemeClr val="bg1"/>
                </a:solidFill>
                <a:latin typeface="Arial Narrow" panose="020B0606020202030204" pitchFamily="34" charset="0"/>
                <a:sym typeface="+mn-ea"/>
              </a:rPr>
              <a:t>manifestação de interesse de participação na Conferência Internacional e na Mesa Redonda</a:t>
            </a:r>
          </a:p>
        </p:txBody>
      </p:sp>
      <p:sp>
        <p:nvSpPr>
          <p:cNvPr id="64" name="Oval 63"/>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31 Agosto</a:t>
            </a:r>
          </a:p>
        </p:txBody>
      </p:sp>
      <p:sp>
        <p:nvSpPr>
          <p:cNvPr id="66" name="Oval 65"/>
          <p:cNvSpPr/>
          <p:nvPr/>
        </p:nvSpPr>
        <p:spPr>
          <a:xfrm>
            <a:off x="10412609" y="3927946"/>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pt-PT" sz="2400" dirty="0" smtClean="0">
                <a:solidFill>
                  <a:schemeClr val="accent6">
                    <a:lumMod val="50000"/>
                  </a:schemeClr>
                </a:solidFill>
                <a:latin typeface="Arial Narrow" panose="020B0606020202030204" pitchFamily="34" charset="0"/>
              </a:rPr>
              <a:t>2022</a:t>
            </a:r>
            <a:endParaRPr lang="pt-PT" sz="2400" dirty="0">
              <a:solidFill>
                <a:schemeClr val="accent6">
                  <a:lumMod val="50000"/>
                </a:schemeClr>
              </a:solidFill>
              <a:latin typeface="Arial Narrow" panose="020B0606020202030204" pitchFamily="34" charset="0"/>
            </a:endParaRPr>
          </a:p>
          <a:p>
            <a:pPr algn="ctr"/>
            <a:r>
              <a:rPr lang="pt-PT" sz="1200" dirty="0" smtClean="0">
                <a:solidFill>
                  <a:schemeClr val="accent6">
                    <a:lumMod val="50000"/>
                  </a:schemeClr>
                </a:solidFill>
                <a:latin typeface="Arial Narrow" panose="020B0606020202030204" pitchFamily="34" charset="0"/>
              </a:rPr>
              <a:t>28</a:t>
            </a:r>
          </a:p>
          <a:p>
            <a:pPr algn="ctr"/>
            <a:r>
              <a:rPr lang="pt-PT" sz="1400" dirty="0" smtClean="0">
                <a:solidFill>
                  <a:schemeClr val="accent6">
                    <a:lumMod val="50000"/>
                  </a:schemeClr>
                </a:solidFill>
                <a:latin typeface="Arial Narrow" panose="020B0606020202030204" pitchFamily="34" charset="0"/>
              </a:rPr>
              <a:t>Septembro</a:t>
            </a:r>
            <a:endParaRPr lang="pt-PT" sz="1400" dirty="0">
              <a:solidFill>
                <a:schemeClr val="accent6">
                  <a:lumMod val="50000"/>
                </a:schemeClr>
              </a:solidFill>
              <a:latin typeface="Arial Narrow" panose="020B0606020202030204" pitchFamily="34" charset="0"/>
            </a:endParaRPr>
          </a:p>
        </p:txBody>
      </p:sp>
      <p:sp>
        <p:nvSpPr>
          <p:cNvPr id="67" name="Rectangle: Rounded Corners 198"/>
          <p:cNvSpPr/>
          <p:nvPr/>
        </p:nvSpPr>
        <p:spPr>
          <a:xfrm>
            <a:off x="10084479" y="5562077"/>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MESA REDONDA</a:t>
            </a:r>
            <a:endParaRPr lang="pt-PT" sz="1400" dirty="0">
              <a:solidFill>
                <a:schemeClr val="accent6">
                  <a:lumMod val="50000"/>
                </a:schemeClr>
              </a:solidFill>
              <a:latin typeface="Arial Narrow" panose="020B0606020202030204" pitchFamily="34" charset="0"/>
            </a:endParaRPr>
          </a:p>
        </p:txBody>
      </p:sp>
      <p:sp>
        <p:nvSpPr>
          <p:cNvPr id="68" name="Isosceles Triangle 193"/>
          <p:cNvSpPr/>
          <p:nvPr/>
        </p:nvSpPr>
        <p:spPr>
          <a:xfrm>
            <a:off x="10915028" y="5335462"/>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69" name="Straight Connector 149"/>
          <p:cNvCxnSpPr/>
          <p:nvPr/>
        </p:nvCxnSpPr>
        <p:spPr>
          <a:xfrm>
            <a:off x="11015878" y="3600780"/>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CaixaDeTexto 118"/>
          <p:cNvSpPr/>
          <p:nvPr/>
        </p:nvSpPr>
        <p:spPr>
          <a:xfrm>
            <a:off x="3989946" y="104647"/>
            <a:ext cx="4628081" cy="528992"/>
          </a:xfrm>
          <a:prstGeom prst="rect">
            <a:avLst/>
          </a:prstGeom>
          <a:noFill/>
          <a:ln>
            <a:noFill/>
          </a:ln>
          <a:effectLst/>
        </p:spPr>
        <p:txBody>
          <a:bodyPr vert="horz" wrap="square" lIns="91440" tIns="45720" rIns="91440" bIns="45720" numCol="1" spcCol="215900" anchor="t"/>
          <a:lstStyle/>
          <a:p>
            <a:pPr algn="ctr">
              <a:defRPr lang="en-US"/>
            </a:pPr>
            <a:r>
              <a:rPr lang="en-US" dirty="0" smtClean="0">
                <a:gradFill>
                  <a:gsLst>
                    <a:gs pos="0">
                      <a:srgbClr val="14CD68"/>
                    </a:gs>
                    <a:gs pos="100000">
                      <a:srgbClr val="035C7D"/>
                    </a:gs>
                  </a:gsLst>
                  <a:lin scaled="0"/>
                </a:gradFill>
                <a:sym typeface="+mn-ea"/>
              </a:rPr>
              <a:t>PRAZOS PARA A MANIFESTAÇÃO DE INTERESSE E INSCRIÇÕES</a:t>
            </a:r>
            <a:endParaRPr lang="en-US" i="1" dirty="0" smtClean="0">
              <a:gradFill>
                <a:gsLst>
                  <a:gs pos="0">
                    <a:srgbClr val="14CD68"/>
                  </a:gs>
                  <a:gs pos="100000">
                    <a:srgbClr val="035C7D"/>
                  </a:gs>
                </a:gsLst>
                <a:lin scaled="0"/>
              </a:gradFill>
              <a:sym typeface="+mn-ea"/>
            </a:endParaRPr>
          </a:p>
        </p:txBody>
      </p:sp>
      <p:cxnSp>
        <p:nvCxnSpPr>
          <p:cNvPr id="74" name="Straight Connector 149"/>
          <p:cNvCxnSpPr/>
          <p:nvPr/>
        </p:nvCxnSpPr>
        <p:spPr>
          <a:xfrm>
            <a:off x="3397933" y="2254579"/>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Isosceles Triangle 145"/>
          <p:cNvSpPr/>
          <p:nvPr/>
        </p:nvSpPr>
        <p:spPr>
          <a:xfrm flipV="1">
            <a:off x="3304177" y="215546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TextBox 81"/>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2" name="CaixaDeTexto 8"/>
          <p:cNvSpPr txBox="1"/>
          <p:nvPr/>
        </p:nvSpPr>
        <p:spPr>
          <a:xfrm>
            <a:off x="9042569" y="1495410"/>
            <a:ext cx="3128943"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programa</a:t>
            </a: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setembro</a:t>
            </a: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Cabo verde</a:t>
            </a:r>
          </a:p>
        </p:txBody>
      </p:sp>
      <p:pic>
        <p:nvPicPr>
          <p:cNvPr id="37"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0" y="6515080"/>
            <a:ext cx="1116930" cy="310371"/>
          </a:xfrm>
          <a:prstGeom prst="rect">
            <a:avLst/>
          </a:prstGeom>
          <a:noFill/>
          <a:extLst>
            <a:ext uri="{909E8E84-426E-40DD-AFC4-6F175D3DCCD1}">
              <a14:hiddenFill xmlns:a14="http://schemas.microsoft.com/office/drawing/2010/main">
                <a:solidFill>
                  <a:srgbClr val="FFFFFF"/>
                </a:solidFill>
              </a14:hiddenFill>
            </a:ext>
          </a:extLst>
        </p:spPr>
      </p:pic>
      <p:sp>
        <p:nvSpPr>
          <p:cNvPr id="40"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7</a:t>
            </a:fld>
            <a:endParaRPr lang="fr-FR" altLang="pt-PT" sz="1000" b="1" i="1" u="sng" dirty="0" smtClean="0">
              <a:solidFill>
                <a:schemeClr val="tx2">
                  <a:lumMod val="50000"/>
                </a:schemeClr>
              </a:solidFill>
            </a:endParaRPr>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extLst>
      <p:ext uri="{BB962C8B-B14F-4D97-AF65-F5344CB8AC3E}">
        <p14:creationId xmlns:p14="http://schemas.microsoft.com/office/powerpoint/2010/main" val="278103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 name="Imagem 112" descr="LOGO-Paises ecowas"/>
          <p:cNvPicPr>
            <a:picLocks noChangeAspect="1"/>
          </p:cNvPicPr>
          <p:nvPr/>
        </p:nvPicPr>
        <p:blipFill>
          <a:blip r:embed="rId3"/>
          <a:stretch>
            <a:fillRect/>
          </a:stretch>
        </p:blipFill>
        <p:spPr>
          <a:xfrm>
            <a:off x="82245" y="2605445"/>
            <a:ext cx="1129005" cy="1117599"/>
          </a:xfrm>
          <a:prstGeom prst="rect">
            <a:avLst/>
          </a:prstGeom>
        </p:spPr>
      </p:pic>
      <p:sp>
        <p:nvSpPr>
          <p:cNvPr id="41" name="Oval 40"/>
          <p:cNvSpPr/>
          <p:nvPr/>
        </p:nvSpPr>
        <p:spPr>
          <a:xfrm>
            <a:off x="1231900" y="12144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dirty="0">
                <a:solidFill>
                  <a:schemeClr val="bg1"/>
                </a:solidFill>
                <a:latin typeface="Arial Narrow" panose="020B0606020202030204" pitchFamily="34" charset="0"/>
                <a:sym typeface="+mn-ea"/>
              </a:rPr>
              <a:t>Toutes les parties intéressées sont invitées à participer au Forum des </a:t>
            </a:r>
            <a:r>
              <a:rPr lang="fr-FR" sz="1100" dirty="0" smtClean="0">
                <a:solidFill>
                  <a:schemeClr val="bg1"/>
                </a:solidFill>
                <a:latin typeface="Arial Narrow" panose="020B0606020202030204" pitchFamily="34" charset="0"/>
                <a:sym typeface="+mn-ea"/>
              </a:rPr>
              <a:t>Entreprises et au Business Round</a:t>
            </a:r>
            <a:endParaRPr lang="pt-PT" sz="1100" dirty="0">
              <a:solidFill>
                <a:schemeClr val="bg1"/>
              </a:solidFill>
              <a:latin typeface="+mj-lt"/>
              <a:sym typeface="+mn-ea"/>
            </a:endParaRPr>
          </a:p>
        </p:txBody>
      </p:sp>
      <p:sp>
        <p:nvSpPr>
          <p:cNvPr id="65" name="Rectangle: Rounded Corners 137"/>
          <p:cNvSpPr/>
          <p:nvPr/>
        </p:nvSpPr>
        <p:spPr>
          <a:xfrm>
            <a:off x="137832" y="757914"/>
            <a:ext cx="1181661"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pt-PT" sz="1200" b="1" dirty="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rPr>
              <a:t>CONDITIONS</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71" name="Linha7"/>
          <p:cNvSpPr/>
          <p:nvPr/>
        </p:nvSpPr>
        <p:spPr>
          <a:xfrm>
            <a:off x="733502" y="1680126"/>
            <a:ext cx="484825" cy="0"/>
          </a:xfrm>
          <a:prstGeom prst="line">
            <a:avLst/>
          </a:prstGeom>
          <a:noFill/>
          <a:ln w="9525" cap="flat" cmpd="sng" algn="ctr">
            <a:solidFill>
              <a:srgbClr val="008CBA"/>
            </a:solidFill>
            <a:prstDash val="solid"/>
            <a:headEnd type="none" w="med" len="med"/>
            <a:tailEnd type="triangle" w="med" len="med"/>
          </a:ln>
          <a:effectLst/>
        </p:spPr>
      </p:sp>
      <p:sp>
        <p:nvSpPr>
          <p:cNvPr id="73" name="Oval 72"/>
          <p:cNvSpPr/>
          <p:nvPr/>
        </p:nvSpPr>
        <p:spPr>
          <a:xfrm>
            <a:off x="691033" y="11184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76" name="Conexão Reta 77"/>
          <p:cNvCxnSpPr/>
          <p:nvPr/>
        </p:nvCxnSpPr>
        <p:spPr>
          <a:xfrm>
            <a:off x="734061" y="111442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77" name="Straight Connector 150"/>
          <p:cNvCxnSpPr/>
          <p:nvPr/>
        </p:nvCxnSpPr>
        <p:spPr>
          <a:xfrm>
            <a:off x="1897578" y="3343288"/>
            <a:ext cx="91010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Isosceles Triangle 161"/>
          <p:cNvSpPr/>
          <p:nvPr/>
        </p:nvSpPr>
        <p:spPr>
          <a:xfrm rot="5400000">
            <a:off x="1861948" y="322486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79" name="Conexão Reta 77"/>
          <p:cNvCxnSpPr/>
          <p:nvPr/>
        </p:nvCxnSpPr>
        <p:spPr>
          <a:xfrm>
            <a:off x="11000106" y="3341933"/>
            <a:ext cx="0" cy="384083"/>
          </a:xfrm>
          <a:prstGeom prst="line">
            <a:avLst/>
          </a:prstGeom>
          <a:ln w="9525">
            <a:solidFill>
              <a:srgbClr val="8BDDCE"/>
            </a:solidFill>
          </a:ln>
        </p:spPr>
        <p:style>
          <a:lnRef idx="1">
            <a:schemeClr val="accent1"/>
          </a:lnRef>
          <a:fillRef idx="0">
            <a:schemeClr val="accent1"/>
          </a:fillRef>
          <a:effectRef idx="0">
            <a:schemeClr val="accent1"/>
          </a:effectRef>
          <a:fontRef idx="minor">
            <a:schemeClr val="tx1"/>
          </a:fontRef>
        </p:style>
      </p:cxnSp>
      <p:cxnSp>
        <p:nvCxnSpPr>
          <p:cNvPr id="80" name="Straight Connector 150"/>
          <p:cNvCxnSpPr/>
          <p:nvPr/>
        </p:nvCxnSpPr>
        <p:spPr>
          <a:xfrm flipH="1">
            <a:off x="820353" y="3710953"/>
            <a:ext cx="101696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onexão Reta 77"/>
          <p:cNvCxnSpPr/>
          <p:nvPr/>
        </p:nvCxnSpPr>
        <p:spPr>
          <a:xfrm>
            <a:off x="812166" y="3703466"/>
            <a:ext cx="0" cy="179177"/>
          </a:xfrm>
          <a:prstGeom prst="line">
            <a:avLst/>
          </a:prstGeom>
          <a:ln w="9525">
            <a:solidFill>
              <a:srgbClr val="8BDDCE"/>
            </a:solidFill>
          </a:ln>
        </p:spPr>
        <p:style>
          <a:lnRef idx="1">
            <a:schemeClr val="accent1"/>
          </a:lnRef>
          <a:fillRef idx="0">
            <a:schemeClr val="accent1"/>
          </a:fillRef>
          <a:effectRef idx="0">
            <a:schemeClr val="accent1"/>
          </a:effectRef>
          <a:fontRef idx="minor">
            <a:schemeClr val="tx1"/>
          </a:fontRef>
        </p:style>
      </p:cxnSp>
      <p:sp>
        <p:nvSpPr>
          <p:cNvPr id="83" name="Isosceles Triangle 161"/>
          <p:cNvSpPr/>
          <p:nvPr/>
        </p:nvSpPr>
        <p:spPr>
          <a:xfrm rot="5400000">
            <a:off x="7424548" y="323438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4" name="Isosceles Triangle 161"/>
          <p:cNvSpPr/>
          <p:nvPr/>
        </p:nvSpPr>
        <p:spPr>
          <a:xfrm rot="10800000">
            <a:off x="10906888" y="34553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5" name="Isosceles Triangle 161"/>
          <p:cNvSpPr/>
          <p:nvPr/>
        </p:nvSpPr>
        <p:spPr>
          <a:xfrm rot="16200000">
            <a:off x="6795898" y="360014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6" name="TextBox 85"/>
          <p:cNvSpPr txBox="1"/>
          <p:nvPr/>
        </p:nvSpPr>
        <p:spPr>
          <a:xfrm>
            <a:off x="10803917" y="667257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87" name="Picture 2" descr="E:\DOSSIER 2020\atlanticbusinesscenter\flag\flag-waving-2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
        <p:nvSpPr>
          <p:cNvPr id="88" name="Isosceles Triangle 161"/>
          <p:cNvSpPr/>
          <p:nvPr/>
        </p:nvSpPr>
        <p:spPr>
          <a:xfrm rot="10800000">
            <a:off x="728473" y="385732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9" name="Isosceles Triangle 161"/>
          <p:cNvSpPr/>
          <p:nvPr/>
        </p:nvSpPr>
        <p:spPr>
          <a:xfrm rot="16200000">
            <a:off x="3504058" y="359252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CaixaDeTexto 118"/>
          <p:cNvSpPr/>
          <p:nvPr/>
        </p:nvSpPr>
        <p:spPr>
          <a:xfrm>
            <a:off x="2659380" y="218370"/>
            <a:ext cx="6048405" cy="450343"/>
          </a:xfrm>
          <a:prstGeom prst="rect">
            <a:avLst/>
          </a:prstGeom>
          <a:noFill/>
          <a:ln>
            <a:noFill/>
          </a:ln>
          <a:effectLst/>
        </p:spPr>
        <p:txBody>
          <a:bodyPr vert="horz" wrap="square" lIns="91440" tIns="45720" rIns="91440" bIns="45720" numCol="1" spcCol="215900" anchor="t"/>
          <a:lstStyle/>
          <a:p>
            <a:pPr algn="ctr"/>
            <a:r>
              <a:rPr lang="fr-FR" i="1" dirty="0" smtClean="0">
                <a:gradFill>
                  <a:gsLst>
                    <a:gs pos="0">
                      <a:srgbClr val="9EE256"/>
                    </a:gs>
                    <a:gs pos="100000">
                      <a:srgbClr val="52762D"/>
                    </a:gs>
                  </a:gsLst>
                  <a:lin scaled="0"/>
                </a:gradFill>
                <a:sym typeface="+mn-ea"/>
              </a:rPr>
              <a:t>CONDITIONS DES PARTICIPATION ET INSCRIPTION</a:t>
            </a:r>
            <a:endParaRPr lang="fr-FR" i="1" dirty="0">
              <a:gradFill>
                <a:gsLst>
                  <a:gs pos="0">
                    <a:srgbClr val="9EE256"/>
                  </a:gs>
                  <a:gs pos="100000">
                    <a:srgbClr val="52762D"/>
                  </a:gs>
                </a:gsLst>
                <a:lin scaled="0"/>
              </a:gradFill>
              <a:sym typeface="+mn-ea"/>
            </a:endParaRPr>
          </a:p>
        </p:txBody>
      </p:sp>
      <p:sp>
        <p:nvSpPr>
          <p:cNvPr id="91" name="Rectangle: Rounded Corners 137"/>
          <p:cNvSpPr/>
          <p:nvPr/>
        </p:nvSpPr>
        <p:spPr>
          <a:xfrm>
            <a:off x="1114530" y="2283777"/>
            <a:ext cx="2093385" cy="887100"/>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dirty="0">
                <a:solidFill>
                  <a:srgbClr val="287B8C"/>
                </a:solidFill>
                <a:latin typeface="Arial Narrow" panose="020B0606020202030204" pitchFamily="34" charset="0"/>
                <a:sym typeface="+mn-ea"/>
              </a:rPr>
              <a:t>Pour participer au Forum, l’inscription est obligatoire et doit se faire au préalable </a:t>
            </a:r>
            <a:r>
              <a:rPr lang="fr-FR" sz="1100" dirty="0" smtClean="0">
                <a:solidFill>
                  <a:srgbClr val="287B8C"/>
                </a:solidFill>
                <a:latin typeface="Arial Narrow" panose="020B0606020202030204" pitchFamily="34" charset="0"/>
                <a:sym typeface="+mn-ea"/>
              </a:rPr>
              <a:t>via: </a:t>
            </a:r>
            <a:r>
              <a:rPr lang="fr-FR" sz="1100" dirty="0">
                <a:solidFill>
                  <a:srgbClr val="287B8C"/>
                </a:solidFill>
                <a:latin typeface="Arial Narrow" panose="020B0606020202030204" pitchFamily="34" charset="0"/>
                <a:sym typeface="+mn-ea"/>
              </a:rPr>
              <a:t>Inscription en ligne ou à </a:t>
            </a:r>
            <a:r>
              <a:rPr lang="fr-FR" sz="1100" dirty="0" smtClean="0">
                <a:solidFill>
                  <a:srgbClr val="287B8C"/>
                </a:solidFill>
                <a:latin typeface="Arial Narrow" panose="020B0606020202030204" pitchFamily="34" charset="0"/>
                <a:sym typeface="+mn-ea"/>
              </a:rPr>
              <a:t>travers un </a:t>
            </a:r>
            <a:r>
              <a:rPr lang="fr-FR" sz="1100" dirty="0">
                <a:solidFill>
                  <a:srgbClr val="287B8C"/>
                </a:solidFill>
                <a:latin typeface="Arial Narrow" panose="020B0606020202030204" pitchFamily="34" charset="0"/>
                <a:sym typeface="+mn-ea"/>
              </a:rPr>
              <a:t>formulaire d’inscription </a:t>
            </a:r>
            <a:r>
              <a:rPr lang="fr-FR" sz="1100" dirty="0" err="1">
                <a:solidFill>
                  <a:srgbClr val="287B8C"/>
                </a:solidFill>
                <a:latin typeface="Arial Narrow" panose="020B0606020202030204" pitchFamily="34" charset="0"/>
                <a:sym typeface="+mn-ea"/>
              </a:rPr>
              <a:t>dûment</a:t>
            </a:r>
            <a:r>
              <a:rPr lang="fr-FR" sz="1100" dirty="0">
                <a:solidFill>
                  <a:srgbClr val="287B8C"/>
                </a:solidFill>
                <a:latin typeface="Arial Narrow" panose="020B0606020202030204" pitchFamily="34" charset="0"/>
                <a:sym typeface="+mn-ea"/>
              </a:rPr>
              <a:t> </a:t>
            </a:r>
            <a:r>
              <a:rPr lang="fr-FR" sz="1100" dirty="0" smtClean="0">
                <a:solidFill>
                  <a:srgbClr val="287B8C"/>
                </a:solidFill>
                <a:latin typeface="Arial Narrow" panose="020B0606020202030204" pitchFamily="34" charset="0"/>
                <a:sym typeface="+mn-ea"/>
              </a:rPr>
              <a:t>rempli</a:t>
            </a:r>
            <a:endParaRPr lang="pt-PT" sz="1100" dirty="0">
              <a:solidFill>
                <a:srgbClr val="287B8C"/>
              </a:solidFill>
              <a:sym typeface="+mn-ea"/>
            </a:endParaRPr>
          </a:p>
        </p:txBody>
      </p:sp>
      <p:sp>
        <p:nvSpPr>
          <p:cNvPr id="92" name="Linha7"/>
          <p:cNvSpPr/>
          <p:nvPr/>
        </p:nvSpPr>
        <p:spPr>
          <a:xfrm>
            <a:off x="736785" y="2724066"/>
            <a:ext cx="371578" cy="0"/>
          </a:xfrm>
          <a:prstGeom prst="line">
            <a:avLst/>
          </a:prstGeom>
          <a:noFill/>
          <a:ln w="9525" cap="flat" cmpd="sng" algn="ctr">
            <a:solidFill>
              <a:srgbClr val="008CBA"/>
            </a:solidFill>
            <a:prstDash val="solid"/>
            <a:headEnd type="none" w="med" len="med"/>
            <a:tailEnd type="triangle" w="med" len="med"/>
          </a:ln>
          <a:effectLst/>
        </p:spPr>
      </p:sp>
      <p:sp>
        <p:nvSpPr>
          <p:cNvPr id="93" name="Oval 92"/>
          <p:cNvSpPr/>
          <p:nvPr/>
        </p:nvSpPr>
        <p:spPr>
          <a:xfrm>
            <a:off x="4165600" y="12144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i="1" dirty="0" smtClean="0">
                <a:solidFill>
                  <a:schemeClr val="bg1"/>
                </a:solidFill>
                <a:latin typeface="Arial Narrow" panose="020B0606020202030204" pitchFamily="34" charset="0"/>
                <a:sym typeface="+mn-ea"/>
              </a:rPr>
              <a:t>Les inscriptions peut </a:t>
            </a:r>
            <a:r>
              <a:rPr lang="fr-FR" sz="1100" i="1" dirty="0">
                <a:solidFill>
                  <a:schemeClr val="bg1"/>
                </a:solidFill>
                <a:latin typeface="Arial Narrow" panose="020B0606020202030204" pitchFamily="34" charset="0"/>
                <a:sym typeface="+mn-ea"/>
              </a:rPr>
              <a:t>se </a:t>
            </a:r>
            <a:r>
              <a:rPr lang="fr-FR" sz="1100" i="1" dirty="0" smtClean="0">
                <a:solidFill>
                  <a:schemeClr val="bg1"/>
                </a:solidFill>
                <a:latin typeface="Arial Narrow" panose="020B0606020202030204" pitchFamily="34" charset="0"/>
                <a:sym typeface="+mn-ea"/>
              </a:rPr>
              <a:t>faire </a:t>
            </a:r>
            <a:r>
              <a:rPr lang="fr-FR" sz="1100" i="1" dirty="0">
                <a:solidFill>
                  <a:schemeClr val="bg1"/>
                </a:solidFill>
                <a:latin typeface="Arial Narrow" panose="020B0606020202030204" pitchFamily="34" charset="0"/>
                <a:sym typeface="+mn-ea"/>
              </a:rPr>
              <a:t>en ligne via la plateforme</a:t>
            </a:r>
            <a:endParaRPr lang="pt-PT" sz="1100" dirty="0">
              <a:solidFill>
                <a:schemeClr val="bg1"/>
              </a:solidFill>
              <a:latin typeface="+mj-lt"/>
              <a:sym typeface="+mn-ea"/>
            </a:endParaRPr>
          </a:p>
        </p:txBody>
      </p:sp>
      <p:sp>
        <p:nvSpPr>
          <p:cNvPr id="94" name="Rectangle: Rounded Corners 137"/>
          <p:cNvSpPr/>
          <p:nvPr/>
        </p:nvSpPr>
        <p:spPr>
          <a:xfrm>
            <a:off x="2877196" y="757914"/>
            <a:ext cx="1570332"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fr-FR" sz="1200" dirty="0">
                <a:latin typeface="Arial Narrow" panose="020B0606020202030204" pitchFamily="34" charset="0"/>
                <a:sym typeface="+mn-ea"/>
              </a:rPr>
              <a:t>Inscription en ligne</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95" name="Linha7"/>
          <p:cNvSpPr/>
          <p:nvPr/>
        </p:nvSpPr>
        <p:spPr>
          <a:xfrm>
            <a:off x="3667202" y="1680126"/>
            <a:ext cx="484825" cy="0"/>
          </a:xfrm>
          <a:prstGeom prst="line">
            <a:avLst/>
          </a:prstGeom>
          <a:noFill/>
          <a:ln w="9525" cap="flat" cmpd="sng" algn="ctr">
            <a:solidFill>
              <a:srgbClr val="008CBA"/>
            </a:solidFill>
            <a:prstDash val="solid"/>
            <a:headEnd type="none" w="med" len="med"/>
            <a:tailEnd type="triangle" w="med" len="med"/>
          </a:ln>
          <a:effectLst/>
        </p:spPr>
      </p:sp>
      <p:sp>
        <p:nvSpPr>
          <p:cNvPr id="96" name="Oval 95"/>
          <p:cNvSpPr/>
          <p:nvPr/>
        </p:nvSpPr>
        <p:spPr>
          <a:xfrm>
            <a:off x="3624733" y="11184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97" name="Conexão Reta 77"/>
          <p:cNvCxnSpPr/>
          <p:nvPr/>
        </p:nvCxnSpPr>
        <p:spPr>
          <a:xfrm>
            <a:off x="3667761" y="111442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98" name="Rectangle: Rounded Corners 137"/>
          <p:cNvSpPr/>
          <p:nvPr/>
        </p:nvSpPr>
        <p:spPr>
          <a:xfrm>
            <a:off x="4032990" y="2286323"/>
            <a:ext cx="2275265" cy="882008"/>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0" tIns="45720" rIns="0" bIns="45720" numCol="1" spcCol="215900" anchor="ctr"/>
          <a:lstStyle/>
          <a:p>
            <a:pPr algn="ctr">
              <a:lnSpc>
                <a:spcPts val="1100"/>
              </a:lnSpc>
            </a:pPr>
            <a:r>
              <a:rPr lang="fr-FR" sz="1100" dirty="0" smtClean="0">
                <a:solidFill>
                  <a:schemeClr val="tx2">
                    <a:lumMod val="50000"/>
                  </a:schemeClr>
                </a:solidFill>
                <a:latin typeface="Arial Narrow" panose="020B0606020202030204" pitchFamily="34" charset="0"/>
                <a:sym typeface="+mn-ea"/>
              </a:rPr>
              <a:t>Plateforme d’inscription en ligne: </a:t>
            </a:r>
            <a:endParaRPr lang="fr-FR" sz="1100" dirty="0" smtClean="0">
              <a:solidFill>
                <a:schemeClr val="tx2">
                  <a:lumMod val="50000"/>
                </a:schemeClr>
              </a:solidFill>
              <a:latin typeface="Arial Narrow" panose="020B0606020202030204" pitchFamily="34" charset="0"/>
              <a:sym typeface="+mn-ea"/>
            </a:endParaRPr>
          </a:p>
          <a:p>
            <a:pPr algn="ctr">
              <a:lnSpc>
                <a:spcPts val="1100"/>
              </a:lnSpc>
            </a:pPr>
            <a:r>
              <a:rPr lang="fr-FR" sz="1100" dirty="0" smtClean="0">
                <a:solidFill>
                  <a:schemeClr val="tx2">
                    <a:lumMod val="50000"/>
                  </a:schemeClr>
                </a:solidFill>
                <a:latin typeface="Arial Narrow" panose="020B0606020202030204" pitchFamily="34" charset="0"/>
                <a:sym typeface="+mn-ea"/>
              </a:rPr>
              <a:t>www.</a:t>
            </a:r>
            <a:r>
              <a:rPr lang="fr-FR" sz="1100" i="1" dirty="0" smtClean="0">
                <a:solidFill>
                  <a:schemeClr val="tx2">
                    <a:lumMod val="50000"/>
                  </a:schemeClr>
                </a:solidFill>
                <a:latin typeface="Arial Narrow" panose="020B0606020202030204" pitchFamily="34" charset="0"/>
                <a:sym typeface="+mn-ea"/>
              </a:rPr>
              <a:t>basaltconference</a:t>
            </a:r>
            <a:r>
              <a:rPr lang="fr-FR" sz="1100" dirty="0" smtClean="0">
                <a:solidFill>
                  <a:schemeClr val="tx2">
                    <a:lumMod val="50000"/>
                  </a:schemeClr>
                </a:solidFill>
                <a:latin typeface="Arial Narrow" panose="020B0606020202030204" pitchFamily="34" charset="0"/>
                <a:sym typeface="+mn-ea"/>
              </a:rPr>
              <a:t>.com/w/online</a:t>
            </a:r>
            <a:r>
              <a:rPr lang="fr-FR" sz="1100" dirty="0" smtClean="0">
                <a:solidFill>
                  <a:schemeClr val="tx2">
                    <a:lumMod val="50000"/>
                  </a:schemeClr>
                </a:solidFill>
                <a:latin typeface="Arial Narrow" panose="020B0606020202030204" pitchFamily="34" charset="0"/>
                <a:sym typeface="+mn-ea"/>
              </a:rPr>
              <a:t>/</a:t>
            </a:r>
            <a:endParaRPr lang="pt-PT" sz="1100" dirty="0">
              <a:solidFill>
                <a:schemeClr val="tx2">
                  <a:lumMod val="50000"/>
                </a:schemeClr>
              </a:solidFill>
              <a:sym typeface="+mn-ea"/>
            </a:endParaRPr>
          </a:p>
        </p:txBody>
      </p:sp>
      <p:sp>
        <p:nvSpPr>
          <p:cNvPr id="99" name="Linha7"/>
          <p:cNvSpPr/>
          <p:nvPr/>
        </p:nvSpPr>
        <p:spPr>
          <a:xfrm>
            <a:off x="3670485" y="2724066"/>
            <a:ext cx="371578" cy="0"/>
          </a:xfrm>
          <a:prstGeom prst="line">
            <a:avLst/>
          </a:prstGeom>
          <a:noFill/>
          <a:ln w="9525" cap="flat" cmpd="sng" algn="ctr">
            <a:solidFill>
              <a:srgbClr val="008CBA"/>
            </a:solidFill>
            <a:prstDash val="solid"/>
            <a:headEnd type="none" w="med" len="med"/>
            <a:tailEnd type="triangle" w="med" len="med"/>
          </a:ln>
          <a:effectLst/>
        </p:spPr>
      </p:sp>
      <p:sp>
        <p:nvSpPr>
          <p:cNvPr id="100" name="Oval 99"/>
          <p:cNvSpPr/>
          <p:nvPr/>
        </p:nvSpPr>
        <p:spPr>
          <a:xfrm>
            <a:off x="7030720" y="12144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i="1" dirty="0" smtClean="0">
                <a:solidFill>
                  <a:schemeClr val="bg1"/>
                </a:solidFill>
                <a:latin typeface="Arial Narrow" panose="020B0606020202030204" pitchFamily="34" charset="0"/>
                <a:sym typeface="+mn-ea"/>
              </a:rPr>
              <a:t>Le formulaire </a:t>
            </a:r>
            <a:r>
              <a:rPr lang="fr-FR" sz="1100" i="1" dirty="0">
                <a:solidFill>
                  <a:schemeClr val="bg1"/>
                </a:solidFill>
                <a:latin typeface="Arial Narrow" panose="020B0606020202030204" pitchFamily="34" charset="0"/>
                <a:sym typeface="+mn-ea"/>
              </a:rPr>
              <a:t>d’inscription </a:t>
            </a:r>
            <a:r>
              <a:rPr lang="fr-FR" sz="1100" i="1" dirty="0" smtClean="0">
                <a:solidFill>
                  <a:schemeClr val="bg1"/>
                </a:solidFill>
                <a:latin typeface="Arial Narrow" panose="020B0606020202030204" pitchFamily="34" charset="0"/>
                <a:sym typeface="+mn-ea"/>
              </a:rPr>
              <a:t>peut </a:t>
            </a:r>
            <a:r>
              <a:rPr lang="fr-FR" sz="1100" i="1" dirty="0">
                <a:solidFill>
                  <a:schemeClr val="bg1"/>
                </a:solidFill>
                <a:latin typeface="Arial Narrow" panose="020B0606020202030204" pitchFamily="34" charset="0"/>
                <a:sym typeface="+mn-ea"/>
              </a:rPr>
              <a:t>être téléchargé sur </a:t>
            </a:r>
            <a:r>
              <a:rPr lang="fr-FR" sz="1100" i="1" dirty="0" smtClean="0">
                <a:solidFill>
                  <a:schemeClr val="bg1"/>
                </a:solidFill>
                <a:latin typeface="Arial Narrow" panose="020B0606020202030204" pitchFamily="34" charset="0"/>
                <a:sym typeface="+mn-ea"/>
              </a:rPr>
              <a:t>la </a:t>
            </a:r>
          </a:p>
          <a:p>
            <a:pPr algn="ctr">
              <a:lnSpc>
                <a:spcPts val="1200"/>
              </a:lnSpc>
            </a:pPr>
            <a:r>
              <a:rPr lang="fr-FR" sz="1100" i="1" dirty="0" err="1" smtClean="0">
                <a:solidFill>
                  <a:schemeClr val="bg1"/>
                </a:solidFill>
                <a:latin typeface="Arial Narrow" panose="020B0606020202030204" pitchFamily="34" charset="0"/>
                <a:sym typeface="+mn-ea"/>
              </a:rPr>
              <a:t>plate-forme</a:t>
            </a:r>
            <a:endParaRPr lang="pt-PT" sz="1100" dirty="0">
              <a:solidFill>
                <a:schemeClr val="bg1"/>
              </a:solidFill>
              <a:latin typeface="+mj-lt"/>
              <a:sym typeface="+mn-ea"/>
            </a:endParaRPr>
          </a:p>
        </p:txBody>
      </p:sp>
      <p:sp>
        <p:nvSpPr>
          <p:cNvPr id="101" name="Rectangle: Rounded Corners 137"/>
          <p:cNvSpPr/>
          <p:nvPr/>
        </p:nvSpPr>
        <p:spPr>
          <a:xfrm>
            <a:off x="5742316" y="757914"/>
            <a:ext cx="1570332"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fr-FR" sz="1200" dirty="0" smtClean="0">
                <a:latin typeface="Arial Narrow" panose="020B0606020202030204" pitchFamily="34" charset="0"/>
                <a:sym typeface="+mn-ea"/>
              </a:rPr>
              <a:t>Formulaire </a:t>
            </a:r>
            <a:r>
              <a:rPr lang="fr-FR" sz="1200" dirty="0">
                <a:latin typeface="Arial Narrow" panose="020B0606020202030204" pitchFamily="34" charset="0"/>
                <a:sym typeface="+mn-ea"/>
              </a:rPr>
              <a:t>d’inscription</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102" name="Linha7"/>
          <p:cNvSpPr/>
          <p:nvPr/>
        </p:nvSpPr>
        <p:spPr>
          <a:xfrm>
            <a:off x="6532322" y="1680126"/>
            <a:ext cx="484825" cy="0"/>
          </a:xfrm>
          <a:prstGeom prst="line">
            <a:avLst/>
          </a:prstGeom>
          <a:noFill/>
          <a:ln w="9525" cap="flat" cmpd="sng" algn="ctr">
            <a:solidFill>
              <a:srgbClr val="008CBA"/>
            </a:solidFill>
            <a:prstDash val="solid"/>
            <a:headEnd type="none" w="med" len="med"/>
            <a:tailEnd type="triangle" w="med" len="med"/>
          </a:ln>
          <a:effectLst/>
        </p:spPr>
      </p:sp>
      <p:sp>
        <p:nvSpPr>
          <p:cNvPr id="103" name="Oval 102"/>
          <p:cNvSpPr/>
          <p:nvPr/>
        </p:nvSpPr>
        <p:spPr>
          <a:xfrm>
            <a:off x="6489853" y="11184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4" name="Conexão Reta 77"/>
          <p:cNvCxnSpPr/>
          <p:nvPr/>
        </p:nvCxnSpPr>
        <p:spPr>
          <a:xfrm>
            <a:off x="6532881" y="111442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05" name="Rectangle: Rounded Corners 137"/>
          <p:cNvSpPr/>
          <p:nvPr/>
        </p:nvSpPr>
        <p:spPr>
          <a:xfrm>
            <a:off x="6898110" y="2283777"/>
            <a:ext cx="2298125" cy="887100"/>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0" tIns="45720" rIns="0" bIns="45720" numCol="1" spcCol="215900" anchor="ctr"/>
          <a:lstStyle/>
          <a:p>
            <a:pPr algn="ctr">
              <a:lnSpc>
                <a:spcPts val="1100"/>
              </a:lnSpc>
            </a:pPr>
            <a:r>
              <a:rPr lang="fr-FR" sz="1100" dirty="0">
                <a:solidFill>
                  <a:schemeClr val="tx2">
                    <a:lumMod val="50000"/>
                  </a:schemeClr>
                </a:solidFill>
                <a:latin typeface="Arial Narrow" panose="020B0606020202030204" pitchFamily="34" charset="0"/>
                <a:sym typeface="+mn-ea"/>
              </a:rPr>
              <a:t>Télécharger le </a:t>
            </a:r>
            <a:r>
              <a:rPr lang="fr-FR" sz="1100" dirty="0" smtClean="0">
                <a:solidFill>
                  <a:schemeClr val="tx2">
                    <a:lumMod val="50000"/>
                  </a:schemeClr>
                </a:solidFill>
                <a:latin typeface="Arial Narrow" panose="020B0606020202030204" pitchFamily="34" charset="0"/>
                <a:sym typeface="+mn-ea"/>
              </a:rPr>
              <a:t>formulaire: </a:t>
            </a:r>
          </a:p>
          <a:p>
            <a:pPr algn="ctr">
              <a:lnSpc>
                <a:spcPts val="1100"/>
              </a:lnSpc>
            </a:pPr>
            <a:r>
              <a:rPr lang="fr-FR" sz="1100" dirty="0" smtClean="0">
                <a:solidFill>
                  <a:schemeClr val="tx2">
                    <a:lumMod val="50000"/>
                  </a:schemeClr>
                </a:solidFill>
                <a:latin typeface="Arial Narrow" panose="020B0606020202030204" pitchFamily="34" charset="0"/>
                <a:sym typeface="+mn-ea"/>
              </a:rPr>
              <a:t>www.</a:t>
            </a:r>
            <a:r>
              <a:rPr lang="fr-FR" sz="1100" i="1" dirty="0" smtClean="0">
                <a:solidFill>
                  <a:schemeClr val="tx2">
                    <a:lumMod val="50000"/>
                  </a:schemeClr>
                </a:solidFill>
                <a:latin typeface="Arial Narrow" panose="020B0606020202030204" pitchFamily="34" charset="0"/>
                <a:sym typeface="+mn-ea"/>
              </a:rPr>
              <a:t>basaltconference</a:t>
            </a:r>
            <a:r>
              <a:rPr lang="fr-FR" sz="1100" dirty="0" smtClean="0">
                <a:solidFill>
                  <a:schemeClr val="tx2">
                    <a:lumMod val="50000"/>
                  </a:schemeClr>
                </a:solidFill>
                <a:latin typeface="Arial Narrow" panose="020B0606020202030204" pitchFamily="34" charset="0"/>
                <a:sym typeface="+mn-ea"/>
              </a:rPr>
              <a:t>.com/w/form</a:t>
            </a:r>
            <a:r>
              <a:rPr lang="fr-FR" sz="1100" dirty="0" smtClean="0">
                <a:solidFill>
                  <a:schemeClr val="tx2">
                    <a:lumMod val="50000"/>
                  </a:schemeClr>
                </a:solidFill>
                <a:latin typeface="Arial Narrow" panose="020B0606020202030204" pitchFamily="34" charset="0"/>
                <a:sym typeface="+mn-ea"/>
              </a:rPr>
              <a:t>/</a:t>
            </a:r>
            <a:endParaRPr lang="pt-PT" sz="1100" dirty="0">
              <a:solidFill>
                <a:schemeClr val="tx2">
                  <a:lumMod val="50000"/>
                </a:schemeClr>
              </a:solidFill>
              <a:sym typeface="+mn-ea"/>
            </a:endParaRPr>
          </a:p>
        </p:txBody>
      </p:sp>
      <p:sp>
        <p:nvSpPr>
          <p:cNvPr id="106" name="Linha7"/>
          <p:cNvSpPr/>
          <p:nvPr/>
        </p:nvSpPr>
        <p:spPr>
          <a:xfrm>
            <a:off x="6535605" y="2724066"/>
            <a:ext cx="371578" cy="0"/>
          </a:xfrm>
          <a:prstGeom prst="line">
            <a:avLst/>
          </a:prstGeom>
          <a:noFill/>
          <a:ln w="9525" cap="flat" cmpd="sng" algn="ctr">
            <a:solidFill>
              <a:srgbClr val="008CBA"/>
            </a:solidFill>
            <a:prstDash val="solid"/>
            <a:headEnd type="none" w="med" len="med"/>
            <a:tailEnd type="triangle" w="med" len="med"/>
          </a:ln>
          <a:effectLst/>
        </p:spPr>
      </p:sp>
      <p:sp>
        <p:nvSpPr>
          <p:cNvPr id="107" name="Oval 106"/>
          <p:cNvSpPr/>
          <p:nvPr/>
        </p:nvSpPr>
        <p:spPr>
          <a:xfrm>
            <a:off x="10010140" y="122211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i="1" dirty="0" smtClean="0">
                <a:solidFill>
                  <a:schemeClr val="bg1"/>
                </a:solidFill>
                <a:latin typeface="Arial Narrow" panose="020B0606020202030204" pitchFamily="34" charset="0"/>
                <a:sym typeface="+mn-ea"/>
              </a:rPr>
              <a:t>Les </a:t>
            </a:r>
            <a:r>
              <a:rPr lang="fr-FR" sz="1100" dirty="0" smtClean="0">
                <a:latin typeface="Arial Narrow" panose="020B0606020202030204" pitchFamily="34" charset="0"/>
                <a:sym typeface="+mn-ea"/>
              </a:rPr>
              <a:t>documents </a:t>
            </a:r>
            <a:r>
              <a:rPr lang="fr-FR" sz="1100" dirty="0">
                <a:latin typeface="Arial Narrow" panose="020B0606020202030204" pitchFamily="34" charset="0"/>
                <a:sym typeface="+mn-ea"/>
              </a:rPr>
              <a:t>d‘évènement</a:t>
            </a:r>
            <a:endParaRPr lang="pt-PT" sz="1100" b="1" dirty="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a:p>
            <a:pPr algn="ctr">
              <a:lnSpc>
                <a:spcPts val="1200"/>
              </a:lnSpc>
            </a:pPr>
            <a:r>
              <a:rPr lang="fr-FR" sz="1100" i="1" dirty="0" smtClean="0">
                <a:solidFill>
                  <a:schemeClr val="bg1"/>
                </a:solidFill>
                <a:latin typeface="Arial Narrow" panose="020B0606020202030204" pitchFamily="34" charset="0"/>
                <a:sym typeface="+mn-ea"/>
              </a:rPr>
              <a:t> peut </a:t>
            </a:r>
            <a:r>
              <a:rPr lang="fr-FR" sz="1100" i="1" dirty="0">
                <a:solidFill>
                  <a:schemeClr val="bg1"/>
                </a:solidFill>
                <a:latin typeface="Arial Narrow" panose="020B0606020202030204" pitchFamily="34" charset="0"/>
                <a:sym typeface="+mn-ea"/>
              </a:rPr>
              <a:t>être téléchargé sur </a:t>
            </a:r>
            <a:r>
              <a:rPr lang="fr-FR" sz="1100" i="1" dirty="0" smtClean="0">
                <a:solidFill>
                  <a:schemeClr val="bg1"/>
                </a:solidFill>
                <a:latin typeface="Arial Narrow" panose="020B0606020202030204" pitchFamily="34" charset="0"/>
                <a:sym typeface="+mn-ea"/>
              </a:rPr>
              <a:t>la </a:t>
            </a:r>
            <a:r>
              <a:rPr lang="fr-FR" sz="1100" i="1" dirty="0" err="1" smtClean="0">
                <a:solidFill>
                  <a:schemeClr val="bg1"/>
                </a:solidFill>
                <a:latin typeface="Arial Narrow" panose="020B0606020202030204" pitchFamily="34" charset="0"/>
                <a:sym typeface="+mn-ea"/>
              </a:rPr>
              <a:t>plate-forme</a:t>
            </a:r>
            <a:endParaRPr lang="pt-PT" sz="1100" dirty="0">
              <a:solidFill>
                <a:schemeClr val="bg1"/>
              </a:solidFill>
              <a:latin typeface="+mj-lt"/>
              <a:sym typeface="+mn-ea"/>
            </a:endParaRPr>
          </a:p>
        </p:txBody>
      </p:sp>
      <p:sp>
        <p:nvSpPr>
          <p:cNvPr id="108" name="Rectangle: Rounded Corners 137"/>
          <p:cNvSpPr/>
          <p:nvPr/>
        </p:nvSpPr>
        <p:spPr>
          <a:xfrm>
            <a:off x="8721736" y="765534"/>
            <a:ext cx="1570332"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fr-FR" sz="1200" dirty="0" smtClean="0">
                <a:latin typeface="Arial Narrow" panose="020B0606020202030204" pitchFamily="34" charset="0"/>
                <a:sym typeface="+mn-ea"/>
              </a:rPr>
              <a:t>Documents d‘évènement</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109" name="Linha7"/>
          <p:cNvSpPr/>
          <p:nvPr/>
        </p:nvSpPr>
        <p:spPr>
          <a:xfrm>
            <a:off x="9511742" y="1687746"/>
            <a:ext cx="484825" cy="0"/>
          </a:xfrm>
          <a:prstGeom prst="line">
            <a:avLst/>
          </a:prstGeom>
          <a:noFill/>
          <a:ln w="9525" cap="flat" cmpd="sng" algn="ctr">
            <a:solidFill>
              <a:srgbClr val="008CBA"/>
            </a:solidFill>
            <a:prstDash val="solid"/>
            <a:headEnd type="none" w="med" len="med"/>
            <a:tailEnd type="triangle" w="med" len="med"/>
          </a:ln>
          <a:effectLst/>
        </p:spPr>
      </p:sp>
      <p:sp>
        <p:nvSpPr>
          <p:cNvPr id="110" name="Oval 109"/>
          <p:cNvSpPr/>
          <p:nvPr/>
        </p:nvSpPr>
        <p:spPr>
          <a:xfrm>
            <a:off x="9469273" y="112611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1" name="Conexão Reta 77"/>
          <p:cNvCxnSpPr/>
          <p:nvPr/>
        </p:nvCxnSpPr>
        <p:spPr>
          <a:xfrm>
            <a:off x="9512301" y="112204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12" name="Rectangle: Rounded Corners 137"/>
          <p:cNvSpPr/>
          <p:nvPr/>
        </p:nvSpPr>
        <p:spPr>
          <a:xfrm>
            <a:off x="9877530" y="2283777"/>
            <a:ext cx="2093385" cy="887100"/>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0" tIns="45720" rIns="0" bIns="45720" numCol="1" spcCol="215900" anchor="ctr"/>
          <a:lstStyle/>
          <a:p>
            <a:pPr algn="ctr">
              <a:lnSpc>
                <a:spcPts val="1100"/>
              </a:lnSpc>
            </a:pPr>
            <a:r>
              <a:rPr lang="fr-FR" sz="1100" dirty="0">
                <a:solidFill>
                  <a:schemeClr val="tx2">
                    <a:lumMod val="50000"/>
                  </a:schemeClr>
                </a:solidFill>
                <a:latin typeface="Arial Narrow" panose="020B0606020202030204" pitchFamily="34" charset="0"/>
                <a:sym typeface="+mn-ea"/>
              </a:rPr>
              <a:t>Télécharger </a:t>
            </a:r>
            <a:r>
              <a:rPr lang="fr-FR" sz="1100" dirty="0" smtClean="0">
                <a:solidFill>
                  <a:schemeClr val="tx2">
                    <a:lumMod val="50000"/>
                  </a:schemeClr>
                </a:solidFill>
                <a:latin typeface="Arial Narrow" panose="020B0606020202030204" pitchFamily="34" charset="0"/>
                <a:sym typeface="+mn-ea"/>
              </a:rPr>
              <a:t>les documents: </a:t>
            </a:r>
          </a:p>
          <a:p>
            <a:pPr algn="ctr">
              <a:lnSpc>
                <a:spcPts val="1100"/>
              </a:lnSpc>
            </a:pPr>
            <a:r>
              <a:rPr lang="fr-FR" sz="1100" dirty="0" smtClean="0">
                <a:solidFill>
                  <a:schemeClr val="tx2">
                    <a:lumMod val="50000"/>
                  </a:schemeClr>
                </a:solidFill>
                <a:latin typeface="Arial Narrow" panose="020B0606020202030204" pitchFamily="34" charset="0"/>
                <a:sym typeface="+mn-ea"/>
              </a:rPr>
              <a:t>www.</a:t>
            </a:r>
            <a:r>
              <a:rPr lang="fr-FR" sz="1100" i="1" dirty="0" smtClean="0">
                <a:solidFill>
                  <a:schemeClr val="tx2">
                    <a:lumMod val="50000"/>
                  </a:schemeClr>
                </a:solidFill>
                <a:latin typeface="Arial Narrow" panose="020B0606020202030204" pitchFamily="34" charset="0"/>
                <a:sym typeface="+mn-ea"/>
              </a:rPr>
              <a:t>basaltconference</a:t>
            </a:r>
            <a:r>
              <a:rPr lang="fr-FR" sz="1100" dirty="0" smtClean="0">
                <a:solidFill>
                  <a:schemeClr val="tx2">
                    <a:lumMod val="50000"/>
                  </a:schemeClr>
                </a:solidFill>
                <a:latin typeface="Arial Narrow" panose="020B0606020202030204" pitchFamily="34" charset="0"/>
                <a:sym typeface="+mn-ea"/>
              </a:rPr>
              <a:t>.com/w/doc</a:t>
            </a:r>
            <a:r>
              <a:rPr lang="fr-FR" sz="1100" dirty="0" smtClean="0">
                <a:solidFill>
                  <a:schemeClr val="tx2">
                    <a:lumMod val="50000"/>
                  </a:schemeClr>
                </a:solidFill>
                <a:latin typeface="Arial Narrow" panose="020B0606020202030204" pitchFamily="34" charset="0"/>
                <a:sym typeface="+mn-ea"/>
              </a:rPr>
              <a:t>/</a:t>
            </a:r>
            <a:endParaRPr lang="pt-PT" sz="1100" dirty="0">
              <a:solidFill>
                <a:schemeClr val="tx2">
                  <a:lumMod val="50000"/>
                </a:schemeClr>
              </a:solidFill>
              <a:sym typeface="+mn-ea"/>
            </a:endParaRPr>
          </a:p>
        </p:txBody>
      </p:sp>
      <p:sp>
        <p:nvSpPr>
          <p:cNvPr id="113" name="Linha7"/>
          <p:cNvSpPr/>
          <p:nvPr/>
        </p:nvSpPr>
        <p:spPr>
          <a:xfrm>
            <a:off x="9515025" y="2731686"/>
            <a:ext cx="371578" cy="0"/>
          </a:xfrm>
          <a:prstGeom prst="line">
            <a:avLst/>
          </a:prstGeom>
          <a:noFill/>
          <a:ln w="9525" cap="flat" cmpd="sng" algn="ctr">
            <a:solidFill>
              <a:srgbClr val="008CBA"/>
            </a:solidFill>
            <a:prstDash val="solid"/>
            <a:headEnd type="none" w="med" len="med"/>
            <a:tailEnd type="triangle" w="med" len="med"/>
          </a:ln>
          <a:effectLst/>
        </p:spPr>
      </p:sp>
      <p:sp>
        <p:nvSpPr>
          <p:cNvPr id="114" name="Oval 113"/>
          <p:cNvSpPr/>
          <p:nvPr/>
        </p:nvSpPr>
        <p:spPr>
          <a:xfrm>
            <a:off x="1254760" y="453681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endParaRPr lang="pt-PT" sz="1100" dirty="0" smtClean="0">
              <a:latin typeface="Arial Narrow" panose="020B0606020202030204" pitchFamily="34" charset="0"/>
            </a:endParaRPr>
          </a:p>
          <a:p>
            <a:pPr algn="ctr">
              <a:lnSpc>
                <a:spcPts val="1100"/>
              </a:lnSpc>
            </a:pPr>
            <a:r>
              <a:rPr lang="pt-PT" sz="1100" dirty="0" smtClean="0">
                <a:latin typeface="Arial Narrow" panose="020B0606020202030204" pitchFamily="34" charset="0"/>
              </a:rPr>
              <a:t>Un </a:t>
            </a:r>
            <a:r>
              <a:rPr lang="pt-PT" sz="1100" dirty="0">
                <a:latin typeface="Arial Narrow" panose="020B0606020202030204" pitchFamily="34" charset="0"/>
              </a:rPr>
              <a:t>soutien est consenti pour les réservations de voyages aériens, auprès des compagnies </a:t>
            </a:r>
            <a:r>
              <a:rPr lang="pt-PT" sz="1100" dirty="0" smtClean="0">
                <a:latin typeface="Arial Narrow" panose="020B0606020202030204" pitchFamily="34" charset="0"/>
              </a:rPr>
              <a:t>aériennes</a:t>
            </a:r>
            <a:endParaRPr lang="pt-PT" sz="1100" dirty="0">
              <a:solidFill>
                <a:schemeClr val="bg1"/>
              </a:solidFill>
              <a:latin typeface="+mj-lt"/>
              <a:sym typeface="+mn-ea"/>
            </a:endParaRPr>
          </a:p>
        </p:txBody>
      </p:sp>
      <p:sp>
        <p:nvSpPr>
          <p:cNvPr id="115" name="Rectangle: Rounded Corners 137"/>
          <p:cNvSpPr/>
          <p:nvPr/>
        </p:nvSpPr>
        <p:spPr>
          <a:xfrm>
            <a:off x="139274" y="4080234"/>
            <a:ext cx="1224496"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defTabSz="914400">
              <a:spcBef>
                <a:spcPct val="50000"/>
              </a:spcBef>
              <a:defRPr/>
            </a:pPr>
            <a:r>
              <a:rPr lang="pt-PT" altLang="pt-PT" sz="1200" dirty="0">
                <a:latin typeface="Arial Narrow" pitchFamily="34" charset="0"/>
              </a:rPr>
              <a:t>Voyage aériens</a:t>
            </a:r>
          </a:p>
        </p:txBody>
      </p:sp>
      <p:sp>
        <p:nvSpPr>
          <p:cNvPr id="116" name="Linha7"/>
          <p:cNvSpPr/>
          <p:nvPr/>
        </p:nvSpPr>
        <p:spPr>
          <a:xfrm>
            <a:off x="756362" y="5002446"/>
            <a:ext cx="484825" cy="0"/>
          </a:xfrm>
          <a:prstGeom prst="line">
            <a:avLst/>
          </a:prstGeom>
          <a:noFill/>
          <a:ln w="9525" cap="flat" cmpd="sng" algn="ctr">
            <a:solidFill>
              <a:srgbClr val="008CBA"/>
            </a:solidFill>
            <a:prstDash val="solid"/>
            <a:headEnd type="none" w="med" len="med"/>
            <a:tailEnd type="triangle" w="med" len="med"/>
          </a:ln>
          <a:effectLst/>
        </p:spPr>
      </p:sp>
      <p:sp>
        <p:nvSpPr>
          <p:cNvPr id="117" name="Oval 116"/>
          <p:cNvSpPr/>
          <p:nvPr/>
        </p:nvSpPr>
        <p:spPr>
          <a:xfrm>
            <a:off x="713893" y="444081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8" name="Conexão Reta 77"/>
          <p:cNvCxnSpPr/>
          <p:nvPr/>
        </p:nvCxnSpPr>
        <p:spPr>
          <a:xfrm>
            <a:off x="756921" y="449770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19" name="Rectangle: Rounded Corners 137"/>
          <p:cNvSpPr/>
          <p:nvPr/>
        </p:nvSpPr>
        <p:spPr>
          <a:xfrm>
            <a:off x="1122150" y="5667057"/>
            <a:ext cx="2298125" cy="887100"/>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0" tIns="45720" rIns="0" bIns="45720" numCol="1" spcCol="215900" anchor="ctr"/>
          <a:lstStyle/>
          <a:p>
            <a:pPr algn="ctr">
              <a:lnSpc>
                <a:spcPts val="1100"/>
              </a:lnSpc>
            </a:pPr>
            <a:r>
              <a:rPr lang="fr-FR" sz="1100" i="1" dirty="0">
                <a:solidFill>
                  <a:schemeClr val="tx2">
                    <a:lumMod val="50000"/>
                  </a:schemeClr>
                </a:solidFill>
                <a:latin typeface="Arial Narrow" panose="020B0606020202030204" pitchFamily="34" charset="0"/>
                <a:sym typeface="+mn-ea"/>
              </a:rPr>
              <a:t>R</a:t>
            </a:r>
            <a:r>
              <a:rPr lang="pt-PT" sz="1100" dirty="0" smtClean="0">
                <a:solidFill>
                  <a:schemeClr val="tx2">
                    <a:lumMod val="50000"/>
                  </a:schemeClr>
                </a:solidFill>
                <a:latin typeface="Arial Narrow" panose="020B0606020202030204" pitchFamily="34" charset="0"/>
              </a:rPr>
              <a:t>éservations des </a:t>
            </a:r>
            <a:r>
              <a:rPr lang="pt-PT" sz="1100" dirty="0">
                <a:solidFill>
                  <a:schemeClr val="tx2">
                    <a:lumMod val="50000"/>
                  </a:schemeClr>
                </a:solidFill>
                <a:latin typeface="Arial Narrow" panose="020B0606020202030204" pitchFamily="34" charset="0"/>
              </a:rPr>
              <a:t>voyages </a:t>
            </a:r>
            <a:r>
              <a:rPr lang="pt-PT" sz="1100" dirty="0" smtClean="0">
                <a:solidFill>
                  <a:schemeClr val="tx2">
                    <a:lumMod val="50000"/>
                  </a:schemeClr>
                </a:solidFill>
                <a:latin typeface="Arial Narrow" panose="020B0606020202030204" pitchFamily="34" charset="0"/>
              </a:rPr>
              <a:t>aériens</a:t>
            </a:r>
            <a:r>
              <a:rPr lang="fr-FR" sz="1100" i="1" dirty="0" smtClean="0">
                <a:solidFill>
                  <a:schemeClr val="tx2">
                    <a:lumMod val="50000"/>
                  </a:schemeClr>
                </a:solidFill>
                <a:latin typeface="Arial Narrow" panose="020B0606020202030204" pitchFamily="34" charset="0"/>
                <a:sym typeface="+mn-ea"/>
              </a:rPr>
              <a:t>: </a:t>
            </a:r>
            <a:r>
              <a:rPr lang="fr-FR" sz="1100" i="1" dirty="0" smtClean="0">
                <a:solidFill>
                  <a:schemeClr val="tx2">
                    <a:lumMod val="50000"/>
                  </a:schemeClr>
                </a:solidFill>
                <a:latin typeface="Arial Narrow" panose="020B0606020202030204" pitchFamily="34" charset="0"/>
                <a:sym typeface="+mn-ea"/>
              </a:rPr>
              <a:t>www.basaltconference.com/w/flights</a:t>
            </a:r>
            <a:r>
              <a:rPr lang="fr-FR" sz="1100" i="1" dirty="0" smtClean="0">
                <a:solidFill>
                  <a:schemeClr val="tx2">
                    <a:lumMod val="50000"/>
                  </a:schemeClr>
                </a:solidFill>
                <a:latin typeface="Arial Narrow" panose="020B0606020202030204" pitchFamily="34" charset="0"/>
                <a:sym typeface="+mn-ea"/>
              </a:rPr>
              <a:t>/</a:t>
            </a:r>
            <a:endParaRPr lang="pt-PT" sz="1100" dirty="0">
              <a:solidFill>
                <a:schemeClr val="tx2">
                  <a:lumMod val="50000"/>
                </a:schemeClr>
              </a:solidFill>
              <a:sym typeface="+mn-ea"/>
            </a:endParaRPr>
          </a:p>
        </p:txBody>
      </p:sp>
      <p:sp>
        <p:nvSpPr>
          <p:cNvPr id="120" name="Linha7"/>
          <p:cNvSpPr/>
          <p:nvPr/>
        </p:nvSpPr>
        <p:spPr>
          <a:xfrm>
            <a:off x="759645" y="6099726"/>
            <a:ext cx="371578" cy="0"/>
          </a:xfrm>
          <a:prstGeom prst="line">
            <a:avLst/>
          </a:prstGeom>
          <a:noFill/>
          <a:ln w="9525" cap="flat" cmpd="sng" algn="ctr">
            <a:solidFill>
              <a:srgbClr val="008CBA"/>
            </a:solidFill>
            <a:prstDash val="solid"/>
            <a:headEnd type="none" w="med" len="med"/>
            <a:tailEnd type="triangle" w="med" len="med"/>
          </a:ln>
          <a:effectLst/>
        </p:spPr>
      </p:sp>
      <p:sp>
        <p:nvSpPr>
          <p:cNvPr id="121" name="Oval 120"/>
          <p:cNvSpPr/>
          <p:nvPr/>
        </p:nvSpPr>
        <p:spPr>
          <a:xfrm>
            <a:off x="4142740" y="45291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endParaRPr lang="pt-PT" sz="1100" dirty="0" smtClean="0">
              <a:latin typeface="Arial Narrow" panose="020B0606020202030204" pitchFamily="34" charset="0"/>
            </a:endParaRPr>
          </a:p>
          <a:p>
            <a:pPr algn="ctr">
              <a:lnSpc>
                <a:spcPts val="1100"/>
              </a:lnSpc>
            </a:pPr>
            <a:r>
              <a:rPr lang="fr-FR" sz="1100" dirty="0">
                <a:latin typeface="Arial Narrow" panose="020B0606020202030204" pitchFamily="34" charset="0"/>
              </a:rPr>
              <a:t>L'organisation peut aider et réserver l'hébergement nécessaire partout dans le </a:t>
            </a:r>
            <a:r>
              <a:rPr lang="fr-FR" sz="1100" dirty="0" smtClean="0">
                <a:latin typeface="Arial Narrow" panose="020B0606020202030204" pitchFamily="34" charset="0"/>
              </a:rPr>
              <a:t>monde</a:t>
            </a:r>
            <a:endParaRPr lang="pt-PT" sz="1100" dirty="0">
              <a:solidFill>
                <a:schemeClr val="bg1"/>
              </a:solidFill>
              <a:latin typeface="+mj-lt"/>
              <a:sym typeface="+mn-ea"/>
            </a:endParaRPr>
          </a:p>
        </p:txBody>
      </p:sp>
      <p:sp>
        <p:nvSpPr>
          <p:cNvPr id="122" name="Rectangle: Rounded Corners 137"/>
          <p:cNvSpPr/>
          <p:nvPr/>
        </p:nvSpPr>
        <p:spPr>
          <a:xfrm>
            <a:off x="2938684" y="4072614"/>
            <a:ext cx="1401637"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defTabSz="914400">
              <a:spcBef>
                <a:spcPct val="50000"/>
              </a:spcBef>
              <a:defRPr/>
            </a:pPr>
            <a:r>
              <a:rPr lang="pt-PT" altLang="pt-PT" sz="1200" dirty="0" smtClean="0">
                <a:latin typeface="Arial Narrow" pitchFamily="34" charset="0"/>
              </a:rPr>
              <a:t>Hébergement</a:t>
            </a:r>
            <a:endParaRPr lang="pt-PT" altLang="pt-PT" sz="1200" dirty="0">
              <a:latin typeface="Arial Narrow" pitchFamily="34" charset="0"/>
            </a:endParaRPr>
          </a:p>
        </p:txBody>
      </p:sp>
      <p:sp>
        <p:nvSpPr>
          <p:cNvPr id="123" name="Linha7"/>
          <p:cNvSpPr/>
          <p:nvPr/>
        </p:nvSpPr>
        <p:spPr>
          <a:xfrm>
            <a:off x="3644342" y="5002446"/>
            <a:ext cx="484825" cy="0"/>
          </a:xfrm>
          <a:prstGeom prst="line">
            <a:avLst/>
          </a:prstGeom>
          <a:noFill/>
          <a:ln w="9525" cap="flat" cmpd="sng" algn="ctr">
            <a:solidFill>
              <a:srgbClr val="008CBA"/>
            </a:solidFill>
            <a:prstDash val="solid"/>
            <a:headEnd type="none" w="med" len="med"/>
            <a:tailEnd type="triangle" w="med" len="med"/>
          </a:ln>
          <a:effectLst/>
        </p:spPr>
      </p:sp>
      <p:sp>
        <p:nvSpPr>
          <p:cNvPr id="124" name="Oval 123"/>
          <p:cNvSpPr/>
          <p:nvPr/>
        </p:nvSpPr>
        <p:spPr>
          <a:xfrm>
            <a:off x="3601873" y="44331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25" name="Conexão Reta 77"/>
          <p:cNvCxnSpPr/>
          <p:nvPr/>
        </p:nvCxnSpPr>
        <p:spPr>
          <a:xfrm>
            <a:off x="3644901" y="449770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26" name="Rectangle: Rounded Corners 137"/>
          <p:cNvSpPr/>
          <p:nvPr/>
        </p:nvSpPr>
        <p:spPr>
          <a:xfrm>
            <a:off x="4010130" y="5659437"/>
            <a:ext cx="2298125" cy="887100"/>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0" tIns="45720" rIns="0" bIns="45720" numCol="1" spcCol="215900" anchor="ctr"/>
          <a:lstStyle/>
          <a:p>
            <a:pPr algn="ctr">
              <a:lnSpc>
                <a:spcPts val="1100"/>
              </a:lnSpc>
            </a:pPr>
            <a:r>
              <a:rPr lang="fr-FR" sz="1100" i="1" dirty="0">
                <a:solidFill>
                  <a:schemeClr val="tx2">
                    <a:lumMod val="50000"/>
                  </a:schemeClr>
                </a:solidFill>
                <a:latin typeface="Arial Narrow" panose="020B0606020202030204" pitchFamily="34" charset="0"/>
                <a:sym typeface="+mn-ea"/>
              </a:rPr>
              <a:t>R</a:t>
            </a:r>
            <a:r>
              <a:rPr lang="pt-PT" sz="1100" dirty="0" smtClean="0">
                <a:solidFill>
                  <a:schemeClr val="tx2">
                    <a:lumMod val="50000"/>
                  </a:schemeClr>
                </a:solidFill>
                <a:latin typeface="Arial Narrow" panose="020B0606020202030204" pitchFamily="34" charset="0"/>
              </a:rPr>
              <a:t>éservations </a:t>
            </a:r>
            <a:r>
              <a:rPr lang="fr-FR" sz="1100" dirty="0">
                <a:solidFill>
                  <a:schemeClr val="tx2">
                    <a:lumMod val="50000"/>
                  </a:schemeClr>
                </a:solidFill>
                <a:latin typeface="Arial Narrow" panose="020B0606020202030204" pitchFamily="34" charset="0"/>
              </a:rPr>
              <a:t>d</a:t>
            </a:r>
            <a:r>
              <a:rPr lang="fr-FR" sz="1100" dirty="0" smtClean="0">
                <a:solidFill>
                  <a:schemeClr val="tx2">
                    <a:lumMod val="50000"/>
                  </a:schemeClr>
                </a:solidFill>
                <a:latin typeface="Arial Narrow" panose="020B0606020202030204" pitchFamily="34" charset="0"/>
              </a:rPr>
              <a:t>'hébergement</a:t>
            </a:r>
            <a:r>
              <a:rPr lang="fr-FR" sz="1100" i="1" dirty="0" smtClean="0">
                <a:solidFill>
                  <a:schemeClr val="tx2">
                    <a:lumMod val="50000"/>
                  </a:schemeClr>
                </a:solidFill>
                <a:latin typeface="Arial Narrow" panose="020B0606020202030204" pitchFamily="34" charset="0"/>
                <a:sym typeface="+mn-ea"/>
              </a:rPr>
              <a:t>: </a:t>
            </a:r>
          </a:p>
          <a:p>
            <a:pPr algn="ctr">
              <a:lnSpc>
                <a:spcPts val="1100"/>
              </a:lnSpc>
            </a:pPr>
            <a:r>
              <a:rPr lang="fr-FR" sz="1100" i="1" dirty="0">
                <a:solidFill>
                  <a:schemeClr val="tx2">
                    <a:lumMod val="50000"/>
                  </a:schemeClr>
                </a:solidFill>
                <a:latin typeface="Arial Narrow" panose="020B0606020202030204" pitchFamily="34" charset="0"/>
                <a:sym typeface="+mn-ea"/>
              </a:rPr>
              <a:t>www</a:t>
            </a:r>
            <a:r>
              <a:rPr lang="fr-FR" sz="1100" i="1" dirty="0">
                <a:solidFill>
                  <a:schemeClr val="tx2">
                    <a:lumMod val="50000"/>
                  </a:schemeClr>
                </a:solidFill>
                <a:latin typeface="Arial Narrow" panose="020B0606020202030204" pitchFamily="34" charset="0"/>
                <a:sym typeface="+mn-ea"/>
              </a:rPr>
              <a:t>. basaltconference.com/w/</a:t>
            </a:r>
            <a:r>
              <a:rPr lang="fr-FR" sz="1100" i="1" dirty="0" err="1">
                <a:solidFill>
                  <a:schemeClr val="tx2">
                    <a:lumMod val="50000"/>
                  </a:schemeClr>
                </a:solidFill>
                <a:latin typeface="Arial Narrow" panose="020B0606020202030204" pitchFamily="34" charset="0"/>
                <a:sym typeface="+mn-ea"/>
              </a:rPr>
              <a:t>hotels</a:t>
            </a:r>
            <a:r>
              <a:rPr lang="fr-FR" sz="1100" i="1" dirty="0" smtClean="0">
                <a:solidFill>
                  <a:schemeClr val="tx2">
                    <a:lumMod val="50000"/>
                  </a:schemeClr>
                </a:solidFill>
                <a:latin typeface="Arial Narrow" panose="020B0606020202030204" pitchFamily="34" charset="0"/>
                <a:sym typeface="+mn-ea"/>
              </a:rPr>
              <a:t>/</a:t>
            </a:r>
            <a:endParaRPr lang="pt-PT" sz="1100" dirty="0">
              <a:solidFill>
                <a:schemeClr val="tx2">
                  <a:lumMod val="50000"/>
                </a:schemeClr>
              </a:solidFill>
              <a:sym typeface="+mn-ea"/>
            </a:endParaRPr>
          </a:p>
        </p:txBody>
      </p:sp>
      <p:sp>
        <p:nvSpPr>
          <p:cNvPr id="127" name="Linha7"/>
          <p:cNvSpPr/>
          <p:nvPr/>
        </p:nvSpPr>
        <p:spPr>
          <a:xfrm>
            <a:off x="3647625" y="6099726"/>
            <a:ext cx="371578" cy="0"/>
          </a:xfrm>
          <a:prstGeom prst="line">
            <a:avLst/>
          </a:prstGeom>
          <a:noFill/>
          <a:ln w="9525" cap="flat" cmpd="sng" algn="ctr">
            <a:solidFill>
              <a:srgbClr val="008CBA"/>
            </a:solidFill>
            <a:prstDash val="solid"/>
            <a:headEnd type="none" w="med" len="med"/>
            <a:tailEnd type="triangle" w="med" len="med"/>
          </a:ln>
          <a:effectLst/>
        </p:spPr>
      </p:sp>
      <p:sp>
        <p:nvSpPr>
          <p:cNvPr id="128" name="Oval 127"/>
          <p:cNvSpPr/>
          <p:nvPr/>
        </p:nvSpPr>
        <p:spPr>
          <a:xfrm>
            <a:off x="7000240" y="452157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endParaRPr lang="pt-PT" sz="1100" dirty="0" smtClean="0">
              <a:latin typeface="Arial Narrow" panose="020B0606020202030204" pitchFamily="34" charset="0"/>
            </a:endParaRPr>
          </a:p>
          <a:p>
            <a:pPr algn="ctr">
              <a:lnSpc>
                <a:spcPts val="1100"/>
              </a:lnSpc>
            </a:pPr>
            <a:r>
              <a:rPr lang="fr-FR" sz="1100" dirty="0">
                <a:latin typeface="Arial Narrow" panose="020B0606020202030204" pitchFamily="34" charset="0"/>
              </a:rPr>
              <a:t>L'organisation assure </a:t>
            </a:r>
            <a:r>
              <a:rPr lang="fr-FR" sz="1100" dirty="0" smtClean="0">
                <a:latin typeface="Arial Narrow" panose="020B0606020202030204" pitchFamily="34" charset="0"/>
              </a:rPr>
              <a:t>l</a:t>
            </a:r>
            <a:r>
              <a:rPr lang="fr-FR" altLang="pt-PT" sz="1100" dirty="0" smtClean="0">
                <a:latin typeface="Arial Narrow" pitchFamily="34" charset="0"/>
              </a:rPr>
              <a:t>es </a:t>
            </a:r>
            <a:r>
              <a:rPr lang="fr-FR" altLang="pt-PT" sz="1100" dirty="0">
                <a:latin typeface="Arial Narrow" pitchFamily="34" charset="0"/>
              </a:rPr>
              <a:t>services de </a:t>
            </a:r>
            <a:r>
              <a:rPr lang="fr-FR" altLang="pt-PT" sz="1100" dirty="0" smtClean="0">
                <a:latin typeface="Arial Narrow" pitchFamily="34" charset="0"/>
              </a:rPr>
              <a:t>déjeuner et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lnSpc>
                <a:spcPts val="1100"/>
              </a:lnSpc>
            </a:pPr>
            <a:r>
              <a:rPr lang="fr-FR" altLang="pt-PT" sz="1100" dirty="0" smtClean="0">
                <a:latin typeface="Arial Narrow" pitchFamily="34" charset="0"/>
              </a:rPr>
              <a:t> </a:t>
            </a:r>
            <a:r>
              <a:rPr lang="fr-FR" altLang="pt-PT" sz="1100" dirty="0">
                <a:latin typeface="Arial Narrow" pitchFamily="34" charset="0"/>
              </a:rPr>
              <a:t>pendant les jours de l'</a:t>
            </a:r>
            <a:r>
              <a:rPr lang="fr-FR" altLang="pt-PT" sz="1100" dirty="0" err="1">
                <a:latin typeface="Arial Narrow" pitchFamily="34" charset="0"/>
              </a:rPr>
              <a:t>événement</a:t>
            </a:r>
            <a:endParaRPr lang="pt-PT" sz="1100" dirty="0">
              <a:solidFill>
                <a:schemeClr val="bg1"/>
              </a:solidFill>
              <a:latin typeface="+mj-lt"/>
              <a:sym typeface="+mn-ea"/>
            </a:endParaRPr>
          </a:p>
        </p:txBody>
      </p:sp>
      <p:sp>
        <p:nvSpPr>
          <p:cNvPr id="129" name="Rectangle: Rounded Corners 137"/>
          <p:cNvSpPr/>
          <p:nvPr/>
        </p:nvSpPr>
        <p:spPr>
          <a:xfrm>
            <a:off x="5713897" y="4064994"/>
            <a:ext cx="1566210"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lnSpc>
                <a:spcPts val="1100"/>
              </a:lnSpc>
            </a:pPr>
            <a:r>
              <a:rPr lang="pt-PT" sz="1200" i="1" dirty="0">
                <a:latin typeface="Arial Narrow" panose="020B0606020202030204" pitchFamily="34" charset="0"/>
              </a:rPr>
              <a:t>Services de restauration</a:t>
            </a:r>
          </a:p>
        </p:txBody>
      </p:sp>
      <p:sp>
        <p:nvSpPr>
          <p:cNvPr id="130" name="Linha7"/>
          <p:cNvSpPr/>
          <p:nvPr/>
        </p:nvSpPr>
        <p:spPr>
          <a:xfrm>
            <a:off x="6501842" y="5002446"/>
            <a:ext cx="484825" cy="0"/>
          </a:xfrm>
          <a:prstGeom prst="line">
            <a:avLst/>
          </a:prstGeom>
          <a:noFill/>
          <a:ln w="9525" cap="flat" cmpd="sng" algn="ctr">
            <a:solidFill>
              <a:srgbClr val="008CBA"/>
            </a:solidFill>
            <a:prstDash val="solid"/>
            <a:headEnd type="none" w="med" len="med"/>
            <a:tailEnd type="triangle" w="med" len="med"/>
          </a:ln>
          <a:effectLst/>
        </p:spPr>
      </p:sp>
      <p:sp>
        <p:nvSpPr>
          <p:cNvPr id="131" name="Oval 130"/>
          <p:cNvSpPr/>
          <p:nvPr/>
        </p:nvSpPr>
        <p:spPr>
          <a:xfrm>
            <a:off x="6459373" y="442557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2" name="Conexão Reta 77"/>
          <p:cNvCxnSpPr/>
          <p:nvPr/>
        </p:nvCxnSpPr>
        <p:spPr>
          <a:xfrm>
            <a:off x="6502401" y="4446375"/>
            <a:ext cx="0" cy="1646109"/>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33" name="Rectangle: Rounded Corners 137"/>
          <p:cNvSpPr/>
          <p:nvPr/>
        </p:nvSpPr>
        <p:spPr>
          <a:xfrm>
            <a:off x="6876250" y="5651817"/>
            <a:ext cx="2379663" cy="887100"/>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0" tIns="45720" rIns="0" bIns="45720" numCol="1" spcCol="215900" anchor="ctr"/>
          <a:lstStyle/>
          <a:p>
            <a:pPr algn="ctr">
              <a:lnSpc>
                <a:spcPts val="1100"/>
              </a:lnSpc>
            </a:pPr>
            <a:r>
              <a:rPr lang="fr-FR" sz="1100" i="1" dirty="0">
                <a:solidFill>
                  <a:schemeClr val="tx2">
                    <a:lumMod val="50000"/>
                  </a:schemeClr>
                </a:solidFill>
                <a:latin typeface="Arial Narrow" panose="020B0606020202030204" pitchFamily="34" charset="0"/>
                <a:sym typeface="+mn-ea"/>
              </a:rPr>
              <a:t>R</a:t>
            </a:r>
            <a:r>
              <a:rPr lang="pt-PT" sz="1100" dirty="0" smtClean="0">
                <a:solidFill>
                  <a:schemeClr val="tx2">
                    <a:lumMod val="50000"/>
                  </a:schemeClr>
                </a:solidFill>
                <a:latin typeface="Arial Narrow" panose="020B0606020202030204" pitchFamily="34" charset="0"/>
              </a:rPr>
              <a:t>éservation </a:t>
            </a:r>
            <a:r>
              <a:rPr lang="fr-FR" sz="1100" dirty="0" smtClean="0">
                <a:solidFill>
                  <a:schemeClr val="tx2">
                    <a:lumMod val="50000"/>
                  </a:schemeClr>
                </a:solidFill>
                <a:latin typeface="Arial Narrow" panose="020B0606020202030204" pitchFamily="34" charset="0"/>
              </a:rPr>
              <a:t>service de </a:t>
            </a:r>
            <a:r>
              <a:rPr lang="pt-PT" sz="1100" i="1" dirty="0" smtClean="0">
                <a:solidFill>
                  <a:schemeClr val="tx2">
                    <a:lumMod val="50000"/>
                  </a:schemeClr>
                </a:solidFill>
                <a:latin typeface="Arial Narrow" panose="020B0606020202030204" pitchFamily="34" charset="0"/>
              </a:rPr>
              <a:t>catering</a:t>
            </a:r>
            <a:r>
              <a:rPr lang="fr-FR" sz="1100" i="1" dirty="0" smtClean="0">
                <a:solidFill>
                  <a:schemeClr val="tx2">
                    <a:lumMod val="50000"/>
                  </a:schemeClr>
                </a:solidFill>
                <a:latin typeface="Arial Narrow" panose="020B0606020202030204" pitchFamily="34" charset="0"/>
                <a:sym typeface="+mn-ea"/>
              </a:rPr>
              <a:t>: </a:t>
            </a:r>
          </a:p>
          <a:p>
            <a:pPr algn="ctr">
              <a:lnSpc>
                <a:spcPts val="1100"/>
              </a:lnSpc>
            </a:pPr>
            <a:r>
              <a:rPr lang="fr-FR" sz="1100" i="1" dirty="0">
                <a:solidFill>
                  <a:schemeClr val="tx2">
                    <a:lumMod val="50000"/>
                  </a:schemeClr>
                </a:solidFill>
                <a:latin typeface="Arial Narrow" panose="020B0606020202030204" pitchFamily="34" charset="0"/>
                <a:sym typeface="+mn-ea"/>
              </a:rPr>
              <a:t>www</a:t>
            </a:r>
            <a:r>
              <a:rPr lang="fr-FR" sz="1100" i="1" dirty="0">
                <a:solidFill>
                  <a:schemeClr val="tx2">
                    <a:lumMod val="50000"/>
                  </a:schemeClr>
                </a:solidFill>
                <a:latin typeface="Arial Narrow" panose="020B0606020202030204" pitchFamily="34" charset="0"/>
                <a:sym typeface="+mn-ea"/>
              </a:rPr>
              <a:t>. basaltconference.com/w/</a:t>
            </a:r>
            <a:r>
              <a:rPr lang="pt-PT" sz="1100" i="1" dirty="0" smtClean="0">
                <a:solidFill>
                  <a:schemeClr val="tx2">
                    <a:lumMod val="50000"/>
                  </a:schemeClr>
                </a:solidFill>
                <a:latin typeface="Arial Narrow" panose="020B0606020202030204" pitchFamily="34" charset="0"/>
              </a:rPr>
              <a:t>catering/</a:t>
            </a:r>
            <a:endParaRPr lang="pt-PT" sz="1100" i="1" dirty="0">
              <a:solidFill>
                <a:schemeClr val="tx2">
                  <a:lumMod val="50000"/>
                </a:schemeClr>
              </a:solidFill>
              <a:latin typeface="Arial Narrow" panose="020B0606020202030204" pitchFamily="34" charset="0"/>
            </a:endParaRPr>
          </a:p>
        </p:txBody>
      </p:sp>
      <p:sp>
        <p:nvSpPr>
          <p:cNvPr id="134" name="Linha7"/>
          <p:cNvSpPr/>
          <p:nvPr/>
        </p:nvSpPr>
        <p:spPr>
          <a:xfrm>
            <a:off x="6505125" y="6099726"/>
            <a:ext cx="371578" cy="0"/>
          </a:xfrm>
          <a:prstGeom prst="line">
            <a:avLst/>
          </a:prstGeom>
          <a:noFill/>
          <a:ln w="9525" cap="flat" cmpd="sng" algn="ctr">
            <a:solidFill>
              <a:srgbClr val="008CBA"/>
            </a:solidFill>
            <a:prstDash val="solid"/>
            <a:headEnd type="none" w="med" len="med"/>
            <a:tailEnd type="triangle" w="med" len="med"/>
          </a:ln>
          <a:effectLst/>
        </p:spPr>
      </p:sp>
      <p:sp>
        <p:nvSpPr>
          <p:cNvPr id="135" name="Oval 134"/>
          <p:cNvSpPr/>
          <p:nvPr/>
        </p:nvSpPr>
        <p:spPr>
          <a:xfrm>
            <a:off x="9827260" y="452157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pt-PT" sz="1100" dirty="0" smtClean="0">
                <a:latin typeface="Arial Narrow" panose="020B0606020202030204" pitchFamily="34" charset="0"/>
              </a:rPr>
              <a:t>Au </a:t>
            </a:r>
            <a:r>
              <a:rPr lang="pt-PT" sz="1100" dirty="0">
                <a:latin typeface="Arial Narrow" panose="020B0606020202030204" pitchFamily="34" charset="0"/>
              </a:rPr>
              <a:t>Cap-Vert, </a:t>
            </a:r>
            <a:r>
              <a:rPr lang="pt-PT" sz="1100" dirty="0" smtClean="0">
                <a:latin typeface="Arial Narrow" panose="020B0606020202030204" pitchFamily="34" charset="0"/>
              </a:rPr>
              <a:t>sont </a:t>
            </a:r>
            <a:r>
              <a:rPr lang="pt-PT" sz="1100" dirty="0">
                <a:latin typeface="Arial Narrow" panose="020B0606020202030204" pitchFamily="34" charset="0"/>
              </a:rPr>
              <a:t>assurés des moyens de transport sur </a:t>
            </a:r>
            <a:r>
              <a:rPr lang="pt-PT" sz="1100" dirty="0" smtClean="0">
                <a:latin typeface="Arial Narrow" panose="020B0606020202030204" pitchFamily="34" charset="0"/>
              </a:rPr>
              <a:t>tous les </a:t>
            </a:r>
            <a:r>
              <a:rPr lang="pt-PT" sz="1100" dirty="0">
                <a:latin typeface="Arial Narrow" panose="020B0606020202030204" pitchFamily="34" charset="0"/>
              </a:rPr>
              <a:t>trajets </a:t>
            </a:r>
            <a:r>
              <a:rPr lang="pt-PT" sz="1100" dirty="0" smtClean="0">
                <a:latin typeface="Arial Narrow" panose="020B0606020202030204" pitchFamily="34" charset="0"/>
              </a:rPr>
              <a:t>pour les participants</a:t>
            </a:r>
            <a:endParaRPr lang="pt-PT" sz="1100" dirty="0">
              <a:solidFill>
                <a:schemeClr val="bg1"/>
              </a:solidFill>
              <a:latin typeface="+mj-lt"/>
              <a:sym typeface="+mn-ea"/>
            </a:endParaRPr>
          </a:p>
        </p:txBody>
      </p:sp>
      <p:sp>
        <p:nvSpPr>
          <p:cNvPr id="136" name="Rectangle: Rounded Corners 137"/>
          <p:cNvSpPr/>
          <p:nvPr/>
        </p:nvSpPr>
        <p:spPr>
          <a:xfrm>
            <a:off x="8727014" y="4064994"/>
            <a:ext cx="1224496"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lnSpc>
                <a:spcPts val="1100"/>
              </a:lnSpc>
            </a:pPr>
            <a:r>
              <a:rPr lang="pt-PT" sz="1200" dirty="0">
                <a:latin typeface="Arial Narrow" panose="020B0606020202030204" pitchFamily="34" charset="0"/>
              </a:rPr>
              <a:t>Transferts</a:t>
            </a:r>
          </a:p>
        </p:txBody>
      </p:sp>
      <p:sp>
        <p:nvSpPr>
          <p:cNvPr id="137" name="Linha7"/>
          <p:cNvSpPr/>
          <p:nvPr/>
        </p:nvSpPr>
        <p:spPr>
          <a:xfrm>
            <a:off x="9328862" y="4987206"/>
            <a:ext cx="484825" cy="0"/>
          </a:xfrm>
          <a:prstGeom prst="line">
            <a:avLst/>
          </a:prstGeom>
          <a:noFill/>
          <a:ln w="9525" cap="flat" cmpd="sng" algn="ctr">
            <a:solidFill>
              <a:srgbClr val="008CBA"/>
            </a:solidFill>
            <a:prstDash val="solid"/>
            <a:headEnd type="none" w="med" len="med"/>
            <a:tailEnd type="triangle" w="med" len="med"/>
          </a:ln>
          <a:effectLst/>
        </p:spPr>
      </p:sp>
      <p:sp>
        <p:nvSpPr>
          <p:cNvPr id="138" name="Oval 137"/>
          <p:cNvSpPr/>
          <p:nvPr/>
        </p:nvSpPr>
        <p:spPr>
          <a:xfrm>
            <a:off x="9286393" y="442557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9" name="Conexão Reta 77"/>
          <p:cNvCxnSpPr/>
          <p:nvPr/>
        </p:nvCxnSpPr>
        <p:spPr>
          <a:xfrm>
            <a:off x="9337041" y="449008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40" name="Rectangle: Rounded Corners 137"/>
          <p:cNvSpPr/>
          <p:nvPr/>
        </p:nvSpPr>
        <p:spPr>
          <a:xfrm>
            <a:off x="9694650" y="5651817"/>
            <a:ext cx="2451854" cy="887100"/>
          </a:xfrm>
          <a:prstGeom prst="roundRect">
            <a:avLst>
              <a:gd name="adj" fmla="val 16667"/>
            </a:avLst>
          </a:prstGeom>
          <a:solidFill>
            <a:schemeClr val="tx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0" tIns="45720" rIns="0" bIns="45720" numCol="1" spcCol="215900" anchor="ctr"/>
          <a:lstStyle/>
          <a:p>
            <a:pPr algn="ctr">
              <a:lnSpc>
                <a:spcPts val="1100"/>
              </a:lnSpc>
            </a:pPr>
            <a:r>
              <a:rPr lang="fr-FR" sz="1100" i="1" dirty="0">
                <a:solidFill>
                  <a:schemeClr val="tx2">
                    <a:lumMod val="50000"/>
                  </a:schemeClr>
                </a:solidFill>
                <a:latin typeface="Arial Narrow" panose="020B0606020202030204" pitchFamily="34" charset="0"/>
                <a:sym typeface="+mn-ea"/>
              </a:rPr>
              <a:t>R</a:t>
            </a:r>
            <a:r>
              <a:rPr lang="pt-PT" sz="1100" dirty="0" smtClean="0">
                <a:solidFill>
                  <a:schemeClr val="tx2">
                    <a:lumMod val="50000"/>
                  </a:schemeClr>
                </a:solidFill>
                <a:latin typeface="Arial Narrow" panose="020B0606020202030204" pitchFamily="34" charset="0"/>
              </a:rPr>
              <a:t>éservations service </a:t>
            </a:r>
            <a:r>
              <a:rPr lang="pt-PT" sz="1100" dirty="0" smtClean="0">
                <a:solidFill>
                  <a:schemeClr val="tx2">
                    <a:lumMod val="50000"/>
                  </a:schemeClr>
                </a:solidFill>
                <a:latin typeface="Arial Narrow" panose="020B0606020202030204" pitchFamily="34" charset="0"/>
                <a:sym typeface="+mn-ea"/>
              </a:rPr>
              <a:t>t</a:t>
            </a:r>
            <a:r>
              <a:rPr lang="pt-PT" sz="1100" dirty="0" smtClean="0">
                <a:solidFill>
                  <a:schemeClr val="tx2">
                    <a:lumMod val="50000"/>
                  </a:schemeClr>
                </a:solidFill>
                <a:latin typeface="Arial Narrow" panose="020B0606020202030204" pitchFamily="34" charset="0"/>
              </a:rPr>
              <a:t>ransferts</a:t>
            </a:r>
            <a:r>
              <a:rPr lang="fr-FR" sz="1100" i="1" dirty="0" smtClean="0">
                <a:solidFill>
                  <a:schemeClr val="tx2">
                    <a:lumMod val="50000"/>
                  </a:schemeClr>
                </a:solidFill>
                <a:latin typeface="Arial Narrow" panose="020B0606020202030204" pitchFamily="34" charset="0"/>
                <a:sym typeface="+mn-ea"/>
              </a:rPr>
              <a:t>: </a:t>
            </a:r>
          </a:p>
          <a:p>
            <a:pPr algn="ctr">
              <a:lnSpc>
                <a:spcPts val="1100"/>
              </a:lnSpc>
            </a:pPr>
            <a:r>
              <a:rPr lang="fr-FR" sz="1100" i="1" dirty="0">
                <a:solidFill>
                  <a:schemeClr val="tx2">
                    <a:lumMod val="50000"/>
                  </a:schemeClr>
                </a:solidFill>
                <a:latin typeface="Arial Narrow" panose="020B0606020202030204" pitchFamily="34" charset="0"/>
                <a:sym typeface="+mn-ea"/>
              </a:rPr>
              <a:t>www</a:t>
            </a:r>
            <a:r>
              <a:rPr lang="fr-FR" sz="1100" i="1" dirty="0">
                <a:solidFill>
                  <a:schemeClr val="tx2">
                    <a:lumMod val="50000"/>
                  </a:schemeClr>
                </a:solidFill>
                <a:latin typeface="Arial Narrow" panose="020B0606020202030204" pitchFamily="34" charset="0"/>
                <a:sym typeface="+mn-ea"/>
              </a:rPr>
              <a:t>. basaltconference.com/w/</a:t>
            </a:r>
            <a:r>
              <a:rPr lang="pt-PT" sz="1100" dirty="0">
                <a:solidFill>
                  <a:schemeClr val="tx2">
                    <a:lumMod val="50000"/>
                  </a:schemeClr>
                </a:solidFill>
                <a:latin typeface="Arial Narrow" panose="020B0606020202030204" pitchFamily="34" charset="0"/>
                <a:sym typeface="+mn-ea"/>
              </a:rPr>
              <a:t>t</a:t>
            </a:r>
            <a:r>
              <a:rPr lang="pt-PT" sz="1100" dirty="0" smtClean="0">
                <a:solidFill>
                  <a:schemeClr val="tx2">
                    <a:lumMod val="50000"/>
                  </a:schemeClr>
                </a:solidFill>
                <a:latin typeface="Arial Narrow" panose="020B0606020202030204" pitchFamily="34" charset="0"/>
              </a:rPr>
              <a:t>ransferts</a:t>
            </a:r>
            <a:r>
              <a:rPr lang="fr-FR" sz="1100" i="1" dirty="0" smtClean="0">
                <a:solidFill>
                  <a:schemeClr val="tx2">
                    <a:lumMod val="50000"/>
                  </a:schemeClr>
                </a:solidFill>
                <a:latin typeface="Arial Narrow" panose="020B0606020202030204" pitchFamily="34" charset="0"/>
                <a:sym typeface="+mn-ea"/>
              </a:rPr>
              <a:t>/</a:t>
            </a:r>
            <a:endParaRPr lang="pt-PT" sz="1100" dirty="0">
              <a:solidFill>
                <a:schemeClr val="tx2">
                  <a:lumMod val="50000"/>
                </a:schemeClr>
              </a:solidFill>
              <a:sym typeface="+mn-ea"/>
            </a:endParaRPr>
          </a:p>
        </p:txBody>
      </p:sp>
      <p:sp>
        <p:nvSpPr>
          <p:cNvPr id="141" name="Linha7"/>
          <p:cNvSpPr/>
          <p:nvPr/>
        </p:nvSpPr>
        <p:spPr>
          <a:xfrm>
            <a:off x="9332145" y="6099726"/>
            <a:ext cx="371578" cy="0"/>
          </a:xfrm>
          <a:prstGeom prst="line">
            <a:avLst/>
          </a:prstGeom>
          <a:noFill/>
          <a:ln w="9525" cap="flat" cmpd="sng" algn="ctr">
            <a:solidFill>
              <a:srgbClr val="008CBA"/>
            </a:solidFill>
            <a:prstDash val="solid"/>
            <a:headEnd type="none" w="med" len="med"/>
            <a:tailEnd type="triangle" w="med" len="med"/>
          </a:ln>
          <a:effectLst/>
        </p:spPr>
      </p:sp>
      <p:sp>
        <p:nvSpPr>
          <p:cNvPr id="142"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8</a:t>
            </a:fld>
            <a:endParaRPr lang="fr-FR" altLang="pt-PT" sz="1000" b="1" i="1" u="sng" dirty="0" smtClean="0">
              <a:solidFill>
                <a:srgbClr val="00B4B2"/>
              </a:solidFill>
            </a:endParaRPr>
          </a:p>
        </p:txBody>
      </p:sp>
      <p:sp>
        <p:nvSpPr>
          <p:cNvPr id="144" name="Can 143"/>
          <p:cNvSpPr/>
          <p:nvPr/>
        </p:nvSpPr>
        <p:spPr>
          <a:xfrm>
            <a:off x="8717280" y="3990706"/>
            <a:ext cx="186690" cy="200294"/>
          </a:xfrm>
          <a:prstGeom prst="ca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5" name="Can 144"/>
          <p:cNvSpPr/>
          <p:nvPr/>
        </p:nvSpPr>
        <p:spPr>
          <a:xfrm>
            <a:off x="5722620" y="3990706"/>
            <a:ext cx="186690" cy="200294"/>
          </a:xfrm>
          <a:prstGeom prst="ca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6" name="Can 145"/>
          <p:cNvSpPr/>
          <p:nvPr/>
        </p:nvSpPr>
        <p:spPr>
          <a:xfrm>
            <a:off x="2948209" y="3990706"/>
            <a:ext cx="186690" cy="200294"/>
          </a:xfrm>
          <a:prstGeom prst="ca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7" name="Can 146"/>
          <p:cNvSpPr/>
          <p:nvPr/>
        </p:nvSpPr>
        <p:spPr>
          <a:xfrm>
            <a:off x="140335" y="3996152"/>
            <a:ext cx="186690" cy="200294"/>
          </a:xfrm>
          <a:prstGeom prst="ca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8" name="Can 147"/>
          <p:cNvSpPr/>
          <p:nvPr/>
        </p:nvSpPr>
        <p:spPr>
          <a:xfrm>
            <a:off x="2887980" y="673843"/>
            <a:ext cx="186690" cy="200294"/>
          </a:xfrm>
          <a:prstGeom prst="ca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9" name="Can 148"/>
          <p:cNvSpPr/>
          <p:nvPr/>
        </p:nvSpPr>
        <p:spPr>
          <a:xfrm>
            <a:off x="5742211" y="665463"/>
            <a:ext cx="186690" cy="200294"/>
          </a:xfrm>
          <a:prstGeom prst="ca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0" name="Can 149"/>
          <p:cNvSpPr/>
          <p:nvPr/>
        </p:nvSpPr>
        <p:spPr>
          <a:xfrm>
            <a:off x="8721631" y="665463"/>
            <a:ext cx="186690" cy="200294"/>
          </a:xfrm>
          <a:prstGeom prst="ca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1" name="Can 150"/>
          <p:cNvSpPr/>
          <p:nvPr/>
        </p:nvSpPr>
        <p:spPr>
          <a:xfrm>
            <a:off x="9879871" y="2204703"/>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2" name="Can 151"/>
          <p:cNvSpPr/>
          <p:nvPr/>
        </p:nvSpPr>
        <p:spPr>
          <a:xfrm>
            <a:off x="6899275" y="2193072"/>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3" name="Can 152"/>
          <p:cNvSpPr/>
          <p:nvPr/>
        </p:nvSpPr>
        <p:spPr>
          <a:xfrm>
            <a:off x="4034443" y="2204107"/>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4" name="Can 153"/>
          <p:cNvSpPr/>
          <p:nvPr/>
        </p:nvSpPr>
        <p:spPr>
          <a:xfrm>
            <a:off x="1121488" y="2204703"/>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5" name="Can 154"/>
          <p:cNvSpPr/>
          <p:nvPr/>
        </p:nvSpPr>
        <p:spPr>
          <a:xfrm>
            <a:off x="1108152" y="5560377"/>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6" name="Can 155"/>
          <p:cNvSpPr/>
          <p:nvPr/>
        </p:nvSpPr>
        <p:spPr>
          <a:xfrm>
            <a:off x="4018992" y="5560377"/>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7" name="Can 156"/>
          <p:cNvSpPr/>
          <p:nvPr/>
        </p:nvSpPr>
        <p:spPr>
          <a:xfrm>
            <a:off x="6891732" y="5560377"/>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8" name="Can 157"/>
          <p:cNvSpPr/>
          <p:nvPr/>
        </p:nvSpPr>
        <p:spPr>
          <a:xfrm>
            <a:off x="9689862" y="5552757"/>
            <a:ext cx="186690" cy="200294"/>
          </a:xfrm>
          <a:prstGeom prst="can">
            <a:avLst/>
          </a:prstGeom>
          <a:gradFill flip="none" rotWithShape="1">
            <a:gsLst>
              <a:gs pos="0">
                <a:srgbClr val="8BDDCE">
                  <a:tint val="66000"/>
                  <a:satMod val="160000"/>
                </a:srgbClr>
              </a:gs>
              <a:gs pos="50000">
                <a:srgbClr val="8BDDCE">
                  <a:tint val="44500"/>
                  <a:satMod val="160000"/>
                </a:srgbClr>
              </a:gs>
              <a:gs pos="100000">
                <a:srgbClr val="8BDDCE">
                  <a:tint val="23500"/>
                  <a:satMod val="160000"/>
                </a:srgbClr>
              </a:gs>
            </a:gsLst>
            <a:lin ang="16200000" scaled="1"/>
            <a:tileRect/>
          </a:gradFill>
          <a:ln>
            <a:solidFill>
              <a:srgbClr val="8BD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9" name="Picture 1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extLst>
      <p:ext uri="{BB962C8B-B14F-4D97-AF65-F5344CB8AC3E}">
        <p14:creationId xmlns:p14="http://schemas.microsoft.com/office/powerpoint/2010/main" val="12668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46209096"/>
              </p:ext>
            </p:extLst>
          </p:nvPr>
        </p:nvGraphicFramePr>
        <p:xfrm>
          <a:off x="1" y="35697"/>
          <a:ext cx="12191998" cy="6869957"/>
        </p:xfrm>
        <a:graphic>
          <a:graphicData uri="http://schemas.openxmlformats.org/drawingml/2006/table">
            <a:tbl>
              <a:tblPr>
                <a:tableStyleId>{5C22544A-7EE6-4342-B048-85BDC9FD1C3A}</a:tableStyleId>
              </a:tblPr>
              <a:tblGrid>
                <a:gridCol w="434339"/>
                <a:gridCol w="219864"/>
                <a:gridCol w="435456"/>
                <a:gridCol w="2998258"/>
                <a:gridCol w="107196"/>
                <a:gridCol w="278712"/>
                <a:gridCol w="107196"/>
                <a:gridCol w="225151"/>
                <a:gridCol w="301083"/>
                <a:gridCol w="591015"/>
                <a:gridCol w="2688239"/>
                <a:gridCol w="3805489"/>
              </a:tblGrid>
              <a:tr h="192897">
                <a:tc rowSpan="3" gridSpan="4">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a:ln>
                            <a:noFill/>
                          </a:ln>
                          <a:solidFill>
                            <a:schemeClr val="bg1"/>
                          </a:solidFill>
                          <a:effectLst/>
                          <a:latin typeface="Arial Narrow" panose="020B0606020202030204" pitchFamily="34" charset="0"/>
                        </a:rPr>
                        <a:t> </a:t>
                      </a:r>
                      <a:endParaRPr lang="pt-PT" sz="1200" b="0" i="0" u="none" strike="noStrike">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4">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57196">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8">
                  <a:txBody>
                    <a:bodyPr/>
                    <a:lstStyle/>
                    <a:p>
                      <a:pPr algn="ctr" fontAlgn="b"/>
                      <a:endParaRPr lang="pt-PT" sz="1600" b="0" i="1" u="none" strike="noStrike" dirty="0">
                        <a:ln>
                          <a:noFill/>
                        </a:ln>
                        <a:solidFill>
                          <a:srgbClr val="00B4B2"/>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92897">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4">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1496">
                <a:tc gridSpan="12">
                  <a:txBody>
                    <a:bodyPr/>
                    <a:lstStyle/>
                    <a:p>
                      <a:pPr algn="ctr" fontAlgn="b"/>
                      <a:endParaRPr lang="pt-PT" sz="2000" b="0" i="0" u="none" strike="noStrike" dirty="0">
                        <a:ln>
                          <a:noFill/>
                        </a:ln>
                        <a:solidFill>
                          <a:srgbClr val="00B4B2"/>
                        </a:solidFill>
                        <a:effectLst/>
                        <a:latin typeface="Arial Narrow" panose="020B0606020202030204" pitchFamily="34" charset="0"/>
                      </a:endParaRP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38645">
                <a:tc gridSpan="12">
                  <a:txBody>
                    <a:bodyPr/>
                    <a:lstStyle/>
                    <a:p>
                      <a:pPr marL="0" marR="0" indent="0" algn="ctr" defTabSz="457200" eaLnBrk="1" fontAlgn="ctr" latinLnBrk="0" hangingPunct="1">
                        <a:lnSpc>
                          <a:spcPts val="900"/>
                        </a:lnSpc>
                        <a:spcBef>
                          <a:spcPts val="0"/>
                        </a:spcBef>
                        <a:spcAft>
                          <a:spcPts val="0"/>
                        </a:spcAft>
                        <a:buClrTx/>
                        <a:buSzTx/>
                        <a:buFontTx/>
                        <a:buNone/>
                        <a:tabLst/>
                        <a:defRPr/>
                      </a:pPr>
                      <a:endParaRPr lang="pt-PT" sz="1600" b="0" i="1" u="none" strike="noStrike" dirty="0" smtClean="0">
                        <a:ln>
                          <a:noFill/>
                        </a:ln>
                        <a:solidFill>
                          <a:srgbClr val="00B4B2"/>
                        </a:solidFill>
                        <a:effectLst/>
                        <a:latin typeface="Arial Narrow" panose="020B0606020202030204" pitchFamily="34" charset="0"/>
                      </a:endParaRPr>
                    </a:p>
                  </a:txBody>
                  <a:tcPr marL="0" marR="0" marT="72000" marB="0" anchor="b">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92897">
                <a:tc gridSpan="4">
                  <a:txBody>
                    <a:bodyPr/>
                    <a:lstStyle/>
                    <a:p>
                      <a:pPr algn="ctr" fontAlgn="ctr">
                        <a:lnSpc>
                          <a:spcPts val="900"/>
                        </a:lnSpc>
                      </a:pPr>
                      <a:r>
                        <a:rPr lang="pt-PT" sz="1200" i="1" u="none" strike="noStrike" dirty="0" smtClean="0">
                          <a:solidFill>
                            <a:schemeClr val="accent3">
                              <a:lumMod val="75000"/>
                            </a:schemeClr>
                          </a:solidFill>
                          <a:effectLst/>
                          <a:latin typeface="Arial Narrow" panose="020B0606020202030204" pitchFamily="34" charset="0"/>
                        </a:rPr>
                        <a:t>CONFERÊNCIA INTERNACIONAL</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ct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7">
                  <a:txBody>
                    <a:bodyPr/>
                    <a:lstStyle/>
                    <a:p>
                      <a:pPr algn="ctr">
                        <a:lnSpc>
                          <a:spcPts val="900"/>
                        </a:lnSpc>
                      </a:pPr>
                      <a:r>
                        <a:rPr lang="pt-PT" sz="1200" i="1" dirty="0" smtClean="0">
                          <a:solidFill>
                            <a:schemeClr val="accent3">
                              <a:lumMod val="75000"/>
                            </a:schemeClr>
                          </a:solidFill>
                          <a:latin typeface="Arial Narrow" panose="020B0606020202030204" pitchFamily="34" charset="0"/>
                        </a:rPr>
                        <a:t>MESA REDONDA DE INTEGRAÇÃO E DEBATES</a:t>
                      </a: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92897">
                <a:tc gridSpan="4">
                  <a:txBody>
                    <a:bodyPr/>
                    <a:lstStyle/>
                    <a:p>
                      <a:pPr algn="ctr" fontAlgn="ctr">
                        <a:lnSpc>
                          <a:spcPts val="900"/>
                        </a:lnSpc>
                      </a:pPr>
                      <a:r>
                        <a:rPr lang="pt-PT" sz="1200" i="1" u="none" strike="noStrike" dirty="0" smtClean="0">
                          <a:solidFill>
                            <a:schemeClr val="accent3">
                              <a:lumMod val="75000"/>
                            </a:schemeClr>
                          </a:solidFill>
                          <a:effectLst/>
                          <a:latin typeface="Arial Narrow" panose="020B0606020202030204" pitchFamily="34" charset="0"/>
                        </a:rPr>
                        <a:t>26 - 28 DE</a:t>
                      </a:r>
                      <a:r>
                        <a:rPr lang="pt-PT" sz="1200" i="1" u="none" strike="noStrike" baseline="0" dirty="0" smtClean="0">
                          <a:solidFill>
                            <a:schemeClr val="accent3">
                              <a:lumMod val="75000"/>
                            </a:schemeClr>
                          </a:solidFill>
                          <a:effectLst/>
                          <a:latin typeface="Arial Narrow" panose="020B0606020202030204" pitchFamily="34" charset="0"/>
                        </a:rPr>
                        <a:t> SETEMBRO</a:t>
                      </a:r>
                      <a:r>
                        <a:rPr lang="pt-PT" sz="1200" i="1" u="none" strike="noStrike" dirty="0" smtClean="0">
                          <a:solidFill>
                            <a:schemeClr val="accent3">
                              <a:lumMod val="75000"/>
                            </a:schemeClr>
                          </a:solidFill>
                          <a:effectLst/>
                          <a:latin typeface="Arial Narrow" panose="020B0606020202030204" pitchFamily="34" charset="0"/>
                        </a:rPr>
                        <a:t> 2022</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7">
                  <a:txBody>
                    <a:bodyPr/>
                    <a:lstStyle/>
                    <a:p>
                      <a:pPr algn="ctr">
                        <a:lnSpc>
                          <a:spcPts val="900"/>
                        </a:lnSpc>
                      </a:pPr>
                      <a:r>
                        <a:rPr lang="pt-PT" sz="1200" i="1" dirty="0" smtClean="0">
                          <a:solidFill>
                            <a:schemeClr val="accent3">
                              <a:lumMod val="75000"/>
                            </a:schemeClr>
                          </a:solidFill>
                          <a:latin typeface="Arial Narrow" panose="020B0606020202030204" pitchFamily="34" charset="0"/>
                        </a:rPr>
                        <a:t>28 DE SETEMBRO 2022</a:t>
                      </a: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92897">
                <a:tc gridSpan="4">
                  <a:txBody>
                    <a:bodyPr/>
                    <a:lstStyle/>
                    <a:p>
                      <a:pPr algn="ctr" rtl="0" fontAlgn="ctr"/>
                      <a:r>
                        <a:rPr lang="pt-PT" sz="900" i="1" u="none" strike="noStrike" dirty="0">
                          <a:solidFill>
                            <a:schemeClr val="accent3">
                              <a:lumMod val="75000"/>
                            </a:schemeClr>
                          </a:solidFill>
                          <a:effectLst/>
                          <a:latin typeface="Arial Narrow" panose="020B0606020202030204" pitchFamily="34" charset="0"/>
                        </a:rPr>
                        <a:t>APLICAÇÃO DE PÓ DE BASALTO NA  </a:t>
                      </a:r>
                      <a:r>
                        <a:rPr lang="pt-PT" sz="900" i="1" u="none" strike="noStrike" dirty="0" smtClean="0">
                          <a:solidFill>
                            <a:schemeClr val="accent3">
                              <a:lumMod val="75000"/>
                            </a:schemeClr>
                          </a:solidFill>
                          <a:effectLst/>
                          <a:latin typeface="Arial Narrow" panose="020B0606020202030204" pitchFamily="34" charset="0"/>
                        </a:rPr>
                        <a:t>AGRICULTURA</a:t>
                      </a:r>
                      <a:endParaRPr lang="pt-PT" sz="9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7">
                  <a:txBody>
                    <a:bodyPr/>
                    <a:lstStyle/>
                    <a:p>
                      <a:pPr algn="ctr" rtl="0" fontAlgn="ctr"/>
                      <a:r>
                        <a:rPr lang="pt-PT" sz="1200" i="1" u="none" strike="noStrike" dirty="0">
                          <a:solidFill>
                            <a:schemeClr val="accent3">
                              <a:lumMod val="75000"/>
                            </a:schemeClr>
                          </a:solidFill>
                          <a:effectLst/>
                          <a:latin typeface="Arial Narrow" panose="020B0606020202030204" pitchFamily="34" charset="0"/>
                        </a:rPr>
                        <a:t>PÓ DE BASALTO NA AGRICULTURA</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8785">
                <a:tc gridSpan="4">
                  <a:txBody>
                    <a:bodyPr/>
                    <a:lstStyle/>
                    <a:p>
                      <a:pPr algn="ctr" rtl="0" fontAlgn="ctr">
                        <a:lnSpc>
                          <a:spcPts val="1200"/>
                        </a:lnSpc>
                      </a:pPr>
                      <a:r>
                        <a:rPr lang="pt-PT" sz="1000" dirty="0" smtClean="0">
                          <a:solidFill>
                            <a:schemeClr val="accent3">
                              <a:lumMod val="75000"/>
                            </a:schemeClr>
                          </a:solidFill>
                          <a:latin typeface="Arial Narrow" pitchFamily="34" charset="0"/>
                        </a:rPr>
                        <a:t>Suas vantagens enquanto </a:t>
                      </a:r>
                      <a:r>
                        <a:rPr lang="pt-PT" sz="1000" smtClean="0">
                          <a:solidFill>
                            <a:schemeClr val="accent3">
                              <a:lumMod val="75000"/>
                            </a:schemeClr>
                          </a:solidFill>
                          <a:latin typeface="Arial Narrow" pitchFamily="34" charset="0"/>
                        </a:rPr>
                        <a:t>Fertilizante para Agricultura</a:t>
                      </a:r>
                      <a:endParaRPr lang="pt-PT" sz="1000" b="0" i="0"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ctr">
                        <a:lnSpc>
                          <a:spcPts val="1200"/>
                        </a:lnSpc>
                      </a:pP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7">
                  <a:txBody>
                    <a:bodyPr/>
                    <a:lstStyle/>
                    <a:p>
                      <a:pPr algn="ctr" rtl="0" fontAlgn="ctr">
                        <a:lnSpc>
                          <a:spcPts val="1200"/>
                        </a:lnSpc>
                      </a:pPr>
                      <a:r>
                        <a:rPr lang="pt-PT" sz="1200" i="1" u="none" strike="noStrike" dirty="0">
                          <a:solidFill>
                            <a:schemeClr val="accent3">
                              <a:lumMod val="75000"/>
                            </a:schemeClr>
                          </a:solidFill>
                          <a:effectLst/>
                          <a:latin typeface="Arial Narrow" panose="020B0606020202030204" pitchFamily="34" charset="0"/>
                        </a:rPr>
                        <a:t>Qualidade de  Alimentos e Protecção  Ambiental</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8785">
                <a:tc gridSpan="4">
                  <a:txBody>
                    <a:bodyPr/>
                    <a:lstStyle/>
                    <a:p>
                      <a:pPr algn="ctr">
                        <a:lnSpc>
                          <a:spcPts val="1200"/>
                        </a:lnSpc>
                      </a:pPr>
                      <a:r>
                        <a:rPr lang="pt-PT" sz="1200" b="1" i="1" dirty="0" smtClean="0">
                          <a:solidFill>
                            <a:srgbClr val="00B4B2"/>
                          </a:solidFill>
                          <a:latin typeface="Arial Narrow" panose="020B0606020202030204" pitchFamily="34" charset="0"/>
                        </a:rPr>
                        <a:t>26 DE SETEMBRO 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7">
                  <a:txBody>
                    <a:bodyPr/>
                    <a:lstStyle/>
                    <a:p>
                      <a:pPr algn="ctr">
                        <a:lnSpc>
                          <a:spcPts val="1200"/>
                        </a:lnSpc>
                      </a:pPr>
                      <a:r>
                        <a:rPr lang="pt-PT" sz="1200" b="1" i="1" dirty="0" smtClean="0">
                          <a:solidFill>
                            <a:srgbClr val="00B4B2"/>
                          </a:solidFill>
                          <a:latin typeface="Arial Narrow" panose="020B0606020202030204" pitchFamily="34" charset="0"/>
                        </a:rPr>
                        <a:t>28 DE SETEMBRO 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8785">
                <a:tc gridSpan="4">
                  <a:txBody>
                    <a:bodyPr/>
                    <a:lstStyle/>
                    <a:p>
                      <a:pPr algn="l" fontAlgn="ctr">
                        <a:lnSpc>
                          <a:spcPts val="1200"/>
                        </a:lnSpc>
                      </a:pPr>
                      <a:r>
                        <a:rPr lang="pt-PT" sz="1200" b="1" i="1" u="none" strike="noStrike" dirty="0">
                          <a:solidFill>
                            <a:srgbClr val="00B4B2"/>
                          </a:solidFill>
                          <a:effectLst/>
                          <a:latin typeface="Arial Narrow" panose="020B0606020202030204" pitchFamily="34" charset="0"/>
                        </a:rPr>
                        <a:t>ACREDITAÇÃO</a:t>
                      </a:r>
                      <a:r>
                        <a:rPr lang="pt-PT" sz="1200" u="none" strike="noStrike" dirty="0">
                          <a:solidFill>
                            <a:schemeClr val="bg1"/>
                          </a:solidFill>
                          <a:effectLst/>
                          <a:latin typeface="Arial Narrow" panose="020B0606020202030204" pitchFamily="34" charset="0"/>
                        </a:rPr>
                        <a:t>: a partir das  7:00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7">
                  <a:txBody>
                    <a:bodyPr/>
                    <a:lstStyle/>
                    <a:p>
                      <a:pPr algn="l" fontAlgn="ctr">
                        <a:lnSpc>
                          <a:spcPts val="1200"/>
                        </a:lnSpc>
                      </a:pPr>
                      <a:r>
                        <a:rPr lang="pt-PT" sz="1200" b="1" i="1" u="none" strike="noStrike" dirty="0">
                          <a:solidFill>
                            <a:srgbClr val="00B4B2"/>
                          </a:solidFill>
                          <a:effectLst/>
                          <a:latin typeface="Arial Narrow" panose="020B0606020202030204" pitchFamily="34" charset="0"/>
                        </a:rPr>
                        <a:t>ACREDITAÇÃO</a:t>
                      </a:r>
                      <a:r>
                        <a:rPr lang="pt-PT" sz="1200" u="none" strike="noStrike" dirty="0">
                          <a:solidFill>
                            <a:schemeClr val="bg1"/>
                          </a:solidFill>
                          <a:effectLst/>
                          <a:latin typeface="Arial Narrow" panose="020B0606020202030204" pitchFamily="34" charset="0"/>
                        </a:rPr>
                        <a:t>: a partir das   7:00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8785">
                <a:tc>
                  <a:txBody>
                    <a:bodyPr/>
                    <a:lstStyle/>
                    <a:p>
                      <a:pPr algn="r" fontAlgn="ctr">
                        <a:lnSpc>
                          <a:spcPts val="1200"/>
                        </a:lnSpc>
                      </a:pPr>
                      <a:r>
                        <a:rPr lang="pt-PT" sz="1200" u="none" strike="noStrike">
                          <a:solidFill>
                            <a:schemeClr val="bg1"/>
                          </a:solidFill>
                          <a:effectLst/>
                          <a:latin typeface="Arial Narrow" panose="020B0606020202030204" pitchFamily="34" charset="0"/>
                        </a:rPr>
                        <a:t>08:00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Cerimónia de Abertura</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08:00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09:30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i="1" u="none" strike="noStrike" dirty="0">
                          <a:solidFill>
                            <a:schemeClr val="bg1"/>
                          </a:solidFill>
                          <a:effectLst/>
                          <a:latin typeface="Arial Narrow" panose="020B0606020202030204" pitchFamily="34" charset="0"/>
                        </a:rPr>
                        <a:t>TEMA I</a:t>
                      </a:r>
                      <a:r>
                        <a:rPr lang="pt-PT" sz="1200" u="none" strike="noStrike" dirty="0">
                          <a:solidFill>
                            <a:schemeClr val="bg1"/>
                          </a:solidFill>
                          <a:effectLst/>
                          <a:latin typeface="Arial Narrow" panose="020B0606020202030204" pitchFamily="34" charset="0"/>
                        </a:rPr>
                        <a:t>: Pesquisa, Legislação, Regulamentação e Tecnologia de «Rochagem»</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a:solidFill>
                            <a:schemeClr val="bg1"/>
                          </a:solidFill>
                          <a:effectLst/>
                          <a:latin typeface="Arial Narrow" panose="020B0606020202030204" pitchFamily="34" charset="0"/>
                        </a:rPr>
                        <a:t>08:30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Conferência </a:t>
                      </a:r>
                      <a:r>
                        <a:rPr lang="pt-PT" sz="1200" u="none" strike="noStrike" dirty="0" smtClean="0">
                          <a:solidFill>
                            <a:schemeClr val="bg1"/>
                          </a:solidFill>
                          <a:effectLst/>
                          <a:latin typeface="Arial Narrow" panose="020B0606020202030204" pitchFamily="34" charset="0"/>
                        </a:rPr>
                        <a:t>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09:30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a:solidFill>
                            <a:schemeClr val="bg1"/>
                          </a:solidFill>
                          <a:effectLst/>
                          <a:latin typeface="Arial Narrow" panose="020B0606020202030204" pitchFamily="34" charset="0"/>
                        </a:rPr>
                        <a:t>Debates</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Coffee Break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10:00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Coffee Break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Conferência </a:t>
                      </a:r>
                      <a:r>
                        <a:rPr lang="pt-PT" sz="1200" u="none" strike="noStrike" dirty="0" smtClean="0">
                          <a:solidFill>
                            <a:schemeClr val="bg1"/>
                          </a:solidFill>
                          <a:effectLst/>
                          <a:latin typeface="Arial Narrow" panose="020B0606020202030204" pitchFamily="34" charset="0"/>
                        </a:rPr>
                        <a:t>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10:30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i="1" u="none" strike="noStrike" dirty="0">
                          <a:solidFill>
                            <a:schemeClr val="bg1"/>
                          </a:solidFill>
                          <a:effectLst/>
                          <a:latin typeface="Arial Narrow" panose="020B0606020202030204" pitchFamily="34" charset="0"/>
                        </a:rPr>
                        <a:t>TEMA II</a:t>
                      </a:r>
                      <a:r>
                        <a:rPr lang="pt-PT" sz="1200" u="none" strike="noStrike" dirty="0">
                          <a:solidFill>
                            <a:schemeClr val="bg1"/>
                          </a:solidFill>
                          <a:effectLst/>
                          <a:latin typeface="Arial Narrow" panose="020B0606020202030204" pitchFamily="34" charset="0"/>
                        </a:rPr>
                        <a:t>: Fertilização de solos agrícolas - práticas e manejos</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Almoço</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12:00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Debates</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Conferência </a:t>
                      </a:r>
                      <a:r>
                        <a:rPr lang="pt-PT" sz="1200" u="none" strike="noStrike" dirty="0" smtClean="0">
                          <a:solidFill>
                            <a:schemeClr val="bg1"/>
                          </a:solidFill>
                          <a:effectLst/>
                          <a:latin typeface="Arial Narrow" panose="020B0606020202030204" pitchFamily="34" charset="0"/>
                        </a:rPr>
                        <a:t>III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Almoço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Coffee Break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15:30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i="1" u="none" strike="noStrike" dirty="0">
                          <a:solidFill>
                            <a:schemeClr val="bg1"/>
                          </a:solidFill>
                          <a:effectLst/>
                          <a:latin typeface="Arial Narrow" panose="020B0606020202030204" pitchFamily="34" charset="0"/>
                        </a:rPr>
                        <a:t>TEMA III</a:t>
                      </a:r>
                      <a:r>
                        <a:rPr lang="pt-PT" sz="1200" u="none" strike="noStrike" dirty="0">
                          <a:solidFill>
                            <a:schemeClr val="bg1"/>
                          </a:solidFill>
                          <a:effectLst/>
                          <a:latin typeface="Arial Narrow" panose="020B0606020202030204" pitchFamily="34" charset="0"/>
                        </a:rPr>
                        <a:t>: O potencial do basalto como agromineral e suas especificidades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Conferência </a:t>
                      </a:r>
                      <a:r>
                        <a:rPr lang="pt-PT" sz="1200" u="none" strike="noStrike" dirty="0" smtClean="0">
                          <a:solidFill>
                            <a:schemeClr val="bg1"/>
                          </a:solidFill>
                          <a:effectLst/>
                          <a:latin typeface="Arial Narrow" panose="020B0606020202030204" pitchFamily="34" charset="0"/>
                        </a:rPr>
                        <a:t>IV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Debates</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Coffee Break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16:00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Coffee Break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Conferência </a:t>
                      </a:r>
                      <a:r>
                        <a:rPr lang="pt-PT" sz="1200" u="none" strike="noStrike" dirty="0" smtClean="0">
                          <a:solidFill>
                            <a:schemeClr val="bg1"/>
                          </a:solidFill>
                          <a:effectLst/>
                          <a:latin typeface="Arial Narrow" panose="020B0606020202030204" pitchFamily="34" charset="0"/>
                        </a:rPr>
                        <a:t>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16:30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i="1" u="none" strike="noStrike" dirty="0">
                          <a:solidFill>
                            <a:schemeClr val="bg1"/>
                          </a:solidFill>
                          <a:effectLst/>
                          <a:latin typeface="Arial Narrow" panose="020B0606020202030204" pitchFamily="34" charset="0"/>
                        </a:rPr>
                        <a:t>TEMA IV</a:t>
                      </a:r>
                      <a:r>
                        <a:rPr lang="pt-PT" sz="1200" u="none" strike="noStrike" dirty="0">
                          <a:solidFill>
                            <a:schemeClr val="bg1"/>
                          </a:solidFill>
                          <a:effectLst/>
                          <a:latin typeface="Arial Narrow" panose="020B0606020202030204" pitchFamily="34" charset="0"/>
                        </a:rPr>
                        <a:t>: Rentabilidade agrícola e controle de qualidade dos alimentos produzidos</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20:00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22:30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Recepção de boas vindas</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18:00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Debates</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8785">
                <a:tc gridSpan="4">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1" i="1" dirty="0" smtClean="0">
                          <a:solidFill>
                            <a:srgbClr val="00B4B2"/>
                          </a:solidFill>
                          <a:latin typeface="Arial Narrow" panose="020B0606020202030204" pitchFamily="34" charset="0"/>
                        </a:rPr>
                        <a:t>27 DE SETEMBRO 2022</a:t>
                      </a:r>
                      <a:endParaRPr lang="pt-PT" sz="1200" b="0" i="0" u="none" strike="noStrike" dirty="0" smtClean="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168785">
                <a:tc gridSpan="4">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1" i="1" u="none" strike="noStrike" dirty="0" smtClean="0">
                          <a:solidFill>
                            <a:srgbClr val="00B4B2"/>
                          </a:solidFill>
                          <a:effectLst/>
                          <a:latin typeface="Arial Narrow" panose="020B0606020202030204" pitchFamily="34" charset="0"/>
                        </a:rPr>
                        <a:t>ACREDITAÇÃO</a:t>
                      </a:r>
                      <a:r>
                        <a:rPr lang="pt-PT" sz="1200" u="none" strike="noStrike" dirty="0" smtClean="0">
                          <a:solidFill>
                            <a:schemeClr val="bg1"/>
                          </a:solidFill>
                          <a:effectLst/>
                          <a:latin typeface="Arial Narrow" panose="020B0606020202030204" pitchFamily="34" charset="0"/>
                        </a:rPr>
                        <a:t>: a partir das  7:00</a:t>
                      </a:r>
                      <a:endParaRPr lang="pt-PT" sz="1200" b="0" i="0" u="none" strike="noStrike" dirty="0" smtClean="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r" fontAlgn="b">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43992">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10:15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b="0" i="0" dirty="0" smtClean="0">
                          <a:solidFill>
                            <a:schemeClr val="bg1"/>
                          </a:solidFill>
                          <a:latin typeface="Arial Narrow" panose="020B0606020202030204" pitchFamily="34" charset="0"/>
                          <a:sym typeface="+mn-ea"/>
                        </a:rPr>
                        <a:t>Panel</a:t>
                      </a:r>
                      <a:r>
                        <a:rPr lang="pt-PT" sz="1200" b="0" i="0" dirty="0" smtClean="0">
                          <a:solidFill>
                            <a:schemeClr val="bg1"/>
                          </a:solidFill>
                          <a:latin typeface="Arial Narrow" panose="020B0606020202030204" pitchFamily="34" charset="0"/>
                          <a:cs typeface="Arial Narrow" panose="020B0606020202030204" pitchFamily="34" charset="0"/>
                          <a:sym typeface="+mn-ea"/>
                        </a:rPr>
                        <a:t>  I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18:30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19:00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a:solidFill>
                            <a:schemeClr val="bg1"/>
                          </a:solidFill>
                          <a:effectLst/>
                          <a:latin typeface="Arial Narrow" panose="020B0606020202030204" pitchFamily="34" charset="0"/>
                        </a:rPr>
                        <a:t>Sessão de Encerramento da </a:t>
                      </a:r>
                      <a:r>
                        <a:rPr lang="pt-PT" sz="1200" u="none" strike="noStrike" dirty="0" smtClean="0">
                          <a:solidFill>
                            <a:schemeClr val="bg1"/>
                          </a:solidFill>
                          <a:effectLst/>
                          <a:latin typeface="Arial Narrow" panose="020B0606020202030204" pitchFamily="34" charset="0"/>
                        </a:rPr>
                        <a:t>Conferência Internacional</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43992">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10:15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Coffee Break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b">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4399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Conferência VI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l"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4399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Almoço</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24399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b="0" i="0" u="none" strike="noStrike" dirty="0" smtClean="0">
                          <a:solidFill>
                            <a:schemeClr val="bg1"/>
                          </a:solidFill>
                          <a:effectLst/>
                          <a:latin typeface="Arial Narrow" panose="020B0606020202030204" pitchFamily="34" charset="0"/>
                        </a:rPr>
                        <a:t>Painel</a:t>
                      </a:r>
                      <a:r>
                        <a:rPr lang="pt-PT" sz="1200" b="0" i="0" u="none" strike="noStrike" baseline="0" dirty="0" smtClean="0">
                          <a:solidFill>
                            <a:schemeClr val="bg1"/>
                          </a:solidFill>
                          <a:effectLst/>
                          <a:latin typeface="Arial Narrow" panose="020B0606020202030204" pitchFamily="34" charset="0"/>
                        </a:rPr>
                        <a:t> 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b">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4399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Coffee Break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4399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Conferência </a:t>
                      </a:r>
                      <a:r>
                        <a:rPr lang="pt-PT" sz="1200" u="none" strike="noStrike" dirty="0" smtClean="0">
                          <a:solidFill>
                            <a:schemeClr val="bg1"/>
                          </a:solidFill>
                          <a:effectLst/>
                          <a:latin typeface="Arial Narrow" panose="020B0606020202030204" pitchFamily="34" charset="0"/>
                        </a:rPr>
                        <a:t>VII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4399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Coffee Break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43992">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Conferência </a:t>
                      </a:r>
                      <a:r>
                        <a:rPr lang="pt-PT" sz="1200" u="none" strike="noStrike" dirty="0" smtClean="0">
                          <a:solidFill>
                            <a:schemeClr val="bg1"/>
                          </a:solidFill>
                          <a:effectLst/>
                          <a:latin typeface="Arial Narrow" panose="020B0606020202030204" pitchFamily="34" charset="0"/>
                        </a:rPr>
                        <a:t>VII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r>
                        <a:rPr lang="pt-PT" sz="1200" u="none" strike="noStrike" dirty="0">
                          <a:solidFill>
                            <a:schemeClr val="bg1"/>
                          </a:solidFill>
                          <a:effectLst/>
                          <a:latin typeface="Arial Narrow" panose="020B0606020202030204" pitchFamily="34" charset="0"/>
                        </a:rPr>
                        <a:t>20:30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23:00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a:solidFill>
                            <a:schemeClr val="bg1"/>
                          </a:solidFill>
                          <a:effectLst/>
                          <a:latin typeface="Arial Narrow" panose="020B0606020202030204" pitchFamily="34" charset="0"/>
                        </a:rPr>
                        <a:t>Jantar de Boas Vindas «OS SABORES DA CEDEAO»</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43992">
                <a:tc>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u="none" strike="noStrike" dirty="0" smtClean="0">
                          <a:solidFill>
                            <a:schemeClr val="bg1"/>
                          </a:solidFill>
                          <a:effectLst/>
                          <a:latin typeface="Arial Narrow" panose="020B0606020202030204" pitchFamily="34" charset="0"/>
                        </a:rPr>
                        <a:t>&gt;19:30</a:t>
                      </a:r>
                      <a:endParaRPr lang="pt-PT" sz="1200" b="0" i="0" u="none" strike="noStrike" dirty="0" smtClean="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457200" eaLnBrk="1" fontAlgn="auto" latinLnBrk="0" hangingPunct="1">
                        <a:lnSpc>
                          <a:spcPts val="1200"/>
                        </a:lnSpc>
                        <a:spcBef>
                          <a:spcPts val="0"/>
                        </a:spcBef>
                        <a:spcAft>
                          <a:spcPts val="0"/>
                        </a:spcAft>
                        <a:buClrTx/>
                        <a:buSzTx/>
                        <a:buFontTx/>
                        <a:buNone/>
                        <a:tabLst/>
                        <a:defRPr/>
                      </a:pPr>
                      <a:r>
                        <a:rPr lang="pt-PT" sz="1200" u="none" strike="noStrike" dirty="0" smtClean="0">
                          <a:solidFill>
                            <a:schemeClr val="bg1"/>
                          </a:solidFill>
                          <a:effectLst/>
                          <a:latin typeface="Arial Narrow" panose="020B0606020202030204" pitchFamily="34" charset="0"/>
                        </a:rPr>
                        <a:t>-</a:t>
                      </a:r>
                      <a:endParaRPr lang="pt-PT" sz="1200" dirty="0" smtClean="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Tempo Livre</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bl>
          </a:graphicData>
        </a:graphic>
      </p:graphicFrame>
      <p:sp>
        <p:nvSpPr>
          <p:cNvPr id="17" name="TextBox 16"/>
          <p:cNvSpPr txBox="1"/>
          <p:nvPr/>
        </p:nvSpPr>
        <p:spPr>
          <a:xfrm>
            <a:off x="10781898" y="663193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CaixaDeTexto 8"/>
          <p:cNvSpPr txBox="1"/>
          <p:nvPr/>
        </p:nvSpPr>
        <p:spPr>
          <a:xfrm>
            <a:off x="5194469" y="451470"/>
            <a:ext cx="3128943" cy="646331"/>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AGENDA</a:t>
            </a:r>
          </a:p>
        </p:txBody>
      </p:sp>
      <p:pic>
        <p:nvPicPr>
          <p:cNvPr id="12" name="Picture 2" descr="E:\DOSSIER 2020\atlanticbusinesscenter\flag\flag-waving-2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699" y="340879"/>
            <a:ext cx="1009882" cy="674602"/>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000" i="1" dirty="0" smtClean="0">
                <a:solidFill>
                  <a:schemeClr val="tx2">
                    <a:lumMod val="50000"/>
                  </a:schemeClr>
                </a:solidFill>
              </a:rPr>
              <a:t>Pag </a:t>
            </a:r>
            <a:fld id="{6C07E9C5-6E20-4A25-9F31-81ECFC5683B7}" type="slidenum">
              <a:rPr lang="fr-FR" altLang="pt-PT" sz="1000" b="1" i="1" u="sng" dirty="0" smtClean="0">
                <a:solidFill>
                  <a:schemeClr val="tx2">
                    <a:lumMod val="50000"/>
                  </a:schemeClr>
                </a:solidFill>
              </a:rPr>
              <a:t>9</a:t>
            </a:fld>
            <a:endParaRPr lang="fr-FR" altLang="pt-PT" sz="1000" b="1" i="1" u="sng" dirty="0" smtClean="0">
              <a:solidFill>
                <a:schemeClr val="tx2">
                  <a:lumMod val="50000"/>
                </a:schemeClr>
              </a:solidFill>
            </a:endParaRPr>
          </a:p>
        </p:txBody>
      </p:sp>
      <p:pic>
        <p:nvPicPr>
          <p:cNvPr id="19" name="Picture 2" descr="E:\DOSSIER 2020\BASALT CONFERENCE\web doc\Imag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5605" y="4213225"/>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39" y="102950"/>
            <a:ext cx="2618320" cy="464660"/>
          </a:xfrm>
          <a:prstGeom prst="rect">
            <a:avLst/>
          </a:prstGeom>
        </p:spPr>
      </p:pic>
    </p:spTree>
    <p:extLst>
      <p:ext uri="{BB962C8B-B14F-4D97-AF65-F5344CB8AC3E}">
        <p14:creationId xmlns:p14="http://schemas.microsoft.com/office/powerpoint/2010/main" val="378584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11935</TotalTime>
  <Words>1690</Words>
  <Application>Microsoft Office PowerPoint</Application>
  <PresentationFormat>Custom</PresentationFormat>
  <Paragraphs>615</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911</cp:revision>
  <dcterms:created xsi:type="dcterms:W3CDTF">2019-09-15T11:56:00Z</dcterms:created>
  <dcterms:modified xsi:type="dcterms:W3CDTF">2022-02-08T18:41:32Z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