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77" r:id="rId3"/>
    <p:sldId id="278" r:id="rId4"/>
    <p:sldId id="279" r:id="rId5"/>
    <p:sldId id="280" r:id="rId6"/>
    <p:sldId id="281" r:id="rId7"/>
    <p:sldId id="285" r:id="rId8"/>
    <p:sldId id="287" r:id="rId9"/>
    <p:sldId id="288" r:id="rId10"/>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58" y="-58"/>
      </p:cViewPr>
      <p:guideLst>
        <p:guide orient="horz" pos="2179"/>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03-02-2022</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1386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03/02/2022</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4121503159"/>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03-02-2022</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03-02-2022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03-02-2022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03-02-2022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03-02-2022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03-02-2022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03-02-2022</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03-02-2022</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03-02-2022</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03-02-2022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03-02-2022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03-02-2022</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tg.edu.g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DOSSIER 2020\boxtravel\estro\img\kb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017" y="2159635"/>
            <a:ext cx="4840122" cy="3407693"/>
          </a:xfrm>
          <a:prstGeom prst="rect">
            <a:avLst/>
          </a:prstGeom>
          <a:noFill/>
          <a:extLst>
            <a:ext uri="{909E8E84-426E-40DD-AFC4-6F175D3DCCD1}">
              <a14:hiddenFill xmlns:a14="http://schemas.microsoft.com/office/drawing/2010/main">
                <a:solidFill>
                  <a:srgbClr val="FFFFFF"/>
                </a:solidFill>
              </a14:hiddenFill>
            </a:ext>
          </a:extLst>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CaixaDeTexto 8"/>
          <p:cNvSpPr txBox="1"/>
          <p:nvPr/>
        </p:nvSpPr>
        <p:spPr>
          <a:xfrm>
            <a:off x="3582670" y="679229"/>
            <a:ext cx="4153535" cy="1137285"/>
          </a:xfrm>
          <a:prstGeom prst="rect">
            <a:avLst/>
          </a:prstGeom>
          <a:noFill/>
        </p:spPr>
        <p:txBody>
          <a:bodyPr wrap="square" rtlCol="0">
            <a:spAutoFit/>
          </a:bodyPr>
          <a:lstStyle/>
          <a:p>
            <a:pPr algn="ctr"/>
            <a:r>
              <a:rPr lang="pt-PT" sz="3200" dirty="0">
                <a:solidFill>
                  <a:schemeClr val="tx2">
                    <a:lumMod val="50000"/>
                  </a:schemeClr>
                </a:solidFill>
                <a:latin typeface="Felix Titling" panose="04060505060202020A04" charset="0"/>
                <a:cs typeface="Felix Titling" panose="04060505060202020A04" charset="0"/>
                <a:sym typeface="+mn-ea"/>
              </a:rPr>
              <a:t>CONFÉRENCE</a:t>
            </a:r>
            <a:endParaRPr lang="pt-PT" sz="3200" dirty="0" smtClean="0">
              <a:solidFill>
                <a:schemeClr val="tx2">
                  <a:lumMod val="50000"/>
                </a:schemeClr>
              </a:solidFill>
              <a:latin typeface="Felix Titling" panose="04060505060202020A04" charset="0"/>
              <a:cs typeface="Felix Titling" panose="04060505060202020A04" charset="0"/>
            </a:endParaRPr>
          </a:p>
          <a:p>
            <a:pPr algn="ctr"/>
            <a:r>
              <a:rPr lang="pt-PT" sz="3600" dirty="0">
                <a:solidFill>
                  <a:schemeClr val="tx2">
                    <a:lumMod val="50000"/>
                  </a:schemeClr>
                </a:solidFill>
                <a:latin typeface="Felix Titling" panose="04060505060202020A04" charset="0"/>
                <a:cs typeface="Felix Titling" panose="04060505060202020A04" charset="0"/>
              </a:rPr>
              <a:t>INTERNATIONALE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9" name="CaixaDeTexto 8"/>
          <p:cNvSpPr txBox="1"/>
          <p:nvPr/>
        </p:nvSpPr>
        <p:spPr>
          <a:xfrm>
            <a:off x="4519295" y="3027045"/>
            <a:ext cx="2769235"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PROGRAMME</a:t>
            </a:r>
            <a:endParaRPr lang="pt-PT" sz="2400" dirty="0" smtClean="0">
              <a:solidFill>
                <a:schemeClr val="tx2">
                  <a:lumMod val="50000"/>
                </a:schemeClr>
              </a:solidFill>
              <a:latin typeface="Felix Titling" panose="04060505060202020A04" charset="0"/>
              <a:cs typeface="Felix Titling" panose="04060505060202020A04" charset="0"/>
            </a:endParaRPr>
          </a:p>
        </p:txBody>
      </p:sp>
      <p:sp>
        <p:nvSpPr>
          <p:cNvPr id="8" name="Rectangle 7"/>
          <p:cNvSpPr/>
          <p:nvPr/>
        </p:nvSpPr>
        <p:spPr>
          <a:xfrm>
            <a:off x="1965960" y="6138304"/>
            <a:ext cx="4015105" cy="728373"/>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rtlCol="0" anchor="ctr">
            <a:noAutofit/>
          </a:bodyPr>
          <a:lstStyle/>
          <a:p>
            <a:pPr algn="ctr"/>
            <a:endParaRPr lang="pt-PT"/>
          </a:p>
        </p:txBody>
      </p:sp>
      <p:sp>
        <p:nvSpPr>
          <p:cNvPr id="33" name="TextBox 32"/>
          <p:cNvSpPr txBox="1"/>
          <p:nvPr/>
        </p:nvSpPr>
        <p:spPr>
          <a:xfrm>
            <a:off x="10803935"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 y="99623"/>
            <a:ext cx="3315657" cy="847233"/>
          </a:xfrm>
          <a:prstGeom prst="rect">
            <a:avLst/>
          </a:prstGeom>
        </p:spPr>
      </p:pic>
      <p:pic>
        <p:nvPicPr>
          <p:cNvPr id="30" name="Picture 2" descr="E:\DOSSIER 2020\BASALT CONFERENCE\web doc\Image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446" y="5767923"/>
            <a:ext cx="1978710" cy="549841"/>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38"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 name="Picture 2" descr="E:\DOSSIER 2020\boxtravel\estro\img\kb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956" y="2506782"/>
            <a:ext cx="4840122" cy="3407693"/>
          </a:xfrm>
          <a:prstGeom prst="rect">
            <a:avLst/>
          </a:prstGeom>
          <a:noFill/>
          <a:extLst>
            <a:ext uri="{909E8E84-426E-40DD-AFC4-6F175D3DCCD1}">
              <a14:hiddenFill xmlns:a14="http://schemas.microsoft.com/office/drawing/2010/main">
                <a:solidFill>
                  <a:srgbClr val="FFFFFF"/>
                </a:solidFill>
              </a14:hiddenFill>
            </a:ext>
          </a:extLst>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dirty="0">
                <a:solidFill>
                  <a:srgbClr val="006666"/>
                </a:solidFill>
              </a:rPr>
              <a:t>www.basaltconference.com</a:t>
            </a:r>
          </a:p>
        </p:txBody>
      </p:sp>
      <p:graphicFrame>
        <p:nvGraphicFramePr>
          <p:cNvPr id="5" name="Tabela 4"/>
          <p:cNvGraphicFramePr>
            <a:graphicFrameLocks noGrp="1"/>
          </p:cNvGraphicFramePr>
          <p:nvPr>
            <p:extLst>
              <p:ext uri="{D42A27DB-BD31-4B8C-83A1-F6EECF244321}">
                <p14:modId xmlns:p14="http://schemas.microsoft.com/office/powerpoint/2010/main" val="2540965014"/>
              </p:ext>
            </p:extLst>
          </p:nvPr>
        </p:nvGraphicFramePr>
        <p:xfrm>
          <a:off x="181610" y="803910"/>
          <a:ext cx="5753100" cy="1614805"/>
        </p:xfrm>
        <a:graphic>
          <a:graphicData uri="http://schemas.openxmlformats.org/drawingml/2006/table">
            <a:tbl>
              <a:tblPr>
                <a:noFill/>
              </a:tblPr>
              <a:tblGrid>
                <a:gridCol w="2704465"/>
                <a:gridCol w="488950"/>
                <a:gridCol w="2069465"/>
                <a:gridCol w="490220"/>
              </a:tblGrid>
              <a:tr h="312420">
                <a:tc>
                  <a:txBody>
                    <a:bodyPr/>
                    <a:lstStyle/>
                    <a:p>
                      <a:pPr marL="0" marR="0" indent="0" algn="ctr">
                        <a:buNone/>
                        <a:defRPr lang="en-US" b="1">
                          <a:solidFill>
                            <a:srgbClr val="FFFFFF"/>
                          </a:solidFill>
                        </a:defRPr>
                      </a:pPr>
                      <a:r>
                        <a:rPr lang="pt-PT" sz="1200" b="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endParaRPr lang="pt-PT" sz="1200" b="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25755">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Préambule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Délais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Calendrier des évènements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639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r>
                        <a:rPr lang="fr-FR" sz="1200" dirty="0" smtClean="0">
                          <a:solidFill>
                            <a:srgbClr val="006666"/>
                          </a:solidFill>
                          <a:latin typeface="Arial Narrow" panose="020B0606020202030204" pitchFamily="34" charset="0"/>
                          <a:sym typeface="+mn-ea"/>
                        </a:rPr>
                        <a:t>Programme de la </a:t>
                      </a:r>
                      <a:r>
                        <a:rPr lang="fr-FR" sz="1200" baseline="0" smtClean="0">
                          <a:solidFill>
                            <a:srgbClr val="006666"/>
                          </a:solidFill>
                          <a:latin typeface="Arial Narrow" panose="020B0606020202030204" pitchFamily="34" charset="0"/>
                          <a:sym typeface="+mn-ea"/>
                        </a:rPr>
                        <a:t>Table </a:t>
                      </a:r>
                      <a:r>
                        <a:rPr lang="fr-FR" sz="1200" smtClean="0">
                          <a:solidFill>
                            <a:srgbClr val="006666"/>
                          </a:solidFill>
                          <a:latin typeface="Arial Narrow" panose="020B0606020202030204" pitchFamily="34" charset="0"/>
                          <a:sym typeface="+mn-ea"/>
                        </a:rPr>
                        <a:t>Ronde </a:t>
                      </a: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Jour 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2" name="Rectangle 5"/>
          <p:cNvSpPr/>
          <p:nvPr/>
        </p:nvSpPr>
        <p:spPr>
          <a:xfrm>
            <a:off x="5922645" y="3792411"/>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3754311"/>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454816"/>
            <a:ext cx="1565910" cy="43223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rPr>
              <a:t>Axé sur la protection de l'environnement</a:t>
            </a:r>
          </a:p>
        </p:txBody>
      </p:sp>
      <p:sp>
        <p:nvSpPr>
          <p:cNvPr id="26" name="Rectangle 20"/>
          <p:cNvSpPr/>
          <p:nvPr/>
        </p:nvSpPr>
        <p:spPr>
          <a:xfrm>
            <a:off x="7474585" y="3974938"/>
            <a:ext cx="1565275"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Axé</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sur</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l'innovation</a:t>
            </a:r>
          </a:p>
        </p:txBody>
      </p:sp>
      <p:sp>
        <p:nvSpPr>
          <p:cNvPr id="27" name="Rectangle 22"/>
          <p:cNvSpPr/>
          <p:nvPr/>
        </p:nvSpPr>
        <p:spPr>
          <a:xfrm>
            <a:off x="7466965" y="4446946"/>
            <a:ext cx="1565910"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Réalistes</a:t>
            </a:r>
          </a:p>
        </p:txBody>
      </p:sp>
      <p:sp>
        <p:nvSpPr>
          <p:cNvPr id="4" name="Rectangle 23"/>
          <p:cNvSpPr/>
          <p:nvPr/>
        </p:nvSpPr>
        <p:spPr>
          <a:xfrm>
            <a:off x="7466965" y="4922703"/>
            <a:ext cx="1565910" cy="43223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Stratégique</a:t>
            </a:r>
          </a:p>
        </p:txBody>
      </p:sp>
      <p:sp>
        <p:nvSpPr>
          <p:cNvPr id="29" name="Rectangle 8"/>
          <p:cNvSpPr/>
          <p:nvPr/>
        </p:nvSpPr>
        <p:spPr>
          <a:xfrm>
            <a:off x="9285605" y="3754311"/>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dirty="0" smtClean="0">
                <a:solidFill>
                  <a:srgbClr val="006666"/>
                </a:solidFill>
                <a:latin typeface="Arial Narrow" panose="020B0606020202030204" pitchFamily="34" charset="0"/>
                <a:cs typeface="Arial Narrow" panose="020B0606020202030204" pitchFamily="34" charset="0"/>
              </a:rPr>
              <a:t>Actions</a:t>
            </a:r>
          </a:p>
        </p:txBody>
      </p:sp>
      <p:sp>
        <p:nvSpPr>
          <p:cNvPr id="30" name="Right Arrow 24"/>
          <p:cNvSpPr/>
          <p:nvPr/>
        </p:nvSpPr>
        <p:spPr>
          <a:xfrm>
            <a:off x="9057640" y="3709861"/>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3760661"/>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400" dirty="0" err="1" smtClean="0">
                <a:solidFill>
                  <a:srgbClr val="006666"/>
                </a:solidFill>
                <a:latin typeface="Arial Narrow" panose="020B0606020202030204" pitchFamily="34" charset="0"/>
                <a:cs typeface="Arial Narrow" panose="020B0606020202030204" pitchFamily="34" charset="0"/>
              </a:rPr>
              <a:t>Résultats</a:t>
            </a:r>
          </a:p>
        </p:txBody>
      </p:sp>
      <p:sp>
        <p:nvSpPr>
          <p:cNvPr id="32" name="Right Arrow 26"/>
          <p:cNvSpPr/>
          <p:nvPr/>
        </p:nvSpPr>
        <p:spPr>
          <a:xfrm>
            <a:off x="10479405" y="3728911"/>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4703001"/>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665470" y="5124006"/>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5693601"/>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rPr>
              <a:t>Reévaluation</a:t>
            </a:r>
          </a:p>
        </p:txBody>
      </p:sp>
      <p:sp>
        <p:nvSpPr>
          <p:cNvPr id="42" name="TextBox 41"/>
          <p:cNvSpPr txBox="1"/>
          <p:nvPr/>
        </p:nvSpPr>
        <p:spPr>
          <a:xfrm>
            <a:off x="10787001"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 y="99623"/>
            <a:ext cx="3315657" cy="847233"/>
          </a:xfrm>
          <a:prstGeom prst="rect">
            <a:avLst/>
          </a:prstGeom>
        </p:spPr>
      </p:pic>
      <p:pic>
        <p:nvPicPr>
          <p:cNvPr id="45" name="Picture 2" descr="E:\DOSSIER 2020\BASALT CONFERENCE\web doc\Image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446" y="5767923"/>
            <a:ext cx="1978710" cy="549841"/>
          </a:xfrm>
          <a:prstGeom prst="rect">
            <a:avLst/>
          </a:prstGeom>
          <a:noFill/>
          <a:extLst>
            <a:ext uri="{909E8E84-426E-40DD-AFC4-6F175D3DCCD1}">
              <a14:hiddenFill xmlns:a14="http://schemas.microsoft.com/office/drawing/2010/main">
                <a:solidFill>
                  <a:srgbClr val="FFFFFF"/>
                </a:solidFill>
              </a14:hiddenFill>
            </a:ext>
          </a:extLst>
        </p:spPr>
      </p:pic>
      <p:sp>
        <p:nvSpPr>
          <p:cNvPr id="46"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7"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115569" y="258238"/>
            <a:ext cx="7792297" cy="515196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Felix Titling" panose="04060505060202020A04" pitchFamily="82" charset="0"/>
                <a:cs typeface="Times New Roman" panose="02020603050405020304" pitchFamily="1" charset="0"/>
              </a:rPr>
              <a:t>PREAMBULE</a:t>
            </a:r>
            <a:endParaRPr lang="pt-PT" b="1" i="1" dirty="0">
              <a:solidFill>
                <a:schemeClr val="tx2">
                  <a:lumMod val="50000"/>
                </a:schemeClr>
              </a:solidFill>
              <a:latin typeface="Felix Titling" panose="04060505060202020A04" pitchFamily="82" charset="0"/>
              <a:cs typeface="Times New Roman" panose="02020603050405020304" pitchFamily="1" charset="0"/>
            </a:endParaRPr>
          </a:p>
          <a:p>
            <a:pPr algn="just">
              <a:lnSpc>
                <a:spcPts val="1300"/>
              </a:lnSpc>
            </a:pPr>
            <a:endParaRPr lang="fr-FR" sz="1200" dirty="0" smtClean="0">
              <a:solidFill>
                <a:schemeClr val="bg1"/>
              </a:solidFill>
              <a:latin typeface="Arial Narrow" panose="020B0606020202030204" pitchFamily="34" charset="0"/>
            </a:endParaRPr>
          </a:p>
          <a:p>
            <a:pPr algn="just">
              <a:lnSpc>
                <a:spcPts val="1300"/>
              </a:lnSpc>
            </a:pPr>
            <a:r>
              <a:rPr lang="fr-FR" sz="1200" dirty="0" smtClean="0">
                <a:solidFill>
                  <a:schemeClr val="bg1"/>
                </a:solidFill>
                <a:latin typeface="Arial Narrow" panose="020B0606020202030204" pitchFamily="34" charset="0"/>
              </a:rPr>
              <a:t>Selon </a:t>
            </a:r>
            <a:r>
              <a:rPr lang="fr-FR" sz="1200" dirty="0">
                <a:solidFill>
                  <a:schemeClr val="bg1"/>
                </a:solidFill>
                <a:latin typeface="Arial Narrow" panose="020B0606020202030204" pitchFamily="34" charset="0"/>
              </a:rPr>
              <a:t>les estimations des Nations </a:t>
            </a:r>
            <a:r>
              <a:rPr lang="fr-FR" sz="1200" dirty="0" smtClean="0">
                <a:solidFill>
                  <a:schemeClr val="bg1"/>
                </a:solidFill>
                <a:latin typeface="Arial Narrow" panose="020B0606020202030204" pitchFamily="34" charset="0"/>
              </a:rPr>
              <a:t>Unies, de </a:t>
            </a:r>
            <a:r>
              <a:rPr lang="fr-FR" sz="1200" dirty="0">
                <a:solidFill>
                  <a:schemeClr val="bg1"/>
                </a:solidFill>
                <a:latin typeface="Arial Narrow" panose="020B0606020202030204" pitchFamily="34" charset="0"/>
              </a:rPr>
              <a:t>2019, la population mondiale atteindra 9,7 milliards de personnes en 2050, soit une augmentation de 26 % par rapport aux 7,7 milliards à cette date, soit 2 milliards de personnes supplémentaires. Dans ce contexte, la production de denrées alimentaires en quantité et en qualité est une mission commune à toutes les Nations. La science et l'innovation technologique jouent un rôle décisif pour répondre au défi de produire de la nourriture pour l'humanité, qui doit nécessairement être en harmonie avec la protection de l'environnement</a:t>
            </a:r>
            <a:r>
              <a:rPr lang="fr-FR" sz="1200" dirty="0" smtClean="0">
                <a:solidFill>
                  <a:schemeClr val="bg1"/>
                </a:solidFill>
                <a:latin typeface="Arial Narrow" panose="020B0606020202030204" pitchFamily="34" charset="0"/>
              </a:rPr>
              <a:t>.</a:t>
            </a:r>
          </a:p>
          <a:p>
            <a:pPr algn="just">
              <a:lnSpc>
                <a:spcPts val="1300"/>
              </a:lnSpc>
            </a:pPr>
            <a:endParaRPr lang="pt-PT" sz="1200" dirty="0" smtClean="0">
              <a:solidFill>
                <a:schemeClr val="bg1"/>
              </a:solidFill>
              <a:latin typeface="Arial Narrow" panose="020B0606020202030204" pitchFamily="34" charset="0"/>
            </a:endParaRPr>
          </a:p>
          <a:p>
            <a:pPr algn="just">
              <a:lnSpc>
                <a:spcPts val="1300"/>
              </a:lnSpc>
            </a:pPr>
            <a:r>
              <a:rPr lang="pt-PT" sz="1200" dirty="0" smtClean="0">
                <a:solidFill>
                  <a:schemeClr val="bg1"/>
                </a:solidFill>
                <a:latin typeface="Arial Narrow" panose="020B0606020202030204" pitchFamily="34" charset="0"/>
              </a:rPr>
              <a:t>Pendant </a:t>
            </a:r>
            <a:r>
              <a:rPr lang="pt-PT" sz="1200" dirty="0">
                <a:solidFill>
                  <a:schemeClr val="bg1"/>
                </a:solidFill>
                <a:latin typeface="Arial Narrow" panose="020B0606020202030204" pitchFamily="34" charset="0"/>
              </a:rPr>
              <a:t>un siècle, les engrais conventionnels ont été la seule solution éprouvée qui pouvait produire suffisamment de nourriture pour la population mondiale grandissante, et donc la considération d'autres engrais a gagné peu de terrain au sein de l'industrie agricole à grande échelle. Mais comme la pollution et le ruissellement des engrais artificiels représentent une menace plus grande pour la santé humaine et environnementale, les marchés recherchent de plus en plus des alternatives durables qui peuvent éliminer les déchets qui se déversent des fermes vers les cours d'eau.</a:t>
            </a:r>
          </a:p>
          <a:p>
            <a:pPr algn="just">
              <a:lnSpc>
                <a:spcPts val="1300"/>
              </a:lnSpc>
            </a:pPr>
            <a:endParaRPr lang="fr-FR" sz="1200" dirty="0" smtClean="0">
              <a:solidFill>
                <a:schemeClr val="bg1"/>
              </a:solidFill>
              <a:latin typeface="Arial Narrow" panose="020B0606020202030204" pitchFamily="34" charset="0"/>
              <a:cs typeface="Arial Narrow" panose="020B0606020202030204" pitchFamily="34" charset="0"/>
              <a:sym typeface="+mn-ea"/>
            </a:endParaRPr>
          </a:p>
          <a:p>
            <a:pPr algn="just">
              <a:lnSpc>
                <a:spcPts val="1300"/>
              </a:lnSpc>
            </a:pPr>
            <a:r>
              <a:rPr lang="fr-FR" sz="1200" dirty="0" smtClean="0">
                <a:solidFill>
                  <a:schemeClr val="bg1"/>
                </a:solidFill>
                <a:latin typeface="Arial Narrow" panose="020B0606020202030204" pitchFamily="34" charset="0"/>
                <a:cs typeface="Arial Narrow" panose="020B0606020202030204" pitchFamily="34" charset="0"/>
                <a:sym typeface="+mn-ea"/>
              </a:rPr>
              <a:t>La </a:t>
            </a:r>
            <a:r>
              <a:rPr lang="fr-FR" sz="1200" dirty="0">
                <a:solidFill>
                  <a:schemeClr val="bg1"/>
                </a:solidFill>
                <a:latin typeface="Arial Narrow" panose="020B0606020202030204" pitchFamily="34" charset="0"/>
                <a:cs typeface="Arial Narrow" panose="020B0606020202030204" pitchFamily="34"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r>
              <a:rPr lang="fr-FR" sz="1200" dirty="0" smtClean="0">
                <a:solidFill>
                  <a:schemeClr val="bg1"/>
                </a:solidFill>
                <a:latin typeface="Arial Narrow" panose="020B0606020202030204" pitchFamily="34" charset="0"/>
                <a:cs typeface="Arial Narrow" panose="020B0606020202030204" pitchFamily="34" charset="0"/>
                <a:sym typeface="+mn-ea"/>
              </a:rPr>
              <a:t>.</a:t>
            </a:r>
          </a:p>
          <a:p>
            <a:pPr algn="just">
              <a:lnSpc>
                <a:spcPts val="1300"/>
              </a:lnSpc>
            </a:pPr>
            <a:endParaRPr lang="fr-FR" sz="1200" dirty="0">
              <a:solidFill>
                <a:schemeClr val="bg1"/>
              </a:solidFill>
              <a:latin typeface="Arial Narrow" panose="020B0606020202030204" pitchFamily="34" charset="0"/>
              <a:cs typeface="Arial Narrow" panose="020B0606020202030204" pitchFamily="34" charset="0"/>
              <a:sym typeface="+mn-ea"/>
            </a:endParaRPr>
          </a:p>
          <a:p>
            <a:pPr algn="just">
              <a:lnSpc>
                <a:spcPts val="1300"/>
              </a:lnSpc>
            </a:pPr>
            <a:r>
              <a:rPr lang="pt-PT" sz="1200" dirty="0" smtClean="0">
                <a:solidFill>
                  <a:schemeClr val="bg1"/>
                </a:solidFill>
                <a:latin typeface="Arial Narrow" panose="020B0606020202030204" pitchFamily="34" charset="0"/>
              </a:rPr>
              <a:t>L'utilisation </a:t>
            </a:r>
            <a:r>
              <a:rPr lang="pt-PT" sz="1200" dirty="0">
                <a:solidFill>
                  <a:schemeClr val="bg1"/>
                </a:solidFill>
                <a:latin typeface="Arial Narrow" panose="020B0606020202030204" pitchFamily="34" charset="0"/>
              </a:rPr>
              <a:t>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a:t>
            </a:r>
            <a:endParaRPr lang="pt-PT" sz="1200" dirty="0" smtClean="0">
              <a:solidFill>
                <a:schemeClr val="bg1"/>
              </a:solidFill>
              <a:latin typeface="Arial Narrow" panose="020B0606020202030204" pitchFamily="34" charset="0"/>
            </a:endParaRPr>
          </a:p>
          <a:p>
            <a:pPr algn="just">
              <a:lnSpc>
                <a:spcPts val="1300"/>
              </a:lnSpc>
            </a:pPr>
            <a:endParaRPr lang="fr-FR" sz="1200" dirty="0" smtClean="0">
              <a:solidFill>
                <a:schemeClr val="bg1"/>
              </a:solidFill>
              <a:latin typeface="Arial Narrow" panose="020B0606020202030204" pitchFamily="34" charset="0"/>
              <a:cs typeface="Arial Narrow" panose="020B0606020202030204" pitchFamily="34" charset="0"/>
              <a:sym typeface="+mn-ea"/>
            </a:endParaRPr>
          </a:p>
          <a:p>
            <a:pPr algn="just">
              <a:lnSpc>
                <a:spcPts val="1300"/>
              </a:lnSpc>
            </a:pPr>
            <a:r>
              <a:rPr lang="fr-FR" sz="1200" dirty="0" smtClean="0">
                <a:solidFill>
                  <a:schemeClr val="bg1"/>
                </a:solidFill>
                <a:latin typeface="Arial Narrow" panose="020B0606020202030204" pitchFamily="34" charset="0"/>
              </a:rPr>
              <a:t>C’est dans ce contexte que le </a:t>
            </a:r>
            <a:r>
              <a:rPr lang="fr-FR" sz="1200" dirty="0">
                <a:solidFill>
                  <a:schemeClr val="bg1"/>
                </a:solidFill>
                <a:latin typeface="Arial Narrow" panose="020B0606020202030204" pitchFamily="34" charset="0"/>
              </a:rPr>
              <a:t>Cap-Vert accueillera un événement international sur le thème «</a:t>
            </a:r>
            <a:r>
              <a:rPr lang="fr-FR" sz="1200" i="1" dirty="0">
                <a:solidFill>
                  <a:schemeClr val="bg1"/>
                </a:solidFill>
                <a:latin typeface="Arial Narrow" panose="020B0606020202030204" pitchFamily="34" charset="0"/>
              </a:rPr>
              <a:t>APPLICATION DE LA POUDRE DE BASALTE EN AGRICULTURE </a:t>
            </a:r>
            <a:r>
              <a:rPr lang="fr-FR" sz="1200" dirty="0" smtClean="0">
                <a:solidFill>
                  <a:schemeClr val="bg1"/>
                </a:solidFill>
                <a:latin typeface="Arial Narrow" panose="020B0606020202030204" pitchFamily="34" charset="0"/>
              </a:rPr>
              <a:t>- </a:t>
            </a:r>
            <a:r>
              <a:rPr lang="fr-FR" sz="1200" dirty="0">
                <a:solidFill>
                  <a:schemeClr val="bg1"/>
                </a:solidFill>
                <a:latin typeface="Arial Narrow" panose="020B0606020202030204" pitchFamily="34" charset="0"/>
              </a:rPr>
              <a:t>Ses avantages en tant qu'engrais pour </a:t>
            </a:r>
            <a:r>
              <a:rPr lang="fr-FR" sz="1200" dirty="0" smtClean="0">
                <a:solidFill>
                  <a:schemeClr val="bg1"/>
                </a:solidFill>
                <a:latin typeface="Arial Narrow" panose="020B0606020202030204" pitchFamily="34" charset="0"/>
              </a:rPr>
              <a:t>l'agriculture». </a:t>
            </a:r>
            <a:r>
              <a:rPr lang="fr-FR" sz="1200" dirty="0">
                <a:solidFill>
                  <a:schemeClr val="bg1"/>
                </a:solidFill>
                <a:latin typeface="Arial Narrow" panose="020B0606020202030204" pitchFamily="34" charset="0"/>
              </a:rPr>
              <a:t>L'événement aura lieu du </a:t>
            </a:r>
            <a:r>
              <a:rPr lang="fr-FR" sz="1200" dirty="0" smtClean="0">
                <a:solidFill>
                  <a:schemeClr val="bg1"/>
                </a:solidFill>
                <a:latin typeface="Arial Narrow" panose="020B0606020202030204" pitchFamily="34" charset="0"/>
              </a:rPr>
              <a:t>26 </a:t>
            </a:r>
            <a:r>
              <a:rPr lang="fr-FR" sz="1200" dirty="0">
                <a:solidFill>
                  <a:schemeClr val="bg1"/>
                </a:solidFill>
                <a:latin typeface="Arial Narrow" panose="020B0606020202030204" pitchFamily="34" charset="0"/>
              </a:rPr>
              <a:t>au </a:t>
            </a:r>
            <a:r>
              <a:rPr lang="fr-FR" sz="1200" dirty="0" smtClean="0">
                <a:solidFill>
                  <a:schemeClr val="bg1"/>
                </a:solidFill>
                <a:latin typeface="Arial Narrow" panose="020B0606020202030204" pitchFamily="34" charset="0"/>
              </a:rPr>
              <a:t>28</a:t>
            </a:r>
            <a:r>
              <a:rPr lang="fr-FR" sz="1200" dirty="0" smtClean="0">
                <a:solidFill>
                  <a:schemeClr val="bg1"/>
                </a:solidFill>
                <a:latin typeface="Arial Narrow" panose="020B0606020202030204" pitchFamily="34" charset="0"/>
              </a:rPr>
              <a:t> Septembre </a:t>
            </a:r>
            <a:r>
              <a:rPr lang="fr-FR" sz="1200" dirty="0" smtClean="0">
                <a:solidFill>
                  <a:schemeClr val="bg1"/>
                </a:solidFill>
                <a:latin typeface="Arial Narrow" panose="020B0606020202030204" pitchFamily="34" charset="0"/>
              </a:rPr>
              <a:t>2022, </a:t>
            </a:r>
            <a:r>
              <a:rPr lang="fr-FR" sz="1200" dirty="0">
                <a:solidFill>
                  <a:schemeClr val="bg1"/>
                </a:solidFill>
                <a:latin typeface="Arial Narrow" panose="020B0606020202030204" pitchFamily="34" charset="0"/>
              </a:rPr>
              <a:t>à la Noble Hall de l'Assemblée Nationale du Cap-Vert, Praia. </a:t>
            </a:r>
            <a:endParaRPr lang="fr-FR" sz="1200" dirty="0" smtClean="0">
              <a:solidFill>
                <a:schemeClr val="bg1"/>
              </a:solidFill>
              <a:latin typeface="Arial Narrow" panose="020B0606020202030204" pitchFamily="34" charset="0"/>
            </a:endParaRPr>
          </a:p>
          <a:p>
            <a:pPr algn="just">
              <a:lnSpc>
                <a:spcPts val="1300"/>
              </a:lnSpc>
            </a:pPr>
            <a:endParaRPr lang="fr-FR" sz="1200" dirty="0">
              <a:solidFill>
                <a:schemeClr val="bg1"/>
              </a:solidFill>
              <a:latin typeface="Arial Narrow" panose="020B0606020202030204" pitchFamily="34" charset="0"/>
            </a:endParaRPr>
          </a:p>
          <a:p>
            <a:pPr algn="just">
              <a:lnSpc>
                <a:spcPts val="1300"/>
              </a:lnSpc>
            </a:pPr>
            <a:r>
              <a:rPr lang="fr-FR" sz="1200" dirty="0" smtClean="0">
                <a:solidFill>
                  <a:schemeClr val="bg1"/>
                </a:solidFill>
                <a:latin typeface="Arial Narrow" panose="020B0606020202030204" pitchFamily="34" charset="0"/>
              </a:rPr>
              <a:t>La </a:t>
            </a:r>
            <a:r>
              <a:rPr lang="fr-FR" sz="1200" dirty="0">
                <a:solidFill>
                  <a:schemeClr val="bg1"/>
                </a:solidFill>
                <a:latin typeface="Arial Narrow" panose="020B0606020202030204" pitchFamily="34" charset="0"/>
              </a:rPr>
              <a:t>Conférence Internationale, intitulée</a:t>
            </a:r>
            <a:r>
              <a:rPr lang="fr-FR" sz="1200" i="1" dirty="0">
                <a:solidFill>
                  <a:schemeClr val="bg1"/>
                </a:solidFill>
                <a:latin typeface="Arial Narrow" panose="020B0606020202030204" pitchFamily="34" charset="0"/>
              </a:rPr>
              <a:t> BASALT CONFERENCE</a:t>
            </a:r>
            <a:r>
              <a:rPr lang="fr-FR" sz="1200" dirty="0">
                <a:solidFill>
                  <a:schemeClr val="bg1"/>
                </a:solidFill>
                <a:latin typeface="Arial Narrow" panose="020B0606020202030204" pitchFamily="34" charset="0"/>
              </a:rPr>
              <a:t>, se concentre sur l'application de la poudre de basalte dans l'agriculture en tant qu'engrais par excellence pour </a:t>
            </a:r>
            <a:r>
              <a:rPr lang="fr-FR" sz="1200" dirty="0" smtClean="0">
                <a:solidFill>
                  <a:schemeClr val="bg1"/>
                </a:solidFill>
                <a:latin typeface="Arial Narrow" panose="020B0606020202030204" pitchFamily="34" charset="0"/>
              </a:rPr>
              <a:t>l'agriculture, d'une </a:t>
            </a:r>
            <a:r>
              <a:rPr lang="fr-FR" sz="1200" dirty="0">
                <a:solidFill>
                  <a:schemeClr val="bg1"/>
                </a:solidFill>
                <a:latin typeface="Arial Narrow" panose="020B0606020202030204" pitchFamily="34" charset="0"/>
              </a:rPr>
              <a:t>durée de trois jours, du </a:t>
            </a:r>
            <a:r>
              <a:rPr lang="fr-FR" sz="1200" dirty="0" smtClean="0">
                <a:solidFill>
                  <a:schemeClr val="bg1"/>
                </a:solidFill>
                <a:latin typeface="Arial Narrow" panose="020B0606020202030204" pitchFamily="34" charset="0"/>
              </a:rPr>
              <a:t>26 </a:t>
            </a:r>
            <a:r>
              <a:rPr lang="fr-FR" sz="1200" dirty="0">
                <a:solidFill>
                  <a:schemeClr val="bg1"/>
                </a:solidFill>
                <a:latin typeface="Arial Narrow" panose="020B0606020202030204" pitchFamily="34" charset="0"/>
              </a:rPr>
              <a:t>au </a:t>
            </a:r>
            <a:r>
              <a:rPr lang="fr-FR" sz="1200" dirty="0" smtClean="0">
                <a:solidFill>
                  <a:schemeClr val="bg1"/>
                </a:solidFill>
                <a:latin typeface="Arial Narrow" panose="020B0606020202030204" pitchFamily="34" charset="0"/>
              </a:rPr>
              <a:t>28</a:t>
            </a:r>
            <a:r>
              <a:rPr lang="fr-FR" sz="1200" dirty="0" smtClean="0">
                <a:solidFill>
                  <a:schemeClr val="bg1"/>
                </a:solidFill>
                <a:latin typeface="Arial Narrow" panose="020B0606020202030204" pitchFamily="34" charset="0"/>
              </a:rPr>
              <a:t> Septembre </a:t>
            </a:r>
            <a:r>
              <a:rPr lang="fr-FR" sz="1200" dirty="0" smtClean="0">
                <a:solidFill>
                  <a:schemeClr val="bg1"/>
                </a:solidFill>
                <a:latin typeface="Arial Narrow" panose="020B0606020202030204" pitchFamily="34" charset="0"/>
              </a:rPr>
              <a:t>2022. </a:t>
            </a:r>
            <a:r>
              <a:rPr lang="fr-FR" sz="1200" dirty="0">
                <a:solidFill>
                  <a:schemeClr val="bg1"/>
                </a:solidFill>
                <a:latin typeface="Arial Narrow" panose="020B0606020202030204" pitchFamily="34" charset="0"/>
              </a:rPr>
              <a:t>Une «Table Ronde d'Intégration </a:t>
            </a:r>
            <a:r>
              <a:rPr lang="fr-FR" sz="1200" dirty="0" smtClean="0">
                <a:solidFill>
                  <a:schemeClr val="bg1"/>
                </a:solidFill>
                <a:latin typeface="Arial Narrow" panose="020B0606020202030204" pitchFamily="34" charset="0"/>
              </a:rPr>
              <a:t>et </a:t>
            </a:r>
            <a:r>
              <a:rPr lang="fr-FR" sz="1200" dirty="0">
                <a:solidFill>
                  <a:schemeClr val="bg1"/>
                </a:solidFill>
                <a:latin typeface="Arial Narrow" panose="020B0606020202030204" pitchFamily="34" charset="0"/>
              </a:rPr>
              <a:t>Débats» le </a:t>
            </a:r>
            <a:r>
              <a:rPr lang="fr-FR" sz="1200" dirty="0" smtClean="0">
                <a:solidFill>
                  <a:schemeClr val="bg1"/>
                </a:solidFill>
                <a:latin typeface="Arial Narrow" panose="020B0606020202030204" pitchFamily="34" charset="0"/>
              </a:rPr>
              <a:t>01 Octobre </a:t>
            </a:r>
            <a:r>
              <a:rPr lang="fr-FR" sz="1200" dirty="0">
                <a:solidFill>
                  <a:schemeClr val="bg1"/>
                </a:solidFill>
                <a:latin typeface="Arial Narrow" panose="020B0606020202030204" pitchFamily="34" charset="0"/>
              </a:rPr>
              <a:t>clôturera l'événement.</a:t>
            </a:r>
            <a:endParaRPr lang="pt-PT" sz="1200" dirty="0">
              <a:solidFill>
                <a:schemeClr val="bg1"/>
              </a:solidFill>
              <a:latin typeface="Arial Narrow" panose="020B0606020202030204" pitchFamily="34" charset="0"/>
            </a:endParaRPr>
          </a:p>
          <a:p>
            <a:pPr algn="just">
              <a:lnSpc>
                <a:spcPts val="1300"/>
              </a:lnSpc>
              <a:defRPr lang="en-US"/>
            </a:pPr>
            <a:endParaRPr lang="pt-PT" sz="1200" dirty="0">
              <a:solidFill>
                <a:schemeClr val="accent3">
                  <a:lumMod val="50000"/>
                </a:schemeClr>
              </a:solidFill>
              <a:latin typeface="Arial Narrow" panose="020B0606020202030204" pitchFamily="34" charset="0"/>
              <a:cs typeface="Arial" panose="020B0604020202020204" pitchFamily="34" charset="0"/>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TextBox 22"/>
          <p:cNvSpPr txBox="1"/>
          <p:nvPr/>
        </p:nvSpPr>
        <p:spPr>
          <a:xfrm>
            <a:off x="10787001"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
        <p:nvSpPr>
          <p:cNvPr id="27"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3</a:t>
            </a:fld>
            <a:endParaRPr lang="fr-FR" altLang="pt-PT" sz="1200" b="1" i="1" u="sng" dirty="0" smtClean="0">
              <a:solidFill>
                <a:schemeClr val="tx2">
                  <a:lumMod val="50000"/>
                </a:schemeClr>
              </a:solidFill>
            </a:endParaRPr>
          </a:p>
        </p:txBody>
      </p:sp>
      <p:pic>
        <p:nvPicPr>
          <p:cNvPr id="35"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369" y="3833477"/>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sp>
        <p:nvSpPr>
          <p:cNvPr id="38"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39"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 name="TextBox 16"/>
          <p:cNvSpPr/>
          <p:nvPr/>
        </p:nvSpPr>
        <p:spPr>
          <a:xfrm>
            <a:off x="1905" y="505460"/>
            <a:ext cx="1321435" cy="6339205"/>
          </a:xfrm>
          <a:prstGeom prst="rect">
            <a:avLst/>
          </a:prstGeom>
          <a:noFill/>
          <a:ln>
            <a:noFill/>
          </a:ln>
          <a:effectLst/>
        </p:spPr>
        <p:txBody>
          <a:bodyPr vert="horz" wrap="square" lIns="91440" tIns="45720" rIns="91440" bIns="45720" numCol="1" spcCol="215900" anchor="t"/>
          <a:lstStyle/>
          <a:p>
            <a:pPr>
              <a:defRPr lang="en-US"/>
            </a:pPr>
            <a:r>
              <a:rPr lang="pt-PT" sz="1100" b="1" i="1" dirty="0">
                <a:solidFill>
                  <a:srgbClr val="00B4B2"/>
                </a:solidFill>
                <a:latin typeface="Arial Narrow" panose="020B0606020202030204" pitchFamily="34" charset="0"/>
              </a:rPr>
              <a:t>ACCRÉDITATION </a:t>
            </a:r>
            <a:r>
              <a:rPr lang="pt-BR" sz="1100" b="1" i="1" dirty="0" smtClean="0">
                <a:solidFill>
                  <a:srgbClr val="00B4B2"/>
                </a:solidFill>
                <a:latin typeface="Arial Narrow" panose="020B0606020202030204" pitchFamily="34" charset="0"/>
              </a:rPr>
              <a:t>:</a:t>
            </a:r>
            <a:endParaRPr lang="pt-BR" sz="1100" b="1" i="1" dirty="0">
              <a:solidFill>
                <a:srgbClr val="00B4B2"/>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08:00 – 08:30 </a:t>
            </a:r>
          </a:p>
          <a:p>
            <a:pPr>
              <a:defRPr lang="en-US"/>
            </a:pPr>
            <a:endParaRPr lang="pt-BR" sz="1100" dirty="0">
              <a:solidFill>
                <a:schemeClr val="bg1"/>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08:30 – 10:15</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10:15 – 10:45</a:t>
            </a:r>
          </a:p>
          <a:p>
            <a:pPr>
              <a:defRPr lang="en-US"/>
            </a:pPr>
            <a:r>
              <a:rPr lang="pt-BR" sz="1100" dirty="0">
                <a:solidFill>
                  <a:schemeClr val="bg1"/>
                </a:solidFill>
                <a:latin typeface="Arial Narrow" panose="020B0606020202030204" pitchFamily="34" charset="0"/>
              </a:rPr>
              <a:t>10:45 – 12:30</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PT" sz="1100" i="1" dirty="0">
                <a:solidFill>
                  <a:schemeClr val="bg1"/>
                </a:solidFill>
                <a:latin typeface="Arial Narrow" panose="020B0606020202030204" pitchFamily="34" charset="0"/>
                <a:cs typeface="Times New Roman" panose="02020603050405020304" pitchFamily="1" charset="0"/>
              </a:rPr>
              <a:t>12:30- 14:00</a:t>
            </a:r>
          </a:p>
          <a:p>
            <a:pPr>
              <a:defRPr lang="en-US"/>
            </a:pPr>
            <a:r>
              <a:rPr lang="pt-BR" sz="1100" dirty="0">
                <a:solidFill>
                  <a:schemeClr val="bg1"/>
                </a:solidFill>
                <a:latin typeface="Arial Narrow" panose="020B0606020202030204" pitchFamily="34" charset="0"/>
              </a:rPr>
              <a:t>14:00 – 15:45</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15:45 </a:t>
            </a:r>
            <a:r>
              <a:rPr lang="pt-BR" sz="1100" dirty="0">
                <a:solidFill>
                  <a:schemeClr val="bg1"/>
                </a:solidFill>
                <a:latin typeface="Arial Narrow" panose="020B0606020202030204" pitchFamily="34" charset="0"/>
              </a:rPr>
              <a:t>– 16:15</a:t>
            </a:r>
          </a:p>
          <a:p>
            <a:pPr>
              <a:defRPr lang="en-US"/>
            </a:pPr>
            <a:r>
              <a:rPr lang="pt-BR" sz="1100" dirty="0">
                <a:solidFill>
                  <a:schemeClr val="bg1"/>
                </a:solidFill>
                <a:latin typeface="Arial Narrow" panose="020B0606020202030204" pitchFamily="34" charset="0"/>
              </a:rPr>
              <a:t>16:15 – 18:00</a:t>
            </a: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20:00 </a:t>
            </a:r>
            <a:r>
              <a:rPr lang="pt-BR" sz="1100" dirty="0">
                <a:solidFill>
                  <a:schemeClr val="bg1"/>
                </a:solidFill>
                <a:latin typeface="Arial Narrow" panose="020B0606020202030204" pitchFamily="34" charset="0"/>
              </a:rPr>
              <a:t>– 22:30</a:t>
            </a:r>
          </a:p>
        </p:txBody>
      </p:sp>
      <p:sp>
        <p:nvSpPr>
          <p:cNvPr id="5" name="TextBox 26"/>
          <p:cNvSpPr/>
          <p:nvPr/>
        </p:nvSpPr>
        <p:spPr>
          <a:xfrm>
            <a:off x="1108074" y="500380"/>
            <a:ext cx="6496685" cy="6337300"/>
          </a:xfrm>
          <a:prstGeom prst="rect">
            <a:avLst/>
          </a:prstGeom>
          <a:noFill/>
          <a:ln>
            <a:noFill/>
          </a:ln>
          <a:effectLst/>
        </p:spPr>
        <p:txBody>
          <a:bodyPr vert="horz" wrap="square" lIns="91440" tIns="45720" rIns="91440" bIns="45720" numCol="1" spcCol="215900" anchor="t"/>
          <a:lstStyle/>
          <a:p>
            <a:pPr>
              <a:defRPr lang="en-US"/>
            </a:pPr>
            <a:r>
              <a:rPr lang="pt-BR" sz="1100" b="1" i="1" dirty="0">
                <a:solidFill>
                  <a:srgbClr val="00B4B2"/>
                </a:solidFill>
                <a:latin typeface="Arial Narrow" panose="020B0606020202030204" pitchFamily="34" charset="0"/>
              </a:rPr>
              <a:t>À partir de </a:t>
            </a:r>
            <a:r>
              <a:rPr lang="pt-BR" sz="1100" b="1" i="1" dirty="0" smtClean="0">
                <a:solidFill>
                  <a:srgbClr val="00B4B2"/>
                </a:solidFill>
                <a:latin typeface="Arial Narrow" panose="020B0606020202030204" pitchFamily="34" charset="0"/>
              </a:rPr>
              <a:t>7</a:t>
            </a:r>
            <a:r>
              <a:rPr lang="pt-PT" altLang="pt-BR" sz="1100" b="1" i="1" dirty="0" smtClean="0">
                <a:solidFill>
                  <a:srgbClr val="00B4B2"/>
                </a:solidFill>
                <a:latin typeface="Arial Narrow" panose="020B0606020202030204" pitchFamily="34" charset="0"/>
              </a:rPr>
              <a:t>:</a:t>
            </a:r>
            <a:r>
              <a:rPr lang="pt-BR" sz="1100" b="1" i="1" dirty="0" smtClean="0">
                <a:solidFill>
                  <a:srgbClr val="00B4B2"/>
                </a:solidFill>
                <a:latin typeface="Arial Narrow" panose="020B0606020202030204" pitchFamily="34" charset="0"/>
              </a:rPr>
              <a:t>00</a:t>
            </a:r>
          </a:p>
          <a:p>
            <a:pPr>
              <a:defRPr lang="en-US"/>
            </a:pPr>
            <a:r>
              <a:rPr lang="pt-PT" sz="1100" i="1" dirty="0" err="1">
                <a:solidFill>
                  <a:schemeClr val="bg1"/>
                </a:solidFill>
                <a:latin typeface="Arial Narrow" panose="020B0606020202030204" pitchFamily="34" charset="0"/>
              </a:rPr>
              <a:t>Cérémonie</a:t>
            </a:r>
            <a:r>
              <a:rPr lang="pt-PT"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d'</a:t>
            </a:r>
            <a:r>
              <a:rPr lang="pt-PT" sz="1100" i="1" dirty="0" err="1" smtClean="0">
                <a:solidFill>
                  <a:schemeClr val="bg1"/>
                </a:solidFill>
                <a:latin typeface="Arial Narrow" panose="020B0606020202030204" pitchFamily="34" charset="0"/>
              </a:rPr>
              <a:t>ouverture</a:t>
            </a:r>
            <a:endParaRPr lang="pt-PT" sz="1100" i="1" dirty="0" smtClean="0">
              <a:solidFill>
                <a:schemeClr val="bg1"/>
              </a:solidFill>
              <a:latin typeface="Arial Narrow" panose="020B0606020202030204" pitchFamily="34" charset="0"/>
            </a:endParaRPr>
          </a:p>
          <a:p>
            <a:pPr>
              <a:defRPr lang="en-US"/>
            </a:pPr>
            <a:endParaRPr lang="pt-PT" sz="1100" b="1" i="1" dirty="0">
              <a:solidFill>
                <a:schemeClr val="bg1"/>
              </a:solidFill>
              <a:latin typeface="Arial Narrow" panose="020B0606020202030204" pitchFamily="34" charset="0"/>
            </a:endParaRPr>
          </a:p>
          <a:p>
            <a:pPr>
              <a:defRPr lang="en-US"/>
            </a:pPr>
            <a:r>
              <a:rPr lang="pt-PT" sz="1100" b="1" i="1" dirty="0" err="1">
                <a:solidFill>
                  <a:srgbClr val="00B4B2"/>
                </a:solidFill>
                <a:latin typeface="Arial Narrow" panose="020B0606020202030204" pitchFamily="34" charset="0"/>
              </a:rPr>
              <a:t>Conférence</a:t>
            </a:r>
            <a:r>
              <a:rPr lang="pt-PT" sz="1100" b="1" i="1" dirty="0">
                <a:solidFill>
                  <a:srgbClr val="00B4B2"/>
                </a:solidFill>
                <a:latin typeface="Arial Narrow" panose="020B0606020202030204" pitchFamily="34" charset="0"/>
              </a:rPr>
              <a:t> I </a:t>
            </a:r>
            <a:r>
              <a:rPr lang="pt-PT" sz="1100" b="1" i="1" dirty="0" smtClean="0">
                <a:solidFill>
                  <a:srgbClr val="00B4B2"/>
                </a:solidFill>
                <a:latin typeface="Arial Narrow" panose="020B0606020202030204" pitchFamily="34" charset="0"/>
              </a:rPr>
              <a:t>: </a:t>
            </a:r>
            <a:r>
              <a:rPr lang="pt-BR" sz="1100" b="1" dirty="0" smtClean="0">
                <a:solidFill>
                  <a:srgbClr val="00B4B2"/>
                </a:solidFill>
                <a:latin typeface="Arial Narrow" panose="020B0606020202030204" pitchFamily="34" charset="0"/>
              </a:rPr>
              <a:t> </a:t>
            </a:r>
            <a:r>
              <a:rPr lang="pt-PT" altLang="pt-BR" sz="1100" b="1" dirty="0" smtClean="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rPr>
              <a:t>ÉTAT ACTUEL DE LA RECHERCHE SUR L'UTILISATION DE LA POUDRE DE </a:t>
            </a:r>
            <a:r>
              <a:rPr lang="fr-FR" sz="1100" i="1" dirty="0" smtClean="0">
                <a:solidFill>
                  <a:schemeClr val="bg1"/>
                </a:solidFill>
                <a:latin typeface="Arial Narrow" panose="020B0606020202030204" pitchFamily="34" charset="0"/>
              </a:rPr>
              <a:t>BASALTE </a:t>
            </a:r>
            <a:r>
              <a:rPr lang="fr-FR" sz="1100" i="1" dirty="0">
                <a:solidFill>
                  <a:schemeClr val="bg1"/>
                </a:solidFill>
                <a:latin typeface="Arial Narrow" panose="020B0606020202030204" pitchFamily="34" charset="0"/>
              </a:rPr>
              <a:t>ET LA CONSOLIDATION DE </a:t>
            </a:r>
            <a:r>
              <a:rPr lang="fr-FR" sz="1100" i="1" dirty="0" smtClean="0">
                <a:solidFill>
                  <a:schemeClr val="bg1"/>
                </a:solidFill>
                <a:latin typeface="Arial Narrow" panose="020B0606020202030204" pitchFamily="34" charset="0"/>
              </a:rPr>
              <a:t>SON  </a:t>
            </a:r>
            <a:r>
              <a:rPr lang="fr-FR" sz="1100" i="1" dirty="0">
                <a:solidFill>
                  <a:schemeClr val="bg1"/>
                </a:solidFill>
                <a:latin typeface="Arial Narrow" panose="020B0606020202030204" pitchFamily="34" charset="0"/>
              </a:rPr>
              <a:t>APPLICATION EN AGRICULTURE</a:t>
            </a:r>
            <a:r>
              <a:rPr lang="pt-PT" altLang="fr-FR" sz="1100" i="1" dirty="0">
                <a:solidFill>
                  <a:schemeClr val="bg1"/>
                </a:solidFill>
                <a:latin typeface="Arial Narrow" panose="020B0606020202030204" pitchFamily="34" charset="0"/>
              </a:rPr>
              <a:t>»</a:t>
            </a:r>
            <a:endParaRPr lang="pt-BR" sz="1100" i="1" dirty="0">
              <a:solidFill>
                <a:schemeClr val="bg1"/>
              </a:solidFill>
              <a:latin typeface="Arial Narrow" panose="020B0606020202030204" pitchFamily="34" charset="0"/>
              <a:cs typeface="Arial" panose="020B0604020202020204" pitchFamily="34" charset="0"/>
            </a:endParaRPr>
          </a:p>
          <a:p>
            <a:pPr>
              <a:defRPr lang="en-US"/>
            </a:pPr>
            <a:r>
              <a:rPr lang="pt-PT" sz="1100" b="1" i="1" dirty="0" err="1">
                <a:solidFill>
                  <a:srgbClr val="00B4B2"/>
                </a:solidFill>
                <a:latin typeface="Arial Narrow" panose="020B0606020202030204" pitchFamily="34" charset="0"/>
              </a:rPr>
              <a:t>Conférencier</a:t>
            </a:r>
            <a:r>
              <a:rPr lang="pt-PT" sz="1100" b="1" i="1" dirty="0">
                <a:solidFill>
                  <a:srgbClr val="00B4B2"/>
                </a:solidFill>
                <a:latin typeface="Arial Narrow" panose="020B0606020202030204" pitchFamily="34" charset="0"/>
              </a:rPr>
              <a:t> </a:t>
            </a:r>
            <a:r>
              <a:rPr lang="pt-BR" sz="1100" b="1" i="1" dirty="0" smtClean="0">
                <a:solidFill>
                  <a:srgbClr val="00B4B2"/>
                </a:solidFill>
                <a:latin typeface="Arial Narrow" panose="020B0606020202030204" pitchFamily="34" charset="0"/>
              </a:rPr>
              <a:t>: </a:t>
            </a:r>
            <a:r>
              <a:rPr lang="pt-PT" altLang="pt-BR" sz="1100" i="1" dirty="0" smtClean="0">
                <a:solidFill>
                  <a:schemeClr val="bg1"/>
                </a:solidFill>
                <a:latin typeface="Arial Narrow" panose="020B0606020202030204" pitchFamily="34" charset="0"/>
              </a:rPr>
              <a:t>Prof</a:t>
            </a:r>
            <a:r>
              <a:rPr lang="pt-PT" sz="1100" dirty="0">
                <a:solidFill>
                  <a:schemeClr val="bg1"/>
                </a:solidFill>
                <a:latin typeface="Arial Narrow" panose="020B0606020202030204" pitchFamily="34" charset="0"/>
              </a:rPr>
              <a:t>. Eder  de Souza Martins – </a:t>
            </a:r>
            <a:r>
              <a:rPr lang="fr-FR" sz="1100" dirty="0">
                <a:solidFill>
                  <a:schemeClr val="bg1"/>
                </a:solidFill>
                <a:latin typeface="Arial Narrow" panose="020B0606020202030204" pitchFamily="34" charset="0"/>
              </a:rPr>
              <a:t>Chercheur </a:t>
            </a:r>
            <a:r>
              <a:rPr lang="fr-FR" sz="1100" dirty="0" smtClean="0">
                <a:solidFill>
                  <a:schemeClr val="bg1"/>
                </a:solidFill>
                <a:latin typeface="Arial Narrow" panose="020B0606020202030204" pitchFamily="34" charset="0"/>
              </a:rPr>
              <a:t>à </a:t>
            </a:r>
            <a:r>
              <a:rPr lang="fr-FR" sz="1100" i="1" dirty="0" smtClean="0">
                <a:solidFill>
                  <a:schemeClr val="bg1"/>
                </a:solidFill>
                <a:latin typeface="Arial Narrow" panose="020B0606020202030204" pitchFamily="34" charset="0"/>
              </a:rPr>
              <a:t>EMBRAPA</a:t>
            </a:r>
            <a:r>
              <a:rPr lang="fr-FR" sz="1100"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(Société </a:t>
            </a:r>
            <a:r>
              <a:rPr lang="fr-FR" sz="1100" i="1" dirty="0" smtClean="0">
                <a:solidFill>
                  <a:schemeClr val="bg1"/>
                </a:solidFill>
                <a:latin typeface="Arial Narrow" panose="020B0606020202030204" pitchFamily="34" charset="0"/>
              </a:rPr>
              <a:t>Brésilienne </a:t>
            </a:r>
            <a:r>
              <a:rPr lang="fr-FR" sz="1100" i="1" dirty="0">
                <a:solidFill>
                  <a:schemeClr val="bg1"/>
                </a:solidFill>
                <a:latin typeface="Arial Narrow" panose="020B0606020202030204" pitchFamily="34" charset="0"/>
              </a:rPr>
              <a:t>de Recherche Agro-élevage</a:t>
            </a:r>
            <a:r>
              <a:rPr lang="pt-BR" sz="1100" i="1" dirty="0" smtClean="0">
                <a:solidFill>
                  <a:schemeClr val="bg1"/>
                </a:solidFill>
                <a:latin typeface="Arial Narrow" panose="020B0606020202030204" pitchFamily="34" charset="0"/>
              </a:rPr>
              <a:t>)</a:t>
            </a:r>
            <a:endParaRPr lang="pt-BR" sz="1100" i="1" dirty="0">
              <a:solidFill>
                <a:schemeClr val="bg1"/>
              </a:solidFill>
              <a:latin typeface="Arial Narrow" panose="020B0606020202030204" pitchFamily="34" charset="0"/>
            </a:endParaRPr>
          </a:p>
          <a:p>
            <a:pPr>
              <a:defRPr lang="en-US"/>
            </a:pPr>
            <a:r>
              <a:rPr lang="pt-PT" sz="1100" i="1" dirty="0" err="1">
                <a:solidFill>
                  <a:srgbClr val="00B4B2"/>
                </a:solidFill>
                <a:latin typeface="Arial Narrow" panose="020B0606020202030204" pitchFamily="34" charset="0"/>
              </a:rPr>
              <a:t>Modérateur</a:t>
            </a:r>
            <a:r>
              <a:rPr lang="pt-PT" sz="1100" i="1" dirty="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pt-PT" altLang="pt-BR" sz="1100" dirty="0">
                <a:solidFill>
                  <a:schemeClr val="bg1"/>
                </a:solidFill>
                <a:latin typeface="Arial Narrow" panose="020B0606020202030204" pitchFamily="34" charset="0"/>
              </a:rPr>
              <a:t>Cabo </a:t>
            </a:r>
            <a:r>
              <a:rPr lang="pt-PT" altLang="pt-BR" sz="1100" dirty="0" smtClean="0">
                <a:solidFill>
                  <a:schemeClr val="bg1"/>
                </a:solidFill>
                <a:latin typeface="Arial Narrow" panose="020B0606020202030204" pitchFamily="34" charset="0"/>
              </a:rPr>
              <a:t>Verde</a:t>
            </a:r>
            <a:endParaRPr lang="pt-PT" sz="1200" dirty="0">
              <a:solidFill>
                <a:schemeClr val="bg1"/>
              </a:solidFill>
              <a:latin typeface="Arial Narrow" panose="020B0606020202030204" pitchFamily="34" charset="0"/>
            </a:endParaRPr>
          </a:p>
          <a:p>
            <a:pPr>
              <a:defRPr lang="en-US"/>
            </a:pPr>
            <a:r>
              <a:rPr lang="pt-PT" sz="1100" dirty="0" err="1" smtClean="0">
                <a:solidFill>
                  <a:schemeClr val="bg1"/>
                </a:solidFill>
                <a:latin typeface="Arial Narrow" panose="020B0606020202030204" pitchFamily="34" charset="0"/>
              </a:rPr>
              <a:t>Débat</a:t>
            </a:r>
            <a:endParaRPr lang="pt-PT" sz="1100" dirty="0" smtClean="0">
              <a:solidFill>
                <a:schemeClr val="bg1"/>
              </a:solidFill>
              <a:latin typeface="Arial Narrow" panose="020B0606020202030204" pitchFamily="34" charset="0"/>
            </a:endParaRPr>
          </a:p>
          <a:p>
            <a:pPr>
              <a:defRPr lang="en-US"/>
            </a:pPr>
            <a:endParaRPr lang="pt-PT" sz="1100" dirty="0" smtClean="0">
              <a:solidFill>
                <a:schemeClr val="bg1"/>
              </a:solidFill>
              <a:latin typeface="Arial Narrow" panose="020B0606020202030204" pitchFamily="34" charset="0"/>
            </a:endParaRPr>
          </a:p>
          <a:p>
            <a:pPr>
              <a:defRPr lang="en-US"/>
            </a:pPr>
            <a:r>
              <a:rPr lang="pt-BR" sz="1100" dirty="0" smtClean="0">
                <a:solidFill>
                  <a:srgbClr val="00B4B2"/>
                </a:solidFill>
                <a:latin typeface="Arial Narrow" panose="020B0606020202030204" pitchFamily="34" charset="0"/>
              </a:rPr>
              <a:t>Pause café</a:t>
            </a:r>
          </a:p>
          <a:p>
            <a:pPr>
              <a:defRPr lang="en-US"/>
            </a:pPr>
            <a:r>
              <a:rPr lang="pt-PT" sz="1100" i="1" dirty="0" err="1" smtClean="0">
                <a:solidFill>
                  <a:srgbClr val="00B4B2"/>
                </a:solidFill>
                <a:latin typeface="Arial Narrow" panose="020B0606020202030204" pitchFamily="34" charset="0"/>
              </a:rPr>
              <a:t>Conférence</a:t>
            </a:r>
            <a:r>
              <a:rPr lang="pt-PT" sz="1100" i="1" dirty="0" smtClean="0">
                <a:solidFill>
                  <a:srgbClr val="00B4B2"/>
                </a:solidFill>
                <a:latin typeface="Arial Narrow" panose="020B0606020202030204" pitchFamily="34" charset="0"/>
              </a:rPr>
              <a:t> </a:t>
            </a:r>
            <a:r>
              <a:rPr lang="pt-PT" sz="1100" i="1" dirty="0">
                <a:solidFill>
                  <a:srgbClr val="00B4B2"/>
                </a:solidFill>
                <a:latin typeface="Arial Narrow" panose="020B0606020202030204" pitchFamily="34" charset="0"/>
              </a:rPr>
              <a:t>II: </a:t>
            </a:r>
            <a:r>
              <a:rPr lang="pt-PT" sz="1100" i="1" dirty="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rPr>
              <a:t>DE LA RECHERCHE À LA LÉGISLATION ET À LA RÉGLEMENTATION DE L'APPLICATION DE LA </a:t>
            </a:r>
            <a:r>
              <a:rPr lang="fr-FR" sz="1100" i="1" dirty="0" smtClean="0">
                <a:solidFill>
                  <a:schemeClr val="bg1"/>
                </a:solidFill>
                <a:latin typeface="Arial Narrow" panose="020B0606020202030204" pitchFamily="34" charset="0"/>
              </a:rPr>
              <a:t>POUDRE DE BASALTE </a:t>
            </a:r>
            <a:r>
              <a:rPr lang="fr-FR" sz="1100" i="1" dirty="0">
                <a:solidFill>
                  <a:schemeClr val="bg1"/>
                </a:solidFill>
                <a:latin typeface="Arial Narrow" panose="020B0606020202030204" pitchFamily="34" charset="0"/>
              </a:rPr>
              <a:t>EN </a:t>
            </a:r>
            <a:r>
              <a:rPr lang="fr-FR" sz="1100" i="1" dirty="0" smtClean="0">
                <a:solidFill>
                  <a:schemeClr val="bg1"/>
                </a:solidFill>
                <a:latin typeface="Arial Narrow" panose="020B0606020202030204" pitchFamily="34" charset="0"/>
              </a:rPr>
              <a:t>AGRICULTURE</a:t>
            </a:r>
            <a:r>
              <a:rPr lang="pt-BR" sz="1100" dirty="0" smtClean="0">
                <a:solidFill>
                  <a:schemeClr val="bg1"/>
                </a:solidFill>
                <a:latin typeface="Arial Narrow" panose="020B0606020202030204" pitchFamily="34" charset="0"/>
              </a:rPr>
              <a:t>:</a:t>
            </a:r>
            <a:r>
              <a:rPr lang="pt-BR" sz="1100" i="1"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de recherche, législation et réglementation sur l'application de la poudre de basalte </a:t>
            </a:r>
            <a:r>
              <a:rPr lang="fr-FR" sz="1100" i="1" dirty="0" smtClean="0">
                <a:solidFill>
                  <a:schemeClr val="bg1"/>
                </a:solidFill>
                <a:latin typeface="Arial Narrow" panose="020B0606020202030204" pitchFamily="34" charset="0"/>
              </a:rPr>
              <a:t>– Le Brésil </a:t>
            </a:r>
            <a:r>
              <a:rPr lang="fr-FR" sz="1100" i="1" dirty="0">
                <a:solidFill>
                  <a:schemeClr val="bg1"/>
                </a:solidFill>
                <a:latin typeface="Arial Narrow" panose="020B0606020202030204" pitchFamily="34" charset="0"/>
              </a:rPr>
              <a:t>comme Étude de cas</a:t>
            </a:r>
            <a:r>
              <a:rPr lang="pt-PT" altLang="fr-FR" sz="1100" i="1" dirty="0">
                <a:solidFill>
                  <a:schemeClr val="bg1"/>
                </a:solidFill>
                <a:latin typeface="Arial Narrow" panose="020B0606020202030204" pitchFamily="34" charset="0"/>
              </a:rPr>
              <a:t>»</a:t>
            </a:r>
            <a:endParaRPr lang="pt-PT" sz="1100" dirty="0">
              <a:solidFill>
                <a:schemeClr val="bg1"/>
              </a:solidFill>
              <a:latin typeface="Arial Narrow" panose="020B0606020202030204" pitchFamily="34" charset="0"/>
            </a:endParaRPr>
          </a:p>
          <a:p>
            <a:pPr>
              <a:defRPr lang="en-US"/>
            </a:pPr>
            <a:r>
              <a:rPr lang="pt-PT" sz="1100" i="1" dirty="0" err="1">
                <a:solidFill>
                  <a:srgbClr val="00B4B2"/>
                </a:solidFill>
                <a:latin typeface="Arial Narrow" panose="020B0606020202030204" pitchFamily="34" charset="0"/>
              </a:rPr>
              <a:t>Conférencier</a:t>
            </a:r>
            <a:r>
              <a:rPr lang="pt-PT" sz="1100" i="1" dirty="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pt-BR" sz="1100" i="1" dirty="0">
                <a:solidFill>
                  <a:schemeClr val="bg1"/>
                </a:solidFill>
                <a:latin typeface="Arial Narrow" panose="020B0606020202030204" pitchFamily="34" charset="0"/>
              </a:rPr>
              <a:t>Prof.  Suzi Huff Theodoro –  </a:t>
            </a:r>
            <a:r>
              <a:rPr lang="fr-FR" sz="1100" i="1" dirty="0">
                <a:solidFill>
                  <a:schemeClr val="bg1"/>
                </a:solidFill>
                <a:latin typeface="Arial Narrow" panose="020B0606020202030204" pitchFamily="34" charset="0"/>
              </a:rPr>
              <a:t>Chercheur à l'Université de </a:t>
            </a:r>
            <a:r>
              <a:rPr lang="fr-FR" sz="1100" i="1" dirty="0" smtClean="0">
                <a:solidFill>
                  <a:schemeClr val="bg1"/>
                </a:solidFill>
                <a:latin typeface="Arial Narrow" panose="020B0606020202030204" pitchFamily="34" charset="0"/>
              </a:rPr>
              <a:t>Brasilia</a:t>
            </a:r>
          </a:p>
          <a:p>
            <a:pPr>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 </a:t>
            </a:r>
            <a:r>
              <a:rPr lang="pt-PT" altLang="pt-BR" sz="1100" dirty="0" smtClean="0">
                <a:solidFill>
                  <a:schemeClr val="bg1"/>
                </a:solidFill>
                <a:latin typeface="Arial Narrow" panose="020B0606020202030204" pitchFamily="34" charset="0"/>
              </a:rPr>
              <a:t>Cabo Verde</a:t>
            </a:r>
            <a:endParaRPr lang="pt-BR" sz="1100" dirty="0" smtClean="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en-GB" sz="1100" dirty="0" err="1" smtClean="0">
                <a:solidFill>
                  <a:schemeClr val="bg1"/>
                </a:solidFill>
                <a:latin typeface="Arial Narrow" panose="020B0606020202030204" pitchFamily="34" charset="0"/>
              </a:rPr>
              <a:t>Débat</a:t>
            </a:r>
            <a:endParaRPr lang="en-GB" sz="1100" dirty="0" smtClean="0">
              <a:solidFill>
                <a:schemeClr val="bg1"/>
              </a:solidFill>
              <a:latin typeface="Arial Narrow" panose="020B0606020202030204" pitchFamily="34" charset="0"/>
            </a:endParaRPr>
          </a:p>
          <a:p>
            <a:pPr>
              <a:defRPr lang="en-US"/>
            </a:pPr>
            <a:endParaRPr lang="en-GB" sz="1100" dirty="0" smtClean="0">
              <a:solidFill>
                <a:schemeClr val="bg1"/>
              </a:solidFill>
              <a:latin typeface="Arial Narrow" panose="020B0606020202030204" pitchFamily="34" charset="0"/>
            </a:endParaRPr>
          </a:p>
          <a:p>
            <a:pPr>
              <a:defRPr lang="en-US"/>
            </a:pPr>
            <a:r>
              <a:rPr lang="pt-BR" sz="1100" i="1" dirty="0">
                <a:solidFill>
                  <a:srgbClr val="00B4B2"/>
                </a:solidFill>
                <a:latin typeface="Arial Narrow" panose="020B0606020202030204" pitchFamily="34" charset="0"/>
              </a:rPr>
              <a:t>Déjeuner</a:t>
            </a:r>
          </a:p>
          <a:p>
            <a:pPr>
              <a:defRPr lang="en-US"/>
            </a:pPr>
            <a:r>
              <a:rPr lang="pt-PT" sz="1100" i="1" dirty="0" err="1">
                <a:solidFill>
                  <a:srgbClr val="00B4B2"/>
                </a:solidFill>
                <a:latin typeface="Arial Narrow" panose="020B0606020202030204" pitchFamily="34" charset="0"/>
              </a:rPr>
              <a:t>Conférence</a:t>
            </a:r>
            <a:r>
              <a:rPr lang="pt-PT" sz="1100" i="1" dirty="0">
                <a:solidFill>
                  <a:srgbClr val="00B4B2"/>
                </a:solidFill>
                <a:latin typeface="Arial Narrow" panose="020B0606020202030204" pitchFamily="34" charset="0"/>
              </a:rPr>
              <a:t> </a:t>
            </a:r>
            <a:r>
              <a:rPr lang="pt-PT" sz="1100" i="1" dirty="0" smtClean="0">
                <a:solidFill>
                  <a:srgbClr val="00B4B2"/>
                </a:solidFill>
                <a:latin typeface="Arial Narrow" panose="020B0606020202030204" pitchFamily="34" charset="0"/>
              </a:rPr>
              <a:t>III: </a:t>
            </a:r>
            <a:r>
              <a:rPr lang="pt-PT" sz="1100" b="1" i="1" dirty="0" smtClean="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sym typeface="+mn-ea"/>
              </a:rPr>
              <a:t>RECONSTRUCTION DU SOL ET DE L'ENVIRONNEMENT AVEC </a:t>
            </a:r>
            <a:r>
              <a:rPr lang="fr-FR" sz="1100" i="1" dirty="0" smtClean="0">
                <a:solidFill>
                  <a:schemeClr val="bg1"/>
                </a:solidFill>
                <a:latin typeface="Arial Narrow" panose="020B0606020202030204" pitchFamily="34" charset="0"/>
                <a:sym typeface="+mn-ea"/>
              </a:rPr>
              <a:t>L’APPLICATION DE LA POUDRE DE BASALTE </a:t>
            </a:r>
            <a:r>
              <a:rPr lang="fr-FR" sz="1100" i="1" dirty="0">
                <a:solidFill>
                  <a:schemeClr val="bg1"/>
                </a:solidFill>
                <a:latin typeface="Arial Narrow" panose="020B0606020202030204" pitchFamily="34" charset="0"/>
                <a:sym typeface="+mn-ea"/>
              </a:rPr>
              <a:t>POUR UNE PRODUCTIVITÉ ET UNE QUALITÉ ALIMENTAIRES ACCRUES</a:t>
            </a:r>
            <a:r>
              <a:rPr lang="pt-PT" altLang="fr-FR" sz="1100" i="1" dirty="0">
                <a:solidFill>
                  <a:schemeClr val="bg1"/>
                </a:solidFill>
                <a:latin typeface="Arial Narrow" panose="020B0606020202030204" pitchFamily="34" charset="0"/>
              </a:rPr>
              <a:t>»</a:t>
            </a:r>
            <a:endParaRPr lang="pt-PT" sz="1100" i="1" dirty="0">
              <a:solidFill>
                <a:schemeClr val="bg1"/>
              </a:solidFill>
              <a:latin typeface="Arial Narrow" panose="020B0606020202030204" pitchFamily="34" charset="0"/>
              <a:cs typeface="Arial" panose="020B0604020202020204" pitchFamily="34" charset="0"/>
            </a:endParaRPr>
          </a:p>
          <a:p>
            <a:pPr>
              <a:defRPr lang="en-US"/>
            </a:pPr>
            <a:r>
              <a:rPr lang="pt-PT" sz="1100" i="1" dirty="0">
                <a:solidFill>
                  <a:srgbClr val="00B4B2"/>
                </a:solidFill>
                <a:latin typeface="Arial Narrow" panose="020B0606020202030204" pitchFamily="34" charset="0"/>
              </a:rPr>
              <a:t>Conférencier </a:t>
            </a:r>
            <a:r>
              <a:rPr lang="pt-BR" sz="1100" i="1" dirty="0" smtClean="0">
                <a:solidFill>
                  <a:srgbClr val="00B4B2"/>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Prof</a:t>
            </a:r>
            <a:r>
              <a:rPr lang="pt-PT" sz="1100" dirty="0">
                <a:solidFill>
                  <a:schemeClr val="bg1"/>
                </a:solidFill>
                <a:latin typeface="Arial Narrow" panose="020B0606020202030204" pitchFamily="34" charset="0"/>
                <a:sym typeface="+mn-ea"/>
              </a:rPr>
              <a:t>. Bernardo Knapik – </a:t>
            </a:r>
            <a:r>
              <a:rPr lang="pt-PT" sz="1100" dirty="0" smtClean="0">
                <a:solidFill>
                  <a:schemeClr val="bg1"/>
                </a:solidFill>
                <a:latin typeface="Arial Narrow" panose="020B0606020202030204" pitchFamily="34" charset="0"/>
                <a:sym typeface="+mn-ea"/>
              </a:rPr>
              <a:t> Chercheur  à l’Université Estadual do Paraná </a:t>
            </a:r>
            <a:r>
              <a:rPr lang="pt-BR" sz="1100" dirty="0" smtClean="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Brésil</a:t>
            </a:r>
            <a:endParaRPr lang="en-US" sz="1100" b="1" i="1" dirty="0">
              <a:solidFill>
                <a:schemeClr val="bg1"/>
              </a:solidFill>
              <a:latin typeface="Arial Narrow" panose="020B0606020202030204" pitchFamily="34" charset="0"/>
            </a:endParaRPr>
          </a:p>
          <a:p>
            <a:pPr>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en-US" sz="1100" dirty="0" smtClean="0">
                <a:solidFill>
                  <a:schemeClr val="bg1"/>
                </a:solidFill>
                <a:latin typeface="Arial Narrow" panose="020B0606020202030204" pitchFamily="34" charset="0"/>
              </a:rPr>
              <a:t>Cabo </a:t>
            </a:r>
            <a:r>
              <a:rPr lang="en-US" sz="1100" dirty="0">
                <a:solidFill>
                  <a:schemeClr val="bg1"/>
                </a:solidFill>
                <a:latin typeface="Arial Narrow" panose="020B0606020202030204" pitchFamily="34" charset="0"/>
              </a:rPr>
              <a:t>Verde</a:t>
            </a: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Débat</a:t>
            </a: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rgbClr val="00B4B2"/>
                </a:solidFill>
                <a:latin typeface="Arial Narrow" panose="020B0606020202030204" pitchFamily="34" charset="0"/>
              </a:rPr>
              <a:t>Pause café</a:t>
            </a:r>
            <a:endParaRPr lang="pt-BR" sz="1100" dirty="0">
              <a:solidFill>
                <a:srgbClr val="00B4B2"/>
              </a:solidFill>
              <a:latin typeface="Arial Narrow" panose="020B0606020202030204" pitchFamily="34" charset="0"/>
            </a:endParaRPr>
          </a:p>
          <a:p>
            <a:pPr>
              <a:defRPr lang="en-US"/>
            </a:pPr>
            <a:r>
              <a:rPr lang="en-US" sz="1100" i="1" dirty="0">
                <a:solidFill>
                  <a:srgbClr val="00B4B2"/>
                </a:solidFill>
                <a:latin typeface="Arial Narrow" panose="020B0606020202030204" pitchFamily="34" charset="0"/>
              </a:rPr>
              <a:t>Conference IV:</a:t>
            </a:r>
            <a:r>
              <a:rPr lang="en-US" sz="1100" i="1" dirty="0">
                <a:solidFill>
                  <a:srgbClr val="00B4B2"/>
                </a:solidFill>
                <a:latin typeface="Arial Narrow" panose="020B0606020202030204" pitchFamily="34" charset="0"/>
                <a:cs typeface="Arial" panose="020B0604020202020204" pitchFamily="34" charset="0"/>
              </a:rPr>
              <a:t> </a:t>
            </a:r>
            <a:r>
              <a:rPr lang="pt-PT" sz="1100" i="1" dirty="0" smtClean="0">
                <a:solidFill>
                  <a:schemeClr val="bg1"/>
                </a:solidFill>
                <a:latin typeface="Arial Narrow" panose="020B0606020202030204" pitchFamily="34" charset="0"/>
                <a:cs typeface="Arial" panose="020B0604020202020204" pitchFamily="34" charset="0"/>
              </a:rPr>
              <a:t>«</a:t>
            </a:r>
            <a:r>
              <a:rPr lang="fr-FR" sz="1100" i="1" dirty="0">
                <a:solidFill>
                  <a:schemeClr val="bg1"/>
                </a:solidFill>
                <a:latin typeface="Arial Narrow" panose="020B0606020202030204" pitchFamily="34" charset="0"/>
                <a:sym typeface="+mn-ea"/>
              </a:rPr>
              <a:t>UTILISATION </a:t>
            </a:r>
            <a:r>
              <a:rPr lang="fr-FR" sz="1100" i="1" dirty="0" smtClean="0">
                <a:solidFill>
                  <a:schemeClr val="bg1"/>
                </a:solidFill>
                <a:latin typeface="Arial Narrow" panose="020B0606020202030204" pitchFamily="34" charset="0"/>
                <a:sym typeface="+mn-ea"/>
              </a:rPr>
              <a:t>DE LA  </a:t>
            </a:r>
            <a:r>
              <a:rPr lang="fr-FR" sz="1100" i="1" dirty="0">
                <a:solidFill>
                  <a:schemeClr val="bg1"/>
                </a:solidFill>
                <a:latin typeface="Arial Narrow" panose="020B0606020202030204" pitchFamily="34" charset="0"/>
                <a:sym typeface="+mn-ea"/>
              </a:rPr>
              <a:t>POUDRE DE </a:t>
            </a:r>
            <a:r>
              <a:rPr lang="fr-FR" sz="1100" i="1" dirty="0" smtClean="0">
                <a:solidFill>
                  <a:schemeClr val="bg1"/>
                </a:solidFill>
                <a:latin typeface="Arial Narrow" panose="020B0606020202030204" pitchFamily="34" charset="0"/>
                <a:sym typeface="+mn-ea"/>
              </a:rPr>
              <a:t>BASALTE </a:t>
            </a:r>
            <a:r>
              <a:rPr lang="fr-FR" sz="1100" i="1" dirty="0">
                <a:solidFill>
                  <a:schemeClr val="bg1"/>
                </a:solidFill>
                <a:latin typeface="Arial Narrow" panose="020B0606020202030204" pitchFamily="34" charset="0"/>
                <a:sym typeface="+mn-ea"/>
              </a:rPr>
              <a:t>EN AGRICULTURE </a:t>
            </a:r>
            <a:r>
              <a:rPr lang="pt-PT" sz="1100" i="1" dirty="0">
                <a:solidFill>
                  <a:schemeClr val="bg1"/>
                </a:solidFill>
                <a:latin typeface="Arial Narrow" panose="020B0606020202030204" pitchFamily="34" charset="0"/>
                <a:sym typeface="+mn-ea"/>
              </a:rPr>
              <a:t>- </a:t>
            </a:r>
            <a:r>
              <a:rPr lang="pt-PT" sz="1100" i="1" dirty="0" err="1">
                <a:solidFill>
                  <a:schemeClr val="bg1"/>
                </a:solidFill>
                <a:latin typeface="Arial Narrow" panose="020B0606020202030204" pitchFamily="34" charset="0"/>
                <a:sym typeface="+mn-ea"/>
              </a:rPr>
              <a:t>Étude</a:t>
            </a:r>
            <a:r>
              <a:rPr lang="pt-PT" sz="1100" i="1" dirty="0">
                <a:solidFill>
                  <a:schemeClr val="bg1"/>
                </a:solidFill>
                <a:latin typeface="Arial Narrow" panose="020B0606020202030204" pitchFamily="34" charset="0"/>
                <a:sym typeface="+mn-ea"/>
              </a:rPr>
              <a:t> de cas»</a:t>
            </a:r>
            <a:endParaRPr lang="en-GB" sz="1100" dirty="0">
              <a:solidFill>
                <a:schemeClr val="bg1"/>
              </a:solidFill>
              <a:latin typeface="Arial Narrow" panose="020B0606020202030204" pitchFamily="34" charset="0"/>
              <a:cs typeface="Arial" panose="020B0604020202020204" pitchFamily="34" charset="0"/>
            </a:endParaRPr>
          </a:p>
          <a:p>
            <a:pPr>
              <a:defRPr lang="en-US"/>
            </a:pPr>
            <a:r>
              <a:rPr lang="pt-PT" sz="1100" i="1" dirty="0">
                <a:solidFill>
                  <a:srgbClr val="00B4B2"/>
                </a:solidFill>
                <a:latin typeface="Arial Narrow" panose="020B0606020202030204" pitchFamily="34" charset="0"/>
              </a:rPr>
              <a:t>Conférencier </a:t>
            </a:r>
            <a:r>
              <a:rPr lang="pt-BR" sz="1100" i="1" dirty="0" smtClean="0">
                <a:solidFill>
                  <a:srgbClr val="00B4B2"/>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Prof</a:t>
            </a:r>
            <a:r>
              <a:rPr lang="pt-PT" sz="1100" dirty="0">
                <a:solidFill>
                  <a:schemeClr val="bg1"/>
                </a:solidFill>
                <a:latin typeface="Arial Narrow" panose="020B0606020202030204" pitchFamily="34" charset="0"/>
                <a:sym typeface="+mn-ea"/>
              </a:rPr>
              <a:t>. </a:t>
            </a:r>
            <a:r>
              <a:rPr lang="pt-PT" sz="1100" dirty="0" err="1">
                <a:solidFill>
                  <a:schemeClr val="bg1"/>
                </a:solidFill>
                <a:latin typeface="Arial Narrow" panose="020B0606020202030204" pitchFamily="34" charset="0"/>
                <a:sym typeface="+mn-ea"/>
              </a:rPr>
              <a:t>Émérite</a:t>
            </a:r>
            <a:r>
              <a:rPr lang="pt-PT" sz="1100" dirty="0" smtClean="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Peter van </a:t>
            </a:r>
            <a:r>
              <a:rPr lang="pt-PT" sz="1100" dirty="0" err="1">
                <a:solidFill>
                  <a:schemeClr val="bg1"/>
                </a:solidFill>
                <a:latin typeface="Arial Narrow" panose="020B0606020202030204" pitchFamily="34" charset="0"/>
                <a:sym typeface="+mn-ea"/>
              </a:rPr>
              <a:t>Straaten</a:t>
            </a:r>
            <a:r>
              <a:rPr lang="pt-PT" sz="1100" dirty="0">
                <a:solidFill>
                  <a:schemeClr val="bg1"/>
                </a:solidFill>
                <a:latin typeface="Arial Narrow" panose="020B0606020202030204" pitchFamily="34" charset="0"/>
                <a:sym typeface="+mn-ea"/>
              </a:rPr>
              <a:t> – </a:t>
            </a:r>
            <a:r>
              <a:rPr lang="pt-PT" sz="1100" dirty="0" smtClean="0">
                <a:solidFill>
                  <a:schemeClr val="bg1"/>
                </a:solidFill>
                <a:latin typeface="Arial Narrow" panose="020B0606020202030204" pitchFamily="34" charset="0"/>
                <a:sym typeface="+mn-ea"/>
              </a:rPr>
              <a:t>Université</a:t>
            </a:r>
            <a:r>
              <a:rPr lang="pt-PT" sz="1100" dirty="0">
                <a:solidFill>
                  <a:schemeClr val="bg1"/>
                </a:solidFill>
                <a:latin typeface="Arial Narrow" panose="020B0606020202030204" pitchFamily="34" charset="0"/>
                <a:sym typeface="+mn-ea"/>
              </a:rPr>
              <a:t> de </a:t>
            </a:r>
            <a:r>
              <a:rPr lang="pt-PT" sz="1100" dirty="0" err="1">
                <a:solidFill>
                  <a:schemeClr val="bg1"/>
                </a:solidFill>
                <a:latin typeface="Arial Narrow" panose="020B0606020202030204" pitchFamily="34" charset="0"/>
                <a:sym typeface="+mn-ea"/>
              </a:rPr>
              <a:t>Guelph</a:t>
            </a:r>
            <a:r>
              <a:rPr lang="pt-BR" sz="1100" dirty="0">
                <a:solidFill>
                  <a:schemeClr val="bg1"/>
                </a:solidFill>
                <a:latin typeface="Arial Narrow" panose="020B0606020202030204" pitchFamily="34" charset="0"/>
                <a:sym typeface="+mn-ea"/>
              </a:rPr>
              <a:t> – Canadá</a:t>
            </a:r>
            <a:endParaRPr lang="pt-PT" sz="1100" dirty="0" smtClean="0">
              <a:solidFill>
                <a:schemeClr val="bg1"/>
              </a:solidFill>
              <a:latin typeface="Arial Narrow" panose="020B0606020202030204" pitchFamily="34" charset="0"/>
            </a:endParaRPr>
          </a:p>
          <a:p>
            <a:pPr eaLnBrk="1" fontAlgn="auto" latinLnBrk="0" hangingPunct="1">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i="1" dirty="0">
                <a:solidFill>
                  <a:srgbClr val="00B4B2"/>
                </a:solidFill>
                <a:latin typeface="Arial Narrow" panose="020B0606020202030204" pitchFamily="34" charset="0"/>
              </a:rPr>
              <a:t>: </a:t>
            </a:r>
            <a:r>
              <a:rPr lang="pt-PT" sz="1100" dirty="0">
                <a:solidFill>
                  <a:schemeClr val="bg1"/>
                </a:solidFill>
                <a:latin typeface="Arial Narrow" panose="020B0606020202030204" pitchFamily="34" charset="0"/>
              </a:rPr>
              <a:t>Côte d’Ivoire</a:t>
            </a:r>
            <a:endParaRPr lang="pt-PT" sz="1100" i="1"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Débat</a:t>
            </a:r>
          </a:p>
          <a:p>
            <a:pPr>
              <a:defRPr lang="en-US"/>
            </a:pPr>
            <a:r>
              <a:rPr lang="pt-PT" sz="1100" i="1" dirty="0" smtClean="0">
                <a:solidFill>
                  <a:schemeClr val="bg1"/>
                </a:solidFill>
                <a:latin typeface="Arial Narrow" panose="020B0606020202030204" pitchFamily="34" charset="0"/>
              </a:rPr>
              <a:t>Réception </a:t>
            </a:r>
            <a:r>
              <a:rPr lang="pt-PT" sz="1100" i="1" dirty="0">
                <a:solidFill>
                  <a:schemeClr val="bg1"/>
                </a:solidFill>
                <a:latin typeface="Arial Narrow" panose="020B0606020202030204" pitchFamily="34" charset="0"/>
              </a:rPr>
              <a:t>de bienvenue</a:t>
            </a:r>
          </a:p>
        </p:txBody>
      </p:sp>
      <p:sp>
        <p:nvSpPr>
          <p:cNvPr id="24" name="TextBox 31"/>
          <p:cNvSpPr/>
          <p:nvPr/>
        </p:nvSpPr>
        <p:spPr>
          <a:xfrm>
            <a:off x="19685" y="164359"/>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sz="1400" b="1" i="1" dirty="0" smtClean="0">
                <a:solidFill>
                  <a:srgbClr val="008080"/>
                </a:solidFill>
                <a:latin typeface="Times New Roman" panose="02020603050405020304" pitchFamily="1" charset="0"/>
                <a:cs typeface="Times New Roman" panose="02020603050405020304" pitchFamily="1" charset="0"/>
              </a:rPr>
              <a:t>26</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8080"/>
                </a:solidFill>
                <a:latin typeface="Times New Roman" panose="02020603050405020304" pitchFamily="1" charset="0"/>
                <a:cs typeface="Times New Roman" panose="02020603050405020304" pitchFamily="1" charset="0"/>
              </a:rPr>
              <a:t>Septembre</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202</a:t>
            </a:r>
            <a:r>
              <a:rPr lang="pt-PT" sz="1400" b="1" i="1" dirty="0">
                <a:solidFill>
                  <a:srgbClr val="008080"/>
                </a:solidFill>
                <a:latin typeface="Times New Roman" panose="02020603050405020304" pitchFamily="1" charset="0"/>
                <a:cs typeface="Times New Roman" panose="02020603050405020304" pitchFamily="1" charset="0"/>
              </a:rPr>
              <a:t>2</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8080"/>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25" name="TextBox 1"/>
          <p:cNvSpPr/>
          <p:nvPr/>
        </p:nvSpPr>
        <p:spPr>
          <a:xfrm>
            <a:off x="86360" y="-2646"/>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ea typeface="Century Gothic" panose="020B0502020202020204" pitchFamily="2" charset="0"/>
              <a:cs typeface="Times New Roman" panose="02020603050405020304" pitchFamily="1" charset="0"/>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41"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48"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4</a:t>
            </a:fld>
            <a:endParaRPr lang="fr-FR" altLang="pt-PT" sz="1200" b="1" i="1" u="sng" dirty="0" smtClean="0">
              <a:solidFill>
                <a:schemeClr val="tx2">
                  <a:lumMod val="50000"/>
                </a:schemeClr>
              </a:solidFill>
            </a:endParaRPr>
          </a:p>
        </p:txBody>
      </p:sp>
      <p:sp>
        <p:nvSpPr>
          <p:cNvPr id="49"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35" name="Picture 2" descr="E:\DOSSIER 2020\BASALT CONFERENCE\web doc\Imag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369" y="3833477"/>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DOSSIER 2020\BASALT CONFERENCE\web doc\Im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sp>
        <p:nvSpPr>
          <p:cNvPr id="39"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0"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TextBox 31"/>
          <p:cNvSpPr/>
          <p:nvPr/>
        </p:nvSpPr>
        <p:spPr>
          <a:xfrm>
            <a:off x="-8890" y="158442"/>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cs typeface="Times New Roman" panose="02020603050405020304" pitchFamily="1" charset="0"/>
              </a:rPr>
              <a:t>JOUR</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6666"/>
                </a:solidFill>
                <a:latin typeface="Times New Roman" panose="02020603050405020304" pitchFamily="1" charset="0"/>
                <a:cs typeface="Times New Roman" panose="02020603050405020304" pitchFamily="1" charset="0"/>
              </a:rPr>
              <a:t>27</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Septembre</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12" name="TextBox 1"/>
          <p:cNvSpPr/>
          <p:nvPr/>
        </p:nvSpPr>
        <p:spPr>
          <a:xfrm>
            <a:off x="10160" y="-3483"/>
            <a:ext cx="1520190" cy="369570"/>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3" name="TextBox 26"/>
          <p:cNvSpPr/>
          <p:nvPr/>
        </p:nvSpPr>
        <p:spPr>
          <a:xfrm>
            <a:off x="1009226" y="423337"/>
            <a:ext cx="6428105" cy="6501765"/>
          </a:xfrm>
          <a:prstGeom prst="rect">
            <a:avLst/>
          </a:prstGeom>
          <a:noFill/>
          <a:ln>
            <a:noFill/>
          </a:ln>
          <a:effectLst/>
        </p:spPr>
        <p:txBody>
          <a:bodyPr vert="horz" wrap="square" lIns="91440" tIns="45720" rIns="91440" bIns="45720" numCol="1" spcCol="215900" anchor="t"/>
          <a:lstStyle/>
          <a:p>
            <a:pPr>
              <a:lnSpc>
                <a:spcPts val="1100"/>
              </a:lnSpc>
              <a:defRPr lang="en-US"/>
            </a:pPr>
            <a:r>
              <a:rPr lang="pt-BR" sz="1100" b="1" i="1" dirty="0">
                <a:solidFill>
                  <a:srgbClr val="006666"/>
                </a:solidFill>
                <a:latin typeface="Arial Narrow" panose="020B0606020202030204" pitchFamily="34" charset="0"/>
              </a:rPr>
              <a:t>À partir de </a:t>
            </a:r>
            <a:r>
              <a:rPr lang="pt-PT" altLang="pt-BR" sz="1100" b="1" i="1" dirty="0">
                <a:solidFill>
                  <a:srgbClr val="006666"/>
                </a:solidFill>
                <a:latin typeface="Arial Narrow" panose="020B0606020202030204" pitchFamily="34" charset="0"/>
              </a:rPr>
              <a:t>7</a:t>
            </a:r>
            <a:r>
              <a:rPr lang="pt-PT" sz="1100" b="1" i="1" dirty="0">
                <a:solidFill>
                  <a:srgbClr val="006666"/>
                </a:solidFill>
                <a:latin typeface="Arial Narrow" panose="020B0606020202030204" pitchFamily="34" charset="0"/>
              </a:rPr>
              <a:t>:</a:t>
            </a:r>
            <a:r>
              <a:rPr lang="pt-BR" sz="1100" b="1" i="1" dirty="0">
                <a:solidFill>
                  <a:srgbClr val="006666"/>
                </a:solidFill>
                <a:latin typeface="Arial Narrow" panose="020B0606020202030204" pitchFamily="34" charset="0"/>
              </a:rPr>
              <a:t>00</a:t>
            </a:r>
          </a:p>
          <a:p>
            <a:pPr>
              <a:lnSpc>
                <a:spcPts val="1100"/>
              </a:lnSpc>
              <a:defRPr lang="en-US"/>
            </a:pPr>
            <a:r>
              <a:rPr lang="fr-FR" altLang="en-US" sz="1100" i="1" dirty="0" err="1">
                <a:solidFill>
                  <a:srgbClr val="00B4B2"/>
                </a:solidFill>
                <a:latin typeface="Arial Narrow" panose="020B0606020202030204" pitchFamily="34" charset="0"/>
                <a:sym typeface="+mn-ea"/>
              </a:rPr>
              <a:t>Conference</a:t>
            </a:r>
            <a:r>
              <a:rPr lang="fr-FR" altLang="en-US" sz="1100" i="1" dirty="0">
                <a:solidFill>
                  <a:srgbClr val="00B4B2"/>
                </a:solidFill>
                <a:latin typeface="Arial Narrow" panose="020B0606020202030204" pitchFamily="34" charset="0"/>
                <a:sym typeface="+mn-ea"/>
              </a:rPr>
              <a:t> </a:t>
            </a:r>
            <a:r>
              <a:rPr lang="fr-FR" altLang="en-US" sz="1100" i="1" dirty="0" smtClean="0">
                <a:solidFill>
                  <a:srgbClr val="00B4B2"/>
                </a:solidFill>
                <a:latin typeface="Arial Narrow" panose="020B0606020202030204" pitchFamily="34" charset="0"/>
                <a:sym typeface="+mn-ea"/>
              </a:rPr>
              <a:t>V: </a:t>
            </a:r>
            <a:r>
              <a:rPr lang="pt-PT" sz="1100" i="1" dirty="0" smtClean="0">
                <a:solidFill>
                  <a:schemeClr val="bg1"/>
                </a:solidFill>
                <a:latin typeface="Arial Narrow" panose="020B0606020202030204" pitchFamily="34" charset="0"/>
                <a:sym typeface="+mn-ea"/>
              </a:rPr>
              <a:t>«</a:t>
            </a:r>
            <a:r>
              <a:rPr lang="fr-FR" sz="1100" i="1" dirty="0">
                <a:solidFill>
                  <a:schemeClr val="bg1"/>
                </a:solidFill>
                <a:latin typeface="Arial Narrow" panose="020B0606020202030204" pitchFamily="34" charset="0"/>
                <a:cs typeface="Arial Narrow" panose="020B0606020202030204" pitchFamily="34" charset="0"/>
                <a:sym typeface="+mn-ea"/>
              </a:rPr>
              <a:t>LES DÉFIS DU DÉVELOPPEMENT DURABLE: La nécessité d'une gestion des nutriments en agriculture</a:t>
            </a:r>
            <a:r>
              <a:rPr lang="pt-PT" sz="1100" i="1" dirty="0" smtClean="0">
                <a:solidFill>
                  <a:schemeClr val="bg1"/>
                </a:solidFill>
                <a:latin typeface="Arial Narrow" panose="020B0606020202030204" pitchFamily="34" charset="0"/>
                <a:sym typeface="+mn-ea"/>
              </a:rPr>
              <a:t>» </a:t>
            </a:r>
            <a:endParaRPr lang="pt-PT" sz="1100" i="1" dirty="0">
              <a:solidFill>
                <a:schemeClr val="bg1"/>
              </a:solidFill>
              <a:latin typeface="Arial Narrow" panose="020B0606020202030204" pitchFamily="34" charset="0"/>
              <a:sym typeface="+mn-ea"/>
            </a:endParaRPr>
          </a:p>
          <a:p>
            <a:pPr>
              <a:lnSpc>
                <a:spcPts val="1100"/>
              </a:lnSpc>
              <a:defRPr lang="en-US"/>
            </a:pPr>
            <a:r>
              <a:rPr lang="fr-FR" sz="1100" i="1" dirty="0" smtClean="0">
                <a:solidFill>
                  <a:srgbClr val="00B4B2"/>
                </a:solidFill>
                <a:latin typeface="Arial Narrow" panose="020B0606020202030204" pitchFamily="34" charset="0"/>
                <a:sym typeface="+mn-ea"/>
              </a:rPr>
              <a:t>Modérateur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a:solidFill>
                  <a:schemeClr val="bg1"/>
                </a:solidFill>
                <a:latin typeface="Arial Narrow" panose="020B0606020202030204" pitchFamily="34" charset="0"/>
                <a:cs typeface="Arial Narrow" panose="020B0606020202030204" pitchFamily="34" charset="0"/>
                <a:sym typeface="+mn-ea"/>
              </a:rPr>
              <a:t>ARAA</a:t>
            </a:r>
            <a:r>
              <a:rPr lang="fr-FR" sz="1100" dirty="0">
                <a:solidFill>
                  <a:schemeClr val="bg1"/>
                </a:solidFill>
                <a:latin typeface="Arial Narrow" panose="020B0606020202030204" pitchFamily="34" charset="0"/>
                <a:cs typeface="Arial Narrow" panose="020B0606020202030204" pitchFamily="34" charset="0"/>
                <a:sym typeface="+mn-ea"/>
              </a:rPr>
              <a:t> - Agence régionale pour l'agriculture et l'alimentation</a:t>
            </a:r>
            <a:endParaRPr lang="pt-PT" sz="1100" b="1" i="1" dirty="0">
              <a:solidFill>
                <a:schemeClr val="bg1"/>
              </a:solidFill>
              <a:latin typeface="Arial Narrow" panose="020B0606020202030204" pitchFamily="34" charset="0"/>
              <a:sym typeface="+mn-ea"/>
            </a:endParaRPr>
          </a:p>
          <a:p>
            <a:pPr>
              <a:lnSpc>
                <a:spcPts val="1100"/>
              </a:lnSpc>
              <a:defRPr lang="en-US"/>
            </a:pPr>
            <a:r>
              <a:rPr lang="fr-FR" sz="1100" i="1" dirty="0" smtClean="0">
                <a:solidFill>
                  <a:srgbClr val="00B4B2"/>
                </a:solidFill>
                <a:latin typeface="Arial Narrow" panose="020B0606020202030204" pitchFamily="34" charset="0"/>
                <a:sym typeface="+mn-ea"/>
              </a:rPr>
              <a:t>Conférencier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a:solidFill>
                  <a:schemeClr val="bg1"/>
                </a:solidFill>
                <a:latin typeface="Arial Narrow" panose="020B0606020202030204" pitchFamily="34" charset="0"/>
                <a:cs typeface="Arial Narrow" panose="020B0606020202030204" pitchFamily="34" charset="0"/>
                <a:sym typeface="+mn-ea"/>
              </a:rPr>
              <a:t>FAO</a:t>
            </a:r>
            <a:r>
              <a:rPr lang="fr-FR" sz="1100" dirty="0">
                <a:solidFill>
                  <a:schemeClr val="bg1"/>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bg1"/>
                </a:solidFill>
                <a:latin typeface="Arial Narrow" panose="020B0606020202030204" pitchFamily="34" charset="0"/>
                <a:cs typeface="Arial Narrow" panose="020B0606020202030204" pitchFamily="34" charset="0"/>
                <a:sym typeface="+mn-ea"/>
              </a:rPr>
              <a:t>l'agriculture</a:t>
            </a: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a:solidFill>
                  <a:srgbClr val="006666"/>
                </a:solidFill>
                <a:latin typeface="Arial Narrow" panose="020B0606020202030204" pitchFamily="34" charset="0"/>
              </a:rPr>
              <a:t>Débat</a:t>
            </a: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BR" sz="1100" dirty="0">
                <a:solidFill>
                  <a:srgbClr val="006666"/>
                </a:solidFill>
                <a:latin typeface="Arial Narrow" panose="020B0606020202030204" pitchFamily="34" charset="0"/>
              </a:rPr>
              <a:t>Pause café</a:t>
            </a:r>
          </a:p>
          <a:p>
            <a:pPr>
              <a:lnSpc>
                <a:spcPts val="1100"/>
              </a:lnSpc>
              <a:defRPr lang="en-US"/>
            </a:pPr>
            <a:r>
              <a:rPr lang="pt-PT" sz="1100" i="1" dirty="0" smtClean="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i="1" dirty="0">
                <a:solidFill>
                  <a:schemeClr val="bg1"/>
                </a:solidFill>
                <a:latin typeface="Arial Narrow" panose="020B0606020202030204" pitchFamily="34" charset="0"/>
                <a:cs typeface="Arial Narrow" panose="020B0606020202030204" pitchFamily="34" charset="0"/>
                <a:sym typeface="+mn-ea"/>
              </a:rPr>
              <a:t>LA FERTILISATION DU SOL AVEC POUDRE DE ROCHE ET PRODUCTION DES ALIMENTS</a:t>
            </a:r>
            <a:r>
              <a:rPr lang="pt-PT" sz="1100" i="1" dirty="0" smtClean="0">
                <a:solidFill>
                  <a:schemeClr val="bg1"/>
                </a:solidFill>
                <a:latin typeface="Arial Narrow" panose="020B0606020202030204" pitchFamily="34" charset="0"/>
                <a:cs typeface="Arial Narrow" panose="020B0606020202030204" pitchFamily="34" charset="0"/>
                <a:sym typeface="+mn-ea"/>
              </a:rPr>
              <a:t>» </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rgbClr val="00B4B2"/>
                </a:solidFill>
                <a:latin typeface="Arial Narrow" panose="020B0606020202030204" pitchFamily="34" charset="0"/>
                <a:sym typeface="+mn-ea"/>
              </a:rPr>
              <a:t>Modérateur </a:t>
            </a:r>
            <a:r>
              <a:rPr lang="pt-PT" sz="1100" dirty="0" smtClean="0">
                <a:solidFill>
                  <a:schemeClr val="bg1"/>
                </a:solidFill>
                <a:latin typeface="Arial Narrow" panose="020B0606020202030204" pitchFamily="34" charset="0"/>
                <a:cs typeface="Arial Narrow" panose="020B0606020202030204" pitchFamily="34" charset="0"/>
                <a:sym typeface="+mn-ea"/>
              </a:rPr>
              <a:t>Cabo Verde</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Conférencier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sym typeface="+mn-ea"/>
              </a:rPr>
              <a:t>Prof. Émérite Othon Henry Leonardos, de l'Université de </a:t>
            </a:r>
            <a:r>
              <a:rPr lang="pt-PT" sz="1100" dirty="0" smtClean="0">
                <a:solidFill>
                  <a:schemeClr val="bg1"/>
                </a:solidFill>
                <a:latin typeface="Arial Narrow" panose="020B0606020202030204" pitchFamily="34" charset="0"/>
                <a:sym typeface="+mn-ea"/>
              </a:rPr>
              <a:t>Brasilia</a:t>
            </a:r>
            <a:endParaRPr lang="pt-PT" sz="1100" dirty="0">
              <a:solidFill>
                <a:schemeClr val="bg1"/>
              </a:solidFill>
              <a:latin typeface="Arial Narrow" panose="020B0606020202030204" pitchFamily="34" charset="0"/>
              <a:sym typeface="+mn-ea"/>
            </a:endParaRPr>
          </a:p>
          <a:p>
            <a:pPr>
              <a:lnSpc>
                <a:spcPts val="1100"/>
              </a:lnSpc>
              <a:defRPr lang="en-US"/>
            </a:pPr>
            <a:r>
              <a:rPr lang="pt-PT" sz="1100" i="1" dirty="0">
                <a:solidFill>
                  <a:schemeClr val="bg1"/>
                </a:solidFill>
                <a:latin typeface="Arial Narrow" panose="020B0606020202030204" pitchFamily="34" charset="0"/>
              </a:rPr>
              <a:t> </a:t>
            </a:r>
          </a:p>
          <a:p>
            <a:pPr>
              <a:lnSpc>
                <a:spcPts val="1100"/>
              </a:lnSpc>
              <a:defRPr lang="en-US"/>
            </a:pPr>
            <a:r>
              <a:rPr lang="pt-PT" sz="1100" dirty="0">
                <a:solidFill>
                  <a:srgbClr val="006666"/>
                </a:solidFill>
                <a:latin typeface="Arial Narrow" panose="020B0606020202030204" pitchFamily="34" charset="0"/>
              </a:rPr>
              <a:t>Débat</a:t>
            </a: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BR" sz="1100" b="1" i="1" dirty="0">
                <a:solidFill>
                  <a:srgbClr val="006666"/>
                </a:solidFill>
                <a:latin typeface="Arial Narrow" panose="020B0606020202030204" pitchFamily="34" charset="0"/>
              </a:rPr>
              <a:t>Déjeuner</a:t>
            </a:r>
          </a:p>
          <a:p>
            <a:pPr>
              <a:lnSpc>
                <a:spcPts val="1100"/>
              </a:lnSpc>
              <a:defRPr lang="en-US"/>
            </a:pPr>
            <a:r>
              <a:rPr lang="pt-PT" sz="1100" i="1" dirty="0" smtClean="0">
                <a:solidFill>
                  <a:srgbClr val="00B4B2"/>
                </a:solidFill>
                <a:latin typeface="Arial Narrow" panose="020B0606020202030204" pitchFamily="34" charset="0"/>
                <a:sym typeface="+mn-ea"/>
              </a:rPr>
              <a:t>Panel</a:t>
            </a:r>
            <a:r>
              <a:rPr lang="pt-PT" sz="1100" i="1" dirty="0" smtClean="0">
                <a:solidFill>
                  <a:srgbClr val="00B4B2"/>
                </a:solidFill>
                <a:latin typeface="Arial Narrow" panose="020B0606020202030204" pitchFamily="34" charset="0"/>
                <a:cs typeface="Arial Narrow" panose="020B0606020202030204" pitchFamily="34" charset="0"/>
                <a:sym typeface="+mn-ea"/>
              </a:rPr>
              <a:t>  I</a:t>
            </a:r>
            <a:r>
              <a:rPr lang="pt-PT" sz="1100" i="1" dirty="0" smtClean="0">
                <a:solidFill>
                  <a:schemeClr val="bg1"/>
                </a:solidFill>
                <a:latin typeface="Arial Narrow" panose="020B0606020202030204" pitchFamily="34" charset="0"/>
                <a:sym typeface="+mn-ea"/>
              </a:rPr>
              <a:t>: «</a:t>
            </a:r>
            <a:r>
              <a:rPr lang="pt-PT" sz="1100" i="1" dirty="0">
                <a:solidFill>
                  <a:schemeClr val="bg1"/>
                </a:solidFill>
                <a:latin typeface="Arial Narrow" panose="020B0606020202030204" pitchFamily="34" charset="0"/>
                <a:sym typeface="+mn-ea"/>
              </a:rPr>
              <a:t>BASALTE: POTENTIEL AGROMINÉRAL ET POSSIBILITÉS DE CHAÎNE PRODUCTIVES</a:t>
            </a:r>
            <a:r>
              <a:rPr lang="pt-PT" altLang="en-US" sz="1100" i="1" dirty="0" smtClean="0">
                <a:solidFill>
                  <a:schemeClr val="bg1"/>
                </a:solidFill>
                <a:latin typeface="Arial Narrow" panose="020B0606020202030204" pitchFamily="34" charset="0"/>
                <a:cs typeface="Arial" panose="020B0604020202020204" pitchFamily="34" charset="0"/>
                <a:sym typeface="+mn-ea"/>
              </a:rPr>
              <a:t>»</a:t>
            </a:r>
            <a:endParaRPr lang="pt-PT" altLang="en-US" sz="1100" i="1" dirty="0">
              <a:solidFill>
                <a:schemeClr val="bg1"/>
              </a:solidFill>
              <a:latin typeface="Arial Narrow" panose="020B0606020202030204" pitchFamily="34" charset="0"/>
              <a:cs typeface="Arial" panose="020B0604020202020204" pitchFamily="34" charset="0"/>
            </a:endParaRP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a:solidFill>
                  <a:srgbClr val="00B4B2"/>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cs typeface="Arial Narrow" panose="020B0606020202030204" pitchFamily="34" charset="0"/>
                <a:sym typeface="+mn-ea"/>
              </a:rPr>
              <a:t>Université </a:t>
            </a:r>
            <a:r>
              <a:rPr lang="fr-FR" sz="1100" dirty="0" smtClean="0">
                <a:solidFill>
                  <a:schemeClr val="bg1"/>
                </a:solidFill>
                <a:latin typeface="Arial Narrow" panose="020B0606020202030204" pitchFamily="34" charset="0"/>
                <a:cs typeface="Arial Narrow" panose="020B0606020202030204" pitchFamily="34" charset="0"/>
                <a:sym typeface="+mn-ea"/>
              </a:rPr>
              <a:t>Technique </a:t>
            </a:r>
            <a:r>
              <a:rPr lang="fr-FR" sz="1100" dirty="0">
                <a:solidFill>
                  <a:schemeClr val="bg1"/>
                </a:solidFill>
                <a:latin typeface="Arial Narrow" panose="020B0606020202030204" pitchFamily="34" charset="0"/>
                <a:cs typeface="Arial Narrow" panose="020B0606020202030204" pitchFamily="34" charset="0"/>
                <a:sym typeface="+mn-ea"/>
              </a:rPr>
              <a:t>de l'Atlantique </a:t>
            </a:r>
            <a:r>
              <a:rPr lang="fr-FR" sz="1100" i="1" dirty="0">
                <a:solidFill>
                  <a:schemeClr val="bg1"/>
                </a:solidFill>
                <a:latin typeface="Arial Narrow" panose="020B0606020202030204" pitchFamily="34" charset="0"/>
                <a:cs typeface="Arial Narrow" panose="020B0606020202030204" pitchFamily="34" charset="0"/>
                <a:sym typeface="+mn-ea"/>
              </a:rPr>
              <a:t>(UTA</a:t>
            </a:r>
            <a:r>
              <a:rPr lang="fr-FR" sz="1100" i="1" dirty="0" smtClean="0">
                <a:solidFill>
                  <a:schemeClr val="bg1"/>
                </a:solidFill>
                <a:latin typeface="Arial Narrow" panose="020B0606020202030204" pitchFamily="34" charset="0"/>
                <a:cs typeface="Arial Narrow" panose="020B0606020202030204" pitchFamily="34" charset="0"/>
                <a:sym typeface="+mn-ea"/>
              </a:rPr>
              <a:t>) – Cap Vert</a:t>
            </a:r>
          </a:p>
          <a:p>
            <a:pPr>
              <a:lnSpc>
                <a:spcPts val="1100"/>
              </a:lnSpc>
              <a:defRPr lang="en-US"/>
            </a:pPr>
            <a:r>
              <a:rPr lang="pt-PT" sz="1100" i="1" dirty="0" smtClean="0">
                <a:solidFill>
                  <a:srgbClr val="00B4B2"/>
                </a:solidFill>
                <a:latin typeface="Arial Narrow" panose="020B0606020202030204" pitchFamily="34" charset="0"/>
                <a:cs typeface="Arial Narrow" panose="020B0606020202030204" pitchFamily="34" charset="0"/>
                <a:sym typeface="+mn-ea"/>
              </a:rPr>
              <a:t>Orateurs</a:t>
            </a:r>
            <a:r>
              <a:rPr lang="pt-BR" sz="1100" i="1" dirty="0">
                <a:solidFill>
                  <a:srgbClr val="00B4B2"/>
                </a:solidFill>
                <a:latin typeface="Arial Narrow" panose="020B0606020202030204" pitchFamily="34" charset="0"/>
                <a:cs typeface="Arial Narrow" panose="020B0606020202030204" pitchFamily="34" charset="0"/>
                <a:sym typeface="+mn-ea"/>
              </a:rPr>
              <a:t>:</a:t>
            </a:r>
            <a:endParaRPr lang="pt-BR" sz="1100" i="1" dirty="0">
              <a:solidFill>
                <a:srgbClr val="00B4B2"/>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chemeClr val="bg1"/>
                </a:solidFill>
                <a:latin typeface="Arial Narrow" panose="020B0606020202030204" pitchFamily="34" charset="0"/>
                <a:sym typeface="+mn-ea"/>
              </a:rPr>
              <a:t>MSc.</a:t>
            </a:r>
            <a:r>
              <a:rPr lang="pt-PT" sz="1100" b="1" i="1"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Magda Bergmann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r>
              <a:rPr lang="pt-PT" sz="1100" i="1" dirty="0">
                <a:solidFill>
                  <a:schemeClr val="bg1"/>
                </a:solidFill>
                <a:latin typeface="Arial Narrow" panose="020B0606020202030204" pitchFamily="34" charset="0"/>
                <a:sym typeface="+mn-ea"/>
              </a:rPr>
              <a:t>MSc.</a:t>
            </a:r>
            <a:r>
              <a:rPr lang="pt-PT" sz="1100" b="1" i="1" dirty="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Andrea </a:t>
            </a:r>
            <a:r>
              <a:rPr lang="pt-PT" sz="1100" dirty="0">
                <a:solidFill>
                  <a:schemeClr val="bg1"/>
                </a:solidFill>
                <a:latin typeface="Arial Narrow" panose="020B0606020202030204" pitchFamily="34" charset="0"/>
                <a:sym typeface="+mn-ea"/>
              </a:rPr>
              <a:t>Sander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endParaRPr lang="pt-PT" altLang="en-US" sz="1100" dirty="0" smtClean="0">
              <a:solidFill>
                <a:schemeClr val="bg1"/>
              </a:solidFill>
              <a:latin typeface="Arial Narrow" panose="020B0606020202030204" pitchFamily="34" charset="0"/>
              <a:sym typeface="+mn-ea"/>
            </a:endParaRPr>
          </a:p>
          <a:p>
            <a:pPr>
              <a:lnSpc>
                <a:spcPts val="1100"/>
              </a:lnSpc>
              <a:defRPr lang="en-US"/>
            </a:pPr>
            <a:r>
              <a:rPr lang="pt-PT" sz="1100" dirty="0" smtClean="0">
                <a:solidFill>
                  <a:srgbClr val="006666"/>
                </a:solidFill>
                <a:latin typeface="Arial Narrow" panose="020B0606020202030204" pitchFamily="34" charset="0"/>
              </a:rPr>
              <a:t>Débat</a:t>
            </a:r>
            <a:endParaRPr lang="pt-PT" altLang="en-US" sz="1100" dirty="0" smtClean="0">
              <a:solidFill>
                <a:schemeClr val="bg1"/>
              </a:solidFill>
              <a:latin typeface="Arial Narrow" panose="020B0606020202030204" pitchFamily="34" charset="0"/>
              <a:sym typeface="+mn-ea"/>
            </a:endParaRP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BR" sz="1100" dirty="0">
                <a:solidFill>
                  <a:srgbClr val="006666"/>
                </a:solidFill>
                <a:latin typeface="Arial Narrow" panose="020B0606020202030204" pitchFamily="34" charset="0"/>
              </a:rPr>
              <a:t>Pause café</a:t>
            </a:r>
          </a:p>
          <a:p>
            <a:pPr>
              <a:lnSpc>
                <a:spcPts val="1100"/>
              </a:lnSpc>
              <a:defRPr lang="en-US"/>
            </a:pPr>
            <a:r>
              <a:rPr lang="fr-FR" altLang="en-US" sz="1100" i="1" dirty="0" smtClean="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VII</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smtClean="0">
                <a:solidFill>
                  <a:schemeClr val="bg1"/>
                </a:solidFill>
                <a:latin typeface="Arial Narrow" panose="020B0606020202030204" pitchFamily="34" charset="0"/>
              </a:rPr>
              <a:t>LA </a:t>
            </a:r>
            <a:r>
              <a:rPr lang="fr-FR" sz="1100" i="1" dirty="0">
                <a:solidFill>
                  <a:schemeClr val="bg1"/>
                </a:solidFill>
                <a:latin typeface="Arial Narrow" panose="020B0606020202030204" pitchFamily="34" charset="0"/>
              </a:rPr>
              <a:t>CHAÎNE DE DÉVELOPPEMENT AGRICOLE SUR LE CONTINENT AFRICAIN - De la production à l'industrialisation et à la </a:t>
            </a:r>
            <a:r>
              <a:rPr lang="fr-FR" sz="1100" i="1" dirty="0" smtClean="0">
                <a:solidFill>
                  <a:schemeClr val="bg1"/>
                </a:solidFill>
                <a:latin typeface="Arial Narrow" panose="020B0606020202030204" pitchFamily="34" charset="0"/>
              </a:rPr>
              <a:t>distribution </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Modérateur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Chambre de Commerce, d'Industrie, d'Agriculture et de Services de </a:t>
            </a:r>
            <a:r>
              <a:rPr lang="fr-FR" sz="1100" dirty="0" err="1">
                <a:solidFill>
                  <a:schemeClr val="bg1"/>
                </a:solidFill>
                <a:latin typeface="Arial Narrow" panose="020B0606020202030204" pitchFamily="34" charset="0"/>
              </a:rPr>
              <a:t>Sotavento</a:t>
            </a:r>
            <a:r>
              <a:rPr lang="fr-FR" sz="1100" dirty="0">
                <a:solidFill>
                  <a:schemeClr val="bg1"/>
                </a:solidFill>
                <a:latin typeface="Arial Narrow" panose="020B0606020202030204" pitchFamily="34" charset="0"/>
              </a:rPr>
              <a:t> – CCISSS – Cap Vert</a:t>
            </a:r>
          </a:p>
          <a:p>
            <a:pPr>
              <a:lnSpc>
                <a:spcPts val="1100"/>
              </a:lnSpc>
            </a:pPr>
            <a:r>
              <a:rPr lang="fr-FR" sz="1100" i="1" dirty="0" smtClean="0">
                <a:solidFill>
                  <a:srgbClr val="00B4B2"/>
                </a:solidFill>
                <a:latin typeface="Arial Narrow" panose="020B0606020202030204" pitchFamily="34" charset="0"/>
                <a:sym typeface="+mn-ea"/>
              </a:rPr>
              <a:t>Conférencier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Banque Africaine de Développement </a:t>
            </a:r>
            <a:r>
              <a:rPr lang="fr-FR" sz="1100" dirty="0" smtClean="0">
                <a:solidFill>
                  <a:schemeClr val="bg1"/>
                </a:solidFill>
                <a:latin typeface="Arial Narrow" panose="020B0606020202030204" pitchFamily="34" charset="0"/>
              </a:rPr>
              <a:t>– BAD</a:t>
            </a:r>
          </a:p>
          <a:p>
            <a:pPr>
              <a:lnSpc>
                <a:spcPts val="1100"/>
              </a:lnSpc>
            </a:pPr>
            <a:endParaRPr lang="fr-FR"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a:solidFill>
                  <a:srgbClr val="006666"/>
                </a:solidFill>
                <a:latin typeface="Arial Narrow" panose="020B0606020202030204" pitchFamily="34" charset="0"/>
              </a:rPr>
              <a:t>Débat</a:t>
            </a:r>
            <a:endParaRPr lang="pt-PT" altLang="en-US" sz="1100" dirty="0">
              <a:solidFill>
                <a:schemeClr val="bg1"/>
              </a:solidFill>
              <a:latin typeface="Arial Narrow" panose="020B0606020202030204" pitchFamily="34" charset="0"/>
              <a:sym typeface="+mn-ea"/>
            </a:endParaRP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Coffee Break</a:t>
            </a:r>
            <a:endParaRPr lang="pt-PT" altLang="en-US" sz="1100" dirty="0">
              <a:solidFill>
                <a:schemeClr val="bg1"/>
              </a:solidFill>
              <a:latin typeface="Arial Narrow" panose="020B0606020202030204" pitchFamily="34" charset="0"/>
              <a:sym typeface="+mn-ea"/>
            </a:endParaRPr>
          </a:p>
          <a:p>
            <a:pPr>
              <a:lnSpc>
                <a:spcPts val="1100"/>
              </a:lnSpc>
              <a:defRPr lang="en-US"/>
            </a:pPr>
            <a:r>
              <a:rPr lang="fr-FR" altLang="en-US" sz="1100" i="1" dirty="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VIII</a:t>
            </a:r>
            <a:r>
              <a:rPr lang="pt-PT" sz="1100" i="1" dirty="0">
                <a:solidFill>
                  <a:schemeClr val="bg1"/>
                </a:solidFill>
                <a:latin typeface="Arial Narrow" panose="020B0606020202030204" pitchFamily="34" charset="0"/>
                <a:cs typeface="Arial Narrow" panose="020B0606020202030204" pitchFamily="34" charset="0"/>
                <a:sym typeface="+mn-ea"/>
              </a:rPr>
              <a:t>:</a:t>
            </a: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fr-FR" sz="1100" i="1" dirty="0">
                <a:solidFill>
                  <a:schemeClr val="bg1"/>
                </a:solidFill>
                <a:latin typeface="Arial Narrow" panose="020B0606020202030204" pitchFamily="34" charset="0"/>
              </a:rPr>
              <a:t>BIOTECHNOLOGIE ET ​​INNOVATION TECHNOLOGIQUE – La science comme fondement du développement durable de l'agriculture du futur</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Modérateur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Cabo Verde</a:t>
            </a:r>
          </a:p>
          <a:p>
            <a:pPr rtl="0">
              <a:lnSpc>
                <a:spcPts val="1100"/>
              </a:lnSpc>
              <a:defRPr lang="en-US"/>
            </a:pPr>
            <a:r>
              <a:rPr lang="fr-FR" sz="1100" i="1" dirty="0">
                <a:solidFill>
                  <a:srgbClr val="00B4B2"/>
                </a:solidFill>
                <a:latin typeface="Arial Narrow" panose="020B0606020202030204" pitchFamily="34" charset="0"/>
                <a:sym typeface="+mn-ea"/>
              </a:rPr>
              <a:t>Conférencier</a:t>
            </a:r>
            <a:r>
              <a:rPr lang="pt-PT" altLang="en-US"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pt-BR" sz="1100" i="1" dirty="0">
                <a:solidFill>
                  <a:schemeClr val="bg1"/>
                </a:solidFill>
                <a:latin typeface="Arial Narrow" panose="020B0606020202030204" pitchFamily="34" charset="0"/>
                <a:cs typeface="Arial Narrow" panose="020B0606020202030204" pitchFamily="34" charset="0"/>
                <a:sym typeface="+mn-ea"/>
              </a:rPr>
              <a:t>Dr </a:t>
            </a:r>
            <a:r>
              <a:rPr lang="pt-PT" sz="1100" dirty="0">
                <a:solidFill>
                  <a:schemeClr val="bg1"/>
                </a:solidFill>
                <a:latin typeface="Arial Narrow" panose="020B0606020202030204" pitchFamily="34" charset="0"/>
              </a:rPr>
              <a:t>Sebastião Pedro  da Silva Neto - </a:t>
            </a:r>
            <a:r>
              <a:rPr lang="pt-PT" sz="1100" i="1" dirty="0">
                <a:solidFill>
                  <a:schemeClr val="bg1"/>
                </a:solidFill>
                <a:latin typeface="Arial Narrow" panose="020B0606020202030204" pitchFamily="34" charset="0"/>
              </a:rPr>
              <a:t>EMBRAPA</a:t>
            </a:r>
            <a:r>
              <a:rPr lang="pt-PT" sz="1100" dirty="0">
                <a:solidFill>
                  <a:schemeClr val="bg1"/>
                </a:solidFill>
                <a:latin typeface="Arial Narrow" panose="020B0606020202030204" pitchFamily="34" charset="0"/>
              </a:rPr>
              <a:t> - </a:t>
            </a:r>
            <a:r>
              <a:rPr lang="fr-FR" sz="1100" i="1" dirty="0">
                <a:solidFill>
                  <a:schemeClr val="bg1"/>
                </a:solidFill>
                <a:latin typeface="Arial Narrow" panose="020B0606020202030204" pitchFamily="34" charset="0"/>
              </a:rPr>
              <a:t>Société Brésilienne de Recherche </a:t>
            </a:r>
            <a:r>
              <a:rPr lang="fr-FR" sz="1100" i="1" dirty="0" smtClean="0">
                <a:solidFill>
                  <a:schemeClr val="bg1"/>
                </a:solidFill>
                <a:latin typeface="Arial Narrow" panose="020B0606020202030204" pitchFamily="34" charset="0"/>
              </a:rPr>
              <a:t>Agro-élevage</a:t>
            </a:r>
          </a:p>
          <a:p>
            <a:pPr rtl="0">
              <a:lnSpc>
                <a:spcPts val="1100"/>
              </a:lnSpc>
              <a:defRPr lang="en-US"/>
            </a:pPr>
            <a:endParaRPr lang="pt-PT" sz="1100" dirty="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cs typeface="Arial Narrow" panose="020B0606020202030204" pitchFamily="34" charset="0"/>
                <a:sym typeface="+mn-ea"/>
              </a:rPr>
              <a:t>Debate</a:t>
            </a: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PT" sz="1100" dirty="0">
                <a:solidFill>
                  <a:schemeClr val="tx2">
                    <a:lumMod val="50000"/>
                  </a:schemeClr>
                </a:solidFill>
                <a:latin typeface="Arial Narrow" panose="020B0606020202030204" pitchFamily="34" charset="0"/>
              </a:rPr>
              <a:t>LIBRE</a:t>
            </a:r>
            <a:endParaRPr lang="pt-PT" sz="1100" i="1" dirty="0">
              <a:solidFill>
                <a:schemeClr val="tx2">
                  <a:lumMod val="50000"/>
                </a:schemeClr>
              </a:solidFill>
              <a:latin typeface="Arial Narrow" panose="020B0606020202030204" pitchFamily="34" charset="0"/>
            </a:endParaRPr>
          </a:p>
        </p:txBody>
      </p:sp>
      <p:sp>
        <p:nvSpPr>
          <p:cNvPr id="44" name="TextBox 16"/>
          <p:cNvSpPr/>
          <p:nvPr/>
        </p:nvSpPr>
        <p:spPr>
          <a:xfrm>
            <a:off x="31750" y="422271"/>
            <a:ext cx="1210310" cy="6148070"/>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b="1" i="1" dirty="0">
                <a:solidFill>
                  <a:srgbClr val="00B4B2"/>
                </a:solidFill>
                <a:latin typeface="Arial Narrow" panose="020B0606020202030204" pitchFamily="34" charset="0"/>
              </a:rPr>
              <a:t>ACCRÉDITATION </a:t>
            </a:r>
            <a:r>
              <a:rPr lang="en-US" sz="1100" dirty="0">
                <a:solidFill>
                  <a:srgbClr val="00B4B2"/>
                </a:solidFill>
                <a:latin typeface="Arial Narrow" panose="020B0606020202030204" pitchFamily="34" charset="0"/>
              </a:rPr>
              <a:t>08:30 – 10:15</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10:15 – 10:45</a:t>
            </a:r>
          </a:p>
          <a:p>
            <a:pPr>
              <a:lnSpc>
                <a:spcPts val="1100"/>
              </a:lnSpc>
              <a:defRPr lang="en-US"/>
            </a:pPr>
            <a:r>
              <a:rPr lang="en-US" sz="1100" dirty="0">
                <a:solidFill>
                  <a:srgbClr val="00B4B2"/>
                </a:solidFill>
                <a:latin typeface="Arial Narrow" panose="020B0606020202030204" pitchFamily="34" charset="0"/>
              </a:rPr>
              <a:t>10:45 – 12:30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pt-BR" sz="1100" dirty="0">
              <a:solidFill>
                <a:srgbClr val="00B4B2"/>
              </a:solidFill>
              <a:latin typeface="Arial Narrow" panose="020B0606020202030204" pitchFamily="34" charset="0"/>
            </a:endParaRPr>
          </a:p>
          <a:p>
            <a:pPr>
              <a:lnSpc>
                <a:spcPts val="1100"/>
              </a:lnSpc>
              <a:defRPr lang="en-US"/>
            </a:pPr>
            <a:endParaRPr lang="pt-BR" sz="1100" dirty="0">
              <a:solidFill>
                <a:srgbClr val="00B4B2"/>
              </a:solidFill>
              <a:latin typeface="Arial Narrow" panose="020B0606020202030204" pitchFamily="34" charset="0"/>
            </a:endParaRPr>
          </a:p>
          <a:p>
            <a:pPr>
              <a:lnSpc>
                <a:spcPts val="1100"/>
              </a:lnSpc>
              <a:defRPr lang="en-US"/>
            </a:pPr>
            <a:r>
              <a:rPr lang="en-US" sz="1100" i="1" dirty="0">
                <a:solidFill>
                  <a:srgbClr val="00B4B2"/>
                </a:solidFill>
                <a:latin typeface="Arial Narrow" panose="020B0606020202030204" pitchFamily="34" charset="0"/>
                <a:cs typeface="Times New Roman" panose="02020603050405020304" pitchFamily="1" charset="0"/>
              </a:rPr>
              <a:t>12:30- 14:00</a:t>
            </a:r>
          </a:p>
          <a:p>
            <a:pPr>
              <a:lnSpc>
                <a:spcPts val="1100"/>
              </a:lnSpc>
              <a:defRPr lang="en-US"/>
            </a:pPr>
            <a:r>
              <a:rPr lang="en-US" sz="1100" dirty="0">
                <a:solidFill>
                  <a:srgbClr val="00B4B2"/>
                </a:solidFill>
                <a:latin typeface="Arial Narrow" panose="020B0606020202030204" pitchFamily="34" charset="0"/>
              </a:rPr>
              <a:t>14:00 – 15:30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15:30 – 15:45</a:t>
            </a:r>
          </a:p>
          <a:p>
            <a:pPr>
              <a:lnSpc>
                <a:spcPts val="1100"/>
              </a:lnSpc>
              <a:defRPr lang="en-US"/>
            </a:pPr>
            <a:r>
              <a:rPr lang="en-US" sz="1100" dirty="0">
                <a:solidFill>
                  <a:srgbClr val="00B4B2"/>
                </a:solidFill>
                <a:latin typeface="Arial Narrow" panose="020B0606020202030204" pitchFamily="34" charset="0"/>
              </a:rPr>
              <a:t>15:45 – 17:30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17:30 – 17:45</a:t>
            </a:r>
          </a:p>
          <a:p>
            <a:pPr>
              <a:lnSpc>
                <a:spcPts val="1100"/>
              </a:lnSpc>
              <a:defRPr lang="en-US"/>
            </a:pPr>
            <a:r>
              <a:rPr lang="en-US" sz="1100" dirty="0">
                <a:solidFill>
                  <a:srgbClr val="00B4B2"/>
                </a:solidFill>
                <a:latin typeface="Arial Narrow" panose="020B0606020202030204" pitchFamily="34" charset="0"/>
              </a:rPr>
              <a:t>17:45 – 19:30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&gt; 19:30</a:t>
            </a: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
        <p:nvSpPr>
          <p:cNvPr id="51" name="TextBox 50"/>
          <p:cNvSpPr txBox="1"/>
          <p:nvPr/>
        </p:nvSpPr>
        <p:spPr>
          <a:xfrm>
            <a:off x="10803935"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3"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5</a:t>
            </a:fld>
            <a:endParaRPr lang="fr-FR" altLang="pt-PT" sz="1200" b="1" i="1" u="sng" dirty="0" smtClean="0">
              <a:solidFill>
                <a:schemeClr val="tx2">
                  <a:lumMod val="50000"/>
                </a:schemeClr>
              </a:solidFill>
            </a:endParaRPr>
          </a:p>
        </p:txBody>
      </p:sp>
      <p:pic>
        <p:nvPicPr>
          <p:cNvPr id="39"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369" y="3833477"/>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DOSSIER 2020\BASALT CONFERENCE\web doc\Imag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sp>
        <p:nvSpPr>
          <p:cNvPr id="45"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9"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5" name="TextBox 26"/>
          <p:cNvSpPr/>
          <p:nvPr/>
        </p:nvSpPr>
        <p:spPr>
          <a:xfrm>
            <a:off x="853435" y="825282"/>
            <a:ext cx="6289675" cy="5601970"/>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i="1" dirty="0" smtClean="0">
                <a:solidFill>
                  <a:srgbClr val="00B4B2"/>
                </a:solidFill>
                <a:latin typeface="Arial Narrow" panose="020B0606020202030204" pitchFamily="34" charset="0"/>
              </a:rPr>
              <a:t>Thème I:</a:t>
            </a:r>
            <a:r>
              <a:rPr lang="pt-PT" sz="1100" b="1" i="1" dirty="0" smtClean="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Recherche,</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Législation, </a:t>
            </a:r>
            <a:r>
              <a:rPr lang="pt-PT" sz="1100" dirty="0" smtClean="0">
                <a:solidFill>
                  <a:schemeClr val="bg1"/>
                </a:solidFill>
                <a:latin typeface="Arial Narrow" panose="020B0606020202030204" pitchFamily="34" charset="0"/>
              </a:rPr>
              <a:t>Réglementation </a:t>
            </a:r>
            <a:r>
              <a:rPr lang="pt-PT" sz="1100" i="1" dirty="0" smtClean="0">
                <a:solidFill>
                  <a:schemeClr val="bg1"/>
                </a:solidFill>
                <a:latin typeface="Arial Narrow" panose="020B0606020202030204" pitchFamily="34" charset="0"/>
              </a:rPr>
              <a:t>et Technologie de «</a:t>
            </a:r>
            <a:r>
              <a:rPr lang="pt-PT" sz="1100" dirty="0">
                <a:solidFill>
                  <a:schemeClr val="bg1"/>
                </a:solidFill>
                <a:latin typeface="Arial Narrow" panose="020B0606020202030204" pitchFamily="34" charset="0"/>
              </a:rPr>
              <a:t>Reminéralisants de Sols</a:t>
            </a:r>
            <a:r>
              <a:rPr lang="pt-PT" sz="1100" i="1" dirty="0" smtClean="0">
                <a:solidFill>
                  <a:schemeClr val="bg1"/>
                </a:solidFill>
                <a:latin typeface="Arial Narrow" panose="020B0606020202030204" pitchFamily="34" charset="0"/>
              </a:rPr>
              <a:t>»</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rPr>
              <a:t>University Of The Gambia – The Gambia</a:t>
            </a:r>
            <a:endParaRPr lang="pt-PT" sz="1100" dirty="0">
              <a:solidFill>
                <a:schemeClr val="bg1"/>
              </a:solidFill>
              <a:latin typeface="Arial Narrow" panose="020B0606020202030204" pitchFamily="34" charset="0"/>
              <a:hlinkClick r:id="rId2"/>
            </a:endParaRPr>
          </a:p>
          <a:p>
            <a:pPr>
              <a:lnSpc>
                <a:spcPts val="1100"/>
              </a:lnSpc>
              <a:defRPr lang="en-US"/>
            </a:pPr>
            <a:r>
              <a:rPr lang="pt-PT" sz="1100" dirty="0" smtClean="0">
                <a:solidFill>
                  <a:srgbClr val="00B4B2"/>
                </a:solidFill>
                <a:latin typeface="Arial Narrow" panose="020B0606020202030204" pitchFamily="34" charset="0"/>
                <a:sym typeface="+mn-ea"/>
              </a:rPr>
              <a:t>Interventions des </a:t>
            </a:r>
            <a:r>
              <a:rPr lang="pt-PT" sz="1100" i="1" dirty="0" smtClean="0">
                <a:solidFill>
                  <a:srgbClr val="00B4B2"/>
                </a:solidFill>
                <a:latin typeface="Arial Narrow" panose="020B0606020202030204" pitchFamily="34" charset="0"/>
                <a:sym typeface="+mn-ea"/>
              </a:rPr>
              <a:t>Experts:</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CILSS - </a:t>
            </a:r>
            <a:r>
              <a:rPr lang="fr-FR" sz="1100" dirty="0">
                <a:solidFill>
                  <a:schemeClr val="bg1"/>
                </a:solidFill>
                <a:latin typeface="Arial Narrow" panose="020B0606020202030204" pitchFamily="34" charset="0"/>
              </a:rPr>
              <a:t>Comité Permanent </a:t>
            </a:r>
            <a:r>
              <a:rPr lang="fr-FR" sz="1100" dirty="0" err="1">
                <a:solidFill>
                  <a:schemeClr val="bg1"/>
                </a:solidFill>
                <a:latin typeface="Arial Narrow" panose="020B0606020202030204" pitchFamily="34" charset="0"/>
              </a:rPr>
              <a:t>Inter-Etats</a:t>
            </a:r>
            <a:r>
              <a:rPr lang="fr-FR" sz="1100" dirty="0">
                <a:solidFill>
                  <a:schemeClr val="bg1"/>
                </a:solidFill>
                <a:latin typeface="Arial Narrow" panose="020B0606020202030204" pitchFamily="34" charset="0"/>
              </a:rPr>
              <a:t> de Lutte Contre la </a:t>
            </a:r>
            <a:r>
              <a:rPr lang="fr-FR" sz="1100" dirty="0" err="1">
                <a:solidFill>
                  <a:schemeClr val="bg1"/>
                </a:solidFill>
                <a:latin typeface="Arial Narrow" panose="020B0606020202030204" pitchFamily="34" charset="0"/>
              </a:rPr>
              <a:t>Sécheresse</a:t>
            </a:r>
            <a:r>
              <a:rPr lang="fr-FR" sz="1100" dirty="0">
                <a:solidFill>
                  <a:schemeClr val="bg1"/>
                </a:solidFill>
                <a:latin typeface="Arial Narrow" panose="020B0606020202030204" pitchFamily="34" charset="0"/>
              </a:rPr>
              <a:t> dans le Sahel </a:t>
            </a:r>
            <a:endParaRPr lang="pt-PT" sz="1100" i="1" dirty="0" smtClean="0">
              <a:solidFill>
                <a:srgbClr val="00B4B2"/>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BR" sz="1100" i="1" dirty="0">
                <a:solidFill>
                  <a:schemeClr val="bg1"/>
                </a:solidFill>
                <a:latin typeface="Arial Narrow" panose="020B0606020202030204" pitchFamily="34" charset="0"/>
              </a:rPr>
              <a:t>Prof.  Suzi Huff Theodoro –  </a:t>
            </a:r>
            <a:r>
              <a:rPr lang="fr-FR" sz="1100" i="1" dirty="0">
                <a:solidFill>
                  <a:schemeClr val="bg1"/>
                </a:solidFill>
                <a:latin typeface="Arial Narrow" panose="020B0606020202030204" pitchFamily="34" charset="0"/>
              </a:rPr>
              <a:t>Chercheur à l'Université de </a:t>
            </a:r>
            <a:r>
              <a:rPr lang="fr-FR" sz="1100" i="1" dirty="0" smtClean="0">
                <a:solidFill>
                  <a:schemeClr val="bg1"/>
                </a:solidFill>
                <a:latin typeface="Arial Narrow" panose="020B0606020202030204" pitchFamily="34" charset="0"/>
              </a:rPr>
              <a:t>Brasilia</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Peter van Straaten – </a:t>
            </a:r>
            <a:r>
              <a:rPr lang="fr-FR" sz="1100" dirty="0">
                <a:solidFill>
                  <a:schemeClr val="bg1"/>
                </a:solidFill>
                <a:latin typeface="Arial Narrow" panose="020B0606020202030204" pitchFamily="34" charset="0"/>
              </a:rPr>
              <a:t>Chercheur à l’</a:t>
            </a:r>
            <a:r>
              <a:rPr lang="pt-PT" sz="1100" dirty="0">
                <a:solidFill>
                  <a:schemeClr val="bg1"/>
                </a:solidFill>
                <a:latin typeface="Arial Narrow" panose="020B0606020202030204" pitchFamily="34" charset="0"/>
                <a:sym typeface="+mn-ea"/>
              </a:rPr>
              <a:t>Université de Guelph</a:t>
            </a:r>
            <a:r>
              <a:rPr lang="pt-BR" sz="1100" dirty="0">
                <a:solidFill>
                  <a:schemeClr val="bg1"/>
                </a:solidFill>
                <a:latin typeface="Arial Narrow" panose="020B0606020202030204" pitchFamily="34" charset="0"/>
                <a:sym typeface="+mn-ea"/>
              </a:rPr>
              <a:t> – Canadá</a:t>
            </a:r>
            <a:endParaRPr lang="fr-FR" sz="1100" i="1"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Prof</a:t>
            </a:r>
            <a:r>
              <a:rPr lang="pt-PT" sz="1100" dirty="0">
                <a:solidFill>
                  <a:schemeClr val="bg1"/>
                </a:solidFill>
                <a:latin typeface="Arial Narrow" panose="020B0606020202030204" pitchFamily="34" charset="0"/>
              </a:rPr>
              <a:t>. Eder  de Souza Martins – </a:t>
            </a:r>
            <a:r>
              <a:rPr lang="fr-FR" sz="1100" dirty="0">
                <a:solidFill>
                  <a:schemeClr val="bg1"/>
                </a:solidFill>
                <a:latin typeface="Arial Narrow" panose="020B0606020202030204" pitchFamily="34" charset="0"/>
              </a:rPr>
              <a:t>Chercheur </a:t>
            </a:r>
            <a:r>
              <a:rPr lang="fr-FR" sz="1100" dirty="0" smtClean="0">
                <a:solidFill>
                  <a:schemeClr val="bg1"/>
                </a:solidFill>
                <a:latin typeface="Arial Narrow" panose="020B0606020202030204" pitchFamily="34" charset="0"/>
              </a:rPr>
              <a:t>à l’</a:t>
            </a:r>
            <a:r>
              <a:rPr lang="fr-FR" sz="1100" i="1" dirty="0" smtClean="0">
                <a:solidFill>
                  <a:schemeClr val="bg1"/>
                </a:solidFill>
                <a:latin typeface="Arial Narrow" panose="020B0606020202030204" pitchFamily="34" charset="0"/>
              </a:rPr>
              <a:t>EMBRAPA</a:t>
            </a:r>
            <a:r>
              <a:rPr lang="fr-FR" sz="1100"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(Société Brésilienne de Recherche Agro-élevage</a:t>
            </a:r>
            <a:r>
              <a:rPr lang="pt-BR" sz="1100" i="1" dirty="0" smtClean="0">
                <a:solidFill>
                  <a:schemeClr val="bg1"/>
                </a:solidFill>
                <a:latin typeface="Arial Narrow" panose="020B0606020202030204" pitchFamily="34" charset="0"/>
              </a:rPr>
              <a:t>)</a:t>
            </a:r>
          </a:p>
          <a:p>
            <a:pPr>
              <a:lnSpc>
                <a:spcPts val="1100"/>
              </a:lnSpc>
              <a:defRPr lang="en-US"/>
            </a:pPr>
            <a:r>
              <a:rPr lang="pt-PT" altLang="pt-BR" sz="1100" i="1" dirty="0" smtClean="0">
                <a:solidFill>
                  <a:schemeClr val="bg1"/>
                </a:solidFill>
                <a:latin typeface="Arial Narrow" panose="020B0606020202030204" pitchFamily="34" charset="0"/>
              </a:rPr>
              <a:t>■ </a:t>
            </a:r>
            <a:r>
              <a:rPr lang="pt-BR" sz="1100" dirty="0" smtClean="0">
                <a:solidFill>
                  <a:schemeClr val="bg1"/>
                </a:solidFill>
                <a:latin typeface="Arial Narrow" panose="020B0606020202030204" pitchFamily="34" charset="0"/>
              </a:rPr>
              <a:t>Mme </a:t>
            </a:r>
            <a:r>
              <a:rPr lang="en-US" sz="1100" dirty="0">
                <a:solidFill>
                  <a:schemeClr val="bg1"/>
                </a:solidFill>
                <a:latin typeface="Arial Narrow" panose="020B0606020202030204" pitchFamily="34" charset="0"/>
              </a:rPr>
              <a:t>Joanna </a:t>
            </a:r>
            <a:r>
              <a:rPr lang="en-US" sz="1100" dirty="0" err="1">
                <a:solidFill>
                  <a:schemeClr val="bg1"/>
                </a:solidFill>
                <a:latin typeface="Arial Narrow" panose="020B0606020202030204" pitchFamily="34" charset="0"/>
              </a:rPr>
              <a:t>Campe</a:t>
            </a:r>
            <a:r>
              <a:rPr lang="en-US" sz="1100" dirty="0">
                <a:solidFill>
                  <a:schemeClr val="bg1"/>
                </a:solidFill>
                <a:latin typeface="Arial Narrow" panose="020B0606020202030204" pitchFamily="34" charset="0"/>
              </a:rPr>
              <a:t>, Founder et executive director of </a:t>
            </a:r>
            <a:r>
              <a:rPr lang="en-US" sz="1100" dirty="0" smtClean="0">
                <a:solidFill>
                  <a:schemeClr val="bg1"/>
                </a:solidFill>
                <a:latin typeface="Arial Narrow" panose="020B0606020202030204" pitchFamily="34" charset="0"/>
              </a:rPr>
              <a:t>RTE</a:t>
            </a:r>
          </a:p>
          <a:p>
            <a:pPr>
              <a:lnSpc>
                <a:spcPts val="1100"/>
              </a:lnSpc>
              <a:defRPr lang="en-US"/>
            </a:pPr>
            <a:r>
              <a:rPr lang="pt-PT" sz="1100" dirty="0" smtClean="0">
                <a:solidFill>
                  <a:schemeClr val="bg1"/>
                </a:solidFill>
                <a:latin typeface="Arial Narrow" panose="020B0606020202030204" pitchFamily="34" charset="0"/>
              </a:rPr>
              <a:t>Débats</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rPr>
              <a:t> Pause-café</a:t>
            </a:r>
          </a:p>
          <a:p>
            <a:pPr>
              <a:lnSpc>
                <a:spcPts val="1100"/>
              </a:lnSpc>
              <a:defRPr lang="en-US"/>
            </a:pPr>
            <a:r>
              <a:rPr lang="pt-PT" sz="1100" i="1" dirty="0">
                <a:solidFill>
                  <a:srgbClr val="00B4B2"/>
                </a:solidFill>
                <a:latin typeface="Arial Narrow" panose="020B0606020202030204" pitchFamily="34" charset="0"/>
              </a:rPr>
              <a:t>Thème </a:t>
            </a:r>
            <a:r>
              <a:rPr lang="pt-PT" sz="1100" i="1" dirty="0" smtClean="0">
                <a:solidFill>
                  <a:srgbClr val="00B4B2"/>
                </a:solidFill>
                <a:latin typeface="Arial Narrow" panose="020B0606020202030204" pitchFamily="34" charset="0"/>
              </a:rPr>
              <a:t>II: </a:t>
            </a:r>
            <a:r>
              <a:rPr lang="fr-FR" sz="1100" i="1" dirty="0">
                <a:solidFill>
                  <a:schemeClr val="bg1"/>
                </a:solidFill>
                <a:latin typeface="Arial Narrow" panose="020B0606020202030204" pitchFamily="34" charset="0"/>
              </a:rPr>
              <a:t>Fertilisation des sols agricoles - </a:t>
            </a:r>
            <a:r>
              <a:rPr lang="fr-FR" sz="1100" i="1" dirty="0" smtClean="0">
                <a:solidFill>
                  <a:schemeClr val="bg1"/>
                </a:solidFill>
                <a:latin typeface="Arial Narrow" panose="020B0606020202030204" pitchFamily="34" charset="0"/>
              </a:rPr>
              <a:t>Pratiques </a:t>
            </a:r>
            <a:r>
              <a:rPr lang="fr-FR" sz="1100" i="1" dirty="0">
                <a:solidFill>
                  <a:schemeClr val="bg1"/>
                </a:solidFill>
                <a:latin typeface="Arial Narrow" panose="020B0606020202030204" pitchFamily="34" charset="0"/>
              </a:rPr>
              <a:t>et G</a:t>
            </a:r>
            <a:r>
              <a:rPr lang="fr-FR" sz="1100" i="1" dirty="0" smtClean="0">
                <a:solidFill>
                  <a:schemeClr val="bg1"/>
                </a:solidFill>
                <a:latin typeface="Arial Narrow" panose="020B0606020202030204" pitchFamily="34" charset="0"/>
              </a:rPr>
              <a:t>estion</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nl-NL" sz="1100" dirty="0" smtClean="0">
                <a:solidFill>
                  <a:schemeClr val="bg1"/>
                </a:solidFill>
                <a:latin typeface="Arial Narrow" panose="020B0606020202030204" pitchFamily="34" charset="0"/>
              </a:rPr>
              <a:t>Université </a:t>
            </a:r>
            <a:r>
              <a:rPr lang="nl-NL" sz="1100" dirty="0">
                <a:solidFill>
                  <a:schemeClr val="bg1"/>
                </a:solidFill>
                <a:latin typeface="Arial Narrow" panose="020B0606020202030204" pitchFamily="34" charset="0"/>
              </a:rPr>
              <a:t>Cheikh Anta Diop de Dakar </a:t>
            </a:r>
            <a:r>
              <a:rPr lang="pt-BR" sz="1100" dirty="0">
                <a:solidFill>
                  <a:schemeClr val="bg1"/>
                </a:solidFill>
                <a:latin typeface="Arial Narrow" pitchFamily="34" charset="0"/>
              </a:rPr>
              <a:t>- </a:t>
            </a:r>
            <a:r>
              <a:rPr lang="pt-BR" sz="1100" dirty="0" smtClean="0">
                <a:solidFill>
                  <a:schemeClr val="bg1"/>
                </a:solidFill>
                <a:latin typeface="Arial Narrow" pitchFamily="34" charset="0"/>
              </a:rPr>
              <a:t>Sénégal </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r>
              <a:rPr lang="pt-PT" sz="1100" i="1" dirty="0" smtClean="0">
                <a:solidFill>
                  <a:srgbClr val="00B4B2"/>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sym typeface="+mn-ea"/>
              </a:rPr>
              <a:t>Direction </a:t>
            </a:r>
            <a:r>
              <a:rPr lang="fr-FR" sz="1100" dirty="0">
                <a:solidFill>
                  <a:schemeClr val="bg1"/>
                </a:solidFill>
                <a:latin typeface="Arial Narrow" panose="020B0606020202030204" pitchFamily="34" charset="0"/>
                <a:sym typeface="+mn-ea"/>
              </a:rPr>
              <a:t>de l'Agriculture et du Développement Rural - Commission de la</a:t>
            </a:r>
            <a:r>
              <a:rPr lang="fr-FR" sz="1100" i="1" dirty="0">
                <a:solidFill>
                  <a:schemeClr val="bg1"/>
                </a:solidFill>
                <a:latin typeface="Arial Narrow" panose="020B0606020202030204" pitchFamily="34" charset="0"/>
                <a:sym typeface="+mn-ea"/>
              </a:rPr>
              <a:t> </a:t>
            </a:r>
            <a:r>
              <a:rPr lang="fr-FR" sz="1100" i="1" dirty="0" smtClean="0">
                <a:solidFill>
                  <a:schemeClr val="bg1"/>
                </a:solidFill>
                <a:latin typeface="Arial Narrow" panose="020B0606020202030204" pitchFamily="34" charset="0"/>
                <a:sym typeface="+mn-ea"/>
              </a:rPr>
              <a:t>CEDEAO</a:t>
            </a:r>
          </a:p>
          <a:p>
            <a:pPr>
              <a:lnSpc>
                <a:spcPts val="1100"/>
              </a:lnSpc>
              <a:defRPr lang="en-US"/>
            </a:pPr>
            <a:r>
              <a:rPr lang="pt-PT" altLang="pt-BR" sz="1100" i="1" dirty="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cs typeface="Arial Narrow" panose="020B0606020202030204" pitchFamily="34" charset="0"/>
                <a:sym typeface="+mn-ea"/>
              </a:rPr>
              <a:t>ARAA</a:t>
            </a:r>
            <a:r>
              <a:rPr lang="fr-FR" sz="1100" dirty="0">
                <a:solidFill>
                  <a:schemeClr val="bg1"/>
                </a:solidFill>
                <a:latin typeface="Arial Narrow" panose="020B0606020202030204" pitchFamily="34" charset="0"/>
                <a:cs typeface="Arial Narrow" panose="020B0606020202030204" pitchFamily="34" charset="0"/>
                <a:sym typeface="+mn-ea"/>
              </a:rPr>
              <a:t> - Agence régionale pour l'agriculture et </a:t>
            </a:r>
            <a:r>
              <a:rPr lang="fr-FR" sz="1100" dirty="0" smtClean="0">
                <a:solidFill>
                  <a:schemeClr val="bg1"/>
                </a:solidFill>
                <a:latin typeface="Arial Narrow" panose="020B0606020202030204" pitchFamily="34" charset="0"/>
                <a:cs typeface="Arial Narrow" panose="020B0606020202030204" pitchFamily="34" charset="0"/>
                <a:sym typeface="+mn-ea"/>
              </a:rPr>
              <a:t>l'alimentation</a:t>
            </a:r>
            <a:endParaRPr lang="pt-PT" sz="1100" b="1" i="1" dirty="0" smtClean="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fr-FR" sz="1100" i="1" dirty="0" smtClean="0">
                <a:solidFill>
                  <a:schemeClr val="bg1"/>
                </a:solidFill>
                <a:latin typeface="Arial Narrow" panose="020B0606020202030204" pitchFamily="34" charset="0"/>
                <a:cs typeface="Arial Narrow" panose="020B0606020202030204" pitchFamily="34" charset="0"/>
                <a:sym typeface="+mn-ea"/>
              </a:rPr>
              <a:t>Université du Cap Vert</a:t>
            </a:r>
            <a:endParaRPr lang="fr-FR"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Othon Henry Leonardos, </a:t>
            </a:r>
            <a:r>
              <a:rPr lang="fr-FR" sz="1100" dirty="0">
                <a:solidFill>
                  <a:schemeClr val="bg1"/>
                </a:solidFill>
                <a:latin typeface="Arial Narrow" panose="020B0606020202030204" pitchFamily="34" charset="0"/>
              </a:rPr>
              <a:t>Chercheur </a:t>
            </a:r>
            <a:r>
              <a:rPr lang="pt-PT" sz="1100" dirty="0">
                <a:solidFill>
                  <a:schemeClr val="bg1"/>
                </a:solidFill>
                <a:latin typeface="Arial Narrow" panose="020B0606020202030204" pitchFamily="34" charset="0"/>
                <a:sym typeface="+mn-ea"/>
              </a:rPr>
              <a:t>à l’Université de </a:t>
            </a:r>
            <a:r>
              <a:rPr lang="pt-PT" sz="1100" dirty="0" smtClean="0">
                <a:solidFill>
                  <a:schemeClr val="bg1"/>
                </a:solidFill>
                <a:latin typeface="Arial Narrow" panose="020B0606020202030204" pitchFamily="34" charset="0"/>
                <a:sym typeface="+mn-ea"/>
              </a:rPr>
              <a:t>Brasilia</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sym typeface="+mn-ea"/>
              </a:rPr>
              <a:t>Chambre </a:t>
            </a:r>
            <a:r>
              <a:rPr lang="fr-FR" sz="1100" dirty="0">
                <a:solidFill>
                  <a:schemeClr val="bg1"/>
                </a:solidFill>
                <a:latin typeface="Arial Narrow" panose="020B0606020202030204" pitchFamily="34" charset="0"/>
                <a:sym typeface="+mn-ea"/>
              </a:rPr>
              <a:t>Nationale d’Agriculture de Cote d’Ivoire - CNACI</a:t>
            </a:r>
          </a:p>
          <a:p>
            <a:pPr>
              <a:lnSpc>
                <a:spcPts val="1100"/>
              </a:lnSpc>
              <a:defRPr lang="en-US"/>
            </a:pPr>
            <a:r>
              <a:rPr lang="pt-PT" sz="1100" dirty="0" smtClean="0">
                <a:solidFill>
                  <a:schemeClr val="bg1"/>
                </a:solidFill>
                <a:latin typeface="Arial Narrow" panose="020B0606020202030204" pitchFamily="34" charset="0"/>
              </a:rPr>
              <a:t>Débats</a:t>
            </a:r>
          </a:p>
          <a:p>
            <a:pPr>
              <a:lnSpc>
                <a:spcPts val="1100"/>
              </a:lnSpc>
              <a:defRPr lang="en-US"/>
            </a:pPr>
            <a:r>
              <a:rPr lang="pt-PT" sz="1100" dirty="0" smtClean="0">
                <a:solidFill>
                  <a:schemeClr val="bg1"/>
                </a:solidFill>
                <a:latin typeface="Arial Narrow" panose="020B0606020202030204" pitchFamily="34" charset="0"/>
              </a:rPr>
              <a:t> Déjeuner</a:t>
            </a:r>
          </a:p>
          <a:p>
            <a:pPr>
              <a:lnSpc>
                <a:spcPts val="1100"/>
              </a:lnSpc>
              <a:defRPr lang="en-US"/>
            </a:pPr>
            <a:r>
              <a:rPr lang="pt-PT" sz="1100" i="1" dirty="0" smtClean="0">
                <a:solidFill>
                  <a:srgbClr val="00B4B2"/>
                </a:solidFill>
                <a:latin typeface="Arial Narrow" panose="020B0606020202030204" pitchFamily="34" charset="0"/>
              </a:rPr>
              <a:t>Thème III</a:t>
            </a:r>
            <a:r>
              <a:rPr lang="pt-PT" sz="1100" i="1" dirty="0">
                <a:solidFill>
                  <a:srgbClr val="00B4B2"/>
                </a:solidFill>
                <a:latin typeface="Arial Narrow" panose="020B0606020202030204" pitchFamily="34" charset="0"/>
              </a:rPr>
              <a:t>: </a:t>
            </a:r>
            <a:r>
              <a:rPr lang="fr-FR" sz="1100" dirty="0">
                <a:solidFill>
                  <a:schemeClr val="bg1"/>
                </a:solidFill>
                <a:latin typeface="Arial Narrow" panose="020B0606020202030204" pitchFamily="34" charset="0"/>
              </a:rPr>
              <a:t>Le </a:t>
            </a:r>
            <a:r>
              <a:rPr lang="fr-FR" sz="1100" dirty="0" smtClean="0">
                <a:solidFill>
                  <a:schemeClr val="bg1"/>
                </a:solidFill>
                <a:latin typeface="Arial Narrow" panose="020B0606020202030204" pitchFamily="34" charset="0"/>
              </a:rPr>
              <a:t>Potentiel </a:t>
            </a:r>
            <a:r>
              <a:rPr lang="fr-FR" sz="1100" dirty="0">
                <a:solidFill>
                  <a:schemeClr val="bg1"/>
                </a:solidFill>
                <a:latin typeface="Arial Narrow" panose="020B0606020202030204" pitchFamily="34" charset="0"/>
              </a:rPr>
              <a:t>du </a:t>
            </a:r>
            <a:r>
              <a:rPr lang="fr-FR" sz="1100" dirty="0" smtClean="0">
                <a:solidFill>
                  <a:schemeClr val="bg1"/>
                </a:solidFill>
                <a:latin typeface="Arial Narrow" panose="020B0606020202030204" pitchFamily="34" charset="0"/>
              </a:rPr>
              <a:t>Basalte </a:t>
            </a:r>
            <a:r>
              <a:rPr lang="fr-FR" sz="1100" dirty="0">
                <a:solidFill>
                  <a:schemeClr val="bg1"/>
                </a:solidFill>
                <a:latin typeface="Arial Narrow" panose="020B0606020202030204" pitchFamily="34" charset="0"/>
              </a:rPr>
              <a:t>comme </a:t>
            </a:r>
            <a:r>
              <a:rPr lang="fr-FR" sz="1100" dirty="0" err="1">
                <a:solidFill>
                  <a:schemeClr val="bg1"/>
                </a:solidFill>
                <a:latin typeface="Arial Narrow" panose="020B0606020202030204" pitchFamily="34" charset="0"/>
              </a:rPr>
              <a:t>A</a:t>
            </a:r>
            <a:r>
              <a:rPr lang="fr-FR" sz="1100" dirty="0" err="1" smtClean="0">
                <a:solidFill>
                  <a:schemeClr val="bg1"/>
                </a:solidFill>
                <a:latin typeface="Arial Narrow" panose="020B0606020202030204" pitchFamily="34" charset="0"/>
              </a:rPr>
              <a:t>grominéral</a:t>
            </a:r>
            <a:r>
              <a:rPr lang="fr-FR" sz="1100" dirty="0" smtClean="0">
                <a:solidFill>
                  <a:schemeClr val="bg1"/>
                </a:solidFill>
                <a:latin typeface="Arial Narrow" panose="020B0606020202030204" pitchFamily="34" charset="0"/>
              </a:rPr>
              <a:t> </a:t>
            </a:r>
            <a:r>
              <a:rPr lang="fr-FR" sz="1100" dirty="0">
                <a:solidFill>
                  <a:schemeClr val="bg1"/>
                </a:solidFill>
                <a:latin typeface="Arial Narrow" panose="020B0606020202030204" pitchFamily="34" charset="0"/>
              </a:rPr>
              <a:t>et ses </a:t>
            </a:r>
            <a:r>
              <a:rPr lang="fr-FR" sz="1100" dirty="0" smtClean="0">
                <a:solidFill>
                  <a:schemeClr val="bg1"/>
                </a:solidFill>
                <a:latin typeface="Arial Narrow" panose="020B0606020202030204" pitchFamily="34" charset="0"/>
              </a:rPr>
              <a:t>Spécificités </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en-GB"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a:solidFill>
                  <a:srgbClr val="00B4B2"/>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Chambre de </a:t>
            </a:r>
            <a:r>
              <a:rPr lang="fr-FR" sz="1100" dirty="0" smtClean="0">
                <a:solidFill>
                  <a:schemeClr val="bg1"/>
                </a:solidFill>
                <a:latin typeface="Arial Narrow" panose="020B0606020202030204" pitchFamily="34" charset="0"/>
              </a:rPr>
              <a:t>Commerce </a:t>
            </a:r>
            <a:r>
              <a:rPr lang="fr-FR" sz="1100" dirty="0">
                <a:solidFill>
                  <a:schemeClr val="bg1"/>
                </a:solidFill>
                <a:latin typeface="Arial Narrow" panose="020B0606020202030204" pitchFamily="34" charset="0"/>
              </a:rPr>
              <a:t>agricole du Ghana - Ghana </a:t>
            </a:r>
            <a:endParaRPr lang="fr-FR" sz="1100" dirty="0" smtClean="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Magda Bergmann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Andrea </a:t>
            </a:r>
            <a:r>
              <a:rPr lang="pt-PT" sz="1100" dirty="0">
                <a:solidFill>
                  <a:schemeClr val="bg1"/>
                </a:solidFill>
                <a:latin typeface="Arial Narrow" panose="020B0606020202030204" pitchFamily="34" charset="0"/>
                <a:sym typeface="+mn-ea"/>
              </a:rPr>
              <a:t>Sander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a:t>
            </a:r>
            <a:r>
              <a:rPr lang="pt-PT" sz="1100" dirty="0" smtClean="0">
                <a:solidFill>
                  <a:schemeClr val="bg1"/>
                </a:solidFill>
                <a:latin typeface="Arial Narrow" panose="020B0606020202030204" pitchFamily="34" charset="0"/>
                <a:sym typeface="+mn-ea"/>
              </a:rPr>
              <a:t>Brésil</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Peter van Straaten – </a:t>
            </a:r>
            <a:r>
              <a:rPr lang="fr-FR" sz="1100" dirty="0">
                <a:solidFill>
                  <a:schemeClr val="bg1"/>
                </a:solidFill>
                <a:latin typeface="Arial Narrow" panose="020B0606020202030204" pitchFamily="34" charset="0"/>
              </a:rPr>
              <a:t>Chercheur à l’</a:t>
            </a:r>
            <a:r>
              <a:rPr lang="pt-PT" sz="1100" dirty="0">
                <a:solidFill>
                  <a:schemeClr val="bg1"/>
                </a:solidFill>
                <a:latin typeface="Arial Narrow" panose="020B0606020202030204" pitchFamily="34" charset="0"/>
                <a:sym typeface="+mn-ea"/>
              </a:rPr>
              <a:t>Université de Guelph</a:t>
            </a:r>
            <a:r>
              <a:rPr lang="pt-BR" sz="1100" dirty="0">
                <a:solidFill>
                  <a:schemeClr val="bg1"/>
                </a:solidFill>
                <a:latin typeface="Arial Narrow" panose="020B0606020202030204" pitchFamily="34" charset="0"/>
                <a:sym typeface="+mn-ea"/>
              </a:rPr>
              <a:t> – </a:t>
            </a:r>
            <a:r>
              <a:rPr lang="pt-BR" sz="1100" dirty="0" smtClean="0">
                <a:solidFill>
                  <a:schemeClr val="bg1"/>
                </a:solidFill>
                <a:latin typeface="Arial Narrow" panose="020B0606020202030204" pitchFamily="34" charset="0"/>
                <a:sym typeface="+mn-ea"/>
              </a:rPr>
              <a:t>Canadá</a:t>
            </a: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Université</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cs typeface="Arial Narrow" panose="020B0606020202030204" pitchFamily="34" charset="0"/>
                <a:sym typeface="+mn-ea"/>
              </a:rPr>
              <a:t>de Yaoundé - </a:t>
            </a:r>
            <a:r>
              <a:rPr lang="pt-PT" sz="1100" dirty="0" smtClean="0">
                <a:solidFill>
                  <a:schemeClr val="bg1"/>
                </a:solidFill>
                <a:latin typeface="Arial Narrow" panose="020B0606020202030204" pitchFamily="34" charset="0"/>
                <a:cs typeface="Arial Narrow" panose="020B0606020202030204" pitchFamily="34" charset="0"/>
                <a:sym typeface="+mn-ea"/>
              </a:rPr>
              <a:t>Cameroun</a:t>
            </a:r>
            <a:endParaRPr lang="fr-FR" sz="1100" i="1"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rPr>
              <a:t>Débats</a:t>
            </a:r>
            <a:endParaRPr lang="fr-FR" sz="1100" i="1" dirty="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rPr>
              <a:t>Pause-café</a:t>
            </a:r>
          </a:p>
          <a:p>
            <a:pPr>
              <a:lnSpc>
                <a:spcPts val="1100"/>
              </a:lnSpc>
              <a:defRPr lang="en-US"/>
            </a:pPr>
            <a:r>
              <a:rPr lang="pt-PT" sz="1100" i="1" dirty="0" smtClean="0">
                <a:solidFill>
                  <a:srgbClr val="00B4B2"/>
                </a:solidFill>
                <a:latin typeface="Arial Narrow" panose="020B0606020202030204" pitchFamily="34" charset="0"/>
              </a:rPr>
              <a:t>Thème IV: </a:t>
            </a:r>
            <a:r>
              <a:rPr lang="fr-FR" sz="1100" i="1" dirty="0">
                <a:solidFill>
                  <a:schemeClr val="bg1"/>
                </a:solidFill>
                <a:latin typeface="Arial Narrow" panose="020B0606020202030204" pitchFamily="34" charset="0"/>
              </a:rPr>
              <a:t>Rentabilité agricole et contrôle de la qualité des aliments produits</a:t>
            </a:r>
            <a:endParaRPr lang="pt-PT" sz="1100" i="1" dirty="0">
              <a:solidFill>
                <a:schemeClr val="bg1"/>
              </a:solidFill>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a:solidFill>
                  <a:schemeClr val="bg1"/>
                </a:solidFill>
                <a:latin typeface="Arial Narrow" panose="020B0606020202030204" pitchFamily="34" charset="0"/>
                <a:cs typeface="Arial Narrow" panose="020B0606020202030204" pitchFamily="34" charset="0"/>
                <a:sym typeface="+mn-ea"/>
              </a:rPr>
              <a:t>Université du Cap Vert</a:t>
            </a: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r>
              <a:rPr lang="pt-PT" sz="1100" i="1" dirty="0" smtClean="0">
                <a:solidFill>
                  <a:srgbClr val="00B4B2"/>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cs typeface="Arial Narrow" panose="020B0606020202030204" pitchFamily="34" charset="0"/>
                <a:sym typeface="+mn-ea"/>
              </a:rPr>
              <a:t>FAO</a:t>
            </a:r>
            <a:r>
              <a:rPr lang="fr-FR" sz="1100" dirty="0">
                <a:solidFill>
                  <a:schemeClr val="bg1"/>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bg1"/>
                </a:solidFill>
                <a:latin typeface="Arial Narrow" panose="020B0606020202030204" pitchFamily="34" charset="0"/>
                <a:cs typeface="Arial Narrow" panose="020B0606020202030204" pitchFamily="34" charset="0"/>
                <a:sym typeface="+mn-ea"/>
              </a:rPr>
              <a:t>l'agriculture</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rPr>
              <a:t>ENSA - </a:t>
            </a:r>
            <a:r>
              <a:rPr lang="fr-FR" sz="1100" dirty="0" smtClean="0">
                <a:solidFill>
                  <a:schemeClr val="bg1"/>
                </a:solidFill>
                <a:latin typeface="Arial Narrow" panose="020B0606020202030204" pitchFamily="34" charset="0"/>
              </a:rPr>
              <a:t>École Nationale Supérieure d‘Agronomie </a:t>
            </a:r>
            <a:r>
              <a:rPr lang="fr-FR" sz="1100" dirty="0">
                <a:solidFill>
                  <a:schemeClr val="bg1"/>
                </a:solidFill>
                <a:latin typeface="Arial Narrow" panose="020B0606020202030204" pitchFamily="34" charset="0"/>
              </a:rPr>
              <a:t>de Y</a:t>
            </a:r>
            <a:r>
              <a:rPr lang="fr-FR" sz="1100" dirty="0" smtClean="0">
                <a:solidFill>
                  <a:schemeClr val="bg1"/>
                </a:solidFill>
                <a:latin typeface="Arial Narrow" panose="020B0606020202030204" pitchFamily="34" charset="0"/>
              </a:rPr>
              <a:t>amoussoukro</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 Côte </a:t>
            </a:r>
            <a:r>
              <a:rPr lang="pt-PT" sz="1100" dirty="0" smtClean="0">
                <a:solidFill>
                  <a:schemeClr val="bg1"/>
                </a:solidFill>
                <a:latin typeface="Arial Narrow" panose="020B0606020202030204" pitchFamily="34" charset="0"/>
              </a:rPr>
              <a:t>d’Ivoire</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rPr>
              <a:t>Direction </a:t>
            </a:r>
            <a:r>
              <a:rPr lang="fr-FR" sz="1100" dirty="0">
                <a:solidFill>
                  <a:schemeClr val="bg1"/>
                </a:solidFill>
                <a:latin typeface="Arial Narrow" panose="020B0606020202030204" pitchFamily="34" charset="0"/>
              </a:rPr>
              <a:t>de l’Alimentation et de la Nutrition Appliquée (DANA) </a:t>
            </a:r>
            <a:r>
              <a:rPr lang="fr-FR" sz="1100" dirty="0" smtClean="0">
                <a:solidFill>
                  <a:schemeClr val="bg1"/>
                </a:solidFill>
                <a:latin typeface="Arial Narrow" panose="020B0606020202030204" pitchFamily="34" charset="0"/>
              </a:rPr>
              <a:t>- Benin</a:t>
            </a:r>
            <a:endParaRPr lang="pt-PT" sz="1100"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Bernardo Knapik –  Chercheur  à l’Université Estadual do Paraná </a:t>
            </a:r>
            <a:r>
              <a:rPr lang="pt-BR" sz="1100"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 Brésil </a:t>
            </a:r>
            <a:endParaRPr lang="fr-FR" sz="1100" dirty="0" smtClean="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rPr>
              <a:t>Débats</a:t>
            </a:r>
          </a:p>
          <a:p>
            <a:pPr>
              <a:lnSpc>
                <a:spcPts val="1100"/>
              </a:lnSpc>
              <a:defRPr lang="en-US"/>
            </a:pPr>
            <a:r>
              <a:rPr lang="pt-PT" altLang="en-US" sz="1100" dirty="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1100" b="1" dirty="0">
                <a:solidFill>
                  <a:schemeClr val="bg1"/>
                </a:solidFill>
                <a:latin typeface="Arial Narrow" panose="020B0606020202030204" pitchFamily="34" charset="0"/>
              </a:rPr>
              <a:t> </a:t>
            </a:r>
            <a:endParaRPr lang="pt-PT" sz="1100" dirty="0" smtClean="0">
              <a:solidFill>
                <a:schemeClr val="bg1"/>
              </a:solidFill>
              <a:latin typeface="Arial Narrow" panose="020B0606020202030204" pitchFamily="34" charset="0"/>
            </a:endParaRPr>
          </a:p>
          <a:p>
            <a:pPr>
              <a:lnSpc>
                <a:spcPts val="1100"/>
              </a:lnSpc>
              <a:defRPr lang="en-US"/>
            </a:pPr>
            <a:r>
              <a:rPr sz="1100" i="1" dirty="0" err="1" smtClean="0">
                <a:solidFill>
                  <a:schemeClr val="bg1"/>
                </a:solidFill>
                <a:latin typeface="Arial Narrow" panose="020B0606020202030204" pitchFamily="34" charset="0"/>
                <a:sym typeface="+mn-ea"/>
              </a:rPr>
              <a:t>Dîner</a:t>
            </a:r>
            <a:r>
              <a:rPr sz="1100" i="1" dirty="0" smtClean="0">
                <a:solidFill>
                  <a:schemeClr val="bg1"/>
                </a:solidFill>
                <a:latin typeface="Arial Narrow" panose="020B0606020202030204" pitchFamily="34" charset="0"/>
                <a:sym typeface="+mn-ea"/>
              </a:rPr>
              <a:t> </a:t>
            </a:r>
            <a:r>
              <a:rPr sz="1100" i="1" dirty="0">
                <a:solidFill>
                  <a:schemeClr val="bg1"/>
                </a:solidFill>
                <a:latin typeface="Arial Narrow" panose="020B0606020202030204" pitchFamily="34" charset="0"/>
                <a:sym typeface="+mn-ea"/>
              </a:rPr>
              <a:t>de </a:t>
            </a:r>
            <a:r>
              <a:rPr sz="1100" i="1" dirty="0" err="1">
                <a:solidFill>
                  <a:schemeClr val="bg1"/>
                </a:solidFill>
                <a:latin typeface="Arial Narrow" panose="020B0606020202030204" pitchFamily="34" charset="0"/>
                <a:sym typeface="+mn-ea"/>
              </a:rPr>
              <a:t>bienvenue</a:t>
            </a:r>
            <a:r>
              <a:rPr sz="1100" i="1" dirty="0">
                <a:solidFill>
                  <a:schemeClr val="bg1"/>
                </a:solidFill>
                <a:latin typeface="Arial Narrow" panose="020B0606020202030204" pitchFamily="34" charset="0"/>
                <a:sym typeface="+mn-ea"/>
              </a:rPr>
              <a:t> «LES SAVEURS DE LA CEDEAO»</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sz="1400" b="1" i="1" dirty="0" smtClean="0">
                <a:solidFill>
                  <a:srgbClr val="006666"/>
                </a:solidFill>
                <a:latin typeface="Times New Roman" panose="02020603050405020304" pitchFamily="1" charset="0"/>
                <a:cs typeface="Times New Roman" panose="02020603050405020304" pitchFamily="1" charset="0"/>
              </a:rPr>
              <a:t>28</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Septembre</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7" name="TextBox 6"/>
          <p:cNvSpPr txBox="1"/>
          <p:nvPr/>
        </p:nvSpPr>
        <p:spPr>
          <a:xfrm>
            <a:off x="1135379" y="95675"/>
            <a:ext cx="5905501" cy="707886"/>
          </a:xfrm>
          <a:prstGeom prst="rect">
            <a:avLst/>
          </a:prstGeom>
          <a:noFill/>
        </p:spPr>
        <p:txBody>
          <a:bodyPr wrap="square" rtlCol="0">
            <a:spAutoFit/>
          </a:bodyPr>
          <a:lstStyle/>
          <a:p>
            <a:pPr algn="ctr" fontAlgn="base">
              <a:lnSpc>
                <a:spcPts val="1200"/>
              </a:lnSpc>
            </a:pPr>
            <a:r>
              <a:rPr lang="fr-FR" sz="1600" cap="all" dirty="0">
                <a:solidFill>
                  <a:schemeClr val="tx2">
                    <a:lumMod val="75000"/>
                  </a:schemeClr>
                </a:solidFill>
              </a:rPr>
              <a:t>LE PROGRAMME DE LA TABLE RONDE</a:t>
            </a:r>
          </a:p>
          <a:p>
            <a:pPr algn="ctr" fontAlgn="base">
              <a:lnSpc>
                <a:spcPts val="1200"/>
              </a:lnSpc>
            </a:pPr>
            <a:r>
              <a:rPr lang="fr-FR" sz="1200" cap="all" dirty="0" smtClean="0">
                <a:solidFill>
                  <a:schemeClr val="accent6">
                    <a:lumMod val="60000"/>
                    <a:lumOff val="40000"/>
                  </a:schemeClr>
                </a:solidFill>
              </a:rPr>
              <a:t>La POUDRE DE BASALTE DANS L’AGRICULTURE</a:t>
            </a:r>
          </a:p>
          <a:p>
            <a:pPr algn="ctr" fontAlgn="base">
              <a:lnSpc>
                <a:spcPts val="1200"/>
              </a:lnSpc>
            </a:pPr>
            <a:r>
              <a:rPr lang="fr-FR" sz="1200" b="1" cap="all" dirty="0" smtClean="0">
                <a:solidFill>
                  <a:schemeClr val="tx2">
                    <a:lumMod val="50000"/>
                  </a:schemeClr>
                </a:solidFill>
              </a:rPr>
              <a:t> </a:t>
            </a:r>
            <a:r>
              <a:rPr lang="fr-FR" sz="1200" cap="all" dirty="0" smtClean="0">
                <a:solidFill>
                  <a:schemeClr val="tx2">
                    <a:lumMod val="75000"/>
                  </a:schemeClr>
                </a:solidFill>
              </a:rPr>
              <a:t>LA QUALITÉ DES ALIMENTS ET la PROTECTION De l’ENVIRONNEMENT</a:t>
            </a:r>
            <a:r>
              <a:rPr lang="fr-FR" sz="1200" cap="all" dirty="0">
                <a:solidFill>
                  <a:schemeClr val="tx2">
                    <a:lumMod val="75000"/>
                  </a:schemeClr>
                </a:solidFill>
              </a:rPr>
              <a:t/>
            </a:r>
            <a:br>
              <a:rPr lang="fr-FR" sz="1200" cap="all" dirty="0">
                <a:solidFill>
                  <a:schemeClr val="tx2">
                    <a:lumMod val="75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a:t>
            </a:r>
            <a:r>
              <a:rPr lang="pt-BR" sz="1200" i="1" dirty="0" smtClean="0">
                <a:solidFill>
                  <a:srgbClr val="006666"/>
                </a:solidFill>
                <a:latin typeface="Arial Narrow" panose="020B0606020202030204" pitchFamily="34" charset="0"/>
                <a:cs typeface="Arial Narrow" panose="020B0606020202030204" pitchFamily="34" charset="0"/>
                <a:sym typeface="+mn-ea"/>
              </a:rPr>
              <a:t>LES DÉBATS»</a:t>
            </a:r>
            <a:endParaRPr lang="fr-FR" sz="1200" b="1" cap="all" dirty="0">
              <a:solidFill>
                <a:schemeClr val="tx2">
                  <a:lumMod val="50000"/>
                </a:schemeClr>
              </a:solidFill>
            </a:endParaRPr>
          </a:p>
        </p:txBody>
      </p:sp>
      <p:sp>
        <p:nvSpPr>
          <p:cNvPr id="10" name="TextBox 9"/>
          <p:cNvSpPr txBox="1"/>
          <p:nvPr/>
        </p:nvSpPr>
        <p:spPr>
          <a:xfrm>
            <a:off x="22859" y="601127"/>
            <a:ext cx="2857501" cy="461665"/>
          </a:xfrm>
          <a:prstGeom prst="rect">
            <a:avLst/>
          </a:prstGeom>
          <a:noFill/>
        </p:spPr>
        <p:txBody>
          <a:bodyPr wrap="square" rtlCol="0">
            <a:spAutoFit/>
          </a:bodyPr>
          <a:lstStyle/>
          <a:p>
            <a:r>
              <a:rPr lang="pt-PT" sz="1200" dirty="0">
                <a:solidFill>
                  <a:schemeClr val="accent3">
                    <a:lumMod val="75000"/>
                  </a:schemeClr>
                </a:solidFill>
                <a:latin typeface="Arial Narrow" panose="020B0606020202030204" pitchFamily="34" charset="0"/>
              </a:rPr>
              <a:t>Accueil des participants</a:t>
            </a:r>
            <a:r>
              <a:rPr lang="en-US" sz="1200" b="1" i="1" dirty="0" smtClean="0">
                <a:solidFill>
                  <a:schemeClr val="accent3">
                    <a:lumMod val="75000"/>
                  </a:schemeClr>
                </a:solidFill>
                <a:latin typeface="Arial Narrow" panose="020B0606020202030204" pitchFamily="34" charset="0"/>
              </a:rPr>
              <a:t>: </a:t>
            </a:r>
            <a:r>
              <a:rPr lang="pt-BR" sz="1200" b="1" i="1" dirty="0">
                <a:solidFill>
                  <a:schemeClr val="accent3">
                    <a:lumMod val="75000"/>
                  </a:schemeClr>
                </a:solidFill>
                <a:latin typeface="Arial Narrow" panose="020B0606020202030204" pitchFamily="34" charset="0"/>
              </a:rPr>
              <a:t>À partir de 7</a:t>
            </a:r>
            <a:r>
              <a:rPr lang="pt-PT" sz="1200" b="1" i="1" dirty="0" smtClean="0">
                <a:solidFill>
                  <a:schemeClr val="accent3">
                    <a:lumMod val="75000"/>
                  </a:schemeClr>
                </a:solidFill>
                <a:latin typeface="Arial Narrow" panose="020B0606020202030204" pitchFamily="34" charset="0"/>
              </a:rPr>
              <a:t>:</a:t>
            </a:r>
            <a:r>
              <a:rPr lang="pt-BR" sz="1200" b="1" i="1" dirty="0" smtClean="0">
                <a:solidFill>
                  <a:schemeClr val="accent3">
                    <a:lumMod val="75000"/>
                  </a:schemeClr>
                </a:solidFill>
                <a:latin typeface="Arial Narrow" panose="020B0606020202030204" pitchFamily="34" charset="0"/>
              </a:rPr>
              <a:t>30</a:t>
            </a:r>
            <a:endParaRPr lang="pt-BR" sz="1200" b="1" i="1" dirty="0">
              <a:solidFill>
                <a:schemeClr val="accent3">
                  <a:lumMod val="75000"/>
                </a:schemeClr>
              </a:solidFill>
              <a:latin typeface="Arial Narrow" panose="020B0606020202030204" pitchFamily="34" charset="0"/>
            </a:endParaRPr>
          </a:p>
          <a:p>
            <a:endParaRPr lang="en-US" sz="1200" dirty="0">
              <a:solidFill>
                <a:schemeClr val="accent3">
                  <a:lumMod val="75000"/>
                </a:schemeClr>
              </a:solidFill>
              <a:latin typeface="Arial Narrow" panose="020B0606020202030204" pitchFamily="34" charset="0"/>
            </a:endParaRPr>
          </a:p>
        </p:txBody>
      </p:sp>
      <p:sp>
        <p:nvSpPr>
          <p:cNvPr id="41" name="TextBox 16"/>
          <p:cNvSpPr/>
          <p:nvPr/>
        </p:nvSpPr>
        <p:spPr>
          <a:xfrm>
            <a:off x="8748" y="828763"/>
            <a:ext cx="1210310" cy="5937907"/>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dirty="0" smtClean="0">
                <a:solidFill>
                  <a:srgbClr val="00B4B2"/>
                </a:solidFill>
                <a:latin typeface="Arial Narrow" panose="020B0606020202030204" pitchFamily="34" charset="0"/>
              </a:rPr>
              <a:t>08:00 </a:t>
            </a:r>
            <a:r>
              <a:rPr lang="en-US" sz="1100" dirty="0">
                <a:solidFill>
                  <a:srgbClr val="00B4B2"/>
                </a:solidFill>
                <a:latin typeface="Arial Narrow" panose="020B0606020202030204" pitchFamily="34" charset="0"/>
              </a:rPr>
              <a:t>– 09:30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09:30 – </a:t>
            </a:r>
            <a:r>
              <a:rPr lang="en-US" sz="1100" dirty="0" smtClean="0">
                <a:solidFill>
                  <a:srgbClr val="00B4B2"/>
                </a:solidFill>
                <a:latin typeface="Arial Narrow" panose="020B0606020202030204" pitchFamily="34" charset="0"/>
              </a:rPr>
              <a:t>10:00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10:30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12:00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12:30</a:t>
            </a: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12:30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14:00</a:t>
            </a:r>
            <a:endParaRPr lang="pt-BR"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14:00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15:30</a:t>
            </a:r>
            <a:endParaRPr lang="pt-BR"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i="1" dirty="0" smtClean="0">
                <a:solidFill>
                  <a:srgbClr val="00B4B2"/>
                </a:solidFill>
                <a:latin typeface="Arial Narrow" panose="020B0606020202030204" pitchFamily="34" charset="0"/>
                <a:cs typeface="Times New Roman" panose="02020603050405020304" pitchFamily="1" charset="0"/>
              </a:rPr>
              <a:t>15:30</a:t>
            </a:r>
            <a:r>
              <a:rPr lang="en-US" sz="1100" dirty="0" smtClean="0">
                <a:solidFill>
                  <a:srgbClr val="00B4B2"/>
                </a:solidFill>
                <a:latin typeface="Arial Narrow" panose="020B0606020202030204" pitchFamily="34" charset="0"/>
              </a:rPr>
              <a:t> </a:t>
            </a:r>
            <a:r>
              <a:rPr lang="en-US" sz="1100" dirty="0">
                <a:solidFill>
                  <a:srgbClr val="00B4B2"/>
                </a:solidFill>
                <a:latin typeface="Arial Narrow" panose="020B0606020202030204" pitchFamily="34" charset="0"/>
              </a:rPr>
              <a:t>– </a:t>
            </a:r>
            <a:r>
              <a:rPr lang="en-US" sz="1100" i="1" dirty="0" smtClean="0">
                <a:solidFill>
                  <a:srgbClr val="00B4B2"/>
                </a:solidFill>
                <a:latin typeface="Arial Narrow" panose="020B0606020202030204" pitchFamily="34" charset="0"/>
                <a:cs typeface="Times New Roman" panose="02020603050405020304" pitchFamily="1" charset="0"/>
              </a:rPr>
              <a:t>16:00</a:t>
            </a:r>
            <a:endParaRPr lang="en-US" sz="1100" i="1" dirty="0">
              <a:solidFill>
                <a:srgbClr val="00B4B2"/>
              </a:solidFill>
              <a:latin typeface="Arial Narrow" panose="020B0606020202030204" pitchFamily="34" charset="0"/>
              <a:cs typeface="Times New Roman" panose="02020603050405020304" pitchFamily="1" charset="0"/>
            </a:endParaRPr>
          </a:p>
          <a:p>
            <a:pPr>
              <a:lnSpc>
                <a:spcPts val="1100"/>
              </a:lnSpc>
              <a:defRPr lang="en-US"/>
            </a:pPr>
            <a:r>
              <a:rPr lang="en-US" sz="1100" dirty="0" smtClean="0">
                <a:solidFill>
                  <a:srgbClr val="00B4B2"/>
                </a:solidFill>
                <a:latin typeface="Arial Narrow" panose="020B0606020202030204" pitchFamily="34" charset="0"/>
              </a:rPr>
              <a:t>16:00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16:30</a:t>
            </a:r>
          </a:p>
          <a:p>
            <a:pPr>
              <a:lnSpc>
                <a:spcPts val="1100"/>
              </a:lnSpc>
              <a:defRPr lang="en-US"/>
            </a:pPr>
            <a:r>
              <a:rPr lang="en-US" sz="1100" dirty="0" smtClean="0">
                <a:solidFill>
                  <a:srgbClr val="00B4B2"/>
                </a:solidFill>
                <a:latin typeface="Arial Narrow" panose="020B0606020202030204" pitchFamily="34" charset="0"/>
              </a:rPr>
              <a:t>16:30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18:00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18:30</a:t>
            </a:r>
          </a:p>
          <a:p>
            <a:pPr>
              <a:lnSpc>
                <a:spcPts val="1100"/>
              </a:lnSpc>
              <a:defRPr lang="en-US"/>
            </a:pPr>
            <a:r>
              <a:rPr lang="en-US" sz="1100" dirty="0" smtClean="0">
                <a:solidFill>
                  <a:srgbClr val="00B4B2"/>
                </a:solidFill>
                <a:latin typeface="Arial Narrow" panose="020B0606020202030204" pitchFamily="34" charset="0"/>
              </a:rPr>
              <a:t>20:30  </a:t>
            </a:r>
            <a:r>
              <a:rPr lang="en-US" sz="1100" dirty="0">
                <a:solidFill>
                  <a:srgbClr val="00B4B2"/>
                </a:solidFill>
                <a:latin typeface="Arial Narrow" panose="020B0606020202030204" pitchFamily="34" charset="0"/>
              </a:rPr>
              <a:t>–  23:00</a:t>
            </a:r>
          </a:p>
          <a:p>
            <a:pPr>
              <a:lnSpc>
                <a:spcPts val="1100"/>
              </a:lnSpc>
              <a:defRPr lang="en-US"/>
            </a:pPr>
            <a:endParaRPr lang="en-US" sz="1100" dirty="0">
              <a:solidFill>
                <a:schemeClr val="tx2">
                  <a:lumMod val="50000"/>
                </a:schemeClr>
              </a:solidFill>
              <a:latin typeface="Arial Narrow" panose="020B0606020202030204" pitchFamily="34"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
        <p:nvSpPr>
          <p:cNvPr id="48" name="TextBox 47"/>
          <p:cNvSpPr txBox="1"/>
          <p:nvPr/>
        </p:nvSpPr>
        <p:spPr>
          <a:xfrm>
            <a:off x="10795468"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0"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6</a:t>
            </a:fld>
            <a:endParaRPr lang="fr-FR" altLang="pt-PT" sz="1200" b="1" i="1" u="sng" dirty="0" smtClean="0">
              <a:solidFill>
                <a:schemeClr val="tx2">
                  <a:lumMod val="50000"/>
                </a:schemeClr>
              </a:solidFill>
            </a:endParaRPr>
          </a:p>
        </p:txBody>
      </p:sp>
      <p:sp>
        <p:nvSpPr>
          <p:cNvPr id="52"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38" name="Picture 2" descr="E:\DOSSIER 2020\BASALT CONFERENCE\web doc\Imag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369" y="3833477"/>
            <a:ext cx="2519008" cy="22900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DOSSIER 2020\BASALT CONFERENCE\web doc\Im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sp>
        <p:nvSpPr>
          <p:cNvPr id="46"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7"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1" name="Imagem 112" descr="LOGO-Paises ecowas"/>
          <p:cNvPicPr>
            <a:picLocks noChangeAspect="1"/>
          </p:cNvPicPr>
          <p:nvPr/>
        </p:nvPicPr>
        <p:blipFill>
          <a:blip r:embed="rId3"/>
          <a:stretch>
            <a:fillRect/>
          </a:stretch>
        </p:blipFill>
        <p:spPr>
          <a:xfrm>
            <a:off x="3355975" y="2905125"/>
            <a:ext cx="3897630" cy="3858260"/>
          </a:xfrm>
          <a:prstGeom prst="rect">
            <a:avLst/>
          </a:prstGeom>
        </p:spPr>
      </p:pic>
      <p:cxnSp>
        <p:nvCxnSpPr>
          <p:cNvPr id="43"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192"/>
          <p:cNvCxnSpPr/>
          <p:nvPr/>
        </p:nvCxnSpPr>
        <p:spPr>
          <a:xfrm>
            <a:off x="11016173" y="5092232"/>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01</a:t>
            </a:r>
            <a:endParaRPr lang="pt-PT" sz="1400" b="1" dirty="0" smtClean="0">
              <a:solidFill>
                <a:schemeClr val="tx1"/>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Février</a:t>
            </a:r>
            <a:endParaRPr lang="pt-PT" sz="1400" b="1" dirty="0" smtClean="0">
              <a:solidFill>
                <a:schemeClr val="tx1"/>
              </a:solidFill>
              <a:latin typeface="Arial Narrow" panose="020B0606020202030204" pitchFamily="34" charset="0"/>
            </a:endParaRPr>
          </a:p>
        </p:txBody>
      </p:sp>
      <p:sp>
        <p:nvSpPr>
          <p:cNvPr id="47" name="Rectangle: Rounded Corners 103"/>
          <p:cNvSpPr/>
          <p:nvPr/>
        </p:nvSpPr>
        <p:spPr>
          <a:xfrm>
            <a:off x="66005" y="4641550"/>
            <a:ext cx="2204878" cy="1151564"/>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Ouverture des inscriptions pour manifestations d'intérêt et participation à la Conférence Internationale</a:t>
            </a:r>
            <a:endParaRPr lang="pt-PT" sz="1200" dirty="0"/>
          </a:p>
        </p:txBody>
      </p:sp>
      <p:sp>
        <p:nvSpPr>
          <p:cNvPr id="48" name="Rectangle: Rounded Corners 111"/>
          <p:cNvSpPr/>
          <p:nvPr/>
        </p:nvSpPr>
        <p:spPr>
          <a:xfrm>
            <a:off x="5225817" y="752475"/>
            <a:ext cx="2173915" cy="1414679"/>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Date limite d'inscription pour participer à la Table Ronde </a:t>
            </a:r>
            <a:endParaRPr lang="pt-PT" sz="1200" dirty="0"/>
          </a:p>
        </p:txBody>
      </p:sp>
      <p:sp>
        <p:nvSpPr>
          <p:cNvPr id="49"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0"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655170" y="2446805"/>
            <a:ext cx="1327678" cy="1295449"/>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15</a:t>
            </a:r>
            <a:endParaRPr lang="pt-PT" sz="1400" b="1" dirty="0" smtClean="0">
              <a:solidFill>
                <a:schemeClr val="tx1"/>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Septembre</a:t>
            </a:r>
            <a:endParaRPr lang="pt-PT" sz="1400" b="1" dirty="0">
              <a:solidFill>
                <a:schemeClr val="tx1"/>
              </a:solidFill>
              <a:latin typeface="Arial Narrow" panose="020B0606020202030204" pitchFamily="34" charset="0"/>
            </a:endParaRPr>
          </a:p>
        </p:txBody>
      </p:sp>
      <p:cxnSp>
        <p:nvCxnSpPr>
          <p:cNvPr id="56" name="Straight Connector 192"/>
          <p:cNvCxnSpPr/>
          <p:nvPr/>
        </p:nvCxnSpPr>
        <p:spPr>
          <a:xfrm>
            <a:off x="7652428" y="51769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8"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smtClean="0">
                <a:latin typeface="Arial Narrow" panose="020B0606020202030204" pitchFamily="34" charset="0"/>
                <a:ea typeface="Calibri" panose="020F0502020204030204" charset="0"/>
                <a:cs typeface="Times New Roman" panose="02020603050405020304" pitchFamily="18" charset="0"/>
                <a:sym typeface="+mn-ea"/>
              </a:rPr>
              <a:t>CONFÉRENCE INTERNACIONALE</a:t>
            </a:r>
            <a:endParaRPr lang="pt-PT" sz="1400" dirty="0">
              <a:solidFill>
                <a:schemeClr val="accent6">
                  <a:lumMod val="50000"/>
                </a:schemeClr>
              </a:solidFill>
              <a:latin typeface="Arial Narrow" panose="020B0606020202030204" pitchFamily="34" charset="0"/>
            </a:endParaRPr>
          </a:p>
        </p:txBody>
      </p:sp>
      <p:cxnSp>
        <p:nvCxnSpPr>
          <p:cNvPr id="59" name="Straight Connector 211"/>
          <p:cNvCxnSpPr/>
          <p:nvPr/>
        </p:nvCxnSpPr>
        <p:spPr>
          <a:xfrm flipV="1">
            <a:off x="7662153" y="3585210"/>
            <a:ext cx="3352517"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016838" y="3949738"/>
            <a:ext cx="1273882" cy="12013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26 </a:t>
            </a:r>
            <a:r>
              <a:rPr lang="pt-PT" sz="1400" dirty="0" smtClean="0">
                <a:solidFill>
                  <a:schemeClr val="tx1"/>
                </a:solidFill>
                <a:latin typeface="Arial Narrow" panose="020B0606020202030204" pitchFamily="34" charset="0"/>
              </a:rPr>
              <a:t>ET </a:t>
            </a:r>
            <a:r>
              <a:rPr lang="pt-PT" sz="1400" dirty="0" smtClean="0">
                <a:solidFill>
                  <a:schemeClr val="tx1"/>
                </a:solidFill>
                <a:latin typeface="Arial Narrow" panose="020B0606020202030204" pitchFamily="34" charset="0"/>
              </a:rPr>
              <a:t>28</a:t>
            </a:r>
            <a:endParaRPr lang="pt-PT" sz="1400" dirty="0" smtClean="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Septembre</a:t>
            </a:r>
            <a:endParaRPr lang="pt-PT" sz="1400" b="1" dirty="0" smtClean="0">
              <a:solidFill>
                <a:schemeClr val="tx1"/>
              </a:solidFill>
              <a:latin typeface="Arial Narrow" panose="020B0606020202030204" pitchFamily="34" charset="0"/>
            </a:endParaRPr>
          </a:p>
        </p:txBody>
      </p:sp>
      <p:cxnSp>
        <p:nvCxnSpPr>
          <p:cNvPr id="61" name="Straight Connector 144"/>
          <p:cNvCxnSpPr/>
          <p:nvPr/>
        </p:nvCxnSpPr>
        <p:spPr>
          <a:xfrm>
            <a:off x="7656996"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Rounded Corners 111"/>
          <p:cNvSpPr/>
          <p:nvPr/>
        </p:nvSpPr>
        <p:spPr>
          <a:xfrm>
            <a:off x="2314858" y="1025203"/>
            <a:ext cx="2161434" cy="111265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Date limite d'inscription pour participer à la  Conférence Internationale et aux réunions </a:t>
            </a:r>
            <a:r>
              <a:rPr lang="fr-FR" sz="1200" dirty="0" smtClean="0"/>
              <a:t>institutionnelles</a:t>
            </a:r>
            <a:endParaRPr lang="pt-PT" sz="1200" dirty="0"/>
          </a:p>
        </p:txBody>
      </p:sp>
      <p:sp>
        <p:nvSpPr>
          <p:cNvPr id="64" name="Oval 63"/>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a:solidFill>
                  <a:schemeClr val="tx1"/>
                </a:solidFill>
                <a:latin typeface="Arial Narrow" panose="020B0606020202030204" pitchFamily="34" charset="0"/>
              </a:rPr>
              <a:t>31</a:t>
            </a:r>
          </a:p>
          <a:p>
            <a:pPr algn="ctr"/>
            <a:r>
              <a:rPr lang="pt-PT" sz="1400" b="1" dirty="0">
                <a:solidFill>
                  <a:schemeClr val="tx1"/>
                </a:solidFill>
                <a:latin typeface="Arial Narrow" panose="020B0606020202030204" pitchFamily="34" charset="0"/>
              </a:rPr>
              <a:t>Août</a:t>
            </a:r>
            <a:endParaRPr lang="pt-PT" sz="1400" b="1" dirty="0">
              <a:solidFill>
                <a:schemeClr val="tx1"/>
              </a:solidFill>
              <a:latin typeface="Arial Narrow" panose="020B0606020202030204" pitchFamily="34" charset="0"/>
            </a:endParaRPr>
          </a:p>
        </p:txBody>
      </p:sp>
      <p:sp>
        <p:nvSpPr>
          <p:cNvPr id="65" name="Oval 64"/>
          <p:cNvSpPr/>
          <p:nvPr/>
        </p:nvSpPr>
        <p:spPr>
          <a:xfrm>
            <a:off x="10412609" y="3927946"/>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01</a:t>
            </a:r>
            <a:endParaRPr lang="pt-PT" sz="1200" dirty="0" smtClean="0">
              <a:solidFill>
                <a:schemeClr val="accent6">
                  <a:lumMod val="50000"/>
                </a:schemeClr>
              </a:solidFill>
              <a:latin typeface="Arial Narrow" panose="020B0606020202030204" pitchFamily="34" charset="0"/>
            </a:endParaRPr>
          </a:p>
          <a:p>
            <a:pPr algn="ctr"/>
            <a:r>
              <a:rPr lang="pt-PT" sz="1400" dirty="0" smtClean="0">
                <a:solidFill>
                  <a:schemeClr val="accent6">
                    <a:lumMod val="50000"/>
                  </a:schemeClr>
                </a:solidFill>
                <a:latin typeface="Arial Narrow" panose="020B0606020202030204" pitchFamily="34" charset="0"/>
              </a:rPr>
              <a:t>Octobre</a:t>
            </a:r>
            <a:endParaRPr lang="pt-PT" sz="1400" dirty="0">
              <a:solidFill>
                <a:schemeClr val="accent6">
                  <a:lumMod val="50000"/>
                </a:schemeClr>
              </a:solidFill>
              <a:latin typeface="Arial Narrow" panose="020B0606020202030204" pitchFamily="34" charset="0"/>
            </a:endParaRPr>
          </a:p>
        </p:txBody>
      </p:sp>
      <p:sp>
        <p:nvSpPr>
          <p:cNvPr id="66" name="Rectangle: Rounded Corners 198"/>
          <p:cNvSpPr/>
          <p:nvPr/>
        </p:nvSpPr>
        <p:spPr>
          <a:xfrm>
            <a:off x="10084479" y="5562077"/>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pt-PT" sz="1400" dirty="0">
                <a:solidFill>
                  <a:schemeClr val="accent6">
                    <a:lumMod val="50000"/>
                  </a:schemeClr>
                </a:solidFill>
                <a:latin typeface="Arial Narrow" panose="020B0606020202030204" pitchFamily="34" charset="0"/>
              </a:rPr>
              <a:t>TABLE RONDE</a:t>
            </a:r>
          </a:p>
        </p:txBody>
      </p:sp>
      <p:sp>
        <p:nvSpPr>
          <p:cNvPr id="67" name="Isosceles Triangle 193"/>
          <p:cNvSpPr/>
          <p:nvPr/>
        </p:nvSpPr>
        <p:spPr>
          <a:xfrm>
            <a:off x="10915028" y="5335462"/>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8" name="Straight Connector 149"/>
          <p:cNvCxnSpPr/>
          <p:nvPr/>
        </p:nvCxnSpPr>
        <p:spPr>
          <a:xfrm>
            <a:off x="11015878" y="3600780"/>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CaixaDeTexto 118"/>
          <p:cNvSpPr/>
          <p:nvPr/>
        </p:nvSpPr>
        <p:spPr>
          <a:xfrm>
            <a:off x="4252423" y="104647"/>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cxnSp>
        <p:nvCxnSpPr>
          <p:cNvPr id="72"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2" name="Straight Connector 158"/>
          <p:cNvCxnSpPr/>
          <p:nvPr/>
        </p:nvCxnSpPr>
        <p:spPr>
          <a:xfrm>
            <a:off x="835522" y="3728909"/>
            <a:ext cx="0" cy="362329"/>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159"/>
          <p:cNvCxnSpPr/>
          <p:nvPr/>
        </p:nvCxnSpPr>
        <p:spPr>
          <a:xfrm>
            <a:off x="821792" y="4093483"/>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160"/>
          <p:cNvCxnSpPr/>
          <p:nvPr/>
        </p:nvCxnSpPr>
        <p:spPr>
          <a:xfrm>
            <a:off x="1165826" y="4085767"/>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Isosceles Triangle 161"/>
          <p:cNvSpPr/>
          <p:nvPr/>
        </p:nvSpPr>
        <p:spPr>
          <a:xfrm>
            <a:off x="1070738" y="439069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31" y="18343"/>
            <a:ext cx="3315657" cy="847233"/>
          </a:xfrm>
          <a:prstGeom prst="rect">
            <a:avLst/>
          </a:prstGeom>
        </p:spPr>
      </p:pic>
      <p:sp>
        <p:nvSpPr>
          <p:cNvPr id="54" name="TextBox 53"/>
          <p:cNvSpPr txBox="1"/>
          <p:nvPr/>
        </p:nvSpPr>
        <p:spPr>
          <a:xfrm>
            <a:off x="10795468"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6"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7</a:t>
            </a:fld>
            <a:endParaRPr lang="fr-FR" altLang="pt-PT" sz="1200" b="1" i="1" u="sng" dirty="0" smtClean="0">
              <a:solidFill>
                <a:schemeClr val="tx2">
                  <a:lumMod val="50000"/>
                </a:schemeClr>
              </a:solidFill>
            </a:endParaRPr>
          </a:p>
        </p:txBody>
      </p:sp>
      <p:pic>
        <p:nvPicPr>
          <p:cNvPr id="71" name="Picture 2" descr="E:\DOSSIER 2020\BASALT CONFERENCE\web doc\Im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sp>
        <p:nvSpPr>
          <p:cNvPr id="74"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81"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82506838"/>
              </p:ext>
            </p:extLst>
          </p:nvPr>
        </p:nvGraphicFramePr>
        <p:xfrm>
          <a:off x="42336" y="35698"/>
          <a:ext cx="12105792" cy="6787574"/>
        </p:xfrm>
        <a:graphic>
          <a:graphicData uri="http://schemas.openxmlformats.org/drawingml/2006/table">
            <a:tbl>
              <a:tblPr>
                <a:tableStyleId>{5C22544A-7EE6-4342-B048-85BDC9FD1C3A}</a:tableStyleId>
              </a:tblPr>
              <a:tblGrid>
                <a:gridCol w="434339"/>
                <a:gridCol w="219864"/>
                <a:gridCol w="349250"/>
                <a:gridCol w="2998258"/>
                <a:gridCol w="107196"/>
                <a:gridCol w="278712"/>
                <a:gridCol w="107196"/>
                <a:gridCol w="524378"/>
                <a:gridCol w="220133"/>
                <a:gridCol w="482600"/>
                <a:gridCol w="203200"/>
                <a:gridCol w="491067"/>
                <a:gridCol w="1884110"/>
                <a:gridCol w="3805489"/>
              </a:tblGrid>
              <a:tr h="183162">
                <a:tc rowSpan="3"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44216">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10">
                  <a:txBody>
                    <a:bodyPr/>
                    <a:lstStyle/>
                    <a:p>
                      <a:pPr algn="ctr" fontAlgn="b"/>
                      <a:r>
                        <a:rPr lang="fr-FR" sz="1600" i="1" u="none" strike="noStrike" dirty="0" smtClean="0">
                          <a:ln>
                            <a:noFill/>
                          </a:ln>
                          <a:solidFill>
                            <a:srgbClr val="00B4B2"/>
                          </a:solidFill>
                          <a:effectLst/>
                          <a:latin typeface="Arial Narrow" panose="020B0606020202030204" pitchFamily="34" charset="0"/>
                        </a:rPr>
                        <a:t>PLANNING DE LA CONFÉRENCE INTERNATIONALE</a:t>
                      </a:r>
                      <a:endParaRPr lang="pt-PT" sz="1600" b="0" i="1" u="none" strike="noStrike" dirty="0">
                        <a:ln>
                          <a:noFill/>
                        </a:ln>
                        <a:solidFill>
                          <a:srgbClr val="00B4B2"/>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nSpc>
                          <a:spcPts val="0"/>
                        </a:lnSpc>
                      </a:pPr>
                      <a:endParaRPr lang="pt-PT"/>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ts val="0"/>
                        </a:lnSpc>
                      </a:pPr>
                      <a:endParaRPr lang="pt-PT" dirty="0"/>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5271">
                <a:tc gridSpan="14">
                  <a:txBody>
                    <a:bodyPr/>
                    <a:lstStyle/>
                    <a:p>
                      <a:pPr algn="ctr" fontAlgn="b"/>
                      <a:r>
                        <a:rPr lang="pt-PT" sz="2000" u="none" strike="noStrike" dirty="0">
                          <a:ln>
                            <a:noFill/>
                          </a:ln>
                          <a:solidFill>
                            <a:srgbClr val="00B4B2"/>
                          </a:solidFill>
                          <a:effectLst/>
                          <a:latin typeface="Arial Narrow" panose="020B0606020202030204" pitchFamily="34" charset="0"/>
                        </a:rPr>
                        <a:t>CABO VERDE 2022</a:t>
                      </a:r>
                      <a:endParaRPr lang="pt-PT" sz="2000" b="0" i="0" u="none" strike="noStrike" dirty="0">
                        <a:ln>
                          <a:noFill/>
                        </a:ln>
                        <a:solidFill>
                          <a:srgbClr val="00B4B2"/>
                        </a:solidFill>
                        <a:effectLst/>
                        <a:latin typeface="Arial Narrow" panose="020B0606020202030204" pitchFamily="34" charset="0"/>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19023">
                <a:tc gridSpan="14">
                  <a:txBody>
                    <a:bodyPr/>
                    <a:lstStyle/>
                    <a:p>
                      <a:pPr marL="0" marR="0" indent="0" algn="ctr" defTabSz="457200" eaLnBrk="1" fontAlgn="ctr" latinLnBrk="0" hangingPunct="1">
                        <a:lnSpc>
                          <a:spcPts val="900"/>
                        </a:lnSpc>
                        <a:spcBef>
                          <a:spcPts val="0"/>
                        </a:spcBef>
                        <a:spcAft>
                          <a:spcPts val="0"/>
                        </a:spcAft>
                        <a:buClrTx/>
                        <a:buSzTx/>
                        <a:buFontTx/>
                        <a:buNone/>
                        <a:tabLst/>
                        <a:defRPr/>
                      </a:pPr>
                      <a:r>
                        <a:rPr lang="pt-PT" sz="1600" i="1" u="none" strike="noStrike" dirty="0" smtClean="0">
                          <a:ln>
                            <a:noFill/>
                          </a:ln>
                          <a:solidFill>
                            <a:srgbClr val="00B4B2"/>
                          </a:solidFill>
                          <a:effectLst/>
                          <a:latin typeface="Arial Narrow" panose="020B0606020202030204" pitchFamily="34" charset="0"/>
                        </a:rPr>
                        <a:t>BASALT</a:t>
                      </a:r>
                      <a:r>
                        <a:rPr lang="pt-PT" sz="1600" i="1" u="none" strike="noStrike" baseline="0" dirty="0" smtClean="0">
                          <a:ln>
                            <a:noFill/>
                          </a:ln>
                          <a:solidFill>
                            <a:srgbClr val="00B4B2"/>
                          </a:solidFill>
                          <a:effectLst/>
                          <a:latin typeface="Arial Narrow" panose="020B0606020202030204" pitchFamily="34" charset="0"/>
                        </a:rPr>
                        <a:t> CONFERENCE</a:t>
                      </a:r>
                      <a:endParaRPr lang="pt-PT" sz="1600" b="0" i="1" u="none" strike="noStrike" dirty="0" smtClean="0">
                        <a:ln>
                          <a:noFill/>
                        </a:ln>
                        <a:solidFill>
                          <a:srgbClr val="00B4B2"/>
                        </a:solidFill>
                        <a:effectLst/>
                        <a:latin typeface="Arial Narrow" panose="020B0606020202030204" pitchFamily="34" charset="0"/>
                      </a:endParaRPr>
                    </a:p>
                  </a:txBody>
                  <a:tcPr marL="0" marR="0" marT="72000" marB="0" anchor="b">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34614">
                <a:tc gridSpan="8">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900"/>
                        </a:lnSpc>
                      </a:pPr>
                      <a:r>
                        <a:rPr lang="fr-FR" sz="1200" b="1" cap="all" dirty="0" smtClean="0">
                          <a:solidFill>
                            <a:schemeClr val="tx2">
                              <a:lumMod val="50000"/>
                            </a:schemeClr>
                          </a:solidFill>
                        </a:rPr>
                        <a:t/>
                      </a:r>
                      <a:br>
                        <a:rPr lang="fr-FR" sz="1200" b="1" cap="all" dirty="0" smtClean="0">
                          <a:solidFill>
                            <a:schemeClr val="tx2">
                              <a:lumMod val="50000"/>
                            </a:schemeClr>
                          </a:solidFill>
                        </a:rPr>
                      </a:br>
                      <a:r>
                        <a:rPr lang="pt-BR" sz="1200" i="1" dirty="0" smtClean="0">
                          <a:solidFill>
                            <a:srgbClr val="006666"/>
                          </a:solidFill>
                          <a:latin typeface="Arial Narrow" panose="020B0606020202030204" pitchFamily="34" charset="0"/>
                          <a:cs typeface="Arial Narrow" panose="020B0606020202030204" pitchFamily="34" charset="0"/>
                          <a:sym typeface="+mn-ea"/>
                        </a:rPr>
                        <a:t>TABLE RONDE D’INTEGRATION ET LES DÉBATS</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algn="ctr" fontAlgn="ctr">
                        <a:lnSpc>
                          <a:spcPts val="900"/>
                        </a:lnSpc>
                      </a:pPr>
                      <a:r>
                        <a:rPr lang="pt-PT" sz="1200" i="1" u="none" strike="noStrike" dirty="0" smtClean="0">
                          <a:solidFill>
                            <a:schemeClr val="accent3">
                              <a:lumMod val="75000"/>
                            </a:schemeClr>
                          </a:solidFill>
                          <a:effectLst/>
                          <a:latin typeface="Arial Narrow" panose="020B0606020202030204" pitchFamily="34" charset="0"/>
                        </a:rPr>
                        <a:t>26 </a:t>
                      </a:r>
                      <a:r>
                        <a:rPr lang="pt-PT" sz="1200" i="1" u="none" strike="noStrike" dirty="0" smtClean="0">
                          <a:solidFill>
                            <a:schemeClr val="accent3">
                              <a:lumMod val="75000"/>
                            </a:schemeClr>
                          </a:solidFill>
                          <a:effectLst/>
                          <a:latin typeface="Arial Narrow" panose="020B0606020202030204" pitchFamily="34" charset="0"/>
                        </a:rPr>
                        <a:t>- </a:t>
                      </a:r>
                      <a:r>
                        <a:rPr lang="pt-PT" sz="1200" i="1" u="none" strike="noStrike" dirty="0" smtClean="0">
                          <a:solidFill>
                            <a:schemeClr val="accent3">
                              <a:lumMod val="75000"/>
                            </a:schemeClr>
                          </a:solidFill>
                          <a:effectLst/>
                          <a:latin typeface="Arial Narrow" panose="020B0606020202030204" pitchFamily="34" charset="0"/>
                        </a:rPr>
                        <a:t>28 </a:t>
                      </a:r>
                      <a:r>
                        <a:rPr lang="pt-PT" sz="1200" i="1" u="none" strike="noStrike" baseline="0" dirty="0" smtClean="0">
                          <a:solidFill>
                            <a:schemeClr val="accent3">
                              <a:lumMod val="75000"/>
                            </a:schemeClr>
                          </a:solidFill>
                          <a:effectLst/>
                          <a:latin typeface="Arial Narrow" panose="020B0606020202030204" pitchFamily="34" charset="0"/>
                        </a:rPr>
                        <a:t>SEPTEMBRE </a:t>
                      </a:r>
                      <a:r>
                        <a:rPr lang="pt-PT" sz="1200" i="1" u="none" strike="noStrike" dirty="0" smtClean="0">
                          <a:solidFill>
                            <a:schemeClr val="accent3">
                              <a:lumMod val="75000"/>
                            </a:schemeClr>
                          </a:solidFill>
                          <a:effectLst/>
                          <a:latin typeface="Arial Narrow" panose="020B0606020202030204" pitchFamily="34" charset="0"/>
                        </a:rPr>
                        <a:t>2022</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900"/>
                        </a:lnSpc>
                      </a:pPr>
                      <a:r>
                        <a:rPr lang="pt-PT" sz="1200" i="1" dirty="0" smtClean="0">
                          <a:solidFill>
                            <a:schemeClr val="accent3">
                              <a:lumMod val="75000"/>
                            </a:schemeClr>
                          </a:solidFill>
                          <a:latin typeface="Arial Narrow" panose="020B0606020202030204" pitchFamily="34" charset="0"/>
                        </a:rPr>
                        <a:t>28</a:t>
                      </a:r>
                      <a:r>
                        <a:rPr lang="pt-PT" sz="1200" i="1" baseline="0" dirty="0" smtClean="0">
                          <a:solidFill>
                            <a:schemeClr val="accent3">
                              <a:lumMod val="75000"/>
                            </a:schemeClr>
                          </a:solidFill>
                          <a:latin typeface="Arial Narrow" panose="020B0606020202030204" pitchFamily="34" charset="0"/>
                        </a:rPr>
                        <a:t> </a:t>
                      </a:r>
                      <a:r>
                        <a:rPr lang="pt-PT" sz="1200" i="1" dirty="0" smtClean="0">
                          <a:solidFill>
                            <a:schemeClr val="accent3">
                              <a:lumMod val="75000"/>
                            </a:schemeClr>
                          </a:solidFill>
                          <a:latin typeface="Arial Narrow" panose="020B0606020202030204" pitchFamily="34" charset="0"/>
                        </a:rPr>
                        <a:t> SEPTEMBRE </a:t>
                      </a:r>
                      <a:r>
                        <a:rPr lang="pt-PT" sz="1200" i="1" dirty="0" smtClean="0">
                          <a:solidFill>
                            <a:schemeClr val="accent3">
                              <a:lumMod val="75000"/>
                            </a:schemeClr>
                          </a:solidFill>
                          <a:latin typeface="Arial Narrow" panose="020B0606020202030204" pitchFamily="34" charset="0"/>
                        </a:rPr>
                        <a:t>2022</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6089">
                <a:tc gridSpan="8">
                  <a:txBody>
                    <a:bodyPr/>
                    <a:lstStyle/>
                    <a:p>
                      <a:pPr algn="ctr" rtl="0" fontAlgn="ctr"/>
                      <a:r>
                        <a:rPr lang="fr-FR" sz="900" i="1" dirty="0" smtClean="0">
                          <a:solidFill>
                            <a:schemeClr val="accent3">
                              <a:lumMod val="50000"/>
                            </a:schemeClr>
                          </a:solidFill>
                          <a:latin typeface="Arial Narrow" panose="020B0606020202030204" pitchFamily="34" charset="0"/>
                        </a:rPr>
                        <a:t>APPLICATION DE LA POUDRE DE BASALTE EN AGRICULTURE </a:t>
                      </a:r>
                      <a:r>
                        <a:rPr lang="fr-FR" sz="900" dirty="0" smtClean="0">
                          <a:solidFill>
                            <a:schemeClr val="accent3">
                              <a:lumMod val="50000"/>
                            </a:schemeClr>
                          </a:solidFill>
                          <a:latin typeface="Arial Narrow" panose="020B0606020202030204" pitchFamily="34" charset="0"/>
                        </a:rPr>
                        <a:t> </a:t>
                      </a:r>
                      <a:endParaRPr lang="pt-PT" sz="9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fontAlgn="base">
                        <a:lnSpc>
                          <a:spcPts val="1500"/>
                        </a:lnSpc>
                      </a:pPr>
                      <a:r>
                        <a:rPr lang="fr-FR" sz="1200" b="1" cap="all" dirty="0" smtClean="0">
                          <a:solidFill>
                            <a:schemeClr val="tx2">
                              <a:lumMod val="50000"/>
                            </a:schemeClr>
                          </a:solidFill>
                        </a:rPr>
                        <a:t>LA POUDRE DE BASALTE DANS L’AGRICULTURE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marL="0" marR="0" indent="0" algn="ctr" defTabSz="457200" rtl="0" eaLnBrk="1" fontAlgn="ctr" latinLnBrk="0" hangingPunct="1">
                        <a:lnSpc>
                          <a:spcPts val="1200"/>
                        </a:lnSpc>
                        <a:spcBef>
                          <a:spcPts val="0"/>
                        </a:spcBef>
                        <a:spcAft>
                          <a:spcPts val="0"/>
                        </a:spcAft>
                        <a:buClrTx/>
                        <a:buSzTx/>
                        <a:buFontTx/>
                        <a:buNone/>
                        <a:tabLst/>
                        <a:defRPr/>
                      </a:pPr>
                      <a:r>
                        <a:rPr lang="fr-FR" sz="1000" dirty="0" smtClean="0">
                          <a:solidFill>
                            <a:schemeClr val="accent3">
                              <a:lumMod val="50000"/>
                            </a:schemeClr>
                          </a:solidFill>
                          <a:latin typeface="Arial Narrow" panose="020B0606020202030204" pitchFamily="34" charset="0"/>
                        </a:rPr>
                        <a:t>Ses avantages en tant qu'engrais pour </a:t>
                      </a:r>
                      <a:r>
                        <a:rPr lang="fr-FR" sz="1000" smtClean="0">
                          <a:solidFill>
                            <a:schemeClr val="accent3">
                              <a:lumMod val="50000"/>
                            </a:schemeClr>
                          </a:solidFill>
                          <a:latin typeface="Arial Narrow" panose="020B0606020202030204" pitchFamily="34" charset="0"/>
                        </a:rPr>
                        <a:t>l'agriculture </a:t>
                      </a:r>
                      <a:endParaRPr lang="pt-PT" sz="1000" b="0" i="1" u="none" strike="noStrike" dirty="0" smtClean="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lnSpc>
                          <a:spcPts val="1200"/>
                        </a:lnSpc>
                      </a:pP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rtl="0" fontAlgn="ctr">
                        <a:lnSpc>
                          <a:spcPts val="1200"/>
                        </a:lnSpc>
                      </a:pPr>
                      <a:r>
                        <a:rPr lang="pt-PT" sz="1200" i="1" u="none" strike="noStrike" dirty="0" smtClean="0">
                          <a:solidFill>
                            <a:schemeClr val="accent3">
                              <a:lumMod val="75000"/>
                            </a:schemeClr>
                          </a:solidFill>
                          <a:effectLst/>
                          <a:latin typeface="Arial Narrow" panose="020B0606020202030204" pitchFamily="34" charset="0"/>
                        </a:rPr>
                        <a:t>La Qualité des  Aliments et Protetion de l’Environnement</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algn="ctr">
                        <a:lnSpc>
                          <a:spcPts val="1200"/>
                        </a:lnSpc>
                      </a:pPr>
                      <a:r>
                        <a:rPr lang="pt-PT" sz="1200" b="1" i="1" dirty="0" smtClean="0">
                          <a:solidFill>
                            <a:srgbClr val="00B4B2"/>
                          </a:solidFill>
                          <a:latin typeface="Arial Narrow" panose="020B0606020202030204" pitchFamily="34" charset="0"/>
                        </a:rPr>
                        <a:t>26  SEPTEMBRE </a:t>
                      </a:r>
                      <a:r>
                        <a:rPr lang="pt-PT" sz="1200" b="1" i="1" dirty="0" smtClean="0">
                          <a:solidFill>
                            <a:srgbClr val="00B4B2"/>
                          </a:solidFill>
                          <a:latin typeface="Arial Narrow" panose="020B0606020202030204" pitchFamily="34" charset="0"/>
                        </a:rPr>
                        <a:t>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1200"/>
                        </a:lnSpc>
                      </a:pP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1200"/>
                        </a:lnSpc>
                      </a:pPr>
                      <a:r>
                        <a:rPr lang="pt-PT" sz="1200" b="1" i="1" dirty="0" smtClean="0">
                          <a:solidFill>
                            <a:srgbClr val="00B4B2"/>
                          </a:solidFill>
                          <a:latin typeface="Arial Narrow" panose="020B0606020202030204" pitchFamily="34" charset="0"/>
                        </a:rPr>
                        <a:t>28 SEPTEMBRE </a:t>
                      </a:r>
                      <a:r>
                        <a:rPr lang="pt-PT" sz="1200" b="1" i="1" dirty="0" smtClean="0">
                          <a:solidFill>
                            <a:srgbClr val="00B4B2"/>
                          </a:solidFill>
                          <a:latin typeface="Arial Narrow" panose="020B0606020202030204" pitchFamily="34" charset="0"/>
                        </a:rPr>
                        <a:t>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 d'ouverture</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09:30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1" i="1" dirty="0" smtClean="0">
                          <a:solidFill>
                            <a:schemeClr val="bg1"/>
                          </a:solidFill>
                          <a:latin typeface="Arial Narrow" panose="020B0606020202030204" pitchFamily="34" charset="0"/>
                        </a:rPr>
                        <a:t>T</a:t>
                      </a:r>
                      <a:r>
                        <a:rPr lang="pt-PT" sz="1200" b="0" i="1" dirty="0" smtClean="0">
                          <a:solidFill>
                            <a:schemeClr val="bg1"/>
                          </a:solidFill>
                          <a:latin typeface="Arial Narrow" panose="020B0606020202030204" pitchFamily="34" charset="0"/>
                        </a:rPr>
                        <a:t>hème I</a:t>
                      </a:r>
                      <a:r>
                        <a:rPr lang="pt-PT" sz="1200" b="0" u="none" strike="noStrike" dirty="0" smtClean="0">
                          <a:solidFill>
                            <a:schemeClr val="bg1"/>
                          </a:solidFill>
                          <a:effectLst/>
                          <a:latin typeface="Arial Narrow" panose="020B0606020202030204" pitchFamily="34" charset="0"/>
                        </a:rPr>
                        <a:t>: </a:t>
                      </a:r>
                      <a:r>
                        <a:rPr lang="pt-PT" sz="1200" i="1" dirty="0" smtClean="0">
                          <a:solidFill>
                            <a:schemeClr val="bg1"/>
                          </a:solidFill>
                          <a:latin typeface="Arial Narrow" panose="020B0606020202030204" pitchFamily="34" charset="0"/>
                        </a:rPr>
                        <a:t>Recherche,</a:t>
                      </a:r>
                      <a:r>
                        <a:rPr lang="pt-PT" sz="1200" dirty="0" smtClean="0">
                          <a:solidFill>
                            <a:schemeClr val="bg1"/>
                          </a:solidFill>
                          <a:latin typeface="Arial Narrow" panose="020B0606020202030204" pitchFamily="34" charset="0"/>
                        </a:rPr>
                        <a:t> Législation, Réglementation </a:t>
                      </a:r>
                      <a:r>
                        <a:rPr lang="pt-PT" sz="1200" i="1" dirty="0" smtClean="0">
                          <a:solidFill>
                            <a:schemeClr val="bg1"/>
                          </a:solidFill>
                          <a:latin typeface="Arial Narrow" panose="020B0606020202030204" pitchFamily="34" charset="0"/>
                        </a:rPr>
                        <a:t>et Technologie de «Rochagem»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08:30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09:30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1" i="1" dirty="0" smtClean="0">
                          <a:solidFill>
                            <a:schemeClr val="bg1"/>
                          </a:solidFill>
                          <a:latin typeface="Arial Narrow" panose="020B0606020202030204" pitchFamily="34" charset="0"/>
                        </a:rPr>
                        <a:t>T</a:t>
                      </a:r>
                      <a:r>
                        <a:rPr lang="pt-PT" sz="1200" b="0" i="1" dirty="0" smtClean="0">
                          <a:solidFill>
                            <a:schemeClr val="bg1"/>
                          </a:solidFill>
                          <a:latin typeface="Arial Narrow" panose="020B0606020202030204" pitchFamily="34" charset="0"/>
                        </a:rPr>
                        <a:t>hème</a:t>
                      </a:r>
                      <a:r>
                        <a:rPr lang="pt-PT" sz="1200" b="0" i="1" u="none" strike="noStrike" dirty="0" smtClean="0">
                          <a:solidFill>
                            <a:schemeClr val="bg1"/>
                          </a:solidFill>
                          <a:effectLst/>
                          <a:latin typeface="Arial Narrow" panose="020B0606020202030204" pitchFamily="34" charset="0"/>
                        </a:rPr>
                        <a:t> </a:t>
                      </a:r>
                      <a:r>
                        <a:rPr lang="pt-PT" sz="1200" b="0" i="1" u="none" strike="noStrike" dirty="0">
                          <a:solidFill>
                            <a:schemeClr val="bg1"/>
                          </a:solidFill>
                          <a:effectLst/>
                          <a:latin typeface="Arial Narrow" panose="020B0606020202030204" pitchFamily="34" charset="0"/>
                        </a:rPr>
                        <a:t>II</a:t>
                      </a:r>
                      <a:r>
                        <a:rPr lang="pt-PT" sz="1200" u="none" strike="noStrike" dirty="0">
                          <a:solidFill>
                            <a:schemeClr val="bg1"/>
                          </a:solidFill>
                          <a:effectLst/>
                          <a:latin typeface="Arial Narrow" panose="020B0606020202030204" pitchFamily="34" charset="0"/>
                        </a:rPr>
                        <a:t>: </a:t>
                      </a:r>
                      <a:r>
                        <a:rPr lang="fr-FR" sz="1200" i="1" dirty="0" smtClean="0">
                          <a:solidFill>
                            <a:schemeClr val="bg1"/>
                          </a:solidFill>
                          <a:latin typeface="Arial Narrow" panose="020B0606020202030204" pitchFamily="34" charset="0"/>
                        </a:rPr>
                        <a:t>Fertilisation des sols agricoles et protection de l'environnement</a:t>
                      </a:r>
                      <a:endParaRPr lang="pt-PT" sz="1200" i="1"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b="0" i="1" dirty="0" smtClean="0">
                          <a:solidFill>
                            <a:schemeClr val="bg1"/>
                          </a:solidFill>
                          <a:latin typeface="Arial Narrow" panose="020B0606020202030204" pitchFamily="34" charset="0"/>
                        </a:rPr>
                        <a:t>Thème</a:t>
                      </a:r>
                      <a:r>
                        <a:rPr lang="pt-PT" sz="120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III</a:t>
                      </a:r>
                      <a:r>
                        <a:rPr lang="pt-PT" sz="1200" u="none" strike="noStrike" dirty="0">
                          <a:solidFill>
                            <a:schemeClr val="bg1"/>
                          </a:solidFill>
                          <a:effectLst/>
                          <a:latin typeface="Arial Narrow" panose="020B0606020202030204" pitchFamily="34" charset="0"/>
                        </a:rPr>
                        <a:t>: </a:t>
                      </a:r>
                      <a:r>
                        <a:rPr lang="fr-FR" sz="1200" dirty="0" smtClean="0">
                          <a:solidFill>
                            <a:schemeClr val="bg1"/>
                          </a:solidFill>
                          <a:latin typeface="Arial Narrow" panose="020B0606020202030204" pitchFamily="34" charset="0"/>
                        </a:rPr>
                        <a:t>Le Potentiel du Basalte comme </a:t>
                      </a:r>
                      <a:r>
                        <a:rPr lang="fr-FR" sz="1200" dirty="0" err="1" smtClean="0">
                          <a:solidFill>
                            <a:schemeClr val="bg1"/>
                          </a:solidFill>
                          <a:latin typeface="Arial Narrow" panose="020B0606020202030204" pitchFamily="34" charset="0"/>
                        </a:rPr>
                        <a:t>Agrominéral</a:t>
                      </a:r>
                      <a:r>
                        <a:rPr lang="fr-FR" sz="1200" dirty="0" smtClean="0">
                          <a:solidFill>
                            <a:schemeClr val="bg1"/>
                          </a:solidFill>
                          <a:latin typeface="Arial Narrow" panose="020B0606020202030204" pitchFamily="34" charset="0"/>
                        </a:rPr>
                        <a:t> et ses Spécificités</a:t>
                      </a:r>
                      <a:r>
                        <a:rPr lang="fr-FR" sz="1200" dirty="0" smtClean="0">
                          <a:solidFill>
                            <a:schemeClr val="accent3">
                              <a:lumMod val="75000"/>
                            </a:schemeClr>
                          </a:solidFill>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b="0" dirty="0">
                          <a:solidFill>
                            <a:schemeClr val="bg1"/>
                          </a:solidFill>
                          <a:latin typeface="Arial Narrow" panose="020B060602020203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b="0" dirty="0">
                          <a:solidFill>
                            <a:schemeClr val="bg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b="0" dirty="0">
                          <a:solidFill>
                            <a:schemeClr val="bg1"/>
                          </a:solidFill>
                          <a:latin typeface="Arial Narrow" panose="020B0606020202030204" pitchFamily="34" charset="0"/>
                        </a:rPr>
                        <a:t>22:30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rPr>
                        <a:t>Réception de bienvenue</a:t>
                      </a:r>
                      <a:endParaRPr lang="pt-PT" sz="1200" b="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auto" latinLnBrk="0" hangingPunct="1">
                        <a:lnSpc>
                          <a:spcPct val="100000"/>
                        </a:lnSpc>
                        <a:spcBef>
                          <a:spcPts val="0"/>
                        </a:spcBef>
                        <a:spcAft>
                          <a:spcPts val="0"/>
                        </a:spcAft>
                        <a:buClrTx/>
                        <a:buSzTx/>
                        <a:buFontTx/>
                        <a:buNone/>
                        <a:tabLst/>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baseline="0" dirty="0" smtClean="0">
                          <a:solidFill>
                            <a:srgbClr val="00B4B2"/>
                          </a:solidFill>
                          <a:latin typeface="Arial Narrow" panose="020B0606020202030204" pitchFamily="34" charset="0"/>
                        </a:rPr>
                        <a:t>27 </a:t>
                      </a:r>
                      <a:r>
                        <a:rPr lang="pt-PT" sz="1200" b="1" i="1" dirty="0" smtClean="0">
                          <a:solidFill>
                            <a:srgbClr val="00B4B2"/>
                          </a:solidFill>
                          <a:latin typeface="Arial Narrow" panose="020B0606020202030204" pitchFamily="34" charset="0"/>
                        </a:rPr>
                        <a:t>SEPTEMBRE </a:t>
                      </a:r>
                      <a:r>
                        <a:rPr lang="pt-PT" sz="1200" b="1" i="1" dirty="0" smtClean="0">
                          <a:solidFill>
                            <a:srgbClr val="00B4B2"/>
                          </a:solidFill>
                          <a:latin typeface="Arial Narrow" panose="020B0606020202030204" pitchFamily="34" charset="0"/>
                        </a:rPr>
                        <a:t>2022</a:t>
                      </a: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b="0" i="1" dirty="0" smtClean="0">
                          <a:solidFill>
                            <a:schemeClr val="bg1"/>
                          </a:solidFill>
                          <a:latin typeface="Arial Narrow" panose="020B0606020202030204" pitchFamily="34" charset="0"/>
                        </a:rPr>
                        <a:t>Thème</a:t>
                      </a:r>
                      <a:r>
                        <a:rPr lang="pt-PT" sz="1200" b="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IV</a:t>
                      </a:r>
                      <a:r>
                        <a:rPr lang="pt-PT" sz="1200" u="none" strike="noStrike" dirty="0">
                          <a:solidFill>
                            <a:schemeClr val="bg1"/>
                          </a:solidFill>
                          <a:effectLst/>
                          <a:latin typeface="Arial Narrow" panose="020B0606020202030204" pitchFamily="34" charset="0"/>
                        </a:rPr>
                        <a:t>: </a:t>
                      </a:r>
                      <a:r>
                        <a:rPr lang="fr-FR" sz="1200" i="1" dirty="0" smtClean="0">
                          <a:solidFill>
                            <a:schemeClr val="bg1"/>
                          </a:solidFill>
                          <a:latin typeface="Arial Narrow" panose="020B0606020202030204" pitchFamily="34" charset="0"/>
                        </a:rPr>
                        <a:t>Rentabilité agricole et contrôle de la qualité des aliments produits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gridSpan="8">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64951">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0">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19:00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smtClean="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74744">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sym typeface="+mn-ea"/>
                        </a:rPr>
                        <a:t>Panel</a:t>
                      </a:r>
                      <a:r>
                        <a:rPr lang="pt-PT" sz="1200" b="0" i="0" u="none" strike="noStrike" baseline="0"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pt-PT"/>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&gt;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b="0" i="0" u="none" strike="noStrike" dirty="0" smtClean="0">
                          <a:solidFill>
                            <a:schemeClr val="bg1"/>
                          </a:solidFill>
                          <a:effectLst/>
                          <a:latin typeface="Arial Narrow" panose="020B0606020202030204" pitchFamily="34" charset="0"/>
                          <a:sym typeface="+mn-ea"/>
                        </a:rPr>
                        <a:t>LIBRE</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fontAlgn="ctr">
                        <a:lnSpc>
                          <a:spcPts val="1200"/>
                        </a:lnSpc>
                        <a:defRPr lang="en-US"/>
                      </a:pPr>
                      <a:endParaRPr lang="fr-FR" sz="14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6">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20:30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23:00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fontAlgn="ctr">
                        <a:lnSpc>
                          <a:spcPts val="1200"/>
                        </a:lnSpc>
                        <a:defRPr lang="en-US"/>
                      </a:pPr>
                      <a:r>
                        <a:rPr lang="fr-FR" sz="1400" i="1" dirty="0" err="1" smtClean="0">
                          <a:solidFill>
                            <a:schemeClr val="bg1"/>
                          </a:solidFill>
                          <a:latin typeface="Arial Narrow" panose="020B0606020202030204" pitchFamily="34" charset="0"/>
                          <a:sym typeface="+mn-ea"/>
                        </a:rPr>
                        <a:t>Dîner</a:t>
                      </a:r>
                      <a:r>
                        <a:rPr lang="fr-FR" sz="1400" i="1" dirty="0" smtClean="0">
                          <a:solidFill>
                            <a:schemeClr val="bg1"/>
                          </a:solidFill>
                          <a:latin typeface="Arial Narrow" panose="020B0606020202030204" pitchFamily="34" charset="0"/>
                          <a:sym typeface="+mn-ea"/>
                        </a:rPr>
                        <a:t> de bienvenue «</a:t>
                      </a:r>
                      <a:r>
                        <a:rPr lang="fr-FR" sz="1200" i="1" dirty="0" smtClean="0">
                          <a:solidFill>
                            <a:schemeClr val="bg1"/>
                          </a:solidFill>
                          <a:latin typeface="Arial Narrow" panose="020B0606020202030204" pitchFamily="34" charset="0"/>
                          <a:sym typeface="+mn-ea"/>
                        </a:rPr>
                        <a:t>LES SAVEURS DE LA CEDEAO</a:t>
                      </a:r>
                      <a:r>
                        <a:rPr lang="fr-FR" sz="1400" i="1" dirty="0" smtClean="0">
                          <a:solidFill>
                            <a:schemeClr val="bg1"/>
                          </a:solidFill>
                          <a:latin typeface="Arial Narrow" panose="020B0606020202030204" pitchFamily="34" charset="0"/>
                          <a:sym typeface="+mn-ea"/>
                        </a:rPr>
                        <a:t>»</a:t>
                      </a:r>
                      <a:endParaRPr lang="fr-FR" sz="14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bl>
          </a:graphicData>
        </a:graphic>
      </p:graphicFrame>
      <p:pic>
        <p:nvPicPr>
          <p:cNvPr id="13"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010" y="752614"/>
            <a:ext cx="344487" cy="285750"/>
          </a:xfrm>
          <a:prstGeom prst="rect">
            <a:avLst/>
          </a:prstGeom>
          <a:solidFill>
            <a:schemeClr val="accent2">
              <a:lumMod val="20000"/>
              <a:lumOff val="80000"/>
            </a:schemeClr>
          </a:solid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08" y="18343"/>
            <a:ext cx="3315657" cy="847233"/>
          </a:xfrm>
          <a:prstGeom prst="rect">
            <a:avLst/>
          </a:prstGeom>
        </p:spPr>
      </p:pic>
      <p:sp>
        <p:nvSpPr>
          <p:cNvPr id="14" name="TextBox 1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9" name="Picture 2" descr="E:\DOSSIER 2020\BASALT CONFERENCE\web doc\Image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 y="6395133"/>
            <a:ext cx="1486634" cy="4131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DOSSIER 2020\BASALT CONFERENCE\web doc\Image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7080" y="4004498"/>
            <a:ext cx="2519008" cy="2290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2" descr="E:\DOSSIER 2020\BASALT CONFERENCE\web doc\Imag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774" y="2073463"/>
            <a:ext cx="3048000" cy="2770909"/>
          </a:xfrm>
          <a:prstGeom prst="rect">
            <a:avLst/>
          </a:prstGeom>
          <a:noFill/>
          <a:extLst>
            <a:ext uri="{909E8E84-426E-40DD-AFC4-6F175D3DCCD1}">
              <a14:hiddenFill xmlns:a14="http://schemas.microsoft.com/office/drawing/2010/main">
                <a:solidFill>
                  <a:srgbClr val="FFFFFF"/>
                </a:solidFill>
              </a14:hiddenFill>
            </a:ext>
          </a:extLst>
        </p:spPr>
      </p:pic>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4" name="Imagem 33" descr="fundo"/>
          <p:cNvPicPr>
            <a:picLocks noChangeAspect="1"/>
          </p:cNvPicPr>
          <p:nvPr/>
        </p:nvPicPr>
        <p:blipFill>
          <a:blip r:embed="rId4"/>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CaixaDeTexto 53"/>
          <p:cNvSpPr txBox="1"/>
          <p:nvPr/>
        </p:nvSpPr>
        <p:spPr>
          <a:xfrm>
            <a:off x="9058275" y="3964714"/>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err="1" smtClean="0">
                <a:solidFill>
                  <a:schemeClr val="tx2">
                    <a:lumMod val="50000"/>
                  </a:schemeClr>
                </a:solidFill>
                <a:latin typeface="Arial Narrow" panose="020B0606020202030204" pitchFamily="34" charset="0"/>
              </a:rPr>
              <a:t>nfo</a:t>
            </a:r>
            <a:r>
              <a:rPr lang="en-US" sz="1200" dirty="0" smtClean="0">
                <a:solidFill>
                  <a:schemeClr val="tx2">
                    <a:lumMod val="50000"/>
                  </a:schemeClr>
                </a:solidFill>
                <a:latin typeface="Arial Narrow" panose="020B0606020202030204" pitchFamily="34" charset="0"/>
              </a:rPr>
              <a:t>@</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
        <p:nvSpPr>
          <p:cNvPr id="2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9</a:t>
            </a:fld>
            <a:endParaRPr lang="fr-FR" altLang="pt-PT" sz="1200" b="1" i="1" u="sng" dirty="0" smtClean="0">
              <a:solidFill>
                <a:schemeClr val="bg1"/>
              </a:solidFill>
            </a:endParaRPr>
          </a:p>
        </p:txBody>
      </p:sp>
      <p:pic>
        <p:nvPicPr>
          <p:cNvPr id="23"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3" name="TextBox 3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131" y="18343"/>
            <a:ext cx="3315657" cy="847233"/>
          </a:xfrm>
          <a:prstGeom prst="rect">
            <a:avLst/>
          </a:prstGeom>
        </p:spPr>
      </p:pic>
      <p:sp>
        <p:nvSpPr>
          <p:cNvPr id="41" name="CaixaDeTexto 8"/>
          <p:cNvSpPr txBox="1"/>
          <p:nvPr/>
        </p:nvSpPr>
        <p:spPr>
          <a:xfrm>
            <a:off x="8785861" y="1495410"/>
            <a:ext cx="3370178" cy="1508105"/>
          </a:xfrm>
          <a:prstGeom prst="rect">
            <a:avLst/>
          </a:prstGeom>
          <a:noFill/>
        </p:spPr>
        <p:txBody>
          <a:bodyPr wrap="square" rtlCol="0">
            <a:spAutoFit/>
          </a:bodyPr>
          <a:lstStyle/>
          <a:p>
            <a:pPr algn="ctr"/>
            <a:r>
              <a:rPr lang="pt-PT" sz="3600" dirty="0" smtClean="0">
                <a:solidFill>
                  <a:schemeClr val="tx2">
                    <a:lumMod val="50000"/>
                  </a:schemeClr>
                </a:solidFill>
                <a:latin typeface="Felix Titling" panose="04060505060202020A04" charset="0"/>
                <a:cs typeface="Felix Titling" panose="04060505060202020A04" charset="0"/>
                <a:sym typeface="+mn-ea"/>
              </a:rPr>
              <a:t>programME</a:t>
            </a:r>
            <a:endParaRPr lang="pt-PT" sz="3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Felix Titling" panose="04060505060202020A04" charset="0"/>
                <a:cs typeface="Felix Titling" panose="04060505060202020A04" charset="0"/>
                <a:sym typeface="+mn-ea"/>
              </a:rPr>
              <a:t>26 – 28 </a:t>
            </a:r>
            <a:r>
              <a:rPr lang="pt-PT" sz="1600" dirty="0" smtClean="0">
                <a:solidFill>
                  <a:schemeClr val="tx2">
                    <a:lumMod val="50000"/>
                  </a:schemeClr>
                </a:solidFill>
                <a:latin typeface="Felix Titling" panose="04060505060202020A04" charset="0"/>
                <a:cs typeface="Felix Titling" panose="04060505060202020A04" charset="0"/>
                <a:sym typeface="+mn-ea"/>
              </a:rPr>
              <a:t>sePtembrE</a:t>
            </a:r>
            <a:endParaRPr lang="pt-PT" sz="1600" dirty="0" smtClean="0">
              <a:solidFill>
                <a:schemeClr val="tx2">
                  <a:lumMod val="50000"/>
                </a:schemeClr>
              </a:solidFill>
              <a:latin typeface="Felix Titling" panose="04060505060202020A04" charset="0"/>
              <a:cs typeface="Felix Titling" panose="04060505060202020A04" charset="0"/>
              <a:sym typeface="+mn-ea"/>
            </a:endParaRPr>
          </a:p>
          <a:p>
            <a:pPr algn="ctr"/>
            <a:r>
              <a:rPr lang="pt-PT" sz="1600" dirty="0" smtClean="0">
                <a:solidFill>
                  <a:schemeClr val="tx2">
                    <a:lumMod val="50000"/>
                  </a:schemeClr>
                </a:solidFill>
                <a:latin typeface="Arial Narrow"/>
                <a:cs typeface="Felix Titling" panose="04060505060202020A04" charset="0"/>
                <a:sym typeface="+mn-ea"/>
              </a:rPr>
              <a:t>■</a:t>
            </a:r>
            <a:endParaRPr lang="pt-PT" sz="1600" dirty="0">
              <a:solidFill>
                <a:schemeClr val="tx2">
                  <a:lumMod val="50000"/>
                </a:schemeClr>
              </a:solidFill>
              <a:latin typeface="Felix Titling" panose="04060505060202020A04" charset="0"/>
              <a:cs typeface="Felix Titling" panose="04060505060202020A04" charset="0"/>
              <a:sym typeface="+mn-ea"/>
            </a:endParaRPr>
          </a:p>
          <a:p>
            <a:pPr algn="ctr"/>
            <a:r>
              <a:rPr lang="pt-PT" sz="1200" dirty="0" smtClean="0">
                <a:solidFill>
                  <a:schemeClr val="tx2">
                    <a:lumMod val="50000"/>
                  </a:schemeClr>
                </a:solidFill>
                <a:latin typeface="Felix Titling" panose="04060505060202020A04" charset="0"/>
                <a:cs typeface="Felix Titling" panose="04060505060202020A04" charset="0"/>
              </a:rPr>
              <a:t>Praia</a:t>
            </a:r>
          </a:p>
          <a:p>
            <a:pPr algn="ctr"/>
            <a:r>
              <a:rPr lang="pt-PT" sz="1200" dirty="0" smtClean="0">
                <a:solidFill>
                  <a:schemeClr val="tx2">
                    <a:lumMod val="50000"/>
                  </a:schemeClr>
                </a:solidFill>
                <a:latin typeface="Felix Titling" panose="04060505060202020A04" charset="0"/>
                <a:cs typeface="Felix Titling" panose="04060505060202020A04" charset="0"/>
              </a:rPr>
              <a:t>CaP verT</a:t>
            </a:r>
            <a:endParaRPr lang="pt-PT" sz="1200" dirty="0" smtClean="0">
              <a:solidFill>
                <a:schemeClr val="tx2">
                  <a:lumMod val="50000"/>
                </a:schemeClr>
              </a:solidFill>
              <a:latin typeface="Felix Titling" panose="04060505060202020A04" charset="0"/>
              <a:cs typeface="Felix Titling" panose="04060505060202020A04" charset="0"/>
            </a:endParaRPr>
          </a:p>
        </p:txBody>
      </p:sp>
      <p:pic>
        <p:nvPicPr>
          <p:cNvPr id="43" name="Picture 2" descr="E:\DOSSIER 2020\atlanticbusinesscenter\flag\flag-waving-2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9980" y="2117959"/>
            <a:ext cx="1009882" cy="6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8596</TotalTime>
  <Words>1458</Words>
  <Application>Microsoft Office PowerPoint</Application>
  <PresentationFormat>Custom</PresentationFormat>
  <Paragraphs>577</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721</cp:revision>
  <dcterms:created xsi:type="dcterms:W3CDTF">2019-09-15T11:56:00Z</dcterms:created>
  <dcterms:modified xsi:type="dcterms:W3CDTF">2022-02-03T17:06:46Z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