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2"/>
    <p:sldId id="277" r:id="rId3"/>
    <p:sldId id="278" r:id="rId4"/>
    <p:sldId id="279" r:id="rId5"/>
    <p:sldId id="280" r:id="rId6"/>
    <p:sldId id="281" r:id="rId7"/>
    <p:sldId id="285" r:id="rId8"/>
    <p:sldId id="287" r:id="rId9"/>
    <p:sldId id="288" r:id="rId10"/>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B2"/>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90" d="100"/>
          <a:sy n="90" d="100"/>
        </p:scale>
        <p:origin x="-58" y="-67"/>
      </p:cViewPr>
      <p:guideLst>
        <p:guide orient="horz" pos="2179"/>
        <p:guide pos="3851"/>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18-01-2022</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1138648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t>18/01/2022</a:t>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t>‹#›</a:t>
            </a:fld>
            <a:endParaRPr lang="en-GB"/>
          </a:p>
        </p:txBody>
      </p:sp>
    </p:spTree>
    <p:extLst>
      <p:ext uri="{BB962C8B-B14F-4D97-AF65-F5344CB8AC3E}">
        <p14:creationId xmlns:p14="http://schemas.microsoft.com/office/powerpoint/2010/main" val="4121503159"/>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t>18-01-2022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t>‹#›</a: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t>18-01-2022</a: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t>18-01-2022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t>18-01-2022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t>‹#›</a: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t>18-01-2022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t>18-01-2022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t>‹#›</a: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t>18-01-2022</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t>18-01-2022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t>18-01-2022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t>18-01-2022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t>18-01-2022</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t>18-01-2022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t>18-01-2022</a: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t>18-01-2022</a: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t>18-01-2022</a: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t>18-01-2022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t>18-01-2022</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t>18-01-2022</a: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utg.edu.gm/"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m 2" descr="fundo"/>
          <p:cNvPicPr>
            <a:picLocks noChangeAspect="1"/>
          </p:cNvPicPr>
          <p:nvPr/>
        </p:nvPicPr>
        <p:blipFill>
          <a:blip r:embed="rId2"/>
          <a:stretch>
            <a:fillRect/>
          </a:stretch>
        </p:blipFill>
        <p:spPr>
          <a:xfrm>
            <a:off x="2136775" y="3475990"/>
            <a:ext cx="10058400" cy="3386455"/>
          </a:xfrm>
          <a:prstGeom prst="rect">
            <a:avLst/>
          </a:prstGeom>
        </p:spPr>
      </p:pic>
      <p:sp>
        <p:nvSpPr>
          <p:cNvPr id="4" name="Bisel 3"/>
          <p:cNvSpPr/>
          <p:nvPr/>
        </p:nvSpPr>
        <p:spPr>
          <a:xfrm>
            <a:off x="0" y="1690765"/>
            <a:ext cx="5981065" cy="4447540"/>
          </a:xfrm>
          <a:prstGeom prst="bevel">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 name="Anel 4"/>
          <p:cNvSpPr/>
          <p:nvPr/>
        </p:nvSpPr>
        <p:spPr>
          <a:xfrm>
            <a:off x="6086475" y="3037205"/>
            <a:ext cx="6108700" cy="373443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6" name="Imagem 5" descr="cap_vert_vallee"/>
          <p:cNvPicPr>
            <a:picLocks noChangeAspect="1"/>
          </p:cNvPicPr>
          <p:nvPr/>
        </p:nvPicPr>
        <p:blipFill>
          <a:blip r:embed="rId3"/>
          <a:stretch>
            <a:fillRect/>
          </a:stretch>
        </p:blipFill>
        <p:spPr>
          <a:xfrm>
            <a:off x="574675" y="2104785"/>
            <a:ext cx="4850130" cy="3478530"/>
          </a:xfrm>
          <a:prstGeom prst="rect">
            <a:avLst/>
          </a:prstGeom>
        </p:spPr>
      </p:pic>
      <p:sp>
        <p:nvSpPr>
          <p:cNvPr id="7" name="Triângulo Retângulo 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tângulo Arredondado 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120" y="2159635"/>
            <a:ext cx="1024255" cy="849630"/>
          </a:xfrm>
          <a:prstGeom prst="rect">
            <a:avLst/>
          </a:prstGeom>
        </p:spPr>
      </p:pic>
      <p:sp>
        <p:nvSpPr>
          <p:cNvPr id="15" name="Anel 14"/>
          <p:cNvSpPr/>
          <p:nvPr/>
        </p:nvSpPr>
        <p:spPr>
          <a:xfrm>
            <a:off x="7157720" y="14998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3" name="Rectângulo 22"/>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1260455" y="3453130"/>
            <a:ext cx="93218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965180" y="3449320"/>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Rectângulo 26"/>
          <p:cNvSpPr/>
          <p:nvPr/>
        </p:nvSpPr>
        <p:spPr>
          <a:xfrm>
            <a:off x="6751955" y="616267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CaixaDeTexto 8"/>
          <p:cNvSpPr txBox="1"/>
          <p:nvPr/>
        </p:nvSpPr>
        <p:spPr>
          <a:xfrm>
            <a:off x="3582670" y="679229"/>
            <a:ext cx="4153535" cy="1137285"/>
          </a:xfrm>
          <a:prstGeom prst="rect">
            <a:avLst/>
          </a:prstGeom>
          <a:noFill/>
        </p:spPr>
        <p:txBody>
          <a:bodyPr wrap="square" rtlCol="0">
            <a:spAutoFit/>
          </a:bodyPr>
          <a:lstStyle/>
          <a:p>
            <a:pPr algn="ctr"/>
            <a:r>
              <a:rPr lang="pt-PT" sz="3200" dirty="0">
                <a:solidFill>
                  <a:schemeClr val="tx2">
                    <a:lumMod val="50000"/>
                  </a:schemeClr>
                </a:solidFill>
                <a:latin typeface="Felix Titling" panose="04060505060202020A04" charset="0"/>
                <a:cs typeface="Felix Titling" panose="04060505060202020A04" charset="0"/>
                <a:sym typeface="+mn-ea"/>
              </a:rPr>
              <a:t>CONFÉRENCE</a:t>
            </a:r>
            <a:endParaRPr lang="pt-PT" sz="3200" dirty="0" smtClean="0">
              <a:solidFill>
                <a:schemeClr val="tx2">
                  <a:lumMod val="50000"/>
                </a:schemeClr>
              </a:solidFill>
              <a:latin typeface="Felix Titling" panose="04060505060202020A04" charset="0"/>
              <a:cs typeface="Felix Titling" panose="04060505060202020A04" charset="0"/>
            </a:endParaRPr>
          </a:p>
          <a:p>
            <a:pPr algn="ctr"/>
            <a:r>
              <a:rPr lang="pt-PT" sz="3600" dirty="0">
                <a:solidFill>
                  <a:schemeClr val="tx2">
                    <a:lumMod val="50000"/>
                  </a:schemeClr>
                </a:solidFill>
                <a:latin typeface="Felix Titling" panose="04060505060202020A04" charset="0"/>
                <a:cs typeface="Felix Titling" panose="04060505060202020A04" charset="0"/>
              </a:rPr>
              <a:t>INTERNATIONALE</a:t>
            </a:r>
            <a:endParaRPr lang="pt-PT" sz="3200" dirty="0" smtClean="0">
              <a:solidFill>
                <a:schemeClr val="tx2">
                  <a:lumMod val="50000"/>
                </a:schemeClr>
              </a:solidFill>
              <a:latin typeface="Felix Titling" panose="04060505060202020A04" charset="0"/>
              <a:cs typeface="Felix Titling" panose="04060505060202020A04" charset="0"/>
            </a:endParaRPr>
          </a:p>
        </p:txBody>
      </p:sp>
      <p:sp>
        <p:nvSpPr>
          <p:cNvPr id="18" name="Caixa de Texto 17"/>
          <p:cNvSpPr txBox="1"/>
          <p:nvPr/>
        </p:nvSpPr>
        <p:spPr>
          <a:xfrm>
            <a:off x="1965960" y="5702270"/>
            <a:ext cx="2353945" cy="275590"/>
          </a:xfrm>
          <a:prstGeom prst="rect">
            <a:avLst/>
          </a:prstGeom>
          <a:noFill/>
        </p:spPr>
        <p:txBody>
          <a:bodyPr wrap="square" rtlCol="0">
            <a:spAutoFit/>
          </a:bodyPr>
          <a:lstStyle/>
          <a:p>
            <a:r>
              <a:rPr lang="pt-PT" altLang="en-US" sz="1200" dirty="0">
                <a:solidFill>
                  <a:srgbClr val="006666"/>
                </a:solidFill>
              </a:rPr>
              <a:t>www.basaltconference.com</a:t>
            </a:r>
          </a:p>
        </p:txBody>
      </p:sp>
      <p:sp>
        <p:nvSpPr>
          <p:cNvPr id="9" name="CaixaDeTexto 8"/>
          <p:cNvSpPr txBox="1"/>
          <p:nvPr/>
        </p:nvSpPr>
        <p:spPr>
          <a:xfrm>
            <a:off x="4519295" y="3027045"/>
            <a:ext cx="2769235" cy="460375"/>
          </a:xfrm>
          <a:prstGeom prst="rect">
            <a:avLst/>
          </a:prstGeom>
          <a:noFill/>
        </p:spPr>
        <p:txBody>
          <a:bodyPr wrap="square" rtlCol="0">
            <a:spAutoFit/>
          </a:bodyPr>
          <a:lstStyle/>
          <a:p>
            <a:pPr algn="ctr"/>
            <a:r>
              <a:rPr lang="pt-PT" sz="2400" dirty="0">
                <a:solidFill>
                  <a:schemeClr val="tx2">
                    <a:lumMod val="50000"/>
                  </a:schemeClr>
                </a:solidFill>
                <a:latin typeface="Felix Titling" panose="04060505060202020A04" charset="0"/>
                <a:cs typeface="Felix Titling" panose="04060505060202020A04" charset="0"/>
              </a:rPr>
              <a:t>PROGRAMME</a:t>
            </a:r>
            <a:endParaRPr lang="pt-PT" sz="2400" dirty="0" smtClean="0">
              <a:solidFill>
                <a:schemeClr val="tx2">
                  <a:lumMod val="50000"/>
                </a:schemeClr>
              </a:solidFill>
              <a:latin typeface="Felix Titling" panose="04060505060202020A04" charset="0"/>
              <a:cs typeface="Felix Titling" panose="04060505060202020A04" charset="0"/>
            </a:endParaRPr>
          </a:p>
        </p:txBody>
      </p:sp>
      <p:sp>
        <p:nvSpPr>
          <p:cNvPr id="8" name="Rectangle 7"/>
          <p:cNvSpPr/>
          <p:nvPr/>
        </p:nvSpPr>
        <p:spPr>
          <a:xfrm>
            <a:off x="1965960" y="6138304"/>
            <a:ext cx="4015105" cy="728373"/>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rtlCol="0" anchor="ctr">
            <a:noAutofit/>
          </a:bodyPr>
          <a:lstStyle/>
          <a:p>
            <a:pPr algn="ctr"/>
            <a:endParaRPr lang="pt-PT"/>
          </a:p>
        </p:txBody>
      </p:sp>
      <p:sp>
        <p:nvSpPr>
          <p:cNvPr id="35" name="CaixaDeTexto 67"/>
          <p:cNvSpPr/>
          <p:nvPr/>
        </p:nvSpPr>
        <p:spPr>
          <a:xfrm>
            <a:off x="9267830" y="971127"/>
            <a:ext cx="2864801" cy="2383759"/>
          </a:xfrm>
          <a:prstGeom prst="rect">
            <a:avLst/>
          </a:prstGeom>
          <a:noFill/>
          <a:ln>
            <a:noFill/>
          </a:ln>
          <a:effectLst/>
        </p:spPr>
        <p:txBody>
          <a:bodyPr vert="horz" wrap="square" lIns="91440" tIns="45720" rIns="91440" bIns="45720" numCol="1" spcCol="215900" anchor="t"/>
          <a:lstStyle/>
          <a:p>
            <a:pPr algn="ctr"/>
            <a:r>
              <a:rPr lang="pt-PT" sz="2000" i="1" dirty="0">
                <a:solidFill>
                  <a:srgbClr val="006666"/>
                </a:solidFill>
              </a:rPr>
              <a:t>PROGRAMME</a:t>
            </a:r>
          </a:p>
          <a:p>
            <a:pPr algn="ctr"/>
            <a:r>
              <a:rPr lang="pt-PT" sz="2000" i="1" dirty="0">
                <a:solidFill>
                  <a:srgbClr val="006666"/>
                </a:solidFill>
              </a:rPr>
              <a:t>DE LA </a:t>
            </a:r>
            <a:r>
              <a:rPr lang="pt-PT" sz="2000" i="1" dirty="0" smtClean="0">
                <a:solidFill>
                  <a:srgbClr val="006666"/>
                </a:solidFill>
              </a:rPr>
              <a:t>CONFÉRENCE</a:t>
            </a:r>
            <a:endParaRPr lang="pt-PT" sz="2000" dirty="0" smtClean="0">
              <a:solidFill>
                <a:srgbClr val="006666"/>
              </a:solidFill>
            </a:endParaRPr>
          </a:p>
          <a:p>
            <a:pPr algn="ctr">
              <a:defRPr lang="en-US"/>
            </a:pPr>
            <a:r>
              <a:rPr lang="pt-PT" sz="2000" dirty="0" smtClean="0">
                <a:solidFill>
                  <a:srgbClr val="006666"/>
                </a:solidFill>
              </a:rPr>
              <a:t>14 - 16 MARS</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32"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33" name="TextBox 3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36"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 y="99623"/>
            <a:ext cx="3315657" cy="84723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11" name="Anel 10"/>
          <p:cNvSpPr/>
          <p:nvPr/>
        </p:nvSpPr>
        <p:spPr>
          <a:xfrm>
            <a:off x="0" y="985520"/>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lstStyle/>
          <a:p>
            <a:r>
              <a:rPr lang="pt-PT" altLang="en-US" sz="1200" dirty="0">
                <a:solidFill>
                  <a:srgbClr val="006666"/>
                </a:solidFill>
              </a:rPr>
              <a:t>www.basaltconference.com</a:t>
            </a: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2540965014"/>
              </p:ext>
            </p:extLst>
          </p:nvPr>
        </p:nvGraphicFramePr>
        <p:xfrm>
          <a:off x="181610" y="803910"/>
          <a:ext cx="5753100" cy="1614805"/>
        </p:xfrm>
        <a:graphic>
          <a:graphicData uri="http://schemas.openxmlformats.org/drawingml/2006/table">
            <a:tbl>
              <a:tblPr>
                <a:noFill/>
              </a:tblPr>
              <a:tblGrid>
                <a:gridCol w="2704465"/>
                <a:gridCol w="488950"/>
                <a:gridCol w="2069465"/>
                <a:gridCol w="490220"/>
              </a:tblGrid>
              <a:tr h="312420">
                <a:tc>
                  <a:txBody>
                    <a:bodyPr/>
                    <a:lstStyle/>
                    <a:p>
                      <a:pPr marL="0" marR="0" indent="0" algn="ctr">
                        <a:buNone/>
                        <a:defRPr lang="en-US" b="1">
                          <a:solidFill>
                            <a:srgbClr val="FFFFFF"/>
                          </a:solidFill>
                        </a:defRPr>
                      </a:pPr>
                      <a:r>
                        <a:rPr lang="pt-PT" sz="1200" b="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pt-PT" sz="1200" b="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a:t>
                      </a:r>
                      <a:endParaRPr lang="pt-PT" sz="1200" b="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325755">
                <a:tc>
                  <a:txBody>
                    <a:bodyPr/>
                    <a:lstStyle/>
                    <a:p>
                      <a:pPr marL="0" marR="0" indent="0" algn="l" defTabSz="914400">
                        <a:lnSpc>
                          <a:spcPct val="100000"/>
                        </a:lnSpc>
                        <a:spcBef>
                          <a:spcPts val="0"/>
                        </a:spcBef>
                        <a:spcAft>
                          <a:spcPts val="0"/>
                        </a:spcAft>
                        <a:buNone/>
                        <a:defRPr lang="en-US">
                          <a:solidFill>
                            <a:srgbClr val="000000"/>
                          </a:solidFill>
                        </a:defRPr>
                      </a:pPr>
                      <a:r>
                        <a:rPr lang="pt-PT" sz="1200" dirty="0" err="1"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Préambule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Délais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7</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5120">
                <a:tc>
                  <a:txBody>
                    <a:bodyPr/>
                    <a:lstStyle/>
                    <a:p>
                      <a:pPr marL="0" marR="0" indent="0" algn="l" defTabSz="914400">
                        <a:lnSpc>
                          <a:spcPct val="100000"/>
                        </a:lnSpc>
                        <a:spcBef>
                          <a:spcPts val="0"/>
                        </a:spcBef>
                        <a:spcAft>
                          <a:spcPts val="0"/>
                        </a:spcAft>
                        <a:buNone/>
                        <a:defRPr lang="en-US">
                          <a:solidFill>
                            <a:srgbClr val="000000"/>
                          </a:solidFill>
                        </a:defRPr>
                      </a:pP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Programme de la conférence - Jour 1</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Calendrier des évènements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8</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6390">
                <a:tc>
                  <a:txBody>
                    <a:bodyPr/>
                    <a:lstStyle/>
                    <a:p>
                      <a:pPr marL="0" marR="0" indent="0" algn="l" defTabSz="914400">
                        <a:lnSpc>
                          <a:spcPct val="100000"/>
                        </a:lnSpc>
                        <a:spcBef>
                          <a:spcPts val="0"/>
                        </a:spcBef>
                        <a:spcAft>
                          <a:spcPts val="0"/>
                        </a:spcAft>
                        <a:buNone/>
                        <a:defRPr lang="en-US">
                          <a:solidFill>
                            <a:srgbClr val="000000"/>
                          </a:solidFill>
                        </a:defRPr>
                      </a:pP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Programme de la conférence - Jour 2</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Contacts</a:t>
                      </a:r>
                      <a:endParaRPr lang="pt-PT"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9</a:t>
                      </a: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25120">
                <a:tc>
                  <a:txBody>
                    <a:bodyPr/>
                    <a:lstStyle/>
                    <a:p>
                      <a:pPr marL="0" marR="0" lvl="0" indent="0" algn="l" defTabSz="914400" eaLnBrk="1" fontAlgn="auto" latinLnBrk="0" hangingPunct="1">
                        <a:lnSpc>
                          <a:spcPct val="100000"/>
                        </a:lnSpc>
                        <a:spcBef>
                          <a:spcPts val="0"/>
                        </a:spcBef>
                        <a:spcAft>
                          <a:spcPts val="0"/>
                        </a:spcAft>
                        <a:buClrTx/>
                        <a:buSzTx/>
                        <a:buFontTx/>
                        <a:buNone/>
                        <a:defRPr lang="en-US">
                          <a:solidFill>
                            <a:srgbClr val="000000"/>
                          </a:solidFill>
                        </a:defRPr>
                      </a:pPr>
                      <a:r>
                        <a:rPr lang="fr-FR" sz="1200" dirty="0" smtClean="0">
                          <a:solidFill>
                            <a:srgbClr val="006666"/>
                          </a:solidFill>
                          <a:latin typeface="Arial Narrow" panose="020B0606020202030204" pitchFamily="34" charset="0"/>
                          <a:sym typeface="+mn-ea"/>
                        </a:rPr>
                        <a:t>Programme de la </a:t>
                      </a:r>
                      <a:r>
                        <a:rPr lang="fr-FR" sz="1200" baseline="0" smtClean="0">
                          <a:solidFill>
                            <a:srgbClr val="006666"/>
                          </a:solidFill>
                          <a:latin typeface="Arial Narrow" panose="020B0606020202030204" pitchFamily="34" charset="0"/>
                          <a:sym typeface="+mn-ea"/>
                        </a:rPr>
                        <a:t>Table </a:t>
                      </a:r>
                      <a:r>
                        <a:rPr lang="fr-FR" sz="1200" smtClean="0">
                          <a:solidFill>
                            <a:srgbClr val="006666"/>
                          </a:solidFill>
                          <a:latin typeface="Arial Narrow" panose="020B0606020202030204" pitchFamily="34" charset="0"/>
                          <a:sym typeface="+mn-ea"/>
                        </a:rPr>
                        <a:t>Ronde </a:t>
                      </a:r>
                      <a:r>
                        <a:rPr lang="fr-FR"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 Jour 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6</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pt-PT"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2" name="Rectangle 5"/>
          <p:cNvSpPr/>
          <p:nvPr/>
        </p:nvSpPr>
        <p:spPr>
          <a:xfrm>
            <a:off x="5922645" y="3792411"/>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3" name="Right Arrow 6"/>
          <p:cNvSpPr/>
          <p:nvPr/>
        </p:nvSpPr>
        <p:spPr>
          <a:xfrm>
            <a:off x="6925310" y="3754311"/>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25" name="Rectangle 7"/>
          <p:cNvSpPr/>
          <p:nvPr/>
        </p:nvSpPr>
        <p:spPr>
          <a:xfrm>
            <a:off x="7477760" y="3454816"/>
            <a:ext cx="1565910" cy="432239"/>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fr-FR" sz="1200" i="1" dirty="0">
                <a:solidFill>
                  <a:srgbClr val="006666"/>
                </a:solidFill>
                <a:latin typeface="Arial Narrow" panose="020B0606020202030204" pitchFamily="34" charset="0"/>
              </a:rPr>
              <a:t>Axé sur la protection de l'environnement</a:t>
            </a:r>
          </a:p>
        </p:txBody>
      </p:sp>
      <p:sp>
        <p:nvSpPr>
          <p:cNvPr id="26" name="Rectangle 20"/>
          <p:cNvSpPr/>
          <p:nvPr/>
        </p:nvSpPr>
        <p:spPr>
          <a:xfrm>
            <a:off x="7474585" y="3974938"/>
            <a:ext cx="1565275" cy="393377"/>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Axé</a:t>
            </a:r>
            <a:r>
              <a:rPr lang="pt-PT" sz="1200" i="1" dirty="0">
                <a:solidFill>
                  <a:srgbClr val="006666"/>
                </a:solidFill>
                <a:latin typeface="Arial Narrow" panose="020B0606020202030204" pitchFamily="34" charset="0"/>
              </a:rPr>
              <a:t> </a:t>
            </a:r>
            <a:r>
              <a:rPr lang="pt-PT" sz="1200" i="1" dirty="0" err="1">
                <a:solidFill>
                  <a:srgbClr val="006666"/>
                </a:solidFill>
                <a:latin typeface="Arial Narrow" panose="020B0606020202030204" pitchFamily="34" charset="0"/>
              </a:rPr>
              <a:t>sur</a:t>
            </a:r>
            <a:r>
              <a:rPr lang="pt-PT" sz="1200" i="1" dirty="0">
                <a:solidFill>
                  <a:srgbClr val="006666"/>
                </a:solidFill>
                <a:latin typeface="Arial Narrow" panose="020B0606020202030204" pitchFamily="34" charset="0"/>
              </a:rPr>
              <a:t> </a:t>
            </a:r>
            <a:r>
              <a:rPr lang="pt-PT" sz="1200" i="1" dirty="0" err="1">
                <a:solidFill>
                  <a:srgbClr val="006666"/>
                </a:solidFill>
                <a:latin typeface="Arial Narrow" panose="020B0606020202030204" pitchFamily="34" charset="0"/>
              </a:rPr>
              <a:t>l'innovation</a:t>
            </a:r>
          </a:p>
        </p:txBody>
      </p:sp>
      <p:sp>
        <p:nvSpPr>
          <p:cNvPr id="27" name="Rectangle 22"/>
          <p:cNvSpPr/>
          <p:nvPr/>
        </p:nvSpPr>
        <p:spPr>
          <a:xfrm>
            <a:off x="7466965" y="4446946"/>
            <a:ext cx="1565910" cy="393377"/>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Réalistes</a:t>
            </a:r>
          </a:p>
        </p:txBody>
      </p:sp>
      <p:sp>
        <p:nvSpPr>
          <p:cNvPr id="4" name="Rectangle 23"/>
          <p:cNvSpPr/>
          <p:nvPr/>
        </p:nvSpPr>
        <p:spPr>
          <a:xfrm>
            <a:off x="7466965" y="4922703"/>
            <a:ext cx="1565910" cy="432239"/>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pt-PT" sz="1200" i="1" dirty="0" err="1">
                <a:solidFill>
                  <a:srgbClr val="006666"/>
                </a:solidFill>
                <a:latin typeface="Arial Narrow" panose="020B0606020202030204" pitchFamily="34" charset="0"/>
              </a:rPr>
              <a:t>Stratégique</a:t>
            </a:r>
          </a:p>
        </p:txBody>
      </p:sp>
      <p:sp>
        <p:nvSpPr>
          <p:cNvPr id="29" name="Rectangle 8"/>
          <p:cNvSpPr/>
          <p:nvPr/>
        </p:nvSpPr>
        <p:spPr>
          <a:xfrm>
            <a:off x="9285605" y="3754311"/>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dirty="0" smtClean="0">
                <a:solidFill>
                  <a:srgbClr val="006666"/>
                </a:solidFill>
                <a:latin typeface="Arial Narrow" panose="020B0606020202030204" pitchFamily="34" charset="0"/>
                <a:cs typeface="Arial Narrow" panose="020B0606020202030204" pitchFamily="34" charset="0"/>
              </a:rPr>
              <a:t>Actions</a:t>
            </a:r>
          </a:p>
        </p:txBody>
      </p:sp>
      <p:sp>
        <p:nvSpPr>
          <p:cNvPr id="30" name="Right Arrow 24"/>
          <p:cNvSpPr/>
          <p:nvPr/>
        </p:nvSpPr>
        <p:spPr>
          <a:xfrm>
            <a:off x="9057640" y="3709861"/>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1" name="Rectangle 25"/>
          <p:cNvSpPr/>
          <p:nvPr/>
        </p:nvSpPr>
        <p:spPr>
          <a:xfrm>
            <a:off x="10984230" y="3760661"/>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r">
              <a:defRPr lang="en-US">
                <a:solidFill>
                  <a:srgbClr val="FFFFFF"/>
                </a:solidFill>
              </a:defRPr>
            </a:pPr>
            <a:r>
              <a:rPr lang="en-GB" sz="1400" dirty="0" err="1" smtClean="0">
                <a:solidFill>
                  <a:srgbClr val="006666"/>
                </a:solidFill>
                <a:latin typeface="Arial Narrow" panose="020B0606020202030204" pitchFamily="34" charset="0"/>
                <a:cs typeface="Arial Narrow" panose="020B0606020202030204" pitchFamily="34" charset="0"/>
              </a:rPr>
              <a:t>Résultats</a:t>
            </a:r>
          </a:p>
        </p:txBody>
      </p:sp>
      <p:sp>
        <p:nvSpPr>
          <p:cNvPr id="32" name="Right Arrow 26"/>
          <p:cNvSpPr/>
          <p:nvPr/>
        </p:nvSpPr>
        <p:spPr>
          <a:xfrm>
            <a:off x="10479405" y="3728911"/>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3" name="Rectangle 10"/>
          <p:cNvSpPr/>
          <p:nvPr/>
        </p:nvSpPr>
        <p:spPr>
          <a:xfrm>
            <a:off x="9678035" y="4703001"/>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4" name="Right Arrow 30"/>
          <p:cNvSpPr/>
          <p:nvPr/>
        </p:nvSpPr>
        <p:spPr>
          <a:xfrm rot="16200000">
            <a:off x="5665470" y="5124006"/>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5" name="Rectangle 11"/>
          <p:cNvSpPr/>
          <p:nvPr/>
        </p:nvSpPr>
        <p:spPr>
          <a:xfrm>
            <a:off x="6232525" y="5693601"/>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dirty="0" smtClean="0">
                <a:solidFill>
                  <a:srgbClr val="006666"/>
                </a:solidFill>
                <a:latin typeface="Arial Narrow" panose="020B0606020202030204" pitchFamily="34" charset="0"/>
              </a:rPr>
              <a:t>Reévaluation</a:t>
            </a:r>
          </a:p>
        </p:txBody>
      </p:sp>
      <p:sp>
        <p:nvSpPr>
          <p:cNvPr id="40" name="CaixaDeTexto 22"/>
          <p:cNvSpPr txBox="1"/>
          <p:nvPr/>
        </p:nvSpPr>
        <p:spPr>
          <a:xfrm>
            <a:off x="9163685" y="918419"/>
            <a:ext cx="301625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41" name="CaixaDeTexto 67"/>
          <p:cNvSpPr/>
          <p:nvPr/>
        </p:nvSpPr>
        <p:spPr>
          <a:xfrm>
            <a:off x="9226550" y="1679149"/>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14 - 16 MARS</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36" name="Imagem9"/>
          <p:cNvPicPr>
            <a:picLocks noChangeAspect="1"/>
          </p:cNvPicPr>
          <p:nvPr/>
        </p:nvPicPr>
        <p:blipFill>
          <a:blip r:embed="rId4"/>
          <a:stretch>
            <a:fillRect/>
          </a:stretch>
        </p:blipFill>
        <p:spPr>
          <a:xfrm>
            <a:off x="11830049" y="6569065"/>
            <a:ext cx="351155" cy="271790"/>
          </a:xfrm>
          <a:prstGeom prst="rect">
            <a:avLst/>
          </a:prstGeom>
          <a:noFill/>
          <a:ln>
            <a:noFill/>
          </a:ln>
          <a:effectLst/>
        </p:spPr>
      </p:pic>
      <p:sp>
        <p:nvSpPr>
          <p:cNvPr id="42" name="TextBox 41"/>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3" name="Picture 2" descr="E:\DOSSIER 2020\bconference\logos\unicv\logotipo_unicv_fina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1" y="99623"/>
            <a:ext cx="3315657" cy="847233"/>
          </a:xfrm>
          <a:prstGeom prst="rect">
            <a:avLst/>
          </a:prstGeom>
        </p:spPr>
      </p:pic>
      <p:sp>
        <p:nvSpPr>
          <p:cNvPr id="37" name="Caixa de Texto 17"/>
          <p:cNvSpPr txBox="1"/>
          <p:nvPr/>
        </p:nvSpPr>
        <p:spPr>
          <a:xfrm>
            <a:off x="717173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Teresa\Documents\Downloads\Imag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495" y="3496802"/>
            <a:ext cx="3352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171" y="2030095"/>
            <a:ext cx="1024255" cy="849630"/>
          </a:xfrm>
          <a:prstGeom prst="rect">
            <a:avLst/>
          </a:prstGeom>
        </p:spPr>
      </p:pic>
      <p:sp>
        <p:nvSpPr>
          <p:cNvPr id="19" name="Anel 18"/>
          <p:cNvSpPr/>
          <p:nvPr/>
        </p:nvSpPr>
        <p:spPr>
          <a:xfrm>
            <a:off x="7350771"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4"/>
          <a:stretch>
            <a:fillRect/>
          </a:stretch>
        </p:blipFill>
        <p:spPr>
          <a:xfrm>
            <a:off x="7733030" y="4412615"/>
            <a:ext cx="3819525" cy="1285875"/>
          </a:xfrm>
          <a:prstGeom prst="rect">
            <a:avLst/>
          </a:prstGeom>
        </p:spPr>
      </p:pic>
      <p:sp>
        <p:nvSpPr>
          <p:cNvPr id="15" name="Anel 14"/>
          <p:cNvSpPr/>
          <p:nvPr/>
        </p:nvSpPr>
        <p:spPr>
          <a:xfrm>
            <a:off x="8563610" y="434721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7669530" y="423354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8658860" y="54800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8729345" y="436245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115569" y="258239"/>
            <a:ext cx="7792297" cy="3738023"/>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b="1" i="1" dirty="0" smtClean="0">
                <a:solidFill>
                  <a:schemeClr val="tx2">
                    <a:lumMod val="50000"/>
                  </a:schemeClr>
                </a:solidFill>
                <a:latin typeface="Felix Titling" panose="04060505060202020A04" pitchFamily="82" charset="0"/>
                <a:cs typeface="Times New Roman" panose="02020603050405020304" pitchFamily="1" charset="0"/>
              </a:rPr>
              <a:t>PREAMBULE</a:t>
            </a:r>
            <a:endParaRPr lang="pt-PT" b="1" i="1" dirty="0">
              <a:solidFill>
                <a:schemeClr val="tx2">
                  <a:lumMod val="50000"/>
                </a:schemeClr>
              </a:solidFill>
              <a:latin typeface="Felix Titling" panose="04060505060202020A04" pitchFamily="82" charset="0"/>
              <a:cs typeface="Times New Roman" panose="02020603050405020304" pitchFamily="1" charset="0"/>
            </a:endParaRPr>
          </a:p>
          <a:p>
            <a:pPr algn="just">
              <a:lnSpc>
                <a:spcPts val="1200"/>
              </a:lnSpc>
            </a:pPr>
            <a:r>
              <a:rPr lang="pt-PT" sz="1200" dirty="0">
                <a:solidFill>
                  <a:schemeClr val="bg1"/>
                </a:solidFill>
                <a:latin typeface="Arial Narrow" panose="020B0606020202030204" pitchFamily="34" charset="0"/>
              </a:rPr>
              <a:t>Pendant un siècle, les engrais conventionnels ont été la seule solution éprouvée qui pouvait produire suffisamment de nourriture pour la population mondiale grandissante, et donc la considération d'autres engrais a gagné peu de terrain au sein de l'industrie agricole à grande échelle. Mais comme la pollution et le ruissellement des engrais artificiels représentent une menace plus grande pour la santé humaine et environnementale, les marchés recherchent de plus en plus des alternatives durables qui peuvent éliminer les déchets qui se déversent des fermes vers les cours d'eau.</a:t>
            </a:r>
          </a:p>
          <a:p>
            <a:pPr algn="just">
              <a:lnSpc>
                <a:spcPts val="1200"/>
              </a:lnSpc>
            </a:pPr>
            <a:endParaRPr lang="fr-FR" sz="1200" dirty="0" smtClean="0">
              <a:solidFill>
                <a:schemeClr val="bg1"/>
              </a:solidFill>
              <a:latin typeface="Arial Narrow" panose="020B0606020202030204" pitchFamily="34" charset="0"/>
              <a:cs typeface="Arial Narrow" panose="020B0606020202030204" pitchFamily="34" charset="0"/>
              <a:sym typeface="+mn-ea"/>
            </a:endParaRPr>
          </a:p>
          <a:p>
            <a:pPr algn="just">
              <a:lnSpc>
                <a:spcPts val="1200"/>
              </a:lnSpc>
            </a:pPr>
            <a:r>
              <a:rPr lang="fr-FR" sz="1200" dirty="0" smtClean="0">
                <a:solidFill>
                  <a:schemeClr val="bg1"/>
                </a:solidFill>
                <a:latin typeface="Arial Narrow" panose="020B0606020202030204" pitchFamily="34" charset="0"/>
                <a:cs typeface="Arial Narrow" panose="020B0606020202030204" pitchFamily="34" charset="0"/>
                <a:sym typeface="+mn-ea"/>
              </a:rPr>
              <a:t>La </a:t>
            </a:r>
            <a:r>
              <a:rPr lang="fr-FR" sz="1200" dirty="0">
                <a:solidFill>
                  <a:schemeClr val="bg1"/>
                </a:solidFill>
                <a:latin typeface="Arial Narrow" panose="020B0606020202030204" pitchFamily="34" charset="0"/>
                <a:cs typeface="Arial Narrow" panose="020B0606020202030204" pitchFamily="34" charset="0"/>
                <a:sym typeface="+mn-ea"/>
              </a:rPr>
              <a:t>consommation moyenne d'engrais en Afrique est de 10 kg / ha, soit 10% de la moyenne mondiale, presque 20 fois moins que la moyenne asiatique (191 kg / ha) et 9 fois moins que la moyenne de l'Amérique latine (94 kg / ha). La mauvaise utilisation des engrais en Afrique est principalement due à deux facteurs: le prix élevé des engrais compte tenu du faible pouvoir d'achat des agriculteurs et le manque d'alternatives offertes aux producteurs et aux agriculteurs</a:t>
            </a:r>
            <a:r>
              <a:rPr lang="fr-FR" sz="1200" dirty="0" smtClean="0">
                <a:solidFill>
                  <a:schemeClr val="bg1"/>
                </a:solidFill>
                <a:latin typeface="Arial Narrow" panose="020B0606020202030204" pitchFamily="34" charset="0"/>
                <a:cs typeface="Arial Narrow" panose="020B0606020202030204" pitchFamily="34" charset="0"/>
                <a:sym typeface="+mn-ea"/>
              </a:rPr>
              <a:t>.</a:t>
            </a:r>
          </a:p>
          <a:p>
            <a:pPr algn="just">
              <a:lnSpc>
                <a:spcPts val="1200"/>
              </a:lnSpc>
            </a:pPr>
            <a:endParaRPr lang="fr-FR" sz="1200" dirty="0">
              <a:solidFill>
                <a:schemeClr val="bg1"/>
              </a:solidFill>
              <a:latin typeface="Arial Narrow" panose="020B0606020202030204" pitchFamily="34" charset="0"/>
              <a:cs typeface="Arial Narrow" panose="020B0606020202030204" pitchFamily="34" charset="0"/>
              <a:sym typeface="+mn-ea"/>
            </a:endParaRPr>
          </a:p>
          <a:p>
            <a:pPr algn="just">
              <a:lnSpc>
                <a:spcPts val="1200"/>
              </a:lnSpc>
            </a:pPr>
            <a:r>
              <a:rPr lang="pt-PT" sz="1200" dirty="0" smtClean="0">
                <a:solidFill>
                  <a:schemeClr val="bg1"/>
                </a:solidFill>
                <a:latin typeface="Arial Narrow" panose="020B0606020202030204" pitchFamily="34" charset="0"/>
              </a:rPr>
              <a:t>L'utilisation </a:t>
            </a:r>
            <a:r>
              <a:rPr lang="pt-PT" sz="1200" dirty="0">
                <a:solidFill>
                  <a:schemeClr val="bg1"/>
                </a:solidFill>
                <a:latin typeface="Arial Narrow" panose="020B0606020202030204" pitchFamily="34" charset="0"/>
              </a:rPr>
              <a:t>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 </a:t>
            </a:r>
            <a:endParaRPr lang="pt-PT" sz="1200" dirty="0" smtClean="0">
              <a:solidFill>
                <a:schemeClr val="bg1"/>
              </a:solidFill>
              <a:latin typeface="Arial Narrow" panose="020B0606020202030204" pitchFamily="34" charset="0"/>
            </a:endParaRPr>
          </a:p>
          <a:p>
            <a:pPr algn="just">
              <a:lnSpc>
                <a:spcPts val="1200"/>
              </a:lnSpc>
            </a:pPr>
            <a:endParaRPr lang="fr-FR" sz="1200" dirty="0" smtClean="0">
              <a:solidFill>
                <a:schemeClr val="bg1"/>
              </a:solidFill>
              <a:latin typeface="Arial Narrow" panose="020B0606020202030204" pitchFamily="34" charset="0"/>
              <a:cs typeface="Arial Narrow" panose="020B0606020202030204" pitchFamily="34" charset="0"/>
              <a:sym typeface="+mn-ea"/>
            </a:endParaRPr>
          </a:p>
          <a:p>
            <a:pPr algn="just">
              <a:lnSpc>
                <a:spcPts val="1200"/>
              </a:lnSpc>
            </a:pPr>
            <a:r>
              <a:rPr lang="fr-FR" sz="1200" dirty="0" smtClean="0">
                <a:solidFill>
                  <a:schemeClr val="bg1"/>
                </a:solidFill>
                <a:latin typeface="Arial Narrow" panose="020B0606020202030204" pitchFamily="34" charset="0"/>
              </a:rPr>
              <a:t>C’est dans ce contexte que le </a:t>
            </a:r>
            <a:r>
              <a:rPr lang="fr-FR" sz="1200" dirty="0">
                <a:solidFill>
                  <a:schemeClr val="bg1"/>
                </a:solidFill>
                <a:latin typeface="Arial Narrow" panose="020B0606020202030204" pitchFamily="34" charset="0"/>
              </a:rPr>
              <a:t>Cap-Vert accueillera un événement international sur le thème «</a:t>
            </a:r>
            <a:r>
              <a:rPr lang="fr-FR" sz="1200" i="1" dirty="0">
                <a:solidFill>
                  <a:schemeClr val="bg1"/>
                </a:solidFill>
                <a:latin typeface="Arial Narrow" panose="020B0606020202030204" pitchFamily="34" charset="0"/>
              </a:rPr>
              <a:t>APPLICATION DE LA POUDRE DE BASALTE EN AGRICULTURE ET FIBRE </a:t>
            </a:r>
            <a:r>
              <a:rPr lang="fr-FR" sz="1200" i="1" dirty="0" smtClean="0">
                <a:solidFill>
                  <a:schemeClr val="bg1"/>
                </a:solidFill>
                <a:latin typeface="Arial Narrow" panose="020B0606020202030204" pitchFamily="34" charset="0"/>
              </a:rPr>
              <a:t>DE BASALTE </a:t>
            </a:r>
            <a:r>
              <a:rPr lang="fr-FR" sz="1200" i="1" dirty="0">
                <a:solidFill>
                  <a:schemeClr val="bg1"/>
                </a:solidFill>
                <a:latin typeface="Arial Narrow" panose="020B0606020202030204" pitchFamily="34" charset="0"/>
              </a:rPr>
              <a:t>DANS L'INDUSTRIE</a:t>
            </a:r>
            <a:r>
              <a:rPr lang="fr-FR" sz="1200" dirty="0" smtClean="0">
                <a:solidFill>
                  <a:schemeClr val="bg1"/>
                </a:solidFill>
                <a:latin typeface="Arial Narrow" panose="020B0606020202030204" pitchFamily="34" charset="0"/>
              </a:rPr>
              <a:t> </a:t>
            </a:r>
            <a:r>
              <a:rPr lang="fr-FR" sz="1200" dirty="0">
                <a:solidFill>
                  <a:schemeClr val="bg1"/>
                </a:solidFill>
                <a:latin typeface="Arial Narrow" panose="020B0606020202030204" pitchFamily="34" charset="0"/>
              </a:rPr>
              <a:t>- Ses avantages en tant qu'engrais pour </a:t>
            </a:r>
            <a:r>
              <a:rPr lang="fr-FR" sz="1200" dirty="0" smtClean="0">
                <a:solidFill>
                  <a:schemeClr val="bg1"/>
                </a:solidFill>
                <a:latin typeface="Arial Narrow" panose="020B0606020202030204" pitchFamily="34" charset="0"/>
              </a:rPr>
              <a:t>l'agriculture». </a:t>
            </a:r>
            <a:r>
              <a:rPr lang="fr-FR" sz="1200" dirty="0">
                <a:solidFill>
                  <a:schemeClr val="bg1"/>
                </a:solidFill>
                <a:latin typeface="Arial Narrow" panose="020B0606020202030204" pitchFamily="34" charset="0"/>
              </a:rPr>
              <a:t>L'événement aura lieu du </a:t>
            </a:r>
            <a:r>
              <a:rPr lang="fr-FR" sz="1200" dirty="0" smtClean="0">
                <a:solidFill>
                  <a:schemeClr val="bg1"/>
                </a:solidFill>
                <a:latin typeface="Arial Narrow" panose="020B0606020202030204" pitchFamily="34" charset="0"/>
              </a:rPr>
              <a:t>14 </a:t>
            </a:r>
            <a:r>
              <a:rPr lang="fr-FR" sz="1200" dirty="0">
                <a:solidFill>
                  <a:schemeClr val="bg1"/>
                </a:solidFill>
                <a:latin typeface="Arial Narrow" panose="020B0606020202030204" pitchFamily="34" charset="0"/>
              </a:rPr>
              <a:t>au </a:t>
            </a:r>
            <a:r>
              <a:rPr lang="fr-FR" sz="1200" dirty="0" smtClean="0">
                <a:solidFill>
                  <a:schemeClr val="bg1"/>
                </a:solidFill>
                <a:latin typeface="Arial Narrow" panose="020B0606020202030204" pitchFamily="34" charset="0"/>
              </a:rPr>
              <a:t>16 Mars 2022, </a:t>
            </a:r>
            <a:r>
              <a:rPr lang="fr-FR" sz="1200" dirty="0">
                <a:solidFill>
                  <a:schemeClr val="bg1"/>
                </a:solidFill>
                <a:latin typeface="Arial Narrow" panose="020B0606020202030204" pitchFamily="34" charset="0"/>
              </a:rPr>
              <a:t>à la Noble Hall de l'Assemblée Nationale du Cap-Vert, Praia. </a:t>
            </a:r>
            <a:endParaRPr lang="fr-FR" sz="1200" dirty="0" smtClean="0">
              <a:solidFill>
                <a:schemeClr val="bg1"/>
              </a:solidFill>
              <a:latin typeface="Arial Narrow" panose="020B0606020202030204" pitchFamily="34" charset="0"/>
            </a:endParaRPr>
          </a:p>
          <a:p>
            <a:pPr algn="just">
              <a:lnSpc>
                <a:spcPts val="1200"/>
              </a:lnSpc>
            </a:pPr>
            <a:endParaRPr lang="fr-FR" sz="1200" dirty="0">
              <a:solidFill>
                <a:schemeClr val="bg1"/>
              </a:solidFill>
              <a:latin typeface="Arial Narrow" panose="020B0606020202030204" pitchFamily="34" charset="0"/>
            </a:endParaRPr>
          </a:p>
          <a:p>
            <a:pPr algn="just">
              <a:lnSpc>
                <a:spcPts val="1200"/>
              </a:lnSpc>
            </a:pPr>
            <a:r>
              <a:rPr lang="fr-FR" sz="1200" dirty="0" smtClean="0">
                <a:solidFill>
                  <a:schemeClr val="bg1"/>
                </a:solidFill>
                <a:latin typeface="Arial Narrow" panose="020B0606020202030204" pitchFamily="34" charset="0"/>
              </a:rPr>
              <a:t>La </a:t>
            </a:r>
            <a:r>
              <a:rPr lang="fr-FR" sz="1200" dirty="0">
                <a:solidFill>
                  <a:schemeClr val="bg1"/>
                </a:solidFill>
                <a:latin typeface="Arial Narrow" panose="020B0606020202030204" pitchFamily="34" charset="0"/>
              </a:rPr>
              <a:t>Conférence Internationale, intitulée</a:t>
            </a:r>
            <a:r>
              <a:rPr lang="fr-FR" sz="1200" i="1" dirty="0">
                <a:solidFill>
                  <a:schemeClr val="bg1"/>
                </a:solidFill>
                <a:latin typeface="Arial Narrow" panose="020B0606020202030204" pitchFamily="34" charset="0"/>
              </a:rPr>
              <a:t> BASALT CONFERENCE</a:t>
            </a:r>
            <a:r>
              <a:rPr lang="fr-FR" sz="1200" dirty="0">
                <a:solidFill>
                  <a:schemeClr val="bg1"/>
                </a:solidFill>
                <a:latin typeface="Arial Narrow" panose="020B0606020202030204" pitchFamily="34" charset="0"/>
              </a:rPr>
              <a:t>, se concentre sur l'application de la poudre de basalte dans l'agriculture en tant qu'engrais par excellence pour </a:t>
            </a:r>
            <a:r>
              <a:rPr lang="fr-FR" sz="1200" dirty="0" smtClean="0">
                <a:solidFill>
                  <a:schemeClr val="bg1"/>
                </a:solidFill>
                <a:latin typeface="Arial Narrow" panose="020B0606020202030204" pitchFamily="34" charset="0"/>
              </a:rPr>
              <a:t>l'agriculture, d'une </a:t>
            </a:r>
            <a:r>
              <a:rPr lang="fr-FR" sz="1200" dirty="0">
                <a:solidFill>
                  <a:schemeClr val="bg1"/>
                </a:solidFill>
                <a:latin typeface="Arial Narrow" panose="020B0606020202030204" pitchFamily="34" charset="0"/>
              </a:rPr>
              <a:t>durée de trois jours, du </a:t>
            </a:r>
            <a:r>
              <a:rPr lang="fr-FR" sz="1200" dirty="0" smtClean="0">
                <a:solidFill>
                  <a:schemeClr val="bg1"/>
                </a:solidFill>
                <a:latin typeface="Arial Narrow" panose="020B0606020202030204" pitchFamily="34" charset="0"/>
              </a:rPr>
              <a:t>14 </a:t>
            </a:r>
            <a:r>
              <a:rPr lang="fr-FR" sz="1200" dirty="0">
                <a:solidFill>
                  <a:schemeClr val="bg1"/>
                </a:solidFill>
                <a:latin typeface="Arial Narrow" panose="020B0606020202030204" pitchFamily="34" charset="0"/>
              </a:rPr>
              <a:t>au </a:t>
            </a:r>
            <a:r>
              <a:rPr lang="fr-FR" sz="1200" dirty="0" smtClean="0">
                <a:solidFill>
                  <a:schemeClr val="bg1"/>
                </a:solidFill>
                <a:latin typeface="Arial Narrow" panose="020B0606020202030204" pitchFamily="34" charset="0"/>
              </a:rPr>
              <a:t>16 Mars 2022. </a:t>
            </a:r>
            <a:r>
              <a:rPr lang="fr-FR" sz="1200" dirty="0">
                <a:solidFill>
                  <a:schemeClr val="bg1"/>
                </a:solidFill>
                <a:latin typeface="Arial Narrow" panose="020B0606020202030204" pitchFamily="34" charset="0"/>
              </a:rPr>
              <a:t>Une «Table Ronde d'Intégration </a:t>
            </a:r>
            <a:r>
              <a:rPr lang="fr-FR" sz="1200" dirty="0" smtClean="0">
                <a:solidFill>
                  <a:schemeClr val="bg1"/>
                </a:solidFill>
                <a:latin typeface="Arial Narrow" panose="020B0606020202030204" pitchFamily="34" charset="0"/>
              </a:rPr>
              <a:t>et </a:t>
            </a:r>
            <a:r>
              <a:rPr lang="fr-FR" sz="1200" dirty="0">
                <a:solidFill>
                  <a:schemeClr val="bg1"/>
                </a:solidFill>
                <a:latin typeface="Arial Narrow" panose="020B0606020202030204" pitchFamily="34" charset="0"/>
              </a:rPr>
              <a:t>Débats» le 16 </a:t>
            </a:r>
            <a:r>
              <a:rPr lang="fr-FR" sz="1200" dirty="0" smtClean="0">
                <a:solidFill>
                  <a:schemeClr val="bg1"/>
                </a:solidFill>
                <a:latin typeface="Arial Narrow" panose="020B0606020202030204" pitchFamily="34" charset="0"/>
              </a:rPr>
              <a:t>Mars </a:t>
            </a:r>
            <a:r>
              <a:rPr lang="fr-FR" sz="1200" dirty="0">
                <a:solidFill>
                  <a:schemeClr val="bg1"/>
                </a:solidFill>
                <a:latin typeface="Arial Narrow" panose="020B0606020202030204" pitchFamily="34" charset="0"/>
              </a:rPr>
              <a:t>clôturera l'événement.</a:t>
            </a:r>
            <a:endParaRPr lang="pt-PT" sz="1200" dirty="0">
              <a:solidFill>
                <a:schemeClr val="bg1"/>
              </a:solidFill>
              <a:latin typeface="Arial Narrow" panose="020B0606020202030204" pitchFamily="34" charset="0"/>
            </a:endParaRPr>
          </a:p>
          <a:p>
            <a:pPr algn="just">
              <a:lnSpc>
                <a:spcPts val="1200"/>
              </a:lnSpc>
              <a:defRPr lang="en-US"/>
            </a:pPr>
            <a:endParaRPr lang="pt-PT" sz="1200" dirty="0">
              <a:solidFill>
                <a:schemeClr val="accent3">
                  <a:lumMod val="50000"/>
                </a:schemeClr>
              </a:solidFill>
              <a:latin typeface="Arial Narrow" panose="020B0606020202030204" pitchFamily="34" charset="0"/>
              <a:cs typeface="Arial" panose="020B0604020202020204" pitchFamily="34" charset="0"/>
            </a:endParaRPr>
          </a:p>
        </p:txBody>
      </p:sp>
      <p:sp>
        <p:nvSpPr>
          <p:cNvPr id="36" name="Rectângulo 35"/>
          <p:cNvSpPr/>
          <p:nvPr/>
        </p:nvSpPr>
        <p:spPr>
          <a:xfrm>
            <a:off x="8785860" y="4397375"/>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1" name="CaixaDeTexto 22"/>
          <p:cNvSpPr txBox="1"/>
          <p:nvPr/>
        </p:nvSpPr>
        <p:spPr>
          <a:xfrm>
            <a:off x="9163685" y="918419"/>
            <a:ext cx="301625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32" name="CaixaDeTexto 67"/>
          <p:cNvSpPr/>
          <p:nvPr/>
        </p:nvSpPr>
        <p:spPr>
          <a:xfrm>
            <a:off x="9226550" y="1679149"/>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14 - 16 MARS</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22"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23" name="TextBox 2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9"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sp>
        <p:nvSpPr>
          <p:cNvPr id="27"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3</a:t>
            </a:fld>
            <a:endParaRPr lang="fr-FR" altLang="pt-PT" sz="1200" b="1" i="1" u="sng" dirty="0" smtClean="0">
              <a:solidFill>
                <a:schemeClr val="tx2">
                  <a:lumMod val="50000"/>
                </a:schemeClr>
              </a:solidFill>
            </a:endParaRPr>
          </a:p>
        </p:txBody>
      </p:sp>
      <p:sp>
        <p:nvSpPr>
          <p:cNvPr id="33" name="Caixa de Texto 17"/>
          <p:cNvSpPr txBox="1"/>
          <p:nvPr/>
        </p:nvSpPr>
        <p:spPr>
          <a:xfrm>
            <a:off x="717173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ângulo 2"/>
          <p:cNvSpPr/>
          <p:nvPr/>
        </p:nvSpPr>
        <p:spPr>
          <a:xfrm>
            <a:off x="4011930" y="59283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0" name="Imagem 9"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878445" cy="4216400"/>
            <a:chOff x="6663" y="4100"/>
            <a:chExt cx="12407" cy="6640"/>
          </a:xfrm>
        </p:grpSpPr>
        <p:grpSp>
          <p:nvGrpSpPr>
            <p:cNvPr id="31" name="Agrupar 30"/>
            <p:cNvGrpSpPr/>
            <p:nvPr/>
          </p:nvGrpSpPr>
          <p:grpSpPr>
            <a:xfrm>
              <a:off x="8759" y="4100"/>
              <a:ext cx="10311" cy="5799"/>
              <a:chOff x="8759" y="4100"/>
              <a:chExt cx="10311" cy="5799"/>
            </a:xfrm>
          </p:grpSpPr>
          <p:sp>
            <p:nvSpPr>
              <p:cNvPr id="11" name="Rectângulo 10"/>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Anel 11"/>
              <p:cNvSpPr/>
              <p:nvPr/>
            </p:nvSpPr>
            <p:spPr>
              <a:xfrm>
                <a:off x="985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256"/>
              <a:ext cx="12255" cy="2484"/>
              <a:chOff x="6663" y="8256"/>
              <a:chExt cx="12255" cy="2484"/>
            </a:xfrm>
          </p:grpSpPr>
          <p:sp>
            <p:nvSpPr>
              <p:cNvPr id="13" name="Rectângulo 1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256"/>
                <a:ext cx="6836" cy="2484"/>
                <a:chOff x="8264" y="8256"/>
                <a:chExt cx="6836" cy="2484"/>
              </a:xfrm>
            </p:grpSpPr>
            <p:pic>
              <p:nvPicPr>
                <p:cNvPr id="16" name="Imagem 15" descr="fundo"/>
                <p:cNvPicPr>
                  <a:picLocks noChangeAspect="1"/>
                </p:cNvPicPr>
                <p:nvPr/>
              </p:nvPicPr>
              <p:blipFill>
                <a:blip r:embed="rId3"/>
                <a:stretch>
                  <a:fillRect/>
                </a:stretch>
              </p:blipFill>
              <p:spPr>
                <a:xfrm>
                  <a:off x="8668" y="8523"/>
                  <a:ext cx="6015" cy="2025"/>
                </a:xfrm>
                <a:prstGeom prst="rect">
                  <a:avLst/>
                </a:prstGeom>
              </p:spPr>
            </p:pic>
            <p:sp>
              <p:nvSpPr>
                <p:cNvPr id="15" name="Anel 14"/>
                <p:cNvSpPr/>
                <p:nvPr/>
              </p:nvSpPr>
              <p:spPr>
                <a:xfrm>
                  <a:off x="9766" y="8256"/>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1" name="Rectângulo 20"/>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Rectângulo 26"/>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3" name="Rectângulo 32"/>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Rectângulo 33"/>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4" name="TextBox 16"/>
          <p:cNvSpPr/>
          <p:nvPr/>
        </p:nvSpPr>
        <p:spPr>
          <a:xfrm>
            <a:off x="1905" y="505460"/>
            <a:ext cx="1321435" cy="6339205"/>
          </a:xfrm>
          <a:prstGeom prst="rect">
            <a:avLst/>
          </a:prstGeom>
          <a:noFill/>
          <a:ln>
            <a:noFill/>
          </a:ln>
          <a:effectLst/>
        </p:spPr>
        <p:txBody>
          <a:bodyPr vert="horz" wrap="square" lIns="91440" tIns="45720" rIns="91440" bIns="45720" numCol="1" spcCol="215900" anchor="t"/>
          <a:lstStyle/>
          <a:p>
            <a:pPr>
              <a:defRPr lang="en-US"/>
            </a:pPr>
            <a:r>
              <a:rPr lang="pt-PT" sz="1100" b="1" i="1" dirty="0">
                <a:solidFill>
                  <a:srgbClr val="00B4B2"/>
                </a:solidFill>
                <a:latin typeface="Arial Narrow" panose="020B0606020202030204" pitchFamily="34" charset="0"/>
              </a:rPr>
              <a:t>ACCRÉDITATION </a:t>
            </a:r>
            <a:r>
              <a:rPr lang="pt-BR" sz="1100" b="1" i="1" dirty="0" smtClean="0">
                <a:solidFill>
                  <a:srgbClr val="00B4B2"/>
                </a:solidFill>
                <a:latin typeface="Arial Narrow" panose="020B0606020202030204" pitchFamily="34" charset="0"/>
              </a:rPr>
              <a:t>:</a:t>
            </a:r>
            <a:endParaRPr lang="pt-BR" sz="1100" b="1" i="1" dirty="0">
              <a:solidFill>
                <a:srgbClr val="00B4B2"/>
              </a:solidFill>
              <a:latin typeface="Arial Narrow" panose="020B0606020202030204" pitchFamily="34" charset="0"/>
            </a:endParaRPr>
          </a:p>
          <a:p>
            <a:pPr>
              <a:defRPr lang="en-US"/>
            </a:pPr>
            <a:r>
              <a:rPr lang="pt-BR" sz="1100" dirty="0">
                <a:solidFill>
                  <a:schemeClr val="bg1"/>
                </a:solidFill>
                <a:latin typeface="Arial Narrow" panose="020B0606020202030204" pitchFamily="34" charset="0"/>
              </a:rPr>
              <a:t>08:00 – 08:30 </a:t>
            </a:r>
          </a:p>
          <a:p>
            <a:pPr>
              <a:defRPr lang="en-US"/>
            </a:pPr>
            <a:endParaRPr lang="pt-BR" sz="1100" dirty="0">
              <a:solidFill>
                <a:schemeClr val="bg1"/>
              </a:solidFill>
              <a:latin typeface="Arial Narrow" panose="020B0606020202030204" pitchFamily="34" charset="0"/>
            </a:endParaRPr>
          </a:p>
          <a:p>
            <a:pPr>
              <a:defRPr lang="en-US"/>
            </a:pPr>
            <a:r>
              <a:rPr lang="pt-BR" sz="1100" dirty="0">
                <a:solidFill>
                  <a:schemeClr val="bg1"/>
                </a:solidFill>
                <a:latin typeface="Arial Narrow" panose="020B0606020202030204" pitchFamily="34" charset="0"/>
              </a:rPr>
              <a:t>08:30 – 10:15</a:t>
            </a: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smtClean="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r>
              <a:rPr lang="pt-BR" sz="1100" dirty="0">
                <a:solidFill>
                  <a:schemeClr val="bg1"/>
                </a:solidFill>
                <a:latin typeface="Arial Narrow" panose="020B0606020202030204" pitchFamily="34" charset="0"/>
              </a:rPr>
              <a:t>10:15 – 10:45</a:t>
            </a:r>
          </a:p>
          <a:p>
            <a:pPr>
              <a:defRPr lang="en-US"/>
            </a:pPr>
            <a:r>
              <a:rPr lang="pt-BR" sz="1100" dirty="0">
                <a:solidFill>
                  <a:schemeClr val="bg1"/>
                </a:solidFill>
                <a:latin typeface="Arial Narrow" panose="020B0606020202030204" pitchFamily="34" charset="0"/>
              </a:rPr>
              <a:t>10:45 – 12:30</a:t>
            </a: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smtClean="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r>
              <a:rPr lang="pt-PT" sz="1100" i="1" dirty="0">
                <a:solidFill>
                  <a:schemeClr val="bg1"/>
                </a:solidFill>
                <a:latin typeface="Arial Narrow" panose="020B0606020202030204" pitchFamily="34" charset="0"/>
                <a:cs typeface="Times New Roman" panose="02020603050405020304" pitchFamily="1" charset="0"/>
              </a:rPr>
              <a:t>12:30- 14:00</a:t>
            </a:r>
          </a:p>
          <a:p>
            <a:pPr>
              <a:defRPr lang="en-US"/>
            </a:pPr>
            <a:r>
              <a:rPr lang="pt-BR" sz="1100" dirty="0">
                <a:solidFill>
                  <a:schemeClr val="bg1"/>
                </a:solidFill>
                <a:latin typeface="Arial Narrow" panose="020B0606020202030204" pitchFamily="34" charset="0"/>
              </a:rPr>
              <a:t>14:00 – 15:45</a:t>
            </a: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smtClean="0">
              <a:solidFill>
                <a:schemeClr val="bg1"/>
              </a:solidFill>
              <a:latin typeface="Arial Narrow" panose="020B0606020202030204" pitchFamily="34" charset="0"/>
            </a:endParaRPr>
          </a:p>
          <a:p>
            <a:pPr>
              <a:defRPr lang="en-US"/>
            </a:pPr>
            <a:r>
              <a:rPr lang="pt-BR" sz="1100" dirty="0" smtClean="0">
                <a:solidFill>
                  <a:schemeClr val="bg1"/>
                </a:solidFill>
                <a:latin typeface="Arial Narrow" panose="020B0606020202030204" pitchFamily="34" charset="0"/>
              </a:rPr>
              <a:t>15:45 </a:t>
            </a:r>
            <a:r>
              <a:rPr lang="pt-BR" sz="1100" dirty="0">
                <a:solidFill>
                  <a:schemeClr val="bg1"/>
                </a:solidFill>
                <a:latin typeface="Arial Narrow" panose="020B0606020202030204" pitchFamily="34" charset="0"/>
              </a:rPr>
              <a:t>– 16:15</a:t>
            </a:r>
          </a:p>
          <a:p>
            <a:pPr>
              <a:defRPr lang="en-US"/>
            </a:pPr>
            <a:r>
              <a:rPr lang="pt-BR" sz="1100" dirty="0">
                <a:solidFill>
                  <a:schemeClr val="bg1"/>
                </a:solidFill>
                <a:latin typeface="Arial Narrow" panose="020B0606020202030204" pitchFamily="34" charset="0"/>
              </a:rPr>
              <a:t>16:15 – 18:00</a:t>
            </a:r>
          </a:p>
          <a:p>
            <a:pPr>
              <a:defRPr lang="en-US"/>
            </a:pPr>
            <a:endParaRPr lang="pt-BR" sz="1100" dirty="0" smtClean="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endParaRPr lang="pt-BR" sz="1100" dirty="0">
              <a:solidFill>
                <a:schemeClr val="bg1"/>
              </a:solidFill>
              <a:latin typeface="Arial Narrow" panose="020B0606020202030204" pitchFamily="34" charset="0"/>
            </a:endParaRPr>
          </a:p>
          <a:p>
            <a:pPr>
              <a:defRPr lang="en-US"/>
            </a:pPr>
            <a:r>
              <a:rPr lang="pt-BR" sz="1100" dirty="0" smtClean="0">
                <a:solidFill>
                  <a:schemeClr val="bg1"/>
                </a:solidFill>
                <a:latin typeface="Arial Narrow" panose="020B0606020202030204" pitchFamily="34" charset="0"/>
              </a:rPr>
              <a:t>20:00 </a:t>
            </a:r>
            <a:r>
              <a:rPr lang="pt-BR" sz="1100" dirty="0">
                <a:solidFill>
                  <a:schemeClr val="bg1"/>
                </a:solidFill>
                <a:latin typeface="Arial Narrow" panose="020B0606020202030204" pitchFamily="34" charset="0"/>
              </a:rPr>
              <a:t>– 22:30</a:t>
            </a:r>
          </a:p>
        </p:txBody>
      </p:sp>
      <p:sp>
        <p:nvSpPr>
          <p:cNvPr id="5" name="TextBox 26"/>
          <p:cNvSpPr/>
          <p:nvPr/>
        </p:nvSpPr>
        <p:spPr>
          <a:xfrm>
            <a:off x="1108074" y="500380"/>
            <a:ext cx="6496685" cy="6337300"/>
          </a:xfrm>
          <a:prstGeom prst="rect">
            <a:avLst/>
          </a:prstGeom>
          <a:noFill/>
          <a:ln>
            <a:noFill/>
          </a:ln>
          <a:effectLst/>
        </p:spPr>
        <p:txBody>
          <a:bodyPr vert="horz" wrap="square" lIns="91440" tIns="45720" rIns="91440" bIns="45720" numCol="1" spcCol="215900" anchor="t"/>
          <a:lstStyle/>
          <a:p>
            <a:pPr>
              <a:defRPr lang="en-US"/>
            </a:pPr>
            <a:r>
              <a:rPr lang="pt-BR" sz="1100" b="1" i="1" dirty="0">
                <a:solidFill>
                  <a:srgbClr val="00B4B2"/>
                </a:solidFill>
                <a:latin typeface="Arial Narrow" panose="020B0606020202030204" pitchFamily="34" charset="0"/>
              </a:rPr>
              <a:t>À partir de </a:t>
            </a:r>
            <a:r>
              <a:rPr lang="pt-BR" sz="1100" b="1" i="1" dirty="0" smtClean="0">
                <a:solidFill>
                  <a:srgbClr val="00B4B2"/>
                </a:solidFill>
                <a:latin typeface="Arial Narrow" panose="020B0606020202030204" pitchFamily="34" charset="0"/>
              </a:rPr>
              <a:t>7</a:t>
            </a:r>
            <a:r>
              <a:rPr lang="pt-PT" altLang="pt-BR" sz="1100" b="1" i="1" dirty="0" smtClean="0">
                <a:solidFill>
                  <a:srgbClr val="00B4B2"/>
                </a:solidFill>
                <a:latin typeface="Arial Narrow" panose="020B0606020202030204" pitchFamily="34" charset="0"/>
              </a:rPr>
              <a:t>:</a:t>
            </a:r>
            <a:r>
              <a:rPr lang="pt-BR" sz="1100" b="1" i="1" dirty="0" smtClean="0">
                <a:solidFill>
                  <a:srgbClr val="00B4B2"/>
                </a:solidFill>
                <a:latin typeface="Arial Narrow" panose="020B0606020202030204" pitchFamily="34" charset="0"/>
              </a:rPr>
              <a:t>00</a:t>
            </a:r>
          </a:p>
          <a:p>
            <a:pPr>
              <a:defRPr lang="en-US"/>
            </a:pPr>
            <a:r>
              <a:rPr lang="pt-PT" sz="1100" i="1" dirty="0" err="1">
                <a:solidFill>
                  <a:schemeClr val="bg1"/>
                </a:solidFill>
                <a:latin typeface="Arial Narrow" panose="020B0606020202030204" pitchFamily="34" charset="0"/>
              </a:rPr>
              <a:t>Cérémonie</a:t>
            </a:r>
            <a:r>
              <a:rPr lang="pt-PT" sz="1100" i="1" dirty="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rPr>
              <a:t>d'</a:t>
            </a:r>
            <a:r>
              <a:rPr lang="pt-PT" sz="1100" i="1" dirty="0" err="1" smtClean="0">
                <a:solidFill>
                  <a:schemeClr val="bg1"/>
                </a:solidFill>
                <a:latin typeface="Arial Narrow" panose="020B0606020202030204" pitchFamily="34" charset="0"/>
              </a:rPr>
              <a:t>ouverture</a:t>
            </a:r>
            <a:endParaRPr lang="pt-PT" sz="1100" i="1" dirty="0" smtClean="0">
              <a:solidFill>
                <a:schemeClr val="bg1"/>
              </a:solidFill>
              <a:latin typeface="Arial Narrow" panose="020B0606020202030204" pitchFamily="34" charset="0"/>
            </a:endParaRPr>
          </a:p>
          <a:p>
            <a:pPr>
              <a:defRPr lang="en-US"/>
            </a:pPr>
            <a:endParaRPr lang="pt-PT" sz="1100" b="1" i="1" dirty="0">
              <a:solidFill>
                <a:schemeClr val="bg1"/>
              </a:solidFill>
              <a:latin typeface="Arial Narrow" panose="020B0606020202030204" pitchFamily="34" charset="0"/>
            </a:endParaRPr>
          </a:p>
          <a:p>
            <a:pPr>
              <a:defRPr lang="en-US"/>
            </a:pPr>
            <a:r>
              <a:rPr lang="pt-PT" sz="1100" b="1" i="1" dirty="0" err="1">
                <a:solidFill>
                  <a:srgbClr val="00B4B2"/>
                </a:solidFill>
                <a:latin typeface="Arial Narrow" panose="020B0606020202030204" pitchFamily="34" charset="0"/>
              </a:rPr>
              <a:t>Conférence</a:t>
            </a:r>
            <a:r>
              <a:rPr lang="pt-PT" sz="1100" b="1" i="1" dirty="0">
                <a:solidFill>
                  <a:srgbClr val="00B4B2"/>
                </a:solidFill>
                <a:latin typeface="Arial Narrow" panose="020B0606020202030204" pitchFamily="34" charset="0"/>
              </a:rPr>
              <a:t> I </a:t>
            </a:r>
            <a:r>
              <a:rPr lang="pt-PT" sz="1100" b="1" i="1" dirty="0" smtClean="0">
                <a:solidFill>
                  <a:srgbClr val="00B4B2"/>
                </a:solidFill>
                <a:latin typeface="Arial Narrow" panose="020B0606020202030204" pitchFamily="34" charset="0"/>
              </a:rPr>
              <a:t>: </a:t>
            </a:r>
            <a:r>
              <a:rPr lang="pt-BR" sz="1100" b="1" dirty="0" smtClean="0">
                <a:solidFill>
                  <a:srgbClr val="00B4B2"/>
                </a:solidFill>
                <a:latin typeface="Arial Narrow" panose="020B0606020202030204" pitchFamily="34" charset="0"/>
              </a:rPr>
              <a:t> </a:t>
            </a:r>
            <a:r>
              <a:rPr lang="pt-PT" altLang="pt-BR" sz="1100" b="1" dirty="0" smtClean="0">
                <a:solidFill>
                  <a:schemeClr val="bg1"/>
                </a:solidFill>
                <a:latin typeface="Arial Narrow" panose="020B0606020202030204" pitchFamily="34" charset="0"/>
              </a:rPr>
              <a:t>«</a:t>
            </a:r>
            <a:r>
              <a:rPr lang="fr-FR" sz="1100" i="1" dirty="0">
                <a:solidFill>
                  <a:schemeClr val="bg1"/>
                </a:solidFill>
                <a:latin typeface="Arial Narrow" panose="020B0606020202030204" pitchFamily="34" charset="0"/>
              </a:rPr>
              <a:t>ÉTAT ACTUEL DE LA RECHERCHE SUR L'UTILISATION DE LA POUDRE DE </a:t>
            </a:r>
            <a:r>
              <a:rPr lang="fr-FR" sz="1100" i="1" dirty="0" smtClean="0">
                <a:solidFill>
                  <a:schemeClr val="bg1"/>
                </a:solidFill>
                <a:latin typeface="Arial Narrow" panose="020B0606020202030204" pitchFamily="34" charset="0"/>
              </a:rPr>
              <a:t>BASALTE </a:t>
            </a:r>
            <a:r>
              <a:rPr lang="fr-FR" sz="1100" i="1" dirty="0">
                <a:solidFill>
                  <a:schemeClr val="bg1"/>
                </a:solidFill>
                <a:latin typeface="Arial Narrow" panose="020B0606020202030204" pitchFamily="34" charset="0"/>
              </a:rPr>
              <a:t>ET LA CONSOLIDATION DE </a:t>
            </a:r>
            <a:r>
              <a:rPr lang="fr-FR" sz="1100" i="1" dirty="0" smtClean="0">
                <a:solidFill>
                  <a:schemeClr val="bg1"/>
                </a:solidFill>
                <a:latin typeface="Arial Narrow" panose="020B0606020202030204" pitchFamily="34" charset="0"/>
              </a:rPr>
              <a:t>SON  </a:t>
            </a:r>
            <a:r>
              <a:rPr lang="fr-FR" sz="1100" i="1" dirty="0">
                <a:solidFill>
                  <a:schemeClr val="bg1"/>
                </a:solidFill>
                <a:latin typeface="Arial Narrow" panose="020B0606020202030204" pitchFamily="34" charset="0"/>
              </a:rPr>
              <a:t>APPLICATION EN AGRICULTURE</a:t>
            </a:r>
            <a:r>
              <a:rPr lang="pt-PT" altLang="fr-FR" sz="1100" i="1" dirty="0">
                <a:solidFill>
                  <a:schemeClr val="bg1"/>
                </a:solidFill>
                <a:latin typeface="Arial Narrow" panose="020B0606020202030204" pitchFamily="34" charset="0"/>
              </a:rPr>
              <a:t>»</a:t>
            </a:r>
            <a:endParaRPr lang="pt-BR" sz="1100" i="1" dirty="0">
              <a:solidFill>
                <a:schemeClr val="bg1"/>
              </a:solidFill>
              <a:latin typeface="Arial Narrow" panose="020B0606020202030204" pitchFamily="34" charset="0"/>
              <a:cs typeface="Arial" panose="020B0604020202020204" pitchFamily="34" charset="0"/>
            </a:endParaRPr>
          </a:p>
          <a:p>
            <a:pPr>
              <a:defRPr lang="en-US"/>
            </a:pPr>
            <a:r>
              <a:rPr lang="pt-PT" sz="1100" b="1" i="1" dirty="0" err="1">
                <a:solidFill>
                  <a:srgbClr val="00B4B2"/>
                </a:solidFill>
                <a:latin typeface="Arial Narrow" panose="020B0606020202030204" pitchFamily="34" charset="0"/>
              </a:rPr>
              <a:t>Conférencier</a:t>
            </a:r>
            <a:r>
              <a:rPr lang="pt-PT" sz="1100" b="1" i="1" dirty="0">
                <a:solidFill>
                  <a:srgbClr val="00B4B2"/>
                </a:solidFill>
                <a:latin typeface="Arial Narrow" panose="020B0606020202030204" pitchFamily="34" charset="0"/>
              </a:rPr>
              <a:t> </a:t>
            </a:r>
            <a:r>
              <a:rPr lang="pt-BR" sz="1100" b="1" i="1" dirty="0" smtClean="0">
                <a:solidFill>
                  <a:srgbClr val="00B4B2"/>
                </a:solidFill>
                <a:latin typeface="Arial Narrow" panose="020B0606020202030204" pitchFamily="34" charset="0"/>
              </a:rPr>
              <a:t>: </a:t>
            </a:r>
            <a:r>
              <a:rPr lang="pt-PT" altLang="pt-BR" sz="1100" i="1" dirty="0" smtClean="0">
                <a:solidFill>
                  <a:schemeClr val="bg1"/>
                </a:solidFill>
                <a:latin typeface="Arial Narrow" panose="020B0606020202030204" pitchFamily="34" charset="0"/>
              </a:rPr>
              <a:t>Prof</a:t>
            </a:r>
            <a:r>
              <a:rPr lang="pt-PT" sz="1100" dirty="0">
                <a:solidFill>
                  <a:schemeClr val="bg1"/>
                </a:solidFill>
                <a:latin typeface="Arial Narrow" panose="020B0606020202030204" pitchFamily="34" charset="0"/>
              </a:rPr>
              <a:t>. Eder  de Souza Martins – </a:t>
            </a:r>
            <a:r>
              <a:rPr lang="fr-FR" sz="1100" dirty="0">
                <a:solidFill>
                  <a:schemeClr val="bg1"/>
                </a:solidFill>
                <a:latin typeface="Arial Narrow" panose="020B0606020202030204" pitchFamily="34" charset="0"/>
              </a:rPr>
              <a:t>Chercheur </a:t>
            </a:r>
            <a:r>
              <a:rPr lang="fr-FR" sz="1100" dirty="0" smtClean="0">
                <a:solidFill>
                  <a:schemeClr val="bg1"/>
                </a:solidFill>
                <a:latin typeface="Arial Narrow" panose="020B0606020202030204" pitchFamily="34" charset="0"/>
              </a:rPr>
              <a:t>à </a:t>
            </a:r>
            <a:r>
              <a:rPr lang="fr-FR" sz="1100" i="1" dirty="0" smtClean="0">
                <a:solidFill>
                  <a:schemeClr val="bg1"/>
                </a:solidFill>
                <a:latin typeface="Arial Narrow" panose="020B0606020202030204" pitchFamily="34" charset="0"/>
              </a:rPr>
              <a:t>EMBRAPA</a:t>
            </a:r>
            <a:r>
              <a:rPr lang="fr-FR" sz="1100" dirty="0" smtClean="0">
                <a:solidFill>
                  <a:schemeClr val="bg1"/>
                </a:solidFill>
                <a:latin typeface="Arial Narrow" panose="020B0606020202030204" pitchFamily="34" charset="0"/>
              </a:rPr>
              <a:t> </a:t>
            </a:r>
            <a:r>
              <a:rPr lang="fr-FR" sz="1100" i="1" dirty="0">
                <a:solidFill>
                  <a:schemeClr val="bg1"/>
                </a:solidFill>
                <a:latin typeface="Arial Narrow" panose="020B0606020202030204" pitchFamily="34" charset="0"/>
              </a:rPr>
              <a:t>(Société </a:t>
            </a:r>
            <a:r>
              <a:rPr lang="fr-FR" sz="1100" i="1" dirty="0" smtClean="0">
                <a:solidFill>
                  <a:schemeClr val="bg1"/>
                </a:solidFill>
                <a:latin typeface="Arial Narrow" panose="020B0606020202030204" pitchFamily="34" charset="0"/>
              </a:rPr>
              <a:t>Brésilienne </a:t>
            </a:r>
            <a:r>
              <a:rPr lang="fr-FR" sz="1100" i="1" dirty="0">
                <a:solidFill>
                  <a:schemeClr val="bg1"/>
                </a:solidFill>
                <a:latin typeface="Arial Narrow" panose="020B0606020202030204" pitchFamily="34" charset="0"/>
              </a:rPr>
              <a:t>de Recherche Agro-élevage</a:t>
            </a:r>
            <a:r>
              <a:rPr lang="pt-BR" sz="1100" i="1" dirty="0" smtClean="0">
                <a:solidFill>
                  <a:schemeClr val="bg1"/>
                </a:solidFill>
                <a:latin typeface="Arial Narrow" panose="020B0606020202030204" pitchFamily="34" charset="0"/>
              </a:rPr>
              <a:t>)</a:t>
            </a:r>
            <a:endParaRPr lang="pt-BR" sz="1100" i="1" dirty="0">
              <a:solidFill>
                <a:schemeClr val="bg1"/>
              </a:solidFill>
              <a:latin typeface="Arial Narrow" panose="020B0606020202030204" pitchFamily="34" charset="0"/>
            </a:endParaRPr>
          </a:p>
          <a:p>
            <a:pPr>
              <a:defRPr lang="en-US"/>
            </a:pPr>
            <a:r>
              <a:rPr lang="pt-PT" sz="1100" i="1" dirty="0" err="1">
                <a:solidFill>
                  <a:srgbClr val="00B4B2"/>
                </a:solidFill>
                <a:latin typeface="Arial Narrow" panose="020B0606020202030204" pitchFamily="34" charset="0"/>
              </a:rPr>
              <a:t>Modérateur</a:t>
            </a:r>
            <a:r>
              <a:rPr lang="pt-PT" sz="1100" i="1" dirty="0">
                <a:solidFill>
                  <a:srgbClr val="00B4B2"/>
                </a:solidFill>
                <a:latin typeface="Arial Narrow" panose="020B0606020202030204" pitchFamily="34" charset="0"/>
              </a:rPr>
              <a:t> </a:t>
            </a:r>
            <a:r>
              <a:rPr lang="pt-BR" sz="1100" i="1" dirty="0" smtClean="0">
                <a:solidFill>
                  <a:srgbClr val="00B4B2"/>
                </a:solidFill>
                <a:latin typeface="Arial Narrow" panose="020B0606020202030204" pitchFamily="34" charset="0"/>
              </a:rPr>
              <a:t>: </a:t>
            </a:r>
            <a:r>
              <a:rPr lang="pt-BR" sz="1100" dirty="0" smtClean="0">
                <a:solidFill>
                  <a:schemeClr val="bg1"/>
                </a:solidFill>
                <a:latin typeface="Arial Narrow" panose="020B0606020202030204" pitchFamily="34" charset="0"/>
              </a:rPr>
              <a:t>Mme </a:t>
            </a:r>
            <a:r>
              <a:rPr lang="en-US" sz="1200" dirty="0" smtClean="0">
                <a:solidFill>
                  <a:schemeClr val="bg1"/>
                </a:solidFill>
                <a:latin typeface="Arial Narrow" panose="020B0606020202030204" pitchFamily="34" charset="0"/>
              </a:rPr>
              <a:t>Joanna </a:t>
            </a:r>
            <a:r>
              <a:rPr lang="en-US" sz="1200" dirty="0" err="1">
                <a:solidFill>
                  <a:schemeClr val="bg1"/>
                </a:solidFill>
                <a:latin typeface="Arial Narrow" panose="020B0606020202030204" pitchFamily="34" charset="0"/>
              </a:rPr>
              <a:t>Campe</a:t>
            </a:r>
            <a:r>
              <a:rPr lang="en-US" sz="1200" dirty="0">
                <a:solidFill>
                  <a:schemeClr val="bg1"/>
                </a:solidFill>
                <a:latin typeface="Arial Narrow" panose="020B0606020202030204" pitchFamily="34" charset="0"/>
              </a:rPr>
              <a:t>, F</a:t>
            </a:r>
            <a:r>
              <a:rPr lang="en-US" sz="1200" dirty="0" smtClean="0">
                <a:solidFill>
                  <a:schemeClr val="bg1"/>
                </a:solidFill>
                <a:latin typeface="Arial Narrow" panose="020B0606020202030204" pitchFamily="34" charset="0"/>
              </a:rPr>
              <a:t>ounder et </a:t>
            </a:r>
            <a:r>
              <a:rPr lang="en-US" sz="1200" dirty="0">
                <a:solidFill>
                  <a:schemeClr val="bg1"/>
                </a:solidFill>
                <a:latin typeface="Arial Narrow" panose="020B0606020202030204" pitchFamily="34" charset="0"/>
              </a:rPr>
              <a:t>executive director of RTE</a:t>
            </a:r>
            <a:endParaRPr lang="pt-PT" sz="1200" dirty="0">
              <a:solidFill>
                <a:schemeClr val="bg1"/>
              </a:solidFill>
              <a:latin typeface="Arial Narrow" panose="020B0606020202030204" pitchFamily="34" charset="0"/>
            </a:endParaRPr>
          </a:p>
          <a:p>
            <a:pPr>
              <a:defRPr lang="en-US"/>
            </a:pPr>
            <a:r>
              <a:rPr lang="pt-PT" sz="1100" dirty="0" err="1" smtClean="0">
                <a:solidFill>
                  <a:schemeClr val="bg1"/>
                </a:solidFill>
                <a:latin typeface="Arial Narrow" panose="020B0606020202030204" pitchFamily="34" charset="0"/>
              </a:rPr>
              <a:t>Débat</a:t>
            </a:r>
            <a:endParaRPr lang="pt-PT" sz="1100" dirty="0" smtClean="0">
              <a:solidFill>
                <a:schemeClr val="bg1"/>
              </a:solidFill>
              <a:latin typeface="Arial Narrow" panose="020B0606020202030204" pitchFamily="34" charset="0"/>
            </a:endParaRPr>
          </a:p>
          <a:p>
            <a:pPr>
              <a:defRPr lang="en-US"/>
            </a:pPr>
            <a:endParaRPr lang="pt-PT" sz="1100" dirty="0" smtClean="0">
              <a:solidFill>
                <a:schemeClr val="bg1"/>
              </a:solidFill>
              <a:latin typeface="Arial Narrow" panose="020B0606020202030204" pitchFamily="34" charset="0"/>
            </a:endParaRPr>
          </a:p>
          <a:p>
            <a:pPr>
              <a:defRPr lang="en-US"/>
            </a:pPr>
            <a:r>
              <a:rPr lang="pt-BR" sz="1100" dirty="0" smtClean="0">
                <a:solidFill>
                  <a:srgbClr val="00B4B2"/>
                </a:solidFill>
                <a:latin typeface="Arial Narrow" panose="020B0606020202030204" pitchFamily="34" charset="0"/>
              </a:rPr>
              <a:t>Pause café</a:t>
            </a:r>
          </a:p>
          <a:p>
            <a:pPr>
              <a:defRPr lang="en-US"/>
            </a:pPr>
            <a:r>
              <a:rPr lang="pt-PT" sz="1100" i="1" dirty="0" err="1" smtClean="0">
                <a:solidFill>
                  <a:srgbClr val="00B4B2"/>
                </a:solidFill>
                <a:latin typeface="Arial Narrow" panose="020B0606020202030204" pitchFamily="34" charset="0"/>
              </a:rPr>
              <a:t>Conférence</a:t>
            </a:r>
            <a:r>
              <a:rPr lang="pt-PT" sz="1100" i="1" dirty="0" smtClean="0">
                <a:solidFill>
                  <a:srgbClr val="00B4B2"/>
                </a:solidFill>
                <a:latin typeface="Arial Narrow" panose="020B0606020202030204" pitchFamily="34" charset="0"/>
              </a:rPr>
              <a:t> </a:t>
            </a:r>
            <a:r>
              <a:rPr lang="pt-PT" sz="1100" i="1" dirty="0">
                <a:solidFill>
                  <a:srgbClr val="00B4B2"/>
                </a:solidFill>
                <a:latin typeface="Arial Narrow" panose="020B0606020202030204" pitchFamily="34" charset="0"/>
              </a:rPr>
              <a:t>II: </a:t>
            </a:r>
            <a:r>
              <a:rPr lang="pt-PT" sz="1100" i="1" dirty="0">
                <a:solidFill>
                  <a:schemeClr val="bg1"/>
                </a:solidFill>
                <a:latin typeface="Arial Narrow" panose="020B0606020202030204" pitchFamily="34" charset="0"/>
              </a:rPr>
              <a:t>«</a:t>
            </a:r>
            <a:r>
              <a:rPr lang="fr-FR" sz="1100" i="1" dirty="0">
                <a:solidFill>
                  <a:schemeClr val="bg1"/>
                </a:solidFill>
                <a:latin typeface="Arial Narrow" panose="020B0606020202030204" pitchFamily="34" charset="0"/>
              </a:rPr>
              <a:t>DE LA RECHERCHE À LA LÉGISLATION ET À LA RÉGLEMENTATION DE L'APPLICATION DE LA </a:t>
            </a:r>
            <a:r>
              <a:rPr lang="fr-FR" sz="1100" i="1" dirty="0" smtClean="0">
                <a:solidFill>
                  <a:schemeClr val="bg1"/>
                </a:solidFill>
                <a:latin typeface="Arial Narrow" panose="020B0606020202030204" pitchFamily="34" charset="0"/>
              </a:rPr>
              <a:t>POUDRE DE BASALTE </a:t>
            </a:r>
            <a:r>
              <a:rPr lang="fr-FR" sz="1100" i="1" dirty="0">
                <a:solidFill>
                  <a:schemeClr val="bg1"/>
                </a:solidFill>
                <a:latin typeface="Arial Narrow" panose="020B0606020202030204" pitchFamily="34" charset="0"/>
              </a:rPr>
              <a:t>EN </a:t>
            </a:r>
            <a:r>
              <a:rPr lang="fr-FR" sz="1100" i="1" dirty="0" smtClean="0">
                <a:solidFill>
                  <a:schemeClr val="bg1"/>
                </a:solidFill>
                <a:latin typeface="Arial Narrow" panose="020B0606020202030204" pitchFamily="34" charset="0"/>
              </a:rPr>
              <a:t>AGRICULTURE</a:t>
            </a:r>
            <a:r>
              <a:rPr lang="pt-BR" sz="1100" dirty="0" smtClean="0">
                <a:solidFill>
                  <a:schemeClr val="bg1"/>
                </a:solidFill>
                <a:latin typeface="Arial Narrow" panose="020B0606020202030204" pitchFamily="34" charset="0"/>
              </a:rPr>
              <a:t>:</a:t>
            </a:r>
            <a:r>
              <a:rPr lang="pt-BR" sz="1100" i="1" dirty="0" smtClean="0">
                <a:solidFill>
                  <a:schemeClr val="bg1"/>
                </a:solidFill>
                <a:latin typeface="Arial Narrow" panose="020B0606020202030204" pitchFamily="34" charset="0"/>
              </a:rPr>
              <a:t> </a:t>
            </a:r>
            <a:r>
              <a:rPr lang="fr-FR" sz="1100" i="1" dirty="0">
                <a:solidFill>
                  <a:schemeClr val="bg1"/>
                </a:solidFill>
                <a:latin typeface="Arial Narrow" panose="020B0606020202030204" pitchFamily="34" charset="0"/>
              </a:rPr>
              <a:t>de recherche, législation et réglementation sur l'application de la poudre de basalte </a:t>
            </a:r>
            <a:r>
              <a:rPr lang="fr-FR" sz="1100" i="1" dirty="0" smtClean="0">
                <a:solidFill>
                  <a:schemeClr val="bg1"/>
                </a:solidFill>
                <a:latin typeface="Arial Narrow" panose="020B0606020202030204" pitchFamily="34" charset="0"/>
              </a:rPr>
              <a:t>– Le Brésil </a:t>
            </a:r>
            <a:r>
              <a:rPr lang="fr-FR" sz="1100" i="1" dirty="0">
                <a:solidFill>
                  <a:schemeClr val="bg1"/>
                </a:solidFill>
                <a:latin typeface="Arial Narrow" panose="020B0606020202030204" pitchFamily="34" charset="0"/>
              </a:rPr>
              <a:t>comme Étude de cas</a:t>
            </a:r>
            <a:r>
              <a:rPr lang="pt-PT" altLang="fr-FR" sz="1100" i="1" dirty="0">
                <a:solidFill>
                  <a:schemeClr val="bg1"/>
                </a:solidFill>
                <a:latin typeface="Arial Narrow" panose="020B0606020202030204" pitchFamily="34" charset="0"/>
              </a:rPr>
              <a:t>»</a:t>
            </a:r>
            <a:endParaRPr lang="pt-PT" sz="1100" dirty="0">
              <a:solidFill>
                <a:schemeClr val="bg1"/>
              </a:solidFill>
              <a:latin typeface="Arial Narrow" panose="020B0606020202030204" pitchFamily="34" charset="0"/>
            </a:endParaRPr>
          </a:p>
          <a:p>
            <a:pPr>
              <a:defRPr lang="en-US"/>
            </a:pPr>
            <a:r>
              <a:rPr lang="pt-PT" sz="1100" i="1" dirty="0" err="1">
                <a:solidFill>
                  <a:srgbClr val="00B4B2"/>
                </a:solidFill>
                <a:latin typeface="Arial Narrow" panose="020B0606020202030204" pitchFamily="34" charset="0"/>
              </a:rPr>
              <a:t>Conférencier</a:t>
            </a:r>
            <a:r>
              <a:rPr lang="pt-PT" sz="1100" i="1" dirty="0">
                <a:solidFill>
                  <a:srgbClr val="00B4B2"/>
                </a:solidFill>
                <a:latin typeface="Arial Narrow" panose="020B0606020202030204" pitchFamily="34" charset="0"/>
              </a:rPr>
              <a:t> </a:t>
            </a:r>
            <a:r>
              <a:rPr lang="pt-BR" sz="1100" i="1" dirty="0" smtClean="0">
                <a:solidFill>
                  <a:srgbClr val="00B4B2"/>
                </a:solidFill>
                <a:latin typeface="Arial Narrow" panose="020B0606020202030204" pitchFamily="34" charset="0"/>
              </a:rPr>
              <a:t>: </a:t>
            </a:r>
            <a:r>
              <a:rPr lang="pt-BR" sz="1100" i="1" dirty="0">
                <a:solidFill>
                  <a:schemeClr val="bg1"/>
                </a:solidFill>
                <a:latin typeface="Arial Narrow" panose="020B0606020202030204" pitchFamily="34" charset="0"/>
              </a:rPr>
              <a:t>Prof.  Suzi Huff Theodoro –  </a:t>
            </a:r>
            <a:r>
              <a:rPr lang="fr-FR" sz="1100" i="1" dirty="0">
                <a:solidFill>
                  <a:schemeClr val="bg1"/>
                </a:solidFill>
                <a:latin typeface="Arial Narrow" panose="020B0606020202030204" pitchFamily="34" charset="0"/>
              </a:rPr>
              <a:t>Chercheur à l'Université de </a:t>
            </a:r>
            <a:r>
              <a:rPr lang="fr-FR" sz="1100" i="1" dirty="0" smtClean="0">
                <a:solidFill>
                  <a:schemeClr val="bg1"/>
                </a:solidFill>
                <a:latin typeface="Arial Narrow" panose="020B0606020202030204" pitchFamily="34" charset="0"/>
              </a:rPr>
              <a:t>Brasilia</a:t>
            </a:r>
          </a:p>
          <a:p>
            <a:pPr>
              <a:defRPr lang="en-US"/>
            </a:pPr>
            <a:r>
              <a:rPr lang="pt-PT" sz="1100" i="1" dirty="0" err="1" smtClean="0">
                <a:solidFill>
                  <a:srgbClr val="00B4B2"/>
                </a:solidFill>
                <a:latin typeface="Arial Narrow" panose="020B0606020202030204" pitchFamily="34" charset="0"/>
              </a:rPr>
              <a:t>Modérateur</a:t>
            </a:r>
            <a:r>
              <a:rPr lang="pt-PT" sz="1100" i="1" dirty="0" smtClean="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 </a:t>
            </a:r>
            <a:r>
              <a:rPr lang="pt-PT" altLang="pt-BR" sz="1100" dirty="0" smtClean="0">
                <a:solidFill>
                  <a:schemeClr val="bg1"/>
                </a:solidFill>
                <a:latin typeface="Arial Narrow" panose="020B0606020202030204" pitchFamily="34" charset="0"/>
              </a:rPr>
              <a:t>Cabo Verde</a:t>
            </a:r>
            <a:endParaRPr lang="pt-BR" sz="1100" dirty="0" smtClean="0">
              <a:solidFill>
                <a:schemeClr val="bg1"/>
              </a:solidFill>
              <a:latin typeface="Arial Narrow" panose="020B0606020202030204" pitchFamily="34" charset="0"/>
            </a:endParaRPr>
          </a:p>
          <a:p>
            <a:pPr>
              <a:defRPr lang="en-US"/>
            </a:pPr>
            <a:endParaRPr lang="pt-BR" sz="1100" dirty="0" smtClean="0">
              <a:solidFill>
                <a:schemeClr val="bg1"/>
              </a:solidFill>
              <a:latin typeface="Arial Narrow" panose="020B0606020202030204" pitchFamily="34" charset="0"/>
            </a:endParaRPr>
          </a:p>
          <a:p>
            <a:pPr>
              <a:defRPr lang="en-US"/>
            </a:pPr>
            <a:r>
              <a:rPr lang="en-GB" sz="1100" dirty="0" err="1" smtClean="0">
                <a:solidFill>
                  <a:schemeClr val="bg1"/>
                </a:solidFill>
                <a:latin typeface="Arial Narrow" panose="020B0606020202030204" pitchFamily="34" charset="0"/>
              </a:rPr>
              <a:t>Débat</a:t>
            </a:r>
            <a:endParaRPr lang="en-GB" sz="1100" dirty="0" smtClean="0">
              <a:solidFill>
                <a:schemeClr val="bg1"/>
              </a:solidFill>
              <a:latin typeface="Arial Narrow" panose="020B0606020202030204" pitchFamily="34" charset="0"/>
            </a:endParaRPr>
          </a:p>
          <a:p>
            <a:pPr>
              <a:defRPr lang="en-US"/>
            </a:pPr>
            <a:endParaRPr lang="en-GB" sz="1100" dirty="0" smtClean="0">
              <a:solidFill>
                <a:schemeClr val="bg1"/>
              </a:solidFill>
              <a:latin typeface="Arial Narrow" panose="020B0606020202030204" pitchFamily="34" charset="0"/>
            </a:endParaRPr>
          </a:p>
          <a:p>
            <a:pPr>
              <a:defRPr lang="en-US"/>
            </a:pPr>
            <a:r>
              <a:rPr lang="pt-BR" sz="1100" i="1" dirty="0">
                <a:solidFill>
                  <a:srgbClr val="00B4B2"/>
                </a:solidFill>
                <a:latin typeface="Arial Narrow" panose="020B0606020202030204" pitchFamily="34" charset="0"/>
              </a:rPr>
              <a:t>Déjeuner</a:t>
            </a:r>
          </a:p>
          <a:p>
            <a:pPr>
              <a:defRPr lang="en-US"/>
            </a:pPr>
            <a:r>
              <a:rPr lang="pt-PT" sz="1100" i="1" dirty="0" err="1">
                <a:solidFill>
                  <a:srgbClr val="00B4B2"/>
                </a:solidFill>
                <a:latin typeface="Arial Narrow" panose="020B0606020202030204" pitchFamily="34" charset="0"/>
              </a:rPr>
              <a:t>Conférence</a:t>
            </a:r>
            <a:r>
              <a:rPr lang="pt-PT" sz="1100" i="1" dirty="0">
                <a:solidFill>
                  <a:srgbClr val="00B4B2"/>
                </a:solidFill>
                <a:latin typeface="Arial Narrow" panose="020B0606020202030204" pitchFamily="34" charset="0"/>
              </a:rPr>
              <a:t> </a:t>
            </a:r>
            <a:r>
              <a:rPr lang="pt-PT" sz="1100" i="1" dirty="0" smtClean="0">
                <a:solidFill>
                  <a:srgbClr val="00B4B2"/>
                </a:solidFill>
                <a:latin typeface="Arial Narrow" panose="020B0606020202030204" pitchFamily="34" charset="0"/>
              </a:rPr>
              <a:t>III: </a:t>
            </a:r>
            <a:r>
              <a:rPr lang="pt-PT" sz="1100" b="1" i="1" dirty="0" smtClean="0">
                <a:solidFill>
                  <a:schemeClr val="bg1"/>
                </a:solidFill>
                <a:latin typeface="Arial Narrow" panose="020B0606020202030204" pitchFamily="34" charset="0"/>
              </a:rPr>
              <a:t>«</a:t>
            </a:r>
            <a:r>
              <a:rPr lang="fr-FR" sz="1100" i="1" dirty="0">
                <a:solidFill>
                  <a:schemeClr val="bg1"/>
                </a:solidFill>
                <a:latin typeface="Arial Narrow" panose="020B0606020202030204" pitchFamily="34" charset="0"/>
                <a:sym typeface="+mn-ea"/>
              </a:rPr>
              <a:t>RECONSTRUCTION DU SOL ET DE L'ENVIRONNEMENT AVEC </a:t>
            </a:r>
            <a:r>
              <a:rPr lang="fr-FR" sz="1100" i="1" dirty="0" smtClean="0">
                <a:solidFill>
                  <a:schemeClr val="bg1"/>
                </a:solidFill>
                <a:latin typeface="Arial Narrow" panose="020B0606020202030204" pitchFamily="34" charset="0"/>
                <a:sym typeface="+mn-ea"/>
              </a:rPr>
              <a:t>L’APPLICATION DE LA POUDRE DE BASALTE </a:t>
            </a:r>
            <a:r>
              <a:rPr lang="fr-FR" sz="1100" i="1" dirty="0">
                <a:solidFill>
                  <a:schemeClr val="bg1"/>
                </a:solidFill>
                <a:latin typeface="Arial Narrow" panose="020B0606020202030204" pitchFamily="34" charset="0"/>
                <a:sym typeface="+mn-ea"/>
              </a:rPr>
              <a:t>POUR UNE PRODUCTIVITÉ ET UNE QUALITÉ ALIMENTAIRES ACCRUES</a:t>
            </a:r>
            <a:r>
              <a:rPr lang="pt-PT" altLang="fr-FR" sz="1100" i="1" dirty="0">
                <a:solidFill>
                  <a:schemeClr val="bg1"/>
                </a:solidFill>
                <a:latin typeface="Arial Narrow" panose="020B0606020202030204" pitchFamily="34" charset="0"/>
              </a:rPr>
              <a:t>»</a:t>
            </a:r>
            <a:endParaRPr lang="pt-PT" sz="1100" i="1" dirty="0">
              <a:solidFill>
                <a:schemeClr val="bg1"/>
              </a:solidFill>
              <a:latin typeface="Arial Narrow" panose="020B0606020202030204" pitchFamily="34" charset="0"/>
              <a:cs typeface="Arial" panose="020B0604020202020204" pitchFamily="34" charset="0"/>
            </a:endParaRPr>
          </a:p>
          <a:p>
            <a:pPr>
              <a:defRPr lang="en-US"/>
            </a:pPr>
            <a:r>
              <a:rPr lang="pt-PT" sz="1100" i="1" dirty="0">
                <a:solidFill>
                  <a:srgbClr val="00B4B2"/>
                </a:solidFill>
                <a:latin typeface="Arial Narrow" panose="020B0606020202030204" pitchFamily="34" charset="0"/>
              </a:rPr>
              <a:t>Conférencier </a:t>
            </a:r>
            <a:r>
              <a:rPr lang="pt-BR" sz="1100" i="1" dirty="0" smtClean="0">
                <a:solidFill>
                  <a:srgbClr val="00B4B2"/>
                </a:solidFill>
                <a:latin typeface="Arial Narrow" panose="020B0606020202030204" pitchFamily="34" charset="0"/>
              </a:rPr>
              <a:t>: </a:t>
            </a:r>
            <a:r>
              <a:rPr lang="pt-PT" sz="1100" dirty="0" smtClean="0">
                <a:solidFill>
                  <a:schemeClr val="bg1"/>
                </a:solidFill>
                <a:latin typeface="Arial Narrow" panose="020B0606020202030204" pitchFamily="34" charset="0"/>
                <a:sym typeface="+mn-ea"/>
              </a:rPr>
              <a:t>Prof</a:t>
            </a:r>
            <a:r>
              <a:rPr lang="pt-PT" sz="1100" dirty="0">
                <a:solidFill>
                  <a:schemeClr val="bg1"/>
                </a:solidFill>
                <a:latin typeface="Arial Narrow" panose="020B0606020202030204" pitchFamily="34" charset="0"/>
                <a:sym typeface="+mn-ea"/>
              </a:rPr>
              <a:t>. Bernardo Knapik – </a:t>
            </a:r>
            <a:r>
              <a:rPr lang="pt-PT" sz="1100" dirty="0" smtClean="0">
                <a:solidFill>
                  <a:schemeClr val="bg1"/>
                </a:solidFill>
                <a:latin typeface="Arial Narrow" panose="020B0606020202030204" pitchFamily="34" charset="0"/>
                <a:sym typeface="+mn-ea"/>
              </a:rPr>
              <a:t> Chercheur  à l’Université Estadual do Paraná </a:t>
            </a:r>
            <a:r>
              <a:rPr lang="pt-BR" sz="1100" dirty="0" smtClean="0">
                <a:solidFill>
                  <a:schemeClr val="bg1"/>
                </a:solidFill>
                <a:latin typeface="Arial Narrow" panose="020B0606020202030204" pitchFamily="34" charset="0"/>
                <a:sym typeface="+mn-ea"/>
              </a:rPr>
              <a:t>– </a:t>
            </a:r>
            <a:r>
              <a:rPr lang="pt-PT" sz="1100" dirty="0" smtClean="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Brésil</a:t>
            </a:r>
            <a:endParaRPr lang="en-US" sz="1100" b="1" i="1" dirty="0">
              <a:solidFill>
                <a:schemeClr val="bg1"/>
              </a:solidFill>
              <a:latin typeface="Arial Narrow" panose="020B0606020202030204" pitchFamily="34" charset="0"/>
            </a:endParaRPr>
          </a:p>
          <a:p>
            <a:pPr>
              <a:defRPr lang="en-US"/>
            </a:pPr>
            <a:r>
              <a:rPr lang="pt-PT" sz="1100" i="1" dirty="0" err="1" smtClean="0">
                <a:solidFill>
                  <a:srgbClr val="00B4B2"/>
                </a:solidFill>
                <a:latin typeface="Arial Narrow" panose="020B0606020202030204" pitchFamily="34" charset="0"/>
              </a:rPr>
              <a:t>Modérateur</a:t>
            </a:r>
            <a:r>
              <a:rPr lang="pt-PT" sz="1100" i="1" dirty="0" smtClean="0">
                <a:solidFill>
                  <a:srgbClr val="00B4B2"/>
                </a:solidFill>
                <a:latin typeface="Arial Narrow" panose="020B0606020202030204" pitchFamily="34" charset="0"/>
              </a:rPr>
              <a:t> </a:t>
            </a:r>
            <a:r>
              <a:rPr lang="pt-BR" sz="1100" i="1" dirty="0" smtClean="0">
                <a:solidFill>
                  <a:srgbClr val="00B4B2"/>
                </a:solidFill>
                <a:latin typeface="Arial Narrow" panose="020B0606020202030204" pitchFamily="34" charset="0"/>
              </a:rPr>
              <a:t>: </a:t>
            </a:r>
            <a:r>
              <a:rPr lang="en-US" sz="1100" dirty="0" smtClean="0">
                <a:solidFill>
                  <a:schemeClr val="bg1"/>
                </a:solidFill>
                <a:latin typeface="Arial Narrow" panose="020B0606020202030204" pitchFamily="34" charset="0"/>
              </a:rPr>
              <a:t>Cabo </a:t>
            </a:r>
            <a:r>
              <a:rPr lang="en-US" sz="1100" dirty="0">
                <a:solidFill>
                  <a:schemeClr val="bg1"/>
                </a:solidFill>
                <a:latin typeface="Arial Narrow" panose="020B0606020202030204" pitchFamily="34" charset="0"/>
              </a:rPr>
              <a:t>Verde</a:t>
            </a:r>
          </a:p>
          <a:p>
            <a:pPr>
              <a:defRPr lang="en-US"/>
            </a:pPr>
            <a:endParaRPr lang="pt-BR" sz="1100" dirty="0" smtClean="0">
              <a:solidFill>
                <a:schemeClr val="bg1"/>
              </a:solidFill>
              <a:latin typeface="Arial Narrow" panose="020B0606020202030204" pitchFamily="34" charset="0"/>
            </a:endParaRPr>
          </a:p>
          <a:p>
            <a:pPr>
              <a:defRPr lang="en-US"/>
            </a:pPr>
            <a:r>
              <a:rPr lang="pt-BR" sz="1100" dirty="0" smtClean="0">
                <a:solidFill>
                  <a:schemeClr val="bg1"/>
                </a:solidFill>
                <a:latin typeface="Arial Narrow" panose="020B0606020202030204" pitchFamily="34" charset="0"/>
              </a:rPr>
              <a:t>Débat</a:t>
            </a:r>
          </a:p>
          <a:p>
            <a:pPr>
              <a:defRPr lang="en-US"/>
            </a:pPr>
            <a:endParaRPr lang="pt-BR" sz="1100" dirty="0" smtClean="0">
              <a:solidFill>
                <a:schemeClr val="bg1"/>
              </a:solidFill>
              <a:latin typeface="Arial Narrow" panose="020B0606020202030204" pitchFamily="34" charset="0"/>
            </a:endParaRPr>
          </a:p>
          <a:p>
            <a:pPr>
              <a:defRPr lang="en-US"/>
            </a:pPr>
            <a:r>
              <a:rPr lang="pt-BR" sz="1100" dirty="0" smtClean="0">
                <a:solidFill>
                  <a:srgbClr val="00B4B2"/>
                </a:solidFill>
                <a:latin typeface="Arial Narrow" panose="020B0606020202030204" pitchFamily="34" charset="0"/>
              </a:rPr>
              <a:t>Pause café</a:t>
            </a:r>
            <a:endParaRPr lang="pt-BR" sz="1100" dirty="0">
              <a:solidFill>
                <a:srgbClr val="00B4B2"/>
              </a:solidFill>
              <a:latin typeface="Arial Narrow" panose="020B0606020202030204" pitchFamily="34" charset="0"/>
            </a:endParaRPr>
          </a:p>
          <a:p>
            <a:pPr>
              <a:defRPr lang="en-US"/>
            </a:pPr>
            <a:r>
              <a:rPr lang="en-US" sz="1100" i="1" dirty="0">
                <a:solidFill>
                  <a:srgbClr val="00B4B2"/>
                </a:solidFill>
                <a:latin typeface="Arial Narrow" panose="020B0606020202030204" pitchFamily="34" charset="0"/>
              </a:rPr>
              <a:t>Conference IV:</a:t>
            </a:r>
            <a:r>
              <a:rPr lang="en-US" sz="1100" i="1" dirty="0">
                <a:solidFill>
                  <a:srgbClr val="00B4B2"/>
                </a:solidFill>
                <a:latin typeface="Arial Narrow" panose="020B0606020202030204" pitchFamily="34" charset="0"/>
                <a:cs typeface="Arial" panose="020B0604020202020204" pitchFamily="34" charset="0"/>
              </a:rPr>
              <a:t> </a:t>
            </a:r>
            <a:r>
              <a:rPr lang="pt-PT" sz="1100" i="1" dirty="0" smtClean="0">
                <a:solidFill>
                  <a:schemeClr val="bg1"/>
                </a:solidFill>
                <a:latin typeface="Arial Narrow" panose="020B0606020202030204" pitchFamily="34" charset="0"/>
                <a:cs typeface="Arial" panose="020B0604020202020204" pitchFamily="34" charset="0"/>
              </a:rPr>
              <a:t>«</a:t>
            </a:r>
            <a:r>
              <a:rPr lang="fr-FR" sz="1100" i="1" dirty="0">
                <a:solidFill>
                  <a:schemeClr val="bg1"/>
                </a:solidFill>
                <a:latin typeface="Arial Narrow" panose="020B0606020202030204" pitchFamily="34" charset="0"/>
                <a:sym typeface="+mn-ea"/>
              </a:rPr>
              <a:t>UTILISATION </a:t>
            </a:r>
            <a:r>
              <a:rPr lang="fr-FR" sz="1100" i="1" dirty="0" smtClean="0">
                <a:solidFill>
                  <a:schemeClr val="bg1"/>
                </a:solidFill>
                <a:latin typeface="Arial Narrow" panose="020B0606020202030204" pitchFamily="34" charset="0"/>
                <a:sym typeface="+mn-ea"/>
              </a:rPr>
              <a:t>DE LA  </a:t>
            </a:r>
            <a:r>
              <a:rPr lang="fr-FR" sz="1100" i="1" dirty="0">
                <a:solidFill>
                  <a:schemeClr val="bg1"/>
                </a:solidFill>
                <a:latin typeface="Arial Narrow" panose="020B0606020202030204" pitchFamily="34" charset="0"/>
                <a:sym typeface="+mn-ea"/>
              </a:rPr>
              <a:t>POUDRE DE </a:t>
            </a:r>
            <a:r>
              <a:rPr lang="fr-FR" sz="1100" i="1" dirty="0" smtClean="0">
                <a:solidFill>
                  <a:schemeClr val="bg1"/>
                </a:solidFill>
                <a:latin typeface="Arial Narrow" panose="020B0606020202030204" pitchFamily="34" charset="0"/>
                <a:sym typeface="+mn-ea"/>
              </a:rPr>
              <a:t>BASALTE </a:t>
            </a:r>
            <a:r>
              <a:rPr lang="fr-FR" sz="1100" i="1" dirty="0">
                <a:solidFill>
                  <a:schemeClr val="bg1"/>
                </a:solidFill>
                <a:latin typeface="Arial Narrow" panose="020B0606020202030204" pitchFamily="34" charset="0"/>
                <a:sym typeface="+mn-ea"/>
              </a:rPr>
              <a:t>EN AGRICULTURE </a:t>
            </a:r>
            <a:r>
              <a:rPr lang="pt-PT" sz="1100" i="1" dirty="0">
                <a:solidFill>
                  <a:schemeClr val="bg1"/>
                </a:solidFill>
                <a:latin typeface="Arial Narrow" panose="020B0606020202030204" pitchFamily="34" charset="0"/>
                <a:sym typeface="+mn-ea"/>
              </a:rPr>
              <a:t>- </a:t>
            </a:r>
            <a:r>
              <a:rPr lang="pt-PT" sz="1100" i="1" dirty="0" err="1">
                <a:solidFill>
                  <a:schemeClr val="bg1"/>
                </a:solidFill>
                <a:latin typeface="Arial Narrow" panose="020B0606020202030204" pitchFamily="34" charset="0"/>
                <a:sym typeface="+mn-ea"/>
              </a:rPr>
              <a:t>Étude</a:t>
            </a:r>
            <a:r>
              <a:rPr lang="pt-PT" sz="1100" i="1" dirty="0">
                <a:solidFill>
                  <a:schemeClr val="bg1"/>
                </a:solidFill>
                <a:latin typeface="Arial Narrow" panose="020B0606020202030204" pitchFamily="34" charset="0"/>
                <a:sym typeface="+mn-ea"/>
              </a:rPr>
              <a:t> de cas»</a:t>
            </a:r>
            <a:endParaRPr lang="en-GB" sz="1100" dirty="0">
              <a:solidFill>
                <a:schemeClr val="bg1"/>
              </a:solidFill>
              <a:latin typeface="Arial Narrow" panose="020B0606020202030204" pitchFamily="34" charset="0"/>
              <a:cs typeface="Arial" panose="020B0604020202020204" pitchFamily="34" charset="0"/>
            </a:endParaRPr>
          </a:p>
          <a:p>
            <a:pPr>
              <a:defRPr lang="en-US"/>
            </a:pPr>
            <a:r>
              <a:rPr lang="pt-PT" sz="1100" i="1" dirty="0">
                <a:solidFill>
                  <a:srgbClr val="00B4B2"/>
                </a:solidFill>
                <a:latin typeface="Arial Narrow" panose="020B0606020202030204" pitchFamily="34" charset="0"/>
              </a:rPr>
              <a:t>Conférencier </a:t>
            </a:r>
            <a:r>
              <a:rPr lang="pt-BR" sz="1100" i="1" dirty="0" smtClean="0">
                <a:solidFill>
                  <a:srgbClr val="00B4B2"/>
                </a:solidFill>
                <a:latin typeface="Arial Narrow" panose="020B0606020202030204" pitchFamily="34" charset="0"/>
              </a:rPr>
              <a:t>: </a:t>
            </a:r>
            <a:r>
              <a:rPr lang="pt-PT" sz="1100" dirty="0" smtClean="0">
                <a:solidFill>
                  <a:schemeClr val="bg1"/>
                </a:solidFill>
                <a:latin typeface="Arial Narrow" panose="020B0606020202030204" pitchFamily="34" charset="0"/>
                <a:sym typeface="+mn-ea"/>
              </a:rPr>
              <a:t>Prof</a:t>
            </a:r>
            <a:r>
              <a:rPr lang="pt-PT" sz="1100" dirty="0">
                <a:solidFill>
                  <a:schemeClr val="bg1"/>
                </a:solidFill>
                <a:latin typeface="Arial Narrow" panose="020B0606020202030204" pitchFamily="34" charset="0"/>
                <a:sym typeface="+mn-ea"/>
              </a:rPr>
              <a:t>. </a:t>
            </a:r>
            <a:r>
              <a:rPr lang="pt-PT" sz="1100" dirty="0" err="1">
                <a:solidFill>
                  <a:schemeClr val="bg1"/>
                </a:solidFill>
                <a:latin typeface="Arial Narrow" panose="020B0606020202030204" pitchFamily="34" charset="0"/>
                <a:sym typeface="+mn-ea"/>
              </a:rPr>
              <a:t>Émérite</a:t>
            </a:r>
            <a:r>
              <a:rPr lang="pt-PT" sz="1100" dirty="0" smtClean="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Peter van </a:t>
            </a:r>
            <a:r>
              <a:rPr lang="pt-PT" sz="1100" dirty="0" err="1">
                <a:solidFill>
                  <a:schemeClr val="bg1"/>
                </a:solidFill>
                <a:latin typeface="Arial Narrow" panose="020B0606020202030204" pitchFamily="34" charset="0"/>
                <a:sym typeface="+mn-ea"/>
              </a:rPr>
              <a:t>Straaten</a:t>
            </a:r>
            <a:r>
              <a:rPr lang="pt-PT" sz="1100" dirty="0">
                <a:solidFill>
                  <a:schemeClr val="bg1"/>
                </a:solidFill>
                <a:latin typeface="Arial Narrow" panose="020B0606020202030204" pitchFamily="34" charset="0"/>
                <a:sym typeface="+mn-ea"/>
              </a:rPr>
              <a:t> – </a:t>
            </a:r>
            <a:r>
              <a:rPr lang="pt-PT" sz="1100" dirty="0" smtClean="0">
                <a:solidFill>
                  <a:schemeClr val="bg1"/>
                </a:solidFill>
                <a:latin typeface="Arial Narrow" panose="020B0606020202030204" pitchFamily="34" charset="0"/>
                <a:sym typeface="+mn-ea"/>
              </a:rPr>
              <a:t>Université</a:t>
            </a:r>
            <a:r>
              <a:rPr lang="pt-PT" sz="1100" dirty="0">
                <a:solidFill>
                  <a:schemeClr val="bg1"/>
                </a:solidFill>
                <a:latin typeface="Arial Narrow" panose="020B0606020202030204" pitchFamily="34" charset="0"/>
                <a:sym typeface="+mn-ea"/>
              </a:rPr>
              <a:t> de </a:t>
            </a:r>
            <a:r>
              <a:rPr lang="pt-PT" sz="1100" dirty="0" err="1">
                <a:solidFill>
                  <a:schemeClr val="bg1"/>
                </a:solidFill>
                <a:latin typeface="Arial Narrow" panose="020B0606020202030204" pitchFamily="34" charset="0"/>
                <a:sym typeface="+mn-ea"/>
              </a:rPr>
              <a:t>Guelph</a:t>
            </a:r>
            <a:r>
              <a:rPr lang="pt-BR" sz="1100" dirty="0">
                <a:solidFill>
                  <a:schemeClr val="bg1"/>
                </a:solidFill>
                <a:latin typeface="Arial Narrow" panose="020B0606020202030204" pitchFamily="34" charset="0"/>
                <a:sym typeface="+mn-ea"/>
              </a:rPr>
              <a:t> – Canadá</a:t>
            </a:r>
            <a:endParaRPr lang="pt-PT" sz="1100" dirty="0" smtClean="0">
              <a:solidFill>
                <a:schemeClr val="bg1"/>
              </a:solidFill>
              <a:latin typeface="Arial Narrow" panose="020B0606020202030204" pitchFamily="34" charset="0"/>
            </a:endParaRPr>
          </a:p>
          <a:p>
            <a:pPr eaLnBrk="1" fontAlgn="auto" latinLnBrk="0" hangingPunct="1">
              <a:defRPr lang="en-US"/>
            </a:pPr>
            <a:r>
              <a:rPr lang="pt-PT" sz="1100" i="1" dirty="0" err="1" smtClean="0">
                <a:solidFill>
                  <a:srgbClr val="00B4B2"/>
                </a:solidFill>
                <a:latin typeface="Arial Narrow" panose="020B0606020202030204" pitchFamily="34" charset="0"/>
              </a:rPr>
              <a:t>Modérateur</a:t>
            </a:r>
            <a:r>
              <a:rPr lang="pt-PT" sz="1100" i="1" dirty="0" smtClean="0">
                <a:solidFill>
                  <a:srgbClr val="00B4B2"/>
                </a:solidFill>
                <a:latin typeface="Arial Narrow" panose="020B0606020202030204" pitchFamily="34" charset="0"/>
              </a:rPr>
              <a:t> </a:t>
            </a:r>
            <a:r>
              <a:rPr lang="pt-BR" sz="1100" i="1" dirty="0">
                <a:solidFill>
                  <a:srgbClr val="00B4B2"/>
                </a:solidFill>
                <a:latin typeface="Arial Narrow" panose="020B0606020202030204" pitchFamily="34" charset="0"/>
              </a:rPr>
              <a:t>: </a:t>
            </a:r>
            <a:r>
              <a:rPr lang="pt-PT" sz="1100" dirty="0">
                <a:solidFill>
                  <a:schemeClr val="bg1"/>
                </a:solidFill>
                <a:latin typeface="Arial Narrow" panose="020B0606020202030204" pitchFamily="34" charset="0"/>
              </a:rPr>
              <a:t>Côte d’Ivoire</a:t>
            </a:r>
            <a:endParaRPr lang="pt-PT" sz="1100" i="1" dirty="0">
              <a:solidFill>
                <a:schemeClr val="bg1"/>
              </a:solidFill>
              <a:latin typeface="Arial Narrow" panose="020B0606020202030204" pitchFamily="34" charset="0"/>
            </a:endParaRPr>
          </a:p>
          <a:p>
            <a:pPr>
              <a:defRPr lang="en-US"/>
            </a:pPr>
            <a:endParaRPr lang="pt-BR" sz="1100" dirty="0" smtClean="0">
              <a:solidFill>
                <a:schemeClr val="bg1"/>
              </a:solidFill>
              <a:latin typeface="Arial Narrow" panose="020B0606020202030204" pitchFamily="34" charset="0"/>
            </a:endParaRPr>
          </a:p>
          <a:p>
            <a:pPr>
              <a:defRPr lang="en-US"/>
            </a:pPr>
            <a:r>
              <a:rPr lang="pt-BR" sz="1100" dirty="0" smtClean="0">
                <a:solidFill>
                  <a:schemeClr val="bg1"/>
                </a:solidFill>
                <a:latin typeface="Arial Narrow" panose="020B0606020202030204" pitchFamily="34" charset="0"/>
              </a:rPr>
              <a:t>Débat</a:t>
            </a:r>
          </a:p>
          <a:p>
            <a:pPr>
              <a:defRPr lang="en-US"/>
            </a:pPr>
            <a:r>
              <a:rPr lang="pt-PT" sz="1100" i="1" dirty="0" smtClean="0">
                <a:solidFill>
                  <a:schemeClr val="bg1"/>
                </a:solidFill>
                <a:latin typeface="Arial Narrow" panose="020B0606020202030204" pitchFamily="34" charset="0"/>
              </a:rPr>
              <a:t>Réception </a:t>
            </a:r>
            <a:r>
              <a:rPr lang="pt-PT" sz="1100" i="1" dirty="0">
                <a:solidFill>
                  <a:schemeClr val="bg1"/>
                </a:solidFill>
                <a:latin typeface="Arial Narrow" panose="020B0606020202030204" pitchFamily="34" charset="0"/>
              </a:rPr>
              <a:t>de bienvenue</a:t>
            </a:r>
          </a:p>
        </p:txBody>
      </p:sp>
      <p:sp>
        <p:nvSpPr>
          <p:cNvPr id="24" name="TextBox 31"/>
          <p:cNvSpPr/>
          <p:nvPr/>
        </p:nvSpPr>
        <p:spPr>
          <a:xfrm>
            <a:off x="19685" y="164359"/>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JOUR </a:t>
            </a:r>
            <a:r>
              <a:rPr lang="pt-PT" sz="1400" b="1" i="1" dirty="0" smtClean="0">
                <a:solidFill>
                  <a:srgbClr val="008080"/>
                </a:solidFill>
                <a:latin typeface="Times New Roman" panose="02020603050405020304" pitchFamily="1" charset="0"/>
                <a:cs typeface="Times New Roman" panose="02020603050405020304" pitchFamily="1" charset="0"/>
              </a:rPr>
              <a:t>14</a:t>
            </a: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Mars</a:t>
            </a: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 202</a:t>
            </a:r>
            <a:r>
              <a:rPr lang="pt-PT" sz="1400" b="1" i="1" dirty="0">
                <a:solidFill>
                  <a:srgbClr val="008080"/>
                </a:solidFill>
                <a:latin typeface="Times New Roman" panose="02020603050405020304" pitchFamily="1" charset="0"/>
                <a:cs typeface="Times New Roman" panose="02020603050405020304" pitchFamily="1" charset="0"/>
              </a:rPr>
              <a:t>2</a:t>
            </a:r>
            <a:r>
              <a:rPr lang="pt-BR" sz="1400" b="1" i="1" dirty="0" smtClean="0">
                <a:solidFill>
                  <a:srgbClr val="008080"/>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8080"/>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25" name="TextBox 1"/>
          <p:cNvSpPr/>
          <p:nvPr/>
        </p:nvSpPr>
        <p:spPr>
          <a:xfrm>
            <a:off x="86360" y="-2646"/>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ea typeface="Century Gothic" panose="020B0502020202020204" pitchFamily="2" charset="0"/>
              <a:cs typeface="Times New Roman" panose="02020603050405020304" pitchFamily="1" charset="0"/>
            </a:endParaRPr>
          </a:p>
        </p:txBody>
      </p:sp>
      <p:sp>
        <p:nvSpPr>
          <p:cNvPr id="44" name="CaixaDeTexto 22"/>
          <p:cNvSpPr txBox="1"/>
          <p:nvPr/>
        </p:nvSpPr>
        <p:spPr>
          <a:xfrm>
            <a:off x="9163685" y="918419"/>
            <a:ext cx="301625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45" name="CaixaDeTexto 67"/>
          <p:cNvSpPr/>
          <p:nvPr/>
        </p:nvSpPr>
        <p:spPr>
          <a:xfrm>
            <a:off x="9226550" y="1679149"/>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14 - 16 MARS</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pic>
        <p:nvPicPr>
          <p:cNvPr id="41"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46" name="TextBox 4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7"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48"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4</a:t>
            </a:fld>
            <a:endParaRPr lang="fr-FR" altLang="pt-PT" sz="1200" b="1" i="1" u="sng" dirty="0" smtClean="0">
              <a:solidFill>
                <a:schemeClr val="tx2">
                  <a:lumMod val="50000"/>
                </a:schemeClr>
              </a:solidFill>
            </a:endParaRPr>
          </a:p>
        </p:txBody>
      </p:sp>
      <p:sp>
        <p:nvSpPr>
          <p:cNvPr id="49" name="Caixa de Texto 17"/>
          <p:cNvSpPr txBox="1"/>
          <p:nvPr/>
        </p:nvSpPr>
        <p:spPr>
          <a:xfrm>
            <a:off x="717173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nel 5"/>
          <p:cNvSpPr/>
          <p:nvPr/>
        </p:nvSpPr>
        <p:spPr>
          <a:xfrm>
            <a:off x="5324475" y="2603500"/>
            <a:ext cx="6842125" cy="368236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ângulo 2"/>
          <p:cNvSpPr/>
          <p:nvPr/>
        </p:nvSpPr>
        <p:spPr>
          <a:xfrm>
            <a:off x="4011930" y="53568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3" name="Imagem 12" descr="cap_vert_vallee"/>
          <p:cNvPicPr>
            <a:picLocks noChangeAspect="1"/>
          </p:cNvPicPr>
          <p:nvPr/>
        </p:nvPicPr>
        <p:blipFill>
          <a:blip r:embed="rId2"/>
          <a:stretch>
            <a:fillRect/>
          </a:stretch>
        </p:blipFill>
        <p:spPr>
          <a:xfrm>
            <a:off x="5926246" y="3070225"/>
            <a:ext cx="5849620" cy="3176905"/>
          </a:xfrm>
          <a:prstGeom prst="rect">
            <a:avLst/>
          </a:prstGeom>
        </p:spPr>
      </p:pic>
      <p:grpSp>
        <p:nvGrpSpPr>
          <p:cNvPr id="32" name="Agrupar 31"/>
          <p:cNvGrpSpPr/>
          <p:nvPr/>
        </p:nvGrpSpPr>
        <p:grpSpPr>
          <a:xfrm>
            <a:off x="4231005" y="2603500"/>
            <a:ext cx="7934960" cy="4228465"/>
            <a:chOff x="6663" y="4100"/>
            <a:chExt cx="12496" cy="6659"/>
          </a:xfrm>
        </p:grpSpPr>
        <p:grpSp>
          <p:nvGrpSpPr>
            <p:cNvPr id="31" name="Agrupar 30"/>
            <p:cNvGrpSpPr/>
            <p:nvPr/>
          </p:nvGrpSpPr>
          <p:grpSpPr>
            <a:xfrm>
              <a:off x="8759" y="4100"/>
              <a:ext cx="10400" cy="5798"/>
              <a:chOff x="8759" y="4100"/>
              <a:chExt cx="10400" cy="5798"/>
            </a:xfrm>
          </p:grpSpPr>
          <p:sp>
            <p:nvSpPr>
              <p:cNvPr id="15" name="Rectângulo 1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6" name="Anel 1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5" cy="2449"/>
              <a:chOff x="6663" y="8310"/>
              <a:chExt cx="12255" cy="2449"/>
            </a:xfrm>
          </p:grpSpPr>
          <p:sp>
            <p:nvSpPr>
              <p:cNvPr id="21" name="Rectângulo 20"/>
              <p:cNvSpPr/>
              <p:nvPr/>
            </p:nvSpPr>
            <p:spPr>
              <a:xfrm>
                <a:off x="6663" y="8446"/>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26" name="Imagem 25" descr="fundo"/>
                <p:cNvPicPr>
                  <a:picLocks noChangeAspect="1"/>
                </p:cNvPicPr>
                <p:nvPr/>
              </p:nvPicPr>
              <p:blipFill>
                <a:blip r:embed="rId3"/>
                <a:stretch>
                  <a:fillRect/>
                </a:stretch>
              </p:blipFill>
              <p:spPr>
                <a:xfrm>
                  <a:off x="8668" y="8549"/>
                  <a:ext cx="6015" cy="2025"/>
                </a:xfrm>
                <a:prstGeom prst="rect">
                  <a:avLst/>
                </a:prstGeom>
              </p:spPr>
            </p:pic>
            <p:sp>
              <p:nvSpPr>
                <p:cNvPr id="27" name="Anel 26"/>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3" name="Rectângulo 32"/>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Rectângulo 33"/>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5" name="Rectângulo 34"/>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ctângulo 35"/>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2" name="Rectângulo 1"/>
          <p:cNvSpPr/>
          <p:nvPr/>
        </p:nvSpPr>
        <p:spPr>
          <a:xfrm>
            <a:off x="3993515" y="3024505"/>
            <a:ext cx="7781925" cy="5048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1" name="TextBox 31"/>
          <p:cNvSpPr/>
          <p:nvPr/>
        </p:nvSpPr>
        <p:spPr>
          <a:xfrm>
            <a:off x="-8890" y="158442"/>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cs typeface="Times New Roman" panose="02020603050405020304" pitchFamily="1" charset="0"/>
              </a:rPr>
              <a:t>JOUR</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sz="1400" b="1" i="1" dirty="0" smtClean="0">
                <a:solidFill>
                  <a:srgbClr val="006666"/>
                </a:solidFill>
                <a:latin typeface="Times New Roman" panose="02020603050405020304" pitchFamily="1" charset="0"/>
                <a:cs typeface="Times New Roman" panose="02020603050405020304" pitchFamily="1" charset="0"/>
              </a:rPr>
              <a:t>15</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Mars</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202</a:t>
            </a:r>
            <a:r>
              <a:rPr lang="pt-PT" sz="1400" b="1" i="1" dirty="0">
                <a:solidFill>
                  <a:srgbClr val="006666"/>
                </a:solidFill>
                <a:latin typeface="Times New Roman" panose="02020603050405020304" pitchFamily="1" charset="0"/>
                <a:cs typeface="Times New Roman" panose="02020603050405020304" pitchFamily="1" charset="0"/>
              </a:rPr>
              <a:t>2</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12" name="TextBox 1"/>
          <p:cNvSpPr/>
          <p:nvPr/>
        </p:nvSpPr>
        <p:spPr>
          <a:xfrm>
            <a:off x="10160" y="-3483"/>
            <a:ext cx="1520190" cy="369570"/>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43" name="TextBox 26"/>
          <p:cNvSpPr/>
          <p:nvPr/>
        </p:nvSpPr>
        <p:spPr>
          <a:xfrm>
            <a:off x="1009226" y="423337"/>
            <a:ext cx="6428105" cy="6501765"/>
          </a:xfrm>
          <a:prstGeom prst="rect">
            <a:avLst/>
          </a:prstGeom>
          <a:noFill/>
          <a:ln>
            <a:noFill/>
          </a:ln>
          <a:effectLst/>
        </p:spPr>
        <p:txBody>
          <a:bodyPr vert="horz" wrap="square" lIns="91440" tIns="45720" rIns="91440" bIns="45720" numCol="1" spcCol="215900" anchor="t"/>
          <a:lstStyle/>
          <a:p>
            <a:pPr>
              <a:lnSpc>
                <a:spcPts val="1100"/>
              </a:lnSpc>
              <a:defRPr lang="en-US"/>
            </a:pPr>
            <a:r>
              <a:rPr lang="pt-BR" sz="1100" b="1" i="1" dirty="0">
                <a:solidFill>
                  <a:srgbClr val="006666"/>
                </a:solidFill>
                <a:latin typeface="Arial Narrow" panose="020B0606020202030204" pitchFamily="34" charset="0"/>
              </a:rPr>
              <a:t>À partir de </a:t>
            </a:r>
            <a:r>
              <a:rPr lang="pt-PT" altLang="pt-BR" sz="1100" b="1" i="1" dirty="0">
                <a:solidFill>
                  <a:srgbClr val="006666"/>
                </a:solidFill>
                <a:latin typeface="Arial Narrow" panose="020B0606020202030204" pitchFamily="34" charset="0"/>
              </a:rPr>
              <a:t>7</a:t>
            </a:r>
            <a:r>
              <a:rPr lang="pt-PT" sz="1100" b="1" i="1" dirty="0">
                <a:solidFill>
                  <a:srgbClr val="006666"/>
                </a:solidFill>
                <a:latin typeface="Arial Narrow" panose="020B0606020202030204" pitchFamily="34" charset="0"/>
              </a:rPr>
              <a:t>:</a:t>
            </a:r>
            <a:r>
              <a:rPr lang="pt-BR" sz="1100" b="1" i="1" dirty="0">
                <a:solidFill>
                  <a:srgbClr val="006666"/>
                </a:solidFill>
                <a:latin typeface="Arial Narrow" panose="020B0606020202030204" pitchFamily="34" charset="0"/>
              </a:rPr>
              <a:t>00</a:t>
            </a:r>
          </a:p>
          <a:p>
            <a:pPr>
              <a:lnSpc>
                <a:spcPts val="1100"/>
              </a:lnSpc>
              <a:defRPr lang="en-US"/>
            </a:pPr>
            <a:r>
              <a:rPr lang="fr-FR" altLang="en-US" sz="1100" i="1" dirty="0" err="1">
                <a:solidFill>
                  <a:srgbClr val="00B4B2"/>
                </a:solidFill>
                <a:latin typeface="Arial Narrow" panose="020B0606020202030204" pitchFamily="34" charset="0"/>
                <a:sym typeface="+mn-ea"/>
              </a:rPr>
              <a:t>Conference</a:t>
            </a:r>
            <a:r>
              <a:rPr lang="fr-FR" altLang="en-US" sz="1100" i="1" dirty="0">
                <a:solidFill>
                  <a:srgbClr val="00B4B2"/>
                </a:solidFill>
                <a:latin typeface="Arial Narrow" panose="020B0606020202030204" pitchFamily="34" charset="0"/>
                <a:sym typeface="+mn-ea"/>
              </a:rPr>
              <a:t> </a:t>
            </a:r>
            <a:r>
              <a:rPr lang="fr-FR" altLang="en-US" sz="1100" i="1" dirty="0" smtClean="0">
                <a:solidFill>
                  <a:srgbClr val="00B4B2"/>
                </a:solidFill>
                <a:latin typeface="Arial Narrow" panose="020B0606020202030204" pitchFamily="34" charset="0"/>
                <a:sym typeface="+mn-ea"/>
              </a:rPr>
              <a:t>V: </a:t>
            </a:r>
            <a:r>
              <a:rPr lang="pt-PT" sz="1100" i="1" dirty="0" smtClean="0">
                <a:solidFill>
                  <a:schemeClr val="bg1"/>
                </a:solidFill>
                <a:latin typeface="Arial Narrow" panose="020B0606020202030204" pitchFamily="34" charset="0"/>
                <a:sym typeface="+mn-ea"/>
              </a:rPr>
              <a:t>«</a:t>
            </a:r>
            <a:r>
              <a:rPr lang="fr-FR" sz="1100" i="1" dirty="0">
                <a:solidFill>
                  <a:schemeClr val="bg1"/>
                </a:solidFill>
                <a:latin typeface="Arial Narrow" panose="020B0606020202030204" pitchFamily="34" charset="0"/>
                <a:cs typeface="Arial Narrow" panose="020B0606020202030204" pitchFamily="34" charset="0"/>
                <a:sym typeface="+mn-ea"/>
              </a:rPr>
              <a:t>LES DÉFIS DU DÉVELOPPEMENT DURABLE: La nécessité d'une gestion des nutriments en agriculture</a:t>
            </a:r>
            <a:r>
              <a:rPr lang="pt-PT" sz="1100" i="1" dirty="0" smtClean="0">
                <a:solidFill>
                  <a:schemeClr val="bg1"/>
                </a:solidFill>
                <a:latin typeface="Arial Narrow" panose="020B0606020202030204" pitchFamily="34" charset="0"/>
                <a:sym typeface="+mn-ea"/>
              </a:rPr>
              <a:t>» </a:t>
            </a:r>
            <a:endParaRPr lang="pt-PT" sz="1100" i="1" dirty="0">
              <a:solidFill>
                <a:schemeClr val="bg1"/>
              </a:solidFill>
              <a:latin typeface="Arial Narrow" panose="020B0606020202030204" pitchFamily="34" charset="0"/>
              <a:sym typeface="+mn-ea"/>
            </a:endParaRPr>
          </a:p>
          <a:p>
            <a:pPr>
              <a:lnSpc>
                <a:spcPts val="1100"/>
              </a:lnSpc>
              <a:defRPr lang="en-US"/>
            </a:pPr>
            <a:r>
              <a:rPr lang="fr-FR" sz="1100" i="1" dirty="0" smtClean="0">
                <a:solidFill>
                  <a:srgbClr val="00B4B2"/>
                </a:solidFill>
                <a:latin typeface="Arial Narrow" panose="020B0606020202030204" pitchFamily="34" charset="0"/>
                <a:sym typeface="+mn-ea"/>
              </a:rPr>
              <a:t>Modérateur </a:t>
            </a:r>
            <a:r>
              <a:rPr lang="pt-PT" sz="1100" i="1" dirty="0" smtClean="0">
                <a:solidFill>
                  <a:schemeClr val="bg1"/>
                </a:solidFill>
                <a:latin typeface="Arial Narrow" panose="020B0606020202030204" pitchFamily="34" charset="0"/>
                <a:cs typeface="Arial Narrow" panose="020B0606020202030204" pitchFamily="34" charset="0"/>
                <a:sym typeface="+mn-ea"/>
              </a:rPr>
              <a:t>: </a:t>
            </a:r>
            <a:r>
              <a:rPr lang="fr-FR" sz="1100" i="1" dirty="0">
                <a:solidFill>
                  <a:schemeClr val="bg1"/>
                </a:solidFill>
                <a:latin typeface="Arial Narrow" panose="020B0606020202030204" pitchFamily="34" charset="0"/>
                <a:cs typeface="Arial Narrow" panose="020B0606020202030204" pitchFamily="34" charset="0"/>
                <a:sym typeface="+mn-ea"/>
              </a:rPr>
              <a:t>ARAA</a:t>
            </a:r>
            <a:r>
              <a:rPr lang="fr-FR" sz="1100" dirty="0">
                <a:solidFill>
                  <a:schemeClr val="bg1"/>
                </a:solidFill>
                <a:latin typeface="Arial Narrow" panose="020B0606020202030204" pitchFamily="34" charset="0"/>
                <a:cs typeface="Arial Narrow" panose="020B0606020202030204" pitchFamily="34" charset="0"/>
                <a:sym typeface="+mn-ea"/>
              </a:rPr>
              <a:t> - Agence régionale pour l'agriculture et l'alimentation</a:t>
            </a:r>
            <a:endParaRPr lang="pt-PT" sz="1100" b="1" i="1" dirty="0">
              <a:solidFill>
                <a:schemeClr val="bg1"/>
              </a:solidFill>
              <a:latin typeface="Arial Narrow" panose="020B0606020202030204" pitchFamily="34" charset="0"/>
              <a:sym typeface="+mn-ea"/>
            </a:endParaRPr>
          </a:p>
          <a:p>
            <a:pPr>
              <a:lnSpc>
                <a:spcPts val="1100"/>
              </a:lnSpc>
              <a:defRPr lang="en-US"/>
            </a:pPr>
            <a:r>
              <a:rPr lang="fr-FR" sz="1100" i="1" dirty="0" smtClean="0">
                <a:solidFill>
                  <a:srgbClr val="00B4B2"/>
                </a:solidFill>
                <a:latin typeface="Arial Narrow" panose="020B0606020202030204" pitchFamily="34" charset="0"/>
                <a:sym typeface="+mn-ea"/>
              </a:rPr>
              <a:t>Conférencier </a:t>
            </a:r>
            <a:r>
              <a:rPr lang="pt-PT" sz="1100" i="1" dirty="0" smtClean="0">
                <a:solidFill>
                  <a:schemeClr val="bg1"/>
                </a:solidFill>
                <a:latin typeface="Arial Narrow" panose="020B0606020202030204" pitchFamily="34" charset="0"/>
                <a:cs typeface="Arial Narrow" panose="020B0606020202030204" pitchFamily="34" charset="0"/>
                <a:sym typeface="+mn-ea"/>
              </a:rPr>
              <a:t>: </a:t>
            </a:r>
            <a:r>
              <a:rPr lang="fr-FR" sz="1100" i="1" dirty="0">
                <a:solidFill>
                  <a:schemeClr val="bg1"/>
                </a:solidFill>
                <a:latin typeface="Arial Narrow" panose="020B0606020202030204" pitchFamily="34" charset="0"/>
                <a:cs typeface="Arial Narrow" panose="020B0606020202030204" pitchFamily="34" charset="0"/>
                <a:sym typeface="+mn-ea"/>
              </a:rPr>
              <a:t>FAO</a:t>
            </a:r>
            <a:r>
              <a:rPr lang="fr-FR" sz="1100" dirty="0">
                <a:solidFill>
                  <a:schemeClr val="bg1"/>
                </a:solidFill>
                <a:latin typeface="Arial Narrow" panose="020B0606020202030204" pitchFamily="34" charset="0"/>
                <a:cs typeface="Arial Narrow" panose="020B0606020202030204" pitchFamily="34" charset="0"/>
                <a:sym typeface="+mn-ea"/>
              </a:rPr>
              <a:t> - Organisation des Nations Unies pour l'alimentation et </a:t>
            </a:r>
            <a:r>
              <a:rPr lang="fr-FR" sz="1100" dirty="0" smtClean="0">
                <a:solidFill>
                  <a:schemeClr val="bg1"/>
                </a:solidFill>
                <a:latin typeface="Arial Narrow" panose="020B0606020202030204" pitchFamily="34" charset="0"/>
                <a:cs typeface="Arial Narrow" panose="020B0606020202030204" pitchFamily="34" charset="0"/>
                <a:sym typeface="+mn-ea"/>
              </a:rPr>
              <a:t>l'agriculture</a:t>
            </a:r>
            <a:endParaRPr lang="pt-PT"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endParaRPr lang="pt-PT"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dirty="0">
                <a:solidFill>
                  <a:srgbClr val="006666"/>
                </a:solidFill>
                <a:latin typeface="Arial Narrow" panose="020B0606020202030204" pitchFamily="34" charset="0"/>
              </a:rPr>
              <a:t>Débat</a:t>
            </a:r>
          </a:p>
          <a:p>
            <a:pPr>
              <a:lnSpc>
                <a:spcPts val="1100"/>
              </a:lnSpc>
              <a:defRPr lang="en-US"/>
            </a:pPr>
            <a:endParaRPr lang="pt-BR" sz="1100" i="1" dirty="0" smtClean="0">
              <a:solidFill>
                <a:schemeClr val="bg1"/>
              </a:solidFill>
              <a:latin typeface="Arial Narrow" panose="020B0606020202030204" pitchFamily="34" charset="0"/>
            </a:endParaRPr>
          </a:p>
          <a:p>
            <a:pPr>
              <a:lnSpc>
                <a:spcPts val="1100"/>
              </a:lnSpc>
              <a:defRPr lang="en-US"/>
            </a:pPr>
            <a:r>
              <a:rPr lang="pt-BR" sz="1100" dirty="0">
                <a:solidFill>
                  <a:srgbClr val="006666"/>
                </a:solidFill>
                <a:latin typeface="Arial Narrow" panose="020B0606020202030204" pitchFamily="34" charset="0"/>
              </a:rPr>
              <a:t>Pause café</a:t>
            </a:r>
          </a:p>
          <a:p>
            <a:pPr>
              <a:lnSpc>
                <a:spcPts val="1100"/>
              </a:lnSpc>
              <a:defRPr lang="en-US"/>
            </a:pPr>
            <a:r>
              <a:rPr lang="pt-PT" sz="1100" i="1" dirty="0" smtClean="0">
                <a:solidFill>
                  <a:srgbClr val="00B4B2"/>
                </a:solidFill>
                <a:latin typeface="Arial Narrow" panose="020B0606020202030204" pitchFamily="34" charset="0"/>
                <a:sym typeface="+mn-ea"/>
              </a:rPr>
              <a:t>Conférence </a:t>
            </a:r>
            <a:r>
              <a:rPr lang="pt-PT" sz="1100" i="1" dirty="0" smtClean="0">
                <a:solidFill>
                  <a:srgbClr val="00B4B2"/>
                </a:solidFill>
                <a:latin typeface="Arial Narrow" panose="020B0606020202030204" pitchFamily="34" charset="0"/>
                <a:cs typeface="Arial Narrow" panose="020B0606020202030204" pitchFamily="34" charset="0"/>
                <a:sym typeface="+mn-ea"/>
              </a:rPr>
              <a:t>VI</a:t>
            </a:r>
            <a:r>
              <a:rPr lang="pt-PT" sz="1100" i="1" dirty="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pt-PT" sz="1100" i="1" dirty="0">
                <a:solidFill>
                  <a:schemeClr val="bg1"/>
                </a:solidFill>
                <a:latin typeface="Arial Narrow" panose="020B0606020202030204" pitchFamily="34" charset="0"/>
                <a:cs typeface="Arial Narrow" panose="020B0606020202030204" pitchFamily="34" charset="0"/>
                <a:sym typeface="+mn-ea"/>
              </a:rPr>
              <a:t>LA FERTILISATION DU SOL AVEC POUDRE DE ROCHE ET PRODUCTION DES ALIMENTS</a:t>
            </a:r>
            <a:r>
              <a:rPr lang="pt-PT" sz="1100" i="1" dirty="0" smtClean="0">
                <a:solidFill>
                  <a:schemeClr val="bg1"/>
                </a:solidFill>
                <a:latin typeface="Arial Narrow" panose="020B0606020202030204" pitchFamily="34" charset="0"/>
                <a:cs typeface="Arial Narrow" panose="020B0606020202030204" pitchFamily="34" charset="0"/>
                <a:sym typeface="+mn-ea"/>
              </a:rPr>
              <a:t>» </a:t>
            </a:r>
            <a:endParaRPr lang="pt-PT" sz="1100" i="1"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pt-PT" sz="1100" i="1" dirty="0">
                <a:solidFill>
                  <a:srgbClr val="00B4B2"/>
                </a:solidFill>
                <a:latin typeface="Arial Narrow" panose="020B0606020202030204" pitchFamily="34" charset="0"/>
                <a:sym typeface="+mn-ea"/>
              </a:rPr>
              <a:t>Modérateur </a:t>
            </a:r>
            <a:r>
              <a:rPr lang="pt-PT" sz="1100" dirty="0" smtClean="0">
                <a:solidFill>
                  <a:schemeClr val="bg1"/>
                </a:solidFill>
                <a:latin typeface="Arial Narrow" panose="020B0606020202030204" pitchFamily="34" charset="0"/>
                <a:cs typeface="Arial Narrow" panose="020B0606020202030204" pitchFamily="34" charset="0"/>
                <a:sym typeface="+mn-ea"/>
              </a:rPr>
              <a:t>Cabo Verde</a:t>
            </a:r>
            <a:endParaRPr lang="pt-PT" sz="1100" i="1"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fr-FR" sz="1100" i="1" dirty="0">
                <a:solidFill>
                  <a:srgbClr val="00B4B2"/>
                </a:solidFill>
                <a:latin typeface="Arial Narrow" panose="020B0606020202030204" pitchFamily="34" charset="0"/>
                <a:sym typeface="+mn-ea"/>
              </a:rPr>
              <a:t>Conférencier </a:t>
            </a:r>
            <a:r>
              <a:rPr lang="pt-PT" sz="1100" i="1" dirty="0" smtClean="0">
                <a:solidFill>
                  <a:schemeClr val="bg1"/>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sym typeface="+mn-ea"/>
              </a:rPr>
              <a:t>Prof. Émérite Othon Henry Leonardos, de l'Université de </a:t>
            </a:r>
            <a:r>
              <a:rPr lang="pt-PT" sz="1100" dirty="0" smtClean="0">
                <a:solidFill>
                  <a:schemeClr val="bg1"/>
                </a:solidFill>
                <a:latin typeface="Arial Narrow" panose="020B0606020202030204" pitchFamily="34" charset="0"/>
                <a:sym typeface="+mn-ea"/>
              </a:rPr>
              <a:t>Brasilia</a:t>
            </a:r>
            <a:endParaRPr lang="pt-PT" sz="1100" dirty="0">
              <a:solidFill>
                <a:schemeClr val="bg1"/>
              </a:solidFill>
              <a:latin typeface="Arial Narrow" panose="020B0606020202030204" pitchFamily="34" charset="0"/>
              <a:sym typeface="+mn-ea"/>
            </a:endParaRPr>
          </a:p>
          <a:p>
            <a:pPr>
              <a:lnSpc>
                <a:spcPts val="1100"/>
              </a:lnSpc>
              <a:defRPr lang="en-US"/>
            </a:pPr>
            <a:r>
              <a:rPr lang="pt-PT" sz="1100" i="1" dirty="0">
                <a:solidFill>
                  <a:schemeClr val="bg1"/>
                </a:solidFill>
                <a:latin typeface="Arial Narrow" panose="020B0606020202030204" pitchFamily="34" charset="0"/>
              </a:rPr>
              <a:t> </a:t>
            </a:r>
          </a:p>
          <a:p>
            <a:pPr>
              <a:lnSpc>
                <a:spcPts val="1100"/>
              </a:lnSpc>
              <a:defRPr lang="en-US"/>
            </a:pPr>
            <a:r>
              <a:rPr lang="pt-PT" sz="1100" dirty="0">
                <a:solidFill>
                  <a:srgbClr val="006666"/>
                </a:solidFill>
                <a:latin typeface="Arial Narrow" panose="020B0606020202030204" pitchFamily="34" charset="0"/>
              </a:rPr>
              <a:t>Débat</a:t>
            </a:r>
          </a:p>
          <a:p>
            <a:pPr>
              <a:lnSpc>
                <a:spcPts val="1100"/>
              </a:lnSpc>
              <a:defRPr lang="en-US"/>
            </a:pPr>
            <a:endParaRPr lang="pt-BR" sz="1100" i="1" dirty="0" smtClean="0">
              <a:solidFill>
                <a:schemeClr val="bg1"/>
              </a:solidFill>
              <a:latin typeface="Arial Narrow" panose="020B0606020202030204" pitchFamily="34" charset="0"/>
            </a:endParaRPr>
          </a:p>
          <a:p>
            <a:pPr>
              <a:lnSpc>
                <a:spcPts val="1100"/>
              </a:lnSpc>
              <a:defRPr lang="en-US"/>
            </a:pPr>
            <a:r>
              <a:rPr lang="pt-BR" sz="1100" b="1" i="1" dirty="0">
                <a:solidFill>
                  <a:srgbClr val="006666"/>
                </a:solidFill>
                <a:latin typeface="Arial Narrow" panose="020B0606020202030204" pitchFamily="34" charset="0"/>
              </a:rPr>
              <a:t>Déjeuner</a:t>
            </a:r>
          </a:p>
          <a:p>
            <a:pPr>
              <a:lnSpc>
                <a:spcPts val="1100"/>
              </a:lnSpc>
              <a:defRPr lang="en-US"/>
            </a:pPr>
            <a:r>
              <a:rPr lang="pt-PT" sz="1100" i="1" dirty="0" smtClean="0">
                <a:solidFill>
                  <a:srgbClr val="00B4B2"/>
                </a:solidFill>
                <a:latin typeface="Arial Narrow" panose="020B0606020202030204" pitchFamily="34" charset="0"/>
                <a:sym typeface="+mn-ea"/>
              </a:rPr>
              <a:t>Panel</a:t>
            </a:r>
            <a:r>
              <a:rPr lang="pt-PT" sz="1100" i="1" dirty="0" smtClean="0">
                <a:solidFill>
                  <a:srgbClr val="00B4B2"/>
                </a:solidFill>
                <a:latin typeface="Arial Narrow" panose="020B0606020202030204" pitchFamily="34" charset="0"/>
                <a:cs typeface="Arial Narrow" panose="020B0606020202030204" pitchFamily="34" charset="0"/>
                <a:sym typeface="+mn-ea"/>
              </a:rPr>
              <a:t>  I</a:t>
            </a:r>
            <a:r>
              <a:rPr lang="pt-PT" sz="1100" i="1" dirty="0" smtClean="0">
                <a:solidFill>
                  <a:schemeClr val="bg1"/>
                </a:solidFill>
                <a:latin typeface="Arial Narrow" panose="020B0606020202030204" pitchFamily="34" charset="0"/>
                <a:sym typeface="+mn-ea"/>
              </a:rPr>
              <a:t>: «</a:t>
            </a:r>
            <a:r>
              <a:rPr lang="pt-PT" sz="1100" i="1" dirty="0">
                <a:solidFill>
                  <a:schemeClr val="bg1"/>
                </a:solidFill>
                <a:latin typeface="Arial Narrow" panose="020B0606020202030204" pitchFamily="34" charset="0"/>
                <a:sym typeface="+mn-ea"/>
              </a:rPr>
              <a:t>BASALTE: POTENTIEL AGROMINÉRAL ET POSSIBILITÉS DE CHAÎNE PRODUCTIVES</a:t>
            </a:r>
            <a:r>
              <a:rPr lang="pt-PT" altLang="en-US" sz="1100" i="1" dirty="0" smtClean="0">
                <a:solidFill>
                  <a:schemeClr val="bg1"/>
                </a:solidFill>
                <a:latin typeface="Arial Narrow" panose="020B0606020202030204" pitchFamily="34" charset="0"/>
                <a:cs typeface="Arial" panose="020B0604020202020204" pitchFamily="34" charset="0"/>
                <a:sym typeface="+mn-ea"/>
              </a:rPr>
              <a:t>»</a:t>
            </a:r>
            <a:endParaRPr lang="pt-PT" altLang="en-US" sz="1100" i="1" dirty="0">
              <a:solidFill>
                <a:schemeClr val="bg1"/>
              </a:solidFill>
              <a:latin typeface="Arial Narrow" panose="020B0606020202030204" pitchFamily="34" charset="0"/>
              <a:cs typeface="Arial" panose="020B0604020202020204" pitchFamily="34" charset="0"/>
            </a:endParaRPr>
          </a:p>
          <a:p>
            <a:pPr>
              <a:lnSpc>
                <a:spcPts val="1100"/>
              </a:lnSpc>
              <a:defRPr lang="en-US"/>
            </a:pPr>
            <a:r>
              <a:rPr lang="pt-PT" sz="1100" i="1" dirty="0" smtClean="0">
                <a:solidFill>
                  <a:srgbClr val="00B4B2"/>
                </a:solidFill>
                <a:latin typeface="Arial Narrow" panose="020B0606020202030204" pitchFamily="34" charset="0"/>
                <a:sym typeface="+mn-ea"/>
              </a:rPr>
              <a:t>Modérateur</a:t>
            </a:r>
            <a:r>
              <a:rPr lang="pt-BR" sz="1100" i="1" dirty="0">
                <a:solidFill>
                  <a:srgbClr val="00B4B2"/>
                </a:solidFill>
                <a:latin typeface="Arial Narrow" panose="020B0606020202030204" pitchFamily="34" charset="0"/>
                <a:cs typeface="Arial Narrow" panose="020B0606020202030204" pitchFamily="34" charset="0"/>
                <a:sym typeface="+mn-ea"/>
              </a:rPr>
              <a:t>:  </a:t>
            </a:r>
            <a:r>
              <a:rPr lang="fr-FR" sz="1100" dirty="0">
                <a:solidFill>
                  <a:schemeClr val="bg1"/>
                </a:solidFill>
                <a:latin typeface="Arial Narrow" panose="020B0606020202030204" pitchFamily="34" charset="0"/>
                <a:cs typeface="Arial Narrow" panose="020B0606020202030204" pitchFamily="34" charset="0"/>
                <a:sym typeface="+mn-ea"/>
              </a:rPr>
              <a:t>Université </a:t>
            </a:r>
            <a:r>
              <a:rPr lang="fr-FR" sz="1100" dirty="0" smtClean="0">
                <a:solidFill>
                  <a:schemeClr val="bg1"/>
                </a:solidFill>
                <a:latin typeface="Arial Narrow" panose="020B0606020202030204" pitchFamily="34" charset="0"/>
                <a:cs typeface="Arial Narrow" panose="020B0606020202030204" pitchFamily="34" charset="0"/>
                <a:sym typeface="+mn-ea"/>
              </a:rPr>
              <a:t>Technique </a:t>
            </a:r>
            <a:r>
              <a:rPr lang="fr-FR" sz="1100" dirty="0">
                <a:solidFill>
                  <a:schemeClr val="bg1"/>
                </a:solidFill>
                <a:latin typeface="Arial Narrow" panose="020B0606020202030204" pitchFamily="34" charset="0"/>
                <a:cs typeface="Arial Narrow" panose="020B0606020202030204" pitchFamily="34" charset="0"/>
                <a:sym typeface="+mn-ea"/>
              </a:rPr>
              <a:t>de l'Atlantique </a:t>
            </a:r>
            <a:r>
              <a:rPr lang="fr-FR" sz="1100" i="1" dirty="0">
                <a:solidFill>
                  <a:schemeClr val="bg1"/>
                </a:solidFill>
                <a:latin typeface="Arial Narrow" panose="020B0606020202030204" pitchFamily="34" charset="0"/>
                <a:cs typeface="Arial Narrow" panose="020B0606020202030204" pitchFamily="34" charset="0"/>
                <a:sym typeface="+mn-ea"/>
              </a:rPr>
              <a:t>(UTA</a:t>
            </a:r>
            <a:r>
              <a:rPr lang="fr-FR" sz="1100" i="1" dirty="0" smtClean="0">
                <a:solidFill>
                  <a:schemeClr val="bg1"/>
                </a:solidFill>
                <a:latin typeface="Arial Narrow" panose="020B0606020202030204" pitchFamily="34" charset="0"/>
                <a:cs typeface="Arial Narrow" panose="020B0606020202030204" pitchFamily="34" charset="0"/>
                <a:sym typeface="+mn-ea"/>
              </a:rPr>
              <a:t>) – Cap Vert</a:t>
            </a:r>
          </a:p>
          <a:p>
            <a:pPr>
              <a:lnSpc>
                <a:spcPts val="1100"/>
              </a:lnSpc>
              <a:defRPr lang="en-US"/>
            </a:pPr>
            <a:r>
              <a:rPr lang="pt-PT" sz="1100" i="1" dirty="0" smtClean="0">
                <a:solidFill>
                  <a:srgbClr val="00B4B2"/>
                </a:solidFill>
                <a:latin typeface="Arial Narrow" panose="020B0606020202030204" pitchFamily="34" charset="0"/>
                <a:cs typeface="Arial Narrow" panose="020B0606020202030204" pitchFamily="34" charset="0"/>
                <a:sym typeface="+mn-ea"/>
              </a:rPr>
              <a:t>Orateurs</a:t>
            </a:r>
            <a:r>
              <a:rPr lang="pt-BR" sz="1100" i="1" dirty="0">
                <a:solidFill>
                  <a:srgbClr val="00B4B2"/>
                </a:solidFill>
                <a:latin typeface="Arial Narrow" panose="020B0606020202030204" pitchFamily="34" charset="0"/>
                <a:cs typeface="Arial Narrow" panose="020B0606020202030204" pitchFamily="34" charset="0"/>
                <a:sym typeface="+mn-ea"/>
              </a:rPr>
              <a:t>:</a:t>
            </a:r>
            <a:endParaRPr lang="pt-BR" sz="1100" i="1" dirty="0">
              <a:solidFill>
                <a:srgbClr val="00B4B2"/>
              </a:solidFill>
              <a:latin typeface="Arial Narrow" panose="020B0606020202030204" pitchFamily="34" charset="0"/>
              <a:cs typeface="Arial Narrow" panose="020B0606020202030204" pitchFamily="34" charset="0"/>
            </a:endParaRPr>
          </a:p>
          <a:p>
            <a:pPr>
              <a:lnSpc>
                <a:spcPts val="1100"/>
              </a:lnSpc>
              <a:defRPr lang="en-US"/>
            </a:pPr>
            <a:r>
              <a:rPr lang="pt-PT" sz="1100" i="1" dirty="0">
                <a:solidFill>
                  <a:schemeClr val="bg1"/>
                </a:solidFill>
                <a:latin typeface="Arial Narrow" panose="020B0606020202030204" pitchFamily="34" charset="0"/>
                <a:sym typeface="+mn-ea"/>
              </a:rPr>
              <a:t>MSc.</a:t>
            </a:r>
            <a:r>
              <a:rPr lang="pt-PT" sz="1100" b="1" i="1" dirty="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Magda Bergmann - </a:t>
            </a:r>
            <a:r>
              <a:rPr lang="fr-FR" sz="1100" i="1" dirty="0">
                <a:solidFill>
                  <a:schemeClr val="bg1"/>
                </a:solidFill>
                <a:latin typeface="Arial Narrow" panose="020B0606020202030204" pitchFamily="34" charset="0"/>
                <a:sym typeface="+mn-ea"/>
              </a:rPr>
              <a:t>Chercheur </a:t>
            </a:r>
            <a:r>
              <a:rPr lang="pt-PT" altLang="fr-FR" sz="1100" i="1" dirty="0">
                <a:solidFill>
                  <a:schemeClr val="bg1"/>
                </a:solidFill>
                <a:latin typeface="Arial Narrow" panose="020B0606020202030204" pitchFamily="34" charset="0"/>
                <a:sym typeface="+mn-ea"/>
              </a:rPr>
              <a:t>du </a:t>
            </a:r>
            <a:r>
              <a:rPr lang="pt-PT" sz="1100" dirty="0">
                <a:solidFill>
                  <a:schemeClr val="bg1"/>
                </a:solidFill>
                <a:latin typeface="Arial Narrow" panose="020B0606020202030204" pitchFamily="34" charset="0"/>
                <a:sym typeface="+mn-ea"/>
              </a:rPr>
              <a:t>Service Géologique du Brésil</a:t>
            </a:r>
          </a:p>
          <a:p>
            <a:pPr>
              <a:lnSpc>
                <a:spcPts val="1100"/>
              </a:lnSpc>
              <a:defRPr lang="en-US"/>
            </a:pPr>
            <a:r>
              <a:rPr lang="pt-PT" sz="1100" i="1" dirty="0">
                <a:solidFill>
                  <a:schemeClr val="bg1"/>
                </a:solidFill>
                <a:latin typeface="Arial Narrow" panose="020B0606020202030204" pitchFamily="34" charset="0"/>
                <a:sym typeface="+mn-ea"/>
              </a:rPr>
              <a:t>MSc.</a:t>
            </a:r>
            <a:r>
              <a:rPr lang="pt-PT" sz="1100" b="1" i="1" dirty="0">
                <a:solidFill>
                  <a:schemeClr val="bg1"/>
                </a:solidFill>
                <a:latin typeface="Arial Narrow" panose="020B0606020202030204" pitchFamily="34" charset="0"/>
                <a:sym typeface="+mn-ea"/>
              </a:rPr>
              <a:t>  </a:t>
            </a:r>
            <a:r>
              <a:rPr lang="pt-PT" sz="1100" dirty="0" smtClean="0">
                <a:solidFill>
                  <a:schemeClr val="bg1"/>
                </a:solidFill>
                <a:latin typeface="Arial Narrow" panose="020B0606020202030204" pitchFamily="34" charset="0"/>
                <a:sym typeface="+mn-ea"/>
              </a:rPr>
              <a:t>Andrea </a:t>
            </a:r>
            <a:r>
              <a:rPr lang="pt-PT" sz="1100" dirty="0">
                <a:solidFill>
                  <a:schemeClr val="bg1"/>
                </a:solidFill>
                <a:latin typeface="Arial Narrow" panose="020B0606020202030204" pitchFamily="34" charset="0"/>
                <a:sym typeface="+mn-ea"/>
              </a:rPr>
              <a:t>Sander - </a:t>
            </a:r>
            <a:r>
              <a:rPr lang="fr-FR" sz="1100" i="1" dirty="0">
                <a:solidFill>
                  <a:schemeClr val="bg1"/>
                </a:solidFill>
                <a:latin typeface="Arial Narrow" panose="020B0606020202030204" pitchFamily="34" charset="0"/>
                <a:sym typeface="+mn-ea"/>
              </a:rPr>
              <a:t>Chercheur </a:t>
            </a:r>
            <a:r>
              <a:rPr lang="pt-PT" altLang="fr-FR" sz="1100" i="1" dirty="0">
                <a:solidFill>
                  <a:schemeClr val="bg1"/>
                </a:solidFill>
                <a:latin typeface="Arial Narrow" panose="020B0606020202030204" pitchFamily="34" charset="0"/>
                <a:sym typeface="+mn-ea"/>
              </a:rPr>
              <a:t>du </a:t>
            </a:r>
            <a:r>
              <a:rPr lang="pt-PT" sz="1100" dirty="0">
                <a:solidFill>
                  <a:schemeClr val="bg1"/>
                </a:solidFill>
                <a:latin typeface="Arial Narrow" panose="020B0606020202030204" pitchFamily="34" charset="0"/>
                <a:sym typeface="+mn-ea"/>
              </a:rPr>
              <a:t>Service Géologique du Brésil</a:t>
            </a:r>
          </a:p>
          <a:p>
            <a:pPr>
              <a:lnSpc>
                <a:spcPts val="1100"/>
              </a:lnSpc>
              <a:defRPr lang="en-US"/>
            </a:pPr>
            <a:endParaRPr lang="pt-PT" altLang="en-US" sz="1100" dirty="0" smtClean="0">
              <a:solidFill>
                <a:schemeClr val="bg1"/>
              </a:solidFill>
              <a:latin typeface="Arial Narrow" panose="020B0606020202030204" pitchFamily="34" charset="0"/>
              <a:sym typeface="+mn-ea"/>
            </a:endParaRPr>
          </a:p>
          <a:p>
            <a:pPr>
              <a:lnSpc>
                <a:spcPts val="1100"/>
              </a:lnSpc>
              <a:defRPr lang="en-US"/>
            </a:pPr>
            <a:r>
              <a:rPr lang="pt-PT" sz="1100" dirty="0" smtClean="0">
                <a:solidFill>
                  <a:srgbClr val="006666"/>
                </a:solidFill>
                <a:latin typeface="Arial Narrow" panose="020B0606020202030204" pitchFamily="34" charset="0"/>
              </a:rPr>
              <a:t>Débat</a:t>
            </a:r>
            <a:endParaRPr lang="pt-PT" altLang="en-US" sz="1100" dirty="0" smtClean="0">
              <a:solidFill>
                <a:schemeClr val="bg1"/>
              </a:solidFill>
              <a:latin typeface="Arial Narrow" panose="020B0606020202030204" pitchFamily="34" charset="0"/>
              <a:sym typeface="+mn-ea"/>
            </a:endParaRPr>
          </a:p>
          <a:p>
            <a:pPr>
              <a:lnSpc>
                <a:spcPts val="1100"/>
              </a:lnSpc>
              <a:defRPr lang="en-US"/>
            </a:pPr>
            <a:endParaRPr lang="pt-PT" sz="1100" i="1" dirty="0">
              <a:solidFill>
                <a:schemeClr val="bg1"/>
              </a:solidFill>
              <a:latin typeface="Arial Narrow" panose="020B0606020202030204" pitchFamily="34" charset="0"/>
            </a:endParaRPr>
          </a:p>
          <a:p>
            <a:pPr>
              <a:lnSpc>
                <a:spcPts val="1100"/>
              </a:lnSpc>
              <a:defRPr lang="en-US"/>
            </a:pPr>
            <a:r>
              <a:rPr lang="pt-BR" sz="1100" dirty="0">
                <a:solidFill>
                  <a:srgbClr val="006666"/>
                </a:solidFill>
                <a:latin typeface="Arial Narrow" panose="020B0606020202030204" pitchFamily="34" charset="0"/>
              </a:rPr>
              <a:t>Pause café</a:t>
            </a:r>
          </a:p>
          <a:p>
            <a:pPr>
              <a:lnSpc>
                <a:spcPts val="1100"/>
              </a:lnSpc>
              <a:defRPr lang="en-US"/>
            </a:pPr>
            <a:r>
              <a:rPr lang="fr-FR" altLang="en-US" sz="1100" i="1" dirty="0" smtClean="0">
                <a:solidFill>
                  <a:srgbClr val="00B4B2"/>
                </a:solidFill>
                <a:latin typeface="Arial Narrow" panose="020B0606020202030204" pitchFamily="34" charset="0"/>
                <a:sym typeface="+mn-ea"/>
              </a:rPr>
              <a:t>Conférence </a:t>
            </a:r>
            <a:r>
              <a:rPr lang="pt-PT" sz="1100" i="1" dirty="0" smtClean="0">
                <a:solidFill>
                  <a:srgbClr val="00B4B2"/>
                </a:solidFill>
                <a:latin typeface="Arial Narrow" panose="020B0606020202030204" pitchFamily="34" charset="0"/>
                <a:cs typeface="Arial Narrow" panose="020B0606020202030204" pitchFamily="34" charset="0"/>
                <a:sym typeface="+mn-ea"/>
              </a:rPr>
              <a:t>VII</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pt-PT" sz="1100" dirty="0" smtClean="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 </a:t>
            </a:r>
            <a:r>
              <a:rPr lang="fr-FR" sz="1100" i="1" dirty="0" smtClean="0">
                <a:solidFill>
                  <a:schemeClr val="bg1"/>
                </a:solidFill>
                <a:latin typeface="Arial Narrow" panose="020B0606020202030204" pitchFamily="34" charset="0"/>
              </a:rPr>
              <a:t>LA </a:t>
            </a:r>
            <a:r>
              <a:rPr lang="fr-FR" sz="1100" i="1" dirty="0">
                <a:solidFill>
                  <a:schemeClr val="bg1"/>
                </a:solidFill>
                <a:latin typeface="Arial Narrow" panose="020B0606020202030204" pitchFamily="34" charset="0"/>
              </a:rPr>
              <a:t>CHAÎNE DE DÉVELOPPEMENT AGRICOLE SUR LE CONTINENT AFRICAIN - De la production à l'industrialisation et à la </a:t>
            </a:r>
            <a:r>
              <a:rPr lang="fr-FR" sz="1100" i="1" dirty="0" smtClean="0">
                <a:solidFill>
                  <a:schemeClr val="bg1"/>
                </a:solidFill>
                <a:latin typeface="Arial Narrow" panose="020B0606020202030204" pitchFamily="34" charset="0"/>
              </a:rPr>
              <a:t>distribution </a:t>
            </a:r>
            <a:r>
              <a:rPr lang="pt-PT" altLang="en-US" sz="1100" i="1" dirty="0" smtClean="0">
                <a:solidFill>
                  <a:schemeClr val="bg1"/>
                </a:solidFill>
                <a:latin typeface="Arial Narrow" panose="020B0606020202030204" pitchFamily="34" charset="0"/>
                <a:cs typeface="Arial Narrow" panose="020B0606020202030204" pitchFamily="34" charset="0"/>
                <a:sym typeface="+mn-ea"/>
              </a:rPr>
              <a:t>»</a:t>
            </a:r>
            <a:endParaRPr lang="pt-BR" sz="1100"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fr-FR" sz="1100" i="1" dirty="0">
                <a:solidFill>
                  <a:srgbClr val="00B4B2"/>
                </a:solidFill>
                <a:latin typeface="Arial Narrow" panose="020B0606020202030204" pitchFamily="34" charset="0"/>
                <a:sym typeface="+mn-ea"/>
              </a:rPr>
              <a:t>Modérateur </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fr-FR" sz="1100" dirty="0">
                <a:solidFill>
                  <a:schemeClr val="bg1"/>
                </a:solidFill>
                <a:latin typeface="Arial Narrow" panose="020B0606020202030204" pitchFamily="34" charset="0"/>
              </a:rPr>
              <a:t>Chambre de Commerce, d'Industrie, d'Agriculture et de Services de </a:t>
            </a:r>
            <a:r>
              <a:rPr lang="fr-FR" sz="1100" dirty="0" err="1">
                <a:solidFill>
                  <a:schemeClr val="bg1"/>
                </a:solidFill>
                <a:latin typeface="Arial Narrow" panose="020B0606020202030204" pitchFamily="34" charset="0"/>
              </a:rPr>
              <a:t>Sotavento</a:t>
            </a:r>
            <a:r>
              <a:rPr lang="fr-FR" sz="1100" dirty="0">
                <a:solidFill>
                  <a:schemeClr val="bg1"/>
                </a:solidFill>
                <a:latin typeface="Arial Narrow" panose="020B0606020202030204" pitchFamily="34" charset="0"/>
              </a:rPr>
              <a:t> – CCISSS – Cap Vert</a:t>
            </a:r>
          </a:p>
          <a:p>
            <a:pPr>
              <a:lnSpc>
                <a:spcPts val="1100"/>
              </a:lnSpc>
            </a:pPr>
            <a:r>
              <a:rPr lang="fr-FR" sz="1100" i="1" dirty="0" smtClean="0">
                <a:solidFill>
                  <a:srgbClr val="00B4B2"/>
                </a:solidFill>
                <a:latin typeface="Arial Narrow" panose="020B0606020202030204" pitchFamily="34" charset="0"/>
                <a:sym typeface="+mn-ea"/>
              </a:rPr>
              <a:t>Conférencier </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fr-FR" sz="1100" dirty="0">
                <a:solidFill>
                  <a:schemeClr val="bg1"/>
                </a:solidFill>
                <a:latin typeface="Arial Narrow" panose="020B0606020202030204" pitchFamily="34" charset="0"/>
              </a:rPr>
              <a:t>Banque Africaine de Développement </a:t>
            </a:r>
            <a:r>
              <a:rPr lang="fr-FR" sz="1100" dirty="0" smtClean="0">
                <a:solidFill>
                  <a:schemeClr val="bg1"/>
                </a:solidFill>
                <a:latin typeface="Arial Narrow" panose="020B0606020202030204" pitchFamily="34" charset="0"/>
              </a:rPr>
              <a:t>– BAD</a:t>
            </a:r>
          </a:p>
          <a:p>
            <a:pPr>
              <a:lnSpc>
                <a:spcPts val="1100"/>
              </a:lnSpc>
            </a:pPr>
            <a:endParaRPr lang="fr-FR"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dirty="0">
                <a:solidFill>
                  <a:srgbClr val="006666"/>
                </a:solidFill>
                <a:latin typeface="Arial Narrow" panose="020B0606020202030204" pitchFamily="34" charset="0"/>
              </a:rPr>
              <a:t>Débat</a:t>
            </a:r>
            <a:endParaRPr lang="pt-PT" altLang="en-US" sz="1100" dirty="0">
              <a:solidFill>
                <a:schemeClr val="bg1"/>
              </a:solidFill>
              <a:latin typeface="Arial Narrow" panose="020B0606020202030204" pitchFamily="34" charset="0"/>
              <a:sym typeface="+mn-ea"/>
            </a:endParaRPr>
          </a:p>
          <a:p>
            <a:pPr>
              <a:lnSpc>
                <a:spcPts val="1100"/>
              </a:lnSpc>
              <a:defRPr lang="en-US"/>
            </a:pPr>
            <a:endParaRPr lang="pt-PT" sz="1100" i="1" dirty="0">
              <a:solidFill>
                <a:schemeClr val="bg1"/>
              </a:solidFill>
              <a:latin typeface="Arial Narrow" panose="020B0606020202030204" pitchFamily="34" charset="0"/>
            </a:endParaRPr>
          </a:p>
          <a:p>
            <a:pPr>
              <a:lnSpc>
                <a:spcPts val="1100"/>
              </a:lnSpc>
              <a:defRPr lang="en-US"/>
            </a:pPr>
            <a:r>
              <a:rPr lang="pt-PT" sz="1100" dirty="0">
                <a:solidFill>
                  <a:schemeClr val="bg1"/>
                </a:solidFill>
                <a:latin typeface="Arial Narrow" panose="020B0606020202030204" pitchFamily="34" charset="0"/>
                <a:cs typeface="Arial Narrow" panose="020B0606020202030204" pitchFamily="34" charset="0"/>
                <a:sym typeface="+mn-ea"/>
              </a:rPr>
              <a:t>Coffee Break</a:t>
            </a:r>
            <a:endParaRPr lang="pt-PT" altLang="en-US" sz="1100" dirty="0">
              <a:solidFill>
                <a:schemeClr val="bg1"/>
              </a:solidFill>
              <a:latin typeface="Arial Narrow" panose="020B0606020202030204" pitchFamily="34" charset="0"/>
              <a:sym typeface="+mn-ea"/>
            </a:endParaRPr>
          </a:p>
          <a:p>
            <a:pPr>
              <a:lnSpc>
                <a:spcPts val="1100"/>
              </a:lnSpc>
              <a:defRPr lang="en-US"/>
            </a:pPr>
            <a:r>
              <a:rPr lang="fr-FR" altLang="en-US" sz="1100" i="1" dirty="0">
                <a:solidFill>
                  <a:srgbClr val="00B4B2"/>
                </a:solidFill>
                <a:latin typeface="Arial Narrow" panose="020B0606020202030204" pitchFamily="34" charset="0"/>
                <a:sym typeface="+mn-ea"/>
              </a:rPr>
              <a:t>Conférence </a:t>
            </a:r>
            <a:r>
              <a:rPr lang="pt-PT" sz="1100" i="1" dirty="0" smtClean="0">
                <a:solidFill>
                  <a:srgbClr val="00B4B2"/>
                </a:solidFill>
                <a:latin typeface="Arial Narrow" panose="020B0606020202030204" pitchFamily="34" charset="0"/>
                <a:cs typeface="Arial Narrow" panose="020B0606020202030204" pitchFamily="34" charset="0"/>
                <a:sym typeface="+mn-ea"/>
              </a:rPr>
              <a:t>VIII</a:t>
            </a:r>
            <a:r>
              <a:rPr lang="pt-PT" sz="1100" i="1" dirty="0">
                <a:solidFill>
                  <a:schemeClr val="bg1"/>
                </a:solidFill>
                <a:latin typeface="Arial Narrow" panose="020B0606020202030204" pitchFamily="34" charset="0"/>
                <a:cs typeface="Arial Narrow" panose="020B0606020202030204" pitchFamily="34" charset="0"/>
                <a:sym typeface="+mn-ea"/>
              </a:rPr>
              <a:t>:</a:t>
            </a:r>
            <a:r>
              <a:rPr lang="pt-PT" sz="1100" dirty="0">
                <a:solidFill>
                  <a:schemeClr val="bg1"/>
                </a:solidFill>
                <a:latin typeface="Arial Narrow" panose="020B0606020202030204" pitchFamily="34" charset="0"/>
                <a:cs typeface="Arial Narrow" panose="020B0606020202030204" pitchFamily="34" charset="0"/>
                <a:sym typeface="+mn-ea"/>
              </a:rPr>
              <a:t> </a:t>
            </a:r>
            <a:r>
              <a:rPr lang="pt-PT" sz="1100" i="1" dirty="0" smtClean="0">
                <a:solidFill>
                  <a:schemeClr val="bg1"/>
                </a:solidFill>
                <a:latin typeface="Arial Narrow" panose="020B0606020202030204" pitchFamily="34" charset="0"/>
                <a:cs typeface="Arial Narrow" panose="020B0606020202030204" pitchFamily="34" charset="0"/>
                <a:sym typeface="+mn-ea"/>
              </a:rPr>
              <a:t>«</a:t>
            </a:r>
            <a:r>
              <a:rPr lang="fr-FR" sz="1100" i="1" dirty="0">
                <a:solidFill>
                  <a:schemeClr val="bg1"/>
                </a:solidFill>
                <a:latin typeface="Arial Narrow" panose="020B0606020202030204" pitchFamily="34" charset="0"/>
              </a:rPr>
              <a:t>BIOTECHNOLOGIE ET ​​INNOVATION TECHNOLOGIQUE – La science comme fondement du développement durable de l'agriculture du futur</a:t>
            </a:r>
            <a:r>
              <a:rPr lang="pt-PT" altLang="en-US" sz="1100" i="1" dirty="0" smtClean="0">
                <a:solidFill>
                  <a:schemeClr val="bg1"/>
                </a:solidFill>
                <a:latin typeface="Arial Narrow" panose="020B0606020202030204" pitchFamily="34" charset="0"/>
                <a:cs typeface="Arial Narrow" panose="020B0606020202030204" pitchFamily="34" charset="0"/>
                <a:sym typeface="+mn-ea"/>
              </a:rPr>
              <a:t>»</a:t>
            </a:r>
            <a:endParaRPr lang="pt-BR" sz="1100" dirty="0">
              <a:solidFill>
                <a:schemeClr val="bg1"/>
              </a:solidFill>
              <a:latin typeface="Arial Narrow" panose="020B0606020202030204" pitchFamily="34" charset="0"/>
              <a:cs typeface="Arial Narrow" panose="020B0606020202030204" pitchFamily="34" charset="0"/>
            </a:endParaRPr>
          </a:p>
          <a:p>
            <a:pPr>
              <a:lnSpc>
                <a:spcPts val="1100"/>
              </a:lnSpc>
              <a:defRPr lang="en-US"/>
            </a:pPr>
            <a:r>
              <a:rPr lang="fr-FR" sz="1100" i="1" dirty="0">
                <a:solidFill>
                  <a:srgbClr val="00B4B2"/>
                </a:solidFill>
                <a:latin typeface="Arial Narrow" panose="020B0606020202030204" pitchFamily="34" charset="0"/>
                <a:sym typeface="+mn-ea"/>
              </a:rPr>
              <a:t>Modérateur </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fr-FR" sz="1100" dirty="0">
                <a:solidFill>
                  <a:schemeClr val="bg1"/>
                </a:solidFill>
                <a:latin typeface="Arial Narrow" panose="020B0606020202030204" pitchFamily="34" charset="0"/>
              </a:rPr>
              <a:t>Cabo Verde</a:t>
            </a:r>
          </a:p>
          <a:p>
            <a:pPr rtl="0">
              <a:lnSpc>
                <a:spcPts val="1100"/>
              </a:lnSpc>
              <a:defRPr lang="en-US"/>
            </a:pPr>
            <a:r>
              <a:rPr lang="fr-FR" sz="1100" i="1" dirty="0">
                <a:solidFill>
                  <a:srgbClr val="00B4B2"/>
                </a:solidFill>
                <a:latin typeface="Arial Narrow" panose="020B0606020202030204" pitchFamily="34" charset="0"/>
                <a:sym typeface="+mn-ea"/>
              </a:rPr>
              <a:t>Conférencier</a:t>
            </a:r>
            <a:r>
              <a:rPr lang="pt-PT" altLang="en-US" sz="1100" i="1" dirty="0" smtClean="0">
                <a:solidFill>
                  <a:srgbClr val="00B4B2"/>
                </a:solidFill>
                <a:latin typeface="Arial Narrow" panose="020B0606020202030204" pitchFamily="34" charset="0"/>
                <a:cs typeface="Arial Narrow" panose="020B0606020202030204" pitchFamily="34" charset="0"/>
                <a:sym typeface="+mn-ea"/>
              </a:rPr>
              <a:t> </a:t>
            </a:r>
            <a:r>
              <a:rPr lang="pt-BR" sz="1100" i="1" dirty="0" smtClean="0">
                <a:solidFill>
                  <a:schemeClr val="bg1"/>
                </a:solidFill>
                <a:latin typeface="Arial Narrow" panose="020B0606020202030204" pitchFamily="34" charset="0"/>
                <a:cs typeface="Arial Narrow" panose="020B0606020202030204" pitchFamily="34" charset="0"/>
                <a:sym typeface="+mn-ea"/>
              </a:rPr>
              <a:t>: </a:t>
            </a:r>
            <a:r>
              <a:rPr lang="pt-BR" sz="1100" i="1" dirty="0">
                <a:solidFill>
                  <a:schemeClr val="bg1"/>
                </a:solidFill>
                <a:latin typeface="Arial Narrow" panose="020B0606020202030204" pitchFamily="34" charset="0"/>
                <a:cs typeface="Arial Narrow" panose="020B0606020202030204" pitchFamily="34" charset="0"/>
                <a:sym typeface="+mn-ea"/>
              </a:rPr>
              <a:t>Dr </a:t>
            </a:r>
            <a:r>
              <a:rPr lang="pt-PT" sz="1100" dirty="0">
                <a:solidFill>
                  <a:schemeClr val="bg1"/>
                </a:solidFill>
                <a:latin typeface="Arial Narrow" panose="020B0606020202030204" pitchFamily="34" charset="0"/>
              </a:rPr>
              <a:t>Sebastião Pedro  da Silva Neto - </a:t>
            </a:r>
            <a:r>
              <a:rPr lang="pt-PT" sz="1100" i="1" dirty="0">
                <a:solidFill>
                  <a:schemeClr val="bg1"/>
                </a:solidFill>
                <a:latin typeface="Arial Narrow" panose="020B0606020202030204" pitchFamily="34" charset="0"/>
              </a:rPr>
              <a:t>EMBRAPA</a:t>
            </a:r>
            <a:r>
              <a:rPr lang="pt-PT" sz="1100" dirty="0">
                <a:solidFill>
                  <a:schemeClr val="bg1"/>
                </a:solidFill>
                <a:latin typeface="Arial Narrow" panose="020B0606020202030204" pitchFamily="34" charset="0"/>
              </a:rPr>
              <a:t> - </a:t>
            </a:r>
            <a:r>
              <a:rPr lang="fr-FR" sz="1100" i="1" dirty="0">
                <a:solidFill>
                  <a:schemeClr val="bg1"/>
                </a:solidFill>
                <a:latin typeface="Arial Narrow" panose="020B0606020202030204" pitchFamily="34" charset="0"/>
              </a:rPr>
              <a:t>Société Brésilienne de Recherche </a:t>
            </a:r>
            <a:r>
              <a:rPr lang="fr-FR" sz="1100" i="1" dirty="0" smtClean="0">
                <a:solidFill>
                  <a:schemeClr val="bg1"/>
                </a:solidFill>
                <a:latin typeface="Arial Narrow" panose="020B0606020202030204" pitchFamily="34" charset="0"/>
              </a:rPr>
              <a:t>Agro-élevage</a:t>
            </a:r>
          </a:p>
          <a:p>
            <a:pPr rtl="0">
              <a:lnSpc>
                <a:spcPts val="1100"/>
              </a:lnSpc>
              <a:defRPr lang="en-US"/>
            </a:pPr>
            <a:endParaRPr lang="pt-PT" sz="1100" dirty="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sz="1100" dirty="0" smtClean="0">
                <a:solidFill>
                  <a:schemeClr val="bg1"/>
                </a:solidFill>
                <a:latin typeface="Arial Narrow" panose="020B0606020202030204" pitchFamily="34" charset="0"/>
                <a:cs typeface="Arial Narrow" panose="020B0606020202030204" pitchFamily="34" charset="0"/>
                <a:sym typeface="+mn-ea"/>
              </a:rPr>
              <a:t>Debate</a:t>
            </a:r>
          </a:p>
          <a:p>
            <a:pPr>
              <a:lnSpc>
                <a:spcPts val="1100"/>
              </a:lnSpc>
              <a:defRPr lang="en-US"/>
            </a:pPr>
            <a:endParaRPr lang="pt-PT" sz="1100" i="1" dirty="0">
              <a:solidFill>
                <a:schemeClr val="bg1"/>
              </a:solidFill>
              <a:latin typeface="Arial Narrow" panose="020B0606020202030204" pitchFamily="34" charset="0"/>
            </a:endParaRPr>
          </a:p>
          <a:p>
            <a:pPr>
              <a:lnSpc>
                <a:spcPts val="1100"/>
              </a:lnSpc>
              <a:defRPr lang="en-US"/>
            </a:pPr>
            <a:r>
              <a:rPr lang="pt-PT" sz="1100" dirty="0">
                <a:solidFill>
                  <a:schemeClr val="tx2">
                    <a:lumMod val="50000"/>
                  </a:schemeClr>
                </a:solidFill>
                <a:latin typeface="Arial Narrow" panose="020B0606020202030204" pitchFamily="34" charset="0"/>
              </a:rPr>
              <a:t>LIBRE</a:t>
            </a:r>
            <a:endParaRPr lang="pt-PT" sz="1100" i="1" dirty="0">
              <a:solidFill>
                <a:schemeClr val="tx2">
                  <a:lumMod val="50000"/>
                </a:schemeClr>
              </a:solidFill>
              <a:latin typeface="Arial Narrow" panose="020B0606020202030204" pitchFamily="34" charset="0"/>
            </a:endParaRPr>
          </a:p>
        </p:txBody>
      </p:sp>
      <p:sp>
        <p:nvSpPr>
          <p:cNvPr id="44" name="TextBox 16"/>
          <p:cNvSpPr/>
          <p:nvPr/>
        </p:nvSpPr>
        <p:spPr>
          <a:xfrm>
            <a:off x="31750" y="422271"/>
            <a:ext cx="1210310" cy="6148070"/>
          </a:xfrm>
          <a:prstGeom prst="rect">
            <a:avLst/>
          </a:prstGeom>
          <a:noFill/>
          <a:ln>
            <a:noFill/>
          </a:ln>
          <a:effectLst/>
        </p:spPr>
        <p:txBody>
          <a:bodyPr vert="horz" wrap="square" lIns="91440" tIns="45720" rIns="91440" bIns="45720" numCol="1" spcCol="215900" anchor="t"/>
          <a:lstStyle/>
          <a:p>
            <a:pPr>
              <a:lnSpc>
                <a:spcPts val="1100"/>
              </a:lnSpc>
              <a:defRPr lang="en-US"/>
            </a:pPr>
            <a:r>
              <a:rPr lang="pt-PT" sz="1100" b="1" i="1" dirty="0">
                <a:solidFill>
                  <a:srgbClr val="00B4B2"/>
                </a:solidFill>
                <a:latin typeface="Arial Narrow" panose="020B0606020202030204" pitchFamily="34" charset="0"/>
              </a:rPr>
              <a:t>ACCRÉDITATION </a:t>
            </a:r>
            <a:r>
              <a:rPr lang="en-US" sz="1100" dirty="0">
                <a:solidFill>
                  <a:srgbClr val="00B4B2"/>
                </a:solidFill>
                <a:latin typeface="Arial Narrow" panose="020B0606020202030204" pitchFamily="34" charset="0"/>
              </a:rPr>
              <a:t>08:30 – 10:15</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10:15 – 10:45</a:t>
            </a:r>
          </a:p>
          <a:p>
            <a:pPr>
              <a:lnSpc>
                <a:spcPts val="1100"/>
              </a:lnSpc>
              <a:defRPr lang="en-US"/>
            </a:pPr>
            <a:r>
              <a:rPr lang="en-US" sz="1100" dirty="0">
                <a:solidFill>
                  <a:srgbClr val="00B4B2"/>
                </a:solidFill>
                <a:latin typeface="Arial Narrow" panose="020B0606020202030204" pitchFamily="34" charset="0"/>
              </a:rPr>
              <a:t>10:45 – 12:30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pt-BR" sz="1100" dirty="0">
              <a:solidFill>
                <a:srgbClr val="00B4B2"/>
              </a:solidFill>
              <a:latin typeface="Arial Narrow" panose="020B0606020202030204" pitchFamily="34" charset="0"/>
            </a:endParaRPr>
          </a:p>
          <a:p>
            <a:pPr>
              <a:lnSpc>
                <a:spcPts val="1100"/>
              </a:lnSpc>
              <a:defRPr lang="en-US"/>
            </a:pPr>
            <a:endParaRPr lang="pt-BR" sz="1100" dirty="0">
              <a:solidFill>
                <a:srgbClr val="00B4B2"/>
              </a:solidFill>
              <a:latin typeface="Arial Narrow" panose="020B0606020202030204" pitchFamily="34" charset="0"/>
            </a:endParaRPr>
          </a:p>
          <a:p>
            <a:pPr>
              <a:lnSpc>
                <a:spcPts val="1100"/>
              </a:lnSpc>
              <a:defRPr lang="en-US"/>
            </a:pPr>
            <a:r>
              <a:rPr lang="en-US" sz="1100" i="1" dirty="0">
                <a:solidFill>
                  <a:srgbClr val="00B4B2"/>
                </a:solidFill>
                <a:latin typeface="Arial Narrow" panose="020B0606020202030204" pitchFamily="34" charset="0"/>
                <a:cs typeface="Times New Roman" panose="02020603050405020304" pitchFamily="1" charset="0"/>
              </a:rPr>
              <a:t>12:30- 14:00</a:t>
            </a:r>
          </a:p>
          <a:p>
            <a:pPr>
              <a:lnSpc>
                <a:spcPts val="1100"/>
              </a:lnSpc>
              <a:defRPr lang="en-US"/>
            </a:pPr>
            <a:r>
              <a:rPr lang="en-US" sz="1100" dirty="0">
                <a:solidFill>
                  <a:srgbClr val="00B4B2"/>
                </a:solidFill>
                <a:latin typeface="Arial Narrow" panose="020B0606020202030204" pitchFamily="34" charset="0"/>
              </a:rPr>
              <a:t>14:00 – 15:30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15:30 – 15:45</a:t>
            </a:r>
          </a:p>
          <a:p>
            <a:pPr>
              <a:lnSpc>
                <a:spcPts val="1100"/>
              </a:lnSpc>
              <a:defRPr lang="en-US"/>
            </a:pPr>
            <a:r>
              <a:rPr lang="en-US" sz="1100" dirty="0">
                <a:solidFill>
                  <a:srgbClr val="00B4B2"/>
                </a:solidFill>
                <a:latin typeface="Arial Narrow" panose="020B0606020202030204" pitchFamily="34" charset="0"/>
              </a:rPr>
              <a:t>15:45 – 17:30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17:30 – 17:45</a:t>
            </a:r>
          </a:p>
          <a:p>
            <a:pPr>
              <a:lnSpc>
                <a:spcPts val="1100"/>
              </a:lnSpc>
              <a:defRPr lang="en-US"/>
            </a:pPr>
            <a:r>
              <a:rPr lang="en-US" sz="1100" dirty="0">
                <a:solidFill>
                  <a:srgbClr val="00B4B2"/>
                </a:solidFill>
                <a:latin typeface="Arial Narrow" panose="020B0606020202030204" pitchFamily="34" charset="0"/>
              </a:rPr>
              <a:t>17:45 – 19:30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&gt; 19:30</a:t>
            </a: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&gt; 18:00 </a:t>
            </a:r>
            <a:endParaRPr lang="en-US" sz="1100" dirty="0">
              <a:solidFill>
                <a:srgbClr val="00B4B2"/>
              </a:solidFill>
              <a:latin typeface="Arial Narrow" panose="020B0606020202030204" pitchFamily="34" charset="0"/>
            </a:endParaRPr>
          </a:p>
        </p:txBody>
      </p:sp>
      <p:sp>
        <p:nvSpPr>
          <p:cNvPr id="47" name="CaixaDeTexto 22"/>
          <p:cNvSpPr txBox="1"/>
          <p:nvPr/>
        </p:nvSpPr>
        <p:spPr>
          <a:xfrm>
            <a:off x="9163685" y="918419"/>
            <a:ext cx="301625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48" name="CaixaDeTexto 67"/>
          <p:cNvSpPr/>
          <p:nvPr/>
        </p:nvSpPr>
        <p:spPr>
          <a:xfrm>
            <a:off x="9226550" y="1679149"/>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14 - 16 MARS</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pic>
        <p:nvPicPr>
          <p:cNvPr id="46"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51" name="TextBox 50"/>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52"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53"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5</a:t>
            </a:fld>
            <a:endParaRPr lang="fr-FR" altLang="pt-PT" sz="1200" b="1" i="1" u="sng" dirty="0" smtClean="0">
              <a:solidFill>
                <a:schemeClr val="tx2">
                  <a:lumMod val="50000"/>
                </a:schemeClr>
              </a:solidFill>
            </a:endParaRPr>
          </a:p>
        </p:txBody>
      </p:sp>
      <p:sp>
        <p:nvSpPr>
          <p:cNvPr id="55" name="Caixa de Texto 17"/>
          <p:cNvSpPr txBox="1"/>
          <p:nvPr/>
        </p:nvSpPr>
        <p:spPr>
          <a:xfrm>
            <a:off x="717173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934960" cy="4227830"/>
            <a:chOff x="6663" y="4100"/>
            <a:chExt cx="12496" cy="6658"/>
          </a:xfrm>
        </p:grpSpPr>
        <p:grpSp>
          <p:nvGrpSpPr>
            <p:cNvPr id="31" name="Agrupar 30"/>
            <p:cNvGrpSpPr/>
            <p:nvPr/>
          </p:nvGrpSpPr>
          <p:grpSpPr>
            <a:xfrm>
              <a:off x="8759" y="4100"/>
              <a:ext cx="10400" cy="5798"/>
              <a:chOff x="8759" y="4100"/>
              <a:chExt cx="10400" cy="5798"/>
            </a:xfrm>
          </p:grpSpPr>
          <p:sp>
            <p:nvSpPr>
              <p:cNvPr id="5" name="Rectângulo 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 name="Anel 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3" name="Rectângulo 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16" name="Imagem 15" descr="fundo"/>
                <p:cNvPicPr>
                  <a:picLocks noChangeAspect="1"/>
                </p:cNvPicPr>
                <p:nvPr/>
              </p:nvPicPr>
              <p:blipFill>
                <a:blip r:embed="rId3"/>
                <a:stretch>
                  <a:fillRect/>
                </a:stretch>
              </p:blipFill>
              <p:spPr>
                <a:xfrm>
                  <a:off x="8668" y="8614"/>
                  <a:ext cx="6015" cy="2025"/>
                </a:xfrm>
                <a:prstGeom prst="rect">
                  <a:avLst/>
                </a:prstGeom>
              </p:spPr>
            </p:pic>
            <p:sp>
              <p:nvSpPr>
                <p:cNvPr id="13" name="Anel 12"/>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5" name="Rectângulo 14"/>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1" name="Rectângulo 20"/>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5" name="TextBox 26"/>
          <p:cNvSpPr/>
          <p:nvPr/>
        </p:nvSpPr>
        <p:spPr>
          <a:xfrm>
            <a:off x="853435" y="825282"/>
            <a:ext cx="6289675" cy="5601970"/>
          </a:xfrm>
          <a:prstGeom prst="rect">
            <a:avLst/>
          </a:prstGeom>
          <a:noFill/>
          <a:ln>
            <a:noFill/>
          </a:ln>
          <a:effectLst/>
        </p:spPr>
        <p:txBody>
          <a:bodyPr vert="horz" wrap="square" lIns="91440" tIns="45720" rIns="91440" bIns="45720" numCol="1" spcCol="215900" anchor="t"/>
          <a:lstStyle/>
          <a:p>
            <a:pPr>
              <a:lnSpc>
                <a:spcPts val="1100"/>
              </a:lnSpc>
              <a:defRPr lang="en-US"/>
            </a:pPr>
            <a:r>
              <a:rPr lang="pt-PT" sz="1100" i="1" dirty="0" smtClean="0">
                <a:solidFill>
                  <a:srgbClr val="00B4B2"/>
                </a:solidFill>
                <a:latin typeface="Arial Narrow" panose="020B0606020202030204" pitchFamily="34" charset="0"/>
              </a:rPr>
              <a:t>Thème I:</a:t>
            </a:r>
            <a:r>
              <a:rPr lang="pt-PT" sz="1100" b="1" i="1" dirty="0" smtClean="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rPr>
              <a:t>Recherche,</a:t>
            </a:r>
            <a:r>
              <a:rPr lang="pt-PT" sz="1100"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Législation, </a:t>
            </a:r>
            <a:r>
              <a:rPr lang="pt-PT" sz="1100" dirty="0" smtClean="0">
                <a:solidFill>
                  <a:schemeClr val="bg1"/>
                </a:solidFill>
                <a:latin typeface="Arial Narrow" panose="020B0606020202030204" pitchFamily="34" charset="0"/>
              </a:rPr>
              <a:t>Réglementation </a:t>
            </a:r>
            <a:r>
              <a:rPr lang="pt-PT" sz="1100" i="1" dirty="0" smtClean="0">
                <a:solidFill>
                  <a:schemeClr val="bg1"/>
                </a:solidFill>
                <a:latin typeface="Arial Narrow" panose="020B0606020202030204" pitchFamily="34" charset="0"/>
              </a:rPr>
              <a:t>et Technologie de «</a:t>
            </a:r>
            <a:r>
              <a:rPr lang="pt-PT" sz="1100" dirty="0">
                <a:solidFill>
                  <a:schemeClr val="bg1"/>
                </a:solidFill>
                <a:latin typeface="Arial Narrow" panose="020B0606020202030204" pitchFamily="34" charset="0"/>
              </a:rPr>
              <a:t>Reminéralisants de Sols</a:t>
            </a:r>
            <a:r>
              <a:rPr lang="pt-PT" sz="1100" i="1" dirty="0" smtClean="0">
                <a:solidFill>
                  <a:schemeClr val="bg1"/>
                </a:solidFill>
                <a:latin typeface="Arial Narrow" panose="020B0606020202030204" pitchFamily="34" charset="0"/>
              </a:rPr>
              <a:t>»</a:t>
            </a:r>
          </a:p>
          <a:p>
            <a:pPr>
              <a:lnSpc>
                <a:spcPts val="1100"/>
              </a:lnSpc>
              <a:defRPr lang="en-US"/>
            </a:pPr>
            <a:r>
              <a:rPr lang="pt-PT" sz="1100" i="1" dirty="0" smtClean="0">
                <a:solidFill>
                  <a:srgbClr val="00B4B2"/>
                </a:solidFill>
                <a:latin typeface="Arial Narrow" panose="020B0606020202030204" pitchFamily="34" charset="0"/>
                <a:sym typeface="+mn-ea"/>
              </a:rPr>
              <a:t>Modérateur</a:t>
            </a:r>
            <a:r>
              <a:rPr lang="pt-BR" sz="1100" i="1" dirty="0" smtClean="0">
                <a:solidFill>
                  <a:srgbClr val="00B4B2"/>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rPr>
              <a:t>University Of The Gambia – The Gambia</a:t>
            </a:r>
            <a:endParaRPr lang="pt-PT" sz="1100" dirty="0">
              <a:solidFill>
                <a:schemeClr val="bg1"/>
              </a:solidFill>
              <a:latin typeface="Arial Narrow" panose="020B0606020202030204" pitchFamily="34" charset="0"/>
              <a:hlinkClick r:id="rId5"/>
            </a:endParaRPr>
          </a:p>
          <a:p>
            <a:pPr>
              <a:lnSpc>
                <a:spcPts val="1100"/>
              </a:lnSpc>
              <a:defRPr lang="en-US"/>
            </a:pPr>
            <a:r>
              <a:rPr lang="pt-PT" sz="1100" dirty="0" smtClean="0">
                <a:solidFill>
                  <a:srgbClr val="00B4B2"/>
                </a:solidFill>
                <a:latin typeface="Arial Narrow" panose="020B0606020202030204" pitchFamily="34" charset="0"/>
                <a:sym typeface="+mn-ea"/>
              </a:rPr>
              <a:t>Interventions des </a:t>
            </a:r>
            <a:r>
              <a:rPr lang="pt-PT" sz="1100" i="1" dirty="0" smtClean="0">
                <a:solidFill>
                  <a:srgbClr val="00B4B2"/>
                </a:solidFill>
                <a:latin typeface="Arial Narrow" panose="020B0606020202030204" pitchFamily="34" charset="0"/>
                <a:sym typeface="+mn-ea"/>
              </a:rPr>
              <a:t>Experts:</a:t>
            </a: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CILSS - </a:t>
            </a:r>
            <a:r>
              <a:rPr lang="fr-FR" sz="1100" dirty="0">
                <a:solidFill>
                  <a:schemeClr val="bg1"/>
                </a:solidFill>
                <a:latin typeface="Arial Narrow" panose="020B0606020202030204" pitchFamily="34" charset="0"/>
              </a:rPr>
              <a:t>Comité Permanent </a:t>
            </a:r>
            <a:r>
              <a:rPr lang="fr-FR" sz="1100" dirty="0" err="1">
                <a:solidFill>
                  <a:schemeClr val="bg1"/>
                </a:solidFill>
                <a:latin typeface="Arial Narrow" panose="020B0606020202030204" pitchFamily="34" charset="0"/>
              </a:rPr>
              <a:t>Inter-Etats</a:t>
            </a:r>
            <a:r>
              <a:rPr lang="fr-FR" sz="1100" dirty="0">
                <a:solidFill>
                  <a:schemeClr val="bg1"/>
                </a:solidFill>
                <a:latin typeface="Arial Narrow" panose="020B0606020202030204" pitchFamily="34" charset="0"/>
              </a:rPr>
              <a:t> de Lutte Contre la </a:t>
            </a:r>
            <a:r>
              <a:rPr lang="fr-FR" sz="1100" dirty="0" err="1">
                <a:solidFill>
                  <a:schemeClr val="bg1"/>
                </a:solidFill>
                <a:latin typeface="Arial Narrow" panose="020B0606020202030204" pitchFamily="34" charset="0"/>
              </a:rPr>
              <a:t>Sécheresse</a:t>
            </a:r>
            <a:r>
              <a:rPr lang="fr-FR" sz="1100" dirty="0">
                <a:solidFill>
                  <a:schemeClr val="bg1"/>
                </a:solidFill>
                <a:latin typeface="Arial Narrow" panose="020B0606020202030204" pitchFamily="34" charset="0"/>
              </a:rPr>
              <a:t> dans le Sahel </a:t>
            </a:r>
            <a:endParaRPr lang="pt-PT" sz="1100" i="1" dirty="0" smtClean="0">
              <a:solidFill>
                <a:srgbClr val="00B4B2"/>
              </a:solidFill>
              <a:latin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pt-BR" sz="1100" i="1" dirty="0">
                <a:solidFill>
                  <a:schemeClr val="bg1"/>
                </a:solidFill>
                <a:latin typeface="Arial Narrow" panose="020B0606020202030204" pitchFamily="34" charset="0"/>
              </a:rPr>
              <a:t>Prof.  Suzi Huff Theodoro –  </a:t>
            </a:r>
            <a:r>
              <a:rPr lang="fr-FR" sz="1100" i="1" dirty="0">
                <a:solidFill>
                  <a:schemeClr val="bg1"/>
                </a:solidFill>
                <a:latin typeface="Arial Narrow" panose="020B0606020202030204" pitchFamily="34" charset="0"/>
              </a:rPr>
              <a:t>Chercheur à l'Université de </a:t>
            </a:r>
            <a:r>
              <a:rPr lang="fr-FR" sz="1100" i="1" dirty="0" smtClean="0">
                <a:solidFill>
                  <a:schemeClr val="bg1"/>
                </a:solidFill>
                <a:latin typeface="Arial Narrow" panose="020B0606020202030204" pitchFamily="34" charset="0"/>
              </a:rPr>
              <a:t>Brasilia</a:t>
            </a: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Prof. Émérite Peter van Straaten – </a:t>
            </a:r>
            <a:r>
              <a:rPr lang="fr-FR" sz="1100" dirty="0">
                <a:solidFill>
                  <a:schemeClr val="bg1"/>
                </a:solidFill>
                <a:latin typeface="Arial Narrow" panose="020B0606020202030204" pitchFamily="34" charset="0"/>
              </a:rPr>
              <a:t>Chercheur à l’</a:t>
            </a:r>
            <a:r>
              <a:rPr lang="pt-PT" sz="1100" dirty="0">
                <a:solidFill>
                  <a:schemeClr val="bg1"/>
                </a:solidFill>
                <a:latin typeface="Arial Narrow" panose="020B0606020202030204" pitchFamily="34" charset="0"/>
                <a:sym typeface="+mn-ea"/>
              </a:rPr>
              <a:t>Université de Guelph</a:t>
            </a:r>
            <a:r>
              <a:rPr lang="pt-BR" sz="1100" dirty="0">
                <a:solidFill>
                  <a:schemeClr val="bg1"/>
                </a:solidFill>
                <a:latin typeface="Arial Narrow" panose="020B0606020202030204" pitchFamily="34" charset="0"/>
                <a:sym typeface="+mn-ea"/>
              </a:rPr>
              <a:t> – Canadá</a:t>
            </a:r>
            <a:endParaRPr lang="fr-FR" sz="1100" i="1" dirty="0">
              <a:solidFill>
                <a:schemeClr val="bg1"/>
              </a:solidFill>
              <a:latin typeface="Arial Narrow" panose="020B0606020202030204" pitchFamily="34" charset="0"/>
            </a:endParaRPr>
          </a:p>
          <a:p>
            <a:pPr>
              <a:lnSpc>
                <a:spcPts val="1100"/>
              </a:lnSpc>
              <a:defRPr lang="en-US"/>
            </a:pPr>
            <a:r>
              <a:rPr lang="pt-PT" altLang="pt-BR" sz="1100" i="1" dirty="0" smtClean="0">
                <a:solidFill>
                  <a:schemeClr val="bg1"/>
                </a:solidFill>
                <a:latin typeface="Arial Narrow" panose="020B0606020202030204" pitchFamily="34" charset="0"/>
              </a:rPr>
              <a:t>■ Prof</a:t>
            </a:r>
            <a:r>
              <a:rPr lang="pt-PT" sz="1100" dirty="0">
                <a:solidFill>
                  <a:schemeClr val="bg1"/>
                </a:solidFill>
                <a:latin typeface="Arial Narrow" panose="020B0606020202030204" pitchFamily="34" charset="0"/>
              </a:rPr>
              <a:t>. Eder  de Souza Martins – </a:t>
            </a:r>
            <a:r>
              <a:rPr lang="fr-FR" sz="1100" dirty="0">
                <a:solidFill>
                  <a:schemeClr val="bg1"/>
                </a:solidFill>
                <a:latin typeface="Arial Narrow" panose="020B0606020202030204" pitchFamily="34" charset="0"/>
              </a:rPr>
              <a:t>Chercheur </a:t>
            </a:r>
            <a:r>
              <a:rPr lang="fr-FR" sz="1100" dirty="0" smtClean="0">
                <a:solidFill>
                  <a:schemeClr val="bg1"/>
                </a:solidFill>
                <a:latin typeface="Arial Narrow" panose="020B0606020202030204" pitchFamily="34" charset="0"/>
              </a:rPr>
              <a:t>à l’</a:t>
            </a:r>
            <a:r>
              <a:rPr lang="fr-FR" sz="1100" i="1" dirty="0" smtClean="0">
                <a:solidFill>
                  <a:schemeClr val="bg1"/>
                </a:solidFill>
                <a:latin typeface="Arial Narrow" panose="020B0606020202030204" pitchFamily="34" charset="0"/>
              </a:rPr>
              <a:t>EMBRAPA</a:t>
            </a:r>
            <a:r>
              <a:rPr lang="fr-FR" sz="1100" dirty="0" smtClean="0">
                <a:solidFill>
                  <a:schemeClr val="bg1"/>
                </a:solidFill>
                <a:latin typeface="Arial Narrow" panose="020B0606020202030204" pitchFamily="34" charset="0"/>
              </a:rPr>
              <a:t> </a:t>
            </a:r>
            <a:r>
              <a:rPr lang="fr-FR" sz="1100" i="1" dirty="0">
                <a:solidFill>
                  <a:schemeClr val="bg1"/>
                </a:solidFill>
                <a:latin typeface="Arial Narrow" panose="020B0606020202030204" pitchFamily="34" charset="0"/>
              </a:rPr>
              <a:t>(Société Brésilienne de Recherche Agro-élevage</a:t>
            </a:r>
            <a:r>
              <a:rPr lang="pt-BR" sz="1100" i="1" dirty="0" smtClean="0">
                <a:solidFill>
                  <a:schemeClr val="bg1"/>
                </a:solidFill>
                <a:latin typeface="Arial Narrow" panose="020B0606020202030204" pitchFamily="34" charset="0"/>
              </a:rPr>
              <a:t>)</a:t>
            </a:r>
          </a:p>
          <a:p>
            <a:pPr>
              <a:lnSpc>
                <a:spcPts val="1100"/>
              </a:lnSpc>
              <a:defRPr lang="en-US"/>
            </a:pPr>
            <a:r>
              <a:rPr lang="pt-PT" altLang="pt-BR" sz="1100" i="1" dirty="0" smtClean="0">
                <a:solidFill>
                  <a:schemeClr val="bg1"/>
                </a:solidFill>
                <a:latin typeface="Arial Narrow" panose="020B0606020202030204" pitchFamily="34" charset="0"/>
              </a:rPr>
              <a:t>■ </a:t>
            </a:r>
            <a:r>
              <a:rPr lang="pt-BR" sz="1100" dirty="0" smtClean="0">
                <a:solidFill>
                  <a:schemeClr val="bg1"/>
                </a:solidFill>
                <a:latin typeface="Arial Narrow" panose="020B0606020202030204" pitchFamily="34" charset="0"/>
              </a:rPr>
              <a:t>Mme </a:t>
            </a:r>
            <a:r>
              <a:rPr lang="en-US" sz="1100" dirty="0">
                <a:solidFill>
                  <a:schemeClr val="bg1"/>
                </a:solidFill>
                <a:latin typeface="Arial Narrow" panose="020B0606020202030204" pitchFamily="34" charset="0"/>
              </a:rPr>
              <a:t>Joanna </a:t>
            </a:r>
            <a:r>
              <a:rPr lang="en-US" sz="1100" dirty="0" err="1">
                <a:solidFill>
                  <a:schemeClr val="bg1"/>
                </a:solidFill>
                <a:latin typeface="Arial Narrow" panose="020B0606020202030204" pitchFamily="34" charset="0"/>
              </a:rPr>
              <a:t>Campe</a:t>
            </a:r>
            <a:r>
              <a:rPr lang="en-US" sz="1100" dirty="0">
                <a:solidFill>
                  <a:schemeClr val="bg1"/>
                </a:solidFill>
                <a:latin typeface="Arial Narrow" panose="020B0606020202030204" pitchFamily="34" charset="0"/>
              </a:rPr>
              <a:t>, Founder et executive director of </a:t>
            </a:r>
            <a:r>
              <a:rPr lang="en-US" sz="1100" dirty="0" smtClean="0">
                <a:solidFill>
                  <a:schemeClr val="bg1"/>
                </a:solidFill>
                <a:latin typeface="Arial Narrow" panose="020B0606020202030204" pitchFamily="34" charset="0"/>
              </a:rPr>
              <a:t>RTE</a:t>
            </a:r>
          </a:p>
          <a:p>
            <a:pPr>
              <a:lnSpc>
                <a:spcPts val="1100"/>
              </a:lnSpc>
              <a:defRPr lang="en-US"/>
            </a:pPr>
            <a:r>
              <a:rPr lang="pt-PT" sz="1100" dirty="0" smtClean="0">
                <a:solidFill>
                  <a:schemeClr val="bg1"/>
                </a:solidFill>
                <a:latin typeface="Arial Narrow" panose="020B0606020202030204" pitchFamily="34" charset="0"/>
              </a:rPr>
              <a:t>Débats</a:t>
            </a:r>
            <a:endParaRPr lang="pt-PT" sz="1100" dirty="0">
              <a:solidFill>
                <a:schemeClr val="bg1"/>
              </a:solidFill>
              <a:latin typeface="Arial Narrow" panose="020B0606020202030204" pitchFamily="34" charset="0"/>
            </a:endParaRPr>
          </a:p>
          <a:p>
            <a:pPr>
              <a:lnSpc>
                <a:spcPts val="1100"/>
              </a:lnSpc>
              <a:defRPr lang="en-US"/>
            </a:pPr>
            <a:r>
              <a:rPr lang="pt-PT" sz="1100" dirty="0" smtClean="0">
                <a:solidFill>
                  <a:srgbClr val="00B4B2"/>
                </a:solidFill>
                <a:latin typeface="Arial Narrow" panose="020B0606020202030204" pitchFamily="34" charset="0"/>
              </a:rPr>
              <a:t> Pause-café</a:t>
            </a:r>
          </a:p>
          <a:p>
            <a:pPr>
              <a:lnSpc>
                <a:spcPts val="1100"/>
              </a:lnSpc>
              <a:defRPr lang="en-US"/>
            </a:pPr>
            <a:r>
              <a:rPr lang="pt-PT" sz="1100" i="1" dirty="0">
                <a:solidFill>
                  <a:srgbClr val="00B4B2"/>
                </a:solidFill>
                <a:latin typeface="Arial Narrow" panose="020B0606020202030204" pitchFamily="34" charset="0"/>
              </a:rPr>
              <a:t>Thème </a:t>
            </a:r>
            <a:r>
              <a:rPr lang="pt-PT" sz="1100" i="1" dirty="0" smtClean="0">
                <a:solidFill>
                  <a:srgbClr val="00B4B2"/>
                </a:solidFill>
                <a:latin typeface="Arial Narrow" panose="020B0606020202030204" pitchFamily="34" charset="0"/>
              </a:rPr>
              <a:t>II: </a:t>
            </a:r>
            <a:r>
              <a:rPr lang="fr-FR" sz="1100" i="1" dirty="0">
                <a:solidFill>
                  <a:schemeClr val="bg1"/>
                </a:solidFill>
                <a:latin typeface="Arial Narrow" panose="020B0606020202030204" pitchFamily="34" charset="0"/>
              </a:rPr>
              <a:t>Fertilisation des sols agricoles - </a:t>
            </a:r>
            <a:r>
              <a:rPr lang="fr-FR" sz="1100" i="1" dirty="0" smtClean="0">
                <a:solidFill>
                  <a:schemeClr val="bg1"/>
                </a:solidFill>
                <a:latin typeface="Arial Narrow" panose="020B0606020202030204" pitchFamily="34" charset="0"/>
              </a:rPr>
              <a:t>Pratiques </a:t>
            </a:r>
            <a:r>
              <a:rPr lang="fr-FR" sz="1100" i="1" dirty="0">
                <a:solidFill>
                  <a:schemeClr val="bg1"/>
                </a:solidFill>
                <a:latin typeface="Arial Narrow" panose="020B0606020202030204" pitchFamily="34" charset="0"/>
              </a:rPr>
              <a:t>et G</a:t>
            </a:r>
            <a:r>
              <a:rPr lang="fr-FR" sz="1100" i="1" dirty="0" smtClean="0">
                <a:solidFill>
                  <a:schemeClr val="bg1"/>
                </a:solidFill>
                <a:latin typeface="Arial Narrow" panose="020B0606020202030204" pitchFamily="34" charset="0"/>
              </a:rPr>
              <a:t>estion</a:t>
            </a:r>
          </a:p>
          <a:p>
            <a:pPr>
              <a:lnSpc>
                <a:spcPts val="1100"/>
              </a:lnSpc>
              <a:defRPr lang="en-US"/>
            </a:pPr>
            <a:r>
              <a:rPr lang="pt-PT" sz="1100" i="1" dirty="0" smtClean="0">
                <a:solidFill>
                  <a:srgbClr val="00B4B2"/>
                </a:solidFill>
                <a:latin typeface="Arial Narrow" panose="020B0606020202030204" pitchFamily="34" charset="0"/>
                <a:sym typeface="+mn-ea"/>
              </a:rPr>
              <a:t>Modérateur</a:t>
            </a:r>
            <a:r>
              <a:rPr lang="pt-BR" sz="1100" i="1" dirty="0" smtClean="0">
                <a:solidFill>
                  <a:srgbClr val="00B4B2"/>
                </a:solidFill>
                <a:latin typeface="Arial Narrow" panose="020B0606020202030204" pitchFamily="34" charset="0"/>
                <a:cs typeface="Arial Narrow" panose="020B0606020202030204" pitchFamily="34" charset="0"/>
                <a:sym typeface="+mn-ea"/>
              </a:rPr>
              <a:t>: </a:t>
            </a:r>
            <a:r>
              <a:rPr lang="nl-NL" sz="1100" dirty="0" smtClean="0">
                <a:solidFill>
                  <a:schemeClr val="bg1"/>
                </a:solidFill>
                <a:latin typeface="Arial Narrow" panose="020B0606020202030204" pitchFamily="34" charset="0"/>
              </a:rPr>
              <a:t>Université </a:t>
            </a:r>
            <a:r>
              <a:rPr lang="nl-NL" sz="1100" dirty="0">
                <a:solidFill>
                  <a:schemeClr val="bg1"/>
                </a:solidFill>
                <a:latin typeface="Arial Narrow" panose="020B0606020202030204" pitchFamily="34" charset="0"/>
              </a:rPr>
              <a:t>Cheikh Anta Diop de Dakar </a:t>
            </a:r>
            <a:r>
              <a:rPr lang="pt-BR" sz="1100" dirty="0">
                <a:solidFill>
                  <a:schemeClr val="bg1"/>
                </a:solidFill>
                <a:latin typeface="Arial Narrow" pitchFamily="34" charset="0"/>
              </a:rPr>
              <a:t>- </a:t>
            </a:r>
            <a:r>
              <a:rPr lang="pt-BR" sz="1100" dirty="0" smtClean="0">
                <a:solidFill>
                  <a:schemeClr val="bg1"/>
                </a:solidFill>
                <a:latin typeface="Arial Narrow" pitchFamily="34" charset="0"/>
              </a:rPr>
              <a:t>Sénégal </a:t>
            </a:r>
            <a:endParaRPr lang="pt-PT" sz="1100" dirty="0">
              <a:solidFill>
                <a:schemeClr val="bg1"/>
              </a:solidFill>
              <a:latin typeface="Arial Narrow" panose="020B0606020202030204" pitchFamily="34" charset="0"/>
            </a:endParaRPr>
          </a:p>
          <a:p>
            <a:pPr>
              <a:lnSpc>
                <a:spcPts val="1100"/>
              </a:lnSpc>
              <a:defRPr lang="en-US"/>
            </a:pPr>
            <a:r>
              <a:rPr lang="pt-PT" sz="1100" dirty="0" smtClean="0">
                <a:solidFill>
                  <a:srgbClr val="00B4B2"/>
                </a:solidFill>
                <a:latin typeface="Arial Narrow" panose="020B0606020202030204" pitchFamily="34" charset="0"/>
                <a:sym typeface="+mn-ea"/>
              </a:rPr>
              <a:t>Interventions </a:t>
            </a:r>
            <a:r>
              <a:rPr lang="pt-PT" sz="1100" dirty="0">
                <a:solidFill>
                  <a:srgbClr val="00B4B2"/>
                </a:solidFill>
                <a:latin typeface="Arial Narrow" panose="020B0606020202030204" pitchFamily="34" charset="0"/>
                <a:sym typeface="+mn-ea"/>
              </a:rPr>
              <a:t>des </a:t>
            </a:r>
            <a:r>
              <a:rPr lang="pt-PT" sz="1100" i="1" dirty="0">
                <a:solidFill>
                  <a:srgbClr val="00B4B2"/>
                </a:solidFill>
                <a:latin typeface="Arial Narrow" panose="020B0606020202030204" pitchFamily="34" charset="0"/>
                <a:sym typeface="+mn-ea"/>
              </a:rPr>
              <a:t>Experts</a:t>
            </a:r>
            <a:r>
              <a:rPr lang="pt-PT" sz="1100" i="1" dirty="0" smtClean="0">
                <a:solidFill>
                  <a:srgbClr val="00B4B2"/>
                </a:solidFill>
                <a:latin typeface="Arial Narrow" panose="020B0606020202030204" pitchFamily="34" charset="0"/>
                <a:sym typeface="+mn-ea"/>
              </a:rPr>
              <a:t>:</a:t>
            </a:r>
          </a:p>
          <a:p>
            <a:pPr>
              <a:lnSpc>
                <a:spcPts val="1100"/>
              </a:lnSpc>
              <a:defRPr lang="en-US"/>
            </a:pPr>
            <a:r>
              <a:rPr lang="pt-PT" altLang="pt-BR" sz="1100" i="1" dirty="0">
                <a:solidFill>
                  <a:schemeClr val="bg1"/>
                </a:solidFill>
                <a:latin typeface="Arial Narrow" panose="020B0606020202030204" pitchFamily="34" charset="0"/>
              </a:rPr>
              <a:t>■ </a:t>
            </a:r>
            <a:r>
              <a:rPr lang="fr-FR" sz="1100" dirty="0" smtClean="0">
                <a:solidFill>
                  <a:schemeClr val="bg1"/>
                </a:solidFill>
                <a:latin typeface="Arial Narrow" panose="020B0606020202030204" pitchFamily="34" charset="0"/>
                <a:sym typeface="+mn-ea"/>
              </a:rPr>
              <a:t>Direction </a:t>
            </a:r>
            <a:r>
              <a:rPr lang="fr-FR" sz="1100" dirty="0">
                <a:solidFill>
                  <a:schemeClr val="bg1"/>
                </a:solidFill>
                <a:latin typeface="Arial Narrow" panose="020B0606020202030204" pitchFamily="34" charset="0"/>
                <a:sym typeface="+mn-ea"/>
              </a:rPr>
              <a:t>de l'Agriculture et du Développement Rural - Commission de la</a:t>
            </a:r>
            <a:r>
              <a:rPr lang="fr-FR" sz="1100" i="1" dirty="0">
                <a:solidFill>
                  <a:schemeClr val="bg1"/>
                </a:solidFill>
                <a:latin typeface="Arial Narrow" panose="020B0606020202030204" pitchFamily="34" charset="0"/>
                <a:sym typeface="+mn-ea"/>
              </a:rPr>
              <a:t> </a:t>
            </a:r>
            <a:r>
              <a:rPr lang="fr-FR" sz="1100" i="1" dirty="0" smtClean="0">
                <a:solidFill>
                  <a:schemeClr val="bg1"/>
                </a:solidFill>
                <a:latin typeface="Arial Narrow" panose="020B0606020202030204" pitchFamily="34" charset="0"/>
                <a:sym typeface="+mn-ea"/>
              </a:rPr>
              <a:t>CEDEAO</a:t>
            </a:r>
          </a:p>
          <a:p>
            <a:pPr>
              <a:lnSpc>
                <a:spcPts val="1100"/>
              </a:lnSpc>
              <a:defRPr lang="en-US"/>
            </a:pPr>
            <a:r>
              <a:rPr lang="pt-PT" altLang="pt-BR" sz="1100" i="1" dirty="0">
                <a:solidFill>
                  <a:schemeClr val="bg1"/>
                </a:solidFill>
                <a:latin typeface="Arial Narrow" panose="020B0606020202030204" pitchFamily="34" charset="0"/>
              </a:rPr>
              <a:t>■ </a:t>
            </a:r>
            <a:r>
              <a:rPr lang="fr-FR" sz="1100" i="1" dirty="0">
                <a:solidFill>
                  <a:schemeClr val="bg1"/>
                </a:solidFill>
                <a:latin typeface="Arial Narrow" panose="020B0606020202030204" pitchFamily="34" charset="0"/>
                <a:cs typeface="Arial Narrow" panose="020B0606020202030204" pitchFamily="34" charset="0"/>
                <a:sym typeface="+mn-ea"/>
              </a:rPr>
              <a:t>ARAA</a:t>
            </a:r>
            <a:r>
              <a:rPr lang="fr-FR" sz="1100" dirty="0">
                <a:solidFill>
                  <a:schemeClr val="bg1"/>
                </a:solidFill>
                <a:latin typeface="Arial Narrow" panose="020B0606020202030204" pitchFamily="34" charset="0"/>
                <a:cs typeface="Arial Narrow" panose="020B0606020202030204" pitchFamily="34" charset="0"/>
                <a:sym typeface="+mn-ea"/>
              </a:rPr>
              <a:t> - Agence régionale pour l'agriculture et </a:t>
            </a:r>
            <a:r>
              <a:rPr lang="fr-FR" sz="1100" dirty="0" smtClean="0">
                <a:solidFill>
                  <a:schemeClr val="bg1"/>
                </a:solidFill>
                <a:latin typeface="Arial Narrow" panose="020B0606020202030204" pitchFamily="34" charset="0"/>
                <a:cs typeface="Arial Narrow" panose="020B0606020202030204" pitchFamily="34" charset="0"/>
                <a:sym typeface="+mn-ea"/>
              </a:rPr>
              <a:t>l'alimentation</a:t>
            </a:r>
            <a:endParaRPr lang="pt-PT" sz="1100" b="1" i="1" dirty="0" smtClean="0">
              <a:solidFill>
                <a:schemeClr val="bg1"/>
              </a:solidFill>
              <a:latin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fr-FR" sz="1100" i="1" dirty="0" smtClean="0">
                <a:solidFill>
                  <a:schemeClr val="bg1"/>
                </a:solidFill>
                <a:latin typeface="Arial Narrow" panose="020B0606020202030204" pitchFamily="34" charset="0"/>
                <a:cs typeface="Arial Narrow" panose="020B0606020202030204" pitchFamily="34" charset="0"/>
                <a:sym typeface="+mn-ea"/>
              </a:rPr>
              <a:t>Université du Cap Vert</a:t>
            </a:r>
            <a:endParaRPr lang="fr-FR" sz="1100" dirty="0" smtClean="0">
              <a:solidFill>
                <a:schemeClr val="bg1"/>
              </a:solidFill>
              <a:latin typeface="Arial Narrow" panose="020B0606020202030204" pitchFamily="34" charset="0"/>
              <a:cs typeface="Arial Narrow" panose="020B0606020202030204" pitchFamily="34" charset="0"/>
              <a:sym typeface="+mn-ea"/>
            </a:endParaRP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Prof. Émérite Othon Henry Leonardos, </a:t>
            </a:r>
            <a:r>
              <a:rPr lang="fr-FR" sz="1100" dirty="0">
                <a:solidFill>
                  <a:schemeClr val="bg1"/>
                </a:solidFill>
                <a:latin typeface="Arial Narrow" panose="020B0606020202030204" pitchFamily="34" charset="0"/>
              </a:rPr>
              <a:t>Chercheur </a:t>
            </a:r>
            <a:r>
              <a:rPr lang="pt-PT" sz="1100" dirty="0">
                <a:solidFill>
                  <a:schemeClr val="bg1"/>
                </a:solidFill>
                <a:latin typeface="Arial Narrow" panose="020B0606020202030204" pitchFamily="34" charset="0"/>
                <a:sym typeface="+mn-ea"/>
              </a:rPr>
              <a:t>à l’Université de </a:t>
            </a:r>
            <a:r>
              <a:rPr lang="pt-PT" sz="1100" dirty="0" smtClean="0">
                <a:solidFill>
                  <a:schemeClr val="bg1"/>
                </a:solidFill>
                <a:latin typeface="Arial Narrow" panose="020B0606020202030204" pitchFamily="34" charset="0"/>
                <a:sym typeface="+mn-ea"/>
              </a:rPr>
              <a:t>Brasilia</a:t>
            </a:r>
          </a:p>
          <a:p>
            <a:pPr>
              <a:lnSpc>
                <a:spcPts val="1100"/>
              </a:lnSpc>
              <a:defRPr lang="en-US"/>
            </a:pPr>
            <a:r>
              <a:rPr lang="pt-PT" altLang="pt-BR" sz="1100" i="1" dirty="0">
                <a:solidFill>
                  <a:schemeClr val="bg1"/>
                </a:solidFill>
                <a:latin typeface="Arial Narrow" panose="020B0606020202030204" pitchFamily="34" charset="0"/>
              </a:rPr>
              <a:t>■ </a:t>
            </a:r>
            <a:r>
              <a:rPr lang="fr-FR" sz="1100" dirty="0" smtClean="0">
                <a:solidFill>
                  <a:schemeClr val="bg1"/>
                </a:solidFill>
                <a:latin typeface="Arial Narrow" panose="020B0606020202030204" pitchFamily="34" charset="0"/>
                <a:sym typeface="+mn-ea"/>
              </a:rPr>
              <a:t>Chambre </a:t>
            </a:r>
            <a:r>
              <a:rPr lang="fr-FR" sz="1100" dirty="0">
                <a:solidFill>
                  <a:schemeClr val="bg1"/>
                </a:solidFill>
                <a:latin typeface="Arial Narrow" panose="020B0606020202030204" pitchFamily="34" charset="0"/>
                <a:sym typeface="+mn-ea"/>
              </a:rPr>
              <a:t>Nationale d’Agriculture de Cote d’Ivoire - CNACI</a:t>
            </a:r>
          </a:p>
          <a:p>
            <a:pPr>
              <a:lnSpc>
                <a:spcPts val="1100"/>
              </a:lnSpc>
              <a:defRPr lang="en-US"/>
            </a:pPr>
            <a:r>
              <a:rPr lang="pt-PT" sz="1100" dirty="0" smtClean="0">
                <a:solidFill>
                  <a:schemeClr val="bg1"/>
                </a:solidFill>
                <a:latin typeface="Arial Narrow" panose="020B0606020202030204" pitchFamily="34" charset="0"/>
              </a:rPr>
              <a:t>Débats</a:t>
            </a:r>
          </a:p>
          <a:p>
            <a:pPr>
              <a:lnSpc>
                <a:spcPts val="1100"/>
              </a:lnSpc>
              <a:defRPr lang="en-US"/>
            </a:pPr>
            <a:r>
              <a:rPr lang="pt-PT" sz="1100" dirty="0" smtClean="0">
                <a:solidFill>
                  <a:schemeClr val="bg1"/>
                </a:solidFill>
                <a:latin typeface="Arial Narrow" panose="020B0606020202030204" pitchFamily="34" charset="0"/>
              </a:rPr>
              <a:t> Déjeuner</a:t>
            </a:r>
          </a:p>
          <a:p>
            <a:pPr>
              <a:lnSpc>
                <a:spcPts val="1100"/>
              </a:lnSpc>
              <a:defRPr lang="en-US"/>
            </a:pPr>
            <a:r>
              <a:rPr lang="pt-PT" sz="1100" i="1" dirty="0" smtClean="0">
                <a:solidFill>
                  <a:srgbClr val="00B4B2"/>
                </a:solidFill>
                <a:latin typeface="Arial Narrow" panose="020B0606020202030204" pitchFamily="34" charset="0"/>
              </a:rPr>
              <a:t>Thème III</a:t>
            </a:r>
            <a:r>
              <a:rPr lang="pt-PT" sz="1100" i="1" dirty="0">
                <a:solidFill>
                  <a:srgbClr val="00B4B2"/>
                </a:solidFill>
                <a:latin typeface="Arial Narrow" panose="020B0606020202030204" pitchFamily="34" charset="0"/>
              </a:rPr>
              <a:t>: </a:t>
            </a:r>
            <a:r>
              <a:rPr lang="fr-FR" sz="1100" dirty="0">
                <a:solidFill>
                  <a:schemeClr val="bg1"/>
                </a:solidFill>
                <a:latin typeface="Arial Narrow" panose="020B0606020202030204" pitchFamily="34" charset="0"/>
              </a:rPr>
              <a:t>Le </a:t>
            </a:r>
            <a:r>
              <a:rPr lang="fr-FR" sz="1100" dirty="0" smtClean="0">
                <a:solidFill>
                  <a:schemeClr val="bg1"/>
                </a:solidFill>
                <a:latin typeface="Arial Narrow" panose="020B0606020202030204" pitchFamily="34" charset="0"/>
              </a:rPr>
              <a:t>Potentiel </a:t>
            </a:r>
            <a:r>
              <a:rPr lang="fr-FR" sz="1100" dirty="0">
                <a:solidFill>
                  <a:schemeClr val="bg1"/>
                </a:solidFill>
                <a:latin typeface="Arial Narrow" panose="020B0606020202030204" pitchFamily="34" charset="0"/>
              </a:rPr>
              <a:t>du </a:t>
            </a:r>
            <a:r>
              <a:rPr lang="fr-FR" sz="1100" dirty="0" smtClean="0">
                <a:solidFill>
                  <a:schemeClr val="bg1"/>
                </a:solidFill>
                <a:latin typeface="Arial Narrow" panose="020B0606020202030204" pitchFamily="34" charset="0"/>
              </a:rPr>
              <a:t>Basalte </a:t>
            </a:r>
            <a:r>
              <a:rPr lang="fr-FR" sz="1100" dirty="0">
                <a:solidFill>
                  <a:schemeClr val="bg1"/>
                </a:solidFill>
                <a:latin typeface="Arial Narrow" panose="020B0606020202030204" pitchFamily="34" charset="0"/>
              </a:rPr>
              <a:t>comme </a:t>
            </a:r>
            <a:r>
              <a:rPr lang="fr-FR" sz="1100" dirty="0" err="1">
                <a:solidFill>
                  <a:schemeClr val="bg1"/>
                </a:solidFill>
                <a:latin typeface="Arial Narrow" panose="020B0606020202030204" pitchFamily="34" charset="0"/>
              </a:rPr>
              <a:t>A</a:t>
            </a:r>
            <a:r>
              <a:rPr lang="fr-FR" sz="1100" dirty="0" err="1" smtClean="0">
                <a:solidFill>
                  <a:schemeClr val="bg1"/>
                </a:solidFill>
                <a:latin typeface="Arial Narrow" panose="020B0606020202030204" pitchFamily="34" charset="0"/>
              </a:rPr>
              <a:t>grominéral</a:t>
            </a:r>
            <a:r>
              <a:rPr lang="fr-FR" sz="1100" dirty="0" smtClean="0">
                <a:solidFill>
                  <a:schemeClr val="bg1"/>
                </a:solidFill>
                <a:latin typeface="Arial Narrow" panose="020B0606020202030204" pitchFamily="34" charset="0"/>
              </a:rPr>
              <a:t> </a:t>
            </a:r>
            <a:r>
              <a:rPr lang="fr-FR" sz="1100" dirty="0">
                <a:solidFill>
                  <a:schemeClr val="bg1"/>
                </a:solidFill>
                <a:latin typeface="Arial Narrow" panose="020B0606020202030204" pitchFamily="34" charset="0"/>
              </a:rPr>
              <a:t>et ses </a:t>
            </a:r>
            <a:r>
              <a:rPr lang="fr-FR" sz="1100" dirty="0" smtClean="0">
                <a:solidFill>
                  <a:schemeClr val="bg1"/>
                </a:solidFill>
                <a:latin typeface="Arial Narrow" panose="020B0606020202030204" pitchFamily="34" charset="0"/>
              </a:rPr>
              <a:t>Spécificités </a:t>
            </a:r>
          </a:p>
          <a:p>
            <a:pPr>
              <a:lnSpc>
                <a:spcPts val="1100"/>
              </a:lnSpc>
              <a:defRPr lang="en-US"/>
            </a:pPr>
            <a:r>
              <a:rPr lang="pt-PT" sz="1100" i="1" dirty="0" smtClean="0">
                <a:solidFill>
                  <a:srgbClr val="00B4B2"/>
                </a:solidFill>
                <a:latin typeface="Arial Narrow" panose="020B0606020202030204" pitchFamily="34" charset="0"/>
                <a:sym typeface="+mn-ea"/>
              </a:rPr>
              <a:t>Modérateur</a:t>
            </a:r>
            <a:r>
              <a:rPr lang="en-GB" sz="1100" i="1" dirty="0" smtClean="0">
                <a:solidFill>
                  <a:srgbClr val="00B4B2"/>
                </a:solidFill>
                <a:latin typeface="Arial Narrow" panose="020B0606020202030204" pitchFamily="34" charset="0"/>
                <a:cs typeface="Arial Narrow" panose="020B0606020202030204" pitchFamily="34" charset="0"/>
                <a:sym typeface="+mn-ea"/>
              </a:rPr>
              <a:t> </a:t>
            </a:r>
            <a:r>
              <a:rPr lang="pt-BR" sz="1100" i="1" dirty="0">
                <a:solidFill>
                  <a:srgbClr val="00B4B2"/>
                </a:solidFill>
                <a:latin typeface="Arial Narrow" panose="020B0606020202030204" pitchFamily="34" charset="0"/>
                <a:cs typeface="Arial Narrow" panose="020B0606020202030204" pitchFamily="34" charset="0"/>
                <a:sym typeface="+mn-ea"/>
              </a:rPr>
              <a:t>: </a:t>
            </a:r>
            <a:r>
              <a:rPr lang="fr-FR" sz="1100" dirty="0">
                <a:solidFill>
                  <a:schemeClr val="bg1"/>
                </a:solidFill>
                <a:latin typeface="Arial Narrow" panose="020B0606020202030204" pitchFamily="34" charset="0"/>
              </a:rPr>
              <a:t>Chambre de </a:t>
            </a:r>
            <a:r>
              <a:rPr lang="fr-FR" sz="1100" dirty="0" smtClean="0">
                <a:solidFill>
                  <a:schemeClr val="bg1"/>
                </a:solidFill>
                <a:latin typeface="Arial Narrow" panose="020B0606020202030204" pitchFamily="34" charset="0"/>
              </a:rPr>
              <a:t>Commerce </a:t>
            </a:r>
            <a:r>
              <a:rPr lang="fr-FR" sz="1100" dirty="0">
                <a:solidFill>
                  <a:schemeClr val="bg1"/>
                </a:solidFill>
                <a:latin typeface="Arial Narrow" panose="020B0606020202030204" pitchFamily="34" charset="0"/>
              </a:rPr>
              <a:t>agricole du Ghana - Ghana </a:t>
            </a:r>
            <a:endParaRPr lang="fr-FR" sz="1100" dirty="0" smtClean="0">
              <a:solidFill>
                <a:schemeClr val="bg1"/>
              </a:solidFill>
              <a:latin typeface="Arial Narrow" panose="020B0606020202030204" pitchFamily="34" charset="0"/>
            </a:endParaRPr>
          </a:p>
          <a:p>
            <a:pPr>
              <a:lnSpc>
                <a:spcPts val="1100"/>
              </a:lnSpc>
              <a:defRPr lang="en-US"/>
            </a:pPr>
            <a:r>
              <a:rPr lang="pt-PT" sz="1100" dirty="0" smtClean="0">
                <a:solidFill>
                  <a:srgbClr val="00B4B2"/>
                </a:solidFill>
                <a:latin typeface="Arial Narrow" panose="020B0606020202030204" pitchFamily="34" charset="0"/>
                <a:sym typeface="+mn-ea"/>
              </a:rPr>
              <a:t>Interventions </a:t>
            </a:r>
            <a:r>
              <a:rPr lang="pt-PT" sz="1100" dirty="0">
                <a:solidFill>
                  <a:srgbClr val="00B4B2"/>
                </a:solidFill>
                <a:latin typeface="Arial Narrow" panose="020B0606020202030204" pitchFamily="34" charset="0"/>
                <a:sym typeface="+mn-ea"/>
              </a:rPr>
              <a:t>des </a:t>
            </a:r>
            <a:r>
              <a:rPr lang="pt-PT" sz="1100" i="1" dirty="0">
                <a:solidFill>
                  <a:srgbClr val="00B4B2"/>
                </a:solidFill>
                <a:latin typeface="Arial Narrow" panose="020B0606020202030204" pitchFamily="34" charset="0"/>
                <a:sym typeface="+mn-ea"/>
              </a:rPr>
              <a:t>Experts:</a:t>
            </a:r>
          </a:p>
          <a:p>
            <a:pPr>
              <a:lnSpc>
                <a:spcPts val="1100"/>
              </a:lnSpc>
              <a:defRPr lang="en-US"/>
            </a:pPr>
            <a:r>
              <a:rPr lang="pt-PT" altLang="pt-BR" sz="1100" i="1" dirty="0" smtClean="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sym typeface="+mn-ea"/>
              </a:rPr>
              <a:t>MSc</a:t>
            </a:r>
            <a:r>
              <a:rPr lang="pt-PT" sz="1100" i="1" dirty="0">
                <a:solidFill>
                  <a:schemeClr val="bg1"/>
                </a:solidFill>
                <a:latin typeface="Arial Narrow" panose="020B0606020202030204" pitchFamily="34" charset="0"/>
                <a:sym typeface="+mn-ea"/>
              </a:rPr>
              <a:t>.</a:t>
            </a:r>
            <a:r>
              <a:rPr lang="pt-PT" sz="1100" b="1" i="1" dirty="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Magda Bergmann - </a:t>
            </a:r>
            <a:r>
              <a:rPr lang="fr-FR" sz="1100" i="1" dirty="0">
                <a:solidFill>
                  <a:schemeClr val="bg1"/>
                </a:solidFill>
                <a:latin typeface="Arial Narrow" panose="020B0606020202030204" pitchFamily="34" charset="0"/>
                <a:sym typeface="+mn-ea"/>
              </a:rPr>
              <a:t>Chercheur </a:t>
            </a:r>
            <a:r>
              <a:rPr lang="pt-PT" altLang="fr-FR" sz="1100" i="1" dirty="0">
                <a:solidFill>
                  <a:schemeClr val="bg1"/>
                </a:solidFill>
                <a:latin typeface="Arial Narrow" panose="020B0606020202030204" pitchFamily="34" charset="0"/>
                <a:sym typeface="+mn-ea"/>
              </a:rPr>
              <a:t>du </a:t>
            </a:r>
            <a:r>
              <a:rPr lang="pt-PT" sz="1100" dirty="0">
                <a:solidFill>
                  <a:schemeClr val="bg1"/>
                </a:solidFill>
                <a:latin typeface="Arial Narrow" panose="020B0606020202030204" pitchFamily="34" charset="0"/>
                <a:sym typeface="+mn-ea"/>
              </a:rPr>
              <a:t>Service Géologique du Brésil</a:t>
            </a:r>
          </a:p>
          <a:p>
            <a:pPr>
              <a:lnSpc>
                <a:spcPts val="1100"/>
              </a:lnSpc>
              <a:defRPr lang="en-US"/>
            </a:pPr>
            <a:r>
              <a:rPr lang="pt-PT" altLang="pt-BR" sz="1100" i="1" dirty="0">
                <a:solidFill>
                  <a:schemeClr val="bg1"/>
                </a:solidFill>
                <a:latin typeface="Arial Narrow" panose="020B0606020202030204" pitchFamily="34" charset="0"/>
              </a:rPr>
              <a:t>■ </a:t>
            </a:r>
            <a:r>
              <a:rPr lang="pt-PT" sz="1100" i="1" dirty="0" smtClean="0">
                <a:solidFill>
                  <a:schemeClr val="bg1"/>
                </a:solidFill>
                <a:latin typeface="Arial Narrow" panose="020B0606020202030204" pitchFamily="34" charset="0"/>
                <a:sym typeface="+mn-ea"/>
              </a:rPr>
              <a:t>MSc</a:t>
            </a:r>
            <a:r>
              <a:rPr lang="pt-PT" sz="1100" i="1" dirty="0">
                <a:solidFill>
                  <a:schemeClr val="bg1"/>
                </a:solidFill>
                <a:latin typeface="Arial Narrow" panose="020B0606020202030204" pitchFamily="34" charset="0"/>
                <a:sym typeface="+mn-ea"/>
              </a:rPr>
              <a:t>.</a:t>
            </a:r>
            <a:r>
              <a:rPr lang="pt-PT" sz="1100" b="1" i="1" dirty="0">
                <a:solidFill>
                  <a:schemeClr val="bg1"/>
                </a:solidFill>
                <a:latin typeface="Arial Narrow" panose="020B0606020202030204" pitchFamily="34" charset="0"/>
                <a:sym typeface="+mn-ea"/>
              </a:rPr>
              <a:t>  </a:t>
            </a:r>
            <a:r>
              <a:rPr lang="pt-PT" sz="1100" dirty="0" smtClean="0">
                <a:solidFill>
                  <a:schemeClr val="bg1"/>
                </a:solidFill>
                <a:latin typeface="Arial Narrow" panose="020B0606020202030204" pitchFamily="34" charset="0"/>
                <a:sym typeface="+mn-ea"/>
              </a:rPr>
              <a:t>Andrea </a:t>
            </a:r>
            <a:r>
              <a:rPr lang="pt-PT" sz="1100" dirty="0">
                <a:solidFill>
                  <a:schemeClr val="bg1"/>
                </a:solidFill>
                <a:latin typeface="Arial Narrow" panose="020B0606020202030204" pitchFamily="34" charset="0"/>
                <a:sym typeface="+mn-ea"/>
              </a:rPr>
              <a:t>Sander - </a:t>
            </a:r>
            <a:r>
              <a:rPr lang="fr-FR" sz="1100" i="1" dirty="0">
                <a:solidFill>
                  <a:schemeClr val="bg1"/>
                </a:solidFill>
                <a:latin typeface="Arial Narrow" panose="020B0606020202030204" pitchFamily="34" charset="0"/>
                <a:sym typeface="+mn-ea"/>
              </a:rPr>
              <a:t>Chercheur </a:t>
            </a:r>
            <a:r>
              <a:rPr lang="pt-PT" altLang="fr-FR" sz="1100" i="1" dirty="0">
                <a:solidFill>
                  <a:schemeClr val="bg1"/>
                </a:solidFill>
                <a:latin typeface="Arial Narrow" panose="020B0606020202030204" pitchFamily="34" charset="0"/>
                <a:sym typeface="+mn-ea"/>
              </a:rPr>
              <a:t>du </a:t>
            </a:r>
            <a:r>
              <a:rPr lang="pt-PT" sz="1100" dirty="0">
                <a:solidFill>
                  <a:schemeClr val="bg1"/>
                </a:solidFill>
                <a:latin typeface="Arial Narrow" panose="020B0606020202030204" pitchFamily="34" charset="0"/>
                <a:sym typeface="+mn-ea"/>
              </a:rPr>
              <a:t>Service Géologique du </a:t>
            </a:r>
            <a:r>
              <a:rPr lang="pt-PT" sz="1100" dirty="0" smtClean="0">
                <a:solidFill>
                  <a:schemeClr val="bg1"/>
                </a:solidFill>
                <a:latin typeface="Arial Narrow" panose="020B0606020202030204" pitchFamily="34" charset="0"/>
                <a:sym typeface="+mn-ea"/>
              </a:rPr>
              <a:t>Brésil</a:t>
            </a:r>
          </a:p>
          <a:p>
            <a:pPr>
              <a:lnSpc>
                <a:spcPts val="1100"/>
              </a:lnSpc>
              <a:defRPr lang="en-US"/>
            </a:pPr>
            <a:r>
              <a:rPr lang="pt-PT" altLang="pt-BR" sz="1100" i="1" dirty="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Prof. Émérite Peter van Straaten – </a:t>
            </a:r>
            <a:r>
              <a:rPr lang="fr-FR" sz="1100" dirty="0">
                <a:solidFill>
                  <a:schemeClr val="bg1"/>
                </a:solidFill>
                <a:latin typeface="Arial Narrow" panose="020B0606020202030204" pitchFamily="34" charset="0"/>
              </a:rPr>
              <a:t>Chercheur à l’</a:t>
            </a:r>
            <a:r>
              <a:rPr lang="pt-PT" sz="1100" dirty="0">
                <a:solidFill>
                  <a:schemeClr val="bg1"/>
                </a:solidFill>
                <a:latin typeface="Arial Narrow" panose="020B0606020202030204" pitchFamily="34" charset="0"/>
                <a:sym typeface="+mn-ea"/>
              </a:rPr>
              <a:t>Université de Guelph</a:t>
            </a:r>
            <a:r>
              <a:rPr lang="pt-BR" sz="1100" dirty="0">
                <a:solidFill>
                  <a:schemeClr val="bg1"/>
                </a:solidFill>
                <a:latin typeface="Arial Narrow" panose="020B0606020202030204" pitchFamily="34" charset="0"/>
                <a:sym typeface="+mn-ea"/>
              </a:rPr>
              <a:t> – </a:t>
            </a:r>
            <a:r>
              <a:rPr lang="pt-BR" sz="1100" dirty="0" smtClean="0">
                <a:solidFill>
                  <a:schemeClr val="bg1"/>
                </a:solidFill>
                <a:latin typeface="Arial Narrow" panose="020B0606020202030204" pitchFamily="34" charset="0"/>
                <a:sym typeface="+mn-ea"/>
              </a:rPr>
              <a:t>Canadá</a:t>
            </a:r>
          </a:p>
          <a:p>
            <a:pPr>
              <a:lnSpc>
                <a:spcPts val="1100"/>
              </a:lnSpc>
              <a:defRPr lang="en-US"/>
            </a:pPr>
            <a:r>
              <a:rPr lang="pt-PT" altLang="pt-BR" sz="1100" i="1" dirty="0">
                <a:solidFill>
                  <a:schemeClr val="bg1"/>
                </a:solidFill>
                <a:latin typeface="Arial Narrow" panose="020B0606020202030204" pitchFamily="34" charset="0"/>
              </a:rPr>
              <a:t>■ </a:t>
            </a:r>
            <a:r>
              <a:rPr lang="pt-PT" sz="1100" dirty="0" smtClean="0">
                <a:solidFill>
                  <a:schemeClr val="bg1"/>
                </a:solidFill>
                <a:latin typeface="Arial Narrow" panose="020B0606020202030204" pitchFamily="34" charset="0"/>
              </a:rPr>
              <a:t>Université</a:t>
            </a:r>
            <a:r>
              <a:rPr lang="pt-PT" sz="1100" dirty="0" smtClean="0">
                <a:solidFill>
                  <a:schemeClr val="bg1"/>
                </a:solidFill>
                <a:latin typeface="Arial Narrow" panose="020B0606020202030204" pitchFamily="34" charset="0"/>
                <a:cs typeface="Arial Narrow" panose="020B0606020202030204" pitchFamily="34" charset="0"/>
                <a:sym typeface="+mn-ea"/>
              </a:rPr>
              <a:t> </a:t>
            </a:r>
            <a:r>
              <a:rPr lang="pt-PT" sz="1100" dirty="0">
                <a:solidFill>
                  <a:schemeClr val="bg1"/>
                </a:solidFill>
                <a:latin typeface="Arial Narrow" panose="020B0606020202030204" pitchFamily="34" charset="0"/>
                <a:cs typeface="Arial Narrow" panose="020B0606020202030204" pitchFamily="34" charset="0"/>
                <a:sym typeface="+mn-ea"/>
              </a:rPr>
              <a:t>de Yaoundé - </a:t>
            </a:r>
            <a:r>
              <a:rPr lang="pt-PT" sz="1100" dirty="0" smtClean="0">
                <a:solidFill>
                  <a:schemeClr val="bg1"/>
                </a:solidFill>
                <a:latin typeface="Arial Narrow" panose="020B0606020202030204" pitchFamily="34" charset="0"/>
                <a:cs typeface="Arial Narrow" panose="020B0606020202030204" pitchFamily="34" charset="0"/>
                <a:sym typeface="+mn-ea"/>
              </a:rPr>
              <a:t>Cameroun</a:t>
            </a:r>
            <a:endParaRPr lang="fr-FR" sz="1100" i="1" dirty="0">
              <a:solidFill>
                <a:schemeClr val="bg1"/>
              </a:solidFill>
              <a:latin typeface="Arial Narrow" panose="020B0606020202030204" pitchFamily="34" charset="0"/>
            </a:endParaRPr>
          </a:p>
          <a:p>
            <a:pPr>
              <a:lnSpc>
                <a:spcPts val="1100"/>
              </a:lnSpc>
              <a:defRPr lang="en-US"/>
            </a:pPr>
            <a:r>
              <a:rPr lang="pt-PT" sz="1100" dirty="0">
                <a:solidFill>
                  <a:schemeClr val="bg1"/>
                </a:solidFill>
                <a:latin typeface="Arial Narrow" panose="020B0606020202030204" pitchFamily="34" charset="0"/>
              </a:rPr>
              <a:t>Débats</a:t>
            </a:r>
            <a:endParaRPr lang="fr-FR" sz="1100" i="1" dirty="0">
              <a:solidFill>
                <a:schemeClr val="bg1"/>
              </a:solidFill>
              <a:latin typeface="Arial Narrow" panose="020B0606020202030204" pitchFamily="34" charset="0"/>
            </a:endParaRPr>
          </a:p>
          <a:p>
            <a:pPr>
              <a:lnSpc>
                <a:spcPts val="1100"/>
              </a:lnSpc>
              <a:defRPr lang="en-US"/>
            </a:pPr>
            <a:r>
              <a:rPr lang="pt-PT" sz="1100" dirty="0" smtClean="0">
                <a:solidFill>
                  <a:schemeClr val="bg1"/>
                </a:solidFill>
                <a:latin typeface="Arial Narrow" panose="020B0606020202030204" pitchFamily="34" charset="0"/>
              </a:rPr>
              <a:t>Pause-café</a:t>
            </a:r>
          </a:p>
          <a:p>
            <a:pPr>
              <a:lnSpc>
                <a:spcPts val="1100"/>
              </a:lnSpc>
              <a:defRPr lang="en-US"/>
            </a:pPr>
            <a:r>
              <a:rPr lang="pt-PT" sz="1100" i="1" dirty="0" smtClean="0">
                <a:solidFill>
                  <a:srgbClr val="00B4B2"/>
                </a:solidFill>
                <a:latin typeface="Arial Narrow" panose="020B0606020202030204" pitchFamily="34" charset="0"/>
              </a:rPr>
              <a:t>Thème IV: </a:t>
            </a:r>
            <a:r>
              <a:rPr lang="fr-FR" sz="1100" i="1" dirty="0">
                <a:solidFill>
                  <a:schemeClr val="bg1"/>
                </a:solidFill>
                <a:latin typeface="Arial Narrow" panose="020B0606020202030204" pitchFamily="34" charset="0"/>
              </a:rPr>
              <a:t>Rentabilité agricole et contrôle de la qualité des aliments produits</a:t>
            </a:r>
            <a:endParaRPr lang="pt-PT" sz="1100" i="1" dirty="0">
              <a:solidFill>
                <a:schemeClr val="bg1"/>
              </a:solidFill>
              <a:latin typeface="Arial Narrow" panose="020B0606020202030204" pitchFamily="34" charset="0"/>
            </a:endParaRPr>
          </a:p>
          <a:p>
            <a:pPr>
              <a:lnSpc>
                <a:spcPts val="1100"/>
              </a:lnSpc>
              <a:defRPr lang="en-US"/>
            </a:pPr>
            <a:r>
              <a:rPr lang="pt-PT" sz="1100" i="1" dirty="0" smtClean="0">
                <a:solidFill>
                  <a:srgbClr val="00B4B2"/>
                </a:solidFill>
                <a:latin typeface="Arial Narrow" panose="020B0606020202030204" pitchFamily="34" charset="0"/>
                <a:sym typeface="+mn-ea"/>
              </a:rPr>
              <a:t>Modérateur</a:t>
            </a:r>
            <a:r>
              <a:rPr lang="pt-BR" sz="1100" i="1" dirty="0" smtClean="0">
                <a:solidFill>
                  <a:srgbClr val="00B4B2"/>
                </a:solidFill>
                <a:latin typeface="Arial Narrow" panose="020B0606020202030204" pitchFamily="34" charset="0"/>
                <a:cs typeface="Arial Narrow" panose="020B0606020202030204" pitchFamily="34" charset="0"/>
                <a:sym typeface="+mn-ea"/>
              </a:rPr>
              <a:t>: </a:t>
            </a:r>
            <a:r>
              <a:rPr lang="pt-BR" sz="1100" i="1" dirty="0">
                <a:solidFill>
                  <a:schemeClr val="bg1"/>
                </a:solidFill>
                <a:latin typeface="Arial Narrow" panose="020B0606020202030204" pitchFamily="34" charset="0"/>
                <a:cs typeface="Arial Narrow" panose="020B0606020202030204" pitchFamily="34" charset="0"/>
                <a:sym typeface="+mn-ea"/>
              </a:rPr>
              <a:t>Université du Cap Vert</a:t>
            </a:r>
          </a:p>
          <a:p>
            <a:pPr>
              <a:lnSpc>
                <a:spcPts val="1100"/>
              </a:lnSpc>
              <a:defRPr lang="en-US"/>
            </a:pPr>
            <a:r>
              <a:rPr lang="pt-PT" sz="1100" dirty="0" smtClean="0">
                <a:solidFill>
                  <a:srgbClr val="00B4B2"/>
                </a:solidFill>
                <a:latin typeface="Arial Narrow" panose="020B0606020202030204" pitchFamily="34" charset="0"/>
                <a:sym typeface="+mn-ea"/>
              </a:rPr>
              <a:t>Interventions </a:t>
            </a:r>
            <a:r>
              <a:rPr lang="pt-PT" sz="1100" dirty="0">
                <a:solidFill>
                  <a:srgbClr val="00B4B2"/>
                </a:solidFill>
                <a:latin typeface="Arial Narrow" panose="020B0606020202030204" pitchFamily="34" charset="0"/>
                <a:sym typeface="+mn-ea"/>
              </a:rPr>
              <a:t>des </a:t>
            </a:r>
            <a:r>
              <a:rPr lang="pt-PT" sz="1100" i="1" dirty="0">
                <a:solidFill>
                  <a:srgbClr val="00B4B2"/>
                </a:solidFill>
                <a:latin typeface="Arial Narrow" panose="020B0606020202030204" pitchFamily="34" charset="0"/>
                <a:sym typeface="+mn-ea"/>
              </a:rPr>
              <a:t>Experts</a:t>
            </a:r>
            <a:r>
              <a:rPr lang="pt-PT" sz="1100" i="1" dirty="0" smtClean="0">
                <a:solidFill>
                  <a:srgbClr val="00B4B2"/>
                </a:solidFill>
                <a:latin typeface="Arial Narrow" panose="020B0606020202030204" pitchFamily="34" charset="0"/>
                <a:sym typeface="+mn-ea"/>
              </a:rPr>
              <a:t>:</a:t>
            </a:r>
          </a:p>
          <a:p>
            <a:pPr>
              <a:lnSpc>
                <a:spcPts val="1100"/>
              </a:lnSpc>
              <a:defRPr lang="en-US"/>
            </a:pPr>
            <a:r>
              <a:rPr lang="pt-PT" altLang="pt-BR" sz="1100" i="1" dirty="0">
                <a:solidFill>
                  <a:schemeClr val="bg1"/>
                </a:solidFill>
                <a:latin typeface="Arial Narrow" panose="020B0606020202030204" pitchFamily="34" charset="0"/>
              </a:rPr>
              <a:t>■ </a:t>
            </a:r>
            <a:r>
              <a:rPr lang="fr-FR" sz="1100" i="1" dirty="0">
                <a:solidFill>
                  <a:schemeClr val="bg1"/>
                </a:solidFill>
                <a:latin typeface="Arial Narrow" panose="020B0606020202030204" pitchFamily="34" charset="0"/>
                <a:cs typeface="Arial Narrow" panose="020B0606020202030204" pitchFamily="34" charset="0"/>
                <a:sym typeface="+mn-ea"/>
              </a:rPr>
              <a:t>FAO</a:t>
            </a:r>
            <a:r>
              <a:rPr lang="fr-FR" sz="1100" dirty="0">
                <a:solidFill>
                  <a:schemeClr val="bg1"/>
                </a:solidFill>
                <a:latin typeface="Arial Narrow" panose="020B0606020202030204" pitchFamily="34" charset="0"/>
                <a:cs typeface="Arial Narrow" panose="020B0606020202030204" pitchFamily="34" charset="0"/>
                <a:sym typeface="+mn-ea"/>
              </a:rPr>
              <a:t> - Organisation des Nations Unies pour l'alimentation et </a:t>
            </a:r>
            <a:r>
              <a:rPr lang="fr-FR" sz="1100" dirty="0" smtClean="0">
                <a:solidFill>
                  <a:schemeClr val="bg1"/>
                </a:solidFill>
                <a:latin typeface="Arial Narrow" panose="020B0606020202030204" pitchFamily="34" charset="0"/>
                <a:cs typeface="Arial Narrow" panose="020B0606020202030204" pitchFamily="34" charset="0"/>
                <a:sym typeface="+mn-ea"/>
              </a:rPr>
              <a:t>l'agriculture</a:t>
            </a:r>
          </a:p>
          <a:p>
            <a:pPr>
              <a:lnSpc>
                <a:spcPts val="1100"/>
              </a:lnSpc>
              <a:defRPr lang="en-US"/>
            </a:pPr>
            <a:r>
              <a:rPr lang="pt-PT" altLang="pt-BR" sz="1100" i="1" dirty="0">
                <a:solidFill>
                  <a:schemeClr val="bg1"/>
                </a:solidFill>
                <a:latin typeface="Arial Narrow" panose="020B0606020202030204" pitchFamily="34" charset="0"/>
              </a:rPr>
              <a:t>■ </a:t>
            </a:r>
            <a:r>
              <a:rPr lang="pt-PT" sz="1100" i="1" dirty="0">
                <a:solidFill>
                  <a:schemeClr val="bg1"/>
                </a:solidFill>
                <a:latin typeface="Arial Narrow" panose="020B0606020202030204" pitchFamily="34" charset="0"/>
              </a:rPr>
              <a:t>ENSA - </a:t>
            </a:r>
            <a:r>
              <a:rPr lang="fr-FR" sz="1100" dirty="0" smtClean="0">
                <a:solidFill>
                  <a:schemeClr val="bg1"/>
                </a:solidFill>
                <a:latin typeface="Arial Narrow" panose="020B0606020202030204" pitchFamily="34" charset="0"/>
              </a:rPr>
              <a:t>École Nationale Supérieure d‘Agronomie </a:t>
            </a:r>
            <a:r>
              <a:rPr lang="fr-FR" sz="1100" dirty="0">
                <a:solidFill>
                  <a:schemeClr val="bg1"/>
                </a:solidFill>
                <a:latin typeface="Arial Narrow" panose="020B0606020202030204" pitchFamily="34" charset="0"/>
              </a:rPr>
              <a:t>de Y</a:t>
            </a:r>
            <a:r>
              <a:rPr lang="fr-FR" sz="1100" dirty="0" smtClean="0">
                <a:solidFill>
                  <a:schemeClr val="bg1"/>
                </a:solidFill>
                <a:latin typeface="Arial Narrow" panose="020B0606020202030204" pitchFamily="34" charset="0"/>
              </a:rPr>
              <a:t>amoussoukro</a:t>
            </a:r>
            <a:r>
              <a:rPr lang="pt-PT" sz="1100"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rPr>
              <a:t>– Côte </a:t>
            </a:r>
            <a:r>
              <a:rPr lang="pt-PT" sz="1100" dirty="0" smtClean="0">
                <a:solidFill>
                  <a:schemeClr val="bg1"/>
                </a:solidFill>
                <a:latin typeface="Arial Narrow" panose="020B0606020202030204" pitchFamily="34" charset="0"/>
              </a:rPr>
              <a:t>d’Ivoire</a:t>
            </a:r>
          </a:p>
          <a:p>
            <a:pPr>
              <a:lnSpc>
                <a:spcPts val="1100"/>
              </a:lnSpc>
              <a:defRPr lang="en-US"/>
            </a:pPr>
            <a:r>
              <a:rPr lang="pt-PT" altLang="pt-BR" sz="1100" i="1" dirty="0">
                <a:solidFill>
                  <a:schemeClr val="bg1"/>
                </a:solidFill>
                <a:latin typeface="Arial Narrow" panose="020B0606020202030204" pitchFamily="34" charset="0"/>
              </a:rPr>
              <a:t>■ </a:t>
            </a:r>
            <a:r>
              <a:rPr lang="fr-FR" sz="1100" dirty="0" smtClean="0">
                <a:solidFill>
                  <a:schemeClr val="bg1"/>
                </a:solidFill>
                <a:latin typeface="Arial Narrow" panose="020B0606020202030204" pitchFamily="34" charset="0"/>
              </a:rPr>
              <a:t>Direction </a:t>
            </a:r>
            <a:r>
              <a:rPr lang="fr-FR" sz="1100" dirty="0">
                <a:solidFill>
                  <a:schemeClr val="bg1"/>
                </a:solidFill>
                <a:latin typeface="Arial Narrow" panose="020B0606020202030204" pitchFamily="34" charset="0"/>
              </a:rPr>
              <a:t>de l’Alimentation et de la Nutrition Appliquée (DANA) </a:t>
            </a:r>
            <a:r>
              <a:rPr lang="fr-FR" sz="1100" dirty="0" smtClean="0">
                <a:solidFill>
                  <a:schemeClr val="bg1"/>
                </a:solidFill>
                <a:latin typeface="Arial Narrow" panose="020B0606020202030204" pitchFamily="34" charset="0"/>
              </a:rPr>
              <a:t>- Benin</a:t>
            </a:r>
            <a:endParaRPr lang="pt-PT" sz="1100" dirty="0">
              <a:solidFill>
                <a:schemeClr val="bg1"/>
              </a:solidFill>
              <a:latin typeface="Arial Narrow" panose="020B0606020202030204" pitchFamily="34" charset="0"/>
            </a:endParaRPr>
          </a:p>
          <a:p>
            <a:pPr>
              <a:lnSpc>
                <a:spcPts val="1100"/>
              </a:lnSpc>
              <a:defRPr lang="en-US"/>
            </a:pPr>
            <a:r>
              <a:rPr lang="pt-PT" altLang="pt-BR" sz="1100" i="1" dirty="0" smtClean="0">
                <a:solidFill>
                  <a:schemeClr val="bg1"/>
                </a:solidFill>
                <a:latin typeface="Arial Narrow" panose="020B0606020202030204" pitchFamily="34" charset="0"/>
              </a:rPr>
              <a:t>■ </a:t>
            </a:r>
            <a:r>
              <a:rPr lang="pt-PT" sz="1100" dirty="0">
                <a:solidFill>
                  <a:schemeClr val="bg1"/>
                </a:solidFill>
                <a:latin typeface="Arial Narrow" panose="020B0606020202030204" pitchFamily="34" charset="0"/>
                <a:sym typeface="+mn-ea"/>
              </a:rPr>
              <a:t>Prof. Bernardo Knapik –  Chercheur  à l’Université Estadual do Paraná </a:t>
            </a:r>
            <a:r>
              <a:rPr lang="pt-BR" sz="1100" dirty="0">
                <a:solidFill>
                  <a:schemeClr val="bg1"/>
                </a:solidFill>
                <a:latin typeface="Arial Narrow" panose="020B0606020202030204" pitchFamily="34" charset="0"/>
                <a:sym typeface="+mn-ea"/>
              </a:rPr>
              <a:t>– </a:t>
            </a:r>
            <a:r>
              <a:rPr lang="pt-PT" sz="1100" dirty="0">
                <a:solidFill>
                  <a:schemeClr val="bg1"/>
                </a:solidFill>
                <a:latin typeface="Arial Narrow" panose="020B0606020202030204" pitchFamily="34" charset="0"/>
                <a:sym typeface="+mn-ea"/>
              </a:rPr>
              <a:t> Brésil </a:t>
            </a:r>
            <a:endParaRPr lang="fr-FR" sz="1100" dirty="0" smtClean="0">
              <a:solidFill>
                <a:schemeClr val="bg1"/>
              </a:solidFill>
              <a:latin typeface="Arial Narrow" panose="020B0606020202030204" pitchFamily="34" charset="0"/>
            </a:endParaRPr>
          </a:p>
          <a:p>
            <a:pPr>
              <a:lnSpc>
                <a:spcPts val="1100"/>
              </a:lnSpc>
              <a:defRPr lang="en-US"/>
            </a:pPr>
            <a:r>
              <a:rPr lang="pt-PT" sz="1100" dirty="0" smtClean="0">
                <a:solidFill>
                  <a:schemeClr val="bg1"/>
                </a:solidFill>
                <a:latin typeface="Arial Narrow" panose="020B0606020202030204" pitchFamily="34" charset="0"/>
              </a:rPr>
              <a:t>Débats</a:t>
            </a:r>
          </a:p>
          <a:p>
            <a:pPr>
              <a:lnSpc>
                <a:spcPts val="1100"/>
              </a:lnSpc>
              <a:defRPr lang="en-US"/>
            </a:pPr>
            <a:r>
              <a:rPr lang="pt-PT" altLang="en-US" sz="1100" dirty="0">
                <a:solidFill>
                  <a:schemeClr val="bg1"/>
                </a:solidFill>
                <a:latin typeface="Arial Narrow" panose="020B0606020202030204" pitchFamily="34" charset="0"/>
                <a:cs typeface="Arial Narrow" panose="020B0606020202030204" pitchFamily="34" charset="0"/>
                <a:sym typeface="+mn-ea"/>
              </a:rPr>
              <a:t>Cérémonie de clôture de la Conférence internationale</a:t>
            </a:r>
            <a:r>
              <a:rPr lang="pt-PT" sz="1100" b="1" dirty="0">
                <a:solidFill>
                  <a:schemeClr val="bg1"/>
                </a:solidFill>
                <a:latin typeface="Arial Narrow" panose="020B0606020202030204" pitchFamily="34" charset="0"/>
              </a:rPr>
              <a:t> </a:t>
            </a:r>
            <a:endParaRPr lang="pt-PT" sz="1100" dirty="0" smtClean="0">
              <a:solidFill>
                <a:schemeClr val="bg1"/>
              </a:solidFill>
              <a:latin typeface="Arial Narrow" panose="020B0606020202030204" pitchFamily="34" charset="0"/>
            </a:endParaRPr>
          </a:p>
          <a:p>
            <a:pPr>
              <a:lnSpc>
                <a:spcPts val="1100"/>
              </a:lnSpc>
              <a:defRPr lang="en-US"/>
            </a:pPr>
            <a:r>
              <a:rPr sz="1100" i="1" dirty="0" err="1" smtClean="0">
                <a:solidFill>
                  <a:schemeClr val="bg1"/>
                </a:solidFill>
                <a:latin typeface="Arial Narrow" panose="020B0606020202030204" pitchFamily="34" charset="0"/>
                <a:sym typeface="+mn-ea"/>
              </a:rPr>
              <a:t>Dîner</a:t>
            </a:r>
            <a:r>
              <a:rPr sz="1100" i="1" dirty="0" smtClean="0">
                <a:solidFill>
                  <a:schemeClr val="bg1"/>
                </a:solidFill>
                <a:latin typeface="Arial Narrow" panose="020B0606020202030204" pitchFamily="34" charset="0"/>
                <a:sym typeface="+mn-ea"/>
              </a:rPr>
              <a:t> </a:t>
            </a:r>
            <a:r>
              <a:rPr sz="1100" i="1" dirty="0">
                <a:solidFill>
                  <a:schemeClr val="bg1"/>
                </a:solidFill>
                <a:latin typeface="Arial Narrow" panose="020B0606020202030204" pitchFamily="34" charset="0"/>
                <a:sym typeface="+mn-ea"/>
              </a:rPr>
              <a:t>de </a:t>
            </a:r>
            <a:r>
              <a:rPr sz="1100" i="1" dirty="0" err="1">
                <a:solidFill>
                  <a:schemeClr val="bg1"/>
                </a:solidFill>
                <a:latin typeface="Arial Narrow" panose="020B0606020202030204" pitchFamily="34" charset="0"/>
                <a:sym typeface="+mn-ea"/>
              </a:rPr>
              <a:t>bienvenue</a:t>
            </a:r>
            <a:r>
              <a:rPr sz="1100" i="1" dirty="0">
                <a:solidFill>
                  <a:schemeClr val="bg1"/>
                </a:solidFill>
                <a:latin typeface="Arial Narrow" panose="020B0606020202030204" pitchFamily="34" charset="0"/>
                <a:sym typeface="+mn-ea"/>
              </a:rPr>
              <a:t> «LES SAVEURS DE LA CEDEAO»</a:t>
            </a:r>
          </a:p>
        </p:txBody>
      </p:sp>
      <p:sp>
        <p:nvSpPr>
          <p:cNvPr id="36"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JOUR </a:t>
            </a:r>
            <a:r>
              <a:rPr lang="pt-PT" sz="1400" b="1" i="1" dirty="0" smtClean="0">
                <a:solidFill>
                  <a:srgbClr val="006666"/>
                </a:solidFill>
                <a:latin typeface="Times New Roman" panose="02020603050405020304" pitchFamily="1" charset="0"/>
                <a:cs typeface="Times New Roman" panose="02020603050405020304" pitchFamily="1" charset="0"/>
              </a:rPr>
              <a:t>16</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Mars</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202</a:t>
            </a:r>
            <a:r>
              <a:rPr lang="pt-PT" sz="1400" b="1" i="1" dirty="0">
                <a:solidFill>
                  <a:srgbClr val="006666"/>
                </a:solidFill>
                <a:latin typeface="Times New Roman" panose="02020603050405020304" pitchFamily="1" charset="0"/>
                <a:cs typeface="Times New Roman" panose="02020603050405020304" pitchFamily="1" charset="0"/>
              </a:rPr>
              <a:t>2</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endPar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endParaRPr>
          </a:p>
        </p:txBody>
      </p:sp>
      <p:sp>
        <p:nvSpPr>
          <p:cNvPr id="37"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7" name="TextBox 6"/>
          <p:cNvSpPr txBox="1"/>
          <p:nvPr/>
        </p:nvSpPr>
        <p:spPr>
          <a:xfrm>
            <a:off x="1135379" y="95675"/>
            <a:ext cx="5905501" cy="707886"/>
          </a:xfrm>
          <a:prstGeom prst="rect">
            <a:avLst/>
          </a:prstGeom>
          <a:noFill/>
        </p:spPr>
        <p:txBody>
          <a:bodyPr wrap="square" rtlCol="0">
            <a:spAutoFit/>
          </a:bodyPr>
          <a:lstStyle/>
          <a:p>
            <a:pPr algn="ctr" fontAlgn="base">
              <a:lnSpc>
                <a:spcPts val="1200"/>
              </a:lnSpc>
            </a:pPr>
            <a:r>
              <a:rPr lang="fr-FR" sz="1600" cap="all" dirty="0">
                <a:solidFill>
                  <a:schemeClr val="tx2">
                    <a:lumMod val="75000"/>
                  </a:schemeClr>
                </a:solidFill>
              </a:rPr>
              <a:t>LE PROGRAMME DE LA TABLE RONDE</a:t>
            </a:r>
          </a:p>
          <a:p>
            <a:pPr algn="ctr" fontAlgn="base">
              <a:lnSpc>
                <a:spcPts val="1200"/>
              </a:lnSpc>
            </a:pPr>
            <a:r>
              <a:rPr lang="fr-FR" sz="1200" cap="all" dirty="0" smtClean="0">
                <a:solidFill>
                  <a:schemeClr val="accent6">
                    <a:lumMod val="60000"/>
                    <a:lumOff val="40000"/>
                  </a:schemeClr>
                </a:solidFill>
              </a:rPr>
              <a:t>La POUDRE DE BASALTE DANS L’AGRICULTURE</a:t>
            </a:r>
          </a:p>
          <a:p>
            <a:pPr algn="ctr" fontAlgn="base">
              <a:lnSpc>
                <a:spcPts val="1200"/>
              </a:lnSpc>
            </a:pPr>
            <a:r>
              <a:rPr lang="fr-FR" sz="1200" b="1" cap="all" dirty="0" smtClean="0">
                <a:solidFill>
                  <a:schemeClr val="tx2">
                    <a:lumMod val="50000"/>
                  </a:schemeClr>
                </a:solidFill>
              </a:rPr>
              <a:t> </a:t>
            </a:r>
            <a:r>
              <a:rPr lang="fr-FR" sz="1200" cap="all" dirty="0" smtClean="0">
                <a:solidFill>
                  <a:schemeClr val="tx2">
                    <a:lumMod val="75000"/>
                  </a:schemeClr>
                </a:solidFill>
              </a:rPr>
              <a:t>LA QUALITÉ DES ALIMENTS ET la PROTECTION De l’ENVIRONNEMENT</a:t>
            </a:r>
            <a:r>
              <a:rPr lang="fr-FR" sz="1200" cap="all" dirty="0">
                <a:solidFill>
                  <a:schemeClr val="tx2">
                    <a:lumMod val="75000"/>
                  </a:schemeClr>
                </a:solidFill>
              </a:rPr>
              <a:t/>
            </a:r>
            <a:br>
              <a:rPr lang="fr-FR" sz="1200" cap="all" dirty="0">
                <a:solidFill>
                  <a:schemeClr val="tx2">
                    <a:lumMod val="75000"/>
                  </a:schemeClr>
                </a:solidFill>
              </a:rPr>
            </a:br>
            <a:r>
              <a:rPr lang="pt-PT" sz="1200" i="1" dirty="0">
                <a:solidFill>
                  <a:srgbClr val="006666"/>
                </a:solidFill>
                <a:latin typeface="Arial Narrow" panose="020B0606020202030204" pitchFamily="34" charset="0"/>
                <a:cs typeface="Arial Narrow" panose="020B0606020202030204" pitchFamily="34" charset="0"/>
                <a:sym typeface="+mn-ea"/>
              </a:rPr>
              <a:t>«</a:t>
            </a:r>
            <a:r>
              <a:rPr lang="pt-BR" sz="1200" i="1" dirty="0">
                <a:solidFill>
                  <a:srgbClr val="006666"/>
                </a:solidFill>
                <a:latin typeface="Arial Narrow" panose="020B0606020202030204" pitchFamily="34" charset="0"/>
                <a:cs typeface="Arial Narrow" panose="020B0606020202030204" pitchFamily="34" charset="0"/>
                <a:sym typeface="+mn-ea"/>
              </a:rPr>
              <a:t>TABLE RONDE D’INTEGRATION ET </a:t>
            </a:r>
            <a:r>
              <a:rPr lang="pt-BR" sz="1200" i="1" dirty="0" smtClean="0">
                <a:solidFill>
                  <a:srgbClr val="006666"/>
                </a:solidFill>
                <a:latin typeface="Arial Narrow" panose="020B0606020202030204" pitchFamily="34" charset="0"/>
                <a:cs typeface="Arial Narrow" panose="020B0606020202030204" pitchFamily="34" charset="0"/>
                <a:sym typeface="+mn-ea"/>
              </a:rPr>
              <a:t>LES DÉBATS»</a:t>
            </a:r>
            <a:endParaRPr lang="fr-FR" sz="1200" b="1" cap="all" dirty="0">
              <a:solidFill>
                <a:schemeClr val="tx2">
                  <a:lumMod val="50000"/>
                </a:schemeClr>
              </a:solidFill>
            </a:endParaRPr>
          </a:p>
        </p:txBody>
      </p:sp>
      <p:sp>
        <p:nvSpPr>
          <p:cNvPr id="10" name="TextBox 9"/>
          <p:cNvSpPr txBox="1"/>
          <p:nvPr/>
        </p:nvSpPr>
        <p:spPr>
          <a:xfrm>
            <a:off x="22859" y="601127"/>
            <a:ext cx="2857501" cy="461665"/>
          </a:xfrm>
          <a:prstGeom prst="rect">
            <a:avLst/>
          </a:prstGeom>
          <a:noFill/>
        </p:spPr>
        <p:txBody>
          <a:bodyPr wrap="square" rtlCol="0">
            <a:spAutoFit/>
          </a:bodyPr>
          <a:lstStyle/>
          <a:p>
            <a:r>
              <a:rPr lang="pt-PT" sz="1200" dirty="0">
                <a:solidFill>
                  <a:schemeClr val="accent3">
                    <a:lumMod val="75000"/>
                  </a:schemeClr>
                </a:solidFill>
                <a:latin typeface="Arial Narrow" panose="020B0606020202030204" pitchFamily="34" charset="0"/>
              </a:rPr>
              <a:t>Accueil des participants</a:t>
            </a:r>
            <a:r>
              <a:rPr lang="en-US" sz="1200" b="1" i="1" dirty="0" smtClean="0">
                <a:solidFill>
                  <a:schemeClr val="accent3">
                    <a:lumMod val="75000"/>
                  </a:schemeClr>
                </a:solidFill>
                <a:latin typeface="Arial Narrow" panose="020B0606020202030204" pitchFamily="34" charset="0"/>
              </a:rPr>
              <a:t>: </a:t>
            </a:r>
            <a:r>
              <a:rPr lang="pt-BR" sz="1200" b="1" i="1" dirty="0">
                <a:solidFill>
                  <a:schemeClr val="accent3">
                    <a:lumMod val="75000"/>
                  </a:schemeClr>
                </a:solidFill>
                <a:latin typeface="Arial Narrow" panose="020B0606020202030204" pitchFamily="34" charset="0"/>
              </a:rPr>
              <a:t>À partir de 7</a:t>
            </a:r>
            <a:r>
              <a:rPr lang="pt-PT" sz="1200" b="1" i="1" dirty="0" smtClean="0">
                <a:solidFill>
                  <a:schemeClr val="accent3">
                    <a:lumMod val="75000"/>
                  </a:schemeClr>
                </a:solidFill>
                <a:latin typeface="Arial Narrow" panose="020B0606020202030204" pitchFamily="34" charset="0"/>
              </a:rPr>
              <a:t>:</a:t>
            </a:r>
            <a:r>
              <a:rPr lang="pt-BR" sz="1200" b="1" i="1" dirty="0" smtClean="0">
                <a:solidFill>
                  <a:schemeClr val="accent3">
                    <a:lumMod val="75000"/>
                  </a:schemeClr>
                </a:solidFill>
                <a:latin typeface="Arial Narrow" panose="020B0606020202030204" pitchFamily="34" charset="0"/>
              </a:rPr>
              <a:t>30</a:t>
            </a:r>
            <a:endParaRPr lang="pt-BR" sz="1200" b="1" i="1" dirty="0">
              <a:solidFill>
                <a:schemeClr val="accent3">
                  <a:lumMod val="75000"/>
                </a:schemeClr>
              </a:solidFill>
              <a:latin typeface="Arial Narrow" panose="020B0606020202030204" pitchFamily="34" charset="0"/>
            </a:endParaRPr>
          </a:p>
          <a:p>
            <a:endParaRPr lang="en-US" sz="1200" dirty="0">
              <a:solidFill>
                <a:schemeClr val="accent3">
                  <a:lumMod val="75000"/>
                </a:schemeClr>
              </a:solidFill>
              <a:latin typeface="Arial Narrow" panose="020B0606020202030204" pitchFamily="34" charset="0"/>
            </a:endParaRPr>
          </a:p>
        </p:txBody>
      </p:sp>
      <p:sp>
        <p:nvSpPr>
          <p:cNvPr id="41" name="TextBox 16"/>
          <p:cNvSpPr/>
          <p:nvPr/>
        </p:nvSpPr>
        <p:spPr>
          <a:xfrm>
            <a:off x="8748" y="828763"/>
            <a:ext cx="1210310" cy="5937907"/>
          </a:xfrm>
          <a:prstGeom prst="rect">
            <a:avLst/>
          </a:prstGeom>
          <a:noFill/>
          <a:ln>
            <a:noFill/>
          </a:ln>
          <a:effectLst/>
        </p:spPr>
        <p:txBody>
          <a:bodyPr vert="horz" wrap="square" lIns="91440" tIns="45720" rIns="91440" bIns="45720" numCol="1" spcCol="215900" anchor="t"/>
          <a:lstStyle/>
          <a:p>
            <a:pPr>
              <a:lnSpc>
                <a:spcPts val="1100"/>
              </a:lnSpc>
              <a:defRPr lang="en-US"/>
            </a:pPr>
            <a:r>
              <a:rPr lang="en-US" sz="1100" dirty="0" smtClean="0">
                <a:solidFill>
                  <a:srgbClr val="00B4B2"/>
                </a:solidFill>
                <a:latin typeface="Arial Narrow" panose="020B0606020202030204" pitchFamily="34" charset="0"/>
              </a:rPr>
              <a:t>08:00 </a:t>
            </a:r>
            <a:r>
              <a:rPr lang="en-US" sz="1100" dirty="0">
                <a:solidFill>
                  <a:srgbClr val="00B4B2"/>
                </a:solidFill>
                <a:latin typeface="Arial Narrow" panose="020B0606020202030204" pitchFamily="34" charset="0"/>
              </a:rPr>
              <a:t>– 09:30</a:t>
            </a: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dirty="0">
                <a:solidFill>
                  <a:srgbClr val="00B4B2"/>
                </a:solidFill>
                <a:latin typeface="Arial Narrow" panose="020B0606020202030204" pitchFamily="34" charset="0"/>
              </a:rPr>
              <a:t>09:30 – </a:t>
            </a:r>
            <a:r>
              <a:rPr lang="en-US" sz="1100" dirty="0" smtClean="0">
                <a:solidFill>
                  <a:srgbClr val="00B4B2"/>
                </a:solidFill>
                <a:latin typeface="Arial Narrow" panose="020B0606020202030204" pitchFamily="34" charset="0"/>
              </a:rPr>
              <a:t>10:00</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10:00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10:30</a:t>
            </a:r>
            <a:endParaRPr lang="en-US" sz="1100" dirty="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10:30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12:00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12:00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12:30</a:t>
            </a:r>
            <a:endParaRPr lang="en-US"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12:30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14:00</a:t>
            </a:r>
            <a:endParaRPr lang="pt-BR" sz="1100" dirty="0">
              <a:solidFill>
                <a:srgbClr val="00B4B2"/>
              </a:solidFill>
              <a:latin typeface="Arial Narrow" panose="020B0606020202030204" pitchFamily="34" charset="0"/>
            </a:endParaRPr>
          </a:p>
          <a:p>
            <a:pPr>
              <a:lnSpc>
                <a:spcPts val="1100"/>
              </a:lnSpc>
              <a:defRPr lang="en-US"/>
            </a:pPr>
            <a:r>
              <a:rPr lang="pt-BR" sz="1100" dirty="0" smtClean="0">
                <a:solidFill>
                  <a:srgbClr val="00B4B2"/>
                </a:solidFill>
                <a:latin typeface="Arial Narrow" panose="020B0606020202030204" pitchFamily="34" charset="0"/>
              </a:rPr>
              <a:t>14:00 </a:t>
            </a:r>
            <a:r>
              <a:rPr lang="pt-BR" sz="1100" dirty="0">
                <a:solidFill>
                  <a:srgbClr val="00B4B2"/>
                </a:solidFill>
                <a:latin typeface="Arial Narrow" panose="020B0606020202030204" pitchFamily="34" charset="0"/>
              </a:rPr>
              <a:t>– </a:t>
            </a:r>
            <a:r>
              <a:rPr lang="pt-BR" sz="1100" dirty="0" smtClean="0">
                <a:solidFill>
                  <a:srgbClr val="00B4B2"/>
                </a:solidFill>
                <a:latin typeface="Arial Narrow" panose="020B0606020202030204" pitchFamily="34" charset="0"/>
              </a:rPr>
              <a:t>15:30</a:t>
            </a:r>
            <a:endParaRPr lang="pt-BR"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r>
              <a:rPr lang="en-US" sz="1100" i="1" dirty="0" smtClean="0">
                <a:solidFill>
                  <a:srgbClr val="00B4B2"/>
                </a:solidFill>
                <a:latin typeface="Arial Narrow" panose="020B0606020202030204" pitchFamily="34" charset="0"/>
                <a:cs typeface="Times New Roman" panose="02020603050405020304" pitchFamily="1" charset="0"/>
              </a:rPr>
              <a:t>15:30</a:t>
            </a:r>
            <a:r>
              <a:rPr lang="en-US" sz="1100" dirty="0" smtClean="0">
                <a:solidFill>
                  <a:srgbClr val="00B4B2"/>
                </a:solidFill>
                <a:latin typeface="Arial Narrow" panose="020B0606020202030204" pitchFamily="34" charset="0"/>
              </a:rPr>
              <a:t> </a:t>
            </a:r>
            <a:r>
              <a:rPr lang="en-US" sz="1100" dirty="0">
                <a:solidFill>
                  <a:srgbClr val="00B4B2"/>
                </a:solidFill>
                <a:latin typeface="Arial Narrow" panose="020B0606020202030204" pitchFamily="34" charset="0"/>
              </a:rPr>
              <a:t>– </a:t>
            </a:r>
            <a:r>
              <a:rPr lang="en-US" sz="1100" i="1" dirty="0" smtClean="0">
                <a:solidFill>
                  <a:srgbClr val="00B4B2"/>
                </a:solidFill>
                <a:latin typeface="Arial Narrow" panose="020B0606020202030204" pitchFamily="34" charset="0"/>
                <a:cs typeface="Times New Roman" panose="02020603050405020304" pitchFamily="1" charset="0"/>
              </a:rPr>
              <a:t>16:00</a:t>
            </a:r>
            <a:endParaRPr lang="en-US" sz="1100" i="1" dirty="0">
              <a:solidFill>
                <a:srgbClr val="00B4B2"/>
              </a:solidFill>
              <a:latin typeface="Arial Narrow" panose="020B0606020202030204" pitchFamily="34" charset="0"/>
              <a:cs typeface="Times New Roman" panose="02020603050405020304" pitchFamily="1" charset="0"/>
            </a:endParaRPr>
          </a:p>
          <a:p>
            <a:pPr>
              <a:lnSpc>
                <a:spcPts val="1100"/>
              </a:lnSpc>
              <a:defRPr lang="en-US"/>
            </a:pPr>
            <a:r>
              <a:rPr lang="en-US" sz="1100" dirty="0" smtClean="0">
                <a:solidFill>
                  <a:srgbClr val="00B4B2"/>
                </a:solidFill>
                <a:latin typeface="Arial Narrow" panose="020B0606020202030204" pitchFamily="34" charset="0"/>
              </a:rPr>
              <a:t>16:00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16:30</a:t>
            </a:r>
          </a:p>
          <a:p>
            <a:pPr>
              <a:lnSpc>
                <a:spcPts val="1100"/>
              </a:lnSpc>
              <a:defRPr lang="en-US"/>
            </a:pPr>
            <a:r>
              <a:rPr lang="en-US" sz="1100" dirty="0" smtClean="0">
                <a:solidFill>
                  <a:srgbClr val="00B4B2"/>
                </a:solidFill>
                <a:latin typeface="Arial Narrow" panose="020B0606020202030204" pitchFamily="34" charset="0"/>
              </a:rPr>
              <a:t>16:30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18:00</a:t>
            </a: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endParaRPr lang="en-US" sz="1100" dirty="0" smtClean="0">
              <a:solidFill>
                <a:srgbClr val="00B4B2"/>
              </a:solidFill>
              <a:latin typeface="Arial Narrow" panose="020B0606020202030204" pitchFamily="34" charset="0"/>
            </a:endParaRPr>
          </a:p>
          <a:p>
            <a:pPr>
              <a:lnSpc>
                <a:spcPts val="1100"/>
              </a:lnSpc>
              <a:defRPr lang="en-US"/>
            </a:pPr>
            <a:r>
              <a:rPr lang="en-US" sz="1100" dirty="0" smtClean="0">
                <a:solidFill>
                  <a:srgbClr val="00B4B2"/>
                </a:solidFill>
                <a:latin typeface="Arial Narrow" panose="020B0606020202030204" pitchFamily="34" charset="0"/>
              </a:rPr>
              <a:t>18:00 </a:t>
            </a:r>
            <a:r>
              <a:rPr lang="en-US" sz="1100" dirty="0">
                <a:solidFill>
                  <a:srgbClr val="00B4B2"/>
                </a:solidFill>
                <a:latin typeface="Arial Narrow" panose="020B0606020202030204" pitchFamily="34" charset="0"/>
              </a:rPr>
              <a:t>– </a:t>
            </a:r>
            <a:r>
              <a:rPr lang="en-US" sz="1100" dirty="0" smtClean="0">
                <a:solidFill>
                  <a:srgbClr val="00B4B2"/>
                </a:solidFill>
                <a:latin typeface="Arial Narrow" panose="020B0606020202030204" pitchFamily="34" charset="0"/>
              </a:rPr>
              <a:t>18:30</a:t>
            </a:r>
          </a:p>
          <a:p>
            <a:pPr>
              <a:lnSpc>
                <a:spcPts val="1100"/>
              </a:lnSpc>
              <a:defRPr lang="en-US"/>
            </a:pPr>
            <a:r>
              <a:rPr lang="en-US" sz="1100" dirty="0" smtClean="0">
                <a:solidFill>
                  <a:srgbClr val="00B4B2"/>
                </a:solidFill>
                <a:latin typeface="Arial Narrow" panose="020B0606020202030204" pitchFamily="34" charset="0"/>
              </a:rPr>
              <a:t>20:30  </a:t>
            </a:r>
            <a:r>
              <a:rPr lang="en-US" sz="1100" dirty="0">
                <a:solidFill>
                  <a:srgbClr val="00B4B2"/>
                </a:solidFill>
                <a:latin typeface="Arial Narrow" panose="020B0606020202030204" pitchFamily="34" charset="0"/>
              </a:rPr>
              <a:t>–  23:00</a:t>
            </a:r>
          </a:p>
          <a:p>
            <a:pPr>
              <a:lnSpc>
                <a:spcPts val="1100"/>
              </a:lnSpc>
              <a:defRPr lang="en-US"/>
            </a:pPr>
            <a:endParaRPr lang="en-US" sz="1100" dirty="0">
              <a:solidFill>
                <a:schemeClr val="tx2">
                  <a:lumMod val="50000"/>
                </a:schemeClr>
              </a:solidFill>
              <a:latin typeface="Arial Narrow" panose="020B0606020202030204" pitchFamily="34" charset="0"/>
            </a:endParaRPr>
          </a:p>
        </p:txBody>
      </p:sp>
      <p:sp>
        <p:nvSpPr>
          <p:cNvPr id="44" name="CaixaDeTexto 22"/>
          <p:cNvSpPr txBox="1"/>
          <p:nvPr/>
        </p:nvSpPr>
        <p:spPr>
          <a:xfrm>
            <a:off x="9163685" y="918419"/>
            <a:ext cx="301625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45" name="CaixaDeTexto 67"/>
          <p:cNvSpPr/>
          <p:nvPr/>
        </p:nvSpPr>
        <p:spPr>
          <a:xfrm>
            <a:off x="9226550" y="1679149"/>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14 - 16 MARS</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9851" y="18343"/>
            <a:ext cx="3315657" cy="847233"/>
          </a:xfrm>
          <a:prstGeom prst="rect">
            <a:avLst/>
          </a:prstGeom>
        </p:spPr>
      </p:pic>
      <p:pic>
        <p:nvPicPr>
          <p:cNvPr id="43"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48" name="TextBox 4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9"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36" y="6299837"/>
            <a:ext cx="1030759" cy="546759"/>
          </a:xfrm>
          <a:prstGeom prst="rect">
            <a:avLst/>
          </a:prstGeom>
          <a:noFill/>
          <a:extLst>
            <a:ext uri="{909E8E84-426E-40DD-AFC4-6F175D3DCCD1}">
              <a14:hiddenFill xmlns:a14="http://schemas.microsoft.com/office/drawing/2010/main">
                <a:solidFill>
                  <a:srgbClr val="FFFFFF"/>
                </a:solidFill>
              </a14:hiddenFill>
            </a:ext>
          </a:extLst>
        </p:spPr>
      </p:pic>
      <p:sp>
        <p:nvSpPr>
          <p:cNvPr id="50"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6</a:t>
            </a:fld>
            <a:endParaRPr lang="fr-FR" altLang="pt-PT" sz="1200" b="1" i="1" u="sng" dirty="0" smtClean="0">
              <a:solidFill>
                <a:schemeClr val="tx2">
                  <a:lumMod val="50000"/>
                </a:schemeClr>
              </a:solidFill>
            </a:endParaRPr>
          </a:p>
        </p:txBody>
      </p:sp>
      <p:sp>
        <p:nvSpPr>
          <p:cNvPr id="52" name="Caixa de Texto 17"/>
          <p:cNvSpPr txBox="1"/>
          <p:nvPr/>
        </p:nvSpPr>
        <p:spPr>
          <a:xfrm>
            <a:off x="7171739" y="6637306"/>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40" name="Triângulo Retângulo 11"/>
          <p:cNvSpPr/>
          <p:nvPr/>
        </p:nvSpPr>
        <p:spPr>
          <a:xfrm>
            <a:off x="4832" y="1"/>
            <a:ext cx="12204948" cy="6858000"/>
          </a:xfrm>
          <a:prstGeom prst="rtTriangle">
            <a:avLst/>
          </a:prstGeom>
          <a:solidFill>
            <a:srgbClr val="FFFFFF"/>
          </a:solidFill>
          <a:ln>
            <a:noFill/>
          </a:ln>
          <a:effectLst>
            <a:glow rad="63500">
              <a:schemeClr val="accent3">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41" name="Imagem 112" descr="LOGO-Paises ecowas"/>
          <p:cNvPicPr>
            <a:picLocks noChangeAspect="1"/>
          </p:cNvPicPr>
          <p:nvPr/>
        </p:nvPicPr>
        <p:blipFill>
          <a:blip r:embed="rId3"/>
          <a:stretch>
            <a:fillRect/>
          </a:stretch>
        </p:blipFill>
        <p:spPr>
          <a:xfrm>
            <a:off x="3371215" y="2859405"/>
            <a:ext cx="3897630" cy="3858260"/>
          </a:xfrm>
          <a:prstGeom prst="rect">
            <a:avLst/>
          </a:prstGeom>
        </p:spPr>
      </p:pic>
      <p:cxnSp>
        <p:nvCxnSpPr>
          <p:cNvPr id="43" name="Straight Connector 149"/>
          <p:cNvCxnSpPr/>
          <p:nvPr/>
        </p:nvCxnSpPr>
        <p:spPr>
          <a:xfrm>
            <a:off x="6317875" y="2288447"/>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192"/>
          <p:cNvCxnSpPr/>
          <p:nvPr/>
        </p:nvCxnSpPr>
        <p:spPr>
          <a:xfrm>
            <a:off x="11016173" y="5092232"/>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148"/>
          <p:cNvCxnSpPr/>
          <p:nvPr/>
        </p:nvCxnSpPr>
        <p:spPr>
          <a:xfrm>
            <a:off x="1044191" y="3143651"/>
            <a:ext cx="2899882"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17</a:t>
            </a:r>
          </a:p>
          <a:p>
            <a:pPr algn="ctr"/>
            <a:r>
              <a:rPr lang="pt-PT" sz="1400" b="1" dirty="0" smtClean="0">
                <a:solidFill>
                  <a:schemeClr val="tx1"/>
                </a:solidFill>
                <a:latin typeface="Arial Narrow" panose="020B0606020202030204" pitchFamily="34" charset="0"/>
              </a:rPr>
              <a:t>Mai</a:t>
            </a:r>
          </a:p>
        </p:txBody>
      </p:sp>
      <p:sp>
        <p:nvSpPr>
          <p:cNvPr id="47" name="Rectangle: Rounded Corners 103"/>
          <p:cNvSpPr/>
          <p:nvPr/>
        </p:nvSpPr>
        <p:spPr>
          <a:xfrm>
            <a:off x="66005" y="4641550"/>
            <a:ext cx="2204878" cy="1151564"/>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Ouverture des inscriptions pour manifestations d'intérêt et participation à la Conférence Internationale</a:t>
            </a:r>
            <a:endParaRPr lang="pt-PT" sz="1200" dirty="0"/>
          </a:p>
        </p:txBody>
      </p:sp>
      <p:sp>
        <p:nvSpPr>
          <p:cNvPr id="48" name="Rectangle: Rounded Corners 111"/>
          <p:cNvSpPr/>
          <p:nvPr/>
        </p:nvSpPr>
        <p:spPr>
          <a:xfrm>
            <a:off x="5225817" y="752475"/>
            <a:ext cx="2173915" cy="1414679"/>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Date limite d'inscription pour participer à la Table Ronde </a:t>
            </a:r>
            <a:endParaRPr lang="pt-PT" sz="1200" dirty="0"/>
          </a:p>
        </p:txBody>
      </p:sp>
      <p:sp>
        <p:nvSpPr>
          <p:cNvPr id="49"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0" name="Straight Connector 150"/>
          <p:cNvCxnSpPr/>
          <p:nvPr/>
        </p:nvCxnSpPr>
        <p:spPr>
          <a:xfrm>
            <a:off x="3790533" y="3140722"/>
            <a:ext cx="3859743" cy="0"/>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686824" y="2551409"/>
            <a:ext cx="1188171" cy="117768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28</a:t>
            </a:r>
          </a:p>
          <a:p>
            <a:pPr algn="ctr"/>
            <a:r>
              <a:rPr lang="pt-PT" sz="1400" b="1" dirty="0">
                <a:solidFill>
                  <a:schemeClr val="tx1"/>
                </a:solidFill>
                <a:latin typeface="Arial Narrow" panose="020B0606020202030204" pitchFamily="34" charset="0"/>
              </a:rPr>
              <a:t>Février</a:t>
            </a:r>
          </a:p>
        </p:txBody>
      </p:sp>
      <p:cxnSp>
        <p:nvCxnSpPr>
          <p:cNvPr id="56"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8"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smtClean="0">
                <a:latin typeface="Arial Narrow" panose="020B0606020202030204" pitchFamily="34" charset="0"/>
                <a:ea typeface="Calibri" panose="020F0502020204030204" charset="0"/>
                <a:cs typeface="Times New Roman" panose="02020603050405020304" pitchFamily="18" charset="0"/>
                <a:sym typeface="+mn-ea"/>
              </a:rPr>
              <a:t>CONFÉRENCE INTERNACIONALE</a:t>
            </a:r>
            <a:endParaRPr lang="pt-PT" sz="1400" dirty="0">
              <a:solidFill>
                <a:schemeClr val="accent6">
                  <a:lumMod val="50000"/>
                </a:schemeClr>
              </a:solidFill>
              <a:latin typeface="Arial Narrow" panose="020B0606020202030204" pitchFamily="34" charset="0"/>
            </a:endParaRPr>
          </a:p>
        </p:txBody>
      </p:sp>
      <p:cxnSp>
        <p:nvCxnSpPr>
          <p:cNvPr id="59" name="Straight Connector 211"/>
          <p:cNvCxnSpPr/>
          <p:nvPr/>
        </p:nvCxnSpPr>
        <p:spPr>
          <a:xfrm flipV="1">
            <a:off x="7662153" y="3585210"/>
            <a:ext cx="3352517" cy="1079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chemeClr val="tx1"/>
                </a:solidFill>
                <a:latin typeface="Arial Narrow" panose="020B0606020202030204" pitchFamily="34" charset="0"/>
              </a:rPr>
              <a:t>2022</a:t>
            </a:r>
            <a:endParaRPr lang="pt-PT" sz="2000" b="1" dirty="0">
              <a:solidFill>
                <a:schemeClr val="tx1"/>
              </a:solidFill>
              <a:latin typeface="Arial Narrow" panose="020B0606020202030204" pitchFamily="34" charset="0"/>
            </a:endParaRPr>
          </a:p>
          <a:p>
            <a:pPr algn="ctr"/>
            <a:r>
              <a:rPr lang="pt-PT" sz="1400" dirty="0" smtClean="0">
                <a:solidFill>
                  <a:schemeClr val="tx1"/>
                </a:solidFill>
                <a:latin typeface="Arial Narrow" panose="020B0606020202030204" pitchFamily="34" charset="0"/>
              </a:rPr>
              <a:t>14 ET 15</a:t>
            </a:r>
          </a:p>
          <a:p>
            <a:pPr algn="ctr"/>
            <a:r>
              <a:rPr lang="pt-PT" sz="1400" dirty="0" smtClean="0">
                <a:solidFill>
                  <a:schemeClr val="tx1"/>
                </a:solidFill>
                <a:latin typeface="Arial Narrow" panose="020B0606020202030204" pitchFamily="34" charset="0"/>
              </a:rPr>
              <a:t>Mars</a:t>
            </a:r>
            <a:endParaRPr lang="pt-PT" sz="1400" b="1" dirty="0" smtClean="0">
              <a:solidFill>
                <a:schemeClr val="tx1"/>
              </a:solidFill>
              <a:latin typeface="Arial Narrow" panose="020B0606020202030204" pitchFamily="34" charset="0"/>
            </a:endParaRPr>
          </a:p>
        </p:txBody>
      </p:sp>
      <p:cxnSp>
        <p:nvCxnSpPr>
          <p:cNvPr id="61" name="Straight Connector 144"/>
          <p:cNvCxnSpPr/>
          <p:nvPr/>
        </p:nvCxnSpPr>
        <p:spPr>
          <a:xfrm>
            <a:off x="7656996" y="3136193"/>
            <a:ext cx="0" cy="48226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144"/>
          <p:cNvCxnSpPr/>
          <p:nvPr/>
        </p:nvCxnSpPr>
        <p:spPr>
          <a:xfrm>
            <a:off x="7653145" y="3610684"/>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Rounded Corners 111"/>
          <p:cNvSpPr/>
          <p:nvPr/>
        </p:nvSpPr>
        <p:spPr>
          <a:xfrm>
            <a:off x="2314858" y="1025203"/>
            <a:ext cx="2161434" cy="1112651"/>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Date limite d'inscription pour participer à la  Conférence Internationale et aux réunions </a:t>
            </a:r>
            <a:r>
              <a:rPr lang="fr-FR" sz="1200" dirty="0" smtClean="0"/>
              <a:t>institutionnelles</a:t>
            </a:r>
            <a:endParaRPr lang="pt-PT" sz="1200" dirty="0"/>
          </a:p>
        </p:txBody>
      </p:sp>
      <p:sp>
        <p:nvSpPr>
          <p:cNvPr id="64" name="Oval 63"/>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2022</a:t>
            </a:r>
            <a:endParaRPr lang="pt-PT" sz="2000" b="1" dirty="0">
              <a:solidFill>
                <a:srgbClr val="FFFF00"/>
              </a:solidFill>
              <a:latin typeface="Arial Narrow" panose="020B0606020202030204" pitchFamily="34" charset="0"/>
            </a:endParaRPr>
          </a:p>
          <a:p>
            <a:pPr algn="ctr"/>
            <a:r>
              <a:rPr lang="pt-PT" sz="1400" b="1" dirty="0" smtClean="0">
                <a:solidFill>
                  <a:schemeClr val="tx1"/>
                </a:solidFill>
                <a:latin typeface="Arial Narrow" panose="020B0606020202030204" pitchFamily="34" charset="0"/>
              </a:rPr>
              <a:t>15 </a:t>
            </a:r>
          </a:p>
          <a:p>
            <a:pPr algn="ctr"/>
            <a:r>
              <a:rPr lang="pt-PT" sz="1400" b="1" dirty="0" smtClean="0">
                <a:solidFill>
                  <a:schemeClr val="tx1"/>
                </a:solidFill>
                <a:latin typeface="Arial Narrow" panose="020B0606020202030204" pitchFamily="34" charset="0"/>
              </a:rPr>
              <a:t>Février</a:t>
            </a:r>
          </a:p>
        </p:txBody>
      </p:sp>
      <p:sp>
        <p:nvSpPr>
          <p:cNvPr id="65" name="Oval 64"/>
          <p:cNvSpPr/>
          <p:nvPr/>
        </p:nvSpPr>
        <p:spPr>
          <a:xfrm>
            <a:off x="10412609" y="3927946"/>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smtClean="0">
                <a:solidFill>
                  <a:schemeClr val="accent6">
                    <a:lumMod val="50000"/>
                  </a:schemeClr>
                </a:solidFill>
                <a:latin typeface="Arial Narrow" panose="020B0606020202030204" pitchFamily="34" charset="0"/>
              </a:rPr>
              <a:t>2022</a:t>
            </a:r>
            <a:endParaRPr lang="pt-PT" sz="2400" dirty="0">
              <a:solidFill>
                <a:schemeClr val="accent6">
                  <a:lumMod val="50000"/>
                </a:schemeClr>
              </a:solidFill>
              <a:latin typeface="Arial Narrow" panose="020B0606020202030204" pitchFamily="34" charset="0"/>
            </a:endParaRPr>
          </a:p>
          <a:p>
            <a:pPr algn="ctr"/>
            <a:r>
              <a:rPr lang="pt-PT" sz="1200" dirty="0" smtClean="0">
                <a:solidFill>
                  <a:schemeClr val="accent6">
                    <a:lumMod val="50000"/>
                  </a:schemeClr>
                </a:solidFill>
                <a:latin typeface="Arial Narrow" panose="020B0606020202030204" pitchFamily="34" charset="0"/>
              </a:rPr>
              <a:t>16</a:t>
            </a:r>
          </a:p>
          <a:p>
            <a:pPr algn="ctr"/>
            <a:r>
              <a:rPr lang="pt-PT" sz="1400" dirty="0" smtClean="0">
                <a:solidFill>
                  <a:schemeClr val="accent6">
                    <a:lumMod val="50000"/>
                  </a:schemeClr>
                </a:solidFill>
                <a:latin typeface="Arial Narrow" panose="020B0606020202030204" pitchFamily="34" charset="0"/>
              </a:rPr>
              <a:t>Mars</a:t>
            </a:r>
            <a:endParaRPr lang="pt-PT" sz="1400" dirty="0">
              <a:solidFill>
                <a:schemeClr val="accent6">
                  <a:lumMod val="50000"/>
                </a:schemeClr>
              </a:solidFill>
              <a:latin typeface="Arial Narrow" panose="020B0606020202030204" pitchFamily="34" charset="0"/>
            </a:endParaRPr>
          </a:p>
        </p:txBody>
      </p:sp>
      <p:sp>
        <p:nvSpPr>
          <p:cNvPr id="66" name="Rectangle: Rounded Corners 198"/>
          <p:cNvSpPr/>
          <p:nvPr/>
        </p:nvSpPr>
        <p:spPr>
          <a:xfrm>
            <a:off x="10084479" y="5562077"/>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pt-PT" sz="1400" dirty="0">
                <a:solidFill>
                  <a:schemeClr val="accent6">
                    <a:lumMod val="50000"/>
                  </a:schemeClr>
                </a:solidFill>
                <a:latin typeface="Arial Narrow" panose="020B0606020202030204" pitchFamily="34" charset="0"/>
              </a:rPr>
              <a:t>TABLE RONDE</a:t>
            </a:r>
          </a:p>
        </p:txBody>
      </p:sp>
      <p:sp>
        <p:nvSpPr>
          <p:cNvPr id="67" name="Isosceles Triangle 193"/>
          <p:cNvSpPr/>
          <p:nvPr/>
        </p:nvSpPr>
        <p:spPr>
          <a:xfrm>
            <a:off x="10915028" y="5335462"/>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68" name="Straight Connector 149"/>
          <p:cNvCxnSpPr/>
          <p:nvPr/>
        </p:nvCxnSpPr>
        <p:spPr>
          <a:xfrm>
            <a:off x="11015878" y="3600780"/>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CaixaDeTexto 118"/>
          <p:cNvSpPr/>
          <p:nvPr/>
        </p:nvSpPr>
        <p:spPr>
          <a:xfrm>
            <a:off x="4252423" y="104647"/>
            <a:ext cx="4628081" cy="528992"/>
          </a:xfrm>
          <a:prstGeom prst="rect">
            <a:avLst/>
          </a:prstGeom>
          <a:noFill/>
          <a:ln>
            <a:noFill/>
          </a:ln>
          <a:effectLst/>
        </p:spPr>
        <p:txBody>
          <a:bodyPr vert="horz" wrap="square" lIns="91440" tIns="45720" rIns="91440" bIns="45720" numCol="1" spcCol="215900" anchor="t"/>
          <a:lstStyle/>
          <a:p>
            <a:pPr algn="ctr"/>
            <a:r>
              <a:rPr lang="fr-FR" i="1" dirty="0">
                <a:gradFill>
                  <a:gsLst>
                    <a:gs pos="0">
                      <a:srgbClr val="9EE256"/>
                    </a:gs>
                    <a:gs pos="100000">
                      <a:srgbClr val="52762D"/>
                    </a:gs>
                  </a:gsLst>
                  <a:lin scaled="0"/>
                </a:gradFill>
                <a:sym typeface="+mn-ea"/>
              </a:rPr>
              <a:t>CONDITIONS D'EXPRESSION D'INTÉRÊT ET D'INSCRIPTION</a:t>
            </a:r>
          </a:p>
        </p:txBody>
      </p:sp>
      <p:cxnSp>
        <p:nvCxnSpPr>
          <p:cNvPr id="72" name="Straight Connector 149"/>
          <p:cNvCxnSpPr/>
          <p:nvPr/>
        </p:nvCxnSpPr>
        <p:spPr>
          <a:xfrm>
            <a:off x="3397933" y="2254579"/>
            <a:ext cx="0" cy="299445"/>
          </a:xfrm>
          <a:prstGeom prst="line">
            <a:avLst/>
          </a:prstGeom>
          <a:ln w="190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Isosceles Triangle 145"/>
          <p:cNvSpPr/>
          <p:nvPr/>
        </p:nvSpPr>
        <p:spPr>
          <a:xfrm flipV="1">
            <a:off x="3304177" y="215546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2" name="Straight Connector 158"/>
          <p:cNvCxnSpPr/>
          <p:nvPr/>
        </p:nvCxnSpPr>
        <p:spPr>
          <a:xfrm>
            <a:off x="835522" y="3728909"/>
            <a:ext cx="0" cy="362329"/>
          </a:xfrm>
          <a:prstGeom prst="line">
            <a:avLst/>
          </a:prstGeom>
          <a:ln w="19050">
            <a:solidFill>
              <a:schemeClr val="accent1">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159"/>
          <p:cNvCxnSpPr/>
          <p:nvPr/>
        </p:nvCxnSpPr>
        <p:spPr>
          <a:xfrm>
            <a:off x="821792" y="4093483"/>
            <a:ext cx="339605"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160"/>
          <p:cNvCxnSpPr/>
          <p:nvPr/>
        </p:nvCxnSpPr>
        <p:spPr>
          <a:xfrm>
            <a:off x="1165826" y="4085767"/>
            <a:ext cx="0" cy="31160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Isosceles Triangle 161"/>
          <p:cNvSpPr/>
          <p:nvPr/>
        </p:nvSpPr>
        <p:spPr>
          <a:xfrm>
            <a:off x="1070738" y="439069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2" name="CaixaDeTexto 22"/>
          <p:cNvSpPr txBox="1"/>
          <p:nvPr/>
        </p:nvSpPr>
        <p:spPr>
          <a:xfrm>
            <a:off x="9163685" y="918419"/>
            <a:ext cx="301625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83" name="CaixaDeTexto 67"/>
          <p:cNvSpPr/>
          <p:nvPr/>
        </p:nvSpPr>
        <p:spPr>
          <a:xfrm>
            <a:off x="9226550" y="1679149"/>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14 - 16 MARS</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31" y="18343"/>
            <a:ext cx="3315657" cy="847233"/>
          </a:xfrm>
          <a:prstGeom prst="rect">
            <a:avLst/>
          </a:prstGeom>
        </p:spPr>
      </p:pic>
      <p:sp>
        <p:nvSpPr>
          <p:cNvPr id="52" name="Caixa de Texto 17"/>
          <p:cNvSpPr txBox="1"/>
          <p:nvPr/>
        </p:nvSpPr>
        <p:spPr>
          <a:xfrm>
            <a:off x="7171739" y="6679641"/>
            <a:ext cx="1921461" cy="230832"/>
          </a:xfrm>
          <a:prstGeom prst="rect">
            <a:avLst/>
          </a:prstGeom>
          <a:noFill/>
        </p:spPr>
        <p:txBody>
          <a:bodyPr wrap="square" rtlCol="0">
            <a:spAutoFit/>
          </a:bodyPr>
          <a:lstStyle/>
          <a:p>
            <a:r>
              <a:rPr lang="pt-PT" altLang="en-US" sz="900" dirty="0">
                <a:solidFill>
                  <a:srgbClr val="006666"/>
                </a:solidFill>
              </a:rPr>
              <a:t>www.basaltconference.com</a:t>
            </a:r>
          </a:p>
        </p:txBody>
      </p:sp>
      <p:pic>
        <p:nvPicPr>
          <p:cNvPr id="53"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54" name="TextBox 53"/>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75"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sp>
        <p:nvSpPr>
          <p:cNvPr id="76" name="Slide Number Placeholder 6"/>
          <p:cNvSpPr txBox="1"/>
          <p:nvPr/>
        </p:nvSpPr>
        <p:spPr bwMode="auto">
          <a:xfrm>
            <a:off x="6114446" y="658208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2">
                    <a:lumMod val="50000"/>
                  </a:schemeClr>
                </a:solidFill>
              </a:rPr>
              <a:t>Pag </a:t>
            </a:r>
            <a:fld id="{6C07E9C5-6E20-4A25-9F31-81ECFC5683B7}" type="slidenum">
              <a:rPr lang="fr-FR" altLang="pt-PT" sz="1200" b="1" i="1" u="sng" dirty="0" smtClean="0">
                <a:solidFill>
                  <a:schemeClr val="tx2">
                    <a:lumMod val="50000"/>
                  </a:schemeClr>
                </a:solidFill>
              </a:rPr>
              <a:t>7</a:t>
            </a:fld>
            <a:endParaRPr lang="fr-FR" altLang="pt-PT" sz="1200" b="1" i="1" u="sng" dirty="0" smtClean="0">
              <a:solidFill>
                <a:schemeClr val="tx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732477841"/>
              </p:ext>
            </p:extLst>
          </p:nvPr>
        </p:nvGraphicFramePr>
        <p:xfrm>
          <a:off x="42336" y="35698"/>
          <a:ext cx="12105792" cy="6787574"/>
        </p:xfrm>
        <a:graphic>
          <a:graphicData uri="http://schemas.openxmlformats.org/drawingml/2006/table">
            <a:tbl>
              <a:tblPr>
                <a:tableStyleId>{5C22544A-7EE6-4342-B048-85BDC9FD1C3A}</a:tableStyleId>
              </a:tblPr>
              <a:tblGrid>
                <a:gridCol w="434339"/>
                <a:gridCol w="219864"/>
                <a:gridCol w="349250"/>
                <a:gridCol w="2998258"/>
                <a:gridCol w="107196"/>
                <a:gridCol w="278712"/>
                <a:gridCol w="107196"/>
                <a:gridCol w="524378"/>
                <a:gridCol w="220133"/>
                <a:gridCol w="482600"/>
                <a:gridCol w="203200"/>
                <a:gridCol w="491067"/>
                <a:gridCol w="1884110"/>
                <a:gridCol w="3805489"/>
              </a:tblGrid>
              <a:tr h="183162">
                <a:tc rowSpan="3" gridSpan="4">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rowSpan="3" hMerge="1">
                  <a:txBody>
                    <a:bodyPr/>
                    <a:lstStyle/>
                    <a:p>
                      <a:endParaRPr lang="pt-PT"/>
                    </a:p>
                  </a:txBody>
                  <a:tcPr/>
                </a:tc>
                <a:tc rowSpan="3" hMerge="1">
                  <a:txBody>
                    <a:bodyPr/>
                    <a:lstStyle/>
                    <a:p>
                      <a:endParaRPr lang="pt-PT"/>
                    </a:p>
                  </a:txBody>
                  <a:tcPr/>
                </a:tc>
                <a:tc rowSpan="3" hMerge="1">
                  <a:txBody>
                    <a:bodyPr/>
                    <a:lstStyle/>
                    <a:p>
                      <a:endParaRPr lang="pt-PT"/>
                    </a:p>
                  </a:txBody>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a:ln>
                            <a:noFill/>
                          </a:ln>
                          <a:solidFill>
                            <a:schemeClr val="bg1"/>
                          </a:solidFill>
                          <a:effectLst/>
                          <a:latin typeface="Arial Narrow" panose="020B0606020202030204" pitchFamily="34" charset="0"/>
                        </a:rPr>
                        <a:t> </a:t>
                      </a:r>
                      <a:endParaRPr lang="pt-PT" sz="1200" b="0" i="0" u="none" strike="noStrike">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6">
                  <a:txBody>
                    <a:bodyPr/>
                    <a:lstStyle/>
                    <a:p>
                      <a:pPr algn="l" fontAlgn="b"/>
                      <a:r>
                        <a:rPr lang="pt-PT" sz="1200" u="none" strike="noStrike">
                          <a:ln>
                            <a:noFill/>
                          </a:ln>
                          <a:solidFill>
                            <a:schemeClr val="bg1"/>
                          </a:solidFill>
                          <a:effectLst/>
                          <a:latin typeface="Arial Narrow" panose="020B0606020202030204" pitchFamily="34" charset="0"/>
                        </a:rPr>
                        <a:t> </a:t>
                      </a:r>
                      <a:endParaRPr lang="pt-PT" sz="1200" b="0" i="0" u="none" strike="noStrike">
                        <a:ln>
                          <a:noFill/>
                        </a:ln>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b"/>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44216">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gridSpan="10">
                  <a:txBody>
                    <a:bodyPr/>
                    <a:lstStyle/>
                    <a:p>
                      <a:pPr algn="ctr" fontAlgn="b"/>
                      <a:r>
                        <a:rPr lang="fr-FR" sz="1600" i="1" u="none" strike="noStrike" dirty="0" smtClean="0">
                          <a:ln>
                            <a:noFill/>
                          </a:ln>
                          <a:solidFill>
                            <a:srgbClr val="00B4B2"/>
                          </a:solidFill>
                          <a:effectLst/>
                          <a:latin typeface="Arial Narrow" panose="020B0606020202030204" pitchFamily="34" charset="0"/>
                        </a:rPr>
                        <a:t>PLANNING DE LA CONFÉRENCE INTERNATIONALE</a:t>
                      </a:r>
                      <a:endParaRPr lang="pt-PT" sz="1600" b="0" i="1" u="none" strike="noStrike" dirty="0">
                        <a:ln>
                          <a:noFill/>
                        </a:ln>
                        <a:solidFill>
                          <a:srgbClr val="00B4B2"/>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b"/>
                      <a:r>
                        <a:rPr lang="pt-PT" sz="1200" u="none" strike="noStrike" dirty="0">
                          <a:ln>
                            <a:noFill/>
                          </a:ln>
                          <a:solidFill>
                            <a:schemeClr val="bg1"/>
                          </a:solidFill>
                          <a:effectLst/>
                          <a:latin typeface="Arial Narrow" panose="020B0606020202030204" pitchFamily="34" charset="0"/>
                        </a:rPr>
                        <a:t> </a:t>
                      </a:r>
                      <a:endParaRPr lang="pt-PT" sz="1200" b="0" i="0" u="none" strike="noStrike" dirty="0">
                        <a:ln>
                          <a:noFill/>
                        </a:ln>
                        <a:solidFill>
                          <a:schemeClr val="bg1"/>
                        </a:solidFill>
                        <a:effectLst/>
                        <a:latin typeface="Arial Narrow" panose="020B0606020202030204" pitchFamily="34" charset="0"/>
                      </a:endParaRPr>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6">
                  <a:txBody>
                    <a:bodyPr/>
                    <a:lstStyle/>
                    <a:p>
                      <a:pPr>
                        <a:lnSpc>
                          <a:spcPts val="0"/>
                        </a:lnSpc>
                      </a:pPr>
                      <a:endParaRPr lang="pt-PT"/>
                    </a:p>
                  </a:txBody>
                  <a:tcPr marL="0" marR="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nSpc>
                          <a:spcPts val="0"/>
                        </a:lnSpc>
                      </a:pPr>
                      <a:endParaRPr lang="pt-PT" dirty="0"/>
                    </a:p>
                  </a:txBody>
                  <a:tcPr marL="0" marR="0" marT="0" marB="0" anchor="b">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05271">
                <a:tc gridSpan="14">
                  <a:txBody>
                    <a:bodyPr/>
                    <a:lstStyle/>
                    <a:p>
                      <a:pPr algn="ctr" fontAlgn="b"/>
                      <a:r>
                        <a:rPr lang="pt-PT" sz="2000" u="none" strike="noStrike" dirty="0">
                          <a:ln>
                            <a:noFill/>
                          </a:ln>
                          <a:solidFill>
                            <a:srgbClr val="00B4B2"/>
                          </a:solidFill>
                          <a:effectLst/>
                          <a:latin typeface="Arial Narrow" panose="020B0606020202030204" pitchFamily="34" charset="0"/>
                        </a:rPr>
                        <a:t>CABO VERDE 2022</a:t>
                      </a:r>
                      <a:endParaRPr lang="pt-PT" sz="2000" b="0" i="0" u="none" strike="noStrike" dirty="0">
                        <a:ln>
                          <a:noFill/>
                        </a:ln>
                        <a:solidFill>
                          <a:srgbClr val="00B4B2"/>
                        </a:solidFill>
                        <a:effectLst/>
                        <a:latin typeface="Arial Narrow" panose="020B0606020202030204" pitchFamily="34" charset="0"/>
                      </a:endParaRPr>
                    </a:p>
                  </a:txBody>
                  <a:tcPr marL="0" marR="0" marT="0" marB="0"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19023">
                <a:tc gridSpan="14">
                  <a:txBody>
                    <a:bodyPr/>
                    <a:lstStyle/>
                    <a:p>
                      <a:pPr marL="0" marR="0" indent="0" algn="ctr" defTabSz="457200" eaLnBrk="1" fontAlgn="ctr" latinLnBrk="0" hangingPunct="1">
                        <a:lnSpc>
                          <a:spcPts val="900"/>
                        </a:lnSpc>
                        <a:spcBef>
                          <a:spcPts val="0"/>
                        </a:spcBef>
                        <a:spcAft>
                          <a:spcPts val="0"/>
                        </a:spcAft>
                        <a:buClrTx/>
                        <a:buSzTx/>
                        <a:buFontTx/>
                        <a:buNone/>
                        <a:tabLst/>
                        <a:defRPr/>
                      </a:pPr>
                      <a:r>
                        <a:rPr lang="pt-PT" sz="1600" i="1" u="none" strike="noStrike" dirty="0" smtClean="0">
                          <a:ln>
                            <a:noFill/>
                          </a:ln>
                          <a:solidFill>
                            <a:srgbClr val="00B4B2"/>
                          </a:solidFill>
                          <a:effectLst/>
                          <a:latin typeface="Arial Narrow" panose="020B0606020202030204" pitchFamily="34" charset="0"/>
                        </a:rPr>
                        <a:t>BASALT</a:t>
                      </a:r>
                      <a:r>
                        <a:rPr lang="pt-PT" sz="1600" i="1" u="none" strike="noStrike" baseline="0" dirty="0" smtClean="0">
                          <a:ln>
                            <a:noFill/>
                          </a:ln>
                          <a:solidFill>
                            <a:srgbClr val="00B4B2"/>
                          </a:solidFill>
                          <a:effectLst/>
                          <a:latin typeface="Arial Narrow" panose="020B0606020202030204" pitchFamily="34" charset="0"/>
                        </a:rPr>
                        <a:t> CONFERENCE</a:t>
                      </a:r>
                      <a:endParaRPr lang="pt-PT" sz="1600" b="0" i="1" u="none" strike="noStrike" dirty="0" smtClean="0">
                        <a:ln>
                          <a:noFill/>
                        </a:ln>
                        <a:solidFill>
                          <a:srgbClr val="00B4B2"/>
                        </a:solidFill>
                        <a:effectLst/>
                        <a:latin typeface="Arial Narrow" panose="020B0606020202030204" pitchFamily="34" charset="0"/>
                      </a:endParaRPr>
                    </a:p>
                  </a:txBody>
                  <a:tcPr marL="0" marR="0" marT="72000" marB="0" anchor="b">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234614">
                <a:tc gridSpan="8">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rPr>
                        <a:t>CONFERENCE INTERNATIONALE</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a:lnSpc>
                          <a:spcPts val="900"/>
                        </a:lnSpc>
                      </a:pP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l" fontAlgn="ctr"/>
                      <a:r>
                        <a:rPr lang="pt-PT" sz="1200" u="none" strike="noStrike" dirty="0">
                          <a:solidFill>
                            <a:schemeClr val="accent3">
                              <a:lumMod val="75000"/>
                            </a:schemeClr>
                          </a:solidFill>
                          <a:effectLst/>
                          <a:latin typeface="Arial Narrow" panose="020B0606020202030204" pitchFamily="34" charset="0"/>
                        </a:rPr>
                        <a:t> </a:t>
                      </a:r>
                      <a:endParaRPr lang="pt-PT" sz="1200" b="0" i="0"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a:lnSpc>
                          <a:spcPts val="900"/>
                        </a:lnSpc>
                      </a:pPr>
                      <a:r>
                        <a:rPr lang="fr-FR" sz="1200" b="1" cap="all" dirty="0" smtClean="0">
                          <a:solidFill>
                            <a:schemeClr val="tx2">
                              <a:lumMod val="50000"/>
                            </a:schemeClr>
                          </a:solidFill>
                        </a:rPr>
                        <a:t/>
                      </a:r>
                      <a:br>
                        <a:rPr lang="fr-FR" sz="1200" b="1" cap="all" dirty="0" smtClean="0">
                          <a:solidFill>
                            <a:schemeClr val="tx2">
                              <a:lumMod val="50000"/>
                            </a:schemeClr>
                          </a:solidFill>
                        </a:rPr>
                      </a:br>
                      <a:r>
                        <a:rPr lang="pt-BR" sz="1200" i="1" dirty="0" smtClean="0">
                          <a:solidFill>
                            <a:srgbClr val="006666"/>
                          </a:solidFill>
                          <a:latin typeface="Arial Narrow" panose="020B0606020202030204" pitchFamily="34" charset="0"/>
                          <a:cs typeface="Arial Narrow" panose="020B0606020202030204" pitchFamily="34" charset="0"/>
                          <a:sym typeface="+mn-ea"/>
                        </a:rPr>
                        <a:t>TABLE RONDE D’INTEGRATION ET LES DÉBATS</a:t>
                      </a: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gridSpan="8">
                  <a:txBody>
                    <a:bodyPr/>
                    <a:lstStyle/>
                    <a:p>
                      <a:pPr algn="ctr" fontAlgn="ctr">
                        <a:lnSpc>
                          <a:spcPts val="900"/>
                        </a:lnSpc>
                      </a:pPr>
                      <a:r>
                        <a:rPr lang="pt-PT" sz="1200" i="1" u="none" strike="noStrike" dirty="0" smtClean="0">
                          <a:solidFill>
                            <a:schemeClr val="accent3">
                              <a:lumMod val="75000"/>
                            </a:schemeClr>
                          </a:solidFill>
                          <a:effectLst/>
                          <a:latin typeface="Arial Narrow" panose="020B0606020202030204" pitchFamily="34" charset="0"/>
                        </a:rPr>
                        <a:t>14 - 16 </a:t>
                      </a:r>
                      <a:r>
                        <a:rPr lang="pt-PT" sz="1200" i="1" u="none" strike="noStrike" baseline="0" dirty="0" smtClean="0">
                          <a:solidFill>
                            <a:schemeClr val="accent3">
                              <a:lumMod val="75000"/>
                            </a:schemeClr>
                          </a:solidFill>
                          <a:effectLst/>
                          <a:latin typeface="Arial Narrow" panose="020B0606020202030204" pitchFamily="34" charset="0"/>
                        </a:rPr>
                        <a:t>MARS</a:t>
                      </a:r>
                      <a:r>
                        <a:rPr lang="pt-PT" sz="1200" i="1" u="none" strike="noStrike" dirty="0" smtClean="0">
                          <a:solidFill>
                            <a:schemeClr val="accent3">
                              <a:lumMod val="75000"/>
                            </a:schemeClr>
                          </a:solidFill>
                          <a:effectLst/>
                          <a:latin typeface="Arial Narrow" panose="020B0606020202030204" pitchFamily="34" charset="0"/>
                        </a:rPr>
                        <a:t> 2022</a:t>
                      </a: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fontAlgn="ctr"/>
                      <a:endParaRPr lang="pt-PT" sz="1200" b="0" i="0" u="none" strike="noStrike">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a:lnSpc>
                          <a:spcPts val="900"/>
                        </a:lnSpc>
                      </a:pP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ctr" fontAlgn="ct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a:lnSpc>
                          <a:spcPts val="900"/>
                        </a:lnSpc>
                      </a:pPr>
                      <a:r>
                        <a:rPr lang="pt-PT" sz="1200" i="1" dirty="0" smtClean="0">
                          <a:solidFill>
                            <a:schemeClr val="accent3">
                              <a:lumMod val="75000"/>
                            </a:schemeClr>
                          </a:solidFill>
                          <a:latin typeface="Arial Narrow" panose="020B0606020202030204" pitchFamily="34" charset="0"/>
                        </a:rPr>
                        <a:t>16</a:t>
                      </a:r>
                      <a:r>
                        <a:rPr lang="pt-PT" sz="1200" i="1" baseline="0" dirty="0" smtClean="0">
                          <a:solidFill>
                            <a:schemeClr val="accent3">
                              <a:lumMod val="75000"/>
                            </a:schemeClr>
                          </a:solidFill>
                          <a:latin typeface="Arial Narrow" panose="020B0606020202030204" pitchFamily="34" charset="0"/>
                        </a:rPr>
                        <a:t> </a:t>
                      </a:r>
                      <a:r>
                        <a:rPr lang="pt-PT" sz="1200" i="1" dirty="0" smtClean="0">
                          <a:solidFill>
                            <a:schemeClr val="accent3">
                              <a:lumMod val="75000"/>
                            </a:schemeClr>
                          </a:solidFill>
                          <a:latin typeface="Arial Narrow" panose="020B0606020202030204" pitchFamily="34" charset="0"/>
                        </a:rPr>
                        <a:t> MARS 2022</a:t>
                      </a:r>
                      <a:endParaRPr lang="pt-PT" sz="1200" i="1" dirty="0">
                        <a:solidFill>
                          <a:schemeClr val="accent3">
                            <a:lumMod val="75000"/>
                          </a:schemeClr>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6089">
                <a:tc gridSpan="8">
                  <a:txBody>
                    <a:bodyPr/>
                    <a:lstStyle/>
                    <a:p>
                      <a:pPr algn="ctr" rtl="0" fontAlgn="ctr"/>
                      <a:r>
                        <a:rPr lang="fr-FR" sz="900" i="1" dirty="0" smtClean="0">
                          <a:solidFill>
                            <a:schemeClr val="accent3">
                              <a:lumMod val="50000"/>
                            </a:schemeClr>
                          </a:solidFill>
                          <a:latin typeface="Arial Narrow" panose="020B0606020202030204" pitchFamily="34" charset="0"/>
                        </a:rPr>
                        <a:t>APPLICATION DE LA POUDRE DE BASALTE EN AGRICULTURE </a:t>
                      </a:r>
                      <a:r>
                        <a:rPr lang="fr-FR" sz="900" dirty="0" smtClean="0">
                          <a:solidFill>
                            <a:schemeClr val="accent3">
                              <a:lumMod val="50000"/>
                            </a:schemeClr>
                          </a:solidFill>
                          <a:latin typeface="Arial Narrow" panose="020B0606020202030204" pitchFamily="34" charset="0"/>
                        </a:rPr>
                        <a:t> </a:t>
                      </a:r>
                      <a:endParaRPr lang="pt-PT" sz="9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fontAlgn="ct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rtl="0" fontAlgn="ct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ctr" fontAlgn="ct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fontAlgn="base">
                        <a:lnSpc>
                          <a:spcPts val="1500"/>
                        </a:lnSpc>
                      </a:pPr>
                      <a:r>
                        <a:rPr lang="fr-FR" sz="1200" b="1" cap="all" dirty="0" smtClean="0">
                          <a:solidFill>
                            <a:schemeClr val="tx2">
                              <a:lumMod val="50000"/>
                            </a:schemeClr>
                          </a:solidFill>
                        </a:rPr>
                        <a:t>LA POUDRE DE BASALTE DANS L’AGRICULTURE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0267">
                <a:tc gridSpan="8">
                  <a:txBody>
                    <a:bodyPr/>
                    <a:lstStyle/>
                    <a:p>
                      <a:pPr marL="0" marR="0" indent="0" algn="ctr" defTabSz="457200" rtl="0" eaLnBrk="1" fontAlgn="ctr" latinLnBrk="0" hangingPunct="1">
                        <a:lnSpc>
                          <a:spcPts val="1200"/>
                        </a:lnSpc>
                        <a:spcBef>
                          <a:spcPts val="0"/>
                        </a:spcBef>
                        <a:spcAft>
                          <a:spcPts val="0"/>
                        </a:spcAft>
                        <a:buClrTx/>
                        <a:buSzTx/>
                        <a:buFontTx/>
                        <a:buNone/>
                        <a:tabLst/>
                        <a:defRPr/>
                      </a:pPr>
                      <a:r>
                        <a:rPr lang="fr-FR" sz="1000" dirty="0" smtClean="0">
                          <a:solidFill>
                            <a:schemeClr val="accent3">
                              <a:lumMod val="50000"/>
                            </a:schemeClr>
                          </a:solidFill>
                          <a:latin typeface="Arial Narrow" panose="020B0606020202030204" pitchFamily="34" charset="0"/>
                        </a:rPr>
                        <a:t>Ses avantages en tant qu'engrais pour </a:t>
                      </a:r>
                      <a:r>
                        <a:rPr lang="fr-FR" sz="1000" smtClean="0">
                          <a:solidFill>
                            <a:schemeClr val="accent3">
                              <a:lumMod val="50000"/>
                            </a:schemeClr>
                          </a:solidFill>
                          <a:latin typeface="Arial Narrow" panose="020B0606020202030204" pitchFamily="34" charset="0"/>
                        </a:rPr>
                        <a:t>l'agriculture </a:t>
                      </a:r>
                      <a:endParaRPr lang="pt-PT" sz="1000" b="0" i="1" u="none" strike="noStrike" dirty="0" smtClean="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ctr" fontAlgn="ctr">
                        <a:lnSpc>
                          <a:spcPts val="1200"/>
                        </a:lnSpc>
                      </a:pP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rtl="0" fontAlgn="ctr">
                        <a:lnSpc>
                          <a:spcPts val="1200"/>
                        </a:lnSpc>
                      </a:pP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ctr" fontAlgn="ctr">
                        <a:lnSpc>
                          <a:spcPts val="1200"/>
                        </a:lnSpc>
                      </a:pP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rtl="0" fontAlgn="ctr">
                        <a:lnSpc>
                          <a:spcPts val="1200"/>
                        </a:lnSpc>
                      </a:pPr>
                      <a:r>
                        <a:rPr lang="pt-PT" sz="1200" i="1" u="none" strike="noStrike" dirty="0" smtClean="0">
                          <a:solidFill>
                            <a:schemeClr val="accent3">
                              <a:lumMod val="75000"/>
                            </a:schemeClr>
                          </a:solidFill>
                          <a:effectLst/>
                          <a:latin typeface="Arial Narrow" panose="020B0606020202030204" pitchFamily="34" charset="0"/>
                        </a:rPr>
                        <a:t>La Qualité des  Aliments et Protetion de l’Environnement</a:t>
                      </a:r>
                      <a:endParaRPr lang="pt-PT" sz="1200" b="0" i="1" u="none" strike="noStrike" dirty="0">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60267">
                <a:tc gridSpan="8">
                  <a:txBody>
                    <a:bodyPr/>
                    <a:lstStyle/>
                    <a:p>
                      <a:pPr algn="ctr">
                        <a:lnSpc>
                          <a:spcPts val="1200"/>
                        </a:lnSpc>
                      </a:pPr>
                      <a:r>
                        <a:rPr lang="pt-PT" sz="1200" b="1" i="1" dirty="0" smtClean="0">
                          <a:solidFill>
                            <a:srgbClr val="00B4B2"/>
                          </a:solidFill>
                          <a:latin typeface="Arial Narrow" panose="020B0606020202030204" pitchFamily="34" charset="0"/>
                        </a:rPr>
                        <a:t>14 MARS 2022</a:t>
                      </a: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pPr algn="ctr">
                        <a:lnSpc>
                          <a:spcPts val="1200"/>
                        </a:lnSpc>
                      </a:pP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a:txBody>
                    <a:bodyPr/>
                    <a:lstStyle/>
                    <a:p>
                      <a:pPr algn="l" fontAlgn="ctr">
                        <a:lnSpc>
                          <a:spcPts val="1200"/>
                        </a:lnSpc>
                      </a:pPr>
                      <a:r>
                        <a:rPr lang="pt-PT" sz="1200" u="none" strike="noStrike">
                          <a:solidFill>
                            <a:schemeClr val="accent3">
                              <a:lumMod val="75000"/>
                            </a:schemeClr>
                          </a:solidFill>
                          <a:effectLst/>
                          <a:latin typeface="Arial Narrow" panose="020B0606020202030204" pitchFamily="34" charset="0"/>
                        </a:rPr>
                        <a:t> </a:t>
                      </a:r>
                      <a:endParaRPr lang="pt-PT" sz="1200" b="0" i="0" u="none" strike="noStrike">
                        <a:solidFill>
                          <a:schemeClr val="accent3">
                            <a:lumMod val="75000"/>
                          </a:schemeClr>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gridSpan="5">
                  <a:txBody>
                    <a:bodyPr/>
                    <a:lstStyle/>
                    <a:p>
                      <a:pPr algn="ctr">
                        <a:lnSpc>
                          <a:spcPts val="1200"/>
                        </a:lnSpc>
                      </a:pPr>
                      <a:r>
                        <a:rPr lang="pt-PT" sz="1200" b="1" i="1" dirty="0" smtClean="0">
                          <a:solidFill>
                            <a:srgbClr val="00B4B2"/>
                          </a:solidFill>
                          <a:latin typeface="Arial Narrow" panose="020B0606020202030204" pitchFamily="34" charset="0"/>
                        </a:rPr>
                        <a:t>16 MARS 2022</a:t>
                      </a:r>
                      <a:endParaRPr lang="pt-PT" sz="1200" b="1" i="1" dirty="0">
                        <a:solidFill>
                          <a:srgbClr val="00B4B2"/>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gridSpan="8">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u="none" strike="noStrike" dirty="0" smtClean="0">
                          <a:solidFill>
                            <a:srgbClr val="00B4B2"/>
                          </a:solidFill>
                          <a:effectLst/>
                          <a:latin typeface="Arial Narrow" panose="020B0606020202030204" pitchFamily="34" charset="0"/>
                        </a:rPr>
                        <a:t>ACCRÉDITATION</a:t>
                      </a:r>
                      <a:r>
                        <a:rPr lang="pt-PT" sz="1200" u="none" strike="noStrike" dirty="0" smtClean="0">
                          <a:solidFill>
                            <a:schemeClr val="bg1"/>
                          </a:solidFill>
                          <a:effectLst/>
                          <a:latin typeface="Arial Narrow" panose="020B0606020202030204" pitchFamily="34" charset="0"/>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à partir de 7:00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u="none" strike="noStrike" dirty="0" smtClean="0">
                          <a:solidFill>
                            <a:srgbClr val="00B4B2"/>
                          </a:solidFill>
                          <a:effectLst/>
                          <a:latin typeface="Arial Narrow" panose="020B0606020202030204" pitchFamily="34" charset="0"/>
                        </a:rPr>
                        <a:t>ACCRÉDITATION</a:t>
                      </a:r>
                      <a:r>
                        <a:rPr lang="pt-PT" sz="1200" u="none" strike="noStrike" dirty="0" smtClean="0">
                          <a:solidFill>
                            <a:schemeClr val="bg1"/>
                          </a:solidFill>
                          <a:effectLst/>
                          <a:latin typeface="Arial Narrow" panose="020B0606020202030204" pitchFamily="34" charset="0"/>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à partir de 7:00</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83162">
                <a:tc>
                  <a:txBody>
                    <a:bodyPr/>
                    <a:lstStyle/>
                    <a:p>
                      <a:pPr algn="r" fontAlgn="ctr">
                        <a:lnSpc>
                          <a:spcPts val="1200"/>
                        </a:lnSpc>
                      </a:pPr>
                      <a:r>
                        <a:rPr lang="pt-PT" sz="1200" u="none" strike="noStrike">
                          <a:solidFill>
                            <a:schemeClr val="bg1"/>
                          </a:solidFill>
                          <a:effectLst/>
                          <a:latin typeface="Arial Narrow" panose="020B0606020202030204" pitchFamily="34" charset="0"/>
                        </a:rPr>
                        <a:t>08:00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08:30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Cérémonie d'ouverture</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08:00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09:30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b="1" i="1" dirty="0" smtClean="0">
                          <a:solidFill>
                            <a:schemeClr val="bg1"/>
                          </a:solidFill>
                          <a:latin typeface="Arial Narrow" panose="020B0606020202030204" pitchFamily="34" charset="0"/>
                        </a:rPr>
                        <a:t>T</a:t>
                      </a:r>
                      <a:r>
                        <a:rPr lang="pt-PT" sz="1200" b="0" i="1" dirty="0" smtClean="0">
                          <a:solidFill>
                            <a:schemeClr val="bg1"/>
                          </a:solidFill>
                          <a:latin typeface="Arial Narrow" panose="020B0606020202030204" pitchFamily="34" charset="0"/>
                        </a:rPr>
                        <a:t>hème I</a:t>
                      </a:r>
                      <a:r>
                        <a:rPr lang="pt-PT" sz="1200" b="0" u="none" strike="noStrike" dirty="0" smtClean="0">
                          <a:solidFill>
                            <a:schemeClr val="bg1"/>
                          </a:solidFill>
                          <a:effectLst/>
                          <a:latin typeface="Arial Narrow" panose="020B0606020202030204" pitchFamily="34" charset="0"/>
                        </a:rPr>
                        <a:t>: </a:t>
                      </a:r>
                      <a:r>
                        <a:rPr lang="pt-PT" sz="1200" i="1" dirty="0" smtClean="0">
                          <a:solidFill>
                            <a:schemeClr val="bg1"/>
                          </a:solidFill>
                          <a:latin typeface="Arial Narrow" panose="020B0606020202030204" pitchFamily="34" charset="0"/>
                        </a:rPr>
                        <a:t>Recherche,</a:t>
                      </a:r>
                      <a:r>
                        <a:rPr lang="pt-PT" sz="1200" dirty="0" smtClean="0">
                          <a:solidFill>
                            <a:schemeClr val="bg1"/>
                          </a:solidFill>
                          <a:latin typeface="Arial Narrow" panose="020B0606020202030204" pitchFamily="34" charset="0"/>
                        </a:rPr>
                        <a:t> Législation, Réglementation </a:t>
                      </a:r>
                      <a:r>
                        <a:rPr lang="pt-PT" sz="1200" i="1" dirty="0" smtClean="0">
                          <a:solidFill>
                            <a:schemeClr val="bg1"/>
                          </a:solidFill>
                          <a:latin typeface="Arial Narrow" panose="020B0606020202030204" pitchFamily="34" charset="0"/>
                        </a:rPr>
                        <a:t>et Technologie de «Rochagem»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08:30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10:15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09:30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dirty="0" smtClean="0">
                          <a:solidFill>
                            <a:schemeClr val="bg1"/>
                          </a:solidFill>
                          <a:latin typeface="Arial Narrow" panose="020B0606020202030204" pitchFamily="34" charset="0"/>
                        </a:rPr>
                        <a:t>Débats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10:15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10:45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r>
                        <a:rPr lang="pt-PT" sz="1200" u="none" strike="noStrike" dirty="0" smtClean="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r>
                        <a:rPr lang="pt-PT" sz="1200" u="none" strike="noStrike" dirty="0" smtClean="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10:45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10:30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b="1" i="1" dirty="0" smtClean="0">
                          <a:solidFill>
                            <a:schemeClr val="bg1"/>
                          </a:solidFill>
                          <a:latin typeface="Arial Narrow" panose="020B0606020202030204" pitchFamily="34" charset="0"/>
                        </a:rPr>
                        <a:t>T</a:t>
                      </a:r>
                      <a:r>
                        <a:rPr lang="pt-PT" sz="1200" b="0" i="1" dirty="0" smtClean="0">
                          <a:solidFill>
                            <a:schemeClr val="bg1"/>
                          </a:solidFill>
                          <a:latin typeface="Arial Narrow" panose="020B0606020202030204" pitchFamily="34" charset="0"/>
                        </a:rPr>
                        <a:t>hème</a:t>
                      </a:r>
                      <a:r>
                        <a:rPr lang="pt-PT" sz="1200" b="0" i="1" u="none" strike="noStrike" dirty="0" smtClean="0">
                          <a:solidFill>
                            <a:schemeClr val="bg1"/>
                          </a:solidFill>
                          <a:effectLst/>
                          <a:latin typeface="Arial Narrow" panose="020B0606020202030204" pitchFamily="34" charset="0"/>
                        </a:rPr>
                        <a:t> </a:t>
                      </a:r>
                      <a:r>
                        <a:rPr lang="pt-PT" sz="1200" b="0" i="1" u="none" strike="noStrike" dirty="0">
                          <a:solidFill>
                            <a:schemeClr val="bg1"/>
                          </a:solidFill>
                          <a:effectLst/>
                          <a:latin typeface="Arial Narrow" panose="020B0606020202030204" pitchFamily="34" charset="0"/>
                        </a:rPr>
                        <a:t>II</a:t>
                      </a:r>
                      <a:r>
                        <a:rPr lang="pt-PT" sz="1200" u="none" strike="noStrike" dirty="0">
                          <a:solidFill>
                            <a:schemeClr val="bg1"/>
                          </a:solidFill>
                          <a:effectLst/>
                          <a:latin typeface="Arial Narrow" panose="020B0606020202030204" pitchFamily="34" charset="0"/>
                        </a:rPr>
                        <a:t>: </a:t>
                      </a:r>
                      <a:r>
                        <a:rPr lang="fr-FR" sz="1200" i="1" dirty="0" smtClean="0">
                          <a:solidFill>
                            <a:schemeClr val="bg1"/>
                          </a:solidFill>
                          <a:latin typeface="Arial Narrow" panose="020B0606020202030204" pitchFamily="34" charset="0"/>
                        </a:rPr>
                        <a:t>Fertilisation des sols agricoles et protection de l'environnement</a:t>
                      </a:r>
                      <a:endParaRPr lang="pt-PT" sz="1200" i="1"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dirty="0" smtClean="0">
                          <a:solidFill>
                            <a:schemeClr val="bg1"/>
                          </a:solidFill>
                          <a:latin typeface="Arial Narrow" panose="020B0606020202030204" pitchFamily="34" charset="0"/>
                        </a:rPr>
                        <a:t>Débats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15:45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III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12:30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r>
                        <a:rPr lang="pt-PT" sz="1200" u="none" strike="noStrike" dirty="0" smtClean="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r>
                        <a:rPr lang="pt-PT" sz="1200" u="none" strike="noStrike">
                          <a:solidFill>
                            <a:schemeClr val="bg1"/>
                          </a:solidFill>
                          <a:effectLst/>
                          <a:latin typeface="Arial Narrow" panose="020B0606020202030204" pitchFamily="34" charset="0"/>
                        </a:rPr>
                        <a:t>15:45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16:15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14:00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15:30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b="0" i="1" dirty="0" smtClean="0">
                          <a:solidFill>
                            <a:schemeClr val="bg1"/>
                          </a:solidFill>
                          <a:latin typeface="Arial Narrow" panose="020B0606020202030204" pitchFamily="34" charset="0"/>
                        </a:rPr>
                        <a:t>Thème</a:t>
                      </a:r>
                      <a:r>
                        <a:rPr lang="pt-PT" sz="1200" i="1" u="none" strike="noStrike" dirty="0" smtClean="0">
                          <a:solidFill>
                            <a:schemeClr val="bg1"/>
                          </a:solidFill>
                          <a:effectLst/>
                          <a:latin typeface="Arial Narrow" panose="020B0606020202030204" pitchFamily="34" charset="0"/>
                        </a:rPr>
                        <a:t> </a:t>
                      </a:r>
                      <a:r>
                        <a:rPr lang="pt-PT" sz="1200" i="1" u="none" strike="noStrike" dirty="0">
                          <a:solidFill>
                            <a:schemeClr val="bg1"/>
                          </a:solidFill>
                          <a:effectLst/>
                          <a:latin typeface="Arial Narrow" panose="020B0606020202030204" pitchFamily="34" charset="0"/>
                        </a:rPr>
                        <a:t>III</a:t>
                      </a:r>
                      <a:r>
                        <a:rPr lang="pt-PT" sz="1200" u="none" strike="noStrike" dirty="0">
                          <a:solidFill>
                            <a:schemeClr val="bg1"/>
                          </a:solidFill>
                          <a:effectLst/>
                          <a:latin typeface="Arial Narrow" panose="020B0606020202030204" pitchFamily="34" charset="0"/>
                        </a:rPr>
                        <a:t>: </a:t>
                      </a:r>
                      <a:r>
                        <a:rPr lang="fr-FR" sz="1200" dirty="0" smtClean="0">
                          <a:solidFill>
                            <a:schemeClr val="bg1"/>
                          </a:solidFill>
                          <a:latin typeface="Arial Narrow" panose="020B0606020202030204" pitchFamily="34" charset="0"/>
                        </a:rPr>
                        <a:t>Le Potentiel du Basalte comme </a:t>
                      </a:r>
                      <a:r>
                        <a:rPr lang="fr-FR" sz="1200" dirty="0" err="1" smtClean="0">
                          <a:solidFill>
                            <a:schemeClr val="bg1"/>
                          </a:solidFill>
                          <a:latin typeface="Arial Narrow" panose="020B0606020202030204" pitchFamily="34" charset="0"/>
                        </a:rPr>
                        <a:t>Agrominéral</a:t>
                      </a:r>
                      <a:r>
                        <a:rPr lang="fr-FR" sz="1200" dirty="0" smtClean="0">
                          <a:solidFill>
                            <a:schemeClr val="bg1"/>
                          </a:solidFill>
                          <a:latin typeface="Arial Narrow" panose="020B0606020202030204" pitchFamily="34" charset="0"/>
                        </a:rPr>
                        <a:t> et ses Spécificités</a:t>
                      </a:r>
                      <a:r>
                        <a:rPr lang="fr-FR" sz="1200" dirty="0" smtClean="0">
                          <a:solidFill>
                            <a:schemeClr val="accent3">
                              <a:lumMod val="75000"/>
                            </a:schemeClr>
                          </a:solidFill>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a:txBody>
                    <a:bodyPr/>
                    <a:lstStyle/>
                    <a:p>
                      <a:pPr algn="r" fontAlgn="ctr">
                        <a:lnSpc>
                          <a:spcPts val="1200"/>
                        </a:lnSpc>
                      </a:pPr>
                      <a:r>
                        <a:rPr lang="pt-PT" sz="1200" u="none" strike="noStrike">
                          <a:solidFill>
                            <a:schemeClr val="bg1"/>
                          </a:solidFill>
                          <a:effectLst/>
                          <a:latin typeface="Arial Narrow" panose="020B0606020202030204" pitchFamily="34" charset="0"/>
                        </a:rPr>
                        <a:t>16:15</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IV</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15:30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dirty="0" smtClean="0">
                          <a:solidFill>
                            <a:schemeClr val="bg1"/>
                          </a:solidFill>
                          <a:latin typeface="Arial Narrow" panose="020B0606020202030204" pitchFamily="34" charset="0"/>
                        </a:rPr>
                        <a:t>Débats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r>
                        <a:rPr lang="pt-PT" sz="1200" b="0" dirty="0">
                          <a:solidFill>
                            <a:schemeClr val="bg1"/>
                          </a:solidFill>
                          <a:latin typeface="Arial Narrow" panose="020B0606020202030204" pitchFamily="34" charset="0"/>
                        </a:rPr>
                        <a:t>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b="0" dirty="0">
                          <a:solidFill>
                            <a:schemeClr val="bg1"/>
                          </a:solidFill>
                          <a:latin typeface="Arial Narrow" panose="020B060602020203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b="0" dirty="0">
                          <a:solidFill>
                            <a:schemeClr val="bg1"/>
                          </a:solidFill>
                          <a:latin typeface="Arial Narrow" panose="020B0606020202030204" pitchFamily="34" charset="0"/>
                        </a:rPr>
                        <a:t>22:30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rPr>
                        <a:t>Réception de bienvenue</a:t>
                      </a:r>
                      <a:endParaRPr lang="pt-PT" sz="1200" b="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183162">
                <a:tc>
                  <a:txBody>
                    <a:bodyPr/>
                    <a:lstStyle/>
                    <a:p>
                      <a:pPr algn="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ap="flat" cmpd="sng" algn="ctr">
                      <a:solidFill>
                        <a:schemeClr val="accent5">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defTabSz="457200" eaLnBrk="1" fontAlgn="auto" latinLnBrk="0" hangingPunct="1">
                        <a:lnSpc>
                          <a:spcPct val="100000"/>
                        </a:lnSpc>
                        <a:spcBef>
                          <a:spcPts val="0"/>
                        </a:spcBef>
                        <a:spcAft>
                          <a:spcPts val="0"/>
                        </a:spcAft>
                        <a:buClrTx/>
                        <a:buSzTx/>
                        <a:buFontTx/>
                        <a:buNone/>
                        <a:tabLst/>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dirty="0" smtClean="0">
                          <a:solidFill>
                            <a:srgbClr val="00B4B2"/>
                          </a:solidFill>
                          <a:latin typeface="Arial Narrow" panose="020B0606020202030204" pitchFamily="34" charset="0"/>
                        </a:rPr>
                        <a:t>15</a:t>
                      </a:r>
                      <a:r>
                        <a:rPr lang="pt-PT" sz="1200" b="1" i="1" baseline="0" dirty="0" smtClean="0">
                          <a:solidFill>
                            <a:srgbClr val="00B4B2"/>
                          </a:solidFill>
                          <a:latin typeface="Arial Narrow" panose="020B0606020202030204" pitchFamily="34" charset="0"/>
                        </a:rPr>
                        <a:t> </a:t>
                      </a:r>
                      <a:r>
                        <a:rPr lang="pt-PT" sz="1200" b="1" i="1" dirty="0" smtClean="0">
                          <a:solidFill>
                            <a:srgbClr val="00B4B2"/>
                          </a:solidFill>
                          <a:latin typeface="Arial Narrow" panose="020B0606020202030204" pitchFamily="34" charset="0"/>
                        </a:rPr>
                        <a:t>MARS 2022</a:t>
                      </a:r>
                    </a:p>
                  </a:txBody>
                  <a:tcPr marL="0" marR="0" marT="0" marB="0" anchor="ctr">
                    <a:lnL w="12700" cap="flat" cmpd="sng" algn="ctr">
                      <a:solidFill>
                        <a:schemeClr val="accent5">
                          <a:lumMod val="20000"/>
                          <a:lumOff val="8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16:30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b="0" i="1" dirty="0" smtClean="0">
                          <a:solidFill>
                            <a:schemeClr val="bg1"/>
                          </a:solidFill>
                          <a:latin typeface="Arial Narrow" panose="020B0606020202030204" pitchFamily="34" charset="0"/>
                        </a:rPr>
                        <a:t>Thème</a:t>
                      </a:r>
                      <a:r>
                        <a:rPr lang="pt-PT" sz="1200" b="0" i="1" u="none" strike="noStrike" dirty="0" smtClean="0">
                          <a:solidFill>
                            <a:schemeClr val="bg1"/>
                          </a:solidFill>
                          <a:effectLst/>
                          <a:latin typeface="Arial Narrow" panose="020B0606020202030204" pitchFamily="34" charset="0"/>
                        </a:rPr>
                        <a:t> </a:t>
                      </a:r>
                      <a:r>
                        <a:rPr lang="pt-PT" sz="1200" i="1" u="none" strike="noStrike" dirty="0">
                          <a:solidFill>
                            <a:schemeClr val="bg1"/>
                          </a:solidFill>
                          <a:effectLst/>
                          <a:latin typeface="Arial Narrow" panose="020B0606020202030204" pitchFamily="34" charset="0"/>
                        </a:rPr>
                        <a:t>IV</a:t>
                      </a:r>
                      <a:r>
                        <a:rPr lang="pt-PT" sz="1200" u="none" strike="noStrike" dirty="0">
                          <a:solidFill>
                            <a:schemeClr val="bg1"/>
                          </a:solidFill>
                          <a:effectLst/>
                          <a:latin typeface="Arial Narrow" panose="020B0606020202030204" pitchFamily="34" charset="0"/>
                        </a:rPr>
                        <a:t>: </a:t>
                      </a:r>
                      <a:r>
                        <a:rPr lang="fr-FR" sz="1200" i="1" dirty="0" smtClean="0">
                          <a:solidFill>
                            <a:schemeClr val="bg1"/>
                          </a:solidFill>
                          <a:latin typeface="Arial Narrow" panose="020B0606020202030204" pitchFamily="34" charset="0"/>
                        </a:rPr>
                        <a:t>Rentabilité agricole et contrôle de la qualité des aliments produits</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160267">
                <a:tc gridSpan="8">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1" i="1" u="none" strike="noStrike" dirty="0" smtClean="0">
                          <a:solidFill>
                            <a:srgbClr val="00B4B2"/>
                          </a:solidFill>
                          <a:effectLst/>
                          <a:latin typeface="Arial Narrow" panose="020B0606020202030204" pitchFamily="34" charset="0"/>
                        </a:rPr>
                        <a:t>ACCRÉDITATION</a:t>
                      </a:r>
                      <a:r>
                        <a:rPr lang="pt-PT" sz="1200" u="none" strike="noStrike" dirty="0" smtClean="0">
                          <a:solidFill>
                            <a:schemeClr val="bg1"/>
                          </a:solidFill>
                          <a:effectLst/>
                          <a:latin typeface="Arial Narrow" panose="020B0606020202030204" pitchFamily="34" charset="0"/>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à partir de 7:00</a:t>
                      </a: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defRPr lang="en-US"/>
                      </a:pPr>
                      <a:r>
                        <a:rPr lang="pt-PT" sz="1200" dirty="0" smtClean="0">
                          <a:solidFill>
                            <a:schemeClr val="bg1"/>
                          </a:solidFill>
                          <a:latin typeface="Arial Narrow" panose="020B0606020202030204" pitchFamily="34" charset="0"/>
                        </a:rPr>
                        <a:t>Débats</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64951">
                <a:tc>
                  <a:txBody>
                    <a:bodyPr/>
                    <a:lstStyle/>
                    <a:p>
                      <a:pPr algn="r" fontAlgn="ctr">
                        <a:lnSpc>
                          <a:spcPts val="1200"/>
                        </a:lnSpc>
                      </a:pPr>
                      <a:r>
                        <a:rPr lang="pt-PT" sz="1200" u="none" strike="noStrike" dirty="0">
                          <a:solidFill>
                            <a:schemeClr val="bg1"/>
                          </a:solidFill>
                          <a:effectLst/>
                          <a:latin typeface="Arial Narrow" panose="020B0606020202030204" pitchFamily="34" charset="0"/>
                        </a:rPr>
                        <a:t>08:30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10:15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V</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0">
                <a:tc>
                  <a:txBody>
                    <a:bodyPr/>
                    <a:lstStyle/>
                    <a:p>
                      <a:pPr algn="r" fontAlgn="ctr">
                        <a:lnSpc>
                          <a:spcPts val="1200"/>
                        </a:lnSpc>
                      </a:pPr>
                      <a:r>
                        <a:rPr lang="pt-PT" sz="1200" u="none" strike="noStrike" dirty="0">
                          <a:solidFill>
                            <a:schemeClr val="bg1"/>
                          </a:solidFill>
                          <a:effectLst/>
                          <a:latin typeface="Arial Narrow" panose="020B0606020202030204" pitchFamily="34" charset="0"/>
                        </a:rPr>
                        <a:t>10:15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10:45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10:45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VI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18:30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19:00</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200" dirty="0" smtClean="0">
                          <a:solidFill>
                            <a:schemeClr val="bg1"/>
                          </a:solidFill>
                          <a:latin typeface="Arial Narrow" panose="020B0606020202030204" pitchFamily="34" charset="0"/>
                          <a:cs typeface="Arial Narrow" panose="020B0606020202030204" pitchFamily="34" charset="0"/>
                          <a:sym typeface="+mn-ea"/>
                        </a:rPr>
                        <a:t>Cérémonie de clôture de la Conférence internationale</a:t>
                      </a:r>
                      <a:r>
                        <a:rPr lang="pt-PT" sz="800" b="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800" b="1" i="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12:30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14:00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Déjeuner</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b">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74744">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14:00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15:30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sym typeface="+mn-ea"/>
                        </a:rPr>
                        <a:t>Panel</a:t>
                      </a:r>
                      <a:r>
                        <a:rPr lang="pt-PT" sz="1200" b="0" i="0" u="none" strike="noStrike" baseline="0" dirty="0" smtClean="0">
                          <a:solidFill>
                            <a:schemeClr val="bg1"/>
                          </a:solidFill>
                          <a:effectLst/>
                          <a:latin typeface="Arial Narrow" panose="020B0606020202030204" pitchFamily="34" charset="0"/>
                        </a:rPr>
                        <a:t> 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pt-PT"/>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nSpc>
                          <a:spcPts val="1200"/>
                        </a:lnSpc>
                      </a:pPr>
                      <a:endParaRPr lang="pt-PT" sz="1200">
                        <a:solidFill>
                          <a:schemeClr val="bg1"/>
                        </a:solidFill>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15:30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15:45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marL="0" marR="0" indent="0" algn="l" defTabSz="457200" eaLnBrk="1" fontAlgn="ctr" latinLnBrk="0" hangingPunct="1">
                        <a:lnSpc>
                          <a:spcPts val="1200"/>
                        </a:lnSpc>
                        <a:spcBef>
                          <a:spcPts val="0"/>
                        </a:spcBef>
                        <a:spcAft>
                          <a:spcPts val="0"/>
                        </a:spcAft>
                        <a:buClrTx/>
                        <a:buSzTx/>
                        <a:buFontTx/>
                        <a:buNone/>
                        <a:tabLst/>
                        <a:defRPr/>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r>
                        <a:rPr lang="pt-PT" sz="1200" u="none" strike="noStrike" dirty="0" smtClean="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3183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15:45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17:30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VII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b">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17:30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17:45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b="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Pause-</a:t>
                      </a:r>
                      <a:r>
                        <a:rPr lang="pt-PT" sz="1200" b="0"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café</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r>
                        <a:rPr lang="pt-PT" sz="1200" u="none" strike="noStrike" dirty="0" smtClean="0">
                          <a:solidFill>
                            <a:schemeClr val="bg1"/>
                          </a:solidFill>
                          <a:effectLst/>
                          <a:latin typeface="Arial Narrow" panose="020B0606020202030204" pitchFamily="34" charset="0"/>
                        </a:rPr>
                        <a:t>17:45</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Conférence</a:t>
                      </a:r>
                      <a:r>
                        <a:rPr lang="pt-PT" sz="1200" u="none" strike="noStrike" dirty="0" smtClean="0">
                          <a:solidFill>
                            <a:schemeClr val="bg1"/>
                          </a:solidFill>
                          <a:effectLst/>
                          <a:latin typeface="Arial Narrow" panose="020B0606020202030204" pitchFamily="34" charset="0"/>
                        </a:rPr>
                        <a:t> VIII</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r>
                        <a:rPr lang="pt-PT" sz="1200" u="none" strike="noStrike" dirty="0" smtClean="0">
                          <a:solidFill>
                            <a:schemeClr val="bg1"/>
                          </a:solidFill>
                          <a:effectLst/>
                          <a:latin typeface="Arial Narrow" panose="020B0606020202030204" pitchFamily="34" charset="0"/>
                        </a:rPr>
                        <a:t>&gt;</a:t>
                      </a: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smtClean="0">
                          <a:solidFill>
                            <a:schemeClr val="bg1"/>
                          </a:solidFill>
                          <a:effectLst/>
                          <a:latin typeface="Arial Narrow" panose="020B0606020202030204" pitchFamily="34" charset="0"/>
                        </a:rPr>
                        <a:t>19:30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r>
                        <a:rPr lang="pt-PT" sz="1200" b="0" i="0" u="none" strike="noStrike" dirty="0" smtClean="0">
                          <a:solidFill>
                            <a:schemeClr val="bg1"/>
                          </a:solidFill>
                          <a:effectLst/>
                          <a:latin typeface="Arial Narrow" panose="020B0606020202030204" pitchFamily="34" charset="0"/>
                          <a:sym typeface="+mn-ea"/>
                        </a:rPr>
                        <a:t>LIBRE</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lnSpc>
                          <a:spcPts val="1200"/>
                        </a:lnSpc>
                      </a:pPr>
                      <a:endParaRPr lang="pt-PT" sz="1200" b="0" i="0" u="none" strike="noStrike">
                        <a:solidFill>
                          <a:schemeClr val="bg1"/>
                        </a:solidFill>
                        <a:effectLst/>
                        <a:latin typeface="Arial Narrow" panose="020B0606020202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hMerge="1">
                  <a:txBody>
                    <a:bodyPr/>
                    <a:lstStyle/>
                    <a:p>
                      <a:pPr algn="l" fontAlgn="b"/>
                      <a:endParaRPr lang="pt-PT" sz="1200" b="0" i="0" u="none" strike="noStrike">
                        <a:solidFill>
                          <a:srgbClr val="000000"/>
                        </a:solidFill>
                        <a:effectLst/>
                        <a:latin typeface="Arial Narrow" panose="020B0606020202030204" pitchFamily="34" charset="0"/>
                      </a:endParaRPr>
                    </a:p>
                  </a:txBody>
                  <a:tcPr marL="0" marR="0" marT="0" marB="0" anchor="b">
                    <a:solidFill>
                      <a:schemeClr val="accent2">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a:solidFill>
                            <a:schemeClr val="bg1"/>
                          </a:solidFill>
                          <a:effectLst/>
                          <a:latin typeface="Arial Narrow" panose="020B0606020202030204" pitchFamily="34" charset="0"/>
                        </a:rPr>
                        <a:t> </a:t>
                      </a: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a:solidFill>
                          <a:srgbClr val="FFFFFF"/>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5">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fontAlgn="ctr">
                        <a:lnSpc>
                          <a:spcPts val="1200"/>
                        </a:lnSpc>
                        <a:defRPr lang="en-US"/>
                      </a:pPr>
                      <a:endParaRPr lang="fr-FR" sz="14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dirty="0">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r h="228148">
                <a:tc>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ts val="1200"/>
                        </a:lnSpc>
                      </a:pPr>
                      <a:endParaRPr lang="pt-PT" sz="1200" dirty="0">
                        <a:solidFill>
                          <a:schemeClr val="bg1"/>
                        </a:solidFill>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6">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pt-PT"/>
                    </a:p>
                  </a:txBody>
                  <a:tcPr/>
                </a:tc>
                <a:tc hMerge="1">
                  <a:txBody>
                    <a:bodyPr/>
                    <a:lstStyle/>
                    <a:p>
                      <a:pPr algn="l" fontAlgn="ctr">
                        <a:lnSpc>
                          <a:spcPts val="1200"/>
                        </a:lnSpc>
                      </a:pP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lnSpc>
                          <a:spcPts val="1200"/>
                        </a:lnSpc>
                      </a:pPr>
                      <a:endParaRPr lang="pt-PT" sz="1200" b="0" i="0" u="none" strike="noStrike">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hMerge="1">
                  <a:txBody>
                    <a:bodyPr/>
                    <a:lstStyle/>
                    <a:p>
                      <a:pPr algn="l" fontAlgn="ctr"/>
                      <a:endParaRPr lang="pt-PT" sz="1200" b="0" i="0" u="none" strike="noStrike">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 </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20:30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lnSpc>
                          <a:spcPts val="1200"/>
                        </a:lnSpc>
                      </a:pPr>
                      <a:r>
                        <a:rPr lang="pt-PT" sz="1200" u="none" strike="noStrike" dirty="0">
                          <a:solidFill>
                            <a:schemeClr val="bg1"/>
                          </a:solidFill>
                          <a:effectLst/>
                          <a:latin typeface="Arial Narrow" panose="020B0606020202030204" pitchFamily="34" charset="0"/>
                        </a:rPr>
                        <a:t>-</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lnSpc>
                          <a:spcPts val="1200"/>
                        </a:lnSpc>
                      </a:pPr>
                      <a:r>
                        <a:rPr lang="pt-PT" sz="1200" u="none" strike="noStrike" dirty="0">
                          <a:solidFill>
                            <a:schemeClr val="bg1"/>
                          </a:solidFill>
                          <a:effectLst/>
                          <a:latin typeface="Arial Narrow" panose="020B0606020202030204" pitchFamily="34" charset="0"/>
                        </a:rPr>
                        <a:t>23:00</a:t>
                      </a:r>
                      <a:endParaRPr lang="pt-PT" sz="1200" b="0" i="0" u="none" strike="noStrike" dirty="0">
                        <a:solidFill>
                          <a:schemeClr val="bg1"/>
                        </a:solidFill>
                        <a:effectLst/>
                        <a:latin typeface="Arial Narrow" panose="020B0606020202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gridSpan="2">
                  <a:txBody>
                    <a:bodyPr/>
                    <a:lstStyle/>
                    <a:p>
                      <a:pPr fontAlgn="ctr">
                        <a:lnSpc>
                          <a:spcPts val="1200"/>
                        </a:lnSpc>
                        <a:defRPr lang="en-US"/>
                      </a:pPr>
                      <a:r>
                        <a:rPr lang="fr-FR" sz="1400" i="1" dirty="0" err="1" smtClean="0">
                          <a:solidFill>
                            <a:schemeClr val="bg1"/>
                          </a:solidFill>
                          <a:latin typeface="Arial Narrow" panose="020B0606020202030204" pitchFamily="34" charset="0"/>
                          <a:sym typeface="+mn-ea"/>
                        </a:rPr>
                        <a:t>Dîner</a:t>
                      </a:r>
                      <a:r>
                        <a:rPr lang="fr-FR" sz="1400" i="1" dirty="0" smtClean="0">
                          <a:solidFill>
                            <a:schemeClr val="bg1"/>
                          </a:solidFill>
                          <a:latin typeface="Arial Narrow" panose="020B0606020202030204" pitchFamily="34" charset="0"/>
                          <a:sym typeface="+mn-ea"/>
                        </a:rPr>
                        <a:t> de bienvenue «</a:t>
                      </a:r>
                      <a:r>
                        <a:rPr lang="fr-FR" sz="1200" i="1" dirty="0" smtClean="0">
                          <a:solidFill>
                            <a:schemeClr val="bg1"/>
                          </a:solidFill>
                          <a:latin typeface="Arial Narrow" panose="020B0606020202030204" pitchFamily="34" charset="0"/>
                          <a:sym typeface="+mn-ea"/>
                        </a:rPr>
                        <a:t>LES SAVEURS DE LA CEDEAO</a:t>
                      </a:r>
                      <a:r>
                        <a:rPr lang="fr-FR" sz="1400" i="1" dirty="0" smtClean="0">
                          <a:solidFill>
                            <a:schemeClr val="bg1"/>
                          </a:solidFill>
                          <a:latin typeface="Arial Narrow" panose="020B0606020202030204" pitchFamily="34" charset="0"/>
                          <a:sym typeface="+mn-ea"/>
                        </a:rPr>
                        <a:t>»</a:t>
                      </a:r>
                      <a:endParaRPr lang="fr-FR" sz="14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fontAlgn="ctr"/>
                      <a:endParaRPr lang="pt-PT" sz="1200" b="0" i="0" u="none" strike="noStrike" dirty="0">
                        <a:solidFill>
                          <a:srgbClr val="000000"/>
                        </a:solidFill>
                        <a:effectLst/>
                        <a:latin typeface="Arial Narrow" panose="020B0606020202030204" pitchFamily="34" charset="0"/>
                      </a:endParaRPr>
                    </a:p>
                  </a:txBody>
                  <a:tcPr marL="0" marR="0" marT="0" marB="0" anchor="ctr">
                    <a:solidFill>
                      <a:schemeClr val="accent2">
                        <a:lumMod val="20000"/>
                        <a:lumOff val="80000"/>
                      </a:schemeClr>
                    </a:solidFill>
                  </a:tcPr>
                </a:tc>
              </a:tr>
            </a:tbl>
          </a:graphicData>
        </a:graphic>
      </p:graphicFrame>
      <p:pic>
        <p:nvPicPr>
          <p:cNvPr id="13" name="Imagem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010" y="752614"/>
            <a:ext cx="344487" cy="285750"/>
          </a:xfrm>
          <a:prstGeom prst="rect">
            <a:avLst/>
          </a:prstGeom>
          <a:solidFill>
            <a:schemeClr val="accent2">
              <a:lumMod val="20000"/>
              <a:lumOff val="80000"/>
            </a:schemeClr>
          </a:solidFill>
        </p:spPr>
      </p:pic>
      <p:pic>
        <p:nvPicPr>
          <p:cNvPr id="8" name="Imagem9"/>
          <p:cNvPicPr>
            <a:picLocks noChangeAspect="1"/>
          </p:cNvPicPr>
          <p:nvPr/>
        </p:nvPicPr>
        <p:blipFill>
          <a:blip r:embed="rId4"/>
          <a:stretch>
            <a:fillRect/>
          </a:stretch>
        </p:blipFill>
        <p:spPr>
          <a:xfrm>
            <a:off x="11687810" y="6458585"/>
            <a:ext cx="502920" cy="389255"/>
          </a:xfrm>
          <a:prstGeom prst="rect">
            <a:avLst/>
          </a:prstGeom>
          <a:noFill/>
          <a:ln>
            <a:noFill/>
          </a:ln>
          <a:effectLst/>
        </p:spPr>
      </p:pic>
      <p:pic>
        <p:nvPicPr>
          <p:cNvPr id="11" name="Picture 2" descr="E:\DOSSIER 2020\bconference\logos\unicv\logotipo_unicv_fina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0507"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908" y="18343"/>
            <a:ext cx="3315657" cy="847233"/>
          </a:xfrm>
          <a:prstGeom prst="rect">
            <a:avLst/>
          </a:prstGeom>
        </p:spPr>
      </p:pic>
      <p:sp>
        <p:nvSpPr>
          <p:cNvPr id="14" name="TextBox 13"/>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Imagem 23" descr="cap_vert_vallee"/>
          <p:cNvPicPr>
            <a:picLocks noChangeAspect="1"/>
          </p:cNvPicPr>
          <p:nvPr/>
        </p:nvPicPr>
        <p:blipFill>
          <a:blip r:embed="rId3"/>
          <a:stretch>
            <a:fillRect/>
          </a:stretch>
        </p:blipFill>
        <p:spPr>
          <a:xfrm>
            <a:off x="845820" y="2364740"/>
            <a:ext cx="3944620" cy="3176905"/>
          </a:xfrm>
          <a:prstGeom prst="rect">
            <a:avLst/>
          </a:prstGeom>
        </p:spPr>
      </p:pic>
      <p:sp>
        <p:nvSpPr>
          <p:cNvPr id="25" name="Anel 24"/>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0" name="Imagem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995" y="1894221"/>
            <a:ext cx="1249785" cy="1036709"/>
          </a:xfrm>
          <a:prstGeom prst="rect">
            <a:avLst/>
          </a:prstGeom>
        </p:spPr>
      </p:pic>
      <p:sp>
        <p:nvSpPr>
          <p:cNvPr id="31" name="Caixa de Texto 30"/>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32" name="Anel 31"/>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34" name="Imagem 33" descr="fundo"/>
          <p:cNvPicPr>
            <a:picLocks noChangeAspect="1"/>
          </p:cNvPicPr>
          <p:nvPr/>
        </p:nvPicPr>
        <p:blipFill>
          <a:blip r:embed="rId5"/>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2" name="CaixaDeTexto 53"/>
          <p:cNvSpPr txBox="1"/>
          <p:nvPr/>
        </p:nvSpPr>
        <p:spPr>
          <a:xfrm>
            <a:off x="9058275" y="3964714"/>
            <a:ext cx="3113407" cy="2185214"/>
          </a:xfrm>
          <a:prstGeom prst="rect">
            <a:avLst/>
          </a:prstGeom>
          <a:noFill/>
        </p:spPr>
        <p:txBody>
          <a:bodyPr wrap="square" rtlCol="0">
            <a:spAutoFit/>
          </a:bodyPr>
          <a:lstStyle/>
          <a:p>
            <a:r>
              <a:rPr lang="en-US" sz="1600" b="1" i="1" dirty="0" smtClean="0">
                <a:solidFill>
                  <a:srgbClr val="3EA4BA"/>
                </a:solidFill>
              </a:rPr>
              <a:t>BASALT CONFERENCE</a:t>
            </a:r>
            <a:endParaRPr lang="en-US" sz="1600" b="1" i="1" dirty="0">
              <a:solidFill>
                <a:srgbClr val="3EA4BA"/>
              </a:solidFill>
            </a:endParaRPr>
          </a:p>
          <a:p>
            <a:r>
              <a:rPr lang="pt-PT" sz="1200" i="1" dirty="0">
                <a:solidFill>
                  <a:schemeClr val="tx2">
                    <a:lumMod val="50000"/>
                  </a:schemeClr>
                </a:solidFill>
                <a:latin typeface="Arial Narrow" panose="020B0606020202030204" pitchFamily="34" charset="0"/>
              </a:rPr>
              <a:t>Apartado nº 1042 </a:t>
            </a:r>
            <a:endParaRPr lang="pt-PT" sz="1200" i="1" dirty="0" smtClean="0">
              <a:solidFill>
                <a:schemeClr val="tx2">
                  <a:lumMod val="50000"/>
                </a:schemeClr>
              </a:solidFill>
              <a:latin typeface="Arial Narrow" panose="020B0606020202030204" pitchFamily="34" charset="0"/>
            </a:endParaRPr>
          </a:p>
          <a:p>
            <a:r>
              <a:rPr lang="pt-PT" sz="1200" i="1" dirty="0">
                <a:solidFill>
                  <a:schemeClr val="tx2">
                    <a:lumMod val="50000"/>
                  </a:schemeClr>
                </a:solidFill>
                <a:latin typeface="Arial Narrow" panose="020B0606020202030204" pitchFamily="34" charset="0"/>
              </a:rPr>
              <a:t>Código Postal nº 7600 </a:t>
            </a:r>
            <a:endParaRPr lang="pt-PT" sz="1200" i="1" dirty="0" smtClean="0">
              <a:solidFill>
                <a:schemeClr val="tx2">
                  <a:lumMod val="50000"/>
                </a:schemeClr>
              </a:solidFill>
              <a:latin typeface="Arial Narrow" panose="020B0606020202030204" pitchFamily="34" charset="0"/>
            </a:endParaRPr>
          </a:p>
          <a:p>
            <a:r>
              <a:rPr lang="pt-PT" sz="1200" i="1" dirty="0" smtClean="0">
                <a:solidFill>
                  <a:schemeClr val="tx2">
                    <a:lumMod val="50000"/>
                  </a:schemeClr>
                </a:solidFill>
                <a:latin typeface="Arial Narrow" panose="020B0606020202030204" pitchFamily="34" charset="0"/>
              </a:rPr>
              <a:t>Praia </a:t>
            </a:r>
          </a:p>
          <a:p>
            <a:r>
              <a:rPr lang="pt-PT" sz="1200" i="1" dirty="0">
                <a:solidFill>
                  <a:schemeClr val="tx2">
                    <a:lumMod val="50000"/>
                  </a:schemeClr>
                </a:solidFill>
                <a:latin typeface="Arial Narrow" panose="020B0606020202030204" pitchFamily="34" charset="0"/>
              </a:rPr>
              <a:t>República de Cabo Verde </a:t>
            </a:r>
            <a:endParaRPr lang="en-US" sz="1200" dirty="0" smtClean="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WhatsApp</a:t>
            </a:r>
            <a:r>
              <a:rPr lang="en-US" sz="1200" dirty="0">
                <a:solidFill>
                  <a:schemeClr val="tx2">
                    <a:lumMod val="50000"/>
                  </a:schemeClr>
                </a:solidFill>
                <a:latin typeface="Arial Narrow" panose="020B0606020202030204" pitchFamily="34" charset="0"/>
              </a:rPr>
              <a:t>:+351 964 406 </a:t>
            </a:r>
            <a:r>
              <a:rPr lang="en-US" sz="1200" dirty="0" smtClean="0">
                <a:solidFill>
                  <a:schemeClr val="tx2">
                    <a:lumMod val="50000"/>
                  </a:schemeClr>
                </a:solidFill>
                <a:latin typeface="Arial Narrow" panose="020B0606020202030204" pitchFamily="34" charset="0"/>
              </a:rPr>
              <a:t>800</a:t>
            </a:r>
          </a:p>
          <a:p>
            <a:r>
              <a:rPr lang="pt-PT" altLang="en-US" sz="1200" dirty="0">
                <a:solidFill>
                  <a:schemeClr val="tx2">
                    <a:lumMod val="50000"/>
                  </a:schemeClr>
                </a:solidFill>
                <a:latin typeface="Arial Narrow" panose="020B0606020202030204" pitchFamily="34" charset="0"/>
                <a:sym typeface="+mn-ea"/>
              </a:rPr>
              <a:t>Viber</a:t>
            </a:r>
            <a:r>
              <a:rPr lang="en-US" sz="1200" dirty="0">
                <a:solidFill>
                  <a:schemeClr val="tx2">
                    <a:lumMod val="50000"/>
                  </a:schemeClr>
                </a:solidFill>
                <a:latin typeface="Arial Narrow" panose="020B0606020202030204" pitchFamily="34" charset="0"/>
                <a:sym typeface="+mn-ea"/>
              </a:rPr>
              <a:t>:+351 964 406 </a:t>
            </a:r>
            <a:r>
              <a:rPr lang="en-US" sz="1200" dirty="0" smtClean="0">
                <a:solidFill>
                  <a:schemeClr val="tx2">
                    <a:lumMod val="50000"/>
                  </a:schemeClr>
                </a:solidFill>
                <a:latin typeface="Arial Narrow" panose="020B0606020202030204" pitchFamily="34" charset="0"/>
                <a:sym typeface="+mn-ea"/>
              </a:rPr>
              <a:t>800</a:t>
            </a:r>
            <a:endParaRPr lang="en-US" sz="1200" dirty="0">
              <a:solidFill>
                <a:schemeClr val="tx2">
                  <a:lumMod val="50000"/>
                </a:schemeClr>
              </a:solidFill>
              <a:latin typeface="Arial Narrow" panose="020B0606020202030204" pitchFamily="34" charset="0"/>
            </a:endParaRPr>
          </a:p>
          <a:p>
            <a:r>
              <a:rPr lang="en-US" sz="1200" dirty="0">
                <a:solidFill>
                  <a:schemeClr val="tx2">
                    <a:lumMod val="50000"/>
                  </a:schemeClr>
                </a:solidFill>
                <a:latin typeface="Arial Narrow" panose="020B0606020202030204" pitchFamily="34" charset="0"/>
              </a:rPr>
              <a:t>Skype: </a:t>
            </a:r>
            <a:r>
              <a:rPr lang="en-US" sz="1200" dirty="0" err="1">
                <a:solidFill>
                  <a:schemeClr val="tx2">
                    <a:lumMod val="50000"/>
                  </a:schemeClr>
                </a:solidFill>
                <a:latin typeface="Arial Narrow" panose="020B0606020202030204" pitchFamily="34" charset="0"/>
              </a:rPr>
              <a:t>setimocontinente</a:t>
            </a:r>
            <a:endParaRPr lang="en-US" sz="1200" dirty="0">
              <a:solidFill>
                <a:schemeClr val="tx2">
                  <a:lumMod val="50000"/>
                </a:schemeClr>
              </a:solidFill>
              <a:latin typeface="Arial Narrow" panose="020B0606020202030204" pitchFamily="34" charset="0"/>
            </a:endParaRPr>
          </a:p>
          <a:p>
            <a:r>
              <a:rPr lang="pt-PT" altLang="en-US" sz="1200" dirty="0" smtClean="0">
                <a:solidFill>
                  <a:schemeClr val="tx2">
                    <a:lumMod val="50000"/>
                  </a:schemeClr>
                </a:solidFill>
                <a:latin typeface="Arial Narrow" panose="020B0606020202030204" pitchFamily="34" charset="0"/>
              </a:rPr>
              <a:t>i</a:t>
            </a:r>
            <a:r>
              <a:rPr lang="en-US" sz="1200" dirty="0" err="1" smtClean="0">
                <a:solidFill>
                  <a:schemeClr val="tx2">
                    <a:lumMod val="50000"/>
                  </a:schemeClr>
                </a:solidFill>
                <a:latin typeface="Arial Narrow" panose="020B0606020202030204" pitchFamily="34" charset="0"/>
              </a:rPr>
              <a:t>nfo</a:t>
            </a:r>
            <a:r>
              <a:rPr lang="en-US" sz="1200" dirty="0" smtClean="0">
                <a:solidFill>
                  <a:schemeClr val="tx2">
                    <a:lumMod val="50000"/>
                  </a:schemeClr>
                </a:solidFill>
                <a:latin typeface="Arial Narrow" panose="020B0606020202030204" pitchFamily="34" charset="0"/>
              </a:rPr>
              <a:t>@</a:t>
            </a:r>
            <a:r>
              <a:rPr lang="pt-PT" sz="1200" dirty="0" smtClean="0">
                <a:solidFill>
                  <a:schemeClr val="tx2">
                    <a:lumMod val="50000"/>
                  </a:schemeClr>
                </a:solidFill>
                <a:latin typeface="Arial Narrow" panose="020B0606020202030204" pitchFamily="34" charset="0"/>
              </a:rPr>
              <a:t>basaltconference</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basaltconference</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emergys</a:t>
            </a:r>
            <a:r>
              <a:rPr lang="en-US" sz="1200" dirty="0" smtClean="0">
                <a:solidFill>
                  <a:schemeClr val="tx2">
                    <a:lumMod val="50000"/>
                  </a:schemeClr>
                </a:solidFill>
                <a:latin typeface="Arial Narrow" panose="020B0606020202030204" pitchFamily="34" charset="0"/>
              </a:rPr>
              <a:t>.tech</a:t>
            </a:r>
            <a:endParaRPr lang="en-US" sz="1200" dirty="0">
              <a:solidFill>
                <a:schemeClr val="tx2">
                  <a:lumMod val="50000"/>
                </a:schemeClr>
              </a:solidFill>
              <a:latin typeface="Arial Narrow" panose="020B0606020202030204" pitchFamily="34" charset="0"/>
            </a:endParaRPr>
          </a:p>
        </p:txBody>
      </p:sp>
      <p:sp>
        <p:nvSpPr>
          <p:cNvPr id="27"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i="1" dirty="0" smtClean="0">
                <a:solidFill>
                  <a:schemeClr val="bg1"/>
                </a:solidFill>
              </a:rPr>
              <a:t>Pag </a:t>
            </a:r>
            <a:fld id="{6C07E9C5-6E20-4A25-9F31-81ECFC5683B7}" type="slidenum">
              <a:rPr lang="fr-FR" altLang="pt-PT" sz="1200" b="1" i="1" u="sng" dirty="0" smtClean="0">
                <a:solidFill>
                  <a:schemeClr val="bg1"/>
                </a:solidFill>
              </a:rPr>
              <a:t>9</a:t>
            </a:fld>
            <a:endParaRPr lang="fr-FR" altLang="pt-PT" sz="1200" b="1" i="1" u="sng" dirty="0" smtClean="0">
              <a:solidFill>
                <a:schemeClr val="bg1"/>
              </a:solidFill>
            </a:endParaRPr>
          </a:p>
        </p:txBody>
      </p:sp>
      <p:sp>
        <p:nvSpPr>
          <p:cNvPr id="28" name="CaixaDeTexto 22"/>
          <p:cNvSpPr txBox="1"/>
          <p:nvPr/>
        </p:nvSpPr>
        <p:spPr>
          <a:xfrm>
            <a:off x="9163685" y="918419"/>
            <a:ext cx="3016250" cy="706755"/>
          </a:xfrm>
          <a:prstGeom prst="rect">
            <a:avLst/>
          </a:prstGeom>
          <a:noFill/>
        </p:spPr>
        <p:txBody>
          <a:bodyPr wrap="square" rtlCol="0">
            <a:spAutoFit/>
          </a:bodyPr>
          <a:lstStyle/>
          <a:p>
            <a:pPr algn="ctr"/>
            <a:r>
              <a:rPr lang="pt-PT" sz="2000" i="1" dirty="0">
                <a:solidFill>
                  <a:srgbClr val="006666"/>
                </a:solidFill>
              </a:rPr>
              <a:t>PROGRAMME</a:t>
            </a:r>
          </a:p>
          <a:p>
            <a:pPr algn="ctr"/>
            <a:r>
              <a:rPr lang="pt-PT" sz="2000" i="1" dirty="0" smtClean="0">
                <a:solidFill>
                  <a:srgbClr val="006666"/>
                </a:solidFill>
              </a:rPr>
              <a:t>DE LA CONFÉRENCE</a:t>
            </a:r>
          </a:p>
        </p:txBody>
      </p:sp>
      <p:sp>
        <p:nvSpPr>
          <p:cNvPr id="29" name="CaixaDeTexto 67"/>
          <p:cNvSpPr/>
          <p:nvPr/>
        </p:nvSpPr>
        <p:spPr>
          <a:xfrm>
            <a:off x="9226550" y="1679149"/>
            <a:ext cx="2548890" cy="162814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14 - 16 MARS</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 VERT</a:t>
            </a:r>
          </a:p>
        </p:txBody>
      </p:sp>
      <p:pic>
        <p:nvPicPr>
          <p:cNvPr id="23"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33" name="TextBox 3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0"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131" y="18343"/>
            <a:ext cx="3315657" cy="84723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8489</TotalTime>
  <Words>1423</Words>
  <Application>Microsoft Office PowerPoint</Application>
  <PresentationFormat>Custom</PresentationFormat>
  <Paragraphs>602</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708</cp:revision>
  <dcterms:created xsi:type="dcterms:W3CDTF">2019-09-15T11:56:00Z</dcterms:created>
  <dcterms:modified xsi:type="dcterms:W3CDTF">2022-01-18T15:54:31Z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