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91" r:id="rId2"/>
    <p:sldId id="277" r:id="rId3"/>
    <p:sldId id="278" r:id="rId4"/>
    <p:sldId id="279" r:id="rId5"/>
    <p:sldId id="280" r:id="rId6"/>
    <p:sldId id="289" r:id="rId7"/>
    <p:sldId id="285" r:id="rId8"/>
    <p:sldId id="290" r:id="rId9"/>
    <p:sldId id="288" r:id="rId10"/>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B9FA"/>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58" y="1771"/>
      </p:cViewPr>
      <p:guideLst>
        <p:guide orient="horz" pos="2174"/>
        <p:guide pos="3851"/>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06-02-2022</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74099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06/02/2022</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2557674293"/>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06-02-2022</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06-02-2022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06-02-2022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06-02-2022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06-02-2022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06-02-2022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06-02-2022</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06-02-2022</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06-02-2022</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06-02-2022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06-02-2022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06-02-2022</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utg.edu.gm/"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Imagem 10" descr="LOGO-Paises ecowas"/>
          <p:cNvPicPr>
            <a:picLocks noChangeAspect="1"/>
          </p:cNvPicPr>
          <p:nvPr/>
        </p:nvPicPr>
        <p:blipFill>
          <a:blip r:embed="rId2"/>
          <a:stretch>
            <a:fillRect/>
          </a:stretch>
        </p:blipFill>
        <p:spPr>
          <a:xfrm>
            <a:off x="-3295" y="6166668"/>
            <a:ext cx="701023" cy="693941"/>
          </a:xfrm>
          <a:prstGeom prst="rect">
            <a:avLst/>
          </a:prstGeom>
        </p:spPr>
      </p:pic>
      <p:sp>
        <p:nvSpPr>
          <p:cNvPr id="53" name="TextBox 52"/>
          <p:cNvSpPr txBox="1"/>
          <p:nvPr/>
        </p:nvSpPr>
        <p:spPr>
          <a:xfrm>
            <a:off x="1079629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pic>
        <p:nvPicPr>
          <p:cNvPr id="28" name="Picture 2" descr="E:\DOSSIER 2020\boxtravel\estro\img\kb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03" y="2436450"/>
            <a:ext cx="4400111" cy="309790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7620" y="1741988"/>
            <a:ext cx="5981065" cy="4447540"/>
            <a:chOff x="-7620" y="1741988"/>
            <a:chExt cx="5981065" cy="4447540"/>
          </a:xfrm>
        </p:grpSpPr>
        <p:sp>
          <p:nvSpPr>
            <p:cNvPr id="38" name="Bisel 3"/>
            <p:cNvSpPr/>
            <p:nvPr/>
          </p:nvSpPr>
          <p:spPr>
            <a:xfrm>
              <a:off x="-7620" y="1741988"/>
              <a:ext cx="5981065" cy="4447540"/>
            </a:xfrm>
            <a:prstGeom prst="bevel">
              <a:avLst/>
            </a:prstGeom>
            <a:solidFill>
              <a:schemeClr val="tx1"/>
            </a:solidFill>
            <a:ln>
              <a:solidFill>
                <a:schemeClr val="tx1">
                  <a:lumMod val="85000"/>
                </a:schemeClr>
              </a:solidFill>
            </a:ln>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9" name="Picture 2" descr="E:\DOSSIER 2020\boxtravel\estro\img\kb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03" y="2436450"/>
              <a:ext cx="4400111" cy="309790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0" name="CaixaDeTexto 8"/>
          <p:cNvSpPr txBox="1"/>
          <p:nvPr/>
        </p:nvSpPr>
        <p:spPr>
          <a:xfrm>
            <a:off x="3156428" y="481950"/>
            <a:ext cx="5728492" cy="1077218"/>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BASALT CONFERENCE</a:t>
            </a:r>
          </a:p>
          <a:p>
            <a:pPr algn="ctr"/>
            <a:r>
              <a:rPr lang="pt-PT" sz="1600" dirty="0" smtClean="0">
                <a:solidFill>
                  <a:schemeClr val="tx2">
                    <a:lumMod val="50000"/>
                  </a:schemeClr>
                </a:solidFill>
                <a:latin typeface="Felix Titling" panose="04060505060202020A04" charset="0"/>
                <a:cs typeface="Felix Titling" panose="04060505060202020A04" charset="0"/>
              </a:rPr>
              <a:t>INTERNATIONAL CONFERENCE</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200" dirty="0" smtClean="0">
                <a:solidFill>
                  <a:schemeClr val="tx2">
                    <a:lumMod val="50000"/>
                  </a:schemeClr>
                </a:solidFill>
                <a:latin typeface="Felix Titling" panose="04060505060202020A04" charset="0"/>
                <a:cs typeface="Felix Titling" panose="04060505060202020A04" charset="0"/>
              </a:rPr>
              <a:t>BASALT the wealth of nations</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41"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590" y="2262272"/>
            <a:ext cx="1009882" cy="674602"/>
          </a:xfrm>
          <a:prstGeom prst="rect">
            <a:avLst/>
          </a:prstGeom>
          <a:noFill/>
          <a:extLst>
            <a:ext uri="{909E8E84-426E-40DD-AFC4-6F175D3DCCD1}">
              <a14:hiddenFill xmlns:a14="http://schemas.microsoft.com/office/drawing/2010/main">
                <a:solidFill>
                  <a:srgbClr val="FFFFFF"/>
                </a:solidFill>
              </a14:hiddenFill>
            </a:ext>
          </a:extLst>
        </p:spPr>
      </p:pic>
      <p:sp>
        <p:nvSpPr>
          <p:cNvPr id="42"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sePtembEr</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CaPE </a:t>
            </a:r>
            <a:r>
              <a:rPr lang="pt-PT" sz="1200" dirty="0" smtClean="0">
                <a:solidFill>
                  <a:schemeClr val="tx2">
                    <a:lumMod val="50000"/>
                  </a:schemeClr>
                </a:solidFill>
                <a:latin typeface="Felix Titling" panose="04060505060202020A04" charset="0"/>
                <a:cs typeface="Felix Titling" panose="04060505060202020A04" charset="0"/>
              </a:rPr>
              <a:t>verde</a:t>
            </a:r>
          </a:p>
        </p:txBody>
      </p:sp>
      <p:pic>
        <p:nvPicPr>
          <p:cNvPr id="43" name="Picture 2" descr="E:\DOSSIER 2020\BASALT CONFERENCE\web doc\Image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3896" y="4141911"/>
            <a:ext cx="4241541" cy="117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2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 name="Picture 2" descr="E:\DOSSIER 2020\BASALT CONFERENCE\web doc\Imag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10" y="2368201"/>
            <a:ext cx="4056888" cy="3688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DOSSIER 2020\BASALT CONFERENCE\web doc\Image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 name="Rectangle 5"/>
          <p:cNvSpPr/>
          <p:nvPr/>
        </p:nvSpPr>
        <p:spPr>
          <a:xfrm>
            <a:off x="5922645" y="4198827"/>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i="1"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4160727"/>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409431"/>
            <a:ext cx="1565911" cy="523009"/>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solidFill>
                  <a:srgbClr val="008080"/>
                </a:solidFill>
                <a:latin typeface="Arial Narrow" panose="020B0606020202030204" pitchFamily="34" charset="0"/>
                <a:sym typeface="+mn-ea"/>
              </a:rPr>
              <a:t>Focused on Environmental Protection</a:t>
            </a:r>
          </a:p>
        </p:txBody>
      </p:sp>
      <p:sp>
        <p:nvSpPr>
          <p:cNvPr id="26" name="Rectangle 20"/>
          <p:cNvSpPr/>
          <p:nvPr/>
        </p:nvSpPr>
        <p:spPr>
          <a:xfrm>
            <a:off x="7474585" y="4008806"/>
            <a:ext cx="1565275"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r>
              <a:rPr lang="en-US" sz="1200" dirty="0">
                <a:solidFill>
                  <a:srgbClr val="008080"/>
                </a:solidFill>
                <a:latin typeface="Arial Narrow" panose="020B0606020202030204" pitchFamily="34" charset="0"/>
              </a:rPr>
              <a:t>Focused on innovation</a:t>
            </a:r>
            <a:endParaRPr lang="pt-PT" sz="1200" dirty="0">
              <a:solidFill>
                <a:srgbClr val="008080"/>
              </a:solidFill>
              <a:latin typeface="Arial Narrow" panose="020B0606020202030204" pitchFamily="34" charset="0"/>
            </a:endParaRPr>
          </a:p>
        </p:txBody>
      </p:sp>
      <p:sp>
        <p:nvSpPr>
          <p:cNvPr id="27" name="Rectangle 22"/>
          <p:cNvSpPr/>
          <p:nvPr/>
        </p:nvSpPr>
        <p:spPr>
          <a:xfrm>
            <a:off x="7466965" y="4489281"/>
            <a:ext cx="1565910"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r>
              <a:rPr lang="en-US" sz="1200" i="1" dirty="0">
                <a:solidFill>
                  <a:srgbClr val="008080"/>
                </a:solidFill>
                <a:latin typeface="Arial Narrow" panose="020B0606020202030204" pitchFamily="34" charset="0"/>
              </a:rPr>
              <a:t>Realistic </a:t>
            </a:r>
            <a:endParaRPr lang="pt-PT" sz="1200" i="1" dirty="0">
              <a:solidFill>
                <a:srgbClr val="008080"/>
              </a:solidFill>
              <a:latin typeface="Arial Narrow" panose="020B0606020202030204" pitchFamily="34" charset="0"/>
            </a:endParaRPr>
          </a:p>
        </p:txBody>
      </p:sp>
      <p:sp>
        <p:nvSpPr>
          <p:cNvPr id="4" name="Rectangle 23"/>
          <p:cNvSpPr/>
          <p:nvPr/>
        </p:nvSpPr>
        <p:spPr>
          <a:xfrm>
            <a:off x="7466965" y="4973505"/>
            <a:ext cx="1565910" cy="432239"/>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dirty="0" smtClean="0">
                <a:solidFill>
                  <a:srgbClr val="235343"/>
                </a:solidFill>
                <a:latin typeface="Arial Narrow" panose="020B0606020202030204" pitchFamily="34" charset="0"/>
                <a:sym typeface="+mn-ea"/>
              </a:rPr>
              <a:t>Strategic</a:t>
            </a:r>
          </a:p>
        </p:txBody>
      </p:sp>
      <p:sp>
        <p:nvSpPr>
          <p:cNvPr id="29" name="Rectangle 8"/>
          <p:cNvSpPr/>
          <p:nvPr/>
        </p:nvSpPr>
        <p:spPr>
          <a:xfrm>
            <a:off x="9285605" y="4160727"/>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latin typeface="Arial Narrow" panose="020B0606020202030204" pitchFamily="34" charset="0"/>
                <a:sym typeface="+mn-ea"/>
              </a:rPr>
              <a:t>Actions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0" name="Right Arrow 24"/>
          <p:cNvSpPr/>
          <p:nvPr/>
        </p:nvSpPr>
        <p:spPr>
          <a:xfrm>
            <a:off x="9057640" y="4116277"/>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4167077"/>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latin typeface="Arial Narrow" panose="020B0606020202030204" pitchFamily="34" charset="0"/>
                <a:sym typeface="+mn-ea"/>
              </a:rPr>
              <a:t>Results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2" name="Right Arrow 26"/>
          <p:cNvSpPr/>
          <p:nvPr/>
        </p:nvSpPr>
        <p:spPr>
          <a:xfrm>
            <a:off x="10479405" y="4135327"/>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5064225"/>
            <a:ext cx="255905" cy="1182359"/>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778946" y="5361082"/>
            <a:ext cx="1161368"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5930677"/>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dirty="0" smtClean="0">
                <a:solidFill>
                  <a:srgbClr val="235343"/>
                </a:solidFill>
                <a:latin typeface="Arial Narrow" panose="020B0606020202030204" pitchFamily="34" charset="0"/>
                <a:sym typeface="+mn-ea"/>
              </a:rPr>
              <a:t>Revaluation</a:t>
            </a:r>
          </a:p>
        </p:txBody>
      </p:sp>
      <p:graphicFrame>
        <p:nvGraphicFramePr>
          <p:cNvPr id="22" name="Tabela 21"/>
          <p:cNvGraphicFramePr>
            <a:graphicFrameLocks noGrp="1"/>
          </p:cNvGraphicFramePr>
          <p:nvPr>
            <p:extLst>
              <p:ext uri="{D42A27DB-BD31-4B8C-83A1-F6EECF244321}">
                <p14:modId xmlns:p14="http://schemas.microsoft.com/office/powerpoint/2010/main" val="2453842043"/>
              </p:ext>
            </p:extLst>
          </p:nvPr>
        </p:nvGraphicFramePr>
        <p:xfrm>
          <a:off x="250190" y="828675"/>
          <a:ext cx="6724650" cy="1591945"/>
        </p:xfrm>
        <a:graphic>
          <a:graphicData uri="http://schemas.openxmlformats.org/drawingml/2006/table">
            <a:tbl>
              <a:tblPr>
                <a:noFill/>
              </a:tblPr>
              <a:tblGrid>
                <a:gridCol w="2936240"/>
                <a:gridCol w="470535"/>
                <a:gridCol w="2856230"/>
                <a:gridCol w="461645"/>
              </a:tblGrid>
              <a:tr h="342265">
                <a:tc>
                  <a:txBody>
                    <a:bodyPr/>
                    <a:lstStyle/>
                    <a:p>
                      <a:pPr marL="0" marR="0" indent="0" algn="ctr">
                        <a:buNone/>
                        <a:defRPr lang="en-US" b="1">
                          <a:solidFill>
                            <a:srgbClr val="FFFFFF"/>
                          </a:solidFill>
                        </a:defRPr>
                      </a:pPr>
                      <a:r>
                        <a:rPr lang="en-US" sz="1200" b="0" i="1"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i="1"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i="1"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Preamble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Deadlines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Conference Program - Day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r>
                        <a:rPr lang="en-US" sz="1200" dirty="0" smtClean="0">
                          <a:solidFill>
                            <a:srgbClr val="008080"/>
                          </a:solidFill>
                          <a:latin typeface="Arial Narrow" panose="020B0606020202030204" pitchFamily="34" charset="0"/>
                        </a:rPr>
                        <a:t>Event calendar</a:t>
                      </a:r>
                      <a:endParaRPr lang="pt-PT" sz="1200" dirty="0">
                        <a:solidFill>
                          <a:srgbClr val="008080"/>
                        </a:solidFill>
                        <a:latin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Conference Program - Day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alt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Contacts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defTabSz="457200" eaLnBrk="1" fontAlgn="auto" latinLnBrk="0" hangingPunct="1">
                        <a:lnSpc>
                          <a:spcPct val="100000"/>
                        </a:lnSpc>
                        <a:spcBef>
                          <a:spcPts val="0"/>
                        </a:spcBef>
                        <a:spcAft>
                          <a:spcPts val="0"/>
                        </a:spcAft>
                        <a:buClrTx/>
                        <a:buSzTx/>
                        <a:buFontTx/>
                        <a:buNone/>
                        <a:tabLst/>
                        <a:defRPr lang="en-US">
                          <a:solidFill>
                            <a:srgbClr val="000000"/>
                          </a:solidFill>
                        </a:defRPr>
                      </a:pPr>
                      <a:r>
                        <a:rPr lang="en-US" sz="1200" dirty="0" smtClean="0">
                          <a:solidFill>
                            <a:srgbClr val="008080"/>
                          </a:solidFill>
                          <a:latin typeface="Arial Narrow" panose="020B0606020202030204" pitchFamily="34" charset="0"/>
                        </a:rPr>
                        <a:t>Round Table Program </a:t>
                      </a:r>
                      <a:r>
                        <a:rPr lang="en-GB" sz="1200" noProof="0" dirty="0" smtClean="0">
                          <a:solidFill>
                            <a:srgbClr val="006666"/>
                          </a:solidFill>
                          <a:latin typeface="Arial Narrow" panose="020B0606020202030204" pitchFamily="34" charset="0"/>
                          <a:sym typeface="+mn-ea"/>
                        </a:rPr>
                        <a:t>- Day </a:t>
                      </a:r>
                      <a:r>
                        <a:rPr lang="pt-PT" altLang="en-GB" sz="1200" noProof="0" dirty="0" smtClean="0">
                          <a:solidFill>
                            <a:srgbClr val="006666"/>
                          </a:solidFill>
                          <a:latin typeface="Arial Narrow" panose="020B0606020202030204" pitchFamily="34" charset="0"/>
                          <a:sym typeface="+mn-ea"/>
                        </a:rPr>
                        <a:t>3</a:t>
                      </a:r>
                      <a:endParaRPr lang="pt-PT" alt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pt-PT" alt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bl>
          </a:graphicData>
        </a:graphic>
      </p:graphicFrame>
      <p:pic>
        <p:nvPicPr>
          <p:cNvPr id="37"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42" name="TextBox 41"/>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44"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2</a:t>
            </a:fld>
            <a:endParaRPr lang="fr-FR" altLang="pt-PT" sz="1200" b="1" i="1" u="sng" dirty="0" smtClean="0">
              <a:solidFill>
                <a:schemeClr val="tx2">
                  <a:lumMod val="50000"/>
                </a:schemeClr>
              </a:solidFill>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pic>
        <p:nvPicPr>
          <p:cNvPr id="39"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4590" y="2262272"/>
            <a:ext cx="1009882" cy="674602"/>
          </a:xfrm>
          <a:prstGeom prst="rect">
            <a:avLst/>
          </a:prstGeom>
          <a:noFill/>
          <a:extLst>
            <a:ext uri="{909E8E84-426E-40DD-AFC4-6F175D3DCCD1}">
              <a14:hiddenFill xmlns:a14="http://schemas.microsoft.com/office/drawing/2010/main">
                <a:solidFill>
                  <a:srgbClr val="FFFFFF"/>
                </a:solidFill>
              </a14:hiddenFill>
            </a:ext>
          </a:extLst>
        </p:spPr>
      </p:pic>
      <p:sp>
        <p:nvSpPr>
          <p:cNvPr id="40"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sePtembEr</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CaPE </a:t>
            </a:r>
            <a:r>
              <a:rPr lang="pt-PT" sz="1200" dirty="0" smtClean="0">
                <a:solidFill>
                  <a:schemeClr val="tx2">
                    <a:lumMod val="50000"/>
                  </a:schemeClr>
                </a:solidFill>
                <a:latin typeface="Felix Titling" panose="04060505060202020A04" charset="0"/>
                <a:cs typeface="Felix Titling" panose="04060505060202020A04" charset="0"/>
              </a:rPr>
              <a:t>verde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2" name="Picture 2" descr="C:\Users\Teresa\Documents\Download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495" y="3496802"/>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2087245"/>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306320"/>
            <a:ext cx="1024255" cy="849630"/>
          </a:xfrm>
          <a:prstGeom prst="rect">
            <a:avLst/>
          </a:prstGeom>
        </p:spPr>
      </p:pic>
      <p:sp>
        <p:nvSpPr>
          <p:cNvPr id="19" name="Anel 18"/>
          <p:cNvSpPr/>
          <p:nvPr/>
        </p:nvSpPr>
        <p:spPr>
          <a:xfrm>
            <a:off x="7071360" y="1646555"/>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7733030" y="4412615"/>
            <a:ext cx="3819525" cy="1285875"/>
          </a:xfrm>
          <a:prstGeom prst="rect">
            <a:avLst/>
          </a:prstGeom>
        </p:spPr>
      </p:pic>
      <p:sp>
        <p:nvSpPr>
          <p:cNvPr id="15" name="Anel 14"/>
          <p:cNvSpPr/>
          <p:nvPr/>
        </p:nvSpPr>
        <p:spPr>
          <a:xfrm>
            <a:off x="8563610" y="434721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191770" y="305435"/>
            <a:ext cx="7412990" cy="3741632"/>
          </a:xfrm>
          <a:prstGeom prst="rect">
            <a:avLst/>
          </a:prstGeom>
          <a:noFill/>
          <a:ln>
            <a:noFill/>
          </a:ln>
          <a:effectLst/>
        </p:spPr>
        <p:txBody>
          <a:bodyPr vert="horz" wrap="square" lIns="91440" tIns="45720" rIns="91440" bIns="45720" numCol="1" spcCol="215900" anchor="t"/>
          <a:lstStyle/>
          <a:p>
            <a:pPr>
              <a:lnSpc>
                <a:spcPts val="1200"/>
              </a:lnSpc>
              <a:defRPr lang="en-US"/>
            </a:pPr>
            <a:r>
              <a:rPr lang="pt-PT" sz="1200" b="1" i="1" dirty="0" smtClean="0">
                <a:solidFill>
                  <a:schemeClr val="tx2">
                    <a:lumMod val="50000"/>
                  </a:schemeClr>
                </a:solidFill>
                <a:latin typeface="Felix Titling" panose="04060505060202020A04" pitchFamily="82" charset="0"/>
                <a:cs typeface="Times New Roman" panose="02020603050405020304" pitchFamily="1" charset="0"/>
              </a:rPr>
              <a:t>PREAMBLE</a:t>
            </a:r>
            <a:endParaRPr lang="pt-PT" sz="1200" i="1" dirty="0" smtClean="0">
              <a:solidFill>
                <a:schemeClr val="bg1"/>
              </a:solidFill>
              <a:latin typeface="Arial Narrow" panose="020B0606020202030204" pitchFamily="34" charset="0"/>
              <a:cs typeface="Times New Roman" panose="02020603050405020304" pitchFamily="1" charset="0"/>
            </a:endParaRPr>
          </a:p>
          <a:p>
            <a:pPr algn="just">
              <a:lnSpc>
                <a:spcPts val="1200"/>
              </a:lnSpc>
              <a:defRPr lang="en-US"/>
            </a:pPr>
            <a:r>
              <a:rPr lang="en-US" sz="1200" dirty="0">
                <a:solidFill>
                  <a:schemeClr val="bg1"/>
                </a:solidFill>
                <a:latin typeface="Arial Narrow" panose="020B0606020202030204" pitchFamily="34" charset="0"/>
              </a:rPr>
              <a:t/>
            </a:r>
            <a:br>
              <a:rPr lang="en-US" sz="1200" dirty="0">
                <a:solidFill>
                  <a:schemeClr val="bg1"/>
                </a:solidFill>
                <a:latin typeface="Arial Narrow" panose="020B0606020202030204" pitchFamily="34" charset="0"/>
              </a:rPr>
            </a:br>
            <a:r>
              <a:rPr lang="en-US" sz="1200" dirty="0">
                <a:solidFill>
                  <a:schemeClr val="bg1"/>
                </a:solidFill>
                <a:latin typeface="Arial Narrow" panose="020B0606020202030204" pitchFamily="34" charset="0"/>
              </a:rPr>
              <a:t>For a century, conventional fertilizers were the only solution proven that could produce enough food for the growing world population, and therefore the consideration of other fertilizer has gained little ground in the large-scale agricultural industry . But like pollution and fertilizer runoff artificial pose a greater threat to human health and environment, markets are increasingly looking for sustainable alternatives that can eliminate the waste that </a:t>
            </a:r>
            <a:r>
              <a:rPr lang="en-US" sz="1200" dirty="0" err="1" smtClean="0">
                <a:solidFill>
                  <a:schemeClr val="bg1"/>
                </a:solidFill>
                <a:latin typeface="Arial Narrow" panose="020B0606020202030204" pitchFamily="34" charset="0"/>
              </a:rPr>
              <a:t>spillsfrom</a:t>
            </a:r>
            <a:r>
              <a:rPr lang="en-US" sz="1200" dirty="0" smtClean="0">
                <a:solidFill>
                  <a:schemeClr val="bg1"/>
                </a:solidFill>
                <a:latin typeface="Arial Narrow" panose="020B0606020202030204" pitchFamily="34" charset="0"/>
              </a:rPr>
              <a:t> </a:t>
            </a:r>
            <a:r>
              <a:rPr lang="en-US" sz="1200" dirty="0">
                <a:solidFill>
                  <a:schemeClr val="bg1"/>
                </a:solidFill>
                <a:latin typeface="Arial Narrow" panose="020B0606020202030204" pitchFamily="34" charset="0"/>
              </a:rPr>
              <a:t>farms to streams</a:t>
            </a:r>
            <a:r>
              <a:rPr lang="en-US" sz="1200" dirty="0" smtClean="0">
                <a:solidFill>
                  <a:schemeClr val="bg1"/>
                </a:solidFill>
                <a:latin typeface="Arial Narrow" panose="020B0606020202030204" pitchFamily="34" charset="0"/>
              </a:rPr>
              <a:t>.</a:t>
            </a:r>
          </a:p>
          <a:p>
            <a:pPr algn="just">
              <a:lnSpc>
                <a:spcPts val="1200"/>
              </a:lnSpc>
            </a:pPr>
            <a:r>
              <a:rPr lang="en-US" sz="1200" dirty="0">
                <a:solidFill>
                  <a:schemeClr val="bg1"/>
                </a:solidFill>
                <a:latin typeface="Arial Narrow" panose="020B0606020202030204" pitchFamily="34" charset="0"/>
              </a:rPr>
              <a:t/>
            </a:r>
            <a:br>
              <a:rPr lang="en-US" sz="1200" dirty="0">
                <a:solidFill>
                  <a:schemeClr val="bg1"/>
                </a:solidFill>
                <a:latin typeface="Arial Narrow" panose="020B0606020202030204" pitchFamily="34" charset="0"/>
              </a:rPr>
            </a:br>
            <a:r>
              <a:rPr lang="en-US" sz="1200" dirty="0">
                <a:solidFill>
                  <a:schemeClr val="bg1"/>
                </a:solidFill>
                <a:latin typeface="Arial Narrow" panose="020B0606020202030204" pitchFamily="34" charset="0"/>
              </a:rPr>
              <a:t>The average fertilizer consumption in Africa is 10 kg / ha, or 10% of the world average, almost 20 times less than the Asian average (191 kg / ha) and 9 times less than the Latin American average (94 kg / ha). The misuse of fertilizers in Africa is mainly due to two factors: the high price of fertilizers given the low purchasing power of farmers and the lack of alternatives offered to producers and farmers</a:t>
            </a:r>
            <a:r>
              <a:rPr lang="en-US" sz="1200" dirty="0" smtClean="0">
                <a:solidFill>
                  <a:schemeClr val="bg1"/>
                </a:solidFill>
                <a:latin typeface="Arial Narrow" panose="020B0606020202030204" pitchFamily="34" charset="0"/>
              </a:rPr>
              <a:t>.</a:t>
            </a:r>
          </a:p>
          <a:p>
            <a:pPr algn="just">
              <a:lnSpc>
                <a:spcPts val="1200"/>
              </a:lnSpc>
            </a:pPr>
            <a:r>
              <a:rPr lang="en-US" sz="1200" dirty="0">
                <a:solidFill>
                  <a:schemeClr val="bg1"/>
                </a:solidFill>
                <a:latin typeface="Arial Narrow" panose="020B0606020202030204" pitchFamily="34" charset="0"/>
              </a:rPr>
              <a:t/>
            </a:r>
            <a:br>
              <a:rPr lang="en-US" sz="1200" dirty="0">
                <a:solidFill>
                  <a:schemeClr val="bg1"/>
                </a:solidFill>
                <a:latin typeface="Arial Narrow" panose="020B0606020202030204" pitchFamily="34" charset="0"/>
              </a:rPr>
            </a:br>
            <a:r>
              <a:rPr lang="en-US" sz="1200" dirty="0">
                <a:solidFill>
                  <a:schemeClr val="bg1"/>
                </a:solidFill>
                <a:latin typeface="Arial Narrow" panose="020B0606020202030204" pitchFamily="34" charset="0"/>
              </a:rPr>
              <a:t>The use of rock powders to fertilize the soil is a secular technique (the Inca and Egyptian civilizations have already relied on the use of rock by-products for the soil fertilization), which was left out, by the expansion of the use and supply of soluble fertilizers. However, the rise in the prices of these products has left an increasing number of farmers without the possibility of fertilizing the soil and thus </a:t>
            </a:r>
            <a:r>
              <a:rPr lang="en-US" sz="1200" dirty="0" smtClean="0">
                <a:solidFill>
                  <a:schemeClr val="bg1"/>
                </a:solidFill>
                <a:latin typeface="Arial Narrow" panose="020B0606020202030204" pitchFamily="34" charset="0"/>
              </a:rPr>
              <a:t>guarantee a </a:t>
            </a:r>
            <a:r>
              <a:rPr lang="en-US" sz="1200" dirty="0">
                <a:solidFill>
                  <a:schemeClr val="bg1"/>
                </a:solidFill>
                <a:latin typeface="Arial Narrow" panose="020B0606020202030204" pitchFamily="34" charset="0"/>
              </a:rPr>
              <a:t>production compatible with their efforts </a:t>
            </a:r>
            <a:r>
              <a:rPr lang="en-US" sz="1200" dirty="0" smtClean="0">
                <a:solidFill>
                  <a:schemeClr val="bg1"/>
                </a:solidFill>
                <a:latin typeface="Arial Narrow" panose="020B0606020202030204" pitchFamily="34" charset="0"/>
              </a:rPr>
              <a:t>and investments </a:t>
            </a:r>
            <a:r>
              <a:rPr lang="en-US" sz="1200" dirty="0">
                <a:solidFill>
                  <a:schemeClr val="bg1"/>
                </a:solidFill>
                <a:latin typeface="Arial Narrow" panose="020B0606020202030204" pitchFamily="34" charset="0"/>
              </a:rPr>
              <a:t>made</a:t>
            </a:r>
            <a:r>
              <a:rPr lang="en-US" sz="1200" dirty="0" smtClean="0">
                <a:solidFill>
                  <a:schemeClr val="bg1"/>
                </a:solidFill>
                <a:latin typeface="Arial Narrow" panose="020B0606020202030204" pitchFamily="34" charset="0"/>
              </a:rPr>
              <a:t>.</a:t>
            </a:r>
          </a:p>
          <a:p>
            <a:pPr algn="just">
              <a:lnSpc>
                <a:spcPts val="1200"/>
              </a:lnSpc>
            </a:pPr>
            <a:r>
              <a:rPr lang="en-US" sz="1200" dirty="0">
                <a:solidFill>
                  <a:schemeClr val="bg1"/>
                </a:solidFill>
                <a:latin typeface="Arial Narrow" panose="020B0606020202030204" pitchFamily="34" charset="0"/>
              </a:rPr>
              <a:t/>
            </a:r>
            <a:br>
              <a:rPr lang="en-US" sz="1200" dirty="0">
                <a:solidFill>
                  <a:schemeClr val="bg1"/>
                </a:solidFill>
                <a:latin typeface="Arial Narrow" panose="020B0606020202030204" pitchFamily="34" charset="0"/>
              </a:rPr>
            </a:br>
            <a:r>
              <a:rPr lang="en-US" sz="1200" dirty="0">
                <a:solidFill>
                  <a:schemeClr val="bg1"/>
                </a:solidFill>
                <a:latin typeface="Arial Narrow" panose="020B0606020202030204" pitchFamily="34" charset="0"/>
              </a:rPr>
              <a:t>It is in this context that Cape Verde will host an event international on the theme </a:t>
            </a:r>
            <a:r>
              <a:rPr lang="en-US" sz="1200" dirty="0" smtClean="0">
                <a:solidFill>
                  <a:schemeClr val="bg1"/>
                </a:solidFill>
                <a:latin typeface="Arial Narrow" panose="020B0606020202030204" pitchFamily="34" charset="0"/>
              </a:rPr>
              <a:t>«</a:t>
            </a:r>
            <a:r>
              <a:rPr lang="en-US" sz="1200" i="1" dirty="0" smtClean="0">
                <a:solidFill>
                  <a:schemeClr val="bg1"/>
                </a:solidFill>
                <a:latin typeface="Arial Narrow" panose="020B0606020202030204" pitchFamily="34" charset="0"/>
              </a:rPr>
              <a:t>APPLICATION </a:t>
            </a:r>
            <a:r>
              <a:rPr lang="en-US" sz="1200" i="1" dirty="0">
                <a:solidFill>
                  <a:schemeClr val="bg1"/>
                </a:solidFill>
                <a:latin typeface="Arial Narrow" panose="020B0606020202030204" pitchFamily="34" charset="0"/>
              </a:rPr>
              <a:t>OF BASALT POWDER IN </a:t>
            </a:r>
            <a:r>
              <a:rPr lang="en-US" sz="1200" i="1" dirty="0" smtClean="0">
                <a:solidFill>
                  <a:schemeClr val="bg1"/>
                </a:solidFill>
                <a:latin typeface="Arial Narrow" panose="020B0606020202030204" pitchFamily="34" charset="0"/>
              </a:rPr>
              <a:t>AGRICULTURE </a:t>
            </a:r>
            <a:r>
              <a:rPr lang="en-US" sz="1200" dirty="0" smtClean="0">
                <a:solidFill>
                  <a:schemeClr val="bg1"/>
                </a:solidFill>
                <a:latin typeface="Arial Narrow" panose="020B0606020202030204" pitchFamily="34" charset="0"/>
              </a:rPr>
              <a:t>- </a:t>
            </a:r>
            <a:r>
              <a:rPr lang="en-US" sz="1200" dirty="0">
                <a:solidFill>
                  <a:schemeClr val="bg1"/>
                </a:solidFill>
                <a:latin typeface="Arial Narrow" panose="020B0606020202030204" pitchFamily="34" charset="0"/>
              </a:rPr>
              <a:t>Its advantages as </a:t>
            </a:r>
            <a:r>
              <a:rPr lang="en-US" sz="1200" dirty="0" err="1">
                <a:solidFill>
                  <a:schemeClr val="bg1"/>
                </a:solidFill>
                <a:latin typeface="Arial Narrow" panose="020B0606020202030204" pitchFamily="34" charset="0"/>
              </a:rPr>
              <a:t>as</a:t>
            </a:r>
            <a:r>
              <a:rPr lang="en-US" sz="1200" dirty="0">
                <a:solidFill>
                  <a:schemeClr val="bg1"/>
                </a:solidFill>
                <a:latin typeface="Arial Narrow" panose="020B0606020202030204" pitchFamily="34" charset="0"/>
              </a:rPr>
              <a:t> fertilizer for </a:t>
            </a:r>
            <a:r>
              <a:rPr lang="en-US" sz="1200" dirty="0" smtClean="0">
                <a:solidFill>
                  <a:schemeClr val="bg1"/>
                </a:solidFill>
                <a:latin typeface="Arial Narrow" panose="020B0606020202030204" pitchFamily="34" charset="0"/>
              </a:rPr>
              <a:t>agriculture». </a:t>
            </a:r>
            <a:r>
              <a:rPr lang="en-US" sz="1200" dirty="0">
                <a:solidFill>
                  <a:schemeClr val="bg1"/>
                </a:solidFill>
                <a:latin typeface="Arial Narrow" panose="020B0606020202030204" pitchFamily="34" charset="0"/>
              </a:rPr>
              <a:t>The event will take place from March 14 to 16 2022, at the Noble Hall of the National Assembly of Cape Verde, Praia</a:t>
            </a:r>
            <a:r>
              <a:rPr lang="en-US" sz="1200" dirty="0" smtClean="0">
                <a:solidFill>
                  <a:schemeClr val="bg1"/>
                </a:solidFill>
                <a:latin typeface="Arial Narrow" panose="020B0606020202030204" pitchFamily="34" charset="0"/>
              </a:rPr>
              <a:t>.</a:t>
            </a:r>
          </a:p>
          <a:p>
            <a:pPr algn="just">
              <a:lnSpc>
                <a:spcPts val="1200"/>
              </a:lnSpc>
            </a:pPr>
            <a:r>
              <a:rPr lang="en-US" sz="1200" dirty="0">
                <a:solidFill>
                  <a:schemeClr val="bg1"/>
                </a:solidFill>
                <a:latin typeface="Arial Narrow" panose="020B0606020202030204" pitchFamily="34" charset="0"/>
              </a:rPr>
              <a:t/>
            </a:r>
            <a:br>
              <a:rPr lang="en-US" sz="1200" dirty="0">
                <a:solidFill>
                  <a:schemeClr val="bg1"/>
                </a:solidFill>
                <a:latin typeface="Arial Narrow" panose="020B0606020202030204" pitchFamily="34" charset="0"/>
              </a:rPr>
            </a:br>
            <a:r>
              <a:rPr lang="en-US" sz="1200" dirty="0">
                <a:solidFill>
                  <a:schemeClr val="bg1"/>
                </a:solidFill>
                <a:latin typeface="Arial Narrow" panose="020B0606020202030204" pitchFamily="34" charset="0"/>
              </a:rPr>
              <a:t>The International Conference, entitled </a:t>
            </a:r>
            <a:r>
              <a:rPr lang="en-US" sz="1200" i="1" dirty="0">
                <a:solidFill>
                  <a:schemeClr val="bg1"/>
                </a:solidFill>
                <a:latin typeface="Arial Narrow" panose="020B0606020202030204" pitchFamily="34" charset="0"/>
              </a:rPr>
              <a:t>BASALT CONFERENCE</a:t>
            </a:r>
            <a:r>
              <a:rPr lang="en-US" sz="1200" dirty="0">
                <a:solidFill>
                  <a:schemeClr val="bg1"/>
                </a:solidFill>
                <a:latin typeface="Arial Narrow" panose="020B0606020202030204" pitchFamily="34" charset="0"/>
              </a:rPr>
              <a:t>, focuses on the application of basalt powder in agriculture as a fertilizer par excellence for agriculture, lasting three days, from March 14 to 16, 2022. A </a:t>
            </a:r>
            <a:r>
              <a:rPr lang="en-US" sz="1200" dirty="0" smtClean="0">
                <a:solidFill>
                  <a:schemeClr val="bg1"/>
                </a:solidFill>
                <a:latin typeface="Arial Narrow" panose="020B0606020202030204" pitchFamily="34" charset="0"/>
              </a:rPr>
              <a:t>«Round </a:t>
            </a:r>
            <a:r>
              <a:rPr lang="en-US" sz="1200" dirty="0">
                <a:solidFill>
                  <a:schemeClr val="bg1"/>
                </a:solidFill>
                <a:latin typeface="Arial Narrow" panose="020B0606020202030204" pitchFamily="34" charset="0"/>
              </a:rPr>
              <a:t>Table of Integration and </a:t>
            </a:r>
            <a:r>
              <a:rPr lang="en-US" sz="1200" dirty="0" smtClean="0">
                <a:solidFill>
                  <a:schemeClr val="bg1"/>
                </a:solidFill>
                <a:latin typeface="Arial Narrow" panose="020B0606020202030204" pitchFamily="34" charset="0"/>
              </a:rPr>
              <a:t>Debates» </a:t>
            </a:r>
            <a:r>
              <a:rPr lang="en-US" sz="1200" dirty="0">
                <a:solidFill>
                  <a:schemeClr val="bg1"/>
                </a:solidFill>
                <a:latin typeface="Arial Narrow" panose="020B0606020202030204" pitchFamily="34" charset="0"/>
              </a:rPr>
              <a:t>March 16 will close the event.</a:t>
            </a:r>
            <a:endParaRPr lang="pt-PT" sz="1200" dirty="0" smtClean="0">
              <a:solidFill>
                <a:schemeClr val="bg1"/>
              </a:solidFill>
              <a:latin typeface="Arial Narrow" panose="020B0606020202030204" pitchFamily="34" charset="0"/>
            </a:endParaRPr>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37"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38" name="TextBox 3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9"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40"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3</a:t>
            </a:fld>
            <a:endParaRPr lang="fr-FR" altLang="pt-PT" sz="1200" b="1" i="1" u="sng" dirty="0" smtClean="0">
              <a:solidFill>
                <a:schemeClr val="tx2">
                  <a:lumMod val="50000"/>
                </a:schemeClr>
              </a:solidFill>
            </a:endParaRPr>
          </a:p>
        </p:txBody>
      </p:sp>
      <p:sp>
        <p:nvSpPr>
          <p:cNvPr id="41" name="Caixa de Texto 17"/>
          <p:cNvSpPr txBox="1"/>
          <p:nvPr/>
        </p:nvSpPr>
        <p:spPr>
          <a:xfrm>
            <a:off x="7171739" y="659666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0535" y="167640"/>
            <a:ext cx="2880152" cy="5111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ângulo 2"/>
          <p:cNvSpPr/>
          <p:nvPr/>
        </p:nvSpPr>
        <p:spPr>
          <a:xfrm>
            <a:off x="4011930" y="59283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0" name="Imagem 9" descr="cap_vert_vallee"/>
          <p:cNvPicPr>
            <a:picLocks noChangeAspect="1"/>
          </p:cNvPicPr>
          <p:nvPr/>
        </p:nvPicPr>
        <p:blipFill>
          <a:blip r:embed="rId2"/>
          <a:stretch>
            <a:fillRect/>
          </a:stretch>
        </p:blipFill>
        <p:spPr>
          <a:xfrm>
            <a:off x="5838190" y="3070225"/>
            <a:ext cx="5849620" cy="3176905"/>
          </a:xfrm>
          <a:prstGeom prst="rect">
            <a:avLst/>
          </a:prstGeom>
        </p:spPr>
      </p:pic>
      <p:grpSp>
        <p:nvGrpSpPr>
          <p:cNvPr id="32" name="Agrupar 31"/>
          <p:cNvGrpSpPr/>
          <p:nvPr/>
        </p:nvGrpSpPr>
        <p:grpSpPr>
          <a:xfrm>
            <a:off x="4346856" y="2603500"/>
            <a:ext cx="7646742" cy="4227830"/>
            <a:chOff x="6663" y="4100"/>
            <a:chExt cx="12407" cy="6658"/>
          </a:xfrm>
        </p:grpSpPr>
        <p:grpSp>
          <p:nvGrpSpPr>
            <p:cNvPr id="31" name="Agrupar 30"/>
            <p:cNvGrpSpPr/>
            <p:nvPr/>
          </p:nvGrpSpPr>
          <p:grpSpPr>
            <a:xfrm>
              <a:off x="8759" y="4100"/>
              <a:ext cx="10311" cy="5799"/>
              <a:chOff x="8759" y="4100"/>
              <a:chExt cx="10311" cy="5799"/>
            </a:xfrm>
          </p:grpSpPr>
          <p:sp>
            <p:nvSpPr>
              <p:cNvPr id="11" name="Rectângulo 10"/>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Anel 11"/>
              <p:cNvSpPr/>
              <p:nvPr/>
            </p:nvSpPr>
            <p:spPr>
              <a:xfrm>
                <a:off x="985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13" name="Rectângulo 1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5" name="Anel 14"/>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3" name="Rectângulo 32"/>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 name="TextBox 26"/>
          <p:cNvSpPr/>
          <p:nvPr/>
        </p:nvSpPr>
        <p:spPr>
          <a:xfrm>
            <a:off x="1108075" y="688340"/>
            <a:ext cx="5864860" cy="5770245"/>
          </a:xfrm>
          <a:prstGeom prst="rect">
            <a:avLst/>
          </a:prstGeom>
          <a:noFill/>
          <a:ln>
            <a:noFill/>
          </a:ln>
          <a:effectLst/>
        </p:spPr>
        <p:txBody>
          <a:bodyPr vert="horz" wrap="square" lIns="91440" tIns="45720" rIns="91440" bIns="45720" numCol="1" spcCol="215900" anchor="t"/>
          <a:lstStyle/>
          <a:p>
            <a:pPr>
              <a:lnSpc>
                <a:spcPts val="1200"/>
              </a:lnSpc>
              <a:defRPr lang="en-US"/>
            </a:pPr>
            <a:r>
              <a:rPr lang="pt-PT" altLang="en-US" sz="1200" i="1" dirty="0" smtClean="0">
                <a:solidFill>
                  <a:schemeClr val="tx2">
                    <a:lumMod val="50000"/>
                  </a:schemeClr>
                </a:solidFill>
                <a:latin typeface="Arial Narrow" panose="020B0606020202030204" pitchFamily="34" charset="0"/>
                <a:sym typeface="+mn-ea"/>
              </a:rPr>
              <a:t>F</a:t>
            </a:r>
            <a:r>
              <a:rPr sz="1200" i="1" dirty="0" smtClean="0">
                <a:solidFill>
                  <a:schemeClr val="tx2">
                    <a:lumMod val="50000"/>
                  </a:schemeClr>
                </a:solidFill>
                <a:latin typeface="Arial Narrow" panose="020B0606020202030204" pitchFamily="34" charset="0"/>
                <a:sym typeface="+mn-ea"/>
              </a:rPr>
              <a:t>rom 7</a:t>
            </a:r>
            <a:r>
              <a:rPr sz="1200" i="1" dirty="0">
                <a:solidFill>
                  <a:schemeClr val="tx2">
                    <a:lumMod val="50000"/>
                  </a:schemeClr>
                </a:solidFill>
                <a:latin typeface="Arial Narrow" panose="020B0606020202030204" pitchFamily="34" charset="0"/>
                <a:sym typeface="+mn-ea"/>
              </a:rPr>
              <a:t>:00</a:t>
            </a:r>
            <a:endParaRPr lang="en-US" sz="1200" i="1" dirty="0">
              <a:solidFill>
                <a:schemeClr val="tx2">
                  <a:lumMod val="50000"/>
                </a:schemeClr>
              </a:solidFill>
              <a:latin typeface="Arial Narrow" panose="020B0606020202030204" pitchFamily="34" charset="0"/>
            </a:endParaRPr>
          </a:p>
          <a:p>
            <a:pPr>
              <a:lnSpc>
                <a:spcPts val="1200"/>
              </a:lnSpc>
              <a:defRPr lang="en-US"/>
            </a:pPr>
            <a:r>
              <a:rPr lang="en-GB" sz="1200" i="1" dirty="0" smtClean="0">
                <a:solidFill>
                  <a:schemeClr val="bg1"/>
                </a:solidFill>
                <a:latin typeface="Arial Narrow" panose="020B0606020202030204" pitchFamily="34" charset="0"/>
                <a:sym typeface="+mn-ea"/>
              </a:rPr>
              <a:t>Opening ceremony</a:t>
            </a:r>
            <a:endParaRPr lang="en-GB" sz="1200" i="1" dirty="0" smtClean="0">
              <a:solidFill>
                <a:schemeClr val="bg1"/>
              </a:solidFill>
              <a:latin typeface="Arial Narrow" panose="020B0606020202030204" pitchFamily="34" charset="0"/>
            </a:endParaRPr>
          </a:p>
          <a:p>
            <a:pPr>
              <a:lnSpc>
                <a:spcPts val="1200"/>
              </a:lnSpc>
              <a:defRPr lang="en-US"/>
            </a:pPr>
            <a:endParaRPr lang="pt-PT" sz="1200" b="1" i="1" dirty="0">
              <a:solidFill>
                <a:schemeClr val="bg1"/>
              </a:solidFill>
              <a:latin typeface="Arial Narrow" panose="020B0606020202030204" pitchFamily="34" charset="0"/>
            </a:endParaRPr>
          </a:p>
          <a:p>
            <a:pPr eaLnBrk="1" fontAlgn="auto" latinLnBrk="0" hangingPunct="1">
              <a:lnSpc>
                <a:spcPts val="1200"/>
              </a:lnSpc>
              <a:defRPr lang="en-US"/>
            </a:pPr>
            <a:r>
              <a:rPr sz="1200" i="1" dirty="0" smtClean="0">
                <a:solidFill>
                  <a:schemeClr val="tx2">
                    <a:lumMod val="50000"/>
                  </a:schemeClr>
                </a:solidFill>
                <a:latin typeface="Arial Narrow" panose="020B0606020202030204" pitchFamily="34" charset="0"/>
                <a:sym typeface="+mn-ea"/>
              </a:rPr>
              <a:t>Conference </a:t>
            </a:r>
            <a:r>
              <a:rPr sz="1200" i="1" dirty="0">
                <a:solidFill>
                  <a:schemeClr val="tx2">
                    <a:lumMod val="50000"/>
                  </a:schemeClr>
                </a:solidFill>
                <a:latin typeface="Arial Narrow" panose="020B0606020202030204" pitchFamily="34" charset="0"/>
                <a:sym typeface="+mn-ea"/>
              </a:rPr>
              <a:t>I:  </a:t>
            </a:r>
            <a:r>
              <a:rPr lang="pt-PT" altLang="en-US" sz="1200" b="1" i="1" dirty="0">
                <a:solidFill>
                  <a:schemeClr val="bg1"/>
                </a:solidFill>
                <a:latin typeface="Arial Narrow" panose="020B0606020202030204" pitchFamily="34" charset="0"/>
                <a:sym typeface="+mn-ea"/>
              </a:rPr>
              <a:t>«</a:t>
            </a:r>
            <a:r>
              <a:rPr sz="1200" i="1" dirty="0">
                <a:solidFill>
                  <a:schemeClr val="bg1"/>
                </a:solidFill>
                <a:latin typeface="Arial Narrow" panose="020B0606020202030204" pitchFamily="34" charset="0"/>
                <a:sym typeface="+mn-ea"/>
              </a:rPr>
              <a:t>THE CURRENT STATE OF </a:t>
            </a:r>
            <a:r>
              <a:rPr sz="1200" i="1" dirty="0" smtClean="0">
                <a:solidFill>
                  <a:schemeClr val="bg1"/>
                </a:solidFill>
                <a:latin typeface="Arial Narrow" panose="020B0606020202030204" pitchFamily="34" charset="0"/>
                <a:sym typeface="+mn-ea"/>
              </a:rPr>
              <a:t>THE RESEARCH OF </a:t>
            </a:r>
            <a:r>
              <a:rPr sz="1200" i="1" dirty="0">
                <a:solidFill>
                  <a:schemeClr val="bg1"/>
                </a:solidFill>
                <a:latin typeface="Arial Narrow" panose="020B0606020202030204" pitchFamily="34" charset="0"/>
                <a:sym typeface="+mn-ea"/>
              </a:rPr>
              <a:t>THE USE OF BASALT POWDER AND THE CONSOLIDATION OF ITS APPLICATION IN AGRICULTURE</a:t>
            </a:r>
            <a:r>
              <a:rPr lang="pt-PT" altLang="en-US" sz="1200" i="1" dirty="0">
                <a:solidFill>
                  <a:schemeClr val="bg1"/>
                </a:solidFill>
                <a:latin typeface="Arial Narrow" panose="020B0606020202030204" pitchFamily="34" charset="0"/>
                <a:sym typeface="+mn-ea"/>
              </a:rPr>
              <a:t>»</a:t>
            </a:r>
            <a:endParaRPr lang="en-US" sz="1200" i="1" dirty="0">
              <a:solidFill>
                <a:schemeClr val="bg1"/>
              </a:solidFill>
              <a:latin typeface="Arial Narrow" panose="020B0606020202030204" pitchFamily="34" charset="0"/>
              <a:cs typeface="Arial" panose="020B0604020202020204" pitchFamily="34" charset="0"/>
            </a:endParaRPr>
          </a:p>
          <a:p>
            <a:pPr eaLnBrk="1" fontAlgn="auto" latinLnBrk="0" hangingPunct="1">
              <a:lnSpc>
                <a:spcPts val="1200"/>
              </a:lnSpc>
              <a:defRPr lang="en-US"/>
            </a:pPr>
            <a:r>
              <a:rPr sz="1200" i="1" dirty="0" smtClean="0">
                <a:solidFill>
                  <a:schemeClr val="tx2">
                    <a:lumMod val="50000"/>
                  </a:schemeClr>
                </a:solidFill>
                <a:latin typeface="Arial Narrow" panose="020B0606020202030204" pitchFamily="34" charset="0"/>
                <a:cs typeface="Arial" panose="020B0604020202020204" pitchFamily="34" charset="0"/>
                <a:sym typeface="+mn-ea"/>
              </a:rPr>
              <a:t>Speaker</a:t>
            </a:r>
            <a:r>
              <a:rPr sz="1200" i="1"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Dr. </a:t>
            </a:r>
            <a:r>
              <a:rPr sz="1200" dirty="0" smtClean="0">
                <a:solidFill>
                  <a:schemeClr val="bg1"/>
                </a:solidFill>
                <a:latin typeface="Arial Narrow" panose="020B0606020202030204" pitchFamily="34" charset="0"/>
                <a:sym typeface="+mn-ea"/>
              </a:rPr>
              <a:t>Eder Martins</a:t>
            </a:r>
            <a:r>
              <a:rPr sz="1200" dirty="0">
                <a:solidFill>
                  <a:schemeClr val="bg1"/>
                </a:solidFill>
                <a:latin typeface="Arial Narrow" panose="020B0606020202030204" pitchFamily="34" charset="0"/>
                <a:sym typeface="+mn-ea"/>
              </a:rPr>
              <a:t> – </a:t>
            </a:r>
            <a:r>
              <a:rPr lang="pt-PT" sz="1200" dirty="0" err="1">
                <a:solidFill>
                  <a:schemeClr val="bg1"/>
                </a:solidFill>
                <a:latin typeface="Arial Narrow" panose="020B0606020202030204" pitchFamily="34" charset="0"/>
                <a:sym typeface="+mn-ea"/>
              </a:rPr>
              <a:t>Researcher</a:t>
            </a:r>
            <a:r>
              <a:rPr lang="pt-PT" sz="1200" dirty="0">
                <a:solidFill>
                  <a:schemeClr val="bg1"/>
                </a:solidFill>
                <a:latin typeface="Arial Narrow" panose="020B0606020202030204" pitchFamily="34" charset="0"/>
                <a:sym typeface="+mn-ea"/>
              </a:rPr>
              <a:t> </a:t>
            </a:r>
            <a:r>
              <a:rPr lang="pt-PT" sz="1200" dirty="0" err="1">
                <a:solidFill>
                  <a:schemeClr val="bg1"/>
                </a:solidFill>
                <a:latin typeface="Arial Narrow" panose="020B0606020202030204" pitchFamily="34" charset="0"/>
                <a:sym typeface="+mn-ea"/>
              </a:rPr>
              <a:t>at</a:t>
            </a:r>
            <a:r>
              <a:rPr lang="pt-PT" sz="1200" dirty="0">
                <a:solidFill>
                  <a:schemeClr val="bg1"/>
                </a:solidFill>
                <a:latin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EMBRAPA</a:t>
            </a:r>
            <a:r>
              <a:rPr lang="pt-PT" sz="1200" dirty="0">
                <a:solidFill>
                  <a:schemeClr val="bg1"/>
                </a:solidFill>
                <a:latin typeface="Arial Narrow" panose="020B0606020202030204" pitchFamily="34" charset="0"/>
                <a:sym typeface="+mn-ea"/>
              </a:rPr>
              <a:t> - </a:t>
            </a:r>
            <a:r>
              <a:rPr lang="pt-BR" sz="1200" dirty="0">
                <a:solidFill>
                  <a:schemeClr val="bg1"/>
                </a:solidFill>
                <a:latin typeface="Arial Narrow" panose="020B0606020202030204" pitchFamily="34" charset="0"/>
                <a:sym typeface="+mn-ea"/>
              </a:rPr>
              <a:t>Brazilian Agricultural Research Corporation</a:t>
            </a:r>
            <a:endParaRPr lang="en-US" sz="1200" dirty="0" smtClean="0">
              <a:solidFill>
                <a:schemeClr val="bg1"/>
              </a:solidFill>
              <a:latin typeface="Arial Narrow" panose="020B0606020202030204" pitchFamily="34" charset="0"/>
            </a:endParaRPr>
          </a:p>
          <a:p>
            <a:pPr eaLnBrk="1" fontAlgn="auto" latinLnBrk="0" hangingPunct="1">
              <a:lnSpc>
                <a:spcPts val="1200"/>
              </a:lnSpc>
              <a:defRPr lang="en-US"/>
            </a:pPr>
            <a:r>
              <a:rPr sz="1200" i="1" dirty="0" smtClean="0">
                <a:solidFill>
                  <a:schemeClr val="tx2">
                    <a:lumMod val="50000"/>
                  </a:schemeClr>
                </a:solidFill>
                <a:latin typeface="Arial Narrow" panose="020B0606020202030204" pitchFamily="34" charset="0"/>
                <a:sym typeface="+mn-ea"/>
              </a:rPr>
              <a:t>Moderador: </a:t>
            </a:r>
            <a:r>
              <a:rPr lang="pt-BR" sz="1200" dirty="0">
                <a:solidFill>
                  <a:schemeClr val="bg1"/>
                </a:solidFill>
                <a:latin typeface="Arial Narrow" panose="020B0606020202030204" pitchFamily="34" charset="0"/>
              </a:rPr>
              <a:t>Mrs </a:t>
            </a:r>
            <a:r>
              <a:rPr lang="pt-BR" sz="1200" dirty="0" smtClean="0">
                <a:solidFill>
                  <a:schemeClr val="bg1"/>
                </a:solidFill>
                <a:latin typeface="Arial Narrow" panose="020B0606020202030204" pitchFamily="34" charset="0"/>
              </a:rPr>
              <a:t> </a:t>
            </a:r>
            <a:r>
              <a:rPr lang="en-US" sz="1200" dirty="0" smtClean="0">
                <a:solidFill>
                  <a:schemeClr val="bg1"/>
                </a:solidFill>
                <a:latin typeface="Arial Narrow" panose="020B0606020202030204" pitchFamily="34" charset="0"/>
              </a:rPr>
              <a:t>Joanna </a:t>
            </a:r>
            <a:r>
              <a:rPr lang="en-US" sz="1200" dirty="0" err="1">
                <a:solidFill>
                  <a:schemeClr val="bg1"/>
                </a:solidFill>
                <a:latin typeface="Arial Narrow" panose="020B0606020202030204" pitchFamily="34" charset="0"/>
              </a:rPr>
              <a:t>Campe</a:t>
            </a:r>
            <a:r>
              <a:rPr lang="en-US" sz="1200" dirty="0">
                <a:solidFill>
                  <a:schemeClr val="bg1"/>
                </a:solidFill>
                <a:latin typeface="Arial Narrow" panose="020B0606020202030204" pitchFamily="34" charset="0"/>
              </a:rPr>
              <a:t>, Founder </a:t>
            </a:r>
            <a:r>
              <a:rPr lang="en-US" sz="1200" dirty="0" smtClean="0">
                <a:solidFill>
                  <a:schemeClr val="bg1"/>
                </a:solidFill>
                <a:latin typeface="Arial Narrow" panose="020B0606020202030204" pitchFamily="34" charset="0"/>
              </a:rPr>
              <a:t>and </a:t>
            </a:r>
            <a:r>
              <a:rPr lang="en-US" sz="1200" dirty="0">
                <a:solidFill>
                  <a:schemeClr val="bg1"/>
                </a:solidFill>
                <a:latin typeface="Arial Narrow" panose="020B0606020202030204" pitchFamily="34" charset="0"/>
              </a:rPr>
              <a:t>executive director of RTE</a:t>
            </a:r>
            <a:endParaRPr lang="pt-PT" sz="1200" dirty="0">
              <a:solidFill>
                <a:schemeClr val="bg1"/>
              </a:solidFill>
              <a:latin typeface="Arial Narrow" panose="020B0606020202030204" pitchFamily="34" charset="0"/>
            </a:endParaRPr>
          </a:p>
          <a:p>
            <a:pPr>
              <a:lnSpc>
                <a:spcPts val="1200"/>
              </a:lnSpc>
              <a:defRPr lang="en-US"/>
            </a:pPr>
            <a:r>
              <a:rPr sz="1200" dirty="0" smtClean="0">
                <a:solidFill>
                  <a:schemeClr val="bg1"/>
                </a:solidFill>
                <a:latin typeface="Arial Narrow" panose="020B0606020202030204" pitchFamily="34" charset="0"/>
                <a:sym typeface="+mn-ea"/>
              </a:rPr>
              <a:t>Debate</a:t>
            </a:r>
            <a:endParaRPr lang="en-US" sz="1200" dirty="0" smtClean="0">
              <a:solidFill>
                <a:schemeClr val="bg1"/>
              </a:solidFill>
              <a:latin typeface="Arial Narrow" panose="020B0606020202030204" pitchFamily="34" charset="0"/>
            </a:endParaRPr>
          </a:p>
          <a:p>
            <a:pPr>
              <a:lnSpc>
                <a:spcPts val="1200"/>
              </a:lnSpc>
              <a:defRPr lang="en-US"/>
            </a:pPr>
            <a:endParaRPr lang="pt-PT" sz="1200" dirty="0" smtClean="0">
              <a:solidFill>
                <a:schemeClr val="bg1"/>
              </a:solidFill>
              <a:latin typeface="Arial Narrow" panose="020B0606020202030204" pitchFamily="34" charset="0"/>
            </a:endParaRPr>
          </a:p>
          <a:p>
            <a:pPr>
              <a:lnSpc>
                <a:spcPts val="1200"/>
              </a:lnSpc>
              <a:defRPr lang="en-US"/>
            </a:pPr>
            <a:endParaRPr lang="pt-PT" sz="1200" dirty="0" smtClean="0">
              <a:solidFill>
                <a:schemeClr val="bg1"/>
              </a:solidFill>
              <a:latin typeface="Arial Narrow" panose="020B0606020202030204" pitchFamily="34" charset="0"/>
            </a:endParaRPr>
          </a:p>
          <a:p>
            <a:pPr eaLnBrk="1" fontAlgn="auto" latinLnBrk="0" hangingPunct="1">
              <a:lnSpc>
                <a:spcPts val="1200"/>
              </a:lnSpc>
              <a:defRPr lang="en-US"/>
            </a:pPr>
            <a:r>
              <a:rPr sz="1200" dirty="0">
                <a:solidFill>
                  <a:schemeClr val="tx2">
                    <a:lumMod val="50000"/>
                  </a:schemeClr>
                </a:solidFill>
                <a:latin typeface="Arial Narrow" panose="020B0606020202030204" pitchFamily="34" charset="0"/>
                <a:sym typeface="+mn-ea"/>
              </a:rPr>
              <a:t>Coffee Break </a:t>
            </a:r>
            <a:endParaRPr lang="en-US" sz="12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i="1" dirty="0">
                <a:solidFill>
                  <a:schemeClr val="tx2">
                    <a:lumMod val="50000"/>
                  </a:schemeClr>
                </a:solidFill>
                <a:latin typeface="Arial Narrow" panose="020B0606020202030204" pitchFamily="34" charset="0"/>
                <a:sym typeface="+mn-ea"/>
              </a:rPr>
              <a:t>Conference II: </a:t>
            </a:r>
            <a:r>
              <a:rPr lang="pt-PT" altLang="en-US" sz="1200" i="1" dirty="0">
                <a:solidFill>
                  <a:schemeClr val="bg1"/>
                </a:solidFill>
                <a:latin typeface="Arial Narrow" panose="020B0606020202030204" pitchFamily="34" charset="0"/>
                <a:sym typeface="+mn-ea"/>
              </a:rPr>
              <a:t>«</a:t>
            </a:r>
            <a:r>
              <a:rPr sz="1200" i="1" dirty="0">
                <a:solidFill>
                  <a:schemeClr val="bg1"/>
                </a:solidFill>
                <a:latin typeface="Arial Narrow" panose="020B0606020202030204" pitchFamily="34" charset="0"/>
                <a:sym typeface="+mn-ea"/>
              </a:rPr>
              <a:t>FROM </a:t>
            </a:r>
            <a:r>
              <a:rPr sz="1200" i="1" dirty="0" smtClean="0">
                <a:solidFill>
                  <a:schemeClr val="bg1"/>
                </a:solidFill>
                <a:latin typeface="Arial Narrow" panose="020B0606020202030204" pitchFamily="34" charset="0"/>
                <a:sym typeface="+mn-ea"/>
              </a:rPr>
              <a:t>THE RESEARCH </a:t>
            </a:r>
            <a:r>
              <a:rPr sz="1200" i="1" dirty="0">
                <a:solidFill>
                  <a:schemeClr val="bg1"/>
                </a:solidFill>
                <a:latin typeface="Arial Narrow" panose="020B0606020202030204" pitchFamily="34" charset="0"/>
                <a:sym typeface="+mn-ea"/>
              </a:rPr>
              <a:t>TO </a:t>
            </a:r>
            <a:r>
              <a:rPr sz="1200" i="1" dirty="0" smtClean="0">
                <a:solidFill>
                  <a:schemeClr val="bg1"/>
                </a:solidFill>
                <a:latin typeface="Arial Narrow" panose="020B0606020202030204" pitchFamily="34" charset="0"/>
                <a:sym typeface="+mn-ea"/>
              </a:rPr>
              <a:t>THE LEGISLATION  AND REGULATION OF </a:t>
            </a:r>
            <a:r>
              <a:rPr sz="1200" i="1" dirty="0">
                <a:solidFill>
                  <a:schemeClr val="bg1"/>
                </a:solidFill>
                <a:latin typeface="Arial Narrow" panose="020B0606020202030204" pitchFamily="34" charset="0"/>
                <a:sym typeface="+mn-ea"/>
              </a:rPr>
              <a:t>THE APPLICATION OF BASALT POWDER IN AGRICULTURE </a:t>
            </a:r>
            <a:r>
              <a:rPr lang="pt-BR" sz="1200" i="1" dirty="0">
                <a:solidFill>
                  <a:schemeClr val="bg1"/>
                </a:solidFill>
                <a:latin typeface="Arial Narrow" panose="020B0606020202030204" pitchFamily="34" charset="0"/>
                <a:sym typeface="+mn-ea"/>
              </a:rPr>
              <a:t>: </a:t>
            </a:r>
            <a:r>
              <a:rPr lang="pt-BR" sz="1200" i="1" dirty="0" smtClean="0">
                <a:solidFill>
                  <a:schemeClr val="bg1"/>
                </a:solidFill>
                <a:latin typeface="Arial Narrow" panose="020B0606020202030204" pitchFamily="34" charset="0"/>
                <a:sym typeface="+mn-ea"/>
              </a:rPr>
              <a:t>Brazil </a:t>
            </a:r>
            <a:r>
              <a:rPr lang="pt-BR" sz="1200" i="1" dirty="0">
                <a:solidFill>
                  <a:schemeClr val="bg1"/>
                </a:solidFill>
                <a:latin typeface="Arial Narrow" panose="020B0606020202030204" pitchFamily="34" charset="0"/>
                <a:sym typeface="+mn-ea"/>
              </a:rPr>
              <a:t>as Case Study</a:t>
            </a:r>
            <a:r>
              <a:rPr lang="pt-PT" altLang="pt-BR" sz="1200" i="1"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ndParaRPr>
          </a:p>
          <a:p>
            <a:pPr eaLnBrk="1" fontAlgn="auto" latinLnBrk="0" hangingPunct="1">
              <a:lnSpc>
                <a:spcPts val="1200"/>
              </a:lnSpc>
              <a:defRPr lang="en-US"/>
            </a:pPr>
            <a:r>
              <a:rPr lang="en-GB" sz="1200" i="1" dirty="0" smtClean="0">
                <a:solidFill>
                  <a:schemeClr val="tx2">
                    <a:lumMod val="50000"/>
                  </a:schemeClr>
                </a:solidFill>
                <a:latin typeface="Arial Narrow" panose="020B0606020202030204" pitchFamily="34" charset="0"/>
                <a:sym typeface="+mn-ea"/>
              </a:rPr>
              <a:t>Speaker</a:t>
            </a:r>
            <a:r>
              <a:rPr sz="1200" i="1" dirty="0" smtClean="0">
                <a:solidFill>
                  <a:schemeClr val="tx2">
                    <a:lumMod val="50000"/>
                  </a:schemeClr>
                </a:solidFill>
                <a:latin typeface="Arial Narrow" panose="020B0606020202030204" pitchFamily="34" charset="0"/>
                <a:sym typeface="+mn-ea"/>
              </a:rPr>
              <a:t>: </a:t>
            </a:r>
            <a:r>
              <a:rPr sz="1200" i="1" dirty="0">
                <a:solidFill>
                  <a:schemeClr val="bg1"/>
                </a:solidFill>
                <a:latin typeface="Arial Narrow" panose="020B0606020202030204" pitchFamily="34" charset="0"/>
                <a:sym typeface="+mn-ea"/>
              </a:rPr>
              <a:t>Prof.  Suzi Huff Theodoro –  </a:t>
            </a:r>
            <a:r>
              <a:rPr lang="pt-BR" sz="1200" i="1" dirty="0">
                <a:solidFill>
                  <a:schemeClr val="bg1"/>
                </a:solidFill>
                <a:latin typeface="Arial Narrow" panose="020B0606020202030204" pitchFamily="34" charset="0"/>
                <a:sym typeface="+mn-ea"/>
              </a:rPr>
              <a:t>Researcher at the University of Brasília</a:t>
            </a:r>
            <a:endParaRPr lang="en-US" sz="1200" i="1" dirty="0">
              <a:solidFill>
                <a:schemeClr val="bg1"/>
              </a:solidFill>
              <a:latin typeface="Arial Narrow" panose="020B0606020202030204" pitchFamily="34" charset="0"/>
            </a:endParaRPr>
          </a:p>
          <a:p>
            <a:pPr eaLnBrk="1" fontAlgn="auto" latinLnBrk="0" hangingPunct="1">
              <a:lnSpc>
                <a:spcPts val="1200"/>
              </a:lnSpc>
              <a:defRPr lang="en-US"/>
            </a:pPr>
            <a:r>
              <a:rPr lang="en-GB" sz="1200" i="1" dirty="0" smtClean="0">
                <a:solidFill>
                  <a:schemeClr val="tx2">
                    <a:lumMod val="50000"/>
                  </a:schemeClr>
                </a:solidFill>
                <a:latin typeface="Arial Narrow" panose="020B0606020202030204" pitchFamily="34" charset="0"/>
                <a:sym typeface="+mn-ea"/>
              </a:rPr>
              <a:t>Moderator</a:t>
            </a:r>
            <a:r>
              <a:rPr sz="1200" dirty="0" smtClean="0">
                <a:solidFill>
                  <a:schemeClr val="tx2">
                    <a:lumMod val="50000"/>
                  </a:schemeClr>
                </a:solidFill>
                <a:latin typeface="Arial Narrow" panose="020B0606020202030204" pitchFamily="34" charset="0"/>
                <a:sym typeface="+mn-ea"/>
              </a:rPr>
              <a:t>: </a:t>
            </a:r>
            <a:r>
              <a:rPr lang="pt-BR" sz="1200" dirty="0">
                <a:solidFill>
                  <a:schemeClr val="bg1"/>
                </a:solidFill>
                <a:latin typeface="Arial Narrow" panose="020B0606020202030204" pitchFamily="34" charset="0"/>
                <a:sym typeface="+mn-ea"/>
              </a:rPr>
              <a:t>Cabo </a:t>
            </a:r>
            <a:r>
              <a:rPr lang="pt-BR" sz="1200" dirty="0" smtClean="0">
                <a:solidFill>
                  <a:schemeClr val="bg1"/>
                </a:solidFill>
                <a:latin typeface="Arial Narrow" panose="020B0606020202030204" pitchFamily="34" charset="0"/>
                <a:sym typeface="+mn-ea"/>
              </a:rPr>
              <a:t>Verde</a:t>
            </a:r>
            <a:endParaRPr lang="pt-BR" sz="1200" dirty="0" smtClean="0">
              <a:solidFill>
                <a:schemeClr val="bg1"/>
              </a:solidFill>
              <a:latin typeface="Arial Narrow" panose="020B0606020202030204" pitchFamily="34" charset="0"/>
            </a:endParaRPr>
          </a:p>
          <a:p>
            <a:pPr>
              <a:lnSpc>
                <a:spcPts val="1200"/>
              </a:lnSpc>
              <a:defRPr lang="en-US"/>
            </a:pPr>
            <a:endParaRPr lang="pt-PT" sz="1200" dirty="0">
              <a:solidFill>
                <a:schemeClr val="bg1"/>
              </a:solidFill>
              <a:latin typeface="Arial Narrow" panose="020B0606020202030204" pitchFamily="34" charset="0"/>
            </a:endParaRPr>
          </a:p>
          <a:p>
            <a:pPr>
              <a:lnSpc>
                <a:spcPts val="1200"/>
              </a:lnSpc>
              <a:defRPr lang="en-US"/>
            </a:pPr>
            <a:r>
              <a:rPr sz="1200" dirty="0" smtClean="0">
                <a:solidFill>
                  <a:schemeClr val="bg1"/>
                </a:solidFill>
                <a:latin typeface="Arial Narrow" panose="020B0606020202030204" pitchFamily="34" charset="0"/>
                <a:sym typeface="+mn-ea"/>
              </a:rPr>
              <a:t>Debate</a:t>
            </a:r>
            <a:endParaRPr lang="en-US" sz="1200" dirty="0" smtClean="0">
              <a:solidFill>
                <a:schemeClr val="bg1"/>
              </a:solidFill>
              <a:latin typeface="Arial Narrow" panose="020B0606020202030204" pitchFamily="34" charset="0"/>
            </a:endParaRPr>
          </a:p>
          <a:p>
            <a:pPr>
              <a:lnSpc>
                <a:spcPts val="1200"/>
              </a:lnSpc>
              <a:defRPr lang="en-US"/>
            </a:pPr>
            <a:endParaRPr lang="en-GB" sz="1200" dirty="0" smtClean="0">
              <a:solidFill>
                <a:schemeClr val="bg1"/>
              </a:solidFill>
              <a:latin typeface="Arial Narrow" panose="020B0606020202030204" pitchFamily="34" charset="0"/>
            </a:endParaRPr>
          </a:p>
          <a:p>
            <a:pPr eaLnBrk="1" fontAlgn="auto" latinLnBrk="0" hangingPunct="1">
              <a:lnSpc>
                <a:spcPts val="1200"/>
              </a:lnSpc>
              <a:defRPr lang="en-US"/>
            </a:pPr>
            <a:r>
              <a:rPr sz="1200" i="1" dirty="0" smtClean="0">
                <a:solidFill>
                  <a:schemeClr val="tx2">
                    <a:lumMod val="50000"/>
                  </a:schemeClr>
                </a:solidFill>
                <a:latin typeface="Arial Narrow" panose="020B0606020202030204" pitchFamily="34" charset="0"/>
                <a:sym typeface="+mn-ea"/>
              </a:rPr>
              <a:t>Lunch</a:t>
            </a:r>
            <a:endParaRPr lang="en-US" sz="1200" i="1"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dirty="0" smtClean="0">
                <a:solidFill>
                  <a:schemeClr val="tx2">
                    <a:lumMod val="50000"/>
                  </a:schemeClr>
                </a:solidFill>
                <a:latin typeface="Arial Narrow" panose="020B0606020202030204" pitchFamily="34" charset="0"/>
                <a:sym typeface="+mn-ea"/>
              </a:rPr>
              <a:t>Conference </a:t>
            </a:r>
            <a:r>
              <a:rPr lang="pt-PT" altLang="en-US" sz="1200" dirty="0" smtClean="0">
                <a:solidFill>
                  <a:schemeClr val="tx2">
                    <a:lumMod val="50000"/>
                  </a:schemeClr>
                </a:solidFill>
                <a:latin typeface="Arial Narrow" panose="020B0606020202030204" pitchFamily="34" charset="0"/>
                <a:sym typeface="+mn-ea"/>
              </a:rPr>
              <a:t>III</a:t>
            </a:r>
            <a:r>
              <a:rPr sz="1200" dirty="0" smtClean="0">
                <a:solidFill>
                  <a:schemeClr val="tx2">
                    <a:lumMod val="50000"/>
                  </a:schemeClr>
                </a:solidFill>
                <a:latin typeface="Arial Narrow" panose="020B0606020202030204" pitchFamily="34" charset="0"/>
                <a:sym typeface="+mn-ea"/>
              </a:rPr>
              <a:t>: </a:t>
            </a:r>
            <a:r>
              <a:rPr lang="pt-PT" altLang="en-US" sz="1200" i="1" dirty="0" smtClean="0">
                <a:solidFill>
                  <a:schemeClr val="bg1"/>
                </a:solidFill>
                <a:latin typeface="Arial Narrow" panose="020B0606020202030204" pitchFamily="34" charset="0"/>
                <a:sym typeface="+mn-ea"/>
              </a:rPr>
              <a:t>«</a:t>
            </a:r>
            <a:r>
              <a:rPr sz="1200" i="1" dirty="0" smtClean="0">
                <a:solidFill>
                  <a:schemeClr val="bg1"/>
                </a:solidFill>
                <a:latin typeface="Arial Narrow" panose="020B0606020202030204" pitchFamily="34" charset="0"/>
                <a:sym typeface="+mn-ea"/>
              </a:rPr>
              <a:t>RECONSTRUCTION OF THE SOIL  </a:t>
            </a:r>
            <a:r>
              <a:rPr sz="1200" i="1" dirty="0">
                <a:solidFill>
                  <a:schemeClr val="bg1"/>
                </a:solidFill>
                <a:latin typeface="Arial Narrow" panose="020B0606020202030204" pitchFamily="34" charset="0"/>
                <a:sym typeface="+mn-ea"/>
              </a:rPr>
              <a:t>AND ENVIRONMENT THROUGH </a:t>
            </a:r>
            <a:r>
              <a:rPr sz="1200" i="1" dirty="0" smtClean="0">
                <a:solidFill>
                  <a:schemeClr val="bg1"/>
                </a:solidFill>
                <a:latin typeface="Arial Narrow" panose="020B0606020202030204" pitchFamily="34" charset="0"/>
                <a:sym typeface="+mn-ea"/>
              </a:rPr>
              <a:t>FINELY CRUSHED ROCKS </a:t>
            </a:r>
            <a:r>
              <a:rPr sz="1200" i="1" dirty="0">
                <a:solidFill>
                  <a:schemeClr val="bg1"/>
                </a:solidFill>
                <a:latin typeface="Arial Narrow" panose="020B0606020202030204" pitchFamily="34" charset="0"/>
                <a:sym typeface="+mn-ea"/>
              </a:rPr>
              <a:t>TO INCREASE PRODUCTIVITY AND FOOD QUALITY</a:t>
            </a:r>
            <a:r>
              <a:rPr lang="pt-PT" altLang="en-US" sz="1200" i="1" dirty="0">
                <a:solidFill>
                  <a:schemeClr val="bg1"/>
                </a:solidFill>
                <a:latin typeface="Arial Narrow" panose="020B0606020202030204" pitchFamily="34" charset="0"/>
                <a:sym typeface="+mn-ea"/>
              </a:rPr>
              <a:t>»</a:t>
            </a:r>
            <a:endParaRPr lang="en-US" sz="1200" i="1" dirty="0">
              <a:solidFill>
                <a:schemeClr val="bg1"/>
              </a:solidFill>
              <a:latin typeface="Arial Narrow" panose="020B0606020202030204" pitchFamily="34" charset="0"/>
            </a:endParaRPr>
          </a:p>
          <a:p>
            <a:pPr eaLnBrk="1" fontAlgn="auto" latinLnBrk="0" hangingPunct="1">
              <a:lnSpc>
                <a:spcPts val="1200"/>
              </a:lnSpc>
              <a:defRPr lang="en-US"/>
            </a:pPr>
            <a:r>
              <a:rPr sz="1200" i="1" dirty="0" smtClean="0">
                <a:solidFill>
                  <a:schemeClr val="tx2">
                    <a:lumMod val="50000"/>
                  </a:schemeClr>
                </a:solidFill>
                <a:latin typeface="Arial Narrow" panose="020B0606020202030204" pitchFamily="34" charset="0"/>
                <a:cs typeface="Arial" panose="020B0604020202020204" pitchFamily="34" charset="0"/>
                <a:sym typeface="+mn-ea"/>
              </a:rPr>
              <a:t>Speaker</a:t>
            </a:r>
            <a:r>
              <a:rPr sz="1200" i="1" dirty="0" smtClean="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Prof. Bernardo </a:t>
            </a:r>
            <a:r>
              <a:rPr sz="1200" dirty="0" err="1">
                <a:solidFill>
                  <a:schemeClr val="bg1"/>
                </a:solidFill>
                <a:latin typeface="Arial Narrow" panose="020B0606020202030204" pitchFamily="34" charset="0"/>
                <a:sym typeface="+mn-ea"/>
              </a:rPr>
              <a:t>Knapik</a:t>
            </a:r>
            <a:r>
              <a:rPr sz="1200" dirty="0">
                <a:solidFill>
                  <a:schemeClr val="bg1"/>
                </a:solidFill>
                <a:latin typeface="Arial Narrow" panose="020B0606020202030204" pitchFamily="34" charset="0"/>
                <a:sym typeface="+mn-ea"/>
              </a:rPr>
              <a:t> – </a:t>
            </a:r>
            <a:r>
              <a:rPr lang="pt-BR" sz="1200" i="1" dirty="0">
                <a:solidFill>
                  <a:schemeClr val="bg1"/>
                </a:solidFill>
                <a:latin typeface="Arial Narrow" panose="020B0606020202030204" pitchFamily="34" charset="0"/>
                <a:sym typeface="+mn-ea"/>
              </a:rPr>
              <a:t>Researcher at Paraná State University - Brazil</a:t>
            </a:r>
          </a:p>
          <a:p>
            <a:pPr eaLnBrk="1" fontAlgn="auto" latinLnBrk="0" hangingPunct="1">
              <a:lnSpc>
                <a:spcPts val="1200"/>
              </a:lnSpc>
              <a:defRPr lang="en-US"/>
            </a:pPr>
            <a:r>
              <a:rPr lang="en-GB" sz="1200" i="1" dirty="0" smtClean="0">
                <a:solidFill>
                  <a:schemeClr val="tx2">
                    <a:lumMod val="50000"/>
                  </a:schemeClr>
                </a:solidFill>
                <a:latin typeface="Arial Narrow" panose="020B0606020202030204" pitchFamily="34" charset="0"/>
                <a:sym typeface="+mn-ea"/>
              </a:rPr>
              <a:t>Moderator</a:t>
            </a:r>
            <a:r>
              <a:rPr sz="1200" dirty="0" smtClean="0">
                <a:solidFill>
                  <a:schemeClr val="tx2">
                    <a:lumMod val="5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sym typeface="+mn-ea"/>
              </a:rPr>
              <a:t>Cabo Verde</a:t>
            </a:r>
            <a:endParaRPr lang="en-US" sz="1200" i="1" dirty="0">
              <a:solidFill>
                <a:schemeClr val="bg1"/>
              </a:solidFill>
              <a:latin typeface="Arial Narrow" panose="020B0606020202030204" pitchFamily="34" charset="0"/>
            </a:endParaRPr>
          </a:p>
          <a:p>
            <a:pPr>
              <a:lnSpc>
                <a:spcPts val="1200"/>
              </a:lnSpc>
              <a:defRPr lang="en-US"/>
            </a:pPr>
            <a:endParaRPr lang="pt-BR" sz="1200" dirty="0" smtClean="0">
              <a:solidFill>
                <a:schemeClr val="bg1"/>
              </a:solidFill>
              <a:latin typeface="Arial Narrow" panose="020B0606020202030204" pitchFamily="34" charset="0"/>
            </a:endParaRPr>
          </a:p>
          <a:p>
            <a:pPr>
              <a:lnSpc>
                <a:spcPts val="1200"/>
              </a:lnSpc>
              <a:defRPr lang="en-US"/>
            </a:pPr>
            <a:endParaRPr lang="pt-PT" sz="1200" dirty="0">
              <a:solidFill>
                <a:schemeClr val="bg1"/>
              </a:solidFill>
              <a:latin typeface="Arial Narrow" panose="020B0606020202030204" pitchFamily="34" charset="0"/>
            </a:endParaRPr>
          </a:p>
          <a:p>
            <a:pPr>
              <a:lnSpc>
                <a:spcPts val="1200"/>
              </a:lnSpc>
              <a:defRPr lang="en-US"/>
            </a:pPr>
            <a:r>
              <a:rPr sz="1200" dirty="0" smtClean="0">
                <a:solidFill>
                  <a:schemeClr val="bg1"/>
                </a:solidFill>
                <a:latin typeface="Arial Narrow" panose="020B0606020202030204" pitchFamily="34" charset="0"/>
                <a:sym typeface="+mn-ea"/>
              </a:rPr>
              <a:t>Debate</a:t>
            </a:r>
            <a:endParaRPr lang="en-US" sz="1200" dirty="0" smtClean="0">
              <a:solidFill>
                <a:schemeClr val="bg1"/>
              </a:solidFill>
              <a:latin typeface="Arial Narrow" panose="020B0606020202030204" pitchFamily="34" charset="0"/>
            </a:endParaRPr>
          </a:p>
          <a:p>
            <a:pPr>
              <a:lnSpc>
                <a:spcPts val="1200"/>
              </a:lnSpc>
              <a:defRPr lang="en-US"/>
            </a:pPr>
            <a:endParaRPr lang="pt-BR" sz="1200" dirty="0" smtClean="0">
              <a:solidFill>
                <a:schemeClr val="bg1"/>
              </a:solidFill>
              <a:latin typeface="Arial Narrow" panose="020B0606020202030204" pitchFamily="34" charset="0"/>
            </a:endParaRPr>
          </a:p>
          <a:p>
            <a:pPr eaLnBrk="1" fontAlgn="auto" latinLnBrk="0" hangingPunct="1">
              <a:lnSpc>
                <a:spcPts val="1200"/>
              </a:lnSpc>
              <a:defRPr lang="en-US"/>
            </a:pPr>
            <a:r>
              <a:rPr sz="1200" i="1" dirty="0">
                <a:solidFill>
                  <a:schemeClr val="tx2">
                    <a:lumMod val="50000"/>
                  </a:schemeClr>
                </a:solidFill>
                <a:latin typeface="Arial Narrow" panose="020B0606020202030204" pitchFamily="34" charset="0"/>
                <a:sym typeface="+mn-ea"/>
              </a:rPr>
              <a:t>Coffee Break </a:t>
            </a:r>
            <a:endParaRPr lang="en-US" sz="1200" i="1"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i="1" dirty="0">
                <a:solidFill>
                  <a:schemeClr val="tx2">
                    <a:lumMod val="50000"/>
                  </a:schemeClr>
                </a:solidFill>
                <a:latin typeface="Arial Narrow" panose="020B0606020202030204" pitchFamily="34" charset="0"/>
                <a:sym typeface="+mn-ea"/>
              </a:rPr>
              <a:t>Conference </a:t>
            </a:r>
            <a:r>
              <a:rPr lang="pt-PT" altLang="en-US" sz="1200" i="1" dirty="0">
                <a:solidFill>
                  <a:schemeClr val="tx2">
                    <a:lumMod val="50000"/>
                  </a:schemeClr>
                </a:solidFill>
                <a:latin typeface="Arial Narrow" panose="020B0606020202030204" pitchFamily="34" charset="0"/>
                <a:sym typeface="+mn-ea"/>
              </a:rPr>
              <a:t>I</a:t>
            </a:r>
            <a:r>
              <a:rPr sz="1200" i="1" dirty="0" smtClean="0">
                <a:solidFill>
                  <a:schemeClr val="tx2">
                    <a:lumMod val="50000"/>
                  </a:schemeClr>
                </a:solidFill>
                <a:latin typeface="Arial Narrow" panose="020B0606020202030204" pitchFamily="34" charset="0"/>
                <a:sym typeface="+mn-ea"/>
              </a:rPr>
              <a:t>V:</a:t>
            </a:r>
            <a:r>
              <a:rPr sz="1200" b="1" i="1" dirty="0" smtClean="0">
                <a:solidFill>
                  <a:schemeClr val="bg1"/>
                </a:solidFill>
                <a:latin typeface="Arial Narrow" panose="020B0606020202030204" pitchFamily="34" charset="0"/>
                <a:sym typeface="+mn-ea"/>
              </a:rPr>
              <a:t> </a:t>
            </a:r>
            <a:r>
              <a:rPr sz="1200" b="1" dirty="0" smtClean="0">
                <a:solidFill>
                  <a:schemeClr val="bg1"/>
                </a:solidFill>
                <a:latin typeface="Arial Narrow" panose="020B0606020202030204" pitchFamily="34" charset="0"/>
                <a:sym typeface="+mn-ea"/>
              </a:rPr>
              <a:t> </a:t>
            </a:r>
            <a:r>
              <a:rPr lang="pt-PT" altLang="en-US" sz="1200" b="1" i="1" dirty="0" smtClean="0">
                <a:solidFill>
                  <a:schemeClr val="bg1"/>
                </a:solidFill>
                <a:latin typeface="Arial Narrow" panose="020B0606020202030204" pitchFamily="34" charset="0"/>
                <a:sym typeface="+mn-ea"/>
              </a:rPr>
              <a:t>«</a:t>
            </a:r>
            <a:r>
              <a:rPr sz="1200" i="1" dirty="0">
                <a:solidFill>
                  <a:schemeClr val="bg1"/>
                </a:solidFill>
                <a:latin typeface="Arial Narrow" panose="020B0606020202030204" pitchFamily="34" charset="0"/>
                <a:sym typeface="+mn-ea"/>
              </a:rPr>
              <a:t>USE OF BASALT POWDER IN AGRICULTURE</a:t>
            </a:r>
            <a:r>
              <a:rPr lang="pt-PT" sz="1200" i="1" dirty="0">
                <a:solidFill>
                  <a:schemeClr val="bg1"/>
                </a:solidFill>
                <a:latin typeface="Arial Narrow" panose="020B0606020202030204" pitchFamily="34" charset="0"/>
                <a:sym typeface="+mn-ea"/>
              </a:rPr>
              <a:t> </a:t>
            </a:r>
            <a:r>
              <a:rPr lang="pt-PT" sz="1200" i="1" dirty="0" smtClean="0">
                <a:solidFill>
                  <a:schemeClr val="bg1"/>
                </a:solidFill>
                <a:latin typeface="Arial Narrow" panose="020B0606020202030204" pitchFamily="34" charset="0"/>
                <a:sym typeface="+mn-ea"/>
              </a:rPr>
              <a:t>– Case Studiy»</a:t>
            </a:r>
            <a:endParaRPr lang="en-US" sz="1200" i="1" dirty="0">
              <a:solidFill>
                <a:schemeClr val="bg1"/>
              </a:solidFill>
              <a:latin typeface="Arial Narrow" panose="020B0606020202030204" pitchFamily="34" charset="0"/>
            </a:endParaRPr>
          </a:p>
          <a:p>
            <a:pPr eaLnBrk="1" fontAlgn="auto" latinLnBrk="0" hangingPunct="1">
              <a:lnSpc>
                <a:spcPts val="1200"/>
              </a:lnSpc>
              <a:defRPr lang="en-US"/>
            </a:pPr>
            <a:r>
              <a:rPr sz="1200" i="1" dirty="0" smtClean="0">
                <a:solidFill>
                  <a:schemeClr val="tx2">
                    <a:lumMod val="50000"/>
                  </a:schemeClr>
                </a:solidFill>
                <a:latin typeface="Arial Narrow" panose="020B0606020202030204" pitchFamily="34" charset="0"/>
                <a:cs typeface="Arial" panose="020B0604020202020204" pitchFamily="34" charset="0"/>
                <a:sym typeface="+mn-ea"/>
              </a:rPr>
              <a:t>Speaker</a:t>
            </a:r>
            <a:r>
              <a:rPr sz="1200" i="1" dirty="0" smtClean="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Prof. </a:t>
            </a:r>
            <a:r>
              <a:rPr sz="1200" dirty="0" err="1" smtClean="0">
                <a:solidFill>
                  <a:schemeClr val="bg1"/>
                </a:solidFill>
                <a:latin typeface="Arial Narrow" panose="020B0606020202030204" pitchFamily="34" charset="0"/>
                <a:sym typeface="+mn-ea"/>
              </a:rPr>
              <a:t>Emeritus</a:t>
            </a:r>
            <a:r>
              <a:rPr sz="1200" dirty="0" smtClean="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Peter van </a:t>
            </a:r>
            <a:r>
              <a:rPr sz="1200" dirty="0" err="1">
                <a:solidFill>
                  <a:schemeClr val="bg1"/>
                </a:solidFill>
                <a:latin typeface="Arial Narrow" panose="020B0606020202030204" pitchFamily="34" charset="0"/>
                <a:sym typeface="+mn-ea"/>
              </a:rPr>
              <a:t>Straaten</a:t>
            </a:r>
            <a:r>
              <a:rPr sz="1200" dirty="0">
                <a:solidFill>
                  <a:schemeClr val="bg1"/>
                </a:solidFill>
                <a:latin typeface="Arial Narrow" panose="020B0606020202030204" pitchFamily="34" charset="0"/>
                <a:sym typeface="+mn-ea"/>
              </a:rPr>
              <a:t> – </a:t>
            </a:r>
            <a:r>
              <a:rPr sz="1200" dirty="0" err="1" smtClean="0">
                <a:solidFill>
                  <a:schemeClr val="bg1"/>
                </a:solidFill>
                <a:latin typeface="Arial Narrow" panose="020B0606020202030204" pitchFamily="34" charset="0"/>
                <a:sym typeface="+mn-ea"/>
              </a:rPr>
              <a:t>University</a:t>
            </a:r>
            <a:r>
              <a:rPr sz="1200" dirty="0" smtClean="0">
                <a:solidFill>
                  <a:schemeClr val="bg1"/>
                </a:solidFill>
                <a:latin typeface="Arial Narrow" panose="020B0606020202030204" pitchFamily="34" charset="0"/>
                <a:sym typeface="+mn-ea"/>
              </a:rPr>
              <a:t> </a:t>
            </a:r>
            <a:r>
              <a:rPr sz="1200" dirty="0" err="1" smtClean="0">
                <a:solidFill>
                  <a:schemeClr val="bg1"/>
                </a:solidFill>
                <a:latin typeface="Arial Narrow" panose="020B0606020202030204" pitchFamily="34" charset="0"/>
                <a:sym typeface="+mn-ea"/>
              </a:rPr>
              <a:t>of</a:t>
            </a:r>
            <a:r>
              <a:rPr sz="1200" dirty="0" smtClean="0">
                <a:solidFill>
                  <a:schemeClr val="bg1"/>
                </a:solidFill>
                <a:latin typeface="Arial Narrow" panose="020B0606020202030204" pitchFamily="34" charset="0"/>
                <a:sym typeface="+mn-ea"/>
              </a:rPr>
              <a:t> </a:t>
            </a:r>
            <a:r>
              <a:rPr sz="1200" dirty="0" err="1" smtClean="0">
                <a:solidFill>
                  <a:schemeClr val="bg1"/>
                </a:solidFill>
                <a:latin typeface="Arial Narrow" panose="020B0606020202030204" pitchFamily="34" charset="0"/>
                <a:sym typeface="+mn-ea"/>
              </a:rPr>
              <a:t>Guelph</a:t>
            </a:r>
            <a:r>
              <a:rPr sz="1200" dirty="0" smtClean="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 </a:t>
            </a:r>
            <a:r>
              <a:rPr sz="1200" dirty="0" smtClean="0">
                <a:solidFill>
                  <a:schemeClr val="bg1"/>
                </a:solidFill>
                <a:latin typeface="Arial Narrow" panose="020B0606020202030204" pitchFamily="34" charset="0"/>
                <a:sym typeface="+mn-ea"/>
              </a:rPr>
              <a:t>Canada</a:t>
            </a:r>
            <a:endParaRPr lang="en-US" sz="1200" i="1" dirty="0">
              <a:solidFill>
                <a:schemeClr val="bg1"/>
              </a:solidFill>
              <a:latin typeface="Arial Narrow" panose="020B0606020202030204" pitchFamily="34" charset="0"/>
              <a:cs typeface="Arial" panose="020B0604020202020204" pitchFamily="34" charset="0"/>
            </a:endParaRPr>
          </a:p>
          <a:p>
            <a:pPr eaLnBrk="1" fontAlgn="auto" latinLnBrk="0" hangingPunct="1">
              <a:lnSpc>
                <a:spcPts val="1200"/>
              </a:lnSpc>
              <a:defRPr lang="en-US"/>
            </a:pPr>
            <a:r>
              <a:rPr lang="en-GB" sz="1200" i="1" dirty="0" smtClean="0">
                <a:solidFill>
                  <a:schemeClr val="tx2">
                    <a:lumMod val="50000"/>
                  </a:schemeClr>
                </a:solidFill>
                <a:latin typeface="Arial Narrow" panose="020B0606020202030204" pitchFamily="34" charset="0"/>
                <a:sym typeface="+mn-ea"/>
              </a:rPr>
              <a:t>Moderator</a:t>
            </a:r>
            <a:r>
              <a:rPr sz="1200" i="1" dirty="0" smtClean="0">
                <a:solidFill>
                  <a:schemeClr val="tx2">
                    <a:lumMod val="5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rPr>
              <a:t>Ivory </a:t>
            </a:r>
            <a:r>
              <a:rPr lang="pt-PT" sz="1200" dirty="0" smtClean="0">
                <a:solidFill>
                  <a:schemeClr val="bg1"/>
                </a:solidFill>
                <a:latin typeface="Arial Narrow" panose="020B0606020202030204" pitchFamily="34" charset="0"/>
              </a:rPr>
              <a:t>Coast</a:t>
            </a:r>
          </a:p>
          <a:p>
            <a:pPr eaLnBrk="1" fontAlgn="auto" latinLnBrk="0" hangingPunct="1">
              <a:lnSpc>
                <a:spcPts val="1200"/>
              </a:lnSpc>
              <a:defRPr lang="en-US"/>
            </a:pPr>
            <a:endParaRPr lang="pt-PT" sz="1200" dirty="0">
              <a:solidFill>
                <a:schemeClr val="bg1"/>
              </a:solidFill>
              <a:latin typeface="Arial Narrow" panose="020B0606020202030204" pitchFamily="34" charset="0"/>
            </a:endParaRPr>
          </a:p>
          <a:p>
            <a:pPr>
              <a:lnSpc>
                <a:spcPts val="1200"/>
              </a:lnSpc>
              <a:defRPr lang="en-US"/>
            </a:pPr>
            <a:r>
              <a:rPr sz="1200" dirty="0" smtClean="0">
                <a:solidFill>
                  <a:schemeClr val="bg1"/>
                </a:solidFill>
                <a:latin typeface="Arial Narrow" panose="020B0606020202030204" pitchFamily="34" charset="0"/>
                <a:sym typeface="+mn-ea"/>
              </a:rPr>
              <a:t>Debate</a:t>
            </a:r>
            <a:endParaRPr lang="en-US" sz="1200" dirty="0" smtClean="0">
              <a:solidFill>
                <a:schemeClr val="bg1"/>
              </a:solidFill>
              <a:latin typeface="Arial Narrow" panose="020B0606020202030204" pitchFamily="34" charset="0"/>
            </a:endParaRPr>
          </a:p>
          <a:p>
            <a:pPr>
              <a:lnSpc>
                <a:spcPts val="1200"/>
              </a:lnSpc>
              <a:defRPr lang="en-US"/>
            </a:pPr>
            <a:endParaRPr lang="pt-BR" sz="1200" dirty="0">
              <a:solidFill>
                <a:schemeClr val="bg1"/>
              </a:solidFill>
              <a:latin typeface="Arial Narrow" panose="020B0606020202030204" pitchFamily="34" charset="0"/>
            </a:endParaRPr>
          </a:p>
          <a:p>
            <a:pPr eaLnBrk="1" fontAlgn="auto" latinLnBrk="0" hangingPunct="1">
              <a:lnSpc>
                <a:spcPts val="1200"/>
              </a:lnSpc>
              <a:defRPr lang="en-US"/>
            </a:pPr>
            <a:r>
              <a:rPr lang="en-GB" sz="1200" i="1" dirty="0" smtClean="0">
                <a:solidFill>
                  <a:schemeClr val="bg1"/>
                </a:solidFill>
                <a:latin typeface="Arial Narrow" panose="020B0606020202030204" pitchFamily="34" charset="0"/>
                <a:sym typeface="+mn-ea"/>
              </a:rPr>
              <a:t>Welcome Reception</a:t>
            </a:r>
          </a:p>
        </p:txBody>
      </p:sp>
      <p:sp>
        <p:nvSpPr>
          <p:cNvPr id="22" name="TextBox 16"/>
          <p:cNvSpPr/>
          <p:nvPr/>
        </p:nvSpPr>
        <p:spPr>
          <a:xfrm>
            <a:off x="42545" y="696489"/>
            <a:ext cx="1210310" cy="5913755"/>
          </a:xfrm>
          <a:prstGeom prst="rect">
            <a:avLst/>
          </a:prstGeom>
          <a:noFill/>
          <a:ln>
            <a:noFill/>
          </a:ln>
          <a:effectLst/>
        </p:spPr>
        <p:txBody>
          <a:bodyPr vert="horz" wrap="square" lIns="91440" tIns="45720" rIns="91440" bIns="45720" numCol="1" spcCol="215900" anchor="t"/>
          <a:lstStyle/>
          <a:p>
            <a:pPr eaLnBrk="1" fontAlgn="auto" latinLnBrk="0" hangingPunct="1">
              <a:lnSpc>
                <a:spcPts val="1200"/>
              </a:lnSpc>
              <a:defRPr lang="en-US"/>
            </a:pPr>
            <a:r>
              <a:rPr lang="en-US" sz="1100" i="1" dirty="0" smtClean="0">
                <a:solidFill>
                  <a:schemeClr val="tx2">
                    <a:lumMod val="50000"/>
                  </a:schemeClr>
                </a:solidFill>
                <a:latin typeface="Arial Narrow" panose="020B0606020202030204" pitchFamily="34" charset="0"/>
              </a:rPr>
              <a:t>ACCREDITATION:</a:t>
            </a:r>
            <a:endParaRPr lang="en-US" sz="1100" i="1"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rPr>
              <a:t>08:00 – 08:30 </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rPr>
              <a:t>08:30 – 10:15</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rPr>
              <a:t>10:15 – 10:45</a:t>
            </a: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rPr>
              <a:t>10:45 – 12:30</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pt-BR" sz="11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US" sz="1100" i="1" dirty="0">
                <a:solidFill>
                  <a:schemeClr val="tx2">
                    <a:lumMod val="50000"/>
                  </a:schemeClr>
                </a:solidFill>
                <a:latin typeface="Arial Narrow" panose="020B0606020202030204" pitchFamily="34" charset="0"/>
                <a:cs typeface="Times New Roman" panose="02020603050405020304" pitchFamily="1" charset="0"/>
              </a:rPr>
              <a:t>12:30</a:t>
            </a:r>
            <a:r>
              <a:rPr sz="1100" dirty="0">
                <a:solidFill>
                  <a:schemeClr val="tx2">
                    <a:lumMod val="50000"/>
                  </a:schemeClr>
                </a:solidFill>
                <a:latin typeface="Arial Narrow" panose="020B0606020202030204" pitchFamily="34" charset="0"/>
                <a:sym typeface="+mn-ea"/>
              </a:rPr>
              <a:t> – </a:t>
            </a:r>
            <a:r>
              <a:rPr lang="en-US" sz="1100" i="1" dirty="0">
                <a:solidFill>
                  <a:schemeClr val="tx2">
                    <a:lumMod val="50000"/>
                  </a:schemeClr>
                </a:solidFill>
                <a:latin typeface="Arial Narrow" panose="020B0606020202030204" pitchFamily="34" charset="0"/>
                <a:cs typeface="Times New Roman" panose="02020603050405020304" pitchFamily="1" charset="0"/>
              </a:rPr>
              <a:t>14:00</a:t>
            </a: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rPr>
              <a:t>14:00 – 15:45</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US" sz="1100" dirty="0" smtClean="0">
                <a:solidFill>
                  <a:schemeClr val="tx2">
                    <a:lumMod val="50000"/>
                  </a:schemeClr>
                </a:solidFill>
                <a:latin typeface="Arial Narrow" panose="020B0606020202030204" pitchFamily="34" charset="0"/>
              </a:rPr>
              <a:t>15:45 </a:t>
            </a:r>
            <a:r>
              <a:rPr lang="en-US" sz="1100" dirty="0">
                <a:solidFill>
                  <a:schemeClr val="tx2">
                    <a:lumMod val="50000"/>
                  </a:schemeClr>
                </a:solidFill>
                <a:latin typeface="Arial Narrow" panose="020B0606020202030204" pitchFamily="34" charset="0"/>
              </a:rPr>
              <a:t>– 16:15</a:t>
            </a: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rPr>
              <a:t>16:15 – 18:00</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US" sz="1100" dirty="0" smtClean="0">
                <a:solidFill>
                  <a:schemeClr val="tx2">
                    <a:lumMod val="50000"/>
                  </a:schemeClr>
                </a:solidFill>
                <a:latin typeface="Arial Narrow" panose="020B0606020202030204" pitchFamily="34" charset="0"/>
              </a:rPr>
              <a:t>20:00 </a:t>
            </a:r>
            <a:r>
              <a:rPr lang="en-US" sz="1100" dirty="0">
                <a:solidFill>
                  <a:schemeClr val="tx2">
                    <a:lumMod val="50000"/>
                  </a:schemeClr>
                </a:solidFill>
                <a:latin typeface="Arial Narrow" panose="020B0606020202030204" pitchFamily="34" charset="0"/>
              </a:rPr>
              <a:t>– 22:30</a:t>
            </a:r>
          </a:p>
        </p:txBody>
      </p:sp>
      <p:sp>
        <p:nvSpPr>
          <p:cNvPr id="36"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47" name="TextBox 31"/>
          <p:cNvSpPr/>
          <p:nvPr/>
        </p:nvSpPr>
        <p:spPr>
          <a:xfrm>
            <a:off x="47625" y="129794"/>
            <a:ext cx="1586865" cy="398907"/>
          </a:xfrm>
          <a:prstGeom prst="rect">
            <a:avLst/>
          </a:prstGeom>
          <a:noFill/>
          <a:ln>
            <a:noFill/>
          </a:ln>
          <a:effectLst/>
        </p:spPr>
        <p:txBody>
          <a:bodyPr vert="horz" wrap="square" lIns="91440" tIns="45720" rIns="91440" bIns="45720" numCol="1" spcCol="215900" anchor="t"/>
          <a:lstStyle/>
          <a:p>
            <a:pPr>
              <a:defRPr lang="en-US"/>
            </a:pPr>
            <a:r>
              <a:rPr lang="en-US" sz="1200" b="1" i="1" dirty="0" smtClean="0">
                <a:solidFill>
                  <a:srgbClr val="006666"/>
                </a:solidFill>
                <a:latin typeface="Arial Narrow" panose="020B0606020202030204" pitchFamily="34" charset="0"/>
              </a:rPr>
              <a:t>PROGRAM</a:t>
            </a:r>
            <a:endParaRPr lang="pt-PT" altLang="pt-BR" sz="1200" b="1" i="1" dirty="0" smtClean="0">
              <a:solidFill>
                <a:srgbClr val="006666"/>
              </a:solidFill>
              <a:latin typeface="Arial Narrow" panose="020B0606020202030204" pitchFamily="34" charset="0"/>
              <a:cs typeface="Times New Roman" panose="02020603050405020304" pitchFamily="1" charset="0"/>
              <a:sym typeface="+mn-ea"/>
            </a:endParaRPr>
          </a:p>
          <a:p>
            <a:pPr>
              <a:defRPr lang="en-US"/>
            </a:pPr>
            <a:r>
              <a:rPr lang="pt-PT" altLang="pt-BR" sz="1200" b="1" i="1" dirty="0" smtClean="0">
                <a:solidFill>
                  <a:srgbClr val="006666"/>
                </a:solidFill>
                <a:latin typeface="Arial Narrow" panose="020B0606020202030204" pitchFamily="34" charset="0"/>
                <a:cs typeface="Times New Roman" panose="02020603050405020304" pitchFamily="1" charset="0"/>
                <a:sym typeface="+mn-ea"/>
              </a:rPr>
              <a:t>DAY 14</a:t>
            </a:r>
            <a:r>
              <a:rPr lang="en-US" sz="1200" b="1" i="1" dirty="0" smtClean="0">
                <a:solidFill>
                  <a:srgbClr val="006666"/>
                </a:solidFill>
                <a:latin typeface="Arial Narrow" panose="020B0606020202030204" pitchFamily="34" charset="0"/>
                <a:cs typeface="Times New Roman" panose="02020603050405020304" pitchFamily="1" charset="0"/>
              </a:rPr>
              <a:t> </a:t>
            </a:r>
            <a:r>
              <a:rPr lang="pt-PT" altLang="en-US" sz="1200" b="1" i="1" dirty="0" smtClean="0">
                <a:solidFill>
                  <a:srgbClr val="006666"/>
                </a:solidFill>
                <a:latin typeface="Arial Narrow" panose="020B0606020202030204" pitchFamily="34" charset="0"/>
                <a:cs typeface="Times New Roman" panose="02020603050405020304" pitchFamily="1" charset="0"/>
              </a:rPr>
              <a:t>March</a:t>
            </a:r>
            <a:r>
              <a:rPr lang="en-US" sz="1200" b="1" i="1" dirty="0" smtClean="0">
                <a:solidFill>
                  <a:srgbClr val="006666"/>
                </a:solidFill>
                <a:latin typeface="Arial Narrow" panose="020B0606020202030204" pitchFamily="34" charset="0"/>
                <a:cs typeface="Times New Roman" panose="02020603050405020304" pitchFamily="1" charset="0"/>
              </a:rPr>
              <a:t> 202</a:t>
            </a:r>
            <a:r>
              <a:rPr lang="pt-PT" sz="1200" b="1" i="1" dirty="0">
                <a:solidFill>
                  <a:srgbClr val="006666"/>
                </a:solidFill>
                <a:latin typeface="Arial Narrow" panose="020B0606020202030204" pitchFamily="34" charset="0"/>
                <a:cs typeface="Times New Roman" panose="02020603050405020304" pitchFamily="1" charset="0"/>
              </a:rPr>
              <a:t>2</a:t>
            </a:r>
            <a:r>
              <a:rPr lang="en-US" sz="1200" b="1" i="1" dirty="0" smtClean="0">
                <a:solidFill>
                  <a:srgbClr val="006666"/>
                </a:solidFill>
                <a:latin typeface="Arial Narrow" panose="020B0606020202030204" pitchFamily="34" charset="0"/>
                <a:cs typeface="Times New Roman" panose="02020603050405020304" pitchFamily="1" charset="0"/>
              </a:rPr>
              <a:t> </a:t>
            </a:r>
          </a:p>
        </p:txBody>
      </p:sp>
      <p:pic>
        <p:nvPicPr>
          <p:cNvPr id="49"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50" name="TextBox 4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4</a:t>
            </a:fld>
            <a:endParaRPr lang="fr-FR" altLang="pt-PT" sz="1200" b="1" i="1" u="sng" dirty="0" smtClean="0">
              <a:solidFill>
                <a:schemeClr val="tx2">
                  <a:lumMod val="50000"/>
                </a:schemeClr>
              </a:solidFill>
            </a:endParaRPr>
          </a:p>
        </p:txBody>
      </p:sp>
      <p:sp>
        <p:nvSpPr>
          <p:cNvPr id="53" name="Caixa de Texto 17"/>
          <p:cNvSpPr txBox="1"/>
          <p:nvPr/>
        </p:nvSpPr>
        <p:spPr>
          <a:xfrm>
            <a:off x="7171739" y="659666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
        <p:nvSpPr>
          <p:cNvPr id="6" name="Rectangle 5"/>
          <p:cNvSpPr/>
          <p:nvPr/>
        </p:nvSpPr>
        <p:spPr>
          <a:xfrm>
            <a:off x="11196320" y="3445510"/>
            <a:ext cx="984884" cy="2176462"/>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rtlCol="0" anchor="ctr">
            <a:noAutofit/>
          </a:bodyPr>
          <a:lstStyle/>
          <a:p>
            <a:pPr algn="ctr"/>
            <a:endParaRPr lang="pt-PT"/>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nel 5"/>
          <p:cNvSpPr/>
          <p:nvPr/>
        </p:nvSpPr>
        <p:spPr>
          <a:xfrm>
            <a:off x="5324475" y="2603500"/>
            <a:ext cx="6842125" cy="368236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ângulo 2"/>
          <p:cNvSpPr/>
          <p:nvPr/>
        </p:nvSpPr>
        <p:spPr>
          <a:xfrm>
            <a:off x="4011930" y="53568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3" name="Imagem 12"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15" name="Rectângulo 1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6" name="Anel 1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21" name="Rectângulo 20"/>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26" name="Imagem 25" descr="fundo"/>
                <p:cNvPicPr>
                  <a:picLocks noChangeAspect="1"/>
                </p:cNvPicPr>
                <p:nvPr/>
              </p:nvPicPr>
              <p:blipFill>
                <a:blip r:embed="rId3"/>
                <a:stretch>
                  <a:fillRect/>
                </a:stretch>
              </p:blipFill>
              <p:spPr>
                <a:xfrm>
                  <a:off x="8668" y="8614"/>
                  <a:ext cx="6015" cy="2025"/>
                </a:xfrm>
                <a:prstGeom prst="rect">
                  <a:avLst/>
                </a:prstGeom>
              </p:spPr>
            </p:pic>
            <p:sp>
              <p:nvSpPr>
                <p:cNvPr id="27" name="Anel 26"/>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3" name="Rectângulo 32"/>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5" name="Rectângulo 34"/>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ctângulo 35"/>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2" name="Rectângulo 1"/>
          <p:cNvSpPr/>
          <p:nvPr/>
        </p:nvSpPr>
        <p:spPr>
          <a:xfrm>
            <a:off x="3993515" y="3024505"/>
            <a:ext cx="7781925" cy="5048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591945"/>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1519555"/>
            <a:ext cx="1024255" cy="849630"/>
          </a:xfrm>
          <a:prstGeom prst="rect">
            <a:avLst/>
          </a:prstGeom>
        </p:spPr>
      </p:pic>
      <p:sp>
        <p:nvSpPr>
          <p:cNvPr id="19" name="Anel 18"/>
          <p:cNvSpPr/>
          <p:nvPr/>
        </p:nvSpPr>
        <p:spPr>
          <a:xfrm>
            <a:off x="7071360" y="85979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4" name="TextBox 31"/>
          <p:cNvSpPr/>
          <p:nvPr/>
        </p:nvSpPr>
        <p:spPr>
          <a:xfrm>
            <a:off x="47625" y="129794"/>
            <a:ext cx="1586865" cy="398907"/>
          </a:xfrm>
          <a:prstGeom prst="rect">
            <a:avLst/>
          </a:prstGeom>
          <a:noFill/>
          <a:ln>
            <a:noFill/>
          </a:ln>
          <a:effectLst/>
        </p:spPr>
        <p:txBody>
          <a:bodyPr vert="horz" wrap="square" lIns="91440" tIns="45720" rIns="91440" bIns="45720" numCol="1" spcCol="215900" anchor="t"/>
          <a:lstStyle/>
          <a:p>
            <a:pPr>
              <a:defRPr lang="en-US"/>
            </a:pPr>
            <a:r>
              <a:rPr lang="en-US" sz="1200" b="1" i="1" dirty="0" smtClean="0">
                <a:solidFill>
                  <a:srgbClr val="006666"/>
                </a:solidFill>
                <a:latin typeface="Arial Narrow" panose="020B0606020202030204" pitchFamily="34" charset="0"/>
              </a:rPr>
              <a:t>PROGRAM</a:t>
            </a:r>
            <a:endParaRPr lang="pt-PT" altLang="pt-BR" sz="1200" b="1" i="1" dirty="0" smtClean="0">
              <a:solidFill>
                <a:srgbClr val="006666"/>
              </a:solidFill>
              <a:latin typeface="Arial Narrow" panose="020B0606020202030204" pitchFamily="34" charset="0"/>
              <a:cs typeface="Times New Roman" panose="02020603050405020304" pitchFamily="1" charset="0"/>
              <a:sym typeface="+mn-ea"/>
            </a:endParaRPr>
          </a:p>
          <a:p>
            <a:pPr>
              <a:defRPr lang="en-US"/>
            </a:pPr>
            <a:r>
              <a:rPr lang="pt-PT" altLang="pt-BR" sz="1200" b="1" i="1" dirty="0" smtClean="0">
                <a:solidFill>
                  <a:srgbClr val="006666"/>
                </a:solidFill>
                <a:latin typeface="Arial Narrow" panose="020B0606020202030204" pitchFamily="34" charset="0"/>
                <a:cs typeface="Times New Roman" panose="02020603050405020304" pitchFamily="1" charset="0"/>
                <a:sym typeface="+mn-ea"/>
              </a:rPr>
              <a:t>DAY 15</a:t>
            </a:r>
            <a:r>
              <a:rPr lang="en-US" sz="1200" b="1" i="1" dirty="0" smtClean="0">
                <a:solidFill>
                  <a:srgbClr val="006666"/>
                </a:solidFill>
                <a:latin typeface="Arial Narrow" panose="020B0606020202030204" pitchFamily="34" charset="0"/>
                <a:cs typeface="Times New Roman" panose="02020603050405020304" pitchFamily="1" charset="0"/>
              </a:rPr>
              <a:t> </a:t>
            </a:r>
            <a:r>
              <a:rPr lang="pt-PT" altLang="en-US" sz="1200" b="1" i="1" dirty="0" smtClean="0">
                <a:solidFill>
                  <a:srgbClr val="006666"/>
                </a:solidFill>
                <a:latin typeface="Arial Narrow" panose="020B0606020202030204" pitchFamily="34" charset="0"/>
                <a:cs typeface="Times New Roman" panose="02020603050405020304" pitchFamily="1" charset="0"/>
              </a:rPr>
              <a:t>March</a:t>
            </a:r>
            <a:r>
              <a:rPr lang="en-US" sz="1200" b="1" i="1" dirty="0" smtClean="0">
                <a:solidFill>
                  <a:srgbClr val="006666"/>
                </a:solidFill>
                <a:latin typeface="Arial Narrow" panose="020B0606020202030204" pitchFamily="34" charset="0"/>
                <a:cs typeface="Times New Roman" panose="02020603050405020304" pitchFamily="1" charset="0"/>
              </a:rPr>
              <a:t> 202</a:t>
            </a:r>
            <a:r>
              <a:rPr lang="pt-PT" sz="1200" b="1" i="1" dirty="0">
                <a:solidFill>
                  <a:srgbClr val="006666"/>
                </a:solidFill>
                <a:latin typeface="Arial Narrow" panose="020B0606020202030204" pitchFamily="34" charset="0"/>
                <a:cs typeface="Times New Roman" panose="02020603050405020304" pitchFamily="1" charset="0"/>
              </a:rPr>
              <a:t>2</a:t>
            </a:r>
            <a:r>
              <a:rPr lang="en-US" sz="1200" b="1" i="1" dirty="0" smtClean="0">
                <a:solidFill>
                  <a:srgbClr val="006666"/>
                </a:solidFill>
                <a:latin typeface="Arial Narrow" panose="020B0606020202030204" pitchFamily="34" charset="0"/>
                <a:cs typeface="Times New Roman" panose="02020603050405020304" pitchFamily="1" charset="0"/>
              </a:rPr>
              <a:t> </a:t>
            </a:r>
          </a:p>
        </p:txBody>
      </p:sp>
      <p:sp>
        <p:nvSpPr>
          <p:cNvPr id="39" name="CaixaDeTexto 1"/>
          <p:cNvSpPr txBox="1"/>
          <p:nvPr/>
        </p:nvSpPr>
        <p:spPr>
          <a:xfrm>
            <a:off x="1612901" y="6658608"/>
            <a:ext cx="2674620" cy="184155"/>
          </a:xfrm>
          <a:prstGeom prst="rect">
            <a:avLst/>
          </a:prstGeom>
          <a:noFill/>
        </p:spPr>
        <p:txBody>
          <a:bodyPr wrap="square" rtlCol="0">
            <a:spAutoFit/>
          </a:bodyPr>
          <a:lstStyle/>
          <a:p>
            <a:r>
              <a:rPr lang="en-US" sz="1000" b="1" i="1" dirty="0">
                <a:solidFill>
                  <a:schemeClr val="bg2">
                    <a:lumMod val="60000"/>
                    <a:lumOff val="40000"/>
                  </a:schemeClr>
                </a:solidFill>
                <a:latin typeface="Browallia New" panose="020B0604020202020204" pitchFamily="34" charset="-34"/>
                <a:cs typeface="Browallia New" panose="020B0604020202020204" pitchFamily="34" charset="-34"/>
              </a:rPr>
              <a:t>Remark</a:t>
            </a:r>
            <a:r>
              <a:rPr lang="en-US" sz="1000" dirty="0">
                <a:solidFill>
                  <a:schemeClr val="bg1"/>
                </a:solidFill>
                <a:latin typeface="Browallia New" panose="020B0604020202020204" pitchFamily="34" charset="-34"/>
                <a:cs typeface="Browallia New" panose="020B0604020202020204" pitchFamily="34" charset="-34"/>
              </a:rPr>
              <a:t>: </a:t>
            </a:r>
            <a:r>
              <a:rPr lang="en-US" sz="1000" i="1" dirty="0">
                <a:solidFill>
                  <a:schemeClr val="bg1"/>
                </a:solidFill>
                <a:latin typeface="Browallia New" panose="020B0604020202020204" pitchFamily="34" charset="-34"/>
                <a:cs typeface="Browallia New" panose="020B0604020202020204" pitchFamily="34" charset="-34"/>
              </a:rPr>
              <a:t>Some of the names indicated are still being </a:t>
            </a:r>
            <a:r>
              <a:rPr lang="en-US" sz="1000" i="1" dirty="0" smtClean="0">
                <a:solidFill>
                  <a:schemeClr val="bg1"/>
                </a:solidFill>
                <a:latin typeface="Browallia New" panose="020B0604020202020204" pitchFamily="34" charset="-34"/>
                <a:cs typeface="Browallia New" panose="020B0604020202020204" pitchFamily="34" charset="-34"/>
              </a:rPr>
              <a:t>confirmed</a:t>
            </a:r>
            <a:r>
              <a:rPr lang="pt-PT" altLang="en-US" sz="1000" i="1" dirty="0" smtClean="0">
                <a:solidFill>
                  <a:schemeClr val="bg1"/>
                </a:solidFill>
                <a:latin typeface="Browallia New" panose="020B0604020202020204" pitchFamily="34" charset="-34"/>
                <a:cs typeface="Browallia New" panose="020B0604020202020204" pitchFamily="34" charset="-34"/>
              </a:rPr>
              <a:t>.</a:t>
            </a:r>
          </a:p>
        </p:txBody>
      </p:sp>
      <p:sp>
        <p:nvSpPr>
          <p:cNvPr id="40"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41" name="TextBox 26"/>
          <p:cNvSpPr/>
          <p:nvPr/>
        </p:nvSpPr>
        <p:spPr>
          <a:xfrm>
            <a:off x="1083310" y="502712"/>
            <a:ext cx="6858317" cy="5299283"/>
          </a:xfrm>
          <a:prstGeom prst="rect">
            <a:avLst/>
          </a:prstGeom>
          <a:noFill/>
          <a:ln>
            <a:noFill/>
          </a:ln>
          <a:effectLst/>
        </p:spPr>
        <p:txBody>
          <a:bodyPr vert="horz" wrap="square" lIns="91440" tIns="45720" rIns="91440" bIns="45720" numCol="1" spcCol="215900" anchor="t"/>
          <a:lstStyle/>
          <a:p>
            <a:pPr>
              <a:lnSpc>
                <a:spcPts val="1200"/>
              </a:lnSpc>
              <a:defRPr lang="en-US"/>
            </a:pPr>
            <a:r>
              <a:rPr lang="pt-PT" altLang="en-US" sz="1100" i="1" dirty="0">
                <a:solidFill>
                  <a:schemeClr val="tx2">
                    <a:lumMod val="50000"/>
                  </a:schemeClr>
                </a:solidFill>
                <a:latin typeface="Arial Narrow" panose="020B0606020202030204" pitchFamily="34" charset="0"/>
                <a:sym typeface="+mn-ea"/>
              </a:rPr>
              <a:t>F</a:t>
            </a:r>
            <a:r>
              <a:rPr lang="pt-PT" sz="1100" i="1" dirty="0">
                <a:solidFill>
                  <a:schemeClr val="tx2">
                    <a:lumMod val="50000"/>
                  </a:schemeClr>
                </a:solidFill>
                <a:latin typeface="Arial Narrow" panose="020B0606020202030204" pitchFamily="34" charset="0"/>
                <a:sym typeface="+mn-ea"/>
              </a:rPr>
              <a:t>rom 7:00</a:t>
            </a:r>
            <a:endParaRPr lang="pt-PT" sz="1100" i="1" dirty="0">
              <a:solidFill>
                <a:schemeClr val="tx2">
                  <a:lumMod val="50000"/>
                </a:schemeClr>
              </a:solidFill>
              <a:latin typeface="Arial Narrow" panose="020B0606020202030204" pitchFamily="34" charset="0"/>
            </a:endParaRPr>
          </a:p>
          <a:p>
            <a:pPr>
              <a:lnSpc>
                <a:spcPts val="1200"/>
              </a:lnSpc>
              <a:defRPr lang="en-US"/>
            </a:pPr>
            <a:r>
              <a:rPr lang="fr-FR" altLang="en-US" sz="1100" i="1" dirty="0" err="1" smtClean="0">
                <a:solidFill>
                  <a:schemeClr val="tx2">
                    <a:lumMod val="50000"/>
                  </a:schemeClr>
                </a:solidFill>
                <a:latin typeface="Arial Narrow" panose="020B0606020202030204" pitchFamily="34" charset="0"/>
                <a:sym typeface="+mn-ea"/>
              </a:rPr>
              <a:t>Conference</a:t>
            </a:r>
            <a:r>
              <a:rPr lang="fr-FR" altLang="en-US" sz="1100" i="1" dirty="0" smtClean="0">
                <a:solidFill>
                  <a:schemeClr val="tx2">
                    <a:lumMod val="50000"/>
                  </a:schemeClr>
                </a:solidFill>
                <a:latin typeface="Arial Narrow" panose="020B0606020202030204" pitchFamily="34" charset="0"/>
                <a:sym typeface="+mn-ea"/>
              </a:rPr>
              <a:t> V: </a:t>
            </a:r>
            <a:r>
              <a:rPr lang="pt-PT" sz="1100" i="1" dirty="0" smtClean="0">
                <a:solidFill>
                  <a:schemeClr val="bg1"/>
                </a:solidFill>
                <a:latin typeface="Arial Narrow" panose="020B0606020202030204" pitchFamily="34" charset="0"/>
                <a:sym typeface="+mn-ea"/>
              </a:rPr>
              <a:t>«</a:t>
            </a:r>
            <a:r>
              <a:rPr lang="en-US" sz="1100" i="1" dirty="0">
                <a:solidFill>
                  <a:schemeClr val="bg1"/>
                </a:solidFill>
                <a:latin typeface="Arial Narrow" panose="020B0606020202030204" pitchFamily="34" charset="0"/>
              </a:rPr>
              <a:t>THE CHALLENGES OF SUSTAINABLE DEVELOPMENT</a:t>
            </a:r>
            <a:r>
              <a:rPr lang="en-US" sz="1100" dirty="0">
                <a:solidFill>
                  <a:schemeClr val="bg1"/>
                </a:solidFill>
                <a:latin typeface="Arial Narrow" panose="020B0606020202030204" pitchFamily="34" charset="0"/>
              </a:rPr>
              <a:t>: The need for nutrient management in agriculture</a:t>
            </a:r>
            <a:r>
              <a:rPr lang="pt-PT" sz="1100" i="1" dirty="0" smtClean="0">
                <a:solidFill>
                  <a:schemeClr val="bg1"/>
                </a:solidFill>
                <a:latin typeface="Arial Narrow" panose="020B0606020202030204" pitchFamily="34" charset="0"/>
                <a:sym typeface="+mn-ea"/>
              </a:rPr>
              <a:t>» </a:t>
            </a:r>
            <a:endParaRPr lang="pt-PT" sz="1100" i="1" dirty="0">
              <a:solidFill>
                <a:schemeClr val="bg1"/>
              </a:solidFill>
              <a:latin typeface="Arial Narrow" panose="020B0606020202030204" pitchFamily="34" charset="0"/>
              <a:sym typeface="+mn-ea"/>
            </a:endParaRPr>
          </a:p>
          <a:p>
            <a:r>
              <a:rPr lang="fr-FR" sz="1100" i="1" dirty="0" err="1" smtClean="0">
                <a:solidFill>
                  <a:schemeClr val="tx2">
                    <a:lumMod val="50000"/>
                  </a:schemeClr>
                </a:solidFill>
                <a:latin typeface="Arial Narrow" panose="020B0606020202030204" pitchFamily="34" charset="0"/>
                <a:sym typeface="+mn-ea"/>
              </a:rPr>
              <a:t>Moderator</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rPr>
              <a:t>University Of The Gambia – The Gambia</a:t>
            </a:r>
            <a:endParaRPr lang="pt-PT" sz="1100" dirty="0">
              <a:solidFill>
                <a:schemeClr val="bg1"/>
              </a:solidFill>
              <a:latin typeface="Arial Narrow" panose="020B0606020202030204" pitchFamily="34" charset="0"/>
              <a:hlinkClick r:id="rId5"/>
            </a:endParaRPr>
          </a:p>
          <a:p>
            <a:pPr>
              <a:lnSpc>
                <a:spcPts val="1200"/>
              </a:lnSpc>
              <a:defRPr lang="en-US"/>
            </a:pPr>
            <a:r>
              <a:rPr lang="fr-FR" sz="1100" i="1" dirty="0" err="1" smtClean="0">
                <a:solidFill>
                  <a:schemeClr val="tx2">
                    <a:lumMod val="50000"/>
                  </a:schemeClr>
                </a:solidFill>
                <a:latin typeface="Arial Narrow" panose="020B0606020202030204" pitchFamily="34" charset="0"/>
                <a:sym typeface="+mn-ea"/>
              </a:rPr>
              <a:t>Speaker</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en-US" sz="1100" i="1" dirty="0">
                <a:solidFill>
                  <a:schemeClr val="bg1"/>
                </a:solidFill>
                <a:latin typeface="Arial Narrow" panose="020B0606020202030204" pitchFamily="34" charset="0"/>
              </a:rPr>
              <a:t>FAO - Food and Agriculture Organization of the United </a:t>
            </a:r>
            <a:r>
              <a:rPr lang="en-US" sz="1100" i="1" dirty="0" smtClean="0">
                <a:solidFill>
                  <a:schemeClr val="bg1"/>
                </a:solidFill>
                <a:latin typeface="Arial Narrow" panose="020B0606020202030204" pitchFamily="34" charset="0"/>
              </a:rPr>
              <a:t>Nations</a:t>
            </a:r>
          </a:p>
          <a:p>
            <a:pPr>
              <a:lnSpc>
                <a:spcPts val="12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200"/>
              </a:lnSpc>
            </a:pPr>
            <a:r>
              <a:rPr lang="fr-FR" sz="1100" dirty="0" err="1" smtClean="0">
                <a:solidFill>
                  <a:schemeClr val="bg1"/>
                </a:solidFill>
                <a:latin typeface="Arial Narrow" panose="020B0606020202030204" pitchFamily="34" charset="0"/>
              </a:rPr>
              <a:t>Debate</a:t>
            </a:r>
            <a:endParaRPr lang="fr-FR" sz="1100" dirty="0" smtClean="0">
              <a:solidFill>
                <a:schemeClr val="bg1"/>
              </a:solidFill>
              <a:latin typeface="Arial Narrow" panose="020B0606020202030204" pitchFamily="34" charset="0"/>
            </a:endParaRPr>
          </a:p>
          <a:p>
            <a:pPr>
              <a:lnSpc>
                <a:spcPts val="1200"/>
              </a:lnSpc>
            </a:pPr>
            <a:endParaRPr lang="pt-BR" sz="1100" i="1" dirty="0" smtClean="0">
              <a:solidFill>
                <a:schemeClr val="bg1"/>
              </a:solidFill>
              <a:latin typeface="Arial Narrow" panose="020B0606020202030204" pitchFamily="34" charset="0"/>
            </a:endParaRPr>
          </a:p>
          <a:p>
            <a:pPr eaLnBrk="1" fontAlgn="auto" latinLnBrk="0" hangingPunct="1">
              <a:lnSpc>
                <a:spcPts val="1200"/>
              </a:lnSpc>
              <a:defRPr lang="en-US"/>
            </a:pPr>
            <a:r>
              <a:rPr lang="pt-PT" sz="1100" dirty="0">
                <a:solidFill>
                  <a:schemeClr val="tx2">
                    <a:lumMod val="50000"/>
                  </a:schemeClr>
                </a:solidFill>
                <a:latin typeface="Arial Narrow" panose="020B0606020202030204" pitchFamily="34" charset="0"/>
                <a:sym typeface="+mn-ea"/>
              </a:rPr>
              <a:t>Coffee Break </a:t>
            </a:r>
            <a:endParaRPr lang="pt-PT" sz="1100" dirty="0">
              <a:solidFill>
                <a:schemeClr val="tx2">
                  <a:lumMod val="50000"/>
                </a:schemeClr>
              </a:solidFill>
              <a:latin typeface="Arial Narrow" panose="020B0606020202030204" pitchFamily="34" charset="0"/>
            </a:endParaRPr>
          </a:p>
          <a:p>
            <a:pPr>
              <a:lnSpc>
                <a:spcPts val="1200"/>
              </a:lnSpc>
              <a:defRPr lang="en-US"/>
            </a:pPr>
            <a:r>
              <a:rPr lang="pt-PT" sz="1100" i="1" dirty="0" smtClean="0">
                <a:solidFill>
                  <a:schemeClr val="tx2">
                    <a:lumMod val="50000"/>
                  </a:schemeClr>
                </a:solidFill>
                <a:latin typeface="Arial Narrow" panose="020B0606020202030204" pitchFamily="34" charset="0"/>
                <a:sym typeface="+mn-ea"/>
              </a:rPr>
              <a:t>Conference </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VI</a:t>
            </a:r>
            <a:r>
              <a:rPr lang="pt-PT" sz="11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en-US" sz="1100" i="1" dirty="0">
                <a:solidFill>
                  <a:schemeClr val="bg1"/>
                </a:solidFill>
                <a:latin typeface="Arial Narrow" panose="020B0606020202030204" pitchFamily="34" charset="0"/>
              </a:rPr>
              <a:t>SOIL FERTILIZATION WITH ROCK POWDER AND FOOD PRODUCTION</a:t>
            </a:r>
            <a:r>
              <a:rPr lang="pt-PT" sz="1100" i="1" dirty="0" smtClean="0">
                <a:solidFill>
                  <a:schemeClr val="bg1"/>
                </a:solidFill>
                <a:latin typeface="Arial Narrow" panose="020B0606020202030204" pitchFamily="34" charset="0"/>
                <a:cs typeface="Arial Narrow" panose="020B0606020202030204" pitchFamily="34" charset="0"/>
                <a:sym typeface="+mn-ea"/>
              </a:rPr>
              <a:t>» </a:t>
            </a:r>
            <a:endParaRPr lang="pt-PT" sz="1100" i="1" dirty="0">
              <a:solidFill>
                <a:schemeClr val="bg1"/>
              </a:solidFill>
              <a:latin typeface="Arial Narrow" panose="020B0606020202030204" pitchFamily="34" charset="0"/>
              <a:cs typeface="Arial Narrow" panose="020B0606020202030204" pitchFamily="34" charset="0"/>
            </a:endParaRPr>
          </a:p>
          <a:p>
            <a:pPr>
              <a:lnSpc>
                <a:spcPts val="1200"/>
              </a:lnSpc>
              <a:defRPr lang="en-US"/>
            </a:pPr>
            <a:r>
              <a:rPr lang="fr-FR" sz="1100" i="1" dirty="0" err="1" smtClean="0">
                <a:solidFill>
                  <a:schemeClr val="tx2">
                    <a:lumMod val="50000"/>
                  </a:schemeClr>
                </a:solidFill>
                <a:latin typeface="Arial Narrow" panose="020B0606020202030204" pitchFamily="34" charset="0"/>
                <a:sym typeface="+mn-ea"/>
              </a:rPr>
              <a:t>Moderator</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cs typeface="Arial Narrow" panose="020B0606020202030204" pitchFamily="34" charset="0"/>
                <a:sym typeface="+mn-ea"/>
              </a:rPr>
              <a:t> Cabo Verde</a:t>
            </a:r>
            <a:endParaRPr lang="pt-PT" sz="1100" i="1" dirty="0">
              <a:solidFill>
                <a:schemeClr val="bg1"/>
              </a:solidFill>
              <a:latin typeface="Arial Narrow" panose="020B0606020202030204" pitchFamily="34" charset="0"/>
              <a:cs typeface="Arial Narrow" panose="020B0606020202030204" pitchFamily="34" charset="0"/>
            </a:endParaRPr>
          </a:p>
          <a:p>
            <a:pPr>
              <a:lnSpc>
                <a:spcPts val="1200"/>
              </a:lnSpc>
              <a:defRPr lang="en-US"/>
            </a:pPr>
            <a:r>
              <a:rPr lang="fr-FR" sz="1100" i="1" dirty="0" err="1" smtClean="0">
                <a:solidFill>
                  <a:schemeClr val="tx2">
                    <a:lumMod val="50000"/>
                  </a:schemeClr>
                </a:solidFill>
                <a:latin typeface="Arial Narrow" panose="020B0606020202030204" pitchFamily="34" charset="0"/>
                <a:sym typeface="+mn-ea"/>
              </a:rPr>
              <a:t>Speaker</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en-US" sz="1100" dirty="0">
                <a:solidFill>
                  <a:schemeClr val="bg1"/>
                </a:solidFill>
                <a:latin typeface="Arial Narrow" panose="020B0606020202030204" pitchFamily="34" charset="0"/>
              </a:rPr>
              <a:t>Prof. Emeritus </a:t>
            </a:r>
            <a:r>
              <a:rPr lang="en-US" sz="1100" dirty="0" err="1">
                <a:solidFill>
                  <a:schemeClr val="bg1"/>
                </a:solidFill>
                <a:latin typeface="Arial Narrow" panose="020B0606020202030204" pitchFamily="34" charset="0"/>
              </a:rPr>
              <a:t>Othon</a:t>
            </a:r>
            <a:r>
              <a:rPr lang="en-US" sz="1100" dirty="0">
                <a:solidFill>
                  <a:schemeClr val="bg1"/>
                </a:solidFill>
                <a:latin typeface="Arial Narrow" panose="020B0606020202030204" pitchFamily="34" charset="0"/>
              </a:rPr>
              <a:t> Henry </a:t>
            </a:r>
            <a:r>
              <a:rPr lang="en-US" sz="1100" dirty="0" err="1" smtClean="0">
                <a:solidFill>
                  <a:schemeClr val="bg1"/>
                </a:solidFill>
                <a:latin typeface="Arial Narrow" panose="020B0606020202030204" pitchFamily="34" charset="0"/>
              </a:rPr>
              <a:t>Leonardos</a:t>
            </a:r>
            <a:r>
              <a:rPr lang="en-US" sz="1100" dirty="0" smtClean="0">
                <a:solidFill>
                  <a:schemeClr val="bg1"/>
                </a:solidFill>
                <a:latin typeface="Arial Narrow" panose="020B0606020202030204" pitchFamily="34" charset="0"/>
              </a:rPr>
              <a:t> - </a:t>
            </a:r>
            <a:r>
              <a:rPr lang="en-US" sz="1100" dirty="0">
                <a:solidFill>
                  <a:schemeClr val="bg1"/>
                </a:solidFill>
                <a:latin typeface="Arial Narrow" panose="020B0606020202030204" pitchFamily="34" charset="0"/>
              </a:rPr>
              <a:t>University of Brasilia</a:t>
            </a:r>
            <a:endParaRPr lang="pt-PT" sz="1100" dirty="0">
              <a:solidFill>
                <a:schemeClr val="bg1"/>
              </a:solidFill>
              <a:latin typeface="Arial Narrow" panose="020B0606020202030204" pitchFamily="34" charset="0"/>
              <a:sym typeface="+mn-ea"/>
            </a:endParaRPr>
          </a:p>
          <a:p>
            <a:pPr>
              <a:lnSpc>
                <a:spcPts val="1200"/>
              </a:lnSpc>
              <a:defRPr lang="en-US"/>
            </a:pPr>
            <a:r>
              <a:rPr lang="pt-PT" sz="1100" i="1" dirty="0">
                <a:solidFill>
                  <a:schemeClr val="bg1"/>
                </a:solidFill>
                <a:latin typeface="Arial Narrow" panose="020B0606020202030204" pitchFamily="34" charset="0"/>
              </a:rPr>
              <a:t> </a:t>
            </a:r>
          </a:p>
          <a:p>
            <a:pPr>
              <a:lnSpc>
                <a:spcPts val="1200"/>
              </a:lnSpc>
            </a:pPr>
            <a:r>
              <a:rPr lang="fr-FR" sz="1100" dirty="0" err="1">
                <a:solidFill>
                  <a:schemeClr val="bg1"/>
                </a:solidFill>
                <a:latin typeface="Arial Narrow" panose="020B0606020202030204" pitchFamily="34" charset="0"/>
              </a:rPr>
              <a:t>Debate</a:t>
            </a:r>
            <a:endParaRPr lang="fr-FR" sz="1100" dirty="0">
              <a:solidFill>
                <a:schemeClr val="bg1"/>
              </a:solidFill>
              <a:latin typeface="Arial Narrow" panose="020B0606020202030204" pitchFamily="34" charset="0"/>
            </a:endParaRPr>
          </a:p>
          <a:p>
            <a:pPr>
              <a:lnSpc>
                <a:spcPts val="1200"/>
              </a:lnSpc>
              <a:defRPr lang="en-US"/>
            </a:pPr>
            <a:endParaRPr lang="pt-BR" sz="1100" i="1" dirty="0" smtClean="0">
              <a:solidFill>
                <a:schemeClr val="bg1"/>
              </a:solidFill>
              <a:latin typeface="Arial Narrow" panose="020B0606020202030204" pitchFamily="34" charset="0"/>
            </a:endParaRPr>
          </a:p>
          <a:p>
            <a:pPr eaLnBrk="1" fontAlgn="auto" latinLnBrk="0" hangingPunct="1">
              <a:lnSpc>
                <a:spcPts val="1200"/>
              </a:lnSpc>
              <a:defRPr lang="en-US"/>
            </a:pPr>
            <a:r>
              <a:rPr lang="pt-PT" sz="1100" i="1" dirty="0">
                <a:solidFill>
                  <a:schemeClr val="tx2">
                    <a:lumMod val="50000"/>
                  </a:schemeClr>
                </a:solidFill>
                <a:latin typeface="Arial Narrow" panose="020B0606020202030204" pitchFamily="34" charset="0"/>
                <a:sym typeface="+mn-ea"/>
              </a:rPr>
              <a:t>Lunch</a:t>
            </a:r>
            <a:endParaRPr lang="pt-PT" sz="1100" i="1" dirty="0">
              <a:solidFill>
                <a:schemeClr val="tx2">
                  <a:lumMod val="50000"/>
                </a:schemeClr>
              </a:solidFill>
              <a:latin typeface="Arial Narrow" panose="020B0606020202030204" pitchFamily="34" charset="0"/>
            </a:endParaRPr>
          </a:p>
          <a:p>
            <a:pPr>
              <a:lnSpc>
                <a:spcPts val="1200"/>
              </a:lnSpc>
              <a:defRPr lang="en-US"/>
            </a:pPr>
            <a:r>
              <a:rPr lang="pt-PT" sz="1100" i="1" dirty="0" smtClean="0">
                <a:solidFill>
                  <a:schemeClr val="tx2">
                    <a:lumMod val="50000"/>
                  </a:schemeClr>
                </a:solidFill>
                <a:latin typeface="Arial Narrow" panose="020B0606020202030204" pitchFamily="34" charset="0"/>
                <a:sym typeface="+mn-ea"/>
              </a:rPr>
              <a:t>Panel</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  I</a:t>
            </a:r>
            <a:r>
              <a:rPr lang="pt-PT" sz="1100" i="1" dirty="0" smtClean="0">
                <a:solidFill>
                  <a:schemeClr val="tx2">
                    <a:lumMod val="50000"/>
                  </a:schemeClr>
                </a:solidFill>
                <a:latin typeface="Arial Narrow" panose="020B0606020202030204" pitchFamily="34" charset="0"/>
                <a:sym typeface="+mn-ea"/>
              </a:rPr>
              <a:t>: </a:t>
            </a:r>
            <a:r>
              <a:rPr lang="pt-PT" sz="1100" i="1" dirty="0" smtClean="0">
                <a:solidFill>
                  <a:schemeClr val="bg1"/>
                </a:solidFill>
                <a:latin typeface="Arial Narrow" panose="020B0606020202030204" pitchFamily="34" charset="0"/>
                <a:sym typeface="+mn-ea"/>
              </a:rPr>
              <a:t>«</a:t>
            </a:r>
            <a:r>
              <a:rPr lang="en-US" sz="1100" i="1" dirty="0">
                <a:solidFill>
                  <a:schemeClr val="bg1"/>
                </a:solidFill>
                <a:latin typeface="Arial Narrow" panose="020B0606020202030204" pitchFamily="34" charset="0"/>
              </a:rPr>
              <a:t>BASALT: AGROMINERAL POTENTIAL AND POSSIBILITIES OF A PRODUCTIVE CHAIN</a:t>
            </a:r>
            <a:r>
              <a:rPr lang="pt-PT" altLang="en-US" sz="1100" i="1" dirty="0" smtClean="0">
                <a:solidFill>
                  <a:schemeClr val="bg1"/>
                </a:solidFill>
                <a:latin typeface="Arial Narrow" panose="020B0606020202030204" pitchFamily="34" charset="0"/>
                <a:cs typeface="Arial" panose="020B0604020202020204" pitchFamily="34" charset="0"/>
                <a:sym typeface="+mn-ea"/>
              </a:rPr>
              <a:t>»</a:t>
            </a:r>
            <a:endParaRPr lang="pt-PT" altLang="en-US" sz="1100" i="1" dirty="0">
              <a:solidFill>
                <a:schemeClr val="bg1"/>
              </a:solidFill>
              <a:latin typeface="Arial Narrow" panose="020B0606020202030204" pitchFamily="34" charset="0"/>
              <a:cs typeface="Arial" panose="020B0604020202020204" pitchFamily="34" charset="0"/>
            </a:endParaRPr>
          </a:p>
          <a:p>
            <a:pPr>
              <a:lnSpc>
                <a:spcPts val="1200"/>
              </a:lnSpc>
              <a:defRPr lang="en-US"/>
            </a:pPr>
            <a:r>
              <a:rPr lang="fr-FR" sz="1100" i="1" dirty="0" err="1" smtClean="0">
                <a:solidFill>
                  <a:schemeClr val="tx2">
                    <a:lumMod val="50000"/>
                  </a:schemeClr>
                </a:solidFill>
                <a:latin typeface="Arial Narrow" panose="020B0606020202030204" pitchFamily="34" charset="0"/>
                <a:sym typeface="+mn-ea"/>
              </a:rPr>
              <a:t>Moderator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cs typeface="Arial Narrow" panose="020B0606020202030204" pitchFamily="34" charset="0"/>
                <a:sym typeface="+mn-ea"/>
              </a:rPr>
              <a:t>Atlantic Technical University </a:t>
            </a:r>
            <a:r>
              <a:rPr lang="pt-PT" sz="1100" i="1" dirty="0">
                <a:solidFill>
                  <a:schemeClr val="bg1"/>
                </a:solidFill>
                <a:latin typeface="Arial Narrow" panose="020B0606020202030204" pitchFamily="34" charset="0"/>
                <a:cs typeface="Arial Narrow" panose="020B0606020202030204" pitchFamily="34" charset="0"/>
                <a:sym typeface="+mn-ea"/>
              </a:rPr>
              <a:t>(UTA</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cs typeface="Arial Narrow" panose="020B0606020202030204" pitchFamily="34" charset="0"/>
                <a:sym typeface="+mn-ea"/>
              </a:rPr>
              <a:t>– Cabo Verde</a:t>
            </a:r>
            <a:endParaRPr lang="fr-FR" sz="1100" dirty="0" smtClean="0">
              <a:solidFill>
                <a:schemeClr val="bg1"/>
              </a:solidFill>
              <a:latin typeface="Arial Narrow" panose="020B0606020202030204" pitchFamily="34" charset="0"/>
              <a:cs typeface="Arial Narrow" panose="020B0606020202030204" pitchFamily="34" charset="0"/>
              <a:sym typeface="+mn-ea"/>
            </a:endParaRPr>
          </a:p>
          <a:p>
            <a:pPr>
              <a:lnSpc>
                <a:spcPts val="1200"/>
              </a:lnSpc>
              <a:defRPr lang="en-US"/>
            </a:pPr>
            <a:r>
              <a:rPr lang="fr-FR" sz="1100" i="1" dirty="0" err="1" smtClean="0">
                <a:solidFill>
                  <a:schemeClr val="tx2">
                    <a:lumMod val="50000"/>
                  </a:schemeClr>
                </a:solidFill>
                <a:latin typeface="Arial Narrow" panose="020B0606020202030204" pitchFamily="34" charset="0"/>
                <a:sym typeface="+mn-ea"/>
              </a:rPr>
              <a:t>Speakers</a:t>
            </a:r>
            <a:r>
              <a:rPr lang="pt-BR" sz="1100" i="1" dirty="0" smtClean="0">
                <a:solidFill>
                  <a:srgbClr val="00B4B2"/>
                </a:solidFill>
                <a:latin typeface="Arial Narrow" panose="020B0606020202030204" pitchFamily="34" charset="0"/>
                <a:cs typeface="Arial Narrow" panose="020B0606020202030204" pitchFamily="34" charset="0"/>
                <a:sym typeface="+mn-ea"/>
              </a:rPr>
              <a:t>:</a:t>
            </a:r>
            <a:endParaRPr lang="pt-BR" sz="1100" i="1" dirty="0">
              <a:solidFill>
                <a:srgbClr val="00B4B2"/>
              </a:solidFill>
              <a:latin typeface="Arial Narrow" panose="020B0606020202030204" pitchFamily="34" charset="0"/>
              <a:cs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sym typeface="+mn-ea"/>
              </a:rPr>
              <a:t>MSc</a:t>
            </a:r>
            <a:r>
              <a:rPr lang="pt-PT" sz="1100" i="1" dirty="0">
                <a:solidFill>
                  <a:schemeClr val="bg1"/>
                </a:solidFill>
                <a:latin typeface="Arial Narrow" panose="020B0606020202030204" pitchFamily="34" charset="0"/>
                <a:sym typeface="+mn-ea"/>
              </a:rPr>
              <a:t>.</a:t>
            </a:r>
            <a:r>
              <a:rPr lang="pt-PT" sz="1100" b="1" i="1"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Magda Bergmann - Researcher at Geological Survey of Brazil</a:t>
            </a:r>
          </a:p>
          <a:p>
            <a:pPr>
              <a:lnSpc>
                <a:spcPts val="1100"/>
              </a:lnSpc>
              <a:defRPr lang="en-US"/>
            </a:pP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sym typeface="+mn-ea"/>
              </a:rPr>
              <a:t>MSc</a:t>
            </a:r>
            <a:r>
              <a:rPr lang="pt-PT" sz="1100" i="1" dirty="0">
                <a:solidFill>
                  <a:schemeClr val="bg1"/>
                </a:solidFill>
                <a:latin typeface="Arial Narrow" panose="020B0606020202030204" pitchFamily="34" charset="0"/>
                <a:sym typeface="+mn-ea"/>
              </a:rPr>
              <a:t>.</a:t>
            </a:r>
            <a:r>
              <a:rPr lang="pt-PT" sz="1100" b="1" i="1" dirty="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Andrea </a:t>
            </a:r>
            <a:r>
              <a:rPr lang="pt-PT" sz="1100" dirty="0">
                <a:solidFill>
                  <a:schemeClr val="bg1"/>
                </a:solidFill>
                <a:latin typeface="Arial Narrow" panose="020B0606020202030204" pitchFamily="34" charset="0"/>
                <a:sym typeface="+mn-ea"/>
              </a:rPr>
              <a:t>Sander - Researcher at Geological Survey of Brazil</a:t>
            </a:r>
          </a:p>
          <a:p>
            <a:pPr>
              <a:lnSpc>
                <a:spcPts val="1200"/>
              </a:lnSpc>
              <a:defRPr lang="en-US"/>
            </a:pPr>
            <a:endParaRPr lang="pt-PT" altLang="en-US" sz="1100" dirty="0" smtClean="0">
              <a:solidFill>
                <a:schemeClr val="bg1"/>
              </a:solidFill>
              <a:latin typeface="Arial Narrow" panose="020B0606020202030204" pitchFamily="34" charset="0"/>
              <a:sym typeface="+mn-ea"/>
            </a:endParaRPr>
          </a:p>
          <a:p>
            <a:pPr>
              <a:lnSpc>
                <a:spcPts val="1200"/>
              </a:lnSpc>
            </a:pPr>
            <a:r>
              <a:rPr lang="fr-FR" sz="1100" dirty="0" err="1">
                <a:solidFill>
                  <a:schemeClr val="bg1"/>
                </a:solidFill>
                <a:latin typeface="Arial Narrow" panose="020B0606020202030204" pitchFamily="34" charset="0"/>
              </a:rPr>
              <a:t>Debate</a:t>
            </a:r>
            <a:endParaRPr lang="fr-FR" sz="1100" dirty="0">
              <a:solidFill>
                <a:schemeClr val="bg1"/>
              </a:solidFill>
              <a:latin typeface="Arial Narrow" panose="020B0606020202030204" pitchFamily="34" charset="0"/>
            </a:endParaRPr>
          </a:p>
          <a:p>
            <a:pPr>
              <a:lnSpc>
                <a:spcPts val="1200"/>
              </a:lnSpc>
              <a:defRPr lang="en-US"/>
            </a:pPr>
            <a:endParaRPr lang="pt-PT" sz="1100" i="1" dirty="0">
              <a:solidFill>
                <a:schemeClr val="bg1"/>
              </a:solidFill>
              <a:latin typeface="Arial Narrow" panose="020B0606020202030204" pitchFamily="34" charset="0"/>
            </a:endParaRPr>
          </a:p>
          <a:p>
            <a:pPr eaLnBrk="1" fontAlgn="auto" latinLnBrk="0" hangingPunct="1">
              <a:lnSpc>
                <a:spcPts val="1200"/>
              </a:lnSpc>
              <a:defRPr lang="en-US"/>
            </a:pPr>
            <a:r>
              <a:rPr lang="pt-PT" sz="1100" dirty="0">
                <a:solidFill>
                  <a:schemeClr val="tx2">
                    <a:lumMod val="50000"/>
                  </a:schemeClr>
                </a:solidFill>
                <a:latin typeface="Arial Narrow" panose="020B0606020202030204" pitchFamily="34" charset="0"/>
                <a:sym typeface="+mn-ea"/>
              </a:rPr>
              <a:t>Coffee Break </a:t>
            </a:r>
            <a:endParaRPr lang="pt-PT" sz="1100" dirty="0">
              <a:solidFill>
                <a:schemeClr val="tx2">
                  <a:lumMod val="50000"/>
                </a:schemeClr>
              </a:solidFill>
              <a:latin typeface="Arial Narrow" panose="020B0606020202030204" pitchFamily="34" charset="0"/>
            </a:endParaRPr>
          </a:p>
          <a:p>
            <a:pPr>
              <a:lnSpc>
                <a:spcPts val="1200"/>
              </a:lnSpc>
              <a:defRPr lang="en-US"/>
            </a:pPr>
            <a:r>
              <a:rPr lang="fr-FR" altLang="en-US" sz="1100" i="1" dirty="0" err="1" smtClean="0">
                <a:solidFill>
                  <a:schemeClr val="tx2">
                    <a:lumMod val="50000"/>
                  </a:schemeClr>
                </a:solidFill>
                <a:latin typeface="Arial Narrow" panose="020B0606020202030204" pitchFamily="34" charset="0"/>
                <a:sym typeface="+mn-ea"/>
              </a:rPr>
              <a:t>Conference</a:t>
            </a:r>
            <a:r>
              <a:rPr lang="fr-FR" altLang="en-US" sz="1100" i="1" dirty="0" smtClean="0">
                <a:solidFill>
                  <a:schemeClr val="tx2">
                    <a:lumMod val="50000"/>
                  </a:schemeClr>
                </a:solidFill>
                <a:latin typeface="Arial Narrow" panose="020B0606020202030204" pitchFamily="34" charset="0"/>
                <a:sym typeface="+mn-ea"/>
              </a:rPr>
              <a:t> </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VII</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en-US" sz="1100" i="1" dirty="0">
                <a:solidFill>
                  <a:schemeClr val="bg1"/>
                </a:solidFill>
                <a:latin typeface="Arial Narrow" panose="020B0606020202030204" pitchFamily="34" charset="0"/>
              </a:rPr>
              <a:t>THE AGRICULTURAL DEVELOPMENT CHAIN ON THE AFRICAN CONTINENT - From production to industrialization and distribution</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200"/>
              </a:lnSpc>
            </a:pPr>
            <a:r>
              <a:rPr lang="fr-FR" sz="1100" i="1" dirty="0" err="1" smtClean="0">
                <a:solidFill>
                  <a:schemeClr val="tx2">
                    <a:lumMod val="50000"/>
                  </a:schemeClr>
                </a:solidFill>
                <a:latin typeface="Arial Narrow" panose="020B0606020202030204" pitchFamily="34" charset="0"/>
                <a:sym typeface="+mn-ea"/>
              </a:rPr>
              <a:t>Moderator</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en-US" sz="1100" dirty="0">
                <a:solidFill>
                  <a:schemeClr val="bg1"/>
                </a:solidFill>
                <a:latin typeface="Arial Narrow" panose="020B0606020202030204" pitchFamily="34" charset="0"/>
              </a:rPr>
              <a:t>Chamber of Commerce, Industry, Agriculture and Services of </a:t>
            </a:r>
            <a:r>
              <a:rPr lang="en-US" sz="1100" dirty="0" err="1">
                <a:solidFill>
                  <a:schemeClr val="bg1"/>
                </a:solidFill>
                <a:latin typeface="Arial Narrow" panose="020B0606020202030204" pitchFamily="34" charset="0"/>
              </a:rPr>
              <a:t>Sotavento</a:t>
            </a:r>
            <a:r>
              <a:rPr lang="en-US" sz="1100" dirty="0">
                <a:solidFill>
                  <a:schemeClr val="bg1"/>
                </a:solidFill>
                <a:latin typeface="Arial Narrow" panose="020B0606020202030204" pitchFamily="34" charset="0"/>
              </a:rPr>
              <a:t> - CCISSS - Cape Verde </a:t>
            </a:r>
            <a:endParaRPr lang="en-US" sz="1100" dirty="0" smtClean="0">
              <a:solidFill>
                <a:schemeClr val="bg1"/>
              </a:solidFill>
              <a:latin typeface="Arial Narrow" panose="020B0606020202030204" pitchFamily="34" charset="0"/>
            </a:endParaRPr>
          </a:p>
          <a:p>
            <a:r>
              <a:rPr lang="fr-FR" sz="1100" i="1" dirty="0" err="1" smtClean="0">
                <a:solidFill>
                  <a:schemeClr val="tx2">
                    <a:lumMod val="50000"/>
                  </a:schemeClr>
                </a:solidFill>
                <a:latin typeface="Arial Narrow" panose="020B0606020202030204" pitchFamily="34" charset="0"/>
                <a:sym typeface="+mn-ea"/>
              </a:rPr>
              <a:t>Speaker</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rPr>
              <a:t>African Development Bank - AfdB</a:t>
            </a:r>
          </a:p>
          <a:p>
            <a:pPr>
              <a:lnSpc>
                <a:spcPts val="1200"/>
              </a:lnSpc>
              <a:defRPr lang="en-US"/>
            </a:pPr>
            <a:endParaRPr lang="pt-PT" sz="1100" i="1" dirty="0" smtClean="0">
              <a:solidFill>
                <a:schemeClr val="bg1"/>
              </a:solidFill>
              <a:latin typeface="Arial Narrow" panose="020B0606020202030204" pitchFamily="34" charset="0"/>
            </a:endParaRPr>
          </a:p>
          <a:p>
            <a:pPr>
              <a:lnSpc>
                <a:spcPts val="1200"/>
              </a:lnSpc>
            </a:pPr>
            <a:r>
              <a:rPr lang="fr-FR" sz="1100" dirty="0" err="1">
                <a:solidFill>
                  <a:schemeClr val="bg1"/>
                </a:solidFill>
                <a:latin typeface="Arial Narrow" panose="020B0606020202030204" pitchFamily="34" charset="0"/>
              </a:rPr>
              <a:t>Debate</a:t>
            </a:r>
            <a:endParaRPr lang="fr-FR" sz="1100" dirty="0">
              <a:solidFill>
                <a:schemeClr val="bg1"/>
              </a:solidFill>
              <a:latin typeface="Arial Narrow" panose="020B0606020202030204" pitchFamily="34" charset="0"/>
            </a:endParaRPr>
          </a:p>
          <a:p>
            <a:pPr>
              <a:lnSpc>
                <a:spcPts val="1200"/>
              </a:lnSpc>
              <a:defRPr lang="en-US"/>
            </a:pPr>
            <a:endParaRPr lang="pt-PT" sz="1100" dirty="0" smtClean="0">
              <a:solidFill>
                <a:schemeClr val="bg1"/>
              </a:solidFill>
              <a:latin typeface="Arial Narrow" panose="020B0606020202030204" pitchFamily="34" charset="0"/>
              <a:sym typeface="+mn-ea"/>
            </a:endParaRPr>
          </a:p>
          <a:p>
            <a:pPr>
              <a:lnSpc>
                <a:spcPts val="1200"/>
              </a:lnSpc>
              <a:defRPr lang="en-US"/>
            </a:pPr>
            <a:endParaRPr lang="pt-PT" sz="1100" dirty="0">
              <a:solidFill>
                <a:schemeClr val="bg1"/>
              </a:solidFill>
              <a:latin typeface="Arial Narrow" panose="020B0606020202030204" pitchFamily="34" charset="0"/>
              <a:sym typeface="+mn-ea"/>
            </a:endParaRPr>
          </a:p>
          <a:p>
            <a:pPr>
              <a:lnSpc>
                <a:spcPts val="1200"/>
              </a:lnSpc>
              <a:defRPr lang="en-US"/>
            </a:pPr>
            <a:endParaRPr lang="pt-PT" sz="1100" i="1" dirty="0">
              <a:solidFill>
                <a:schemeClr val="bg1"/>
              </a:solidFill>
              <a:latin typeface="Arial Narrow" panose="020B0606020202030204" pitchFamily="34" charset="0"/>
            </a:endParaRPr>
          </a:p>
          <a:p>
            <a:pPr>
              <a:lnSpc>
                <a:spcPts val="1200"/>
              </a:lnSpc>
              <a:defRPr lang="en-US"/>
            </a:pPr>
            <a:r>
              <a:rPr lang="fr-FR" sz="1100" dirty="0">
                <a:solidFill>
                  <a:schemeClr val="tx2">
                    <a:lumMod val="50000"/>
                  </a:schemeClr>
                </a:solidFill>
                <a:latin typeface="Arial Narrow" panose="020B0606020202030204" pitchFamily="34" charset="0"/>
              </a:rPr>
              <a:t>FREE TIME</a:t>
            </a:r>
            <a:endParaRPr lang="pt-PT" sz="1100" i="1" dirty="0">
              <a:solidFill>
                <a:schemeClr val="tx2">
                  <a:lumMod val="50000"/>
                </a:schemeClr>
              </a:solidFill>
              <a:latin typeface="Arial Narrow" panose="020B0606020202030204" pitchFamily="34" charset="0"/>
            </a:endParaRPr>
          </a:p>
        </p:txBody>
      </p:sp>
      <p:sp>
        <p:nvSpPr>
          <p:cNvPr id="42" name="TextBox 16"/>
          <p:cNvSpPr/>
          <p:nvPr/>
        </p:nvSpPr>
        <p:spPr>
          <a:xfrm>
            <a:off x="31750" y="523871"/>
            <a:ext cx="1210310" cy="6148070"/>
          </a:xfrm>
          <a:prstGeom prst="rect">
            <a:avLst/>
          </a:prstGeom>
          <a:noFill/>
          <a:ln>
            <a:noFill/>
          </a:ln>
          <a:effectLst/>
        </p:spPr>
        <p:txBody>
          <a:bodyPr vert="horz" wrap="square" lIns="91440" tIns="45720" rIns="91440" bIns="45720" numCol="1" spcCol="215900" anchor="t"/>
          <a:lstStyle/>
          <a:p>
            <a:pPr>
              <a:lnSpc>
                <a:spcPts val="1200"/>
              </a:lnSpc>
              <a:defRPr lang="en-US"/>
            </a:pPr>
            <a:r>
              <a:rPr lang="en-US" sz="1100" i="1" dirty="0">
                <a:solidFill>
                  <a:schemeClr val="tx2">
                    <a:lumMod val="50000"/>
                  </a:schemeClr>
                </a:solidFill>
                <a:latin typeface="Arial Narrow" panose="020B0606020202030204" pitchFamily="34" charset="0"/>
              </a:rPr>
              <a:t>ACCREDITATION</a:t>
            </a:r>
            <a:r>
              <a:rPr lang="pt-PT" sz="1100" i="1" dirty="0" smtClean="0">
                <a:solidFill>
                  <a:schemeClr val="tx2">
                    <a:lumMod val="50000"/>
                  </a:schemeClr>
                </a:solidFill>
                <a:latin typeface="Arial Narrow" panose="020B0606020202030204" pitchFamily="34" charset="0"/>
              </a:rPr>
              <a:t> </a:t>
            </a:r>
            <a:r>
              <a:rPr lang="en-US" sz="1100" dirty="0" smtClean="0">
                <a:solidFill>
                  <a:schemeClr val="tx2">
                    <a:lumMod val="50000"/>
                  </a:schemeClr>
                </a:solidFill>
                <a:latin typeface="Arial Narrow" panose="020B0606020202030204" pitchFamily="34" charset="0"/>
              </a:rPr>
              <a:t>08:30 </a:t>
            </a:r>
            <a:r>
              <a:rPr lang="en-US" sz="1100" dirty="0">
                <a:solidFill>
                  <a:schemeClr val="tx2">
                    <a:lumMod val="50000"/>
                  </a:schemeClr>
                </a:solidFill>
                <a:latin typeface="Arial Narrow" panose="020B0606020202030204" pitchFamily="34" charset="0"/>
              </a:rPr>
              <a:t>– 10:15</a:t>
            </a: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r>
              <a:rPr lang="en-US" sz="1100" dirty="0" smtClean="0">
                <a:solidFill>
                  <a:schemeClr val="tx2">
                    <a:lumMod val="50000"/>
                  </a:schemeClr>
                </a:solidFill>
                <a:latin typeface="Arial Narrow" panose="020B0606020202030204" pitchFamily="34" charset="0"/>
              </a:rPr>
              <a:t>10:15 </a:t>
            </a:r>
            <a:r>
              <a:rPr lang="en-US" sz="1100" dirty="0">
                <a:solidFill>
                  <a:schemeClr val="tx2">
                    <a:lumMod val="50000"/>
                  </a:schemeClr>
                </a:solidFill>
                <a:latin typeface="Arial Narrow" panose="020B0606020202030204" pitchFamily="34" charset="0"/>
              </a:rPr>
              <a:t>– </a:t>
            </a:r>
            <a:r>
              <a:rPr lang="en-US" sz="1100" dirty="0" smtClean="0">
                <a:solidFill>
                  <a:schemeClr val="tx2">
                    <a:lumMod val="50000"/>
                  </a:schemeClr>
                </a:solidFill>
                <a:latin typeface="Arial Narrow" panose="020B0606020202030204" pitchFamily="34" charset="0"/>
              </a:rPr>
              <a:t>10:45</a:t>
            </a:r>
          </a:p>
          <a:p>
            <a:pPr>
              <a:lnSpc>
                <a:spcPts val="1200"/>
              </a:lnSpc>
              <a:defRPr lang="en-US"/>
            </a:pPr>
            <a:r>
              <a:rPr lang="en-US" sz="1100" dirty="0" smtClean="0">
                <a:solidFill>
                  <a:schemeClr val="tx2">
                    <a:lumMod val="50000"/>
                  </a:schemeClr>
                </a:solidFill>
                <a:latin typeface="Arial Narrow" panose="020B0606020202030204" pitchFamily="34" charset="0"/>
              </a:rPr>
              <a:t>10:45 </a:t>
            </a:r>
            <a:r>
              <a:rPr lang="en-US" sz="1100" dirty="0">
                <a:solidFill>
                  <a:schemeClr val="tx2">
                    <a:lumMod val="50000"/>
                  </a:schemeClr>
                </a:solidFill>
                <a:latin typeface="Arial Narrow" panose="020B0606020202030204" pitchFamily="34" charset="0"/>
              </a:rPr>
              <a:t>– 12:30</a:t>
            </a: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endParaRPr lang="pt-BR" sz="1100" dirty="0" smtClean="0">
              <a:solidFill>
                <a:schemeClr val="tx2">
                  <a:lumMod val="50000"/>
                </a:schemeClr>
              </a:solidFill>
              <a:latin typeface="Arial Narrow" panose="020B0606020202030204" pitchFamily="34" charset="0"/>
            </a:endParaRPr>
          </a:p>
          <a:p>
            <a:pPr>
              <a:lnSpc>
                <a:spcPts val="1200"/>
              </a:lnSpc>
              <a:defRPr lang="en-US"/>
            </a:pPr>
            <a:endParaRPr lang="pt-BR" sz="1100" dirty="0" smtClean="0">
              <a:solidFill>
                <a:schemeClr val="tx2">
                  <a:lumMod val="50000"/>
                </a:schemeClr>
              </a:solidFill>
              <a:latin typeface="Arial Narrow" panose="020B0606020202030204" pitchFamily="34" charset="0"/>
            </a:endParaRPr>
          </a:p>
          <a:p>
            <a:pPr>
              <a:lnSpc>
                <a:spcPts val="1200"/>
              </a:lnSpc>
              <a:defRPr lang="en-US"/>
            </a:pPr>
            <a:r>
              <a:rPr lang="en-US" sz="1100" i="1" dirty="0" smtClean="0">
                <a:solidFill>
                  <a:schemeClr val="tx2">
                    <a:lumMod val="50000"/>
                  </a:schemeClr>
                </a:solidFill>
                <a:latin typeface="Arial Narrow" panose="020B0606020202030204" pitchFamily="34" charset="0"/>
                <a:cs typeface="Times New Roman" panose="02020603050405020304" pitchFamily="1" charset="0"/>
              </a:rPr>
              <a:t>12:30- </a:t>
            </a:r>
            <a:r>
              <a:rPr lang="en-US" sz="1100" i="1" dirty="0">
                <a:solidFill>
                  <a:schemeClr val="tx2">
                    <a:lumMod val="50000"/>
                  </a:schemeClr>
                </a:solidFill>
                <a:latin typeface="Arial Narrow" panose="020B0606020202030204" pitchFamily="34" charset="0"/>
                <a:cs typeface="Times New Roman" panose="02020603050405020304" pitchFamily="1" charset="0"/>
              </a:rPr>
              <a:t>14:00</a:t>
            </a:r>
          </a:p>
          <a:p>
            <a:pPr>
              <a:lnSpc>
                <a:spcPts val="1200"/>
              </a:lnSpc>
              <a:defRPr lang="en-US"/>
            </a:pPr>
            <a:r>
              <a:rPr lang="en-US" sz="1100" dirty="0">
                <a:solidFill>
                  <a:schemeClr val="tx2">
                    <a:lumMod val="50000"/>
                  </a:schemeClr>
                </a:solidFill>
                <a:latin typeface="Arial Narrow" panose="020B0606020202030204" pitchFamily="34" charset="0"/>
              </a:rPr>
              <a:t>14:00 – 15:45</a:t>
            </a: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r>
              <a:rPr lang="en-US" sz="1100" dirty="0" smtClean="0">
                <a:solidFill>
                  <a:schemeClr val="tx2">
                    <a:lumMod val="50000"/>
                  </a:schemeClr>
                </a:solidFill>
                <a:latin typeface="Arial Narrow" panose="020B0606020202030204" pitchFamily="34" charset="0"/>
              </a:rPr>
              <a:t>15:45 </a:t>
            </a:r>
            <a:r>
              <a:rPr lang="en-US" sz="1100" dirty="0">
                <a:solidFill>
                  <a:schemeClr val="tx2">
                    <a:lumMod val="50000"/>
                  </a:schemeClr>
                </a:solidFill>
                <a:latin typeface="Arial Narrow" panose="020B0606020202030204" pitchFamily="34" charset="0"/>
              </a:rPr>
              <a:t>– 16:15</a:t>
            </a:r>
          </a:p>
          <a:p>
            <a:pPr>
              <a:lnSpc>
                <a:spcPts val="1200"/>
              </a:lnSpc>
              <a:defRPr lang="en-US"/>
            </a:pPr>
            <a:r>
              <a:rPr lang="en-US" sz="1100" dirty="0">
                <a:solidFill>
                  <a:schemeClr val="tx2">
                    <a:lumMod val="50000"/>
                  </a:schemeClr>
                </a:solidFill>
                <a:latin typeface="Arial Narrow" panose="020B0606020202030204" pitchFamily="34" charset="0"/>
              </a:rPr>
              <a:t>16:15 – 18:00</a:t>
            </a: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endParaRPr lang="en-US" sz="1100" dirty="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endParaRPr lang="en-US" sz="1100" dirty="0" smtClean="0">
              <a:solidFill>
                <a:schemeClr val="tx2">
                  <a:lumMod val="50000"/>
                </a:schemeClr>
              </a:solidFill>
              <a:latin typeface="Arial Narrow" panose="020B0606020202030204" pitchFamily="34" charset="0"/>
            </a:endParaRPr>
          </a:p>
          <a:p>
            <a:pPr>
              <a:lnSpc>
                <a:spcPts val="1200"/>
              </a:lnSpc>
              <a:defRPr lang="en-US"/>
            </a:pPr>
            <a:r>
              <a:rPr lang="en-US" sz="1100" dirty="0" smtClean="0">
                <a:solidFill>
                  <a:schemeClr val="tx2">
                    <a:lumMod val="50000"/>
                  </a:schemeClr>
                </a:solidFill>
                <a:latin typeface="Arial Narrow" panose="020B0606020202030204" pitchFamily="34" charset="0"/>
              </a:rPr>
              <a:t>&gt; 18:00 </a:t>
            </a:r>
            <a:endParaRPr lang="en-US" sz="1100" dirty="0">
              <a:solidFill>
                <a:schemeClr val="tx2">
                  <a:lumMod val="50000"/>
                </a:schemeClr>
              </a:solidFill>
              <a:latin typeface="Arial Narrow" panose="020B0606020202030204" pitchFamily="34" charset="0"/>
            </a:endParaRPr>
          </a:p>
        </p:txBody>
      </p:sp>
      <p:sp>
        <p:nvSpPr>
          <p:cNvPr id="38"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5</a:t>
            </a:fld>
            <a:endParaRPr lang="fr-FR" altLang="pt-PT" sz="1200" b="1" i="1" u="sng" dirty="0" smtClean="0">
              <a:solidFill>
                <a:schemeClr val="tx2">
                  <a:lumMod val="50000"/>
                </a:schemeClr>
              </a:solidFill>
            </a:endParaRPr>
          </a:p>
        </p:txBody>
      </p:sp>
      <p:pic>
        <p:nvPicPr>
          <p:cNvPr id="49"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50" name="TextBox 4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2" name="Caixa de Texto 17"/>
          <p:cNvSpPr txBox="1"/>
          <p:nvPr/>
        </p:nvSpPr>
        <p:spPr>
          <a:xfrm>
            <a:off x="7171739" y="6666009"/>
            <a:ext cx="1921461" cy="173427"/>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5" name="TextBox 26"/>
          <p:cNvSpPr/>
          <p:nvPr/>
        </p:nvSpPr>
        <p:spPr>
          <a:xfrm>
            <a:off x="980440" y="986154"/>
            <a:ext cx="6289675" cy="5871845"/>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dirty="0">
                <a:solidFill>
                  <a:schemeClr val="tx2">
                    <a:lumMod val="50000"/>
                  </a:schemeClr>
                </a:solidFill>
                <a:latin typeface="Arial Narrow" panose="020B0606020202030204" pitchFamily="34" charset="0"/>
              </a:rPr>
              <a:t>Theme</a:t>
            </a:r>
            <a:r>
              <a:rPr lang="pt-PT" sz="1100" i="1" dirty="0" smtClean="0">
                <a:solidFill>
                  <a:schemeClr val="tx2">
                    <a:lumMod val="50000"/>
                  </a:schemeClr>
                </a:solidFill>
                <a:latin typeface="Arial Narrow" panose="020B0606020202030204" pitchFamily="34" charset="0"/>
              </a:rPr>
              <a:t> I:</a:t>
            </a:r>
            <a:r>
              <a:rPr lang="pt-PT" sz="1100" b="1"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Research, Legislation, Regulation and Technology of</a:t>
            </a:r>
            <a:r>
              <a:rPr lang="pt-PT"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«Rochagem</a:t>
            </a:r>
            <a:r>
              <a:rPr lang="pt-PT" sz="1100" i="1" dirty="0">
                <a:solidFill>
                  <a:schemeClr val="bg1"/>
                </a:solidFill>
                <a:latin typeface="Arial Narrow" panose="020B0606020202030204" pitchFamily="34" charset="0"/>
              </a:rPr>
              <a:t>»</a:t>
            </a:r>
            <a:endParaRPr lang="pt-PT" sz="1100" i="1" dirty="0" smtClean="0">
              <a:solidFill>
                <a:schemeClr val="bg1"/>
              </a:solidFill>
              <a:latin typeface="Arial Narrow" panose="020B0606020202030204" pitchFamily="34" charset="0"/>
            </a:endParaRPr>
          </a:p>
          <a:p>
            <a:pPr>
              <a:lnSpc>
                <a:spcPts val="1100"/>
              </a:lnSpc>
              <a:defRPr lang="en-US"/>
            </a:pPr>
            <a:r>
              <a:rPr lang="pt-PT" sz="1100" i="1" dirty="0" smtClean="0">
                <a:solidFill>
                  <a:schemeClr val="tx2">
                    <a:lumMod val="50000"/>
                  </a:schemeClr>
                </a:solidFill>
                <a:latin typeface="Arial Narrow" panose="020B0606020202030204" pitchFamily="34" charset="0"/>
              </a:rPr>
              <a:t>Moderator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en-US" sz="1100">
                <a:solidFill>
                  <a:schemeClr val="bg1"/>
                </a:solidFill>
                <a:latin typeface="Arial Narrow" panose="020B0606020202030204" pitchFamily="34" charset="0"/>
                <a:sym typeface="+mn-ea"/>
              </a:rPr>
              <a:t>University of The Gambia – The </a:t>
            </a:r>
            <a:r>
              <a:rPr lang="en-US" sz="1100" smtClean="0">
                <a:solidFill>
                  <a:schemeClr val="bg1"/>
                </a:solidFill>
                <a:latin typeface="Arial Narrow" panose="020B0606020202030204" pitchFamily="34" charset="0"/>
                <a:sym typeface="+mn-ea"/>
              </a:rPr>
              <a:t>Gambia</a:t>
            </a:r>
          </a:p>
          <a:p>
            <a:pPr>
              <a:lnSpc>
                <a:spcPts val="1100"/>
              </a:lnSpc>
              <a:defRPr lang="en-US"/>
            </a:pPr>
            <a:r>
              <a:rPr lang="pt-PT" sz="1100" i="1" smtClean="0">
                <a:solidFill>
                  <a:schemeClr val="tx2">
                    <a:lumMod val="50000"/>
                  </a:schemeClr>
                </a:solidFill>
                <a:latin typeface="Arial Narrow" panose="020B0606020202030204" pitchFamily="34" charset="0"/>
              </a:rPr>
              <a:t>Interventions </a:t>
            </a:r>
            <a:r>
              <a:rPr lang="pt-PT" sz="1100" i="1" dirty="0">
                <a:solidFill>
                  <a:schemeClr val="tx2">
                    <a:lumMod val="50000"/>
                  </a:schemeClr>
                </a:solidFill>
                <a:latin typeface="Arial Narrow" panose="020B0606020202030204" pitchFamily="34" charset="0"/>
              </a:rPr>
              <a:t>of </a:t>
            </a:r>
            <a:r>
              <a:rPr lang="pt-PT" sz="1100" i="1" dirty="0" smtClean="0">
                <a:solidFill>
                  <a:schemeClr val="tx2">
                    <a:lumMod val="50000"/>
                  </a:schemeClr>
                </a:solidFill>
                <a:latin typeface="Arial Narrow" panose="020B0606020202030204" pitchFamily="34" charset="0"/>
              </a:rPr>
              <a:t>Experts</a:t>
            </a:r>
            <a:r>
              <a:rPr lang="pt-PT" sz="1100" i="1" dirty="0" smtClean="0">
                <a:solidFill>
                  <a:schemeClr val="tx2">
                    <a:lumMod val="50000"/>
                  </a:schemeClr>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sym typeface="+mn-ea"/>
              </a:rPr>
              <a:t>CILSS </a:t>
            </a:r>
            <a:r>
              <a:rPr lang="pt-PT" sz="1100" dirty="0">
                <a:solidFill>
                  <a:schemeClr val="bg1"/>
                </a:solidFill>
                <a:latin typeface="Arial Narrow" panose="020B0606020202030204" pitchFamily="34" charset="0"/>
                <a:sym typeface="+mn-ea"/>
              </a:rPr>
              <a:t>- Permanent Interstate Committee for Drought Control in the </a:t>
            </a:r>
            <a:r>
              <a:rPr lang="pt-PT" sz="1100" dirty="0" smtClean="0">
                <a:solidFill>
                  <a:schemeClr val="bg1"/>
                </a:solidFill>
                <a:latin typeface="Arial Narrow" panose="020B0606020202030204" pitchFamily="34" charset="0"/>
                <a:sym typeface="+mn-ea"/>
              </a:rPr>
              <a:t>Sahel</a:t>
            </a:r>
            <a:endParaRPr lang="pt-PT" sz="1100" i="1" dirty="0" smtClean="0">
              <a:solidFill>
                <a:schemeClr val="tx2">
                  <a:lumMod val="50000"/>
                </a:schemeClr>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BR" sz="1100" i="1" dirty="0">
                <a:solidFill>
                  <a:schemeClr val="bg1"/>
                </a:solidFill>
                <a:latin typeface="Arial Narrow" panose="020B0606020202030204" pitchFamily="34" charset="0"/>
              </a:rPr>
              <a:t>Prof.  Suzi Huff Theodoro –  </a:t>
            </a:r>
            <a:r>
              <a:rPr lang="pt-PT" sz="1100" dirty="0">
                <a:solidFill>
                  <a:schemeClr val="bg1"/>
                </a:solidFill>
                <a:latin typeface="Arial Narrow" panose="020B0606020202030204" pitchFamily="34" charset="0"/>
              </a:rPr>
              <a:t>Researcher at the University of Brasilia</a:t>
            </a:r>
            <a:endParaRPr lang="fr-FR" sz="1100" i="1" dirty="0" smtClean="0">
              <a:solidFill>
                <a:schemeClr val="bg1"/>
              </a:solidFill>
              <a:latin typeface="Arial Narrow" panose="020B0606020202030204" pitchFamily="34" charset="0"/>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Peter van Straaten – </a:t>
            </a:r>
            <a:r>
              <a:rPr lang="pt-PT" sz="1100" dirty="0">
                <a:solidFill>
                  <a:schemeClr val="bg1"/>
                </a:solidFill>
                <a:latin typeface="Arial Narrow" panose="020B0606020202030204" pitchFamily="34" charset="0"/>
              </a:rPr>
              <a:t>Research Fellow at the University of Guelph - </a:t>
            </a:r>
            <a:r>
              <a:rPr lang="pt-PT" sz="1100" dirty="0" smtClean="0">
                <a:solidFill>
                  <a:schemeClr val="bg1"/>
                </a:solidFill>
                <a:latin typeface="Arial Narrow" panose="020B0606020202030204" pitchFamily="34" charset="0"/>
              </a:rPr>
              <a:t>Canada</a:t>
            </a:r>
            <a:endParaRPr lang="fr-FR" sz="1100" i="1" dirty="0">
              <a:solidFill>
                <a:schemeClr val="bg1"/>
              </a:solidFill>
              <a:latin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Prof</a:t>
            </a:r>
            <a:r>
              <a:rPr lang="pt-PT" sz="1100" dirty="0">
                <a:solidFill>
                  <a:schemeClr val="bg1"/>
                </a:solidFill>
                <a:latin typeface="Arial Narrow" panose="020B0606020202030204" pitchFamily="34" charset="0"/>
              </a:rPr>
              <a:t>. Eder  de Souza Martins – Researcher at </a:t>
            </a:r>
            <a:r>
              <a:rPr lang="pt-PT" sz="1100" i="1" dirty="0">
                <a:solidFill>
                  <a:schemeClr val="bg1"/>
                </a:solidFill>
                <a:latin typeface="Arial Narrow" panose="020B0606020202030204" pitchFamily="34" charset="0"/>
              </a:rPr>
              <a:t>EMBRAPA</a:t>
            </a:r>
            <a:r>
              <a:rPr lang="pt-PT" sz="1100"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rPr>
              <a:t> </a:t>
            </a:r>
            <a:r>
              <a:rPr lang="fr-FR" sz="1100" i="1" dirty="0" smtClean="0">
                <a:solidFill>
                  <a:schemeClr val="bg1"/>
                </a:solidFill>
                <a:latin typeface="Arial Narrow" panose="020B0606020202030204" pitchFamily="34" charset="0"/>
              </a:rPr>
              <a:t>(</a:t>
            </a:r>
            <a:r>
              <a:rPr lang="pt-PT" sz="1100" dirty="0">
                <a:solidFill>
                  <a:schemeClr val="bg1"/>
                </a:solidFill>
                <a:latin typeface="Arial Narrow" panose="020B0606020202030204" pitchFamily="34" charset="0"/>
              </a:rPr>
              <a:t>Brazilian Society for Agro-Livestock Research</a:t>
            </a:r>
            <a:r>
              <a:rPr lang="pt-BR" sz="1100" i="1" dirty="0" smtClean="0">
                <a:solidFill>
                  <a:schemeClr val="bg1"/>
                </a:solidFill>
                <a:latin typeface="Arial Narrow" panose="020B0606020202030204" pitchFamily="34" charset="0"/>
              </a:rPr>
              <a:t>)</a:t>
            </a:r>
          </a:p>
          <a:p>
            <a:pPr>
              <a:lnSpc>
                <a:spcPts val="1100"/>
              </a:lnSpc>
              <a:defRPr lang="en-US"/>
            </a:pPr>
            <a:r>
              <a:rPr lang="pt-PT" altLang="pt-BR" sz="1100" i="1" dirty="0">
                <a:solidFill>
                  <a:schemeClr val="bg1"/>
                </a:solidFill>
                <a:latin typeface="Arial Narrow" panose="020B0606020202030204" pitchFamily="34" charset="0"/>
              </a:rPr>
              <a:t>■ </a:t>
            </a:r>
            <a:r>
              <a:rPr lang="pt-BR" sz="1100" dirty="0">
                <a:solidFill>
                  <a:schemeClr val="bg1"/>
                </a:solidFill>
                <a:latin typeface="Arial Narrow" panose="020B0606020202030204" pitchFamily="34" charset="0"/>
              </a:rPr>
              <a:t>Mrs </a:t>
            </a:r>
            <a:r>
              <a:rPr lang="en-US" sz="1100" dirty="0">
                <a:solidFill>
                  <a:schemeClr val="bg1"/>
                </a:solidFill>
                <a:latin typeface="Arial Narrow" panose="020B0606020202030204" pitchFamily="34" charset="0"/>
              </a:rPr>
              <a:t>Joanna </a:t>
            </a:r>
            <a:r>
              <a:rPr lang="en-US" sz="1100" dirty="0" err="1">
                <a:solidFill>
                  <a:schemeClr val="bg1"/>
                </a:solidFill>
                <a:latin typeface="Arial Narrow" panose="020B0606020202030204" pitchFamily="34" charset="0"/>
              </a:rPr>
              <a:t>Campe</a:t>
            </a:r>
            <a:r>
              <a:rPr lang="en-US" sz="1100" dirty="0">
                <a:solidFill>
                  <a:schemeClr val="bg1"/>
                </a:solidFill>
                <a:latin typeface="Arial Narrow" panose="020B0606020202030204" pitchFamily="34" charset="0"/>
              </a:rPr>
              <a:t>, Founder </a:t>
            </a:r>
            <a:r>
              <a:rPr lang="en-US" sz="1100" dirty="0" smtClean="0">
                <a:solidFill>
                  <a:schemeClr val="bg1"/>
                </a:solidFill>
                <a:latin typeface="Arial Narrow" panose="020B0606020202030204" pitchFamily="34" charset="0"/>
              </a:rPr>
              <a:t>and </a:t>
            </a:r>
            <a:r>
              <a:rPr lang="en-US" sz="1100" dirty="0">
                <a:solidFill>
                  <a:schemeClr val="bg1"/>
                </a:solidFill>
                <a:latin typeface="Arial Narrow" panose="020B0606020202030204" pitchFamily="34" charset="0"/>
              </a:rPr>
              <a:t>executive director of RTE</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rPr>
              <a:t>Debates</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chemeClr val="tx2">
                    <a:lumMod val="50000"/>
                  </a:schemeClr>
                </a:solidFill>
                <a:latin typeface="Arial Narrow" panose="020B0606020202030204" pitchFamily="34" charset="0"/>
              </a:rPr>
              <a:t>Coffee </a:t>
            </a:r>
            <a:r>
              <a:rPr lang="pt-PT" sz="1100" dirty="0">
                <a:solidFill>
                  <a:schemeClr val="tx2">
                    <a:lumMod val="50000"/>
                  </a:schemeClr>
                </a:solidFill>
                <a:latin typeface="Arial Narrow" panose="020B0606020202030204" pitchFamily="34" charset="0"/>
              </a:rPr>
              <a:t>break</a:t>
            </a:r>
            <a:endParaRPr lang="pt-PT" sz="1100" dirty="0" smtClean="0">
              <a:solidFill>
                <a:schemeClr val="tx2">
                  <a:lumMod val="50000"/>
                </a:schemeClr>
              </a:solidFill>
              <a:latin typeface="Arial Narrow" panose="020B0606020202030204" pitchFamily="34" charset="0"/>
            </a:endParaRPr>
          </a:p>
          <a:p>
            <a:pPr>
              <a:lnSpc>
                <a:spcPts val="1100"/>
              </a:lnSpc>
              <a:defRPr lang="en-US"/>
            </a:pPr>
            <a:r>
              <a:rPr lang="pt-PT" sz="1100" i="1" dirty="0" smtClean="0">
                <a:solidFill>
                  <a:schemeClr val="tx2">
                    <a:lumMod val="50000"/>
                  </a:schemeClr>
                </a:solidFill>
                <a:latin typeface="Arial Narrow" panose="020B0606020202030204" pitchFamily="34" charset="0"/>
              </a:rPr>
              <a:t>Theme II: </a:t>
            </a:r>
            <a:r>
              <a:rPr lang="pt-PT" sz="1100" dirty="0">
                <a:solidFill>
                  <a:schemeClr val="bg1"/>
                </a:solidFill>
                <a:latin typeface="Arial Narrow" panose="020B0606020202030204" pitchFamily="34" charset="0"/>
              </a:rPr>
              <a:t>Fertilization of agricultural soils and protection of the </a:t>
            </a:r>
            <a:r>
              <a:rPr lang="pt-PT" sz="1100" dirty="0" smtClean="0">
                <a:solidFill>
                  <a:schemeClr val="bg1"/>
                </a:solidFill>
                <a:latin typeface="Arial Narrow" panose="020B0606020202030204" pitchFamily="34" charset="0"/>
              </a:rPr>
              <a:t>environment</a:t>
            </a:r>
            <a:endParaRPr lang="pt-PT" sz="1100" i="1" dirty="0">
              <a:solidFill>
                <a:schemeClr val="bg1"/>
              </a:solidFill>
              <a:latin typeface="Arial Narrow" panose="020B0606020202030204" pitchFamily="34" charset="0"/>
            </a:endParaRPr>
          </a:p>
          <a:p>
            <a:pPr>
              <a:lnSpc>
                <a:spcPts val="1100"/>
              </a:lnSpc>
              <a:defRPr lang="en-US"/>
            </a:pPr>
            <a:r>
              <a:rPr lang="pt-PT" sz="1100" i="1" dirty="0" smtClean="0">
                <a:solidFill>
                  <a:schemeClr val="tx2">
                    <a:lumMod val="50000"/>
                  </a:schemeClr>
                </a:solidFill>
                <a:latin typeface="Arial Narrow" panose="020B0606020202030204" pitchFamily="34" charset="0"/>
              </a:rPr>
              <a:t>Moderator:</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en-US" sz="1100" dirty="0" err="1">
                <a:solidFill>
                  <a:schemeClr val="bg1"/>
                </a:solidFill>
                <a:latin typeface="Arial Narrow" panose="020B0606020202030204" pitchFamily="34" charset="0"/>
              </a:rPr>
              <a:t>Cheikh</a:t>
            </a:r>
            <a:r>
              <a:rPr lang="en-US" sz="1100" dirty="0">
                <a:solidFill>
                  <a:schemeClr val="bg1"/>
                </a:solidFill>
                <a:latin typeface="Arial Narrow" panose="020B0606020202030204" pitchFamily="34" charset="0"/>
              </a:rPr>
              <a:t> Anta </a:t>
            </a:r>
            <a:r>
              <a:rPr lang="en-US" sz="1100" dirty="0" err="1">
                <a:solidFill>
                  <a:schemeClr val="bg1"/>
                </a:solidFill>
                <a:latin typeface="Arial Narrow" panose="020B0606020202030204" pitchFamily="34" charset="0"/>
              </a:rPr>
              <a:t>Diop</a:t>
            </a:r>
            <a:r>
              <a:rPr lang="en-US" sz="1100" dirty="0">
                <a:solidFill>
                  <a:schemeClr val="bg1"/>
                </a:solidFill>
                <a:latin typeface="Arial Narrow" panose="020B0606020202030204" pitchFamily="34" charset="0"/>
              </a:rPr>
              <a:t> University of Dakar – </a:t>
            </a:r>
            <a:r>
              <a:rPr lang="en-US" sz="1100" dirty="0" smtClean="0">
                <a:solidFill>
                  <a:schemeClr val="bg1"/>
                </a:solidFill>
                <a:latin typeface="Arial Narrow" panose="020B0606020202030204" pitchFamily="34" charset="0"/>
              </a:rPr>
              <a:t>Senegal</a:t>
            </a:r>
            <a:endParaRPr lang="pt-BR" sz="1100" i="1" dirty="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i="1" dirty="0">
                <a:solidFill>
                  <a:schemeClr val="tx2">
                    <a:lumMod val="50000"/>
                  </a:schemeClr>
                </a:solidFill>
                <a:latin typeface="Arial Narrow" panose="020B0606020202030204" pitchFamily="34" charset="0"/>
              </a:rPr>
              <a:t>Interventions of </a:t>
            </a:r>
            <a:r>
              <a:rPr lang="pt-PT" sz="1100" i="1" dirty="0" smtClean="0">
                <a:solidFill>
                  <a:schemeClr val="tx2">
                    <a:lumMod val="50000"/>
                  </a:schemeClr>
                </a:solidFill>
                <a:latin typeface="Arial Narrow" panose="020B0606020202030204" pitchFamily="34" charset="0"/>
              </a:rPr>
              <a:t>Experts</a:t>
            </a:r>
            <a:r>
              <a:rPr lang="pt-PT" sz="1100" i="1" dirty="0" smtClean="0">
                <a:solidFill>
                  <a:schemeClr val="tx2">
                    <a:lumMod val="50000"/>
                  </a:schemeClr>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Directorate of Agriculture and Rural Development of </a:t>
            </a:r>
            <a:r>
              <a:rPr lang="pt-PT" sz="1100" i="1" dirty="0">
                <a:solidFill>
                  <a:schemeClr val="bg1"/>
                </a:solidFill>
                <a:latin typeface="Arial Narrow" panose="020B0606020202030204" pitchFamily="34" charset="0"/>
                <a:sym typeface="+mn-ea"/>
              </a:rPr>
              <a:t>ECOWAS</a:t>
            </a:r>
            <a:endParaRPr lang="pt-PT" sz="1100" dirty="0">
              <a:solidFill>
                <a:schemeClr val="bg1"/>
              </a:solidFill>
              <a:latin typeface="Arial Narrow" panose="020B0606020202030204" pitchFamily="34" charset="0"/>
              <a:sym typeface="+mn-ea"/>
            </a:endParaRPr>
          </a:p>
          <a:p>
            <a:pPr>
              <a:lnSpc>
                <a:spcPts val="1100"/>
              </a:lnSpc>
              <a:defRPr lang="en-US"/>
            </a:pPr>
            <a:r>
              <a:rPr lang="pt-PT" altLang="pt-BR" sz="1100" i="1" dirty="0" smtClean="0">
                <a:solidFill>
                  <a:schemeClr val="bg1"/>
                </a:solidFill>
                <a:latin typeface="Arial Narrow" panose="020B0606020202030204" pitchFamily="34" charset="0"/>
              </a:rPr>
              <a:t>■ </a:t>
            </a:r>
            <a:r>
              <a:rPr lang="en-US" sz="1100" dirty="0">
                <a:solidFill>
                  <a:schemeClr val="bg1"/>
                </a:solidFill>
                <a:latin typeface="Arial Narrow" panose="020B0606020202030204" pitchFamily="34" charset="0"/>
                <a:sym typeface="+mn-ea"/>
              </a:rPr>
              <a:t>ARAA  - Regional Agency for Agriculture and </a:t>
            </a:r>
            <a:r>
              <a:rPr lang="en-US" sz="1100" dirty="0" smtClean="0">
                <a:solidFill>
                  <a:schemeClr val="bg1"/>
                </a:solidFill>
                <a:latin typeface="Arial Narrow" panose="020B0606020202030204" pitchFamily="34" charset="0"/>
                <a:sym typeface="+mn-ea"/>
              </a:rPr>
              <a:t>Food</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University of Cape </a:t>
            </a:r>
            <a:r>
              <a:rPr lang="pt-PT" sz="1100" dirty="0" smtClean="0">
                <a:solidFill>
                  <a:schemeClr val="bg1"/>
                </a:solidFill>
                <a:latin typeface="Arial Narrow" panose="020B0606020202030204" pitchFamily="34" charset="0"/>
              </a:rPr>
              <a:t>Verde</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Emeritus Othon Henry </a:t>
            </a:r>
            <a:r>
              <a:rPr lang="pt-PT" sz="1100" dirty="0" smtClean="0">
                <a:solidFill>
                  <a:schemeClr val="bg1"/>
                </a:solidFill>
                <a:latin typeface="Arial Narrow" panose="020B0606020202030204" pitchFamily="34" charset="0"/>
              </a:rPr>
              <a:t>Leonardos - </a:t>
            </a:r>
            <a:r>
              <a:rPr lang="pt-PT" sz="1100" dirty="0">
                <a:solidFill>
                  <a:schemeClr val="bg1"/>
                </a:solidFill>
                <a:latin typeface="Arial Narrow" panose="020B0606020202030204" pitchFamily="34" charset="0"/>
              </a:rPr>
              <a:t>Researcher at the University of </a:t>
            </a:r>
            <a:r>
              <a:rPr lang="pt-PT" sz="1100" dirty="0" smtClean="0">
                <a:solidFill>
                  <a:schemeClr val="bg1"/>
                </a:solidFill>
                <a:latin typeface="Arial Narrow" panose="020B0606020202030204" pitchFamily="34" charset="0"/>
              </a:rPr>
              <a:t>Brasilia</a:t>
            </a:r>
            <a:endParaRPr lang="pt-PT" sz="1100" dirty="0">
              <a:solidFill>
                <a:schemeClr val="bg1"/>
              </a:solidFill>
              <a:latin typeface="Arial Narrow" panose="020B0606020202030204" pitchFamily="34" charset="0"/>
              <a:sym typeface="+mn-ea"/>
            </a:endParaRPr>
          </a:p>
          <a:p>
            <a:pPr>
              <a:lnSpc>
                <a:spcPts val="1100"/>
              </a:lnSpc>
              <a:defRPr lang="en-US"/>
            </a:pPr>
            <a:r>
              <a:rPr lang="pt-PT" sz="1100" dirty="0" smtClean="0">
                <a:solidFill>
                  <a:schemeClr val="bg1"/>
                </a:solidFill>
                <a:latin typeface="Arial Narrow" panose="020B0606020202030204" pitchFamily="34" charset="0"/>
              </a:rPr>
              <a:t>Debates</a:t>
            </a:r>
          </a:p>
          <a:p>
            <a:pPr eaLnBrk="1" fontAlgn="auto" latinLnBrk="0" hangingPunct="1">
              <a:lnSpc>
                <a:spcPts val="1200"/>
              </a:lnSpc>
              <a:defRPr lang="en-US"/>
            </a:pPr>
            <a:r>
              <a:rPr lang="pt-PT" sz="1100" i="1" dirty="0">
                <a:solidFill>
                  <a:schemeClr val="tx2">
                    <a:lumMod val="50000"/>
                  </a:schemeClr>
                </a:solidFill>
                <a:latin typeface="Arial Narrow" panose="020B0606020202030204" pitchFamily="34" charset="0"/>
                <a:sym typeface="+mn-ea"/>
              </a:rPr>
              <a:t>Lunch</a:t>
            </a:r>
            <a:endParaRPr lang="pt-PT" sz="1100" i="1" dirty="0">
              <a:solidFill>
                <a:schemeClr val="tx2">
                  <a:lumMod val="50000"/>
                </a:schemeClr>
              </a:solidFill>
              <a:latin typeface="Arial Narrow" panose="020B0606020202030204" pitchFamily="34" charset="0"/>
            </a:endParaRPr>
          </a:p>
          <a:p>
            <a:pPr>
              <a:lnSpc>
                <a:spcPts val="1100"/>
              </a:lnSpc>
              <a:defRPr lang="en-US"/>
            </a:pPr>
            <a:r>
              <a:rPr lang="pt-PT" sz="1100" i="1" dirty="0" smtClean="0">
                <a:solidFill>
                  <a:schemeClr val="tx2">
                    <a:lumMod val="50000"/>
                  </a:schemeClr>
                </a:solidFill>
                <a:latin typeface="Arial Narrow" panose="020B0606020202030204" pitchFamily="34" charset="0"/>
              </a:rPr>
              <a:t>Theme III</a:t>
            </a:r>
            <a:r>
              <a:rPr lang="pt-PT" sz="1100" i="1" dirty="0">
                <a:solidFill>
                  <a:schemeClr val="tx2">
                    <a:lumMod val="50000"/>
                  </a:schemeClr>
                </a:solidFill>
                <a:latin typeface="Arial Narrow" panose="020B0606020202030204" pitchFamily="34" charset="0"/>
              </a:rPr>
              <a:t>: </a:t>
            </a:r>
            <a:r>
              <a:rPr lang="pt-PT" sz="1100" dirty="0">
                <a:solidFill>
                  <a:schemeClr val="bg1"/>
                </a:solidFill>
                <a:latin typeface="Arial Narrow" panose="020B0606020202030204" pitchFamily="34" charset="0"/>
              </a:rPr>
              <a:t>The Agromineral Potential of Basalt and its specificities</a:t>
            </a:r>
            <a:r>
              <a:rPr lang="fr-FR" sz="1100" dirty="0" smtClean="0">
                <a:solidFill>
                  <a:schemeClr val="bg1"/>
                </a:solidFill>
                <a:latin typeface="Arial Narrow" panose="020B0606020202030204" pitchFamily="34" charset="0"/>
              </a:rPr>
              <a:t> </a:t>
            </a:r>
          </a:p>
          <a:p>
            <a:pPr>
              <a:lnSpc>
                <a:spcPts val="1100"/>
              </a:lnSpc>
              <a:defRPr lang="en-US"/>
            </a:pPr>
            <a:r>
              <a:rPr lang="pt-PT" sz="1100" i="1" dirty="0" smtClean="0">
                <a:solidFill>
                  <a:schemeClr val="tx2">
                    <a:lumMod val="50000"/>
                  </a:schemeClr>
                </a:solidFill>
                <a:latin typeface="Arial Narrow" panose="020B0606020202030204" pitchFamily="34" charset="0"/>
              </a:rPr>
              <a:t>Moderator</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en-US" sz="1100" dirty="0">
                <a:solidFill>
                  <a:schemeClr val="bg1"/>
                </a:solidFill>
                <a:latin typeface="Arial Narrow" panose="020B0606020202030204" pitchFamily="34" charset="0"/>
              </a:rPr>
              <a:t>Ghana Agricultural Chamber of Commerce </a:t>
            </a:r>
            <a:endParaRPr lang="en-US" sz="1100" dirty="0" smtClean="0">
              <a:solidFill>
                <a:schemeClr val="bg1"/>
              </a:solidFill>
              <a:latin typeface="Arial Narrow" panose="020B0606020202030204" pitchFamily="34" charset="0"/>
            </a:endParaRPr>
          </a:p>
          <a:p>
            <a:pPr>
              <a:lnSpc>
                <a:spcPts val="1100"/>
              </a:lnSpc>
              <a:defRPr lang="en-US"/>
            </a:pPr>
            <a:r>
              <a:rPr lang="pt-PT" sz="1100" i="1" dirty="0" smtClean="0">
                <a:solidFill>
                  <a:schemeClr val="tx2">
                    <a:lumMod val="50000"/>
                  </a:schemeClr>
                </a:solidFill>
                <a:latin typeface="Arial Narrow" panose="020B0606020202030204" pitchFamily="34" charset="0"/>
              </a:rPr>
              <a:t>Interventions </a:t>
            </a:r>
            <a:r>
              <a:rPr lang="pt-PT" sz="1100" i="1" dirty="0">
                <a:solidFill>
                  <a:schemeClr val="tx2">
                    <a:lumMod val="50000"/>
                  </a:schemeClr>
                </a:solidFill>
                <a:latin typeface="Arial Narrow" panose="020B0606020202030204" pitchFamily="34" charset="0"/>
              </a:rPr>
              <a:t>of </a:t>
            </a:r>
            <a:r>
              <a:rPr lang="pt-PT" sz="1100" i="1" dirty="0" smtClean="0">
                <a:solidFill>
                  <a:schemeClr val="tx2">
                    <a:lumMod val="50000"/>
                  </a:schemeClr>
                </a:solidFill>
                <a:latin typeface="Arial Narrow" panose="020B0606020202030204" pitchFamily="34" charset="0"/>
              </a:rPr>
              <a:t>Experts</a:t>
            </a:r>
            <a:r>
              <a:rPr lang="pt-PT" sz="1100" i="1" dirty="0" smtClean="0">
                <a:solidFill>
                  <a:schemeClr val="tx2">
                    <a:lumMod val="50000"/>
                  </a:schemeClr>
                </a:solidFill>
                <a:latin typeface="Arial Narrow" panose="020B0606020202030204" pitchFamily="34" charset="0"/>
                <a:sym typeface="+mn-ea"/>
              </a:rPr>
              <a:t>:</a:t>
            </a:r>
            <a:endParaRPr lang="pt-PT" sz="1100" i="1" dirty="0">
              <a:solidFill>
                <a:schemeClr val="tx2">
                  <a:lumMod val="50000"/>
                </a:schemeClr>
              </a:solidFill>
              <a:latin typeface="Arial Narrow" panose="020B0606020202030204" pitchFamily="34" charset="0"/>
              <a:sym typeface="+mn-ea"/>
            </a:endParaRP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MSc. Magda Bergmann - Researcher of the Geological Survey of Brazil</a:t>
            </a:r>
            <a:endParaRPr lang="pt-PT" sz="1100" dirty="0">
              <a:solidFill>
                <a:schemeClr val="bg1"/>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MSc. MSc. Andrea Sander - Researcher of the Geological Survey of Brazil</a:t>
            </a:r>
            <a:endParaRPr lang="pt-PT" sz="1100" dirty="0" smtClean="0">
              <a:solidFill>
                <a:schemeClr val="bg1"/>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Emeritus Peter van Straaten - Research Fellow at the University of Guelph - </a:t>
            </a:r>
            <a:r>
              <a:rPr lang="pt-PT" sz="1100" dirty="0" smtClean="0">
                <a:solidFill>
                  <a:schemeClr val="bg1"/>
                </a:solidFill>
                <a:latin typeface="Arial Narrow" panose="020B0606020202030204" pitchFamily="34" charset="0"/>
              </a:rPr>
              <a:t>Canada</a:t>
            </a:r>
            <a:endParaRPr lang="pt-BR" sz="1100" dirty="0" smtClean="0">
              <a:solidFill>
                <a:schemeClr val="bg1"/>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cs typeface="Arial Narrow" panose="020B0606020202030204" pitchFamily="34" charset="0"/>
                <a:sym typeface="+mn-ea"/>
              </a:rPr>
              <a:t>University </a:t>
            </a:r>
            <a:r>
              <a:rPr lang="pt-PT" sz="1100" dirty="0">
                <a:solidFill>
                  <a:schemeClr val="bg1"/>
                </a:solidFill>
                <a:latin typeface="Arial Narrow" panose="020B0606020202030204" pitchFamily="34" charset="0"/>
                <a:cs typeface="Arial Narrow" panose="020B0606020202030204" pitchFamily="34" charset="0"/>
                <a:sym typeface="+mn-ea"/>
              </a:rPr>
              <a:t>of Yaoundé - </a:t>
            </a:r>
            <a:r>
              <a:rPr lang="pt-PT" sz="1100" dirty="0" smtClean="0">
                <a:solidFill>
                  <a:schemeClr val="bg1"/>
                </a:solidFill>
                <a:latin typeface="Arial Narrow" panose="020B0606020202030204" pitchFamily="34" charset="0"/>
                <a:cs typeface="Arial Narrow" panose="020B0606020202030204" pitchFamily="34" charset="0"/>
                <a:sym typeface="+mn-ea"/>
              </a:rPr>
              <a:t>Cameroon</a:t>
            </a:r>
            <a:endParaRPr lang="pt-PT" sz="1100" dirty="0">
              <a:solidFill>
                <a:schemeClr val="bg1"/>
              </a:solidFill>
              <a:latin typeface="Arial Narrow" panose="020B0606020202030204" pitchFamily="34" charset="0"/>
              <a:sym typeface="+mn-ea"/>
            </a:endParaRPr>
          </a:p>
          <a:p>
            <a:pPr>
              <a:lnSpc>
                <a:spcPts val="1100"/>
              </a:lnSpc>
              <a:defRPr lang="en-US"/>
            </a:pPr>
            <a:r>
              <a:rPr lang="pt-PT" sz="1100" dirty="0" smtClean="0">
                <a:solidFill>
                  <a:schemeClr val="bg1"/>
                </a:solidFill>
                <a:latin typeface="Arial Narrow" panose="020B0606020202030204" pitchFamily="34" charset="0"/>
              </a:rPr>
              <a:t>Debates</a:t>
            </a:r>
            <a:endParaRPr lang="fr-FR" sz="1100" i="1" dirty="0">
              <a:solidFill>
                <a:schemeClr val="bg1"/>
              </a:solidFill>
              <a:latin typeface="Arial Narrow" panose="020B0606020202030204" pitchFamily="34" charset="0"/>
            </a:endParaRPr>
          </a:p>
          <a:p>
            <a:pPr>
              <a:lnSpc>
                <a:spcPts val="1100"/>
              </a:lnSpc>
              <a:defRPr lang="en-US"/>
            </a:pPr>
            <a:r>
              <a:rPr lang="pt-PT" sz="1100" dirty="0">
                <a:solidFill>
                  <a:schemeClr val="tx2">
                    <a:lumMod val="50000"/>
                  </a:schemeClr>
                </a:solidFill>
                <a:latin typeface="Arial Narrow" panose="020B0606020202030204" pitchFamily="34" charset="0"/>
              </a:rPr>
              <a:t>Coffee break</a:t>
            </a:r>
          </a:p>
          <a:p>
            <a:pPr>
              <a:lnSpc>
                <a:spcPts val="1100"/>
              </a:lnSpc>
              <a:defRPr lang="en-US"/>
            </a:pPr>
            <a:r>
              <a:rPr lang="pt-PT" sz="1100" i="1" dirty="0" smtClean="0">
                <a:solidFill>
                  <a:srgbClr val="00B9FA"/>
                </a:solidFill>
                <a:latin typeface="Arial Narrow" panose="020B0606020202030204" pitchFamily="34" charset="0"/>
              </a:rPr>
              <a:t>Theme IV: </a:t>
            </a:r>
            <a:r>
              <a:rPr lang="pt-PT" sz="1100" dirty="0">
                <a:solidFill>
                  <a:schemeClr val="bg1"/>
                </a:solidFill>
                <a:latin typeface="Arial Narrow" panose="020B0606020202030204" pitchFamily="34" charset="0"/>
              </a:rPr>
              <a:t>Agricultural profitability and quality control of food produced</a:t>
            </a:r>
            <a:endParaRPr lang="pt-PT" sz="1100" i="1" dirty="0">
              <a:solidFill>
                <a:schemeClr val="bg1"/>
              </a:solidFill>
              <a:latin typeface="Arial Narrow" panose="020B0606020202030204" pitchFamily="34" charset="0"/>
            </a:endParaRPr>
          </a:p>
          <a:p>
            <a:pPr>
              <a:lnSpc>
                <a:spcPts val="1100"/>
              </a:lnSpc>
              <a:defRPr lang="en-US"/>
            </a:pPr>
            <a:r>
              <a:rPr lang="pt-PT" sz="1100" i="1" dirty="0" smtClean="0">
                <a:solidFill>
                  <a:srgbClr val="00B9FA"/>
                </a:solidFill>
                <a:latin typeface="Arial Narrow" panose="020B0606020202030204" pitchFamily="34" charset="0"/>
              </a:rPr>
              <a:t>Moderator</a:t>
            </a:r>
            <a:r>
              <a:rPr lang="pt-BR" sz="1100" i="1" dirty="0" smtClean="0">
                <a:solidFill>
                  <a:srgbClr val="00B9FA"/>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rPr>
              <a:t>University </a:t>
            </a:r>
            <a:r>
              <a:rPr lang="pt-PT" sz="1100" dirty="0">
                <a:solidFill>
                  <a:schemeClr val="bg1"/>
                </a:solidFill>
                <a:latin typeface="Arial Narrow" panose="020B0606020202030204" pitchFamily="34" charset="0"/>
              </a:rPr>
              <a:t>of Cape Verde</a:t>
            </a:r>
            <a:endParaRPr lang="pt-BR" sz="1100" i="1" dirty="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i="1" dirty="0">
                <a:solidFill>
                  <a:srgbClr val="00B9FA"/>
                </a:solidFill>
                <a:latin typeface="Arial Narrow" panose="020B0606020202030204" pitchFamily="34" charset="0"/>
              </a:rPr>
              <a:t>Interventions of </a:t>
            </a:r>
            <a:r>
              <a:rPr lang="pt-PT" sz="1100" i="1" dirty="0" smtClean="0">
                <a:solidFill>
                  <a:srgbClr val="00B9FA"/>
                </a:solidFill>
                <a:latin typeface="Arial Narrow" panose="020B0606020202030204" pitchFamily="34" charset="0"/>
              </a:rPr>
              <a:t>Experts</a:t>
            </a:r>
            <a:r>
              <a:rPr lang="pt-PT" sz="1100" i="1" dirty="0" smtClean="0">
                <a:solidFill>
                  <a:srgbClr val="00B9FA"/>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en-US" sz="1100" i="1" dirty="0">
                <a:solidFill>
                  <a:schemeClr val="bg1"/>
                </a:solidFill>
                <a:latin typeface="Arial Narrow" panose="020B0606020202030204" pitchFamily="34" charset="0"/>
                <a:sym typeface="+mn-ea"/>
              </a:rPr>
              <a:t>FAO</a:t>
            </a:r>
            <a:r>
              <a:rPr lang="en-US" sz="1100" dirty="0">
                <a:solidFill>
                  <a:schemeClr val="bg1"/>
                </a:solidFill>
                <a:latin typeface="Arial Narrow" panose="020B0606020202030204" pitchFamily="34" charset="0"/>
                <a:sym typeface="+mn-ea"/>
              </a:rPr>
              <a:t> –  Food and Agriculture Organization of the United Nations</a:t>
            </a:r>
            <a:endParaRPr lang="en-US"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a:t>
            </a:r>
            <a:r>
              <a:rPr lang="en-US" sz="1100" i="1" dirty="0">
                <a:solidFill>
                  <a:schemeClr val="bg1"/>
                </a:solidFill>
                <a:latin typeface="Arial Narrow" panose="020B0606020202030204" pitchFamily="34" charset="0"/>
              </a:rPr>
              <a:t>ENSA - National School of Agronomy of Yamoussoukro </a:t>
            </a:r>
            <a:r>
              <a:rPr lang="pt-PT" sz="1100"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Côte </a:t>
            </a:r>
            <a:r>
              <a:rPr lang="pt-PT" sz="1100" dirty="0" smtClean="0">
                <a:solidFill>
                  <a:schemeClr val="bg1"/>
                </a:solidFill>
                <a:latin typeface="Arial Narrow" panose="020B0606020202030204" pitchFamily="34" charset="0"/>
              </a:rPr>
              <a:t>d’Ivoire</a:t>
            </a:r>
          </a:p>
          <a:p>
            <a:pPr>
              <a:lnSpc>
                <a:spcPts val="1100"/>
              </a:lnSpc>
              <a:defRPr lang="en-US"/>
            </a:pPr>
            <a:r>
              <a:rPr lang="pt-PT" sz="1100" dirty="0">
                <a:solidFill>
                  <a:schemeClr val="bg1"/>
                </a:solidFill>
                <a:latin typeface="Arial Narrow" panose="020B0606020202030204" pitchFamily="34" charset="0"/>
              </a:rPr>
              <a:t>■ Food and Applied Nutrition Department (DANA) -Benin</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Bernardo Knapik - Researcher at Estadual do Paraná University - Brazil</a:t>
            </a:r>
            <a:r>
              <a:rPr lang="pt-PT" sz="1100" dirty="0" smtClean="0">
                <a:solidFill>
                  <a:schemeClr val="bg1"/>
                </a:solidFill>
                <a:latin typeface="Arial Narrow" panose="020B0606020202030204" pitchFamily="34" charset="0"/>
                <a:sym typeface="+mn-ea"/>
              </a:rPr>
              <a:t> </a:t>
            </a:r>
            <a:endParaRPr lang="pt-PT" sz="1100" dirty="0">
              <a:solidFill>
                <a:schemeClr val="bg1"/>
              </a:solidFill>
              <a:latin typeface="Arial Narrow" panose="020B0606020202030204" pitchFamily="34" charset="0"/>
              <a:sym typeface="+mn-ea"/>
            </a:endParaRPr>
          </a:p>
          <a:p>
            <a:pPr>
              <a:lnSpc>
                <a:spcPts val="1100"/>
              </a:lnSpc>
              <a:defRPr lang="en-US"/>
            </a:pPr>
            <a:r>
              <a:rPr lang="pt-PT" sz="1100" dirty="0" smtClean="0">
                <a:solidFill>
                  <a:schemeClr val="bg1"/>
                </a:solidFill>
                <a:latin typeface="Arial Narrow" panose="020B0606020202030204" pitchFamily="34" charset="0"/>
              </a:rPr>
              <a:t>Debates</a:t>
            </a:r>
            <a:endParaRPr lang="pt-PT" sz="1100" dirty="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rPr>
              <a:t>Closing ceremony of the International </a:t>
            </a:r>
            <a:r>
              <a:rPr lang="pt-PT" sz="1100" dirty="0" smtClean="0"/>
              <a:t>Conference</a:t>
            </a:r>
          </a:p>
          <a:p>
            <a:pPr>
              <a:lnSpc>
                <a:spcPts val="1100"/>
              </a:lnSpc>
              <a:defRPr lang="en-US"/>
            </a:pPr>
            <a:r>
              <a:rPr lang="pt-PT" sz="1100" dirty="0" smtClean="0">
                <a:solidFill>
                  <a:schemeClr val="bg1"/>
                </a:solidFill>
                <a:latin typeface="Arial Narrow" panose="020B0606020202030204" pitchFamily="34" charset="0"/>
              </a:rPr>
              <a:t>Welcome </a:t>
            </a:r>
            <a:r>
              <a:rPr lang="pt-PT" sz="1100" dirty="0">
                <a:solidFill>
                  <a:schemeClr val="bg1"/>
                </a:solidFill>
                <a:latin typeface="Arial Narrow" panose="020B0606020202030204" pitchFamily="34" charset="0"/>
              </a:rPr>
              <a:t>dinner </a:t>
            </a:r>
            <a:r>
              <a:rPr lang="pt-PT" sz="1100" dirty="0" smtClean="0">
                <a:solidFill>
                  <a:schemeClr val="bg1"/>
                </a:solidFill>
                <a:latin typeface="Arial Narrow" panose="020B0606020202030204" pitchFamily="34" charset="0"/>
              </a:rPr>
              <a:t>«</a:t>
            </a:r>
            <a:r>
              <a:rPr lang="pt-PT" sz="1100" i="1" dirty="0" smtClean="0">
                <a:solidFill>
                  <a:schemeClr val="bg1"/>
                </a:solidFill>
                <a:latin typeface="Arial Narrow" panose="020B0606020202030204" pitchFamily="34" charset="0"/>
              </a:rPr>
              <a:t>THE </a:t>
            </a:r>
            <a:r>
              <a:rPr lang="pt-PT" sz="1100" i="1" dirty="0">
                <a:solidFill>
                  <a:schemeClr val="bg1"/>
                </a:solidFill>
                <a:latin typeface="Arial Narrow" panose="020B0606020202030204" pitchFamily="34" charset="0"/>
              </a:rPr>
              <a:t>FLAVORS OF </a:t>
            </a:r>
            <a:r>
              <a:rPr lang="pt-PT" sz="1100" i="1" dirty="0" smtClean="0">
                <a:solidFill>
                  <a:schemeClr val="bg1"/>
                </a:solidFill>
                <a:latin typeface="Arial Narrow" panose="020B0606020202030204" pitchFamily="34" charset="0"/>
              </a:rPr>
              <a:t>ECOWAS</a:t>
            </a:r>
            <a:r>
              <a:rPr sz="1100" i="1" dirty="0" smtClean="0">
                <a:solidFill>
                  <a:schemeClr val="bg1"/>
                </a:solidFill>
                <a:latin typeface="Arial Narrow" panose="020B0606020202030204" pitchFamily="34" charset="0"/>
                <a:sym typeface="+mn-ea"/>
              </a:rPr>
              <a:t>»</a:t>
            </a:r>
            <a:endParaRPr sz="1100" i="1" dirty="0">
              <a:solidFill>
                <a:schemeClr val="bg1"/>
              </a:solidFill>
              <a:latin typeface="Arial Narrow" panose="020B0606020202030204" pitchFamily="34" charset="0"/>
              <a:sym typeface="+mn-ea"/>
            </a:endParaRPr>
          </a:p>
        </p:txBody>
      </p:sp>
      <p:sp>
        <p:nvSpPr>
          <p:cNvPr id="44" name="TextBox 43"/>
          <p:cNvSpPr txBox="1"/>
          <p:nvPr/>
        </p:nvSpPr>
        <p:spPr>
          <a:xfrm>
            <a:off x="1020661" y="39626"/>
            <a:ext cx="5905501" cy="848950"/>
          </a:xfrm>
          <a:prstGeom prst="rect">
            <a:avLst/>
          </a:prstGeom>
          <a:noFill/>
        </p:spPr>
        <p:txBody>
          <a:bodyPr wrap="square" rtlCol="0">
            <a:spAutoFit/>
          </a:bodyPr>
          <a:lstStyle/>
          <a:p>
            <a:pPr algn="ctr" fontAlgn="base">
              <a:lnSpc>
                <a:spcPts val="1500"/>
              </a:lnSpc>
            </a:pPr>
            <a:r>
              <a:rPr lang="fr-FR" sz="1400" b="1" i="1" cap="all" dirty="0">
                <a:solidFill>
                  <a:srgbClr val="008080"/>
                </a:solidFill>
              </a:rPr>
              <a:t>THE ROUND TABLE </a:t>
            </a:r>
            <a:r>
              <a:rPr lang="fr-FR" sz="1400" b="1" i="1" cap="all" dirty="0" smtClean="0">
                <a:solidFill>
                  <a:srgbClr val="008080"/>
                </a:solidFill>
              </a:rPr>
              <a:t>PROGRAM</a:t>
            </a:r>
          </a:p>
          <a:p>
            <a:pPr algn="ctr" fontAlgn="base">
              <a:lnSpc>
                <a:spcPts val="1500"/>
              </a:lnSpc>
            </a:pPr>
            <a:r>
              <a:rPr lang="pt-PT" sz="1200" dirty="0" smtClean="0">
                <a:solidFill>
                  <a:schemeClr val="bg1"/>
                </a:solidFill>
              </a:rPr>
              <a:t>BASALT </a:t>
            </a:r>
            <a:r>
              <a:rPr lang="pt-PT" sz="1200" dirty="0">
                <a:solidFill>
                  <a:schemeClr val="bg1"/>
                </a:solidFill>
              </a:rPr>
              <a:t>POWDER IN AGRICULTURE</a:t>
            </a:r>
          </a:p>
          <a:p>
            <a:pPr algn="ctr" fontAlgn="base">
              <a:lnSpc>
                <a:spcPts val="1500"/>
              </a:lnSpc>
            </a:pPr>
            <a:r>
              <a:rPr lang="fr-FR" sz="1200" b="1" cap="all" dirty="0" smtClean="0">
                <a:solidFill>
                  <a:schemeClr val="bg1"/>
                </a:solidFill>
              </a:rPr>
              <a:t> </a:t>
            </a:r>
            <a:r>
              <a:rPr lang="pt-PT" sz="1000" dirty="0">
                <a:solidFill>
                  <a:schemeClr val="bg1"/>
                </a:solidFill>
                <a:latin typeface="Arial Narrow" panose="020B0606020202030204" pitchFamily="34" charset="0"/>
              </a:rPr>
              <a:t>FOOD QUALITY AND ENVIRONMENTAL </a:t>
            </a:r>
            <a:r>
              <a:rPr lang="pt-PT" sz="1000" dirty="0" smtClean="0">
                <a:solidFill>
                  <a:schemeClr val="bg1"/>
                </a:solidFill>
                <a:latin typeface="Arial Narrow" panose="020B0606020202030204" pitchFamily="34" charset="0"/>
              </a:rPr>
              <a:t>PROTECTION</a:t>
            </a:r>
            <a:endParaRPr lang="fr-FR" sz="1000" cap="all" dirty="0" smtClean="0">
              <a:solidFill>
                <a:schemeClr val="bg1"/>
              </a:solidFill>
              <a:latin typeface="Arial Narrow" panose="020B0606020202030204" pitchFamily="34" charset="0"/>
            </a:endParaRPr>
          </a:p>
          <a:p>
            <a:pPr algn="ctr" fontAlgn="base">
              <a:lnSpc>
                <a:spcPts val="700"/>
              </a:lnSpc>
            </a:pPr>
            <a:r>
              <a:rPr lang="fr-FR" sz="1200" b="1" cap="all" dirty="0">
                <a:solidFill>
                  <a:schemeClr val="bg2">
                    <a:lumMod val="40000"/>
                    <a:lumOff val="60000"/>
                  </a:schemeClr>
                </a:solidFill>
              </a:rPr>
              <a:t/>
            </a:r>
            <a:br>
              <a:rPr lang="fr-FR" sz="1200" b="1" cap="all" dirty="0">
                <a:solidFill>
                  <a:schemeClr val="bg2">
                    <a:lumMod val="40000"/>
                    <a:lumOff val="60000"/>
                  </a:schemeClr>
                </a:solidFill>
              </a:rPr>
            </a:br>
            <a:r>
              <a:rPr lang="pt-PT" sz="1200" i="1"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«ROUND </a:t>
            </a:r>
            <a:r>
              <a:rPr lang="pt-BR" sz="1200" i="1"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TABLE OF INTEGRATION AND  DEBATES»</a:t>
            </a:r>
            <a:endParaRPr lang="fr-FR" sz="1200" b="1" cap="all" dirty="0">
              <a:solidFill>
                <a:schemeClr val="bg2">
                  <a:lumMod val="40000"/>
                  <a:lumOff val="60000"/>
                </a:schemeClr>
              </a:solidFill>
            </a:endParaRPr>
          </a:p>
        </p:txBody>
      </p:sp>
      <p:sp>
        <p:nvSpPr>
          <p:cNvPr id="45" name="TextBox 44"/>
          <p:cNvSpPr txBox="1"/>
          <p:nvPr/>
        </p:nvSpPr>
        <p:spPr>
          <a:xfrm>
            <a:off x="22859" y="752459"/>
            <a:ext cx="2857501" cy="236906"/>
          </a:xfrm>
          <a:prstGeom prst="rect">
            <a:avLst/>
          </a:prstGeom>
          <a:noFill/>
        </p:spPr>
        <p:txBody>
          <a:bodyPr wrap="square" rtlCol="0">
            <a:spAutoFit/>
          </a:bodyPr>
          <a:lstStyle/>
          <a:p>
            <a:r>
              <a:rPr lang="en-US" sz="1200" i="1" dirty="0">
                <a:solidFill>
                  <a:schemeClr val="tx2">
                    <a:lumMod val="50000"/>
                  </a:schemeClr>
                </a:solidFill>
                <a:latin typeface="Arial Narrow" panose="020B0606020202030204" pitchFamily="34" charset="0"/>
                <a:ea typeface="Century Gothic" panose="020B0502020202020204" pitchFamily="2" charset="0"/>
              </a:rPr>
              <a:t>ACCREDITATION </a:t>
            </a:r>
            <a:r>
              <a:rPr lang="en-US" sz="1200" b="1" i="1" dirty="0" smtClean="0">
                <a:solidFill>
                  <a:schemeClr val="tx2">
                    <a:lumMod val="50000"/>
                  </a:schemeClr>
                </a:solidFill>
                <a:latin typeface="Arial Narrow" panose="020B0606020202030204" pitchFamily="34" charset="0"/>
              </a:rPr>
              <a:t>: </a:t>
            </a:r>
            <a:r>
              <a:rPr lang="pt-BR" sz="1200" b="1" i="1" dirty="0" smtClean="0">
                <a:solidFill>
                  <a:schemeClr val="tx2">
                    <a:lumMod val="50000"/>
                  </a:schemeClr>
                </a:solidFill>
                <a:latin typeface="Arial Narrow" panose="020B0606020202030204" pitchFamily="34" charset="0"/>
              </a:rPr>
              <a:t>From </a:t>
            </a:r>
            <a:r>
              <a:rPr lang="pt-BR" sz="1200" b="1" i="1" dirty="0">
                <a:solidFill>
                  <a:schemeClr val="tx2">
                    <a:lumMod val="50000"/>
                  </a:schemeClr>
                </a:solidFill>
                <a:latin typeface="Arial Narrow" panose="020B0606020202030204" pitchFamily="34" charset="0"/>
              </a:rPr>
              <a:t>7</a:t>
            </a:r>
            <a:r>
              <a:rPr lang="pt-PT" sz="1200" b="1" i="1" dirty="0" smtClean="0">
                <a:solidFill>
                  <a:schemeClr val="tx2">
                    <a:lumMod val="50000"/>
                  </a:schemeClr>
                </a:solidFill>
                <a:latin typeface="Arial Narrow" panose="020B0606020202030204" pitchFamily="34" charset="0"/>
              </a:rPr>
              <a:t>:</a:t>
            </a:r>
            <a:r>
              <a:rPr lang="pt-BR" sz="1200" b="1" i="1" dirty="0" smtClean="0">
                <a:solidFill>
                  <a:schemeClr val="tx2">
                    <a:lumMod val="50000"/>
                  </a:schemeClr>
                </a:solidFill>
                <a:latin typeface="Arial Narrow" panose="020B0606020202030204" pitchFamily="34" charset="0"/>
              </a:rPr>
              <a:t>30</a:t>
            </a:r>
            <a:endParaRPr lang="pt-BR" sz="1200" b="1" i="1" dirty="0">
              <a:solidFill>
                <a:schemeClr val="tx2">
                  <a:lumMod val="50000"/>
                </a:schemeClr>
              </a:solidFill>
              <a:latin typeface="Arial Narrow" panose="020B0606020202030204" pitchFamily="34" charset="0"/>
            </a:endParaRPr>
          </a:p>
          <a:p>
            <a:endParaRPr lang="en-US" sz="1200" dirty="0">
              <a:solidFill>
                <a:schemeClr val="tx2">
                  <a:lumMod val="50000"/>
                </a:schemeClr>
              </a:solidFill>
              <a:latin typeface="Arial Narrow" panose="020B0606020202030204" pitchFamily="34" charset="0"/>
            </a:endParaRPr>
          </a:p>
        </p:txBody>
      </p:sp>
      <p:sp>
        <p:nvSpPr>
          <p:cNvPr id="34"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36" name="TextBox 31"/>
          <p:cNvSpPr/>
          <p:nvPr/>
        </p:nvSpPr>
        <p:spPr>
          <a:xfrm>
            <a:off x="47625" y="129794"/>
            <a:ext cx="1586865" cy="398907"/>
          </a:xfrm>
          <a:prstGeom prst="rect">
            <a:avLst/>
          </a:prstGeom>
          <a:noFill/>
          <a:ln>
            <a:noFill/>
          </a:ln>
          <a:effectLst/>
        </p:spPr>
        <p:txBody>
          <a:bodyPr vert="horz" wrap="square" lIns="91440" tIns="45720" rIns="91440" bIns="45720" numCol="1" spcCol="215900" anchor="t"/>
          <a:lstStyle/>
          <a:p>
            <a:pPr>
              <a:defRPr lang="en-US"/>
            </a:pPr>
            <a:r>
              <a:rPr lang="en-US" sz="1200" b="1" i="1" dirty="0" smtClean="0">
                <a:solidFill>
                  <a:srgbClr val="006666"/>
                </a:solidFill>
                <a:latin typeface="Arial Narrow" panose="020B0606020202030204" pitchFamily="34" charset="0"/>
              </a:rPr>
              <a:t>PROGRAM</a:t>
            </a:r>
            <a:endParaRPr lang="pt-PT" altLang="pt-BR" sz="1200" b="1" i="1" dirty="0" smtClean="0">
              <a:solidFill>
                <a:srgbClr val="006666"/>
              </a:solidFill>
              <a:latin typeface="Arial Narrow" panose="020B0606020202030204" pitchFamily="34" charset="0"/>
              <a:cs typeface="Times New Roman" panose="02020603050405020304" pitchFamily="1" charset="0"/>
              <a:sym typeface="+mn-ea"/>
            </a:endParaRPr>
          </a:p>
          <a:p>
            <a:pPr>
              <a:defRPr lang="en-US"/>
            </a:pPr>
            <a:r>
              <a:rPr lang="pt-PT" altLang="pt-BR" sz="1200" b="1" i="1" dirty="0" smtClean="0">
                <a:solidFill>
                  <a:srgbClr val="006666"/>
                </a:solidFill>
                <a:latin typeface="Arial Narrow" panose="020B0606020202030204" pitchFamily="34" charset="0"/>
                <a:cs typeface="Times New Roman" panose="02020603050405020304" pitchFamily="1" charset="0"/>
                <a:sym typeface="+mn-ea"/>
              </a:rPr>
              <a:t>DAY 16</a:t>
            </a:r>
            <a:r>
              <a:rPr lang="en-US" sz="1200" b="1" i="1" dirty="0" smtClean="0">
                <a:solidFill>
                  <a:srgbClr val="006666"/>
                </a:solidFill>
                <a:latin typeface="Arial Narrow" panose="020B0606020202030204" pitchFamily="34" charset="0"/>
                <a:cs typeface="Times New Roman" panose="02020603050405020304" pitchFamily="1" charset="0"/>
              </a:rPr>
              <a:t> </a:t>
            </a:r>
            <a:r>
              <a:rPr lang="pt-PT" altLang="en-US" sz="1200" b="1" i="1" dirty="0" smtClean="0">
                <a:solidFill>
                  <a:srgbClr val="006666"/>
                </a:solidFill>
                <a:latin typeface="Arial Narrow" panose="020B0606020202030204" pitchFamily="34" charset="0"/>
                <a:cs typeface="Times New Roman" panose="02020603050405020304" pitchFamily="1" charset="0"/>
              </a:rPr>
              <a:t>March</a:t>
            </a:r>
            <a:r>
              <a:rPr lang="en-US" sz="1200" b="1" i="1" dirty="0" smtClean="0">
                <a:solidFill>
                  <a:srgbClr val="006666"/>
                </a:solidFill>
                <a:latin typeface="Arial Narrow" panose="020B0606020202030204" pitchFamily="34" charset="0"/>
                <a:cs typeface="Times New Roman" panose="02020603050405020304" pitchFamily="1" charset="0"/>
              </a:rPr>
              <a:t> 202</a:t>
            </a:r>
            <a:r>
              <a:rPr lang="pt-PT" sz="1200" b="1" i="1" dirty="0">
                <a:solidFill>
                  <a:srgbClr val="006666"/>
                </a:solidFill>
                <a:latin typeface="Arial Narrow" panose="020B0606020202030204" pitchFamily="34" charset="0"/>
                <a:cs typeface="Times New Roman" panose="02020603050405020304" pitchFamily="1" charset="0"/>
              </a:rPr>
              <a:t>2</a:t>
            </a:r>
            <a:r>
              <a:rPr lang="en-US" sz="1200" b="1" i="1" dirty="0" smtClean="0">
                <a:solidFill>
                  <a:srgbClr val="006666"/>
                </a:solidFill>
                <a:latin typeface="Arial Narrow" panose="020B0606020202030204" pitchFamily="34" charset="0"/>
                <a:cs typeface="Times New Roman" panose="02020603050405020304" pitchFamily="1" charset="0"/>
              </a:rPr>
              <a:t> </a:t>
            </a:r>
          </a:p>
        </p:txBody>
      </p:sp>
      <p:sp>
        <p:nvSpPr>
          <p:cNvPr id="39" name="CaixaDeTexto 1"/>
          <p:cNvSpPr txBox="1"/>
          <p:nvPr/>
        </p:nvSpPr>
        <p:spPr>
          <a:xfrm>
            <a:off x="1612901" y="6658608"/>
            <a:ext cx="2674620" cy="184155"/>
          </a:xfrm>
          <a:prstGeom prst="rect">
            <a:avLst/>
          </a:prstGeom>
          <a:noFill/>
        </p:spPr>
        <p:txBody>
          <a:bodyPr wrap="square" rtlCol="0">
            <a:spAutoFit/>
          </a:bodyPr>
          <a:lstStyle/>
          <a:p>
            <a:r>
              <a:rPr lang="en-US" sz="1000" b="1" i="1" dirty="0">
                <a:solidFill>
                  <a:schemeClr val="bg2">
                    <a:lumMod val="60000"/>
                    <a:lumOff val="40000"/>
                  </a:schemeClr>
                </a:solidFill>
                <a:latin typeface="Browallia New" panose="020B0604020202020204" pitchFamily="34" charset="-34"/>
                <a:cs typeface="Browallia New" panose="020B0604020202020204" pitchFamily="34" charset="-34"/>
              </a:rPr>
              <a:t>Remark</a:t>
            </a:r>
            <a:r>
              <a:rPr lang="en-US" sz="1000" dirty="0">
                <a:solidFill>
                  <a:schemeClr val="bg1"/>
                </a:solidFill>
                <a:latin typeface="Browallia New" panose="020B0604020202020204" pitchFamily="34" charset="-34"/>
                <a:cs typeface="Browallia New" panose="020B0604020202020204" pitchFamily="34" charset="-34"/>
              </a:rPr>
              <a:t>: </a:t>
            </a:r>
            <a:r>
              <a:rPr lang="en-US" sz="1000" i="1" dirty="0">
                <a:solidFill>
                  <a:schemeClr val="bg1"/>
                </a:solidFill>
                <a:latin typeface="Browallia New" panose="020B0604020202020204" pitchFamily="34" charset="-34"/>
                <a:cs typeface="Browallia New" panose="020B0604020202020204" pitchFamily="34" charset="-34"/>
              </a:rPr>
              <a:t>Some of the names indicated are still being </a:t>
            </a:r>
            <a:r>
              <a:rPr lang="en-US" sz="1000" i="1" dirty="0" smtClean="0">
                <a:solidFill>
                  <a:schemeClr val="bg1"/>
                </a:solidFill>
                <a:latin typeface="Browallia New" panose="020B0604020202020204" pitchFamily="34" charset="-34"/>
                <a:cs typeface="Browallia New" panose="020B0604020202020204" pitchFamily="34" charset="-34"/>
              </a:rPr>
              <a:t>confirmed</a:t>
            </a:r>
            <a:r>
              <a:rPr lang="pt-PT" altLang="en-US" sz="1000" i="1" dirty="0" smtClean="0">
                <a:solidFill>
                  <a:schemeClr val="bg1"/>
                </a:solidFill>
                <a:latin typeface="Browallia New" panose="020B0604020202020204" pitchFamily="34" charset="-34"/>
                <a:cs typeface="Browallia New" panose="020B0604020202020204" pitchFamily="34" charset="-34"/>
              </a:rPr>
              <a:t>.</a:t>
            </a:r>
          </a:p>
        </p:txBody>
      </p:sp>
      <p:sp>
        <p:nvSpPr>
          <p:cNvPr id="38" name="TextBox 16"/>
          <p:cNvSpPr/>
          <p:nvPr/>
        </p:nvSpPr>
        <p:spPr>
          <a:xfrm>
            <a:off x="39228" y="988786"/>
            <a:ext cx="1210310" cy="5937907"/>
          </a:xfrm>
          <a:prstGeom prst="rect">
            <a:avLst/>
          </a:prstGeom>
          <a:noFill/>
          <a:ln>
            <a:noFill/>
          </a:ln>
          <a:effectLst/>
        </p:spPr>
        <p:txBody>
          <a:bodyPr vert="horz" wrap="square" lIns="91440" tIns="45720" rIns="91440" bIns="45720" numCol="1" spcCol="215900" anchor="t"/>
          <a:lstStyle/>
          <a:p>
            <a:pPr>
              <a:lnSpc>
                <a:spcPts val="1100"/>
              </a:lnSpc>
              <a:defRPr lang="en-US"/>
            </a:pPr>
            <a:r>
              <a:rPr lang="en-US" sz="1100" dirty="0" smtClean="0">
                <a:solidFill>
                  <a:srgbClr val="00B4B2"/>
                </a:solidFill>
                <a:latin typeface="Arial Narrow" panose="020B0606020202030204" pitchFamily="34" charset="0"/>
              </a:rPr>
              <a:t>08:00 </a:t>
            </a:r>
            <a:r>
              <a:rPr lang="en-US" sz="1100" dirty="0">
                <a:solidFill>
                  <a:srgbClr val="00B4B2"/>
                </a:solidFill>
                <a:latin typeface="Arial Narrow" panose="020B0606020202030204" pitchFamily="34" charset="0"/>
              </a:rPr>
              <a:t>– 09:30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09:30 – </a:t>
            </a:r>
            <a:r>
              <a:rPr lang="en-US" sz="1100" dirty="0" smtClean="0">
                <a:solidFill>
                  <a:srgbClr val="00B4B2"/>
                </a:solidFill>
                <a:latin typeface="Arial Narrow" panose="020B0606020202030204" pitchFamily="34" charset="0"/>
              </a:rPr>
              <a:t>10:00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10:30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12:00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12:30</a:t>
            </a: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12:30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14:00</a:t>
            </a:r>
            <a:endParaRPr lang="pt-BR"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14:00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15:30</a:t>
            </a:r>
            <a:endParaRPr lang="pt-BR"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i="1" dirty="0" smtClean="0">
                <a:solidFill>
                  <a:srgbClr val="00B4B2"/>
                </a:solidFill>
                <a:latin typeface="Arial Narrow" panose="020B0606020202030204" pitchFamily="34" charset="0"/>
                <a:cs typeface="Times New Roman" panose="02020603050405020304" pitchFamily="1" charset="0"/>
              </a:rPr>
              <a:t>15:30</a:t>
            </a:r>
            <a:r>
              <a:rPr lang="en-US" sz="1100" dirty="0" smtClean="0">
                <a:solidFill>
                  <a:srgbClr val="00B4B2"/>
                </a:solidFill>
                <a:latin typeface="Arial Narrow" panose="020B0606020202030204" pitchFamily="34" charset="0"/>
              </a:rPr>
              <a:t> </a:t>
            </a:r>
            <a:r>
              <a:rPr lang="en-US" sz="1100" dirty="0">
                <a:solidFill>
                  <a:srgbClr val="00B4B2"/>
                </a:solidFill>
                <a:latin typeface="Arial Narrow" panose="020B0606020202030204" pitchFamily="34" charset="0"/>
              </a:rPr>
              <a:t>– </a:t>
            </a:r>
            <a:r>
              <a:rPr lang="en-US" sz="1100" i="1" dirty="0" smtClean="0">
                <a:solidFill>
                  <a:srgbClr val="00B4B2"/>
                </a:solidFill>
                <a:latin typeface="Arial Narrow" panose="020B0606020202030204" pitchFamily="34" charset="0"/>
                <a:cs typeface="Times New Roman" panose="02020603050405020304" pitchFamily="1" charset="0"/>
              </a:rPr>
              <a:t>16:00</a:t>
            </a:r>
            <a:endParaRPr lang="en-US" sz="1100" i="1" dirty="0">
              <a:solidFill>
                <a:srgbClr val="00B4B2"/>
              </a:solidFill>
              <a:latin typeface="Arial Narrow" panose="020B0606020202030204" pitchFamily="34" charset="0"/>
              <a:cs typeface="Times New Roman" panose="02020603050405020304" pitchFamily="1" charset="0"/>
            </a:endParaRPr>
          </a:p>
          <a:p>
            <a:pPr>
              <a:lnSpc>
                <a:spcPts val="1100"/>
              </a:lnSpc>
              <a:defRPr lang="en-US"/>
            </a:pPr>
            <a:r>
              <a:rPr lang="en-US" sz="1100" dirty="0" smtClean="0">
                <a:solidFill>
                  <a:srgbClr val="00B4B2"/>
                </a:solidFill>
                <a:latin typeface="Arial Narrow" panose="020B0606020202030204" pitchFamily="34" charset="0"/>
              </a:rPr>
              <a:t>16:00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16:30</a:t>
            </a:r>
          </a:p>
          <a:p>
            <a:pPr>
              <a:lnSpc>
                <a:spcPts val="1100"/>
              </a:lnSpc>
              <a:defRPr lang="en-US"/>
            </a:pPr>
            <a:r>
              <a:rPr lang="en-US" sz="1100" dirty="0" smtClean="0">
                <a:solidFill>
                  <a:srgbClr val="00B4B2"/>
                </a:solidFill>
                <a:latin typeface="Arial Narrow" panose="020B0606020202030204" pitchFamily="34" charset="0"/>
              </a:rPr>
              <a:t>16:30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18:00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18:30</a:t>
            </a:r>
          </a:p>
          <a:p>
            <a:pPr>
              <a:lnSpc>
                <a:spcPts val="1100"/>
              </a:lnSpc>
              <a:defRPr lang="en-US"/>
            </a:pPr>
            <a:r>
              <a:rPr lang="en-US" sz="1100" dirty="0" smtClean="0">
                <a:solidFill>
                  <a:srgbClr val="00B4B2"/>
                </a:solidFill>
                <a:latin typeface="Arial Narrow" panose="020B0606020202030204" pitchFamily="34" charset="0"/>
              </a:rPr>
              <a:t>20:30  </a:t>
            </a:r>
            <a:r>
              <a:rPr lang="en-US" sz="1100" dirty="0">
                <a:solidFill>
                  <a:srgbClr val="00B4B2"/>
                </a:solidFill>
                <a:latin typeface="Arial Narrow" panose="020B0606020202030204" pitchFamily="34" charset="0"/>
              </a:rPr>
              <a:t>–  23:00</a:t>
            </a:r>
          </a:p>
          <a:p>
            <a:pPr>
              <a:lnSpc>
                <a:spcPts val="1100"/>
              </a:lnSpc>
              <a:defRPr lang="en-US"/>
            </a:pPr>
            <a:endParaRPr lang="en-US" sz="1100" dirty="0">
              <a:solidFill>
                <a:schemeClr val="tx2">
                  <a:lumMod val="50000"/>
                </a:schemeClr>
              </a:solidFill>
              <a:latin typeface="Arial Narrow" panose="020B0606020202030204" pitchFamily="34" charset="0"/>
            </a:endParaRPr>
          </a:p>
        </p:txBody>
      </p:sp>
      <p:sp>
        <p:nvSpPr>
          <p:cNvPr id="42"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6</a:t>
            </a:fld>
            <a:endParaRPr lang="fr-FR" altLang="pt-PT" sz="1200" b="1" i="1" u="sng" dirty="0" smtClean="0">
              <a:solidFill>
                <a:schemeClr val="tx2">
                  <a:lumMod val="50000"/>
                </a:schemeClr>
              </a:solidFill>
            </a:endParaRPr>
          </a:p>
        </p:txBody>
      </p:sp>
      <p:pic>
        <p:nvPicPr>
          <p:cNvPr id="43"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7"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1" name="Caixa de Texto 17"/>
          <p:cNvSpPr txBox="1"/>
          <p:nvPr/>
        </p:nvSpPr>
        <p:spPr>
          <a:xfrm>
            <a:off x="7171739" y="6666009"/>
            <a:ext cx="1921461" cy="173427"/>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spTree>
    <p:extLst>
      <p:ext uri="{BB962C8B-B14F-4D97-AF65-F5344CB8AC3E}">
        <p14:creationId xmlns:p14="http://schemas.microsoft.com/office/powerpoint/2010/main" val="116081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2" name="Imagem 112" descr="LOGO-Paises ecowas"/>
          <p:cNvPicPr>
            <a:picLocks noChangeAspect="1"/>
          </p:cNvPicPr>
          <p:nvPr/>
        </p:nvPicPr>
        <p:blipFill>
          <a:blip r:embed="rId3"/>
          <a:stretch>
            <a:fillRect/>
          </a:stretch>
        </p:blipFill>
        <p:spPr>
          <a:xfrm>
            <a:off x="3371215" y="2859405"/>
            <a:ext cx="3897630" cy="3858260"/>
          </a:xfrm>
          <a:prstGeom prst="rect">
            <a:avLst/>
          </a:prstGeom>
        </p:spPr>
      </p:pic>
      <p:cxnSp>
        <p:nvCxnSpPr>
          <p:cNvPr id="43" name="Straight Connector 149"/>
          <p:cNvCxnSpPr/>
          <p:nvPr/>
        </p:nvCxnSpPr>
        <p:spPr>
          <a:xfrm>
            <a:off x="6317875" y="22884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192"/>
          <p:cNvCxnSpPr/>
          <p:nvPr/>
        </p:nvCxnSpPr>
        <p:spPr>
          <a:xfrm>
            <a:off x="11016173" y="5092232"/>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148"/>
          <p:cNvCxnSpPr/>
          <p:nvPr/>
        </p:nvCxnSpPr>
        <p:spPr>
          <a:xfrm>
            <a:off x="1044191" y="3143651"/>
            <a:ext cx="2899882"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17</a:t>
            </a:r>
          </a:p>
          <a:p>
            <a:pPr algn="ctr"/>
            <a:r>
              <a:rPr lang="pt-PT" sz="1400" b="1" dirty="0">
                <a:solidFill>
                  <a:schemeClr val="tx1"/>
                </a:solidFill>
                <a:latin typeface="Arial Narrow" panose="020B0606020202030204" pitchFamily="34" charset="0"/>
              </a:rPr>
              <a:t>May</a:t>
            </a:r>
            <a:endParaRPr lang="pt-PT" sz="1400" b="1" dirty="0" smtClean="0">
              <a:solidFill>
                <a:schemeClr val="tx1"/>
              </a:solidFill>
              <a:latin typeface="Arial Narrow" panose="020B0606020202030204" pitchFamily="34" charset="0"/>
            </a:endParaRPr>
          </a:p>
        </p:txBody>
      </p:sp>
      <p:sp>
        <p:nvSpPr>
          <p:cNvPr id="47" name="Rectangle: Rounded Corners 103"/>
          <p:cNvSpPr/>
          <p:nvPr/>
        </p:nvSpPr>
        <p:spPr>
          <a:xfrm>
            <a:off x="66005" y="4641550"/>
            <a:ext cx="2204878" cy="1151564"/>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Registration opens for expressions of interest and participation in the International Conference</a:t>
            </a:r>
          </a:p>
        </p:txBody>
      </p:sp>
      <p:sp>
        <p:nvSpPr>
          <p:cNvPr id="48" name="Rectangle: Rounded Corners 111"/>
          <p:cNvSpPr/>
          <p:nvPr/>
        </p:nvSpPr>
        <p:spPr>
          <a:xfrm>
            <a:off x="5225817" y="752475"/>
            <a:ext cx="2173915" cy="1414679"/>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Registration deadline to participate in the Round Table</a:t>
            </a:r>
          </a:p>
        </p:txBody>
      </p:sp>
      <p:sp>
        <p:nvSpPr>
          <p:cNvPr id="49"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0" name="Straight Connector 150"/>
          <p:cNvCxnSpPr/>
          <p:nvPr/>
        </p:nvCxnSpPr>
        <p:spPr>
          <a:xfrm>
            <a:off x="3790533" y="3140722"/>
            <a:ext cx="3859743"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686824" y="2551409"/>
            <a:ext cx="1188171" cy="117768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28</a:t>
            </a:r>
          </a:p>
          <a:p>
            <a:pPr algn="ctr"/>
            <a:r>
              <a:rPr lang="pt-PT" sz="1400" b="1" dirty="0">
                <a:solidFill>
                  <a:schemeClr val="tx1"/>
                </a:solidFill>
                <a:latin typeface="Arial Narrow" panose="020B0606020202030204" pitchFamily="34" charset="0"/>
              </a:rPr>
              <a:t>February</a:t>
            </a:r>
          </a:p>
        </p:txBody>
      </p:sp>
      <p:cxnSp>
        <p:nvCxnSpPr>
          <p:cNvPr id="52"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endParaRPr lang="en-GB" sz="1400" b="1" dirty="0" smtClean="0">
              <a:latin typeface="Arial Narrow" panose="020B0606020202030204" pitchFamily="34" charset="0"/>
              <a:ea typeface="Calibri" panose="020F0502020204030204" charset="0"/>
              <a:cs typeface="Times New Roman" panose="02020603050405020304" pitchFamily="18" charset="0"/>
              <a:sym typeface="+mn-ea"/>
            </a:endParaRPr>
          </a:p>
          <a:p>
            <a:pPr algn="ctr" defTabSz="0">
              <a:defRPr lang="en-US">
                <a:solidFill>
                  <a:srgbClr val="FFFFFF"/>
                </a:solidFill>
              </a:defRPr>
            </a:pPr>
            <a:r>
              <a:rPr lang="en-GB" sz="1400" b="1" dirty="0" smtClean="0">
                <a:latin typeface="Arial Narrow" panose="020B0606020202030204" pitchFamily="34" charset="0"/>
                <a:ea typeface="Calibri" panose="020F0502020204030204" charset="0"/>
                <a:cs typeface="Times New Roman" panose="02020603050405020304" pitchFamily="18" charset="0"/>
                <a:sym typeface="+mn-ea"/>
              </a:rPr>
              <a:t>INTERNACIONAL CONFERENCE</a:t>
            </a:r>
          </a:p>
          <a:p>
            <a:pPr algn="ctr" defTabSz="0">
              <a:defRPr lang="en-US">
                <a:solidFill>
                  <a:srgbClr val="FFFFFF"/>
                </a:solidFill>
              </a:defRPr>
            </a:pPr>
            <a:endParaRPr lang="pt-PT" sz="1400" dirty="0">
              <a:solidFill>
                <a:schemeClr val="accent6">
                  <a:lumMod val="50000"/>
                </a:schemeClr>
              </a:solidFill>
              <a:latin typeface="Arial Narrow" panose="020B0606020202030204" pitchFamily="34" charset="0"/>
            </a:endParaRPr>
          </a:p>
        </p:txBody>
      </p:sp>
      <p:cxnSp>
        <p:nvCxnSpPr>
          <p:cNvPr id="55" name="Straight Connector 211"/>
          <p:cNvCxnSpPr/>
          <p:nvPr/>
        </p:nvCxnSpPr>
        <p:spPr>
          <a:xfrm flipV="1">
            <a:off x="7662153" y="3585210"/>
            <a:ext cx="3352517" cy="1079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chemeClr val="tx1"/>
                </a:solidFill>
                <a:latin typeface="Arial Narrow" panose="020B0606020202030204" pitchFamily="34" charset="0"/>
              </a:rPr>
              <a:t>2022</a:t>
            </a:r>
            <a:endParaRPr lang="pt-PT" sz="2000" b="1" dirty="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14 and 15</a:t>
            </a:r>
          </a:p>
          <a:p>
            <a:pPr algn="ctr"/>
            <a:r>
              <a:rPr lang="pt-PT" sz="1400" dirty="0" smtClean="0">
                <a:solidFill>
                  <a:schemeClr val="tx1"/>
                </a:solidFill>
                <a:latin typeface="Arial Narrow" panose="020B0606020202030204" pitchFamily="34" charset="0"/>
              </a:rPr>
              <a:t>March</a:t>
            </a:r>
            <a:endParaRPr lang="pt-PT" sz="1400" b="1" dirty="0" smtClean="0">
              <a:solidFill>
                <a:schemeClr val="tx1"/>
              </a:solidFill>
              <a:latin typeface="Arial Narrow" panose="020B0606020202030204" pitchFamily="34" charset="0"/>
            </a:endParaRPr>
          </a:p>
        </p:txBody>
      </p:sp>
      <p:cxnSp>
        <p:nvCxnSpPr>
          <p:cNvPr id="57" name="Straight Connector 144"/>
          <p:cNvCxnSpPr/>
          <p:nvPr/>
        </p:nvCxnSpPr>
        <p:spPr>
          <a:xfrm>
            <a:off x="7656996" y="3136193"/>
            <a:ext cx="0" cy="48226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144"/>
          <p:cNvCxnSpPr/>
          <p:nvPr/>
        </p:nvCxnSpPr>
        <p:spPr>
          <a:xfrm>
            <a:off x="7653145" y="3610684"/>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Rounded Corners 111"/>
          <p:cNvSpPr/>
          <p:nvPr/>
        </p:nvSpPr>
        <p:spPr>
          <a:xfrm>
            <a:off x="2314858" y="1025203"/>
            <a:ext cx="2161434" cy="1112651"/>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Registration deadline to participate in the International Conference and institutional meetings</a:t>
            </a:r>
          </a:p>
        </p:txBody>
      </p:sp>
      <p:sp>
        <p:nvSpPr>
          <p:cNvPr id="60" name="Oval 59"/>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15 </a:t>
            </a:r>
          </a:p>
          <a:p>
            <a:pPr algn="ctr"/>
            <a:r>
              <a:rPr lang="pt-PT" sz="1400" b="1" dirty="0">
                <a:solidFill>
                  <a:schemeClr val="tx1"/>
                </a:solidFill>
                <a:latin typeface="Arial Narrow" panose="020B0606020202030204" pitchFamily="34" charset="0"/>
              </a:rPr>
              <a:t>February</a:t>
            </a:r>
            <a:endParaRPr lang="pt-PT" sz="1400" b="1" dirty="0" smtClean="0">
              <a:solidFill>
                <a:schemeClr val="tx1"/>
              </a:solidFill>
              <a:latin typeface="Arial Narrow" panose="020B0606020202030204" pitchFamily="34" charset="0"/>
            </a:endParaRPr>
          </a:p>
        </p:txBody>
      </p:sp>
      <p:sp>
        <p:nvSpPr>
          <p:cNvPr id="61" name="Oval 60"/>
          <p:cNvSpPr/>
          <p:nvPr/>
        </p:nvSpPr>
        <p:spPr>
          <a:xfrm>
            <a:off x="10412609" y="3927946"/>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smtClean="0">
                <a:solidFill>
                  <a:schemeClr val="accent6">
                    <a:lumMod val="50000"/>
                  </a:schemeClr>
                </a:solidFill>
                <a:latin typeface="Arial Narrow" panose="020B0606020202030204" pitchFamily="34" charset="0"/>
              </a:rPr>
              <a:t>2022</a:t>
            </a:r>
            <a:endParaRPr lang="pt-PT" sz="2400" dirty="0">
              <a:solidFill>
                <a:schemeClr val="accent6">
                  <a:lumMod val="50000"/>
                </a:schemeClr>
              </a:solidFill>
              <a:latin typeface="Arial Narrow" panose="020B0606020202030204" pitchFamily="34" charset="0"/>
            </a:endParaRPr>
          </a:p>
          <a:p>
            <a:pPr algn="ctr"/>
            <a:r>
              <a:rPr lang="pt-PT" sz="1200" dirty="0" smtClean="0">
                <a:solidFill>
                  <a:schemeClr val="accent6">
                    <a:lumMod val="50000"/>
                  </a:schemeClr>
                </a:solidFill>
                <a:latin typeface="Arial Narrow" panose="020B0606020202030204" pitchFamily="34" charset="0"/>
              </a:rPr>
              <a:t>16</a:t>
            </a:r>
          </a:p>
          <a:p>
            <a:pPr algn="ctr"/>
            <a:r>
              <a:rPr lang="pt-PT" sz="1400" dirty="0" smtClean="0">
                <a:solidFill>
                  <a:schemeClr val="accent6">
                    <a:lumMod val="50000"/>
                  </a:schemeClr>
                </a:solidFill>
                <a:latin typeface="Arial Narrow" panose="020B0606020202030204" pitchFamily="34" charset="0"/>
              </a:rPr>
              <a:t>March</a:t>
            </a:r>
            <a:endParaRPr lang="pt-PT" sz="1400" dirty="0">
              <a:solidFill>
                <a:schemeClr val="accent6">
                  <a:lumMod val="50000"/>
                </a:schemeClr>
              </a:solidFill>
              <a:latin typeface="Arial Narrow" panose="020B0606020202030204" pitchFamily="34" charset="0"/>
            </a:endParaRPr>
          </a:p>
        </p:txBody>
      </p:sp>
      <p:sp>
        <p:nvSpPr>
          <p:cNvPr id="62" name="Rectangle: Rounded Corners 198"/>
          <p:cNvSpPr/>
          <p:nvPr/>
        </p:nvSpPr>
        <p:spPr>
          <a:xfrm>
            <a:off x="10084479" y="5562077"/>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fr-FR" sz="1400" cap="all" dirty="0" smtClean="0">
                <a:solidFill>
                  <a:schemeClr val="bg1"/>
                </a:solidFill>
              </a:rPr>
              <a:t>ROUND </a:t>
            </a:r>
            <a:r>
              <a:rPr lang="fr-FR" sz="1400" cap="all" dirty="0">
                <a:solidFill>
                  <a:schemeClr val="bg1"/>
                </a:solidFill>
              </a:rPr>
              <a:t>TABLE</a:t>
            </a:r>
            <a:endParaRPr lang="pt-PT" sz="1400" dirty="0">
              <a:solidFill>
                <a:schemeClr val="bg1"/>
              </a:solidFill>
              <a:latin typeface="Arial Narrow" panose="020B0606020202030204" pitchFamily="34" charset="0"/>
            </a:endParaRPr>
          </a:p>
        </p:txBody>
      </p:sp>
      <p:sp>
        <p:nvSpPr>
          <p:cNvPr id="63" name="Isosceles Triangle 193"/>
          <p:cNvSpPr/>
          <p:nvPr/>
        </p:nvSpPr>
        <p:spPr>
          <a:xfrm>
            <a:off x="10915028" y="5335462"/>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64" name="Straight Connector 149"/>
          <p:cNvCxnSpPr/>
          <p:nvPr/>
        </p:nvCxnSpPr>
        <p:spPr>
          <a:xfrm>
            <a:off x="11015878" y="3600780"/>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149"/>
          <p:cNvCxnSpPr/>
          <p:nvPr/>
        </p:nvCxnSpPr>
        <p:spPr>
          <a:xfrm>
            <a:off x="3397933" y="2254579"/>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Isosceles Triangle 145"/>
          <p:cNvSpPr/>
          <p:nvPr/>
        </p:nvSpPr>
        <p:spPr>
          <a:xfrm flipV="1">
            <a:off x="3304177" y="215546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7</a:t>
            </a:fld>
            <a:endParaRPr lang="fr-FR" altLang="pt-PT" sz="1200" b="1" i="1" u="sng" dirty="0" smtClean="0">
              <a:solidFill>
                <a:schemeClr val="tx2">
                  <a:lumMod val="50000"/>
                </a:schemeClr>
              </a:solidFill>
            </a:endParaRPr>
          </a:p>
        </p:txBody>
      </p:sp>
      <p:cxnSp>
        <p:nvCxnSpPr>
          <p:cNvPr id="73" name="Straight Connector 158"/>
          <p:cNvCxnSpPr/>
          <p:nvPr/>
        </p:nvCxnSpPr>
        <p:spPr>
          <a:xfrm>
            <a:off x="835522" y="3728909"/>
            <a:ext cx="0" cy="362329"/>
          </a:xfrm>
          <a:prstGeom prst="line">
            <a:avLst/>
          </a:prstGeom>
          <a:ln w="1905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159"/>
          <p:cNvCxnSpPr/>
          <p:nvPr/>
        </p:nvCxnSpPr>
        <p:spPr>
          <a:xfrm>
            <a:off x="821792" y="4093483"/>
            <a:ext cx="339605"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160"/>
          <p:cNvCxnSpPr/>
          <p:nvPr/>
        </p:nvCxnSpPr>
        <p:spPr>
          <a:xfrm>
            <a:off x="1165826" y="4085767"/>
            <a:ext cx="0" cy="31160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6" name="Isosceles Triangle 161"/>
          <p:cNvSpPr/>
          <p:nvPr/>
        </p:nvSpPr>
        <p:spPr>
          <a:xfrm>
            <a:off x="1070738" y="439069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0"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81" name="CaixaDeTexto 118"/>
          <p:cNvSpPr/>
          <p:nvPr/>
        </p:nvSpPr>
        <p:spPr>
          <a:xfrm>
            <a:off x="4404824" y="46327"/>
            <a:ext cx="4628081" cy="572823"/>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pic>
        <p:nvPicPr>
          <p:cNvPr id="39"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40" name="TextBox 3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1"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66" name="Caixa de Texto 17"/>
          <p:cNvSpPr txBox="1"/>
          <p:nvPr/>
        </p:nvSpPr>
        <p:spPr>
          <a:xfrm>
            <a:off x="7171739" y="6666009"/>
            <a:ext cx="1921461" cy="173427"/>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463117610"/>
              </p:ext>
            </p:extLst>
          </p:nvPr>
        </p:nvGraphicFramePr>
        <p:xfrm>
          <a:off x="1" y="35698"/>
          <a:ext cx="12191998" cy="6836538"/>
        </p:xfrm>
        <a:graphic>
          <a:graphicData uri="http://schemas.openxmlformats.org/drawingml/2006/table">
            <a:tbl>
              <a:tblPr>
                <a:tableStyleId>{5C22544A-7EE6-4342-B048-85BDC9FD1C3A}</a:tableStyleId>
              </a:tblPr>
              <a:tblGrid>
                <a:gridCol w="434339"/>
                <a:gridCol w="219864"/>
                <a:gridCol w="435456"/>
                <a:gridCol w="2998258"/>
                <a:gridCol w="107196"/>
                <a:gridCol w="278712"/>
                <a:gridCol w="107196"/>
                <a:gridCol w="524378"/>
                <a:gridCol w="220133"/>
                <a:gridCol w="482600"/>
                <a:gridCol w="203200"/>
                <a:gridCol w="491067"/>
                <a:gridCol w="1884110"/>
                <a:gridCol w="3805489"/>
              </a:tblGrid>
              <a:tr h="183162">
                <a:tc rowSpan="3" gridSpan="4">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44216">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10">
                  <a:txBody>
                    <a:bodyPr/>
                    <a:lstStyle/>
                    <a:p>
                      <a:pPr algn="ctr" fontAlgn="b"/>
                      <a:r>
                        <a:rPr lang="fr-FR" sz="1600" i="1" u="none" strike="noStrike" dirty="0" smtClean="0">
                          <a:ln>
                            <a:noFill/>
                          </a:ln>
                          <a:solidFill>
                            <a:srgbClr val="00B4B2"/>
                          </a:solidFill>
                          <a:effectLst/>
                          <a:latin typeface="Arial Narrow" panose="020B0606020202030204" pitchFamily="34" charset="0"/>
                        </a:rPr>
                        <a:t>INTERNATIONAL</a:t>
                      </a:r>
                      <a:r>
                        <a:rPr lang="fr-FR" sz="1600" i="1" u="none" strike="noStrike" baseline="0" dirty="0" smtClean="0">
                          <a:ln>
                            <a:noFill/>
                          </a:ln>
                          <a:solidFill>
                            <a:srgbClr val="00B4B2"/>
                          </a:solidFill>
                          <a:effectLst/>
                          <a:latin typeface="Arial Narrow" panose="020B0606020202030204" pitchFamily="34" charset="0"/>
                        </a:rPr>
                        <a:t> CONFERENCE PLANNING</a:t>
                      </a:r>
                      <a:endParaRPr lang="pt-PT" sz="1600" b="0" i="1" u="none" strike="noStrike" dirty="0">
                        <a:ln>
                          <a:noFill/>
                        </a:ln>
                        <a:solidFill>
                          <a:srgbClr val="00B4B2"/>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pPr>
                        <a:lnSpc>
                          <a:spcPts val="0"/>
                        </a:lnSpc>
                      </a:pPr>
                      <a:endParaRPr lang="pt-PT" dirty="0"/>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ts val="0"/>
                        </a:lnSpc>
                      </a:pPr>
                      <a:endParaRPr lang="pt-PT" dirty="0"/>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5271">
                <a:tc gridSpan="14">
                  <a:txBody>
                    <a:bodyPr/>
                    <a:lstStyle/>
                    <a:p>
                      <a:pPr algn="ctr" fontAlgn="b"/>
                      <a:r>
                        <a:rPr lang="pt-PT" sz="2000" u="none" strike="noStrike" dirty="0">
                          <a:ln>
                            <a:noFill/>
                          </a:ln>
                          <a:solidFill>
                            <a:srgbClr val="00B4B2"/>
                          </a:solidFill>
                          <a:effectLst/>
                          <a:latin typeface="Arial Narrow" panose="020B0606020202030204" pitchFamily="34" charset="0"/>
                        </a:rPr>
                        <a:t>CABO VERDE 2022</a:t>
                      </a:r>
                      <a:endParaRPr lang="pt-PT" sz="2000" b="0" i="0" u="none" strike="noStrike" dirty="0">
                        <a:ln>
                          <a:noFill/>
                        </a:ln>
                        <a:solidFill>
                          <a:srgbClr val="00B4B2"/>
                        </a:solidFill>
                        <a:effectLst/>
                        <a:latin typeface="Arial Narrow" panose="020B0606020202030204" pitchFamily="34" charset="0"/>
                      </a:endParaRP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19023">
                <a:tc gridSpan="14">
                  <a:txBody>
                    <a:bodyPr/>
                    <a:lstStyle/>
                    <a:p>
                      <a:pPr marL="0" marR="0" indent="0" algn="ctr" defTabSz="457200" eaLnBrk="1" fontAlgn="ctr" latinLnBrk="0" hangingPunct="1">
                        <a:lnSpc>
                          <a:spcPts val="900"/>
                        </a:lnSpc>
                        <a:spcBef>
                          <a:spcPts val="0"/>
                        </a:spcBef>
                        <a:spcAft>
                          <a:spcPts val="0"/>
                        </a:spcAft>
                        <a:buClrTx/>
                        <a:buSzTx/>
                        <a:buFontTx/>
                        <a:buNone/>
                        <a:tabLst/>
                        <a:defRPr/>
                      </a:pPr>
                      <a:r>
                        <a:rPr lang="pt-PT" sz="1600" i="1" u="none" strike="noStrike" dirty="0" smtClean="0">
                          <a:ln>
                            <a:noFill/>
                          </a:ln>
                          <a:solidFill>
                            <a:srgbClr val="00B4B2"/>
                          </a:solidFill>
                          <a:effectLst/>
                          <a:latin typeface="Arial Narrow" panose="020B0606020202030204" pitchFamily="34" charset="0"/>
                        </a:rPr>
                        <a:t>BASALT</a:t>
                      </a:r>
                      <a:r>
                        <a:rPr lang="pt-PT" sz="1600" i="1" u="none" strike="noStrike" baseline="0" dirty="0" smtClean="0">
                          <a:ln>
                            <a:noFill/>
                          </a:ln>
                          <a:solidFill>
                            <a:srgbClr val="00B4B2"/>
                          </a:solidFill>
                          <a:effectLst/>
                          <a:latin typeface="Arial Narrow" panose="020B0606020202030204" pitchFamily="34" charset="0"/>
                        </a:rPr>
                        <a:t> CONFERENCE</a:t>
                      </a:r>
                      <a:endParaRPr lang="pt-PT" sz="1600" b="0" i="1" u="none" strike="noStrike" dirty="0" smtClean="0">
                        <a:ln>
                          <a:noFill/>
                        </a:ln>
                        <a:solidFill>
                          <a:srgbClr val="00B4B2"/>
                        </a:solidFill>
                        <a:effectLst/>
                        <a:latin typeface="Arial Narrow" panose="020B0606020202030204" pitchFamily="34" charset="0"/>
                      </a:endParaRPr>
                    </a:p>
                  </a:txBody>
                  <a:tcPr marL="0" marR="0" marT="72000" marB="0" anchor="b">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34614">
                <a:tc gridSpan="8">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INTERNATIONAL CONFERENCE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900"/>
                        </a:lnSpc>
                      </a:pP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l" fontAlgn="ct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fontAlgn="ctr"/>
                      <a:r>
                        <a:rPr lang="pt-PT" sz="1400" b="1" i="1" dirty="0" smtClean="0">
                          <a:solidFill>
                            <a:srgbClr val="008080"/>
                          </a:solidFill>
                          <a:latin typeface="Arial Narrow" panose="020B0606020202030204" pitchFamily="34" charset="0"/>
                        </a:rPr>
                        <a:t>ROUNDTABLE OF INTEGRATION AND DEBATES</a:t>
                      </a:r>
                      <a:endParaRPr lang="pt-PT" sz="1400" b="1" i="1" dirty="0">
                        <a:solidFill>
                          <a:srgbClr val="008080"/>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8">
                  <a:txBody>
                    <a:bodyPr/>
                    <a:lstStyle/>
                    <a:p>
                      <a:pPr algn="ctr" fontAlgn="ctr">
                        <a:lnSpc>
                          <a:spcPts val="900"/>
                        </a:lnSpc>
                      </a:pPr>
                      <a:r>
                        <a:rPr lang="pt-PT" sz="1200" i="1" u="none" strike="noStrike" dirty="0" smtClean="0">
                          <a:solidFill>
                            <a:schemeClr val="accent3">
                              <a:lumMod val="75000"/>
                            </a:schemeClr>
                          </a:solidFill>
                          <a:effectLst/>
                          <a:latin typeface="Arial Narrow" panose="020B0606020202030204" pitchFamily="34" charset="0"/>
                        </a:rPr>
                        <a:t>14 - 16 </a:t>
                      </a:r>
                      <a:r>
                        <a:rPr lang="pt-PT" sz="1200" i="1" u="none" strike="noStrike" baseline="0" dirty="0" smtClean="0">
                          <a:solidFill>
                            <a:schemeClr val="accent3">
                              <a:lumMod val="75000"/>
                            </a:schemeClr>
                          </a:solidFill>
                          <a:effectLst/>
                          <a:latin typeface="Arial Narrow" panose="020B0606020202030204" pitchFamily="34" charset="0"/>
                        </a:rPr>
                        <a:t>MARCH</a:t>
                      </a:r>
                      <a:r>
                        <a:rPr lang="pt-PT" sz="1200" i="1" u="none" strike="noStrike" dirty="0" smtClean="0">
                          <a:solidFill>
                            <a:schemeClr val="accent3">
                              <a:lumMod val="75000"/>
                            </a:schemeClr>
                          </a:solidFill>
                          <a:effectLst/>
                          <a:latin typeface="Arial Narrow" panose="020B0606020202030204" pitchFamily="34" charset="0"/>
                        </a:rPr>
                        <a:t> 2022</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endParaRPr lang="pt-PT" sz="1200" b="0" i="0" u="none" strike="noStrike">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900"/>
                        </a:lnSpc>
                      </a:pP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900"/>
                        </a:lnSpc>
                      </a:pPr>
                      <a:r>
                        <a:rPr lang="pt-PT" sz="1200" i="1" dirty="0" smtClean="0">
                          <a:solidFill>
                            <a:schemeClr val="accent3">
                              <a:lumMod val="75000"/>
                            </a:schemeClr>
                          </a:solidFill>
                          <a:latin typeface="Arial Narrow" panose="020B0606020202030204" pitchFamily="34" charset="0"/>
                        </a:rPr>
                        <a:t>16</a:t>
                      </a:r>
                      <a:r>
                        <a:rPr lang="pt-PT" sz="1200" i="1" baseline="0" dirty="0" smtClean="0">
                          <a:solidFill>
                            <a:schemeClr val="accent3">
                              <a:lumMod val="75000"/>
                            </a:schemeClr>
                          </a:solidFill>
                          <a:latin typeface="Arial Narrow" panose="020B0606020202030204" pitchFamily="34" charset="0"/>
                        </a:rPr>
                        <a:t> </a:t>
                      </a:r>
                      <a:r>
                        <a:rPr lang="pt-PT" sz="1200" i="1" dirty="0" smtClean="0">
                          <a:solidFill>
                            <a:schemeClr val="accent3">
                              <a:lumMod val="75000"/>
                            </a:schemeClr>
                          </a:solidFill>
                          <a:latin typeface="Arial Narrow" panose="020B0606020202030204" pitchFamily="34" charset="0"/>
                        </a:rPr>
                        <a:t> MARCH 2022</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6089">
                <a:tc gridSpan="8">
                  <a:txBody>
                    <a:bodyPr/>
                    <a:lstStyle/>
                    <a:p>
                      <a:pPr algn="ctr" rtl="0" fontAlgn="ctr"/>
                      <a:r>
                        <a:rPr lang="en-US" sz="1000" b="0" i="1" u="none" strike="noStrike" kern="1" spc="0" baseline="0" dirty="0" smtClean="0">
                          <a:solidFill>
                            <a:schemeClr val="bg1"/>
                          </a:solidFill>
                          <a:effectLst/>
                          <a:latin typeface="Arial Narrow" panose="020B0606020202030204" pitchFamily="34" charset="0"/>
                          <a:ea typeface="+mn-ea"/>
                          <a:cs typeface="+mn-cs"/>
                        </a:rPr>
                        <a:t>APPLICATION OF BASALT POWDER IN AGRICULTURE AND BASALT FIBER IN INDUSTRY</a:t>
                      </a:r>
                      <a:endParaRPr lang="pt-PT" sz="1000" b="0" i="1"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rtl="0" fontAlgn="ct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rtl="0" fontAlgn="ctr"/>
                      <a:r>
                        <a:rPr lang="pt-PT" sz="1200" b="1" i="1" dirty="0" smtClean="0">
                          <a:solidFill>
                            <a:srgbClr val="008080"/>
                          </a:solidFill>
                          <a:latin typeface="Arial Narrow" panose="020B0606020202030204" pitchFamily="34" charset="0"/>
                        </a:rPr>
                        <a:t>BASALT POWDER IN AGRICULTURE </a:t>
                      </a:r>
                      <a:endParaRPr lang="pt-PT" sz="1200" b="1" i="1" dirty="0">
                        <a:solidFill>
                          <a:srgbClr val="008080"/>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0267">
                <a:tc gridSpan="8">
                  <a:txBody>
                    <a:bodyPr/>
                    <a:lstStyle/>
                    <a:p>
                      <a:pPr marL="0" marR="0" indent="0" algn="ctr" defTabSz="457200" rtl="0" eaLnBrk="1" fontAlgn="ctr" latinLnBrk="0" hangingPunct="1">
                        <a:lnSpc>
                          <a:spcPts val="1200"/>
                        </a:lnSpc>
                        <a:spcBef>
                          <a:spcPts val="0"/>
                        </a:spcBef>
                        <a:spcAft>
                          <a:spcPts val="0"/>
                        </a:spcAft>
                        <a:buClrTx/>
                        <a:buSzTx/>
                        <a:buFontTx/>
                        <a:buNone/>
                        <a:tabLst/>
                        <a:defRPr/>
                      </a:pPr>
                      <a:r>
                        <a:rPr lang="en-US" sz="1200" b="0" i="1" u="none" strike="noStrike" kern="1" spc="0" baseline="0" dirty="0" smtClean="0">
                          <a:solidFill>
                            <a:schemeClr val="bg1"/>
                          </a:solidFill>
                          <a:effectLst/>
                          <a:latin typeface="Arial Narrow" panose="020B0606020202030204" pitchFamily="34" charset="0"/>
                          <a:ea typeface="+mn-ea"/>
                          <a:cs typeface="+mn-cs"/>
                        </a:rPr>
                        <a:t>Its advantages as fertilizer for agriculture and basalt fiber for industry</a:t>
                      </a:r>
                      <a:endParaRPr lang="pt-PT" sz="1200" b="0" i="1" u="none" strike="noStrike" dirty="0" smtClean="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lnSpc>
                          <a:spcPts val="1200"/>
                        </a:lnSpc>
                      </a:pP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rtl="0" fontAlgn="ctr">
                        <a:lnSpc>
                          <a:spcPts val="1200"/>
                        </a:lnSpc>
                      </a:pP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lnSpc>
                          <a:spcPts val="1200"/>
                        </a:lnSpc>
                      </a:pP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rtl="0" fontAlgn="ctr"/>
                      <a:r>
                        <a:rPr lang="en-US" sz="1200" i="1" dirty="0" smtClean="0">
                          <a:solidFill>
                            <a:schemeClr val="bg1"/>
                          </a:solidFill>
                          <a:latin typeface="Arial Narrow" panose="020B0606020202030204" pitchFamily="34" charset="0"/>
                        </a:rPr>
                        <a:t>The Quality of Food and the Protection of The Environment</a:t>
                      </a:r>
                      <a:endParaRPr lang="en-US" sz="1200" i="1"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0267">
                <a:tc gridSpan="8">
                  <a:txBody>
                    <a:bodyPr/>
                    <a:lstStyle/>
                    <a:p>
                      <a:pPr algn="ctr">
                        <a:lnSpc>
                          <a:spcPts val="1200"/>
                        </a:lnSpc>
                      </a:pPr>
                      <a:r>
                        <a:rPr lang="pt-PT" sz="1200" b="1" i="1" dirty="0" smtClean="0">
                          <a:solidFill>
                            <a:srgbClr val="00B4B2"/>
                          </a:solidFill>
                          <a:latin typeface="Arial Narrow" panose="020B0606020202030204" pitchFamily="34" charset="0"/>
                        </a:rPr>
                        <a:t>14 MARCH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1200"/>
                        </a:lnSpc>
                      </a:pP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1200"/>
                        </a:lnSpc>
                      </a:pPr>
                      <a:r>
                        <a:rPr lang="pt-PT" sz="1200" b="1" i="1" dirty="0" smtClean="0">
                          <a:solidFill>
                            <a:srgbClr val="00B4B2"/>
                          </a:solidFill>
                          <a:latin typeface="Arial Narrow" panose="020B0606020202030204" pitchFamily="34" charset="0"/>
                        </a:rPr>
                        <a:t>16 MARCH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8">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ACCREDITATION</a:t>
                      </a:r>
                      <a:r>
                        <a:rPr lang="pt-PT" sz="1200" u="none" strike="noStrike" dirty="0" smtClean="0">
                          <a:solidFill>
                            <a:schemeClr val="bg1"/>
                          </a:solidFill>
                          <a:effectLst/>
                          <a:latin typeface="Arial Narrow" panose="020B0606020202030204" pitchFamily="34" charset="0"/>
                        </a:rPr>
                        <a:t>: </a:t>
                      </a:r>
                      <a:r>
                        <a:rPr lang="pt-PT" sz="1200" b="0" i="0" u="none" strike="noStrike" kern="1" spc="0" baseline="0" dirty="0" smtClean="0">
                          <a:solidFill>
                            <a:schemeClr val="bg1"/>
                          </a:solidFill>
                          <a:effectLst/>
                          <a:latin typeface="Arial Narrow" panose="020B0606020202030204" pitchFamily="34" charset="0"/>
                          <a:ea typeface="+mn-ea"/>
                          <a:cs typeface="+mn-cs"/>
                        </a:rPr>
                        <a:t>from 7:00 a.m.</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ACCREDITATION</a:t>
                      </a:r>
                      <a:r>
                        <a:rPr lang="pt-PT" sz="1200" u="none" strike="noStrike" dirty="0" smtClean="0">
                          <a:solidFill>
                            <a:schemeClr val="bg1"/>
                          </a:solidFill>
                          <a:effectLst/>
                          <a:latin typeface="Arial Narrow" panose="020B0606020202030204" pitchFamily="34" charset="0"/>
                        </a:rPr>
                        <a:t>: </a:t>
                      </a:r>
                      <a:r>
                        <a:rPr lang="pt-PT" sz="1200" b="0" i="0" u="none" strike="noStrike" kern="1" spc="0" baseline="0" dirty="0" smtClean="0">
                          <a:solidFill>
                            <a:schemeClr val="bg1"/>
                          </a:solidFill>
                          <a:effectLst/>
                          <a:latin typeface="Arial Narrow" panose="020B0606020202030204" pitchFamily="34" charset="0"/>
                          <a:ea typeface="+mn-ea"/>
                          <a:cs typeface="+mn-cs"/>
                        </a:rPr>
                        <a:t>from 7:00 a.m.</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r>
                        <a:rPr lang="pt-PT" sz="1200" b="0" i="0" u="none" strike="noStrike" kern="1" spc="0" baseline="0" dirty="0" smtClean="0">
                          <a:solidFill>
                            <a:schemeClr val="bg1"/>
                          </a:solidFill>
                          <a:effectLst/>
                          <a:latin typeface="Arial Narrow" panose="020B0606020202030204" pitchFamily="34" charset="0"/>
                          <a:ea typeface="+mn-ea"/>
                          <a:cs typeface="+mn-cs"/>
                        </a:rPr>
                        <a:t>Opening ceremony</a:t>
                      </a:r>
                      <a:endParaRPr lang="pt-PT" sz="1200" b="0" i="0" u="none" strike="noStrike" kern="1" spc="0" baseline="0" dirty="0">
                        <a:solidFill>
                          <a:schemeClr val="bg1"/>
                        </a:solidFill>
                        <a:effectLst/>
                        <a:latin typeface="Arial Narrow" panose="020B0606020202030204" pitchFamily="34" charset="0"/>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09:30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0" i="0" u="none" strike="noStrike" kern="1" spc="0" baseline="0" dirty="0" smtClean="0">
                          <a:solidFill>
                            <a:schemeClr val="bg1"/>
                          </a:solidFill>
                          <a:effectLst/>
                          <a:latin typeface="Arial Narrow" panose="020B0606020202030204" pitchFamily="34" charset="0"/>
                          <a:ea typeface="+mn-ea"/>
                          <a:cs typeface="+mn-cs"/>
                        </a:rPr>
                        <a:t>Theme</a:t>
                      </a:r>
                      <a:r>
                        <a:rPr lang="pt-PT" sz="1200" b="0" i="1" dirty="0" smtClean="0">
                          <a:solidFill>
                            <a:schemeClr val="bg1"/>
                          </a:solidFill>
                          <a:latin typeface="Arial Narrow" panose="020B0606020202030204" pitchFamily="34" charset="0"/>
                        </a:rPr>
                        <a:t> I</a:t>
                      </a:r>
                      <a:r>
                        <a:rPr lang="pt-PT" sz="1200" b="0" u="none" strike="noStrike" dirty="0" smtClean="0">
                          <a:solidFill>
                            <a:schemeClr val="bg1"/>
                          </a:solidFill>
                          <a:effectLst/>
                          <a:latin typeface="Arial Narrow" panose="020B0606020202030204" pitchFamily="34" charset="0"/>
                        </a:rPr>
                        <a:t>: </a:t>
                      </a:r>
                      <a:r>
                        <a:rPr lang="pt-PT" sz="1200" b="0" i="1" u="none" strike="noStrike" kern="1" spc="0" baseline="0" dirty="0" smtClean="0">
                          <a:solidFill>
                            <a:schemeClr val="bg1"/>
                          </a:solidFill>
                          <a:effectLst/>
                          <a:latin typeface="Arial Narrow" panose="020B0606020202030204" pitchFamily="34" charset="0"/>
                          <a:ea typeface="+mn-ea"/>
                          <a:cs typeface="+mn-cs"/>
                        </a:rPr>
                        <a:t>Research, Legislation, Regulation and Technology of </a:t>
                      </a:r>
                      <a:r>
                        <a:rPr lang="pt-PT" sz="1200" i="1" dirty="0" smtClean="0">
                          <a:solidFill>
                            <a:schemeClr val="bg1"/>
                          </a:solidFill>
                          <a:latin typeface="Arial Narrow" panose="020B0606020202030204" pitchFamily="34" charset="0"/>
                        </a:rPr>
                        <a:t>«Rochagem»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08:30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09:30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0" i="0" u="none" strike="noStrike" kern="1" spc="0" baseline="0" dirty="0" smtClean="0">
                          <a:solidFill>
                            <a:schemeClr val="bg1"/>
                          </a:solidFill>
                          <a:effectLst/>
                          <a:latin typeface="Arial Narrow" panose="020B0606020202030204" pitchFamily="34" charset="0"/>
                          <a:ea typeface="+mn-ea"/>
                          <a:cs typeface="+mn-cs"/>
                        </a:rPr>
                        <a:t>Debates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dirty="0" smtClean="0">
                          <a:solidFill>
                            <a:schemeClr val="bg1"/>
                          </a:solidFill>
                          <a:latin typeface="Arial Narrow" panose="020B0606020202030204" pitchFamily="34" charset="0"/>
                        </a:rPr>
                        <a:t>Coffee Break </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r>
                        <a:rPr lang="pt-PT" sz="1200" dirty="0" smtClean="0">
                          <a:solidFill>
                            <a:schemeClr val="bg1"/>
                          </a:solidFill>
                          <a:latin typeface="Arial Narrow" panose="020B0606020202030204" pitchFamily="34" charset="0"/>
                        </a:rPr>
                        <a:t>Coffee Break </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0" i="0" u="none" strike="noStrike" kern="1" spc="0" baseline="0" dirty="0" smtClean="0">
                          <a:solidFill>
                            <a:schemeClr val="bg1"/>
                          </a:solidFill>
                          <a:effectLst/>
                          <a:latin typeface="Arial Narrow" panose="020B0606020202030204" pitchFamily="34" charset="0"/>
                          <a:ea typeface="+mn-ea"/>
                          <a:cs typeface="+mn-cs"/>
                        </a:rPr>
                        <a:t>Theme</a:t>
                      </a:r>
                      <a:r>
                        <a:rPr lang="pt-PT" sz="1200" b="0" i="1" u="none" strike="noStrike" dirty="0" smtClean="0">
                          <a:solidFill>
                            <a:schemeClr val="bg1"/>
                          </a:solidFill>
                          <a:effectLst/>
                          <a:latin typeface="Arial Narrow" panose="020B0606020202030204" pitchFamily="34" charset="0"/>
                        </a:rPr>
                        <a:t> </a:t>
                      </a:r>
                      <a:r>
                        <a:rPr lang="pt-PT" sz="1200" b="0" i="1" u="none" strike="noStrike" dirty="0">
                          <a:solidFill>
                            <a:schemeClr val="bg1"/>
                          </a:solidFill>
                          <a:effectLst/>
                          <a:latin typeface="Arial Narrow" panose="020B0606020202030204" pitchFamily="34" charset="0"/>
                        </a:rPr>
                        <a:t>II</a:t>
                      </a:r>
                      <a:r>
                        <a:rPr lang="pt-PT" sz="1200" u="none" strike="noStrike" dirty="0">
                          <a:solidFill>
                            <a:schemeClr val="bg1"/>
                          </a:solidFill>
                          <a:effectLst/>
                          <a:latin typeface="Arial Narrow" panose="020B0606020202030204" pitchFamily="34" charset="0"/>
                        </a:rPr>
                        <a:t>: </a:t>
                      </a:r>
                      <a:r>
                        <a:rPr lang="pt-PT" sz="1200" b="0" i="1" u="none" strike="noStrike" kern="1" spc="0" baseline="0" dirty="0" smtClean="0">
                          <a:solidFill>
                            <a:schemeClr val="bg1"/>
                          </a:solidFill>
                          <a:effectLst/>
                          <a:latin typeface="Arial Narrow" panose="020B0606020202030204" pitchFamily="34" charset="0"/>
                          <a:ea typeface="+mn-ea"/>
                          <a:cs typeface="+mn-cs"/>
                        </a:rPr>
                        <a:t>Fertilization of agricultural soils and environmental protection</a:t>
                      </a:r>
                      <a:endParaRPr lang="pt-PT" sz="1200" i="1"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rPr>
                        <a:t>Lunch</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0" i="0" u="none" strike="noStrike" kern="1" spc="0" baseline="0" dirty="0" smtClean="0">
                          <a:solidFill>
                            <a:schemeClr val="bg1"/>
                          </a:solidFill>
                          <a:effectLst/>
                          <a:latin typeface="Arial Narrow" panose="020B0606020202030204" pitchFamily="34" charset="0"/>
                          <a:ea typeface="+mn-ea"/>
                          <a:cs typeface="+mn-cs"/>
                        </a:rPr>
                        <a:t>Debates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15:45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III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dirty="0" smtClean="0">
                          <a:solidFill>
                            <a:schemeClr val="bg1"/>
                          </a:solidFill>
                          <a:latin typeface="Arial Narrow" panose="020B0606020202030204" pitchFamily="34" charset="0"/>
                        </a:rPr>
                        <a:t>Lunch</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15:45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16:15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r>
                        <a:rPr lang="pt-PT" sz="1200" dirty="0" smtClean="0">
                          <a:solidFill>
                            <a:schemeClr val="bg1"/>
                          </a:solidFill>
                          <a:latin typeface="Arial Narrow" panose="020B0606020202030204" pitchFamily="34" charset="0"/>
                        </a:rPr>
                        <a:t>Coffee Break </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i="0" u="none" strike="noStrike" kern="1" spc="0" baseline="0" dirty="0" smtClean="0">
                          <a:solidFill>
                            <a:schemeClr val="bg1"/>
                          </a:solidFill>
                          <a:effectLst/>
                          <a:latin typeface="Arial Narrow" panose="020B0606020202030204" pitchFamily="34" charset="0"/>
                          <a:ea typeface="+mn-ea"/>
                          <a:cs typeface="+mn-cs"/>
                        </a:rPr>
                        <a:t>Theme</a:t>
                      </a:r>
                      <a:r>
                        <a:rPr lang="pt-PT" sz="1200" i="1" u="none" strike="noStrike" dirty="0" smtClean="0">
                          <a:solidFill>
                            <a:schemeClr val="bg1"/>
                          </a:solidFill>
                          <a:effectLst/>
                          <a:latin typeface="Arial Narrow" panose="020B0606020202030204" pitchFamily="34" charset="0"/>
                        </a:rPr>
                        <a:t> </a:t>
                      </a:r>
                      <a:r>
                        <a:rPr lang="pt-PT" sz="1200" i="1" u="none" strike="noStrike" dirty="0">
                          <a:solidFill>
                            <a:schemeClr val="bg1"/>
                          </a:solidFill>
                          <a:effectLst/>
                          <a:latin typeface="Arial Narrow" panose="020B0606020202030204" pitchFamily="34" charset="0"/>
                        </a:rPr>
                        <a:t>III</a:t>
                      </a:r>
                      <a:r>
                        <a:rPr lang="pt-PT" sz="1200" u="none" strike="noStrike" dirty="0">
                          <a:solidFill>
                            <a:schemeClr val="bg1"/>
                          </a:solidFill>
                          <a:effectLst/>
                          <a:latin typeface="Arial Narrow" panose="020B0606020202030204" pitchFamily="34" charset="0"/>
                        </a:rPr>
                        <a:t>: </a:t>
                      </a:r>
                      <a:r>
                        <a:rPr lang="pt-PT" sz="1200" b="0" i="1" u="none" strike="noStrike" kern="1" spc="0" baseline="0" dirty="0" smtClean="0">
                          <a:solidFill>
                            <a:schemeClr val="bg1"/>
                          </a:solidFill>
                          <a:effectLst/>
                          <a:latin typeface="Arial Narrow" panose="020B0606020202030204" pitchFamily="34" charset="0"/>
                          <a:ea typeface="+mn-ea"/>
                          <a:cs typeface="+mn-cs"/>
                        </a:rPr>
                        <a:t>The Potential of Basalt as an Agromineral and its Specificities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16:15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IV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16:00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0" i="0" u="none" strike="noStrike" kern="1" spc="0" baseline="0" dirty="0" smtClean="0">
                          <a:solidFill>
                            <a:schemeClr val="bg1"/>
                          </a:solidFill>
                          <a:effectLst/>
                          <a:latin typeface="Arial Narrow" panose="020B0606020202030204" pitchFamily="34" charset="0"/>
                          <a:ea typeface="+mn-ea"/>
                          <a:cs typeface="+mn-cs"/>
                        </a:rPr>
                        <a:t>Debates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gridSpan="8">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r>
                        <a:rPr lang="pt-PT" sz="1200" dirty="0" smtClean="0">
                          <a:solidFill>
                            <a:schemeClr val="bg1"/>
                          </a:solidFill>
                          <a:latin typeface="Arial Narrow" panose="020B0606020202030204" pitchFamily="34" charset="0"/>
                        </a:rPr>
                        <a:t>Coffee Break </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&gt;18:00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200" dirty="0" smtClean="0">
                          <a:solidFill>
                            <a:schemeClr val="tx2">
                              <a:lumMod val="50000"/>
                            </a:schemeClr>
                          </a:solidFill>
                          <a:latin typeface="Arial Narrow" panose="020B0606020202030204" pitchFamily="34" charset="0"/>
                        </a:rPr>
                        <a:t>FREE TIME</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b="0" i="0" u="none" strike="noStrike" kern="1" spc="0" baseline="0" dirty="0" smtClean="0">
                          <a:solidFill>
                            <a:schemeClr val="bg1"/>
                          </a:solidFill>
                          <a:effectLst/>
                          <a:latin typeface="Arial Narrow" panose="020B0606020202030204" pitchFamily="34" charset="0"/>
                          <a:ea typeface="+mn-ea"/>
                          <a:cs typeface="+mn-cs"/>
                        </a:rPr>
                        <a:t>Theme</a:t>
                      </a:r>
                      <a:r>
                        <a:rPr lang="pt-PT" sz="1200" b="0" i="1" u="none" strike="noStrike" dirty="0" smtClean="0">
                          <a:solidFill>
                            <a:schemeClr val="bg1"/>
                          </a:solidFill>
                          <a:effectLst/>
                          <a:latin typeface="Arial Narrow" panose="020B0606020202030204" pitchFamily="34" charset="0"/>
                        </a:rPr>
                        <a:t> </a:t>
                      </a:r>
                      <a:r>
                        <a:rPr lang="pt-PT" sz="1200" i="1" u="none" strike="noStrike" dirty="0">
                          <a:solidFill>
                            <a:schemeClr val="bg1"/>
                          </a:solidFill>
                          <a:effectLst/>
                          <a:latin typeface="Arial Narrow" panose="020B0606020202030204" pitchFamily="34" charset="0"/>
                        </a:rPr>
                        <a:t>IV</a:t>
                      </a:r>
                      <a:r>
                        <a:rPr lang="pt-PT" sz="1200" u="none" strike="noStrike" dirty="0">
                          <a:solidFill>
                            <a:schemeClr val="bg1"/>
                          </a:solidFill>
                          <a:effectLst/>
                          <a:latin typeface="Arial Narrow" panose="020B0606020202030204" pitchFamily="34" charset="0"/>
                        </a:rPr>
                        <a:t>: </a:t>
                      </a:r>
                      <a:r>
                        <a:rPr lang="pt-PT" sz="1200" b="0" i="1" u="none" strike="noStrike" kern="1" spc="0" baseline="0" dirty="0" smtClean="0">
                          <a:solidFill>
                            <a:schemeClr val="bg1"/>
                          </a:solidFill>
                          <a:effectLst/>
                          <a:latin typeface="Arial Narrow" panose="020B0606020202030204" pitchFamily="34" charset="0"/>
                          <a:ea typeface="+mn-ea"/>
                          <a:cs typeface="+mn-cs"/>
                        </a:rPr>
                        <a:t>Agricultural profitability and quality control of food produced</a:t>
                      </a:r>
                      <a:endParaRPr lang="pt-PT" sz="1200" b="0" i="1"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gridSpan="8">
                  <a:txBody>
                    <a:bodyPr/>
                    <a:lstStyle/>
                    <a:p>
                      <a:pPr algn="ctr"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0" i="0" u="none" strike="noStrike" kern="1" spc="0" baseline="0" dirty="0" smtClean="0">
                          <a:solidFill>
                            <a:schemeClr val="bg1"/>
                          </a:solidFill>
                          <a:effectLst/>
                          <a:latin typeface="Arial Narrow" panose="020B0606020202030204" pitchFamily="34" charset="0"/>
                          <a:ea typeface="+mn-ea"/>
                          <a:cs typeface="+mn-cs"/>
                        </a:rPr>
                        <a:t>Debates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gridSpan="8">
                  <a:txBody>
                    <a:bodyPr/>
                    <a:lstStyle/>
                    <a:p>
                      <a:pPr algn="ctr">
                        <a:lnSpc>
                          <a:spcPts val="1200"/>
                        </a:lnSpc>
                      </a:pPr>
                      <a:r>
                        <a:rPr lang="pt-PT" sz="1200" b="1" i="1" dirty="0" smtClean="0">
                          <a:solidFill>
                            <a:srgbClr val="00B4B2"/>
                          </a:solidFill>
                          <a:latin typeface="Arial Narrow" panose="020B0606020202030204" pitchFamily="34" charset="0"/>
                        </a:rPr>
                        <a:t>15</a:t>
                      </a:r>
                      <a:r>
                        <a:rPr lang="pt-PT" sz="1200" b="1" i="1" baseline="0" dirty="0" smtClean="0">
                          <a:solidFill>
                            <a:srgbClr val="00B4B2"/>
                          </a:solidFill>
                          <a:latin typeface="Arial Narrow" panose="020B0606020202030204" pitchFamily="34" charset="0"/>
                        </a:rPr>
                        <a:t> </a:t>
                      </a:r>
                      <a:r>
                        <a:rPr lang="pt-PT" sz="1200" b="1" i="1" dirty="0" smtClean="0">
                          <a:solidFill>
                            <a:srgbClr val="00B4B2"/>
                          </a:solidFill>
                          <a:latin typeface="Arial Narrow" panose="020B0606020202030204" pitchFamily="34" charset="0"/>
                        </a:rPr>
                        <a:t>MARCH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183162">
                <a:tc gridSpan="8">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ACCREDITATION</a:t>
                      </a:r>
                      <a:r>
                        <a:rPr lang="pt-PT" sz="1200" u="none" strike="noStrike" dirty="0" smtClean="0">
                          <a:solidFill>
                            <a:schemeClr val="bg1"/>
                          </a:solidFill>
                          <a:effectLst/>
                          <a:latin typeface="Arial Narrow" panose="020B0606020202030204" pitchFamily="34" charset="0"/>
                        </a:rPr>
                        <a:t>: </a:t>
                      </a:r>
                      <a:r>
                        <a:rPr lang="pt-PT" sz="1200" b="0" i="0" u="none" strike="noStrike" kern="1" spc="0" baseline="0" dirty="0" smtClean="0">
                          <a:solidFill>
                            <a:schemeClr val="bg1"/>
                          </a:solidFill>
                          <a:effectLst/>
                          <a:latin typeface="Arial Narrow" panose="020B0606020202030204" pitchFamily="34" charset="0"/>
                          <a:ea typeface="+mn-ea"/>
                          <a:cs typeface="+mn-cs"/>
                        </a:rPr>
                        <a:t>from 7:00 a.m.</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28148">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19:00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i="0" u="none" strike="noStrike" kern="1" spc="0" baseline="0" dirty="0" smtClean="0">
                          <a:solidFill>
                            <a:schemeClr val="bg1"/>
                          </a:solidFill>
                          <a:effectLst/>
                          <a:latin typeface="Arial Narrow" panose="020B0606020202030204" pitchFamily="34" charset="0"/>
                          <a:ea typeface="+mn-ea"/>
                          <a:cs typeface="+mn-cs"/>
                        </a:rPr>
                        <a:t>Closing ceremony of the International Conference</a:t>
                      </a:r>
                      <a:endParaRPr lang="pt-PT" sz="1200" b="1" i="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r>
                        <a:rPr lang="pt-PT" sz="1200" dirty="0" smtClean="0">
                          <a:solidFill>
                            <a:schemeClr val="bg1"/>
                          </a:solidFill>
                          <a:latin typeface="Arial Narrow" panose="020B0606020202030204" pitchFamily="34" charset="0"/>
                        </a:rPr>
                        <a:t>Coffee Break </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20:00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22:30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b" latinLnBrk="0" hangingPunct="1">
                        <a:lnSpc>
                          <a:spcPts val="1200"/>
                        </a:lnSpc>
                        <a:spcBef>
                          <a:spcPts val="0"/>
                        </a:spcBef>
                        <a:spcAft>
                          <a:spcPts val="0"/>
                        </a:spcAft>
                        <a:buClrTx/>
                        <a:buSzTx/>
                        <a:buFontTx/>
                        <a:buNone/>
                        <a:tabLst/>
                        <a:defRPr/>
                      </a:pPr>
                      <a:r>
                        <a:rPr lang="pt-PT" sz="1200" u="none" strike="noStrike" dirty="0">
                          <a:solidFill>
                            <a:schemeClr val="bg1"/>
                          </a:solidFill>
                          <a:effectLst/>
                          <a:latin typeface="Arial Narrow" panose="020B0606020202030204" pitchFamily="34" charset="0"/>
                        </a:rPr>
                        <a:t> </a:t>
                      </a:r>
                      <a:r>
                        <a:rPr lang="en-US" sz="1200" dirty="0" smtClean="0">
                          <a:solidFill>
                            <a:schemeClr val="bg1"/>
                          </a:solidFill>
                          <a:latin typeface="Arial Narrow" panose="020B0606020202030204" pitchFamily="34" charset="0"/>
                        </a:rPr>
                        <a:t>Welcome dinner «</a:t>
                      </a:r>
                      <a:r>
                        <a:rPr lang="en-US" sz="1200" i="1" dirty="0" smtClean="0">
                          <a:solidFill>
                            <a:schemeClr val="bg1"/>
                          </a:solidFill>
                          <a:latin typeface="Arial Narrow" panose="020B0606020202030204" pitchFamily="34" charset="0"/>
                        </a:rPr>
                        <a:t>THE FLAVORS OF ECOWAS</a:t>
                      </a:r>
                      <a:r>
                        <a:rPr lang="en-US" sz="1200" i="1" dirty="0" smtClean="0">
                          <a:solidFill>
                            <a:schemeClr val="bg1"/>
                          </a:solidFill>
                          <a:latin typeface="Arial Narrow" panose="020B0606020202030204" pitchFamily="34" charset="0"/>
                          <a:sym typeface="+mn-ea"/>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74744">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VI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pt-PT"/>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rPr>
                        <a:t>Lunch</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sym typeface="+mn-ea"/>
                        </a:rPr>
                        <a:t>Panel</a:t>
                      </a:r>
                      <a:r>
                        <a:rPr lang="pt-PT" sz="1200" b="0" i="0" u="none" strike="noStrike" baseline="0" dirty="0" smtClean="0">
                          <a:solidFill>
                            <a:schemeClr val="bg1"/>
                          </a:solidFill>
                          <a:effectLst/>
                          <a:latin typeface="Arial Narrow" panose="020B0606020202030204" pitchFamily="34" charset="0"/>
                        </a:rPr>
                        <a:t> 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16:15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r>
                        <a:rPr lang="pt-PT" sz="1200" dirty="0" smtClean="0">
                          <a:solidFill>
                            <a:schemeClr val="bg1"/>
                          </a:solidFill>
                          <a:latin typeface="Arial Narrow" panose="020B0606020202030204" pitchFamily="34" charset="0"/>
                        </a:rPr>
                        <a:t>Coffee Break </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16:15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18:00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Conference</a:t>
                      </a:r>
                      <a:r>
                        <a:rPr lang="pt-PT" sz="1200" u="none" strike="noStrike" dirty="0" smtClean="0">
                          <a:solidFill>
                            <a:schemeClr val="bg1"/>
                          </a:solidFill>
                          <a:effectLst/>
                          <a:latin typeface="Arial Narrow" panose="020B0606020202030204" pitchFamily="34" charset="0"/>
                        </a:rPr>
                        <a:t> VII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fontAlgn="ctr">
                        <a:lnSpc>
                          <a:spcPts val="1200"/>
                        </a:lnSpc>
                        <a:defRPr lang="en-US"/>
                      </a:pPr>
                      <a:endParaRPr lang="fr-FR" sz="14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&gt;</a:t>
                      </a:r>
                      <a:r>
                        <a:rPr lang="pt-PT" sz="1200" u="none" strike="noStrike" dirty="0" smtClean="0">
                          <a:solidFill>
                            <a:schemeClr val="bg1"/>
                          </a:solidFill>
                          <a:effectLst/>
                          <a:latin typeface="Arial Narrow" panose="020B0606020202030204" pitchFamily="34" charset="0"/>
                        </a:rPr>
                        <a:t>18:00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6">
                  <a:txBody>
                    <a:bodyPr/>
                    <a:lstStyle/>
                    <a:p>
                      <a:pPr marL="0" marR="0" indent="0" algn="l" defTabSz="457200" eaLnBrk="1" fontAlgn="auto" latinLnBrk="0" hangingPunct="1">
                        <a:lnSpc>
                          <a:spcPct val="100000"/>
                        </a:lnSpc>
                        <a:spcBef>
                          <a:spcPts val="0"/>
                        </a:spcBef>
                        <a:spcAft>
                          <a:spcPts val="0"/>
                        </a:spcAft>
                        <a:buClrTx/>
                        <a:buSzTx/>
                        <a:buFontTx/>
                        <a:buNone/>
                        <a:tabLst/>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u="none" strike="noStrike" dirty="0">
                          <a:solidFill>
                            <a:schemeClr val="bg1"/>
                          </a:solidFill>
                          <a:effectLst/>
                          <a:latin typeface="Arial Narrow" panose="020B0606020202030204" pitchFamily="34" charset="0"/>
                        </a:rPr>
                        <a:t>  </a:t>
                      </a:r>
                      <a:r>
                        <a:rPr lang="fr-FR" sz="1200" dirty="0" smtClean="0">
                          <a:solidFill>
                            <a:schemeClr val="tx2">
                              <a:lumMod val="50000"/>
                            </a:schemeClr>
                          </a:solidFill>
                          <a:latin typeface="Arial Narrow" panose="020B0606020202030204" pitchFamily="34" charset="0"/>
                        </a:rPr>
                        <a:t>FREE TIME</a:t>
                      </a:r>
                      <a:endParaRPr lang="pt-PT" sz="1200" i="1" dirty="0" smtClean="0">
                        <a:solidFill>
                          <a:schemeClr val="tx2">
                            <a:lumMod val="50000"/>
                          </a:schemeClr>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endParaRPr lang="en-US" sz="1200" i="1"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bl>
          </a:graphicData>
        </a:graphic>
      </p:graphicFrame>
      <p:pic>
        <p:nvPicPr>
          <p:cNvPr id="39"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010" y="752614"/>
            <a:ext cx="344487" cy="285750"/>
          </a:xfrm>
          <a:prstGeom prst="rect">
            <a:avLst/>
          </a:prstGeom>
          <a:solidFill>
            <a:schemeClr val="accent2">
              <a:lumMod val="20000"/>
              <a:lumOff val="80000"/>
            </a:schemeClr>
          </a:solidFill>
        </p:spPr>
      </p:pic>
      <p:pic>
        <p:nvPicPr>
          <p:cNvPr id="43" name="Imagem9"/>
          <p:cNvPicPr>
            <a:picLocks noChangeAspect="1"/>
          </p:cNvPicPr>
          <p:nvPr/>
        </p:nvPicPr>
        <p:blipFill>
          <a:blip r:embed="rId4"/>
          <a:stretch>
            <a:fillRect/>
          </a:stretch>
        </p:blipFill>
        <p:spPr>
          <a:xfrm>
            <a:off x="11687810" y="6458585"/>
            <a:ext cx="502920" cy="389255"/>
          </a:xfrm>
          <a:prstGeom prst="rect">
            <a:avLst/>
          </a:prstGeom>
          <a:noFill/>
          <a:ln>
            <a:noFill/>
          </a:ln>
          <a:effectLst/>
        </p:spPr>
      </p:pic>
      <p:pic>
        <p:nvPicPr>
          <p:cNvPr id="45"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0507"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spTree>
    <p:extLst>
      <p:ext uri="{BB962C8B-B14F-4D97-AF65-F5344CB8AC3E}">
        <p14:creationId xmlns:p14="http://schemas.microsoft.com/office/powerpoint/2010/main" val="244221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0" name="Image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5"/>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CaixaDeTexto 53"/>
          <p:cNvSpPr txBox="1"/>
          <p:nvPr/>
        </p:nvSpPr>
        <p:spPr>
          <a:xfrm>
            <a:off x="9058275" y="3964714"/>
            <a:ext cx="3113407"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smtClean="0">
                <a:solidFill>
                  <a:schemeClr val="tx2">
                    <a:lumMod val="50000"/>
                  </a:schemeClr>
                </a:solidFill>
                <a:latin typeface="Arial Narrow" panose="020B0606020202030204" pitchFamily="34" charset="0"/>
              </a:rPr>
              <a:t>nfo@atlanticbusiness</a:t>
            </a:r>
            <a:r>
              <a:rPr lang="pt-PT" altLang="en-US" sz="1200" dirty="0" smtClean="0">
                <a:solidFill>
                  <a:schemeClr val="tx2">
                    <a:lumMod val="50000"/>
                  </a:schemeClr>
                </a:solidFill>
                <a:latin typeface="Arial Narrow" panose="020B0606020202030204" pitchFamily="34" charset="0"/>
              </a:rPr>
              <a:t>forum</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en-US" sz="1200" dirty="0">
                <a:solidFill>
                  <a:schemeClr val="tx2">
                    <a:lumMod val="50000"/>
                  </a:schemeClr>
                </a:solidFill>
                <a:latin typeface="Arial Narrow" panose="020B0606020202030204" pitchFamily="34" charset="0"/>
              </a:rPr>
              <a:t>.</a:t>
            </a:r>
            <a:r>
              <a:rPr lang="en-US" sz="1200" dirty="0" smtClean="0">
                <a:solidFill>
                  <a:schemeClr val="tx2">
                    <a:lumMod val="50000"/>
                  </a:schemeClr>
                </a:solidFill>
                <a:latin typeface="Arial Narrow" panose="020B0606020202030204" pitchFamily="34" charset="0"/>
              </a:rPr>
              <a:t>atlanticbusiness</a:t>
            </a:r>
            <a:r>
              <a:rPr lang="pt-PT" altLang="en-US" sz="1200" dirty="0" smtClean="0">
                <a:solidFill>
                  <a:schemeClr val="tx2">
                    <a:lumMod val="50000"/>
                  </a:schemeClr>
                </a:solidFill>
                <a:latin typeface="Arial Narrow" panose="020B0606020202030204" pitchFamily="34" charset="0"/>
              </a:rPr>
              <a:t>forum</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sp>
        <p:nvSpPr>
          <p:cNvPr id="28"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29"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40" name="TextBox 3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1"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4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9</a:t>
            </a:fld>
            <a:endParaRPr lang="fr-FR" altLang="pt-PT" sz="1200" b="1" i="1" u="sng" dirty="0" smtClean="0">
              <a:solidFill>
                <a:schemeClr val="tx2">
                  <a:lumMod val="50000"/>
                </a:schemeClr>
              </a:solidFill>
            </a:endParaRPr>
          </a:p>
        </p:txBody>
      </p:sp>
      <p:sp>
        <p:nvSpPr>
          <p:cNvPr id="43"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83" y="87337"/>
            <a:ext cx="2880152" cy="5111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7420</TotalTime>
  <Words>992</Words>
  <Application>Microsoft Office PowerPoint</Application>
  <PresentationFormat>Custom</PresentationFormat>
  <Paragraphs>567</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685</cp:revision>
  <dcterms:created xsi:type="dcterms:W3CDTF">2019-09-15T11:56:00Z</dcterms:created>
  <dcterms:modified xsi:type="dcterms:W3CDTF">2022-02-06T23:39:02Z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