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7" r:id="rId3"/>
    <p:sldId id="278" r:id="rId4"/>
    <p:sldId id="279" r:id="rId5"/>
    <p:sldId id="280" r:id="rId6"/>
    <p:sldId id="289" r:id="rId7"/>
    <p:sldId id="282" r:id="rId8"/>
    <p:sldId id="285" r:id="rId9"/>
    <p:sldId id="287" r:id="rId10"/>
    <p:sldId id="288" r:id="rId11"/>
  </p:sldIdLst>
  <p:sldSz cx="12192000" cy="6858000"/>
  <p:notesSz cx="6858000" cy="9144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6666"/>
    <a:srgbClr val="FFFFFF"/>
    <a:srgbClr val="235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95" autoAdjust="0"/>
    <p:restoredTop sz="95270" autoAdjust="0"/>
  </p:normalViewPr>
  <p:slideViewPr>
    <p:cSldViewPr snapToGrid="0">
      <p:cViewPr>
        <p:scale>
          <a:sx n="80" d="100"/>
          <a:sy n="80" d="100"/>
        </p:scale>
        <p:origin x="-418" y="466"/>
      </p:cViewPr>
      <p:guideLst>
        <p:guide orient="horz" pos="2174"/>
        <p:guide pos="3851"/>
      </p:guideLst>
    </p:cSldViewPr>
  </p:slideViewPr>
  <p:outlineViewPr>
    <p:cViewPr>
      <p:scale>
        <a:sx n="33" d="100"/>
        <a:sy n="33" d="100"/>
      </p:scale>
      <p:origin x="2232" y="14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>
        <p:scale>
          <a:sx n="77" d="100"/>
          <a:sy n="77" d="100"/>
        </p:scale>
        <p:origin x="2167" y="219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83AB2-B12A-4F36-8A5E-7F9CC5A235C0}" type="datetimeFigureOut">
              <a:rPr lang="pt-PT" smtClean="0"/>
              <a:t>31-03-2021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87C45-5F89-4ECE-933A-031B0997817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0991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/>
          <a:lstStyle>
            <a:lvl1pPr algn="l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/>
          <a:lstStyle>
            <a:lvl1pPr algn="r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E41-0FDA-4FC8-94A2-F99D70EC62AC}" type="datetime1">
              <a:rPr lang="en-GB"/>
              <a:t>31/03/2021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endParaRPr lang="en-GB"/>
          </a:p>
        </p:txBody>
      </p:sp>
      <p:sp>
        <p:nvSpPr>
          <p:cNvPr id="5" name="Notes Placeholder 4"/>
          <p:cNvSpPr>
            <a:spLocks noGrp="1" noChangeArrowheads="1"/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/>
          <a:lstStyle>
            <a:lvl1pPr algn="l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/>
          <a:lstStyle>
            <a:lvl1pPr algn="r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2F1-BFDA-4FC4-94A2-49917CEC621C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6742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ção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ção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ção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ção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ctrTitle"/>
          </p:nvPr>
        </p:nvSpPr>
        <p:spPr>
          <a:xfrm>
            <a:off x="683895" y="685800"/>
            <a:ext cx="8001000" cy="29718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4800" cap="all"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683895" y="3843655"/>
            <a:ext cx="6400800" cy="194754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2100">
                <a:solidFill>
                  <a:srgbClr val="0F486F"/>
                </a:solidFill>
              </a:defRPr>
            </a:lvl1pPr>
            <a:lvl2pPr marL="457200" indent="0" algn="ctr">
              <a:buNone/>
              <a:defRPr lang="en-US">
                <a:solidFill>
                  <a:srgbClr val="FFFFFF"/>
                </a:solidFill>
              </a:defRPr>
            </a:lvl2pPr>
            <a:lvl3pPr marL="914400" indent="0" algn="ctr">
              <a:buNone/>
              <a:defRPr lang="en-US">
                <a:solidFill>
                  <a:srgbClr val="FFFFFF"/>
                </a:solidFill>
              </a:defRPr>
            </a:lvl3pPr>
            <a:lvl4pPr marL="1371600" indent="0" algn="ctr">
              <a:buNone/>
              <a:defRPr lang="en-US">
                <a:solidFill>
                  <a:srgbClr val="FFFFFF"/>
                </a:solidFill>
              </a:defRPr>
            </a:lvl4pPr>
            <a:lvl5pPr marL="1828800" indent="0" algn="ctr">
              <a:buNone/>
              <a:defRPr lang="en-US">
                <a:solidFill>
                  <a:srgbClr val="FFFFFF"/>
                </a:solidFill>
              </a:defRPr>
            </a:lvl5pPr>
            <a:lvl6pPr marL="2286000" indent="0" algn="ctr">
              <a:buNone/>
              <a:defRPr lang="en-US">
                <a:solidFill>
                  <a:srgbClr val="FFFFFF"/>
                </a:solidFill>
              </a:defRPr>
            </a:lvl6pPr>
            <a:lvl7pPr marL="2743200" indent="0" algn="ctr">
              <a:buNone/>
              <a:defRPr lang="en-US">
                <a:solidFill>
                  <a:srgbClr val="FFFFFF"/>
                </a:solidFill>
              </a:defRPr>
            </a:lvl7pPr>
            <a:lvl8pPr marL="3200400" indent="0" algn="ctr">
              <a:buNone/>
              <a:defRPr lang="en-US">
                <a:solidFill>
                  <a:srgbClr val="FFFFFF"/>
                </a:solidFill>
              </a:defRPr>
            </a:lvl8pPr>
            <a:lvl9pPr marL="3657600" indent="0" algn="ctr">
              <a:buNone/>
              <a:defRPr lang="en-US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F26-68DA-4FA9-94A2-9EFC11EC62CB}" type="datetime1">
              <a:rPr lang="pt-PT"/>
              <a:t>31-03-2021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5BD-F3DA-4FD3-94A2-05866BEC6250}" type="slidenum">
              <a:rPr lang="pt-PT"/>
              <a:t>‹#›</a:t>
            </a:fld>
            <a:endParaRPr lang="pt-PT"/>
          </a:p>
        </p:txBody>
      </p:sp>
      <p:sp>
        <p:nvSpPr>
          <p:cNvPr id="7" name="Straight Connector 15"/>
          <p:cNvSpPr/>
          <p:nvPr/>
        </p:nvSpPr>
        <p:spPr>
          <a:xfrm flipH="1">
            <a:off x="8227695" y="8255"/>
            <a:ext cx="3810000" cy="3810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8" name="Straight Connector 16"/>
          <p:cNvSpPr/>
          <p:nvPr/>
        </p:nvSpPr>
        <p:spPr>
          <a:xfrm flipH="1">
            <a:off x="6108065" y="91440"/>
            <a:ext cx="6080760" cy="60807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9" name="Straight Connector 18"/>
          <p:cNvSpPr/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0" name="Straight Connector 20"/>
          <p:cNvSpPr/>
          <p:nvPr/>
        </p:nvSpPr>
        <p:spPr>
          <a:xfrm flipH="1">
            <a:off x="7335520" y="32385"/>
            <a:ext cx="4853305" cy="485267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1" name="Straight Connector 22"/>
          <p:cNvSpPr/>
          <p:nvPr/>
        </p:nvSpPr>
        <p:spPr>
          <a:xfrm flipH="1">
            <a:off x="7845425" y="609600"/>
            <a:ext cx="4343400" cy="43434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</p:cNvSpPr>
          <p:nvPr>
            <p:ph type="pic" idx="13"/>
          </p:nvPr>
        </p:nvSpPr>
        <p:spPr>
          <a:xfrm>
            <a:off x="685800" y="533400"/>
            <a:ext cx="10818495" cy="3124200"/>
          </a:xfrm>
          <a:prstGeom prst="snip2DiagRect">
            <a:avLst>
              <a:gd name="adj1" fmla="val 10815"/>
              <a:gd name="adj2" fmla="val 0"/>
            </a:avLst>
          </a:prstGeom>
          <a:ln w="15875" cap="flat" cmpd="sng" algn="ctr">
            <a:solidFill>
              <a:schemeClr val="tx1">
                <a:alpha val="40000"/>
              </a:scheme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>
            <a:lvl1pPr marL="0" indent="0" algn="ctr">
              <a:buNone/>
              <a:defRPr lang="en-US" sz="1600"/>
            </a:lvl1pPr>
            <a:lvl2pPr marL="457200" indent="0">
              <a:buNone/>
              <a:defRPr lang="en-US" sz="1600"/>
            </a:lvl2pPr>
            <a:lvl3pPr marL="914400" indent="0">
              <a:buNone/>
              <a:defRPr lang="en-US" sz="1600"/>
            </a:lvl3pPr>
            <a:lvl4pPr marL="1371600" indent="0">
              <a:buNone/>
              <a:defRPr lang="en-US" sz="1600"/>
            </a:lvl4pPr>
            <a:lvl5pPr marL="1828800" indent="0">
              <a:buNone/>
              <a:defRPr lang="en-US" sz="1600"/>
            </a:lvl5pPr>
            <a:lvl6pPr marL="2286000" indent="0">
              <a:buNone/>
              <a:defRPr lang="en-US" sz="1600"/>
            </a:lvl6pPr>
            <a:lvl7pPr marL="2743200" indent="0">
              <a:buNone/>
              <a:defRPr lang="en-US" sz="1600"/>
            </a:lvl7pPr>
            <a:lvl8pPr marL="3200400" indent="0">
              <a:buNone/>
              <a:defRPr lang="en-US" sz="1600"/>
            </a:lvl8pPr>
            <a:lvl9pPr marL="3657600" indent="0">
              <a:buNone/>
              <a:defRPr lang="en-US" sz="1600"/>
            </a:lvl9pPr>
          </a:lstStyle>
          <a:p>
            <a:pPr>
              <a:defRPr lang="en-US"/>
            </a:pPr>
            <a:r>
              <a:t>Click icon to add picture</a:t>
            </a:r>
          </a:p>
        </p:txBody>
      </p:sp>
      <p:sp>
        <p:nvSpPr>
          <p:cNvPr id="4" name="Text Placeholder 9"/>
          <p:cNvSpPr>
            <a:spLocks noGrp="1" noChangeArrowheads="1"/>
          </p:cNvSpPr>
          <p:nvPr>
            <p:ph idx="14"/>
          </p:nvPr>
        </p:nvSpPr>
        <p:spPr>
          <a:xfrm>
            <a:off x="914400" y="3843655"/>
            <a:ext cx="8303895" cy="457200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/>
            </a:lvl2pPr>
            <a:lvl3pPr marL="914400" indent="0">
              <a:buNone/>
              <a:defRPr lang="en-US"/>
            </a:lvl3pPr>
            <a:lvl4pPr marL="1371600" indent="0">
              <a:buNone/>
              <a:defRPr lang="en-US"/>
            </a:lvl4pPr>
            <a:lvl5pPr marL="1828800" indent="0">
              <a:buNone/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D8B-C5DA-4FFB-94A2-33AE43EC6266}" type="datetime1">
              <a:rPr lang="pt-PT"/>
              <a:t>31-03-2021</a:t>
            </a:fld>
            <a:endParaRPr lang="pt-PT"/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F33-7DDA-4F99-94A2-8BCC21EC62DE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4530" y="685800"/>
            <a:ext cx="100584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114800"/>
            <a:ext cx="8536305" cy="1879600"/>
          </a:xfrm>
        </p:spPr>
        <p:txBody>
          <a:bodyPr vert="horz" wrap="square" lIns="91440" tIns="45720" rIns="91440" bIns="45720" numCol="1" spcCol="215900" anchor="ctr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C37-79DA-4FDA-94A2-8F8F62EC62DA}" type="datetime1">
              <a:rPr lang="pt-PT"/>
              <a:t>31-03-2021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DFD-B3DA-4FFB-94A2-45AE43EC6210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1141095" y="685800"/>
            <a:ext cx="91440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>
                <a:solidFill>
                  <a:schemeClr val="tx1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1445895" y="3429000"/>
            <a:ext cx="8534400" cy="381000"/>
          </a:xfrm>
        </p:spPr>
        <p:txBody>
          <a:bodyPr/>
          <a:lstStyle>
            <a:lvl1pPr marL="0" indent="0">
              <a:buNone/>
              <a:defRPr lang="en-US"/>
            </a:lvl1pPr>
            <a:lvl2pPr marL="457200" indent="0">
              <a:buNone/>
              <a:defRPr lang="en-US"/>
            </a:lvl2pPr>
            <a:lvl3pPr marL="914400" indent="0">
              <a:buNone/>
              <a:defRPr lang="en-US"/>
            </a:lvl3pPr>
            <a:lvl4pPr marL="1371600" indent="0">
              <a:buNone/>
              <a:defRPr lang="en-US"/>
            </a:lvl4pPr>
            <a:lvl5pPr marL="1828800" indent="0">
              <a:buNone/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4530" y="4300855"/>
            <a:ext cx="8534400" cy="1685290"/>
          </a:xfrm>
        </p:spPr>
        <p:txBody>
          <a:bodyPr vert="horz" wrap="square" lIns="91440" tIns="45720" rIns="91440" bIns="45720" numCol="1" spcCol="215900" anchor="ctr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BAD-E3DA-4FDD-94A2-158865EC6240}" type="datetime1">
              <a:rPr lang="pt-PT"/>
              <a:t>31-03-2021</a:t>
            </a:fld>
            <a:endParaRPr lang="pt-PT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BC4-8ADA-4FED-94A2-7CB855EC6229}" type="slidenum">
              <a:rPr lang="pt-PT"/>
              <a:t>‹#›</a:t>
            </a:fld>
            <a:endParaRPr lang="pt-PT"/>
          </a:p>
        </p:txBody>
      </p:sp>
      <p:sp>
        <p:nvSpPr>
          <p:cNvPr id="8" name="TextBox 13"/>
          <p:cNvSpPr/>
          <p:nvPr/>
        </p:nvSpPr>
        <p:spPr>
          <a:xfrm>
            <a:off x="531495" y="81216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rPr lang="en-US" sz="8000"/>
              <a:t>“</a:t>
            </a:r>
          </a:p>
        </p:txBody>
      </p:sp>
      <p:sp>
        <p:nvSpPr>
          <p:cNvPr id="9" name="TextBox 14"/>
          <p:cNvSpPr/>
          <p:nvPr/>
        </p:nvSpPr>
        <p:spPr>
          <a:xfrm>
            <a:off x="10285095" y="27686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r">
              <a:defRPr lang="en-US"/>
            </a:pPr>
            <a:r>
              <a:rPr lang="en-US" sz="800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3895" y="3429000"/>
            <a:ext cx="8534400" cy="1697355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32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5132705"/>
            <a:ext cx="8536305" cy="86042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919-57DA-4FFF-94A2-A1AA47EC62F4}" type="datetime1">
              <a:rPr lang="pt-PT"/>
              <a:t>31-03-2021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21D-53DA-4F94-94A2-A5C12CEC62F0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1141730" y="685800"/>
            <a:ext cx="91440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>
                <a:solidFill>
                  <a:schemeClr val="tx1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683895" y="3928745"/>
            <a:ext cx="8535035" cy="1049655"/>
          </a:xfrm>
        </p:spPr>
        <p:txBody>
          <a:bodyPr vert="horz" wrap="square" lIns="91440" tIns="45720" rIns="91440" bIns="45720" numCol="1" spcCol="215900" anchor="b"/>
          <a:lstStyle>
            <a:lvl1pPr marL="0">
              <a:spcBef>
                <a:spcPts val="0"/>
              </a:spcBef>
              <a:buNone/>
              <a:defRPr lang="en-US" sz="2400" b="0" cap="all">
                <a:solidFill>
                  <a:schemeClr val="tx1"/>
                </a:solidFill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978400"/>
            <a:ext cx="8534400" cy="1016000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A8F-C1DA-4FAC-94A2-37F914EC6262}" type="datetime1">
              <a:rPr lang="pt-PT"/>
              <a:t>31-03-2021</a:t>
            </a:fld>
            <a:endParaRPr lang="pt-PT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AC0-8EDA-4F9C-94A2-78C924EC622D}" type="slidenum">
              <a:rPr lang="pt-PT"/>
              <a:t>‹#›</a:t>
            </a:fld>
            <a:endParaRPr lang="pt-PT"/>
          </a:p>
        </p:txBody>
      </p:sp>
      <p:sp>
        <p:nvSpPr>
          <p:cNvPr id="8" name="TextBox 10"/>
          <p:cNvSpPr/>
          <p:nvPr/>
        </p:nvSpPr>
        <p:spPr>
          <a:xfrm>
            <a:off x="531495" y="81216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rPr lang="en-US" sz="8000"/>
              <a:t>“</a:t>
            </a:r>
          </a:p>
        </p:txBody>
      </p:sp>
      <p:sp>
        <p:nvSpPr>
          <p:cNvPr id="9" name="TextBox 11"/>
          <p:cNvSpPr/>
          <p:nvPr/>
        </p:nvSpPr>
        <p:spPr>
          <a:xfrm>
            <a:off x="10285095" y="27686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r">
              <a:defRPr lang="en-US"/>
            </a:pPr>
            <a:r>
              <a:rPr lang="en-US" sz="8000"/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4530" y="685800"/>
            <a:ext cx="10058400" cy="2743200"/>
          </a:xfrm>
        </p:spPr>
        <p:txBody>
          <a:bodyPr vert="horz" wrap="square" lIns="91440" tIns="45720" rIns="91440" bIns="45720" numCol="1" spcCol="215900" anchor="ctr"/>
          <a:lstStyle>
            <a:lvl1pPr>
              <a:defRPr lang="en-US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 marL="0"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683895" y="3928745"/>
            <a:ext cx="8534400" cy="838200"/>
          </a:xfrm>
        </p:spPr>
        <p:txBody>
          <a:bodyPr vert="horz" wrap="square" lIns="91440" tIns="45720" rIns="91440" bIns="45720" numCol="1" spcCol="215900" anchor="b"/>
          <a:lstStyle>
            <a:lvl1pPr marL="0">
              <a:spcBef>
                <a:spcPts val="0"/>
              </a:spcBef>
              <a:buNone/>
              <a:defRPr lang="en-US" sz="2400" b="0" cap="all">
                <a:solidFill>
                  <a:schemeClr val="tx1"/>
                </a:solidFill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766945"/>
            <a:ext cx="8534400" cy="122745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42F-61DA-4F82-94A2-97D73AEC62C2}" type="datetime1">
              <a:rPr lang="pt-PT"/>
              <a:t>31-03-2021</a:t>
            </a:fld>
            <a:endParaRPr lang="pt-PT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9BF-F1DA-4FEF-94A2-07BA57EC6252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lvl1pPr algn="l">
              <a:defRPr lang="en-US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2C8-86DA-4FF4-94A2-70A14CEC6225}" type="datetime1">
              <a:rPr lang="pt-PT"/>
              <a:t>31-03-2021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23A-74DA-4FA4-94A2-82F11CEC62D7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ChangeArrowheads="1"/>
          </p:cNvSpPr>
          <p:nvPr>
            <p:ph type="title"/>
          </p:nvPr>
        </p:nvSpPr>
        <p:spPr>
          <a:xfrm>
            <a:off x="8684895" y="685800"/>
            <a:ext cx="2057400" cy="4572000"/>
          </a:xfrm>
        </p:spPr>
        <p:txBody>
          <a:bodyPr vert="vert" wrap="square" lIns="91440" tIns="45720" rIns="91440" bIns="45720" numCol="1" spcCol="215900" anchor="ctr"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</p:cNvSpPr>
          <p:nvPr>
            <p:ph idx="1"/>
          </p:nvPr>
        </p:nvSpPr>
        <p:spPr>
          <a:xfrm>
            <a:off x="685800" y="685800"/>
            <a:ext cx="7823200" cy="5308600"/>
          </a:xfrm>
        </p:spPr>
        <p:txBody>
          <a:bodyPr vert="vert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0DF-91DA-4FA6-94A2-67F31EEC6232}" type="datetime1">
              <a:rPr lang="pt-PT"/>
              <a:t>31-03-2021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113-5DDA-4F87-94A2-ABD23FEC62FE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5F2-BCDA-4FD3-94A2-4A866BEC621F}" type="datetime1">
              <a:rPr lang="pt-PT"/>
              <a:t>31-03-2021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DA7-E9DA-4F9B-94A2-1FCE23EC624A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3895" y="2006600"/>
            <a:ext cx="8534400" cy="2281555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36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4530" y="4495800"/>
            <a:ext cx="8534400" cy="1498600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4DD9-97DA-4FBB-94A2-61EE03EC6234}" type="datetime1">
              <a:rPr lang="pt-PT"/>
              <a:t>31-03-2021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108-46DA-4FE7-94A2-B0B25FEC62E5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3895" y="685800"/>
            <a:ext cx="4937760" cy="3615055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2"/>
          </p:nvPr>
        </p:nvSpPr>
        <p:spPr>
          <a:xfrm>
            <a:off x="5808345" y="685800"/>
            <a:ext cx="4933950" cy="3615055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CD9-97DA-4F8A-94A2-61DF32EC6234}" type="datetime1">
              <a:rPr lang="pt-PT"/>
              <a:t>31-03-2021</a:t>
            </a:fld>
            <a:endParaRPr lang="pt-P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C63-2DDA-4FDA-94A2-DB8F62EC628E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972185" y="685800"/>
            <a:ext cx="4649470" cy="575945"/>
          </a:xfrm>
        </p:spPr>
        <p:txBody>
          <a:bodyPr vert="horz" wrap="square" lIns="91440" tIns="45720" rIns="91440" bIns="45720" numCol="1" spcCol="215900" anchor="b"/>
          <a:lstStyle>
            <a:lvl1pPr marL="0" indent="0">
              <a:buNone/>
              <a:defRPr lang="en-US" sz="2800" b="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2"/>
          </p:nvPr>
        </p:nvSpPr>
        <p:spPr>
          <a:xfrm>
            <a:off x="683895" y="1270635"/>
            <a:ext cx="4937760" cy="3030220"/>
          </a:xfrm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Text Placeholder 4"/>
          <p:cNvSpPr>
            <a:spLocks noGrp="1" noChangeArrowheads="1"/>
          </p:cNvSpPr>
          <p:nvPr>
            <p:ph idx="3"/>
          </p:nvPr>
        </p:nvSpPr>
        <p:spPr>
          <a:xfrm>
            <a:off x="6078855" y="685800"/>
            <a:ext cx="4665345" cy="575945"/>
          </a:xfrm>
        </p:spPr>
        <p:txBody>
          <a:bodyPr vert="horz" wrap="square" lIns="91440" tIns="45720" rIns="91440" bIns="45720" numCol="1" spcCol="215900" anchor="b"/>
          <a:lstStyle>
            <a:lvl1pPr marL="0" indent="0">
              <a:buNone/>
              <a:defRPr lang="en-US" sz="2800" b="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4"/>
          </p:nvPr>
        </p:nvSpPr>
        <p:spPr>
          <a:xfrm>
            <a:off x="5806440" y="1261745"/>
            <a:ext cx="4929505" cy="3030855"/>
          </a:xfrm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4E8D-C3DA-4FB8-94A2-35ED00EC6260}" type="datetime1">
              <a:rPr lang="pt-PT"/>
              <a:t>31-03-2021</a:t>
            </a:fld>
            <a:endParaRPr lang="pt-PT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156-18DA-4F87-94A2-EED23FEC62BB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142-0CDA-4FA7-94A2-FAF21FEC62AF}" type="datetime1">
              <a:rPr lang="pt-PT"/>
              <a:t>31-03-2021</a:t>
            </a:fld>
            <a:endParaRPr lang="pt-PT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E99-D7DA-4FE8-94A2-21BD50EC6274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4C8-86DA-4FF2-94A2-70A74AEC6225}" type="datetime1">
              <a:rPr lang="pt-PT"/>
              <a:t>31-03-2021</a:t>
            </a:fld>
            <a:endParaRPr lang="pt-PT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C4A-04DA-4F8A-94A2-F2DF32EC62A7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7084695" y="685800"/>
            <a:ext cx="3657600" cy="13716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24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3895" y="685800"/>
            <a:ext cx="5944235" cy="5308600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Text Placeholder 3"/>
          <p:cNvSpPr>
            <a:spLocks noGrp="1" noChangeArrowheads="1"/>
          </p:cNvSpPr>
          <p:nvPr>
            <p:ph idx="2"/>
          </p:nvPr>
        </p:nvSpPr>
        <p:spPr>
          <a:xfrm>
            <a:off x="7084695" y="2209800"/>
            <a:ext cx="3657600" cy="2091055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200"/>
            </a:lvl2pPr>
            <a:lvl3pPr marL="914400" indent="0">
              <a:buNone/>
              <a:defRPr lang="en-US" sz="1000"/>
            </a:lvl3pPr>
            <a:lvl4pPr marL="1371600" indent="0">
              <a:buNone/>
              <a:defRPr lang="en-US" sz="900"/>
            </a:lvl4pPr>
            <a:lvl5pPr marL="1828800" indent="0">
              <a:buNone/>
              <a:defRPr lang="en-US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73F-71DA-4F81-94A2-87D439EC62D2}" type="datetime1">
              <a:rPr lang="pt-PT"/>
              <a:t>31-03-2021</a:t>
            </a:fld>
            <a:endParaRPr lang="pt-P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865-2BDA-4FCE-94A2-DD9B76EC6288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4722495" y="1447800"/>
            <a:ext cx="6019800" cy="11430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28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</p:cNvSpPr>
          <p:nvPr>
            <p:ph type="pic" idx="1"/>
          </p:nvPr>
        </p:nvSpPr>
        <p:spPr>
          <a:xfrm>
            <a:off x="988695" y="914400"/>
            <a:ext cx="3281045" cy="4572000"/>
          </a:xfrm>
          <a:prstGeom prst="snip2DiagRect">
            <a:avLst>
              <a:gd name="adj1" fmla="val 10815"/>
              <a:gd name="adj2" fmla="val 0"/>
            </a:avLst>
          </a:prstGeom>
          <a:ln w="15875" cap="flat" cmpd="sng" algn="ctr">
            <a:solidFill>
              <a:schemeClr val="tx1">
                <a:alpha val="40000"/>
              </a:scheme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>
            <a:lvl1pPr marL="0" indent="0" algn="ctr">
              <a:buNone/>
              <a:defRPr lang="en-US" sz="1600"/>
            </a:lvl1pPr>
            <a:lvl2pPr marL="457200" indent="0">
              <a:buNone/>
              <a:defRPr lang="en-US" sz="1600"/>
            </a:lvl2pPr>
            <a:lvl3pPr marL="914400" indent="0">
              <a:buNone/>
              <a:defRPr lang="en-US" sz="1600"/>
            </a:lvl3pPr>
            <a:lvl4pPr marL="1371600" indent="0">
              <a:buNone/>
              <a:defRPr lang="en-US" sz="1600"/>
            </a:lvl4pPr>
            <a:lvl5pPr marL="1828800" indent="0">
              <a:buNone/>
              <a:defRPr lang="en-US" sz="1600"/>
            </a:lvl5pPr>
            <a:lvl6pPr marL="2286000" indent="0">
              <a:buNone/>
              <a:defRPr lang="en-US" sz="1600"/>
            </a:lvl6pPr>
            <a:lvl7pPr marL="2743200" indent="0">
              <a:buNone/>
              <a:defRPr lang="en-US" sz="1600"/>
            </a:lvl7pPr>
            <a:lvl8pPr marL="3200400" indent="0">
              <a:buNone/>
              <a:defRPr lang="en-US" sz="1600"/>
            </a:lvl8pPr>
            <a:lvl9pPr marL="3657600" indent="0">
              <a:buNone/>
              <a:defRPr lang="en-US" sz="1600"/>
            </a:lvl9pPr>
          </a:lstStyle>
          <a:p>
            <a:pPr>
              <a:defRPr lang="en-US"/>
            </a:pPr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 noChangeArrowheads="1"/>
          </p:cNvSpPr>
          <p:nvPr>
            <p:ph idx="2"/>
          </p:nvPr>
        </p:nvSpPr>
        <p:spPr>
          <a:xfrm>
            <a:off x="4722495" y="2776855"/>
            <a:ext cx="6021705" cy="2049145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800"/>
            </a:lvl1pPr>
            <a:lvl2pPr marL="457200" indent="0">
              <a:buNone/>
              <a:defRPr lang="en-US" sz="1200"/>
            </a:lvl2pPr>
            <a:lvl3pPr marL="914400" indent="0">
              <a:buNone/>
              <a:defRPr lang="en-US" sz="1000"/>
            </a:lvl3pPr>
            <a:lvl4pPr marL="1371600" indent="0">
              <a:buNone/>
              <a:defRPr lang="en-US" sz="900"/>
            </a:lvl4pPr>
            <a:lvl5pPr marL="1828800" indent="0">
              <a:buNone/>
              <a:defRPr lang="en-US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7DF-91DA-4FD1-94A2-678469EC6232}" type="datetime1">
              <a:rPr lang="pt-PT"/>
              <a:t>31-03-2021</a:t>
            </a:fld>
            <a:endParaRPr lang="pt-P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F6B-25DA-4FC9-94A2-D39C71EC6286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73CFEA"/>
            </a:gs>
            <a:gs pos="100000">
              <a:srgbClr val="06588E"/>
            </a:gs>
          </a:gsLst>
          <a:lin ang="6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9206865" y="2963545"/>
            <a:ext cx="2981960" cy="3208655"/>
            <a:chOff x="9206865" y="2963545"/>
            <a:chExt cx="2981960" cy="3208655"/>
          </a:xfrm>
        </p:grpSpPr>
        <p:sp>
          <p:nvSpPr>
            <p:cNvPr id="7" name="Straight Connector 7"/>
            <p:cNvSpPr/>
            <p:nvPr/>
          </p:nvSpPr>
          <p:spPr>
            <a:xfrm flipH="1">
              <a:off x="11275695" y="2963545"/>
              <a:ext cx="913130" cy="91249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6" name="Straight Connector 8"/>
            <p:cNvSpPr/>
            <p:nvPr/>
          </p:nvSpPr>
          <p:spPr>
            <a:xfrm flipH="1">
              <a:off x="9206865" y="3190240"/>
              <a:ext cx="2981960" cy="298196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5" name="Straight Connector 9"/>
            <p:cNvSpPr/>
            <p:nvPr/>
          </p:nvSpPr>
          <p:spPr>
            <a:xfrm flipH="1">
              <a:off x="10292080" y="3285490"/>
              <a:ext cx="1896745" cy="189611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4" name="Straight Connector 10"/>
            <p:cNvSpPr/>
            <p:nvPr/>
          </p:nvSpPr>
          <p:spPr>
            <a:xfrm flipH="1">
              <a:off x="10443210" y="3131185"/>
              <a:ext cx="1745615" cy="1745615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3" name="Straight Connector 11"/>
            <p:cNvSpPr/>
            <p:nvPr/>
          </p:nvSpPr>
          <p:spPr>
            <a:xfrm flipH="1">
              <a:off x="10918825" y="3683000"/>
              <a:ext cx="1270000" cy="12700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</p:grpSp>
      <p:sp>
        <p:nvSpPr>
          <p:cNvPr id="8" name="Title Placeholder 1"/>
          <p:cNvSpPr>
            <a:spLocks noGrp="1" noChangeArrowheads="1"/>
          </p:cNvSpPr>
          <p:nvPr>
            <p:ph type="title"/>
          </p:nvPr>
        </p:nvSpPr>
        <p:spPr>
          <a:xfrm>
            <a:off x="683895" y="4487545"/>
            <a:ext cx="8534400" cy="1506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9" name="Text Placeholder 2"/>
          <p:cNvSpPr>
            <a:spLocks noGrp="1" noChangeArrowheads="1"/>
          </p:cNvSpPr>
          <p:nvPr>
            <p:ph type="body" idx="1"/>
          </p:nvPr>
        </p:nvSpPr>
        <p:spPr>
          <a:xfrm>
            <a:off x="683895" y="685800"/>
            <a:ext cx="8534400" cy="36150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10" name="Date Placeholder 3"/>
          <p:cNvSpPr>
            <a:spLocks noGrp="1" noChangeArrowheads="1"/>
          </p:cNvSpPr>
          <p:nvPr>
            <p:ph type="dt" sz="half" idx="2"/>
          </p:nvPr>
        </p:nvSpPr>
        <p:spPr>
          <a:xfrm>
            <a:off x="9904095" y="6172200"/>
            <a:ext cx="1600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r">
              <a:defRPr lang="pt-PT" sz="10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75C-12DA-4FE1-94A2-E4B459EC62B1}" type="datetime1">
              <a:rPr lang="pt-PT"/>
              <a:t>31-03-2021</a:t>
            </a:fld>
            <a:endParaRPr lang="pt-PT"/>
          </a:p>
        </p:txBody>
      </p:sp>
      <p:sp>
        <p:nvSpPr>
          <p:cNvPr id="11" name="Footer Placeholder 4"/>
          <p:cNvSpPr>
            <a:spLocks noGrp="1" noChangeArrowheads="1"/>
          </p:cNvSpPr>
          <p:nvPr>
            <p:ph type="ftr" sz="quarter" idx="3"/>
          </p:nvPr>
        </p:nvSpPr>
        <p:spPr>
          <a:xfrm>
            <a:off x="683895" y="6172200"/>
            <a:ext cx="75438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l">
              <a:defRPr lang="pt-PT" sz="10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12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363200" y="5578475"/>
            <a:ext cx="1142365" cy="669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>
            <a:lvl1pPr algn="r">
              <a:defRPr lang="pt-PT" sz="32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5DB-95DA-4FA3-94A2-63F61BEC6236}" type="slidenum">
              <a:rPr lang="pt-PT"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3600" b="0" i="0" u="none" strike="noStrike" kern="1" cap="all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titleStyle>
    <p:bodyStyle>
      <a:lvl1pPr marL="285750" marR="0" indent="-285750" algn="l" defTabSz="457200">
        <a:lnSpc>
          <a:spcPct val="100000"/>
        </a:lnSpc>
        <a:spcBef>
          <a:spcPts val="480"/>
        </a:spcBef>
        <a:spcAft>
          <a:spcPts val="600"/>
        </a:spcAft>
        <a:buClr>
          <a:schemeClr val="tx1"/>
        </a:buClr>
        <a:buSzPts val="1600"/>
        <a:buFont typeface="Wingdings 3" panose="05040102010807070707" pitchFamily="1" charset="2"/>
        <a:buChar char=""/>
        <a:defRPr lang="en-US" sz="20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742950" marR="0" indent="-285750" algn="l" defTabSz="457200">
        <a:lnSpc>
          <a:spcPct val="100000"/>
        </a:lnSpc>
        <a:spcBef>
          <a:spcPts val="430"/>
        </a:spcBef>
        <a:spcAft>
          <a:spcPts val="600"/>
        </a:spcAft>
        <a:buClr>
          <a:schemeClr val="tx1"/>
        </a:buClr>
        <a:buSzPts val="1440"/>
        <a:buFont typeface="Wingdings 3" panose="05040102010807070707" pitchFamily="1" charset="2"/>
        <a:buChar char=""/>
        <a:defRPr lang="en-US" sz="18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1200150" marR="0" indent="-285750" algn="l" defTabSz="457200">
        <a:lnSpc>
          <a:spcPct val="100000"/>
        </a:lnSpc>
        <a:spcBef>
          <a:spcPts val="380"/>
        </a:spcBef>
        <a:spcAft>
          <a:spcPts val="600"/>
        </a:spcAft>
        <a:buClr>
          <a:schemeClr val="tx1"/>
        </a:buClr>
        <a:buSzPts val="1280"/>
        <a:buFont typeface="Wingdings 3" panose="05040102010807070707" pitchFamily="1" charset="2"/>
        <a:buChar char=""/>
        <a:defRPr lang="en-US" sz="16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543050" marR="0" indent="-171450" algn="l" defTabSz="457200">
        <a:lnSpc>
          <a:spcPct val="100000"/>
        </a:lnSpc>
        <a:spcBef>
          <a:spcPts val="335"/>
        </a:spcBef>
        <a:spcAft>
          <a:spcPts val="600"/>
        </a:spcAft>
        <a:buClr>
          <a:schemeClr val="tx1"/>
        </a:buClr>
        <a:buSzPts val="1120"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2000250" marR="0" indent="-171450" algn="l" defTabSz="457200">
        <a:lnSpc>
          <a:spcPct val="100000"/>
        </a:lnSpc>
        <a:spcBef>
          <a:spcPts val="335"/>
        </a:spcBef>
        <a:spcAft>
          <a:spcPts val="600"/>
        </a:spcAft>
        <a:buClr>
          <a:schemeClr val="tx1"/>
        </a:buClr>
        <a:buSzPts val="1120"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fund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775" y="3475990"/>
            <a:ext cx="10058400" cy="3386455"/>
          </a:xfrm>
          <a:prstGeom prst="rect">
            <a:avLst/>
          </a:prstGeom>
        </p:spPr>
      </p:pic>
      <p:sp>
        <p:nvSpPr>
          <p:cNvPr id="4" name="Bisel 3"/>
          <p:cNvSpPr/>
          <p:nvPr/>
        </p:nvSpPr>
        <p:spPr>
          <a:xfrm>
            <a:off x="0" y="2410460"/>
            <a:ext cx="5981065" cy="4447540"/>
          </a:xfrm>
          <a:prstGeom prst="bevel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39" name="Anel 38"/>
          <p:cNvSpPr/>
          <p:nvPr/>
        </p:nvSpPr>
        <p:spPr>
          <a:xfrm>
            <a:off x="6086475" y="3037205"/>
            <a:ext cx="6108700" cy="373443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8" name="Imagem 7" descr="cap_vert_valle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5" y="2824480"/>
            <a:ext cx="4850130" cy="3478530"/>
          </a:xfrm>
          <a:prstGeom prst="rect">
            <a:avLst/>
          </a:prstGeom>
        </p:spPr>
      </p:pic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9" name="CaixaDeTexto 67"/>
          <p:cNvSpPr/>
          <p:nvPr/>
        </p:nvSpPr>
        <p:spPr>
          <a:xfrm>
            <a:off x="9226550" y="1699260"/>
            <a:ext cx="2548890" cy="16948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JUNE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CAPE VERDE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0" y="2159635"/>
            <a:ext cx="1024255" cy="849630"/>
          </a:xfrm>
          <a:prstGeom prst="rect">
            <a:avLst/>
          </a:prstGeom>
        </p:spPr>
      </p:pic>
      <p:sp>
        <p:nvSpPr>
          <p:cNvPr id="18" name="Caixa de Texto 17"/>
          <p:cNvSpPr txBox="1"/>
          <p:nvPr/>
        </p:nvSpPr>
        <p:spPr>
          <a:xfrm>
            <a:off x="1965960" y="6464300"/>
            <a:ext cx="2353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>
                <a:solidFill>
                  <a:srgbClr val="006666"/>
                </a:solidFill>
              </a:rPr>
              <a:t>www.basaltconference.com</a:t>
            </a:r>
          </a:p>
        </p:txBody>
      </p:sp>
      <p:sp>
        <p:nvSpPr>
          <p:cNvPr id="19" name="Anel 18"/>
          <p:cNvSpPr/>
          <p:nvPr/>
        </p:nvSpPr>
        <p:spPr>
          <a:xfrm>
            <a:off x="7157720" y="149987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32" name="Rectângulo 31"/>
          <p:cNvSpPr/>
          <p:nvPr/>
        </p:nvSpPr>
        <p:spPr>
          <a:xfrm>
            <a:off x="-635" y="1866900"/>
            <a:ext cx="4295140" cy="5429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38" name="Imagem 37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" y="161290"/>
            <a:ext cx="3092450" cy="724535"/>
          </a:xfrm>
          <a:prstGeom prst="rect">
            <a:avLst/>
          </a:prstGeom>
        </p:spPr>
      </p:pic>
      <p:sp>
        <p:nvSpPr>
          <p:cNvPr id="40" name="Rectângulo 39"/>
          <p:cNvSpPr/>
          <p:nvPr/>
        </p:nvSpPr>
        <p:spPr>
          <a:xfrm>
            <a:off x="5981065" y="3449320"/>
            <a:ext cx="895350" cy="341566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41" name="Rectângulo 40"/>
          <p:cNvSpPr/>
          <p:nvPr/>
        </p:nvSpPr>
        <p:spPr>
          <a:xfrm>
            <a:off x="6742430" y="3465195"/>
            <a:ext cx="514350" cy="2190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42" name="Rectângulo 41"/>
          <p:cNvSpPr/>
          <p:nvPr/>
        </p:nvSpPr>
        <p:spPr>
          <a:xfrm>
            <a:off x="11260455" y="3453130"/>
            <a:ext cx="932180" cy="341566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43" name="Rectângulo 42"/>
          <p:cNvSpPr/>
          <p:nvPr/>
        </p:nvSpPr>
        <p:spPr>
          <a:xfrm>
            <a:off x="10965180" y="3449320"/>
            <a:ext cx="514350" cy="2190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44" name="Rectângulo 43"/>
          <p:cNvSpPr/>
          <p:nvPr/>
        </p:nvSpPr>
        <p:spPr>
          <a:xfrm>
            <a:off x="6751955" y="6162675"/>
            <a:ext cx="5172075" cy="71247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14" name="Imagem 13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6340" y="6127750"/>
            <a:ext cx="3359150" cy="737235"/>
          </a:xfrm>
          <a:prstGeom prst="rect">
            <a:avLst/>
          </a:prstGeom>
        </p:spPr>
      </p:pic>
      <p:sp>
        <p:nvSpPr>
          <p:cNvPr id="2" name="CaixaDeTexto 8"/>
          <p:cNvSpPr txBox="1"/>
          <p:nvPr/>
        </p:nvSpPr>
        <p:spPr>
          <a:xfrm>
            <a:off x="3712210" y="916305"/>
            <a:ext cx="415353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>
                <a:solidFill>
                  <a:schemeClr val="tx2">
                    <a:lumMod val="50000"/>
                  </a:schemeClr>
                </a:solidFill>
                <a:latin typeface="Felix Titling" panose="04060505060202020A04" charset="0"/>
                <a:cs typeface="Felix Titling" panose="04060505060202020A04" charset="0"/>
              </a:rPr>
              <a:t>INTERNATIONAL</a:t>
            </a:r>
          </a:p>
          <a:p>
            <a:pPr algn="ctr"/>
            <a:r>
              <a:rPr lang="pt-PT" sz="3200" dirty="0">
                <a:solidFill>
                  <a:schemeClr val="tx2">
                    <a:lumMod val="50000"/>
                  </a:schemeClr>
                </a:solidFill>
                <a:latin typeface="Felix Titling" panose="04060505060202020A04" charset="0"/>
                <a:cs typeface="Felix Titling" panose="04060505060202020A04" charset="0"/>
              </a:rPr>
              <a:t>CONFERENCE</a:t>
            </a:r>
            <a:endParaRPr lang="pt-PT" sz="3200" dirty="0" smtClean="0">
              <a:solidFill>
                <a:schemeClr val="tx2">
                  <a:lumMod val="50000"/>
                </a:schemeClr>
              </a:solidFill>
              <a:latin typeface="Felix Titling" panose="04060505060202020A04" charset="0"/>
              <a:cs typeface="Felix Titling" panose="04060505060202020A04" charset="0"/>
            </a:endParaRPr>
          </a:p>
        </p:txBody>
      </p:sp>
      <p:sp>
        <p:nvSpPr>
          <p:cNvPr id="5" name="CaixaDeTexto 8"/>
          <p:cNvSpPr txBox="1"/>
          <p:nvPr/>
        </p:nvSpPr>
        <p:spPr>
          <a:xfrm>
            <a:off x="4556125" y="3016250"/>
            <a:ext cx="2354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>
                <a:solidFill>
                  <a:schemeClr val="tx2">
                    <a:lumMod val="50000"/>
                  </a:schemeClr>
                </a:solidFill>
                <a:latin typeface="Felix Titling" panose="04060505060202020A04" charset="0"/>
                <a:cs typeface="Felix Titling" panose="04060505060202020A04" charset="0"/>
              </a:rPr>
              <a:t>PROGRAMME</a:t>
            </a:r>
            <a:endParaRPr lang="pt-PT" sz="2400" dirty="0" smtClean="0">
              <a:solidFill>
                <a:schemeClr val="tx2">
                  <a:lumMod val="50000"/>
                </a:schemeClr>
              </a:solidFill>
              <a:latin typeface="Felix Titling" panose="04060505060202020A04" charset="0"/>
              <a:cs typeface="Felix Titling" panose="04060505060202020A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 descr="cap_vert_valle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" y="2364740"/>
            <a:ext cx="3944620" cy="3176905"/>
          </a:xfrm>
          <a:prstGeom prst="rect">
            <a:avLst/>
          </a:prstGeom>
        </p:spPr>
      </p:pic>
      <p:sp>
        <p:nvSpPr>
          <p:cNvPr id="25" name="Anel 24"/>
          <p:cNvSpPr/>
          <p:nvPr/>
        </p:nvSpPr>
        <p:spPr>
          <a:xfrm>
            <a:off x="0" y="986155"/>
            <a:ext cx="6242050" cy="587184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26" name="Triângulo Retângulo 25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0" name="CaixaDeTexto 1"/>
          <p:cNvSpPr txBox="1"/>
          <p:nvPr/>
        </p:nvSpPr>
        <p:spPr>
          <a:xfrm>
            <a:off x="7668894" y="3970030"/>
            <a:ext cx="173489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>
                <a:solidFill>
                  <a:srgbClr val="00B0F0"/>
                </a:solidFill>
                <a:latin typeface="Arial Narrow" panose="020B0606020202030204" pitchFamily="34" charset="0"/>
              </a:rPr>
              <a:t>CONTACTS</a:t>
            </a:r>
          </a:p>
        </p:txBody>
      </p:sp>
      <p:sp>
        <p:nvSpPr>
          <p:cNvPr id="11" name="CaixaDeTexto 67"/>
          <p:cNvSpPr txBox="1"/>
          <p:nvPr/>
        </p:nvSpPr>
        <p:spPr>
          <a:xfrm>
            <a:off x="9281795" y="1143635"/>
            <a:ext cx="272923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olidFill>
                  <a:srgbClr val="006666"/>
                </a:solidFill>
                <a:sym typeface="+mn-ea"/>
              </a:rPr>
              <a:t>09 -11 JUNE</a:t>
            </a:r>
            <a:endParaRPr lang="pt-PT" sz="2400" dirty="0">
              <a:solidFill>
                <a:srgbClr val="006666"/>
              </a:solidFill>
            </a:endParaRPr>
          </a:p>
          <a:p>
            <a:pPr algn="ctr"/>
            <a:r>
              <a:rPr lang="pt-PT" sz="1200" dirty="0">
                <a:solidFill>
                  <a:srgbClr val="006666"/>
                </a:solidFill>
              </a:rPr>
              <a:t>________</a:t>
            </a:r>
            <a:r>
              <a:rPr lang="pt-PT" sz="1400" baseline="-25000" dirty="0">
                <a:solidFill>
                  <a:srgbClr val="006666"/>
                </a:solidFill>
              </a:rPr>
              <a:t>■</a:t>
            </a:r>
            <a:r>
              <a:rPr lang="pt-PT" sz="1200" dirty="0">
                <a:solidFill>
                  <a:srgbClr val="006666"/>
                </a:solidFill>
              </a:rPr>
              <a:t>________</a:t>
            </a:r>
          </a:p>
          <a:p>
            <a:pPr algn="ctr"/>
            <a:r>
              <a:rPr lang="pt-PT" sz="3200" dirty="0">
                <a:solidFill>
                  <a:srgbClr val="006666"/>
                </a:solidFill>
              </a:rPr>
              <a:t>2021</a:t>
            </a:r>
          </a:p>
          <a:p>
            <a:pPr algn="ctr"/>
            <a:r>
              <a:rPr lang="pt-PT" dirty="0">
                <a:solidFill>
                  <a:srgbClr val="006666"/>
                </a:solidFill>
              </a:rPr>
              <a:t>PRAIA</a:t>
            </a:r>
          </a:p>
          <a:p>
            <a:pPr algn="ctr"/>
            <a:r>
              <a:rPr lang="pt-PT" sz="1200" dirty="0">
                <a:solidFill>
                  <a:srgbClr val="006666"/>
                </a:solidFill>
              </a:rPr>
              <a:t>SANTIAGO ISLAND</a:t>
            </a:r>
          </a:p>
          <a:p>
            <a:pPr algn="ctr"/>
            <a:r>
              <a:rPr lang="pt-PT" sz="2400" dirty="0">
                <a:solidFill>
                  <a:srgbClr val="006666"/>
                </a:solidFill>
              </a:rPr>
              <a:t>CABO VERDE</a:t>
            </a:r>
          </a:p>
        </p:txBody>
      </p:sp>
      <p:sp>
        <p:nvSpPr>
          <p:cNvPr id="15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bg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bg1"/>
                </a:solidFill>
              </a:rPr>
              <a:t>10</a:t>
            </a:fld>
            <a:endParaRPr lang="fr-FR" altLang="pt-PT" sz="1200" b="1" i="1" u="sng" dirty="0" smtClean="0">
              <a:solidFill>
                <a:schemeClr val="bg1"/>
              </a:solidFill>
            </a:endParaRPr>
          </a:p>
        </p:txBody>
      </p:sp>
      <p:pic>
        <p:nvPicPr>
          <p:cNvPr id="29" name="Imagem 28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20" y="6120765"/>
            <a:ext cx="3359150" cy="73723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31" name="Caixa de Texto 30"/>
          <p:cNvSpPr txBox="1"/>
          <p:nvPr/>
        </p:nvSpPr>
        <p:spPr>
          <a:xfrm>
            <a:off x="4330065" y="3175000"/>
            <a:ext cx="2353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>
                <a:solidFill>
                  <a:srgbClr val="006666"/>
                </a:solidFill>
              </a:rPr>
              <a:t>www.basaltconference.com</a:t>
            </a:r>
          </a:p>
        </p:txBody>
      </p:sp>
      <p:sp>
        <p:nvSpPr>
          <p:cNvPr id="32" name="Anel 31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34" name="Imagem 33" descr="fund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0" y="5469890"/>
            <a:ext cx="3819525" cy="1285875"/>
          </a:xfrm>
          <a:prstGeom prst="rect">
            <a:avLst/>
          </a:prstGeom>
        </p:spPr>
      </p:pic>
      <p:sp>
        <p:nvSpPr>
          <p:cNvPr id="35" name="Anel 34"/>
          <p:cNvSpPr/>
          <p:nvPr/>
        </p:nvSpPr>
        <p:spPr>
          <a:xfrm>
            <a:off x="886460" y="5404485"/>
            <a:ext cx="3338830" cy="1427480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-7620" y="5290820"/>
            <a:ext cx="1223010" cy="147510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37" name="Rectângulo 36"/>
          <p:cNvSpPr/>
          <p:nvPr/>
        </p:nvSpPr>
        <p:spPr>
          <a:xfrm>
            <a:off x="3185795" y="5429250"/>
            <a:ext cx="111442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38" name="Rectângulo 37"/>
          <p:cNvSpPr/>
          <p:nvPr/>
        </p:nvSpPr>
        <p:spPr>
          <a:xfrm>
            <a:off x="886460" y="6546850"/>
            <a:ext cx="311213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39" name="Rectângulo 38"/>
          <p:cNvSpPr/>
          <p:nvPr/>
        </p:nvSpPr>
        <p:spPr>
          <a:xfrm>
            <a:off x="1052195" y="5419725"/>
            <a:ext cx="981075" cy="3333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40" name="Imagem 39" descr="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15" y="98425"/>
            <a:ext cx="3092450" cy="724535"/>
          </a:xfrm>
          <a:prstGeom prst="rect">
            <a:avLst/>
          </a:prstGeom>
        </p:spPr>
      </p:pic>
      <p:sp>
        <p:nvSpPr>
          <p:cNvPr id="2" name="CaixaDeTexto 53"/>
          <p:cNvSpPr txBox="1"/>
          <p:nvPr/>
        </p:nvSpPr>
        <p:spPr>
          <a:xfrm>
            <a:off x="9583420" y="4604385"/>
            <a:ext cx="240093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B0F0"/>
                </a:solidFill>
              </a:rPr>
              <a:t>B</a:t>
            </a:r>
            <a:r>
              <a:rPr lang="pt-PT" altLang="en-US" sz="1600" b="1" i="1" dirty="0" smtClean="0">
                <a:solidFill>
                  <a:srgbClr val="00B0F0"/>
                </a:solidFill>
              </a:rPr>
              <a:t>ASALT CONFERENCE</a:t>
            </a:r>
            <a:endParaRPr lang="en-US" sz="1600" b="1" i="1" dirty="0">
              <a:solidFill>
                <a:srgbClr val="00B0F0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WhatsApp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:+351 964 406 800</a:t>
            </a:r>
          </a:p>
          <a:p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Viber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:+351 964 406 800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Skype: </a:t>
            </a:r>
            <a:r>
              <a:rPr lang="en-US" sz="1200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setimocontinente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nfo@</a:t>
            </a:r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basaltconference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.com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www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.</a:t>
            </a:r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basaltconference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cap_vert_vall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" y="2364740"/>
            <a:ext cx="3944620" cy="3176905"/>
          </a:xfrm>
          <a:prstGeom prst="rect">
            <a:avLst/>
          </a:prstGeom>
        </p:spPr>
      </p:pic>
      <p:sp>
        <p:nvSpPr>
          <p:cNvPr id="11" name="Anel 10"/>
          <p:cNvSpPr/>
          <p:nvPr/>
        </p:nvSpPr>
        <p:spPr>
          <a:xfrm>
            <a:off x="0" y="985520"/>
            <a:ext cx="6242050" cy="587184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3" name="CaixaDeTexto 22"/>
          <p:cNvSpPr txBox="1"/>
          <p:nvPr/>
        </p:nvSpPr>
        <p:spPr>
          <a:xfrm>
            <a:off x="9519285" y="921385"/>
            <a:ext cx="212090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PT" sz="2000" i="1" dirty="0">
                <a:solidFill>
                  <a:srgbClr val="006666"/>
                </a:solidFill>
              </a:rPr>
              <a:t>CONFERENCE</a:t>
            </a:r>
          </a:p>
          <a:p>
            <a:pPr algn="ctr">
              <a:lnSpc>
                <a:spcPct val="85000"/>
              </a:lnSpc>
            </a:pPr>
            <a:r>
              <a:rPr lang="pt-PT" sz="1600" i="1" dirty="0">
                <a:solidFill>
                  <a:srgbClr val="006666"/>
                </a:solidFill>
              </a:rPr>
              <a:t>PROGRAMME</a:t>
            </a:r>
            <a:r>
              <a:rPr lang="pt-PT" sz="2000" i="1" dirty="0">
                <a:solidFill>
                  <a:srgbClr val="006666"/>
                </a:solidFill>
              </a:rPr>
              <a:t> </a:t>
            </a:r>
            <a:endParaRPr lang="pt-PT" sz="2000" i="1" dirty="0" smtClean="0">
              <a:solidFill>
                <a:srgbClr val="006666"/>
              </a:solidFill>
            </a:endParaRPr>
          </a:p>
        </p:txBody>
      </p:sp>
      <p:sp>
        <p:nvSpPr>
          <p:cNvPr id="9" name="CaixaDeTexto 67"/>
          <p:cNvSpPr/>
          <p:nvPr/>
        </p:nvSpPr>
        <p:spPr>
          <a:xfrm>
            <a:off x="9226550" y="1498600"/>
            <a:ext cx="2548890" cy="19532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JUNE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CAPE VERDE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1878965"/>
            <a:ext cx="1024255" cy="849630"/>
          </a:xfrm>
          <a:prstGeom prst="rect">
            <a:avLst/>
          </a:prstGeom>
        </p:spPr>
      </p:pic>
      <p:sp>
        <p:nvSpPr>
          <p:cNvPr id="18" name="Caixa de Texto 17"/>
          <p:cNvSpPr txBox="1"/>
          <p:nvPr/>
        </p:nvSpPr>
        <p:spPr>
          <a:xfrm>
            <a:off x="4330065" y="3175000"/>
            <a:ext cx="2353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>
                <a:solidFill>
                  <a:srgbClr val="006666"/>
                </a:solidFill>
              </a:rPr>
              <a:t>www.basaltconference.com</a:t>
            </a:r>
          </a:p>
        </p:txBody>
      </p:sp>
      <p:sp>
        <p:nvSpPr>
          <p:cNvPr id="19" name="Anel 18"/>
          <p:cNvSpPr/>
          <p:nvPr/>
        </p:nvSpPr>
        <p:spPr>
          <a:xfrm>
            <a:off x="7071360" y="121920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2" name="Rectangle 5"/>
          <p:cNvSpPr/>
          <p:nvPr/>
        </p:nvSpPr>
        <p:spPr>
          <a:xfrm>
            <a:off x="5922645" y="4317365"/>
            <a:ext cx="969010" cy="8407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sz="1400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</a:rPr>
              <a:t>PLAN</a:t>
            </a:r>
          </a:p>
        </p:txBody>
      </p:sp>
      <p:sp>
        <p:nvSpPr>
          <p:cNvPr id="3" name="Right Arrow 6"/>
          <p:cNvSpPr/>
          <p:nvPr/>
        </p:nvSpPr>
        <p:spPr>
          <a:xfrm>
            <a:off x="6925310" y="4279265"/>
            <a:ext cx="445135" cy="8915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>
              <a:solidFill>
                <a:srgbClr val="006666"/>
              </a:solidFill>
            </a:endParaRPr>
          </a:p>
        </p:txBody>
      </p:sp>
      <p:sp>
        <p:nvSpPr>
          <p:cNvPr id="25" name="Rectangle 7"/>
          <p:cNvSpPr/>
          <p:nvPr/>
        </p:nvSpPr>
        <p:spPr>
          <a:xfrm>
            <a:off x="7477760" y="3383280"/>
            <a:ext cx="1565910" cy="575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GB" sz="1200" i="1" dirty="0" smtClean="0">
                <a:solidFill>
                  <a:srgbClr val="235343"/>
                </a:solidFill>
                <a:latin typeface="Arial Narrow" panose="020B0606020202030204" pitchFamily="34" charset="0"/>
                <a:sym typeface="+mn-ea"/>
              </a:rPr>
              <a:t>Focused on Environmental Protection</a:t>
            </a:r>
          </a:p>
        </p:txBody>
      </p:sp>
      <p:sp>
        <p:nvSpPr>
          <p:cNvPr id="26" name="Rectangle 20"/>
          <p:cNvSpPr/>
          <p:nvPr/>
        </p:nvSpPr>
        <p:spPr>
          <a:xfrm>
            <a:off x="7474585" y="4036060"/>
            <a:ext cx="1565275" cy="5759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en-US">
                <a:solidFill>
                  <a:srgbClr val="FFFFFF"/>
                </a:solidFill>
              </a:defRPr>
            </a:pPr>
            <a:r>
              <a:rPr lang="en-GB" sz="1200" i="1" dirty="0" smtClean="0">
                <a:solidFill>
                  <a:srgbClr val="235343"/>
                </a:solidFill>
                <a:latin typeface="Arial Narrow" panose="020B0606020202030204" pitchFamily="34" charset="0"/>
                <a:sym typeface="+mn-ea"/>
              </a:rPr>
              <a:t>Centred on Innovation</a:t>
            </a:r>
          </a:p>
        </p:txBody>
      </p:sp>
      <p:sp>
        <p:nvSpPr>
          <p:cNvPr id="27" name="Rectangle 22"/>
          <p:cNvSpPr/>
          <p:nvPr/>
        </p:nvSpPr>
        <p:spPr>
          <a:xfrm>
            <a:off x="7466965" y="4728210"/>
            <a:ext cx="1565910" cy="5759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en-US">
                <a:solidFill>
                  <a:srgbClr val="FFFFFF"/>
                </a:solidFill>
              </a:defRPr>
            </a:pPr>
            <a:r>
              <a:rPr lang="en-GB" sz="1200" i="1" dirty="0" smtClean="0">
                <a:solidFill>
                  <a:srgbClr val="235343"/>
                </a:solidFill>
                <a:latin typeface="Arial Narrow" panose="020B0606020202030204" pitchFamily="34" charset="0"/>
                <a:sym typeface="+mn-ea"/>
              </a:rPr>
              <a:t>Realist</a:t>
            </a:r>
            <a:endParaRPr lang="en-GB" sz="1200" i="1" dirty="0">
              <a:solidFill>
                <a:srgbClr val="235343"/>
              </a:solidFill>
              <a:latin typeface="Arial Narrow" panose="020B0606020202030204" pitchFamily="34" charset="0"/>
            </a:endParaRPr>
          </a:p>
          <a:p>
            <a:pPr>
              <a:defRPr lang="en-US">
                <a:solidFill>
                  <a:srgbClr val="FFFFFF"/>
                </a:solidFill>
              </a:defRPr>
            </a:pPr>
            <a:endParaRPr lang="en-GB" sz="1200" i="1" dirty="0">
              <a:solidFill>
                <a:srgbClr val="235343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23"/>
          <p:cNvSpPr/>
          <p:nvPr/>
        </p:nvSpPr>
        <p:spPr>
          <a:xfrm>
            <a:off x="7466965" y="5393055"/>
            <a:ext cx="1565910" cy="575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en-US">
                <a:solidFill>
                  <a:srgbClr val="FFFFFF"/>
                </a:solidFill>
              </a:defRPr>
            </a:pPr>
            <a:r>
              <a:rPr lang="en-GB" sz="1200" i="1" dirty="0" smtClean="0">
                <a:solidFill>
                  <a:srgbClr val="235343"/>
                </a:solidFill>
                <a:latin typeface="Arial Narrow" panose="020B0606020202030204" pitchFamily="34" charset="0"/>
                <a:sym typeface="+mn-ea"/>
              </a:rPr>
              <a:t>Strategic</a:t>
            </a:r>
          </a:p>
        </p:txBody>
      </p:sp>
      <p:sp>
        <p:nvSpPr>
          <p:cNvPr id="29" name="Rectangle 8"/>
          <p:cNvSpPr/>
          <p:nvPr/>
        </p:nvSpPr>
        <p:spPr>
          <a:xfrm>
            <a:off x="9285605" y="4279265"/>
            <a:ext cx="1188085" cy="828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GB" sz="1400" i="1" dirty="0" smtClean="0">
                <a:solidFill>
                  <a:srgbClr val="235343"/>
                </a:solidFill>
                <a:sym typeface="+mn-ea"/>
              </a:rPr>
              <a:t>Actions</a:t>
            </a:r>
            <a:endParaRPr lang="en-GB" sz="1400" i="1" dirty="0" smtClean="0">
              <a:solidFill>
                <a:srgbClr val="235343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30" name="Right Arrow 24"/>
          <p:cNvSpPr/>
          <p:nvPr/>
        </p:nvSpPr>
        <p:spPr>
          <a:xfrm>
            <a:off x="9057640" y="4234815"/>
            <a:ext cx="445770" cy="8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>
              <a:solidFill>
                <a:srgbClr val="006666"/>
              </a:solidFill>
            </a:endParaRPr>
          </a:p>
        </p:txBody>
      </p:sp>
      <p:sp>
        <p:nvSpPr>
          <p:cNvPr id="31" name="Rectangle 25"/>
          <p:cNvSpPr/>
          <p:nvPr/>
        </p:nvSpPr>
        <p:spPr>
          <a:xfrm>
            <a:off x="10984230" y="4285615"/>
            <a:ext cx="1188085" cy="825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GB" sz="1400" i="1" dirty="0" smtClean="0">
                <a:solidFill>
                  <a:srgbClr val="235343"/>
                </a:solidFill>
                <a:sym typeface="+mn-ea"/>
              </a:rPr>
              <a:t>Results</a:t>
            </a:r>
            <a:endParaRPr lang="en-GB" sz="1400" i="1" dirty="0" smtClean="0">
              <a:solidFill>
                <a:srgbClr val="235343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32" name="Right Arrow 26"/>
          <p:cNvSpPr/>
          <p:nvPr/>
        </p:nvSpPr>
        <p:spPr>
          <a:xfrm>
            <a:off x="10479405" y="4253865"/>
            <a:ext cx="445770" cy="8915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>
              <a:solidFill>
                <a:srgbClr val="006666"/>
              </a:solidFill>
            </a:endParaRPr>
          </a:p>
        </p:txBody>
      </p:sp>
      <p:sp>
        <p:nvSpPr>
          <p:cNvPr id="33" name="Rectangle 10"/>
          <p:cNvSpPr/>
          <p:nvPr/>
        </p:nvSpPr>
        <p:spPr>
          <a:xfrm>
            <a:off x="9678035" y="5227955"/>
            <a:ext cx="255905" cy="1430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/>
          </a:p>
        </p:txBody>
      </p:sp>
      <p:sp>
        <p:nvSpPr>
          <p:cNvPr id="34" name="Right Arrow 30"/>
          <p:cNvSpPr/>
          <p:nvPr/>
        </p:nvSpPr>
        <p:spPr>
          <a:xfrm rot="16200000">
            <a:off x="5665470" y="5648960"/>
            <a:ext cx="1405255" cy="499745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/>
          </a:p>
        </p:txBody>
      </p:sp>
      <p:sp>
        <p:nvSpPr>
          <p:cNvPr id="35" name="Rectangle 11"/>
          <p:cNvSpPr/>
          <p:nvPr/>
        </p:nvSpPr>
        <p:spPr>
          <a:xfrm>
            <a:off x="6232525" y="6218555"/>
            <a:ext cx="3684905" cy="448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GB" sz="1400" i="1" dirty="0" smtClean="0">
                <a:solidFill>
                  <a:srgbClr val="235343"/>
                </a:solidFill>
                <a:latin typeface="Arial Narrow" panose="020B0606020202030204" pitchFamily="34" charset="0"/>
                <a:sym typeface="+mn-ea"/>
              </a:rPr>
              <a:t>Revaluation</a:t>
            </a:r>
          </a:p>
        </p:txBody>
      </p:sp>
      <p:pic>
        <p:nvPicPr>
          <p:cNvPr id="14" name="Imagem 13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" y="6108700"/>
            <a:ext cx="3359150" cy="737235"/>
          </a:xfrm>
          <a:prstGeom prst="rect">
            <a:avLst/>
          </a:prstGeom>
        </p:spPr>
      </p:pic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250190" y="828675"/>
          <a:ext cx="6724650" cy="159194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36240"/>
                <a:gridCol w="470535"/>
                <a:gridCol w="2856230"/>
                <a:gridCol w="461645"/>
              </a:tblGrid>
              <a:tr h="342265"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1200" b="0" i="1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Item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GB" sz="1200" b="0" i="1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Page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1200" b="0" i="1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Item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GB" sz="1200" b="0" i="1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Page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Preamble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Summary of the Business Forum Program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7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Conference Programme - Day 1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4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Deadlines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8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Conference Programme - Day 2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5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Events Schedule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9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200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 Programme - Day </a:t>
                      </a:r>
                      <a:r>
                        <a:rPr lang="pt-PT" altLang="en-GB" sz="1200" noProof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3</a:t>
                      </a:r>
                      <a:endParaRPr lang="pt-PT" altLang="en-GB" sz="1200" noProof="0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6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altLang="en-US" sz="1200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Contacts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altLang="en-US" sz="1200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Imagem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7950"/>
            <a:ext cx="3092450" cy="724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p_vert_vall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" y="2333625"/>
            <a:ext cx="3944620" cy="3176905"/>
          </a:xfrm>
          <a:prstGeom prst="rect">
            <a:avLst/>
          </a:prstGeom>
        </p:spPr>
      </p:pic>
      <p:sp>
        <p:nvSpPr>
          <p:cNvPr id="6" name="Anel 5"/>
          <p:cNvSpPr/>
          <p:nvPr/>
        </p:nvSpPr>
        <p:spPr>
          <a:xfrm>
            <a:off x="0" y="986155"/>
            <a:ext cx="6242050" cy="587184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2087245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14" name="Imagem 13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" y="6120765"/>
            <a:ext cx="3359150" cy="737235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306320"/>
            <a:ext cx="1024255" cy="849630"/>
          </a:xfrm>
          <a:prstGeom prst="rect">
            <a:avLst/>
          </a:prstGeom>
        </p:spPr>
      </p:pic>
      <p:sp>
        <p:nvSpPr>
          <p:cNvPr id="18" name="Caixa de Texto 17"/>
          <p:cNvSpPr txBox="1"/>
          <p:nvPr/>
        </p:nvSpPr>
        <p:spPr>
          <a:xfrm>
            <a:off x="4330065" y="3175000"/>
            <a:ext cx="2353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>
                <a:solidFill>
                  <a:srgbClr val="006666"/>
                </a:solidFill>
              </a:rPr>
              <a:t>www.basaltconference.com</a:t>
            </a:r>
          </a:p>
        </p:txBody>
      </p:sp>
      <p:sp>
        <p:nvSpPr>
          <p:cNvPr id="19" name="Anel 18"/>
          <p:cNvSpPr/>
          <p:nvPr/>
        </p:nvSpPr>
        <p:spPr>
          <a:xfrm>
            <a:off x="7071360" y="1646555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16" name="Imagem 15" descr="fund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3030" y="4412615"/>
            <a:ext cx="3819525" cy="1285875"/>
          </a:xfrm>
          <a:prstGeom prst="rect">
            <a:avLst/>
          </a:prstGeom>
        </p:spPr>
      </p:pic>
      <p:sp>
        <p:nvSpPr>
          <p:cNvPr id="15" name="Anel 14"/>
          <p:cNvSpPr/>
          <p:nvPr/>
        </p:nvSpPr>
        <p:spPr>
          <a:xfrm>
            <a:off x="8563610" y="4347210"/>
            <a:ext cx="3338830" cy="1427480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7669530" y="4233545"/>
            <a:ext cx="1223010" cy="147510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0" name="Rectângulo 9"/>
          <p:cNvSpPr/>
          <p:nvPr/>
        </p:nvSpPr>
        <p:spPr>
          <a:xfrm>
            <a:off x="3185795" y="5429250"/>
            <a:ext cx="111442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1" name="Rectângulo 10"/>
          <p:cNvSpPr/>
          <p:nvPr/>
        </p:nvSpPr>
        <p:spPr>
          <a:xfrm>
            <a:off x="8658860" y="5480050"/>
            <a:ext cx="311213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2" name="Rectângulo 11"/>
          <p:cNvSpPr/>
          <p:nvPr/>
        </p:nvSpPr>
        <p:spPr>
          <a:xfrm>
            <a:off x="8729345" y="4362450"/>
            <a:ext cx="981075" cy="3333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21" name="Imagem 20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  <p:sp>
        <p:nvSpPr>
          <p:cNvPr id="24" name="CaixaDeTexto 3"/>
          <p:cNvSpPr/>
          <p:nvPr/>
        </p:nvSpPr>
        <p:spPr>
          <a:xfrm>
            <a:off x="115570" y="305435"/>
            <a:ext cx="7799070" cy="23279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lnSpc>
                <a:spcPts val="1200"/>
              </a:lnSpc>
              <a:defRPr lang="en-US"/>
            </a:pPr>
            <a:r>
              <a:rPr lang="pt-PT" i="1" dirty="0" smtClean="0">
                <a:solidFill>
                  <a:srgbClr val="00B0F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PREAMBLE</a:t>
            </a:r>
            <a:endParaRPr lang="pt-PT" i="1" dirty="0">
              <a:solidFill>
                <a:srgbClr val="00B0F0"/>
              </a:solidFill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  <a:p>
            <a:pPr algn="just">
              <a:lnSpc>
                <a:spcPts val="400"/>
              </a:lnSpc>
              <a:defRPr lang="en-US"/>
            </a:pP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just">
              <a:lnSpc>
                <a:spcPts val="600"/>
              </a:lnSpc>
              <a:defRPr lang="en-US"/>
            </a:pPr>
            <a:endParaRPr lang="pt-PT" sz="120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Cape Verde will host an international event on the theme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</a:t>
            </a:r>
            <a:r>
              <a:rPr lang="pt-PT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APPLICATION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OF BASALT POWDER IN AGRICULTURE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- Its Benefits as Fertilizer for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Agriculture».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The event will take place from June 07 to 11, 2021, at the Noble Hall of the National Assembly of Cape Verde, Praia. </a:t>
            </a:r>
            <a:endParaRPr lang="pt-PT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event has two components: an International Conference and a Business Forum. Each event component has a specific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programming.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ts val="12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International Conference, entitled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BASALT CONFERENCE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, focuses on the application of basalt powder in agriculture lasting three days, from June 07 to 09,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2021.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«</a:t>
            </a:r>
            <a:r>
              <a:rPr lang="pt-PT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Integration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Round Table </a:t>
            </a:r>
            <a:r>
              <a:rPr lang="pt-PT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Debates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» will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close the event.</a:t>
            </a:r>
          </a:p>
          <a:p>
            <a:pPr algn="just">
              <a:lnSpc>
                <a:spcPts val="1200"/>
              </a:lnSpc>
            </a:pPr>
            <a:endParaRPr lang="pt-PT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parallel, there will be a Business Forum, entitled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ATLANTIC BUSINESS FORUM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, of three days, from June 9 to 11, 2021, includes a round table on business on June 9, 2021, focused on Business Opportunities and Business Partnerships, involving African companies, with particular emphasis on those of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ECOWAS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, with companies of other origins, in particular from Europe and Brazil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fr-FR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8785860" y="4397375"/>
            <a:ext cx="311213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3" name="CaixaDeTexto 22"/>
          <p:cNvSpPr txBox="1"/>
          <p:nvPr/>
        </p:nvSpPr>
        <p:spPr>
          <a:xfrm>
            <a:off x="9519285" y="921385"/>
            <a:ext cx="212090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PT" sz="2000" i="1" dirty="0">
                <a:solidFill>
                  <a:srgbClr val="006666"/>
                </a:solidFill>
              </a:rPr>
              <a:t>CONFERENCE</a:t>
            </a:r>
          </a:p>
          <a:p>
            <a:pPr algn="ctr">
              <a:lnSpc>
                <a:spcPct val="85000"/>
              </a:lnSpc>
            </a:pPr>
            <a:r>
              <a:rPr lang="pt-PT" sz="1600" i="1" dirty="0">
                <a:solidFill>
                  <a:srgbClr val="006666"/>
                </a:solidFill>
              </a:rPr>
              <a:t>PROGRAMME</a:t>
            </a:r>
            <a:r>
              <a:rPr lang="pt-PT" sz="2000" i="1" dirty="0">
                <a:solidFill>
                  <a:srgbClr val="006666"/>
                </a:solidFill>
              </a:rPr>
              <a:t> </a:t>
            </a:r>
            <a:endParaRPr lang="pt-PT" sz="2000" i="1" dirty="0" smtClean="0">
              <a:solidFill>
                <a:srgbClr val="006666"/>
              </a:solidFill>
            </a:endParaRPr>
          </a:p>
        </p:txBody>
      </p:sp>
      <p:sp>
        <p:nvSpPr>
          <p:cNvPr id="9" name="CaixaDeTexto 67"/>
          <p:cNvSpPr/>
          <p:nvPr/>
        </p:nvSpPr>
        <p:spPr>
          <a:xfrm>
            <a:off x="9226550" y="1498600"/>
            <a:ext cx="2548890" cy="19532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JUNE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CAPE VERDE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4011930" y="5928360"/>
            <a:ext cx="7781925" cy="89027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10" name="Imagem 9" descr="cap_vert_vall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510" y="3070225"/>
            <a:ext cx="5849620" cy="3176905"/>
          </a:xfrm>
          <a:prstGeom prst="rect">
            <a:avLst/>
          </a:prstGeom>
        </p:spPr>
      </p:pic>
      <p:grpSp>
        <p:nvGrpSpPr>
          <p:cNvPr id="32" name="Agrupar 31"/>
          <p:cNvGrpSpPr/>
          <p:nvPr/>
        </p:nvGrpSpPr>
        <p:grpSpPr>
          <a:xfrm>
            <a:off x="4231005" y="2603500"/>
            <a:ext cx="7878445" cy="4227830"/>
            <a:chOff x="6663" y="4100"/>
            <a:chExt cx="12407" cy="6658"/>
          </a:xfrm>
        </p:grpSpPr>
        <p:grpSp>
          <p:nvGrpSpPr>
            <p:cNvPr id="31" name="Agrupar 30"/>
            <p:cNvGrpSpPr/>
            <p:nvPr/>
          </p:nvGrpSpPr>
          <p:grpSpPr>
            <a:xfrm>
              <a:off x="8759" y="4100"/>
              <a:ext cx="10311" cy="5799"/>
              <a:chOff x="8759" y="4100"/>
              <a:chExt cx="10311" cy="5799"/>
            </a:xfrm>
          </p:grpSpPr>
          <p:sp>
            <p:nvSpPr>
              <p:cNvPr id="11" name="Rectângulo 10"/>
              <p:cNvSpPr/>
              <p:nvPr/>
            </p:nvSpPr>
            <p:spPr>
              <a:xfrm>
                <a:off x="8759" y="5330"/>
                <a:ext cx="2595" cy="355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sp>
            <p:nvSpPr>
              <p:cNvPr id="12" name="Anel 11"/>
              <p:cNvSpPr/>
              <p:nvPr/>
            </p:nvSpPr>
            <p:spPr>
              <a:xfrm>
                <a:off x="9853" y="4100"/>
                <a:ext cx="9217" cy="5799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alt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Agrupar 29"/>
            <p:cNvGrpSpPr/>
            <p:nvPr/>
          </p:nvGrpSpPr>
          <p:grpSpPr>
            <a:xfrm>
              <a:off x="6663" y="8310"/>
              <a:ext cx="12254" cy="2448"/>
              <a:chOff x="6663" y="8310"/>
              <a:chExt cx="12254" cy="2448"/>
            </a:xfrm>
          </p:grpSpPr>
          <p:sp>
            <p:nvSpPr>
              <p:cNvPr id="13" name="Rectângulo 12"/>
              <p:cNvSpPr/>
              <p:nvPr/>
            </p:nvSpPr>
            <p:spPr>
              <a:xfrm>
                <a:off x="6663" y="8511"/>
                <a:ext cx="12255" cy="1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grpSp>
            <p:nvGrpSpPr>
              <p:cNvPr id="29" name="Agrupar 28"/>
              <p:cNvGrpSpPr/>
              <p:nvPr/>
            </p:nvGrpSpPr>
            <p:grpSpPr>
              <a:xfrm>
                <a:off x="8264" y="8310"/>
                <a:ext cx="6836" cy="2449"/>
                <a:chOff x="8264" y="8310"/>
                <a:chExt cx="6836" cy="2449"/>
              </a:xfrm>
            </p:grpSpPr>
            <p:pic>
              <p:nvPicPr>
                <p:cNvPr id="16" name="Imagem 15" descr="fundo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68" y="8614"/>
                  <a:ext cx="6015" cy="2025"/>
                </a:xfrm>
                <a:prstGeom prst="rect">
                  <a:avLst/>
                </a:prstGeom>
              </p:spPr>
            </p:pic>
            <p:sp>
              <p:nvSpPr>
                <p:cNvPr id="15" name="Anel 14"/>
                <p:cNvSpPr/>
                <p:nvPr/>
              </p:nvSpPr>
              <p:spPr>
                <a:xfrm>
                  <a:off x="9766" y="8347"/>
                  <a:ext cx="5334" cy="2412"/>
                </a:xfrm>
                <a:prstGeom prst="donu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Rectângulo 20"/>
                <p:cNvSpPr/>
                <p:nvPr/>
              </p:nvSpPr>
              <p:spPr>
                <a:xfrm>
                  <a:off x="8264" y="8511"/>
                  <a:ext cx="2071" cy="2184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6" name="Rectângulo 25"/>
                <p:cNvSpPr/>
                <p:nvPr/>
              </p:nvSpPr>
              <p:spPr>
                <a:xfrm>
                  <a:off x="9899" y="831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7" name="Rectângulo 26"/>
                <p:cNvSpPr/>
                <p:nvPr/>
              </p:nvSpPr>
              <p:spPr>
                <a:xfrm>
                  <a:off x="13729" y="8465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3" name="Rectângulo 32"/>
                <p:cNvSpPr/>
                <p:nvPr/>
              </p:nvSpPr>
              <p:spPr>
                <a:xfrm>
                  <a:off x="13494" y="1012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4" name="Rectângulo 33"/>
                <p:cNvSpPr/>
                <p:nvPr/>
              </p:nvSpPr>
              <p:spPr>
                <a:xfrm>
                  <a:off x="10214" y="10155"/>
                  <a:ext cx="136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</p:grpSp>
        </p:grpSp>
      </p:grp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19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5" name="TextBox 26"/>
          <p:cNvSpPr/>
          <p:nvPr/>
        </p:nvSpPr>
        <p:spPr>
          <a:xfrm>
            <a:off x="1108075" y="850265"/>
            <a:ext cx="5864860" cy="57702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/>
            </a:pPr>
            <a:r>
              <a:rPr lang="pt-PT" altLang="en-US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F</a:t>
            </a:r>
            <a:r>
              <a:rPr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rom 7</a:t>
            </a:r>
            <a:r>
              <a:rPr sz="1200" b="1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:00</a:t>
            </a:r>
            <a:endParaRPr lang="en-US" sz="12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GB" sz="12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Opening ceremony</a:t>
            </a:r>
            <a:endParaRPr lang="en-GB" sz="1200" i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2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Conference </a:t>
            </a:r>
            <a:r>
              <a:rPr sz="1200" b="1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I:  </a:t>
            </a:r>
            <a:r>
              <a:rPr lang="pt-PT" altLang="en-US" sz="1200" b="1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THE CURRENT STATE OF </a:t>
            </a:r>
            <a:r>
              <a:rPr sz="12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THE RESEARCH OF </a:t>
            </a:r>
            <a:r>
              <a:rPr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THE USE OF BASALT POWDER AND THE CONSOLIDATION OF ITS APPLICATION IN AGRICULTURE</a:t>
            </a:r>
            <a:r>
              <a:rPr lang="pt-PT" altLang="en-US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»</a:t>
            </a:r>
            <a:endParaRPr lang="en-US" sz="1200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Speaker</a:t>
            </a:r>
            <a:r>
              <a:rPr sz="1200" b="1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Dr. 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Eder Martins</a:t>
            </a: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 – </a:t>
            </a:r>
            <a:r>
              <a:rPr lang="pt-PT" sz="1200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Researcher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at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EMBRAPA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- </a:t>
            </a:r>
            <a:r>
              <a:rPr lang="pt-BR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Brazilian Agricultural Research Corporation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Moderador: </a:t>
            </a:r>
            <a:r>
              <a:rPr lang="pt-BR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Cabo Verde</a:t>
            </a:r>
            <a:endParaRPr lang="pt-BR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Debate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Coffee Break 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Conference II</a:t>
            </a:r>
            <a:r>
              <a:rPr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lang="pt-PT" altLang="en-US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FROM </a:t>
            </a:r>
            <a:r>
              <a:rPr sz="12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THE RESEARCH </a:t>
            </a:r>
            <a:r>
              <a:rPr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TO </a:t>
            </a:r>
            <a:r>
              <a:rPr sz="12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THE LEGISLATION  AND REGULATION OF </a:t>
            </a:r>
            <a:r>
              <a:rPr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THE APPLICATION OF BASALT POWDER IN AGRICULTURE </a:t>
            </a:r>
            <a:r>
              <a:rPr lang="pt-BR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lang="pt-BR" sz="12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Brazil </a:t>
            </a:r>
            <a:r>
              <a:rPr lang="pt-BR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as Case Study</a:t>
            </a:r>
            <a:r>
              <a:rPr lang="pt-PT" altLang="pt-BR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»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GB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Prof.  Suzi Huff Theodoro –  </a:t>
            </a:r>
            <a:r>
              <a:rPr lang="pt-BR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Researcher at the University of Brasília</a:t>
            </a:r>
            <a:endParaRPr lang="en-US" sz="12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GB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lang="pt-BR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Cabo </a:t>
            </a:r>
            <a:r>
              <a:rPr lang="pt-BR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Verde</a:t>
            </a:r>
            <a:endParaRPr lang="pt-BR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Debate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GB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Lunch</a:t>
            </a:r>
            <a:endParaRPr lang="en-US" sz="12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Conference </a:t>
            </a:r>
            <a:r>
              <a:rPr lang="pt-PT" altLang="en-US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III</a:t>
            </a:r>
            <a:r>
              <a:rPr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:</a:t>
            </a:r>
            <a:r>
              <a:rPr sz="12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US" sz="12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sz="12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RECONSTRUCTION OF THE SOIL  </a:t>
            </a:r>
            <a:r>
              <a:rPr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AND ENVIRONMENT THROUGH </a:t>
            </a:r>
            <a:r>
              <a:rPr sz="12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FINELY CRUSHED ROCKS </a:t>
            </a:r>
            <a:r>
              <a:rPr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TO INCREASE PRODUCTIVITY AND FOOD QUALITY</a:t>
            </a:r>
            <a:r>
              <a:rPr lang="pt-PT" altLang="en-US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»</a:t>
            </a:r>
            <a:endParaRPr lang="en-US" sz="12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Speaker</a:t>
            </a:r>
            <a:r>
              <a:rPr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Prof. Bernardo </a:t>
            </a:r>
            <a:r>
              <a:rPr sz="1200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Knapik</a:t>
            </a: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– </a:t>
            </a:r>
            <a:r>
              <a:rPr lang="pt-BR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Researcher at Paraná State University - Brazil</a:t>
            </a: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GB" sz="1200" b="1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Moderator 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Cabo Verde</a:t>
            </a:r>
            <a:endParaRPr lang="en-US" sz="12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Debate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Coffee Break </a:t>
            </a:r>
            <a:endParaRPr lang="en-US" sz="12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Conference </a:t>
            </a:r>
            <a:r>
              <a:rPr lang="pt-PT" altLang="en-US" sz="1200" b="1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I</a:t>
            </a:r>
            <a:r>
              <a:rPr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V: </a:t>
            </a:r>
            <a:r>
              <a:rPr sz="12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US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USE OF BASALT POWDER IN AGRICULTURE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– Case Studiy»</a:t>
            </a:r>
            <a:endParaRPr lang="en-US" sz="12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Speaker</a:t>
            </a:r>
            <a:r>
              <a:rPr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Prof. </a:t>
            </a:r>
            <a:r>
              <a:rPr sz="1200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Emeritus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Peter van </a:t>
            </a:r>
            <a:r>
              <a:rPr sz="1200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Straaten</a:t>
            </a: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– </a:t>
            </a:r>
            <a:r>
              <a:rPr sz="1200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University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200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of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200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Guelph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– 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Canada</a:t>
            </a:r>
            <a:endParaRPr lang="en-US" sz="1200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GB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Côte d’Ivoire</a:t>
            </a:r>
            <a:endParaRPr lang="pt-PT" sz="12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Debate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GB" sz="12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Welcome Reception</a:t>
            </a:r>
          </a:p>
        </p:txBody>
      </p:sp>
      <p:pic>
        <p:nvPicPr>
          <p:cNvPr id="38" name="Imagem 37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  <p:sp>
        <p:nvSpPr>
          <p:cNvPr id="22" name="TextBox 16"/>
          <p:cNvSpPr/>
          <p:nvPr/>
        </p:nvSpPr>
        <p:spPr>
          <a:xfrm>
            <a:off x="42545" y="858414"/>
            <a:ext cx="1210310" cy="5913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ACCREDITATION:</a:t>
            </a:r>
            <a:endParaRPr lang="en-US" sz="11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08:00 – 08:30 </a:t>
            </a: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08:30 – 10:15</a:t>
            </a: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10:15 – 10:45</a:t>
            </a: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10:45 – 12:30</a:t>
            </a: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pt-BR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i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" charset="0"/>
              </a:rPr>
              <a:t>12:30</a:t>
            </a:r>
            <a:r>
              <a:rPr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– </a:t>
            </a:r>
            <a:r>
              <a:rPr lang="en-US" sz="1100" i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" charset="0"/>
              </a:rPr>
              <a:t>14:00</a:t>
            </a: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14:00 – 15:45</a:t>
            </a: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15:45 </a:t>
            </a:r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– 16:15</a:t>
            </a: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16:15 – 18:00</a:t>
            </a: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fontAlgn="auto" latinLnBrk="0" hangingPunct="1">
              <a:lnSpc>
                <a:spcPts val="1200"/>
              </a:lnSpc>
              <a:defRPr lang="en-US"/>
            </a:pPr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20:00 </a:t>
            </a:r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– 22:30</a:t>
            </a:r>
          </a:p>
        </p:txBody>
      </p:sp>
      <p:sp>
        <p:nvSpPr>
          <p:cNvPr id="7" name="TextBox 31"/>
          <p:cNvSpPr/>
          <p:nvPr/>
        </p:nvSpPr>
        <p:spPr>
          <a:xfrm>
            <a:off x="15875" y="598170"/>
            <a:ext cx="164274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PT" altLang="pt-BR" sz="1400" i="1" dirty="0" smtClean="0">
                <a:solidFill>
                  <a:srgbClr val="00B0F0"/>
                </a:solidFill>
                <a:latin typeface="Arial Narrow" panose="020B0606020202030204" pitchFamily="34" charset="0"/>
                <a:cs typeface="Times New Roman" panose="02020603050405020304" pitchFamily="1" charset="0"/>
                <a:sym typeface="+mn-ea"/>
              </a:rPr>
              <a:t>DAY </a:t>
            </a:r>
            <a:r>
              <a:rPr lang="pt-PT" altLang="en-US" sz="1400" i="1" dirty="0" smtClean="0">
                <a:solidFill>
                  <a:srgbClr val="00B0F0"/>
                </a:solidFill>
                <a:latin typeface="Arial Narrow" panose="020B0606020202030204" pitchFamily="34" charset="0"/>
                <a:cs typeface="Times New Roman" panose="02020603050405020304" pitchFamily="1" charset="0"/>
              </a:rPr>
              <a:t>07</a:t>
            </a:r>
            <a:r>
              <a:rPr lang="en-US" sz="1400" i="1" dirty="0" smtClean="0">
                <a:solidFill>
                  <a:srgbClr val="00B0F0"/>
                </a:solidFill>
                <a:latin typeface="Arial Narrow" panose="020B0606020202030204" pitchFamily="34" charset="0"/>
                <a:cs typeface="Times New Roman" panose="02020603050405020304" pitchFamily="1" charset="0"/>
              </a:rPr>
              <a:t> </a:t>
            </a:r>
            <a:r>
              <a:rPr lang="pt-PT" altLang="en-US" sz="1400" i="1" dirty="0" smtClean="0">
                <a:solidFill>
                  <a:srgbClr val="00B0F0"/>
                </a:solidFill>
                <a:latin typeface="Arial Narrow" panose="020B0606020202030204" pitchFamily="34" charset="0"/>
                <a:cs typeface="Times New Roman" panose="02020603050405020304" pitchFamily="1" charset="0"/>
              </a:rPr>
              <a:t>June</a:t>
            </a:r>
            <a:r>
              <a:rPr lang="en-US" sz="1400" i="1" dirty="0" smtClean="0">
                <a:solidFill>
                  <a:srgbClr val="00B0F0"/>
                </a:solidFill>
                <a:latin typeface="Arial Narrow" panose="020B0606020202030204" pitchFamily="34" charset="0"/>
                <a:cs typeface="Times New Roman" panose="02020603050405020304" pitchFamily="1" charset="0"/>
              </a:rPr>
              <a:t> 202</a:t>
            </a:r>
            <a:r>
              <a:rPr lang="pt-PT" altLang="en-US" sz="1400" i="1" dirty="0" smtClean="0">
                <a:solidFill>
                  <a:srgbClr val="00B0F0"/>
                </a:solidFill>
                <a:latin typeface="Arial Narrow" panose="020B0606020202030204" pitchFamily="34" charset="0"/>
                <a:cs typeface="Times New Roman" panose="02020603050405020304" pitchFamily="1" charset="0"/>
              </a:rPr>
              <a:t>1</a:t>
            </a:r>
            <a:r>
              <a:rPr lang="en-US" sz="1400" i="1" dirty="0" smtClean="0">
                <a:solidFill>
                  <a:srgbClr val="00B0F0"/>
                </a:solidFill>
                <a:latin typeface="Arial Narrow" panose="020B0606020202030204" pitchFamily="34" charset="0"/>
                <a:cs typeface="Times New Roman" panose="02020603050405020304" pitchFamily="1" charset="0"/>
              </a:rPr>
              <a:t> </a:t>
            </a:r>
          </a:p>
        </p:txBody>
      </p:sp>
      <p:sp>
        <p:nvSpPr>
          <p:cNvPr id="8" name="TextBox 1"/>
          <p:cNvSpPr/>
          <p:nvPr/>
        </p:nvSpPr>
        <p:spPr>
          <a:xfrm>
            <a:off x="15875" y="331999"/>
            <a:ext cx="152019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en-US" sz="1400" i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PROGRAMME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9519285" y="921385"/>
            <a:ext cx="212090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PT" sz="2000" i="1" dirty="0">
                <a:solidFill>
                  <a:srgbClr val="006666"/>
                </a:solidFill>
              </a:rPr>
              <a:t>CONFERENCE</a:t>
            </a:r>
          </a:p>
          <a:p>
            <a:pPr algn="ctr">
              <a:lnSpc>
                <a:spcPct val="85000"/>
              </a:lnSpc>
            </a:pPr>
            <a:r>
              <a:rPr lang="pt-PT" sz="1600" i="1" dirty="0">
                <a:solidFill>
                  <a:srgbClr val="006666"/>
                </a:solidFill>
              </a:rPr>
              <a:t>PROGRAMME</a:t>
            </a:r>
            <a:r>
              <a:rPr lang="pt-PT" sz="2000" i="1" dirty="0">
                <a:solidFill>
                  <a:srgbClr val="006666"/>
                </a:solidFill>
              </a:rPr>
              <a:t> </a:t>
            </a:r>
            <a:endParaRPr lang="pt-PT" sz="2000" i="1" dirty="0" smtClean="0">
              <a:solidFill>
                <a:srgbClr val="006666"/>
              </a:solidFill>
            </a:endParaRPr>
          </a:p>
        </p:txBody>
      </p:sp>
      <p:sp>
        <p:nvSpPr>
          <p:cNvPr id="9" name="CaixaDeTexto 67"/>
          <p:cNvSpPr/>
          <p:nvPr/>
        </p:nvSpPr>
        <p:spPr>
          <a:xfrm>
            <a:off x="9226550" y="1498600"/>
            <a:ext cx="2548890" cy="19532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JUNE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CAPE VERDE</a:t>
            </a:r>
          </a:p>
        </p:txBody>
      </p:sp>
      <p:sp>
        <p:nvSpPr>
          <p:cNvPr id="35" name="CaixaDeTexto 1"/>
          <p:cNvSpPr txBox="1"/>
          <p:nvPr/>
        </p:nvSpPr>
        <p:spPr>
          <a:xfrm>
            <a:off x="7621" y="6628130"/>
            <a:ext cx="267462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Remark</a:t>
            </a:r>
            <a:r>
              <a:rPr lang="en-US" sz="1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en-US" sz="1000" i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Some of the names indicated are still being </a:t>
            </a:r>
            <a:r>
              <a:rPr lang="en-US" sz="1000" i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confirmed</a:t>
            </a:r>
            <a:r>
              <a:rPr lang="pt-PT" altLang="en-US" sz="1000" i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el 5"/>
          <p:cNvSpPr/>
          <p:nvPr/>
        </p:nvSpPr>
        <p:spPr>
          <a:xfrm>
            <a:off x="5324475" y="2603500"/>
            <a:ext cx="6842125" cy="368236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4011930" y="5356860"/>
            <a:ext cx="7781925" cy="89027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13" name="Imagem 12" descr="cap_vert_vall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510" y="3070225"/>
            <a:ext cx="5849620" cy="3176905"/>
          </a:xfrm>
          <a:prstGeom prst="rect">
            <a:avLst/>
          </a:prstGeom>
        </p:spPr>
      </p:pic>
      <p:grpSp>
        <p:nvGrpSpPr>
          <p:cNvPr id="32" name="Agrupar 31"/>
          <p:cNvGrpSpPr/>
          <p:nvPr/>
        </p:nvGrpSpPr>
        <p:grpSpPr>
          <a:xfrm>
            <a:off x="4231005" y="2603500"/>
            <a:ext cx="7934960" cy="4227830"/>
            <a:chOff x="6663" y="4100"/>
            <a:chExt cx="12496" cy="6658"/>
          </a:xfrm>
        </p:grpSpPr>
        <p:grpSp>
          <p:nvGrpSpPr>
            <p:cNvPr id="31" name="Agrupar 30"/>
            <p:cNvGrpSpPr/>
            <p:nvPr/>
          </p:nvGrpSpPr>
          <p:grpSpPr>
            <a:xfrm>
              <a:off x="8759" y="4100"/>
              <a:ext cx="10400" cy="5798"/>
              <a:chOff x="8759" y="4100"/>
              <a:chExt cx="10400" cy="5798"/>
            </a:xfrm>
          </p:grpSpPr>
          <p:sp>
            <p:nvSpPr>
              <p:cNvPr id="15" name="Rectângulo 14"/>
              <p:cNvSpPr/>
              <p:nvPr/>
            </p:nvSpPr>
            <p:spPr>
              <a:xfrm>
                <a:off x="8759" y="5330"/>
                <a:ext cx="2595" cy="355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sp>
            <p:nvSpPr>
              <p:cNvPr id="16" name="Anel 15"/>
              <p:cNvSpPr/>
              <p:nvPr/>
            </p:nvSpPr>
            <p:spPr>
              <a:xfrm>
                <a:off x="9943" y="4100"/>
                <a:ext cx="9217" cy="5799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alt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Agrupar 29"/>
            <p:cNvGrpSpPr/>
            <p:nvPr/>
          </p:nvGrpSpPr>
          <p:grpSpPr>
            <a:xfrm>
              <a:off x="6663" y="8310"/>
              <a:ext cx="12254" cy="2448"/>
              <a:chOff x="6663" y="8310"/>
              <a:chExt cx="12254" cy="2448"/>
            </a:xfrm>
          </p:grpSpPr>
          <p:sp>
            <p:nvSpPr>
              <p:cNvPr id="21" name="Rectângulo 20"/>
              <p:cNvSpPr/>
              <p:nvPr/>
            </p:nvSpPr>
            <p:spPr>
              <a:xfrm>
                <a:off x="6663" y="8511"/>
                <a:ext cx="12255" cy="1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grpSp>
            <p:nvGrpSpPr>
              <p:cNvPr id="29" name="Agrupar 28"/>
              <p:cNvGrpSpPr/>
              <p:nvPr/>
            </p:nvGrpSpPr>
            <p:grpSpPr>
              <a:xfrm>
                <a:off x="8264" y="8310"/>
                <a:ext cx="6836" cy="2449"/>
                <a:chOff x="8264" y="8310"/>
                <a:chExt cx="6836" cy="2449"/>
              </a:xfrm>
            </p:grpSpPr>
            <p:pic>
              <p:nvPicPr>
                <p:cNvPr id="26" name="Imagem 25" descr="fundo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68" y="8614"/>
                  <a:ext cx="6015" cy="2025"/>
                </a:xfrm>
                <a:prstGeom prst="rect">
                  <a:avLst/>
                </a:prstGeom>
              </p:spPr>
            </p:pic>
            <p:sp>
              <p:nvSpPr>
                <p:cNvPr id="27" name="Anel 26"/>
                <p:cNvSpPr/>
                <p:nvPr/>
              </p:nvSpPr>
              <p:spPr>
                <a:xfrm>
                  <a:off x="9766" y="8347"/>
                  <a:ext cx="5334" cy="2412"/>
                </a:xfrm>
                <a:prstGeom prst="donu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Rectângulo 32"/>
                <p:cNvSpPr/>
                <p:nvPr/>
              </p:nvSpPr>
              <p:spPr>
                <a:xfrm>
                  <a:off x="8264" y="8511"/>
                  <a:ext cx="2071" cy="2184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4" name="Rectângulo 33"/>
                <p:cNvSpPr/>
                <p:nvPr/>
              </p:nvSpPr>
              <p:spPr>
                <a:xfrm>
                  <a:off x="9899" y="831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5" name="Rectângulo 34"/>
                <p:cNvSpPr/>
                <p:nvPr/>
              </p:nvSpPr>
              <p:spPr>
                <a:xfrm>
                  <a:off x="13729" y="8465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6" name="Rectângulo 35"/>
                <p:cNvSpPr/>
                <p:nvPr/>
              </p:nvSpPr>
              <p:spPr>
                <a:xfrm>
                  <a:off x="13494" y="1012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7" name="Rectângulo 36"/>
                <p:cNvSpPr/>
                <p:nvPr/>
              </p:nvSpPr>
              <p:spPr>
                <a:xfrm>
                  <a:off x="10214" y="10155"/>
                  <a:ext cx="136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</p:grpSp>
        </p:grpSp>
      </p:grpSp>
      <p:sp>
        <p:nvSpPr>
          <p:cNvPr id="2" name="Rectângulo 1"/>
          <p:cNvSpPr/>
          <p:nvPr/>
        </p:nvSpPr>
        <p:spPr>
          <a:xfrm>
            <a:off x="3993515" y="3024505"/>
            <a:ext cx="7781925" cy="5048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591945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1519555"/>
            <a:ext cx="1024255" cy="849630"/>
          </a:xfrm>
          <a:prstGeom prst="rect">
            <a:avLst/>
          </a:prstGeom>
        </p:spPr>
      </p:pic>
      <p:sp>
        <p:nvSpPr>
          <p:cNvPr id="19" name="Anel 18"/>
          <p:cNvSpPr/>
          <p:nvPr/>
        </p:nvSpPr>
        <p:spPr>
          <a:xfrm>
            <a:off x="7071360" y="85979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38" name="Imagem 37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  <p:sp>
        <p:nvSpPr>
          <p:cNvPr id="4" name="TextBox 16"/>
          <p:cNvSpPr/>
          <p:nvPr/>
        </p:nvSpPr>
        <p:spPr>
          <a:xfrm>
            <a:off x="53340" y="527685"/>
            <a:ext cx="1333500" cy="62109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100"/>
              </a:lnSpc>
              <a:defRPr lang="en-US"/>
            </a:pPr>
            <a:r>
              <a:rPr lang="en-US" sz="12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ACCREDITATION: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08:30 – 10:15</a:t>
            </a:r>
          </a:p>
          <a:p>
            <a:pPr>
              <a:lnSpc>
                <a:spcPts val="11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10:15 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– 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10:30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10:30 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– 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12:15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lang="en-US" sz="12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" charset="0"/>
              </a:rPr>
              <a:t>12:15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– </a:t>
            </a:r>
            <a:r>
              <a:rPr lang="en-US" sz="12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" charset="0"/>
              </a:rPr>
              <a:t>13:45</a:t>
            </a:r>
            <a:endParaRPr lang="en-US" sz="1200" i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13:45 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– 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15:30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15:30 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– 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15:45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15:45 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– 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17:30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17:30 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– 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17:45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17:45 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– 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19:30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&gt;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19: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30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5" name="TextBox 26"/>
          <p:cNvSpPr/>
          <p:nvPr/>
        </p:nvSpPr>
        <p:spPr>
          <a:xfrm>
            <a:off x="1116330" y="511810"/>
            <a:ext cx="7747635" cy="62274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100"/>
              </a:lnSpc>
              <a:defRPr lang="en-US"/>
            </a:pPr>
            <a:r>
              <a:rPr lang="pt-PT" altLang="en-US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f</a:t>
            </a:r>
            <a:r>
              <a:rPr lang="en-US" sz="12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rom 7:00</a:t>
            </a:r>
          </a:p>
          <a:p>
            <a:pPr>
              <a:lnSpc>
                <a:spcPts val="1100"/>
              </a:lnSpc>
              <a:defRPr lang="en-US"/>
            </a:pPr>
            <a:r>
              <a:rPr lang="pt-PT" altLang="en-US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Panel</a:t>
            </a:r>
            <a:r>
              <a:rPr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</a:t>
            </a:r>
            <a:r>
              <a:rPr lang="pt-PT" sz="12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BR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pt-BR" sz="12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THE CURRENT STATE OF </a:t>
            </a:r>
            <a:r>
              <a:rPr sz="12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THE RESEARCH  </a:t>
            </a:r>
            <a:r>
              <a:rPr lang="pt-PT" altLang="en-US" sz="12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OF</a:t>
            </a:r>
            <a:r>
              <a:rPr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THE USE OF SILICATIC ROCKS IN SOIL CORRECTION AND FERTILIZATION - State of the Art in Africa </a:t>
            </a:r>
            <a:r>
              <a:rPr lang="pt-PT" altLang="en-US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endParaRPr lang="pt-BR" sz="12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lang="en-GB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BR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altLang="pt-BR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200" b="1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Speakers</a:t>
            </a:r>
            <a:r>
              <a:rPr lang="pt-BR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100"/>
              </a:lnSpc>
              <a:defRPr lang="en-US"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CILSS - Permanent Interstate Committee for Drought Control in the Sahel</a:t>
            </a:r>
          </a:p>
          <a:p>
            <a:pPr>
              <a:lnSpc>
                <a:spcPts val="1100"/>
              </a:lnSpc>
              <a:defRPr lang="en-US"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University of Poitiers - France</a:t>
            </a:r>
          </a:p>
          <a:p>
            <a:pPr>
              <a:lnSpc>
                <a:spcPts val="1100"/>
              </a:lnSpc>
              <a:defRPr lang="en-US"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University of Stellenbosch - South Africa</a:t>
            </a:r>
          </a:p>
          <a:p>
            <a:pPr>
              <a:lnSpc>
                <a:spcPts val="11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Prof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Jean Pierre Tchouankoue -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University of Yaoundé - Cameroon</a:t>
            </a:r>
          </a:p>
          <a:p>
            <a:pPr>
              <a:lnSpc>
                <a:spcPts val="11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Prof  Vincent Kato – 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Ministry of Energy and Minerals of Uganda</a:t>
            </a:r>
            <a:endParaRPr lang="fr-FR" sz="12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100"/>
              </a:lnSpc>
              <a:defRPr lang="en-US"/>
            </a:pPr>
            <a:endParaRPr lang="pt-BR" sz="1200" b="1" i="1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100"/>
              </a:lnSpc>
              <a:defRPr lang="en-US"/>
            </a:pP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Debate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Coffee 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Break 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lang="pt-PT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Painel  II</a:t>
            </a:r>
            <a:r>
              <a:rPr lang="pt-PT" sz="12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«</a:t>
            </a:r>
            <a:r>
              <a:rPr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THE CHALLENGES OF SUSTAINABLE DEVELOPMENT: - The need for strategic management of nutrients in agriculture</a:t>
            </a:r>
            <a:r>
              <a:rPr lang="pt-PT" altLang="en-US" sz="12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pt-PT" sz="12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lang="en-GB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BR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Cabo Verde</a:t>
            </a:r>
            <a:endParaRPr lang="pt-BR" sz="1200" b="1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Speakers</a:t>
            </a:r>
            <a:r>
              <a:rPr lang="pt-BR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200" b="1" i="1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Ministry of Agriculture and Rural Development of Côte 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d'Ivoire</a:t>
            </a:r>
            <a:endParaRPr sz="12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100"/>
              </a:lnSpc>
              <a:defRPr lang="en-US"/>
            </a:pP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fr-FR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ARAA  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- </a:t>
            </a: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Regional Agency for Agriculture and 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Food</a:t>
            </a:r>
            <a:endParaRPr lang="pt-PT" altLang="en-US" sz="12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100"/>
              </a:lnSpc>
              <a:defRPr lang="en-US"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Directorate of Agriculture and Rural Development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of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ECOWAS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100"/>
              </a:lnSpc>
              <a:defRPr lang="en-US"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Ministry of Agriculture </a:t>
            </a:r>
            <a:r>
              <a:rPr lang="pt-PT" altLang="en-US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of The </a:t>
            </a:r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Gambia</a:t>
            </a:r>
          </a:p>
          <a:p>
            <a:pPr>
              <a:lnSpc>
                <a:spcPts val="1100"/>
              </a:lnSpc>
              <a:defRPr lang="en-US"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en-US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National </a:t>
            </a:r>
            <a:r>
              <a:rPr lang="en-US" altLang="en-US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Fund for Agricultural Development (FNDA) - Benin</a:t>
            </a:r>
            <a:endParaRPr lang="pt-PT" altLang="en-US" sz="1200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100"/>
              </a:lnSpc>
              <a:defRPr lang="en-US"/>
            </a:pPr>
            <a:endParaRPr lang="pt-PT" sz="1200" i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Debate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Lunch</a:t>
            </a:r>
          </a:p>
          <a:p>
            <a:pPr>
              <a:lnSpc>
                <a:spcPts val="1100"/>
              </a:lnSpc>
              <a:defRPr lang="en-US"/>
            </a:pPr>
            <a:r>
              <a:rPr lang="en-US" altLang="en-US" sz="1200" b="1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Conference </a:t>
            </a:r>
            <a:r>
              <a:rPr lang="en-US" altLang="en-US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V: </a:t>
            </a:r>
            <a:r>
              <a:rPr lang="en-US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«THE CHALLENGES OF AGRICULTURAL PRODUCTION AND PROCESSING </a:t>
            </a:r>
            <a:endParaRPr lang="en-US" sz="1200" i="1" dirty="0" smtClean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100"/>
              </a:lnSpc>
              <a:defRPr lang="en-US"/>
            </a:pPr>
            <a:r>
              <a:rPr lang="en-US" sz="12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IN </a:t>
            </a:r>
            <a:r>
              <a:rPr lang="en-US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WEST AFRICA - An opportunity for industrialization» </a:t>
            </a:r>
            <a:endParaRPr lang="en-US" sz="1200" b="1" i="1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100"/>
              </a:lnSpc>
              <a:defRPr lang="en-US"/>
            </a:pPr>
            <a:r>
              <a:rPr lang="en-US" sz="1200" b="1" i="1" dirty="0" err="1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</a:t>
            </a:r>
            <a:r>
              <a:rPr lang="en-US" altLang="en-GB" sz="1200" b="1" i="1" dirty="0" err="1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</a:t>
            </a:r>
            <a:r>
              <a:rPr lang="en-US" sz="1200" b="1" i="1" dirty="0" err="1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</a:t>
            </a:r>
            <a:r>
              <a:rPr lang="en-US" sz="12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: </a:t>
            </a:r>
            <a:r>
              <a:rPr lang="en-US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en-US" sz="12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lang="en-US" sz="1200" b="1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en-US" sz="12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en-US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FAO –  Food and Agriculture Organization of the United Nations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Debate</a:t>
            </a:r>
          </a:p>
          <a:p>
            <a:pPr>
              <a:lnSpc>
                <a:spcPts val="1100"/>
              </a:lnSpc>
              <a:defRPr lang="en-US"/>
            </a:pP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Coffee Break </a:t>
            </a:r>
          </a:p>
          <a:p>
            <a:pPr>
              <a:lnSpc>
                <a:spcPts val="1100"/>
              </a:lnSpc>
              <a:defRPr lang="en-US"/>
            </a:pPr>
            <a:r>
              <a:rPr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</a:t>
            </a:r>
            <a:r>
              <a:rPr lang="pt-PT" sz="12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</a:t>
            </a:r>
            <a:r>
              <a:rPr sz="1200" b="1" i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nc</a:t>
            </a:r>
            <a:r>
              <a:rPr lang="pt-PT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</a:t>
            </a:r>
            <a:r>
              <a:rPr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VI:</a:t>
            </a:r>
            <a:r>
              <a:rPr lang="pt-PT" sz="12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«SOIL FERTILIZATION WITH ROCK POWDER AND FOOD PRODUCTION» </a:t>
            </a:r>
          </a:p>
          <a:p>
            <a:pPr>
              <a:lnSpc>
                <a:spcPts val="1100"/>
              </a:lnSpc>
              <a:defRPr lang="en-US"/>
            </a:pPr>
            <a:r>
              <a:rPr lang="en-GB" sz="1200" b="1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BR" sz="12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BR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2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lang="en-GB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BR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BR" sz="12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Prof. </a:t>
            </a:r>
            <a:r>
              <a:rPr sz="1200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Emeritus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200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Othon</a:t>
            </a: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Henry </a:t>
            </a:r>
            <a:r>
              <a:rPr sz="1200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Leonardos</a:t>
            </a: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, </a:t>
            </a:r>
            <a:r>
              <a:rPr lang="pt-BR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Researcher at the University of Brasília</a:t>
            </a:r>
            <a:endParaRPr sz="12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100"/>
              </a:lnSpc>
              <a:defRPr lang="en-US"/>
            </a:pPr>
            <a:endParaRPr sz="12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Debate</a:t>
            </a:r>
          </a:p>
          <a:p>
            <a:pPr>
              <a:lnSpc>
                <a:spcPts val="1100"/>
              </a:lnSpc>
              <a:defRPr lang="en-US"/>
            </a:pP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Coffee Break </a:t>
            </a:r>
          </a:p>
          <a:p>
            <a:pPr>
              <a:lnSpc>
                <a:spcPts val="1100"/>
              </a:lnSpc>
              <a:defRPr lang="en-US"/>
            </a:pPr>
            <a:r>
              <a:rPr lang="pt-PT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Painel  </a:t>
            </a:r>
            <a:r>
              <a:rPr lang="pt-PT" sz="12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III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«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BASALTS: AGROMINERAL POTENTIAL AND PRODUCTIVE CHAIN OPPORTUNITIES </a:t>
            </a:r>
            <a:r>
              <a:rPr lang="pt-PT" altLang="en-US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</a:t>
            </a:r>
          </a:p>
          <a:p>
            <a:pPr>
              <a:lnSpc>
                <a:spcPts val="1100"/>
              </a:lnSpc>
              <a:defRPr lang="en-US"/>
            </a:pPr>
            <a:r>
              <a:rPr lang="en-GB" sz="1200" b="1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PT" sz="12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</a:p>
          <a:p>
            <a:pPr>
              <a:lnSpc>
                <a:spcPts val="1100"/>
              </a:lnSpc>
              <a:defRPr lang="en-US"/>
            </a:pPr>
            <a:r>
              <a:rPr lang="en-GB" sz="1200" b="1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PT" sz="12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</a:p>
          <a:p>
            <a:pPr>
              <a:lnSpc>
                <a:spcPts val="1100"/>
              </a:lnSpc>
              <a:defRPr lang="en-US"/>
            </a:pP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MSc.</a:t>
            </a:r>
            <a:r>
              <a:rPr lang="pt-PT" sz="1200" b="1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Magda Bergmann - Researcher at Geological Survey of Brazil</a:t>
            </a:r>
          </a:p>
          <a:p>
            <a:pPr>
              <a:lnSpc>
                <a:spcPts val="1100"/>
              </a:lnSpc>
              <a:defRPr lang="en-US"/>
            </a:pP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MSc.</a:t>
            </a:r>
            <a:r>
              <a:rPr lang="pt-PT" sz="1200" b="1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Andrea Sander     - Researcher at Geological Survey of Brazil</a:t>
            </a:r>
          </a:p>
          <a:p>
            <a:pPr>
              <a:lnSpc>
                <a:spcPts val="1100"/>
              </a:lnSpc>
              <a:defRPr lang="en-US"/>
            </a:pPr>
            <a:endParaRPr lang="pt-PT" sz="1200" dirty="0" smtClean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100"/>
              </a:lnSpc>
              <a:defRPr lang="en-US"/>
            </a:pP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FREE TIME</a:t>
            </a:r>
            <a:endParaRPr lang="pt-PT" sz="1200" i="1" dirty="0" smtClean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24" name="TextBox 31"/>
          <p:cNvSpPr/>
          <p:nvPr/>
        </p:nvSpPr>
        <p:spPr>
          <a:xfrm>
            <a:off x="93345" y="327660"/>
            <a:ext cx="158686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PT" altLang="pt-BR" sz="1200" i="1" dirty="0" smtClean="0">
                <a:solidFill>
                  <a:srgbClr val="00B0F0"/>
                </a:solidFill>
                <a:latin typeface="Arial Narrow" panose="020B0606020202030204" pitchFamily="34" charset="0"/>
                <a:cs typeface="Times New Roman" panose="02020603050405020304" pitchFamily="1" charset="0"/>
                <a:sym typeface="+mn-ea"/>
              </a:rPr>
              <a:t>DAY </a:t>
            </a:r>
            <a:r>
              <a:rPr lang="pt-PT" altLang="en-US" sz="1200" i="1" dirty="0" smtClean="0">
                <a:solidFill>
                  <a:srgbClr val="00B0F0"/>
                </a:solidFill>
                <a:latin typeface="Arial Narrow" panose="020B0606020202030204" pitchFamily="34" charset="0"/>
                <a:cs typeface="Times New Roman" panose="02020603050405020304" pitchFamily="1" charset="0"/>
              </a:rPr>
              <a:t>08</a:t>
            </a:r>
            <a:r>
              <a:rPr lang="en-US" sz="1200" i="1" dirty="0" smtClean="0">
                <a:solidFill>
                  <a:srgbClr val="00B0F0"/>
                </a:solidFill>
                <a:latin typeface="Arial Narrow" panose="020B0606020202030204" pitchFamily="34" charset="0"/>
                <a:cs typeface="Times New Roman" panose="02020603050405020304" pitchFamily="1" charset="0"/>
              </a:rPr>
              <a:t> </a:t>
            </a:r>
            <a:r>
              <a:rPr lang="pt-PT" altLang="en-US" sz="1200" i="1" dirty="0" smtClean="0">
                <a:solidFill>
                  <a:srgbClr val="00B0F0"/>
                </a:solidFill>
                <a:latin typeface="Arial Narrow" panose="020B0606020202030204" pitchFamily="34" charset="0"/>
                <a:cs typeface="Times New Roman" panose="02020603050405020304" pitchFamily="1" charset="0"/>
              </a:rPr>
              <a:t>June</a:t>
            </a:r>
            <a:r>
              <a:rPr lang="en-US" sz="1200" i="1" dirty="0" smtClean="0">
                <a:solidFill>
                  <a:srgbClr val="00B0F0"/>
                </a:solidFill>
                <a:latin typeface="Arial Narrow" panose="020B0606020202030204" pitchFamily="34" charset="0"/>
                <a:cs typeface="Times New Roman" panose="02020603050405020304" pitchFamily="1" charset="0"/>
              </a:rPr>
              <a:t> 202</a:t>
            </a:r>
            <a:r>
              <a:rPr lang="pt-PT" altLang="en-US" sz="1200" i="1" dirty="0" smtClean="0">
                <a:solidFill>
                  <a:srgbClr val="00B0F0"/>
                </a:solidFill>
                <a:latin typeface="Arial Narrow" panose="020B0606020202030204" pitchFamily="34" charset="0"/>
                <a:cs typeface="Times New Roman" panose="02020603050405020304" pitchFamily="1" charset="0"/>
              </a:rPr>
              <a:t>1</a:t>
            </a:r>
            <a:r>
              <a:rPr lang="en-US" sz="1200" i="1" dirty="0" smtClean="0">
                <a:solidFill>
                  <a:srgbClr val="00B0F0"/>
                </a:solidFill>
                <a:latin typeface="Arial Narrow" panose="020B0606020202030204" pitchFamily="34" charset="0"/>
                <a:cs typeface="Times New Roman" panose="02020603050405020304" pitchFamily="1" charset="0"/>
              </a:rPr>
              <a:t> </a:t>
            </a:r>
          </a:p>
        </p:txBody>
      </p:sp>
      <p:sp>
        <p:nvSpPr>
          <p:cNvPr id="25" name="TextBox 1"/>
          <p:cNvSpPr/>
          <p:nvPr/>
        </p:nvSpPr>
        <p:spPr>
          <a:xfrm>
            <a:off x="156210" y="141932"/>
            <a:ext cx="152019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en-US" sz="1200" i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PROGRAMME</a:t>
            </a:r>
            <a:endParaRPr lang="en-US" sz="1200" i="1" dirty="0" smtClean="0">
              <a:solidFill>
                <a:srgbClr val="00B0F0"/>
              </a:solidFill>
              <a:latin typeface="Arial Narrow" panose="020B0606020202030204" pitchFamily="34" charset="0"/>
              <a:cs typeface="Times New Roman" panose="02020603050405020304" pitchFamily="1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9519285" y="921385"/>
            <a:ext cx="212090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PT" sz="2000" i="1" dirty="0">
                <a:solidFill>
                  <a:srgbClr val="006666"/>
                </a:solidFill>
              </a:rPr>
              <a:t>CONFERENCE</a:t>
            </a:r>
          </a:p>
          <a:p>
            <a:pPr algn="ctr">
              <a:lnSpc>
                <a:spcPct val="85000"/>
              </a:lnSpc>
            </a:pPr>
            <a:r>
              <a:rPr lang="pt-PT" sz="1600" i="1" dirty="0">
                <a:solidFill>
                  <a:srgbClr val="006666"/>
                </a:solidFill>
              </a:rPr>
              <a:t>PROGRAMME</a:t>
            </a:r>
            <a:r>
              <a:rPr lang="pt-PT" sz="2000" i="1" dirty="0">
                <a:solidFill>
                  <a:srgbClr val="006666"/>
                </a:solidFill>
              </a:rPr>
              <a:t> </a:t>
            </a:r>
            <a:endParaRPr lang="pt-PT" sz="2000" i="1" dirty="0" smtClean="0">
              <a:solidFill>
                <a:srgbClr val="006666"/>
              </a:solidFill>
            </a:endParaRPr>
          </a:p>
        </p:txBody>
      </p:sp>
      <p:sp>
        <p:nvSpPr>
          <p:cNvPr id="9" name="CaixaDeTexto 67"/>
          <p:cNvSpPr/>
          <p:nvPr/>
        </p:nvSpPr>
        <p:spPr>
          <a:xfrm>
            <a:off x="9226550" y="1498600"/>
            <a:ext cx="2548890" cy="19532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JUNE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CAPE VERDE</a:t>
            </a:r>
          </a:p>
        </p:txBody>
      </p:sp>
      <p:sp>
        <p:nvSpPr>
          <p:cNvPr id="39" name="CaixaDeTexto 1"/>
          <p:cNvSpPr txBox="1"/>
          <p:nvPr/>
        </p:nvSpPr>
        <p:spPr>
          <a:xfrm>
            <a:off x="7621" y="6658608"/>
            <a:ext cx="2674620" cy="18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Remark</a:t>
            </a:r>
            <a:r>
              <a:rPr lang="en-US" sz="1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en-US" sz="1000" i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Some of the names indicated are still being </a:t>
            </a:r>
            <a:r>
              <a:rPr lang="en-US" sz="1000" i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confirmed</a:t>
            </a:r>
            <a:r>
              <a:rPr lang="pt-PT" altLang="en-US" sz="1000" i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p_vert_vall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510" y="3070225"/>
            <a:ext cx="5849620" cy="3176905"/>
          </a:xfrm>
          <a:prstGeom prst="rect">
            <a:avLst/>
          </a:prstGeom>
        </p:spPr>
      </p:pic>
      <p:grpSp>
        <p:nvGrpSpPr>
          <p:cNvPr id="32" name="Agrupar 31"/>
          <p:cNvGrpSpPr/>
          <p:nvPr/>
        </p:nvGrpSpPr>
        <p:grpSpPr>
          <a:xfrm>
            <a:off x="4231005" y="2603500"/>
            <a:ext cx="7934960" cy="4227830"/>
            <a:chOff x="6663" y="4100"/>
            <a:chExt cx="12496" cy="6658"/>
          </a:xfrm>
        </p:grpSpPr>
        <p:grpSp>
          <p:nvGrpSpPr>
            <p:cNvPr id="31" name="Agrupar 30"/>
            <p:cNvGrpSpPr/>
            <p:nvPr/>
          </p:nvGrpSpPr>
          <p:grpSpPr>
            <a:xfrm>
              <a:off x="8759" y="4100"/>
              <a:ext cx="10400" cy="5798"/>
              <a:chOff x="8759" y="4100"/>
              <a:chExt cx="10400" cy="5798"/>
            </a:xfrm>
          </p:grpSpPr>
          <p:sp>
            <p:nvSpPr>
              <p:cNvPr id="5" name="Rectângulo 4"/>
              <p:cNvSpPr/>
              <p:nvPr/>
            </p:nvSpPr>
            <p:spPr>
              <a:xfrm>
                <a:off x="8759" y="5330"/>
                <a:ext cx="2595" cy="355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sp>
            <p:nvSpPr>
              <p:cNvPr id="6" name="Anel 5"/>
              <p:cNvSpPr/>
              <p:nvPr/>
            </p:nvSpPr>
            <p:spPr>
              <a:xfrm>
                <a:off x="9943" y="4100"/>
                <a:ext cx="9217" cy="5799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alt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Agrupar 29"/>
            <p:cNvGrpSpPr/>
            <p:nvPr/>
          </p:nvGrpSpPr>
          <p:grpSpPr>
            <a:xfrm>
              <a:off x="6663" y="8310"/>
              <a:ext cx="12254" cy="2448"/>
              <a:chOff x="6663" y="8310"/>
              <a:chExt cx="12254" cy="2448"/>
            </a:xfrm>
          </p:grpSpPr>
          <p:sp>
            <p:nvSpPr>
              <p:cNvPr id="3" name="Rectângulo 2"/>
              <p:cNvSpPr/>
              <p:nvPr/>
            </p:nvSpPr>
            <p:spPr>
              <a:xfrm>
                <a:off x="6663" y="8511"/>
                <a:ext cx="12255" cy="1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grpSp>
            <p:nvGrpSpPr>
              <p:cNvPr id="29" name="Agrupar 28"/>
              <p:cNvGrpSpPr/>
              <p:nvPr/>
            </p:nvGrpSpPr>
            <p:grpSpPr>
              <a:xfrm>
                <a:off x="8264" y="8310"/>
                <a:ext cx="6836" cy="2449"/>
                <a:chOff x="8264" y="8310"/>
                <a:chExt cx="6836" cy="2449"/>
              </a:xfrm>
            </p:grpSpPr>
            <p:pic>
              <p:nvPicPr>
                <p:cNvPr id="16" name="Imagem 15" descr="fundo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68" y="8614"/>
                  <a:ext cx="6015" cy="2025"/>
                </a:xfrm>
                <a:prstGeom prst="rect">
                  <a:avLst/>
                </a:prstGeom>
              </p:spPr>
            </p:pic>
            <p:sp>
              <p:nvSpPr>
                <p:cNvPr id="13" name="Anel 12"/>
                <p:cNvSpPr/>
                <p:nvPr/>
              </p:nvSpPr>
              <p:spPr>
                <a:xfrm>
                  <a:off x="9766" y="8347"/>
                  <a:ext cx="5334" cy="2412"/>
                </a:xfrm>
                <a:prstGeom prst="donu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Rectângulo 14"/>
                <p:cNvSpPr/>
                <p:nvPr/>
              </p:nvSpPr>
              <p:spPr>
                <a:xfrm>
                  <a:off x="8264" y="8511"/>
                  <a:ext cx="2071" cy="2184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1" name="Rectângulo 20"/>
                <p:cNvSpPr/>
                <p:nvPr/>
              </p:nvSpPr>
              <p:spPr>
                <a:xfrm>
                  <a:off x="9899" y="831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4" name="Rectângulo 23"/>
                <p:cNvSpPr/>
                <p:nvPr/>
              </p:nvSpPr>
              <p:spPr>
                <a:xfrm>
                  <a:off x="13729" y="8465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5" name="Rectângulo 24"/>
                <p:cNvSpPr/>
                <p:nvPr/>
              </p:nvSpPr>
              <p:spPr>
                <a:xfrm>
                  <a:off x="13494" y="1012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6" name="Rectângulo 25"/>
                <p:cNvSpPr/>
                <p:nvPr/>
              </p:nvSpPr>
              <p:spPr>
                <a:xfrm>
                  <a:off x="10214" y="10155"/>
                  <a:ext cx="136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</p:grpSp>
        </p:grpSp>
      </p:grp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19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38" name="Imagem 37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9519285" y="921385"/>
            <a:ext cx="212090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PT" sz="2000" i="1" dirty="0">
                <a:solidFill>
                  <a:srgbClr val="006666"/>
                </a:solidFill>
              </a:rPr>
              <a:t>CONFERENCE</a:t>
            </a:r>
          </a:p>
          <a:p>
            <a:pPr algn="ctr">
              <a:lnSpc>
                <a:spcPct val="85000"/>
              </a:lnSpc>
            </a:pPr>
            <a:r>
              <a:rPr lang="pt-PT" sz="1600" i="1" dirty="0">
                <a:solidFill>
                  <a:srgbClr val="006666"/>
                </a:solidFill>
              </a:rPr>
              <a:t>PROGRAMME</a:t>
            </a:r>
            <a:r>
              <a:rPr lang="pt-PT" sz="2000" i="1" dirty="0">
                <a:solidFill>
                  <a:srgbClr val="006666"/>
                </a:solidFill>
              </a:rPr>
              <a:t> </a:t>
            </a:r>
            <a:endParaRPr lang="pt-PT" sz="2000" i="1" dirty="0" smtClean="0">
              <a:solidFill>
                <a:srgbClr val="006666"/>
              </a:solidFill>
            </a:endParaRPr>
          </a:p>
        </p:txBody>
      </p:sp>
      <p:sp>
        <p:nvSpPr>
          <p:cNvPr id="9" name="CaixaDeTexto 67"/>
          <p:cNvSpPr/>
          <p:nvPr/>
        </p:nvSpPr>
        <p:spPr>
          <a:xfrm>
            <a:off x="9226550" y="1498600"/>
            <a:ext cx="2548890" cy="19532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JUNE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CAPE VERDE</a:t>
            </a:r>
          </a:p>
        </p:txBody>
      </p:sp>
      <p:sp>
        <p:nvSpPr>
          <p:cNvPr id="35" name="TextBox 26"/>
          <p:cNvSpPr/>
          <p:nvPr/>
        </p:nvSpPr>
        <p:spPr>
          <a:xfrm>
            <a:off x="980440" y="986154"/>
            <a:ext cx="6289675" cy="58718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/>
            </a:pPr>
            <a:r>
              <a:rPr lang="pt-PT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Theme</a:t>
            </a:r>
            <a:r>
              <a:rPr lang="pt-PT" sz="11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I: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Research, Legislation, Regulation and Technology of</a:t>
            </a:r>
            <a:r>
              <a:rPr lang="pt-PT" sz="1100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PT" sz="11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«Rochagem</a:t>
            </a:r>
            <a:r>
              <a:rPr lang="pt-PT" sz="1100" i="1" dirty="0">
                <a:solidFill>
                  <a:schemeClr val="bg1"/>
                </a:solidFill>
                <a:latin typeface="Arial Narrow" panose="020B0606020202030204" pitchFamily="34" charset="0"/>
              </a:rPr>
              <a:t>»</a:t>
            </a:r>
            <a:endParaRPr lang="pt-PT" sz="1100" i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Moderator</a:t>
            </a:r>
            <a:r>
              <a:rPr lang="pt-BR" sz="11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en-US" sz="1100" i="1" dirty="0">
                <a:solidFill>
                  <a:schemeClr val="bg1"/>
                </a:solidFill>
                <a:latin typeface="Arial Narrow" panose="020B0606020202030204" pitchFamily="34" charset="0"/>
              </a:rPr>
              <a:t>ANMCV - National Association of Municipalities of Cape Verde</a:t>
            </a:r>
            <a:endParaRPr lang="fr-FR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Interventions of </a:t>
            </a:r>
            <a:r>
              <a:rPr lang="pt-PT" sz="11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Experts</a:t>
            </a:r>
            <a:r>
              <a:rPr lang="pt-PT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chemeClr val="bg1"/>
                </a:solidFill>
                <a:latin typeface="Arial Narrow" panose="020B0606020202030204" pitchFamily="34" charset="0"/>
              </a:rPr>
              <a:t>■ </a:t>
            </a:r>
            <a:r>
              <a:rPr lang="pt-BR" sz="1100" i="1" dirty="0">
                <a:solidFill>
                  <a:schemeClr val="bg1"/>
                </a:solidFill>
                <a:latin typeface="Arial Narrow" panose="020B0606020202030204" pitchFamily="34" charset="0"/>
              </a:rPr>
              <a:t>Prof.  Suzi Huff Theodoro – 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Researcher at the University of Brasilia</a:t>
            </a:r>
            <a:endParaRPr lang="fr-FR" sz="1100" i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chemeClr val="bg1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Prof. Émérite Peter van Straaten –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Research Fellow at the University of Guelph - 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Canada</a:t>
            </a:r>
            <a:endParaRPr lang="fr-FR" sz="11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■ Prof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. Eder  de Souza Martins – Researcher at </a:t>
            </a:r>
            <a:r>
              <a:rPr lang="pt-PT" sz="1100" i="1" dirty="0">
                <a:solidFill>
                  <a:schemeClr val="bg1"/>
                </a:solidFill>
                <a:latin typeface="Arial Narrow" panose="020B0606020202030204" pitchFamily="34" charset="0"/>
              </a:rPr>
              <a:t>EMBRAPA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fr-FR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fr-FR" sz="11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Brazilian Society for Agro-Livestock Research</a:t>
            </a:r>
            <a:r>
              <a:rPr lang="pt-BR" sz="11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</a:p>
          <a:p>
            <a:pPr>
              <a:lnSpc>
                <a:spcPts val="700"/>
              </a:lnSpc>
              <a:defRPr lang="en-US"/>
            </a:pP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Debates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Coffee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break</a:t>
            </a:r>
            <a:endParaRPr lang="pt-PT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Theme II: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Fertilization of agricultural soils and protection of the 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environment</a:t>
            </a:r>
            <a:endParaRPr lang="pt-PT" sz="11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Moderator</a:t>
            </a:r>
            <a:r>
              <a:rPr lang="pt-BR" sz="11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fr-FR" sz="1100" dirty="0">
                <a:solidFill>
                  <a:schemeClr val="bg1"/>
                </a:solidFill>
                <a:latin typeface="Arial Narrow" panose="020B0606020202030204" pitchFamily="34" charset="0"/>
              </a:rPr>
              <a:t>Chambre de commerce, d‘Industrie, d‘Agriculture et de Services de </a:t>
            </a:r>
            <a:r>
              <a:rPr lang="fr-FR" sz="11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Sotavento</a:t>
            </a:r>
            <a:r>
              <a:rPr lang="fr-FR" sz="1100" dirty="0">
                <a:solidFill>
                  <a:schemeClr val="bg1"/>
                </a:solidFill>
                <a:latin typeface="Arial Narrow" panose="020B0606020202030204" pitchFamily="34" charset="0"/>
              </a:rPr>
              <a:t> - </a:t>
            </a:r>
            <a:r>
              <a:rPr lang="fr-FR" sz="1100" i="1" dirty="0">
                <a:solidFill>
                  <a:schemeClr val="bg1"/>
                </a:solidFill>
                <a:latin typeface="Arial Narrow" panose="020B0606020202030204" pitchFamily="34" charset="0"/>
              </a:rPr>
              <a:t>CCIASS</a:t>
            </a:r>
            <a:r>
              <a:rPr lang="fr-FR" sz="1100" dirty="0">
                <a:solidFill>
                  <a:schemeClr val="bg1"/>
                </a:solidFill>
                <a:latin typeface="Arial Narrow" panose="020B0606020202030204" pitchFamily="34" charset="0"/>
              </a:rPr>
              <a:t> (Cap-Vert</a:t>
            </a:r>
            <a:r>
              <a:rPr lang="fr-FR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  <a:endParaRPr lang="pt-BR" sz="11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Interventions of </a:t>
            </a:r>
            <a:r>
              <a:rPr lang="pt-PT" sz="11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Experts</a:t>
            </a:r>
            <a:r>
              <a:rPr lang="pt-PT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chemeClr val="bg1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Directorate of Agriculture and Rural Development of </a:t>
            </a:r>
            <a:r>
              <a:rPr lang="pt-PT" sz="11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ECOWAS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■ </a:t>
            </a:r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ARAA  - Regional Agency for Agriculture and Food</a:t>
            </a:r>
            <a:endParaRPr lang="en-US" altLang="en-US" sz="11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Prof. Emeritus Othon Henry 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Leonardos -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Researcher at the University of Brasilia</a:t>
            </a:r>
            <a:endParaRPr lang="fr-FR" sz="11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700"/>
              </a:lnSpc>
              <a:defRPr lang="en-US"/>
            </a:pP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Debates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Coffee break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Theme III</a:t>
            </a:r>
            <a:r>
              <a:rPr lang="pt-PT" sz="11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: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The Agromineral Potential of Basalt and its specificities</a:t>
            </a:r>
            <a:r>
              <a:rPr lang="fr-FR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Moderator</a:t>
            </a:r>
            <a:r>
              <a:rPr lang="pt-BR" sz="11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BR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Cape Verde Civil Engineering Laboratory</a:t>
            </a:r>
            <a:endParaRPr lang="pt-BR" sz="11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Interventions of </a:t>
            </a:r>
            <a:r>
              <a:rPr lang="pt-PT" sz="11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Experts</a:t>
            </a:r>
            <a:r>
              <a:rPr lang="pt-PT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:</a:t>
            </a:r>
            <a:endParaRPr lang="pt-PT" sz="1100" b="1" i="1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MSc. Magda Bergmann - Researcher of the Geological Survey of Brazil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chemeClr val="bg1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MSc. MSc. Andrea Sander - Researcher of the Geological Survey of Brazil</a:t>
            </a:r>
            <a:endParaRPr lang="pt-PT" sz="1100" dirty="0" smtClean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chemeClr val="bg1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Prof. Emeritus Peter van Straaten - Research Fellow at the University of Guelph - 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Canada</a:t>
            </a:r>
            <a:endParaRPr lang="pt-BR" sz="1100" dirty="0" smtClean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chemeClr val="bg1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Prof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Jean Pierre Tchouankoue -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University of Yaoundé - Cameroon</a:t>
            </a:r>
          </a:p>
          <a:p>
            <a:pPr>
              <a:lnSpc>
                <a:spcPts val="700"/>
              </a:lnSpc>
              <a:defRPr lang="en-US"/>
            </a:pP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Debates</a:t>
            </a:r>
            <a:endParaRPr lang="fr-FR" sz="11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Lunch </a:t>
            </a:r>
            <a:endParaRPr lang="pt-PT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Theme IV: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Agricultural profitability and quality control of food produced</a:t>
            </a:r>
            <a:endParaRPr lang="pt-PT" sz="11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Moderator</a:t>
            </a:r>
            <a:r>
              <a:rPr lang="pt-BR" sz="11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University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of Cape Verde</a:t>
            </a:r>
            <a:endParaRPr lang="pt-BR" sz="11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Interventions of </a:t>
            </a:r>
            <a:r>
              <a:rPr lang="pt-PT" sz="11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Experts</a:t>
            </a:r>
            <a:r>
              <a:rPr lang="pt-PT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chemeClr val="bg1"/>
                </a:solidFill>
                <a:latin typeface="Arial Narrow" panose="020B0606020202030204" pitchFamily="34" charset="0"/>
              </a:rPr>
              <a:t>■ </a:t>
            </a:r>
            <a:r>
              <a:rPr lang="en-US" sz="11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FAO</a:t>
            </a:r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–  Food and Agriculture Organization of the United Nations</a:t>
            </a: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■ </a:t>
            </a:r>
            <a:r>
              <a:rPr lang="en-US" sz="1100" i="1" dirty="0">
                <a:solidFill>
                  <a:schemeClr val="bg1"/>
                </a:solidFill>
                <a:latin typeface="Arial Narrow" panose="020B0606020202030204" pitchFamily="34" charset="0"/>
              </a:rPr>
              <a:t>ENSA - National School of Agronomy of Yamoussoukro 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–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Côte d’Ivoire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Prof. Bernardo Knapik - Researcher at Estadual do Paraná University - Brazil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</a:p>
          <a:p>
            <a:pPr>
              <a:lnSpc>
                <a:spcPts val="700"/>
              </a:lnSpc>
              <a:defRPr lang="en-US"/>
            </a:pP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Debates</a:t>
            </a:r>
          </a:p>
          <a:p>
            <a:pPr>
              <a:lnSpc>
                <a:spcPts val="700"/>
              </a:lnSpc>
              <a:defRPr lang="en-US"/>
            </a:pP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Closing Session of the </a:t>
            </a:r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Conference</a:t>
            </a:r>
            <a:endParaRPr lang="pt-PT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Welcome dinner 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</a:t>
            </a:r>
            <a:r>
              <a:rPr lang="pt-PT" sz="11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</a:t>
            </a:r>
            <a:r>
              <a:rPr lang="pt-PT" sz="1100" i="1" dirty="0">
                <a:solidFill>
                  <a:schemeClr val="bg1"/>
                </a:solidFill>
                <a:latin typeface="Arial Narrow" panose="020B0606020202030204" pitchFamily="34" charset="0"/>
              </a:rPr>
              <a:t>FLAVORS OF </a:t>
            </a:r>
            <a:r>
              <a:rPr lang="pt-PT" sz="11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ECOWAS</a:t>
            </a:r>
            <a:r>
              <a:rPr sz="11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»</a:t>
            </a:r>
            <a:endParaRPr sz="1100" i="1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42" name="TextBox 1"/>
          <p:cNvSpPr/>
          <p:nvPr/>
        </p:nvSpPr>
        <p:spPr>
          <a:xfrm>
            <a:off x="-37465" y="-1354"/>
            <a:ext cx="152019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BR" sz="14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PROGRAMME</a:t>
            </a:r>
            <a:endParaRPr lang="pt-BR" sz="1400" b="1" i="1" dirty="0">
              <a:solidFill>
                <a:schemeClr val="bg2">
                  <a:lumMod val="40000"/>
                  <a:lumOff val="60000"/>
                </a:schemeClr>
              </a:solidFill>
              <a:latin typeface="Arial Narrow" panose="020B0606020202030204" pitchFamily="34" charset="0"/>
              <a:cs typeface="Times New Roman" panose="02020603050405020304" pitchFamily="1" charset="0"/>
            </a:endParaRPr>
          </a:p>
        </p:txBody>
      </p:sp>
      <p:sp>
        <p:nvSpPr>
          <p:cNvPr id="43" name="TextBox 16"/>
          <p:cNvSpPr/>
          <p:nvPr/>
        </p:nvSpPr>
        <p:spPr>
          <a:xfrm>
            <a:off x="61595" y="984885"/>
            <a:ext cx="1210310" cy="5603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08:00 </a:t>
            </a:r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– </a:t>
            </a:r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09:30</a:t>
            </a: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700"/>
              </a:lnSpc>
              <a:defRPr lang="en-US"/>
            </a:pP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09:30 </a:t>
            </a:r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– </a:t>
            </a:r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09:45</a:t>
            </a: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09:45 </a:t>
            </a:r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– </a:t>
            </a:r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11:15</a:t>
            </a: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700"/>
              </a:lnSpc>
              <a:defRPr lang="en-US"/>
            </a:pP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11:15 </a:t>
            </a:r>
            <a:r>
              <a:rPr lang="pt-BR" sz="1100" dirty="0">
                <a:solidFill>
                  <a:schemeClr val="bg1"/>
                </a:solidFill>
                <a:latin typeface="Arial Narrow" panose="020B0606020202030204" pitchFamily="34" charset="0"/>
              </a:rPr>
              <a:t>– </a:t>
            </a:r>
            <a:r>
              <a:rPr lang="pt-BR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11:30</a:t>
            </a:r>
            <a:endParaRPr lang="pt-BR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11:30 </a:t>
            </a:r>
            <a:r>
              <a:rPr lang="pt-BR" sz="1100" dirty="0">
                <a:solidFill>
                  <a:schemeClr val="bg1"/>
                </a:solidFill>
                <a:latin typeface="Arial Narrow" panose="020B0606020202030204" pitchFamily="34" charset="0"/>
              </a:rPr>
              <a:t>– </a:t>
            </a:r>
            <a:r>
              <a:rPr lang="pt-BR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13:00</a:t>
            </a:r>
            <a:endParaRPr lang="pt-BR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700"/>
              </a:lnSpc>
              <a:defRPr lang="en-US"/>
            </a:pP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" charset="0"/>
              </a:rPr>
              <a:t>13:00</a:t>
            </a:r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– </a:t>
            </a:r>
            <a:r>
              <a:rPr lang="en-US" sz="11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" charset="0"/>
              </a:rPr>
              <a:t>14:30</a:t>
            </a:r>
            <a:endParaRPr lang="en-US" sz="1100" i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14:30 </a:t>
            </a:r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– </a:t>
            </a:r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16:00</a:t>
            </a: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700"/>
              </a:lnSpc>
              <a:defRPr lang="en-US"/>
            </a:pPr>
            <a:endParaRPr lang="pt-PT" sz="1100" dirty="0" smtClean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700"/>
              </a:lnSpc>
              <a:defRPr lang="en-US"/>
            </a:pP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700"/>
              </a:lnSpc>
              <a:defRPr lang="en-US"/>
            </a:pPr>
            <a:endParaRPr lang="pt-PT" sz="1100" dirty="0" smtClean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700"/>
              </a:lnSpc>
              <a:defRPr lang="en-US"/>
            </a:pP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16:00 </a:t>
            </a:r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– </a:t>
            </a:r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16:15</a:t>
            </a:r>
          </a:p>
          <a:p>
            <a:pPr>
              <a:lnSpc>
                <a:spcPts val="1200"/>
              </a:lnSpc>
              <a:defRPr lang="en-US"/>
            </a:pPr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20:30  –  23:00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20661" y="39626"/>
            <a:ext cx="5905501" cy="84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1500"/>
              </a:lnSpc>
            </a:pPr>
            <a:r>
              <a:rPr lang="fr-FR" sz="1400" b="1" i="1" cap="all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THE ROUND TABLE </a:t>
            </a:r>
            <a:r>
              <a:rPr lang="fr-FR" sz="1400" b="1" i="1" cap="all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PROGRAM</a:t>
            </a:r>
          </a:p>
          <a:p>
            <a:pPr algn="ctr" fontAlgn="base">
              <a:lnSpc>
                <a:spcPts val="1500"/>
              </a:lnSpc>
            </a:pPr>
            <a:r>
              <a:rPr lang="pt-PT" sz="1200" dirty="0" smtClean="0">
                <a:solidFill>
                  <a:schemeClr val="bg1"/>
                </a:solidFill>
              </a:rPr>
              <a:t>BASALT </a:t>
            </a:r>
            <a:r>
              <a:rPr lang="pt-PT" sz="1200" dirty="0">
                <a:solidFill>
                  <a:schemeClr val="bg1"/>
                </a:solidFill>
              </a:rPr>
              <a:t>POWDER IN AGRICULTURE</a:t>
            </a:r>
          </a:p>
          <a:p>
            <a:pPr algn="ctr" fontAlgn="base">
              <a:lnSpc>
                <a:spcPts val="1500"/>
              </a:lnSpc>
            </a:pPr>
            <a:r>
              <a:rPr lang="fr-FR" sz="1200" b="1" cap="all" dirty="0" smtClean="0">
                <a:solidFill>
                  <a:schemeClr val="bg1"/>
                </a:solidFill>
              </a:rPr>
              <a:t> 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</a:rPr>
              <a:t>FOOD QUALITY AND ENVIRONMENTAL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PROTECTION</a:t>
            </a:r>
            <a:endParaRPr lang="fr-FR" sz="1000" cap="all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fontAlgn="base">
              <a:lnSpc>
                <a:spcPts val="700"/>
              </a:lnSpc>
            </a:pPr>
            <a:r>
              <a:rPr lang="fr-FR" sz="1200" b="1" cap="all" dirty="0">
                <a:solidFill>
                  <a:schemeClr val="bg2">
                    <a:lumMod val="40000"/>
                    <a:lumOff val="60000"/>
                  </a:schemeClr>
                </a:solidFill>
              </a:rPr>
              <a:t/>
            </a:r>
            <a:br>
              <a:rPr lang="fr-FR" sz="1200" b="1" cap="all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pt-PT" sz="1200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«ROUND </a:t>
            </a:r>
            <a:r>
              <a:rPr lang="pt-BR" sz="1200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TABLE OF INTEGRATION AND  DEBATES»</a:t>
            </a:r>
            <a:endParaRPr lang="fr-FR" sz="1200" b="1" cap="all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59" y="762000"/>
            <a:ext cx="2857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ACCREDITATION </a:t>
            </a:r>
            <a:r>
              <a:rPr lang="en-US" sz="12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 </a:t>
            </a:r>
            <a:r>
              <a:rPr lang="pt-BR" sz="12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From </a:t>
            </a:r>
            <a:r>
              <a:rPr lang="pt-BR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7</a:t>
            </a:r>
            <a:r>
              <a:rPr lang="pt-PT" sz="12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  <a:r>
              <a:rPr lang="pt-BR" sz="12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30</a:t>
            </a:r>
            <a:endParaRPr lang="pt-BR" sz="12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CaixaDeTexto 13"/>
          <p:cNvSpPr txBox="1"/>
          <p:nvPr/>
        </p:nvSpPr>
        <p:spPr>
          <a:xfrm>
            <a:off x="979805" y="6686759"/>
            <a:ext cx="453009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Remarque:  </a:t>
            </a:r>
            <a:r>
              <a:rPr lang="fr-FR" sz="8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Certains des noms </a:t>
            </a:r>
            <a:r>
              <a:rPr lang="fr-FR" sz="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mentionnés </a:t>
            </a:r>
            <a:r>
              <a:rPr lang="fr-FR" sz="8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sont </a:t>
            </a:r>
            <a:r>
              <a:rPr lang="fr-FR" sz="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encore </a:t>
            </a:r>
            <a:r>
              <a:rPr lang="fr-FR" sz="8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en cours de confirmation.</a:t>
            </a:r>
            <a:endParaRPr lang="pt-PT" sz="8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TextBox 31"/>
          <p:cNvSpPr/>
          <p:nvPr/>
        </p:nvSpPr>
        <p:spPr>
          <a:xfrm>
            <a:off x="-37464" y="203751"/>
            <a:ext cx="174244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BR" sz="1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DAY </a:t>
            </a:r>
            <a:r>
              <a:rPr lang="pt-PT" altLang="pt-BR" sz="14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09</a:t>
            </a:r>
            <a:r>
              <a:rPr lang="pt-BR" sz="14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BR" sz="1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pt-BR" sz="1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June</a:t>
            </a:r>
            <a:r>
              <a:rPr lang="pt-BR" sz="1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BR" sz="14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202</a:t>
            </a:r>
            <a:r>
              <a:rPr lang="pt-PT" altLang="pt-BR" sz="14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1</a:t>
            </a:r>
            <a:r>
              <a:rPr lang="pt-BR" sz="14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08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sp>
        <p:nvSpPr>
          <p:cNvPr id="117" name="Linha7"/>
          <p:cNvSpPr/>
          <p:nvPr/>
        </p:nvSpPr>
        <p:spPr>
          <a:xfrm rot="16200000">
            <a:off x="2765425" y="506285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115" name="Linha7"/>
          <p:cNvSpPr/>
          <p:nvPr/>
        </p:nvSpPr>
        <p:spPr>
          <a:xfrm rot="16200000">
            <a:off x="2770505" y="362648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8" name="Rectangle: Rounded Corners 209"/>
          <p:cNvSpPr/>
          <p:nvPr/>
        </p:nvSpPr>
        <p:spPr>
          <a:xfrm>
            <a:off x="6559550" y="1481455"/>
            <a:ext cx="1003300" cy="45656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en-GB" sz="1200" dirty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0" name="TextBox 210"/>
          <p:cNvSpPr/>
          <p:nvPr/>
        </p:nvSpPr>
        <p:spPr>
          <a:xfrm>
            <a:off x="6588760" y="1727200"/>
            <a:ext cx="950595" cy="1981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10: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</a:p>
        </p:txBody>
      </p:sp>
      <p:sp>
        <p:nvSpPr>
          <p:cNvPr id="16" name="Rectangle: Rounded Corners 111"/>
          <p:cNvSpPr/>
          <p:nvPr/>
        </p:nvSpPr>
        <p:spPr>
          <a:xfrm>
            <a:off x="2289175" y="924873"/>
            <a:ext cx="1797050" cy="111252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</a:t>
            </a:r>
            <a:r>
              <a:rPr lang="pt-PT" alt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RESENTATIONS</a:t>
            </a:r>
            <a:endParaRPr lang="en-US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Cabo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Verde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Senegal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The Gambia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Cote d’</a:t>
            </a:r>
            <a:r>
              <a:rPr lang="pt-PT" sz="12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Ivoire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Benin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grpSp>
        <p:nvGrpSpPr>
          <p:cNvPr id="41" name="Agrupar 40"/>
          <p:cNvGrpSpPr/>
          <p:nvPr/>
        </p:nvGrpSpPr>
        <p:grpSpPr>
          <a:xfrm>
            <a:off x="5176520" y="2381885"/>
            <a:ext cx="1153160" cy="1165860"/>
            <a:chOff x="8101" y="3527"/>
            <a:chExt cx="1816" cy="1836"/>
          </a:xfrm>
        </p:grpSpPr>
        <p:sp>
          <p:nvSpPr>
            <p:cNvPr id="17" name="Oval 61"/>
            <p:cNvSpPr/>
            <p:nvPr/>
          </p:nvSpPr>
          <p:spPr>
            <a:xfrm>
              <a:off x="8101" y="3527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June</a:t>
              </a:r>
              <a:endParaRPr lang="pt-PT" sz="10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000" dirty="0">
                  <a:latin typeface="Arial Narrow" panose="020B0606020202030204" pitchFamily="34" charset="0"/>
                  <a:sym typeface="+mn-ea"/>
                </a:rPr>
                <a:t>Business </a:t>
              </a:r>
              <a:r>
                <a:rPr lang="pt-PT" sz="1000" dirty="0" err="1" smtClean="0">
                  <a:latin typeface="Arial Narrow" panose="020B0606020202030204" pitchFamily="34" charset="0"/>
                  <a:sym typeface="+mn-ea"/>
                </a:rPr>
                <a:t>Opportunities</a:t>
              </a: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18" name="TextBox 124"/>
            <p:cNvSpPr/>
            <p:nvPr/>
          </p:nvSpPr>
          <p:spPr>
            <a:xfrm>
              <a:off x="8301" y="4909"/>
              <a:ext cx="1375" cy="3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14:30 – 16:30</a:t>
              </a:r>
            </a:p>
          </p:txBody>
        </p:sp>
      </p:grpSp>
      <p:sp>
        <p:nvSpPr>
          <p:cNvPr id="19" name="Rectangle: Rounded Corners 125"/>
          <p:cNvSpPr/>
          <p:nvPr/>
        </p:nvSpPr>
        <p:spPr>
          <a:xfrm>
            <a:off x="4959350" y="924560"/>
            <a:ext cx="1567180" cy="111252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</a:t>
            </a:r>
            <a:r>
              <a:rPr lang="pt-PT" alt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RESENTATIONS</a:t>
            </a:r>
            <a:endParaRPr lang="en-US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Nigeria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Mali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Burkina Faso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Niger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Sierra Leone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6" name="CaixaDeTexto 118"/>
          <p:cNvSpPr/>
          <p:nvPr/>
        </p:nvSpPr>
        <p:spPr>
          <a:xfrm>
            <a:off x="4739640" y="215265"/>
            <a:ext cx="2066925" cy="3340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dirty="0" smtClean="0">
                <a:solidFill>
                  <a:srgbClr val="3EA4BA"/>
                </a:solidFill>
              </a:rPr>
              <a:t>PROGRAMME</a:t>
            </a:r>
          </a:p>
        </p:txBody>
      </p:sp>
      <p:sp>
        <p:nvSpPr>
          <p:cNvPr id="27" name="Forma automática3"/>
          <p:cNvSpPr/>
          <p:nvPr/>
        </p:nvSpPr>
        <p:spPr>
          <a:xfrm>
            <a:off x="8452485" y="340995"/>
            <a:ext cx="3644265" cy="158496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ts val="1200"/>
              </a:lnSpc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sz="1400" b="1" i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ECONOMIC AND FINANCIAL WORKSHOP</a:t>
            </a:r>
            <a:endParaRPr lang="pt-PT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defTabSz="914400">
              <a:lnSpc>
                <a:spcPts val="1200"/>
              </a:lnSpc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sz="1400" b="1" i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Panel</a:t>
            </a:r>
            <a:r>
              <a:rPr lang="pt-PT" sz="1400" b="1" i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 II</a:t>
            </a:r>
            <a:endParaRPr lang="pt-PT" sz="14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ts val="1200"/>
              </a:lnSpc>
              <a:defRPr lang="en-US" sz="1100">
                <a:solidFill>
                  <a:srgbClr val="FFFFFF"/>
                </a:solidFill>
              </a:defRPr>
            </a:pPr>
            <a:r>
              <a:rPr lang="pt-PT" altLang="en-US" sz="1200" i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«</a:t>
            </a:r>
            <a:r>
              <a:rPr sz="1200" i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PRIVATE SECTOR FINANCING IN ECOWAS</a:t>
            </a:r>
            <a:r>
              <a:rPr lang="pt-PT" altLang="en-US" sz="1200" i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»</a:t>
            </a:r>
            <a:endParaRPr lang="pt-PT" sz="14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pPr>
            <a:endParaRPr lang="pt-PT" sz="1400" i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9" name="Forma automática4"/>
          <p:cNvSpPr/>
          <p:nvPr/>
        </p:nvSpPr>
        <p:spPr>
          <a:xfrm>
            <a:off x="4131945" y="227711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30" name="Retângulo10"/>
          <p:cNvSpPr/>
          <p:nvPr/>
        </p:nvSpPr>
        <p:spPr>
          <a:xfrm>
            <a:off x="4117975" y="2523490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chemeClr val="bg1"/>
                </a:solidFill>
              </a:defRPr>
            </a:pPr>
            <a:r>
              <a:rPr lang="pt-PT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16:30 – 17:00</a:t>
            </a:r>
          </a:p>
        </p:txBody>
      </p:sp>
      <p:grpSp>
        <p:nvGrpSpPr>
          <p:cNvPr id="35" name="Agrupar 34"/>
          <p:cNvGrpSpPr/>
          <p:nvPr/>
        </p:nvGrpSpPr>
        <p:grpSpPr>
          <a:xfrm>
            <a:off x="7372350" y="340995"/>
            <a:ext cx="1214120" cy="1211580"/>
            <a:chOff x="11307" y="281"/>
            <a:chExt cx="1912" cy="1908"/>
          </a:xfrm>
          <a:solidFill>
            <a:srgbClr val="C7F3F3"/>
          </a:solidFill>
        </p:grpSpPr>
        <p:sp>
          <p:nvSpPr>
            <p:cNvPr id="36" name="Oval 112"/>
            <p:cNvSpPr/>
            <p:nvPr/>
          </p:nvSpPr>
          <p:spPr>
            <a:xfrm>
              <a:off x="11307" y="281"/>
              <a:ext cx="1912" cy="1908"/>
            </a:xfrm>
            <a:prstGeom prst="ellipse">
              <a:avLst/>
            </a:prstGeom>
            <a:grpFill/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June</a:t>
              </a:r>
              <a:endParaRPr lang="en-US" sz="16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en-US" sz="12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Panel </a:t>
              </a:r>
              <a:r>
                <a:rPr lang="en-US" sz="12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II</a:t>
              </a:r>
              <a:endParaRPr lang="en-US" sz="12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37" name="TextBox 176"/>
            <p:cNvSpPr/>
            <p:nvPr/>
          </p:nvSpPr>
          <p:spPr>
            <a:xfrm>
              <a:off x="11528" y="1689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8: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10: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</a:p>
          </p:txBody>
        </p:sp>
      </p:grpSp>
      <p:sp>
        <p:nvSpPr>
          <p:cNvPr id="42" name="Rectangle: Rounded Corners 205"/>
          <p:cNvSpPr/>
          <p:nvPr/>
        </p:nvSpPr>
        <p:spPr>
          <a:xfrm>
            <a:off x="4182110" y="378460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dirty="0" smtClean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F</a:t>
            </a:r>
            <a:r>
              <a:rPr sz="1200" dirty="0" smtClean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ree time</a:t>
            </a:r>
            <a:endParaRPr lang="pt-PT" sz="1200" dirty="0" smtClean="0">
              <a:ln>
                <a:noFill/>
              </a:ln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pt-PT" sz="1200" b="1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en-GB" sz="1200" dirty="0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43" name="Retângulo6"/>
          <p:cNvSpPr/>
          <p:nvPr/>
        </p:nvSpPr>
        <p:spPr>
          <a:xfrm>
            <a:off x="4144010" y="4050665"/>
            <a:ext cx="104584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chemeClr val="bg1"/>
                </a:solidFill>
              </a:defRPr>
            </a:pP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&gt; 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</a:t>
            </a: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8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:</a:t>
            </a: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3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4" name="Rectangle: Rounded Corners 117"/>
          <p:cNvSpPr/>
          <p:nvPr/>
        </p:nvSpPr>
        <p:spPr>
          <a:xfrm>
            <a:off x="2508885" y="5462905"/>
            <a:ext cx="1499235" cy="120650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</a:t>
            </a:r>
            <a:r>
              <a:rPr lang="pt-PT" alt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RESENTATIONS</a:t>
            </a:r>
            <a:endParaRPr lang="en-US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Gana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Togo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Guin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ea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Guin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ea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-Bissau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Lib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e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ria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55" name="Rectangle: Rounded Corners 198"/>
          <p:cNvSpPr/>
          <p:nvPr/>
        </p:nvSpPr>
        <p:spPr>
          <a:xfrm>
            <a:off x="8450580" y="2019300"/>
            <a:ext cx="3647440" cy="852805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Conference II </a:t>
            </a: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b="1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000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ACCESS TO THE PREFERENTIAL UNITED STATES MARKET</a:t>
            </a:r>
            <a:r>
              <a:rPr lang="pt-PT" altLang="en-US" sz="1000" b="1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000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6" name="Rectangle: Rounded Corners 125"/>
          <p:cNvSpPr/>
          <p:nvPr/>
        </p:nvSpPr>
        <p:spPr>
          <a:xfrm>
            <a:off x="8459470" y="5186680"/>
            <a:ext cx="3630930" cy="83947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Conference </a:t>
            </a:r>
            <a:r>
              <a:rPr lang="pt-PT" altLang="en-US" sz="1200" b="1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IV</a:t>
            </a:r>
            <a:endParaRPr lang="pt-PT" altLang="en-US" sz="1200" b="1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b="1" i="1" dirty="0">
                <a:solidFill>
                  <a:srgbClr val="3EA4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000" dirty="0">
                <a:ln>
                  <a:noFill/>
                </a:ln>
                <a:solidFill>
                  <a:srgbClr val="008CBA"/>
                </a:solidFill>
                <a:latin typeface="Arial Narrow" panose="020B0606020202030204" pitchFamily="34" charset="0"/>
                <a:cs typeface="Times New Roman" panose="02020603050405020304" pitchFamily="1" charset="0"/>
                <a:sym typeface="+mn-ea"/>
              </a:rPr>
              <a:t>ACCESS TO THE PREFERENTIAL EUROPEAN UNION MARKET</a:t>
            </a:r>
            <a:r>
              <a:rPr lang="pt-PT" altLang="en-US" sz="1000" b="1" i="1" dirty="0">
                <a:solidFill>
                  <a:srgbClr val="3EA4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dirty="0">
              <a:solidFill>
                <a:srgbClr val="3EA4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endParaRPr lang="en-US" altLang="en-US" sz="1000" i="1" dirty="0">
              <a:ln>
                <a:noFill/>
              </a:ln>
              <a:solidFill>
                <a:srgbClr val="3EA4BA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</p:txBody>
      </p:sp>
      <p:sp>
        <p:nvSpPr>
          <p:cNvPr id="57" name="Rectangle: Rounded Corners 198"/>
          <p:cNvSpPr/>
          <p:nvPr/>
        </p:nvSpPr>
        <p:spPr>
          <a:xfrm>
            <a:off x="4081780" y="5356225"/>
            <a:ext cx="3158490" cy="126365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Conference I </a:t>
            </a: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b="1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000" b="1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ACCESS TO THE ECOWAS PREFERENTIAL MARKET</a:t>
            </a:r>
            <a:r>
              <a:rPr lang="pt-PT" altLang="en-US" sz="1000" b="1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000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62" name="Rectangle: Rounded Corners 209"/>
          <p:cNvSpPr/>
          <p:nvPr/>
        </p:nvSpPr>
        <p:spPr>
          <a:xfrm>
            <a:off x="8568690" y="6084570"/>
            <a:ext cx="1584325" cy="729615"/>
          </a:xfrm>
          <a:prstGeom prst="roundRect">
            <a:avLst>
              <a:gd name="adj" fmla="val 16667"/>
            </a:avLst>
          </a:prstGeom>
          <a:solidFill>
            <a:srgbClr val="3EA4BA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0099CC"/>
                </a:solidFill>
              </a:defRPr>
            </a:pPr>
            <a:r>
              <a:rPr lang="pt-PT" altLang="en-GB" sz="14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altLang="en-GB" sz="14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lang="pt-PT" altLang="en-US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</a:t>
            </a:r>
            <a:r>
              <a:rPr lang="pt-PT" altLang="en-US" sz="14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June</a:t>
            </a:r>
          </a:p>
          <a:p>
            <a:pPr algn="ctr" defTabSz="0">
              <a:lnSpc>
                <a:spcPct val="80000"/>
              </a:lnSpc>
              <a:defRPr lang="en-US"/>
            </a:pPr>
            <a:r>
              <a:rPr lang="pt-PT" sz="1200" dirty="0">
                <a:latin typeface="Arial Narrow" panose="020B0606020202030204" pitchFamily="34" charset="0"/>
                <a:sym typeface="+mn-ea"/>
              </a:rPr>
              <a:t>Cloning session</a:t>
            </a:r>
            <a:endParaRPr lang="pt-PT" altLang="en-GB" sz="1200" b="1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90" name="TextBox 210"/>
          <p:cNvSpPr/>
          <p:nvPr/>
        </p:nvSpPr>
        <p:spPr>
          <a:xfrm>
            <a:off x="8569325" y="6589395"/>
            <a:ext cx="156210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en-US" sz="12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sz="1200" b="1" dirty="0">
                <a:solidFill>
                  <a:srgbClr val="FFFF00"/>
                </a:solidFill>
                <a:latin typeface="Arial Narrow" panose="020B0606020202030204" pitchFamily="34" charset="0"/>
              </a:rPr>
              <a:t>8</a:t>
            </a:r>
            <a:r>
              <a:rPr lang="en-US" sz="12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sz="1200" b="1" dirty="0">
                <a:solidFill>
                  <a:srgbClr val="FFFF00"/>
                </a:solidFill>
                <a:latin typeface="Arial Narrow" panose="020B0606020202030204" pitchFamily="34" charset="0"/>
              </a:rPr>
              <a:t>3</a:t>
            </a:r>
            <a:r>
              <a:rPr lang="en-US" sz="12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</a:t>
            </a:r>
            <a:r>
              <a:rPr lang="en-US" sz="1200" b="1" dirty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– 1</a:t>
            </a:r>
            <a:r>
              <a:rPr lang="pt-PT" altLang="en-US" sz="1200" b="1" dirty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9</a:t>
            </a:r>
            <a:r>
              <a:rPr lang="en-US" sz="12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sz="1200" b="1" dirty="0">
                <a:solidFill>
                  <a:srgbClr val="FFFF00"/>
                </a:solidFill>
                <a:latin typeface="Arial Narrow" panose="020B0606020202030204" pitchFamily="34" charset="0"/>
              </a:rPr>
              <a:t>0</a:t>
            </a:r>
            <a:r>
              <a:rPr lang="en-US" sz="12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200" b="1" dirty="0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91" name="Rectangle: Rounded Corners 209"/>
          <p:cNvSpPr/>
          <p:nvPr/>
        </p:nvSpPr>
        <p:spPr>
          <a:xfrm>
            <a:off x="10499725" y="6086475"/>
            <a:ext cx="1592580" cy="741045"/>
          </a:xfrm>
          <a:prstGeom prst="roundRect">
            <a:avLst>
              <a:gd name="adj" fmla="val 16667"/>
            </a:avLst>
          </a:prstGeom>
          <a:solidFill>
            <a:srgbClr val="3EA4BA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0099CC"/>
                </a:solidFill>
              </a:defRPr>
            </a:pPr>
            <a:r>
              <a:rPr lang="pt-PT" altLang="en-GB" sz="14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altLang="en-GB" sz="14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lang="pt-PT" altLang="en-US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</a:t>
            </a:r>
            <a:r>
              <a:rPr lang="pt-PT" altLang="en-US" sz="14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June</a:t>
            </a:r>
            <a:endParaRPr lang="pt-PT" altLang="en-US" sz="1400" dirty="0" err="1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r>
              <a:rPr sz="120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GALA </a:t>
            </a:r>
            <a:r>
              <a:rPr lang="pt-PT" altLang="en-US" sz="120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DINNER</a:t>
            </a:r>
            <a:endParaRPr lang="pt-PT" sz="1200" b="1" i="1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endParaRPr lang="pt-PT" altLang="en-GB" sz="1200" b="1" i="1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92" name="TextBox 210"/>
          <p:cNvSpPr/>
          <p:nvPr/>
        </p:nvSpPr>
        <p:spPr>
          <a:xfrm>
            <a:off x="10573385" y="6606540"/>
            <a:ext cx="156210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</a:p>
        </p:txBody>
      </p:sp>
      <p:pic>
        <p:nvPicPr>
          <p:cNvPr id="93" name="Imagem 92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5" y="92075"/>
            <a:ext cx="3107055" cy="681990"/>
          </a:xfrm>
          <a:prstGeom prst="rect">
            <a:avLst/>
          </a:prstGeom>
        </p:spPr>
      </p:pic>
      <p:sp>
        <p:nvSpPr>
          <p:cNvPr id="94" name="Slide Number Placeholder 6"/>
          <p:cNvSpPr txBox="1"/>
          <p:nvPr/>
        </p:nvSpPr>
        <p:spPr bwMode="auto">
          <a:xfrm>
            <a:off x="6602126" y="661256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7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96" name="Caixa de Texto 95"/>
          <p:cNvSpPr txBox="1"/>
          <p:nvPr/>
        </p:nvSpPr>
        <p:spPr>
          <a:xfrm>
            <a:off x="8978265" y="2398395"/>
            <a:ext cx="194500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200" b="1" i="1" dirty="0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en-GB" sz="1200" b="1" dirty="0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PT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USA / AGOA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endParaRPr lang="pt-PT" altLang="en-US" sz="12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99" name="Caixa de Texto 98"/>
          <p:cNvSpPr txBox="1"/>
          <p:nvPr/>
        </p:nvSpPr>
        <p:spPr>
          <a:xfrm>
            <a:off x="4185920" y="6019800"/>
            <a:ext cx="178371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200" b="1" i="1" dirty="0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en-GB" sz="1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</a:p>
          <a:p>
            <a:pPr>
              <a:lnSpc>
                <a:spcPct val="80000"/>
              </a:lnSpc>
            </a:pPr>
            <a:r>
              <a:rPr lang="en-GB" sz="1200" b="1" dirty="0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PT" altLang="en-US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CEDEAO</a:t>
            </a:r>
            <a:endParaRPr lang="pt-PT" altLang="en-US" sz="12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97" name="Caixa de Texto 196"/>
          <p:cNvSpPr txBox="1"/>
          <p:nvPr/>
        </p:nvSpPr>
        <p:spPr>
          <a:xfrm>
            <a:off x="8524875" y="5598795"/>
            <a:ext cx="194691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200" b="1" i="1" dirty="0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PT" sz="1200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Cabo Verde</a:t>
            </a:r>
          </a:p>
          <a:p>
            <a:pPr>
              <a:lnSpc>
                <a:spcPct val="80000"/>
              </a:lnSpc>
            </a:pPr>
            <a:r>
              <a:rPr lang="en-GB" sz="1200" b="1" dirty="0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PT" sz="1200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UE / SPG +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endParaRPr lang="pt-PT" altLang="en-US" sz="12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09" name="Linha7"/>
          <p:cNvSpPr/>
          <p:nvPr/>
        </p:nvSpPr>
        <p:spPr>
          <a:xfrm rot="16200000">
            <a:off x="5342890" y="246126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 w="med" len="med"/>
            <a:tailEnd type="triangle" w="med" len="med"/>
          </a:ln>
          <a:effectLst/>
        </p:spPr>
      </p:sp>
      <p:sp>
        <p:nvSpPr>
          <p:cNvPr id="110" name="Linha7"/>
          <p:cNvSpPr/>
          <p:nvPr/>
        </p:nvSpPr>
        <p:spPr>
          <a:xfrm rot="16200000">
            <a:off x="5347970" y="350901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111" name="Linha7"/>
          <p:cNvSpPr/>
          <p:nvPr/>
        </p:nvSpPr>
        <p:spPr>
          <a:xfrm rot="16200000">
            <a:off x="5353050" y="492633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113" name="Straight Connector 144"/>
          <p:cNvSpPr/>
          <p:nvPr/>
        </p:nvSpPr>
        <p:spPr>
          <a:xfrm flipH="1">
            <a:off x="4648835" y="2850515"/>
            <a:ext cx="10795" cy="81788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118" name="Straight Connector 144"/>
          <p:cNvSpPr/>
          <p:nvPr/>
        </p:nvSpPr>
        <p:spPr>
          <a:xfrm>
            <a:off x="4676775" y="4350385"/>
            <a:ext cx="6985" cy="80772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122" name="Oval 121"/>
          <p:cNvSpPr/>
          <p:nvPr/>
        </p:nvSpPr>
        <p:spPr>
          <a:xfrm>
            <a:off x="5693410" y="3622040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123" name="Oval 122"/>
          <p:cNvSpPr/>
          <p:nvPr/>
        </p:nvSpPr>
        <p:spPr>
          <a:xfrm>
            <a:off x="5695950" y="5088255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cxnSp>
        <p:nvCxnSpPr>
          <p:cNvPr id="139" name="Conexão Reta 138"/>
          <p:cNvCxnSpPr/>
          <p:nvPr/>
        </p:nvCxnSpPr>
        <p:spPr>
          <a:xfrm>
            <a:off x="4636770" y="3672840"/>
            <a:ext cx="1113790" cy="0"/>
          </a:xfrm>
          <a:prstGeom prst="line">
            <a:avLst/>
          </a:prstGeom>
          <a:ln w="19050">
            <a:solidFill>
              <a:srgbClr val="008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xão Reta 139"/>
          <p:cNvCxnSpPr/>
          <p:nvPr/>
        </p:nvCxnSpPr>
        <p:spPr>
          <a:xfrm>
            <a:off x="4671695" y="5148580"/>
            <a:ext cx="1073785" cy="2540"/>
          </a:xfrm>
          <a:prstGeom prst="line">
            <a:avLst/>
          </a:prstGeom>
          <a:ln w="19050">
            <a:solidFill>
              <a:srgbClr val="008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Forma automática5"/>
          <p:cNvSpPr/>
          <p:nvPr/>
        </p:nvSpPr>
        <p:spPr>
          <a:xfrm>
            <a:off x="6556375" y="2981325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err="1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Lunch</a:t>
            </a:r>
            <a:endParaRPr lang="pt-PT" sz="1200" b="1" dirty="0" err="1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45" name="TextBox 206"/>
          <p:cNvSpPr/>
          <p:nvPr/>
        </p:nvSpPr>
        <p:spPr>
          <a:xfrm>
            <a:off x="6532880" y="3227070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 dirty="0" smtClean="0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12:30 </a:t>
            </a:r>
            <a:r>
              <a:rPr lang="pt-PT" sz="1000" b="1" dirty="0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– </a:t>
            </a:r>
            <a:r>
              <a:rPr lang="pt-PT" sz="1000" b="1" dirty="0" smtClean="0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14:00</a:t>
            </a:r>
            <a:endParaRPr lang="pt-PT" sz="1000" b="1" dirty="0"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grpSp>
        <p:nvGrpSpPr>
          <p:cNvPr id="124" name="Agrupar 123"/>
          <p:cNvGrpSpPr/>
          <p:nvPr/>
        </p:nvGrpSpPr>
        <p:grpSpPr>
          <a:xfrm>
            <a:off x="7367905" y="1820545"/>
            <a:ext cx="1209040" cy="1165860"/>
            <a:chOff x="11299" y="3259"/>
            <a:chExt cx="1904" cy="1836"/>
          </a:xfrm>
        </p:grpSpPr>
        <p:sp>
          <p:nvSpPr>
            <p:cNvPr id="156" name="Oval 112"/>
            <p:cNvSpPr/>
            <p:nvPr/>
          </p:nvSpPr>
          <p:spPr>
            <a:xfrm>
              <a:off x="11299" y="3259"/>
              <a:ext cx="1904" cy="1836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June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Conference II</a:t>
              </a:r>
              <a:endParaRPr lang="pt-PT" altLang="en-US" sz="10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157" name="TextBox 176"/>
            <p:cNvSpPr/>
            <p:nvPr/>
          </p:nvSpPr>
          <p:spPr>
            <a:xfrm>
              <a:off x="11520" y="4595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1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</a:p>
          </p:txBody>
        </p:sp>
      </p:grpSp>
      <p:grpSp>
        <p:nvGrpSpPr>
          <p:cNvPr id="125" name="Agrupar 124"/>
          <p:cNvGrpSpPr/>
          <p:nvPr/>
        </p:nvGrpSpPr>
        <p:grpSpPr>
          <a:xfrm>
            <a:off x="7362825" y="3550920"/>
            <a:ext cx="1214120" cy="1175385"/>
            <a:chOff x="11291" y="6236"/>
            <a:chExt cx="1912" cy="1851"/>
          </a:xfrm>
        </p:grpSpPr>
        <p:sp>
          <p:nvSpPr>
            <p:cNvPr id="158" name="Oval 112"/>
            <p:cNvSpPr/>
            <p:nvPr/>
          </p:nvSpPr>
          <p:spPr>
            <a:xfrm>
              <a:off x="11291" y="6236"/>
              <a:ext cx="1912" cy="1851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June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Panel</a:t>
              </a:r>
              <a:r>
                <a:rPr 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</a:t>
              </a:r>
              <a:r>
                <a:rPr lang="en-US" sz="10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II</a:t>
              </a:r>
              <a:endParaRPr lang="en-US" sz="10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159" name="TextBox 176"/>
            <p:cNvSpPr/>
            <p:nvPr/>
          </p:nvSpPr>
          <p:spPr>
            <a:xfrm>
              <a:off x="11494" y="7623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altLang="en-US" sz="1000" b="1" dirty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14</a:t>
              </a:r>
              <a:r>
                <a:rPr lang="en-US" sz="10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sz="1000" b="1" dirty="0">
                  <a:solidFill>
                    <a:srgbClr val="008CBA"/>
                  </a:solidFill>
                  <a:latin typeface="Arial Narrow" panose="020B0606020202030204" pitchFamily="34" charset="0"/>
                </a:rPr>
                <a:t>0</a:t>
              </a:r>
              <a:r>
                <a:rPr lang="en-US" sz="10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 </a:t>
              </a:r>
              <a:r>
                <a:rPr lang="en-US" sz="1000" b="1" dirty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– 1</a:t>
              </a:r>
              <a:r>
                <a:rPr lang="pt-PT" altLang="en-US" sz="1000" b="1" dirty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6</a:t>
              </a:r>
              <a:r>
                <a:rPr lang="en-US" sz="10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sz="1000" b="1" dirty="0">
                  <a:solidFill>
                    <a:srgbClr val="008CBA"/>
                  </a:solidFill>
                  <a:latin typeface="Arial Narrow" panose="020B0606020202030204" pitchFamily="34" charset="0"/>
                </a:rPr>
                <a:t>0</a:t>
              </a:r>
              <a:r>
                <a:rPr lang="en-US" sz="10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endParaRPr lang="en-US" sz="1000" b="1" dirty="0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grpSp>
        <p:nvGrpSpPr>
          <p:cNvPr id="138" name="Agrupar 137"/>
          <p:cNvGrpSpPr/>
          <p:nvPr/>
        </p:nvGrpSpPr>
        <p:grpSpPr>
          <a:xfrm>
            <a:off x="7286625" y="4998720"/>
            <a:ext cx="1289685" cy="1210310"/>
            <a:chOff x="11204" y="8642"/>
            <a:chExt cx="1913" cy="1875"/>
          </a:xfrm>
        </p:grpSpPr>
        <p:sp>
          <p:nvSpPr>
            <p:cNvPr id="160" name="Oval 112"/>
            <p:cNvSpPr/>
            <p:nvPr/>
          </p:nvSpPr>
          <p:spPr>
            <a:xfrm>
              <a:off x="11204" y="8642"/>
              <a:ext cx="1913" cy="1875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June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Conference</a:t>
              </a:r>
              <a:r>
                <a:rPr 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III</a:t>
              </a:r>
            </a:p>
          </p:txBody>
        </p:sp>
        <p:sp>
          <p:nvSpPr>
            <p:cNvPr id="161" name="TextBox 176"/>
            <p:cNvSpPr/>
            <p:nvPr/>
          </p:nvSpPr>
          <p:spPr>
            <a:xfrm>
              <a:off x="11504" y="10071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altLang="en-US" sz="10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16</a:t>
              </a:r>
              <a:r>
                <a:rPr lang="en-US" sz="10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sz="1000" b="1" dirty="0">
                  <a:solidFill>
                    <a:srgbClr val="008CBA"/>
                  </a:solidFill>
                  <a:latin typeface="Arial Narrow" panose="020B0606020202030204" pitchFamily="34" charset="0"/>
                </a:rPr>
                <a:t>3</a:t>
              </a:r>
              <a:r>
                <a:rPr lang="en-US" sz="10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</a:t>
              </a:r>
              <a:r>
                <a:rPr lang="en-US" sz="1000" b="1" dirty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– </a:t>
              </a:r>
              <a:r>
                <a:rPr lang="en-US" sz="10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sz="1000" b="1" dirty="0">
                  <a:solidFill>
                    <a:srgbClr val="008CBA"/>
                  </a:solidFill>
                  <a:latin typeface="Arial Narrow" panose="020B0606020202030204" pitchFamily="34" charset="0"/>
                </a:rPr>
                <a:t>8</a:t>
              </a:r>
              <a:r>
                <a:rPr lang="en-US" sz="10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sz="1000" b="1" dirty="0">
                  <a:solidFill>
                    <a:srgbClr val="008CBA"/>
                  </a:solidFill>
                  <a:latin typeface="Arial Narrow" panose="020B0606020202030204" pitchFamily="34" charset="0"/>
                </a:rPr>
                <a:t>3</a:t>
              </a:r>
              <a:r>
                <a:rPr lang="en-US" sz="10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endParaRPr lang="en-US" sz="1000" b="1" dirty="0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sp>
        <p:nvSpPr>
          <p:cNvPr id="171" name="Cortar Retângulo de Canto Simples 170"/>
          <p:cNvSpPr/>
          <p:nvPr/>
        </p:nvSpPr>
        <p:spPr>
          <a:xfrm>
            <a:off x="4051300" y="673735"/>
            <a:ext cx="1710055" cy="251460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 sz="1400" b="1">
                <a:solidFill>
                  <a:schemeClr val="tx1"/>
                </a:solidFill>
              </a:rPr>
              <a:t>2</a:t>
            </a:r>
            <a:r>
              <a:rPr lang="pt-PT" altLang="en-US" sz="1400" b="1" baseline="30000">
                <a:solidFill>
                  <a:schemeClr val="tx1"/>
                </a:solidFill>
              </a:rPr>
              <a:t>nd</a:t>
            </a:r>
            <a:r>
              <a:rPr lang="pt-PT" altLang="en-US" sz="1400" b="1">
                <a:solidFill>
                  <a:schemeClr val="tx1"/>
                </a:solidFill>
              </a:rPr>
              <a:t> DAY - </a:t>
            </a:r>
            <a:r>
              <a:rPr lang="pt-PT" altLang="en-US" sz="1400" b="1">
                <a:solidFill>
                  <a:schemeClr val="tx1"/>
                </a:solidFill>
                <a:sym typeface="+mn-ea"/>
              </a:rPr>
              <a:t> </a:t>
            </a:r>
            <a:r>
              <a:rPr lang="pt-PT" altLang="en-US" sz="1200" b="1">
                <a:solidFill>
                  <a:srgbClr val="FFFF00"/>
                </a:solidFill>
                <a:sym typeface="+mn-ea"/>
              </a:rPr>
              <a:t>10 JUNE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5172710" y="3878580"/>
            <a:ext cx="1153160" cy="1169670"/>
            <a:chOff x="3453" y="5909"/>
            <a:chExt cx="1816" cy="1842"/>
          </a:xfrm>
        </p:grpSpPr>
        <p:sp>
          <p:nvSpPr>
            <p:cNvPr id="3" name="Oval 85"/>
            <p:cNvSpPr/>
            <p:nvPr/>
          </p:nvSpPr>
          <p:spPr>
            <a:xfrm>
              <a:off x="3453" y="5909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June</a:t>
              </a:r>
              <a:endParaRPr lang="pt-PT" sz="1400" dirty="0">
                <a:latin typeface="Arial Narrow" panose="020B0606020202030204" pitchFamily="34" charset="0"/>
              </a:endParaRPr>
            </a:p>
            <a:p>
              <a:pPr algn="ctr">
                <a:lnSpc>
                  <a:spcPts val="1200"/>
                </a:lnSpc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000" dirty="0" err="1">
                  <a:solidFill>
                    <a:schemeClr val="bg1"/>
                  </a:solidFill>
                  <a:latin typeface="Arial Narrow" panose="020B0606020202030204" pitchFamily="34" charset="0"/>
                  <a:sym typeface="+mn-ea"/>
                </a:rPr>
                <a:t>Market</a:t>
              </a:r>
              <a:endParaRPr lang="pt-PT" altLang="en-US" sz="1000" dirty="0" err="1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000" dirty="0">
                  <a:solidFill>
                    <a:schemeClr val="bg1"/>
                  </a:solidFill>
                  <a:latin typeface="Arial Narrow" panose="020B0606020202030204" pitchFamily="34" charset="0"/>
                  <a:sym typeface="+mn-ea"/>
                </a:rPr>
                <a:t>Opportunity</a:t>
              </a:r>
              <a:endParaRPr lang="pt-PT" sz="100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183" name="TextBox 167"/>
            <p:cNvSpPr/>
            <p:nvPr/>
          </p:nvSpPr>
          <p:spPr>
            <a:xfrm>
              <a:off x="3671" y="7363"/>
              <a:ext cx="1361" cy="3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17:00 -18:30 </a:t>
              </a:r>
            </a:p>
          </p:txBody>
        </p:sp>
      </p:grpSp>
      <p:sp>
        <p:nvSpPr>
          <p:cNvPr id="188" name="Forma automática5"/>
          <p:cNvSpPr/>
          <p:nvPr/>
        </p:nvSpPr>
        <p:spPr>
          <a:xfrm>
            <a:off x="6557010" y="460121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b="1" dirty="0" err="1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4" name="TextBox 206"/>
          <p:cNvSpPr/>
          <p:nvPr/>
        </p:nvSpPr>
        <p:spPr>
          <a:xfrm>
            <a:off x="6533515" y="4846955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 dirty="0" smtClean="0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16:00 </a:t>
            </a:r>
            <a:r>
              <a:rPr lang="pt-PT" sz="1000" b="1" dirty="0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– </a:t>
            </a:r>
            <a:r>
              <a:rPr lang="pt-PT" sz="1000" b="1" dirty="0" smtClean="0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16:30</a:t>
            </a:r>
            <a:endParaRPr lang="pt-PT" sz="1000" b="1" dirty="0"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5" name="Cortar Retângulo de Canto Simples 4"/>
          <p:cNvSpPr/>
          <p:nvPr/>
        </p:nvSpPr>
        <p:spPr>
          <a:xfrm>
            <a:off x="9656445" y="86995"/>
            <a:ext cx="1762760" cy="207645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 sz="1400" b="1">
                <a:solidFill>
                  <a:schemeClr val="tx1"/>
                </a:solidFill>
              </a:rPr>
              <a:t>3</a:t>
            </a:r>
            <a:r>
              <a:rPr lang="pt-PT" altLang="en-US" sz="1400" b="1" baseline="30000">
                <a:solidFill>
                  <a:schemeClr val="tx1"/>
                </a:solidFill>
              </a:rPr>
              <a:t>rd</a:t>
            </a:r>
            <a:r>
              <a:rPr lang="pt-PT" altLang="en-US" sz="1400" b="1">
                <a:solidFill>
                  <a:schemeClr val="tx1"/>
                </a:solidFill>
              </a:rPr>
              <a:t> DAY </a:t>
            </a:r>
            <a:r>
              <a:rPr lang="pt-PT" altLang="en-US" sz="1400" b="1">
                <a:solidFill>
                  <a:schemeClr val="tx1"/>
                </a:solidFill>
                <a:sym typeface="+mn-ea"/>
              </a:rPr>
              <a:t>-  </a:t>
            </a:r>
            <a:r>
              <a:rPr lang="pt-PT" altLang="en-US" sz="1200" b="1">
                <a:solidFill>
                  <a:srgbClr val="FFFF00"/>
                </a:solidFill>
                <a:sym typeface="+mn-ea"/>
              </a:rPr>
              <a:t>11 JUNE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7581900" y="1647825"/>
            <a:ext cx="451485" cy="105410"/>
            <a:chOff x="11977" y="2442"/>
            <a:chExt cx="1031" cy="166"/>
          </a:xfrm>
        </p:grpSpPr>
        <p:sp>
          <p:nvSpPr>
            <p:cNvPr id="7" name="Oval 6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altLang="en-US"/>
            </a:p>
          </p:txBody>
        </p:sp>
        <p:sp>
          <p:nvSpPr>
            <p:cNvPr id="9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grpSp>
        <p:nvGrpSpPr>
          <p:cNvPr id="12" name="Agrupar 11"/>
          <p:cNvGrpSpPr/>
          <p:nvPr/>
        </p:nvGrpSpPr>
        <p:grpSpPr>
          <a:xfrm>
            <a:off x="7590155" y="3199765"/>
            <a:ext cx="451485" cy="105410"/>
            <a:chOff x="11977" y="2442"/>
            <a:chExt cx="1031" cy="166"/>
          </a:xfrm>
        </p:grpSpPr>
        <p:sp>
          <p:nvSpPr>
            <p:cNvPr id="13" name="Oval 12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altLang="en-US"/>
            </a:p>
          </p:txBody>
        </p:sp>
        <p:sp>
          <p:nvSpPr>
            <p:cNvPr id="14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grpSp>
        <p:nvGrpSpPr>
          <p:cNvPr id="15" name="Agrupar 14"/>
          <p:cNvGrpSpPr/>
          <p:nvPr/>
        </p:nvGrpSpPr>
        <p:grpSpPr>
          <a:xfrm>
            <a:off x="7576820" y="4848860"/>
            <a:ext cx="451485" cy="105410"/>
            <a:chOff x="11977" y="2442"/>
            <a:chExt cx="1031" cy="166"/>
          </a:xfrm>
        </p:grpSpPr>
        <p:sp>
          <p:nvSpPr>
            <p:cNvPr id="20" name="Oval 19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altLang="en-US"/>
            </a:p>
          </p:txBody>
        </p:sp>
        <p:sp>
          <p:nvSpPr>
            <p:cNvPr id="21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sp>
        <p:nvSpPr>
          <p:cNvPr id="22" name="Caixa de Texto 21"/>
          <p:cNvSpPr txBox="1"/>
          <p:nvPr/>
        </p:nvSpPr>
        <p:spPr>
          <a:xfrm>
            <a:off x="8612505" y="854710"/>
            <a:ext cx="3284220" cy="111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defRPr lang="en-US"/>
            </a:pPr>
            <a:r>
              <a:rPr lang="en-GB" sz="10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PT" sz="10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Cabo Verde</a:t>
            </a:r>
            <a:endParaRPr lang="pt-PT" sz="10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GB" sz="11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BR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200" b="1" i="1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ECOWAS Investment and Development Bank</a:t>
            </a: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African Guarantee and Economic Cooperation Fund</a:t>
            </a: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African Development Bank - AfDB</a:t>
            </a: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International Finance Corporation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–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IFC</a:t>
            </a:r>
          </a:p>
          <a:p>
            <a:pPr>
              <a:lnSpc>
                <a:spcPct val="80000"/>
              </a:lnSpc>
            </a:pP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 French Development </a:t>
            </a:r>
            <a:r>
              <a:rPr lang="pt-PT" sz="10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Agency </a:t>
            </a:r>
            <a:r>
              <a:rPr lang="pt-PT" sz="100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-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AFD</a:t>
            </a:r>
            <a:endParaRPr lang="pt-PT" sz="10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4" name="CaixaDeTexto 1"/>
          <p:cNvSpPr txBox="1"/>
          <p:nvPr/>
        </p:nvSpPr>
        <p:spPr>
          <a:xfrm>
            <a:off x="2446020" y="6650990"/>
            <a:ext cx="42754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00B0F0"/>
                </a:solidFill>
              </a:rPr>
              <a:t>Remark</a:t>
            </a:r>
            <a:r>
              <a:rPr lang="en-US" sz="1000" dirty="0">
                <a:solidFill>
                  <a:schemeClr val="bg1"/>
                </a:solidFill>
              </a:rPr>
              <a:t>: </a:t>
            </a:r>
            <a:r>
              <a:rPr lang="en-US" sz="1000" i="1" dirty="0">
                <a:solidFill>
                  <a:schemeClr val="bg1"/>
                </a:solidFill>
              </a:rPr>
              <a:t>Some of the names indicated are still being </a:t>
            </a:r>
            <a:r>
              <a:rPr lang="en-US" sz="1000" i="1" dirty="0" smtClean="0">
                <a:solidFill>
                  <a:schemeClr val="bg1"/>
                </a:solidFill>
              </a:rPr>
              <a:t>confirmed</a:t>
            </a:r>
            <a:r>
              <a:rPr lang="pt-PT" altLang="en-US" sz="1000" i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" name="Triângulo Isósceles 24"/>
          <p:cNvSpPr/>
          <p:nvPr/>
        </p:nvSpPr>
        <p:spPr>
          <a:xfrm rot="5400000">
            <a:off x="8321040" y="861695"/>
            <a:ext cx="297815" cy="1930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31" name="Triângulo Isósceles 30"/>
          <p:cNvSpPr/>
          <p:nvPr/>
        </p:nvSpPr>
        <p:spPr>
          <a:xfrm rot="5400000">
            <a:off x="8318500" y="2327275"/>
            <a:ext cx="297815" cy="1930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32" name="Triângulo Isósceles 31"/>
          <p:cNvSpPr/>
          <p:nvPr/>
        </p:nvSpPr>
        <p:spPr>
          <a:xfrm rot="5400000">
            <a:off x="8315960" y="4041140"/>
            <a:ext cx="297815" cy="1930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44" name="Triângulo Isósceles 43"/>
          <p:cNvSpPr/>
          <p:nvPr/>
        </p:nvSpPr>
        <p:spPr>
          <a:xfrm rot="5400000">
            <a:off x="8324215" y="5571490"/>
            <a:ext cx="297815" cy="1930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cxnSp>
        <p:nvCxnSpPr>
          <p:cNvPr id="84" name="Conexão Reta 83"/>
          <p:cNvCxnSpPr/>
          <p:nvPr/>
        </p:nvCxnSpPr>
        <p:spPr>
          <a:xfrm>
            <a:off x="864870" y="1166495"/>
            <a:ext cx="5080" cy="540575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Linha2"/>
          <p:cNvSpPr/>
          <p:nvPr/>
        </p:nvSpPr>
        <p:spPr>
          <a:xfrm>
            <a:off x="2856865" y="3259455"/>
            <a:ext cx="220980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grpSp>
        <p:nvGrpSpPr>
          <p:cNvPr id="87" name="Agrupar 86"/>
          <p:cNvGrpSpPr/>
          <p:nvPr/>
        </p:nvGrpSpPr>
        <p:grpSpPr>
          <a:xfrm>
            <a:off x="2605405" y="2346325"/>
            <a:ext cx="1153160" cy="1165860"/>
            <a:chOff x="3447" y="3520"/>
            <a:chExt cx="1816" cy="1836"/>
          </a:xfrm>
        </p:grpSpPr>
        <p:sp>
          <p:nvSpPr>
            <p:cNvPr id="88" name="Oval 47"/>
            <p:cNvSpPr/>
            <p:nvPr/>
          </p:nvSpPr>
          <p:spPr>
            <a:xfrm>
              <a:off x="3447" y="3520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10 June</a:t>
              </a:r>
              <a:endParaRPr lang="pt-PT" sz="1400" dirty="0">
                <a:latin typeface="Arial Narrow" panose="020B0606020202030204" pitchFamily="34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000" dirty="0">
                  <a:latin typeface="Arial Narrow" panose="020B0606020202030204" pitchFamily="34" charset="0"/>
                  <a:sym typeface="+mn-ea"/>
                </a:rPr>
                <a:t>Business </a:t>
              </a:r>
              <a:r>
                <a:rPr lang="pt-PT" sz="1000" dirty="0" err="1" smtClean="0">
                  <a:latin typeface="Arial Narrow" panose="020B0606020202030204" pitchFamily="34" charset="0"/>
                  <a:sym typeface="+mn-ea"/>
                </a:rPr>
                <a:t>Opportunities</a:t>
              </a: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95" name="TextBox 110"/>
            <p:cNvSpPr/>
            <p:nvPr/>
          </p:nvSpPr>
          <p:spPr>
            <a:xfrm>
              <a:off x="3614" y="4935"/>
              <a:ext cx="1482" cy="3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08:30 – 10:30</a:t>
              </a:r>
            </a:p>
          </p:txBody>
        </p:sp>
      </p:grpSp>
      <p:sp>
        <p:nvSpPr>
          <p:cNvPr id="97" name="Rectangle: Rounded Corners 137"/>
          <p:cNvSpPr/>
          <p:nvPr/>
        </p:nvSpPr>
        <p:spPr>
          <a:xfrm>
            <a:off x="1581150" y="2930525"/>
            <a:ext cx="1007745" cy="52959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b="1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98" name="TextBox 138"/>
          <p:cNvSpPr/>
          <p:nvPr/>
        </p:nvSpPr>
        <p:spPr>
          <a:xfrm>
            <a:off x="1557655" y="3197225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10:30 – 11:00</a:t>
            </a:r>
          </a:p>
        </p:txBody>
      </p:sp>
      <p:grpSp>
        <p:nvGrpSpPr>
          <p:cNvPr id="105" name="Agrupar 104"/>
          <p:cNvGrpSpPr/>
          <p:nvPr/>
        </p:nvGrpSpPr>
        <p:grpSpPr>
          <a:xfrm>
            <a:off x="2609215" y="3863340"/>
            <a:ext cx="1153160" cy="1165860"/>
            <a:chOff x="3453" y="5909"/>
            <a:chExt cx="1816" cy="1836"/>
          </a:xfrm>
        </p:grpSpPr>
        <p:sp>
          <p:nvSpPr>
            <p:cNvPr id="106" name="Oval 85"/>
            <p:cNvSpPr/>
            <p:nvPr/>
          </p:nvSpPr>
          <p:spPr>
            <a:xfrm>
              <a:off x="3453" y="5909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10 June</a:t>
              </a:r>
              <a:endParaRPr lang="pt-PT" sz="1400" dirty="0">
                <a:latin typeface="Arial Narrow" panose="020B0606020202030204" pitchFamily="34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000" dirty="0">
                  <a:latin typeface="Arial Narrow" panose="020B0606020202030204" pitchFamily="34" charset="0"/>
                  <a:sym typeface="+mn-ea"/>
                </a:rPr>
                <a:t>Business </a:t>
              </a:r>
              <a:r>
                <a:rPr lang="pt-PT" sz="1000" dirty="0" err="1" smtClean="0">
                  <a:latin typeface="Arial Narrow" panose="020B0606020202030204" pitchFamily="34" charset="0"/>
                  <a:sym typeface="+mn-ea"/>
                </a:rPr>
                <a:t>Opportunities</a:t>
              </a: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107" name="TextBox 167"/>
            <p:cNvSpPr/>
            <p:nvPr/>
          </p:nvSpPr>
          <p:spPr>
            <a:xfrm>
              <a:off x="3653" y="7333"/>
              <a:ext cx="1361" cy="3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11:00 -13:00 </a:t>
              </a:r>
            </a:p>
          </p:txBody>
        </p:sp>
      </p:grpSp>
      <p:sp>
        <p:nvSpPr>
          <p:cNvPr id="112" name="Forma automática5"/>
          <p:cNvSpPr/>
          <p:nvPr/>
        </p:nvSpPr>
        <p:spPr>
          <a:xfrm>
            <a:off x="1578610" y="4195445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err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Lunch</a:t>
            </a:r>
            <a:endParaRPr lang="pt-PT" sz="1200" b="1" dirty="0" err="1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14" name="TextBox 206"/>
          <p:cNvSpPr/>
          <p:nvPr/>
        </p:nvSpPr>
        <p:spPr>
          <a:xfrm>
            <a:off x="1555115" y="4441190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13:00 – 14:30</a:t>
            </a:r>
          </a:p>
        </p:txBody>
      </p:sp>
      <p:sp>
        <p:nvSpPr>
          <p:cNvPr id="116" name="Linha7"/>
          <p:cNvSpPr/>
          <p:nvPr/>
        </p:nvSpPr>
        <p:spPr>
          <a:xfrm rot="16200000">
            <a:off x="2785745" y="243649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 w="med" len="med"/>
            <a:tailEnd type="triangle" w="med" len="med"/>
          </a:ln>
          <a:effectLst/>
        </p:spPr>
      </p:sp>
      <p:sp>
        <p:nvSpPr>
          <p:cNvPr id="119" name="Linha7"/>
          <p:cNvSpPr/>
          <p:nvPr/>
        </p:nvSpPr>
        <p:spPr>
          <a:xfrm>
            <a:off x="2076450" y="5201285"/>
            <a:ext cx="1090295" cy="5715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127" name="Linha7"/>
          <p:cNvSpPr/>
          <p:nvPr/>
        </p:nvSpPr>
        <p:spPr>
          <a:xfrm flipV="1">
            <a:off x="2077085" y="3660775"/>
            <a:ext cx="1101090" cy="1397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128" name="Straight Connector 144"/>
          <p:cNvSpPr/>
          <p:nvPr/>
        </p:nvSpPr>
        <p:spPr>
          <a:xfrm flipH="1">
            <a:off x="2082165" y="3484880"/>
            <a:ext cx="5715" cy="18923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129" name="Straight Connector 144"/>
          <p:cNvSpPr/>
          <p:nvPr/>
        </p:nvSpPr>
        <p:spPr>
          <a:xfrm>
            <a:off x="2076450" y="4715298"/>
            <a:ext cx="6032" cy="473499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130" name="Oval 129"/>
          <p:cNvSpPr/>
          <p:nvPr/>
        </p:nvSpPr>
        <p:spPr>
          <a:xfrm>
            <a:off x="3123565" y="3604260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131" name="Oval 130"/>
          <p:cNvSpPr/>
          <p:nvPr/>
        </p:nvSpPr>
        <p:spPr>
          <a:xfrm>
            <a:off x="3109595" y="5159375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132" name="Rectangle: Rounded Corners 137"/>
          <p:cNvSpPr/>
          <p:nvPr/>
        </p:nvSpPr>
        <p:spPr>
          <a:xfrm>
            <a:off x="31750" y="1240155"/>
            <a:ext cx="2132330" cy="25273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smtClean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Accreditation - </a:t>
            </a: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  <a:sym typeface="+mn-ea"/>
              </a:rPr>
              <a:t>08:00 – 08:15</a:t>
            </a:r>
            <a:endParaRPr lang="pt-PT" sz="1200" b="1"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pt-PT" sz="1200" b="1" dirty="0" smtClean="0">
              <a:solidFill>
                <a:srgbClr val="416D12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35" name="Cortar Retângulo de Canto Simples 134"/>
          <p:cNvSpPr/>
          <p:nvPr/>
        </p:nvSpPr>
        <p:spPr>
          <a:xfrm>
            <a:off x="24765" y="735965"/>
            <a:ext cx="1676400" cy="231775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 sz="1400" b="1">
                <a:solidFill>
                  <a:schemeClr val="tx1"/>
                </a:solidFill>
                <a:sym typeface="+mn-ea"/>
              </a:rPr>
              <a:t>1</a:t>
            </a:r>
            <a:r>
              <a:rPr lang="pt-PT" altLang="en-US" sz="1400" b="1" baseline="30000">
                <a:solidFill>
                  <a:schemeClr val="tx1"/>
                </a:solidFill>
                <a:sym typeface="+mn-ea"/>
              </a:rPr>
              <a:t>st</a:t>
            </a:r>
            <a:r>
              <a:rPr lang="pt-PT" altLang="en-US" sz="1400" b="1">
                <a:solidFill>
                  <a:schemeClr val="tx1"/>
                </a:solidFill>
                <a:sym typeface="+mn-ea"/>
              </a:rPr>
              <a:t> DAY -</a:t>
            </a:r>
            <a:r>
              <a:rPr lang="pt-PT" altLang="en-US" sz="1400" b="1">
                <a:sym typeface="+mn-ea"/>
              </a:rPr>
              <a:t> </a:t>
            </a:r>
            <a:r>
              <a:rPr lang="pt-PT" altLang="en-US" sz="1200" b="1">
                <a:solidFill>
                  <a:srgbClr val="FFFF00"/>
                </a:solidFill>
                <a:sym typeface="+mn-ea"/>
              </a:rPr>
              <a:t>9 JUNE</a:t>
            </a:r>
            <a:endParaRPr lang="pt-PT" altLang="en-US" sz="1200" b="1">
              <a:solidFill>
                <a:srgbClr val="FFFF00"/>
              </a:solidFill>
            </a:endParaRPr>
          </a:p>
        </p:txBody>
      </p:sp>
      <p:sp>
        <p:nvSpPr>
          <p:cNvPr id="136" name="Rectangle: Rounded Corners 137"/>
          <p:cNvSpPr/>
          <p:nvPr/>
        </p:nvSpPr>
        <p:spPr>
          <a:xfrm>
            <a:off x="190500" y="1515745"/>
            <a:ext cx="1374775" cy="42227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37" name="Rectangle: Rounded Corners 137"/>
          <p:cNvSpPr/>
          <p:nvPr/>
        </p:nvSpPr>
        <p:spPr>
          <a:xfrm>
            <a:off x="184150" y="1986280"/>
            <a:ext cx="1382395" cy="43624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b="1" dirty="0" smtClean="0">
              <a:solidFill>
                <a:srgbClr val="416D12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54" name="Rectangle: Rounded Corners 137"/>
          <p:cNvSpPr/>
          <p:nvPr/>
        </p:nvSpPr>
        <p:spPr>
          <a:xfrm>
            <a:off x="189230" y="2477135"/>
            <a:ext cx="1376045" cy="45339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55" name="Rectangle: Rounded Corners 137"/>
          <p:cNvSpPr/>
          <p:nvPr/>
        </p:nvSpPr>
        <p:spPr>
          <a:xfrm>
            <a:off x="191770" y="2969895"/>
            <a:ext cx="1373505" cy="44005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i="1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Lunch</a:t>
            </a:r>
            <a:endParaRPr lang="pt-PT" sz="1200" b="1" i="1" dirty="0" err="1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33" name="Rectangle: Rounded Corners 137"/>
          <p:cNvSpPr/>
          <p:nvPr/>
        </p:nvSpPr>
        <p:spPr>
          <a:xfrm>
            <a:off x="187960" y="3440430"/>
            <a:ext cx="1378585" cy="4394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69" name="TextBox 138"/>
          <p:cNvSpPr/>
          <p:nvPr/>
        </p:nvSpPr>
        <p:spPr>
          <a:xfrm>
            <a:off x="161925" y="2679700"/>
            <a:ext cx="140335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10:45 – 12:30</a:t>
            </a:r>
          </a:p>
        </p:txBody>
      </p:sp>
      <p:sp>
        <p:nvSpPr>
          <p:cNvPr id="170" name="TextBox 138"/>
          <p:cNvSpPr/>
          <p:nvPr/>
        </p:nvSpPr>
        <p:spPr>
          <a:xfrm>
            <a:off x="161925" y="3168015"/>
            <a:ext cx="14135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12:30 – 14:00</a:t>
            </a:r>
          </a:p>
        </p:txBody>
      </p:sp>
      <p:sp>
        <p:nvSpPr>
          <p:cNvPr id="34" name="TextBox 138"/>
          <p:cNvSpPr/>
          <p:nvPr/>
        </p:nvSpPr>
        <p:spPr>
          <a:xfrm>
            <a:off x="126365" y="3640455"/>
            <a:ext cx="14389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14:00 – 15:30</a:t>
            </a:r>
          </a:p>
        </p:txBody>
      </p:sp>
      <p:sp>
        <p:nvSpPr>
          <p:cNvPr id="178" name="TextBox 138"/>
          <p:cNvSpPr/>
          <p:nvPr/>
        </p:nvSpPr>
        <p:spPr>
          <a:xfrm>
            <a:off x="143510" y="1704975"/>
            <a:ext cx="142176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ln>
                  <a:noFill/>
                </a:ln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08:15 – 10:15</a:t>
            </a:r>
          </a:p>
        </p:txBody>
      </p:sp>
      <p:sp>
        <p:nvSpPr>
          <p:cNvPr id="179" name="TextBox 138"/>
          <p:cNvSpPr/>
          <p:nvPr/>
        </p:nvSpPr>
        <p:spPr>
          <a:xfrm>
            <a:off x="144145" y="2176780"/>
            <a:ext cx="142176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10:15 – 10:45</a:t>
            </a:r>
          </a:p>
        </p:txBody>
      </p:sp>
      <p:sp>
        <p:nvSpPr>
          <p:cNvPr id="39" name="Cortar Retângulo de Canto Simples 38"/>
          <p:cNvSpPr/>
          <p:nvPr/>
        </p:nvSpPr>
        <p:spPr>
          <a:xfrm>
            <a:off x="19685" y="988695"/>
            <a:ext cx="1714500" cy="247650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en-GB" sz="1200" b="1" dirty="0">
                <a:latin typeface="Arial Narrow" panose="020B0606020202030204" pitchFamily="34" charset="0"/>
                <a:ea typeface="Calibri" panose="020F0502020204030204" pitchFamily="2" charset="0"/>
                <a:cs typeface="Times New Roman" panose="02020603050405020304" pitchFamily="1" charset="0"/>
                <a:sym typeface="+mn-ea"/>
              </a:rPr>
              <a:t>BUSINES</a:t>
            </a:r>
            <a:r>
              <a:rPr lang="pt-PT" altLang="en-GB" sz="1200" b="1" dirty="0">
                <a:latin typeface="Arial Narrow" panose="020B0606020202030204" pitchFamily="34" charset="0"/>
                <a:ea typeface="Calibri" panose="020F0502020204030204" pitchFamily="2" charset="0"/>
                <a:cs typeface="Times New Roman" panose="02020603050405020304" pitchFamily="1" charset="0"/>
                <a:sym typeface="+mn-ea"/>
              </a:rPr>
              <a:t>S</a:t>
            </a:r>
            <a:r>
              <a:rPr lang="en-GB" sz="1200" b="1" dirty="0">
                <a:latin typeface="Arial Narrow" panose="020B0606020202030204" pitchFamily="34" charset="0"/>
                <a:ea typeface="Calibri" panose="020F0502020204030204" pitchFamily="2" charset="0"/>
                <a:cs typeface="Times New Roman" panose="02020603050405020304" pitchFamily="1" charset="0"/>
                <a:sym typeface="+mn-ea"/>
              </a:rPr>
              <a:t> ROUND</a:t>
            </a:r>
            <a:endParaRPr lang="pt-PT" altLang="en-US" sz="1200" b="1" dirty="0" smtClean="0">
              <a:solidFill>
                <a:srgbClr val="FFFFFF"/>
              </a:solidFill>
              <a:latin typeface="Arial Narrow" panose="020B0606020202030204" pitchFamily="34" charset="0"/>
              <a:sym typeface="+mn-ea"/>
            </a:endParaRPr>
          </a:p>
        </p:txBody>
      </p:sp>
      <p:grpSp>
        <p:nvGrpSpPr>
          <p:cNvPr id="184" name="Agrupar 183"/>
          <p:cNvGrpSpPr/>
          <p:nvPr/>
        </p:nvGrpSpPr>
        <p:grpSpPr>
          <a:xfrm>
            <a:off x="66576" y="4349029"/>
            <a:ext cx="1655733" cy="1528118"/>
            <a:chOff x="-64" y="4644"/>
            <a:chExt cx="2604" cy="2057"/>
          </a:xfrm>
          <a:solidFill>
            <a:srgbClr val="C7F3F3"/>
          </a:solidFill>
        </p:grpSpPr>
        <p:sp>
          <p:nvSpPr>
            <p:cNvPr id="185" name="Oval 38"/>
            <p:cNvSpPr/>
            <p:nvPr/>
          </p:nvSpPr>
          <p:spPr>
            <a:xfrm>
              <a:off x="-64" y="4644"/>
              <a:ext cx="2604" cy="2057"/>
            </a:xfrm>
            <a:prstGeom prst="ellipse">
              <a:avLst/>
            </a:prstGeom>
            <a:grpFill/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3EA4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3EA4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3EA4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400" b="1" dirty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9 June</a:t>
              </a:r>
            </a:p>
            <a:p>
              <a:pPr algn="ctr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lang="pt-PT" sz="1100" dirty="0" err="1">
                  <a:solidFill>
                    <a:schemeClr val="bg1"/>
                  </a:solidFill>
                  <a:latin typeface="Arial Narrow" panose="020B0606020202030204" pitchFamily="34" charset="0"/>
                  <a:sym typeface="+mn-ea"/>
                </a:rPr>
                <a:t>Opening</a:t>
              </a:r>
              <a:r>
                <a:rPr lang="pt-PT" sz="1100" dirty="0">
                  <a:solidFill>
                    <a:schemeClr val="bg1"/>
                  </a:solidFill>
                  <a:latin typeface="Arial Narrow" panose="020B0606020202030204" pitchFamily="34" charset="0"/>
                  <a:sym typeface="+mn-ea"/>
                </a:rPr>
                <a:t> </a:t>
              </a:r>
              <a:r>
                <a:rPr lang="pt-PT" sz="1100" dirty="0" err="1">
                  <a:solidFill>
                    <a:schemeClr val="bg1"/>
                  </a:solidFill>
                  <a:latin typeface="Arial Narrow" panose="020B0606020202030204" pitchFamily="34" charset="0"/>
                  <a:sym typeface="+mn-ea"/>
                </a:rPr>
                <a:t>Session</a:t>
              </a:r>
              <a:endParaRPr lang="pt-PT" sz="11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algn="ctr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100" dirty="0" err="1">
                  <a:solidFill>
                    <a:schemeClr val="bg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 of Business Forum</a:t>
              </a:r>
            </a:p>
          </p:txBody>
        </p:sp>
        <p:sp>
          <p:nvSpPr>
            <p:cNvPr id="40" name="TextBox 101"/>
            <p:cNvSpPr/>
            <p:nvPr/>
          </p:nvSpPr>
          <p:spPr>
            <a:xfrm>
              <a:off x="393" y="6130"/>
              <a:ext cx="1695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altLang="en-US" sz="12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17</a:t>
              </a:r>
              <a:r>
                <a:rPr lang="en-US" sz="12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sz="1200" b="1" dirty="0">
                  <a:solidFill>
                    <a:srgbClr val="008CBA"/>
                  </a:solidFill>
                  <a:latin typeface="Arial Narrow" panose="020B0606020202030204" pitchFamily="34" charset="0"/>
                </a:rPr>
                <a:t>0</a:t>
              </a:r>
              <a:r>
                <a:rPr lang="en-US" sz="12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</a:t>
              </a:r>
              <a:r>
                <a:rPr lang="en-US" sz="1200" b="1" dirty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– </a:t>
              </a:r>
              <a:r>
                <a:rPr lang="pt-PT" altLang="en-US" sz="12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17</a:t>
              </a:r>
              <a:r>
                <a:rPr lang="en-US" sz="12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2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15</a:t>
              </a:r>
              <a:endParaRPr lang="en-US" sz="1200" b="1" dirty="0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sp>
        <p:nvSpPr>
          <p:cNvPr id="133" name="Rectangle: Rounded Corners 137"/>
          <p:cNvSpPr/>
          <p:nvPr/>
        </p:nvSpPr>
        <p:spPr>
          <a:xfrm>
            <a:off x="2540" y="6001384"/>
            <a:ext cx="2379980" cy="72961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fontAlgn="auto">
              <a:lnSpc>
                <a:spcPts val="1200"/>
              </a:lnSpc>
              <a:defRPr lang="en-US">
                <a:solidFill>
                  <a:srgbClr val="0099CC"/>
                </a:solidFill>
              </a:defRPr>
            </a:pPr>
            <a:endParaRPr lang="pt-PT" sz="1100" dirty="0" smtClean="0">
              <a:solidFill>
                <a:srgbClr val="416D12"/>
              </a:solidFill>
              <a:latin typeface="Arial Narrow" panose="020B0606020202030204" pitchFamily="34" charset="0"/>
              <a:sym typeface="+mn-ea"/>
            </a:endParaRPr>
          </a:p>
          <a:p>
            <a:pPr algn="ctr" fontAlgn="auto">
              <a:lnSpc>
                <a:spcPts val="1200"/>
              </a:lnSpc>
              <a:defRPr lang="en-US">
                <a:solidFill>
                  <a:srgbClr val="0099CC"/>
                </a:solidFill>
              </a:defRPr>
            </a:pPr>
            <a:r>
              <a:rPr lang="pt-PT" sz="1100" i="1" dirty="0" smtClean="0">
                <a:latin typeface="Arial Narrow" panose="020B0606020202030204" pitchFamily="34" charset="0"/>
                <a:sym typeface="+mn-ea"/>
              </a:rPr>
              <a:t>Panel I:</a:t>
            </a:r>
          </a:p>
          <a:p>
            <a:pPr algn="ctr" fontAlgn="auto">
              <a:lnSpc>
                <a:spcPts val="1200"/>
              </a:lnSpc>
              <a:defRPr lang="en-US">
                <a:solidFill>
                  <a:srgbClr val="0099CC"/>
                </a:solidFill>
              </a:defRPr>
            </a:pPr>
            <a:r>
              <a:rPr lang="pt-PT" sz="1100" i="1" dirty="0" smtClean="0">
                <a:latin typeface="Arial Narrow" panose="020B0606020202030204" pitchFamily="34" charset="0"/>
                <a:sym typeface="+mn-ea"/>
              </a:rPr>
              <a:t>BRAZIL</a:t>
            </a:r>
            <a:r>
              <a:rPr lang="pt-PT" sz="1100" dirty="0" smtClean="0">
                <a:latin typeface="Arial Narrow" panose="020B0606020202030204" pitchFamily="34" charset="0"/>
                <a:sym typeface="+mn-ea"/>
              </a:rPr>
              <a:t>:</a:t>
            </a:r>
            <a:r>
              <a:rPr lang="pt-PT" sz="1000" dirty="0" smtClean="0">
                <a:latin typeface="Arial Narrow" panose="020B0606020202030204" pitchFamily="34" charset="0"/>
                <a:sym typeface="+mn-ea"/>
              </a:rPr>
              <a:t> The Potential and the Opportunity of Technical and Entrepreneurial Cooperation.</a:t>
            </a:r>
            <a:endParaRPr lang="pt-PT" sz="1100" dirty="0" smtClean="0">
              <a:solidFill>
                <a:srgbClr val="416D12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134" name="TextBox 138"/>
          <p:cNvSpPr/>
          <p:nvPr/>
        </p:nvSpPr>
        <p:spPr>
          <a:xfrm>
            <a:off x="76200" y="6020435"/>
            <a:ext cx="191643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 dirty="0" smtClean="0">
                <a:ln>
                  <a:noFill/>
                </a:ln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17:15 </a:t>
            </a:r>
            <a:r>
              <a:rPr lang="pt-PT" sz="1200" b="1" dirty="0">
                <a:ln>
                  <a:noFill/>
                </a:ln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– </a:t>
            </a:r>
            <a:r>
              <a:rPr lang="pt-PT" sz="1200" b="1" dirty="0" smtClean="0">
                <a:ln>
                  <a:noFill/>
                </a:ln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19:15</a:t>
            </a:r>
            <a:endParaRPr lang="pt-PT" sz="1200" b="1" dirty="0">
              <a:ln>
                <a:noFill/>
              </a:ln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38" name="Cortar Retângulo de Canto Simples 37"/>
          <p:cNvSpPr/>
          <p:nvPr/>
        </p:nvSpPr>
        <p:spPr>
          <a:xfrm>
            <a:off x="-10160" y="5818505"/>
            <a:ext cx="2392680" cy="247650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sz="1200" b="1" i="1" dirty="0" smtClean="0">
                <a:solidFill>
                  <a:schemeClr val="tx1"/>
                </a:solidFill>
                <a:sym typeface="+mn-ea"/>
              </a:rPr>
              <a:t>ECONOMIC  </a:t>
            </a:r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WORKSHOP</a:t>
            </a:r>
            <a:endParaRPr lang="pt-PT" altLang="en-US" sz="1200" b="1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120" name="Rectangle: Rounded Corners 177"/>
          <p:cNvSpPr/>
          <p:nvPr/>
        </p:nvSpPr>
        <p:spPr>
          <a:xfrm>
            <a:off x="8451850" y="3243580"/>
            <a:ext cx="3654425" cy="154559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pt-PT" altLang="en-US" sz="1200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Conference III </a:t>
            </a:r>
            <a:endParaRPr lang="pt-PT" altLang="en-US" sz="1200" dirty="0" smtClean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just"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altLang="it-IT" dirty="0" smtClean="0">
                <a:solidFill>
                  <a:schemeClr val="tx2">
                    <a:lumMod val="50000"/>
                  </a:schemeClr>
                </a:solidFill>
                <a:sym typeface="+mn-ea"/>
              </a:rPr>
              <a:t>«</a:t>
            </a:r>
            <a:r>
              <a:rPr i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THE DEVELOPMENT OF THE DIGITAL ECONOMY IN </a:t>
            </a:r>
            <a:r>
              <a:rPr i="1" dirty="0" smtClean="0">
                <a:solidFill>
                  <a:schemeClr val="tx2">
                    <a:lumMod val="50000"/>
                  </a:schemeClr>
                </a:solidFill>
                <a:sym typeface="+mn-ea"/>
              </a:rPr>
              <a:t>ECOWAS: The Importance of TIC in the Develepment of Start-Ups, Market Innovation and Regional Integration</a:t>
            </a:r>
            <a:r>
              <a:rPr altLang="it-IT" dirty="0" smtClean="0">
                <a:solidFill>
                  <a:schemeClr val="tx2">
                    <a:lumMod val="50000"/>
                  </a:schemeClr>
                </a:solidFill>
                <a:sym typeface="+mn-ea"/>
              </a:rPr>
              <a:t>»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  <a:p>
            <a:pPr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21" name="Caixa de Texto 215"/>
          <p:cNvSpPr txBox="1"/>
          <p:nvPr/>
        </p:nvSpPr>
        <p:spPr>
          <a:xfrm>
            <a:off x="8524240" y="3886200"/>
            <a:ext cx="3430905" cy="33855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000" b="1" i="1" dirty="0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Moderator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</a:p>
          <a:p>
            <a:pPr>
              <a:lnSpc>
                <a:spcPct val="80000"/>
              </a:lnSpc>
            </a:pPr>
            <a:r>
              <a:rPr lang="en-GB" sz="1000" b="1" dirty="0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Speaker</a:t>
            </a:r>
            <a:r>
              <a:rPr lang="pt-PT" sz="10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ECOWAS</a:t>
            </a:r>
            <a:endParaRPr lang="pt-PT" sz="10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39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" y="98425"/>
            <a:ext cx="3092450" cy="724535"/>
          </a:xfrm>
          <a:prstGeom prst="rect">
            <a:avLst/>
          </a:prstGeom>
        </p:spPr>
      </p:pic>
      <p:pic>
        <p:nvPicPr>
          <p:cNvPr id="41" name="Imagem 4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515" y="6161405"/>
            <a:ext cx="3107055" cy="681990"/>
          </a:xfrm>
          <a:prstGeom prst="rect">
            <a:avLst/>
          </a:prstGeom>
        </p:spPr>
      </p:pic>
      <p:pic>
        <p:nvPicPr>
          <p:cNvPr id="113" name="Imagem 112" descr="LOGO-Paises ecowa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215" y="2859405"/>
            <a:ext cx="3897630" cy="3858260"/>
          </a:xfrm>
          <a:prstGeom prst="rect">
            <a:avLst/>
          </a:prstGeom>
        </p:spPr>
      </p:pic>
      <p:cxnSp>
        <p:nvCxnSpPr>
          <p:cNvPr id="17" name="Straight Connector 149"/>
          <p:cNvCxnSpPr/>
          <p:nvPr/>
        </p:nvCxnSpPr>
        <p:spPr>
          <a:xfrm>
            <a:off x="6317875" y="2288447"/>
            <a:ext cx="0" cy="29944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2"/>
          <p:cNvCxnSpPr/>
          <p:nvPr/>
        </p:nvCxnSpPr>
        <p:spPr>
          <a:xfrm>
            <a:off x="9458245" y="5100699"/>
            <a:ext cx="0" cy="299446"/>
          </a:xfrm>
          <a:prstGeom prst="line">
            <a:avLst/>
          </a:prstGeom>
          <a:ln w="190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8"/>
          <p:cNvCxnSpPr/>
          <p:nvPr/>
        </p:nvCxnSpPr>
        <p:spPr>
          <a:xfrm>
            <a:off x="1044191" y="3143651"/>
            <a:ext cx="2899882" cy="0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74316" y="2553223"/>
            <a:ext cx="1153227" cy="1166021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2020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01</a:t>
            </a: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August</a:t>
            </a:r>
          </a:p>
        </p:txBody>
      </p:sp>
      <p:sp>
        <p:nvSpPr>
          <p:cNvPr id="8" name="Rectangle: Rounded Corners 103"/>
          <p:cNvSpPr/>
          <p:nvPr/>
        </p:nvSpPr>
        <p:spPr>
          <a:xfrm>
            <a:off x="131712" y="5361245"/>
            <a:ext cx="2056531" cy="1151564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sz="1200" dirty="0">
                <a:solidFill>
                  <a:schemeClr val="bg1"/>
                </a:solidFill>
                <a:cs typeface="+mn-lt"/>
                <a:sym typeface="+mn-ea"/>
              </a:rPr>
              <a:t>Registration opens for expressions of interest and participation in the Forum</a:t>
            </a:r>
          </a:p>
        </p:txBody>
      </p:sp>
      <p:sp>
        <p:nvSpPr>
          <p:cNvPr id="9" name="Rectangle: Rounded Corners 111"/>
          <p:cNvSpPr/>
          <p:nvPr/>
        </p:nvSpPr>
        <p:spPr>
          <a:xfrm>
            <a:off x="5242751" y="1082688"/>
            <a:ext cx="2173915" cy="1084466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pt-PT" sz="1200" dirty="0">
                <a:solidFill>
                  <a:schemeClr val="bg1"/>
                </a:solidFill>
              </a:rPr>
              <a:t>Deadline for registration to participate in the business round </a:t>
            </a:r>
          </a:p>
        </p:txBody>
      </p:sp>
      <p:sp>
        <p:nvSpPr>
          <p:cNvPr id="10" name="Isosceles Triangle 145"/>
          <p:cNvSpPr/>
          <p:nvPr/>
        </p:nvSpPr>
        <p:spPr>
          <a:xfrm flipV="1">
            <a:off x="6223262" y="2189334"/>
            <a:ext cx="186224" cy="2210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1" name="Straight Connector 150"/>
          <p:cNvCxnSpPr/>
          <p:nvPr/>
        </p:nvCxnSpPr>
        <p:spPr>
          <a:xfrm>
            <a:off x="3790533" y="3140722"/>
            <a:ext cx="3859743" cy="0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8"/>
          <p:cNvCxnSpPr/>
          <p:nvPr/>
        </p:nvCxnSpPr>
        <p:spPr>
          <a:xfrm>
            <a:off x="845047" y="3723227"/>
            <a:ext cx="0" cy="1250862"/>
          </a:xfrm>
          <a:prstGeom prst="line">
            <a:avLst/>
          </a:prstGeom>
          <a:ln w="1905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59"/>
          <p:cNvCxnSpPr/>
          <p:nvPr/>
        </p:nvCxnSpPr>
        <p:spPr>
          <a:xfrm>
            <a:off x="831952" y="4982506"/>
            <a:ext cx="33960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160"/>
          <p:cNvCxnSpPr/>
          <p:nvPr/>
        </p:nvCxnSpPr>
        <p:spPr>
          <a:xfrm>
            <a:off x="1175986" y="4978357"/>
            <a:ext cx="0" cy="185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Isosceles Triangle 161"/>
          <p:cNvSpPr/>
          <p:nvPr/>
        </p:nvSpPr>
        <p:spPr>
          <a:xfrm>
            <a:off x="1080898" y="5118846"/>
            <a:ext cx="186224" cy="2210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8" name="Oval 87"/>
          <p:cNvSpPr/>
          <p:nvPr/>
        </p:nvSpPr>
        <p:spPr>
          <a:xfrm>
            <a:off x="5704296" y="2557239"/>
            <a:ext cx="1153227" cy="1166021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30</a:t>
            </a: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April</a:t>
            </a:r>
          </a:p>
        </p:txBody>
      </p:sp>
      <p:cxnSp>
        <p:nvCxnSpPr>
          <p:cNvPr id="89" name="Straight Connector 192"/>
          <p:cNvCxnSpPr/>
          <p:nvPr/>
        </p:nvCxnSpPr>
        <p:spPr>
          <a:xfrm>
            <a:off x="7652428" y="5100728"/>
            <a:ext cx="0" cy="854356"/>
          </a:xfrm>
          <a:prstGeom prst="line">
            <a:avLst/>
          </a:prstGeom>
          <a:ln w="19050">
            <a:solidFill>
              <a:srgbClr val="92D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Isosceles Triangle 193"/>
          <p:cNvSpPr/>
          <p:nvPr/>
        </p:nvSpPr>
        <p:spPr>
          <a:xfrm>
            <a:off x="7556031" y="5885812"/>
            <a:ext cx="186224" cy="22105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1" name="Rectangle: Rounded Corners 198"/>
          <p:cNvSpPr/>
          <p:nvPr/>
        </p:nvSpPr>
        <p:spPr>
          <a:xfrm>
            <a:off x="6663399" y="6123445"/>
            <a:ext cx="1982128" cy="62153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0">
              <a:defRPr lang="en-US">
                <a:solidFill>
                  <a:srgbClr val="FFFFFF"/>
                </a:solidFill>
              </a:defRPr>
            </a:pPr>
            <a:r>
              <a:rPr lang="en-GB" sz="1400" b="1" dirty="0">
                <a:latin typeface="Arial Narrow" panose="020B0606020202030204" pitchFamily="34" charset="0"/>
                <a:ea typeface="Calibri" panose="020F0502020204030204" pitchFamily="2" charset="0"/>
                <a:cs typeface="Times New Roman" panose="02020603050405020304" pitchFamily="1" charset="0"/>
                <a:sym typeface="+mn-ea"/>
              </a:rPr>
              <a:t>BUSINESS ROUND</a:t>
            </a:r>
            <a:endParaRPr lang="pt-PT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2" name="Straight Connector 211"/>
          <p:cNvCxnSpPr/>
          <p:nvPr/>
        </p:nvCxnSpPr>
        <p:spPr>
          <a:xfrm flipV="1">
            <a:off x="7633335" y="3585210"/>
            <a:ext cx="3630295" cy="1079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7038513" y="3927456"/>
            <a:ext cx="1200053" cy="11544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09</a:t>
            </a:r>
          </a:p>
          <a:p>
            <a:pPr algn="ctr"/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June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4" name="Straight Connector 144"/>
          <p:cNvCxnSpPr/>
          <p:nvPr/>
        </p:nvCxnSpPr>
        <p:spPr>
          <a:xfrm>
            <a:off x="7641120" y="3136193"/>
            <a:ext cx="0" cy="482260"/>
          </a:xfrm>
          <a:prstGeom prst="line">
            <a:avLst/>
          </a:prstGeom>
          <a:ln w="19050">
            <a:solidFill>
              <a:srgbClr val="00B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144"/>
          <p:cNvCxnSpPr/>
          <p:nvPr/>
        </p:nvCxnSpPr>
        <p:spPr>
          <a:xfrm>
            <a:off x="7642350" y="3610684"/>
            <a:ext cx="0" cy="29944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: Rounded Corners 111"/>
          <p:cNvSpPr/>
          <p:nvPr/>
        </p:nvSpPr>
        <p:spPr>
          <a:xfrm>
            <a:off x="2323325" y="1059071"/>
            <a:ext cx="2161434" cy="1112651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sz="1200" dirty="0">
                <a:solidFill>
                  <a:schemeClr val="bg1"/>
                </a:solidFill>
                <a:sym typeface="+mn-ea"/>
              </a:rPr>
              <a:t>Deadline for </a:t>
            </a:r>
            <a:r>
              <a:rPr sz="1200" dirty="0" smtClean="0">
                <a:solidFill>
                  <a:schemeClr val="bg1"/>
                </a:solidFill>
                <a:sym typeface="+mn-ea"/>
              </a:rPr>
              <a:t>the expression </a:t>
            </a:r>
            <a:r>
              <a:rPr sz="1200" dirty="0">
                <a:solidFill>
                  <a:schemeClr val="bg1"/>
                </a:solidFill>
                <a:sym typeface="+mn-ea"/>
              </a:rPr>
              <a:t>of interest in participating in </a:t>
            </a:r>
            <a:r>
              <a:rPr sz="1200" dirty="0" smtClean="0">
                <a:solidFill>
                  <a:schemeClr val="bg1"/>
                </a:solidFill>
                <a:sym typeface="+mn-ea"/>
              </a:rPr>
              <a:t>the business network</a:t>
            </a:r>
            <a:endParaRPr lang="pt-PT" sz="1200" dirty="0" smtClean="0">
              <a:solidFill>
                <a:schemeClr val="bg1"/>
              </a:solidFill>
              <a:sym typeface="+mn-ea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2774950" y="2566670"/>
            <a:ext cx="1242060" cy="1151890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2021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31</a:t>
            </a: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January</a:t>
            </a:r>
          </a:p>
        </p:txBody>
      </p:sp>
      <p:cxnSp>
        <p:nvCxnSpPr>
          <p:cNvPr id="100" name="Straight Connector 212"/>
          <p:cNvCxnSpPr/>
          <p:nvPr/>
        </p:nvCxnSpPr>
        <p:spPr>
          <a:xfrm>
            <a:off x="11300666" y="2816747"/>
            <a:ext cx="0" cy="1513543"/>
          </a:xfrm>
          <a:prstGeom prst="line">
            <a:avLst/>
          </a:prstGeom>
          <a:ln w="19050">
            <a:solidFill>
              <a:srgbClr val="00B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8854681" y="3936413"/>
            <a:ext cx="1200053" cy="11544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10 </a:t>
            </a:r>
            <a:r>
              <a:rPr lang="pt-PT" sz="1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AND</a:t>
            </a:r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11</a:t>
            </a:r>
          </a:p>
          <a:p>
            <a:pPr algn="ctr"/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June</a:t>
            </a:r>
            <a:endParaRPr lang="pt-PT" sz="12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7" name="Rectangle: Rounded Corners 198"/>
          <p:cNvSpPr/>
          <p:nvPr/>
        </p:nvSpPr>
        <p:spPr>
          <a:xfrm>
            <a:off x="8526551" y="5570544"/>
            <a:ext cx="1889494" cy="4607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1200"/>
              </a:lnSpc>
            </a:pPr>
            <a:r>
              <a:rPr lang="pt-PT" sz="1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BUSINESS FORUM</a:t>
            </a:r>
            <a:endParaRPr lang="pt-PT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8" name="Isosceles Triangle 193"/>
          <p:cNvSpPr/>
          <p:nvPr/>
        </p:nvSpPr>
        <p:spPr>
          <a:xfrm>
            <a:off x="9357100" y="5343929"/>
            <a:ext cx="195724" cy="22105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09" name="Straight Connector 149"/>
          <p:cNvCxnSpPr/>
          <p:nvPr/>
        </p:nvCxnSpPr>
        <p:spPr>
          <a:xfrm>
            <a:off x="9457950" y="3609247"/>
            <a:ext cx="0" cy="29944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aixaDeTexto 118"/>
          <p:cNvSpPr/>
          <p:nvPr/>
        </p:nvSpPr>
        <p:spPr>
          <a:xfrm>
            <a:off x="4404824" y="273982"/>
            <a:ext cx="4628081" cy="52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i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DEADLINES </a:t>
            </a:r>
            <a:r>
              <a:rPr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FOR </a:t>
            </a:r>
            <a:r>
              <a:rPr i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EXPRESSION OF INTEREST AND REGISTRATION</a:t>
            </a:r>
            <a:endParaRPr lang="en-US" i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sym typeface="+mn-ea"/>
            </a:endParaRPr>
          </a:p>
        </p:txBody>
      </p:sp>
      <p:cxnSp>
        <p:nvCxnSpPr>
          <p:cNvPr id="18" name="Straight Connector 149"/>
          <p:cNvCxnSpPr/>
          <p:nvPr/>
        </p:nvCxnSpPr>
        <p:spPr>
          <a:xfrm>
            <a:off x="3406400" y="2288447"/>
            <a:ext cx="0" cy="299445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Isosceles Triangle 145"/>
          <p:cNvSpPr/>
          <p:nvPr/>
        </p:nvSpPr>
        <p:spPr>
          <a:xfrm flipV="1">
            <a:off x="3312644" y="2189334"/>
            <a:ext cx="186224" cy="2210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Slide Number Placeholder 6"/>
          <p:cNvSpPr txBox="1"/>
          <p:nvPr/>
        </p:nvSpPr>
        <p:spPr bwMode="auto">
          <a:xfrm>
            <a:off x="609412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8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0410190" y="3998595"/>
            <a:ext cx="1739900" cy="17062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 June</a:t>
            </a:r>
          </a:p>
          <a:p>
            <a:pPr algn="ctr"/>
            <a:endParaRPr lang="pt-PT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sz="105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ACCESS TO PREFERENTIAL MARKETS</a:t>
            </a:r>
          </a:p>
        </p:txBody>
      </p:sp>
      <p:sp>
        <p:nvSpPr>
          <p:cNvPr id="16" name="Oval 15"/>
          <p:cNvSpPr/>
          <p:nvPr/>
        </p:nvSpPr>
        <p:spPr>
          <a:xfrm>
            <a:off x="10347325" y="1288415"/>
            <a:ext cx="1835150" cy="18249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 June</a:t>
            </a:r>
            <a:endParaRPr lang="pt-PT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pt-PT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sz="105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PRESENTATION OF OPPORTUNITIES IN ECOWAS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402504"/>
              </p:ext>
            </p:extLst>
          </p:nvPr>
        </p:nvGraphicFramePr>
        <p:xfrm>
          <a:off x="0" y="-56755"/>
          <a:ext cx="12191997" cy="6896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036"/>
                <a:gridCol w="102190"/>
                <a:gridCol w="131012"/>
                <a:gridCol w="393036"/>
                <a:gridCol w="1821071"/>
                <a:gridCol w="131012"/>
                <a:gridCol w="340631"/>
                <a:gridCol w="131012"/>
                <a:gridCol w="340631"/>
                <a:gridCol w="2738157"/>
                <a:gridCol w="102190"/>
                <a:gridCol w="406138"/>
                <a:gridCol w="131012"/>
                <a:gridCol w="379934"/>
                <a:gridCol w="4650935"/>
              </a:tblGrid>
              <a:tr h="170751">
                <a:tc rowSpan="3" gridSpan="9">
                  <a:txBody>
                    <a:bodyPr/>
                    <a:lstStyle/>
                    <a:p>
                      <a:pPr algn="l" fontAlgn="b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endParaRPr lang="pt-PT" sz="1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70751">
                <a:tc gridSpan="9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PT" sz="1200" i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 Narrow" panose="020B0606020202030204" pitchFamily="34" charset="0"/>
                        </a:rPr>
                        <a:t>EVENTS AGENDA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70751">
                <a:tc gridSpan="9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endParaRPr lang="pt-PT" sz="1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70751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pt-PT" sz="1200" b="1" i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 Narrow" panose="020B0606020202030204" pitchFamily="34" charset="0"/>
                        </a:rPr>
                        <a:t>BASALT CONFERENCE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4">
                  <a:txBody>
                    <a:bodyPr/>
                    <a:lstStyle/>
                    <a:p>
                      <a:pPr algn="ctr" fontAlgn="b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200" i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Arial Narrow" panose="020B0606020202030204" pitchFamily="34" charset="0"/>
                        </a:rPr>
                        <a:t>ATLANTIC BUSINESS FORUM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7075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PT" sz="1000" dirty="0">
                          <a:solidFill>
                            <a:srgbClr val="008080"/>
                          </a:solidFill>
                          <a:latin typeface="Arial Narrow" panose="020B0606020202030204" pitchFamily="34" charset="0"/>
                        </a:rPr>
                        <a:t>INTERNATIONAL CONFERENCE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3">
                  <a:txBody>
                    <a:bodyPr/>
                    <a:lstStyle/>
                    <a:p>
                      <a:pPr algn="ctr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000" b="1" i="1">
                          <a:solidFill>
                            <a:srgbClr val="008080"/>
                          </a:solidFill>
                          <a:latin typeface="Arial Narrow" panose="020B0606020202030204" pitchFamily="34" charset="0"/>
                        </a:rPr>
                        <a:t>ROUNDTABLE </a:t>
                      </a:r>
                      <a:r>
                        <a:rPr lang="pt-PT" sz="1000" b="1" i="1" smtClean="0">
                          <a:solidFill>
                            <a:srgbClr val="008080"/>
                          </a:solidFill>
                          <a:latin typeface="Arial Narrow" panose="020B0606020202030204" pitchFamily="34" charset="0"/>
                        </a:rPr>
                        <a:t>OF INTEGRATION </a:t>
                      </a:r>
                      <a:r>
                        <a:rPr lang="pt-PT" sz="1000" b="1" i="1" dirty="0">
                          <a:solidFill>
                            <a:srgbClr val="008080"/>
                          </a:solidFill>
                          <a:latin typeface="Arial Narrow" panose="020B0606020202030204" pitchFamily="34" charset="0"/>
                        </a:rPr>
                        <a:t>AND DEBATES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000" b="1" i="1" dirty="0">
                          <a:solidFill>
                            <a:srgbClr val="008080"/>
                          </a:solidFill>
                          <a:latin typeface="Arial Narrow" panose="020B0606020202030204" pitchFamily="34" charset="0"/>
                        </a:rPr>
                        <a:t>BUSINESS ROUND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7075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PT" sz="1200" b="1" i="1" dirty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07 - 08  JUNE 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200" b="1" i="1" dirty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09 JUNE 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200" b="1" i="1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09  JUNE 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41503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1" dirty="0">
                          <a:solidFill>
                            <a:srgbClr val="008080"/>
                          </a:solidFill>
                          <a:latin typeface="Arial Narrow" panose="020B0606020202030204" pitchFamily="34" charset="0"/>
                        </a:rPr>
                        <a:t>APPLICATION OF BASALT POWDER IN AGRICULTURE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PT" sz="1000" b="1" i="1" dirty="0">
                          <a:solidFill>
                            <a:srgbClr val="008080"/>
                          </a:solidFill>
                          <a:latin typeface="Arial Narrow" panose="020B0606020202030204" pitchFamily="34" charset="0"/>
                        </a:rPr>
                        <a:t>BASALT POWDER IN AGRICULTURE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000" b="1" i="1" dirty="0">
                          <a:solidFill>
                            <a:srgbClr val="008080"/>
                          </a:solidFill>
                          <a:latin typeface="Arial Narrow" panose="020B0606020202030204" pitchFamily="34" charset="0"/>
                        </a:rPr>
                        <a:t>BUSINESS OPPORTUNITIES AND PARTNERSHIP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70751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0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Its Benefits as Fertilizer for Agriculture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0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The Quality of Food and the Protection of The Environment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08:00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08:15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Accreditation of Business Round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0751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08:15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10:15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Business Round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0751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10:15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10:45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Coffee-Break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0751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t-PT" sz="1200" b="1" i="1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DAY 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PT" sz="1200" b="1" i="1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DAY 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10:45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12:30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Business Round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075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PT" sz="1000" b="1" i="1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07 JUNE 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000" b="1" i="1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09  JUNE 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12:30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14:00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Lunch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0751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PT" sz="1000" i="1" dirty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ACCREDITATION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: From 7:00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PT" sz="1000" i="1" dirty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ACCREDITATION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: From 7:00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14:00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15:30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Business Round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0751"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08:00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08:30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Opening ceremony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08:30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16:00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Roundtable of 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Integration and Dabates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17:00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17:15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Opening Ceremony of the </a:t>
                      </a:r>
                      <a:r>
                        <a:rPr lang="en-US" sz="10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ATLANTIC BUSINESS FORUM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1503"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08:30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10:15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Conference I: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08:30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08:45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Introduction to Meeting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17:00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19:15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Panel I: «</a:t>
                      </a:r>
                      <a:r>
                        <a:rPr lang="en-US" sz="10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BRAZIL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: The Potential and the Opportunity of Technical and Entrepreneurial Cooperation»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0751"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10:15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10:45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Coffee Break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08:45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10:15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Interventions of Experts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200" b="1" i="1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10 JUNE 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70751"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10:45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12:30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Conference II: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Debates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PT" sz="1000" i="1" dirty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ACCREDITATION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: From 7:00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70751"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12:30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14:00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Lunch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10:15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10:45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Coffee Break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08:30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10:30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Presentation of Opportunities in </a:t>
                      </a:r>
                      <a:r>
                        <a:rPr lang="en-US" sz="10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ECOWAS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0751"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14:00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15:45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Conference a III: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10:45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12:00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Interventions of Experts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10:30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11:00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Coffee Break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0751"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15:45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16:15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Coffee Break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Debates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11:00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13:00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Presentation of Opportunities in </a:t>
                      </a:r>
                      <a:r>
                        <a:rPr lang="en-US" sz="10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ECOWAS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0751"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16:15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18:00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Conference  IV: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12:00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13:30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Lunch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13:00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14:30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Lunch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075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14:30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16:30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Presentation of Opportunities in </a:t>
                      </a:r>
                      <a:r>
                        <a:rPr lang="en-US" sz="10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ECOWAS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0751"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22:30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Welcome Reception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13:30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16:00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Interventions of Experts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16:30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17:00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Coffee Break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075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PT" sz="1200" b="1" i="1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DAY 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Debates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17:00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18:30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Conference I - </a:t>
                      </a:r>
                      <a:r>
                        <a:rPr lang="en-US" sz="10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ACCESS TO THE ECOWAS PREFERENTIAL MARKET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075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PT" sz="1000" b="1" i="1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08 JUNE 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&gt;18:30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PT" sz="10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FREE TIME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70751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PT" sz="1000" i="1" dirty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ACCREDITATION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: From 7:00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200" b="1" i="1" dirty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11 JUNE 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70751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08:30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10:15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Panel I: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16:00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16:15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Closing Session of the Conference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PT" sz="1000" b="0" i="1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ACCREDITATION</a:t>
                      </a:r>
                      <a:r>
                        <a:rPr lang="pt-PT" sz="10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: </a:t>
                      </a:r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From 7:00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70751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10:15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10:30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Coffee Break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08:00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10:00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Painel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II - PRIVATE SECTOR FINANCING IN ECOWAS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1503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10:30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12:00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Panel II: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23:00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Welcome Dinner </a:t>
                      </a:r>
                      <a:r>
                        <a:rPr lang="en-US" sz="10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«THE FLAVORS OF ECOWAS»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10:00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10:30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Coffee Break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0751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12:00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13:30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Lunch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10:30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12:30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Conference  II - </a:t>
                      </a:r>
                      <a:r>
                        <a:rPr lang="en-US" sz="10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ACCESS TO THE PREFERENTIAL UNITED STATES MARKET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0751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13:30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15:15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Conference V: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12:30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14:00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Lunch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0751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15:15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15:30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Coffee Break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14:00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16:00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Conference III - </a:t>
                      </a:r>
                      <a:r>
                        <a:rPr lang="en-US" sz="10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THE DEVELOPMENT OF THE DIGITAL ECONOMY IN ECOWAS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0751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15:30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17:15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Conference VI: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16:00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16:30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Coffee Break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8793">
                <a:tc rowSpan="2" gridSpan="2">
                  <a:txBody>
                    <a:bodyPr/>
                    <a:lstStyle/>
                    <a:p>
                      <a:pPr algn="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17:15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17:30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Coffee Break </a:t>
                      </a:r>
                      <a:r>
                        <a:rPr lang="pt-PT" sz="10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: </a:t>
                      </a:r>
                      <a:endParaRPr lang="pt-PT" sz="1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16:30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18:30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Conference  IV - </a:t>
                      </a:r>
                      <a:r>
                        <a:rPr lang="en-US" sz="10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ACCESS TO THE PREFERENTIAL EUROPEAN UNION MARKET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2710">
                <a:tc gridSpan="2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18:30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19:00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Closing Session of the Atlantic Business Forum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0751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17:30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19:15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Panel III :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23:00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PT" sz="1000" b="1" i="1" dirty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GALA DINNER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70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&gt;18:30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PT" sz="1000" b="1" i="1" dirty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FREE TIME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PT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pt-PT" sz="100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PT" sz="100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pt-PT" sz="1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pt-PT" sz="1000" i="1" dirty="0">
                        <a:solidFill>
                          <a:srgbClr val="00B05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Imagem 37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" y="33338"/>
            <a:ext cx="2111375" cy="495300"/>
          </a:xfrm>
          <a:prstGeom prst="rect">
            <a:avLst/>
          </a:prstGeom>
        </p:spPr>
      </p:pic>
      <p:pic>
        <p:nvPicPr>
          <p:cNvPr id="10" name="Imagem 25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150" y="31750"/>
            <a:ext cx="2333625" cy="512763"/>
          </a:xfrm>
          <a:prstGeom prst="rect">
            <a:avLst/>
          </a:prstGeom>
        </p:spPr>
      </p:pic>
      <p:pic>
        <p:nvPicPr>
          <p:cNvPr id="16" name="Imagem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88" y="-24532"/>
            <a:ext cx="578166" cy="479595"/>
          </a:xfrm>
          <a:prstGeom prst="rect">
            <a:avLst/>
          </a:prstGeom>
        </p:spPr>
      </p:pic>
      <p:pic>
        <p:nvPicPr>
          <p:cNvPr id="17" name="Imagem 81" descr="LOGO-Paises ecowa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8726" y="5446453"/>
            <a:ext cx="1422568" cy="1409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FFFFFF"/>
      </a:dk1>
      <a:lt1>
        <a:srgbClr val="000000"/>
      </a:lt1>
      <a:dk2>
        <a:srgbClr val="76DBF4"/>
      </a:dk2>
      <a:lt2>
        <a:srgbClr val="14619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Presentation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3870</TotalTime>
  <Words>1904</Words>
  <Application>Microsoft Office PowerPoint</Application>
  <PresentationFormat>Custom</PresentationFormat>
  <Paragraphs>809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Borges</dc:creator>
  <cp:lastModifiedBy>Base</cp:lastModifiedBy>
  <cp:revision>594</cp:revision>
  <dcterms:created xsi:type="dcterms:W3CDTF">2019-09-15T11:56:00Z</dcterms:created>
  <dcterms:modified xsi:type="dcterms:W3CDTF">2021-03-31T06:54:32Z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2070-11.2.0.9739</vt:lpwstr>
  </property>
</Properties>
</file>