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0" r:id="rId3"/>
    <p:sldId id="351" r:id="rId4"/>
    <p:sldId id="340" r:id="rId5"/>
    <p:sldId id="338" r:id="rId6"/>
    <p:sldId id="341" r:id="rId7"/>
    <p:sldId id="342" r:id="rId8"/>
    <p:sldId id="350" r:id="rId9"/>
    <p:sldId id="349" r:id="rId10"/>
    <p:sldId id="295" r:id="rId11"/>
    <p:sldId id="294" r:id="rId12"/>
    <p:sldId id="27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F6F1"/>
    <a:srgbClr val="00B4B2"/>
    <a:srgbClr val="FFFFCC"/>
    <a:srgbClr val="008CBA"/>
    <a:srgbClr val="FFFFFF"/>
    <a:srgbClr val="416D12"/>
    <a:srgbClr val="3EA4BA"/>
    <a:srgbClr val="CCE9AD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06" autoAdjust="0"/>
    <p:restoredTop sz="94660"/>
  </p:normalViewPr>
  <p:slideViewPr>
    <p:cSldViewPr snapToGrid="0">
      <p:cViewPr>
        <p:scale>
          <a:sx n="100" d="100"/>
          <a:sy n="100" d="100"/>
        </p:scale>
        <p:origin x="-58" y="-58"/>
      </p:cViewPr>
      <p:guideLst>
        <p:guide orient="horz" pos="2379"/>
        <p:guide pos="38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C83AB2-B12A-4F36-8A5E-7F9CC5A235C0}" type="datetimeFigureOut">
              <a:rPr lang="pt-PT" smtClean="0"/>
              <a:t>03-02-2022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487C45-5F89-4ECE-933A-031B09978172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204773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955359-BA66-4C59-8A54-707A99BB900A}" type="datetimeFigureOut">
              <a:rPr lang="pt-PT" smtClean="0"/>
              <a:t>03-02-2022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2E77A7-C301-4374-BCFB-AD797F97A86A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30701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Marcador de Posição de Texto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pt-PT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Marcador de Posição de Texto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pt-PT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PT" smtClean="0"/>
              <a:t>Clique para editar o estilo do subtítulo do Modelo Global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E964-1369-4D20-996C-779A5D95C4B8}" type="datetimeFigureOut">
              <a:rPr lang="pt-PT" smtClean="0"/>
              <a:t>03-02-2022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2297-2840-4F43-8FA5-4D0483B44130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E964-1369-4D20-996C-779A5D95C4B8}" type="datetimeFigureOut">
              <a:rPr lang="pt-PT" smtClean="0"/>
              <a:t>03-02-2022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2297-2840-4F43-8FA5-4D0483B44130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0573" cy="5851525"/>
          </a:xfrm>
        </p:spPr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E964-1369-4D20-996C-779A5D95C4B8}" type="datetimeFigureOut">
              <a:rPr lang="pt-PT" smtClean="0"/>
              <a:t>03-02-2022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2297-2840-4F43-8FA5-4D0483B44130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E964-1369-4D20-996C-779A5D95C4B8}" type="datetimeFigureOut">
              <a:rPr lang="pt-PT" smtClean="0"/>
              <a:t>03-02-2022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2297-2840-4F43-8FA5-4D0483B44130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E964-1369-4D20-996C-779A5D95C4B8}" type="datetimeFigureOut">
              <a:rPr lang="pt-PT" smtClean="0"/>
              <a:t>03-02-2022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2297-2840-4F43-8FA5-4D0483B44130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76672" cy="4525963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205728" y="1600200"/>
            <a:ext cx="5376672" cy="4525963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E964-1369-4D20-996C-779A5D95C4B8}" type="datetimeFigureOut">
              <a:rPr lang="pt-PT" smtClean="0"/>
              <a:t>03-02-2022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2297-2840-4F43-8FA5-4D0483B44130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E964-1369-4D20-996C-779A5D95C4B8}" type="datetimeFigureOut">
              <a:rPr lang="pt-PT" smtClean="0"/>
              <a:t>03-02-2022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2297-2840-4F43-8FA5-4D0483B44130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E964-1369-4D20-996C-779A5D95C4B8}" type="datetimeFigureOut">
              <a:rPr lang="pt-PT" smtClean="0"/>
              <a:t>03-02-2022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2297-2840-4F43-8FA5-4D0483B44130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E964-1369-4D20-996C-779A5D95C4B8}" type="datetimeFigureOut">
              <a:rPr lang="pt-PT" smtClean="0"/>
              <a:t>03-02-2022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2297-2840-4F43-8FA5-4D0483B44130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E964-1369-4D20-996C-779A5D95C4B8}" type="datetimeFigureOut">
              <a:rPr lang="pt-PT" smtClean="0"/>
              <a:t>03-02-2022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2297-2840-4F43-8FA5-4D0483B44130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E964-1369-4D20-996C-779A5D95C4B8}" type="datetimeFigureOut">
              <a:rPr lang="pt-PT" smtClean="0"/>
              <a:t>03-02-2022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2297-2840-4F43-8FA5-4D0483B44130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ítulo  1025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t>Clique para editar o estilo do título</a:t>
            </a:r>
          </a:p>
        </p:txBody>
      </p:sp>
      <p:sp>
        <p:nvSpPr>
          <p:cNvPr id="1027" name="Marcador de Posição de Texto 1026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t>Clique para editar os estilos de texto do modelo global</a:t>
            </a:r>
          </a:p>
          <a:p>
            <a:pPr lvl="1"/>
            <a:r>
              <a:t>Segundo nível</a:t>
            </a:r>
          </a:p>
          <a:p>
            <a:pPr lvl="2"/>
            <a:r>
              <a:t>Terceiro nível</a:t>
            </a:r>
          </a:p>
          <a:p>
            <a:pPr lvl="3"/>
            <a:r>
              <a:t>Quarto nível</a:t>
            </a:r>
          </a:p>
          <a:p>
            <a:pPr lvl="4"/>
            <a:r>
              <a:t>Quinto nível</a:t>
            </a:r>
          </a:p>
        </p:txBody>
      </p:sp>
      <p:sp>
        <p:nvSpPr>
          <p:cNvPr id="1028" name="Marcador de Posição da Data 1027"/>
          <p:cNvSpPr>
            <a:spLocks noGrp="1"/>
          </p:cNvSpPr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fld id="{8CE4E964-1369-4D20-996C-779A5D95C4B8}" type="datetimeFigureOut">
              <a:rPr lang="pt-PT" smtClean="0"/>
              <a:t>03-02-2022</a:t>
            </a:fld>
            <a:endParaRPr lang="pt-PT"/>
          </a:p>
        </p:txBody>
      </p:sp>
      <p:sp>
        <p:nvSpPr>
          <p:cNvPr id="1029" name="Marcador de Posição do Rodapé 1028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endParaRPr lang="pt-PT"/>
          </a:p>
        </p:txBody>
      </p:sp>
      <p:sp>
        <p:nvSpPr>
          <p:cNvPr id="1030" name="Marcador de Posição do Número do Diapositivo 1029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fld id="{BF892297-2840-4F43-8FA5-4D0483B44130}" type="slidenum">
              <a:rPr lang="pt-PT" smtClean="0"/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1.pn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" y="1963420"/>
            <a:ext cx="5210175" cy="2930525"/>
          </a:xfrm>
          <a:prstGeom prst="rect">
            <a:avLst/>
          </a:prstGeom>
        </p:spPr>
      </p:pic>
      <p:sp>
        <p:nvSpPr>
          <p:cNvPr id="13" name="Triângulo Retângulo 12"/>
          <p:cNvSpPr/>
          <p:nvPr/>
        </p:nvSpPr>
        <p:spPr>
          <a:xfrm flipH="1">
            <a:off x="-18415" y="239395"/>
            <a:ext cx="12228830" cy="6618605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altLang="en-US">
              <a:solidFill>
                <a:schemeClr val="accent1"/>
              </a:solidFill>
            </a:endParaRPr>
          </a:p>
        </p:txBody>
      </p:sp>
      <p:pic>
        <p:nvPicPr>
          <p:cNvPr id="11" name="Imagem 10" descr="LOGO-Paises ecowa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3185" y="2161540"/>
            <a:ext cx="3897630" cy="3858260"/>
          </a:xfrm>
          <a:prstGeom prst="rect">
            <a:avLst/>
          </a:prstGeom>
        </p:spPr>
      </p:pic>
      <p:sp>
        <p:nvSpPr>
          <p:cNvPr id="153" name="CaixaDeTexto 67"/>
          <p:cNvSpPr txBox="1"/>
          <p:nvPr/>
        </p:nvSpPr>
        <p:spPr>
          <a:xfrm>
            <a:off x="9360535" y="2009775"/>
            <a:ext cx="2698750" cy="19005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pt-PT" sz="2400" dirty="0" smtClean="0">
                <a:solidFill>
                  <a:schemeClr val="bg1"/>
                </a:solidFill>
              </a:rPr>
              <a:t>19 DE MARÇO</a:t>
            </a:r>
          </a:p>
          <a:p>
            <a:pPr algn="ctr"/>
            <a:r>
              <a:rPr lang="pt-PT" sz="1200" dirty="0">
                <a:solidFill>
                  <a:schemeClr val="bg1"/>
                </a:solidFill>
              </a:rPr>
              <a:t>______</a:t>
            </a:r>
            <a:r>
              <a:rPr lang="pt-PT" sz="1400" baseline="-25000" dirty="0">
                <a:solidFill>
                  <a:schemeClr val="bg1"/>
                </a:solidFill>
              </a:rPr>
              <a:t>■</a:t>
            </a:r>
            <a:r>
              <a:rPr lang="pt-PT" sz="1200" dirty="0">
                <a:solidFill>
                  <a:schemeClr val="bg1"/>
                </a:solidFill>
              </a:rPr>
              <a:t>________</a:t>
            </a:r>
          </a:p>
          <a:p>
            <a:pPr algn="ctr"/>
            <a:r>
              <a:rPr lang="pt-PT" sz="3200" dirty="0" smtClean="0">
                <a:solidFill>
                  <a:schemeClr val="bg1"/>
                </a:solidFill>
              </a:rPr>
              <a:t>2022</a:t>
            </a:r>
            <a:endParaRPr lang="pt-PT" sz="3200" dirty="0">
              <a:solidFill>
                <a:schemeClr val="bg1"/>
              </a:solidFill>
            </a:endParaRPr>
          </a:p>
          <a:p>
            <a:pPr algn="ctr"/>
            <a:r>
              <a:rPr lang="pt-PT" dirty="0">
                <a:solidFill>
                  <a:schemeClr val="bg1"/>
                </a:solidFill>
              </a:rPr>
              <a:t>PRAIA</a:t>
            </a:r>
          </a:p>
          <a:p>
            <a:pPr algn="ctr"/>
            <a:r>
              <a:rPr lang="pt-PT" sz="1200" dirty="0">
                <a:solidFill>
                  <a:schemeClr val="bg1"/>
                </a:solidFill>
              </a:rPr>
              <a:t>ILHA DE SANTIAGO</a:t>
            </a:r>
          </a:p>
          <a:p>
            <a:pPr algn="ctr"/>
            <a:r>
              <a:rPr lang="pt-PT" sz="2000" dirty="0">
                <a:solidFill>
                  <a:schemeClr val="bg1"/>
                </a:solidFill>
              </a:rPr>
              <a:t>CABO VERDE</a:t>
            </a:r>
          </a:p>
        </p:txBody>
      </p:sp>
      <p:sp>
        <p:nvSpPr>
          <p:cNvPr id="39" name="Rectangle 2"/>
          <p:cNvSpPr txBox="1">
            <a:spLocks noChangeArrowheads="1"/>
          </p:cNvSpPr>
          <p:nvPr/>
        </p:nvSpPr>
        <p:spPr>
          <a:xfrm>
            <a:off x="4050030" y="844550"/>
            <a:ext cx="5097780" cy="121729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pt-PT" altLang="pt-PT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sto MT" panose="02040603050505030304" pitchFamily="18" charset="0"/>
              </a:rPr>
              <a:t>ROnDA / RODADA</a:t>
            </a:r>
          </a:p>
          <a:p>
            <a:pPr algn="ctr">
              <a:defRPr/>
            </a:pPr>
            <a:r>
              <a:rPr lang="pt-PT" altLang="pt-PT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sto MT" panose="02040603050505030304" pitchFamily="18" charset="0"/>
              </a:rPr>
              <a:t>DE NEGÓCIOS</a:t>
            </a:r>
          </a:p>
        </p:txBody>
      </p:sp>
      <p:pic>
        <p:nvPicPr>
          <p:cNvPr id="2" name="Imagem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78285" y="6451600"/>
            <a:ext cx="502920" cy="389255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27" name="Imagem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2455" y="2094865"/>
            <a:ext cx="1024255" cy="849630"/>
          </a:xfrm>
          <a:prstGeom prst="rect">
            <a:avLst/>
          </a:prstGeom>
        </p:spPr>
      </p:pic>
      <p:sp>
        <p:nvSpPr>
          <p:cNvPr id="12" name="CaixaDeTexto 1"/>
          <p:cNvSpPr txBox="1"/>
          <p:nvPr/>
        </p:nvSpPr>
        <p:spPr>
          <a:xfrm>
            <a:off x="9640569" y="4084330"/>
            <a:ext cx="1734893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i="1" dirty="0" smtClean="0">
                <a:solidFill>
                  <a:srgbClr val="008CBA"/>
                </a:solidFill>
                <a:latin typeface="Arial Narrow" panose="020B0606020202030204" pitchFamily="34" charset="0"/>
              </a:rPr>
              <a:t>CONTACTS</a:t>
            </a:r>
            <a:endParaRPr lang="pt-PT" i="1" dirty="0">
              <a:solidFill>
                <a:srgbClr val="008CBA"/>
              </a:solidFill>
              <a:latin typeface="Arial Narrow" panose="020B0606020202030204" pitchFamily="34" charset="0"/>
            </a:endParaRPr>
          </a:p>
        </p:txBody>
      </p:sp>
      <p:sp>
        <p:nvSpPr>
          <p:cNvPr id="14" name="CaixaDeTexto 53"/>
          <p:cNvSpPr txBox="1"/>
          <p:nvPr/>
        </p:nvSpPr>
        <p:spPr>
          <a:xfrm>
            <a:off x="9906000" y="4328795"/>
            <a:ext cx="2277427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 smtClean="0">
                <a:solidFill>
                  <a:srgbClr val="3EA4BA"/>
                </a:solidFill>
              </a:rPr>
              <a:t>EVENT</a:t>
            </a:r>
            <a:endParaRPr lang="en-US" sz="1600" b="1" i="1" dirty="0">
              <a:solidFill>
                <a:srgbClr val="3EA4BA"/>
              </a:solidFill>
            </a:endParaRPr>
          </a:p>
          <a:p>
            <a:r>
              <a:rPr lang="pt-PT" sz="1200" i="1" dirty="0">
                <a:latin typeface="Arial Narrow" panose="020B0606020202030204" pitchFamily="34" charset="0"/>
              </a:rPr>
              <a:t>Apartado nº 1042 </a:t>
            </a:r>
            <a:endParaRPr lang="pt-PT" sz="1200" i="1" dirty="0" smtClean="0">
              <a:latin typeface="Arial Narrow" panose="020B0606020202030204" pitchFamily="34" charset="0"/>
            </a:endParaRPr>
          </a:p>
          <a:p>
            <a:r>
              <a:rPr lang="pt-PT" sz="1200" i="1" dirty="0">
                <a:latin typeface="Arial Narrow" panose="020B0606020202030204" pitchFamily="34" charset="0"/>
              </a:rPr>
              <a:t>Código Postal nº 7600 </a:t>
            </a:r>
            <a:endParaRPr lang="pt-PT" sz="1200" i="1" dirty="0" smtClean="0">
              <a:latin typeface="Arial Narrow" panose="020B0606020202030204" pitchFamily="34" charset="0"/>
            </a:endParaRPr>
          </a:p>
          <a:p>
            <a:r>
              <a:rPr lang="pt-PT" sz="1200" i="1" dirty="0" smtClean="0">
                <a:latin typeface="Arial Narrow" panose="020B0606020202030204" pitchFamily="34" charset="0"/>
              </a:rPr>
              <a:t>Praia </a:t>
            </a:r>
          </a:p>
          <a:p>
            <a:r>
              <a:rPr lang="pt-PT" sz="1200" i="1" dirty="0">
                <a:latin typeface="Arial Narrow" panose="020B0606020202030204" pitchFamily="34" charset="0"/>
              </a:rPr>
              <a:t>República de Cabo Verde </a:t>
            </a:r>
            <a:endParaRPr lang="en-US" sz="1200" dirty="0" smtClean="0">
              <a:latin typeface="Arial Narrow" panose="020B0606020202030204" pitchFamily="34" charset="0"/>
            </a:endParaRPr>
          </a:p>
          <a:p>
            <a:r>
              <a:rPr lang="en-US" sz="1200" dirty="0" smtClean="0">
                <a:latin typeface="Arial Narrow" panose="020B0606020202030204" pitchFamily="34" charset="0"/>
              </a:rPr>
              <a:t>WhatsApp</a:t>
            </a:r>
            <a:r>
              <a:rPr lang="en-US" sz="1200" dirty="0">
                <a:latin typeface="Arial Narrow" panose="020B0606020202030204" pitchFamily="34" charset="0"/>
              </a:rPr>
              <a:t>:+351 964 406 </a:t>
            </a:r>
            <a:r>
              <a:rPr lang="en-US" sz="1200" dirty="0" smtClean="0">
                <a:latin typeface="Arial Narrow" panose="020B0606020202030204" pitchFamily="34" charset="0"/>
              </a:rPr>
              <a:t>800</a:t>
            </a:r>
          </a:p>
          <a:p>
            <a:r>
              <a:rPr lang="pt-PT" altLang="en-US" sz="1200" dirty="0">
                <a:latin typeface="Arial Narrow" panose="020B0606020202030204" pitchFamily="34" charset="0"/>
                <a:sym typeface="+mn-ea"/>
              </a:rPr>
              <a:t>Viber</a:t>
            </a:r>
            <a:r>
              <a:rPr lang="en-US" sz="1200" dirty="0">
                <a:latin typeface="Arial Narrow" panose="020B0606020202030204" pitchFamily="34" charset="0"/>
                <a:sym typeface="+mn-ea"/>
              </a:rPr>
              <a:t>:+351 964 406 </a:t>
            </a:r>
            <a:r>
              <a:rPr lang="en-US" sz="1200" dirty="0" smtClean="0">
                <a:latin typeface="Arial Narrow" panose="020B0606020202030204" pitchFamily="34" charset="0"/>
                <a:sym typeface="+mn-ea"/>
              </a:rPr>
              <a:t>800</a:t>
            </a:r>
            <a:endParaRPr lang="en-US" sz="1200" dirty="0">
              <a:latin typeface="Arial Narrow" panose="020B0606020202030204" pitchFamily="34" charset="0"/>
            </a:endParaRPr>
          </a:p>
          <a:p>
            <a:r>
              <a:rPr lang="en-US" sz="1200" dirty="0">
                <a:latin typeface="Arial Narrow" panose="020B0606020202030204" pitchFamily="34" charset="0"/>
              </a:rPr>
              <a:t>Skype: </a:t>
            </a:r>
            <a:r>
              <a:rPr lang="en-US" sz="1200" dirty="0" err="1">
                <a:latin typeface="Arial Narrow" panose="020B0606020202030204" pitchFamily="34" charset="0"/>
              </a:rPr>
              <a:t>setimocontinente</a:t>
            </a:r>
            <a:endParaRPr lang="en-US" sz="1200" dirty="0">
              <a:latin typeface="Arial Narrow" panose="020B0606020202030204" pitchFamily="34" charset="0"/>
            </a:endParaRPr>
          </a:p>
          <a:p>
            <a:r>
              <a:rPr lang="pt-PT" sz="1200" dirty="0" smtClean="0">
                <a:latin typeface="Arial Narrow" panose="020B0606020202030204" pitchFamily="34" charset="0"/>
              </a:rPr>
              <a:t>events</a:t>
            </a:r>
            <a:r>
              <a:rPr lang="en-US" sz="1200" dirty="0" smtClean="0">
                <a:latin typeface="Arial Narrow" panose="020B0606020202030204" pitchFamily="34" charset="0"/>
              </a:rPr>
              <a:t>@</a:t>
            </a:r>
            <a:r>
              <a:rPr lang="en-US" sz="1200" dirty="0" err="1" smtClean="0">
                <a:latin typeface="Arial Narrow" panose="020B0606020202030204" pitchFamily="34" charset="0"/>
              </a:rPr>
              <a:t>atlanticbusiness</a:t>
            </a:r>
            <a:r>
              <a:rPr lang="pt-PT" altLang="en-US" sz="1200" dirty="0" smtClean="0">
                <a:latin typeface="Arial Narrow" panose="020B0606020202030204" pitchFamily="34" charset="0"/>
              </a:rPr>
              <a:t>forum</a:t>
            </a:r>
            <a:r>
              <a:rPr lang="en-US" sz="1200" dirty="0" smtClean="0">
                <a:latin typeface="Arial Narrow" panose="020B0606020202030204" pitchFamily="34" charset="0"/>
              </a:rPr>
              <a:t>.com</a:t>
            </a:r>
          </a:p>
          <a:p>
            <a:r>
              <a:rPr lang="en-US" sz="1200" dirty="0" smtClean="0">
                <a:latin typeface="Arial Narrow" panose="020B0606020202030204" pitchFamily="34" charset="0"/>
              </a:rPr>
              <a:t>www</a:t>
            </a:r>
            <a:r>
              <a:rPr lang="en-US" sz="1200" dirty="0">
                <a:latin typeface="Arial Narrow" panose="020B0606020202030204" pitchFamily="34" charset="0"/>
              </a:rPr>
              <a:t>.</a:t>
            </a:r>
            <a:r>
              <a:rPr lang="en-US" sz="1200" dirty="0" smtClean="0">
                <a:latin typeface="Arial Narrow" panose="020B0606020202030204" pitchFamily="34" charset="0"/>
              </a:rPr>
              <a:t>atlanticbusiness</a:t>
            </a:r>
            <a:r>
              <a:rPr lang="pt-PT" altLang="en-US" sz="1200" dirty="0" smtClean="0">
                <a:latin typeface="Arial Narrow" panose="020B0606020202030204" pitchFamily="34" charset="0"/>
              </a:rPr>
              <a:t>forum</a:t>
            </a:r>
            <a:r>
              <a:rPr lang="en-US" sz="1200" dirty="0" smtClean="0">
                <a:latin typeface="Arial Narrow" panose="020B0606020202030204" pitchFamily="34" charset="0"/>
              </a:rPr>
              <a:t>.com</a:t>
            </a:r>
          </a:p>
          <a:p>
            <a:r>
              <a:rPr lang="en-US" sz="1200" dirty="0" smtClean="0">
                <a:latin typeface="Arial Narrow" panose="020B0606020202030204" pitchFamily="34" charset="0"/>
              </a:rPr>
              <a:t>www.</a:t>
            </a:r>
            <a:r>
              <a:rPr lang="pt-PT" sz="1200" dirty="0" smtClean="0">
                <a:latin typeface="Arial Narrow" panose="020B0606020202030204" pitchFamily="34" charset="0"/>
              </a:rPr>
              <a:t>emergys</a:t>
            </a:r>
            <a:r>
              <a:rPr lang="en-US" sz="1200" dirty="0" smtClean="0">
                <a:latin typeface="Arial Narrow" panose="020B0606020202030204" pitchFamily="34" charset="0"/>
              </a:rPr>
              <a:t>.tech</a:t>
            </a:r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346717" y="6642093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8113" y="6434461"/>
            <a:ext cx="1726630" cy="39845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9253" y="187240"/>
            <a:ext cx="2677325" cy="55980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09" y="77554"/>
            <a:ext cx="2855822" cy="674386"/>
          </a:xfrm>
          <a:prstGeom prst="rect">
            <a:avLst/>
          </a:prstGeom>
        </p:spPr>
      </p:pic>
      <p:pic>
        <p:nvPicPr>
          <p:cNvPr id="16" name="Imagem 10" descr="LOGO-Paises ecowa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295" y="6151428"/>
            <a:ext cx="701023" cy="6939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riângulo Retângulo 3"/>
          <p:cNvSpPr/>
          <p:nvPr/>
        </p:nvSpPr>
        <p:spPr>
          <a:xfrm flipH="1">
            <a:off x="-9525" y="243840"/>
            <a:ext cx="12228830" cy="6618605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altLang="en-US">
              <a:solidFill>
                <a:schemeClr val="accent1"/>
              </a:solidFill>
            </a:endParaRPr>
          </a:p>
        </p:txBody>
      </p:sp>
      <p:pic>
        <p:nvPicPr>
          <p:cNvPr id="82" name="Imagem 112" descr="LOGO-Paises ecowa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1215" y="2859405"/>
            <a:ext cx="3897630" cy="3858260"/>
          </a:xfrm>
          <a:prstGeom prst="rect">
            <a:avLst/>
          </a:prstGeom>
        </p:spPr>
      </p:pic>
      <p:cxnSp>
        <p:nvCxnSpPr>
          <p:cNvPr id="83" name="Straight Connector 149"/>
          <p:cNvCxnSpPr/>
          <p:nvPr/>
        </p:nvCxnSpPr>
        <p:spPr>
          <a:xfrm>
            <a:off x="6317875" y="2288447"/>
            <a:ext cx="0" cy="299445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192"/>
          <p:cNvCxnSpPr/>
          <p:nvPr/>
        </p:nvCxnSpPr>
        <p:spPr>
          <a:xfrm>
            <a:off x="9458245" y="5100699"/>
            <a:ext cx="0" cy="299446"/>
          </a:xfrm>
          <a:prstGeom prst="line">
            <a:avLst/>
          </a:prstGeom>
          <a:ln w="19050">
            <a:solidFill>
              <a:srgbClr val="FFC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148"/>
          <p:cNvCxnSpPr/>
          <p:nvPr/>
        </p:nvCxnSpPr>
        <p:spPr>
          <a:xfrm>
            <a:off x="1044191" y="3143651"/>
            <a:ext cx="2899882" cy="0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Oval 85"/>
          <p:cNvSpPr/>
          <p:nvPr/>
        </p:nvSpPr>
        <p:spPr>
          <a:xfrm>
            <a:off x="274316" y="2553223"/>
            <a:ext cx="1153227" cy="1166021"/>
          </a:xfrm>
          <a:prstGeom prst="ellipse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pt-PT" sz="2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2021</a:t>
            </a:r>
            <a:endParaRPr lang="pt-PT" sz="2000" b="1" dirty="0">
              <a:solidFill>
                <a:srgbClr val="FFFF00"/>
              </a:solidFill>
              <a:latin typeface="Arial Narrow" panose="020B0606020202030204" pitchFamily="34" charset="0"/>
            </a:endParaRPr>
          </a:p>
          <a:p>
            <a:pPr algn="ctr"/>
            <a:r>
              <a:rPr lang="pt-PT" sz="14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17</a:t>
            </a:r>
          </a:p>
          <a:p>
            <a:pPr algn="ctr"/>
            <a:r>
              <a:rPr lang="pt-PT" sz="14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Maio</a:t>
            </a:r>
          </a:p>
        </p:txBody>
      </p:sp>
      <p:sp>
        <p:nvSpPr>
          <p:cNvPr id="87" name="Rectangle: Rounded Corners 103"/>
          <p:cNvSpPr/>
          <p:nvPr/>
        </p:nvSpPr>
        <p:spPr>
          <a:xfrm>
            <a:off x="66005" y="4834202"/>
            <a:ext cx="2204878" cy="115156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r>
              <a:rPr lang="pt-PT" sz="1200" dirty="0">
                <a:solidFill>
                  <a:schemeClr val="tx1"/>
                </a:solidFill>
                <a:latin typeface="Arial Narrow" panose="020B0606020202030204" pitchFamily="34" charset="0"/>
                <a:sym typeface="+mn-ea"/>
              </a:rPr>
              <a:t>Abertura de inscrições </a:t>
            </a:r>
            <a:r>
              <a:rPr lang="pt-PT" sz="1200" dirty="0" smtClean="0">
                <a:solidFill>
                  <a:schemeClr val="tx1"/>
                </a:solidFill>
                <a:latin typeface="Arial Narrow" panose="020B0606020202030204" pitchFamily="34" charset="0"/>
                <a:sym typeface="+mn-ea"/>
              </a:rPr>
              <a:t>para manifestação</a:t>
            </a:r>
            <a:endParaRPr lang="pt-PT" sz="1200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pt-PT" sz="1200" dirty="0" smtClean="0">
                <a:solidFill>
                  <a:schemeClr val="tx1"/>
                </a:solidFill>
                <a:latin typeface="Arial Narrow" panose="020B0606020202030204" pitchFamily="34" charset="0"/>
                <a:sym typeface="+mn-ea"/>
              </a:rPr>
              <a:t>de interesse de participação no Fórum Empresarial e Ronda/Rodada de Negócios</a:t>
            </a:r>
          </a:p>
        </p:txBody>
      </p:sp>
      <p:sp>
        <p:nvSpPr>
          <p:cNvPr id="88" name="Rectangle: Rounded Corners 111"/>
          <p:cNvSpPr/>
          <p:nvPr/>
        </p:nvSpPr>
        <p:spPr>
          <a:xfrm>
            <a:off x="5225817" y="752475"/>
            <a:ext cx="2173915" cy="1414679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r>
              <a:rPr lang="pt-PT" sz="1200" dirty="0">
                <a:solidFill>
                  <a:schemeClr val="tx1"/>
                </a:solidFill>
                <a:latin typeface="Arial Narrow" panose="020B0606020202030204" pitchFamily="34" charset="0"/>
                <a:sym typeface="+mn-ea"/>
              </a:rPr>
              <a:t>Prazo limite de inscrições para participar na rodada de negócios e reserva de tempo para apresentação de produtos, serviços e oportunidades de parcerias</a:t>
            </a:r>
          </a:p>
        </p:txBody>
      </p:sp>
      <p:sp>
        <p:nvSpPr>
          <p:cNvPr id="89" name="Isosceles Triangle 145"/>
          <p:cNvSpPr/>
          <p:nvPr/>
        </p:nvSpPr>
        <p:spPr>
          <a:xfrm flipV="1">
            <a:off x="6223262" y="2189334"/>
            <a:ext cx="186224" cy="221052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cxnSp>
        <p:nvCxnSpPr>
          <p:cNvPr id="90" name="Straight Connector 150"/>
          <p:cNvCxnSpPr/>
          <p:nvPr/>
        </p:nvCxnSpPr>
        <p:spPr>
          <a:xfrm>
            <a:off x="3790533" y="3140722"/>
            <a:ext cx="3859743" cy="0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158"/>
          <p:cNvCxnSpPr/>
          <p:nvPr/>
        </p:nvCxnSpPr>
        <p:spPr>
          <a:xfrm>
            <a:off x="835522" y="3750040"/>
            <a:ext cx="0" cy="530486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159"/>
          <p:cNvCxnSpPr/>
          <p:nvPr/>
        </p:nvCxnSpPr>
        <p:spPr>
          <a:xfrm>
            <a:off x="831952" y="4277656"/>
            <a:ext cx="339605" cy="0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160"/>
          <p:cNvCxnSpPr/>
          <p:nvPr/>
        </p:nvCxnSpPr>
        <p:spPr>
          <a:xfrm>
            <a:off x="1175986" y="4269940"/>
            <a:ext cx="0" cy="311604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Isosceles Triangle 161"/>
          <p:cNvSpPr/>
          <p:nvPr/>
        </p:nvSpPr>
        <p:spPr>
          <a:xfrm>
            <a:off x="1080898" y="4574869"/>
            <a:ext cx="186224" cy="221052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95" name="Oval 94"/>
          <p:cNvSpPr/>
          <p:nvPr/>
        </p:nvSpPr>
        <p:spPr>
          <a:xfrm>
            <a:off x="5686824" y="2551409"/>
            <a:ext cx="1188171" cy="1177681"/>
          </a:xfrm>
          <a:prstGeom prst="ellipse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pt-PT" sz="2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2022</a:t>
            </a:r>
            <a:endParaRPr lang="pt-PT" sz="2000" b="1" dirty="0">
              <a:solidFill>
                <a:srgbClr val="FFFF00"/>
              </a:solidFill>
              <a:latin typeface="Arial Narrow" panose="020B0606020202030204" pitchFamily="34" charset="0"/>
            </a:endParaRPr>
          </a:p>
          <a:p>
            <a:pPr algn="ctr"/>
            <a:r>
              <a:rPr lang="pt-PT" sz="14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28</a:t>
            </a:r>
          </a:p>
          <a:p>
            <a:pPr algn="ctr"/>
            <a:r>
              <a:rPr lang="pt-PT" sz="14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Fevereiro</a:t>
            </a:r>
          </a:p>
        </p:txBody>
      </p:sp>
      <p:cxnSp>
        <p:nvCxnSpPr>
          <p:cNvPr id="96" name="Straight Connector 192"/>
          <p:cNvCxnSpPr/>
          <p:nvPr/>
        </p:nvCxnSpPr>
        <p:spPr>
          <a:xfrm>
            <a:off x="7652428" y="5100728"/>
            <a:ext cx="0" cy="854356"/>
          </a:xfrm>
          <a:prstGeom prst="line">
            <a:avLst/>
          </a:prstGeom>
          <a:ln w="19050">
            <a:solidFill>
              <a:srgbClr val="92D05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Isosceles Triangle 193"/>
          <p:cNvSpPr/>
          <p:nvPr/>
        </p:nvSpPr>
        <p:spPr>
          <a:xfrm>
            <a:off x="7556031" y="5885812"/>
            <a:ext cx="186224" cy="221052"/>
          </a:xfrm>
          <a:prstGeom prst="triangl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98" name="Rectangle: Rounded Corners 198"/>
          <p:cNvSpPr/>
          <p:nvPr/>
        </p:nvSpPr>
        <p:spPr>
          <a:xfrm>
            <a:off x="6663399" y="6123445"/>
            <a:ext cx="1982128" cy="621537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0">
              <a:defRPr lang="en-US">
                <a:solidFill>
                  <a:srgbClr val="FFFFFF"/>
                </a:solidFill>
              </a:defRPr>
            </a:pPr>
            <a:r>
              <a:rPr lang="en-GB" sz="1400" b="1" dirty="0">
                <a:latin typeface="Arial Narrow" panose="020B0606020202030204" pitchFamily="34" charset="0"/>
                <a:ea typeface="Calibri" panose="020F0502020204030204" charset="0"/>
                <a:cs typeface="Times New Roman" panose="02020603050405020304" pitchFamily="18" charset="0"/>
                <a:sym typeface="+mn-ea"/>
              </a:rPr>
              <a:t>BUSINESS ROUND</a:t>
            </a:r>
            <a:endParaRPr lang="pt-PT" sz="1400" dirty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cxnSp>
        <p:nvCxnSpPr>
          <p:cNvPr id="99" name="Straight Connector 211"/>
          <p:cNvCxnSpPr/>
          <p:nvPr/>
        </p:nvCxnSpPr>
        <p:spPr>
          <a:xfrm flipV="1">
            <a:off x="7633335" y="3585210"/>
            <a:ext cx="3630295" cy="10795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Oval 99"/>
          <p:cNvSpPr/>
          <p:nvPr/>
        </p:nvSpPr>
        <p:spPr>
          <a:xfrm>
            <a:off x="7038513" y="3927456"/>
            <a:ext cx="1200053" cy="115447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pt-PT" sz="20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2022</a:t>
            </a:r>
            <a:endParaRPr lang="pt-PT" sz="20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r>
              <a:rPr lang="pt-PT" sz="1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19</a:t>
            </a:r>
          </a:p>
          <a:p>
            <a:pPr algn="ctr"/>
            <a:r>
              <a:rPr lang="pt-PT" sz="1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Março</a:t>
            </a:r>
            <a:endParaRPr lang="pt-PT" sz="1400" b="1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101" name="Straight Connector 144"/>
          <p:cNvCxnSpPr/>
          <p:nvPr/>
        </p:nvCxnSpPr>
        <p:spPr>
          <a:xfrm>
            <a:off x="7648529" y="3136193"/>
            <a:ext cx="0" cy="482260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44"/>
          <p:cNvCxnSpPr/>
          <p:nvPr/>
        </p:nvCxnSpPr>
        <p:spPr>
          <a:xfrm>
            <a:off x="7653145" y="3610684"/>
            <a:ext cx="0" cy="299445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Rectangle: Rounded Corners 111"/>
          <p:cNvSpPr/>
          <p:nvPr/>
        </p:nvSpPr>
        <p:spPr>
          <a:xfrm>
            <a:off x="2314858" y="1025203"/>
            <a:ext cx="2161434" cy="1112651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200" dirty="0">
                <a:solidFill>
                  <a:schemeClr val="tx1"/>
                </a:solidFill>
                <a:latin typeface="Arial Narrow" panose="020B0606020202030204" pitchFamily="34" charset="0"/>
                <a:sym typeface="+mn-ea"/>
              </a:rPr>
              <a:t>Prazo limite de </a:t>
            </a:r>
            <a:r>
              <a:rPr lang="pt-PT" sz="1200" dirty="0" smtClean="0">
                <a:solidFill>
                  <a:schemeClr val="tx1"/>
                </a:solidFill>
                <a:latin typeface="Arial Narrow" panose="020B0606020202030204" pitchFamily="34" charset="0"/>
                <a:sym typeface="+mn-ea"/>
              </a:rPr>
              <a:t>inscrições </a:t>
            </a:r>
            <a:r>
              <a:rPr lang="pt-PT" sz="1200" dirty="0">
                <a:solidFill>
                  <a:schemeClr val="tx1"/>
                </a:solidFill>
                <a:latin typeface="Arial Narrow" panose="020B0606020202030204" pitchFamily="34" charset="0"/>
                <a:sym typeface="+mn-ea"/>
              </a:rPr>
              <a:t>para participar </a:t>
            </a:r>
            <a:r>
              <a:rPr lang="pt-PT" sz="1200" dirty="0" smtClean="0">
                <a:solidFill>
                  <a:schemeClr val="tx1"/>
                </a:solidFill>
                <a:latin typeface="Arial Narrow" panose="020B0606020202030204" pitchFamily="34" charset="0"/>
                <a:sym typeface="+mn-ea"/>
              </a:rPr>
              <a:t>no Fórum Empresarial, nos </a:t>
            </a:r>
            <a:r>
              <a:rPr lang="pt-PT" sz="1200" dirty="0">
                <a:solidFill>
                  <a:schemeClr val="tx1"/>
                </a:solidFill>
                <a:latin typeface="Arial Narrow" panose="020B0606020202030204" pitchFamily="34" charset="0"/>
                <a:sym typeface="+mn-ea"/>
              </a:rPr>
              <a:t>encontros </a:t>
            </a:r>
            <a:r>
              <a:rPr lang="pt-PT" sz="1200" dirty="0" smtClean="0">
                <a:solidFill>
                  <a:schemeClr val="tx1"/>
                </a:solidFill>
                <a:latin typeface="Arial Narrow" panose="020B0606020202030204" pitchFamily="34" charset="0"/>
                <a:sym typeface="+mn-ea"/>
              </a:rPr>
              <a:t>institucionais</a:t>
            </a:r>
            <a:endParaRPr lang="pt-PT" sz="1200" dirty="0">
              <a:solidFill>
                <a:schemeClr val="tx1"/>
              </a:solidFill>
              <a:latin typeface="Arial Narrow" panose="020B0606020202030204" pitchFamily="34" charset="0"/>
              <a:sym typeface="+mn-ea"/>
            </a:endParaRPr>
          </a:p>
        </p:txBody>
      </p:sp>
      <p:sp>
        <p:nvSpPr>
          <p:cNvPr id="104" name="Oval 103"/>
          <p:cNvSpPr/>
          <p:nvPr/>
        </p:nvSpPr>
        <p:spPr>
          <a:xfrm>
            <a:off x="2774950" y="2566670"/>
            <a:ext cx="1242060" cy="1151890"/>
          </a:xfrm>
          <a:prstGeom prst="ellipse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pt-PT" sz="2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2022</a:t>
            </a:r>
            <a:endParaRPr lang="pt-PT" sz="2000" b="1" dirty="0">
              <a:solidFill>
                <a:srgbClr val="FFFF00"/>
              </a:solidFill>
              <a:latin typeface="Arial Narrow" panose="020B0606020202030204" pitchFamily="34" charset="0"/>
            </a:endParaRPr>
          </a:p>
          <a:p>
            <a:pPr algn="ctr"/>
            <a:r>
              <a:rPr lang="pt-PT" sz="14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15 de Fevereiro</a:t>
            </a:r>
          </a:p>
        </p:txBody>
      </p:sp>
      <p:cxnSp>
        <p:nvCxnSpPr>
          <p:cNvPr id="105" name="Straight Connector 212"/>
          <p:cNvCxnSpPr/>
          <p:nvPr/>
        </p:nvCxnSpPr>
        <p:spPr>
          <a:xfrm>
            <a:off x="11268281" y="2816747"/>
            <a:ext cx="0" cy="1513543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Oval 105"/>
          <p:cNvSpPr/>
          <p:nvPr/>
        </p:nvSpPr>
        <p:spPr>
          <a:xfrm>
            <a:off x="8854681" y="3936413"/>
            <a:ext cx="1200053" cy="1154476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pt-PT" sz="2400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2022</a:t>
            </a:r>
            <a:endParaRPr lang="pt-PT" sz="2400" dirty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algn="ctr"/>
            <a:r>
              <a:rPr lang="pt-PT" sz="1200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17 </a:t>
            </a:r>
            <a:r>
              <a:rPr lang="pt-PT" sz="1200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E</a:t>
            </a:r>
            <a:r>
              <a:rPr lang="pt-PT" sz="1200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 18</a:t>
            </a:r>
          </a:p>
          <a:p>
            <a:pPr algn="ctr"/>
            <a:r>
              <a:rPr lang="pt-PT" sz="1400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Março</a:t>
            </a:r>
            <a:endParaRPr lang="pt-PT" sz="1400" dirty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07" name="Rectangle: Rounded Corners 198"/>
          <p:cNvSpPr/>
          <p:nvPr/>
        </p:nvSpPr>
        <p:spPr>
          <a:xfrm>
            <a:off x="8526551" y="5570544"/>
            <a:ext cx="1889494" cy="460712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>
              <a:lnSpc>
                <a:spcPts val="1200"/>
              </a:lnSpc>
            </a:pPr>
            <a:r>
              <a:rPr lang="pt-PT" sz="1400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BUSINESS FORUM</a:t>
            </a:r>
            <a:endParaRPr lang="pt-PT" sz="1400" dirty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08" name="Isosceles Triangle 193"/>
          <p:cNvSpPr/>
          <p:nvPr/>
        </p:nvSpPr>
        <p:spPr>
          <a:xfrm>
            <a:off x="9357100" y="5343929"/>
            <a:ext cx="195724" cy="221052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cxnSp>
        <p:nvCxnSpPr>
          <p:cNvPr id="109" name="Straight Connector 149"/>
          <p:cNvCxnSpPr/>
          <p:nvPr/>
        </p:nvCxnSpPr>
        <p:spPr>
          <a:xfrm>
            <a:off x="9457950" y="3609247"/>
            <a:ext cx="0" cy="299445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CaixaDeTexto 118"/>
          <p:cNvSpPr/>
          <p:nvPr/>
        </p:nvSpPr>
        <p:spPr>
          <a:xfrm>
            <a:off x="3989946" y="104647"/>
            <a:ext cx="4628081" cy="52899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defRPr lang="en-US"/>
            </a:pPr>
            <a:r>
              <a:rPr lang="en-US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sym typeface="+mn-ea"/>
              </a:rPr>
              <a:t>PRAZOS PARA A MANIFESTAÇÃO DE INTERESSE E INSCRIÇÕES</a:t>
            </a:r>
            <a:endParaRPr lang="en-US" i="1" dirty="0" smtClean="0">
              <a:gradFill>
                <a:gsLst>
                  <a:gs pos="0">
                    <a:srgbClr val="14CD68"/>
                  </a:gs>
                  <a:gs pos="100000">
                    <a:srgbClr val="035C7D"/>
                  </a:gs>
                </a:gsLst>
                <a:lin scaled="0"/>
              </a:gradFill>
              <a:sym typeface="+mn-ea"/>
            </a:endParaRPr>
          </a:p>
        </p:txBody>
      </p:sp>
      <p:cxnSp>
        <p:nvCxnSpPr>
          <p:cNvPr id="111" name="Straight Connector 149"/>
          <p:cNvCxnSpPr/>
          <p:nvPr/>
        </p:nvCxnSpPr>
        <p:spPr>
          <a:xfrm>
            <a:off x="3397933" y="2254579"/>
            <a:ext cx="0" cy="299445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Isosceles Triangle 145"/>
          <p:cNvSpPr/>
          <p:nvPr/>
        </p:nvSpPr>
        <p:spPr>
          <a:xfrm flipV="1">
            <a:off x="3304177" y="2155466"/>
            <a:ext cx="186224" cy="221052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13" name="Slide Number Placeholder 6"/>
          <p:cNvSpPr txBox="1"/>
          <p:nvPr/>
        </p:nvSpPr>
        <p:spPr bwMode="auto">
          <a:xfrm>
            <a:off x="6094126" y="6571929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1200" i="1" dirty="0" smtClean="0">
                <a:solidFill>
                  <a:srgbClr val="00B4B2"/>
                </a:solidFill>
              </a:rPr>
              <a:t>Pag </a:t>
            </a:r>
            <a:fld id="{6C07E9C5-6E20-4A25-9F31-81ECFC5683B7}" type="slidenum">
              <a:rPr lang="fr-FR" altLang="pt-PT" sz="1200" b="1" i="1" u="sng" dirty="0" smtClean="0">
                <a:solidFill>
                  <a:srgbClr val="00B4B2"/>
                </a:solidFill>
              </a:rPr>
              <a:t>10</a:t>
            </a:fld>
            <a:endParaRPr lang="fr-FR" altLang="pt-PT" sz="1200" b="1" i="1" u="sng" dirty="0" smtClean="0">
              <a:solidFill>
                <a:srgbClr val="00B4B2"/>
              </a:solidFill>
            </a:endParaRPr>
          </a:p>
        </p:txBody>
      </p:sp>
      <p:sp>
        <p:nvSpPr>
          <p:cNvPr id="114" name="Oval 113"/>
          <p:cNvSpPr/>
          <p:nvPr/>
        </p:nvSpPr>
        <p:spPr>
          <a:xfrm>
            <a:off x="10410190" y="3815080"/>
            <a:ext cx="1739900" cy="170624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pt-PT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2022</a:t>
            </a:r>
            <a:endParaRPr lang="pt-PT" b="1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pPr algn="ctr"/>
            <a:r>
              <a:rPr lang="pt-PT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18 Março</a:t>
            </a:r>
          </a:p>
          <a:p>
            <a:pPr algn="ctr"/>
            <a:endParaRPr lang="pt-PT" sz="1050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pPr algn="ctr"/>
            <a:r>
              <a:rPr lang="pt-PT" sz="1100" dirty="0" smtClean="0">
                <a:latin typeface="AR JULIAN" panose="02000000000000000000" pitchFamily="2" charset="0"/>
                <a:sym typeface="+mn-ea"/>
              </a:rPr>
              <a:t>WORKSHOPS E CONFERÊNCIAS TEMÁTICAS</a:t>
            </a:r>
            <a:endParaRPr sz="1100" dirty="0">
              <a:solidFill>
                <a:schemeClr val="bg1"/>
              </a:solidFill>
              <a:latin typeface="AR JULIAN" panose="02000000000000000000" pitchFamily="2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115" name="Oval 114"/>
          <p:cNvSpPr/>
          <p:nvPr/>
        </p:nvSpPr>
        <p:spPr>
          <a:xfrm>
            <a:off x="10347325" y="1104900"/>
            <a:ext cx="1835150" cy="182499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pt-PT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2022</a:t>
            </a:r>
            <a:endParaRPr lang="pt-PT" b="1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pPr algn="ctr"/>
            <a:r>
              <a:rPr lang="pt-PT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17 Março</a:t>
            </a:r>
            <a:endParaRPr lang="pt-PT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pPr algn="ctr"/>
            <a:endParaRPr lang="pt-PT" sz="1050" dirty="0" smtClean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pPr algn="ctr"/>
            <a:r>
              <a:rPr sz="1100" dirty="0" smtClean="0">
                <a:solidFill>
                  <a:schemeClr val="bg1"/>
                </a:solidFill>
                <a:latin typeface="AR JULIAN" panose="02000000000000000000" pitchFamily="2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APRESENTAÇÃO DE OPORTUNIDADES NA CEDEAO</a:t>
            </a:r>
          </a:p>
        </p:txBody>
      </p:sp>
      <p:pic>
        <p:nvPicPr>
          <p:cNvPr id="116" name="Imagem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30049" y="6569065"/>
            <a:ext cx="351155" cy="27179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119" name="Caixa de Texto 14"/>
          <p:cNvSpPr txBox="1"/>
          <p:nvPr/>
        </p:nvSpPr>
        <p:spPr>
          <a:xfrm>
            <a:off x="10498455" y="719903"/>
            <a:ext cx="167449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200" i="1" dirty="0" smtClean="0">
                <a:solidFill>
                  <a:srgbClr val="00B4B2"/>
                </a:solidFill>
                <a:latin typeface="Arial Narrow" panose="020B0606020202030204" pitchFamily="34" charset="0"/>
                <a:sym typeface="+mn-ea"/>
              </a:rPr>
              <a:t>WWW.EMERGYS.TECH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10346717" y="6642093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pic>
        <p:nvPicPr>
          <p:cNvPr id="46" name="Picture 4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2407" y="6434461"/>
            <a:ext cx="1726630" cy="398453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9253" y="187240"/>
            <a:ext cx="2677325" cy="559804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09" y="77554"/>
            <a:ext cx="2855822" cy="674386"/>
          </a:xfrm>
          <a:prstGeom prst="rect">
            <a:avLst/>
          </a:prstGeom>
        </p:spPr>
      </p:pic>
      <p:pic>
        <p:nvPicPr>
          <p:cNvPr id="49" name="Imagem 10" descr="LOGO-Paises ecowa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295" y="6151428"/>
            <a:ext cx="701023" cy="6939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riângulo Retângulo 3"/>
          <p:cNvSpPr/>
          <p:nvPr/>
        </p:nvSpPr>
        <p:spPr>
          <a:xfrm flipH="1">
            <a:off x="-9525" y="243840"/>
            <a:ext cx="12228830" cy="6618605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altLang="en-US">
              <a:solidFill>
                <a:schemeClr val="accent1"/>
              </a:solidFill>
            </a:endParaRPr>
          </a:p>
        </p:txBody>
      </p:sp>
      <p:pic>
        <p:nvPicPr>
          <p:cNvPr id="13" name="Imagem 12" descr="LOGO-Paises ecowa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7915" y="816610"/>
            <a:ext cx="3897630" cy="3858260"/>
          </a:xfrm>
          <a:prstGeom prst="rect">
            <a:avLst/>
          </a:prstGeom>
        </p:spPr>
      </p:pic>
      <p:sp>
        <p:nvSpPr>
          <p:cNvPr id="3" name="Slide Number Placeholder 6"/>
          <p:cNvSpPr txBox="1"/>
          <p:nvPr/>
        </p:nvSpPr>
        <p:spPr bwMode="auto">
          <a:xfrm>
            <a:off x="6226206" y="6571929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1200" dirty="0" smtClean="0">
                <a:solidFill>
                  <a:schemeClr val="tx1"/>
                </a:solidFill>
              </a:rPr>
              <a:t>Pag </a:t>
            </a:r>
            <a:fld id="{6C07E9C5-6E20-4A25-9F31-81ECFC5683B7}" type="slidenum">
              <a:rPr lang="fr-FR" altLang="pt-PT" sz="1200" b="1" i="1" u="sng" dirty="0" smtClean="0">
                <a:solidFill>
                  <a:schemeClr val="tx1"/>
                </a:solidFill>
              </a:rPr>
              <a:t>11</a:t>
            </a:fld>
            <a:endParaRPr lang="fr-FR" altLang="pt-PT" sz="1200" b="1" i="1" u="sng" dirty="0" smtClean="0">
              <a:solidFill>
                <a:schemeClr val="tx1"/>
              </a:solidFill>
            </a:endParaRPr>
          </a:p>
        </p:txBody>
      </p:sp>
      <p:sp>
        <p:nvSpPr>
          <p:cNvPr id="12" name="CaixaDeTexto 67"/>
          <p:cNvSpPr txBox="1"/>
          <p:nvPr/>
        </p:nvSpPr>
        <p:spPr>
          <a:xfrm>
            <a:off x="9726930" y="3755390"/>
            <a:ext cx="2466340" cy="19005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pt-PT" sz="2400" dirty="0" smtClean="0">
                <a:solidFill>
                  <a:srgbClr val="008CBA"/>
                </a:solidFill>
                <a:sym typeface="+mn-ea"/>
              </a:rPr>
              <a:t>19 DE MARÇO</a:t>
            </a:r>
            <a:endParaRPr lang="pt-PT" sz="2400" dirty="0">
              <a:solidFill>
                <a:srgbClr val="008CBA"/>
              </a:solidFill>
            </a:endParaRPr>
          </a:p>
          <a:p>
            <a:pPr algn="ctr"/>
            <a:r>
              <a:rPr lang="pt-PT" sz="1200" dirty="0">
                <a:solidFill>
                  <a:srgbClr val="008CBA"/>
                </a:solidFill>
              </a:rPr>
              <a:t>________</a:t>
            </a:r>
            <a:r>
              <a:rPr lang="pt-PT" sz="1400" baseline="-25000" dirty="0">
                <a:solidFill>
                  <a:srgbClr val="008CBA"/>
                </a:solidFill>
              </a:rPr>
              <a:t>■</a:t>
            </a:r>
            <a:r>
              <a:rPr lang="pt-PT" sz="1200" dirty="0">
                <a:solidFill>
                  <a:srgbClr val="008CBA"/>
                </a:solidFill>
              </a:rPr>
              <a:t>________</a:t>
            </a:r>
          </a:p>
          <a:p>
            <a:pPr algn="ctr"/>
            <a:r>
              <a:rPr lang="pt-PT" sz="3200" dirty="0" smtClean="0">
                <a:solidFill>
                  <a:srgbClr val="008CBA"/>
                </a:solidFill>
              </a:rPr>
              <a:t>2022</a:t>
            </a:r>
            <a:endParaRPr lang="pt-PT" sz="3200" dirty="0">
              <a:solidFill>
                <a:srgbClr val="008CBA"/>
              </a:solidFill>
            </a:endParaRPr>
          </a:p>
          <a:p>
            <a:pPr algn="ctr"/>
            <a:r>
              <a:rPr lang="pt-PT" dirty="0">
                <a:solidFill>
                  <a:srgbClr val="008CBA"/>
                </a:solidFill>
              </a:rPr>
              <a:t>PRAIA</a:t>
            </a:r>
          </a:p>
          <a:p>
            <a:pPr algn="ctr"/>
            <a:r>
              <a:rPr lang="pt-PT" sz="1200" dirty="0">
                <a:solidFill>
                  <a:srgbClr val="008CBA"/>
                </a:solidFill>
              </a:rPr>
              <a:t>ILHA DE SANTIAGO</a:t>
            </a:r>
          </a:p>
          <a:p>
            <a:pPr algn="ctr"/>
            <a:r>
              <a:rPr lang="pt-PT" sz="2400" dirty="0">
                <a:solidFill>
                  <a:srgbClr val="008CBA"/>
                </a:solidFill>
              </a:rPr>
              <a:t>CABO VERDE</a:t>
            </a:r>
          </a:p>
        </p:txBody>
      </p:sp>
      <p:sp>
        <p:nvSpPr>
          <p:cNvPr id="16" name="CaixaDeTexto 1"/>
          <p:cNvSpPr txBox="1"/>
          <p:nvPr/>
        </p:nvSpPr>
        <p:spPr>
          <a:xfrm>
            <a:off x="5267039" y="331373"/>
            <a:ext cx="2609574" cy="3766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i="1" dirty="0">
                <a:solidFill>
                  <a:srgbClr val="008CBA"/>
                </a:solidFill>
                <a:latin typeface="Arial Narrow" panose="020B0606020202030204" pitchFamily="34" charset="0"/>
              </a:rPr>
              <a:t>COMO PARTICIPAR</a:t>
            </a:r>
          </a:p>
        </p:txBody>
      </p:sp>
      <p:sp>
        <p:nvSpPr>
          <p:cNvPr id="17" name="CaixaDeTexto 2"/>
          <p:cNvSpPr txBox="1"/>
          <p:nvPr/>
        </p:nvSpPr>
        <p:spPr>
          <a:xfrm>
            <a:off x="5706854" y="729323"/>
            <a:ext cx="6106511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1400" dirty="0">
                <a:solidFill>
                  <a:schemeClr val="tx1"/>
                </a:solidFill>
                <a:latin typeface="Arial Narrow" panose="020B0606020202030204" pitchFamily="34" charset="0"/>
              </a:rPr>
              <a:t>Todos os interessados estão convidados a participar </a:t>
            </a:r>
            <a:r>
              <a:rPr lang="pt-PT" sz="1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em Ronda / Rodada de Negócios, no âmbito do </a:t>
            </a:r>
            <a:r>
              <a:rPr lang="pt-PT" sz="1400" i="1" dirty="0">
                <a:solidFill>
                  <a:schemeClr val="tx1"/>
                </a:solidFill>
                <a:latin typeface="Arial Narrow" panose="020B0606020202030204" pitchFamily="34" charset="0"/>
              </a:rPr>
              <a:t>ATLANTIC BUSINESS FORUM</a:t>
            </a:r>
            <a:r>
              <a:rPr lang="pt-PT" sz="1400" dirty="0">
                <a:solidFill>
                  <a:schemeClr val="tx1"/>
                </a:solidFill>
                <a:latin typeface="Arial Narrow" panose="020B0606020202030204" pitchFamily="34" charset="0"/>
              </a:rPr>
              <a:t> subordinado ao </a:t>
            </a:r>
            <a:r>
              <a:rPr lang="pt-PT" sz="1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tema «</a:t>
            </a:r>
            <a:r>
              <a:rPr lang="pt-PT" sz="1400" i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Cabo Verde um elo com mercados de Excelências».</a:t>
            </a:r>
            <a:endParaRPr lang="pt-PT" sz="1400" i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just"/>
            <a:endParaRPr lang="pt-PT" sz="14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just"/>
            <a:r>
              <a:rPr lang="pt-PT" sz="1400" i="1" dirty="0">
                <a:solidFill>
                  <a:schemeClr val="tx1"/>
                </a:solidFill>
                <a:latin typeface="Arial Narrow" panose="020B0606020202030204" pitchFamily="34" charset="0"/>
              </a:rPr>
              <a:t>Para participar no Fórum é necessário </a:t>
            </a:r>
            <a:r>
              <a:rPr lang="pt-PT" sz="1400" i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efectuar inscrição prévia, </a:t>
            </a:r>
            <a:r>
              <a:rPr lang="pt-PT" sz="1400" i="1" dirty="0">
                <a:solidFill>
                  <a:schemeClr val="tx1"/>
                </a:solidFill>
                <a:latin typeface="Arial Narrow" panose="020B0606020202030204" pitchFamily="34" charset="0"/>
              </a:rPr>
              <a:t>o qual poderá ser feito numa das seguintes modalidades: </a:t>
            </a:r>
          </a:p>
          <a:p>
            <a:pPr algn="just"/>
            <a:endParaRPr lang="pt-PT" sz="1400" i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lvl="1" algn="just"/>
            <a:r>
              <a:rPr lang="pt-PT" sz="1400" b="1" i="1" dirty="0">
                <a:solidFill>
                  <a:schemeClr val="tx1"/>
                </a:solidFill>
                <a:latin typeface="Arial Narrow" panose="020B0606020202030204" pitchFamily="34" charset="0"/>
              </a:rPr>
              <a:t>1. </a:t>
            </a:r>
            <a:r>
              <a:rPr lang="pt-PT" sz="1400" i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Inscrição </a:t>
            </a:r>
            <a:r>
              <a:rPr lang="pt-PT" sz="1400" i="1" dirty="0">
                <a:solidFill>
                  <a:schemeClr val="tx1"/>
                </a:solidFill>
                <a:latin typeface="Arial Narrow" panose="020B0606020202030204" pitchFamily="34" charset="0"/>
              </a:rPr>
              <a:t>online através da plataforma: </a:t>
            </a:r>
            <a:r>
              <a:rPr lang="en-US" sz="1400" dirty="0" smtClean="0">
                <a:latin typeface="Arial Narrow" panose="020B0606020202030204" pitchFamily="34" charset="0"/>
                <a:sym typeface="+mn-ea"/>
              </a:rPr>
              <a:t>www.atlanticbusinessforum.com</a:t>
            </a:r>
            <a:r>
              <a:rPr lang="pt-PT" sz="1400" i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; </a:t>
            </a:r>
            <a:r>
              <a:rPr lang="pt-PT" sz="1400" i="1" dirty="0">
                <a:solidFill>
                  <a:schemeClr val="tx1"/>
                </a:solidFill>
                <a:latin typeface="Arial Narrow" panose="020B0606020202030204" pitchFamily="34" charset="0"/>
              </a:rPr>
              <a:t>ou</a:t>
            </a:r>
          </a:p>
          <a:p>
            <a:pPr lvl="1" algn="just"/>
            <a:endParaRPr lang="pt-PT" sz="1400" i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lvl="1" algn="just"/>
            <a:r>
              <a:rPr lang="pt-PT" sz="1400" b="1" i="1" dirty="0">
                <a:solidFill>
                  <a:schemeClr val="tx1"/>
                </a:solidFill>
                <a:latin typeface="Arial Narrow" panose="020B0606020202030204" pitchFamily="34" charset="0"/>
              </a:rPr>
              <a:t>2. </a:t>
            </a:r>
            <a:r>
              <a:rPr lang="pt-PT" sz="1400" i="1" dirty="0">
                <a:solidFill>
                  <a:schemeClr val="tx1"/>
                </a:solidFill>
                <a:latin typeface="Arial Narrow" panose="020B0606020202030204" pitchFamily="34" charset="0"/>
              </a:rPr>
              <a:t>Envio de um formulário de inscrição devidamente preenchido e que poderá ser descarregado na referida plataforma.</a:t>
            </a:r>
          </a:p>
          <a:p>
            <a:pPr algn="just"/>
            <a:endParaRPr lang="pt-PT" sz="1400" i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just"/>
            <a:r>
              <a:rPr lang="pt-PT" sz="1400" i="1" dirty="0">
                <a:solidFill>
                  <a:schemeClr val="tx1"/>
                </a:solidFill>
                <a:latin typeface="Arial Narrow" panose="020B0606020202030204" pitchFamily="34" charset="0"/>
              </a:rPr>
              <a:t>Para </a:t>
            </a:r>
            <a:r>
              <a:rPr lang="pt-PT" sz="1400" i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efeitos </a:t>
            </a:r>
            <a:r>
              <a:rPr lang="pt-PT" sz="1400" i="1" dirty="0">
                <a:solidFill>
                  <a:schemeClr val="tx1"/>
                </a:solidFill>
                <a:latin typeface="Arial Narrow" panose="020B0606020202030204" pitchFamily="34" charset="0"/>
              </a:rPr>
              <a:t>de </a:t>
            </a:r>
            <a:r>
              <a:rPr lang="pt-PT" sz="1400" i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inscrição, devem </a:t>
            </a:r>
            <a:r>
              <a:rPr lang="pt-PT" sz="1400" i="1" dirty="0">
                <a:solidFill>
                  <a:schemeClr val="tx1"/>
                </a:solidFill>
                <a:latin typeface="Arial Narrow" panose="020B0606020202030204" pitchFamily="34" charset="0"/>
              </a:rPr>
              <a:t>ser seguidas rigorosamente todas as instruções inseridas, quer no Regulamento do </a:t>
            </a:r>
            <a:r>
              <a:rPr lang="pt-PT" sz="1400" i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Evento, </a:t>
            </a:r>
            <a:r>
              <a:rPr lang="pt-PT" sz="1400" i="1" dirty="0">
                <a:solidFill>
                  <a:schemeClr val="tx1"/>
                </a:solidFill>
                <a:latin typeface="Arial Narrow" panose="020B0606020202030204" pitchFamily="34" charset="0"/>
              </a:rPr>
              <a:t>quer no formulário de inscrição.</a:t>
            </a:r>
          </a:p>
        </p:txBody>
      </p:sp>
      <p:pic>
        <p:nvPicPr>
          <p:cNvPr id="20" name="Imagem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3408045"/>
            <a:ext cx="1415415" cy="1174115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10346717" y="6642093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pic>
        <p:nvPicPr>
          <p:cNvPr id="23" name="Imagem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78285" y="6451600"/>
            <a:ext cx="502920" cy="389255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8468" y="6434461"/>
            <a:ext cx="1726630" cy="398453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9253" y="187240"/>
            <a:ext cx="2677325" cy="559804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09" y="77554"/>
            <a:ext cx="2855822" cy="674386"/>
          </a:xfrm>
          <a:prstGeom prst="rect">
            <a:avLst/>
          </a:prstGeom>
        </p:spPr>
      </p:pic>
      <p:pic>
        <p:nvPicPr>
          <p:cNvPr id="15" name="Imagem 10" descr="LOGO-Paises ecowa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295" y="6151428"/>
            <a:ext cx="701023" cy="6939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ângulo Retângulo 5"/>
          <p:cNvSpPr/>
          <p:nvPr/>
        </p:nvSpPr>
        <p:spPr>
          <a:xfrm flipH="1">
            <a:off x="0" y="239395"/>
            <a:ext cx="12193692" cy="6618605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altLang="en-US"/>
              <a:t> </a:t>
            </a:r>
          </a:p>
        </p:txBody>
      </p:sp>
      <p:pic>
        <p:nvPicPr>
          <p:cNvPr id="7" name="Imagem 6" descr="LOGO-Paises ecowa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7595" y="1436370"/>
            <a:ext cx="3897630" cy="3858260"/>
          </a:xfrm>
          <a:prstGeom prst="rect">
            <a:avLst/>
          </a:prstGeom>
        </p:spPr>
      </p:pic>
      <p:sp>
        <p:nvSpPr>
          <p:cNvPr id="8" name="CaixaDeTexto 1"/>
          <p:cNvSpPr txBox="1"/>
          <p:nvPr/>
        </p:nvSpPr>
        <p:spPr>
          <a:xfrm>
            <a:off x="7668894" y="3970030"/>
            <a:ext cx="1734893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i="1" dirty="0">
                <a:solidFill>
                  <a:schemeClr val="bg1"/>
                </a:solidFill>
                <a:latin typeface="Arial Narrow" panose="020B0606020202030204" pitchFamily="34" charset="0"/>
              </a:rPr>
              <a:t>CONTACTOS</a:t>
            </a:r>
          </a:p>
        </p:txBody>
      </p:sp>
      <p:sp>
        <p:nvSpPr>
          <p:cNvPr id="18" name="CaixaDeTexto 67"/>
          <p:cNvSpPr txBox="1"/>
          <p:nvPr/>
        </p:nvSpPr>
        <p:spPr>
          <a:xfrm>
            <a:off x="9281795" y="1629410"/>
            <a:ext cx="2729230" cy="19005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pt-PT" sz="2400" dirty="0" smtClean="0">
                <a:solidFill>
                  <a:srgbClr val="008CBA"/>
                </a:solidFill>
                <a:sym typeface="+mn-ea"/>
              </a:rPr>
              <a:t>19 DE MARÇO</a:t>
            </a:r>
            <a:endParaRPr lang="pt-PT" sz="2400" dirty="0">
              <a:solidFill>
                <a:srgbClr val="008CBA"/>
              </a:solidFill>
            </a:endParaRPr>
          </a:p>
          <a:p>
            <a:pPr algn="ctr"/>
            <a:r>
              <a:rPr lang="pt-PT" sz="1200" dirty="0">
                <a:solidFill>
                  <a:srgbClr val="008CBA"/>
                </a:solidFill>
              </a:rPr>
              <a:t>________</a:t>
            </a:r>
            <a:r>
              <a:rPr lang="pt-PT" sz="1400" baseline="-25000" dirty="0">
                <a:solidFill>
                  <a:srgbClr val="008CBA"/>
                </a:solidFill>
              </a:rPr>
              <a:t>■</a:t>
            </a:r>
            <a:r>
              <a:rPr lang="pt-PT" sz="1200" dirty="0">
                <a:solidFill>
                  <a:srgbClr val="008CBA"/>
                </a:solidFill>
              </a:rPr>
              <a:t>________</a:t>
            </a:r>
          </a:p>
          <a:p>
            <a:pPr algn="ctr"/>
            <a:r>
              <a:rPr lang="pt-PT" sz="3200" dirty="0" smtClean="0">
                <a:solidFill>
                  <a:srgbClr val="008CBA"/>
                </a:solidFill>
              </a:rPr>
              <a:t>2022</a:t>
            </a:r>
            <a:endParaRPr lang="pt-PT" sz="3200" dirty="0">
              <a:solidFill>
                <a:srgbClr val="008CBA"/>
              </a:solidFill>
            </a:endParaRPr>
          </a:p>
          <a:p>
            <a:pPr algn="ctr"/>
            <a:r>
              <a:rPr lang="pt-PT" dirty="0">
                <a:solidFill>
                  <a:srgbClr val="008CBA"/>
                </a:solidFill>
              </a:rPr>
              <a:t>PRAIA</a:t>
            </a:r>
          </a:p>
          <a:p>
            <a:pPr algn="ctr"/>
            <a:r>
              <a:rPr lang="pt-PT" sz="1200" dirty="0">
                <a:solidFill>
                  <a:srgbClr val="008CBA"/>
                </a:solidFill>
              </a:rPr>
              <a:t>ILHA DE SANTIAGO</a:t>
            </a:r>
          </a:p>
          <a:p>
            <a:pPr algn="ctr"/>
            <a:r>
              <a:rPr lang="pt-PT" sz="2000" dirty="0">
                <a:solidFill>
                  <a:srgbClr val="008CBA"/>
                </a:solidFill>
              </a:rPr>
              <a:t>CABO VERDE</a:t>
            </a:r>
          </a:p>
        </p:txBody>
      </p:sp>
      <p:pic>
        <p:nvPicPr>
          <p:cNvPr id="19" name="Imagem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3408045"/>
            <a:ext cx="1415415" cy="1174115"/>
          </a:xfrm>
          <a:prstGeom prst="rect">
            <a:avLst/>
          </a:prstGeom>
        </p:spPr>
      </p:pic>
      <p:sp>
        <p:nvSpPr>
          <p:cNvPr id="20" name="Slide Number Placeholder 6"/>
          <p:cNvSpPr txBox="1"/>
          <p:nvPr/>
        </p:nvSpPr>
        <p:spPr bwMode="auto">
          <a:xfrm>
            <a:off x="6226206" y="6571929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1200" dirty="0" smtClean="0">
                <a:solidFill>
                  <a:schemeClr val="tx1"/>
                </a:solidFill>
              </a:rPr>
              <a:t>Pag </a:t>
            </a:r>
            <a:fld id="{6C07E9C5-6E20-4A25-9F31-81ECFC5683B7}" type="slidenum">
              <a:rPr lang="fr-FR" altLang="pt-PT" sz="1200" b="1" i="1" u="sng" dirty="0" smtClean="0">
                <a:solidFill>
                  <a:schemeClr val="tx1"/>
                </a:solidFill>
              </a:rPr>
              <a:t>12</a:t>
            </a:fld>
            <a:endParaRPr lang="fr-FR" altLang="pt-PT" sz="1200" b="1" i="1" u="sng" dirty="0" smtClean="0">
              <a:solidFill>
                <a:schemeClr val="tx1"/>
              </a:solidFill>
            </a:endParaRPr>
          </a:p>
        </p:txBody>
      </p:sp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260985" y="822546"/>
            <a:ext cx="5097780" cy="121729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pt-PT" altLang="pt-PT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sto MT" panose="02040603050505030304" pitchFamily="18" charset="0"/>
              </a:rPr>
              <a:t>ROnDA / RODADA</a:t>
            </a:r>
          </a:p>
          <a:p>
            <a:pPr algn="ctr">
              <a:defRPr/>
            </a:pPr>
            <a:r>
              <a:rPr lang="pt-PT" altLang="pt-PT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sto MT" panose="02040603050505030304" pitchFamily="18" charset="0"/>
              </a:rPr>
              <a:t>DE NEGÓCIOS</a:t>
            </a:r>
          </a:p>
        </p:txBody>
      </p:sp>
      <p:sp>
        <p:nvSpPr>
          <p:cNvPr id="13" name="CaixaDeTexto 1"/>
          <p:cNvSpPr txBox="1"/>
          <p:nvPr/>
        </p:nvSpPr>
        <p:spPr>
          <a:xfrm>
            <a:off x="9640569" y="4084330"/>
            <a:ext cx="1734893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i="1" dirty="0" smtClean="0">
                <a:solidFill>
                  <a:srgbClr val="008CBA"/>
                </a:solidFill>
                <a:latin typeface="Arial Narrow" panose="020B0606020202030204" pitchFamily="34" charset="0"/>
              </a:rPr>
              <a:t>CONTACTS</a:t>
            </a:r>
            <a:endParaRPr lang="pt-PT" i="1" dirty="0">
              <a:solidFill>
                <a:srgbClr val="008CBA"/>
              </a:solidFill>
              <a:latin typeface="Arial Narrow" panose="020B0606020202030204" pitchFamily="34" charset="0"/>
            </a:endParaRPr>
          </a:p>
        </p:txBody>
      </p:sp>
      <p:sp>
        <p:nvSpPr>
          <p:cNvPr id="15" name="CaixaDeTexto 53"/>
          <p:cNvSpPr txBox="1"/>
          <p:nvPr/>
        </p:nvSpPr>
        <p:spPr>
          <a:xfrm>
            <a:off x="9906000" y="4328795"/>
            <a:ext cx="2277427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 smtClean="0">
                <a:solidFill>
                  <a:srgbClr val="3EA4BA"/>
                </a:solidFill>
              </a:rPr>
              <a:t>EVENT</a:t>
            </a:r>
            <a:endParaRPr lang="en-US" sz="1600" b="1" i="1" dirty="0">
              <a:solidFill>
                <a:srgbClr val="3EA4BA"/>
              </a:solidFill>
            </a:endParaRPr>
          </a:p>
          <a:p>
            <a:r>
              <a:rPr lang="pt-PT" sz="1200" i="1" dirty="0">
                <a:latin typeface="Arial Narrow" panose="020B0606020202030204" pitchFamily="34" charset="0"/>
              </a:rPr>
              <a:t>Apartado nº 1042 </a:t>
            </a:r>
            <a:endParaRPr lang="pt-PT" sz="1200" i="1" dirty="0" smtClean="0">
              <a:latin typeface="Arial Narrow" panose="020B0606020202030204" pitchFamily="34" charset="0"/>
            </a:endParaRPr>
          </a:p>
          <a:p>
            <a:r>
              <a:rPr lang="pt-PT" sz="1200" i="1" dirty="0">
                <a:latin typeface="Arial Narrow" panose="020B0606020202030204" pitchFamily="34" charset="0"/>
              </a:rPr>
              <a:t>Código Postal nº 7600 </a:t>
            </a:r>
            <a:endParaRPr lang="pt-PT" sz="1200" i="1" dirty="0" smtClean="0">
              <a:latin typeface="Arial Narrow" panose="020B0606020202030204" pitchFamily="34" charset="0"/>
            </a:endParaRPr>
          </a:p>
          <a:p>
            <a:r>
              <a:rPr lang="pt-PT" sz="1200" i="1" dirty="0" smtClean="0">
                <a:latin typeface="Arial Narrow" panose="020B0606020202030204" pitchFamily="34" charset="0"/>
              </a:rPr>
              <a:t>Praia </a:t>
            </a:r>
          </a:p>
          <a:p>
            <a:r>
              <a:rPr lang="pt-PT" sz="1200" i="1" dirty="0">
                <a:latin typeface="Arial Narrow" panose="020B0606020202030204" pitchFamily="34" charset="0"/>
              </a:rPr>
              <a:t>República de Cabo Verde </a:t>
            </a:r>
            <a:endParaRPr lang="en-US" sz="1200" dirty="0" smtClean="0">
              <a:latin typeface="Arial Narrow" panose="020B0606020202030204" pitchFamily="34" charset="0"/>
            </a:endParaRPr>
          </a:p>
          <a:p>
            <a:r>
              <a:rPr lang="en-US" sz="1200" dirty="0" smtClean="0">
                <a:latin typeface="Arial Narrow" panose="020B0606020202030204" pitchFamily="34" charset="0"/>
              </a:rPr>
              <a:t>WhatsApp</a:t>
            </a:r>
            <a:r>
              <a:rPr lang="en-US" sz="1200" dirty="0">
                <a:latin typeface="Arial Narrow" panose="020B0606020202030204" pitchFamily="34" charset="0"/>
              </a:rPr>
              <a:t>:+351 </a:t>
            </a:r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969 764 181</a:t>
            </a:r>
          </a:p>
          <a:p>
            <a:r>
              <a:rPr lang="pt-PT" altLang="en-US" sz="1200" dirty="0" smtClean="0">
                <a:latin typeface="Arial Narrow" panose="020B0606020202030204" pitchFamily="34" charset="0"/>
                <a:sym typeface="+mn-ea"/>
              </a:rPr>
              <a:t>Viber</a:t>
            </a:r>
            <a:r>
              <a:rPr lang="en-US" sz="1200" dirty="0">
                <a:latin typeface="Arial Narrow" panose="020B0606020202030204" pitchFamily="34" charset="0"/>
                <a:sym typeface="+mn-ea"/>
              </a:rPr>
              <a:t>:+</a:t>
            </a:r>
            <a:r>
              <a:rPr lang="en-US" sz="1200">
                <a:latin typeface="Arial Narrow" panose="020B0606020202030204" pitchFamily="34" charset="0"/>
                <a:sym typeface="+mn-ea"/>
              </a:rPr>
              <a:t>351 </a:t>
            </a:r>
            <a:r>
              <a:rPr lang="en-US" sz="120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969 764 181</a:t>
            </a:r>
          </a:p>
          <a:p>
            <a:r>
              <a:rPr lang="en-US" sz="1200" smtClean="0">
                <a:latin typeface="Arial Narrow" panose="020B0606020202030204" pitchFamily="34" charset="0"/>
              </a:rPr>
              <a:t>Skype</a:t>
            </a:r>
            <a:r>
              <a:rPr lang="en-US" sz="1200" dirty="0">
                <a:latin typeface="Arial Narrow" panose="020B0606020202030204" pitchFamily="34" charset="0"/>
              </a:rPr>
              <a:t>: </a:t>
            </a:r>
            <a:r>
              <a:rPr lang="en-US" sz="1200" dirty="0" err="1">
                <a:latin typeface="Arial Narrow" panose="020B0606020202030204" pitchFamily="34" charset="0"/>
              </a:rPr>
              <a:t>setimocontinente</a:t>
            </a:r>
            <a:endParaRPr lang="en-US" sz="1200" dirty="0">
              <a:latin typeface="Arial Narrow" panose="020B0606020202030204" pitchFamily="34" charset="0"/>
            </a:endParaRPr>
          </a:p>
          <a:p>
            <a:r>
              <a:rPr lang="pt-PT" sz="1200" dirty="0" smtClean="0">
                <a:latin typeface="Arial Narrow" panose="020B0606020202030204" pitchFamily="34" charset="0"/>
              </a:rPr>
              <a:t>events</a:t>
            </a:r>
            <a:r>
              <a:rPr lang="en-US" sz="1200" dirty="0" smtClean="0">
                <a:latin typeface="Arial Narrow" panose="020B0606020202030204" pitchFamily="34" charset="0"/>
              </a:rPr>
              <a:t>@</a:t>
            </a:r>
            <a:r>
              <a:rPr lang="en-US" sz="1200" dirty="0" err="1" smtClean="0">
                <a:latin typeface="Arial Narrow" panose="020B0606020202030204" pitchFamily="34" charset="0"/>
              </a:rPr>
              <a:t>atlanticbusiness</a:t>
            </a:r>
            <a:r>
              <a:rPr lang="pt-PT" altLang="en-US" sz="1200" dirty="0" smtClean="0">
                <a:latin typeface="Arial Narrow" panose="020B0606020202030204" pitchFamily="34" charset="0"/>
              </a:rPr>
              <a:t>forum</a:t>
            </a:r>
            <a:r>
              <a:rPr lang="en-US" sz="1200" dirty="0" smtClean="0">
                <a:latin typeface="Arial Narrow" panose="020B0606020202030204" pitchFamily="34" charset="0"/>
              </a:rPr>
              <a:t>.com</a:t>
            </a:r>
          </a:p>
          <a:p>
            <a:r>
              <a:rPr lang="en-US" sz="1200" dirty="0" smtClean="0">
                <a:latin typeface="Arial Narrow" panose="020B0606020202030204" pitchFamily="34" charset="0"/>
              </a:rPr>
              <a:t>www</a:t>
            </a:r>
            <a:r>
              <a:rPr lang="en-US" sz="1200" dirty="0">
                <a:latin typeface="Arial Narrow" panose="020B0606020202030204" pitchFamily="34" charset="0"/>
              </a:rPr>
              <a:t>.</a:t>
            </a:r>
            <a:r>
              <a:rPr lang="en-US" sz="1200" dirty="0" smtClean="0">
                <a:latin typeface="Arial Narrow" panose="020B0606020202030204" pitchFamily="34" charset="0"/>
              </a:rPr>
              <a:t>atlanticbusiness</a:t>
            </a:r>
            <a:r>
              <a:rPr lang="pt-PT" altLang="en-US" sz="1200" dirty="0" smtClean="0">
                <a:latin typeface="Arial Narrow" panose="020B0606020202030204" pitchFamily="34" charset="0"/>
              </a:rPr>
              <a:t>forum</a:t>
            </a:r>
            <a:r>
              <a:rPr lang="en-US" sz="1200" dirty="0" smtClean="0">
                <a:latin typeface="Arial Narrow" panose="020B0606020202030204" pitchFamily="34" charset="0"/>
              </a:rPr>
              <a:t>.com</a:t>
            </a:r>
          </a:p>
          <a:p>
            <a:r>
              <a:rPr lang="en-US" sz="1200" dirty="0" smtClean="0">
                <a:latin typeface="Arial Narrow" panose="020B0606020202030204" pitchFamily="34" charset="0"/>
              </a:rPr>
              <a:t>www.</a:t>
            </a:r>
            <a:r>
              <a:rPr lang="pt-PT" sz="1200" dirty="0" smtClean="0">
                <a:latin typeface="Arial Narrow" panose="020B0606020202030204" pitchFamily="34" charset="0"/>
              </a:rPr>
              <a:t>emergys</a:t>
            </a:r>
            <a:r>
              <a:rPr lang="en-US" sz="1200" dirty="0" smtClean="0">
                <a:latin typeface="Arial Narrow" panose="020B0606020202030204" pitchFamily="34" charset="0"/>
              </a:rPr>
              <a:t>.tech</a:t>
            </a:r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346717" y="6642093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pic>
        <p:nvPicPr>
          <p:cNvPr id="22" name="Imagem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78285" y="6451600"/>
            <a:ext cx="502920" cy="389255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8468" y="6434461"/>
            <a:ext cx="1726630" cy="39845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9253" y="187240"/>
            <a:ext cx="2677325" cy="559804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09" y="77554"/>
            <a:ext cx="2855822" cy="674386"/>
          </a:xfrm>
          <a:prstGeom prst="rect">
            <a:avLst/>
          </a:prstGeom>
        </p:spPr>
      </p:pic>
      <p:pic>
        <p:nvPicPr>
          <p:cNvPr id="25" name="Imagem 10" descr="LOGO-Paises ecowa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295" y="6151428"/>
            <a:ext cx="701023" cy="6939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riângulo Retângulo 4"/>
          <p:cNvSpPr/>
          <p:nvPr/>
        </p:nvSpPr>
        <p:spPr>
          <a:xfrm flipH="1">
            <a:off x="0" y="243840"/>
            <a:ext cx="12228830" cy="6618605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altLang="en-US">
              <a:solidFill>
                <a:schemeClr val="accent1"/>
              </a:solidFill>
            </a:endParaRPr>
          </a:p>
        </p:txBody>
      </p:sp>
      <p:pic>
        <p:nvPicPr>
          <p:cNvPr id="10" name="Imagem 9" descr="LOGO-Paises ecowa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2640" y="122541"/>
            <a:ext cx="3897630" cy="3858260"/>
          </a:xfrm>
          <a:prstGeom prst="rect">
            <a:avLst/>
          </a:prstGeom>
        </p:spPr>
      </p:pic>
      <p:pic>
        <p:nvPicPr>
          <p:cNvPr id="7" name="Imagem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78285" y="6451600"/>
            <a:ext cx="502920" cy="389255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27" name="Imagem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855" y="2749745"/>
            <a:ext cx="677545" cy="561975"/>
          </a:xfrm>
          <a:prstGeom prst="rect">
            <a:avLst/>
          </a:prstGeom>
        </p:spPr>
      </p:pic>
      <p:graphicFrame>
        <p:nvGraphicFramePr>
          <p:cNvPr id="15" name="Tabela 14"/>
          <p:cNvGraphicFramePr/>
          <p:nvPr>
            <p:extLst>
              <p:ext uri="{D42A27DB-BD31-4B8C-83A1-F6EECF244321}">
                <p14:modId xmlns:p14="http://schemas.microsoft.com/office/powerpoint/2010/main" val="2850334504"/>
              </p:ext>
            </p:extLst>
          </p:nvPr>
        </p:nvGraphicFramePr>
        <p:xfrm>
          <a:off x="541866" y="3453749"/>
          <a:ext cx="8569749" cy="27197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8734"/>
                <a:gridCol w="499533"/>
                <a:gridCol w="3311019"/>
                <a:gridCol w="500463"/>
              </a:tblGrid>
              <a:tr h="2413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pt-PT" altLang="en-US" sz="1200" b="1" dirty="0" smtClean="0">
                          <a:solidFill>
                            <a:schemeClr val="tx1"/>
                          </a:solidFill>
                          <a:latin typeface="Calibri" panose="020F0502020204030204" charset="-122"/>
                        </a:rPr>
                        <a:t>Índice</a:t>
                      </a:r>
                      <a:endParaRPr lang="pt-PT" altLang="en-US" sz="1200" b="1" dirty="0">
                        <a:solidFill>
                          <a:schemeClr val="tx1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ACD4C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chemeClr val="tx1"/>
                          </a:solidFill>
                          <a:latin typeface="Calibri" panose="020F0502020204030204" charset="-122"/>
                        </a:rPr>
                        <a:t>P</a:t>
                      </a:r>
                      <a:r>
                        <a:rPr lang="pt-PT" altLang="en-US" sz="1200" b="1">
                          <a:solidFill>
                            <a:schemeClr val="tx1"/>
                          </a:solidFill>
                          <a:latin typeface="Calibri" panose="020F0502020204030204" charset="-122"/>
                        </a:rPr>
                        <a:t>a</a:t>
                      </a:r>
                      <a:r>
                        <a:rPr lang="en-US" sz="1200" b="1">
                          <a:solidFill>
                            <a:schemeClr val="tx1"/>
                          </a:solidFill>
                          <a:latin typeface="Calibri" panose="020F0502020204030204" charset="-122"/>
                        </a:rPr>
                        <a:t>g</a:t>
                      </a:r>
                      <a:endParaRPr lang="en-US" altLang="en-US" sz="1200" b="1">
                        <a:solidFill>
                          <a:schemeClr val="tx1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ACD4C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pt-PT" altLang="en-US" sz="1200" b="1" dirty="0" smtClean="0">
                          <a:solidFill>
                            <a:schemeClr val="tx1"/>
                          </a:solidFill>
                          <a:latin typeface="Calibri" panose="020F0502020204030204" charset="-122"/>
                        </a:rPr>
                        <a:t>Índice</a:t>
                      </a:r>
                      <a:endParaRPr lang="pt-PT" altLang="en-US" sz="1200" b="1" dirty="0">
                        <a:solidFill>
                          <a:schemeClr val="tx1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ACD4C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chemeClr val="tx1"/>
                          </a:solidFill>
                          <a:latin typeface="Calibri" panose="020F0502020204030204" charset="-122"/>
                        </a:rPr>
                        <a:t>P</a:t>
                      </a:r>
                      <a:r>
                        <a:rPr lang="pt-PT" altLang="en-US" sz="1200" b="1">
                          <a:solidFill>
                            <a:schemeClr val="tx1"/>
                          </a:solidFill>
                          <a:latin typeface="Calibri" panose="020F0502020204030204" charset="-122"/>
                        </a:rPr>
                        <a:t>a</a:t>
                      </a:r>
                      <a:r>
                        <a:rPr lang="en-US" sz="1200" b="1">
                          <a:solidFill>
                            <a:schemeClr val="tx1"/>
                          </a:solidFill>
                          <a:latin typeface="Calibri" panose="020F0502020204030204" charset="-122"/>
                        </a:rPr>
                        <a:t>g</a:t>
                      </a:r>
                      <a:endParaRPr lang="en-US" altLang="en-US" sz="1200" b="1">
                        <a:solidFill>
                          <a:schemeClr val="tx1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ACD4C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pt-PT" sz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 </a:t>
                      </a:r>
                      <a:r>
                        <a:rPr lang="pt-PT" altLang="en-US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Preâmbulo</a:t>
                      </a:r>
                      <a:endParaRPr lang="pt-PT" altLang="en-US" sz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  <a:sym typeface="+mn-ea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</a:rPr>
                        <a:t>3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pt-PT" sz="12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Assistência Jurídica e Intérprete </a:t>
                      </a: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pt-PT" altLang="en-US" sz="12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</a:rPr>
                        <a:t>8</a:t>
                      </a: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pt-PT" sz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As Etapas de preparação da </a:t>
                      </a:r>
                      <a:r>
                        <a:rPr lang="pt-PT" sz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Ronda / Rodada de Negócios</a:t>
                      </a:r>
                      <a:endParaRPr lang="pt-PT" altLang="en-US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  <a:sym typeface="+mn-ea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pt-PT" altLang="en-US" sz="1200" b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</a:rPr>
                        <a:t>4</a:t>
                      </a: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pt-PT" sz="12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O </a:t>
                      </a:r>
                      <a:r>
                        <a:rPr lang="pt-PT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programa da Ronda / Rodada de Negócios</a:t>
                      </a:r>
                      <a:endParaRPr lang="pt-PT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  <a:sym typeface="+mn-ea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pt-PT" alt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</a:rPr>
                        <a:t>9</a:t>
                      </a:r>
                      <a:endParaRPr lang="pt-PT" altLang="en-US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algn="just"/>
                      <a:r>
                        <a:rPr lang="pt-PT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Ronda </a:t>
                      </a:r>
                      <a:r>
                        <a:rPr lang="pt-PT" sz="12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/ Rodada de Negócios</a:t>
                      </a: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pt-PT" altLang="en-US" sz="1200" b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</a:rPr>
                        <a:t>5</a:t>
                      </a:r>
                    </a:p>
                  </a:txBody>
                  <a:tcPr marL="12700" marR="12700" marT="127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Prazos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 para a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manifestação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 de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interesse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 e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inscrições</a:t>
                      </a:r>
                      <a:endParaRPr lang="pt-PT" altLang="fr-FR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  <a:sym typeface="+mn-ea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pt-PT" alt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</a:rPr>
                        <a:t>10</a:t>
                      </a:r>
                      <a:endParaRPr lang="pt-PT" altLang="en-US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algn="just"/>
                      <a:r>
                        <a:rPr lang="pt-PT" sz="1200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Metodologia de Ronda / </a:t>
                      </a:r>
                      <a:r>
                        <a:rPr lang="pt-PT" sz="1200" i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Rodada de Negócios</a:t>
                      </a:r>
                      <a:endParaRPr lang="pt-PT" sz="1200" b="0" i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  <a:sym typeface="+mn-ea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pt-PT" altLang="en-US" sz="1200" b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</a:rPr>
                        <a:t>6</a:t>
                      </a:r>
                    </a:p>
                  </a:txBody>
                  <a:tcPr marL="12700" marR="12700" marT="127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Como participar</a:t>
                      </a:r>
                      <a:endParaRPr lang="pt-PT" altLang="fr-FR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  <a:sym typeface="+mn-ea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pt-PT" alt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</a:rPr>
                        <a:t>11</a:t>
                      </a:r>
                      <a:endParaRPr lang="pt-PT" altLang="en-US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pt-PT" sz="1200" b="0" i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sym typeface="+mn-ea"/>
                        </a:rPr>
                        <a:t>Benefícios da Ronda / Rodada de Negócios</a:t>
                      </a:r>
                      <a:endParaRPr lang="pt-PT" sz="1200" b="0" i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  <a:sym typeface="+mn-ea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pt-PT" altLang="en-US" sz="1200" b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</a:rPr>
                        <a:t>6</a:t>
                      </a:r>
                    </a:p>
                  </a:txBody>
                  <a:tcPr marL="12700" marR="12700" marT="127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Contactos</a:t>
                      </a:r>
                      <a:endParaRPr lang="pt-PT" altLang="en-US" sz="1200" b="0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Arial Narrow" panose="020B0606020202030204" pitchFamily="34" charset="0"/>
                        <a:sym typeface="+mn-ea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pt-PT" altLang="en-US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</a:rPr>
                        <a:t>12</a:t>
                      </a:r>
                      <a:endParaRPr lang="pt-PT" altLang="en-US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68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pt-PT" sz="1200" b="0" i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sym typeface="+mn-ea"/>
                        </a:rPr>
                        <a:t>Os principais benefícios de participar na </a:t>
                      </a:r>
                      <a:r>
                        <a:rPr lang="pt-PT" sz="1200" b="0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sym typeface="+mn-ea"/>
                        </a:rPr>
                        <a:t>Ronda / Rodada </a:t>
                      </a:r>
                      <a:r>
                        <a:rPr lang="pt-PT" sz="1200" b="0" i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sym typeface="+mn-ea"/>
                        </a:rPr>
                        <a:t> de Negócios</a:t>
                      </a:r>
                      <a:endParaRPr lang="pt-PT" altLang="fr-FR" sz="1200" b="0" i="1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  <a:sym typeface="+mn-ea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pt-PT" altLang="en-US" sz="12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</a:rPr>
                        <a:t>6</a:t>
                      </a:r>
                    </a:p>
                  </a:txBody>
                  <a:tcPr marL="12700" marR="12700" marT="127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endParaRPr lang="pt-PT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  <a:sym typeface="+mn-ea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pt-PT" altLang="en-US" sz="1200" b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</a:pPr>
                      <a:r>
                        <a:rPr lang="pt-PT" sz="1200" b="0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sym typeface="+mn-ea"/>
                        </a:rPr>
                        <a:t>S</a:t>
                      </a:r>
                      <a:r>
                        <a:rPr lang="pt-PT" sz="1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sym typeface="+mn-ea"/>
                        </a:rPr>
                        <a:t>uporte aos negócios e às iniciativas Empresariais</a:t>
                      </a:r>
                      <a:endParaRPr lang="pt-PT" altLang="fr-FR" sz="1200" b="0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Arial Narrow" panose="020B0606020202030204" pitchFamily="34" charset="0"/>
                        <a:sym typeface="+mn-ea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pt-PT" altLang="en-US" sz="12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</a:rPr>
                        <a:t>6</a:t>
                      </a:r>
                    </a:p>
                  </a:txBody>
                  <a:tcPr marL="12700" marR="12700" marT="127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endParaRPr lang="pt-PT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  <a:sym typeface="+mn-ea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pt-PT" altLang="en-US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pt-PT" sz="1200" b="0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sym typeface="+mn-ea"/>
                        </a:rPr>
                        <a:t>As responsabilidadess dos Pontos Focais</a:t>
                      </a:r>
                      <a:endParaRPr lang="pt-PT" altLang="fr-FR" sz="1200" b="0" i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  <a:sym typeface="+mn-ea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pt-PT" altLang="en-US" sz="1200" b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</a:rPr>
                        <a:t>7</a:t>
                      </a:r>
                    </a:p>
                  </a:txBody>
                  <a:tcPr marL="12700" marR="12700" marT="127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t-PT" altLang="en-US" sz="1200" b="0" i="1" dirty="0" err="1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Arial Narrow" panose="020B0606020202030204" pitchFamily="34" charset="0"/>
                        <a:sym typeface="+mn-ea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1200" b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endParaRPr lang="pt-PT" altLang="fr-FR" sz="1200" b="0" i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  <a:sym typeface="+mn-ea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pt-PT" altLang="en-US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endParaRPr lang="en-US" sz="1200" b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1200" b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endParaRPr lang="pt-PT" sz="1200" b="0" i="1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  <a:sym typeface="+mn-ea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1200" b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endParaRPr lang="en-US" altLang="en-US" sz="1200" b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 Narrow" panose="020B0606020202030204" pitchFamily="3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3" name="Imagem 2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5595" y="1305560"/>
            <a:ext cx="2413000" cy="1356995"/>
          </a:xfrm>
          <a:prstGeom prst="rect">
            <a:avLst/>
          </a:prstGeom>
        </p:spPr>
      </p:pic>
      <p:sp>
        <p:nvSpPr>
          <p:cNvPr id="12" name="CaixaDeTexto 67"/>
          <p:cNvSpPr txBox="1"/>
          <p:nvPr/>
        </p:nvSpPr>
        <p:spPr>
          <a:xfrm>
            <a:off x="9360535" y="2009775"/>
            <a:ext cx="2698750" cy="19005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pt-PT" sz="2400" dirty="0" smtClean="0">
                <a:solidFill>
                  <a:schemeClr val="bg1"/>
                </a:solidFill>
              </a:rPr>
              <a:t>19 DE MARÇO</a:t>
            </a:r>
          </a:p>
          <a:p>
            <a:pPr algn="ctr"/>
            <a:r>
              <a:rPr lang="pt-PT" sz="1200" dirty="0">
                <a:solidFill>
                  <a:schemeClr val="bg1"/>
                </a:solidFill>
              </a:rPr>
              <a:t>______</a:t>
            </a:r>
            <a:r>
              <a:rPr lang="pt-PT" sz="1400" baseline="-25000" dirty="0">
                <a:solidFill>
                  <a:schemeClr val="bg1"/>
                </a:solidFill>
              </a:rPr>
              <a:t>■</a:t>
            </a:r>
            <a:r>
              <a:rPr lang="pt-PT" sz="1200" dirty="0">
                <a:solidFill>
                  <a:schemeClr val="bg1"/>
                </a:solidFill>
              </a:rPr>
              <a:t>________</a:t>
            </a:r>
          </a:p>
          <a:p>
            <a:pPr algn="ctr"/>
            <a:r>
              <a:rPr lang="pt-PT" sz="3200" dirty="0" smtClean="0">
                <a:solidFill>
                  <a:schemeClr val="bg1"/>
                </a:solidFill>
              </a:rPr>
              <a:t>2022</a:t>
            </a:r>
            <a:endParaRPr lang="pt-PT" sz="3200" dirty="0">
              <a:solidFill>
                <a:schemeClr val="bg1"/>
              </a:solidFill>
            </a:endParaRPr>
          </a:p>
          <a:p>
            <a:pPr algn="ctr"/>
            <a:r>
              <a:rPr lang="pt-PT" dirty="0">
                <a:solidFill>
                  <a:schemeClr val="bg1"/>
                </a:solidFill>
              </a:rPr>
              <a:t>PRAIA</a:t>
            </a:r>
          </a:p>
          <a:p>
            <a:pPr algn="ctr"/>
            <a:r>
              <a:rPr lang="pt-PT" sz="1200" dirty="0">
                <a:solidFill>
                  <a:schemeClr val="bg1"/>
                </a:solidFill>
              </a:rPr>
              <a:t>ILHA DE SANTIAGO</a:t>
            </a:r>
          </a:p>
          <a:p>
            <a:pPr algn="ctr"/>
            <a:r>
              <a:rPr lang="pt-PT" sz="2000" dirty="0">
                <a:solidFill>
                  <a:schemeClr val="bg1"/>
                </a:solidFill>
              </a:rPr>
              <a:t>CABO VERDE</a:t>
            </a:r>
          </a:p>
        </p:txBody>
      </p:sp>
      <p:sp>
        <p:nvSpPr>
          <p:cNvPr id="13" name="CaixaDeTexto 1"/>
          <p:cNvSpPr txBox="1"/>
          <p:nvPr/>
        </p:nvSpPr>
        <p:spPr>
          <a:xfrm>
            <a:off x="9640569" y="4084330"/>
            <a:ext cx="1734893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i="1" dirty="0" smtClean="0">
                <a:solidFill>
                  <a:srgbClr val="008CBA"/>
                </a:solidFill>
                <a:latin typeface="Arial Narrow" panose="020B0606020202030204" pitchFamily="34" charset="0"/>
              </a:rPr>
              <a:t>CONTACTS</a:t>
            </a:r>
            <a:endParaRPr lang="pt-PT" i="1" dirty="0">
              <a:solidFill>
                <a:srgbClr val="008CBA"/>
              </a:solidFill>
              <a:latin typeface="Arial Narrow" panose="020B0606020202030204" pitchFamily="34" charset="0"/>
            </a:endParaRPr>
          </a:p>
        </p:txBody>
      </p:sp>
      <p:sp>
        <p:nvSpPr>
          <p:cNvPr id="14" name="CaixaDeTexto 53"/>
          <p:cNvSpPr txBox="1"/>
          <p:nvPr/>
        </p:nvSpPr>
        <p:spPr>
          <a:xfrm>
            <a:off x="9906000" y="4328795"/>
            <a:ext cx="2277427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 smtClean="0">
                <a:solidFill>
                  <a:srgbClr val="3EA4BA"/>
                </a:solidFill>
              </a:rPr>
              <a:t>EVENT</a:t>
            </a:r>
            <a:endParaRPr lang="en-US" sz="1600" b="1" i="1" dirty="0">
              <a:solidFill>
                <a:srgbClr val="3EA4BA"/>
              </a:solidFill>
            </a:endParaRPr>
          </a:p>
          <a:p>
            <a:r>
              <a:rPr lang="pt-PT" sz="1200" i="1" dirty="0">
                <a:latin typeface="Arial Narrow" panose="020B0606020202030204" pitchFamily="34" charset="0"/>
              </a:rPr>
              <a:t>Apartado nº 1042 </a:t>
            </a:r>
            <a:endParaRPr lang="pt-PT" sz="1200" i="1" dirty="0" smtClean="0">
              <a:latin typeface="Arial Narrow" panose="020B0606020202030204" pitchFamily="34" charset="0"/>
            </a:endParaRPr>
          </a:p>
          <a:p>
            <a:r>
              <a:rPr lang="pt-PT" sz="1200" i="1" dirty="0">
                <a:latin typeface="Arial Narrow" panose="020B0606020202030204" pitchFamily="34" charset="0"/>
              </a:rPr>
              <a:t>Código Postal nº 7600 </a:t>
            </a:r>
            <a:endParaRPr lang="pt-PT" sz="1200" i="1" dirty="0" smtClean="0">
              <a:latin typeface="Arial Narrow" panose="020B0606020202030204" pitchFamily="34" charset="0"/>
            </a:endParaRPr>
          </a:p>
          <a:p>
            <a:r>
              <a:rPr lang="pt-PT" sz="1200" i="1" dirty="0" smtClean="0">
                <a:latin typeface="Arial Narrow" panose="020B0606020202030204" pitchFamily="34" charset="0"/>
              </a:rPr>
              <a:t>Praia </a:t>
            </a:r>
          </a:p>
          <a:p>
            <a:r>
              <a:rPr lang="pt-PT" sz="1200" i="1" dirty="0">
                <a:latin typeface="Arial Narrow" panose="020B0606020202030204" pitchFamily="34" charset="0"/>
              </a:rPr>
              <a:t>República de Cabo Verde </a:t>
            </a:r>
            <a:endParaRPr lang="en-US" sz="1200" dirty="0" smtClean="0">
              <a:latin typeface="Arial Narrow" panose="020B0606020202030204" pitchFamily="34" charset="0"/>
            </a:endParaRPr>
          </a:p>
          <a:p>
            <a:r>
              <a:rPr lang="en-US" sz="1200" dirty="0" smtClean="0">
                <a:latin typeface="Arial Narrow" panose="020B0606020202030204" pitchFamily="34" charset="0"/>
              </a:rPr>
              <a:t>WhatsApp</a:t>
            </a:r>
            <a:r>
              <a:rPr lang="en-US" sz="1200" dirty="0">
                <a:latin typeface="Arial Narrow" panose="020B0606020202030204" pitchFamily="34" charset="0"/>
              </a:rPr>
              <a:t>:+351 964 406 </a:t>
            </a:r>
            <a:r>
              <a:rPr lang="en-US" sz="1200" dirty="0" smtClean="0">
                <a:latin typeface="Arial Narrow" panose="020B0606020202030204" pitchFamily="34" charset="0"/>
              </a:rPr>
              <a:t>800</a:t>
            </a:r>
          </a:p>
          <a:p>
            <a:r>
              <a:rPr lang="pt-PT" altLang="en-US" sz="1200" dirty="0">
                <a:latin typeface="Arial Narrow" panose="020B0606020202030204" pitchFamily="34" charset="0"/>
                <a:sym typeface="+mn-ea"/>
              </a:rPr>
              <a:t>Viber</a:t>
            </a:r>
            <a:r>
              <a:rPr lang="en-US" sz="1200" dirty="0">
                <a:latin typeface="Arial Narrow" panose="020B0606020202030204" pitchFamily="34" charset="0"/>
                <a:sym typeface="+mn-ea"/>
              </a:rPr>
              <a:t>:+351 964 406 </a:t>
            </a:r>
            <a:r>
              <a:rPr lang="en-US" sz="1200" dirty="0" smtClean="0">
                <a:latin typeface="Arial Narrow" panose="020B0606020202030204" pitchFamily="34" charset="0"/>
                <a:sym typeface="+mn-ea"/>
              </a:rPr>
              <a:t>800</a:t>
            </a:r>
            <a:endParaRPr lang="en-US" sz="1200" dirty="0">
              <a:latin typeface="Arial Narrow" panose="020B0606020202030204" pitchFamily="34" charset="0"/>
            </a:endParaRPr>
          </a:p>
          <a:p>
            <a:r>
              <a:rPr lang="en-US" sz="1200" dirty="0">
                <a:latin typeface="Arial Narrow" panose="020B0606020202030204" pitchFamily="34" charset="0"/>
              </a:rPr>
              <a:t>Skype: </a:t>
            </a:r>
            <a:r>
              <a:rPr lang="en-US" sz="1200" dirty="0" err="1">
                <a:latin typeface="Arial Narrow" panose="020B0606020202030204" pitchFamily="34" charset="0"/>
              </a:rPr>
              <a:t>setimocontinente</a:t>
            </a:r>
            <a:endParaRPr lang="en-US" sz="1200" dirty="0">
              <a:latin typeface="Arial Narrow" panose="020B0606020202030204" pitchFamily="34" charset="0"/>
            </a:endParaRPr>
          </a:p>
          <a:p>
            <a:r>
              <a:rPr lang="pt-PT" sz="1200" dirty="0" smtClean="0">
                <a:latin typeface="Arial Narrow" panose="020B0606020202030204" pitchFamily="34" charset="0"/>
              </a:rPr>
              <a:t>events</a:t>
            </a:r>
            <a:r>
              <a:rPr lang="en-US" sz="1200" dirty="0" smtClean="0">
                <a:latin typeface="Arial Narrow" panose="020B0606020202030204" pitchFamily="34" charset="0"/>
              </a:rPr>
              <a:t>@</a:t>
            </a:r>
            <a:r>
              <a:rPr lang="en-US" sz="1200" dirty="0" err="1" smtClean="0">
                <a:latin typeface="Arial Narrow" panose="020B0606020202030204" pitchFamily="34" charset="0"/>
              </a:rPr>
              <a:t>atlanticbusiness</a:t>
            </a:r>
            <a:r>
              <a:rPr lang="pt-PT" altLang="en-US" sz="1200" dirty="0" smtClean="0">
                <a:latin typeface="Arial Narrow" panose="020B0606020202030204" pitchFamily="34" charset="0"/>
              </a:rPr>
              <a:t>forum</a:t>
            </a:r>
            <a:r>
              <a:rPr lang="en-US" sz="1200" dirty="0" smtClean="0">
                <a:latin typeface="Arial Narrow" panose="020B0606020202030204" pitchFamily="34" charset="0"/>
              </a:rPr>
              <a:t>.com</a:t>
            </a:r>
          </a:p>
          <a:p>
            <a:r>
              <a:rPr lang="en-US" sz="1200" dirty="0" smtClean="0">
                <a:latin typeface="Arial Narrow" panose="020B0606020202030204" pitchFamily="34" charset="0"/>
              </a:rPr>
              <a:t>www</a:t>
            </a:r>
            <a:r>
              <a:rPr lang="en-US" sz="1200" dirty="0">
                <a:latin typeface="Arial Narrow" panose="020B0606020202030204" pitchFamily="34" charset="0"/>
              </a:rPr>
              <a:t>.</a:t>
            </a:r>
            <a:r>
              <a:rPr lang="en-US" sz="1200" dirty="0" smtClean="0">
                <a:latin typeface="Arial Narrow" panose="020B0606020202030204" pitchFamily="34" charset="0"/>
              </a:rPr>
              <a:t>atlanticbusiness</a:t>
            </a:r>
            <a:r>
              <a:rPr lang="pt-PT" altLang="en-US" sz="1200" dirty="0" smtClean="0">
                <a:latin typeface="Arial Narrow" panose="020B0606020202030204" pitchFamily="34" charset="0"/>
              </a:rPr>
              <a:t>forum</a:t>
            </a:r>
            <a:r>
              <a:rPr lang="en-US" sz="1200" dirty="0" smtClean="0">
                <a:latin typeface="Arial Narrow" panose="020B0606020202030204" pitchFamily="34" charset="0"/>
              </a:rPr>
              <a:t>.com</a:t>
            </a:r>
          </a:p>
          <a:p>
            <a:r>
              <a:rPr lang="en-US" sz="1200" dirty="0" smtClean="0">
                <a:latin typeface="Arial Narrow" panose="020B0606020202030204" pitchFamily="34" charset="0"/>
              </a:rPr>
              <a:t>www.</a:t>
            </a:r>
            <a:r>
              <a:rPr lang="pt-PT" sz="1200" dirty="0" smtClean="0">
                <a:latin typeface="Arial Narrow" panose="020B0606020202030204" pitchFamily="34" charset="0"/>
              </a:rPr>
              <a:t>emergys</a:t>
            </a:r>
            <a:r>
              <a:rPr lang="en-US" sz="1200" dirty="0" smtClean="0">
                <a:latin typeface="Arial Narrow" panose="020B0606020202030204" pitchFamily="34" charset="0"/>
              </a:rPr>
              <a:t>.tech</a:t>
            </a:r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0346717" y="6642093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8113" y="6434461"/>
            <a:ext cx="1726630" cy="398453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9253" y="187240"/>
            <a:ext cx="2677325" cy="55980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09" y="77554"/>
            <a:ext cx="2855822" cy="674386"/>
          </a:xfrm>
          <a:prstGeom prst="rect">
            <a:avLst/>
          </a:prstGeom>
        </p:spPr>
      </p:pic>
      <p:pic>
        <p:nvPicPr>
          <p:cNvPr id="16" name="Imagem 10" descr="LOGO-Paises ecowa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295" y="6159048"/>
            <a:ext cx="701023" cy="6939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riângulo Retângulo 42"/>
          <p:cNvSpPr/>
          <p:nvPr/>
        </p:nvSpPr>
        <p:spPr>
          <a:xfrm flipH="1">
            <a:off x="0" y="239395"/>
            <a:ext cx="12194962" cy="6618605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altLang="en-US">
              <a:solidFill>
                <a:schemeClr val="accent1"/>
              </a:solidFill>
            </a:endParaRPr>
          </a:p>
        </p:txBody>
      </p:sp>
      <p:pic>
        <p:nvPicPr>
          <p:cNvPr id="18" name="Imagem 17" descr="LOGO-Paises ecowa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5" y="2979420"/>
            <a:ext cx="3897630" cy="3858260"/>
          </a:xfrm>
          <a:prstGeom prst="rect">
            <a:avLst/>
          </a:prstGeom>
        </p:spPr>
      </p:pic>
      <p:sp>
        <p:nvSpPr>
          <p:cNvPr id="3" name="Rectangle 5"/>
          <p:cNvSpPr/>
          <p:nvPr/>
        </p:nvSpPr>
        <p:spPr>
          <a:xfrm>
            <a:off x="3344726" y="4432050"/>
            <a:ext cx="968704" cy="840317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PT" b="1" i="1" dirty="0">
                <a:solidFill>
                  <a:srgbClr val="008080"/>
                </a:solidFill>
                <a:latin typeface="Arial Narrow" panose="020B0606020202030204" pitchFamily="34" charset="0"/>
              </a:rPr>
              <a:t>PLANO</a:t>
            </a:r>
          </a:p>
        </p:txBody>
      </p:sp>
      <p:sp>
        <p:nvSpPr>
          <p:cNvPr id="2" name="Right Arrow 6"/>
          <p:cNvSpPr/>
          <p:nvPr/>
        </p:nvSpPr>
        <p:spPr>
          <a:xfrm>
            <a:off x="4358146" y="4393950"/>
            <a:ext cx="445294" cy="891117"/>
          </a:xfrm>
          <a:prstGeom prst="rightArrow">
            <a:avLst/>
          </a:prstGeom>
          <a:solidFill>
            <a:srgbClr val="3EA4BA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6" name="Rectangle 7"/>
          <p:cNvSpPr/>
          <p:nvPr/>
        </p:nvSpPr>
        <p:spPr>
          <a:xfrm>
            <a:off x="4903973" y="3562264"/>
            <a:ext cx="1565672" cy="57573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pt-PT" sz="1200" i="1">
                <a:solidFill>
                  <a:schemeClr val="tx1"/>
                </a:solidFill>
                <a:latin typeface="Arial Narrow" panose="020B0606020202030204" pitchFamily="34" charset="0"/>
                <a:sym typeface="+mn-ea"/>
              </a:rPr>
              <a:t>Focado nos negócios</a:t>
            </a:r>
            <a:endParaRPr lang="pt-PT" sz="1200" i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Rectangle 20"/>
          <p:cNvSpPr/>
          <p:nvPr/>
        </p:nvSpPr>
        <p:spPr>
          <a:xfrm>
            <a:off x="4896309" y="4182919"/>
            <a:ext cx="1565672" cy="57573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PT" sz="1200" i="1">
                <a:solidFill>
                  <a:schemeClr val="tx1"/>
                </a:solidFill>
                <a:latin typeface="Arial Narrow" panose="020B0606020202030204" pitchFamily="34" charset="0"/>
                <a:sym typeface="+mn-ea"/>
              </a:rPr>
              <a:t>Centrado nas oportunidades</a:t>
            </a:r>
            <a:endParaRPr lang="pt-PT" sz="1200" i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2" name="Rectangle 22"/>
          <p:cNvSpPr/>
          <p:nvPr/>
        </p:nvSpPr>
        <p:spPr>
          <a:xfrm>
            <a:off x="4889165" y="4842683"/>
            <a:ext cx="1565672" cy="57573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pt-PT" sz="1200" i="1">
                <a:solidFill>
                  <a:schemeClr val="tx1"/>
                </a:solidFill>
                <a:latin typeface="Arial Narrow" panose="020B0606020202030204" pitchFamily="34" charset="0"/>
                <a:sym typeface="+mn-ea"/>
              </a:rPr>
              <a:t>Realista</a:t>
            </a:r>
            <a:endParaRPr lang="pt-PT" sz="1200" i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3" name="Rectangle 23"/>
          <p:cNvSpPr/>
          <p:nvPr/>
        </p:nvSpPr>
        <p:spPr>
          <a:xfrm>
            <a:off x="4904405" y="5507317"/>
            <a:ext cx="1565672" cy="57573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pt-PT" sz="1200" i="1">
                <a:solidFill>
                  <a:schemeClr val="tx1"/>
                </a:solidFill>
                <a:latin typeface="Arial Narrow" panose="020B0606020202030204" pitchFamily="34" charset="0"/>
                <a:sym typeface="+mn-ea"/>
              </a:rPr>
              <a:t>Estratégico</a:t>
            </a:r>
            <a:endParaRPr lang="pt-PT" sz="1200" i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5" name="Rectangle 8"/>
          <p:cNvSpPr/>
          <p:nvPr/>
        </p:nvSpPr>
        <p:spPr>
          <a:xfrm>
            <a:off x="6720926" y="4380616"/>
            <a:ext cx="1188244" cy="827617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PT" sz="1400">
                <a:solidFill>
                  <a:schemeClr val="tx1"/>
                </a:solidFill>
                <a:sym typeface="+mn-ea"/>
              </a:rPr>
              <a:t>Acções</a:t>
            </a:r>
            <a:endParaRPr lang="pt-PT" sz="1400" dirty="0">
              <a:solidFill>
                <a:schemeClr val="tx1"/>
              </a:solidFill>
            </a:endParaRPr>
          </a:p>
        </p:txBody>
      </p:sp>
      <p:sp>
        <p:nvSpPr>
          <p:cNvPr id="17" name="Right Arrow 24"/>
          <p:cNvSpPr/>
          <p:nvPr/>
        </p:nvSpPr>
        <p:spPr>
          <a:xfrm>
            <a:off x="6479840" y="4349500"/>
            <a:ext cx="445294" cy="889000"/>
          </a:xfrm>
          <a:prstGeom prst="rightArrow">
            <a:avLst/>
          </a:prstGeom>
          <a:solidFill>
            <a:srgbClr val="3EA4BA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16" name="Rectangle 25"/>
          <p:cNvSpPr/>
          <p:nvPr/>
        </p:nvSpPr>
        <p:spPr>
          <a:xfrm>
            <a:off x="8346377" y="4400301"/>
            <a:ext cx="1188244" cy="8255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pt-PT" sz="1400">
                <a:solidFill>
                  <a:schemeClr val="tx1"/>
                </a:solidFill>
                <a:sym typeface="+mn-ea"/>
              </a:rPr>
              <a:t>Resultados</a:t>
            </a:r>
            <a:endParaRPr lang="pt-PT" sz="1400" dirty="0">
              <a:solidFill>
                <a:schemeClr val="tx1"/>
              </a:solidFill>
            </a:endParaRPr>
          </a:p>
        </p:txBody>
      </p:sp>
      <p:sp>
        <p:nvSpPr>
          <p:cNvPr id="29" name="Right Arrow 26"/>
          <p:cNvSpPr/>
          <p:nvPr/>
        </p:nvSpPr>
        <p:spPr>
          <a:xfrm>
            <a:off x="7896559" y="4368550"/>
            <a:ext cx="445294" cy="891117"/>
          </a:xfrm>
          <a:prstGeom prst="rightArrow">
            <a:avLst/>
          </a:prstGeom>
          <a:solidFill>
            <a:srgbClr val="3EA4BA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30" name="Rectangle 10"/>
          <p:cNvSpPr/>
          <p:nvPr/>
        </p:nvSpPr>
        <p:spPr>
          <a:xfrm>
            <a:off x="7130244" y="5342216"/>
            <a:ext cx="255984" cy="1430867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31" name="Right Arrow 30"/>
          <p:cNvSpPr/>
          <p:nvPr/>
        </p:nvSpPr>
        <p:spPr>
          <a:xfrm rot="16200000">
            <a:off x="3108048" y="5763169"/>
            <a:ext cx="1405467" cy="500063"/>
          </a:xfrm>
          <a:prstGeom prst="rightArrow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32" name="Rectangle 11"/>
          <p:cNvSpPr/>
          <p:nvPr/>
        </p:nvSpPr>
        <p:spPr>
          <a:xfrm>
            <a:off x="3695370" y="6386792"/>
            <a:ext cx="3684984" cy="44873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PT" sz="1400">
                <a:solidFill>
                  <a:schemeClr val="tx1"/>
                </a:solidFill>
                <a:latin typeface="Arial Narrow" panose="020B0606020202030204" pitchFamily="34" charset="0"/>
                <a:sym typeface="+mn-ea"/>
              </a:rPr>
              <a:t>Reavaliação</a:t>
            </a:r>
            <a:endParaRPr lang="pt-PT" sz="14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33" name="TextBox 28"/>
          <p:cNvSpPr txBox="1"/>
          <p:nvPr/>
        </p:nvSpPr>
        <p:spPr>
          <a:xfrm>
            <a:off x="3987522" y="1336158"/>
            <a:ext cx="632626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1200" dirty="0">
                <a:latin typeface="Arial Narrow" panose="020B0606020202030204" pitchFamily="34" charset="0"/>
                <a:sym typeface="+mn-ea"/>
              </a:rPr>
              <a:t>A </a:t>
            </a:r>
            <a:r>
              <a:rPr lang="pt-PT" sz="1200" dirty="0" smtClean="0">
                <a:latin typeface="Arial Narrow" panose="020B0606020202030204" pitchFamily="34" charset="0"/>
                <a:sym typeface="+mn-ea"/>
              </a:rPr>
              <a:t>Ronda / Rodada </a:t>
            </a:r>
            <a:r>
              <a:rPr lang="pt-PT" sz="1200" dirty="0">
                <a:latin typeface="Arial Narrow" panose="020B0606020202030204" pitchFamily="34" charset="0"/>
                <a:sym typeface="+mn-ea"/>
              </a:rPr>
              <a:t> de Negócios do </a:t>
            </a:r>
            <a:r>
              <a:rPr lang="pt-PT" sz="1200" dirty="0" smtClean="0">
                <a:latin typeface="Arial Narrow" panose="020B0606020202030204" pitchFamily="34" charset="0"/>
                <a:sym typeface="+mn-ea"/>
              </a:rPr>
              <a:t>«</a:t>
            </a:r>
            <a:r>
              <a:rPr lang="fr-FR" sz="1200" i="1" dirty="0" smtClean="0">
                <a:latin typeface="Arial Narrow" panose="020B0606020202030204" pitchFamily="34" charset="0"/>
                <a:sym typeface="+mn-ea"/>
              </a:rPr>
              <a:t>ATLANTIC BUSINESS FORUM</a:t>
            </a:r>
            <a:r>
              <a:rPr lang="pt-PT" sz="1200" i="1" dirty="0">
                <a:latin typeface="Arial Narrow" panose="020B0606020202030204" pitchFamily="34" charset="0"/>
                <a:sym typeface="+mn-ea"/>
              </a:rPr>
              <a:t>»</a:t>
            </a:r>
            <a:r>
              <a:rPr lang="pt-PT" sz="1200" dirty="0">
                <a:latin typeface="Arial Narrow" panose="020B0606020202030204" pitchFamily="34" charset="0"/>
                <a:sym typeface="+mn-ea"/>
              </a:rPr>
              <a:t> incluirá reuniões entre executivos de empresas e empreendedores provenientes de diferentes regiões, designadamente da América, de África, </a:t>
            </a:r>
            <a:r>
              <a:rPr lang="pt-PT" sz="1200" dirty="0" smtClean="0">
                <a:latin typeface="Arial Narrow" panose="020B0606020202030204" pitchFamily="34" charset="0"/>
                <a:sym typeface="+mn-ea"/>
              </a:rPr>
              <a:t>do Brasil, da </a:t>
            </a:r>
            <a:r>
              <a:rPr lang="pt-PT" sz="1200" dirty="0">
                <a:latin typeface="Arial Narrow" panose="020B0606020202030204" pitchFamily="34" charset="0"/>
                <a:sym typeface="+mn-ea"/>
              </a:rPr>
              <a:t>Europa e de outras </a:t>
            </a:r>
            <a:r>
              <a:rPr lang="pt-PT" sz="1200" dirty="0" smtClean="0">
                <a:latin typeface="Arial Narrow" panose="020B0606020202030204" pitchFamily="34" charset="0"/>
                <a:sym typeface="+mn-ea"/>
              </a:rPr>
              <a:t>origens, assim como apresentação de produtos, serviços e oportunidades de parceriais empresariais. </a:t>
            </a:r>
            <a:endParaRPr lang="pt-PT" sz="1200" dirty="0">
              <a:latin typeface="Arial Narrow" panose="020B0606020202030204" pitchFamily="34" charset="0"/>
              <a:sym typeface="+mn-ea"/>
            </a:endParaRPr>
          </a:p>
          <a:p>
            <a:pPr algn="just"/>
            <a:endParaRPr lang="pt-PT" sz="1200" dirty="0">
              <a:latin typeface="Arial Narrow" panose="020B0606020202030204" pitchFamily="34" charset="0"/>
              <a:sym typeface="+mn-ea"/>
            </a:endParaRPr>
          </a:p>
          <a:p>
            <a:pPr algn="just"/>
            <a:r>
              <a:rPr lang="pt-PT" sz="1200" dirty="0">
                <a:latin typeface="Arial Narrow" panose="020B0606020202030204" pitchFamily="34" charset="0"/>
                <a:sym typeface="+mn-ea"/>
              </a:rPr>
              <a:t>As áreas de interesse são, entre outras, as seguintes: oferta e procura de oportunidades de negócio; oferta e procura de parcerias empresariais e </a:t>
            </a:r>
            <a:r>
              <a:rPr lang="pt-PT" sz="1200" i="1" dirty="0">
                <a:latin typeface="Arial Narrow" panose="020B0606020202030204" pitchFamily="34" charset="0"/>
                <a:sym typeface="+mn-ea"/>
              </a:rPr>
              <a:t>Expertises</a:t>
            </a:r>
            <a:r>
              <a:rPr lang="pt-PT" sz="1200" dirty="0">
                <a:latin typeface="Arial Narrow" panose="020B0606020202030204" pitchFamily="34" charset="0"/>
                <a:sym typeface="+mn-ea"/>
              </a:rPr>
              <a:t>; oferta e procura de produtos (todos os tipos); oferta e procura de serviços (todos os tipos); e oferta e procura de equipamentos (todos os </a:t>
            </a:r>
            <a:r>
              <a:rPr lang="pt-PT" sz="1200" dirty="0" smtClean="0">
                <a:latin typeface="Arial Narrow" panose="020B0606020202030204" pitchFamily="34" charset="0"/>
                <a:sym typeface="+mn-ea"/>
              </a:rPr>
              <a:t>tipos).</a:t>
            </a:r>
          </a:p>
          <a:p>
            <a:pPr algn="just"/>
            <a:endParaRPr lang="pt-PT" sz="1200" dirty="0" smtClean="0">
              <a:latin typeface="Arial Narrow" panose="020B0606020202030204" pitchFamily="34" charset="0"/>
            </a:endParaRPr>
          </a:p>
          <a:p>
            <a:pPr algn="just"/>
            <a:r>
              <a:rPr lang="pt-PT" sz="1200" dirty="0" smtClean="0">
                <a:latin typeface="Arial Narrow" panose="020B0606020202030204" pitchFamily="34" charset="0"/>
                <a:sym typeface="+mn-ea"/>
              </a:rPr>
              <a:t>A operacionalização da Ronda </a:t>
            </a:r>
            <a:r>
              <a:rPr lang="pt-PT" sz="1200" dirty="0">
                <a:latin typeface="Arial Narrow" panose="020B0606020202030204" pitchFamily="34" charset="0"/>
                <a:sym typeface="+mn-ea"/>
              </a:rPr>
              <a:t>/ Rodada  de </a:t>
            </a:r>
            <a:r>
              <a:rPr lang="pt-PT" sz="1200" dirty="0" smtClean="0">
                <a:latin typeface="Arial Narrow" panose="020B0606020202030204" pitchFamily="34" charset="0"/>
                <a:sym typeface="+mn-ea"/>
              </a:rPr>
              <a:t>Negócios se desenvolve em 7 etapas, conforme apresentadas na página seguinte.</a:t>
            </a:r>
            <a:endParaRPr lang="pt-PT" sz="1200" dirty="0" smtClean="0">
              <a:latin typeface="Arial Narrow" panose="020B0606020202030204" pitchFamily="34" charset="0"/>
            </a:endParaRPr>
          </a:p>
          <a:p>
            <a:pPr algn="just"/>
            <a:endParaRPr lang="fr-FR" sz="1200" dirty="0" smtClean="0">
              <a:solidFill>
                <a:schemeClr val="tx1"/>
              </a:solidFill>
              <a:latin typeface="Arial Narrow" panose="020B0606020202030204" pitchFamily="34" charset="0"/>
              <a:sym typeface="+mn-ea"/>
            </a:endParaRPr>
          </a:p>
        </p:txBody>
      </p:sp>
      <p:pic>
        <p:nvPicPr>
          <p:cNvPr id="19" name="Imagem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78285" y="6451600"/>
            <a:ext cx="502920" cy="389255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23" name="Imagem 2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595" y="1305560"/>
            <a:ext cx="2413000" cy="1356995"/>
          </a:xfrm>
          <a:prstGeom prst="rect">
            <a:avLst/>
          </a:prstGeom>
        </p:spPr>
      </p:pic>
      <p:sp>
        <p:nvSpPr>
          <p:cNvPr id="25" name="Caixa de Texto 24"/>
          <p:cNvSpPr txBox="1"/>
          <p:nvPr/>
        </p:nvSpPr>
        <p:spPr>
          <a:xfrm>
            <a:off x="4006850" y="967725"/>
            <a:ext cx="16694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i="1">
                <a:solidFill>
                  <a:srgbClr val="008CBA"/>
                </a:solidFill>
              </a:rPr>
              <a:t>PREÂMBULO</a:t>
            </a:r>
          </a:p>
        </p:txBody>
      </p:sp>
      <p:sp>
        <p:nvSpPr>
          <p:cNvPr id="39" name="Slide Number Placeholder 6"/>
          <p:cNvSpPr txBox="1"/>
          <p:nvPr/>
        </p:nvSpPr>
        <p:spPr bwMode="auto">
          <a:xfrm>
            <a:off x="6551326" y="6571929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1200" dirty="0" smtClean="0">
                <a:solidFill>
                  <a:schemeClr val="tx1"/>
                </a:solidFill>
              </a:rPr>
              <a:t>Pag </a:t>
            </a:r>
            <a:fld id="{6C07E9C5-6E20-4A25-9F31-81ECFC5683B7}" type="slidenum">
              <a:rPr lang="fr-FR" altLang="pt-PT" sz="1200" b="1" i="1" u="sng" dirty="0" smtClean="0">
                <a:solidFill>
                  <a:schemeClr val="tx1"/>
                </a:solidFill>
              </a:rPr>
              <a:t>3</a:t>
            </a:fld>
            <a:endParaRPr lang="fr-FR" altLang="pt-PT" sz="1200" b="1" i="1" u="sng" dirty="0" smtClean="0">
              <a:solidFill>
                <a:schemeClr val="tx1"/>
              </a:solidFill>
            </a:endParaRPr>
          </a:p>
        </p:txBody>
      </p:sp>
      <p:sp>
        <p:nvSpPr>
          <p:cNvPr id="28" name="CaixaDeTexto 67"/>
          <p:cNvSpPr txBox="1"/>
          <p:nvPr/>
        </p:nvSpPr>
        <p:spPr>
          <a:xfrm>
            <a:off x="9360535" y="3295650"/>
            <a:ext cx="2698750" cy="19005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pt-PT" sz="2400" dirty="0" smtClean="0">
                <a:solidFill>
                  <a:schemeClr val="bg1"/>
                </a:solidFill>
              </a:rPr>
              <a:t>19 DE MARÇO</a:t>
            </a:r>
          </a:p>
          <a:p>
            <a:pPr algn="ctr"/>
            <a:r>
              <a:rPr lang="pt-PT" sz="1200" dirty="0">
                <a:solidFill>
                  <a:schemeClr val="bg1"/>
                </a:solidFill>
              </a:rPr>
              <a:t>______</a:t>
            </a:r>
            <a:r>
              <a:rPr lang="pt-PT" sz="1400" baseline="-25000" dirty="0">
                <a:solidFill>
                  <a:schemeClr val="bg1"/>
                </a:solidFill>
              </a:rPr>
              <a:t>■</a:t>
            </a:r>
            <a:r>
              <a:rPr lang="pt-PT" sz="1200" dirty="0">
                <a:solidFill>
                  <a:schemeClr val="bg1"/>
                </a:solidFill>
              </a:rPr>
              <a:t>________</a:t>
            </a:r>
          </a:p>
          <a:p>
            <a:pPr algn="ctr"/>
            <a:r>
              <a:rPr lang="pt-PT" sz="3200" dirty="0" smtClean="0">
                <a:solidFill>
                  <a:schemeClr val="bg1"/>
                </a:solidFill>
              </a:rPr>
              <a:t>2022</a:t>
            </a:r>
            <a:endParaRPr lang="pt-PT" sz="3200" dirty="0">
              <a:solidFill>
                <a:schemeClr val="bg1"/>
              </a:solidFill>
            </a:endParaRPr>
          </a:p>
          <a:p>
            <a:pPr algn="ctr"/>
            <a:r>
              <a:rPr lang="pt-PT" dirty="0">
                <a:solidFill>
                  <a:schemeClr val="bg1"/>
                </a:solidFill>
              </a:rPr>
              <a:t>PRAIA</a:t>
            </a:r>
          </a:p>
          <a:p>
            <a:pPr algn="ctr"/>
            <a:r>
              <a:rPr lang="pt-PT" sz="1200" dirty="0">
                <a:solidFill>
                  <a:schemeClr val="bg1"/>
                </a:solidFill>
              </a:rPr>
              <a:t>ILHA DE SANTIAGO</a:t>
            </a:r>
          </a:p>
          <a:p>
            <a:pPr algn="ctr"/>
            <a:r>
              <a:rPr lang="pt-PT" sz="2000" dirty="0">
                <a:solidFill>
                  <a:schemeClr val="bg1"/>
                </a:solidFill>
              </a:rPr>
              <a:t>CABO VERDE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0346717" y="6642093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pic>
        <p:nvPicPr>
          <p:cNvPr id="38" name="Picture 3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8113" y="6434461"/>
            <a:ext cx="1726630" cy="398453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9253" y="187240"/>
            <a:ext cx="2677325" cy="559804"/>
          </a:xfrm>
          <a:prstGeom prst="rect">
            <a:avLst/>
          </a:prstGeom>
        </p:spPr>
      </p:pic>
      <p:pic>
        <p:nvPicPr>
          <p:cNvPr id="34" name="Imagem 10" descr="LOGO-Paises ecowa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295" y="6151428"/>
            <a:ext cx="701023" cy="693941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764" y="236015"/>
            <a:ext cx="2321830" cy="615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09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riângulo Retângulo 42"/>
          <p:cNvSpPr/>
          <p:nvPr/>
        </p:nvSpPr>
        <p:spPr>
          <a:xfrm flipH="1">
            <a:off x="0" y="243840"/>
            <a:ext cx="12193904" cy="6618605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altLang="en-US">
              <a:solidFill>
                <a:schemeClr val="accent1"/>
              </a:solidFill>
            </a:endParaRPr>
          </a:p>
        </p:txBody>
      </p:sp>
      <p:pic>
        <p:nvPicPr>
          <p:cNvPr id="67" name="Imagem 112" descr="LOGO-Paises ecowa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006" y="4404806"/>
            <a:ext cx="2420122" cy="2395676"/>
          </a:xfrm>
          <a:prstGeom prst="rect">
            <a:avLst/>
          </a:prstGeom>
        </p:spPr>
      </p:pic>
      <p:sp>
        <p:nvSpPr>
          <p:cNvPr id="68" name="Oval 67"/>
          <p:cNvSpPr/>
          <p:nvPr/>
        </p:nvSpPr>
        <p:spPr>
          <a:xfrm>
            <a:off x="4104731" y="1369228"/>
            <a:ext cx="1875857" cy="1859294"/>
          </a:xfrm>
          <a:prstGeom prst="ellipse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/>
          <a:lstStyle/>
          <a:p>
            <a:pPr algn="ctr"/>
            <a:r>
              <a:rPr lang="pt-PT" sz="1200" dirty="0" smtClean="0">
                <a:solidFill>
                  <a:schemeClr val="bg1"/>
                </a:solidFill>
                <a:latin typeface="Arial Narrow" panose="020B0606020202030204" pitchFamily="34" charset="0"/>
                <a:sym typeface="+mn-ea"/>
              </a:rPr>
              <a:t>Inscrições </a:t>
            </a:r>
            <a:r>
              <a:rPr lang="pt-PT" sz="1200" dirty="0">
                <a:solidFill>
                  <a:schemeClr val="bg1"/>
                </a:solidFill>
                <a:latin typeface="Arial Narrow" panose="020B0606020202030204" pitchFamily="34" charset="0"/>
                <a:sym typeface="+mn-ea"/>
              </a:rPr>
              <a:t>para participar na Ronda/Rodada de </a:t>
            </a:r>
            <a:r>
              <a:rPr lang="pt-PT" sz="1200" dirty="0" smtClean="0">
                <a:solidFill>
                  <a:schemeClr val="bg1"/>
                </a:solidFill>
                <a:latin typeface="Arial Narrow" panose="020B0606020202030204" pitchFamily="34" charset="0"/>
                <a:sym typeface="+mn-ea"/>
              </a:rPr>
              <a:t>Negócios e manifestação de interesse nos </a:t>
            </a:r>
            <a:r>
              <a:rPr lang="pt-PT" sz="1200" dirty="0">
                <a:solidFill>
                  <a:schemeClr val="bg1"/>
                </a:solidFill>
                <a:latin typeface="Arial Narrow" panose="020B0606020202030204" pitchFamily="34" charset="0"/>
                <a:sym typeface="+mn-ea"/>
              </a:rPr>
              <a:t>encontros </a:t>
            </a:r>
            <a:r>
              <a:rPr lang="pt-PT" sz="1200" dirty="0" smtClean="0">
                <a:solidFill>
                  <a:schemeClr val="bg1"/>
                </a:solidFill>
                <a:latin typeface="Arial Narrow" panose="020B0606020202030204" pitchFamily="34" charset="0"/>
                <a:sym typeface="+mn-ea"/>
              </a:rPr>
              <a:t>institucionais</a:t>
            </a:r>
            <a:endParaRPr lang="pt-PT" sz="1200" dirty="0">
              <a:solidFill>
                <a:schemeClr val="bg1"/>
              </a:solidFill>
              <a:latin typeface="Arial Narrow" panose="020B0606020202030204" pitchFamily="34" charset="0"/>
              <a:sym typeface="+mn-ea"/>
            </a:endParaRPr>
          </a:p>
        </p:txBody>
      </p:sp>
      <p:sp>
        <p:nvSpPr>
          <p:cNvPr id="69" name="Oval 68"/>
          <p:cNvSpPr/>
          <p:nvPr/>
        </p:nvSpPr>
        <p:spPr>
          <a:xfrm>
            <a:off x="7006733" y="1333701"/>
            <a:ext cx="1968462" cy="1954139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>
              <a:lnSpc>
                <a:spcPct val="100000"/>
              </a:lnSpc>
            </a:pPr>
            <a:r>
              <a:rPr lang="pt-PT" sz="1200" dirty="0">
                <a:solidFill>
                  <a:schemeClr val="tx1"/>
                </a:solidFill>
                <a:latin typeface="Arial Narrow" panose="020B0606020202030204" pitchFamily="34" charset="0"/>
                <a:sym typeface="+mn-ea"/>
              </a:rPr>
              <a:t>Prazo limite de inscrições para participar na rodada </a:t>
            </a:r>
            <a:r>
              <a:rPr lang="pt-PT" sz="1200" dirty="0" smtClean="0">
                <a:solidFill>
                  <a:schemeClr val="tx1"/>
                </a:solidFill>
                <a:latin typeface="Arial Narrow" panose="020B0606020202030204" pitchFamily="34" charset="0"/>
                <a:sym typeface="+mn-ea"/>
              </a:rPr>
              <a:t>de </a:t>
            </a:r>
            <a:r>
              <a:rPr lang="pt-PT" sz="1200" dirty="0">
                <a:solidFill>
                  <a:schemeClr val="tx1"/>
                </a:solidFill>
                <a:latin typeface="Arial Narrow" panose="020B0606020202030204" pitchFamily="34" charset="0"/>
                <a:sym typeface="+mn-ea"/>
              </a:rPr>
              <a:t>negócios e reserva de tempo </a:t>
            </a:r>
            <a:r>
              <a:rPr lang="pt-PT" sz="1200" dirty="0" smtClean="0">
                <a:solidFill>
                  <a:schemeClr val="tx1"/>
                </a:solidFill>
                <a:latin typeface="Arial Narrow" panose="020B0606020202030204" pitchFamily="34" charset="0"/>
                <a:sym typeface="+mn-ea"/>
              </a:rPr>
              <a:t>para apresentação </a:t>
            </a:r>
            <a:r>
              <a:rPr lang="pt-PT" sz="1200" dirty="0">
                <a:solidFill>
                  <a:schemeClr val="tx1"/>
                </a:solidFill>
                <a:latin typeface="Arial Narrow" panose="020B0606020202030204" pitchFamily="34" charset="0"/>
                <a:sym typeface="+mn-ea"/>
              </a:rPr>
              <a:t>de produtos, serviços e oportunidades de </a:t>
            </a:r>
            <a:r>
              <a:rPr lang="pt-PT" sz="1200" dirty="0" smtClean="0">
                <a:solidFill>
                  <a:schemeClr val="tx1"/>
                </a:solidFill>
                <a:latin typeface="Arial Narrow" panose="020B0606020202030204" pitchFamily="34" charset="0"/>
                <a:sym typeface="+mn-ea"/>
              </a:rPr>
              <a:t>parcerias</a:t>
            </a:r>
            <a:endParaRPr lang="pt-PT" sz="1200" dirty="0">
              <a:solidFill>
                <a:schemeClr val="tx1"/>
              </a:solidFill>
              <a:latin typeface="Arial Narrow" panose="020B0606020202030204" pitchFamily="34" charset="0"/>
              <a:sym typeface="+mn-ea"/>
            </a:endParaRPr>
          </a:p>
        </p:txBody>
      </p:sp>
      <p:sp>
        <p:nvSpPr>
          <p:cNvPr id="70" name="Oval 69"/>
          <p:cNvSpPr/>
          <p:nvPr/>
        </p:nvSpPr>
        <p:spPr>
          <a:xfrm>
            <a:off x="10003265" y="1299908"/>
            <a:ext cx="1968462" cy="2001794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r>
              <a:rPr lang="pt-PT" sz="1200" dirty="0">
                <a:solidFill>
                  <a:schemeClr val="tx1"/>
                </a:solidFill>
                <a:latin typeface="Arial Narrow" panose="020B0606020202030204" pitchFamily="34" charset="0"/>
              </a:rPr>
              <a:t>Realização das diferentes reuniões entre empresas participantes e  previamente agendadas  no dia </a:t>
            </a:r>
            <a:r>
              <a:rPr lang="pt-PT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19 </a:t>
            </a:r>
            <a:r>
              <a:rPr lang="pt-PT" sz="1200" dirty="0">
                <a:solidFill>
                  <a:schemeClr val="tx1"/>
                </a:solidFill>
                <a:latin typeface="Arial Narrow" panose="020B0606020202030204" pitchFamily="34" charset="0"/>
              </a:rPr>
              <a:t>de Março de 2022, no período das 08:15 às 12:30.</a:t>
            </a:r>
          </a:p>
        </p:txBody>
      </p:sp>
      <p:sp>
        <p:nvSpPr>
          <p:cNvPr id="91" name="CaixaDeTexto 118"/>
          <p:cNvSpPr/>
          <p:nvPr/>
        </p:nvSpPr>
        <p:spPr>
          <a:xfrm>
            <a:off x="3989946" y="104647"/>
            <a:ext cx="4628081" cy="52899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defRPr lang="en-US"/>
            </a:pPr>
            <a:r>
              <a:rPr lang="en-US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sym typeface="+mn-ea"/>
              </a:rPr>
              <a:t>ETAPAS DE PREPARAÇÃO E EXECUÇÃO DA RODADA DE NEGÓCIOS</a:t>
            </a:r>
            <a:endParaRPr lang="en-US" i="1" dirty="0" smtClean="0">
              <a:gradFill>
                <a:gsLst>
                  <a:gs pos="0">
                    <a:srgbClr val="14CD68"/>
                  </a:gs>
                  <a:gs pos="100000">
                    <a:srgbClr val="035C7D"/>
                  </a:gs>
                </a:gsLst>
                <a:lin scaled="0"/>
              </a:gradFill>
              <a:sym typeface="+mn-ea"/>
            </a:endParaRPr>
          </a:p>
        </p:txBody>
      </p:sp>
      <p:sp>
        <p:nvSpPr>
          <p:cNvPr id="92" name="Slide Number Placeholder 6"/>
          <p:cNvSpPr txBox="1"/>
          <p:nvPr/>
        </p:nvSpPr>
        <p:spPr bwMode="auto">
          <a:xfrm>
            <a:off x="6094126" y="6571929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1200" i="1" dirty="0" smtClean="0">
                <a:solidFill>
                  <a:srgbClr val="00B4B2"/>
                </a:solidFill>
              </a:rPr>
              <a:t>Pag </a:t>
            </a:r>
            <a:fld id="{6C07E9C5-6E20-4A25-9F31-81ECFC5683B7}" type="slidenum">
              <a:rPr lang="fr-FR" altLang="pt-PT" sz="1200" b="1" i="1" u="sng" dirty="0" smtClean="0">
                <a:solidFill>
                  <a:srgbClr val="00B4B2"/>
                </a:solidFill>
              </a:rPr>
              <a:t>4</a:t>
            </a:fld>
            <a:endParaRPr lang="fr-FR" altLang="pt-PT" sz="1200" b="1" i="1" u="sng" dirty="0" smtClean="0">
              <a:solidFill>
                <a:srgbClr val="00B4B2"/>
              </a:solidFill>
            </a:endParaRPr>
          </a:p>
        </p:txBody>
      </p:sp>
      <p:sp>
        <p:nvSpPr>
          <p:cNvPr id="93" name="Oval 92"/>
          <p:cNvSpPr/>
          <p:nvPr/>
        </p:nvSpPr>
        <p:spPr>
          <a:xfrm>
            <a:off x="1231900" y="1387476"/>
            <a:ext cx="1835150" cy="182499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/>
          <a:lstStyle/>
          <a:p>
            <a:pPr algn="ctr">
              <a:lnSpc>
                <a:spcPct val="100000"/>
              </a:lnSpc>
            </a:pPr>
            <a:r>
              <a:rPr lang="pt-PT" sz="1100" dirty="0">
                <a:solidFill>
                  <a:schemeClr val="bg1"/>
                </a:solidFill>
                <a:latin typeface="+mj-lt"/>
                <a:sym typeface="+mn-ea"/>
              </a:rPr>
              <a:t>Abertura de inscrições para manifestação</a:t>
            </a:r>
            <a:endParaRPr lang="pt-PT" sz="1100" dirty="0">
              <a:solidFill>
                <a:schemeClr val="bg1"/>
              </a:solidFill>
              <a:latin typeface="+mj-lt"/>
            </a:endParaRPr>
          </a:p>
          <a:p>
            <a:pPr algn="ctr">
              <a:lnSpc>
                <a:spcPct val="100000"/>
              </a:lnSpc>
            </a:pPr>
            <a:r>
              <a:rPr lang="pt-PT" sz="1100" dirty="0">
                <a:solidFill>
                  <a:schemeClr val="bg1"/>
                </a:solidFill>
                <a:latin typeface="+mj-lt"/>
                <a:sym typeface="+mn-ea"/>
              </a:rPr>
              <a:t>de interesse de participação </a:t>
            </a:r>
            <a:r>
              <a:rPr lang="pt-PT" sz="1100" dirty="0" smtClean="0">
                <a:solidFill>
                  <a:schemeClr val="bg1"/>
                </a:solidFill>
                <a:latin typeface="+mj-lt"/>
                <a:sym typeface="+mn-ea"/>
              </a:rPr>
              <a:t>na </a:t>
            </a:r>
            <a:r>
              <a:rPr lang="pt-PT" sz="1100" dirty="0">
                <a:solidFill>
                  <a:schemeClr val="bg1"/>
                </a:solidFill>
                <a:latin typeface="+mj-lt"/>
                <a:sym typeface="+mn-ea"/>
              </a:rPr>
              <a:t>Ronda/Rodada de Negócios</a:t>
            </a:r>
          </a:p>
        </p:txBody>
      </p:sp>
      <p:pic>
        <p:nvPicPr>
          <p:cNvPr id="94" name="Imagem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830049" y="6569065"/>
            <a:ext cx="351155" cy="27179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97" name="Caixa de Texto 14"/>
          <p:cNvSpPr txBox="1"/>
          <p:nvPr/>
        </p:nvSpPr>
        <p:spPr>
          <a:xfrm>
            <a:off x="10498455" y="711436"/>
            <a:ext cx="167449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200" i="1" dirty="0" smtClean="0">
                <a:solidFill>
                  <a:srgbClr val="00B4B2"/>
                </a:solidFill>
                <a:latin typeface="Arial Narrow" panose="020B0606020202030204" pitchFamily="34" charset="0"/>
                <a:sym typeface="+mn-ea"/>
              </a:rPr>
              <a:t>WWW.EMERGYS.TECH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10346717" y="6642093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sp>
        <p:nvSpPr>
          <p:cNvPr id="100" name="Rectangle: Rounded Corners 137"/>
          <p:cNvSpPr/>
          <p:nvPr/>
        </p:nvSpPr>
        <p:spPr>
          <a:xfrm>
            <a:off x="160692" y="771393"/>
            <a:ext cx="1181661" cy="1031508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15875" cap="flat" cmpd="sng" algn="ctr">
            <a:noFill/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b="1" dirty="0" smtClean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1ª ETAPA</a:t>
            </a:r>
          </a:p>
          <a:p>
            <a:pPr algn="ctr">
              <a:defRPr lang="en-US">
                <a:solidFill>
                  <a:srgbClr val="0099CC"/>
                </a:solidFill>
              </a:defRPr>
            </a:pPr>
            <a:endParaRPr lang="pt-PT" sz="1200" b="1" dirty="0" smtClean="0">
              <a:solidFill>
                <a:srgbClr val="008CBA"/>
              </a:solidFill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  <a:sym typeface="+mn-ea"/>
            </a:endParaRPr>
          </a:p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b="1" dirty="0" smtClean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15/05/21 </a:t>
            </a:r>
          </a:p>
        </p:txBody>
      </p:sp>
      <p:sp>
        <p:nvSpPr>
          <p:cNvPr id="101" name="Linha7"/>
          <p:cNvSpPr/>
          <p:nvPr/>
        </p:nvSpPr>
        <p:spPr>
          <a:xfrm>
            <a:off x="733502" y="2297346"/>
            <a:ext cx="484825" cy="0"/>
          </a:xfrm>
          <a:prstGeom prst="line">
            <a:avLst/>
          </a:prstGeom>
          <a:noFill/>
          <a:ln w="9525" cap="flat" cmpd="sng" algn="ctr">
            <a:solidFill>
              <a:srgbClr val="008CBA"/>
            </a:solidFill>
            <a:prstDash val="solid"/>
            <a:headEnd type="none" w="med" len="med"/>
            <a:tailEnd type="triangle" w="med" len="med"/>
          </a:ln>
          <a:effectLst/>
        </p:spPr>
      </p:sp>
      <p:sp>
        <p:nvSpPr>
          <p:cNvPr id="102" name="Oval 101"/>
          <p:cNvSpPr/>
          <p:nvPr/>
        </p:nvSpPr>
        <p:spPr>
          <a:xfrm>
            <a:off x="675640" y="1726567"/>
            <a:ext cx="116840" cy="105410"/>
          </a:xfrm>
          <a:prstGeom prst="ellipse">
            <a:avLst/>
          </a:prstGeom>
          <a:solidFill>
            <a:srgbClr val="008CBA"/>
          </a:solidFill>
          <a:ln>
            <a:solidFill>
              <a:srgbClr val="008C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altLang="en-US"/>
          </a:p>
        </p:txBody>
      </p:sp>
      <p:cxnSp>
        <p:nvCxnSpPr>
          <p:cNvPr id="107" name="Conexão Reta 77"/>
          <p:cNvCxnSpPr/>
          <p:nvPr/>
        </p:nvCxnSpPr>
        <p:spPr>
          <a:xfrm>
            <a:off x="726441" y="1790562"/>
            <a:ext cx="0" cy="511214"/>
          </a:xfrm>
          <a:prstGeom prst="line">
            <a:avLst/>
          </a:prstGeom>
          <a:ln w="9525">
            <a:solidFill>
              <a:srgbClr val="008C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Rectangle: Rounded Corners 137"/>
          <p:cNvSpPr/>
          <p:nvPr/>
        </p:nvSpPr>
        <p:spPr>
          <a:xfrm>
            <a:off x="3018192" y="771393"/>
            <a:ext cx="1181661" cy="1031508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15875" cap="flat" cmpd="sng" algn="ctr">
            <a:noFill/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b="1" dirty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2</a:t>
            </a:r>
            <a:r>
              <a:rPr lang="pt-PT" sz="1200" b="1" dirty="0" smtClean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ª ETAPA</a:t>
            </a:r>
          </a:p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b="1" dirty="0" smtClean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De </a:t>
            </a:r>
          </a:p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b="1" dirty="0" smtClean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15/05/21 </a:t>
            </a:r>
          </a:p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b="1" dirty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a</a:t>
            </a:r>
            <a:endParaRPr lang="pt-PT" sz="1200" b="1" dirty="0" smtClean="0">
              <a:solidFill>
                <a:srgbClr val="008CBA"/>
              </a:solidFill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  <a:sym typeface="+mn-ea"/>
            </a:endParaRPr>
          </a:p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b="1" dirty="0" smtClean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15/02/22</a:t>
            </a:r>
            <a:endParaRPr lang="en-GB" sz="1200" dirty="0" smtClean="0"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  <a:sym typeface="+mn-ea"/>
            </a:endParaRPr>
          </a:p>
        </p:txBody>
      </p:sp>
      <p:sp>
        <p:nvSpPr>
          <p:cNvPr id="110" name="Linha7"/>
          <p:cNvSpPr/>
          <p:nvPr/>
        </p:nvSpPr>
        <p:spPr>
          <a:xfrm>
            <a:off x="3591002" y="2297346"/>
            <a:ext cx="484825" cy="0"/>
          </a:xfrm>
          <a:prstGeom prst="line">
            <a:avLst/>
          </a:prstGeom>
          <a:noFill/>
          <a:ln w="9525" cap="flat" cmpd="sng" algn="ctr">
            <a:solidFill>
              <a:srgbClr val="008CBA"/>
            </a:solidFill>
            <a:prstDash val="solid"/>
            <a:headEnd type="none" w="med" len="med"/>
            <a:tailEnd type="triangle" w="med" len="med"/>
          </a:ln>
          <a:effectLst/>
        </p:spPr>
      </p:sp>
      <p:sp>
        <p:nvSpPr>
          <p:cNvPr id="111" name="Oval 110"/>
          <p:cNvSpPr/>
          <p:nvPr/>
        </p:nvSpPr>
        <p:spPr>
          <a:xfrm>
            <a:off x="3533140" y="1726567"/>
            <a:ext cx="116840" cy="105410"/>
          </a:xfrm>
          <a:prstGeom prst="ellipse">
            <a:avLst/>
          </a:prstGeom>
          <a:solidFill>
            <a:srgbClr val="008CBA"/>
          </a:solidFill>
          <a:ln>
            <a:solidFill>
              <a:srgbClr val="008C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altLang="en-US"/>
          </a:p>
        </p:txBody>
      </p:sp>
      <p:cxnSp>
        <p:nvCxnSpPr>
          <p:cNvPr id="112" name="Conexão Reta 77"/>
          <p:cNvCxnSpPr/>
          <p:nvPr/>
        </p:nvCxnSpPr>
        <p:spPr>
          <a:xfrm>
            <a:off x="3583941" y="1790562"/>
            <a:ext cx="0" cy="511214"/>
          </a:xfrm>
          <a:prstGeom prst="line">
            <a:avLst/>
          </a:prstGeom>
          <a:ln w="9525">
            <a:solidFill>
              <a:srgbClr val="008C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Rectangle: Rounded Corners 137"/>
          <p:cNvSpPr/>
          <p:nvPr/>
        </p:nvSpPr>
        <p:spPr>
          <a:xfrm>
            <a:off x="5951892" y="771393"/>
            <a:ext cx="1181661" cy="1031508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15875" cap="flat" cmpd="sng" algn="ctr">
            <a:noFill/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b="1" dirty="0" smtClean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3ª ETAPA</a:t>
            </a:r>
          </a:p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b="1" dirty="0" smtClean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De </a:t>
            </a:r>
          </a:p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b="1" dirty="0" smtClean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16/02/22 </a:t>
            </a:r>
          </a:p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b="1" dirty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a</a:t>
            </a:r>
            <a:endParaRPr lang="pt-PT" sz="1200" b="1" dirty="0" smtClean="0">
              <a:solidFill>
                <a:srgbClr val="008CBA"/>
              </a:solidFill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  <a:sym typeface="+mn-ea"/>
            </a:endParaRPr>
          </a:p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b="1" dirty="0" smtClean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28/02/22</a:t>
            </a:r>
            <a:endParaRPr lang="en-GB" sz="1200" dirty="0" smtClean="0"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  <a:sym typeface="+mn-ea"/>
            </a:endParaRPr>
          </a:p>
        </p:txBody>
      </p:sp>
      <p:sp>
        <p:nvSpPr>
          <p:cNvPr id="114" name="Linha7"/>
          <p:cNvSpPr/>
          <p:nvPr/>
        </p:nvSpPr>
        <p:spPr>
          <a:xfrm>
            <a:off x="6524702" y="2297346"/>
            <a:ext cx="484825" cy="0"/>
          </a:xfrm>
          <a:prstGeom prst="line">
            <a:avLst/>
          </a:prstGeom>
          <a:noFill/>
          <a:ln w="9525" cap="flat" cmpd="sng" algn="ctr">
            <a:solidFill>
              <a:srgbClr val="008CBA"/>
            </a:solidFill>
            <a:prstDash val="solid"/>
            <a:headEnd type="none" w="med" len="med"/>
            <a:tailEnd type="triangle" w="med" len="med"/>
          </a:ln>
          <a:effectLst/>
        </p:spPr>
      </p:sp>
      <p:sp>
        <p:nvSpPr>
          <p:cNvPr id="115" name="Oval 114"/>
          <p:cNvSpPr/>
          <p:nvPr/>
        </p:nvSpPr>
        <p:spPr>
          <a:xfrm>
            <a:off x="6466840" y="1726567"/>
            <a:ext cx="116840" cy="105410"/>
          </a:xfrm>
          <a:prstGeom prst="ellipse">
            <a:avLst/>
          </a:prstGeom>
          <a:solidFill>
            <a:srgbClr val="008CBA"/>
          </a:solidFill>
          <a:ln>
            <a:solidFill>
              <a:srgbClr val="008C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altLang="en-US"/>
          </a:p>
        </p:txBody>
      </p:sp>
      <p:cxnSp>
        <p:nvCxnSpPr>
          <p:cNvPr id="116" name="Conexão Reta 77"/>
          <p:cNvCxnSpPr/>
          <p:nvPr/>
        </p:nvCxnSpPr>
        <p:spPr>
          <a:xfrm>
            <a:off x="6517641" y="1790562"/>
            <a:ext cx="0" cy="511214"/>
          </a:xfrm>
          <a:prstGeom prst="line">
            <a:avLst/>
          </a:prstGeom>
          <a:ln w="9525">
            <a:solidFill>
              <a:srgbClr val="008C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: Rounded Corners 137"/>
          <p:cNvSpPr/>
          <p:nvPr/>
        </p:nvSpPr>
        <p:spPr>
          <a:xfrm>
            <a:off x="8942742" y="771393"/>
            <a:ext cx="1181661" cy="1031508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15875" cap="flat" cmpd="sng" algn="ctr">
            <a:noFill/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b="1" dirty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4</a:t>
            </a:r>
            <a:r>
              <a:rPr lang="pt-PT" sz="1200" b="1" dirty="0" smtClean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ª ETAPA</a:t>
            </a:r>
          </a:p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b="1" dirty="0" smtClean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19 de Março </a:t>
            </a:r>
          </a:p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b="1" dirty="0" smtClean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08:15 – 12:30 </a:t>
            </a:r>
          </a:p>
        </p:txBody>
      </p:sp>
      <p:sp>
        <p:nvSpPr>
          <p:cNvPr id="118" name="Linha7"/>
          <p:cNvSpPr/>
          <p:nvPr/>
        </p:nvSpPr>
        <p:spPr>
          <a:xfrm>
            <a:off x="9515552" y="2297346"/>
            <a:ext cx="484825" cy="0"/>
          </a:xfrm>
          <a:prstGeom prst="line">
            <a:avLst/>
          </a:prstGeom>
          <a:noFill/>
          <a:ln w="9525" cap="flat" cmpd="sng" algn="ctr">
            <a:solidFill>
              <a:srgbClr val="008CBA"/>
            </a:solidFill>
            <a:prstDash val="solid"/>
            <a:headEnd type="none" w="med" len="med"/>
            <a:tailEnd type="triangle" w="med" len="med"/>
          </a:ln>
          <a:effectLst/>
        </p:spPr>
      </p:sp>
      <p:sp>
        <p:nvSpPr>
          <p:cNvPr id="119" name="Oval 118"/>
          <p:cNvSpPr/>
          <p:nvPr/>
        </p:nvSpPr>
        <p:spPr>
          <a:xfrm>
            <a:off x="9457690" y="1726567"/>
            <a:ext cx="116840" cy="105410"/>
          </a:xfrm>
          <a:prstGeom prst="ellipse">
            <a:avLst/>
          </a:prstGeom>
          <a:solidFill>
            <a:srgbClr val="008CBA"/>
          </a:solidFill>
          <a:ln>
            <a:solidFill>
              <a:srgbClr val="008C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altLang="en-US"/>
          </a:p>
        </p:txBody>
      </p:sp>
      <p:cxnSp>
        <p:nvCxnSpPr>
          <p:cNvPr id="120" name="Conexão Reta 77"/>
          <p:cNvCxnSpPr/>
          <p:nvPr/>
        </p:nvCxnSpPr>
        <p:spPr>
          <a:xfrm>
            <a:off x="9508491" y="1790562"/>
            <a:ext cx="0" cy="511214"/>
          </a:xfrm>
          <a:prstGeom prst="line">
            <a:avLst/>
          </a:prstGeom>
          <a:ln w="9525">
            <a:solidFill>
              <a:srgbClr val="008C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/>
          <p:nvPr/>
        </p:nvSpPr>
        <p:spPr>
          <a:xfrm>
            <a:off x="4114256" y="4731553"/>
            <a:ext cx="1875857" cy="1859294"/>
          </a:xfrm>
          <a:prstGeom prst="ellipse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/>
          <a:lstStyle/>
          <a:p>
            <a:pPr algn="ctr">
              <a:lnSpc>
                <a:spcPct val="85000"/>
              </a:lnSpc>
            </a:pPr>
            <a:r>
              <a:rPr lang="pt-PT" sz="1200" dirty="0" smtClean="0">
                <a:latin typeface="Arial Narrow" panose="020B0606020202030204" pitchFamily="34" charset="0"/>
              </a:rPr>
              <a:t>Sessão de apresentação de Produtos por parte das empresas participantes. O tempo concedido para essa apresentação será previamente fixado pela Organização</a:t>
            </a:r>
            <a:endParaRPr lang="pt-PT" sz="1200" dirty="0">
              <a:latin typeface="Arial Narrow" panose="020B0606020202030204" pitchFamily="34" charset="0"/>
            </a:endParaRPr>
          </a:p>
        </p:txBody>
      </p:sp>
      <p:sp>
        <p:nvSpPr>
          <p:cNvPr id="122" name="Oval 121"/>
          <p:cNvSpPr/>
          <p:nvPr/>
        </p:nvSpPr>
        <p:spPr>
          <a:xfrm>
            <a:off x="7016258" y="4696026"/>
            <a:ext cx="1968462" cy="1954139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>
              <a:lnSpc>
                <a:spcPct val="85000"/>
              </a:lnSpc>
            </a:pPr>
            <a:r>
              <a:rPr lang="pt-PT" sz="1200" dirty="0">
                <a:solidFill>
                  <a:schemeClr val="tx1"/>
                </a:solidFill>
                <a:latin typeface="Arial Narrow" panose="020B0606020202030204" pitchFamily="34" charset="0"/>
              </a:rPr>
              <a:t>Sessão de apresentação de </a:t>
            </a:r>
            <a:r>
              <a:rPr lang="pt-PT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Serviços </a:t>
            </a:r>
            <a:r>
              <a:rPr lang="pt-PT" sz="1200" dirty="0">
                <a:solidFill>
                  <a:schemeClr val="tx1"/>
                </a:solidFill>
                <a:latin typeface="Arial Narrow" panose="020B0606020202030204" pitchFamily="34" charset="0"/>
              </a:rPr>
              <a:t>por parte das empresas participantes. O tempo concedido para essa apresentação será previamente fixado pela Organização</a:t>
            </a:r>
          </a:p>
        </p:txBody>
      </p:sp>
      <p:sp>
        <p:nvSpPr>
          <p:cNvPr id="123" name="Oval 122"/>
          <p:cNvSpPr/>
          <p:nvPr/>
        </p:nvSpPr>
        <p:spPr>
          <a:xfrm>
            <a:off x="10098515" y="4662233"/>
            <a:ext cx="1968462" cy="2001794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r>
              <a:rPr lang="pt-PT" sz="1200" dirty="0">
                <a:solidFill>
                  <a:schemeClr val="tx1"/>
                </a:solidFill>
                <a:latin typeface="Arial Narrow" panose="020B0606020202030204" pitchFamily="34" charset="0"/>
              </a:rPr>
              <a:t>Sessão de apresentação de </a:t>
            </a:r>
            <a:r>
              <a:rPr lang="pt-PT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Oportunidades de parcerias por </a:t>
            </a:r>
            <a:r>
              <a:rPr lang="pt-PT" sz="1200" dirty="0">
                <a:solidFill>
                  <a:schemeClr val="tx1"/>
                </a:solidFill>
                <a:latin typeface="Arial Narrow" panose="020B0606020202030204" pitchFamily="34" charset="0"/>
              </a:rPr>
              <a:t>parte das empresas participantes. O tempo concedido para essa apresentação será previamente fixado pela Organização</a:t>
            </a:r>
          </a:p>
        </p:txBody>
      </p:sp>
      <p:sp>
        <p:nvSpPr>
          <p:cNvPr id="124" name="Rectangle: Rounded Corners 137"/>
          <p:cNvSpPr/>
          <p:nvPr/>
        </p:nvSpPr>
        <p:spPr>
          <a:xfrm>
            <a:off x="3008667" y="4133718"/>
            <a:ext cx="1181661" cy="1031508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15875" cap="flat" cmpd="sng" algn="ctr">
            <a:noFill/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b="1" dirty="0" smtClean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5ª </a:t>
            </a:r>
            <a:r>
              <a:rPr lang="pt-PT" sz="1200" b="1" dirty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ETAPA</a:t>
            </a:r>
          </a:p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b="1" dirty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16 de Março </a:t>
            </a:r>
          </a:p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b="1" dirty="0" smtClean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14:00 </a:t>
            </a:r>
            <a:r>
              <a:rPr lang="pt-PT" sz="1200" b="1" dirty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– </a:t>
            </a:r>
            <a:r>
              <a:rPr lang="pt-PT" sz="1200" b="1" dirty="0" smtClean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15:30 </a:t>
            </a:r>
            <a:endParaRPr lang="pt-PT" sz="1200" b="1" dirty="0">
              <a:solidFill>
                <a:srgbClr val="008CBA"/>
              </a:solidFill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  <a:sym typeface="+mn-ea"/>
            </a:endParaRPr>
          </a:p>
        </p:txBody>
      </p:sp>
      <p:sp>
        <p:nvSpPr>
          <p:cNvPr id="125" name="Linha7"/>
          <p:cNvSpPr/>
          <p:nvPr/>
        </p:nvSpPr>
        <p:spPr>
          <a:xfrm>
            <a:off x="3588450" y="5659671"/>
            <a:ext cx="528029" cy="0"/>
          </a:xfrm>
          <a:prstGeom prst="line">
            <a:avLst/>
          </a:prstGeom>
          <a:noFill/>
          <a:ln w="9525" cap="flat" cmpd="sng" algn="ctr">
            <a:solidFill>
              <a:srgbClr val="008CBA"/>
            </a:solidFill>
            <a:prstDash val="solid"/>
            <a:headEnd type="none" w="med" len="med"/>
            <a:tailEnd type="triangle" w="med" len="med"/>
          </a:ln>
          <a:effectLst/>
        </p:spPr>
      </p:sp>
      <p:sp>
        <p:nvSpPr>
          <p:cNvPr id="150" name="Oval 149"/>
          <p:cNvSpPr/>
          <p:nvPr/>
        </p:nvSpPr>
        <p:spPr>
          <a:xfrm>
            <a:off x="3533140" y="5088892"/>
            <a:ext cx="116840" cy="105410"/>
          </a:xfrm>
          <a:prstGeom prst="ellipse">
            <a:avLst/>
          </a:prstGeom>
          <a:solidFill>
            <a:srgbClr val="008CBA"/>
          </a:solidFill>
          <a:ln>
            <a:solidFill>
              <a:srgbClr val="008C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altLang="en-US"/>
          </a:p>
        </p:txBody>
      </p:sp>
      <p:cxnSp>
        <p:nvCxnSpPr>
          <p:cNvPr id="151" name="Conexão Reta 77"/>
          <p:cNvCxnSpPr/>
          <p:nvPr/>
        </p:nvCxnSpPr>
        <p:spPr>
          <a:xfrm>
            <a:off x="3593466" y="5152887"/>
            <a:ext cx="0" cy="511214"/>
          </a:xfrm>
          <a:prstGeom prst="line">
            <a:avLst/>
          </a:prstGeom>
          <a:ln w="9525">
            <a:solidFill>
              <a:srgbClr val="008C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Rectangle: Rounded Corners 137"/>
          <p:cNvSpPr/>
          <p:nvPr/>
        </p:nvSpPr>
        <p:spPr>
          <a:xfrm>
            <a:off x="5970942" y="4133718"/>
            <a:ext cx="1181661" cy="1031508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15875" cap="flat" cmpd="sng" algn="ctr">
            <a:noFill/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b="1" dirty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6</a:t>
            </a:r>
            <a:r>
              <a:rPr lang="pt-PT" sz="1200" b="1" dirty="0" smtClean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ª </a:t>
            </a:r>
            <a:r>
              <a:rPr lang="pt-PT" sz="1200" b="1" dirty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ETAPA</a:t>
            </a:r>
          </a:p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b="1" dirty="0" smtClean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19 </a:t>
            </a:r>
            <a:r>
              <a:rPr lang="pt-PT" sz="1200" b="1" dirty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de Março </a:t>
            </a:r>
          </a:p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b="1" dirty="0" smtClean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15:30 </a:t>
            </a:r>
            <a:r>
              <a:rPr lang="pt-PT" sz="1200" b="1" dirty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– </a:t>
            </a:r>
            <a:r>
              <a:rPr lang="pt-PT" sz="1200" b="1" dirty="0" smtClean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17:00 </a:t>
            </a:r>
            <a:endParaRPr lang="pt-PT" sz="1200" b="1" dirty="0">
              <a:solidFill>
                <a:srgbClr val="008CBA"/>
              </a:solidFill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  <a:sym typeface="+mn-ea"/>
            </a:endParaRPr>
          </a:p>
        </p:txBody>
      </p:sp>
      <p:sp>
        <p:nvSpPr>
          <p:cNvPr id="153" name="Linha7"/>
          <p:cNvSpPr/>
          <p:nvPr/>
        </p:nvSpPr>
        <p:spPr>
          <a:xfrm>
            <a:off x="6543752" y="5659671"/>
            <a:ext cx="484825" cy="0"/>
          </a:xfrm>
          <a:prstGeom prst="line">
            <a:avLst/>
          </a:prstGeom>
          <a:noFill/>
          <a:ln w="9525" cap="flat" cmpd="sng" algn="ctr">
            <a:solidFill>
              <a:srgbClr val="008CBA"/>
            </a:solidFill>
            <a:prstDash val="solid"/>
            <a:headEnd type="none" w="med" len="med"/>
            <a:tailEnd type="triangle" w="med" len="med"/>
          </a:ln>
          <a:effectLst/>
        </p:spPr>
      </p:sp>
      <p:sp>
        <p:nvSpPr>
          <p:cNvPr id="154" name="Oval 153"/>
          <p:cNvSpPr/>
          <p:nvPr/>
        </p:nvSpPr>
        <p:spPr>
          <a:xfrm>
            <a:off x="6485890" y="5088892"/>
            <a:ext cx="116840" cy="105410"/>
          </a:xfrm>
          <a:prstGeom prst="ellipse">
            <a:avLst/>
          </a:prstGeom>
          <a:solidFill>
            <a:srgbClr val="008CBA"/>
          </a:solidFill>
          <a:ln>
            <a:solidFill>
              <a:srgbClr val="008C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altLang="en-US"/>
          </a:p>
        </p:txBody>
      </p:sp>
      <p:cxnSp>
        <p:nvCxnSpPr>
          <p:cNvPr id="155" name="Conexão Reta 77"/>
          <p:cNvCxnSpPr/>
          <p:nvPr/>
        </p:nvCxnSpPr>
        <p:spPr>
          <a:xfrm>
            <a:off x="6536691" y="5152887"/>
            <a:ext cx="0" cy="511214"/>
          </a:xfrm>
          <a:prstGeom prst="line">
            <a:avLst/>
          </a:prstGeom>
          <a:ln w="9525">
            <a:solidFill>
              <a:srgbClr val="008C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Rectangle: Rounded Corners 137"/>
          <p:cNvSpPr/>
          <p:nvPr/>
        </p:nvSpPr>
        <p:spPr>
          <a:xfrm>
            <a:off x="8942742" y="4133718"/>
            <a:ext cx="1181661" cy="1031508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15875" cap="flat" cmpd="sng" algn="ctr">
            <a:noFill/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b="1" dirty="0" smtClean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7ª </a:t>
            </a:r>
            <a:r>
              <a:rPr lang="pt-PT" sz="1200" b="1" dirty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ETAPA</a:t>
            </a:r>
          </a:p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b="1" smtClean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19 </a:t>
            </a:r>
            <a:r>
              <a:rPr lang="pt-PT" sz="1200" b="1" dirty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de Março </a:t>
            </a:r>
          </a:p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b="1" dirty="0" smtClean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17:30 </a:t>
            </a:r>
            <a:r>
              <a:rPr lang="pt-PT" sz="1200" b="1" dirty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– </a:t>
            </a:r>
            <a:r>
              <a:rPr lang="pt-PT" sz="1200" b="1" dirty="0" smtClean="0">
                <a:solidFill>
                  <a:srgbClr val="008CBA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19:00 </a:t>
            </a:r>
            <a:endParaRPr lang="pt-PT" sz="1200" b="1" dirty="0">
              <a:solidFill>
                <a:srgbClr val="008CBA"/>
              </a:solidFill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  <a:sym typeface="+mn-ea"/>
            </a:endParaRPr>
          </a:p>
        </p:txBody>
      </p:sp>
      <p:sp>
        <p:nvSpPr>
          <p:cNvPr id="157" name="Linha7"/>
          <p:cNvSpPr/>
          <p:nvPr/>
        </p:nvSpPr>
        <p:spPr>
          <a:xfrm>
            <a:off x="9520562" y="5659671"/>
            <a:ext cx="589104" cy="0"/>
          </a:xfrm>
          <a:prstGeom prst="line">
            <a:avLst/>
          </a:prstGeom>
          <a:noFill/>
          <a:ln w="9525" cap="flat" cmpd="sng" algn="ctr">
            <a:solidFill>
              <a:srgbClr val="008CBA"/>
            </a:solidFill>
            <a:prstDash val="solid"/>
            <a:headEnd type="none" w="med" len="med"/>
            <a:tailEnd type="triangle" w="med" len="med"/>
          </a:ln>
          <a:effectLst/>
        </p:spPr>
      </p:sp>
      <p:sp>
        <p:nvSpPr>
          <p:cNvPr id="158" name="Oval 157"/>
          <p:cNvSpPr/>
          <p:nvPr/>
        </p:nvSpPr>
        <p:spPr>
          <a:xfrm>
            <a:off x="9457690" y="5088892"/>
            <a:ext cx="116840" cy="105410"/>
          </a:xfrm>
          <a:prstGeom prst="ellipse">
            <a:avLst/>
          </a:prstGeom>
          <a:solidFill>
            <a:srgbClr val="008CBA"/>
          </a:solidFill>
          <a:ln>
            <a:solidFill>
              <a:srgbClr val="008C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altLang="en-US"/>
          </a:p>
        </p:txBody>
      </p:sp>
      <p:cxnSp>
        <p:nvCxnSpPr>
          <p:cNvPr id="159" name="Conexão Reta 77"/>
          <p:cNvCxnSpPr/>
          <p:nvPr/>
        </p:nvCxnSpPr>
        <p:spPr>
          <a:xfrm>
            <a:off x="9508491" y="5152887"/>
            <a:ext cx="0" cy="511214"/>
          </a:xfrm>
          <a:prstGeom prst="line">
            <a:avLst/>
          </a:prstGeom>
          <a:ln w="9525">
            <a:solidFill>
              <a:srgbClr val="008C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0"/>
          <p:cNvCxnSpPr/>
          <p:nvPr/>
        </p:nvCxnSpPr>
        <p:spPr>
          <a:xfrm>
            <a:off x="1874718" y="3366148"/>
            <a:ext cx="9101073" cy="0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Isosceles Triangle 161"/>
          <p:cNvSpPr/>
          <p:nvPr/>
        </p:nvSpPr>
        <p:spPr>
          <a:xfrm rot="5400000">
            <a:off x="1861948" y="3247720"/>
            <a:ext cx="186224" cy="221052"/>
          </a:xfrm>
          <a:prstGeom prst="triangle">
            <a:avLst/>
          </a:prstGeom>
          <a:solidFill>
            <a:srgbClr val="CAF6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cxnSp>
        <p:nvCxnSpPr>
          <p:cNvPr id="162" name="Conexão Reta 77"/>
          <p:cNvCxnSpPr/>
          <p:nvPr/>
        </p:nvCxnSpPr>
        <p:spPr>
          <a:xfrm>
            <a:off x="10984866" y="3362187"/>
            <a:ext cx="0" cy="511214"/>
          </a:xfrm>
          <a:prstGeom prst="line">
            <a:avLst/>
          </a:prstGeom>
          <a:ln w="952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50"/>
          <p:cNvCxnSpPr/>
          <p:nvPr/>
        </p:nvCxnSpPr>
        <p:spPr>
          <a:xfrm flipH="1">
            <a:off x="3588423" y="3870973"/>
            <a:ext cx="7373344" cy="0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Conexão Reta 77"/>
          <p:cNvCxnSpPr/>
          <p:nvPr/>
        </p:nvCxnSpPr>
        <p:spPr>
          <a:xfrm>
            <a:off x="3593466" y="3871106"/>
            <a:ext cx="0" cy="179177"/>
          </a:xfrm>
          <a:prstGeom prst="line">
            <a:avLst/>
          </a:prstGeom>
          <a:ln w="952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Isosceles Triangle 161"/>
          <p:cNvSpPr/>
          <p:nvPr/>
        </p:nvSpPr>
        <p:spPr>
          <a:xfrm rot="5400000">
            <a:off x="7424548" y="3257245"/>
            <a:ext cx="186224" cy="221052"/>
          </a:xfrm>
          <a:prstGeom prst="triangle">
            <a:avLst/>
          </a:prstGeom>
          <a:solidFill>
            <a:srgbClr val="CAF6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66" name="Isosceles Triangle 161"/>
          <p:cNvSpPr/>
          <p:nvPr/>
        </p:nvSpPr>
        <p:spPr>
          <a:xfrm rot="10800000">
            <a:off x="10891648" y="3523945"/>
            <a:ext cx="186224" cy="221052"/>
          </a:xfrm>
          <a:prstGeom prst="triangle">
            <a:avLst/>
          </a:prstGeom>
          <a:solidFill>
            <a:srgbClr val="CAF6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67" name="Isosceles Triangle 161"/>
          <p:cNvSpPr/>
          <p:nvPr/>
        </p:nvSpPr>
        <p:spPr>
          <a:xfrm rot="16200000">
            <a:off x="6795898" y="3752545"/>
            <a:ext cx="186224" cy="221052"/>
          </a:xfrm>
          <a:prstGeom prst="triangle">
            <a:avLst/>
          </a:prstGeom>
          <a:solidFill>
            <a:srgbClr val="CAF6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68" name="Isosceles Triangle 161"/>
          <p:cNvSpPr/>
          <p:nvPr/>
        </p:nvSpPr>
        <p:spPr>
          <a:xfrm rot="10800000">
            <a:off x="3509773" y="3933520"/>
            <a:ext cx="186224" cy="221052"/>
          </a:xfrm>
          <a:prstGeom prst="triangle">
            <a:avLst/>
          </a:prstGeom>
          <a:solidFill>
            <a:srgbClr val="CAF6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69" name="Rectangle 2"/>
          <p:cNvSpPr txBox="1">
            <a:spLocks noChangeArrowheads="1"/>
          </p:cNvSpPr>
          <p:nvPr/>
        </p:nvSpPr>
        <p:spPr>
          <a:xfrm>
            <a:off x="71532" y="3493125"/>
            <a:ext cx="3165320" cy="13390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pt-PT" altLang="pt-PT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sto MT" panose="02040603050505030304" pitchFamily="18" charset="0"/>
              </a:rPr>
              <a:t>RODADA</a:t>
            </a:r>
          </a:p>
          <a:p>
            <a:pPr algn="ctr">
              <a:defRPr/>
            </a:pPr>
            <a:r>
              <a:rPr lang="pt-PT" altLang="pt-PT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sto MT" panose="02040603050505030304" pitchFamily="18" charset="0"/>
              </a:rPr>
              <a:t>DE </a:t>
            </a:r>
          </a:p>
          <a:p>
            <a:pPr algn="ctr">
              <a:defRPr/>
            </a:pPr>
            <a:r>
              <a:rPr lang="pt-PT" altLang="pt-PT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sto MT" panose="02040603050505030304" pitchFamily="18" charset="0"/>
              </a:rPr>
              <a:t>NEGÓCIOS </a:t>
            </a:r>
          </a:p>
        </p:txBody>
      </p:sp>
      <p:pic>
        <p:nvPicPr>
          <p:cNvPr id="61" name="Picture 6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9341" y="6434461"/>
            <a:ext cx="1726630" cy="398453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9253" y="187240"/>
            <a:ext cx="2677325" cy="559804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09" y="77554"/>
            <a:ext cx="2855822" cy="674386"/>
          </a:xfrm>
          <a:prstGeom prst="rect">
            <a:avLst/>
          </a:prstGeom>
        </p:spPr>
      </p:pic>
      <p:pic>
        <p:nvPicPr>
          <p:cNvPr id="59" name="Imagem 10" descr="LOGO-Paises ecowa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295" y="6151428"/>
            <a:ext cx="701023" cy="6939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riângulo Retângulo 42"/>
          <p:cNvSpPr/>
          <p:nvPr/>
        </p:nvSpPr>
        <p:spPr>
          <a:xfrm flipH="1">
            <a:off x="0" y="243840"/>
            <a:ext cx="12193904" cy="6618605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altLang="en-US">
              <a:solidFill>
                <a:schemeClr val="accent1"/>
              </a:solidFill>
            </a:endParaRPr>
          </a:p>
        </p:txBody>
      </p:sp>
      <p:pic>
        <p:nvPicPr>
          <p:cNvPr id="18" name="Imagem 17" descr="LOGO-Paises ecowa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5" y="2979420"/>
            <a:ext cx="3897630" cy="3858260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95" y="1340485"/>
            <a:ext cx="2413000" cy="1356995"/>
          </a:xfrm>
          <a:prstGeom prst="rect">
            <a:avLst/>
          </a:prstGeom>
        </p:spPr>
      </p:pic>
      <p:sp>
        <p:nvSpPr>
          <p:cNvPr id="20" name="Slide Number Placeholder 6"/>
          <p:cNvSpPr txBox="1"/>
          <p:nvPr/>
        </p:nvSpPr>
        <p:spPr bwMode="auto">
          <a:xfrm>
            <a:off x="6226206" y="6571929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1200" dirty="0" smtClean="0">
                <a:solidFill>
                  <a:schemeClr val="tx1"/>
                </a:solidFill>
              </a:rPr>
              <a:t>Pag </a:t>
            </a:r>
            <a:fld id="{6C07E9C5-6E20-4A25-9F31-81ECFC5683B7}" type="slidenum">
              <a:rPr lang="fr-FR" altLang="pt-PT" sz="1200" b="1" i="1" u="sng" dirty="0" smtClean="0">
                <a:solidFill>
                  <a:schemeClr val="tx1"/>
                </a:solidFill>
              </a:rPr>
              <a:t>5</a:t>
            </a:fld>
            <a:endParaRPr lang="fr-FR" altLang="pt-PT" sz="1200" b="1" i="1" u="sng" dirty="0" smtClean="0">
              <a:solidFill>
                <a:schemeClr val="tx1"/>
              </a:solidFill>
            </a:endParaRPr>
          </a:p>
        </p:txBody>
      </p:sp>
      <p:sp>
        <p:nvSpPr>
          <p:cNvPr id="2" name="CaixaDeTexto 67"/>
          <p:cNvSpPr txBox="1"/>
          <p:nvPr/>
        </p:nvSpPr>
        <p:spPr>
          <a:xfrm>
            <a:off x="3381375" y="557525"/>
            <a:ext cx="8639175" cy="5978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850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b="1" i="1" dirty="0" smtClean="0">
                <a:solidFill>
                  <a:srgbClr val="008CBA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RONDA / RODADA DE NEGÓCIOS</a:t>
            </a:r>
            <a:endParaRPr lang="pt-PT" sz="1200" b="1" i="1" dirty="0">
              <a:solidFill>
                <a:srgbClr val="008CBA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850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dirty="0">
                <a:latin typeface="Arial Narrow" panose="020B0606020202030204" pitchFamily="34" charset="0"/>
              </a:rPr>
              <a:t>A Ronda / Rodada  </a:t>
            </a:r>
            <a:r>
              <a:rPr lang="pt-PT" sz="1200" dirty="0" smtClean="0">
                <a:latin typeface="Arial Narrow" panose="020B0606020202030204" pitchFamily="34" charset="0"/>
              </a:rPr>
              <a:t>de </a:t>
            </a:r>
            <a:r>
              <a:rPr lang="pt-PT" sz="1200" dirty="0">
                <a:latin typeface="Arial Narrow" panose="020B0606020202030204" pitchFamily="34" charset="0"/>
              </a:rPr>
              <a:t>Negócios irá acontecer no dia </a:t>
            </a:r>
            <a:r>
              <a:rPr lang="pt-PT" sz="1200" dirty="0" smtClean="0">
                <a:latin typeface="Arial Narrow" panose="020B0606020202030204" pitchFamily="34" charset="0"/>
              </a:rPr>
              <a:t>19 </a:t>
            </a:r>
            <a:r>
              <a:rPr lang="pt-PT" sz="1200" dirty="0">
                <a:latin typeface="Arial Narrow" panose="020B0606020202030204" pitchFamily="34" charset="0"/>
              </a:rPr>
              <a:t>de </a:t>
            </a:r>
            <a:r>
              <a:rPr lang="pt-PT" sz="1200" dirty="0" smtClean="0">
                <a:latin typeface="Arial Narrow" panose="020B0606020202030204" pitchFamily="34" charset="0"/>
              </a:rPr>
              <a:t>Março </a:t>
            </a:r>
            <a:r>
              <a:rPr lang="pt-PT" sz="1200" dirty="0">
                <a:latin typeface="Arial Narrow" panose="020B0606020202030204" pitchFamily="34" charset="0"/>
              </a:rPr>
              <a:t>de </a:t>
            </a:r>
            <a:r>
              <a:rPr lang="pt-PT" sz="1200" dirty="0" smtClean="0">
                <a:latin typeface="Arial Narrow" panose="020B0606020202030204" pitchFamily="34" charset="0"/>
              </a:rPr>
              <a:t>2022, </a:t>
            </a:r>
            <a:r>
              <a:rPr lang="pt-PT" sz="1200" dirty="0">
                <a:latin typeface="Arial Narrow" panose="020B0606020202030204" pitchFamily="34" charset="0"/>
              </a:rPr>
              <a:t>das </a:t>
            </a:r>
            <a:r>
              <a:rPr lang="pt-PT" sz="1200" dirty="0" smtClean="0">
                <a:latin typeface="Arial Narrow" panose="020B0606020202030204" pitchFamily="34" charset="0"/>
              </a:rPr>
              <a:t>08:15 </a:t>
            </a:r>
            <a:r>
              <a:rPr lang="pt-PT" sz="1200" dirty="0">
                <a:latin typeface="Arial Narrow" panose="020B0606020202030204" pitchFamily="34" charset="0"/>
              </a:rPr>
              <a:t>às </a:t>
            </a:r>
            <a:r>
              <a:rPr lang="pt-PT" sz="1200" dirty="0" smtClean="0">
                <a:latin typeface="Arial Narrow" panose="020B0606020202030204" pitchFamily="34" charset="0"/>
              </a:rPr>
              <a:t>19:30</a:t>
            </a:r>
            <a:r>
              <a:rPr lang="pt-PT" sz="1200" dirty="0">
                <a:latin typeface="Arial Narrow" panose="020B0606020202030204" pitchFamily="34" charset="0"/>
              </a:rPr>
              <a:t>, </a:t>
            </a:r>
            <a:r>
              <a:rPr lang="pt-PT" sz="1200" dirty="0" smtClean="0">
                <a:latin typeface="Arial Narrow" panose="020B0606020202030204" pitchFamily="34" charset="0"/>
              </a:rPr>
              <a:t>em </a:t>
            </a:r>
            <a:r>
              <a:rPr lang="pt-PT" sz="1200" dirty="0">
                <a:latin typeface="Arial Narrow" panose="020B0606020202030204" pitchFamily="34" charset="0"/>
              </a:rPr>
              <a:t>Cabo Verde. </a:t>
            </a:r>
            <a:r>
              <a:rPr lang="pt-PT" sz="1200" dirty="0" smtClean="0">
                <a:latin typeface="Arial Narrow" panose="020B0606020202030204" pitchFamily="34" charset="0"/>
              </a:rPr>
              <a:t>Os participantes deverão se inscrever  </a:t>
            </a:r>
            <a:r>
              <a:rPr lang="pt-PT" sz="1200" dirty="0">
                <a:latin typeface="Arial Narrow" panose="020B0606020202030204" pitchFamily="34" charset="0"/>
              </a:rPr>
              <a:t>na categoria de </a:t>
            </a:r>
            <a:r>
              <a:rPr lang="pt-PT" sz="1200" i="1" dirty="0">
                <a:latin typeface="Arial Narrow" panose="020B0606020202030204" pitchFamily="34" charset="0"/>
              </a:rPr>
              <a:t>Executivo de Negócios</a:t>
            </a:r>
            <a:r>
              <a:rPr lang="pt-PT" sz="1200" dirty="0">
                <a:latin typeface="Arial Narrow" panose="020B0606020202030204" pitchFamily="34" charset="0"/>
              </a:rPr>
              <a:t>. A </a:t>
            </a:r>
            <a:r>
              <a:rPr lang="pt-PT" sz="1200" dirty="0" smtClean="0">
                <a:latin typeface="Arial Narrow" panose="020B0606020202030204" pitchFamily="34" charset="0"/>
              </a:rPr>
              <a:t>Ronda / Rodada </a:t>
            </a:r>
            <a:r>
              <a:rPr lang="pt-PT" sz="1200" dirty="0">
                <a:latin typeface="Arial Narrow" panose="020B0606020202030204" pitchFamily="34" charset="0"/>
              </a:rPr>
              <a:t>de Negócios consiste em três etapas</a:t>
            </a:r>
            <a:r>
              <a:rPr lang="pt-PT" sz="1200" dirty="0" smtClean="0">
                <a:latin typeface="Arial Narrow" panose="020B0606020202030204" pitchFamily="34" charset="0"/>
              </a:rPr>
              <a:t>:</a:t>
            </a:r>
          </a:p>
          <a:p>
            <a:pPr algn="just">
              <a:lnSpc>
                <a:spcPct val="85000"/>
              </a:lnSpc>
              <a:spcBef>
                <a:spcPts val="0"/>
              </a:spcBef>
              <a:spcAft>
                <a:spcPts val="0"/>
              </a:spcAft>
            </a:pPr>
            <a:endParaRPr lang="pt-PT" sz="1200" dirty="0">
              <a:latin typeface="Arial Narrow" panose="020B0606020202030204" pitchFamily="34" charset="0"/>
            </a:endParaRPr>
          </a:p>
          <a:p>
            <a:pPr algn="just">
              <a:lnSpc>
                <a:spcPct val="850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b="1" i="1" dirty="0">
                <a:solidFill>
                  <a:srgbClr val="008CBA"/>
                </a:solidFill>
                <a:latin typeface="Arial Narrow" panose="020B0606020202030204" pitchFamily="34" charset="0"/>
              </a:rPr>
              <a:t>ETAPA 1</a:t>
            </a:r>
            <a:r>
              <a:rPr lang="pt-PT" sz="1200" dirty="0">
                <a:latin typeface="Arial Narrow" panose="020B0606020202030204" pitchFamily="34" charset="0"/>
              </a:rPr>
              <a:t>: </a:t>
            </a:r>
            <a:r>
              <a:rPr lang="pt-PT" sz="1200" dirty="0" smtClean="0">
                <a:latin typeface="Arial Narrow" panose="020B0606020202030204" pitchFamily="34" charset="0"/>
              </a:rPr>
              <a:t>Inscrição </a:t>
            </a:r>
            <a:r>
              <a:rPr lang="pt-PT" sz="1200" dirty="0">
                <a:latin typeface="Arial Narrow" panose="020B0606020202030204" pitchFamily="34" charset="0"/>
              </a:rPr>
              <a:t> dos participantes e submissão dos </a:t>
            </a:r>
            <a:r>
              <a:rPr lang="pt-PT" sz="1200" dirty="0" smtClean="0">
                <a:latin typeface="Arial Narrow" panose="020B0606020202030204" pitchFamily="34" charset="0"/>
              </a:rPr>
              <a:t>respectivos </a:t>
            </a:r>
            <a:r>
              <a:rPr lang="pt-PT" sz="1200" dirty="0">
                <a:latin typeface="Arial Narrow" panose="020B0606020202030204" pitchFamily="34" charset="0"/>
              </a:rPr>
              <a:t>perfis. Os participantes, após </a:t>
            </a:r>
            <a:r>
              <a:rPr lang="pt-PT" sz="1200" dirty="0" smtClean="0">
                <a:latin typeface="Arial Narrow" panose="020B0606020202030204" pitchFamily="34" charset="0"/>
              </a:rPr>
              <a:t>inscrição, deverão </a:t>
            </a:r>
            <a:r>
              <a:rPr lang="pt-PT" sz="1200" dirty="0">
                <a:latin typeface="Arial Narrow" panose="020B0606020202030204" pitchFamily="34" charset="0"/>
              </a:rPr>
              <a:t>enviar os seus perfis para a Ronda / Rodada   </a:t>
            </a:r>
            <a:r>
              <a:rPr lang="pt-PT" sz="1200" dirty="0" smtClean="0">
                <a:latin typeface="Arial Narrow" panose="020B0606020202030204" pitchFamily="34" charset="0"/>
              </a:rPr>
              <a:t>de </a:t>
            </a:r>
            <a:r>
              <a:rPr lang="pt-PT" sz="1200" dirty="0">
                <a:latin typeface="Arial Narrow" panose="020B0606020202030204" pitchFamily="34" charset="0"/>
              </a:rPr>
              <a:t>Negócios a partir de </a:t>
            </a:r>
            <a:r>
              <a:rPr lang="pt-PT" sz="1200" dirty="0" smtClean="0">
                <a:solidFill>
                  <a:schemeClr val="tx1">
                    <a:lumMod val="95000"/>
                  </a:schemeClr>
                </a:solidFill>
                <a:latin typeface="Arial Narrow" panose="020B0606020202030204" pitchFamily="34" charset="0"/>
              </a:rPr>
              <a:t>17 </a:t>
            </a:r>
            <a:r>
              <a:rPr lang="pt-PT" sz="1200" dirty="0">
                <a:solidFill>
                  <a:schemeClr val="tx1">
                    <a:lumMod val="95000"/>
                  </a:schemeClr>
                </a:solidFill>
                <a:latin typeface="Arial Narrow" panose="020B0606020202030204" pitchFamily="34" charset="0"/>
              </a:rPr>
              <a:t>de </a:t>
            </a:r>
            <a:r>
              <a:rPr lang="pt-PT" sz="1200" dirty="0" smtClean="0">
                <a:latin typeface="Arial Narrow" panose="020B0606020202030204" pitchFamily="34" charset="0"/>
              </a:rPr>
              <a:t>Maio </a:t>
            </a:r>
            <a:r>
              <a:rPr lang="pt-PT" sz="1200" dirty="0">
                <a:latin typeface="Arial Narrow" panose="020B0606020202030204" pitchFamily="34" charset="0"/>
              </a:rPr>
              <a:t>de </a:t>
            </a:r>
            <a:r>
              <a:rPr lang="pt-PT" sz="1200" dirty="0" smtClean="0">
                <a:latin typeface="Arial Narrow" panose="020B0606020202030204" pitchFamily="34" charset="0"/>
              </a:rPr>
              <a:t>2021.</a:t>
            </a:r>
          </a:p>
          <a:p>
            <a:pPr algn="just">
              <a:lnSpc>
                <a:spcPct val="85000"/>
              </a:lnSpc>
              <a:spcBef>
                <a:spcPts val="0"/>
              </a:spcBef>
              <a:spcAft>
                <a:spcPts val="0"/>
              </a:spcAft>
            </a:pPr>
            <a:endParaRPr lang="pt-PT" sz="1200" dirty="0">
              <a:latin typeface="Arial Narrow" panose="020B0606020202030204" pitchFamily="34" charset="0"/>
            </a:endParaRPr>
          </a:p>
          <a:p>
            <a:pPr algn="just">
              <a:lnSpc>
                <a:spcPct val="850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b="1" i="1" dirty="0">
                <a:solidFill>
                  <a:srgbClr val="008CBA"/>
                </a:solidFill>
                <a:latin typeface="Arial Narrow" panose="020B0606020202030204" pitchFamily="34" charset="0"/>
              </a:rPr>
              <a:t>ETAPA 2</a:t>
            </a:r>
            <a:r>
              <a:rPr lang="pt-PT" sz="1200" b="1" dirty="0">
                <a:latin typeface="Arial Narrow" panose="020B0606020202030204" pitchFamily="34" charset="0"/>
              </a:rPr>
              <a:t>:</a:t>
            </a:r>
            <a:r>
              <a:rPr lang="pt-PT" sz="1200" dirty="0">
                <a:solidFill>
                  <a:srgbClr val="008080"/>
                </a:solidFill>
                <a:latin typeface="Arial Narrow" panose="020B0606020202030204" pitchFamily="34" charset="0"/>
              </a:rPr>
              <a:t> </a:t>
            </a:r>
            <a:r>
              <a:rPr lang="pt-PT" sz="1200" dirty="0">
                <a:latin typeface="Arial Narrow" panose="020B0606020202030204" pitchFamily="34" charset="0"/>
              </a:rPr>
              <a:t>Gestão e coordenação de reuniões entre participantes </a:t>
            </a:r>
            <a:r>
              <a:rPr lang="pt-PT" sz="1200" dirty="0" smtClean="0">
                <a:latin typeface="Arial Narrow" panose="020B0606020202030204" pitchFamily="34" charset="0"/>
              </a:rPr>
              <a:t>inscritos no </a:t>
            </a:r>
            <a:r>
              <a:rPr lang="pt-PT" sz="1200" dirty="0">
                <a:latin typeface="Arial Narrow" panose="020B0606020202030204" pitchFamily="34" charset="0"/>
              </a:rPr>
              <a:t>sistema, desde o início das </a:t>
            </a:r>
            <a:r>
              <a:rPr lang="pt-PT" sz="1200" dirty="0" smtClean="0">
                <a:latin typeface="Arial Narrow" panose="020B0606020202030204" pitchFamily="34" charset="0"/>
              </a:rPr>
              <a:t>inscrições, </a:t>
            </a:r>
            <a:r>
              <a:rPr lang="pt-PT" sz="1200" dirty="0" smtClean="0">
                <a:solidFill>
                  <a:schemeClr val="tx1">
                    <a:lumMod val="95000"/>
                  </a:schemeClr>
                </a:solidFill>
                <a:latin typeface="Arial Narrow" panose="020B0606020202030204" pitchFamily="34" charset="0"/>
              </a:rPr>
              <a:t>17 </a:t>
            </a:r>
            <a:r>
              <a:rPr lang="pt-PT" sz="1200" dirty="0">
                <a:solidFill>
                  <a:schemeClr val="tx1">
                    <a:lumMod val="95000"/>
                  </a:schemeClr>
                </a:solidFill>
                <a:latin typeface="Arial Narrow" panose="020B0606020202030204" pitchFamily="34" charset="0"/>
              </a:rPr>
              <a:t>de </a:t>
            </a:r>
            <a:r>
              <a:rPr lang="pt-PT" sz="1200" dirty="0">
                <a:latin typeface="Arial Narrow" panose="020B0606020202030204" pitchFamily="34" charset="0"/>
              </a:rPr>
              <a:t>Maio de </a:t>
            </a:r>
            <a:r>
              <a:rPr lang="pt-PT" sz="1200" dirty="0" smtClean="0">
                <a:latin typeface="Arial Narrow" panose="020B0606020202030204" pitchFamily="34" charset="0"/>
              </a:rPr>
              <a:t>2021, </a:t>
            </a:r>
            <a:r>
              <a:rPr lang="pt-PT" sz="1200" dirty="0">
                <a:latin typeface="Arial Narrow" panose="020B0606020202030204" pitchFamily="34" charset="0"/>
              </a:rPr>
              <a:t>até ao dia </a:t>
            </a:r>
            <a:r>
              <a:rPr lang="pt-PT" sz="1200" dirty="0" smtClean="0">
                <a:latin typeface="Arial Narrow" panose="020B0606020202030204" pitchFamily="34" charset="0"/>
              </a:rPr>
              <a:t>28 </a:t>
            </a:r>
            <a:r>
              <a:rPr lang="pt-PT" sz="1200" dirty="0">
                <a:latin typeface="Arial Narrow" panose="020B0606020202030204" pitchFamily="34" charset="0"/>
              </a:rPr>
              <a:t>de </a:t>
            </a:r>
            <a:r>
              <a:rPr lang="pt-PT" sz="1200" dirty="0" smtClean="0">
                <a:latin typeface="Arial Narrow" panose="020B0606020202030204" pitchFamily="34" charset="0"/>
              </a:rPr>
              <a:t>Fevereiro </a:t>
            </a:r>
            <a:r>
              <a:rPr lang="pt-PT" sz="1200" dirty="0">
                <a:latin typeface="Arial Narrow" panose="020B0606020202030204" pitchFamily="34" charset="0"/>
              </a:rPr>
              <a:t>de </a:t>
            </a:r>
            <a:r>
              <a:rPr lang="pt-PT" sz="1200" dirty="0" smtClean="0">
                <a:latin typeface="Arial Narrow" panose="020B0606020202030204" pitchFamily="34" charset="0"/>
              </a:rPr>
              <a:t>2022.</a:t>
            </a:r>
          </a:p>
          <a:p>
            <a:pPr algn="just">
              <a:lnSpc>
                <a:spcPct val="85000"/>
              </a:lnSpc>
              <a:spcBef>
                <a:spcPts val="0"/>
              </a:spcBef>
              <a:spcAft>
                <a:spcPts val="0"/>
              </a:spcAft>
            </a:pPr>
            <a:endParaRPr lang="pt-PT" sz="1200" dirty="0">
              <a:latin typeface="Arial Narrow" panose="020B0606020202030204" pitchFamily="34" charset="0"/>
            </a:endParaRPr>
          </a:p>
          <a:p>
            <a:pPr algn="just">
              <a:lnSpc>
                <a:spcPct val="850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b="1" i="1" dirty="0">
                <a:solidFill>
                  <a:srgbClr val="008CBA"/>
                </a:solidFill>
                <a:latin typeface="Arial Narrow" panose="020B0606020202030204" pitchFamily="34" charset="0"/>
              </a:rPr>
              <a:t>ETAPA 3</a:t>
            </a:r>
            <a:r>
              <a:rPr lang="pt-PT" sz="1200" b="1" dirty="0">
                <a:latin typeface="Arial Narrow" panose="020B0606020202030204" pitchFamily="34" charset="0"/>
              </a:rPr>
              <a:t>:</a:t>
            </a:r>
            <a:r>
              <a:rPr lang="pt-PT" sz="1200" dirty="0">
                <a:solidFill>
                  <a:srgbClr val="008080"/>
                </a:solidFill>
                <a:latin typeface="Arial Narrow" panose="020B0606020202030204" pitchFamily="34" charset="0"/>
              </a:rPr>
              <a:t> </a:t>
            </a:r>
            <a:r>
              <a:rPr lang="pt-PT" sz="1200" dirty="0">
                <a:latin typeface="Arial Narrow" panose="020B0606020202030204" pitchFamily="34" charset="0"/>
              </a:rPr>
              <a:t>No dia </a:t>
            </a:r>
            <a:r>
              <a:rPr lang="pt-PT" sz="1200" dirty="0" smtClean="0">
                <a:latin typeface="Arial Narrow" panose="020B0606020202030204" pitchFamily="34" charset="0"/>
              </a:rPr>
              <a:t>19 </a:t>
            </a:r>
            <a:r>
              <a:rPr lang="pt-PT" sz="1200" dirty="0">
                <a:latin typeface="Arial Narrow" panose="020B0606020202030204" pitchFamily="34" charset="0"/>
              </a:rPr>
              <a:t>de </a:t>
            </a:r>
            <a:r>
              <a:rPr lang="pt-PT" sz="1200" dirty="0" smtClean="0">
                <a:latin typeface="Arial Narrow" panose="020B0606020202030204" pitchFamily="34" charset="0"/>
              </a:rPr>
              <a:t>Fevereiro </a:t>
            </a:r>
            <a:r>
              <a:rPr lang="pt-PT" sz="1200" dirty="0">
                <a:latin typeface="Arial Narrow" panose="020B0606020202030204" pitchFamily="34" charset="0"/>
              </a:rPr>
              <a:t>de </a:t>
            </a:r>
            <a:r>
              <a:rPr lang="pt-PT" sz="1200" dirty="0" smtClean="0">
                <a:latin typeface="Arial Narrow" panose="020B0606020202030204" pitchFamily="34" charset="0"/>
              </a:rPr>
              <a:t>2022, a </a:t>
            </a:r>
            <a:r>
              <a:rPr lang="pt-PT" sz="1200" dirty="0">
                <a:latin typeface="Arial Narrow" panose="020B0606020202030204" pitchFamily="34" charset="0"/>
              </a:rPr>
              <a:t>Agenda das reuniões programadas, indicando os perfis das contrapartes, </a:t>
            </a:r>
            <a:r>
              <a:rPr lang="pt-PT" sz="1200" dirty="0" smtClean="0">
                <a:latin typeface="Arial Narrow" panose="020B0606020202030204" pitchFamily="34" charset="0"/>
              </a:rPr>
              <a:t>será enviada </a:t>
            </a:r>
            <a:r>
              <a:rPr lang="pt-PT" sz="1200" dirty="0">
                <a:latin typeface="Arial Narrow" panose="020B0606020202030204" pitchFamily="34" charset="0"/>
              </a:rPr>
              <a:t>a todos os participantes </a:t>
            </a:r>
            <a:r>
              <a:rPr lang="pt-PT" sz="1200" dirty="0" smtClean="0">
                <a:latin typeface="Arial Narrow" panose="020B0606020202030204" pitchFamily="34" charset="0"/>
              </a:rPr>
              <a:t>inscritos Estes </a:t>
            </a:r>
            <a:r>
              <a:rPr lang="pt-PT" sz="1200" dirty="0">
                <a:latin typeface="Arial Narrow" panose="020B0606020202030204" pitchFamily="34" charset="0"/>
              </a:rPr>
              <a:t>devem estar igualmente </a:t>
            </a:r>
            <a:r>
              <a:rPr lang="pt-PT" sz="1200" dirty="0" smtClean="0">
                <a:latin typeface="Arial Narrow" panose="020B0606020202030204" pitchFamily="34" charset="0"/>
              </a:rPr>
              <a:t>inscritos </a:t>
            </a:r>
            <a:r>
              <a:rPr lang="pt-PT" sz="1200" dirty="0">
                <a:latin typeface="Arial Narrow" panose="020B0606020202030204" pitchFamily="34" charset="0"/>
              </a:rPr>
              <a:t> para as reuniões de negócios </a:t>
            </a:r>
            <a:r>
              <a:rPr lang="pt-PT" sz="1200" dirty="0" smtClean="0">
                <a:latin typeface="Arial Narrow" panose="020B0606020202030204" pitchFamily="34" charset="0"/>
              </a:rPr>
              <a:t>agendados.</a:t>
            </a:r>
          </a:p>
          <a:p>
            <a:pPr algn="just">
              <a:lnSpc>
                <a:spcPct val="85000"/>
              </a:lnSpc>
              <a:spcBef>
                <a:spcPts val="0"/>
              </a:spcBef>
              <a:spcAft>
                <a:spcPts val="0"/>
              </a:spcAft>
            </a:pPr>
            <a:endParaRPr lang="pt-PT" sz="1200" dirty="0">
              <a:latin typeface="Arial Narrow" panose="020B0606020202030204" pitchFamily="34" charset="0"/>
            </a:endParaRPr>
          </a:p>
          <a:p>
            <a:pPr algn="just">
              <a:lnSpc>
                <a:spcPct val="850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dirty="0">
                <a:latin typeface="Arial Narrow" panose="020B0606020202030204" pitchFamily="34" charset="0"/>
              </a:rPr>
              <a:t>À medida que as inscrições se </a:t>
            </a:r>
            <a:r>
              <a:rPr lang="pt-PT" sz="1200" dirty="0" smtClean="0">
                <a:latin typeface="Arial Narrow" panose="020B0606020202030204" pitchFamily="34" charset="0"/>
              </a:rPr>
              <a:t>efectivam, </a:t>
            </a:r>
            <a:r>
              <a:rPr lang="pt-PT" sz="1200" dirty="0">
                <a:latin typeface="Arial Narrow" panose="020B0606020202030204" pitchFamily="34" charset="0"/>
              </a:rPr>
              <a:t>os inscritos irão receber, semanalmente, informações </a:t>
            </a:r>
            <a:r>
              <a:rPr lang="pt-PT" sz="1200" dirty="0" smtClean="0">
                <a:latin typeface="Arial Narrow" panose="020B0606020202030204" pitchFamily="34" charset="0"/>
              </a:rPr>
              <a:t>actualizadas </a:t>
            </a:r>
            <a:r>
              <a:rPr lang="pt-PT" sz="1200" dirty="0">
                <a:latin typeface="Arial Narrow" panose="020B0606020202030204" pitchFamily="34" charset="0"/>
              </a:rPr>
              <a:t> sobre as manifestações de interesse apresentadas para as diferentes áreas de negócios </a:t>
            </a:r>
            <a:r>
              <a:rPr lang="pt-PT" sz="1200" dirty="0" smtClean="0">
                <a:latin typeface="Arial Narrow" panose="020B0606020202030204" pitchFamily="34" charset="0"/>
              </a:rPr>
              <a:t>.</a:t>
            </a:r>
          </a:p>
          <a:p>
            <a:pPr algn="just">
              <a:lnSpc>
                <a:spcPct val="85000"/>
              </a:lnSpc>
              <a:spcBef>
                <a:spcPts val="0"/>
              </a:spcBef>
              <a:spcAft>
                <a:spcPts val="0"/>
              </a:spcAft>
            </a:pPr>
            <a:endParaRPr lang="pt-PT" sz="1200" dirty="0">
              <a:latin typeface="Arial Narrow" panose="020B0606020202030204" pitchFamily="34" charset="0"/>
            </a:endParaRPr>
          </a:p>
          <a:p>
            <a:pPr algn="just">
              <a:lnSpc>
                <a:spcPct val="85000"/>
              </a:lnSpc>
            </a:pPr>
            <a:r>
              <a:rPr lang="pt-PT" sz="1200" b="1" i="1" dirty="0" smtClean="0">
                <a:solidFill>
                  <a:srgbClr val="008CBA"/>
                </a:solidFill>
                <a:latin typeface="Arial Narrow" panose="020B0606020202030204" pitchFamily="34" charset="0"/>
              </a:rPr>
              <a:t>REALIZAÇÃO DAS REUNIÕES AGENDADAS</a:t>
            </a:r>
            <a:r>
              <a:rPr lang="pt-PT" sz="1200" b="1" dirty="0" smtClean="0">
                <a:latin typeface="Arial Narrow" panose="020B0606020202030204" pitchFamily="34" charset="0"/>
              </a:rPr>
              <a:t>:</a:t>
            </a:r>
            <a:r>
              <a:rPr lang="pt-PT" sz="1200" dirty="0" smtClean="0">
                <a:solidFill>
                  <a:srgbClr val="008080"/>
                </a:solidFill>
                <a:latin typeface="Arial Narrow" panose="020B0606020202030204" pitchFamily="34" charset="0"/>
              </a:rPr>
              <a:t> </a:t>
            </a:r>
            <a:r>
              <a:rPr lang="pt-PT" sz="1200" dirty="0" smtClean="0">
                <a:latin typeface="Arial Narrow" panose="020B0606020202030204" pitchFamily="34" charset="0"/>
              </a:rPr>
              <a:t>As diferentes reuniões agendadas terão lugar no dia 19 de Março de 2022, no período das 08:15 às 12:30 no local que serão comunicados a todos os inscritos com a devida antecedência.</a:t>
            </a:r>
          </a:p>
          <a:p>
            <a:pPr algn="just">
              <a:lnSpc>
                <a:spcPct val="85000"/>
              </a:lnSpc>
            </a:pPr>
            <a:endParaRPr lang="pt-PT" sz="1200" dirty="0">
              <a:latin typeface="Arial Narrow" panose="020B0606020202030204" pitchFamily="34" charset="0"/>
            </a:endParaRPr>
          </a:p>
          <a:p>
            <a:pPr algn="just">
              <a:lnSpc>
                <a:spcPct val="85000"/>
              </a:lnSpc>
            </a:pPr>
            <a:r>
              <a:rPr lang="pt-PT" sz="1200" b="1" i="1" dirty="0" smtClean="0">
                <a:solidFill>
                  <a:srgbClr val="008CBA"/>
                </a:solidFill>
                <a:latin typeface="Arial Narrow" panose="020B0606020202030204" pitchFamily="34" charset="0"/>
              </a:rPr>
              <a:t>SESSÃO DE APRESENTAÇÃO DE PRODUTOS, SERVICOS E OPORTUNIDADES DE PARCERIAS</a:t>
            </a:r>
            <a:r>
              <a:rPr lang="pt-PT" sz="1200" b="1" dirty="0" smtClean="0">
                <a:latin typeface="Arial Narrow" panose="020B0606020202030204" pitchFamily="34" charset="0"/>
              </a:rPr>
              <a:t>:</a:t>
            </a:r>
            <a:r>
              <a:rPr lang="pt-PT" sz="1200" dirty="0" smtClean="0">
                <a:solidFill>
                  <a:srgbClr val="008080"/>
                </a:solidFill>
                <a:latin typeface="Arial Narrow" panose="020B0606020202030204" pitchFamily="34" charset="0"/>
              </a:rPr>
              <a:t> </a:t>
            </a:r>
            <a:r>
              <a:rPr lang="pt-PT" sz="1200" dirty="0" smtClean="0">
                <a:latin typeface="Arial Narrow" panose="020B0606020202030204" pitchFamily="34" charset="0"/>
              </a:rPr>
              <a:t>No dia 19 de Março de 2022, o período das 14:00 às 19:00 é reservado às empresas participantes no Atlantic Business Forum para apresentação dos respectivos produtos, serviços e disponibilidade para conclusão de parcerias. Cada empresa terá um período de tempo previamente agendado para as referidas apresentações. A Organização se encarrega de organizar as referidas agendas assim como disponibilizará o espaço as sessões de apresentação e comunicará antecipadamente às empresas inscritas a audiência, que terá com base na manifestação de interesses dos participantes.</a:t>
            </a:r>
            <a:endParaRPr lang="pt-PT" sz="1200" dirty="0">
              <a:latin typeface="Arial Narrow" panose="020B0606020202030204" pitchFamily="34" charset="0"/>
            </a:endParaRPr>
          </a:p>
          <a:p>
            <a:pPr algn="just">
              <a:lnSpc>
                <a:spcPct val="85000"/>
              </a:lnSpc>
              <a:spcBef>
                <a:spcPts val="0"/>
              </a:spcBef>
              <a:spcAft>
                <a:spcPts val="0"/>
              </a:spcAft>
            </a:pPr>
            <a:endParaRPr lang="pt-PT" sz="1200" dirty="0">
              <a:latin typeface="Arial Narrow" panose="020B0606020202030204" pitchFamily="34" charset="0"/>
            </a:endParaRPr>
          </a:p>
          <a:p>
            <a:pPr algn="just">
              <a:lnSpc>
                <a:spcPct val="850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i="1" dirty="0" smtClean="0">
                <a:solidFill>
                  <a:srgbClr val="008CB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METODOLOGIA </a:t>
            </a:r>
            <a:r>
              <a:rPr lang="pt-PT" sz="1200" i="1" dirty="0">
                <a:solidFill>
                  <a:srgbClr val="008CB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DE RONDA  / RODADA  DE NEGÓCIOS</a:t>
            </a:r>
          </a:p>
          <a:p>
            <a:pPr algn="just">
              <a:lnSpc>
                <a:spcPct val="850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dirty="0" smtClean="0">
                <a:latin typeface="Arial Narrow" panose="020B0606020202030204" pitchFamily="34" charset="0"/>
              </a:rPr>
              <a:t>As </a:t>
            </a:r>
            <a:r>
              <a:rPr lang="pt-PT" sz="1200" dirty="0">
                <a:latin typeface="Arial Narrow" panose="020B0606020202030204" pitchFamily="34" charset="0"/>
              </a:rPr>
              <a:t>reuniões da </a:t>
            </a:r>
            <a:r>
              <a:rPr lang="pt-PT" sz="1200" dirty="0" smtClean="0">
                <a:latin typeface="Arial Narrow" panose="020B0606020202030204" pitchFamily="34" charset="0"/>
              </a:rPr>
              <a:t>Ronda / Rodada </a:t>
            </a:r>
            <a:r>
              <a:rPr lang="pt-PT" sz="1200" dirty="0">
                <a:latin typeface="Arial Narrow" panose="020B0606020202030204" pitchFamily="34" charset="0"/>
              </a:rPr>
              <a:t> de Negócios do</a:t>
            </a:r>
            <a:r>
              <a:rPr lang="pt-PT" sz="1200" i="1" dirty="0">
                <a:latin typeface="Arial Narrow" panose="020B0606020202030204" pitchFamily="34" charset="0"/>
              </a:rPr>
              <a:t> ATLANTIC BUSINESS FORUM</a:t>
            </a:r>
            <a:r>
              <a:rPr lang="pt-PT" sz="1200" dirty="0">
                <a:latin typeface="Arial Narrow" panose="020B0606020202030204" pitchFamily="34" charset="0"/>
              </a:rPr>
              <a:t> serão coordenadas de acordo com os perfis e </a:t>
            </a:r>
            <a:r>
              <a:rPr lang="pt-PT" sz="1200" dirty="0" smtClean="0">
                <a:latin typeface="Arial Narrow" panose="020B0606020202030204" pitchFamily="34" charset="0"/>
              </a:rPr>
              <a:t>objectivos </a:t>
            </a:r>
            <a:r>
              <a:rPr lang="pt-PT" sz="1200" dirty="0">
                <a:latin typeface="Arial Narrow" panose="020B0606020202030204" pitchFamily="34" charset="0"/>
              </a:rPr>
              <a:t> de cada Executivo ou Empreendedor inscrito. A gestão será feita por uma equipa  que utilizará um </a:t>
            </a:r>
            <a:r>
              <a:rPr lang="pt-PT" sz="1200" i="1" dirty="0">
                <a:latin typeface="Arial Narrow" panose="020B0606020202030204" pitchFamily="34" charset="0"/>
              </a:rPr>
              <a:t>software</a:t>
            </a:r>
            <a:r>
              <a:rPr lang="pt-PT" sz="1200" dirty="0">
                <a:latin typeface="Arial Narrow" panose="020B0606020202030204" pitchFamily="34" charset="0"/>
              </a:rPr>
              <a:t> especializado para esse efeito. Cada participante poderá gerar </a:t>
            </a:r>
            <a:r>
              <a:rPr lang="pt-PT" sz="1200" dirty="0" smtClean="0">
                <a:latin typeface="Arial Narrow" panose="020B0606020202030204" pitchFamily="34" charset="0"/>
              </a:rPr>
              <a:t>directamente </a:t>
            </a:r>
            <a:r>
              <a:rPr lang="pt-PT" sz="1200" dirty="0">
                <a:latin typeface="Arial Narrow" panose="020B0606020202030204" pitchFamily="34" charset="0"/>
              </a:rPr>
              <a:t> uma agenda específica de acordo com os seus </a:t>
            </a:r>
            <a:r>
              <a:rPr lang="pt-PT" sz="1200" dirty="0" smtClean="0">
                <a:latin typeface="Arial Narrow" panose="020B0606020202030204" pitchFamily="34" charset="0"/>
              </a:rPr>
              <a:t>objectivos </a:t>
            </a:r>
            <a:r>
              <a:rPr lang="pt-PT" sz="1200" dirty="0">
                <a:latin typeface="Arial Narrow" panose="020B0606020202030204" pitchFamily="34" charset="0"/>
              </a:rPr>
              <a:t> ou com o auxílio de assistentes. Para isso, cada Executivo ou Empreendedor inscrito poderá </a:t>
            </a:r>
            <a:r>
              <a:rPr lang="pt-PT" sz="1200" dirty="0" smtClean="0">
                <a:latin typeface="Arial Narrow" panose="020B0606020202030204" pitchFamily="34" charset="0"/>
              </a:rPr>
              <a:t>efectuar </a:t>
            </a:r>
            <a:r>
              <a:rPr lang="pt-PT" sz="1200" dirty="0">
                <a:latin typeface="Arial Narrow" panose="020B0606020202030204" pitchFamily="34" charset="0"/>
              </a:rPr>
              <a:t> uma análise das empresas e empreendedores com os quais deseja reunir-se e solicitar uma reunião através do sistema informático. A reunião será agendada se a contraparte aceitar a solicitação da reunião. Nenhuma reunião será agendada sem que sejam definidos previamente os </a:t>
            </a:r>
            <a:r>
              <a:rPr lang="pt-PT" sz="1200" dirty="0" smtClean="0">
                <a:latin typeface="Arial Narrow" panose="020B0606020202030204" pitchFamily="34" charset="0"/>
              </a:rPr>
              <a:t>objectivos </a:t>
            </a:r>
            <a:r>
              <a:rPr lang="pt-PT" sz="1200" dirty="0">
                <a:latin typeface="Arial Narrow" panose="020B0606020202030204" pitchFamily="34" charset="0"/>
              </a:rPr>
              <a:t> específicos</a:t>
            </a:r>
            <a:r>
              <a:rPr lang="pt-PT" sz="1200" dirty="0" smtClean="0">
                <a:latin typeface="Arial Narrow" panose="020B0606020202030204" pitchFamily="34" charset="0"/>
              </a:rPr>
              <a:t>.</a:t>
            </a:r>
          </a:p>
          <a:p>
            <a:pPr algn="just">
              <a:lnSpc>
                <a:spcPct val="85000"/>
              </a:lnSpc>
              <a:spcBef>
                <a:spcPts val="0"/>
              </a:spcBef>
              <a:spcAft>
                <a:spcPts val="0"/>
              </a:spcAft>
            </a:pPr>
            <a:endParaRPr lang="pt-PT" sz="1200" dirty="0">
              <a:latin typeface="Arial Narrow" panose="020B0606020202030204" pitchFamily="34" charset="0"/>
            </a:endParaRPr>
          </a:p>
          <a:p>
            <a:pPr algn="just">
              <a:lnSpc>
                <a:spcPct val="850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dirty="0">
                <a:latin typeface="Arial Narrow" panose="020B0606020202030204" pitchFamily="34" charset="0"/>
              </a:rPr>
              <a:t>Contudo, é importante esclarecer que a Organização não garante que os participantes tenham as reuniões pretendidas, uma vez que o </a:t>
            </a:r>
            <a:r>
              <a:rPr lang="pt-PT" sz="1200" dirty="0" smtClean="0">
                <a:latin typeface="Arial Narrow" panose="020B0606020202030204" pitchFamily="34" charset="0"/>
              </a:rPr>
              <a:t>objectivo </a:t>
            </a:r>
            <a:r>
              <a:rPr lang="pt-PT" sz="1200" dirty="0">
                <a:latin typeface="Arial Narrow" panose="020B0606020202030204" pitchFamily="34" charset="0"/>
              </a:rPr>
              <a:t>da Ronda / Rodada  </a:t>
            </a:r>
            <a:r>
              <a:rPr lang="pt-PT" sz="1200" dirty="0" smtClean="0">
                <a:latin typeface="Arial Narrow" panose="020B0606020202030204" pitchFamily="34" charset="0"/>
              </a:rPr>
              <a:t>de </a:t>
            </a:r>
            <a:r>
              <a:rPr lang="pt-PT" sz="1200" dirty="0">
                <a:latin typeface="Arial Narrow" panose="020B0606020202030204" pitchFamily="34" charset="0"/>
              </a:rPr>
              <a:t>Negócios é o planeamento  e a coordenação de reuniões importantes e de qualidade, com </a:t>
            </a:r>
            <a:r>
              <a:rPr lang="pt-PT" sz="1200" dirty="0" smtClean="0">
                <a:latin typeface="Arial Narrow" panose="020B0606020202030204" pitchFamily="34" charset="0"/>
              </a:rPr>
              <a:t>objectivos </a:t>
            </a:r>
            <a:r>
              <a:rPr lang="pt-PT" sz="1200" dirty="0">
                <a:latin typeface="Arial Narrow" panose="020B0606020202030204" pitchFamily="34" charset="0"/>
              </a:rPr>
              <a:t> específicos e bem determinados. O agendamento e a coordenação das reuniões dependem da existência de uma contraparte disposta a reunir-se com os representantes das empresas ou empreendedores inscritos, com </a:t>
            </a:r>
            <a:r>
              <a:rPr lang="pt-PT" sz="1200" dirty="0" smtClean="0">
                <a:latin typeface="Arial Narrow" panose="020B0606020202030204" pitchFamily="34" charset="0"/>
              </a:rPr>
              <a:t>objectivos </a:t>
            </a:r>
            <a:r>
              <a:rPr lang="pt-PT" sz="1200" dirty="0">
                <a:latin typeface="Arial Narrow" panose="020B0606020202030204" pitchFamily="34" charset="0"/>
              </a:rPr>
              <a:t> muito claros. Os participantes devem ter capacidade de decisão</a:t>
            </a:r>
            <a:r>
              <a:rPr lang="pt-PT" sz="1200" dirty="0" smtClean="0">
                <a:latin typeface="Arial Narrow" panose="020B0606020202030204" pitchFamily="34" charset="0"/>
              </a:rPr>
              <a:t>.</a:t>
            </a:r>
            <a:endParaRPr lang="pt-PT" sz="1200" dirty="0">
              <a:latin typeface="Arial Narrow" panose="020B060602020203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346717" y="6642093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pic>
        <p:nvPicPr>
          <p:cNvPr id="19" name="Imagem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78285" y="6451600"/>
            <a:ext cx="502920" cy="389255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8468" y="6434461"/>
            <a:ext cx="1726630" cy="39845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9253" y="187240"/>
            <a:ext cx="2677325" cy="55980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09" y="77554"/>
            <a:ext cx="2855822" cy="674386"/>
          </a:xfrm>
          <a:prstGeom prst="rect">
            <a:avLst/>
          </a:prstGeom>
        </p:spPr>
      </p:pic>
      <p:pic>
        <p:nvPicPr>
          <p:cNvPr id="13" name="Imagem 10" descr="LOGO-Paises ecowa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295" y="6151428"/>
            <a:ext cx="701023" cy="6939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riângulo Retângulo 42"/>
          <p:cNvSpPr/>
          <p:nvPr/>
        </p:nvSpPr>
        <p:spPr>
          <a:xfrm flipH="1">
            <a:off x="0" y="243840"/>
            <a:ext cx="12193904" cy="6618605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altLang="en-US">
              <a:solidFill>
                <a:schemeClr val="accent1"/>
              </a:solidFill>
            </a:endParaRPr>
          </a:p>
        </p:txBody>
      </p:sp>
      <p:pic>
        <p:nvPicPr>
          <p:cNvPr id="18" name="Imagem 17" descr="LOGO-Paises ecowa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5" y="2979420"/>
            <a:ext cx="3897630" cy="3858260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95" y="1340485"/>
            <a:ext cx="2413000" cy="1356995"/>
          </a:xfrm>
          <a:prstGeom prst="rect">
            <a:avLst/>
          </a:prstGeom>
        </p:spPr>
      </p:pic>
      <p:sp>
        <p:nvSpPr>
          <p:cNvPr id="20" name="Slide Number Placeholder 6"/>
          <p:cNvSpPr txBox="1"/>
          <p:nvPr/>
        </p:nvSpPr>
        <p:spPr bwMode="auto">
          <a:xfrm>
            <a:off x="6226206" y="6571929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1200" dirty="0" smtClean="0">
                <a:solidFill>
                  <a:schemeClr val="tx1"/>
                </a:solidFill>
              </a:rPr>
              <a:t>Pag </a:t>
            </a:r>
            <a:fld id="{6C07E9C5-6E20-4A25-9F31-81ECFC5683B7}" type="slidenum">
              <a:rPr lang="fr-FR" altLang="pt-PT" sz="1200" b="1" i="1" u="sng" dirty="0" smtClean="0">
                <a:solidFill>
                  <a:schemeClr val="tx1"/>
                </a:solidFill>
              </a:rPr>
              <a:t>6</a:t>
            </a:fld>
            <a:endParaRPr lang="fr-FR" altLang="pt-PT" sz="1200" b="1" i="1" u="sng" dirty="0" smtClean="0">
              <a:solidFill>
                <a:schemeClr val="tx1"/>
              </a:solidFill>
            </a:endParaRPr>
          </a:p>
        </p:txBody>
      </p:sp>
      <p:sp>
        <p:nvSpPr>
          <p:cNvPr id="2" name="CaixaDeTexto 4"/>
          <p:cNvSpPr txBox="1"/>
          <p:nvPr/>
        </p:nvSpPr>
        <p:spPr>
          <a:xfrm>
            <a:off x="3822700" y="855980"/>
            <a:ext cx="8265160" cy="58750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400" b="1" i="1" dirty="0">
                <a:solidFill>
                  <a:srgbClr val="008CBA"/>
                </a:solidFill>
                <a:latin typeface="Arial Narrow" panose="020B0606020202030204" pitchFamily="34" charset="0"/>
              </a:rPr>
              <a:t>BENEFÍCIOS DA RONDA / RODADA </a:t>
            </a:r>
            <a:r>
              <a:rPr lang="pt-PT" sz="1400" i="1" dirty="0">
                <a:solidFill>
                  <a:srgbClr val="008CBA"/>
                </a:solidFill>
                <a:latin typeface="Arial Narrow" panose="020B0606020202030204" pitchFamily="34" charset="0"/>
              </a:rPr>
              <a:t> </a:t>
            </a:r>
            <a:r>
              <a:rPr lang="pt-PT" sz="1400" b="1" i="1" dirty="0">
                <a:solidFill>
                  <a:srgbClr val="008CBA"/>
                </a:solidFill>
                <a:latin typeface="Arial Narrow" panose="020B0606020202030204" pitchFamily="34" charset="0"/>
              </a:rPr>
              <a:t>DE NEGÓCIOS DO FÓRUM</a:t>
            </a:r>
            <a:endParaRPr lang="pt-PT" sz="1400" i="1" dirty="0">
              <a:solidFill>
                <a:srgbClr val="008CBA"/>
              </a:solidFill>
              <a:latin typeface="Arial Narrow" panose="020B0606020202030204" pitchFamily="34" charset="0"/>
            </a:endParaRPr>
          </a:p>
          <a:p>
            <a:pPr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dirty="0" smtClean="0">
                <a:latin typeface="Arial Narrow" panose="020B0606020202030204" pitchFamily="34" charset="0"/>
              </a:rPr>
              <a:t>Se </a:t>
            </a:r>
            <a:r>
              <a:rPr lang="pt-PT" sz="1200" dirty="0">
                <a:latin typeface="Arial Narrow" panose="020B0606020202030204" pitchFamily="34" charset="0"/>
              </a:rPr>
              <a:t>a sua empresa ou </a:t>
            </a:r>
            <a:r>
              <a:rPr lang="pt-PT" sz="1200" dirty="0" smtClean="0">
                <a:latin typeface="Arial Narrow" panose="020B0606020202030204" pitchFamily="34" charset="0"/>
              </a:rPr>
              <a:t>actividade </a:t>
            </a:r>
            <a:r>
              <a:rPr lang="pt-PT" sz="1200" dirty="0">
                <a:latin typeface="Arial Narrow" panose="020B0606020202030204" pitchFamily="34" charset="0"/>
              </a:rPr>
              <a:t> estiver ligada ao comércio, importação e exportação, logística, investimento e participação empresarial, exercício da função de executivo de inovação, Tecnologias de Informação, Marketing, Comércio </a:t>
            </a:r>
            <a:r>
              <a:rPr lang="pt-PT" sz="1200" dirty="0" smtClean="0">
                <a:latin typeface="Arial Narrow" panose="020B0606020202030204" pitchFamily="34" charset="0"/>
              </a:rPr>
              <a:t>Electrónico, </a:t>
            </a:r>
            <a:r>
              <a:rPr lang="pt-PT" sz="1200" dirty="0">
                <a:latin typeface="Arial Narrow" panose="020B0606020202030204" pitchFamily="34" charset="0"/>
              </a:rPr>
              <a:t>agricultura, pecuária, turismo, hotelaria, formação ou consultoria, uma reunião na Ronda / Rodada  de Negócios pode oferecer-lhe importantes oportunidades de </a:t>
            </a:r>
            <a:r>
              <a:rPr lang="pt-PT" sz="1200" dirty="0" smtClean="0">
                <a:latin typeface="Arial Narrow" panose="020B0606020202030204" pitchFamily="34" charset="0"/>
              </a:rPr>
              <a:t>negócios, </a:t>
            </a:r>
            <a:r>
              <a:rPr lang="pt-PT" sz="1200" dirty="0">
                <a:latin typeface="Arial Narrow" panose="020B0606020202030204" pitchFamily="34" charset="0"/>
              </a:rPr>
              <a:t>assim como ajudá-lo a encontrar soluções para expandir o seu mercado, ligando-o </a:t>
            </a:r>
            <a:r>
              <a:rPr lang="pt-PT" sz="1200" dirty="0" smtClean="0">
                <a:latin typeface="Arial Narrow" panose="020B0606020202030204" pitchFamily="34" charset="0"/>
              </a:rPr>
              <a:t>a parceiros no mercado de </a:t>
            </a:r>
            <a:r>
              <a:rPr lang="pt-PT" sz="1200" dirty="0">
                <a:latin typeface="Arial Narrow" panose="020B0606020202030204" pitchFamily="34" charset="0"/>
              </a:rPr>
              <a:t>elevado potencial e </a:t>
            </a:r>
            <a:r>
              <a:rPr lang="pt-PT" sz="1200" dirty="0" smtClean="0">
                <a:latin typeface="Arial Narrow" panose="020B0606020202030204" pitchFamily="34" charset="0"/>
              </a:rPr>
              <a:t>estratégico e pleno </a:t>
            </a:r>
            <a:r>
              <a:rPr lang="pt-PT" sz="1200" dirty="0">
                <a:latin typeface="Arial Narrow" panose="020B0606020202030204" pitchFamily="34" charset="0"/>
              </a:rPr>
              <a:t>de oportunidades de </a:t>
            </a:r>
            <a:r>
              <a:rPr lang="pt-PT" sz="1200" dirty="0" smtClean="0">
                <a:latin typeface="Arial Narrow" panose="020B0606020202030204" pitchFamily="34" charset="0"/>
              </a:rPr>
              <a:t>negócios.</a:t>
            </a:r>
          </a:p>
          <a:p>
            <a:pPr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endParaRPr lang="pt-PT" sz="1200" dirty="0">
              <a:latin typeface="Arial Narrow" panose="020B0606020202030204" pitchFamily="34" charset="0"/>
            </a:endParaRPr>
          </a:p>
          <a:p>
            <a:pPr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b="1" i="1" dirty="0">
                <a:solidFill>
                  <a:srgbClr val="008CBA"/>
                </a:solidFill>
                <a:latin typeface="Arial Narrow" panose="020B0606020202030204" pitchFamily="34" charset="0"/>
              </a:rPr>
              <a:t>Os principais benefícios de participar na Ronda  de Negócios do Fórum são:</a:t>
            </a:r>
          </a:p>
          <a:p>
            <a:pPr lvl="0"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dirty="0" smtClean="0">
                <a:solidFill>
                  <a:srgbClr val="008CBA"/>
                </a:solidFill>
                <a:latin typeface="Arial Narrow" panose="020B0606020202030204" pitchFamily="34" charset="0"/>
              </a:rPr>
              <a:t>■ </a:t>
            </a:r>
            <a:r>
              <a:rPr lang="pt-PT" sz="1200" dirty="0" smtClean="0">
                <a:latin typeface="Arial Narrow" panose="020B0606020202030204" pitchFamily="34" charset="0"/>
              </a:rPr>
              <a:t>Economia </a:t>
            </a:r>
            <a:r>
              <a:rPr lang="pt-PT" sz="1200" dirty="0">
                <a:latin typeface="Arial Narrow" panose="020B0606020202030204" pitchFamily="34" charset="0"/>
              </a:rPr>
              <a:t>de tempo e logística: cada executivo ou empreendedor, através da Ronda </a:t>
            </a:r>
            <a:r>
              <a:rPr lang="pt-PT" sz="1200" dirty="0" smtClean="0">
                <a:latin typeface="Arial Narrow" panose="020B0606020202030204" pitchFamily="34" charset="0"/>
              </a:rPr>
              <a:t>/ Rodada de </a:t>
            </a:r>
            <a:r>
              <a:rPr lang="pt-PT" sz="1200" dirty="0">
                <a:latin typeface="Arial Narrow" panose="020B0606020202030204" pitchFamily="34" charset="0"/>
              </a:rPr>
              <a:t>Negócios, poderá realizar até 16 reuniões de 30 minutos cada, durante o dia </a:t>
            </a:r>
            <a:r>
              <a:rPr lang="pt-PT" sz="1200" dirty="0" smtClean="0">
                <a:latin typeface="Arial Narrow" panose="020B0606020202030204" pitchFamily="34" charset="0"/>
              </a:rPr>
              <a:t>19 </a:t>
            </a:r>
            <a:r>
              <a:rPr lang="pt-PT" sz="1200" dirty="0">
                <a:latin typeface="Arial Narrow" panose="020B0606020202030204" pitchFamily="34" charset="0"/>
              </a:rPr>
              <a:t>de </a:t>
            </a:r>
            <a:r>
              <a:rPr lang="pt-PT" sz="1200" dirty="0" smtClean="0">
                <a:latin typeface="Arial Narrow" panose="020B0606020202030204" pitchFamily="34" charset="0"/>
              </a:rPr>
              <a:t>Março </a:t>
            </a:r>
            <a:r>
              <a:rPr lang="pt-PT" sz="1200" dirty="0">
                <a:latin typeface="Arial Narrow" panose="020B0606020202030204" pitchFamily="34" charset="0"/>
              </a:rPr>
              <a:t>de </a:t>
            </a:r>
            <a:r>
              <a:rPr lang="pt-PT" sz="1200" dirty="0" smtClean="0">
                <a:latin typeface="Arial Narrow" panose="020B0606020202030204" pitchFamily="34" charset="0"/>
              </a:rPr>
              <a:t>2022, </a:t>
            </a:r>
            <a:r>
              <a:rPr lang="pt-PT" sz="1200" dirty="0">
                <a:latin typeface="Arial Narrow" panose="020B0606020202030204" pitchFamily="34" charset="0"/>
              </a:rPr>
              <a:t>sendo que cada uma das reuniões é previamente preparada, o que possibilitará resultados concretos de acordo com os </a:t>
            </a:r>
            <a:r>
              <a:rPr lang="pt-PT" sz="1200" dirty="0" smtClean="0">
                <a:latin typeface="Arial Narrow" panose="020B0606020202030204" pitchFamily="34" charset="0"/>
              </a:rPr>
              <a:t>objectivos </a:t>
            </a:r>
            <a:r>
              <a:rPr lang="pt-PT" sz="1200" dirty="0">
                <a:latin typeface="Arial Narrow" panose="020B0606020202030204" pitchFamily="34" charset="0"/>
              </a:rPr>
              <a:t>definidos. Se a sua empresa inscrever, por exemplo, 4 executivos, ela poderá realizar até 64 reuniões importantes com executivos de </a:t>
            </a:r>
            <a:r>
              <a:rPr lang="pt-PT" sz="1200" dirty="0" smtClean="0">
                <a:latin typeface="Arial Narrow" panose="020B0606020202030204" pitchFamily="34" charset="0"/>
              </a:rPr>
              <a:t>20 </a:t>
            </a:r>
            <a:r>
              <a:rPr lang="pt-PT" sz="1200" dirty="0">
                <a:latin typeface="Arial Narrow" panose="020B0606020202030204" pitchFamily="34" charset="0"/>
              </a:rPr>
              <a:t>países num único dia, o que em outras circunstâncias significaria semanas ou mesmo meses de viagens, estadias, coordenação e tempo necessário para o efeito</a:t>
            </a:r>
            <a:r>
              <a:rPr lang="pt-PT" sz="1200" dirty="0" smtClean="0">
                <a:latin typeface="Arial Narrow" panose="020B0606020202030204" pitchFamily="34" charset="0"/>
              </a:rPr>
              <a:t>.</a:t>
            </a:r>
          </a:p>
          <a:p>
            <a:pPr lvl="0"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endParaRPr lang="pt-PT" sz="1200" dirty="0">
              <a:latin typeface="Arial Narrow" panose="020B0606020202030204" pitchFamily="34" charset="0"/>
            </a:endParaRPr>
          </a:p>
          <a:p>
            <a:pPr lvl="0"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dirty="0">
                <a:solidFill>
                  <a:srgbClr val="008CBA"/>
                </a:solidFill>
                <a:latin typeface="Arial Narrow" panose="020B0606020202030204" pitchFamily="34" charset="0"/>
              </a:rPr>
              <a:t>■ </a:t>
            </a:r>
            <a:r>
              <a:rPr lang="pt-PT" sz="1200" dirty="0" smtClean="0">
                <a:latin typeface="Arial Narrow" panose="020B0606020202030204" pitchFamily="34" charset="0"/>
              </a:rPr>
              <a:t>Expansão </a:t>
            </a:r>
            <a:r>
              <a:rPr lang="pt-PT" sz="1200" dirty="0">
                <a:latin typeface="Arial Narrow" panose="020B0606020202030204" pitchFamily="34" charset="0"/>
              </a:rPr>
              <a:t>da sua base de contactos de </a:t>
            </a:r>
            <a:r>
              <a:rPr lang="pt-PT" sz="1200" dirty="0" smtClean="0">
                <a:latin typeface="Arial Narrow" panose="020B0606020202030204" pitchFamily="34" charset="0"/>
              </a:rPr>
              <a:t>negócios </a:t>
            </a:r>
            <a:r>
              <a:rPr lang="pt-PT" sz="1200" dirty="0">
                <a:latin typeface="Arial Narrow" panose="020B0606020202030204" pitchFamily="34" charset="0"/>
              </a:rPr>
              <a:t>e conhecer outros </a:t>
            </a:r>
            <a:r>
              <a:rPr lang="pt-PT" sz="1200" i="1" dirty="0">
                <a:latin typeface="Arial Narrow" panose="020B0606020202030204" pitchFamily="34" charset="0"/>
              </a:rPr>
              <a:t>players</a:t>
            </a:r>
            <a:r>
              <a:rPr lang="pt-PT" sz="1200" dirty="0">
                <a:latin typeface="Arial Narrow" panose="020B0606020202030204" pitchFamily="34" charset="0"/>
              </a:rPr>
              <a:t> do seu sector </a:t>
            </a:r>
            <a:r>
              <a:rPr lang="pt-PT" sz="1200" i="1" dirty="0">
                <a:latin typeface="Arial Narrow" panose="020B0606020202030204" pitchFamily="34" charset="0"/>
              </a:rPr>
              <a:t>Core</a:t>
            </a:r>
            <a:r>
              <a:rPr lang="pt-PT" sz="1200" dirty="0">
                <a:latin typeface="Arial Narrow" panose="020B0606020202030204" pitchFamily="34" charset="0"/>
              </a:rPr>
              <a:t>, fazendo alianças e parcerias que permitam alargar a sua rede de negócios</a:t>
            </a:r>
            <a:r>
              <a:rPr lang="pt-PT" sz="1200" dirty="0" smtClean="0">
                <a:latin typeface="Arial Narrow" panose="020B0606020202030204" pitchFamily="34" charset="0"/>
              </a:rPr>
              <a:t>.</a:t>
            </a:r>
          </a:p>
          <a:p>
            <a:pPr lvl="0"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endParaRPr lang="pt-PT" sz="1200" dirty="0">
              <a:latin typeface="Arial Narrow" panose="020B0606020202030204" pitchFamily="34" charset="0"/>
            </a:endParaRPr>
          </a:p>
          <a:p>
            <a:pPr lvl="0"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dirty="0">
                <a:solidFill>
                  <a:srgbClr val="008CBA"/>
                </a:solidFill>
                <a:latin typeface="Arial Narrow" panose="020B0606020202030204" pitchFamily="34" charset="0"/>
              </a:rPr>
              <a:t>■ </a:t>
            </a:r>
            <a:r>
              <a:rPr lang="pt-PT" sz="1200" dirty="0" smtClean="0">
                <a:latin typeface="Arial Narrow" panose="020B0606020202030204" pitchFamily="34" charset="0"/>
              </a:rPr>
              <a:t>Estabelecer </a:t>
            </a:r>
            <a:r>
              <a:rPr lang="pt-PT" sz="1200" dirty="0">
                <a:latin typeface="Arial Narrow" panose="020B0606020202030204" pitchFamily="34" charset="0"/>
              </a:rPr>
              <a:t>contactos com as principais empresas e profissionais do sector da sua </a:t>
            </a:r>
            <a:r>
              <a:rPr lang="pt-PT" sz="1200" dirty="0" smtClean="0">
                <a:latin typeface="Arial Narrow" panose="020B0606020202030204" pitchFamily="34" charset="0"/>
              </a:rPr>
              <a:t>actividade </a:t>
            </a:r>
            <a:r>
              <a:rPr lang="pt-PT" sz="1200" dirty="0">
                <a:latin typeface="Arial Narrow" panose="020B0606020202030204" pitchFamily="34" charset="0"/>
              </a:rPr>
              <a:t>que, de outra forma, seriam muito difíceis de conseguir</a:t>
            </a:r>
            <a:r>
              <a:rPr lang="pt-PT" sz="1200" dirty="0" smtClean="0">
                <a:latin typeface="Arial Narrow" panose="020B0606020202030204" pitchFamily="34" charset="0"/>
              </a:rPr>
              <a:t>.</a:t>
            </a:r>
          </a:p>
          <a:p>
            <a:pPr lvl="0"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endParaRPr lang="pt-PT" sz="1200" dirty="0">
              <a:latin typeface="Arial Narrow" panose="020B0606020202030204" pitchFamily="34" charset="0"/>
            </a:endParaRPr>
          </a:p>
          <a:p>
            <a:pPr lvl="0"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dirty="0">
                <a:solidFill>
                  <a:srgbClr val="008CBA"/>
                </a:solidFill>
                <a:latin typeface="Arial Narrow" panose="020B0606020202030204" pitchFamily="34" charset="0"/>
              </a:rPr>
              <a:t>■ </a:t>
            </a:r>
            <a:r>
              <a:rPr lang="pt-PT" sz="1200" dirty="0" smtClean="0">
                <a:latin typeface="Arial Narrow" panose="020B0606020202030204" pitchFamily="34" charset="0"/>
              </a:rPr>
              <a:t>Expandir </a:t>
            </a:r>
            <a:r>
              <a:rPr lang="pt-PT" sz="1200" dirty="0">
                <a:latin typeface="Arial Narrow" panose="020B0606020202030204" pitchFamily="34" charset="0"/>
              </a:rPr>
              <a:t>as suas redes comerciais e de </a:t>
            </a:r>
            <a:r>
              <a:rPr lang="pt-PT" sz="1200" dirty="0" smtClean="0">
                <a:latin typeface="Arial Narrow" panose="020B0606020202030204" pitchFamily="34" charset="0"/>
              </a:rPr>
              <a:t>negócios </a:t>
            </a:r>
            <a:r>
              <a:rPr lang="pt-PT" sz="1200" dirty="0">
                <a:latin typeface="Arial Narrow" panose="020B0606020202030204" pitchFamily="34" charset="0"/>
              </a:rPr>
              <a:t>no mercado africano, americano e de outros continentes</a:t>
            </a:r>
            <a:r>
              <a:rPr lang="pt-PT" sz="1200" dirty="0" smtClean="0">
                <a:latin typeface="Arial Narrow" panose="020B0606020202030204" pitchFamily="34" charset="0"/>
              </a:rPr>
              <a:t>.</a:t>
            </a:r>
          </a:p>
          <a:p>
            <a:pPr lvl="0"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endParaRPr lang="pt-PT" sz="1200" dirty="0">
              <a:latin typeface="Arial Narrow" panose="020B0606020202030204" pitchFamily="34" charset="0"/>
            </a:endParaRPr>
          </a:p>
          <a:p>
            <a:pPr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b="1" i="1" dirty="0" smtClean="0">
                <a:solidFill>
                  <a:srgbClr val="008CBA"/>
                </a:solidFill>
                <a:latin typeface="Arial Narrow" panose="020B0606020202030204" pitchFamily="34" charset="0"/>
              </a:rPr>
              <a:t>SUPORTE </a:t>
            </a:r>
            <a:r>
              <a:rPr lang="pt-PT" sz="1200" b="1" i="1" dirty="0">
                <a:solidFill>
                  <a:srgbClr val="008CBA"/>
                </a:solidFill>
                <a:latin typeface="Arial Narrow" panose="020B0606020202030204" pitchFamily="34" charset="0"/>
              </a:rPr>
              <a:t>AOS NEGÓCIOS E ÀS INICIATIVAS EMPRESARIAIS</a:t>
            </a:r>
          </a:p>
          <a:p>
            <a:pPr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dirty="0">
                <a:latin typeface="Arial Narrow" panose="020B0606020202030204" pitchFamily="34" charset="0"/>
              </a:rPr>
              <a:t>O ATLANTIC BUSINESS </a:t>
            </a:r>
            <a:r>
              <a:rPr lang="pt-PT" sz="1200" dirty="0" smtClean="0">
                <a:latin typeface="Arial Narrow" panose="020B0606020202030204" pitchFamily="34" charset="0"/>
              </a:rPr>
              <a:t>FORUM </a:t>
            </a:r>
            <a:r>
              <a:rPr lang="pt-PT" sz="1200" dirty="0">
                <a:latin typeface="Arial Narrow" panose="020B0606020202030204" pitchFamily="34" charset="0"/>
              </a:rPr>
              <a:t>e a sua rede </a:t>
            </a:r>
            <a:r>
              <a:rPr lang="pt-PT" sz="1200" dirty="0" smtClean="0">
                <a:latin typeface="Arial Narrow" panose="020B0606020202030204" pitchFamily="34" charset="0"/>
              </a:rPr>
              <a:t>de </a:t>
            </a:r>
            <a:r>
              <a:rPr lang="pt-PT" sz="1200" dirty="0">
                <a:latin typeface="Arial Narrow" panose="020B0606020202030204" pitchFamily="34" charset="0"/>
              </a:rPr>
              <a:t>parceiros estratégicos, </a:t>
            </a:r>
            <a:r>
              <a:rPr lang="pt-PT" sz="1200" dirty="0" smtClean="0">
                <a:latin typeface="Arial Narrow" panose="020B0606020202030204" pitchFamily="34" charset="0"/>
              </a:rPr>
              <a:t>os Pontos Focais</a:t>
            </a:r>
            <a:r>
              <a:rPr lang="pt-PT" sz="1200" i="1" dirty="0" smtClean="0">
                <a:latin typeface="Arial Narrow" panose="020B0606020202030204" pitchFamily="34" charset="0"/>
              </a:rPr>
              <a:t>,</a:t>
            </a:r>
            <a:r>
              <a:rPr lang="pt-PT" sz="1200" dirty="0" smtClean="0">
                <a:latin typeface="Arial Narrow" panose="020B0606020202030204" pitchFamily="34" charset="0"/>
              </a:rPr>
              <a:t> </a:t>
            </a:r>
            <a:r>
              <a:rPr lang="pt-PT" sz="1200" dirty="0">
                <a:latin typeface="Arial Narrow" panose="020B0606020202030204" pitchFamily="34" charset="0"/>
              </a:rPr>
              <a:t>apoiam a sua empresa, ajudando-a a posicionar-se nos mercados, antes, durante e após o evento.</a:t>
            </a:r>
          </a:p>
          <a:p>
            <a:pPr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endParaRPr lang="pt-PT" sz="1200" dirty="0" smtClean="0">
              <a:latin typeface="Arial Narrow" panose="020B0606020202030204" pitchFamily="34" charset="0"/>
            </a:endParaRPr>
          </a:p>
          <a:p>
            <a:pPr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dirty="0" smtClean="0">
                <a:latin typeface="Arial Narrow" panose="020B0606020202030204" pitchFamily="34" charset="0"/>
              </a:rPr>
              <a:t>Os </a:t>
            </a:r>
            <a:r>
              <a:rPr lang="pt-PT" sz="1200" dirty="0">
                <a:latin typeface="Arial Narrow" panose="020B0606020202030204" pitchFamily="34" charset="0"/>
              </a:rPr>
              <a:t>Parceiros, aqui designados Pontos Focais planeiam , dirigem e coordenam as </a:t>
            </a:r>
            <a:r>
              <a:rPr lang="pt-PT" sz="1200" dirty="0" smtClean="0">
                <a:latin typeface="Arial Narrow" panose="020B0606020202030204" pitchFamily="34" charset="0"/>
              </a:rPr>
              <a:t>actividades </a:t>
            </a:r>
            <a:r>
              <a:rPr lang="pt-PT" sz="1200" dirty="0">
                <a:latin typeface="Arial Narrow" panose="020B0606020202030204" pitchFamily="34" charset="0"/>
              </a:rPr>
              <a:t>relacionadas à comercialização e venda de produtos e / ou serviços geridos pelo </a:t>
            </a:r>
            <a:r>
              <a:rPr lang="pt-PT" sz="1200" i="1" dirty="0">
                <a:latin typeface="Arial Narrow" panose="020B0606020202030204" pitchFamily="34" charset="0"/>
              </a:rPr>
              <a:t>ATLANTIC BUSINESS FÓRUM</a:t>
            </a:r>
            <a:r>
              <a:rPr lang="pt-PT" sz="1200" dirty="0">
                <a:latin typeface="Arial Narrow" panose="020B0606020202030204" pitchFamily="34" charset="0"/>
              </a:rPr>
              <a:t>, bem com </a:t>
            </a:r>
            <a:r>
              <a:rPr lang="pt-PT" sz="1200" dirty="0" smtClean="0">
                <a:latin typeface="Arial Narrow" panose="020B0606020202030204" pitchFamily="34" charset="0"/>
              </a:rPr>
              <a:t>apoiam </a:t>
            </a:r>
            <a:r>
              <a:rPr lang="pt-PT" sz="1200" dirty="0">
                <a:latin typeface="Arial Narrow" panose="020B0606020202030204" pitchFamily="34" charset="0"/>
              </a:rPr>
              <a:t>as empresas e empreendedores nos </a:t>
            </a:r>
            <a:r>
              <a:rPr lang="pt-PT" sz="1200" dirty="0" smtClean="0">
                <a:latin typeface="Arial Narrow" panose="020B0606020202030204" pitchFamily="34" charset="0"/>
              </a:rPr>
              <a:t>mercados onde actuam.</a:t>
            </a:r>
          </a:p>
          <a:p>
            <a:pPr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endParaRPr lang="pt-PT" sz="1200" dirty="0" smtClean="0">
              <a:latin typeface="Arial Narrow" panose="020B0606020202030204" pitchFamily="34" charset="0"/>
            </a:endParaRPr>
          </a:p>
          <a:p>
            <a:pPr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b="1" i="1" dirty="0" smtClean="0">
                <a:solidFill>
                  <a:srgbClr val="008CBA"/>
                </a:solidFill>
                <a:latin typeface="Arial Narrow" panose="020B0606020202030204" pitchFamily="34" charset="0"/>
              </a:rPr>
              <a:t>As actividades dos </a:t>
            </a:r>
            <a:r>
              <a:rPr lang="pt-PT" sz="1200" dirty="0">
                <a:latin typeface="Arial Narrow" panose="020B0606020202030204" pitchFamily="34" charset="0"/>
              </a:rPr>
              <a:t>Pontos Focais </a:t>
            </a:r>
            <a:r>
              <a:rPr lang="pt-PT" sz="1200" b="1" i="1" dirty="0" smtClean="0">
                <a:solidFill>
                  <a:srgbClr val="008CBA"/>
                </a:solidFill>
                <a:latin typeface="Arial Narrow" panose="020B0606020202030204" pitchFamily="34" charset="0"/>
              </a:rPr>
              <a:t>consistem no seguinte:</a:t>
            </a:r>
            <a:endParaRPr lang="pt-PT" sz="1200" b="1" i="1" dirty="0">
              <a:solidFill>
                <a:srgbClr val="008CBA"/>
              </a:solidFill>
              <a:latin typeface="Arial Narrow" panose="020B0606020202030204" pitchFamily="34" charset="0"/>
            </a:endParaRPr>
          </a:p>
          <a:p>
            <a:pPr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dirty="0">
                <a:solidFill>
                  <a:srgbClr val="008CBA"/>
                </a:solidFill>
                <a:latin typeface="Arial Narrow" panose="020B0606020202030204" pitchFamily="34" charset="0"/>
              </a:rPr>
              <a:t>■ </a:t>
            </a:r>
            <a:r>
              <a:rPr lang="pt-PT" sz="1200" dirty="0" smtClean="0">
                <a:latin typeface="Arial Narrow" panose="020B0606020202030204" pitchFamily="34" charset="0"/>
              </a:rPr>
              <a:t>Coordenação </a:t>
            </a:r>
            <a:r>
              <a:rPr lang="pt-PT" sz="1200" dirty="0">
                <a:latin typeface="Arial Narrow" panose="020B0606020202030204" pitchFamily="34" charset="0"/>
              </a:rPr>
              <a:t>das </a:t>
            </a:r>
            <a:r>
              <a:rPr lang="pt-PT" sz="1200" dirty="0" smtClean="0">
                <a:latin typeface="Arial Narrow" panose="020B0606020202030204" pitchFamily="34" charset="0"/>
              </a:rPr>
              <a:t>actividades </a:t>
            </a:r>
            <a:r>
              <a:rPr lang="pt-PT" sz="1200" dirty="0">
                <a:latin typeface="Arial Narrow" panose="020B0606020202030204" pitchFamily="34" charset="0"/>
              </a:rPr>
              <a:t>da rede empresarial na região geográfica sob a sua </a:t>
            </a:r>
            <a:r>
              <a:rPr lang="pt-PT" sz="1200" dirty="0" smtClean="0">
                <a:latin typeface="Arial Narrow" panose="020B0606020202030204" pitchFamily="34" charset="0"/>
              </a:rPr>
              <a:t>direcção;</a:t>
            </a:r>
            <a:endParaRPr lang="pt-PT" sz="1200" dirty="0">
              <a:latin typeface="Arial Narrow" panose="020B0606020202030204" pitchFamily="34" charset="0"/>
            </a:endParaRPr>
          </a:p>
          <a:p>
            <a:pPr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dirty="0">
                <a:solidFill>
                  <a:srgbClr val="008CBA"/>
                </a:solidFill>
                <a:latin typeface="Arial Narrow" panose="020B0606020202030204" pitchFamily="34" charset="0"/>
              </a:rPr>
              <a:t>■ </a:t>
            </a:r>
            <a:r>
              <a:rPr lang="pt-PT" sz="1200" dirty="0" smtClean="0">
                <a:latin typeface="Arial Narrow" panose="020B0606020202030204" pitchFamily="34" charset="0"/>
              </a:rPr>
              <a:t>Definição </a:t>
            </a:r>
            <a:r>
              <a:rPr lang="pt-PT" sz="1200" dirty="0">
                <a:latin typeface="Arial Narrow" panose="020B0606020202030204" pitchFamily="34" charset="0"/>
              </a:rPr>
              <a:t>e gestão do mercado sob a sua </a:t>
            </a:r>
            <a:r>
              <a:rPr lang="pt-PT" sz="1200" dirty="0" smtClean="0">
                <a:latin typeface="Arial Narrow" panose="020B0606020202030204" pitchFamily="34" charset="0"/>
              </a:rPr>
              <a:t>direcção;</a:t>
            </a:r>
            <a:endParaRPr lang="pt-PT" sz="1200" dirty="0">
              <a:latin typeface="Arial Narrow" panose="020B0606020202030204" pitchFamily="34" charset="0"/>
            </a:endParaRPr>
          </a:p>
          <a:p>
            <a:pPr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dirty="0">
                <a:solidFill>
                  <a:srgbClr val="008CBA"/>
                </a:solidFill>
                <a:latin typeface="Arial Narrow" panose="020B0606020202030204" pitchFamily="34" charset="0"/>
              </a:rPr>
              <a:t>■ </a:t>
            </a:r>
            <a:r>
              <a:rPr lang="pt-PT" sz="1200" dirty="0" smtClean="0">
                <a:latin typeface="Arial Narrow" panose="020B0606020202030204" pitchFamily="34" charset="0"/>
              </a:rPr>
              <a:t>Planeamento </a:t>
            </a:r>
            <a:r>
              <a:rPr lang="pt-PT" sz="1200" dirty="0">
                <a:latin typeface="Arial Narrow" panose="020B0606020202030204" pitchFamily="34" charset="0"/>
              </a:rPr>
              <a:t> e agendamento de reuniões;</a:t>
            </a:r>
          </a:p>
          <a:p>
            <a:pPr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dirty="0">
                <a:solidFill>
                  <a:srgbClr val="008CBA"/>
                </a:solidFill>
                <a:latin typeface="Arial Narrow" panose="020B0606020202030204" pitchFamily="34" charset="0"/>
              </a:rPr>
              <a:t>■ </a:t>
            </a:r>
            <a:r>
              <a:rPr lang="pt-PT" sz="1200" dirty="0" smtClean="0">
                <a:latin typeface="Arial Narrow" panose="020B0606020202030204" pitchFamily="34" charset="0"/>
              </a:rPr>
              <a:t>Levantamento </a:t>
            </a:r>
            <a:r>
              <a:rPr lang="pt-PT" sz="1200" dirty="0">
                <a:latin typeface="Arial Narrow" panose="020B0606020202030204" pitchFamily="34" charset="0"/>
              </a:rPr>
              <a:t>de oportunidades e necessidades das empresas da rede;</a:t>
            </a:r>
          </a:p>
          <a:p>
            <a:pPr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dirty="0">
                <a:solidFill>
                  <a:srgbClr val="008CBA"/>
                </a:solidFill>
                <a:latin typeface="Arial Narrow" panose="020B0606020202030204" pitchFamily="34" charset="0"/>
              </a:rPr>
              <a:t>■ </a:t>
            </a:r>
            <a:r>
              <a:rPr lang="pt-PT" sz="1200" dirty="0" smtClean="0">
                <a:latin typeface="Arial Narrow" panose="020B0606020202030204" pitchFamily="34" charset="0"/>
              </a:rPr>
              <a:t>Preparação </a:t>
            </a:r>
            <a:r>
              <a:rPr lang="pt-PT" sz="1200" dirty="0">
                <a:latin typeface="Arial Narrow" panose="020B0606020202030204" pitchFamily="34" charset="0"/>
              </a:rPr>
              <a:t>de propostas;</a:t>
            </a:r>
          </a:p>
          <a:p>
            <a:pPr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dirty="0">
                <a:solidFill>
                  <a:srgbClr val="008CBA"/>
                </a:solidFill>
                <a:latin typeface="Arial Narrow" panose="020B0606020202030204" pitchFamily="34" charset="0"/>
              </a:rPr>
              <a:t>■ </a:t>
            </a:r>
            <a:r>
              <a:rPr lang="pt-PT" sz="1200" dirty="0" smtClean="0">
                <a:latin typeface="Arial Narrow" panose="020B0606020202030204" pitchFamily="34" charset="0"/>
              </a:rPr>
              <a:t>Negociação </a:t>
            </a:r>
            <a:r>
              <a:rPr lang="pt-PT" sz="1200" dirty="0">
                <a:latin typeface="Arial Narrow" panose="020B0606020202030204" pitchFamily="34" charset="0"/>
              </a:rPr>
              <a:t>com as entidades públicas com responsabilidade de atrair </a:t>
            </a:r>
            <a:r>
              <a:rPr lang="pt-PT" sz="1200" dirty="0" smtClean="0">
                <a:latin typeface="Arial Narrow" panose="020B0606020202030204" pitchFamily="34" charset="0"/>
              </a:rPr>
              <a:t>investimentos externos </a:t>
            </a:r>
            <a:r>
              <a:rPr lang="pt-PT" sz="1200" dirty="0">
                <a:latin typeface="Arial Narrow" panose="020B0606020202030204" pitchFamily="34" charset="0"/>
              </a:rPr>
              <a:t>para o </a:t>
            </a:r>
            <a:r>
              <a:rPr lang="pt-PT" sz="1200" dirty="0" smtClean="0">
                <a:latin typeface="Arial Narrow" panose="020B0606020202030204" pitchFamily="34" charset="0"/>
              </a:rPr>
              <a:t>respectivo </a:t>
            </a:r>
            <a:r>
              <a:rPr lang="pt-PT" sz="1200" dirty="0">
                <a:latin typeface="Arial Narrow" panose="020B0606020202030204" pitchFamily="34" charset="0"/>
              </a:rPr>
              <a:t>País, de modo a se conseguir os benefícios e as vantagens legais para as empresas interessadas;</a:t>
            </a:r>
          </a:p>
          <a:p>
            <a:pPr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dirty="0">
                <a:solidFill>
                  <a:srgbClr val="008CBA"/>
                </a:solidFill>
                <a:latin typeface="Arial Narrow" panose="020B0606020202030204" pitchFamily="34" charset="0"/>
              </a:rPr>
              <a:t>■ </a:t>
            </a:r>
            <a:r>
              <a:rPr lang="pt-PT" sz="1200" dirty="0" smtClean="0">
                <a:latin typeface="Arial Narrow" panose="020B0606020202030204" pitchFamily="34" charset="0"/>
              </a:rPr>
              <a:t>Garantia </a:t>
            </a:r>
            <a:r>
              <a:rPr lang="pt-PT" sz="1200" dirty="0">
                <a:latin typeface="Arial Narrow" panose="020B0606020202030204" pitchFamily="34" charset="0"/>
              </a:rPr>
              <a:t>da qualidade das iniciativas empresariais no território onde as empresas da rede </a:t>
            </a:r>
            <a:r>
              <a:rPr lang="pt-PT" sz="1200" dirty="0" smtClean="0">
                <a:latin typeface="Arial Narrow" panose="020B0606020202030204" pitchFamily="34" charset="0"/>
              </a:rPr>
              <a:t>actuam;</a:t>
            </a:r>
            <a:r>
              <a:rPr lang="pt-PT" sz="1200" dirty="0">
                <a:latin typeface="Arial Narrow" panose="020B0606020202030204" pitchFamily="34" charset="0"/>
              </a:rPr>
              <a:t> </a:t>
            </a:r>
          </a:p>
          <a:p>
            <a:pPr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dirty="0">
                <a:solidFill>
                  <a:srgbClr val="008CBA"/>
                </a:solidFill>
                <a:latin typeface="Arial Narrow" panose="020B0606020202030204" pitchFamily="34" charset="0"/>
              </a:rPr>
              <a:t>■ </a:t>
            </a:r>
            <a:r>
              <a:rPr lang="pt-PT" sz="1200" dirty="0" smtClean="0">
                <a:latin typeface="Arial Narrow" panose="020B0606020202030204" pitchFamily="34" charset="0"/>
              </a:rPr>
              <a:t>Análise </a:t>
            </a:r>
            <a:r>
              <a:rPr lang="pt-PT" sz="1200" dirty="0">
                <a:latin typeface="Arial Narrow" panose="020B0606020202030204" pitchFamily="34" charset="0"/>
              </a:rPr>
              <a:t>de mercado;</a:t>
            </a:r>
          </a:p>
          <a:p>
            <a:pPr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dirty="0">
                <a:solidFill>
                  <a:srgbClr val="008CBA"/>
                </a:solidFill>
                <a:latin typeface="Arial Narrow" panose="020B0606020202030204" pitchFamily="34" charset="0"/>
              </a:rPr>
              <a:t>■ </a:t>
            </a:r>
            <a:r>
              <a:rPr lang="pt-PT" sz="1200" dirty="0" smtClean="0">
                <a:latin typeface="Arial Narrow" panose="020B0606020202030204" pitchFamily="34" charset="0"/>
              </a:rPr>
              <a:t>Garantir </a:t>
            </a:r>
            <a:r>
              <a:rPr lang="pt-PT" sz="1200" dirty="0">
                <a:latin typeface="Arial Narrow" panose="020B0606020202030204" pitchFamily="34" charset="0"/>
              </a:rPr>
              <a:t>negócios entre clientes e fornecedores</a:t>
            </a:r>
            <a:r>
              <a:rPr lang="pt-PT" sz="1200" dirty="0" smtClean="0">
                <a:latin typeface="Arial Narrow" panose="020B0606020202030204" pitchFamily="34" charset="0"/>
              </a:rPr>
              <a:t>;</a:t>
            </a:r>
            <a:endParaRPr lang="pt-PT" sz="1200" dirty="0">
              <a:latin typeface="Arial Narrow" panose="020B060602020203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346717" y="6642093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pic>
        <p:nvPicPr>
          <p:cNvPr id="17" name="Imagem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78285" y="6451600"/>
            <a:ext cx="502920" cy="389255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8468" y="6434461"/>
            <a:ext cx="1726630" cy="39845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9253" y="187240"/>
            <a:ext cx="2677325" cy="559804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09" y="77554"/>
            <a:ext cx="2855822" cy="674386"/>
          </a:xfrm>
          <a:prstGeom prst="rect">
            <a:avLst/>
          </a:prstGeom>
        </p:spPr>
      </p:pic>
      <p:pic>
        <p:nvPicPr>
          <p:cNvPr id="13" name="Imagem 10" descr="LOGO-Paises ecowa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295" y="6151428"/>
            <a:ext cx="701023" cy="6939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riângulo Retângulo 42"/>
          <p:cNvSpPr/>
          <p:nvPr/>
        </p:nvSpPr>
        <p:spPr>
          <a:xfrm flipH="1">
            <a:off x="0" y="235373"/>
            <a:ext cx="12193904" cy="6618605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altLang="en-US">
              <a:solidFill>
                <a:schemeClr val="accent1"/>
              </a:solidFill>
            </a:endParaRPr>
          </a:p>
        </p:txBody>
      </p:sp>
      <p:pic>
        <p:nvPicPr>
          <p:cNvPr id="18" name="Imagem 17" descr="LOGO-Paises ecowa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5" y="2979420"/>
            <a:ext cx="3897630" cy="3858260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95" y="1340485"/>
            <a:ext cx="2413000" cy="1356995"/>
          </a:xfrm>
          <a:prstGeom prst="rect">
            <a:avLst/>
          </a:prstGeom>
        </p:spPr>
      </p:pic>
      <p:sp>
        <p:nvSpPr>
          <p:cNvPr id="20" name="Slide Number Placeholder 6"/>
          <p:cNvSpPr txBox="1"/>
          <p:nvPr/>
        </p:nvSpPr>
        <p:spPr bwMode="auto">
          <a:xfrm>
            <a:off x="6226206" y="6571929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1200" dirty="0" smtClean="0">
                <a:solidFill>
                  <a:schemeClr val="tx1"/>
                </a:solidFill>
              </a:rPr>
              <a:t>Pag </a:t>
            </a:r>
            <a:fld id="{6C07E9C5-6E20-4A25-9F31-81ECFC5683B7}" type="slidenum">
              <a:rPr lang="fr-FR" altLang="pt-PT" sz="1200" b="1" i="1" u="sng" dirty="0" smtClean="0">
                <a:solidFill>
                  <a:schemeClr val="tx1"/>
                </a:solidFill>
              </a:rPr>
              <a:t>7</a:t>
            </a:fld>
            <a:endParaRPr lang="fr-FR" altLang="pt-PT" sz="1200" b="1" i="1" u="sng" dirty="0" smtClean="0">
              <a:solidFill>
                <a:schemeClr val="tx1"/>
              </a:solidFill>
            </a:endParaRPr>
          </a:p>
        </p:txBody>
      </p:sp>
      <p:sp>
        <p:nvSpPr>
          <p:cNvPr id="2" name="CaixaDeTexto 5"/>
          <p:cNvSpPr txBox="1"/>
          <p:nvPr/>
        </p:nvSpPr>
        <p:spPr>
          <a:xfrm>
            <a:off x="3413773" y="1092825"/>
            <a:ext cx="8631122" cy="538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PT" sz="1200" b="1" i="1" dirty="0" smtClean="0">
                <a:solidFill>
                  <a:srgbClr val="008CBA"/>
                </a:solidFill>
                <a:latin typeface="Arial Narrow" panose="020B0606020202030204" pitchFamily="34" charset="0"/>
              </a:rPr>
              <a:t>As </a:t>
            </a:r>
            <a:r>
              <a:rPr lang="pt-PT" sz="1200" b="1" i="1" dirty="0">
                <a:solidFill>
                  <a:srgbClr val="008CBA"/>
                </a:solidFill>
                <a:latin typeface="Arial Narrow" panose="020B0606020202030204" pitchFamily="34" charset="0"/>
              </a:rPr>
              <a:t>responsabilidades dos </a:t>
            </a:r>
            <a:r>
              <a:rPr lang="pt-PT" sz="1200" b="1" i="1" dirty="0" smtClean="0">
                <a:solidFill>
                  <a:srgbClr val="008CBA"/>
                </a:solidFill>
                <a:latin typeface="Arial Narrow" panose="020B0606020202030204" pitchFamily="34" charset="0"/>
              </a:rPr>
              <a:t>Pontos Focais abrangem</a:t>
            </a:r>
            <a:r>
              <a:rPr lang="pt-PT" sz="1200" b="1" i="1" dirty="0">
                <a:solidFill>
                  <a:srgbClr val="008CBA"/>
                </a:solidFill>
                <a:latin typeface="Arial Narrow" panose="020B0606020202030204" pitchFamily="34" charset="0"/>
              </a:rPr>
              <a:t>, em </a:t>
            </a:r>
            <a:r>
              <a:rPr lang="pt-PT" sz="1200" b="1" i="1" dirty="0" smtClean="0">
                <a:solidFill>
                  <a:srgbClr val="008CBA"/>
                </a:solidFill>
                <a:latin typeface="Arial Narrow" panose="020B0606020202030204" pitchFamily="34" charset="0"/>
              </a:rPr>
              <a:t>particular, o seguinte:</a:t>
            </a:r>
            <a:r>
              <a:rPr lang="pt-PT" sz="1200" b="1" i="1" dirty="0">
                <a:solidFill>
                  <a:srgbClr val="008CBA"/>
                </a:solidFill>
                <a:latin typeface="Arial Narrow" panose="020B0606020202030204" pitchFamily="34" charset="0"/>
              </a:rPr>
              <a:t> </a:t>
            </a:r>
          </a:p>
          <a:p>
            <a:pPr lvl="1" algn="just">
              <a:lnSpc>
                <a:spcPts val="1200"/>
              </a:lnSpc>
            </a:pPr>
            <a:r>
              <a:rPr lang="pt-PT" sz="1200" dirty="0">
                <a:solidFill>
                  <a:srgbClr val="008CBA"/>
                </a:solidFill>
                <a:latin typeface="Arial Narrow" panose="020B0606020202030204" pitchFamily="34" charset="0"/>
              </a:rPr>
              <a:t>■ </a:t>
            </a:r>
            <a:r>
              <a:rPr lang="pt-PT" sz="1200" dirty="0" smtClean="0">
                <a:latin typeface="Arial Narrow" panose="020B0606020202030204" pitchFamily="34" charset="0"/>
              </a:rPr>
              <a:t>Coordenação </a:t>
            </a:r>
            <a:r>
              <a:rPr lang="pt-PT" sz="1200" dirty="0">
                <a:latin typeface="Arial Narrow" panose="020B0606020202030204" pitchFamily="34" charset="0"/>
              </a:rPr>
              <a:t>e gestão dos interesses das empresas da rede nas áreas em que </a:t>
            </a:r>
            <a:r>
              <a:rPr lang="pt-PT" sz="1200" dirty="0" smtClean="0">
                <a:latin typeface="Arial Narrow" panose="020B0606020202030204" pitchFamily="34" charset="0"/>
              </a:rPr>
              <a:t>actuam;</a:t>
            </a:r>
            <a:endParaRPr lang="pt-PT" sz="1200" dirty="0">
              <a:latin typeface="Arial Narrow" panose="020B0606020202030204" pitchFamily="34" charset="0"/>
            </a:endParaRPr>
          </a:p>
          <a:p>
            <a:pPr lvl="1" algn="just">
              <a:lnSpc>
                <a:spcPts val="1200"/>
              </a:lnSpc>
            </a:pPr>
            <a:endParaRPr lang="pt-PT" sz="1200" dirty="0" smtClean="0">
              <a:latin typeface="Arial Narrow" panose="020B0606020202030204" pitchFamily="34" charset="0"/>
            </a:endParaRPr>
          </a:p>
          <a:p>
            <a:pPr lvl="1" algn="just">
              <a:lnSpc>
                <a:spcPts val="1200"/>
              </a:lnSpc>
            </a:pPr>
            <a:r>
              <a:rPr lang="pt-PT" sz="1200" dirty="0" smtClean="0">
                <a:solidFill>
                  <a:srgbClr val="008CBA"/>
                </a:solidFill>
                <a:latin typeface="Arial Narrow" panose="020B0606020202030204" pitchFamily="34" charset="0"/>
              </a:rPr>
              <a:t>■ </a:t>
            </a:r>
            <a:r>
              <a:rPr lang="pt-PT" sz="1200" dirty="0">
                <a:latin typeface="Arial Narrow" panose="020B0606020202030204" pitchFamily="34" charset="0"/>
              </a:rPr>
              <a:t>Validação e acompanhamento das propostas apresentadas </a:t>
            </a:r>
            <a:r>
              <a:rPr lang="pt-PT" sz="1200" dirty="0" err="1">
                <a:latin typeface="Arial Narrow" panose="020B0606020202030204" pitchFamily="34" charset="0"/>
              </a:rPr>
              <a:t>pelas</a:t>
            </a:r>
            <a:r>
              <a:rPr lang="pt-PT" sz="1200" dirty="0">
                <a:latin typeface="Arial Narrow" panose="020B0606020202030204" pitchFamily="34" charset="0"/>
              </a:rPr>
              <a:t> empresas da rede;</a:t>
            </a:r>
          </a:p>
          <a:p>
            <a:pPr lvl="1" algn="just">
              <a:lnSpc>
                <a:spcPts val="1200"/>
              </a:lnSpc>
            </a:pPr>
            <a:endParaRPr lang="pt-PT" sz="1200" dirty="0" smtClean="0">
              <a:latin typeface="Arial Narrow" panose="020B0606020202030204" pitchFamily="34" charset="0"/>
            </a:endParaRPr>
          </a:p>
          <a:p>
            <a:pPr lvl="1" algn="just">
              <a:lnSpc>
                <a:spcPts val="1200"/>
              </a:lnSpc>
            </a:pPr>
            <a:r>
              <a:rPr lang="pt-PT" sz="1200" dirty="0" smtClean="0">
                <a:solidFill>
                  <a:srgbClr val="008CBA"/>
                </a:solidFill>
                <a:latin typeface="Arial Narrow" panose="020B0606020202030204" pitchFamily="34" charset="0"/>
              </a:rPr>
              <a:t>■</a:t>
            </a:r>
            <a:r>
              <a:rPr lang="pt-PT" sz="1200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 </a:t>
            </a:r>
            <a:r>
              <a:rPr lang="pt-PT" sz="1200" dirty="0">
                <a:latin typeface="Arial Narrow" panose="020B0606020202030204" pitchFamily="34" charset="0"/>
              </a:rPr>
              <a:t>Acompanhamento dos negócios promovidos </a:t>
            </a:r>
            <a:r>
              <a:rPr lang="pt-PT" sz="1200" dirty="0" err="1">
                <a:latin typeface="Arial Narrow" panose="020B0606020202030204" pitchFamily="34" charset="0"/>
              </a:rPr>
              <a:t>pelas</a:t>
            </a:r>
            <a:r>
              <a:rPr lang="pt-PT" sz="1200" dirty="0">
                <a:latin typeface="Arial Narrow" panose="020B0606020202030204" pitchFamily="34" charset="0"/>
              </a:rPr>
              <a:t> empresas da rede;</a:t>
            </a:r>
          </a:p>
          <a:p>
            <a:pPr lvl="1" algn="just">
              <a:lnSpc>
                <a:spcPts val="1200"/>
              </a:lnSpc>
            </a:pPr>
            <a:endParaRPr lang="pt-PT" sz="1200" dirty="0" smtClean="0">
              <a:latin typeface="Arial Narrow" panose="020B0606020202030204" pitchFamily="34" charset="0"/>
            </a:endParaRPr>
          </a:p>
          <a:p>
            <a:pPr lvl="1" algn="just">
              <a:lnSpc>
                <a:spcPts val="1200"/>
              </a:lnSpc>
            </a:pPr>
            <a:r>
              <a:rPr lang="pt-PT" sz="1200" dirty="0" smtClean="0">
                <a:solidFill>
                  <a:srgbClr val="008CBA"/>
                </a:solidFill>
                <a:latin typeface="Arial Narrow" panose="020B0606020202030204" pitchFamily="34" charset="0"/>
              </a:rPr>
              <a:t>■ </a:t>
            </a:r>
            <a:r>
              <a:rPr lang="pt-PT" sz="1200" dirty="0">
                <a:latin typeface="Arial Narrow" panose="020B0606020202030204" pitchFamily="34" charset="0"/>
              </a:rPr>
              <a:t>Elaboração de relatórios periódicos e promoção de informações sobre </a:t>
            </a:r>
            <a:r>
              <a:rPr lang="pt-PT" sz="1200" dirty="0" smtClean="0">
                <a:latin typeface="Arial Narrow" panose="020B0606020202030204" pitchFamily="34" charset="0"/>
              </a:rPr>
              <a:t>as </a:t>
            </a:r>
            <a:r>
              <a:rPr lang="pt-PT" sz="1200" dirty="0">
                <a:latin typeface="Arial Narrow" panose="020B0606020202030204" pitchFamily="34" charset="0"/>
              </a:rPr>
              <a:t>oportunidades de negócios e de parcerias junto do sector privado nos </a:t>
            </a:r>
            <a:r>
              <a:rPr lang="pt-PT" sz="1200" dirty="0" smtClean="0">
                <a:latin typeface="Arial Narrow" panose="020B0606020202030204" pitchFamily="34" charset="0"/>
              </a:rPr>
              <a:t>respectivos </a:t>
            </a:r>
            <a:r>
              <a:rPr lang="pt-PT" sz="1200" dirty="0">
                <a:latin typeface="Arial Narrow" panose="020B0606020202030204" pitchFamily="34" charset="0"/>
              </a:rPr>
              <a:t>países; </a:t>
            </a:r>
          </a:p>
          <a:p>
            <a:pPr lvl="1" algn="just">
              <a:lnSpc>
                <a:spcPts val="1200"/>
              </a:lnSpc>
            </a:pPr>
            <a:endParaRPr lang="pt-PT" sz="1200" dirty="0" smtClean="0">
              <a:latin typeface="Arial Narrow" panose="020B0606020202030204" pitchFamily="34" charset="0"/>
            </a:endParaRPr>
          </a:p>
          <a:p>
            <a:pPr lvl="1" algn="just">
              <a:lnSpc>
                <a:spcPts val="1200"/>
              </a:lnSpc>
            </a:pPr>
            <a:r>
              <a:rPr lang="pt-PT" sz="1200" dirty="0" smtClean="0">
                <a:solidFill>
                  <a:srgbClr val="008CBA"/>
                </a:solidFill>
                <a:latin typeface="Arial Narrow" panose="020B0606020202030204" pitchFamily="34" charset="0"/>
              </a:rPr>
              <a:t>■ </a:t>
            </a:r>
            <a:r>
              <a:rPr lang="pt-PT" sz="1200" dirty="0">
                <a:latin typeface="Arial Narrow" panose="020B0606020202030204" pitchFamily="34" charset="0"/>
              </a:rPr>
              <a:t>Monitorar a satisfação das empresas locais integrantes da rede empresarial;</a:t>
            </a:r>
          </a:p>
          <a:p>
            <a:pPr lvl="1" algn="just">
              <a:lnSpc>
                <a:spcPts val="1200"/>
              </a:lnSpc>
            </a:pPr>
            <a:endParaRPr lang="pt-PT" sz="1200" dirty="0" smtClean="0">
              <a:latin typeface="Arial Narrow" panose="020B0606020202030204" pitchFamily="34" charset="0"/>
            </a:endParaRPr>
          </a:p>
          <a:p>
            <a:pPr lvl="1" algn="just">
              <a:lnSpc>
                <a:spcPts val="1200"/>
              </a:lnSpc>
            </a:pPr>
            <a:r>
              <a:rPr lang="pt-PT" sz="1200" dirty="0" smtClean="0">
                <a:solidFill>
                  <a:srgbClr val="008CBA"/>
                </a:solidFill>
                <a:latin typeface="Arial Narrow" panose="020B0606020202030204" pitchFamily="34" charset="0"/>
              </a:rPr>
              <a:t>■ </a:t>
            </a:r>
            <a:r>
              <a:rPr lang="pt-PT" sz="1200" dirty="0">
                <a:latin typeface="Arial Narrow" panose="020B0606020202030204" pitchFamily="34" charset="0"/>
              </a:rPr>
              <a:t>Propor soluções e condições para fornecimento de produtos e serviços; </a:t>
            </a:r>
          </a:p>
          <a:p>
            <a:pPr lvl="1" algn="just">
              <a:lnSpc>
                <a:spcPts val="1200"/>
              </a:lnSpc>
            </a:pPr>
            <a:endParaRPr lang="pt-PT" sz="1200" dirty="0" smtClean="0">
              <a:latin typeface="Arial Narrow" panose="020B0606020202030204" pitchFamily="34" charset="0"/>
            </a:endParaRPr>
          </a:p>
          <a:p>
            <a:pPr lvl="1" algn="just">
              <a:lnSpc>
                <a:spcPts val="1200"/>
              </a:lnSpc>
            </a:pPr>
            <a:r>
              <a:rPr lang="pt-PT" sz="1200" dirty="0" smtClean="0">
                <a:solidFill>
                  <a:srgbClr val="008CBA"/>
                </a:solidFill>
                <a:latin typeface="Arial Narrow" panose="020B0606020202030204" pitchFamily="34" charset="0"/>
              </a:rPr>
              <a:t>■ </a:t>
            </a:r>
            <a:r>
              <a:rPr lang="pt-PT" sz="1200" dirty="0" smtClean="0">
                <a:latin typeface="Arial Narrow" panose="020B0606020202030204" pitchFamily="34" charset="0"/>
              </a:rPr>
              <a:t>Actualizar a Base </a:t>
            </a:r>
            <a:r>
              <a:rPr lang="pt-PT" sz="1200" dirty="0">
                <a:latin typeface="Arial Narrow" panose="020B0606020202030204" pitchFamily="34" charset="0"/>
              </a:rPr>
              <a:t>de Dados de clientes, fornecedores e das empresas da rede em geral; </a:t>
            </a:r>
          </a:p>
          <a:p>
            <a:pPr lvl="1" algn="just">
              <a:lnSpc>
                <a:spcPts val="1200"/>
              </a:lnSpc>
            </a:pPr>
            <a:endParaRPr lang="pt-PT" sz="1200" dirty="0" smtClean="0">
              <a:latin typeface="Arial Narrow" panose="020B0606020202030204" pitchFamily="34" charset="0"/>
            </a:endParaRPr>
          </a:p>
          <a:p>
            <a:pPr lvl="1" algn="just">
              <a:lnSpc>
                <a:spcPts val="1200"/>
              </a:lnSpc>
            </a:pPr>
            <a:r>
              <a:rPr lang="pt-PT" sz="1200" dirty="0" smtClean="0">
                <a:solidFill>
                  <a:srgbClr val="008CBA"/>
                </a:solidFill>
                <a:latin typeface="Arial Narrow" panose="020B0606020202030204" pitchFamily="34" charset="0"/>
              </a:rPr>
              <a:t>■ </a:t>
            </a:r>
            <a:r>
              <a:rPr lang="pt-PT" sz="1200" dirty="0">
                <a:latin typeface="Arial Narrow" panose="020B0606020202030204" pitchFamily="34" charset="0"/>
              </a:rPr>
              <a:t>Propor uma lista de produtos prioritários para o mercado sob a sua coordenação;</a:t>
            </a:r>
          </a:p>
          <a:p>
            <a:pPr lvl="1" algn="just">
              <a:lnSpc>
                <a:spcPts val="1200"/>
              </a:lnSpc>
            </a:pPr>
            <a:endParaRPr lang="pt-PT" sz="1200" dirty="0" smtClean="0">
              <a:latin typeface="Arial Narrow" panose="020B0606020202030204" pitchFamily="34" charset="0"/>
            </a:endParaRPr>
          </a:p>
          <a:p>
            <a:pPr lvl="1" algn="just">
              <a:lnSpc>
                <a:spcPts val="1200"/>
              </a:lnSpc>
            </a:pPr>
            <a:r>
              <a:rPr lang="pt-PT" sz="1200" dirty="0" smtClean="0">
                <a:solidFill>
                  <a:srgbClr val="008CBA"/>
                </a:solidFill>
                <a:latin typeface="Arial Narrow" panose="020B0606020202030204" pitchFamily="34" charset="0"/>
              </a:rPr>
              <a:t>■ </a:t>
            </a:r>
            <a:r>
              <a:rPr lang="pt-PT" sz="1200" dirty="0">
                <a:latin typeface="Arial Narrow" panose="020B0606020202030204" pitchFamily="34" charset="0"/>
              </a:rPr>
              <a:t>Elaboração de relatório periódico das necessidades do mercado ;</a:t>
            </a:r>
          </a:p>
          <a:p>
            <a:pPr lvl="1" algn="just">
              <a:lnSpc>
                <a:spcPts val="1200"/>
              </a:lnSpc>
            </a:pPr>
            <a:endParaRPr lang="pt-PT" sz="1200" dirty="0" smtClean="0">
              <a:solidFill>
                <a:srgbClr val="008CBA"/>
              </a:solidFill>
              <a:latin typeface="Arial Narrow" panose="020B0606020202030204" pitchFamily="34" charset="0"/>
            </a:endParaRPr>
          </a:p>
          <a:p>
            <a:pPr lvl="1" algn="just">
              <a:lnSpc>
                <a:spcPts val="1200"/>
              </a:lnSpc>
            </a:pPr>
            <a:r>
              <a:rPr lang="pt-PT" sz="1200" dirty="0" smtClean="0">
                <a:solidFill>
                  <a:srgbClr val="008CBA"/>
                </a:solidFill>
                <a:latin typeface="Arial Narrow" panose="020B0606020202030204" pitchFamily="34" charset="0"/>
              </a:rPr>
              <a:t>■ </a:t>
            </a:r>
            <a:r>
              <a:rPr lang="pt-PT" sz="1200" dirty="0">
                <a:latin typeface="Arial Narrow" panose="020B0606020202030204" pitchFamily="34" charset="0"/>
              </a:rPr>
              <a:t>Definir campanhas promocionais para seu território comercial; </a:t>
            </a:r>
          </a:p>
          <a:p>
            <a:pPr lvl="1" algn="just">
              <a:lnSpc>
                <a:spcPts val="1200"/>
              </a:lnSpc>
            </a:pPr>
            <a:endParaRPr lang="pt-PT" sz="1200" dirty="0" smtClean="0">
              <a:latin typeface="Arial Narrow" panose="020B0606020202030204" pitchFamily="34" charset="0"/>
            </a:endParaRPr>
          </a:p>
          <a:p>
            <a:pPr lvl="1" algn="just">
              <a:lnSpc>
                <a:spcPts val="1200"/>
              </a:lnSpc>
            </a:pPr>
            <a:r>
              <a:rPr lang="pt-PT" sz="1200" dirty="0" smtClean="0">
                <a:solidFill>
                  <a:srgbClr val="008CBA"/>
                </a:solidFill>
                <a:latin typeface="Arial Narrow" panose="020B0606020202030204" pitchFamily="34" charset="0"/>
              </a:rPr>
              <a:t>■ </a:t>
            </a:r>
            <a:r>
              <a:rPr lang="pt-PT" sz="1200" dirty="0">
                <a:latin typeface="Arial Narrow" panose="020B0606020202030204" pitchFamily="34" charset="0"/>
              </a:rPr>
              <a:t>Garantir o cumprimento das metas de vendas, definir e monitorar </a:t>
            </a:r>
            <a:r>
              <a:rPr lang="pt-PT" sz="1200" dirty="0" smtClean="0">
                <a:latin typeface="Arial Narrow" panose="020B0606020202030204" pitchFamily="34" charset="0"/>
              </a:rPr>
              <a:t>os seus </a:t>
            </a:r>
            <a:r>
              <a:rPr lang="pt-PT" sz="1200" dirty="0">
                <a:latin typeface="Arial Narrow" panose="020B0606020202030204" pitchFamily="34" charset="0"/>
              </a:rPr>
              <a:t>desvios, implementando </a:t>
            </a:r>
            <a:r>
              <a:rPr lang="pt-PT" sz="1200" dirty="0" smtClean="0">
                <a:latin typeface="Arial Narrow" panose="020B0606020202030204" pitchFamily="34" charset="0"/>
              </a:rPr>
              <a:t>acções correctivas, </a:t>
            </a:r>
            <a:r>
              <a:rPr lang="pt-PT" sz="1200" dirty="0">
                <a:latin typeface="Arial Narrow" panose="020B0606020202030204" pitchFamily="34" charset="0"/>
              </a:rPr>
              <a:t>se necessário; </a:t>
            </a:r>
          </a:p>
          <a:p>
            <a:pPr lvl="1" algn="just">
              <a:lnSpc>
                <a:spcPts val="1200"/>
              </a:lnSpc>
            </a:pPr>
            <a:endParaRPr lang="pt-PT" sz="1200" dirty="0" smtClean="0">
              <a:latin typeface="Arial Narrow" panose="020B0606020202030204" pitchFamily="34" charset="0"/>
            </a:endParaRPr>
          </a:p>
          <a:p>
            <a:pPr lvl="1" algn="just">
              <a:lnSpc>
                <a:spcPts val="1200"/>
              </a:lnSpc>
            </a:pPr>
            <a:r>
              <a:rPr lang="pt-PT" sz="1200" dirty="0" smtClean="0">
                <a:solidFill>
                  <a:srgbClr val="008CBA"/>
                </a:solidFill>
                <a:latin typeface="Arial Narrow" panose="020B0606020202030204" pitchFamily="34" charset="0"/>
              </a:rPr>
              <a:t>■</a:t>
            </a:r>
            <a:r>
              <a:rPr lang="pt-PT" sz="1200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 </a:t>
            </a:r>
            <a:r>
              <a:rPr lang="pt-PT" sz="1200" dirty="0">
                <a:latin typeface="Arial Narrow" panose="020B0606020202030204" pitchFamily="34" charset="0"/>
              </a:rPr>
              <a:t>Estudar e analisar os diversos segmentos de mercado e canais de distribuição, propondo políticas a serem </a:t>
            </a:r>
            <a:r>
              <a:rPr lang="pt-PT" sz="1200" dirty="0" smtClean="0">
                <a:latin typeface="Arial Narrow" panose="020B0606020202030204" pitchFamily="34" charset="0"/>
              </a:rPr>
              <a:t>adoptadas;</a:t>
            </a:r>
            <a:endParaRPr lang="pt-PT" sz="1200" dirty="0">
              <a:latin typeface="Arial Narrow" panose="020B0606020202030204" pitchFamily="34" charset="0"/>
            </a:endParaRPr>
          </a:p>
          <a:p>
            <a:pPr lvl="1" algn="just">
              <a:lnSpc>
                <a:spcPts val="1200"/>
              </a:lnSpc>
            </a:pPr>
            <a:endParaRPr lang="pt-PT" sz="1200" dirty="0" smtClean="0">
              <a:latin typeface="Arial Narrow" panose="020B0606020202030204" pitchFamily="34" charset="0"/>
            </a:endParaRPr>
          </a:p>
          <a:p>
            <a:pPr lvl="1" algn="just">
              <a:lnSpc>
                <a:spcPts val="1200"/>
              </a:lnSpc>
            </a:pPr>
            <a:r>
              <a:rPr lang="pt-PT" sz="1200" dirty="0" smtClean="0">
                <a:solidFill>
                  <a:srgbClr val="008CBA"/>
                </a:solidFill>
                <a:latin typeface="Arial Narrow" panose="020B0606020202030204" pitchFamily="34" charset="0"/>
              </a:rPr>
              <a:t>■ </a:t>
            </a:r>
            <a:r>
              <a:rPr lang="pt-PT" sz="1200" dirty="0">
                <a:latin typeface="Arial Narrow" panose="020B0606020202030204" pitchFamily="34" charset="0"/>
              </a:rPr>
              <a:t>Criar e monitorar a implementação de um plano de marketing regular.</a:t>
            </a:r>
          </a:p>
          <a:p>
            <a:pPr lvl="1" algn="just"/>
            <a:r>
              <a:rPr lang="pt-PT" sz="1200" dirty="0">
                <a:latin typeface="Arial Narrow" panose="020B0606020202030204" pitchFamily="34" charset="0"/>
              </a:rPr>
              <a:t> </a:t>
            </a:r>
          </a:p>
          <a:p>
            <a:pPr algn="just"/>
            <a:r>
              <a:rPr lang="pt-PT" sz="1200" dirty="0" smtClean="0">
                <a:latin typeface="Arial Narrow" panose="020B0606020202030204" pitchFamily="34" charset="0"/>
              </a:rPr>
              <a:t>Para o evento de Março de 2022, em Cabo Verde, a Ronda / Rodada de Negócios será no dia 19 de Março de 2022, das 08:15 às 19:30.</a:t>
            </a:r>
            <a:endParaRPr lang="pt-PT" sz="1200" dirty="0">
              <a:latin typeface="Arial Narrow" panose="020B0606020202030204" pitchFamily="34" charset="0"/>
            </a:endParaRPr>
          </a:p>
          <a:p>
            <a:pPr algn="just"/>
            <a:endParaRPr lang="pt-PT" sz="1200" dirty="0" smtClean="0">
              <a:latin typeface="Arial Narrow" panose="020B0606020202030204" pitchFamily="34" charset="0"/>
            </a:endParaRPr>
          </a:p>
          <a:p>
            <a:pPr algn="just"/>
            <a:r>
              <a:rPr lang="pt-PT" sz="1200" dirty="0" smtClean="0">
                <a:latin typeface="Arial Narrow" panose="020B0606020202030204" pitchFamily="34" charset="0"/>
              </a:rPr>
              <a:t>As </a:t>
            </a:r>
            <a:r>
              <a:rPr lang="pt-PT" sz="1200" dirty="0">
                <a:latin typeface="Arial Narrow" panose="020B0606020202030204" pitchFamily="34" charset="0"/>
              </a:rPr>
              <a:t>funções dos «Pontos Focais</a:t>
            </a:r>
            <a:r>
              <a:rPr lang="pt-PT" sz="1200" i="1" dirty="0" smtClean="0">
                <a:latin typeface="Arial Narrow" panose="020B0606020202030204" pitchFamily="34" charset="0"/>
              </a:rPr>
              <a:t>»</a:t>
            </a:r>
            <a:r>
              <a:rPr lang="pt-PT" sz="1200" dirty="0" smtClean="0">
                <a:latin typeface="Arial Narrow" panose="020B0606020202030204" pitchFamily="34" charset="0"/>
              </a:rPr>
              <a:t> </a:t>
            </a:r>
            <a:r>
              <a:rPr lang="pt-PT" sz="1200" dirty="0">
                <a:latin typeface="Arial Narrow" panose="020B0606020202030204" pitchFamily="34" charset="0"/>
              </a:rPr>
              <a:t>são muito </a:t>
            </a:r>
            <a:r>
              <a:rPr lang="pt-PT" sz="1200" dirty="0" smtClean="0">
                <a:latin typeface="Arial Narrow" panose="020B0606020202030204" pitchFamily="34" charset="0"/>
              </a:rPr>
              <a:t>importantes. Assim, em </a:t>
            </a:r>
            <a:r>
              <a:rPr lang="pt-PT" sz="1200" dirty="0">
                <a:latin typeface="Arial Narrow" panose="020B0606020202030204" pitchFamily="34" charset="0"/>
              </a:rPr>
              <a:t>cada País onde o </a:t>
            </a:r>
            <a:r>
              <a:rPr lang="pt-PT" sz="1200" i="1" dirty="0">
                <a:latin typeface="Arial Narrow" panose="020B0606020202030204" pitchFamily="34" charset="0"/>
              </a:rPr>
              <a:t>ATLANTIC BUSINESS FÓRUM </a:t>
            </a:r>
            <a:r>
              <a:rPr lang="pt-PT" sz="1200" dirty="0" smtClean="0">
                <a:latin typeface="Arial Narrow" panose="020B0606020202030204" pitchFamily="34" charset="0"/>
              </a:rPr>
              <a:t>actua, </a:t>
            </a:r>
            <a:r>
              <a:rPr lang="pt-PT" sz="1200" dirty="0">
                <a:latin typeface="Arial Narrow" panose="020B0606020202030204" pitchFamily="34" charset="0"/>
              </a:rPr>
              <a:t>haverá uma equipa coordenada por </a:t>
            </a:r>
            <a:r>
              <a:rPr lang="pt-PT" sz="1200" dirty="0" smtClean="0">
                <a:latin typeface="Arial Narrow" panose="020B0606020202030204" pitchFamily="34" charset="0"/>
              </a:rPr>
              <a:t>«Pontos </a:t>
            </a:r>
            <a:r>
              <a:rPr lang="pt-PT" sz="1200" dirty="0">
                <a:latin typeface="Arial Narrow" panose="020B0606020202030204" pitchFamily="34" charset="0"/>
              </a:rPr>
              <a:t>Focais</a:t>
            </a:r>
            <a:r>
              <a:rPr lang="pt-PT" sz="1200" i="1" dirty="0" smtClean="0">
                <a:latin typeface="Arial Narrow" panose="020B0606020202030204" pitchFamily="34" charset="0"/>
              </a:rPr>
              <a:t>»</a:t>
            </a:r>
            <a:r>
              <a:rPr lang="pt-PT" sz="1200" dirty="0" smtClean="0">
                <a:latin typeface="Arial Narrow" panose="020B0606020202030204" pitchFamily="34" charset="0"/>
              </a:rPr>
              <a:t>, </a:t>
            </a:r>
            <a:r>
              <a:rPr lang="pt-PT" sz="1200" dirty="0">
                <a:latin typeface="Arial Narrow" panose="020B0606020202030204" pitchFamily="34" charset="0"/>
              </a:rPr>
              <a:t>complementando sua </a:t>
            </a:r>
            <a:r>
              <a:rPr lang="pt-PT" sz="1200" dirty="0" smtClean="0">
                <a:latin typeface="Arial Narrow" panose="020B0606020202030204" pitchFamily="34" charset="0"/>
              </a:rPr>
              <a:t>acção </a:t>
            </a:r>
            <a:r>
              <a:rPr lang="pt-PT" sz="1200" dirty="0">
                <a:latin typeface="Arial Narrow" panose="020B0606020202030204" pitchFamily="34" charset="0"/>
              </a:rPr>
              <a:t>com a de gestor representante da </a:t>
            </a:r>
            <a:r>
              <a:rPr lang="pt-PT" sz="1200" i="1" dirty="0">
                <a:latin typeface="Arial Narrow" panose="020B0606020202030204" pitchFamily="34" charset="0"/>
              </a:rPr>
              <a:t>ATLANTIC BUSINESS FÓRUM</a:t>
            </a:r>
            <a:r>
              <a:rPr lang="pt-PT" sz="1200" dirty="0">
                <a:latin typeface="Arial Narrow" panose="020B0606020202030204" pitchFamily="34" charset="0"/>
              </a:rPr>
              <a:t>.   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346717" y="6642093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pic>
        <p:nvPicPr>
          <p:cNvPr id="17" name="Imagem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78285" y="6451600"/>
            <a:ext cx="502920" cy="389255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8468" y="6434461"/>
            <a:ext cx="1726630" cy="39845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9253" y="187240"/>
            <a:ext cx="2677325" cy="559804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09" y="77554"/>
            <a:ext cx="2855822" cy="674386"/>
          </a:xfrm>
          <a:prstGeom prst="rect">
            <a:avLst/>
          </a:prstGeom>
        </p:spPr>
      </p:pic>
      <p:pic>
        <p:nvPicPr>
          <p:cNvPr id="13" name="Imagem 10" descr="LOGO-Paises ecowa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295" y="6151428"/>
            <a:ext cx="701023" cy="6939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ângulo Retângulo 3"/>
          <p:cNvSpPr/>
          <p:nvPr/>
        </p:nvSpPr>
        <p:spPr>
          <a:xfrm flipH="1">
            <a:off x="-9525" y="243840"/>
            <a:ext cx="12228830" cy="6618605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altLang="en-US">
              <a:solidFill>
                <a:schemeClr val="accent1"/>
              </a:solidFill>
            </a:endParaRPr>
          </a:p>
        </p:txBody>
      </p:sp>
      <p:pic>
        <p:nvPicPr>
          <p:cNvPr id="6" name="Imagem 5" descr="LOGO-Paises ecowa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5" y="2979420"/>
            <a:ext cx="3897630" cy="3858260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95" y="1340485"/>
            <a:ext cx="2413000" cy="1356995"/>
          </a:xfrm>
          <a:prstGeom prst="rect">
            <a:avLst/>
          </a:prstGeom>
        </p:spPr>
      </p:pic>
      <p:sp>
        <p:nvSpPr>
          <p:cNvPr id="9" name="CaixaDeTexto 3"/>
          <p:cNvSpPr txBox="1"/>
          <p:nvPr/>
        </p:nvSpPr>
        <p:spPr>
          <a:xfrm>
            <a:off x="3559810" y="1524000"/>
            <a:ext cx="7131685" cy="19380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i="1" dirty="0">
                <a:solidFill>
                  <a:srgbClr val="008CBA"/>
                </a:solidFill>
                <a:latin typeface="Arial Narrow" panose="020B0606020202030204" pitchFamily="34" charset="0"/>
                <a:sym typeface="+mn-ea"/>
              </a:rPr>
              <a:t>ASSIST</a:t>
            </a:r>
            <a:r>
              <a:rPr lang="pt-PT" altLang="fr-FR" sz="1200" b="1" i="1" dirty="0">
                <a:solidFill>
                  <a:srgbClr val="008CBA"/>
                </a:solidFill>
                <a:latin typeface="Arial Narrow" panose="020B0606020202030204" pitchFamily="34" charset="0"/>
                <a:sym typeface="+mn-ea"/>
              </a:rPr>
              <a:t>ÉNCIA </a:t>
            </a:r>
            <a:r>
              <a:rPr lang="fr-FR" sz="1200" b="1" i="1" dirty="0">
                <a:solidFill>
                  <a:srgbClr val="008CBA"/>
                </a:solidFill>
                <a:latin typeface="Arial Narrow" panose="020B0606020202030204" pitchFamily="34" charset="0"/>
                <a:sym typeface="+mn-ea"/>
              </a:rPr>
              <a:t> JUR</a:t>
            </a:r>
            <a:r>
              <a:rPr lang="pt-PT" altLang="fr-FR" sz="1200" b="1" i="1" dirty="0">
                <a:solidFill>
                  <a:srgbClr val="008CBA"/>
                </a:solidFill>
                <a:latin typeface="Arial Narrow" panose="020B0606020202030204" pitchFamily="34" charset="0"/>
                <a:sym typeface="+mn-ea"/>
              </a:rPr>
              <a:t>Í</a:t>
            </a:r>
            <a:r>
              <a:rPr lang="fr-FR" sz="1200" b="1" i="1" dirty="0">
                <a:solidFill>
                  <a:srgbClr val="008CBA"/>
                </a:solidFill>
                <a:latin typeface="Arial Narrow" panose="020B0606020202030204" pitchFamily="34" charset="0"/>
                <a:sym typeface="+mn-ea"/>
              </a:rPr>
              <a:t>DI</a:t>
            </a:r>
            <a:r>
              <a:rPr lang="pt-PT" altLang="fr-FR" sz="1200" b="1" i="1" dirty="0">
                <a:solidFill>
                  <a:srgbClr val="008CBA"/>
                </a:solidFill>
                <a:latin typeface="Arial Narrow" panose="020B0606020202030204" pitchFamily="34" charset="0"/>
                <a:sym typeface="+mn-ea"/>
              </a:rPr>
              <a:t>CA</a:t>
            </a:r>
            <a:r>
              <a:rPr lang="fr-FR" sz="1200" b="1" i="1" dirty="0">
                <a:solidFill>
                  <a:srgbClr val="008CBA"/>
                </a:solidFill>
                <a:latin typeface="Arial Narrow" panose="020B0606020202030204" pitchFamily="34" charset="0"/>
                <a:sym typeface="+mn-ea"/>
              </a:rPr>
              <a:t> E INT</a:t>
            </a:r>
            <a:r>
              <a:rPr lang="pt-PT" altLang="fr-FR" sz="1200" b="1" i="1" dirty="0">
                <a:solidFill>
                  <a:srgbClr val="008CBA"/>
                </a:solidFill>
                <a:latin typeface="Arial Narrow" panose="020B0606020202030204" pitchFamily="34" charset="0"/>
                <a:sym typeface="+mn-ea"/>
              </a:rPr>
              <a:t>É</a:t>
            </a:r>
            <a:r>
              <a:rPr lang="fr-FR" sz="1200" b="1" i="1" dirty="0">
                <a:solidFill>
                  <a:srgbClr val="008CBA"/>
                </a:solidFill>
                <a:latin typeface="Arial Narrow" panose="020B0606020202030204" pitchFamily="34" charset="0"/>
                <a:sym typeface="+mn-ea"/>
              </a:rPr>
              <a:t>RPR</a:t>
            </a:r>
            <a:r>
              <a:rPr lang="pt-PT" altLang="fr-FR" sz="1200" b="1" i="1" dirty="0">
                <a:solidFill>
                  <a:srgbClr val="008CBA"/>
                </a:solidFill>
                <a:latin typeface="Arial Narrow" panose="020B0606020202030204" pitchFamily="34" charset="0"/>
                <a:sym typeface="+mn-ea"/>
              </a:rPr>
              <a:t>E</a:t>
            </a:r>
            <a:r>
              <a:rPr lang="fr-FR" sz="1200" b="1" i="1" dirty="0">
                <a:solidFill>
                  <a:srgbClr val="008CBA"/>
                </a:solidFill>
                <a:latin typeface="Arial Narrow" panose="020B0606020202030204" pitchFamily="34" charset="0"/>
                <a:sym typeface="+mn-ea"/>
              </a:rPr>
              <a:t>TE</a:t>
            </a:r>
            <a:r>
              <a:rPr lang="fr-FR" sz="1200" b="1" i="1" dirty="0" smtClean="0">
                <a:solidFill>
                  <a:srgbClr val="008CBA"/>
                </a:solidFill>
                <a:latin typeface="Arial Narrow" panose="020B0606020202030204" pitchFamily="34" charset="0"/>
                <a:sym typeface="+mn-ea"/>
              </a:rPr>
              <a:t> </a:t>
            </a:r>
            <a:r>
              <a:rPr lang="pt-PT" sz="1200" b="1" i="1" dirty="0" smtClean="0">
                <a:solidFill>
                  <a:srgbClr val="008CBA"/>
                </a:solidFill>
                <a:latin typeface="Arial Narrow" panose="020B0606020202030204" pitchFamily="34" charset="0"/>
                <a:sym typeface="+mn-ea"/>
              </a:rPr>
              <a:t>:</a:t>
            </a:r>
            <a:r>
              <a:rPr lang="pt-PT" sz="1200" b="1" i="1" dirty="0">
                <a:solidFill>
                  <a:srgbClr val="008CBA"/>
                </a:solidFill>
                <a:latin typeface="Arial Narrow" panose="020B0606020202030204" pitchFamily="34" charset="0"/>
                <a:sym typeface="+mn-ea"/>
              </a:rPr>
              <a:t> </a:t>
            </a:r>
            <a:endParaRPr lang="pt-PT" sz="1200" b="1" i="1" dirty="0">
              <a:solidFill>
                <a:srgbClr val="008CBA"/>
              </a:solidFill>
              <a:latin typeface="Arial Narrow" panose="020B060602020203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sz="1200" dirty="0">
                <a:latin typeface="Arial Narrow" panose="020B0606020202030204" pitchFamily="34" charset="0"/>
                <a:sym typeface="+mn-ea"/>
              </a:rPr>
              <a:t>D</a:t>
            </a:r>
            <a:r>
              <a:rPr lang="pt-PT" sz="1200" dirty="0">
                <a:latin typeface="Arial Narrow" panose="020B0606020202030204" pitchFamily="34" charset="0"/>
                <a:sym typeface="+mn-ea"/>
              </a:rPr>
              <a:t>uas equipas especializadas estarão permanentemente à disposição dos participantes no </a:t>
            </a:r>
            <a:r>
              <a:rPr sz="1200" i="1" dirty="0">
                <a:solidFill>
                  <a:srgbClr val="008CBA"/>
                </a:solidFill>
                <a:latin typeface="Arial Narrow" panose="020B0606020202030204" pitchFamily="34" charset="0"/>
                <a:sym typeface="+mn-ea"/>
              </a:rPr>
              <a:t>BUSINESS ROUND</a:t>
            </a:r>
            <a:r>
              <a:rPr sz="1200" dirty="0">
                <a:latin typeface="Arial Narrow" panose="020B0606020202030204" pitchFamily="34" charset="0"/>
                <a:sym typeface="+mn-ea"/>
              </a:rPr>
              <a:t> </a:t>
            </a:r>
            <a:r>
              <a:rPr lang="pt-PT" sz="1200" dirty="0">
                <a:latin typeface="Arial Narrow" panose="020B0606020202030204" pitchFamily="34" charset="0"/>
                <a:sym typeface="+mn-ea"/>
              </a:rPr>
              <a:t>ao longo de todo o dia </a:t>
            </a:r>
            <a:r>
              <a:rPr lang="pt-PT" sz="1200" dirty="0" smtClean="0">
                <a:latin typeface="Arial Narrow" panose="020B0606020202030204" pitchFamily="34" charset="0"/>
                <a:sym typeface="+mn-ea"/>
              </a:rPr>
              <a:t>19</a:t>
            </a:r>
            <a:r>
              <a:rPr sz="1200" dirty="0" smtClean="0">
                <a:latin typeface="Arial Narrow" panose="020B0606020202030204" pitchFamily="34" charset="0"/>
                <a:sym typeface="+mn-ea"/>
              </a:rPr>
              <a:t> </a:t>
            </a:r>
            <a:r>
              <a:rPr lang="pt-PT" sz="1200" dirty="0">
                <a:latin typeface="Arial Narrow" panose="020B0606020202030204" pitchFamily="34" charset="0"/>
                <a:sym typeface="+mn-ea"/>
              </a:rPr>
              <a:t>de </a:t>
            </a:r>
            <a:r>
              <a:rPr lang="pt-PT" sz="1200" dirty="0" smtClean="0">
                <a:latin typeface="Arial Narrow" panose="020B0606020202030204" pitchFamily="34" charset="0"/>
                <a:sym typeface="+mn-ea"/>
              </a:rPr>
              <a:t>Março </a:t>
            </a:r>
            <a:r>
              <a:rPr lang="pt-PT" sz="1200" dirty="0">
                <a:latin typeface="Arial Narrow" panose="020B0606020202030204" pitchFamily="34" charset="0"/>
                <a:sym typeface="+mn-ea"/>
              </a:rPr>
              <a:t>de</a:t>
            </a:r>
            <a:r>
              <a:rPr sz="1200" dirty="0">
                <a:latin typeface="Arial Narrow" panose="020B0606020202030204" pitchFamily="34" charset="0"/>
                <a:sym typeface="+mn-ea"/>
              </a:rPr>
              <a:t> </a:t>
            </a:r>
            <a:r>
              <a:rPr sz="1200" dirty="0" smtClean="0">
                <a:latin typeface="Arial Narrow" panose="020B0606020202030204" pitchFamily="34" charset="0"/>
                <a:sym typeface="+mn-ea"/>
              </a:rPr>
              <a:t>202</a:t>
            </a:r>
            <a:r>
              <a:rPr lang="pt-PT" sz="1200" dirty="0" smtClean="0">
                <a:latin typeface="Arial Narrow" panose="020B0606020202030204" pitchFamily="34" charset="0"/>
                <a:sym typeface="+mn-ea"/>
              </a:rPr>
              <a:t>2</a:t>
            </a:r>
            <a:r>
              <a:rPr sz="1200" dirty="0" smtClean="0">
                <a:latin typeface="Arial Narrow" panose="020B0606020202030204" pitchFamily="34" charset="0"/>
                <a:sym typeface="+mn-ea"/>
              </a:rPr>
              <a:t>:</a:t>
            </a:r>
            <a:endParaRPr sz="1200" dirty="0">
              <a:latin typeface="Arial Narrow" panose="020B0606020202030204" pitchFamily="34" charset="0"/>
              <a:sym typeface="+mn-ea"/>
            </a:endParaRPr>
          </a:p>
          <a:p>
            <a:pPr algn="just">
              <a:lnSpc>
                <a:spcPct val="100000"/>
              </a:lnSpc>
            </a:pPr>
            <a:endParaRPr sz="1200" dirty="0">
              <a:latin typeface="Arial Narrow" panose="020B0606020202030204" pitchFamily="34" charset="0"/>
              <a:sym typeface="+mn-ea"/>
            </a:endParaRPr>
          </a:p>
          <a:p>
            <a:pPr lvl="1" algn="just">
              <a:lnSpc>
                <a:spcPct val="100000"/>
              </a:lnSpc>
            </a:pPr>
            <a:r>
              <a:rPr sz="1200" b="1" dirty="0">
                <a:solidFill>
                  <a:srgbClr val="008CBA"/>
                </a:solidFill>
                <a:latin typeface="Arial Narrow" panose="020B0606020202030204" pitchFamily="34" charset="0"/>
                <a:sym typeface="+mn-ea"/>
              </a:rPr>
              <a:t>1.</a:t>
            </a:r>
            <a:r>
              <a:rPr sz="1200" dirty="0">
                <a:latin typeface="Arial Narrow" panose="020B0606020202030204" pitchFamily="34" charset="0"/>
                <a:sym typeface="+mn-ea"/>
              </a:rPr>
              <a:t> U</a:t>
            </a:r>
            <a:r>
              <a:rPr lang="pt-PT" sz="1200" dirty="0">
                <a:latin typeface="Arial Narrow" panose="020B0606020202030204" pitchFamily="34" charset="0"/>
                <a:sym typeface="+mn-ea"/>
              </a:rPr>
              <a:t>ma</a:t>
            </a:r>
            <a:r>
              <a:rPr sz="1200" dirty="0">
                <a:latin typeface="Arial Narrow" panose="020B0606020202030204" pitchFamily="34" charset="0"/>
                <a:sym typeface="+mn-ea"/>
              </a:rPr>
              <a:t> </a:t>
            </a:r>
            <a:r>
              <a:rPr lang="pt-PT" sz="1200" dirty="0">
                <a:latin typeface="Arial Narrow" panose="020B0606020202030204" pitchFamily="34" charset="0"/>
                <a:sym typeface="+mn-ea"/>
              </a:rPr>
              <a:t>equipa de </a:t>
            </a:r>
            <a:r>
              <a:rPr sz="1200" dirty="0">
                <a:latin typeface="Arial Narrow" panose="020B0606020202030204" pitchFamily="34" charset="0"/>
                <a:sym typeface="+mn-ea"/>
              </a:rPr>
              <a:t>int</a:t>
            </a:r>
            <a:r>
              <a:rPr lang="pt-PT" sz="1200" dirty="0">
                <a:latin typeface="Arial Narrow" panose="020B0606020202030204" pitchFamily="34" charset="0"/>
                <a:sym typeface="+mn-ea"/>
              </a:rPr>
              <a:t>é</a:t>
            </a:r>
            <a:r>
              <a:rPr sz="1200" dirty="0">
                <a:latin typeface="Arial Narrow" panose="020B0606020202030204" pitchFamily="34" charset="0"/>
                <a:sym typeface="+mn-ea"/>
              </a:rPr>
              <a:t>rpr</a:t>
            </a:r>
            <a:r>
              <a:rPr lang="pt-PT" sz="1200" dirty="0">
                <a:latin typeface="Arial Narrow" panose="020B0606020202030204" pitchFamily="34" charset="0"/>
                <a:sym typeface="+mn-ea"/>
              </a:rPr>
              <a:t>e</a:t>
            </a:r>
            <a:r>
              <a:rPr sz="1200" dirty="0">
                <a:latin typeface="Arial Narrow" panose="020B0606020202030204" pitchFamily="34" charset="0"/>
                <a:sym typeface="+mn-ea"/>
              </a:rPr>
              <a:t>tes e</a:t>
            </a:r>
            <a:r>
              <a:rPr lang="pt-PT" sz="1200" dirty="0">
                <a:latin typeface="Arial Narrow" panose="020B0606020202030204" pitchFamily="34" charset="0"/>
                <a:sym typeface="+mn-ea"/>
              </a:rPr>
              <a:t>m</a:t>
            </a:r>
            <a:r>
              <a:rPr sz="1200" dirty="0">
                <a:latin typeface="Arial Narrow" panose="020B0606020202030204" pitchFamily="34" charset="0"/>
                <a:sym typeface="+mn-ea"/>
              </a:rPr>
              <a:t> tr</a:t>
            </a:r>
            <a:r>
              <a:rPr lang="pt-PT" sz="1200" dirty="0">
                <a:latin typeface="Arial Narrow" panose="020B0606020202030204" pitchFamily="34" charset="0"/>
                <a:sym typeface="+mn-ea"/>
              </a:rPr>
              <a:t>ês</a:t>
            </a:r>
            <a:r>
              <a:rPr sz="1200" dirty="0">
                <a:latin typeface="Arial Narrow" panose="020B0606020202030204" pitchFamily="34" charset="0"/>
                <a:sym typeface="+mn-ea"/>
              </a:rPr>
              <a:t> l</a:t>
            </a:r>
            <a:r>
              <a:rPr lang="pt-PT" sz="1200" dirty="0">
                <a:latin typeface="Arial Narrow" panose="020B0606020202030204" pitchFamily="34" charset="0"/>
                <a:sym typeface="+mn-ea"/>
              </a:rPr>
              <a:t>ínguas</a:t>
            </a:r>
            <a:r>
              <a:rPr sz="1200" dirty="0">
                <a:latin typeface="Arial Narrow" panose="020B0606020202030204" pitchFamily="34" charset="0"/>
                <a:sym typeface="+mn-ea"/>
              </a:rPr>
              <a:t>: </a:t>
            </a:r>
            <a:r>
              <a:rPr lang="pt-PT" sz="1200" dirty="0" smtClean="0">
                <a:latin typeface="Arial Narrow" panose="020B0606020202030204" pitchFamily="34" charset="0"/>
                <a:sym typeface="+mn-ea"/>
              </a:rPr>
              <a:t>P</a:t>
            </a:r>
            <a:r>
              <a:rPr sz="1200" dirty="0" err="1" smtClean="0">
                <a:latin typeface="Arial Narrow" panose="020B0606020202030204" pitchFamily="34" charset="0"/>
                <a:sym typeface="+mn-ea"/>
              </a:rPr>
              <a:t>ortug</a:t>
            </a:r>
            <a:r>
              <a:rPr lang="pt-PT" sz="1200" dirty="0">
                <a:latin typeface="Arial Narrow" panose="020B0606020202030204" pitchFamily="34" charset="0"/>
                <a:sym typeface="+mn-ea"/>
              </a:rPr>
              <a:t>ês</a:t>
            </a:r>
            <a:r>
              <a:rPr sz="1200" dirty="0">
                <a:latin typeface="Arial Narrow" panose="020B0606020202030204" pitchFamily="34" charset="0"/>
                <a:sym typeface="+mn-ea"/>
              </a:rPr>
              <a:t>; Franç</a:t>
            </a:r>
            <a:r>
              <a:rPr lang="pt-PT" sz="1200" dirty="0">
                <a:latin typeface="Arial Narrow" panose="020B0606020202030204" pitchFamily="34" charset="0"/>
                <a:sym typeface="+mn-ea"/>
              </a:rPr>
              <a:t>ês</a:t>
            </a:r>
            <a:r>
              <a:rPr sz="1200" dirty="0">
                <a:latin typeface="Arial Narrow" panose="020B0606020202030204" pitchFamily="34" charset="0"/>
                <a:sym typeface="+mn-ea"/>
              </a:rPr>
              <a:t> e </a:t>
            </a:r>
            <a:r>
              <a:rPr lang="pt-PT" sz="1200" dirty="0">
                <a:latin typeface="Arial Narrow" panose="020B0606020202030204" pitchFamily="34" charset="0"/>
                <a:sym typeface="+mn-ea"/>
              </a:rPr>
              <a:t>I</a:t>
            </a:r>
            <a:r>
              <a:rPr lang="pt-PT" sz="1200" dirty="0" smtClean="0">
                <a:latin typeface="Arial Narrow" panose="020B0606020202030204" pitchFamily="34" charset="0"/>
                <a:sym typeface="+mn-ea"/>
              </a:rPr>
              <a:t>nglês</a:t>
            </a:r>
            <a:r>
              <a:rPr sz="1200" dirty="0">
                <a:latin typeface="Arial Narrow" panose="020B0606020202030204" pitchFamily="34" charset="0"/>
                <a:sym typeface="+mn-ea"/>
              </a:rPr>
              <a:t>; e</a:t>
            </a:r>
          </a:p>
          <a:p>
            <a:pPr lvl="1" algn="just">
              <a:lnSpc>
                <a:spcPct val="100000"/>
              </a:lnSpc>
            </a:pPr>
            <a:endParaRPr sz="1200" dirty="0">
              <a:latin typeface="Arial Narrow" panose="020B0606020202030204" pitchFamily="34" charset="0"/>
              <a:sym typeface="+mn-ea"/>
            </a:endParaRPr>
          </a:p>
          <a:p>
            <a:pPr lvl="1" algn="just">
              <a:lnSpc>
                <a:spcPct val="100000"/>
              </a:lnSpc>
            </a:pPr>
            <a:r>
              <a:rPr sz="1200" b="1" dirty="0">
                <a:solidFill>
                  <a:srgbClr val="008CBA"/>
                </a:solidFill>
                <a:latin typeface="Arial Narrow" panose="020B0606020202030204" pitchFamily="34" charset="0"/>
                <a:sym typeface="+mn-ea"/>
              </a:rPr>
              <a:t>2.</a:t>
            </a:r>
            <a:r>
              <a:rPr sz="1200" b="1" dirty="0">
                <a:latin typeface="Arial Narrow" panose="020B0606020202030204" pitchFamily="34" charset="0"/>
                <a:sym typeface="+mn-ea"/>
              </a:rPr>
              <a:t> </a:t>
            </a:r>
            <a:r>
              <a:rPr sz="1200" dirty="0">
                <a:latin typeface="Arial Narrow" panose="020B0606020202030204" pitchFamily="34" charset="0"/>
                <a:sym typeface="+mn-ea"/>
              </a:rPr>
              <a:t>U</a:t>
            </a:r>
            <a:r>
              <a:rPr lang="pt-PT" sz="1200" dirty="0">
                <a:latin typeface="Arial Narrow" panose="020B0606020202030204" pitchFamily="34" charset="0"/>
                <a:sym typeface="+mn-ea"/>
              </a:rPr>
              <a:t>ma</a:t>
            </a:r>
            <a:r>
              <a:rPr sz="1200" dirty="0">
                <a:latin typeface="Arial Narrow" panose="020B0606020202030204" pitchFamily="34" charset="0"/>
                <a:sym typeface="+mn-ea"/>
              </a:rPr>
              <a:t> </a:t>
            </a:r>
            <a:r>
              <a:rPr lang="pt-PT" sz="1200" dirty="0">
                <a:latin typeface="Arial Narrow" panose="020B0606020202030204" pitchFamily="34" charset="0"/>
                <a:sym typeface="+mn-ea"/>
              </a:rPr>
              <a:t>equipa de juristas</a:t>
            </a:r>
            <a:r>
              <a:rPr sz="1200" dirty="0">
                <a:latin typeface="Arial Narrow" panose="020B0606020202030204" pitchFamily="34" charset="0"/>
                <a:sym typeface="+mn-ea"/>
              </a:rPr>
              <a:t>.</a:t>
            </a:r>
          </a:p>
          <a:p>
            <a:pPr algn="just">
              <a:lnSpc>
                <a:spcPct val="100000"/>
              </a:lnSpc>
            </a:pPr>
            <a:endParaRPr sz="1200" dirty="0">
              <a:latin typeface="Arial Narrow" panose="020B0606020202030204" pitchFamily="34" charset="0"/>
              <a:sym typeface="+mn-ea"/>
            </a:endParaRPr>
          </a:p>
          <a:p>
            <a:pPr algn="just">
              <a:lnSpc>
                <a:spcPct val="100000"/>
              </a:lnSpc>
            </a:pPr>
            <a:r>
              <a:rPr lang="pt-PT" sz="1200" dirty="0">
                <a:latin typeface="Arial Narrow" panose="020B0606020202030204" pitchFamily="34" charset="0"/>
                <a:sym typeface="+mn-ea"/>
              </a:rPr>
              <a:t>Estas duas equipas ficarão disponíveis</a:t>
            </a:r>
            <a:r>
              <a:rPr sz="1200" dirty="0">
                <a:latin typeface="Arial Narrow" panose="020B0606020202030204" pitchFamily="34" charset="0"/>
                <a:sym typeface="+mn-ea"/>
              </a:rPr>
              <a:t>, </a:t>
            </a:r>
            <a:r>
              <a:rPr lang="pt-PT" sz="1200" dirty="0">
                <a:latin typeface="Arial Narrow" panose="020B0606020202030204" pitchFamily="34" charset="0"/>
                <a:sym typeface="+mn-ea"/>
              </a:rPr>
              <a:t>depois do evento e durante todo o tempo</a:t>
            </a:r>
            <a:r>
              <a:rPr sz="1200" dirty="0">
                <a:latin typeface="Arial Narrow" panose="020B0606020202030204" pitchFamily="34" charset="0"/>
                <a:sym typeface="+mn-ea"/>
              </a:rPr>
              <a:t>, p</a:t>
            </a:r>
            <a:r>
              <a:rPr lang="pt-PT" sz="1200" dirty="0">
                <a:latin typeface="Arial Narrow" panose="020B0606020202030204" pitchFamily="34" charset="0"/>
                <a:sym typeface="+mn-ea"/>
              </a:rPr>
              <a:t>ara </a:t>
            </a:r>
            <a:r>
              <a:rPr sz="1200" dirty="0" err="1">
                <a:latin typeface="Arial Narrow" panose="020B0606020202030204" pitchFamily="34" charset="0"/>
                <a:sym typeface="+mn-ea"/>
              </a:rPr>
              <a:t>acompa</a:t>
            </a:r>
            <a:r>
              <a:rPr lang="pt-PT" sz="1200" dirty="0" smtClean="0">
                <a:latin typeface="Arial Narrow" panose="020B0606020202030204" pitchFamily="34" charset="0"/>
                <a:sym typeface="+mn-ea"/>
              </a:rPr>
              <a:t>nhar </a:t>
            </a:r>
            <a:r>
              <a:rPr lang="pt-PT" sz="1200" dirty="0">
                <a:latin typeface="Arial Narrow" panose="020B0606020202030204" pitchFamily="34" charset="0"/>
                <a:sym typeface="+mn-ea"/>
              </a:rPr>
              <a:t>os participantes n</a:t>
            </a:r>
            <a:r>
              <a:rPr sz="1200" dirty="0">
                <a:latin typeface="Arial Narrow" panose="020B0606020202030204" pitchFamily="34" charset="0"/>
                <a:sym typeface="+mn-ea"/>
              </a:rPr>
              <a:t>a formali</a:t>
            </a:r>
            <a:r>
              <a:rPr lang="pt-PT" sz="1200" dirty="0">
                <a:latin typeface="Arial Narrow" panose="020B0606020202030204" pitchFamily="34" charset="0"/>
                <a:sym typeface="+mn-ea"/>
              </a:rPr>
              <a:t>zação e na consolidação dos negócios no mercado da </a:t>
            </a:r>
            <a:r>
              <a:rPr sz="1200" i="1" dirty="0">
                <a:latin typeface="Arial Narrow" panose="020B0606020202030204" pitchFamily="34" charset="0"/>
                <a:sym typeface="+mn-ea"/>
              </a:rPr>
              <a:t>CEDEAO</a:t>
            </a:r>
            <a:r>
              <a:rPr sz="1200" dirty="0">
                <a:latin typeface="Arial Narrow" panose="020B0606020202030204" pitchFamily="34" charset="0"/>
                <a:sym typeface="+mn-ea"/>
              </a:rPr>
              <a:t>.</a:t>
            </a:r>
          </a:p>
        </p:txBody>
      </p:sp>
      <p:sp>
        <p:nvSpPr>
          <p:cNvPr id="10" name="Slide Number Placeholder 6"/>
          <p:cNvSpPr txBox="1"/>
          <p:nvPr/>
        </p:nvSpPr>
        <p:spPr bwMode="auto">
          <a:xfrm>
            <a:off x="6226206" y="6571929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1200" dirty="0" smtClean="0">
                <a:solidFill>
                  <a:schemeClr val="tx1"/>
                </a:solidFill>
              </a:rPr>
              <a:t>Pag </a:t>
            </a:r>
            <a:fld id="{6C07E9C5-6E20-4A25-9F31-81ECFC5683B7}" type="slidenum">
              <a:rPr lang="fr-FR" altLang="pt-PT" sz="1200" b="1" i="1" u="sng" dirty="0" smtClean="0">
                <a:solidFill>
                  <a:schemeClr val="tx1"/>
                </a:solidFill>
              </a:rPr>
              <a:t>8</a:t>
            </a:fld>
            <a:endParaRPr lang="fr-FR" altLang="pt-PT" sz="1200" b="1" i="1" u="sng" dirty="0" smtClean="0">
              <a:solidFill>
                <a:schemeClr val="tx1"/>
              </a:solidFill>
            </a:endParaRPr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74510" y="469265"/>
            <a:ext cx="1379855" cy="1240155"/>
          </a:xfrm>
          <a:prstGeom prst="rect">
            <a:avLst/>
          </a:prstGeom>
        </p:spPr>
      </p:pic>
      <p:sp>
        <p:nvSpPr>
          <p:cNvPr id="17" name="Caixa de Texto 16"/>
          <p:cNvSpPr txBox="1"/>
          <p:nvPr/>
        </p:nvSpPr>
        <p:spPr>
          <a:xfrm>
            <a:off x="4334510" y="3716020"/>
            <a:ext cx="4354830" cy="8604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/>
            <a:r>
              <a:rPr lang="pt-PT" altLang="en-US" sz="1400" i="1">
                <a:solidFill>
                  <a:srgbClr val="008CBA"/>
                </a:solidFill>
              </a:rPr>
              <a:t>Apoio Jurídico às Empresas</a:t>
            </a:r>
          </a:p>
          <a:p>
            <a:pPr algn="just"/>
            <a:r>
              <a:rPr lang="pt-PT" altLang="en-US" sz="1200">
                <a:latin typeface="Arial Narrow" panose="020B0606020202030204" pitchFamily="34" charset="0"/>
                <a:cs typeface="Arial Narrow" panose="020B0606020202030204" pitchFamily="34" charset="0"/>
              </a:rPr>
              <a:t>Com a segurança da protecção Jurídica dos especialistas, você tem tudo em mãos enquanto empresário para fazer face a todo tipo de questões Jurídicas, no conjunto dos Países da </a:t>
            </a:r>
            <a:r>
              <a:rPr lang="pt-PT" altLang="en-US" sz="1200" i="1">
                <a:latin typeface="Arial Narrow" panose="020B0606020202030204" pitchFamily="34" charset="0"/>
                <a:cs typeface="Arial Narrow" panose="020B0606020202030204" pitchFamily="34" charset="0"/>
              </a:rPr>
              <a:t>CEDEAO</a:t>
            </a:r>
            <a:r>
              <a:rPr lang="pt-PT" altLang="en-US" sz="1200">
                <a:latin typeface="Arial Narrow" panose="020B0606020202030204" pitchFamily="34" charset="0"/>
                <a:cs typeface="Arial Narrow" panose="020B0606020202030204" pitchFamily="34" charset="0"/>
              </a:rPr>
              <a:t>.</a:t>
            </a:r>
          </a:p>
        </p:txBody>
      </p:sp>
      <p:sp>
        <p:nvSpPr>
          <p:cNvPr id="19" name="Caixa de Texto 18"/>
          <p:cNvSpPr txBox="1"/>
          <p:nvPr/>
        </p:nvSpPr>
        <p:spPr>
          <a:xfrm>
            <a:off x="5083810" y="5001895"/>
            <a:ext cx="478409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altLang="en-US" sz="1200">
                <a:latin typeface="Arial Narrow" panose="020B0606020202030204" pitchFamily="34" charset="0"/>
                <a:cs typeface="Arial Narrow" panose="020B0606020202030204" pitchFamily="34" charset="0"/>
              </a:rPr>
              <a:t>Enquanto participante no </a:t>
            </a:r>
            <a:r>
              <a:rPr lang="pt-PT" altLang="en-US" sz="1200" i="1">
                <a:solidFill>
                  <a:srgbClr val="008CBA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ATLANTIC BUSINESS FORUM</a:t>
            </a:r>
            <a:r>
              <a:rPr lang="pt-PT" altLang="en-US" sz="1200">
                <a:latin typeface="Arial Narrow" panose="020B0606020202030204" pitchFamily="34" charset="0"/>
                <a:cs typeface="Arial Narrow" panose="020B0606020202030204" pitchFamily="34" charset="0"/>
              </a:rPr>
              <a:t>, concentre na sua Empresa e nos seus negócios, que os especialistas tomarão em maõs com eficácia todas as questões Jurídicas e Fiscais, para si e para a sua Empresa, no conjunto dos Países da </a:t>
            </a:r>
            <a:r>
              <a:rPr lang="pt-PT" altLang="en-US" sz="1200" i="1">
                <a:latin typeface="Arial Narrow" panose="020B0606020202030204" pitchFamily="34" charset="0"/>
                <a:cs typeface="Arial Narrow" panose="020B0606020202030204" pitchFamily="34" charset="0"/>
              </a:rPr>
              <a:t>CEDEAO</a:t>
            </a:r>
            <a:r>
              <a:rPr lang="pt-PT" altLang="en-US" sz="1200">
                <a:latin typeface="Arial Narrow" panose="020B0606020202030204" pitchFamily="34" charset="0"/>
                <a:cs typeface="Arial Narrow" panose="020B0606020202030204" pitchFamily="34" charset="0"/>
              </a:rPr>
              <a:t>.</a:t>
            </a:r>
          </a:p>
        </p:txBody>
      </p:sp>
      <p:sp>
        <p:nvSpPr>
          <p:cNvPr id="15" name="CaixaDeTexto 67"/>
          <p:cNvSpPr txBox="1"/>
          <p:nvPr/>
        </p:nvSpPr>
        <p:spPr>
          <a:xfrm>
            <a:off x="9360535" y="3295650"/>
            <a:ext cx="2698750" cy="19005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pt-PT" sz="2400" dirty="0" smtClean="0">
                <a:solidFill>
                  <a:schemeClr val="bg1"/>
                </a:solidFill>
              </a:rPr>
              <a:t>19 DE MARÇO</a:t>
            </a:r>
          </a:p>
          <a:p>
            <a:pPr algn="ctr"/>
            <a:r>
              <a:rPr lang="pt-PT" sz="1200" dirty="0">
                <a:solidFill>
                  <a:schemeClr val="bg1"/>
                </a:solidFill>
              </a:rPr>
              <a:t>______</a:t>
            </a:r>
            <a:r>
              <a:rPr lang="pt-PT" sz="1400" baseline="-25000" dirty="0">
                <a:solidFill>
                  <a:schemeClr val="bg1"/>
                </a:solidFill>
              </a:rPr>
              <a:t>■</a:t>
            </a:r>
            <a:r>
              <a:rPr lang="pt-PT" sz="1200" dirty="0">
                <a:solidFill>
                  <a:schemeClr val="bg1"/>
                </a:solidFill>
              </a:rPr>
              <a:t>________</a:t>
            </a:r>
          </a:p>
          <a:p>
            <a:pPr algn="ctr"/>
            <a:r>
              <a:rPr lang="pt-PT" sz="3200" dirty="0" smtClean="0">
                <a:solidFill>
                  <a:schemeClr val="bg1"/>
                </a:solidFill>
              </a:rPr>
              <a:t>2022</a:t>
            </a:r>
            <a:endParaRPr lang="pt-PT" sz="3200" dirty="0">
              <a:solidFill>
                <a:schemeClr val="bg1"/>
              </a:solidFill>
            </a:endParaRPr>
          </a:p>
          <a:p>
            <a:pPr algn="ctr"/>
            <a:r>
              <a:rPr lang="pt-PT" dirty="0">
                <a:solidFill>
                  <a:schemeClr val="bg1"/>
                </a:solidFill>
              </a:rPr>
              <a:t>PRAIA</a:t>
            </a:r>
          </a:p>
          <a:p>
            <a:pPr algn="ctr"/>
            <a:r>
              <a:rPr lang="pt-PT" sz="1200" dirty="0">
                <a:solidFill>
                  <a:schemeClr val="bg1"/>
                </a:solidFill>
              </a:rPr>
              <a:t>ILHA DE SANTIAGO</a:t>
            </a:r>
          </a:p>
          <a:p>
            <a:pPr algn="ctr"/>
            <a:r>
              <a:rPr lang="pt-PT" sz="2000" dirty="0">
                <a:solidFill>
                  <a:schemeClr val="bg1"/>
                </a:solidFill>
              </a:rPr>
              <a:t>CABO VERDE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346717" y="6642093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pic>
        <p:nvPicPr>
          <p:cNvPr id="24" name="Imagem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678285" y="6451600"/>
            <a:ext cx="502920" cy="389255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8468" y="6434461"/>
            <a:ext cx="1726630" cy="398453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9253" y="187240"/>
            <a:ext cx="2677325" cy="559804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09" y="77554"/>
            <a:ext cx="2855822" cy="674386"/>
          </a:xfrm>
          <a:prstGeom prst="rect">
            <a:avLst/>
          </a:prstGeom>
        </p:spPr>
      </p:pic>
      <p:pic>
        <p:nvPicPr>
          <p:cNvPr id="20" name="Imagem 10" descr="LOGO-Paises ecowa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295" y="6151428"/>
            <a:ext cx="701023" cy="6939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E:\DOSSIER 2020\bconference\speakers\speakers\speakers_1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1206" y="4299286"/>
            <a:ext cx="4072570" cy="2543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0" name="Straight Connector 144"/>
          <p:cNvSpPr/>
          <p:nvPr/>
        </p:nvSpPr>
        <p:spPr>
          <a:xfrm flipH="1">
            <a:off x="9690575" y="2116161"/>
            <a:ext cx="2221" cy="1949471"/>
          </a:xfrm>
          <a:prstGeom prst="line">
            <a:avLst/>
          </a:prstGeom>
          <a:noFill/>
          <a:ln w="3175" cap="flat" cmpd="sng" algn="ctr">
            <a:solidFill>
              <a:srgbClr val="008CBA"/>
            </a:solidFill>
            <a:prstDash val="solid"/>
            <a:headEnd type="none" w="med" len="med"/>
            <a:tailEnd type="none" w="med" len="med"/>
          </a:ln>
          <a:effectLst/>
        </p:spPr>
      </p:sp>
      <p:pic>
        <p:nvPicPr>
          <p:cNvPr id="69" name="Imagem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" y="3936231"/>
            <a:ext cx="5210175" cy="2930525"/>
          </a:xfrm>
          <a:prstGeom prst="rect">
            <a:avLst/>
          </a:prstGeom>
        </p:spPr>
      </p:pic>
      <p:sp>
        <p:nvSpPr>
          <p:cNvPr id="151" name="Straight Connector 144"/>
          <p:cNvSpPr/>
          <p:nvPr/>
        </p:nvSpPr>
        <p:spPr>
          <a:xfrm flipH="1">
            <a:off x="4881325" y="2751582"/>
            <a:ext cx="2221" cy="1000386"/>
          </a:xfrm>
          <a:prstGeom prst="line">
            <a:avLst/>
          </a:prstGeom>
          <a:noFill/>
          <a:ln w="3175" cap="flat" cmpd="sng" algn="ctr">
            <a:solidFill>
              <a:srgbClr val="008CBA"/>
            </a:solidFill>
            <a:prstDash val="solid"/>
            <a:headEnd type="none" w="med" len="med"/>
            <a:tailEnd type="none" w="med" len="med"/>
          </a:ln>
          <a:effectLst/>
        </p:spPr>
      </p:sp>
      <p:pic>
        <p:nvPicPr>
          <p:cNvPr id="110" name="Imagem 1" descr="LOGO-Paises ecowas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54409" y="8163"/>
            <a:ext cx="1050297" cy="1039777"/>
          </a:xfrm>
          <a:prstGeom prst="rect">
            <a:avLst/>
          </a:prstGeom>
        </p:spPr>
      </p:pic>
      <p:cxnSp>
        <p:nvCxnSpPr>
          <p:cNvPr id="157" name="Conexão Reta 1"/>
          <p:cNvCxnSpPr/>
          <p:nvPr/>
        </p:nvCxnSpPr>
        <p:spPr>
          <a:xfrm>
            <a:off x="11341851" y="975995"/>
            <a:ext cx="5080" cy="5405755"/>
          </a:xfrm>
          <a:prstGeom prst="line">
            <a:avLst/>
          </a:prstGeom>
          <a:ln w="28575">
            <a:solidFill>
              <a:schemeClr val="bg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3" name="Agrupar 2"/>
          <p:cNvGrpSpPr/>
          <p:nvPr/>
        </p:nvGrpSpPr>
        <p:grpSpPr>
          <a:xfrm>
            <a:off x="271119" y="2609015"/>
            <a:ext cx="1395730" cy="1410970"/>
            <a:chOff x="3295" y="3327"/>
            <a:chExt cx="2198" cy="2222"/>
          </a:xfrm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</p:grpSpPr>
        <p:sp>
          <p:nvSpPr>
            <p:cNvPr id="164" name="Oval 47"/>
            <p:cNvSpPr/>
            <p:nvPr/>
          </p:nvSpPr>
          <p:spPr>
            <a:xfrm>
              <a:off x="3295" y="3327"/>
              <a:ext cx="2198" cy="2222"/>
            </a:xfrm>
            <a:prstGeom prst="ellipse">
              <a:avLst/>
            </a:prstGeom>
            <a:solidFill>
              <a:srgbClr val="008CBA"/>
            </a:solidFill>
            <a:ln w="15875" cap="flat" cmpd="sng" algn="ctr">
              <a:noFill/>
              <a:prstDash val="solid"/>
              <a:headEnd type="none"/>
              <a:tailEnd type="none"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p3d prstMaterial="metal">
              <a:bevelT w="88900" h="88900"/>
            </a:sp3d>
          </p:spPr>
          <p:txBody>
            <a:bodyPr vert="horz" wrap="square" lIns="91440" tIns="45720" rIns="91440" bIns="45720" numCol="1" spcCol="215900" anchor="t"/>
            <a:lstStyle/>
            <a:p>
              <a:pPr algn="ctr">
                <a:defRPr lang="en-US">
                  <a:solidFill>
                    <a:srgbClr val="FFFFFF"/>
                  </a:solidFill>
                </a:defRPr>
              </a:pPr>
              <a:r>
                <a:rPr lang="pt-PT" sz="1400" b="1" dirty="0" smtClean="0">
                  <a:latin typeface="Arial Narrow" panose="020B0606020202030204" pitchFamily="34" charset="0"/>
                  <a:ea typeface="Century Gothic" panose="020B0502020202020204" pitchFamily="2" charset="0"/>
                  <a:cs typeface="Century Gothic" panose="020B0502020202020204" pitchFamily="2" charset="0"/>
                </a:rPr>
                <a:t>2022</a:t>
              </a:r>
              <a:endParaRPr lang="pt-PT" sz="1400" b="1" dirty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endParaRPr>
            </a:p>
            <a:p>
              <a:pPr algn="ctr">
                <a:defRPr lang="en-US">
                  <a:solidFill>
                    <a:srgbClr val="FFFFFF"/>
                  </a:solidFill>
                </a:defRPr>
              </a:pPr>
              <a:r>
                <a:rPr lang="pt-PT" sz="1100" dirty="0" smtClean="0">
                  <a:latin typeface="Arial Narrow" panose="020B0606020202030204" pitchFamily="34" charset="0"/>
                  <a:ea typeface="Century Gothic" panose="020B0502020202020204" pitchFamily="2" charset="0"/>
                  <a:cs typeface="Century Gothic" panose="020B0502020202020204" pitchFamily="2" charset="0"/>
                </a:rPr>
                <a:t>19 Março</a:t>
              </a:r>
              <a:endParaRPr lang="pt-PT" sz="1100" dirty="0">
                <a:latin typeface="Arial Narrow" panose="020B0606020202030204" pitchFamily="34" charset="0"/>
              </a:endParaRPr>
            </a:p>
            <a:p>
              <a:pPr algn="ctr" defTabSz="899795" fontAlgn="auto">
                <a:lnSpc>
                  <a:spcPts val="1100"/>
                </a:lnSpc>
                <a:defRPr lang="en-US">
                  <a:solidFill>
                    <a:srgbClr val="FFFFFF"/>
                  </a:solidFill>
                </a:defRPr>
              </a:pPr>
              <a:r>
                <a:rPr sz="1000" dirty="0" err="1" smtClean="0">
                  <a:latin typeface="Arial Narrow" panose="020B0606020202030204" pitchFamily="34" charset="0"/>
                  <a:ea typeface="Century Gothic" panose="020B0502020202020204" pitchFamily="2" charset="0"/>
                  <a:cs typeface="Century Gothic" panose="020B0502020202020204" pitchFamily="2" charset="0"/>
                  <a:sym typeface="+mn-ea"/>
                </a:rPr>
                <a:t>Oportunidade</a:t>
              </a:r>
              <a:r>
                <a:rPr sz="1000" dirty="0" smtClean="0">
                  <a:latin typeface="Arial Narrow" panose="020B0606020202030204" pitchFamily="34" charset="0"/>
                  <a:ea typeface="Century Gothic" panose="020B0502020202020204" pitchFamily="2" charset="0"/>
                  <a:cs typeface="Century Gothic" panose="020B0502020202020204" pitchFamily="2" charset="0"/>
                  <a:sym typeface="+mn-ea"/>
                </a:rPr>
                <a:t> </a:t>
              </a:r>
              <a:r>
                <a:rPr sz="1000" dirty="0">
                  <a:latin typeface="Arial Narrow" panose="020B0606020202030204" pitchFamily="34" charset="0"/>
                  <a:ea typeface="Century Gothic" panose="020B0502020202020204" pitchFamily="2" charset="0"/>
                  <a:cs typeface="Century Gothic" panose="020B0502020202020204" pitchFamily="2" charset="0"/>
                  <a:sym typeface="+mn-ea"/>
                </a:rPr>
                <a:t>de </a:t>
              </a:r>
              <a:r>
                <a:rPr sz="1000" dirty="0" err="1">
                  <a:latin typeface="Arial Narrow" panose="020B0606020202030204" pitchFamily="34" charset="0"/>
                  <a:ea typeface="Century Gothic" panose="020B0502020202020204" pitchFamily="2" charset="0"/>
                  <a:cs typeface="Century Gothic" panose="020B0502020202020204" pitchFamily="2" charset="0"/>
                  <a:sym typeface="+mn-ea"/>
                </a:rPr>
                <a:t>negócios</a:t>
              </a:r>
              <a:endParaRPr lang="pt-PT" sz="1000" dirty="0">
                <a:latin typeface="Arial Narrow" panose="020B0606020202030204" pitchFamily="34" charset="0"/>
              </a:endParaRPr>
            </a:p>
          </p:txBody>
        </p:sp>
        <p:sp>
          <p:nvSpPr>
            <p:cNvPr id="166" name="TextBox 110"/>
            <p:cNvSpPr/>
            <p:nvPr/>
          </p:nvSpPr>
          <p:spPr>
            <a:xfrm>
              <a:off x="3640" y="4870"/>
              <a:ext cx="1482" cy="391"/>
            </a:xfrm>
            <a:prstGeom prst="rect">
              <a:avLst/>
            </a:prstGeom>
            <a:noFill/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p3d prstMaterial="metal">
              <a:bevelT w="88900" h="88900"/>
            </a:sp3d>
          </p:spPr>
          <p:txBody>
            <a:bodyPr vert="horz" wrap="square" lIns="91440" tIns="45720" rIns="91440" bIns="45720" numCol="1" spcCol="215900" anchor="t"/>
            <a:lstStyle/>
            <a:p>
              <a:pPr algn="ctr">
                <a:defRPr lang="en-US"/>
              </a:pPr>
              <a:r>
                <a:rPr lang="pt-PT" sz="1000" dirty="0" smtClean="0">
                  <a:solidFill>
                    <a:srgbClr val="FFFF00"/>
                  </a:solidFill>
                  <a:latin typeface="Arial Narrow" panose="020B0606020202030204" pitchFamily="34" charset="0"/>
                  <a:ea typeface="Century Gothic" panose="020B0502020202020204" pitchFamily="2" charset="0"/>
                  <a:cs typeface="Century Gothic" panose="020B0502020202020204" pitchFamily="2" charset="0"/>
                </a:rPr>
                <a:t>08:15 </a:t>
              </a:r>
              <a:r>
                <a:rPr lang="pt-PT" sz="1000" dirty="0">
                  <a:solidFill>
                    <a:srgbClr val="FFFF00"/>
                  </a:solidFill>
                  <a:latin typeface="Arial Narrow" panose="020B0606020202030204" pitchFamily="34" charset="0"/>
                  <a:ea typeface="Century Gothic" panose="020B0502020202020204" pitchFamily="2" charset="0"/>
                  <a:cs typeface="Century Gothic" panose="020B0502020202020204" pitchFamily="2" charset="0"/>
                </a:rPr>
                <a:t>– </a:t>
              </a:r>
              <a:r>
                <a:rPr lang="pt-PT" sz="1000" dirty="0" smtClean="0">
                  <a:solidFill>
                    <a:srgbClr val="FFFF00"/>
                  </a:solidFill>
                  <a:latin typeface="Arial Narrow" panose="020B0606020202030204" pitchFamily="34" charset="0"/>
                  <a:ea typeface="Century Gothic" panose="020B0502020202020204" pitchFamily="2" charset="0"/>
                  <a:cs typeface="Century Gothic" panose="020B0502020202020204" pitchFamily="2" charset="0"/>
                </a:rPr>
                <a:t>12:30</a:t>
              </a:r>
              <a:endParaRPr lang="pt-PT" sz="1000" dirty="0">
                <a:solidFill>
                  <a:srgbClr val="FFFF00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endParaRPr>
            </a:p>
          </p:txBody>
        </p:sp>
      </p:grpSp>
      <p:sp>
        <p:nvSpPr>
          <p:cNvPr id="170" name="Oval 61"/>
          <p:cNvSpPr/>
          <p:nvPr/>
        </p:nvSpPr>
        <p:spPr>
          <a:xfrm>
            <a:off x="6536745" y="2493675"/>
            <a:ext cx="1346781" cy="1308482"/>
          </a:xfrm>
          <a:prstGeom prst="ellipse">
            <a:avLst/>
          </a:prstGeom>
          <a:solidFill>
            <a:srgbClr val="FF0000"/>
          </a:solidFill>
          <a:ln w="15875" cap="flat" cmpd="sng" algn="ctr">
            <a:noFill/>
            <a:prstDash val="solid"/>
            <a:headEnd type="none"/>
            <a:tailEnd type="none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vert="horz" wrap="square" lIns="91440" tIns="45720" rIns="91440" bIns="45720" numCol="1" spcCol="215900" anchor="t"/>
          <a:lstStyle/>
          <a:p>
            <a:pPr algn="ctr">
              <a:defRPr lang="en-US">
                <a:solidFill>
                  <a:srgbClr val="FFFFFF"/>
                </a:solidFill>
              </a:defRPr>
            </a:pPr>
            <a:r>
              <a:rPr lang="pt-PT" sz="1400" b="1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2022</a:t>
            </a:r>
            <a:endParaRPr lang="pt-PT" sz="1400" b="1" dirty="0"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</a:endParaRPr>
          </a:p>
          <a:p>
            <a:pPr algn="ctr">
              <a:defRPr lang="en-US">
                <a:solidFill>
                  <a:srgbClr val="FFFFFF"/>
                </a:solidFill>
              </a:defRPr>
            </a:pPr>
            <a:r>
              <a:rPr lang="pt-PT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19 Março</a:t>
            </a:r>
            <a:endParaRPr lang="pt-PT" sz="1100" dirty="0"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</a:endParaRPr>
          </a:p>
          <a:p>
            <a:pPr algn="ctr" defTabSz="899795" fontAlgn="auto">
              <a:lnSpc>
                <a:spcPts val="1100"/>
              </a:lnSpc>
              <a:defRPr lang="en-US">
                <a:solidFill>
                  <a:srgbClr val="FFFFFF"/>
                </a:solidFill>
              </a:defRPr>
            </a:pPr>
            <a:r>
              <a:rPr lang="pt-PT" sz="10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A</a:t>
            </a:r>
            <a:r>
              <a:rPr sz="1000" dirty="0" err="1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presentação</a:t>
            </a:r>
            <a:r>
              <a:rPr sz="10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 de </a:t>
            </a:r>
            <a:r>
              <a:rPr sz="1000" dirty="0" err="1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Oportunidade</a:t>
            </a:r>
            <a:r>
              <a:rPr sz="10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 </a:t>
            </a:r>
            <a:r>
              <a:rPr sz="1000" dirty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de </a:t>
            </a:r>
            <a:r>
              <a:rPr sz="1000" dirty="0" err="1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negócios</a:t>
            </a:r>
            <a:endParaRPr lang="pt-PT" sz="1000" dirty="0">
              <a:latin typeface="Arial Narrow" panose="020B0606020202030204" pitchFamily="34" charset="0"/>
            </a:endParaRPr>
          </a:p>
        </p:txBody>
      </p:sp>
      <p:sp>
        <p:nvSpPr>
          <p:cNvPr id="178" name="TextBox 167"/>
          <p:cNvSpPr/>
          <p:nvPr/>
        </p:nvSpPr>
        <p:spPr>
          <a:xfrm>
            <a:off x="6800634" y="3513430"/>
            <a:ext cx="864235" cy="246380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vert="horz" wrap="square" lIns="91440" tIns="45720" rIns="91440" bIns="45720" numCol="1" spcCol="215900" anchor="t"/>
          <a:lstStyle/>
          <a:p>
            <a:pPr algn="ctr">
              <a:defRPr lang="en-US"/>
            </a:pPr>
            <a:r>
              <a:rPr lang="pt-PT" sz="1000" dirty="0" smtClean="0">
                <a:solidFill>
                  <a:srgbClr val="FFFF00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14:00 </a:t>
            </a:r>
            <a:r>
              <a:rPr lang="pt-PT" sz="1000" dirty="0">
                <a:solidFill>
                  <a:srgbClr val="FFFF00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-</a:t>
            </a:r>
            <a:r>
              <a:rPr lang="pt-PT" sz="1000" dirty="0" smtClean="0">
                <a:solidFill>
                  <a:srgbClr val="FFFF00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19:30 </a:t>
            </a:r>
            <a:endParaRPr lang="pt-PT" sz="1000" dirty="0">
              <a:solidFill>
                <a:srgbClr val="FFFF00"/>
              </a:solidFill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</a:endParaRPr>
          </a:p>
        </p:txBody>
      </p:sp>
      <p:sp>
        <p:nvSpPr>
          <p:cNvPr id="190" name="Slide Number Placeholder 6"/>
          <p:cNvSpPr txBox="1"/>
          <p:nvPr/>
        </p:nvSpPr>
        <p:spPr bwMode="auto">
          <a:xfrm>
            <a:off x="5814020" y="6621674"/>
            <a:ext cx="648072" cy="170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800" i="1" dirty="0" smtClean="0">
                <a:solidFill>
                  <a:srgbClr val="00B4B2"/>
                </a:solidFill>
              </a:rPr>
              <a:t>Pag </a:t>
            </a:r>
            <a:fld id="{6C07E9C5-6E20-4A25-9F31-81ECFC5683B7}" type="slidenum">
              <a:rPr lang="fr-FR" altLang="pt-PT" sz="800" b="1" i="1" u="sng" dirty="0" smtClean="0">
                <a:solidFill>
                  <a:srgbClr val="00B4B2"/>
                </a:solidFill>
              </a:rPr>
              <a:t>9</a:t>
            </a:fld>
            <a:endParaRPr lang="fr-FR" altLang="pt-PT" sz="800" b="1" i="1" u="sng" dirty="0" smtClean="0">
              <a:solidFill>
                <a:srgbClr val="00B4B2"/>
              </a:solidFill>
            </a:endParaRPr>
          </a:p>
        </p:txBody>
      </p:sp>
      <p:sp>
        <p:nvSpPr>
          <p:cNvPr id="214" name="Forma automática5"/>
          <p:cNvSpPr/>
          <p:nvPr/>
        </p:nvSpPr>
        <p:spPr>
          <a:xfrm>
            <a:off x="10710775" y="3394774"/>
            <a:ext cx="894324" cy="445550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15875" cap="flat" cmpd="sng" algn="ctr">
            <a:noFill/>
            <a:prstDash val="solid"/>
            <a:headEnd type="none"/>
            <a:tailEnd type="none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vert="horz" wrap="square" lIns="0" tIns="0" rIns="0" bIns="0" numCol="1" spcCol="215900" anchor="t"/>
          <a:lstStyle/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en-GB" sz="1200" dirty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Coffee-Break</a:t>
            </a:r>
          </a:p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dirty="0" smtClean="0">
                <a:latin typeface="Arial Narrow" panose="020B0606020202030204" pitchFamily="34" charset="0"/>
                <a:ea typeface="Century Gothic" panose="020B0502020202020204" pitchFamily="2" charset="0"/>
                <a:cs typeface="Arial" panose="020B0604020202020204" pitchFamily="34" charset="0"/>
              </a:rPr>
              <a:t>17:30 </a:t>
            </a:r>
            <a:r>
              <a:rPr lang="pt-PT" sz="1200" dirty="0">
                <a:latin typeface="Arial Narrow" panose="020B0606020202030204" pitchFamily="34" charset="0"/>
                <a:ea typeface="Century Gothic" panose="020B0502020202020204" pitchFamily="2" charset="0"/>
                <a:cs typeface="Arial" panose="020B0604020202020204" pitchFamily="34" charset="0"/>
              </a:rPr>
              <a:t>– </a:t>
            </a:r>
            <a:r>
              <a:rPr lang="pt-PT" sz="1200" dirty="0" smtClean="0">
                <a:latin typeface="Arial Narrow" panose="020B0606020202030204" pitchFamily="34" charset="0"/>
                <a:ea typeface="Century Gothic" panose="020B0502020202020204" pitchFamily="2" charset="0"/>
                <a:cs typeface="Arial" panose="020B0604020202020204" pitchFamily="34" charset="0"/>
              </a:rPr>
              <a:t>18:00</a:t>
            </a:r>
            <a:endParaRPr lang="pt-PT" sz="1200" dirty="0">
              <a:latin typeface="Arial Narrow" panose="020B0606020202030204" pitchFamily="34" charset="0"/>
              <a:ea typeface="Century Gothic" panose="020B0502020202020204" pitchFamily="2" charset="0"/>
              <a:cs typeface="Arial" panose="020B0604020202020204" pitchFamily="34" charset="0"/>
            </a:endParaRPr>
          </a:p>
        </p:txBody>
      </p:sp>
      <p:sp>
        <p:nvSpPr>
          <p:cNvPr id="241" name="Rectangle: Rounded Corners 111"/>
          <p:cNvSpPr/>
          <p:nvPr/>
        </p:nvSpPr>
        <p:spPr>
          <a:xfrm>
            <a:off x="3144413" y="1068592"/>
            <a:ext cx="2281777" cy="379950"/>
          </a:xfrm>
          <a:prstGeom prst="roundRect">
            <a:avLst>
              <a:gd name="adj" fmla="val 16667"/>
            </a:avLst>
          </a:prstGeom>
          <a:solidFill>
            <a:srgbClr val="E3F8FD"/>
          </a:solidFill>
          <a:ln w="15875" cap="flat" cmpd="sng" algn="ctr">
            <a:noFill/>
            <a:prstDash val="solid"/>
            <a:headEnd type="none"/>
            <a:tailEnd type="none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vert="horz" wrap="square" lIns="91440" tIns="45720" rIns="91440" bIns="45720" numCol="1" spcCol="215900" anchor="t"/>
          <a:lstStyle/>
          <a:p>
            <a:pPr algn="ctr">
              <a:lnSpc>
                <a:spcPts val="1200"/>
              </a:lnSpc>
              <a:defRPr lang="en-US">
                <a:solidFill>
                  <a:srgbClr val="FFFFFF"/>
                </a:solidFill>
              </a:defRPr>
            </a:pPr>
            <a:r>
              <a:rPr lang="pt-PT" sz="1050" b="1" dirty="0">
                <a:solidFill>
                  <a:srgbClr val="00B4B2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Arial" panose="020B0604020202020204" pitchFamily="34" charset="0"/>
                <a:sym typeface="+mn-ea"/>
              </a:rPr>
              <a:t>ACREDITAÇÃO </a:t>
            </a:r>
            <a:r>
              <a:rPr lang="pt-PT" sz="1050" b="1" dirty="0" smtClean="0">
                <a:solidFill>
                  <a:srgbClr val="00B4B2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Arial" panose="020B0604020202020204" pitchFamily="34" charset="0"/>
                <a:sym typeface="+mn-ea"/>
              </a:rPr>
              <a:t>AO BUSINESS ROUND </a:t>
            </a:r>
          </a:p>
          <a:p>
            <a:pPr algn="ctr">
              <a:lnSpc>
                <a:spcPts val="1200"/>
              </a:lnSpc>
              <a:defRPr lang="en-US">
                <a:solidFill>
                  <a:srgbClr val="FFFFFF"/>
                </a:solidFill>
              </a:defRPr>
            </a:pPr>
            <a:r>
              <a:rPr lang="pt-PT" sz="1050" b="1" dirty="0" smtClean="0">
                <a:solidFill>
                  <a:srgbClr val="00B4B2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Arial" panose="020B0604020202020204" pitchFamily="34" charset="0"/>
                <a:sym typeface="+mn-ea"/>
              </a:rPr>
              <a:t>07:00 </a:t>
            </a:r>
            <a:r>
              <a:rPr lang="pt-PT" sz="1050" b="1" dirty="0">
                <a:solidFill>
                  <a:srgbClr val="00B4B2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Arial" panose="020B0604020202020204" pitchFamily="34" charset="0"/>
                <a:sym typeface="+mn-ea"/>
              </a:rPr>
              <a:t>– </a:t>
            </a:r>
            <a:r>
              <a:rPr lang="pt-PT" sz="1050" b="1" dirty="0" smtClean="0">
                <a:solidFill>
                  <a:srgbClr val="00B4B2"/>
                </a:solidFill>
                <a:latin typeface="Arial Narrow" panose="020B0606020202030204" pitchFamily="34" charset="0"/>
                <a:ea typeface="Century Gothic" panose="020B0502020202020204" pitchFamily="2" charset="0"/>
                <a:cs typeface="Arial" panose="020B0604020202020204" pitchFamily="34" charset="0"/>
                <a:sym typeface="+mn-ea"/>
              </a:rPr>
              <a:t>08:15</a:t>
            </a:r>
          </a:p>
        </p:txBody>
      </p:sp>
      <p:sp>
        <p:nvSpPr>
          <p:cNvPr id="256" name="Forma automática4"/>
          <p:cNvSpPr/>
          <p:nvPr/>
        </p:nvSpPr>
        <p:spPr>
          <a:xfrm>
            <a:off x="8935469" y="1751265"/>
            <a:ext cx="1526533" cy="432445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15875" cap="flat" cmpd="sng" algn="ctr">
            <a:noFill/>
            <a:prstDash val="solid"/>
            <a:headEnd type="none"/>
            <a:tailEnd type="none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vert="horz" wrap="square" lIns="0" tIns="0" rIns="0" bIns="0" numCol="1" spcCol="215900" anchor="t"/>
          <a:lstStyle/>
          <a:p>
            <a:pPr algn="ctr">
              <a:lnSpc>
                <a:spcPts val="1100"/>
              </a:lnSpc>
              <a:defRPr lang="en-US">
                <a:solidFill>
                  <a:srgbClr val="0099CC"/>
                </a:solidFill>
              </a:defRPr>
            </a:pPr>
            <a:r>
              <a:rPr lang="en-GB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19 </a:t>
            </a:r>
            <a:r>
              <a:rPr lang="en-GB" sz="1100" dirty="0" err="1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Março</a:t>
            </a:r>
            <a:r>
              <a:rPr lang="en-GB" sz="1100" dirty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 2022</a:t>
            </a:r>
          </a:p>
          <a:p>
            <a:pPr algn="ctr">
              <a:lnSpc>
                <a:spcPts val="1100"/>
              </a:lnSpc>
              <a:defRPr lang="en-US">
                <a:solidFill>
                  <a:srgbClr val="0099CC"/>
                </a:solidFill>
              </a:defRPr>
            </a:pPr>
            <a:r>
              <a:rPr lang="en-GB" sz="1100" dirty="0" err="1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Apresentação</a:t>
            </a:r>
            <a:r>
              <a:rPr lang="en-GB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 </a:t>
            </a:r>
            <a:r>
              <a:rPr lang="en-GB" sz="1100" dirty="0" err="1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produtos</a:t>
            </a:r>
            <a:endParaRPr lang="en-GB" sz="1100" dirty="0"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  <a:sym typeface="+mn-ea"/>
            </a:endParaRPr>
          </a:p>
          <a:p>
            <a:pPr algn="ctr">
              <a:lnSpc>
                <a:spcPts val="1100"/>
              </a:lnSpc>
              <a:defRPr lang="en-US">
                <a:solidFill>
                  <a:srgbClr val="0099CC"/>
                </a:solidFill>
              </a:defRPr>
            </a:pPr>
            <a:r>
              <a:rPr lang="en-US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14:</a:t>
            </a:r>
            <a:r>
              <a:rPr lang="pt-PT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00</a:t>
            </a:r>
            <a:r>
              <a:rPr lang="en-US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 </a:t>
            </a:r>
            <a:r>
              <a:rPr lang="en-US" sz="1100" dirty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– </a:t>
            </a:r>
            <a:r>
              <a:rPr lang="pt-PT" altLang="en-US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15</a:t>
            </a:r>
            <a:r>
              <a:rPr lang="en-US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:</a:t>
            </a:r>
            <a:r>
              <a:rPr lang="pt-PT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30</a:t>
            </a:r>
            <a:endParaRPr lang="en-US" sz="1100" dirty="0"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</a:endParaRPr>
          </a:p>
          <a:p>
            <a:pPr algn="ctr">
              <a:lnSpc>
                <a:spcPts val="1100"/>
              </a:lnSpc>
              <a:defRPr lang="en-US">
                <a:solidFill>
                  <a:srgbClr val="0099CC"/>
                </a:solidFill>
              </a:defRPr>
            </a:pPr>
            <a:endParaRPr lang="pt-PT" sz="1100" dirty="0"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</a:endParaRPr>
          </a:p>
        </p:txBody>
      </p:sp>
      <p:sp>
        <p:nvSpPr>
          <p:cNvPr id="263" name="Caixa de Texto 14"/>
          <p:cNvSpPr txBox="1"/>
          <p:nvPr/>
        </p:nvSpPr>
        <p:spPr>
          <a:xfrm>
            <a:off x="9698355" y="55245"/>
            <a:ext cx="167449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200" i="1" dirty="0" smtClean="0">
                <a:solidFill>
                  <a:srgbClr val="00B4B2"/>
                </a:solidFill>
                <a:latin typeface="Arial Narrow" panose="020B0606020202030204" pitchFamily="34" charset="0"/>
                <a:sym typeface="+mn-ea"/>
              </a:rPr>
              <a:t>WWW.EMERGYS.TECH</a:t>
            </a:r>
          </a:p>
        </p:txBody>
      </p:sp>
      <p:pic>
        <p:nvPicPr>
          <p:cNvPr id="302" name="Image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09328" y="9934"/>
            <a:ext cx="578165" cy="479595"/>
          </a:xfrm>
          <a:prstGeom prst="rect">
            <a:avLst/>
          </a:prstGeom>
        </p:spPr>
      </p:pic>
      <p:sp>
        <p:nvSpPr>
          <p:cNvPr id="304" name="TextBox 303"/>
          <p:cNvSpPr txBox="1"/>
          <p:nvPr/>
        </p:nvSpPr>
        <p:spPr>
          <a:xfrm>
            <a:off x="10439067" y="6633626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sp>
        <p:nvSpPr>
          <p:cNvPr id="305" name="Rectangle: Rounded Corners 209"/>
          <p:cNvSpPr/>
          <p:nvPr/>
        </p:nvSpPr>
        <p:spPr>
          <a:xfrm>
            <a:off x="10715065" y="2309771"/>
            <a:ext cx="872832" cy="415059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15875" cap="flat" cmpd="sng" algn="ctr">
            <a:noFill/>
            <a:prstDash val="solid"/>
            <a:headEnd type="none"/>
            <a:tailEnd type="none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vert="horz" wrap="square" lIns="0" tIns="0" rIns="0" bIns="0" numCol="1" spcCol="215900" anchor="t"/>
          <a:lstStyle/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en-GB" sz="12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Coffee-Break</a:t>
            </a:r>
          </a:p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en-US" sz="12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15:</a:t>
            </a:r>
            <a:r>
              <a:rPr lang="pt-PT" sz="12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30</a:t>
            </a:r>
            <a:r>
              <a:rPr lang="en-US" sz="12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 </a:t>
            </a:r>
            <a:r>
              <a:rPr lang="en-US" sz="1200" dirty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– </a:t>
            </a:r>
            <a:r>
              <a:rPr lang="en-US" sz="12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16:00</a:t>
            </a:r>
            <a:endParaRPr lang="en-US" sz="1200" dirty="0"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</a:endParaRPr>
          </a:p>
          <a:p>
            <a:pPr algn="ctr">
              <a:defRPr lang="en-US">
                <a:solidFill>
                  <a:srgbClr val="0099CC"/>
                </a:solidFill>
              </a:defRPr>
            </a:pPr>
            <a:endParaRPr lang="en-GB" sz="1200" dirty="0"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</a:endParaRPr>
          </a:p>
        </p:txBody>
      </p:sp>
      <p:pic>
        <p:nvPicPr>
          <p:cNvPr id="307" name="Picture 30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8" y="9208"/>
            <a:ext cx="2357342" cy="560188"/>
          </a:xfrm>
          <a:prstGeom prst="rect">
            <a:avLst/>
          </a:prstGeom>
        </p:spPr>
      </p:pic>
      <p:sp>
        <p:nvSpPr>
          <p:cNvPr id="112" name="Cortar Retângulo de Canto Simples 106"/>
          <p:cNvSpPr/>
          <p:nvPr/>
        </p:nvSpPr>
        <p:spPr>
          <a:xfrm>
            <a:off x="2053825" y="589869"/>
            <a:ext cx="2214385" cy="247650"/>
          </a:xfrm>
          <a:prstGeom prst="snip1Rect">
            <a:avLst/>
          </a:prstGeom>
          <a:solidFill>
            <a:srgbClr val="FF0000"/>
          </a:solidFill>
          <a:ln>
            <a:solidFill>
              <a:srgbClr val="00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altLang="en-US" sz="1600" b="1" dirty="0">
                <a:sym typeface="+mn-ea"/>
              </a:rPr>
              <a:t>DIA - </a:t>
            </a:r>
            <a:r>
              <a:rPr lang="pt-PT" altLang="en-US" sz="1400" b="1" dirty="0">
                <a:solidFill>
                  <a:srgbClr val="FFFF00"/>
                </a:solidFill>
                <a:sym typeface="+mn-ea"/>
              </a:rPr>
              <a:t>19 MARÇO</a:t>
            </a:r>
          </a:p>
        </p:txBody>
      </p:sp>
      <p:sp>
        <p:nvSpPr>
          <p:cNvPr id="115" name="Forma automática5"/>
          <p:cNvSpPr/>
          <p:nvPr/>
        </p:nvSpPr>
        <p:spPr>
          <a:xfrm>
            <a:off x="2980398" y="3530240"/>
            <a:ext cx="894324" cy="445550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15875" cap="flat" cmpd="sng" algn="ctr">
            <a:noFill/>
            <a:prstDash val="solid"/>
            <a:headEnd type="none"/>
            <a:tailEnd type="none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vert="horz" wrap="square" lIns="0" tIns="0" rIns="0" bIns="0" numCol="1" spcCol="215900" anchor="t"/>
          <a:lstStyle/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en-GB" sz="1200" dirty="0" err="1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Almoço</a:t>
            </a:r>
            <a:endParaRPr lang="en-GB" sz="1200" dirty="0"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  <a:sym typeface="+mn-ea"/>
            </a:endParaRPr>
          </a:p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pt-PT" sz="1200" dirty="0" smtClean="0">
                <a:latin typeface="Arial Narrow" panose="020B0606020202030204" pitchFamily="34" charset="0"/>
                <a:ea typeface="Century Gothic" panose="020B0502020202020204" pitchFamily="2" charset="0"/>
                <a:cs typeface="Arial" panose="020B0604020202020204" pitchFamily="34" charset="0"/>
              </a:rPr>
              <a:t>12:30 </a:t>
            </a:r>
            <a:r>
              <a:rPr lang="pt-PT" sz="1200" dirty="0">
                <a:latin typeface="Arial Narrow" panose="020B0606020202030204" pitchFamily="34" charset="0"/>
                <a:ea typeface="Century Gothic" panose="020B0502020202020204" pitchFamily="2" charset="0"/>
                <a:cs typeface="Arial" panose="020B0604020202020204" pitchFamily="34" charset="0"/>
              </a:rPr>
              <a:t>– </a:t>
            </a:r>
            <a:r>
              <a:rPr lang="pt-PT" sz="1200" dirty="0" smtClean="0">
                <a:latin typeface="Arial Narrow" panose="020B0606020202030204" pitchFamily="34" charset="0"/>
                <a:ea typeface="Century Gothic" panose="020B0502020202020204" pitchFamily="2" charset="0"/>
                <a:cs typeface="Arial" panose="020B0604020202020204" pitchFamily="34" charset="0"/>
              </a:rPr>
              <a:t>14:00</a:t>
            </a:r>
            <a:endParaRPr lang="pt-PT" sz="1200" dirty="0">
              <a:latin typeface="Arial Narrow" panose="020B0606020202030204" pitchFamily="34" charset="0"/>
              <a:ea typeface="Century Gothic" panose="020B0502020202020204" pitchFamily="2" charset="0"/>
              <a:cs typeface="Arial" panose="020B0604020202020204" pitchFamily="34" charset="0"/>
            </a:endParaRPr>
          </a:p>
        </p:txBody>
      </p:sp>
      <p:sp>
        <p:nvSpPr>
          <p:cNvPr id="124" name="Forma automática4"/>
          <p:cNvSpPr/>
          <p:nvPr/>
        </p:nvSpPr>
        <p:spPr>
          <a:xfrm>
            <a:off x="4335385" y="2327015"/>
            <a:ext cx="1091243" cy="432445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15875" cap="flat" cmpd="sng" algn="ctr">
            <a:noFill/>
            <a:prstDash val="solid"/>
            <a:headEnd type="none"/>
            <a:tailEnd type="none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vert="horz" wrap="square" lIns="0" tIns="0" rIns="0" bIns="0" numCol="1" spcCol="215900" anchor="t"/>
          <a:lstStyle/>
          <a:p>
            <a:pPr algn="ctr">
              <a:lnSpc>
                <a:spcPts val="1100"/>
              </a:lnSpc>
              <a:defRPr lang="en-US">
                <a:solidFill>
                  <a:srgbClr val="0099CC"/>
                </a:solidFill>
              </a:defRPr>
            </a:pPr>
            <a:r>
              <a:rPr lang="en-GB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19 </a:t>
            </a:r>
            <a:r>
              <a:rPr lang="en-GB" sz="1100" dirty="0" err="1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Março</a:t>
            </a:r>
            <a:r>
              <a:rPr lang="en-GB" sz="1100" dirty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 2022</a:t>
            </a:r>
          </a:p>
          <a:p>
            <a:pPr algn="ctr">
              <a:lnSpc>
                <a:spcPts val="1100"/>
              </a:lnSpc>
              <a:defRPr lang="en-US">
                <a:solidFill>
                  <a:srgbClr val="0099CC"/>
                </a:solidFill>
              </a:defRPr>
            </a:pPr>
            <a:r>
              <a:rPr lang="en-GB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Business Round</a:t>
            </a:r>
            <a:endParaRPr lang="en-GB" sz="1100" dirty="0"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  <a:sym typeface="+mn-ea"/>
            </a:endParaRPr>
          </a:p>
          <a:p>
            <a:pPr algn="ctr">
              <a:lnSpc>
                <a:spcPts val="1100"/>
              </a:lnSpc>
              <a:defRPr lang="en-US">
                <a:solidFill>
                  <a:srgbClr val="0099CC"/>
                </a:solidFill>
              </a:defRPr>
            </a:pPr>
            <a:r>
              <a:rPr lang="en-US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08:</a:t>
            </a:r>
            <a:r>
              <a:rPr lang="pt-PT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15</a:t>
            </a:r>
            <a:r>
              <a:rPr lang="en-US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 </a:t>
            </a:r>
            <a:r>
              <a:rPr lang="en-US" sz="1100" dirty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– </a:t>
            </a:r>
            <a:r>
              <a:rPr lang="en-US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1</a:t>
            </a:r>
            <a:r>
              <a:rPr lang="pt-PT" altLang="en-US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0</a:t>
            </a:r>
            <a:r>
              <a:rPr lang="en-US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:</a:t>
            </a:r>
            <a:r>
              <a:rPr lang="pt-PT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15</a:t>
            </a:r>
            <a:endParaRPr lang="en-US" sz="1100" dirty="0"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</a:endParaRPr>
          </a:p>
          <a:p>
            <a:pPr algn="ctr">
              <a:lnSpc>
                <a:spcPts val="1100"/>
              </a:lnSpc>
              <a:defRPr lang="en-US">
                <a:solidFill>
                  <a:srgbClr val="0099CC"/>
                </a:solidFill>
              </a:defRPr>
            </a:pPr>
            <a:endParaRPr lang="pt-PT" sz="1100" dirty="0"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</a:endParaRPr>
          </a:p>
        </p:txBody>
      </p:sp>
      <p:sp>
        <p:nvSpPr>
          <p:cNvPr id="125" name="Forma automática4"/>
          <p:cNvSpPr/>
          <p:nvPr/>
        </p:nvSpPr>
        <p:spPr>
          <a:xfrm>
            <a:off x="4342328" y="3092289"/>
            <a:ext cx="1091243" cy="441137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15875" cap="flat" cmpd="sng" algn="ctr">
            <a:noFill/>
            <a:prstDash val="solid"/>
            <a:headEnd type="none"/>
            <a:tailEnd type="none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vert="horz" wrap="square" lIns="0" tIns="0" rIns="0" bIns="0" numCol="1" spcCol="215900" anchor="t"/>
          <a:lstStyle/>
          <a:p>
            <a:pPr algn="ctr">
              <a:lnSpc>
                <a:spcPts val="1100"/>
              </a:lnSpc>
              <a:defRPr lang="en-US">
                <a:solidFill>
                  <a:srgbClr val="0099CC"/>
                </a:solidFill>
              </a:defRPr>
            </a:pPr>
            <a:r>
              <a:rPr lang="en-GB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19 </a:t>
            </a:r>
            <a:r>
              <a:rPr lang="en-GB" sz="1100" dirty="0" err="1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Março</a:t>
            </a:r>
            <a:r>
              <a:rPr lang="en-GB" sz="1100" dirty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 2022</a:t>
            </a:r>
          </a:p>
          <a:p>
            <a:pPr algn="ctr">
              <a:lnSpc>
                <a:spcPts val="1100"/>
              </a:lnSpc>
              <a:defRPr lang="en-US">
                <a:solidFill>
                  <a:srgbClr val="0099CC"/>
                </a:solidFill>
              </a:defRPr>
            </a:pPr>
            <a:r>
              <a:rPr lang="en-GB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Business Round</a:t>
            </a:r>
          </a:p>
          <a:p>
            <a:pPr algn="ctr">
              <a:lnSpc>
                <a:spcPts val="1100"/>
              </a:lnSpc>
              <a:defRPr lang="en-US">
                <a:solidFill>
                  <a:srgbClr val="0099CC"/>
                </a:solidFill>
              </a:defRPr>
            </a:pPr>
            <a:r>
              <a:rPr lang="en-US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10:</a:t>
            </a:r>
            <a:r>
              <a:rPr lang="pt-PT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45</a:t>
            </a:r>
            <a:r>
              <a:rPr lang="en-US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 </a:t>
            </a:r>
            <a:r>
              <a:rPr lang="en-US" sz="1100" dirty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– </a:t>
            </a:r>
            <a:r>
              <a:rPr lang="en-US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1</a:t>
            </a:r>
            <a:r>
              <a:rPr lang="pt-PT" sz="1100" dirty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2</a:t>
            </a:r>
            <a:r>
              <a:rPr lang="en-US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:30</a:t>
            </a:r>
            <a:endParaRPr lang="en-US" sz="1100" dirty="0"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</a:endParaRPr>
          </a:p>
        </p:txBody>
      </p:sp>
      <p:grpSp>
        <p:nvGrpSpPr>
          <p:cNvPr id="130" name="Group 129"/>
          <p:cNvGrpSpPr/>
          <p:nvPr/>
        </p:nvGrpSpPr>
        <p:grpSpPr>
          <a:xfrm>
            <a:off x="3878553" y="2899441"/>
            <a:ext cx="1027714" cy="49174"/>
            <a:chOff x="7080811" y="1093033"/>
            <a:chExt cx="1367886" cy="71995"/>
          </a:xfrm>
        </p:grpSpPr>
        <p:sp>
          <p:nvSpPr>
            <p:cNvPr id="131" name="Oval 130"/>
            <p:cNvSpPr/>
            <p:nvPr/>
          </p:nvSpPr>
          <p:spPr>
            <a:xfrm>
              <a:off x="8388160" y="1093033"/>
              <a:ext cx="60537" cy="71995"/>
            </a:xfrm>
            <a:prstGeom prst="ellipse">
              <a:avLst/>
            </a:prstGeom>
            <a:solidFill>
              <a:srgbClr val="008CBA"/>
            </a:solidFill>
            <a:ln w="9525">
              <a:solidFill>
                <a:srgbClr val="008CB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 altLang="en-US"/>
            </a:p>
          </p:txBody>
        </p:sp>
        <p:cxnSp>
          <p:nvCxnSpPr>
            <p:cNvPr id="132" name="Conexão Reta 77"/>
            <p:cNvCxnSpPr/>
            <p:nvPr/>
          </p:nvCxnSpPr>
          <p:spPr>
            <a:xfrm>
              <a:off x="7080811" y="1123315"/>
              <a:ext cx="1334342" cy="0"/>
            </a:xfrm>
            <a:prstGeom prst="line">
              <a:avLst/>
            </a:prstGeom>
            <a:ln w="9525">
              <a:solidFill>
                <a:srgbClr val="008CBA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8" name="Rectangle: Rounded Corners 209"/>
          <p:cNvSpPr/>
          <p:nvPr/>
        </p:nvSpPr>
        <p:spPr>
          <a:xfrm>
            <a:off x="3001622" y="2699247"/>
            <a:ext cx="872832" cy="415059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15875" cap="flat" cmpd="sng" algn="ctr">
            <a:noFill/>
            <a:prstDash val="solid"/>
            <a:headEnd type="none"/>
            <a:tailEnd type="none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vert="horz" wrap="square" lIns="0" tIns="0" rIns="0" bIns="0" numCol="1" spcCol="215900" anchor="t"/>
          <a:lstStyle/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en-GB" sz="12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Coffee-Break</a:t>
            </a:r>
          </a:p>
          <a:p>
            <a:pPr algn="ctr">
              <a:defRPr lang="en-US">
                <a:solidFill>
                  <a:srgbClr val="0099CC"/>
                </a:solidFill>
              </a:defRPr>
            </a:pPr>
            <a:r>
              <a:rPr lang="en-US" sz="12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10:</a:t>
            </a:r>
            <a:r>
              <a:rPr lang="pt-PT" sz="12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15</a:t>
            </a:r>
            <a:r>
              <a:rPr lang="en-US" sz="12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 </a:t>
            </a:r>
            <a:r>
              <a:rPr lang="en-US" sz="1200" dirty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– </a:t>
            </a:r>
            <a:r>
              <a:rPr lang="en-US" sz="12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1</a:t>
            </a:r>
            <a:r>
              <a:rPr lang="pt-PT" altLang="en-US" sz="12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0</a:t>
            </a:r>
            <a:r>
              <a:rPr lang="en-US" sz="12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:</a:t>
            </a:r>
            <a:r>
              <a:rPr lang="pt-PT" sz="12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45</a:t>
            </a:r>
            <a:endParaRPr lang="en-US" sz="1200" dirty="0"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</a:endParaRPr>
          </a:p>
          <a:p>
            <a:pPr algn="ctr">
              <a:defRPr lang="en-US">
                <a:solidFill>
                  <a:srgbClr val="0099CC"/>
                </a:solidFill>
              </a:defRPr>
            </a:pPr>
            <a:endParaRPr lang="en-GB" sz="1200" dirty="0"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</a:endParaRPr>
          </a:p>
        </p:txBody>
      </p:sp>
      <p:sp>
        <p:nvSpPr>
          <p:cNvPr id="149" name="Cortar Retângulo de Canto Simples 106"/>
          <p:cNvSpPr/>
          <p:nvPr/>
        </p:nvSpPr>
        <p:spPr>
          <a:xfrm>
            <a:off x="258166" y="1505648"/>
            <a:ext cx="2435824" cy="329623"/>
          </a:xfrm>
          <a:prstGeom prst="snip1Rect">
            <a:avLst/>
          </a:prstGeom>
          <a:solidFill>
            <a:srgbClr val="FF0000"/>
          </a:solidFill>
          <a:ln>
            <a:solidFill>
              <a:srgbClr val="00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altLang="en-US" sz="1400" b="1" dirty="0" smtClean="0">
                <a:sym typeface="+mn-ea"/>
              </a:rPr>
              <a:t>RODADA </a:t>
            </a:r>
            <a:r>
              <a:rPr lang="pt-PT" altLang="en-US" sz="1400" b="1" dirty="0" smtClean="0">
                <a:solidFill>
                  <a:srgbClr val="FFFF00"/>
                </a:solidFill>
                <a:sym typeface="+mn-ea"/>
              </a:rPr>
              <a:t>DE NEGÓCIOS</a:t>
            </a:r>
            <a:endParaRPr lang="pt-PT" altLang="en-US" sz="1200" b="1" dirty="0">
              <a:solidFill>
                <a:srgbClr val="FFFF00"/>
              </a:solidFill>
              <a:sym typeface="+mn-ea"/>
            </a:endParaRPr>
          </a:p>
        </p:txBody>
      </p:sp>
      <p:grpSp>
        <p:nvGrpSpPr>
          <p:cNvPr id="152" name="Group 151"/>
          <p:cNvGrpSpPr/>
          <p:nvPr/>
        </p:nvGrpSpPr>
        <p:grpSpPr>
          <a:xfrm>
            <a:off x="3878547" y="3729201"/>
            <a:ext cx="1027714" cy="49174"/>
            <a:chOff x="7080811" y="1093033"/>
            <a:chExt cx="1367886" cy="71995"/>
          </a:xfrm>
        </p:grpSpPr>
        <p:sp>
          <p:nvSpPr>
            <p:cNvPr id="153" name="Oval 152"/>
            <p:cNvSpPr/>
            <p:nvPr/>
          </p:nvSpPr>
          <p:spPr>
            <a:xfrm>
              <a:off x="8388160" y="1093033"/>
              <a:ext cx="60537" cy="71995"/>
            </a:xfrm>
            <a:prstGeom prst="ellipse">
              <a:avLst/>
            </a:prstGeom>
            <a:solidFill>
              <a:srgbClr val="008CBA"/>
            </a:solidFill>
            <a:ln w="9525">
              <a:solidFill>
                <a:srgbClr val="008CB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 altLang="en-US"/>
            </a:p>
          </p:txBody>
        </p:sp>
        <p:cxnSp>
          <p:nvCxnSpPr>
            <p:cNvPr id="156" name="Conexão Reta 77"/>
            <p:cNvCxnSpPr/>
            <p:nvPr/>
          </p:nvCxnSpPr>
          <p:spPr>
            <a:xfrm>
              <a:off x="7080811" y="1123315"/>
              <a:ext cx="1334342" cy="0"/>
            </a:xfrm>
            <a:prstGeom prst="line">
              <a:avLst/>
            </a:prstGeom>
            <a:ln w="9525">
              <a:solidFill>
                <a:srgbClr val="008CBA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2" name="Forma automática4"/>
          <p:cNvSpPr/>
          <p:nvPr/>
        </p:nvSpPr>
        <p:spPr>
          <a:xfrm>
            <a:off x="8951487" y="2894304"/>
            <a:ext cx="1511419" cy="432445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15875" cap="flat" cmpd="sng" algn="ctr">
            <a:noFill/>
            <a:prstDash val="solid"/>
            <a:headEnd type="none"/>
            <a:tailEnd type="none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vert="horz" wrap="square" lIns="0" tIns="0" rIns="0" bIns="0" numCol="1" spcCol="215900" anchor="t"/>
          <a:lstStyle/>
          <a:p>
            <a:pPr algn="ctr">
              <a:lnSpc>
                <a:spcPts val="1100"/>
              </a:lnSpc>
              <a:defRPr lang="en-US">
                <a:solidFill>
                  <a:srgbClr val="0099CC"/>
                </a:solidFill>
              </a:defRPr>
            </a:pPr>
            <a:r>
              <a:rPr lang="en-GB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19 </a:t>
            </a:r>
            <a:r>
              <a:rPr lang="en-GB" sz="1100" dirty="0" err="1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Março</a:t>
            </a:r>
            <a:r>
              <a:rPr lang="en-GB" sz="1100" dirty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 2022</a:t>
            </a:r>
          </a:p>
          <a:p>
            <a:pPr algn="ctr">
              <a:lnSpc>
                <a:spcPts val="1100"/>
              </a:lnSpc>
              <a:defRPr lang="en-US">
                <a:solidFill>
                  <a:srgbClr val="0099CC"/>
                </a:solidFill>
              </a:defRPr>
            </a:pPr>
            <a:r>
              <a:rPr lang="en-GB" sz="1100" dirty="0" err="1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Apresentação</a:t>
            </a:r>
            <a:r>
              <a:rPr lang="en-GB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 </a:t>
            </a:r>
            <a:r>
              <a:rPr lang="en-GB" sz="1100" dirty="0" err="1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Serviços</a:t>
            </a:r>
            <a:endParaRPr lang="en-GB" sz="1100" dirty="0"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  <a:sym typeface="+mn-ea"/>
            </a:endParaRPr>
          </a:p>
          <a:p>
            <a:pPr algn="ctr">
              <a:lnSpc>
                <a:spcPts val="1100"/>
              </a:lnSpc>
              <a:defRPr lang="en-US">
                <a:solidFill>
                  <a:srgbClr val="0099CC"/>
                </a:solidFill>
              </a:defRPr>
            </a:pPr>
            <a:r>
              <a:rPr lang="en-US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16:</a:t>
            </a:r>
            <a:r>
              <a:rPr lang="pt-PT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00</a:t>
            </a:r>
            <a:r>
              <a:rPr lang="en-US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 </a:t>
            </a:r>
            <a:r>
              <a:rPr lang="en-US" sz="1100" dirty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– </a:t>
            </a:r>
            <a:r>
              <a:rPr lang="pt-PT" altLang="en-US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17</a:t>
            </a:r>
            <a:r>
              <a:rPr lang="en-US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:</a:t>
            </a:r>
            <a:r>
              <a:rPr lang="pt-PT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30</a:t>
            </a:r>
            <a:endParaRPr lang="en-US" sz="1100" dirty="0"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</a:endParaRPr>
          </a:p>
          <a:p>
            <a:pPr algn="ctr">
              <a:lnSpc>
                <a:spcPts val="1100"/>
              </a:lnSpc>
              <a:defRPr lang="en-US">
                <a:solidFill>
                  <a:srgbClr val="0099CC"/>
                </a:solidFill>
              </a:defRPr>
            </a:pPr>
            <a:endParaRPr lang="pt-PT" sz="1100" dirty="0"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</a:endParaRPr>
          </a:p>
        </p:txBody>
      </p:sp>
      <p:sp>
        <p:nvSpPr>
          <p:cNvPr id="165" name="Forma automática4"/>
          <p:cNvSpPr/>
          <p:nvPr/>
        </p:nvSpPr>
        <p:spPr>
          <a:xfrm>
            <a:off x="8935457" y="3876470"/>
            <a:ext cx="1526533" cy="432445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15875" cap="flat" cmpd="sng" algn="ctr">
            <a:noFill/>
            <a:prstDash val="solid"/>
            <a:headEnd type="none"/>
            <a:tailEnd type="none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vert="horz" wrap="square" lIns="0" tIns="0" rIns="0" bIns="0" numCol="1" spcCol="215900" anchor="t"/>
          <a:lstStyle/>
          <a:p>
            <a:pPr algn="ctr">
              <a:lnSpc>
                <a:spcPts val="1100"/>
              </a:lnSpc>
              <a:defRPr lang="en-US">
                <a:solidFill>
                  <a:srgbClr val="0099CC"/>
                </a:solidFill>
              </a:defRPr>
            </a:pPr>
            <a:r>
              <a:rPr lang="en-GB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19 </a:t>
            </a:r>
            <a:r>
              <a:rPr lang="en-GB" sz="1100" dirty="0" err="1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Março</a:t>
            </a:r>
            <a:r>
              <a:rPr lang="en-GB" sz="1100" dirty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 2022</a:t>
            </a:r>
          </a:p>
          <a:p>
            <a:pPr algn="ctr">
              <a:lnSpc>
                <a:spcPts val="1100"/>
              </a:lnSpc>
              <a:defRPr lang="en-US">
                <a:solidFill>
                  <a:srgbClr val="0099CC"/>
                </a:solidFill>
              </a:defRPr>
            </a:pPr>
            <a:r>
              <a:rPr lang="en-GB" sz="1100" dirty="0" err="1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Apresentação</a:t>
            </a:r>
            <a:r>
              <a:rPr lang="en-GB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  de </a:t>
            </a:r>
            <a:r>
              <a:rPr lang="en-GB" sz="1100" dirty="0" err="1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Parceriais</a:t>
            </a:r>
            <a:endParaRPr lang="en-GB" sz="1100" dirty="0"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  <a:sym typeface="+mn-ea"/>
            </a:endParaRPr>
          </a:p>
          <a:p>
            <a:pPr algn="ctr">
              <a:lnSpc>
                <a:spcPts val="1100"/>
              </a:lnSpc>
              <a:defRPr lang="en-US">
                <a:solidFill>
                  <a:srgbClr val="0099CC"/>
                </a:solidFill>
              </a:defRPr>
            </a:pPr>
            <a:r>
              <a:rPr lang="en-US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18:</a:t>
            </a:r>
            <a:r>
              <a:rPr lang="pt-PT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00</a:t>
            </a:r>
            <a:r>
              <a:rPr lang="en-US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 </a:t>
            </a:r>
            <a:r>
              <a:rPr lang="en-US" sz="1100" dirty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– </a:t>
            </a:r>
            <a:r>
              <a:rPr lang="pt-PT" altLang="en-US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19</a:t>
            </a:r>
            <a:r>
              <a:rPr lang="en-US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:</a:t>
            </a:r>
            <a:r>
              <a:rPr lang="pt-PT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</a:rPr>
              <a:t>30</a:t>
            </a:r>
            <a:endParaRPr lang="en-US" sz="1100" dirty="0"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</a:endParaRPr>
          </a:p>
          <a:p>
            <a:pPr algn="ctr">
              <a:lnSpc>
                <a:spcPts val="1100"/>
              </a:lnSpc>
              <a:defRPr lang="en-US">
                <a:solidFill>
                  <a:srgbClr val="0099CC"/>
                </a:solidFill>
              </a:defRPr>
            </a:pPr>
            <a:endParaRPr lang="pt-PT" sz="1100" dirty="0">
              <a:latin typeface="Arial Narrow" panose="020B0606020202030204" pitchFamily="34" charset="0"/>
              <a:ea typeface="Century Gothic" panose="020B0502020202020204" pitchFamily="2" charset="0"/>
              <a:cs typeface="Century Gothic" panose="020B0502020202020204" pitchFamily="2" charset="0"/>
            </a:endParaRPr>
          </a:p>
        </p:txBody>
      </p:sp>
      <p:grpSp>
        <p:nvGrpSpPr>
          <p:cNvPr id="169" name="Group 168"/>
          <p:cNvGrpSpPr/>
          <p:nvPr/>
        </p:nvGrpSpPr>
        <p:grpSpPr>
          <a:xfrm flipH="1">
            <a:off x="9669975" y="2505753"/>
            <a:ext cx="1027714" cy="40640"/>
            <a:chOff x="7080811" y="1093033"/>
            <a:chExt cx="1367886" cy="71995"/>
          </a:xfrm>
        </p:grpSpPr>
        <p:sp>
          <p:nvSpPr>
            <p:cNvPr id="171" name="Oval 170"/>
            <p:cNvSpPr/>
            <p:nvPr/>
          </p:nvSpPr>
          <p:spPr>
            <a:xfrm>
              <a:off x="8388160" y="1093033"/>
              <a:ext cx="60537" cy="71995"/>
            </a:xfrm>
            <a:prstGeom prst="ellipse">
              <a:avLst/>
            </a:prstGeom>
            <a:solidFill>
              <a:srgbClr val="008CBA"/>
            </a:solidFill>
            <a:ln w="9525">
              <a:solidFill>
                <a:srgbClr val="008CB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 altLang="en-US"/>
            </a:p>
          </p:txBody>
        </p:sp>
        <p:cxnSp>
          <p:nvCxnSpPr>
            <p:cNvPr id="176" name="Conexão Reta 77"/>
            <p:cNvCxnSpPr/>
            <p:nvPr/>
          </p:nvCxnSpPr>
          <p:spPr>
            <a:xfrm>
              <a:off x="7080811" y="1123315"/>
              <a:ext cx="1334342" cy="0"/>
            </a:xfrm>
            <a:prstGeom prst="line">
              <a:avLst/>
            </a:prstGeom>
            <a:ln w="9525">
              <a:solidFill>
                <a:srgbClr val="008CBA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1" name="Group 190"/>
          <p:cNvGrpSpPr/>
          <p:nvPr/>
        </p:nvGrpSpPr>
        <p:grpSpPr>
          <a:xfrm flipH="1">
            <a:off x="9678430" y="3602184"/>
            <a:ext cx="1027714" cy="49174"/>
            <a:chOff x="7080811" y="1093033"/>
            <a:chExt cx="1367886" cy="71995"/>
          </a:xfrm>
        </p:grpSpPr>
        <p:sp>
          <p:nvSpPr>
            <p:cNvPr id="192" name="Oval 191"/>
            <p:cNvSpPr/>
            <p:nvPr/>
          </p:nvSpPr>
          <p:spPr>
            <a:xfrm>
              <a:off x="8388160" y="1093033"/>
              <a:ext cx="60537" cy="71995"/>
            </a:xfrm>
            <a:prstGeom prst="ellipse">
              <a:avLst/>
            </a:prstGeom>
            <a:solidFill>
              <a:srgbClr val="008CBA"/>
            </a:solidFill>
            <a:ln w="9525">
              <a:solidFill>
                <a:srgbClr val="008CB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 altLang="en-US"/>
            </a:p>
          </p:txBody>
        </p:sp>
        <p:cxnSp>
          <p:nvCxnSpPr>
            <p:cNvPr id="194" name="Conexão Reta 77"/>
            <p:cNvCxnSpPr/>
            <p:nvPr/>
          </p:nvCxnSpPr>
          <p:spPr>
            <a:xfrm>
              <a:off x="7080811" y="1123315"/>
              <a:ext cx="1334342" cy="0"/>
            </a:xfrm>
            <a:prstGeom prst="line">
              <a:avLst/>
            </a:prstGeom>
            <a:ln w="9525">
              <a:solidFill>
                <a:srgbClr val="008CBA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6" name="Group 75"/>
          <p:cNvGrpSpPr/>
          <p:nvPr/>
        </p:nvGrpSpPr>
        <p:grpSpPr>
          <a:xfrm flipH="1">
            <a:off x="1694049" y="3297372"/>
            <a:ext cx="1027714" cy="49174"/>
            <a:chOff x="7080811" y="1093033"/>
            <a:chExt cx="1367886" cy="71995"/>
          </a:xfrm>
        </p:grpSpPr>
        <p:sp>
          <p:nvSpPr>
            <p:cNvPr id="77" name="Oval 76"/>
            <p:cNvSpPr/>
            <p:nvPr/>
          </p:nvSpPr>
          <p:spPr>
            <a:xfrm>
              <a:off x="8388160" y="1093033"/>
              <a:ext cx="60537" cy="71995"/>
            </a:xfrm>
            <a:prstGeom prst="ellipse">
              <a:avLst/>
            </a:prstGeom>
            <a:solidFill>
              <a:srgbClr val="008CBA"/>
            </a:solidFill>
            <a:ln w="9525">
              <a:solidFill>
                <a:srgbClr val="008CB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 altLang="en-US"/>
            </a:p>
          </p:txBody>
        </p:sp>
        <p:cxnSp>
          <p:nvCxnSpPr>
            <p:cNvPr id="78" name="Conexão Reta 77"/>
            <p:cNvCxnSpPr/>
            <p:nvPr/>
          </p:nvCxnSpPr>
          <p:spPr>
            <a:xfrm>
              <a:off x="7080811" y="1123315"/>
              <a:ext cx="1334342" cy="0"/>
            </a:xfrm>
            <a:prstGeom prst="line">
              <a:avLst/>
            </a:prstGeom>
            <a:ln w="9525">
              <a:solidFill>
                <a:srgbClr val="008CBA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9" name="Cortar Retângulo de Canto Simples 106"/>
          <p:cNvSpPr/>
          <p:nvPr/>
        </p:nvSpPr>
        <p:spPr>
          <a:xfrm>
            <a:off x="7711403" y="1166962"/>
            <a:ext cx="3023948" cy="329623"/>
          </a:xfrm>
          <a:prstGeom prst="snip1Rect">
            <a:avLst/>
          </a:prstGeom>
          <a:solidFill>
            <a:srgbClr val="FF0000"/>
          </a:solidFill>
          <a:ln>
            <a:solidFill>
              <a:srgbClr val="00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altLang="en-US" sz="1400" b="1" dirty="0" smtClean="0">
                <a:sym typeface="+mn-ea"/>
              </a:rPr>
              <a:t>APRESENTAÇÃO </a:t>
            </a:r>
            <a:r>
              <a:rPr lang="pt-PT" altLang="en-US" sz="1400" b="1" dirty="0" smtClean="0">
                <a:solidFill>
                  <a:srgbClr val="FFFF00"/>
                </a:solidFill>
                <a:sym typeface="+mn-ea"/>
              </a:rPr>
              <a:t>DE NEGÓCIOS</a:t>
            </a:r>
            <a:endParaRPr lang="pt-PT" altLang="en-US" sz="1200" b="1" dirty="0">
              <a:solidFill>
                <a:srgbClr val="FFFF00"/>
              </a:solidFill>
              <a:sym typeface="+mn-ea"/>
            </a:endParaRPr>
          </a:p>
        </p:txBody>
      </p:sp>
      <p:grpSp>
        <p:nvGrpSpPr>
          <p:cNvPr id="81" name="Group 80"/>
          <p:cNvGrpSpPr/>
          <p:nvPr/>
        </p:nvGrpSpPr>
        <p:grpSpPr>
          <a:xfrm flipH="1">
            <a:off x="7908821" y="3128026"/>
            <a:ext cx="1027714" cy="49174"/>
            <a:chOff x="7080811" y="1093033"/>
            <a:chExt cx="1367886" cy="71995"/>
          </a:xfrm>
        </p:grpSpPr>
        <p:sp>
          <p:nvSpPr>
            <p:cNvPr id="82" name="Oval 81"/>
            <p:cNvSpPr/>
            <p:nvPr/>
          </p:nvSpPr>
          <p:spPr>
            <a:xfrm>
              <a:off x="8388160" y="1093033"/>
              <a:ext cx="60537" cy="71995"/>
            </a:xfrm>
            <a:prstGeom prst="ellipse">
              <a:avLst/>
            </a:prstGeom>
            <a:solidFill>
              <a:srgbClr val="008CBA"/>
            </a:solidFill>
            <a:ln w="9525">
              <a:solidFill>
                <a:srgbClr val="008CB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 altLang="en-US"/>
            </a:p>
          </p:txBody>
        </p:sp>
        <p:cxnSp>
          <p:nvCxnSpPr>
            <p:cNvPr id="83" name="Conexão Reta 77"/>
            <p:cNvCxnSpPr/>
            <p:nvPr/>
          </p:nvCxnSpPr>
          <p:spPr>
            <a:xfrm>
              <a:off x="7080811" y="1123315"/>
              <a:ext cx="1334342" cy="0"/>
            </a:xfrm>
            <a:prstGeom prst="line">
              <a:avLst/>
            </a:prstGeom>
            <a:ln w="9525">
              <a:solidFill>
                <a:srgbClr val="008CBA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4231</TotalTime>
  <Words>1006</Words>
  <Application>Microsoft Office PowerPoint</Application>
  <PresentationFormat>Custom</PresentationFormat>
  <Paragraphs>346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Pedro Borges</dc:creator>
  <cp:lastModifiedBy>Base</cp:lastModifiedBy>
  <cp:revision>1369</cp:revision>
  <dcterms:created xsi:type="dcterms:W3CDTF">2019-09-10T11:20:00Z</dcterms:created>
  <dcterms:modified xsi:type="dcterms:W3CDTF">2022-02-03T12:54:51Z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2070-11.2.0.9684</vt:lpwstr>
  </property>
</Properties>
</file>