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5"/>
  </p:notesMasterIdLst>
  <p:handoutMasterIdLst>
    <p:handoutMasterId r:id="rId16"/>
  </p:handoutMasterIdLst>
  <p:sldIdLst>
    <p:sldId id="352" r:id="rId2"/>
    <p:sldId id="260" r:id="rId3"/>
    <p:sldId id="339" r:id="rId4"/>
    <p:sldId id="351" r:id="rId5"/>
    <p:sldId id="338" r:id="rId6"/>
    <p:sldId id="355" r:id="rId7"/>
    <p:sldId id="356" r:id="rId8"/>
    <p:sldId id="354" r:id="rId9"/>
    <p:sldId id="353" r:id="rId10"/>
    <p:sldId id="341" r:id="rId11"/>
    <p:sldId id="342" r:id="rId12"/>
    <p:sldId id="350" r:id="rId13"/>
    <p:sldId id="277"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CBA"/>
    <a:srgbClr val="00B4B2"/>
    <a:srgbClr val="416D12"/>
    <a:srgbClr val="FFFFFF"/>
    <a:srgbClr val="3EA4BA"/>
    <a:srgbClr val="CCE9AD"/>
    <a:srgbClr val="CC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4706" autoAdjust="0"/>
    <p:restoredTop sz="94660"/>
  </p:normalViewPr>
  <p:slideViewPr>
    <p:cSldViewPr snapToGrid="0">
      <p:cViewPr>
        <p:scale>
          <a:sx n="100" d="100"/>
          <a:sy n="100" d="100"/>
        </p:scale>
        <p:origin x="542" y="1037"/>
      </p:cViewPr>
      <p:guideLst>
        <p:guide orient="horz" pos="2370"/>
        <p:guide pos="3959"/>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ção do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PT"/>
          </a:p>
        </p:txBody>
      </p:sp>
      <p:sp>
        <p:nvSpPr>
          <p:cNvPr id="3" name="Marcador de Posição da Dat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AC83AB2-B12A-4F36-8A5E-7F9CC5A235C0}" type="datetimeFigureOut">
              <a:rPr lang="pt-PT" smtClean="0"/>
              <a:t>12-02-2022</a:t>
            </a:fld>
            <a:endParaRPr lang="pt-PT"/>
          </a:p>
        </p:txBody>
      </p:sp>
      <p:sp>
        <p:nvSpPr>
          <p:cNvPr id="4" name="Marcador de Posição do Rodapé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pt-PT"/>
          </a:p>
        </p:txBody>
      </p:sp>
      <p:sp>
        <p:nvSpPr>
          <p:cNvPr id="5" name="Marcador de Posição do Número do Diapositivo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C487C45-5F89-4ECE-933A-031B09978172}" type="slidenum">
              <a:rPr lang="pt-PT" smtClean="0"/>
              <a:t>‹#›</a:t>
            </a:fld>
            <a:endParaRPr lang="pt-PT"/>
          </a:p>
        </p:txBody>
      </p:sp>
    </p:spTree>
    <p:extLst>
      <p:ext uri="{BB962C8B-B14F-4D97-AF65-F5344CB8AC3E}">
        <p14:creationId xmlns:p14="http://schemas.microsoft.com/office/powerpoint/2010/main" val="36680023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ção do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PT"/>
          </a:p>
        </p:txBody>
      </p:sp>
      <p:sp>
        <p:nvSpPr>
          <p:cNvPr id="3" name="Marcador de Posição d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9955359-BA66-4C59-8A54-707A99BB900A}" type="datetimeFigureOut">
              <a:rPr lang="pt-PT" smtClean="0"/>
              <a:t>12-02-2022</a:t>
            </a:fld>
            <a:endParaRPr lang="pt-PT"/>
          </a:p>
        </p:txBody>
      </p:sp>
      <p:sp>
        <p:nvSpPr>
          <p:cNvPr id="4" name="Marcador de Posição da Imagem do Diapositivo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PT"/>
          </a:p>
        </p:txBody>
      </p:sp>
      <p:sp>
        <p:nvSpPr>
          <p:cNvPr id="5" name="Marcador de Posição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PT" smtClean="0"/>
              <a:t>Editar os estilos de texto do Modelo Global</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6" name="Marcador de Posição do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PT"/>
          </a:p>
        </p:txBody>
      </p:sp>
      <p:sp>
        <p:nvSpPr>
          <p:cNvPr id="7" name="Marcador de Posição do Número do Diapositivo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22E77A7-C301-4374-BCFB-AD797F97A86A}" type="slidenum">
              <a:rPr lang="pt-PT" smtClean="0"/>
              <a:t>‹#›</a:t>
            </a:fld>
            <a:endParaRPr lang="pt-PT"/>
          </a:p>
        </p:txBody>
      </p:sp>
    </p:spTree>
    <p:extLst>
      <p:ext uri="{BB962C8B-B14F-4D97-AF65-F5344CB8AC3E}">
        <p14:creationId xmlns:p14="http://schemas.microsoft.com/office/powerpoint/2010/main" val="16946885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o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4500"/>
            </a:lvl1pPr>
          </a:lstStyle>
          <a:p>
            <a:r>
              <a:rPr lang="pt-PT" smtClean="0"/>
              <a:t>Clique para editar o estilo</a:t>
            </a:r>
            <a:endParaRPr lang="pt-PT"/>
          </a:p>
        </p:txBody>
      </p:sp>
      <p:sp>
        <p:nvSpPr>
          <p:cNvPr id="3" name="Subtítulo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pt-PT" smtClean="0"/>
              <a:t>Clique para editar o estilo do subtítulo do Modelo Global</a:t>
            </a:r>
            <a:endParaRPr lang="pt-PT"/>
          </a:p>
        </p:txBody>
      </p:sp>
      <p:sp>
        <p:nvSpPr>
          <p:cNvPr id="4" name="Marcador de Posição da Data 3"/>
          <p:cNvSpPr>
            <a:spLocks noGrp="1"/>
          </p:cNvSpPr>
          <p:nvPr>
            <p:ph type="dt" sz="half" idx="10"/>
          </p:nvPr>
        </p:nvSpPr>
        <p:spPr/>
        <p:txBody>
          <a:bodyPr/>
          <a:lstStyle/>
          <a:p>
            <a:fld id="{8CE4E964-1369-4D20-996C-779A5D95C4B8}" type="datetimeFigureOut">
              <a:rPr lang="pt-PT" smtClean="0"/>
              <a:t>12-02-2022</a:t>
            </a:fld>
            <a:endParaRPr lang="pt-PT"/>
          </a:p>
        </p:txBody>
      </p:sp>
      <p:sp>
        <p:nvSpPr>
          <p:cNvPr id="5" name="Marcador de Posição do Rodapé 4"/>
          <p:cNvSpPr>
            <a:spLocks noGrp="1"/>
          </p:cNvSpPr>
          <p:nvPr>
            <p:ph type="ftr" sz="quarter" idx="11"/>
          </p:nvPr>
        </p:nvSpPr>
        <p:spPr/>
        <p:txBody>
          <a:bodyPr/>
          <a:lstStyle/>
          <a:p>
            <a:endParaRPr lang="pt-PT"/>
          </a:p>
        </p:txBody>
      </p:sp>
      <p:sp>
        <p:nvSpPr>
          <p:cNvPr id="6" name="Marcador de Posição do Número do Diapositivo 5"/>
          <p:cNvSpPr>
            <a:spLocks noGrp="1"/>
          </p:cNvSpPr>
          <p:nvPr>
            <p:ph type="sldNum" sz="quarter" idx="12"/>
          </p:nvPr>
        </p:nvSpPr>
        <p:spPr/>
        <p:txBody>
          <a:bodyPr/>
          <a:lstStyle/>
          <a:p>
            <a:fld id="{BF892297-2840-4F43-8FA5-4D0483B44130}" type="slidenum">
              <a:rPr lang="pt-PT" smtClean="0"/>
              <a:t>‹#›</a:t>
            </a:fld>
            <a:endParaRPr lang="pt-PT"/>
          </a:p>
        </p:txBody>
      </p:sp>
    </p:spTree>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Marcador de Posição de Texto Vertical 2"/>
          <p:cNvSpPr>
            <a:spLocks noGrp="1"/>
          </p:cNvSpPr>
          <p:nvPr>
            <p:ph type="body" orient="vert" idx="1"/>
          </p:nvPr>
        </p:nvSpPr>
        <p:spPr/>
        <p:txBody>
          <a:bodyPr vert="eaVert"/>
          <a:lstStyle/>
          <a:p>
            <a:pPr lvl="0"/>
            <a:r>
              <a:rPr lang="pt-PT" smtClean="0"/>
              <a:t>Editar os estilos de texto do Modelo Global</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a Data 3"/>
          <p:cNvSpPr>
            <a:spLocks noGrp="1"/>
          </p:cNvSpPr>
          <p:nvPr>
            <p:ph type="dt" sz="half" idx="10"/>
          </p:nvPr>
        </p:nvSpPr>
        <p:spPr/>
        <p:txBody>
          <a:bodyPr/>
          <a:lstStyle/>
          <a:p>
            <a:fld id="{8CE4E964-1369-4D20-996C-779A5D95C4B8}" type="datetimeFigureOut">
              <a:rPr lang="pt-PT" smtClean="0"/>
              <a:t>12-02-2022</a:t>
            </a:fld>
            <a:endParaRPr lang="pt-PT"/>
          </a:p>
        </p:txBody>
      </p:sp>
      <p:sp>
        <p:nvSpPr>
          <p:cNvPr id="5" name="Marcador de Posição do Rodapé 4"/>
          <p:cNvSpPr>
            <a:spLocks noGrp="1"/>
          </p:cNvSpPr>
          <p:nvPr>
            <p:ph type="ftr" sz="quarter" idx="11"/>
          </p:nvPr>
        </p:nvSpPr>
        <p:spPr/>
        <p:txBody>
          <a:bodyPr/>
          <a:lstStyle/>
          <a:p>
            <a:endParaRPr lang="pt-PT"/>
          </a:p>
        </p:txBody>
      </p:sp>
      <p:sp>
        <p:nvSpPr>
          <p:cNvPr id="6" name="Marcador de Posição do Número do Diapositivo 5"/>
          <p:cNvSpPr>
            <a:spLocks noGrp="1"/>
          </p:cNvSpPr>
          <p:nvPr>
            <p:ph type="sldNum" sz="quarter" idx="12"/>
          </p:nvPr>
        </p:nvSpPr>
        <p:spPr/>
        <p:txBody>
          <a:bodyPr/>
          <a:lstStyle/>
          <a:p>
            <a:fld id="{BF892297-2840-4F43-8FA5-4D0483B44130}" type="slidenum">
              <a:rPr lang="pt-PT" smtClean="0"/>
              <a:t>‹#›</a:t>
            </a:fld>
            <a:endParaRPr lang="pt-PT"/>
          </a:p>
        </p:txBody>
      </p:sp>
    </p:spTree>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e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839200" y="274638"/>
            <a:ext cx="2743200" cy="5851525"/>
          </a:xfrm>
        </p:spPr>
        <p:txBody>
          <a:bodyPr vert="eaVert"/>
          <a:lstStyle/>
          <a:p>
            <a:r>
              <a:rPr lang="pt-PT" smtClean="0"/>
              <a:t>Clique para editar o estilo</a:t>
            </a:r>
            <a:endParaRPr lang="pt-PT"/>
          </a:p>
        </p:txBody>
      </p:sp>
      <p:sp>
        <p:nvSpPr>
          <p:cNvPr id="3" name="Marcador de Posição de Texto Vertical 2"/>
          <p:cNvSpPr>
            <a:spLocks noGrp="1"/>
          </p:cNvSpPr>
          <p:nvPr>
            <p:ph type="body" orient="vert" idx="1"/>
          </p:nvPr>
        </p:nvSpPr>
        <p:spPr>
          <a:xfrm>
            <a:off x="609600" y="274638"/>
            <a:ext cx="8070573" cy="5851525"/>
          </a:xfrm>
        </p:spPr>
        <p:txBody>
          <a:bodyPr vert="eaVert"/>
          <a:lstStyle/>
          <a:p>
            <a:pPr lvl="0"/>
            <a:r>
              <a:rPr lang="pt-PT" smtClean="0"/>
              <a:t>Editar os estilos de texto do Modelo Global</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a Data 3"/>
          <p:cNvSpPr>
            <a:spLocks noGrp="1"/>
          </p:cNvSpPr>
          <p:nvPr>
            <p:ph type="dt" sz="half" idx="10"/>
          </p:nvPr>
        </p:nvSpPr>
        <p:spPr/>
        <p:txBody>
          <a:bodyPr/>
          <a:lstStyle/>
          <a:p>
            <a:fld id="{8CE4E964-1369-4D20-996C-779A5D95C4B8}" type="datetimeFigureOut">
              <a:rPr lang="pt-PT" smtClean="0"/>
              <a:t>12-02-2022</a:t>
            </a:fld>
            <a:endParaRPr lang="pt-PT"/>
          </a:p>
        </p:txBody>
      </p:sp>
      <p:sp>
        <p:nvSpPr>
          <p:cNvPr id="5" name="Marcador de Posição do Rodapé 4"/>
          <p:cNvSpPr>
            <a:spLocks noGrp="1"/>
          </p:cNvSpPr>
          <p:nvPr>
            <p:ph type="ftr" sz="quarter" idx="11"/>
          </p:nvPr>
        </p:nvSpPr>
        <p:spPr/>
        <p:txBody>
          <a:bodyPr/>
          <a:lstStyle/>
          <a:p>
            <a:endParaRPr lang="pt-PT"/>
          </a:p>
        </p:txBody>
      </p:sp>
      <p:sp>
        <p:nvSpPr>
          <p:cNvPr id="6" name="Marcador de Posição do Número do Diapositivo 5"/>
          <p:cNvSpPr>
            <a:spLocks noGrp="1"/>
          </p:cNvSpPr>
          <p:nvPr>
            <p:ph type="sldNum" sz="quarter" idx="12"/>
          </p:nvPr>
        </p:nvSpPr>
        <p:spPr/>
        <p:txBody>
          <a:bodyPr/>
          <a:lstStyle/>
          <a:p>
            <a:fld id="{BF892297-2840-4F43-8FA5-4D0483B44130}" type="slidenum">
              <a:rPr lang="pt-PT" smtClean="0"/>
              <a:t>‹#›</a:t>
            </a:fld>
            <a:endParaRPr lang="pt-PT"/>
          </a:p>
        </p:txBody>
      </p:sp>
    </p:spTree>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Objet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Marcador de Posição de Conteúdo 2"/>
          <p:cNvSpPr>
            <a:spLocks noGrp="1"/>
          </p:cNvSpPr>
          <p:nvPr>
            <p:ph idx="1"/>
          </p:nvPr>
        </p:nvSpPr>
        <p:spPr/>
        <p:txBody>
          <a:bodyPr/>
          <a:lstStyle/>
          <a:p>
            <a:pPr lvl="0"/>
            <a:r>
              <a:rPr lang="pt-PT" smtClean="0"/>
              <a:t>Editar os estilos de texto do Modelo Global</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a Data 3"/>
          <p:cNvSpPr>
            <a:spLocks noGrp="1"/>
          </p:cNvSpPr>
          <p:nvPr>
            <p:ph type="dt" sz="half" idx="10"/>
          </p:nvPr>
        </p:nvSpPr>
        <p:spPr/>
        <p:txBody>
          <a:bodyPr/>
          <a:lstStyle/>
          <a:p>
            <a:fld id="{8CE4E964-1369-4D20-996C-779A5D95C4B8}" type="datetimeFigureOut">
              <a:rPr lang="pt-PT" smtClean="0"/>
              <a:t>12-02-2022</a:t>
            </a:fld>
            <a:endParaRPr lang="pt-PT"/>
          </a:p>
        </p:txBody>
      </p:sp>
      <p:sp>
        <p:nvSpPr>
          <p:cNvPr id="5" name="Marcador de Posição do Rodapé 4"/>
          <p:cNvSpPr>
            <a:spLocks noGrp="1"/>
          </p:cNvSpPr>
          <p:nvPr>
            <p:ph type="ftr" sz="quarter" idx="11"/>
          </p:nvPr>
        </p:nvSpPr>
        <p:spPr/>
        <p:txBody>
          <a:bodyPr/>
          <a:lstStyle/>
          <a:p>
            <a:endParaRPr lang="pt-PT"/>
          </a:p>
        </p:txBody>
      </p:sp>
      <p:sp>
        <p:nvSpPr>
          <p:cNvPr id="6" name="Marcador de Posição do Número do Diapositivo 5"/>
          <p:cNvSpPr>
            <a:spLocks noGrp="1"/>
          </p:cNvSpPr>
          <p:nvPr>
            <p:ph type="sldNum" sz="quarter" idx="12"/>
          </p:nvPr>
        </p:nvSpPr>
        <p:spPr/>
        <p:txBody>
          <a:bodyPr/>
          <a:lstStyle/>
          <a:p>
            <a:fld id="{BF892297-2840-4F43-8FA5-4D0483B44130}" type="slidenum">
              <a:rPr lang="pt-PT" smtClean="0"/>
              <a:t>‹#›</a:t>
            </a:fld>
            <a:endParaRPr lang="pt-PT"/>
          </a:p>
        </p:txBody>
      </p:sp>
    </p:spTree>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cção">
    <p:spTree>
      <p:nvGrpSpPr>
        <p:cNvPr id="1" name=""/>
        <p:cNvGrpSpPr/>
        <p:nvPr/>
      </p:nvGrpSpPr>
      <p:grpSpPr>
        <a:xfrm>
          <a:off x="0" y="0"/>
          <a:ext cx="0" cy="0"/>
          <a:chOff x="0" y="0"/>
          <a:chExt cx="0" cy="0"/>
        </a:xfrm>
      </p:grpSpPr>
      <p:sp>
        <p:nvSpPr>
          <p:cNvPr id="2" name="Título 1"/>
          <p:cNvSpPr>
            <a:spLocks noGrp="1"/>
          </p:cNvSpPr>
          <p:nvPr>
            <p:ph type="title"/>
          </p:nvPr>
        </p:nvSpPr>
        <p:spPr>
          <a:xfrm>
            <a:off x="831851" y="1709738"/>
            <a:ext cx="10515600" cy="2852737"/>
          </a:xfrm>
        </p:spPr>
        <p:txBody>
          <a:bodyPr anchor="b"/>
          <a:lstStyle>
            <a:lvl1pPr>
              <a:defRPr sz="4500"/>
            </a:lvl1pPr>
          </a:lstStyle>
          <a:p>
            <a:r>
              <a:rPr lang="pt-PT" smtClean="0"/>
              <a:t>Clique para editar o estilo</a:t>
            </a:r>
            <a:endParaRPr lang="pt-PT"/>
          </a:p>
        </p:txBody>
      </p:sp>
      <p:sp>
        <p:nvSpPr>
          <p:cNvPr id="3" name="Marcador de Posição do Texto 2"/>
          <p:cNvSpPr>
            <a:spLocks noGrp="1"/>
          </p:cNvSpPr>
          <p:nvPr>
            <p:ph type="body" idx="1"/>
          </p:nvPr>
        </p:nvSpPr>
        <p:spPr>
          <a:xfrm>
            <a:off x="831851" y="4589463"/>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pt-PT" smtClean="0"/>
              <a:t>Editar os estilos de texto do Modelo Global</a:t>
            </a:r>
          </a:p>
        </p:txBody>
      </p:sp>
      <p:sp>
        <p:nvSpPr>
          <p:cNvPr id="4" name="Marcador de Posição da Data 3"/>
          <p:cNvSpPr>
            <a:spLocks noGrp="1"/>
          </p:cNvSpPr>
          <p:nvPr>
            <p:ph type="dt" sz="half" idx="10"/>
          </p:nvPr>
        </p:nvSpPr>
        <p:spPr/>
        <p:txBody>
          <a:bodyPr/>
          <a:lstStyle/>
          <a:p>
            <a:fld id="{8CE4E964-1369-4D20-996C-779A5D95C4B8}" type="datetimeFigureOut">
              <a:rPr lang="pt-PT" smtClean="0"/>
              <a:t>12-02-2022</a:t>
            </a:fld>
            <a:endParaRPr lang="pt-PT"/>
          </a:p>
        </p:txBody>
      </p:sp>
      <p:sp>
        <p:nvSpPr>
          <p:cNvPr id="5" name="Marcador de Posição do Rodapé 4"/>
          <p:cNvSpPr>
            <a:spLocks noGrp="1"/>
          </p:cNvSpPr>
          <p:nvPr>
            <p:ph type="ftr" sz="quarter" idx="11"/>
          </p:nvPr>
        </p:nvSpPr>
        <p:spPr/>
        <p:txBody>
          <a:bodyPr/>
          <a:lstStyle/>
          <a:p>
            <a:endParaRPr lang="pt-PT"/>
          </a:p>
        </p:txBody>
      </p:sp>
      <p:sp>
        <p:nvSpPr>
          <p:cNvPr id="6" name="Marcador de Posição do Número do Diapositivo 5"/>
          <p:cNvSpPr>
            <a:spLocks noGrp="1"/>
          </p:cNvSpPr>
          <p:nvPr>
            <p:ph type="sldNum" sz="quarter" idx="12"/>
          </p:nvPr>
        </p:nvSpPr>
        <p:spPr/>
        <p:txBody>
          <a:bodyPr/>
          <a:lstStyle/>
          <a:p>
            <a:fld id="{BF892297-2840-4F43-8FA5-4D0483B44130}" type="slidenum">
              <a:rPr lang="pt-PT" smtClean="0"/>
              <a:t>‹#›</a:t>
            </a:fld>
            <a:endParaRPr lang="pt-PT"/>
          </a:p>
        </p:txBody>
      </p:sp>
    </p:spTree>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údo Dup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Marcador de Posição de Conteúdo 2"/>
          <p:cNvSpPr>
            <a:spLocks noGrp="1"/>
          </p:cNvSpPr>
          <p:nvPr>
            <p:ph sz="half" idx="1"/>
          </p:nvPr>
        </p:nvSpPr>
        <p:spPr>
          <a:xfrm>
            <a:off x="609600" y="1600200"/>
            <a:ext cx="5376672" cy="4525963"/>
          </a:xfrm>
        </p:spPr>
        <p:txBody>
          <a:bodyPr/>
          <a:lstStyle/>
          <a:p>
            <a:pPr lvl="0"/>
            <a:r>
              <a:rPr lang="pt-PT" smtClean="0"/>
              <a:t>Editar os estilos de texto do Modelo Global</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e Conteúdo 3"/>
          <p:cNvSpPr>
            <a:spLocks noGrp="1"/>
          </p:cNvSpPr>
          <p:nvPr>
            <p:ph sz="half" idx="2"/>
          </p:nvPr>
        </p:nvSpPr>
        <p:spPr>
          <a:xfrm>
            <a:off x="6205728" y="1600200"/>
            <a:ext cx="5376672" cy="4525963"/>
          </a:xfrm>
        </p:spPr>
        <p:txBody>
          <a:bodyPr/>
          <a:lstStyle/>
          <a:p>
            <a:pPr lvl="0"/>
            <a:r>
              <a:rPr lang="pt-PT" smtClean="0"/>
              <a:t>Editar os estilos de texto do Modelo Global</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5" name="Marcador de Posição da Data 4"/>
          <p:cNvSpPr>
            <a:spLocks noGrp="1"/>
          </p:cNvSpPr>
          <p:nvPr>
            <p:ph type="dt" sz="half" idx="10"/>
          </p:nvPr>
        </p:nvSpPr>
        <p:spPr/>
        <p:txBody>
          <a:bodyPr/>
          <a:lstStyle/>
          <a:p>
            <a:fld id="{8CE4E964-1369-4D20-996C-779A5D95C4B8}" type="datetimeFigureOut">
              <a:rPr lang="pt-PT" smtClean="0"/>
              <a:t>12-02-2022</a:t>
            </a:fld>
            <a:endParaRPr lang="pt-PT"/>
          </a:p>
        </p:txBody>
      </p:sp>
      <p:sp>
        <p:nvSpPr>
          <p:cNvPr id="6" name="Marcador de Posição do Rodapé 5"/>
          <p:cNvSpPr>
            <a:spLocks noGrp="1"/>
          </p:cNvSpPr>
          <p:nvPr>
            <p:ph type="ftr" sz="quarter" idx="11"/>
          </p:nvPr>
        </p:nvSpPr>
        <p:spPr/>
        <p:txBody>
          <a:bodyPr/>
          <a:lstStyle/>
          <a:p>
            <a:endParaRPr lang="pt-PT"/>
          </a:p>
        </p:txBody>
      </p:sp>
      <p:sp>
        <p:nvSpPr>
          <p:cNvPr id="7" name="Marcador de Posição do Número do Diapositivo 6"/>
          <p:cNvSpPr>
            <a:spLocks noGrp="1"/>
          </p:cNvSpPr>
          <p:nvPr>
            <p:ph type="sldNum" sz="quarter" idx="12"/>
          </p:nvPr>
        </p:nvSpPr>
        <p:spPr/>
        <p:txBody>
          <a:bodyPr/>
          <a:lstStyle/>
          <a:p>
            <a:fld id="{BF892297-2840-4F43-8FA5-4D0483B44130}" type="slidenum">
              <a:rPr lang="pt-PT" smtClean="0"/>
              <a:t>‹#›</a:t>
            </a:fld>
            <a:endParaRPr lang="pt-PT"/>
          </a:p>
        </p:txBody>
      </p:sp>
    </p:spTree>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pt-PT" smtClean="0"/>
              <a:t>Clique para editar o estilo</a:t>
            </a:r>
            <a:endParaRPr lang="pt-PT"/>
          </a:p>
        </p:txBody>
      </p:sp>
      <p:sp>
        <p:nvSpPr>
          <p:cNvPr id="3" name="Marcador de Posição do Texto 2"/>
          <p:cNvSpPr>
            <a:spLocks noGrp="1"/>
          </p:cNvSpPr>
          <p:nvPr>
            <p:ph type="body" idx="1"/>
          </p:nvPr>
        </p:nvSpPr>
        <p:spPr>
          <a:xfrm>
            <a:off x="839788"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pt-PT" smtClean="0"/>
              <a:t>Editar os estilos de texto do Modelo Global</a:t>
            </a:r>
          </a:p>
        </p:txBody>
      </p:sp>
      <p:sp>
        <p:nvSpPr>
          <p:cNvPr id="4" name="Marcador de Posição de Conteúdo 3"/>
          <p:cNvSpPr>
            <a:spLocks noGrp="1"/>
          </p:cNvSpPr>
          <p:nvPr>
            <p:ph sz="half" idx="2"/>
          </p:nvPr>
        </p:nvSpPr>
        <p:spPr>
          <a:xfrm>
            <a:off x="839788" y="2505075"/>
            <a:ext cx="5157787" cy="3684588"/>
          </a:xfrm>
        </p:spPr>
        <p:txBody>
          <a:bodyPr/>
          <a:lstStyle/>
          <a:p>
            <a:pPr lvl="0"/>
            <a:r>
              <a:rPr lang="pt-PT" smtClean="0"/>
              <a:t>Editar os estilos de texto do Modelo Global</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5" name="Marcador de Posição do Texto 4"/>
          <p:cNvSpPr>
            <a:spLocks noGrp="1"/>
          </p:cNvSpPr>
          <p:nvPr>
            <p:ph type="body" sz="quarter" idx="3"/>
          </p:nvPr>
        </p:nvSpPr>
        <p:spPr>
          <a:xfrm>
            <a:off x="6172200"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pt-PT" smtClean="0"/>
              <a:t>Editar os estilos de texto do Modelo Global</a:t>
            </a:r>
          </a:p>
        </p:txBody>
      </p:sp>
      <p:sp>
        <p:nvSpPr>
          <p:cNvPr id="6" name="Marcador de Posição de Conteúdo 5"/>
          <p:cNvSpPr>
            <a:spLocks noGrp="1"/>
          </p:cNvSpPr>
          <p:nvPr>
            <p:ph sz="quarter" idx="4"/>
          </p:nvPr>
        </p:nvSpPr>
        <p:spPr>
          <a:xfrm>
            <a:off x="6172200" y="2505075"/>
            <a:ext cx="5183188" cy="3684588"/>
          </a:xfrm>
        </p:spPr>
        <p:txBody>
          <a:bodyPr/>
          <a:lstStyle/>
          <a:p>
            <a:pPr lvl="0"/>
            <a:r>
              <a:rPr lang="pt-PT" smtClean="0"/>
              <a:t>Editar os estilos de texto do Modelo Global</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7" name="Marcador de Posição da Data 6"/>
          <p:cNvSpPr>
            <a:spLocks noGrp="1"/>
          </p:cNvSpPr>
          <p:nvPr>
            <p:ph type="dt" sz="half" idx="10"/>
          </p:nvPr>
        </p:nvSpPr>
        <p:spPr/>
        <p:txBody>
          <a:bodyPr/>
          <a:lstStyle/>
          <a:p>
            <a:fld id="{8CE4E964-1369-4D20-996C-779A5D95C4B8}" type="datetimeFigureOut">
              <a:rPr lang="pt-PT" smtClean="0"/>
              <a:t>12-02-2022</a:t>
            </a:fld>
            <a:endParaRPr lang="pt-PT"/>
          </a:p>
        </p:txBody>
      </p:sp>
      <p:sp>
        <p:nvSpPr>
          <p:cNvPr id="8" name="Marcador de Posição do Rodapé 7"/>
          <p:cNvSpPr>
            <a:spLocks noGrp="1"/>
          </p:cNvSpPr>
          <p:nvPr>
            <p:ph type="ftr" sz="quarter" idx="11"/>
          </p:nvPr>
        </p:nvSpPr>
        <p:spPr/>
        <p:txBody>
          <a:bodyPr/>
          <a:lstStyle/>
          <a:p>
            <a:endParaRPr lang="pt-PT"/>
          </a:p>
        </p:txBody>
      </p:sp>
      <p:sp>
        <p:nvSpPr>
          <p:cNvPr id="9" name="Marcador de Posição do Número do Diapositivo 8"/>
          <p:cNvSpPr>
            <a:spLocks noGrp="1"/>
          </p:cNvSpPr>
          <p:nvPr>
            <p:ph type="sldNum" sz="quarter" idx="12"/>
          </p:nvPr>
        </p:nvSpPr>
        <p:spPr/>
        <p:txBody>
          <a:bodyPr/>
          <a:lstStyle/>
          <a:p>
            <a:fld id="{BF892297-2840-4F43-8FA5-4D0483B44130}" type="slidenum">
              <a:rPr lang="pt-PT" smtClean="0"/>
              <a:t>‹#›</a:t>
            </a:fld>
            <a:endParaRPr lang="pt-PT"/>
          </a:p>
        </p:txBody>
      </p:sp>
    </p:spTree>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Marcador de Posição da Data 2"/>
          <p:cNvSpPr>
            <a:spLocks noGrp="1"/>
          </p:cNvSpPr>
          <p:nvPr>
            <p:ph type="dt" sz="half" idx="10"/>
          </p:nvPr>
        </p:nvSpPr>
        <p:spPr/>
        <p:txBody>
          <a:bodyPr/>
          <a:lstStyle/>
          <a:p>
            <a:fld id="{8CE4E964-1369-4D20-996C-779A5D95C4B8}" type="datetimeFigureOut">
              <a:rPr lang="pt-PT" smtClean="0"/>
              <a:t>12-02-2022</a:t>
            </a:fld>
            <a:endParaRPr lang="pt-PT"/>
          </a:p>
        </p:txBody>
      </p:sp>
      <p:sp>
        <p:nvSpPr>
          <p:cNvPr id="4" name="Marcador de Posição do Rodapé 3"/>
          <p:cNvSpPr>
            <a:spLocks noGrp="1"/>
          </p:cNvSpPr>
          <p:nvPr>
            <p:ph type="ftr" sz="quarter" idx="11"/>
          </p:nvPr>
        </p:nvSpPr>
        <p:spPr/>
        <p:txBody>
          <a:bodyPr/>
          <a:lstStyle/>
          <a:p>
            <a:endParaRPr lang="pt-PT"/>
          </a:p>
        </p:txBody>
      </p:sp>
      <p:sp>
        <p:nvSpPr>
          <p:cNvPr id="5" name="Marcador de Posição do Número do Diapositivo 4"/>
          <p:cNvSpPr>
            <a:spLocks noGrp="1"/>
          </p:cNvSpPr>
          <p:nvPr>
            <p:ph type="sldNum" sz="quarter" idx="12"/>
          </p:nvPr>
        </p:nvSpPr>
        <p:spPr/>
        <p:txBody>
          <a:bodyPr/>
          <a:lstStyle/>
          <a:p>
            <a:fld id="{BF892297-2840-4F43-8FA5-4D0483B44130}" type="slidenum">
              <a:rPr lang="pt-PT" smtClean="0"/>
              <a:t>‹#›</a:t>
            </a:fld>
            <a:endParaRPr lang="pt-PT"/>
          </a:p>
        </p:txBody>
      </p:sp>
    </p:spTree>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Marcador de Posição da Data 1"/>
          <p:cNvSpPr>
            <a:spLocks noGrp="1"/>
          </p:cNvSpPr>
          <p:nvPr>
            <p:ph type="dt" sz="half" idx="10"/>
          </p:nvPr>
        </p:nvSpPr>
        <p:spPr/>
        <p:txBody>
          <a:bodyPr/>
          <a:lstStyle/>
          <a:p>
            <a:fld id="{8CE4E964-1369-4D20-996C-779A5D95C4B8}" type="datetimeFigureOut">
              <a:rPr lang="pt-PT" smtClean="0"/>
              <a:t>12-02-2022</a:t>
            </a:fld>
            <a:endParaRPr lang="pt-PT"/>
          </a:p>
        </p:txBody>
      </p:sp>
      <p:sp>
        <p:nvSpPr>
          <p:cNvPr id="3" name="Marcador de Posição do Rodapé 2"/>
          <p:cNvSpPr>
            <a:spLocks noGrp="1"/>
          </p:cNvSpPr>
          <p:nvPr>
            <p:ph type="ftr" sz="quarter" idx="11"/>
          </p:nvPr>
        </p:nvSpPr>
        <p:spPr/>
        <p:txBody>
          <a:bodyPr/>
          <a:lstStyle/>
          <a:p>
            <a:endParaRPr lang="pt-PT"/>
          </a:p>
        </p:txBody>
      </p:sp>
      <p:sp>
        <p:nvSpPr>
          <p:cNvPr id="4" name="Marcador de Posição do Número do Diapositivo 3"/>
          <p:cNvSpPr>
            <a:spLocks noGrp="1"/>
          </p:cNvSpPr>
          <p:nvPr>
            <p:ph type="sldNum" sz="quarter" idx="12"/>
          </p:nvPr>
        </p:nvSpPr>
        <p:spPr/>
        <p:txBody>
          <a:bodyPr/>
          <a:lstStyle/>
          <a:p>
            <a:fld id="{BF892297-2840-4F43-8FA5-4D0483B44130}" type="slidenum">
              <a:rPr lang="pt-PT" smtClean="0"/>
              <a:t>‹#›</a:t>
            </a:fld>
            <a:endParaRPr lang="pt-PT"/>
          </a:p>
        </p:txBody>
      </p:sp>
    </p:spTree>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2400"/>
            </a:lvl1pPr>
          </a:lstStyle>
          <a:p>
            <a:r>
              <a:rPr lang="pt-PT" smtClean="0"/>
              <a:t>Clique para editar o estilo</a:t>
            </a:r>
            <a:endParaRPr lang="pt-PT"/>
          </a:p>
        </p:txBody>
      </p:sp>
      <p:sp>
        <p:nvSpPr>
          <p:cNvPr id="3" name="Marcador de Posição de Conteúdo 2"/>
          <p:cNvSpPr>
            <a:spLocks noGrp="1"/>
          </p:cNvSpPr>
          <p:nvPr>
            <p:ph idx="1"/>
          </p:nvPr>
        </p:nvSpPr>
        <p:spPr>
          <a:xfrm>
            <a:off x="5183188" y="987425"/>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pt-PT" smtClean="0"/>
              <a:t>Editar os estilos de texto do Modelo Global</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o Texto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pt-PT" smtClean="0"/>
              <a:t>Editar os estilos de texto do Modelo Global</a:t>
            </a:r>
          </a:p>
        </p:txBody>
      </p:sp>
      <p:sp>
        <p:nvSpPr>
          <p:cNvPr id="5" name="Marcador de Posição da Data 4"/>
          <p:cNvSpPr>
            <a:spLocks noGrp="1"/>
          </p:cNvSpPr>
          <p:nvPr>
            <p:ph type="dt" sz="half" idx="10"/>
          </p:nvPr>
        </p:nvSpPr>
        <p:spPr/>
        <p:txBody>
          <a:bodyPr/>
          <a:lstStyle/>
          <a:p>
            <a:fld id="{8CE4E964-1369-4D20-996C-779A5D95C4B8}" type="datetimeFigureOut">
              <a:rPr lang="pt-PT" smtClean="0"/>
              <a:t>12-02-2022</a:t>
            </a:fld>
            <a:endParaRPr lang="pt-PT"/>
          </a:p>
        </p:txBody>
      </p:sp>
      <p:sp>
        <p:nvSpPr>
          <p:cNvPr id="6" name="Marcador de Posição do Rodapé 5"/>
          <p:cNvSpPr>
            <a:spLocks noGrp="1"/>
          </p:cNvSpPr>
          <p:nvPr>
            <p:ph type="ftr" sz="quarter" idx="11"/>
          </p:nvPr>
        </p:nvSpPr>
        <p:spPr/>
        <p:txBody>
          <a:bodyPr/>
          <a:lstStyle/>
          <a:p>
            <a:endParaRPr lang="pt-PT"/>
          </a:p>
        </p:txBody>
      </p:sp>
      <p:sp>
        <p:nvSpPr>
          <p:cNvPr id="7" name="Marcador de Posição do Número do Diapositivo 6"/>
          <p:cNvSpPr>
            <a:spLocks noGrp="1"/>
          </p:cNvSpPr>
          <p:nvPr>
            <p:ph type="sldNum" sz="quarter" idx="12"/>
          </p:nvPr>
        </p:nvSpPr>
        <p:spPr/>
        <p:txBody>
          <a:bodyPr/>
          <a:lstStyle/>
          <a:p>
            <a:fld id="{BF892297-2840-4F43-8FA5-4D0483B44130}" type="slidenum">
              <a:rPr lang="pt-PT" smtClean="0"/>
              <a:t>‹#›</a:t>
            </a:fld>
            <a:endParaRPr lang="pt-PT"/>
          </a:p>
        </p:txBody>
      </p:sp>
    </p:spTree>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2400"/>
            </a:lvl1pPr>
          </a:lstStyle>
          <a:p>
            <a:r>
              <a:rPr lang="pt-PT" smtClean="0"/>
              <a:t>Clique para editar o estilo</a:t>
            </a:r>
            <a:endParaRPr lang="pt-PT"/>
          </a:p>
        </p:txBody>
      </p:sp>
      <p:sp>
        <p:nvSpPr>
          <p:cNvPr id="3" name="Marcador de Posição da Imagem 2"/>
          <p:cNvSpPr>
            <a:spLocks noGrp="1"/>
          </p:cNvSpPr>
          <p:nvPr>
            <p:ph type="pic" idx="1"/>
          </p:nvPr>
        </p:nvSpPr>
        <p:spPr>
          <a:xfrm>
            <a:off x="5183188" y="987425"/>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pt-PT"/>
          </a:p>
        </p:txBody>
      </p:sp>
      <p:sp>
        <p:nvSpPr>
          <p:cNvPr id="4" name="Marcador de Posição do Texto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pt-PT" smtClean="0"/>
              <a:t>Editar os estilos de texto do Modelo Global</a:t>
            </a:r>
          </a:p>
        </p:txBody>
      </p:sp>
      <p:sp>
        <p:nvSpPr>
          <p:cNvPr id="5" name="Marcador de Posição da Data 4"/>
          <p:cNvSpPr>
            <a:spLocks noGrp="1"/>
          </p:cNvSpPr>
          <p:nvPr>
            <p:ph type="dt" sz="half" idx="10"/>
          </p:nvPr>
        </p:nvSpPr>
        <p:spPr/>
        <p:txBody>
          <a:bodyPr/>
          <a:lstStyle/>
          <a:p>
            <a:fld id="{8CE4E964-1369-4D20-996C-779A5D95C4B8}" type="datetimeFigureOut">
              <a:rPr lang="pt-PT" smtClean="0"/>
              <a:t>12-02-2022</a:t>
            </a:fld>
            <a:endParaRPr lang="pt-PT"/>
          </a:p>
        </p:txBody>
      </p:sp>
      <p:sp>
        <p:nvSpPr>
          <p:cNvPr id="6" name="Marcador de Posição do Rodapé 5"/>
          <p:cNvSpPr>
            <a:spLocks noGrp="1"/>
          </p:cNvSpPr>
          <p:nvPr>
            <p:ph type="ftr" sz="quarter" idx="11"/>
          </p:nvPr>
        </p:nvSpPr>
        <p:spPr/>
        <p:txBody>
          <a:bodyPr/>
          <a:lstStyle/>
          <a:p>
            <a:endParaRPr lang="pt-PT"/>
          </a:p>
        </p:txBody>
      </p:sp>
      <p:sp>
        <p:nvSpPr>
          <p:cNvPr id="7" name="Marcador de Posição do Número do Diapositivo 6"/>
          <p:cNvSpPr>
            <a:spLocks noGrp="1"/>
          </p:cNvSpPr>
          <p:nvPr>
            <p:ph type="sldNum" sz="quarter" idx="12"/>
          </p:nvPr>
        </p:nvSpPr>
        <p:spPr/>
        <p:txBody>
          <a:bodyPr/>
          <a:lstStyle/>
          <a:p>
            <a:fld id="{BF892297-2840-4F43-8FA5-4D0483B44130}" type="slidenum">
              <a:rPr lang="pt-PT" smtClean="0"/>
              <a:t>‹#›</a:t>
            </a:fld>
            <a:endParaRPr lang="pt-PT"/>
          </a:p>
        </p:txBody>
      </p:sp>
    </p:spTree>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a:xfrm>
          <a:off x="0" y="0"/>
          <a:ext cx="0" cy="0"/>
          <a:chOff x="0" y="0"/>
          <a:chExt cx="0" cy="0"/>
        </a:xfrm>
      </p:grpSpPr>
      <p:sp>
        <p:nvSpPr>
          <p:cNvPr id="1026" name="Título  1025"/>
          <p:cNvSpPr>
            <a:spLocks noGrp="1"/>
          </p:cNvSpPr>
          <p:nvPr>
            <p:ph type="title"/>
          </p:nvPr>
        </p:nvSpPr>
        <p:spPr>
          <a:xfrm>
            <a:off x="609600" y="274638"/>
            <a:ext cx="10972800" cy="1143000"/>
          </a:xfrm>
          <a:prstGeom prst="rect">
            <a:avLst/>
          </a:prstGeom>
          <a:noFill/>
          <a:ln w="9525">
            <a:noFill/>
          </a:ln>
        </p:spPr>
        <p:txBody>
          <a:bodyPr anchor="ctr"/>
          <a:lstStyle/>
          <a:p>
            <a:pPr lvl="0"/>
            <a:r>
              <a:t>Clique para editar o estilo do título</a:t>
            </a:r>
          </a:p>
        </p:txBody>
      </p:sp>
      <p:sp>
        <p:nvSpPr>
          <p:cNvPr id="1027" name="Marcador de Posição de Texto 1026"/>
          <p:cNvSpPr>
            <a:spLocks noGrp="1"/>
          </p:cNvSpPr>
          <p:nvPr>
            <p:ph type="body" idx="1"/>
          </p:nvPr>
        </p:nvSpPr>
        <p:spPr>
          <a:xfrm>
            <a:off x="609600" y="1600200"/>
            <a:ext cx="10972800" cy="4525963"/>
          </a:xfrm>
          <a:prstGeom prst="rect">
            <a:avLst/>
          </a:prstGeom>
          <a:noFill/>
          <a:ln w="9525">
            <a:noFill/>
          </a:ln>
        </p:spPr>
        <p:txBody>
          <a:bodyPr/>
          <a:lstStyle/>
          <a:p>
            <a:pPr lvl="0"/>
            <a:r>
              <a:t>Clique para editar os estilos de texto do modelo global</a:t>
            </a:r>
          </a:p>
          <a:p>
            <a:pPr lvl="1"/>
            <a:r>
              <a:t>Segundo nível</a:t>
            </a:r>
          </a:p>
          <a:p>
            <a:pPr lvl="2"/>
            <a:r>
              <a:t>Terceiro nível</a:t>
            </a:r>
          </a:p>
          <a:p>
            <a:pPr lvl="3"/>
            <a:r>
              <a:t>Quarto nível</a:t>
            </a:r>
          </a:p>
          <a:p>
            <a:pPr lvl="4"/>
            <a:r>
              <a:t>Quinto nível</a:t>
            </a:r>
          </a:p>
        </p:txBody>
      </p:sp>
      <p:sp>
        <p:nvSpPr>
          <p:cNvPr id="1028" name="Marcador de Posição da Data 1027"/>
          <p:cNvSpPr>
            <a:spLocks noGrp="1"/>
          </p:cNvSpPr>
          <p:nvPr>
            <p:ph type="dt" sz="half" idx="2"/>
          </p:nvPr>
        </p:nvSpPr>
        <p:spPr>
          <a:xfrm>
            <a:off x="609600" y="6245225"/>
            <a:ext cx="2844800" cy="476250"/>
          </a:xfrm>
          <a:prstGeom prst="rect">
            <a:avLst/>
          </a:prstGeom>
          <a:noFill/>
          <a:ln w="9525">
            <a:noFill/>
          </a:ln>
        </p:spPr>
        <p:txBody>
          <a:bodyPr/>
          <a:lstStyle>
            <a:lvl1pPr>
              <a:defRPr sz="1400"/>
            </a:lvl1pPr>
          </a:lstStyle>
          <a:p>
            <a:fld id="{8CE4E964-1369-4D20-996C-779A5D95C4B8}" type="datetimeFigureOut">
              <a:rPr lang="pt-PT" smtClean="0"/>
              <a:t>12-02-2022</a:t>
            </a:fld>
            <a:endParaRPr lang="pt-PT"/>
          </a:p>
        </p:txBody>
      </p:sp>
      <p:sp>
        <p:nvSpPr>
          <p:cNvPr id="1029" name="Marcador de Posição do Rodapé 1028"/>
          <p:cNvSpPr>
            <a:spLocks noGrp="1"/>
          </p:cNvSpPr>
          <p:nvPr>
            <p:ph type="ftr" sz="quarter" idx="3"/>
          </p:nvPr>
        </p:nvSpPr>
        <p:spPr>
          <a:xfrm>
            <a:off x="4165600" y="6245225"/>
            <a:ext cx="3860800" cy="476250"/>
          </a:xfrm>
          <a:prstGeom prst="rect">
            <a:avLst/>
          </a:prstGeom>
          <a:noFill/>
          <a:ln w="9525">
            <a:noFill/>
          </a:ln>
        </p:spPr>
        <p:txBody>
          <a:bodyPr/>
          <a:lstStyle>
            <a:lvl1pPr algn="ctr">
              <a:defRPr sz="1400"/>
            </a:lvl1pPr>
          </a:lstStyle>
          <a:p>
            <a:endParaRPr lang="pt-PT"/>
          </a:p>
        </p:txBody>
      </p:sp>
      <p:sp>
        <p:nvSpPr>
          <p:cNvPr id="1030" name="Marcador de Posição do Número do Diapositivo 1029"/>
          <p:cNvSpPr>
            <a:spLocks noGrp="1"/>
          </p:cNvSpPr>
          <p:nvPr>
            <p:ph type="sldNum" sz="quarter" idx="4"/>
          </p:nvPr>
        </p:nvSpPr>
        <p:spPr>
          <a:xfrm>
            <a:off x="8737600" y="6245225"/>
            <a:ext cx="2844800" cy="476250"/>
          </a:xfrm>
          <a:prstGeom prst="rect">
            <a:avLst/>
          </a:prstGeom>
          <a:noFill/>
          <a:ln w="9525">
            <a:noFill/>
          </a:ln>
        </p:spPr>
        <p:txBody>
          <a:bodyPr/>
          <a:lstStyle>
            <a:lvl1pPr algn="r">
              <a:defRPr sz="1400"/>
            </a:lvl1pPr>
          </a:lstStyle>
          <a:p>
            <a:fld id="{BF892297-2840-4F43-8FA5-4D0483B44130}" type="slidenum">
              <a:rPr lang="pt-PT" smtClean="0"/>
              <a:t>‹#›</a:t>
            </a:fld>
            <a:endParaRPr lang="pt-P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marL="0" lvl="0" indent="0" algn="ctr" defTabSz="914400" eaLnBrk="1" fontAlgn="base" latinLnBrk="0" hangingPunct="1">
        <a:lnSpc>
          <a:spcPct val="100000"/>
        </a:lnSpc>
        <a:spcBef>
          <a:spcPct val="0"/>
        </a:spcBef>
        <a:spcAft>
          <a:spcPct val="0"/>
        </a:spcAft>
        <a:buNone/>
        <a:defRPr sz="4400" b="0" i="0" u="none" kern="1200" baseline="0">
          <a:solidFill>
            <a:schemeClr val="tx2"/>
          </a:solidFill>
          <a:latin typeface="+mj-lt"/>
          <a:ea typeface="+mj-ea"/>
          <a:cs typeface="+mj-cs"/>
        </a:defRPr>
      </a:lvl1pPr>
    </p:titleStyle>
    <p:bodyStyle>
      <a:lvl1pPr marL="342900" lvl="0" indent="-342900" algn="l" defTabSz="91440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5pPr>
      <a:lvl6pPr marL="2286000" lvl="5"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6pPr>
      <a:lvl7pPr marL="2743200" lvl="6"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7pPr>
      <a:lvl8pPr marL="3200400" lvl="7"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8pPr>
      <a:lvl9pPr marL="3657600" lvl="8"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7.pn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18.png"/><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2.png"/><Relationship Id="rId4" Type="http://schemas.openxmlformats.org/officeDocument/2006/relationships/image" Target="../media/image8.jpeg"/></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9.pn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8.jpeg"/><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10" Type="http://schemas.openxmlformats.org/officeDocument/2006/relationships/image" Target="../media/image7.png"/><Relationship Id="rId4" Type="http://schemas.openxmlformats.org/officeDocument/2006/relationships/image" Target="../media/image11.png"/><Relationship Id="rId9" Type="http://schemas.openxmlformats.org/officeDocument/2006/relationships/image" Target="../media/image16.png"/></Relationships>
</file>

<file path=ppt/slides/_rels/slide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3.png"/><Relationship Id="rId7" Type="http://schemas.openxmlformats.org/officeDocument/2006/relationships/image" Target="../media/image14.png"/><Relationship Id="rId2" Type="http://schemas.openxmlformats.org/officeDocument/2006/relationships/image" Target="../media/image10.png"/><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3.png"/><Relationship Id="rId2" Type="http://schemas.openxmlformats.org/officeDocument/2006/relationships/image" Target="../media/image10.png"/><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8.jpe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Imagem 7"/>
          <p:cNvPicPr>
            <a:picLocks noChangeAspect="1"/>
          </p:cNvPicPr>
          <p:nvPr/>
        </p:nvPicPr>
        <p:blipFill>
          <a:blip r:embed="rId2"/>
          <a:stretch>
            <a:fillRect/>
          </a:stretch>
        </p:blipFill>
        <p:spPr>
          <a:xfrm>
            <a:off x="3421380" y="1526540"/>
            <a:ext cx="5210175" cy="2930525"/>
          </a:xfrm>
          <a:prstGeom prst="rect">
            <a:avLst/>
          </a:prstGeom>
        </p:spPr>
      </p:pic>
      <p:sp>
        <p:nvSpPr>
          <p:cNvPr id="18" name="Rectangle 2"/>
          <p:cNvSpPr txBox="1">
            <a:spLocks noChangeArrowheads="1"/>
          </p:cNvSpPr>
          <p:nvPr/>
        </p:nvSpPr>
        <p:spPr>
          <a:xfrm>
            <a:off x="3183121" y="4972050"/>
            <a:ext cx="7093218" cy="121412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800" kern="1200" cap="all" baseline="0">
                <a:solidFill>
                  <a:schemeClr val="tx1"/>
                </a:solidFill>
                <a:latin typeface="+mj-lt"/>
                <a:ea typeface="+mj-ea"/>
                <a:cs typeface="+mj-cs"/>
              </a:defRPr>
            </a:lvl1pPr>
          </a:lstStyle>
          <a:p>
            <a:pPr algn="ctr">
              <a:defRPr/>
            </a:pPr>
            <a:endParaRPr lang="pt-PT" altLang="pt-PT" sz="2400" b="1" dirty="0" smtClean="0">
              <a:solidFill>
                <a:schemeClr val="bg1"/>
              </a:solidFill>
              <a:effectLst>
                <a:outerShdw blurRad="38100" dist="38100" dir="2700000" algn="tl">
                  <a:srgbClr val="000000"/>
                </a:outerShdw>
              </a:effectLst>
              <a:latin typeface="Calisto MT" panose="02040603050505030304" pitchFamily="18" charset="0"/>
            </a:endParaRPr>
          </a:p>
          <a:p>
            <a:pPr algn="ctr">
              <a:defRPr/>
            </a:pPr>
            <a:r>
              <a:rPr lang="pt-PT" altLang="pt-PT" sz="2400" b="1" dirty="0" smtClean="0">
                <a:solidFill>
                  <a:schemeClr val="bg1"/>
                </a:solidFill>
                <a:effectLst>
                  <a:outerShdw blurRad="38100" dist="38100" dir="2700000" algn="tl">
                    <a:srgbClr val="000000"/>
                  </a:outerShdw>
                </a:effectLst>
                <a:latin typeface="Calisto MT" panose="02040603050505030304" pitchFamily="18" charset="0"/>
              </a:rPr>
              <a:t>CAP VERT  </a:t>
            </a:r>
          </a:p>
          <a:p>
            <a:pPr algn="ctr">
              <a:defRPr/>
            </a:pPr>
            <a:r>
              <a:rPr lang="pt-PT" altLang="pt-PT" sz="2400" b="1" dirty="0" smtClean="0">
                <a:solidFill>
                  <a:schemeClr val="bg1"/>
                </a:solidFill>
                <a:effectLst>
                  <a:outerShdw blurRad="38100" dist="38100" dir="2700000" algn="tl">
                    <a:srgbClr val="000000"/>
                  </a:outerShdw>
                </a:effectLst>
                <a:latin typeface="Calisto MT" panose="02040603050505030304" pitchFamily="18" charset="0"/>
              </a:rPr>
              <a:t>UN</a:t>
            </a:r>
          </a:p>
          <a:p>
            <a:pPr algn="ctr">
              <a:defRPr/>
            </a:pPr>
            <a:r>
              <a:rPr lang="pt-PT" altLang="pt-PT" sz="2000" b="1" dirty="0" smtClean="0">
                <a:solidFill>
                  <a:schemeClr val="bg1"/>
                </a:solidFill>
                <a:effectLst>
                  <a:outerShdw blurRad="38100" dist="38100" dir="2700000" algn="tl">
                    <a:srgbClr val="000000"/>
                  </a:outerShdw>
                </a:effectLst>
                <a:latin typeface="Calisto MT" panose="02040603050505030304" pitchFamily="18" charset="0"/>
              </a:rPr>
              <a:t>LIEN AVEC LES MARCHÉS D’EXCELLENCE</a:t>
            </a:r>
            <a:endParaRPr lang="pt-PT" altLang="pt-PT" sz="2000" b="1" dirty="0">
              <a:solidFill>
                <a:schemeClr val="bg1"/>
              </a:solidFill>
              <a:effectLst>
                <a:outerShdw blurRad="38100" dist="38100" dir="2700000" algn="tl">
                  <a:srgbClr val="000000"/>
                </a:outerShdw>
              </a:effectLst>
              <a:latin typeface="Calisto MT" panose="02040603050505030304" pitchFamily="18" charset="0"/>
            </a:endParaRPr>
          </a:p>
        </p:txBody>
      </p:sp>
      <p:sp>
        <p:nvSpPr>
          <p:cNvPr id="19" name="Rectangle 2"/>
          <p:cNvSpPr txBox="1">
            <a:spLocks noChangeArrowheads="1"/>
          </p:cNvSpPr>
          <p:nvPr/>
        </p:nvSpPr>
        <p:spPr>
          <a:xfrm>
            <a:off x="396301" y="1008063"/>
            <a:ext cx="3205359" cy="2327382"/>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800" kern="1200" cap="all" baseline="0">
                <a:solidFill>
                  <a:schemeClr val="tx1"/>
                </a:solidFill>
                <a:latin typeface="+mj-lt"/>
                <a:ea typeface="+mj-ea"/>
                <a:cs typeface="+mj-cs"/>
              </a:defRPr>
            </a:lvl1pPr>
          </a:lstStyle>
          <a:p>
            <a:pPr algn="ctr">
              <a:defRPr/>
            </a:pPr>
            <a:endParaRPr lang="pt-PT" altLang="pt-PT" sz="3200" b="1" dirty="0" smtClean="0">
              <a:solidFill>
                <a:schemeClr val="bg1"/>
              </a:solidFill>
              <a:effectLst>
                <a:outerShdw blurRad="38100" dist="38100" dir="2700000" algn="tl">
                  <a:srgbClr val="000000"/>
                </a:outerShdw>
              </a:effectLst>
              <a:latin typeface="Calisto MT" panose="02040603050505030304" pitchFamily="18" charset="0"/>
            </a:endParaRPr>
          </a:p>
          <a:p>
            <a:pPr algn="ctr">
              <a:defRPr/>
            </a:pPr>
            <a:endParaRPr lang="pt-PT" altLang="pt-PT" sz="3200" b="1" dirty="0">
              <a:solidFill>
                <a:schemeClr val="bg1"/>
              </a:solidFill>
              <a:effectLst>
                <a:outerShdw blurRad="38100" dist="38100" dir="2700000" algn="tl">
                  <a:srgbClr val="000000"/>
                </a:outerShdw>
              </a:effectLst>
              <a:latin typeface="Calisto MT" panose="02040603050505030304" pitchFamily="18" charset="0"/>
            </a:endParaRPr>
          </a:p>
          <a:p>
            <a:pPr algn="ctr">
              <a:defRPr/>
            </a:pPr>
            <a:endParaRPr lang="pt-PT" altLang="pt-PT" sz="3200" b="1" dirty="0" smtClean="0">
              <a:solidFill>
                <a:schemeClr val="bg1"/>
              </a:solidFill>
              <a:effectLst>
                <a:outerShdw blurRad="38100" dist="38100" dir="2700000" algn="tl">
                  <a:srgbClr val="000000"/>
                </a:outerShdw>
              </a:effectLst>
              <a:latin typeface="Calisto MT" panose="02040603050505030304" pitchFamily="18" charset="0"/>
            </a:endParaRPr>
          </a:p>
          <a:p>
            <a:pPr algn="ctr">
              <a:defRPr/>
            </a:pPr>
            <a:r>
              <a:rPr lang="pt-PT" altLang="pt-PT" sz="4000" b="1" dirty="0" smtClean="0">
                <a:solidFill>
                  <a:schemeClr val="bg1"/>
                </a:solidFill>
                <a:effectLst>
                  <a:outerShdw blurRad="38100" dist="38100" dir="2700000" algn="tl">
                    <a:srgbClr val="000000"/>
                  </a:outerShdw>
                </a:effectLst>
                <a:latin typeface="Calisto MT" panose="02040603050505030304" pitchFamily="18" charset="0"/>
              </a:rPr>
              <a:t>CaP verT</a:t>
            </a:r>
          </a:p>
          <a:p>
            <a:pPr algn="ctr">
              <a:defRPr/>
            </a:pPr>
            <a:r>
              <a:rPr lang="pt-PT" altLang="pt-PT" sz="4000" b="1" dirty="0" smtClean="0">
                <a:solidFill>
                  <a:schemeClr val="bg1"/>
                </a:solidFill>
                <a:effectLst>
                  <a:outerShdw blurRad="38100" dist="38100" dir="2700000" algn="tl">
                    <a:srgbClr val="000000"/>
                  </a:outerShdw>
                </a:effectLst>
                <a:latin typeface="Calisto MT" panose="02040603050505030304" pitchFamily="18" charset="0"/>
              </a:rPr>
              <a:t>2022</a:t>
            </a:r>
          </a:p>
          <a:p>
            <a:pPr algn="ctr">
              <a:defRPr/>
            </a:pPr>
            <a:r>
              <a:rPr lang="pt-PT" altLang="pt-PT" sz="3200" b="1" dirty="0" smtClean="0">
                <a:solidFill>
                  <a:schemeClr val="bg1"/>
                </a:solidFill>
                <a:effectLst>
                  <a:outerShdw blurRad="38100" dist="38100" dir="2700000" algn="tl">
                    <a:srgbClr val="000000"/>
                  </a:outerShdw>
                </a:effectLst>
                <a:latin typeface="Calisto MT" panose="02040603050505030304" pitchFamily="18" charset="0"/>
              </a:rPr>
              <a:t>01/OCTOBRE</a:t>
            </a:r>
            <a:endParaRPr lang="pt-PT" altLang="pt-PT" sz="4000" b="1" dirty="0" smtClean="0">
              <a:solidFill>
                <a:schemeClr val="bg1"/>
              </a:solidFill>
              <a:effectLst>
                <a:outerShdw blurRad="38100" dist="38100" dir="2700000" algn="tl">
                  <a:srgbClr val="000000"/>
                </a:outerShdw>
              </a:effectLst>
              <a:latin typeface="Calisto MT" panose="02040603050505030304" pitchFamily="18" charset="0"/>
            </a:endParaRPr>
          </a:p>
          <a:p>
            <a:pPr algn="ctr">
              <a:defRPr/>
            </a:pPr>
            <a:r>
              <a:rPr lang="pt-PT" altLang="pt-PT" sz="2000" b="1" dirty="0" smtClean="0">
                <a:solidFill>
                  <a:schemeClr val="bg1"/>
                </a:solidFill>
                <a:effectLst>
                  <a:outerShdw blurRad="38100" dist="38100" dir="2700000" algn="tl">
                    <a:srgbClr val="000000"/>
                  </a:outerShdw>
                </a:effectLst>
                <a:latin typeface="Calisto MT" panose="02040603050505030304" pitchFamily="18" charset="0"/>
              </a:rPr>
              <a:t>PRAIA</a:t>
            </a:r>
          </a:p>
          <a:p>
            <a:pPr algn="ctr">
              <a:defRPr/>
            </a:pPr>
            <a:r>
              <a:rPr lang="pt-PT" altLang="pt-PT" sz="1200" b="1" dirty="0">
                <a:solidFill>
                  <a:schemeClr val="bg1"/>
                </a:solidFill>
                <a:effectLst>
                  <a:outerShdw blurRad="38100" dist="38100" dir="2700000" algn="tl">
                    <a:srgbClr val="000000"/>
                  </a:outerShdw>
                </a:effectLst>
                <a:latin typeface="Calisto MT" panose="02040603050505030304" pitchFamily="18" charset="0"/>
              </a:rPr>
              <a:t>ÎLE DE </a:t>
            </a:r>
            <a:r>
              <a:rPr lang="pt-PT" altLang="pt-PT" sz="1200" b="1" dirty="0" smtClean="0">
                <a:solidFill>
                  <a:schemeClr val="bg1"/>
                </a:solidFill>
                <a:effectLst>
                  <a:outerShdw blurRad="38100" dist="38100" dir="2700000" algn="tl">
                    <a:srgbClr val="000000"/>
                  </a:outerShdw>
                </a:effectLst>
                <a:latin typeface="Calisto MT" panose="02040603050505030304" pitchFamily="18" charset="0"/>
              </a:rPr>
              <a:t>SANTIAGO</a:t>
            </a:r>
          </a:p>
          <a:p>
            <a:pPr algn="ctr">
              <a:defRPr/>
            </a:pPr>
            <a:r>
              <a:rPr lang="pt-PT" altLang="pt-PT" sz="2400" b="1" dirty="0" smtClean="0">
                <a:solidFill>
                  <a:schemeClr val="bg1"/>
                </a:solidFill>
                <a:effectLst>
                  <a:outerShdw blurRad="38100" dist="38100" dir="2700000" algn="tl">
                    <a:srgbClr val="000000"/>
                  </a:outerShdw>
                </a:effectLst>
                <a:latin typeface="Calisto MT" panose="02040603050505030304" pitchFamily="18" charset="0"/>
              </a:rPr>
              <a:t>CAP VERT</a:t>
            </a:r>
          </a:p>
        </p:txBody>
      </p:sp>
      <p:sp>
        <p:nvSpPr>
          <p:cNvPr id="20" name="Rectangle 2"/>
          <p:cNvSpPr txBox="1">
            <a:spLocks noChangeArrowheads="1"/>
          </p:cNvSpPr>
          <p:nvPr/>
        </p:nvSpPr>
        <p:spPr>
          <a:xfrm>
            <a:off x="3343275" y="4547870"/>
            <a:ext cx="6515100" cy="62209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800" kern="1200" cap="all" baseline="0">
                <a:solidFill>
                  <a:schemeClr val="tx1"/>
                </a:solidFill>
                <a:latin typeface="+mj-lt"/>
                <a:ea typeface="+mj-ea"/>
                <a:cs typeface="+mj-cs"/>
              </a:defRPr>
            </a:lvl1pPr>
          </a:lstStyle>
          <a:p>
            <a:pPr algn="ctr">
              <a:defRPr/>
            </a:pPr>
            <a:endParaRPr lang="pt-PT" altLang="pt-PT" sz="3200" b="1" dirty="0" smtClean="0">
              <a:solidFill>
                <a:schemeClr val="bg1"/>
              </a:solidFill>
              <a:effectLst>
                <a:outerShdw blurRad="38100" dist="38100" dir="2700000" algn="tl">
                  <a:srgbClr val="000000"/>
                </a:outerShdw>
              </a:effectLst>
              <a:latin typeface="Calisto MT" panose="02040603050505030304" pitchFamily="18" charset="0"/>
            </a:endParaRPr>
          </a:p>
          <a:p>
            <a:pPr algn="ctr">
              <a:defRPr/>
            </a:pPr>
            <a:endParaRPr lang="pt-PT" altLang="pt-PT" sz="3200" b="1" dirty="0">
              <a:solidFill>
                <a:schemeClr val="bg1"/>
              </a:solidFill>
              <a:effectLst>
                <a:outerShdw blurRad="38100" dist="38100" dir="2700000" algn="tl">
                  <a:srgbClr val="000000"/>
                </a:outerShdw>
              </a:effectLst>
              <a:latin typeface="Calisto MT" panose="02040603050505030304" pitchFamily="18" charset="0"/>
            </a:endParaRPr>
          </a:p>
          <a:p>
            <a:pPr algn="ctr">
              <a:defRPr/>
            </a:pPr>
            <a:endParaRPr lang="pt-PT" altLang="pt-PT" sz="3200" b="1" dirty="0" smtClean="0">
              <a:solidFill>
                <a:schemeClr val="bg1"/>
              </a:solidFill>
              <a:effectLst>
                <a:outerShdw blurRad="38100" dist="38100" dir="2700000" algn="tl">
                  <a:srgbClr val="000000"/>
                </a:outerShdw>
              </a:effectLst>
              <a:latin typeface="Calisto MT" panose="02040603050505030304" pitchFamily="18" charset="0"/>
            </a:endParaRPr>
          </a:p>
          <a:p>
            <a:pPr algn="ctr">
              <a:defRPr/>
            </a:pPr>
            <a:endParaRPr lang="pt-PT" altLang="pt-PT" sz="3200" b="1" dirty="0">
              <a:solidFill>
                <a:schemeClr val="bg1"/>
              </a:solidFill>
              <a:effectLst>
                <a:outerShdw blurRad="38100" dist="38100" dir="2700000" algn="tl">
                  <a:srgbClr val="000000"/>
                </a:outerShdw>
              </a:effectLst>
              <a:latin typeface="Calisto MT" panose="02040603050505030304" pitchFamily="18" charset="0"/>
            </a:endParaRPr>
          </a:p>
          <a:p>
            <a:pPr algn="ctr">
              <a:defRPr/>
            </a:pPr>
            <a:endParaRPr lang="pt-PT" altLang="pt-PT" sz="3200" b="1" dirty="0">
              <a:solidFill>
                <a:schemeClr val="bg1"/>
              </a:solidFill>
              <a:effectLst>
                <a:outerShdw blurRad="38100" dist="38100" dir="2700000" algn="tl">
                  <a:srgbClr val="000000"/>
                </a:outerShdw>
              </a:effectLst>
              <a:latin typeface="Calisto MT" panose="02040603050505030304" pitchFamily="18" charset="0"/>
            </a:endParaRPr>
          </a:p>
          <a:p>
            <a:pPr algn="ctr">
              <a:defRPr/>
            </a:pPr>
            <a:r>
              <a:rPr lang="pt-PT" altLang="pt-PT" sz="3200" b="1" dirty="0" smtClean="0">
                <a:solidFill>
                  <a:schemeClr val="bg1"/>
                </a:solidFill>
                <a:effectLst>
                  <a:outerShdw blurRad="38100" dist="38100" dir="2700000" algn="tl">
                    <a:srgbClr val="000000"/>
                  </a:outerShdw>
                </a:effectLst>
                <a:latin typeface="Calisto MT" panose="02040603050505030304" pitchFamily="18" charset="0"/>
              </a:rPr>
              <a:t>ATLANTIC BUSINESS ROUND</a:t>
            </a:r>
          </a:p>
        </p:txBody>
      </p:sp>
      <p:pic>
        <p:nvPicPr>
          <p:cNvPr id="26" name="Imagem9"/>
          <p:cNvPicPr>
            <a:picLocks noChangeAspect="1"/>
          </p:cNvPicPr>
          <p:nvPr/>
        </p:nvPicPr>
        <p:blipFill>
          <a:blip r:embed="rId3"/>
          <a:stretch>
            <a:fillRect/>
          </a:stretch>
        </p:blipFill>
        <p:spPr>
          <a:xfrm>
            <a:off x="11830049" y="6569065"/>
            <a:ext cx="351155" cy="271790"/>
          </a:xfrm>
          <a:prstGeom prst="rect">
            <a:avLst/>
          </a:prstGeom>
          <a:noFill/>
          <a:ln>
            <a:noFill/>
          </a:ln>
          <a:effectLst/>
        </p:spPr>
      </p:pic>
      <p:sp>
        <p:nvSpPr>
          <p:cNvPr id="28" name="TextBox 27"/>
          <p:cNvSpPr txBox="1"/>
          <p:nvPr/>
        </p:nvSpPr>
        <p:spPr>
          <a:xfrm>
            <a:off x="10346717" y="6642093"/>
            <a:ext cx="1385514" cy="215444"/>
          </a:xfrm>
          <a:prstGeom prst="rect">
            <a:avLst/>
          </a:prstGeom>
          <a:noFill/>
        </p:spPr>
        <p:txBody>
          <a:bodyPr wrap="square" rtlCol="0">
            <a:spAutoFit/>
          </a:bodyPr>
          <a:lstStyle/>
          <a:p>
            <a:pPr algn="r"/>
            <a:r>
              <a:rPr lang="pt-PT" sz="800" b="1" i="1" dirty="0" smtClean="0">
                <a:solidFill>
                  <a:srgbClr val="3EA4BA"/>
                </a:solidFill>
                <a:latin typeface="Arial Narrow" panose="020B0606020202030204" pitchFamily="34" charset="0"/>
              </a:rPr>
              <a:t>Ref.E-EICV.01/2022/VD-E.01</a:t>
            </a:r>
            <a:r>
              <a:rPr lang="fr-FR" sz="800" dirty="0" smtClean="0">
                <a:latin typeface="Arial Narrow" panose="020B0606020202030204" pitchFamily="34" charset="0"/>
              </a:rPr>
              <a:t> </a:t>
            </a:r>
            <a:endParaRPr lang="pt-PT" sz="800" dirty="0">
              <a:latin typeface="Arial Narrow" panose="020B0606020202030204" pitchFamily="34" charset="0"/>
            </a:endParaRPr>
          </a:p>
        </p:txBody>
      </p:sp>
      <p:pic>
        <p:nvPicPr>
          <p:cNvPr id="29" name="Imagem 10" descr="LOGO-Paises ecowas"/>
          <p:cNvPicPr>
            <a:picLocks noChangeAspect="1"/>
          </p:cNvPicPr>
          <p:nvPr/>
        </p:nvPicPr>
        <p:blipFill>
          <a:blip r:embed="rId4"/>
          <a:stretch>
            <a:fillRect/>
          </a:stretch>
        </p:blipFill>
        <p:spPr>
          <a:xfrm>
            <a:off x="-3295" y="6159048"/>
            <a:ext cx="701023" cy="693941"/>
          </a:xfrm>
          <a:prstGeom prst="rect">
            <a:avLst/>
          </a:prstGeom>
        </p:spPr>
      </p:pic>
      <p:pic>
        <p:nvPicPr>
          <p:cNvPr id="30" name="Picture 2" descr="E:\DOSSIER 2020\atlanticbusinesscenter\flag\flag-waving-250.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016499" y="73188"/>
            <a:ext cx="1009882" cy="674602"/>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3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56223" y="3427448"/>
            <a:ext cx="2213632" cy="3180963"/>
          </a:xfrm>
          <a:prstGeom prst="rect">
            <a:avLst/>
          </a:prstGeom>
        </p:spPr>
      </p:pic>
      <p:pic>
        <p:nvPicPr>
          <p:cNvPr id="32" name="Picture 2" descr="Nigeria repatriates over 16,000 migrants from ECOWAS sub-region | Sierra  Leone News, This is Sierra Leone,All about Sierra Leone and Sierra Leone  News"/>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463467" y="1448156"/>
            <a:ext cx="3628231" cy="2010914"/>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3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8172" y="130790"/>
            <a:ext cx="2809414" cy="744260"/>
          </a:xfrm>
          <a:prstGeom prst="rect">
            <a:avLst/>
          </a:prstGeom>
        </p:spPr>
      </p:pic>
    </p:spTree>
    <p:extLst>
      <p:ext uri="{BB962C8B-B14F-4D97-AF65-F5344CB8AC3E}">
        <p14:creationId xmlns:p14="http://schemas.microsoft.com/office/powerpoint/2010/main" val="16894983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m 11"/>
          <p:cNvPicPr>
            <a:picLocks noChangeAspect="1"/>
          </p:cNvPicPr>
          <p:nvPr/>
        </p:nvPicPr>
        <p:blipFill>
          <a:blip r:embed="rId2"/>
          <a:stretch>
            <a:fillRect/>
          </a:stretch>
        </p:blipFill>
        <p:spPr>
          <a:xfrm>
            <a:off x="41275" y="1340485"/>
            <a:ext cx="2413000" cy="1356995"/>
          </a:xfrm>
          <a:prstGeom prst="rect">
            <a:avLst/>
          </a:prstGeom>
        </p:spPr>
      </p:pic>
      <p:sp>
        <p:nvSpPr>
          <p:cNvPr id="5" name="CaixaDeTexto 4"/>
          <p:cNvSpPr txBox="1"/>
          <p:nvPr/>
        </p:nvSpPr>
        <p:spPr>
          <a:xfrm>
            <a:off x="2351405" y="854075"/>
            <a:ext cx="8655685" cy="5734050"/>
          </a:xfrm>
          <a:prstGeom prst="rect">
            <a:avLst/>
          </a:prstGeom>
          <a:noFill/>
        </p:spPr>
        <p:txBody>
          <a:bodyPr wrap="square">
            <a:spAutoFit/>
          </a:bodyPr>
          <a:lstStyle/>
          <a:p>
            <a:pPr algn="just">
              <a:lnSpc>
                <a:spcPts val="1200"/>
              </a:lnSpc>
              <a:spcBef>
                <a:spcPts val="0"/>
              </a:spcBef>
              <a:spcAft>
                <a:spcPts val="0"/>
              </a:spcAft>
            </a:pPr>
            <a:r>
              <a:rPr lang="pt-PT" sz="1200" b="1" i="1" dirty="0">
                <a:solidFill>
                  <a:srgbClr val="008CBA"/>
                </a:solidFill>
                <a:latin typeface="Arial Narrow" panose="020B0606020202030204" pitchFamily="34" charset="0"/>
              </a:rPr>
              <a:t>AVANTAGES </a:t>
            </a:r>
            <a:r>
              <a:rPr lang="pt-PT" sz="1200" b="1" i="1" dirty="0" smtClean="0">
                <a:solidFill>
                  <a:srgbClr val="008CBA"/>
                </a:solidFill>
                <a:latin typeface="Arial Narrow" panose="020B0606020202030204" pitchFamily="34" charset="0"/>
              </a:rPr>
              <a:t>DU BUSINESS ROUND </a:t>
            </a:r>
          </a:p>
          <a:p>
            <a:pPr algn="just">
              <a:lnSpc>
                <a:spcPts val="1200"/>
              </a:lnSpc>
              <a:spcBef>
                <a:spcPts val="0"/>
              </a:spcBef>
              <a:spcAft>
                <a:spcPts val="0"/>
              </a:spcAft>
            </a:pPr>
            <a:r>
              <a:rPr lang="fr-FR" sz="1200" dirty="0">
                <a:latin typeface="Arial Narrow" panose="020B0606020202030204" pitchFamily="34" charset="0"/>
              </a:rPr>
              <a:t>Si votre entreprise ou activité est liée au commerce, à l'importation et à l'exportation, à la logistique, à l'investissement et à la participation des entreprises, exerce les fonctions de responsable de l'innovation, des technologies de l'information, du marketing, du commerce électronique, de l'agriculture, de l'élevage, du tourisme, de l'hôtellerie, de la formation ou du conseil, une table ronde d'affaires peut vous offrir d'importantes opportunités commerciales ainsi que vous aider à trouver des solutions pour développer votre marché en vous mettant en relation avec des partenaires stratégiques potentiels ou des partenaires dans un marché à fort potentiel et riche en </a:t>
            </a:r>
            <a:r>
              <a:rPr lang="fr-FR" sz="1200" dirty="0" smtClean="0">
                <a:latin typeface="Arial Narrow" panose="020B0606020202030204" pitchFamily="34" charset="0"/>
              </a:rPr>
              <a:t>opportunités d’affaire.</a:t>
            </a:r>
          </a:p>
          <a:p>
            <a:pPr algn="just">
              <a:lnSpc>
                <a:spcPts val="1200"/>
              </a:lnSpc>
              <a:spcBef>
                <a:spcPts val="0"/>
              </a:spcBef>
              <a:spcAft>
                <a:spcPts val="0"/>
              </a:spcAft>
            </a:pPr>
            <a:endParaRPr lang="pt-PT" sz="1200" dirty="0" smtClean="0">
              <a:latin typeface="Arial Narrow" panose="020B0606020202030204" pitchFamily="34" charset="0"/>
            </a:endParaRPr>
          </a:p>
          <a:p>
            <a:pPr algn="just">
              <a:lnSpc>
                <a:spcPts val="500"/>
              </a:lnSpc>
              <a:spcBef>
                <a:spcPts val="0"/>
              </a:spcBef>
              <a:spcAft>
                <a:spcPts val="0"/>
              </a:spcAft>
            </a:pPr>
            <a:endParaRPr lang="pt-PT" sz="1200" dirty="0">
              <a:latin typeface="Arial Narrow" panose="020B0606020202030204" pitchFamily="34" charset="0"/>
            </a:endParaRPr>
          </a:p>
          <a:p>
            <a:pPr algn="just">
              <a:lnSpc>
                <a:spcPts val="1200"/>
              </a:lnSpc>
              <a:spcBef>
                <a:spcPts val="0"/>
              </a:spcBef>
              <a:spcAft>
                <a:spcPts val="0"/>
              </a:spcAft>
            </a:pPr>
            <a:r>
              <a:rPr lang="fr-FR" sz="1200" b="1" i="1" dirty="0" smtClean="0">
                <a:solidFill>
                  <a:srgbClr val="008CBA"/>
                </a:solidFill>
                <a:latin typeface="Arial Narrow" panose="020B0606020202030204" pitchFamily="34" charset="0"/>
              </a:rPr>
              <a:t>LES PRINCIPAUX AVANTAGES DE PARTICIPER AU BUSINESS ROUND SONT: </a:t>
            </a:r>
            <a:endParaRPr lang="pt-PT" sz="1200" b="1" i="1" dirty="0">
              <a:solidFill>
                <a:srgbClr val="008CBA"/>
              </a:solidFill>
              <a:latin typeface="Arial Narrow" panose="020B0606020202030204" pitchFamily="34" charset="0"/>
            </a:endParaRPr>
          </a:p>
          <a:p>
            <a:pPr lvl="0" algn="just">
              <a:lnSpc>
                <a:spcPts val="1200"/>
              </a:lnSpc>
              <a:spcBef>
                <a:spcPts val="0"/>
              </a:spcBef>
              <a:spcAft>
                <a:spcPts val="0"/>
              </a:spcAft>
            </a:pPr>
            <a:r>
              <a:rPr lang="pt-PT" sz="1200" dirty="0" smtClean="0">
                <a:solidFill>
                  <a:srgbClr val="008CBA"/>
                </a:solidFill>
                <a:latin typeface="Arial Narrow" panose="020B0606020202030204" pitchFamily="34" charset="0"/>
                <a:sym typeface="+mn-ea"/>
              </a:rPr>
              <a:t>■ </a:t>
            </a:r>
            <a:r>
              <a:rPr lang="fr-FR" sz="1200" dirty="0" smtClean="0">
                <a:latin typeface="Arial Narrow" panose="020B0606020202030204" pitchFamily="34" charset="0"/>
                <a:sym typeface="+mn-ea"/>
              </a:rPr>
              <a:t>Ga</a:t>
            </a:r>
            <a:r>
              <a:rPr lang="fr-FR" sz="1200" dirty="0" smtClean="0">
                <a:solidFill>
                  <a:schemeClr val="tx1"/>
                </a:solidFill>
                <a:latin typeface="Arial Narrow" panose="020B0606020202030204" pitchFamily="34" charset="0"/>
                <a:sym typeface="+mn-ea"/>
              </a:rPr>
              <a:t>gner </a:t>
            </a:r>
            <a:r>
              <a:rPr lang="fr-FR" sz="1200" dirty="0">
                <a:solidFill>
                  <a:schemeClr val="tx1"/>
                </a:solidFill>
                <a:latin typeface="Arial Narrow" panose="020B0606020202030204" pitchFamily="34" charset="0"/>
                <a:sym typeface="+mn-ea"/>
              </a:rPr>
              <a:t>du temps et de la logistique: chaque dirigeant ou chef d'entreprise, par le biais du Business Round, </a:t>
            </a:r>
            <a:r>
              <a:rPr lang="fr-FR" sz="1200" dirty="0" smtClean="0">
                <a:solidFill>
                  <a:schemeClr val="tx1"/>
                </a:solidFill>
                <a:latin typeface="Arial Narrow" panose="020B0606020202030204" pitchFamily="34" charset="0"/>
                <a:sym typeface="+mn-ea"/>
              </a:rPr>
              <a:t>peut </a:t>
            </a:r>
            <a:r>
              <a:rPr lang="fr-FR" sz="1200" dirty="0">
                <a:solidFill>
                  <a:schemeClr val="tx1"/>
                </a:solidFill>
                <a:latin typeface="Arial Narrow" panose="020B0606020202030204" pitchFamily="34" charset="0"/>
                <a:sym typeface="+mn-ea"/>
              </a:rPr>
              <a:t>effectuer jusqu'à 16 réunions de 30 minutes au cours </a:t>
            </a:r>
            <a:r>
              <a:rPr lang="fr-FR" sz="1200" dirty="0" smtClean="0">
                <a:solidFill>
                  <a:schemeClr val="tx1"/>
                </a:solidFill>
                <a:latin typeface="Arial Narrow" panose="020B0606020202030204" pitchFamily="34" charset="0"/>
                <a:sym typeface="+mn-ea"/>
              </a:rPr>
              <a:t>d</a:t>
            </a:r>
            <a:r>
              <a:rPr lang="pt-PT" sz="1200" dirty="0" smtClean="0">
                <a:solidFill>
                  <a:schemeClr val="tx1"/>
                </a:solidFill>
                <a:latin typeface="Arial Narrow" panose="020B0606020202030204" pitchFamily="34" charset="0"/>
                <a:sym typeface="+mn-ea"/>
              </a:rPr>
              <a:t>e la journée du</a:t>
            </a:r>
            <a:r>
              <a:rPr lang="fr-FR" sz="1200" dirty="0" smtClean="0">
                <a:solidFill>
                  <a:schemeClr val="tx1"/>
                </a:solidFill>
                <a:latin typeface="Arial Narrow" panose="020B0606020202030204" pitchFamily="34" charset="0"/>
                <a:sym typeface="+mn-ea"/>
              </a:rPr>
              <a:t> 0</a:t>
            </a:r>
            <a:r>
              <a:rPr lang="pt-PT" altLang="fr-FR" sz="1200" dirty="0" smtClean="0">
                <a:solidFill>
                  <a:schemeClr val="tx1"/>
                </a:solidFill>
                <a:latin typeface="Arial Narrow" panose="020B0606020202030204" pitchFamily="34" charset="0"/>
                <a:sym typeface="+mn-ea"/>
              </a:rPr>
              <a:t>1</a:t>
            </a:r>
            <a:r>
              <a:rPr lang="pt-PT" altLang="fr-FR" sz="1200" dirty="0" smtClean="0">
                <a:latin typeface="Arial Narrow" panose="020B0606020202030204" pitchFamily="34" charset="0"/>
                <a:sym typeface="+mn-ea"/>
              </a:rPr>
              <a:t> Octobre</a:t>
            </a:r>
            <a:r>
              <a:rPr lang="fr-FR" sz="1200" dirty="0" smtClean="0">
                <a:latin typeface="Arial Narrow" panose="020B0606020202030204" pitchFamily="34" charset="0"/>
                <a:sym typeface="+mn-ea"/>
              </a:rPr>
              <a:t> 202</a:t>
            </a:r>
            <a:r>
              <a:rPr lang="pt-PT" sz="1200" dirty="0">
                <a:latin typeface="Arial Narrow" panose="020B0606020202030204" pitchFamily="34" charset="0"/>
                <a:sym typeface="+mn-ea"/>
              </a:rPr>
              <a:t>2</a:t>
            </a:r>
            <a:r>
              <a:rPr lang="fr-FR" sz="1200" dirty="0" smtClean="0">
                <a:latin typeface="Arial Narrow" panose="020B0606020202030204" pitchFamily="34" charset="0"/>
                <a:sym typeface="+mn-ea"/>
              </a:rPr>
              <a:t>, </a:t>
            </a:r>
            <a:r>
              <a:rPr lang="fr-FR" sz="1200" dirty="0">
                <a:latin typeface="Arial Narrow" panose="020B0606020202030204" pitchFamily="34" charset="0"/>
                <a:sym typeface="+mn-ea"/>
              </a:rPr>
              <a:t>chacune des réunions est </a:t>
            </a:r>
            <a:r>
              <a:rPr lang="fr-FR" sz="1200" dirty="0" smtClean="0">
                <a:latin typeface="Arial Narrow" panose="020B0606020202030204" pitchFamily="34" charset="0"/>
                <a:sym typeface="+mn-ea"/>
              </a:rPr>
              <a:t>préparée </a:t>
            </a:r>
            <a:r>
              <a:rPr lang="fr-FR" sz="1200" dirty="0">
                <a:latin typeface="Arial Narrow" panose="020B0606020202030204" pitchFamily="34" charset="0"/>
                <a:sym typeface="+mn-ea"/>
              </a:rPr>
              <a:t>à l'avance, ce qui permettr</a:t>
            </a:r>
            <a:r>
              <a:rPr lang="fr-FR" sz="1200" dirty="0">
                <a:solidFill>
                  <a:schemeClr val="tx1"/>
                </a:solidFill>
                <a:latin typeface="Arial Narrow" panose="020B0606020202030204" pitchFamily="34" charset="0"/>
                <a:sym typeface="+mn-ea"/>
              </a:rPr>
              <a:t>a </a:t>
            </a:r>
            <a:r>
              <a:rPr lang="fr-FR" sz="1200" dirty="0" smtClean="0">
                <a:solidFill>
                  <a:schemeClr val="tx1"/>
                </a:solidFill>
                <a:latin typeface="Arial Narrow" panose="020B0606020202030204" pitchFamily="34" charset="0"/>
                <a:sym typeface="+mn-ea"/>
              </a:rPr>
              <a:t>d’atteindre de</a:t>
            </a:r>
            <a:r>
              <a:rPr lang="fr-FR" sz="1200" dirty="0" smtClean="0">
                <a:latin typeface="Arial Narrow" panose="020B0606020202030204" pitchFamily="34" charset="0"/>
                <a:sym typeface="+mn-ea"/>
              </a:rPr>
              <a:t>s </a:t>
            </a:r>
            <a:r>
              <a:rPr lang="fr-FR" sz="1200" dirty="0">
                <a:latin typeface="Arial Narrow" panose="020B0606020202030204" pitchFamily="34" charset="0"/>
                <a:sym typeface="+mn-ea"/>
              </a:rPr>
              <a:t>résultats selon les objectifs définis. Si votre entreprise </a:t>
            </a:r>
            <a:r>
              <a:rPr lang="fr-FR" sz="1200" dirty="0" smtClean="0">
                <a:latin typeface="Arial Narrow" panose="020B0606020202030204" pitchFamily="34" charset="0"/>
                <a:sym typeface="+mn-ea"/>
              </a:rPr>
              <a:t>inscrit, </a:t>
            </a:r>
            <a:r>
              <a:rPr lang="fr-FR" sz="1200" dirty="0">
                <a:latin typeface="Arial Narrow" panose="020B0606020202030204" pitchFamily="34" charset="0"/>
                <a:sym typeface="+mn-ea"/>
              </a:rPr>
              <a:t>par exemple, 4 dirigeants, elle peut organiser jusqu'à 64 réunions clés avec des dirigeants de </a:t>
            </a:r>
            <a:r>
              <a:rPr lang="fr-FR" sz="1200" dirty="0" smtClean="0">
                <a:latin typeface="Arial Narrow" panose="020B0606020202030204" pitchFamily="34" charset="0"/>
                <a:sym typeface="+mn-ea"/>
              </a:rPr>
              <a:t>20 </a:t>
            </a:r>
            <a:r>
              <a:rPr lang="fr-FR" sz="1200" dirty="0">
                <a:latin typeface="Arial Narrow" panose="020B0606020202030204" pitchFamily="34" charset="0"/>
                <a:sym typeface="+mn-ea"/>
              </a:rPr>
              <a:t>pays en une seule journée, ce qui dans d'autres circonstances signifierait des semaines, voire des mois de voyage, de séjour, de coordination et de temps requis. </a:t>
            </a:r>
            <a:endParaRPr lang="fr-FR" sz="1200" dirty="0" smtClean="0">
              <a:latin typeface="Arial Narrow" panose="020B0606020202030204" pitchFamily="34" charset="0"/>
            </a:endParaRPr>
          </a:p>
          <a:p>
            <a:pPr lvl="0" algn="just">
              <a:lnSpc>
                <a:spcPts val="500"/>
              </a:lnSpc>
              <a:spcBef>
                <a:spcPts val="0"/>
              </a:spcBef>
              <a:spcAft>
                <a:spcPts val="0"/>
              </a:spcAft>
            </a:pPr>
            <a:endParaRPr lang="pt-PT" sz="1200" dirty="0">
              <a:latin typeface="Arial Narrow" panose="020B0606020202030204" pitchFamily="34" charset="0"/>
            </a:endParaRPr>
          </a:p>
          <a:p>
            <a:pPr lvl="0" algn="just">
              <a:lnSpc>
                <a:spcPts val="1200"/>
              </a:lnSpc>
              <a:spcBef>
                <a:spcPts val="0"/>
              </a:spcBef>
              <a:spcAft>
                <a:spcPts val="0"/>
              </a:spcAft>
            </a:pPr>
            <a:r>
              <a:rPr lang="pt-PT" sz="1200" dirty="0">
                <a:solidFill>
                  <a:srgbClr val="008CBA"/>
                </a:solidFill>
                <a:latin typeface="Arial Narrow" panose="020B0606020202030204" pitchFamily="34" charset="0"/>
                <a:sym typeface="+mn-ea"/>
              </a:rPr>
              <a:t>■ </a:t>
            </a:r>
            <a:r>
              <a:rPr lang="fr-FR" sz="1200" dirty="0" smtClean="0">
                <a:latin typeface="Arial Narrow" panose="020B0606020202030204" pitchFamily="34" charset="0"/>
                <a:sym typeface="+mn-ea"/>
              </a:rPr>
              <a:t>Éla</a:t>
            </a:r>
            <a:r>
              <a:rPr lang="fr-FR" sz="1200" dirty="0" smtClean="0">
                <a:solidFill>
                  <a:schemeClr val="tx1"/>
                </a:solidFill>
                <a:latin typeface="Arial Narrow" panose="020B0606020202030204" pitchFamily="34" charset="0"/>
                <a:sym typeface="+mn-ea"/>
              </a:rPr>
              <a:t>rgir </a:t>
            </a:r>
            <a:r>
              <a:rPr lang="fr-FR" sz="1200" dirty="0">
                <a:latin typeface="Arial Narrow" panose="020B0606020202030204" pitchFamily="34" charset="0"/>
                <a:sym typeface="+mn-ea"/>
              </a:rPr>
              <a:t>votre base de contacts commerciaux et </a:t>
            </a:r>
            <a:r>
              <a:rPr lang="fr-FR" sz="1200" dirty="0" smtClean="0">
                <a:latin typeface="Arial Narrow" panose="020B0606020202030204" pitchFamily="34" charset="0"/>
                <a:sym typeface="+mn-ea"/>
              </a:rPr>
              <a:t>rencont</a:t>
            </a:r>
            <a:r>
              <a:rPr lang="fr-FR" sz="1200" dirty="0" smtClean="0">
                <a:solidFill>
                  <a:schemeClr val="tx1"/>
                </a:solidFill>
                <a:latin typeface="Arial Narrow" panose="020B0606020202030204" pitchFamily="34" charset="0"/>
                <a:sym typeface="+mn-ea"/>
              </a:rPr>
              <a:t>rer </a:t>
            </a:r>
            <a:r>
              <a:rPr lang="fr-FR" sz="1200" dirty="0">
                <a:latin typeface="Arial Narrow" panose="020B0606020202030204" pitchFamily="34" charset="0"/>
                <a:sym typeface="+mn-ea"/>
              </a:rPr>
              <a:t>d'autres acteurs de votre secteur principal, en créant des alliances et des partenariats qui vous permettent d'élargir votre réseau commercial</a:t>
            </a:r>
            <a:r>
              <a:rPr lang="fr-FR" sz="1200" dirty="0" smtClean="0">
                <a:latin typeface="Arial Narrow" panose="020B0606020202030204" pitchFamily="34" charset="0"/>
                <a:sym typeface="+mn-ea"/>
              </a:rPr>
              <a:t>.</a:t>
            </a:r>
            <a:endParaRPr lang="fr-FR" sz="1200" dirty="0" smtClean="0">
              <a:latin typeface="Arial Narrow" panose="020B0606020202030204" pitchFamily="34" charset="0"/>
            </a:endParaRPr>
          </a:p>
          <a:p>
            <a:pPr lvl="0" algn="just">
              <a:lnSpc>
                <a:spcPts val="500"/>
              </a:lnSpc>
              <a:spcBef>
                <a:spcPts val="0"/>
              </a:spcBef>
              <a:spcAft>
                <a:spcPts val="0"/>
              </a:spcAft>
            </a:pPr>
            <a:endParaRPr lang="pt-PT" sz="1200" dirty="0">
              <a:latin typeface="Arial Narrow" panose="020B0606020202030204" pitchFamily="34" charset="0"/>
            </a:endParaRPr>
          </a:p>
          <a:p>
            <a:pPr lvl="0" algn="just">
              <a:lnSpc>
                <a:spcPts val="1200"/>
              </a:lnSpc>
              <a:spcBef>
                <a:spcPts val="0"/>
              </a:spcBef>
              <a:spcAft>
                <a:spcPts val="0"/>
              </a:spcAft>
            </a:pPr>
            <a:r>
              <a:rPr lang="pt-PT" sz="1200" dirty="0">
                <a:solidFill>
                  <a:srgbClr val="008CBA"/>
                </a:solidFill>
                <a:latin typeface="Arial Narrow" panose="020B0606020202030204" pitchFamily="34" charset="0"/>
                <a:sym typeface="+mn-ea"/>
              </a:rPr>
              <a:t>■ </a:t>
            </a:r>
            <a:r>
              <a:rPr lang="fr-FR" sz="1200" dirty="0" smtClean="0">
                <a:latin typeface="Arial Narrow" panose="020B0606020202030204" pitchFamily="34" charset="0"/>
                <a:sym typeface="+mn-ea"/>
              </a:rPr>
              <a:t>Éta</a:t>
            </a:r>
            <a:r>
              <a:rPr lang="fr-FR" sz="1200" dirty="0" smtClean="0">
                <a:solidFill>
                  <a:schemeClr val="tx1"/>
                </a:solidFill>
                <a:latin typeface="Arial Narrow" panose="020B0606020202030204" pitchFamily="34" charset="0"/>
                <a:sym typeface="+mn-ea"/>
              </a:rPr>
              <a:t>blir d</a:t>
            </a:r>
            <a:r>
              <a:rPr lang="fr-FR" sz="1200" dirty="0" smtClean="0">
                <a:latin typeface="Arial Narrow" panose="020B0606020202030204" pitchFamily="34" charset="0"/>
                <a:sym typeface="+mn-ea"/>
              </a:rPr>
              <a:t>es </a:t>
            </a:r>
            <a:r>
              <a:rPr lang="fr-FR" sz="1200" dirty="0">
                <a:latin typeface="Arial Narrow" panose="020B0606020202030204" pitchFamily="34" charset="0"/>
                <a:sym typeface="+mn-ea"/>
              </a:rPr>
              <a:t>contacts avec les principales entreprises et professionnels de votre secteur qui seraient autrement très difficiles à réaliser</a:t>
            </a:r>
            <a:r>
              <a:rPr lang="fr-FR" sz="1200" dirty="0" smtClean="0">
                <a:latin typeface="Arial Narrow" panose="020B0606020202030204" pitchFamily="34" charset="0"/>
                <a:sym typeface="+mn-ea"/>
              </a:rPr>
              <a:t>.</a:t>
            </a:r>
            <a:endParaRPr lang="fr-FR" sz="1200" dirty="0" smtClean="0">
              <a:latin typeface="Arial Narrow" panose="020B0606020202030204" pitchFamily="34" charset="0"/>
            </a:endParaRPr>
          </a:p>
          <a:p>
            <a:pPr lvl="0" algn="just">
              <a:lnSpc>
                <a:spcPts val="500"/>
              </a:lnSpc>
              <a:spcBef>
                <a:spcPts val="0"/>
              </a:spcBef>
              <a:spcAft>
                <a:spcPts val="0"/>
              </a:spcAft>
            </a:pPr>
            <a:endParaRPr lang="pt-PT" sz="1200" dirty="0">
              <a:latin typeface="Arial Narrow" panose="020B0606020202030204" pitchFamily="34" charset="0"/>
            </a:endParaRPr>
          </a:p>
          <a:p>
            <a:pPr lvl="0" algn="just">
              <a:lnSpc>
                <a:spcPts val="1200"/>
              </a:lnSpc>
              <a:spcBef>
                <a:spcPts val="0"/>
              </a:spcBef>
              <a:spcAft>
                <a:spcPts val="0"/>
              </a:spcAft>
            </a:pPr>
            <a:r>
              <a:rPr lang="pt-PT" sz="1200" dirty="0">
                <a:solidFill>
                  <a:srgbClr val="008CBA"/>
                </a:solidFill>
                <a:latin typeface="Arial Narrow" panose="020B0606020202030204" pitchFamily="34" charset="0"/>
                <a:sym typeface="+mn-ea"/>
              </a:rPr>
              <a:t>■ </a:t>
            </a:r>
            <a:r>
              <a:rPr lang="fr-FR" sz="1200" dirty="0" smtClean="0">
                <a:latin typeface="Arial Narrow" panose="020B0606020202030204" pitchFamily="34" charset="0"/>
                <a:sym typeface="+mn-ea"/>
              </a:rPr>
              <a:t>Dé</a:t>
            </a:r>
            <a:r>
              <a:rPr lang="fr-FR" sz="1200" dirty="0" smtClean="0">
                <a:solidFill>
                  <a:schemeClr val="tx1"/>
                </a:solidFill>
                <a:latin typeface="Arial Narrow" panose="020B0606020202030204" pitchFamily="34" charset="0"/>
                <a:sym typeface="+mn-ea"/>
              </a:rPr>
              <a:t>velopper </a:t>
            </a:r>
            <a:r>
              <a:rPr lang="fr-FR" sz="1200" dirty="0">
                <a:solidFill>
                  <a:schemeClr val="tx1"/>
                </a:solidFill>
                <a:latin typeface="Arial Narrow" panose="020B0606020202030204" pitchFamily="34" charset="0"/>
                <a:sym typeface="+mn-ea"/>
              </a:rPr>
              <a:t>v</a:t>
            </a:r>
            <a:r>
              <a:rPr lang="fr-FR" sz="1200" dirty="0">
                <a:latin typeface="Arial Narrow" panose="020B0606020202030204" pitchFamily="34" charset="0"/>
                <a:sym typeface="+mn-ea"/>
              </a:rPr>
              <a:t>os réseaux commerciaux et </a:t>
            </a:r>
            <a:r>
              <a:rPr lang="fr-FR" sz="1200" dirty="0" smtClean="0">
                <a:latin typeface="Arial Narrow" panose="020B0606020202030204" pitchFamily="34" charset="0"/>
                <a:sym typeface="+mn-ea"/>
              </a:rPr>
              <a:t>d’affaires </a:t>
            </a:r>
            <a:r>
              <a:rPr lang="fr-FR" sz="1200" dirty="0">
                <a:latin typeface="Arial Narrow" panose="020B0606020202030204" pitchFamily="34" charset="0"/>
                <a:sym typeface="+mn-ea"/>
              </a:rPr>
              <a:t>sur les marchés africains, américains et d'autres continents</a:t>
            </a:r>
            <a:r>
              <a:rPr lang="fr-FR" sz="1200" dirty="0" smtClean="0">
                <a:latin typeface="Arial Narrow" panose="020B0606020202030204" pitchFamily="34" charset="0"/>
                <a:sym typeface="+mn-ea"/>
              </a:rPr>
              <a:t>.</a:t>
            </a:r>
          </a:p>
          <a:p>
            <a:pPr lvl="0" algn="just">
              <a:lnSpc>
                <a:spcPts val="1200"/>
              </a:lnSpc>
              <a:spcBef>
                <a:spcPts val="0"/>
              </a:spcBef>
              <a:spcAft>
                <a:spcPts val="0"/>
              </a:spcAft>
            </a:pPr>
            <a:endParaRPr lang="fr-FR" sz="1200" dirty="0" smtClean="0">
              <a:latin typeface="Arial Narrow" panose="020B0606020202030204" pitchFamily="34" charset="0"/>
            </a:endParaRPr>
          </a:p>
          <a:p>
            <a:pPr lvl="0" algn="just">
              <a:lnSpc>
                <a:spcPts val="500"/>
              </a:lnSpc>
              <a:spcBef>
                <a:spcPts val="0"/>
              </a:spcBef>
              <a:spcAft>
                <a:spcPts val="0"/>
              </a:spcAft>
            </a:pPr>
            <a:endParaRPr lang="pt-PT" sz="1200" dirty="0">
              <a:latin typeface="Arial Narrow" panose="020B0606020202030204" pitchFamily="34" charset="0"/>
            </a:endParaRPr>
          </a:p>
          <a:p>
            <a:pPr algn="just">
              <a:lnSpc>
                <a:spcPts val="1200"/>
              </a:lnSpc>
              <a:spcBef>
                <a:spcPts val="0"/>
              </a:spcBef>
              <a:spcAft>
                <a:spcPts val="0"/>
              </a:spcAft>
            </a:pPr>
            <a:r>
              <a:rPr lang="fr-FR" sz="1400" b="1" i="1" dirty="0">
                <a:solidFill>
                  <a:srgbClr val="008CBA"/>
                </a:solidFill>
                <a:latin typeface="Arial Narrow" panose="020B0606020202030204" pitchFamily="34" charset="0"/>
              </a:rPr>
              <a:t>SOUTIEN AUX </a:t>
            </a:r>
            <a:r>
              <a:rPr lang="fr-FR" sz="1400" b="1" i="1" dirty="0" smtClean="0">
                <a:solidFill>
                  <a:srgbClr val="008CBA"/>
                </a:solidFill>
                <a:latin typeface="Arial Narrow" panose="020B0606020202030204" pitchFamily="34" charset="0"/>
              </a:rPr>
              <a:t>AFFAIRES </a:t>
            </a:r>
            <a:r>
              <a:rPr lang="fr-FR" sz="1400" b="1" i="1" dirty="0">
                <a:solidFill>
                  <a:srgbClr val="008CBA"/>
                </a:solidFill>
                <a:latin typeface="Arial Narrow" panose="020B0606020202030204" pitchFamily="34" charset="0"/>
              </a:rPr>
              <a:t>ET INITIATIVES </a:t>
            </a:r>
            <a:r>
              <a:rPr lang="fr-FR" sz="1400" b="1" i="1" dirty="0" smtClean="0">
                <a:solidFill>
                  <a:srgbClr val="008CBA"/>
                </a:solidFill>
                <a:latin typeface="Arial Narrow" panose="020B0606020202030204" pitchFamily="34" charset="0"/>
              </a:rPr>
              <a:t>D'ENTREPRISE</a:t>
            </a:r>
          </a:p>
          <a:p>
            <a:pPr algn="just">
              <a:lnSpc>
                <a:spcPts val="1200"/>
              </a:lnSpc>
              <a:spcBef>
                <a:spcPts val="0"/>
              </a:spcBef>
              <a:spcAft>
                <a:spcPts val="0"/>
              </a:spcAft>
            </a:pPr>
            <a:r>
              <a:rPr lang="fr-FR" sz="1200" i="1" dirty="0">
                <a:latin typeface="Arial Narrow" panose="020B0606020202030204" pitchFamily="34" charset="0"/>
              </a:rPr>
              <a:t>ATLANTIC BUSINESS </a:t>
            </a:r>
            <a:r>
              <a:rPr lang="pt-PT" altLang="fr-FR" sz="1200" i="1" dirty="0">
                <a:latin typeface="Arial Narrow" panose="020B0606020202030204" pitchFamily="34" charset="0"/>
              </a:rPr>
              <a:t>FORUM</a:t>
            </a:r>
            <a:r>
              <a:rPr lang="fr-FR" sz="1200" dirty="0">
                <a:latin typeface="Arial Narrow" panose="020B0606020202030204" pitchFamily="34" charset="0"/>
              </a:rPr>
              <a:t> et son réseau de partenaires stratégiques, </a:t>
            </a:r>
            <a:r>
              <a:rPr lang="fr-FR" sz="1200" dirty="0" smtClean="0">
                <a:latin typeface="Arial Narrow" panose="020B0606020202030204" pitchFamily="34" charset="0"/>
              </a:rPr>
              <a:t>«</a:t>
            </a:r>
            <a:r>
              <a:rPr lang="fr-FR" sz="1200" i="1" dirty="0">
                <a:latin typeface="Arial Narrow" panose="020B0606020202030204" pitchFamily="34" charset="0"/>
              </a:rPr>
              <a:t>Points focaux</a:t>
            </a:r>
            <a:r>
              <a:rPr lang="fr-FR" sz="1200" dirty="0" smtClean="0">
                <a:latin typeface="Arial Narrow" panose="020B0606020202030204" pitchFamily="34" charset="0"/>
              </a:rPr>
              <a:t>», </a:t>
            </a:r>
            <a:r>
              <a:rPr lang="fr-FR" sz="1200" dirty="0">
                <a:latin typeface="Arial Narrow" panose="020B0606020202030204" pitchFamily="34" charset="0"/>
              </a:rPr>
              <a:t>soutiennent votre entreprise en vous aidant à vous positionner sur les marchés avant, pendant et après l'événement</a:t>
            </a:r>
            <a:r>
              <a:rPr lang="fr-FR" sz="1200" dirty="0" smtClean="0">
                <a:latin typeface="Arial Narrow" panose="020B0606020202030204" pitchFamily="34" charset="0"/>
              </a:rPr>
              <a:t>.</a:t>
            </a:r>
          </a:p>
          <a:p>
            <a:pPr algn="just">
              <a:lnSpc>
                <a:spcPts val="700"/>
              </a:lnSpc>
              <a:spcBef>
                <a:spcPts val="0"/>
              </a:spcBef>
              <a:spcAft>
                <a:spcPts val="0"/>
              </a:spcAft>
            </a:pPr>
            <a:endParaRPr lang="pt-PT" sz="1200" dirty="0" smtClean="0">
              <a:latin typeface="Arial Narrow" panose="020B0606020202030204" pitchFamily="34" charset="0"/>
            </a:endParaRPr>
          </a:p>
          <a:p>
            <a:pPr algn="just">
              <a:lnSpc>
                <a:spcPts val="1200"/>
              </a:lnSpc>
              <a:spcBef>
                <a:spcPts val="0"/>
              </a:spcBef>
              <a:spcAft>
                <a:spcPts val="0"/>
              </a:spcAft>
            </a:pPr>
            <a:r>
              <a:rPr lang="fr-FR" sz="1200" dirty="0">
                <a:latin typeface="Arial Narrow" panose="020B0606020202030204" pitchFamily="34" charset="0"/>
              </a:rPr>
              <a:t>Les partenaires, ci-après dénommés </a:t>
            </a:r>
            <a:r>
              <a:rPr lang="fr-FR" sz="1200" i="1" dirty="0">
                <a:latin typeface="Arial Narrow" panose="020B0606020202030204" pitchFamily="34" charset="0"/>
              </a:rPr>
              <a:t>Points focaux</a:t>
            </a:r>
            <a:r>
              <a:rPr lang="fr-FR" sz="1200" dirty="0" smtClean="0">
                <a:latin typeface="Arial Narrow" panose="020B0606020202030204" pitchFamily="34" charset="0"/>
              </a:rPr>
              <a:t>, </a:t>
            </a:r>
            <a:r>
              <a:rPr lang="fr-FR" sz="1200" dirty="0">
                <a:latin typeface="Arial Narrow" panose="020B0606020202030204" pitchFamily="34" charset="0"/>
              </a:rPr>
              <a:t>planifient, dirigent et coordonnent les activités liées à la commercialisation et à la vente des produits et / ou services gérés par </a:t>
            </a:r>
            <a:r>
              <a:rPr lang="fr-FR" sz="1200" i="1" dirty="0">
                <a:latin typeface="Arial Narrow" panose="020B0606020202030204" pitchFamily="34" charset="0"/>
              </a:rPr>
              <a:t>ATLANTIC BUSINESS </a:t>
            </a:r>
            <a:r>
              <a:rPr lang="pt-PT" altLang="fr-FR" sz="1200" i="1" dirty="0" smtClean="0">
                <a:latin typeface="Arial Narrow" panose="020B0606020202030204" pitchFamily="34" charset="0"/>
              </a:rPr>
              <a:t>ROUND</a:t>
            </a:r>
            <a:r>
              <a:rPr lang="fr-FR" sz="1200" dirty="0" smtClean="0">
                <a:latin typeface="Arial Narrow" panose="020B0606020202030204" pitchFamily="34" charset="0"/>
              </a:rPr>
              <a:t>, </a:t>
            </a:r>
            <a:r>
              <a:rPr lang="fr-FR" sz="1200" dirty="0">
                <a:latin typeface="Arial Narrow" panose="020B0606020202030204" pitchFamily="34" charset="0"/>
              </a:rPr>
              <a:t>ainsi que le soutien aux entreprises et aux entrepreneurs dans les entreprises où ils opèrent</a:t>
            </a:r>
            <a:r>
              <a:rPr lang="fr-FR" sz="1200" dirty="0" smtClean="0">
                <a:latin typeface="Arial Narrow" panose="020B0606020202030204" pitchFamily="34" charset="0"/>
              </a:rPr>
              <a:t>.</a:t>
            </a:r>
            <a:endParaRPr lang="fr-FR" sz="1400" dirty="0" smtClean="0">
              <a:latin typeface="Arial Narrow" panose="020B0606020202030204" pitchFamily="34" charset="0"/>
            </a:endParaRPr>
          </a:p>
          <a:p>
            <a:pPr algn="just">
              <a:lnSpc>
                <a:spcPts val="1200"/>
              </a:lnSpc>
              <a:spcBef>
                <a:spcPts val="0"/>
              </a:spcBef>
              <a:spcAft>
                <a:spcPts val="0"/>
              </a:spcAft>
            </a:pPr>
            <a:endParaRPr lang="pt-PT" sz="1400" dirty="0" smtClean="0">
              <a:latin typeface="Arial Narrow" panose="020B0606020202030204" pitchFamily="34" charset="0"/>
            </a:endParaRPr>
          </a:p>
          <a:p>
            <a:pPr algn="just">
              <a:lnSpc>
                <a:spcPts val="1200"/>
              </a:lnSpc>
              <a:spcBef>
                <a:spcPts val="0"/>
              </a:spcBef>
              <a:spcAft>
                <a:spcPts val="0"/>
              </a:spcAft>
            </a:pPr>
            <a:r>
              <a:rPr lang="fr-FR" sz="1200" b="1" i="1" dirty="0" smtClean="0">
                <a:solidFill>
                  <a:srgbClr val="008CBA"/>
                </a:solidFill>
                <a:latin typeface="Arial Narrow" panose="020B0606020202030204" pitchFamily="34" charset="0"/>
              </a:rPr>
              <a:t>LES ACTIVITÉS DES POINTS FOCAUX CONSISTENT EN: </a:t>
            </a:r>
            <a:endParaRPr lang="pt-PT" sz="1200" b="1" i="1" dirty="0">
              <a:solidFill>
                <a:srgbClr val="008CBA"/>
              </a:solidFill>
              <a:latin typeface="Arial Narrow" panose="020B0606020202030204" pitchFamily="34" charset="0"/>
            </a:endParaRPr>
          </a:p>
          <a:p>
            <a:pPr algn="just">
              <a:lnSpc>
                <a:spcPts val="1200"/>
              </a:lnSpc>
              <a:spcBef>
                <a:spcPts val="0"/>
              </a:spcBef>
              <a:spcAft>
                <a:spcPts val="0"/>
              </a:spcAft>
            </a:pPr>
            <a:r>
              <a:rPr lang="pt-PT" sz="1200" dirty="0">
                <a:solidFill>
                  <a:srgbClr val="008CBA"/>
                </a:solidFill>
                <a:latin typeface="Arial Narrow" panose="020B0606020202030204" pitchFamily="34" charset="0"/>
              </a:rPr>
              <a:t>■ </a:t>
            </a:r>
            <a:r>
              <a:rPr lang="fr-FR" sz="1200" dirty="0">
                <a:latin typeface="Arial Narrow" panose="020B0606020202030204" pitchFamily="34" charset="0"/>
              </a:rPr>
              <a:t>La coordination des activités du réseau </a:t>
            </a:r>
            <a:r>
              <a:rPr lang="fr-FR" sz="1200" dirty="0" smtClean="0">
                <a:latin typeface="Arial Narrow" panose="020B0606020202030204" pitchFamily="34" charset="0"/>
              </a:rPr>
              <a:t>d'entreprises</a:t>
            </a:r>
            <a:r>
              <a:rPr lang="fr-FR" sz="1200" dirty="0" smtClean="0">
                <a:solidFill>
                  <a:srgbClr val="FF0000"/>
                </a:solidFill>
                <a:latin typeface="Arial Narrow" panose="020B0606020202030204" pitchFamily="34" charset="0"/>
              </a:rPr>
              <a:t> </a:t>
            </a:r>
            <a:r>
              <a:rPr lang="fr-FR" sz="1200" dirty="0">
                <a:latin typeface="Arial Narrow" panose="020B0606020202030204" pitchFamily="34" charset="0"/>
              </a:rPr>
              <a:t>dans la zone géographique sous sa direction</a:t>
            </a:r>
            <a:r>
              <a:rPr lang="pt-PT" sz="1200" dirty="0" smtClean="0">
                <a:latin typeface="Arial Narrow" panose="020B0606020202030204" pitchFamily="34" charset="0"/>
              </a:rPr>
              <a:t>;</a:t>
            </a:r>
            <a:endParaRPr lang="pt-PT" sz="1200" dirty="0">
              <a:latin typeface="Arial Narrow" panose="020B0606020202030204" pitchFamily="34" charset="0"/>
            </a:endParaRPr>
          </a:p>
          <a:p>
            <a:pPr algn="just">
              <a:lnSpc>
                <a:spcPts val="1200"/>
              </a:lnSpc>
              <a:spcBef>
                <a:spcPts val="0"/>
              </a:spcBef>
              <a:spcAft>
                <a:spcPts val="0"/>
              </a:spcAft>
            </a:pPr>
            <a:r>
              <a:rPr lang="pt-PT" sz="1200" dirty="0">
                <a:solidFill>
                  <a:srgbClr val="008CBA"/>
                </a:solidFill>
                <a:latin typeface="Arial Narrow" panose="020B0606020202030204" pitchFamily="34" charset="0"/>
              </a:rPr>
              <a:t>■ </a:t>
            </a:r>
            <a:r>
              <a:rPr lang="fr-FR" sz="1200" dirty="0">
                <a:latin typeface="Arial Narrow" panose="020B0606020202030204" pitchFamily="34" charset="0"/>
              </a:rPr>
              <a:t>Définition et gestion du marché sous sa direction</a:t>
            </a:r>
            <a:r>
              <a:rPr lang="pt-PT" sz="1200" dirty="0" smtClean="0">
                <a:latin typeface="Arial Narrow" panose="020B0606020202030204" pitchFamily="34" charset="0"/>
              </a:rPr>
              <a:t>;</a:t>
            </a:r>
            <a:endParaRPr lang="pt-PT" sz="1200" dirty="0">
              <a:latin typeface="Arial Narrow" panose="020B0606020202030204" pitchFamily="34" charset="0"/>
            </a:endParaRPr>
          </a:p>
          <a:p>
            <a:pPr algn="just">
              <a:lnSpc>
                <a:spcPts val="1200"/>
              </a:lnSpc>
              <a:spcBef>
                <a:spcPts val="0"/>
              </a:spcBef>
              <a:spcAft>
                <a:spcPts val="0"/>
              </a:spcAft>
            </a:pPr>
            <a:r>
              <a:rPr lang="pt-PT" sz="1200" dirty="0">
                <a:solidFill>
                  <a:srgbClr val="008CBA"/>
                </a:solidFill>
                <a:latin typeface="Arial Narrow" panose="020B0606020202030204" pitchFamily="34" charset="0"/>
              </a:rPr>
              <a:t>■ </a:t>
            </a:r>
            <a:r>
              <a:rPr lang="fr-FR" sz="1200" dirty="0">
                <a:latin typeface="Arial Narrow" panose="020B0606020202030204" pitchFamily="34" charset="0"/>
              </a:rPr>
              <a:t>Planification et ordonnancement des réunions</a:t>
            </a:r>
            <a:r>
              <a:rPr lang="pt-PT" sz="1200" dirty="0" smtClean="0">
                <a:latin typeface="Arial Narrow" panose="020B0606020202030204" pitchFamily="34" charset="0"/>
              </a:rPr>
              <a:t>;</a:t>
            </a:r>
            <a:endParaRPr lang="pt-PT" sz="1200" dirty="0">
              <a:latin typeface="Arial Narrow" panose="020B0606020202030204" pitchFamily="34" charset="0"/>
            </a:endParaRPr>
          </a:p>
          <a:p>
            <a:pPr algn="just">
              <a:lnSpc>
                <a:spcPts val="1200"/>
              </a:lnSpc>
              <a:spcBef>
                <a:spcPts val="0"/>
              </a:spcBef>
              <a:spcAft>
                <a:spcPts val="0"/>
              </a:spcAft>
            </a:pPr>
            <a:r>
              <a:rPr lang="pt-PT" sz="1200" dirty="0">
                <a:solidFill>
                  <a:srgbClr val="008CBA"/>
                </a:solidFill>
                <a:latin typeface="Arial Narrow" panose="020B0606020202030204" pitchFamily="34" charset="0"/>
              </a:rPr>
              <a:t>■ </a:t>
            </a:r>
            <a:r>
              <a:rPr lang="fr-FR" sz="1200" dirty="0">
                <a:latin typeface="Arial Narrow" panose="020B0606020202030204" pitchFamily="34" charset="0"/>
              </a:rPr>
              <a:t>Enquête sur les opportunités et les besoins des entreprises du réseau</a:t>
            </a:r>
            <a:r>
              <a:rPr lang="pt-PT" sz="1200" dirty="0" smtClean="0">
                <a:latin typeface="Arial Narrow" panose="020B0606020202030204" pitchFamily="34" charset="0"/>
              </a:rPr>
              <a:t>;</a:t>
            </a:r>
            <a:endParaRPr lang="pt-PT" sz="1200" dirty="0">
              <a:latin typeface="Arial Narrow" panose="020B0606020202030204" pitchFamily="34" charset="0"/>
            </a:endParaRPr>
          </a:p>
          <a:p>
            <a:pPr algn="just">
              <a:lnSpc>
                <a:spcPts val="1200"/>
              </a:lnSpc>
              <a:spcBef>
                <a:spcPts val="0"/>
              </a:spcBef>
              <a:spcAft>
                <a:spcPts val="0"/>
              </a:spcAft>
            </a:pPr>
            <a:r>
              <a:rPr lang="pt-PT" sz="1200" dirty="0">
                <a:solidFill>
                  <a:srgbClr val="008CBA"/>
                </a:solidFill>
                <a:latin typeface="Arial Narrow" panose="020B0606020202030204" pitchFamily="34" charset="0"/>
              </a:rPr>
              <a:t>■ </a:t>
            </a:r>
            <a:r>
              <a:rPr lang="pt-PT" sz="1200" dirty="0" err="1">
                <a:latin typeface="Arial Narrow" panose="020B0606020202030204" pitchFamily="34" charset="0"/>
              </a:rPr>
              <a:t>Préparation</a:t>
            </a:r>
            <a:r>
              <a:rPr lang="pt-PT" sz="1200" dirty="0">
                <a:latin typeface="Arial Narrow" panose="020B0606020202030204" pitchFamily="34" charset="0"/>
              </a:rPr>
              <a:t> de la </a:t>
            </a:r>
            <a:r>
              <a:rPr lang="pt-PT" sz="1200" dirty="0" err="1">
                <a:latin typeface="Arial Narrow" panose="020B0606020202030204" pitchFamily="34" charset="0"/>
              </a:rPr>
              <a:t>proposition</a:t>
            </a:r>
            <a:r>
              <a:rPr lang="pt-PT" sz="1200" dirty="0">
                <a:latin typeface="Arial Narrow" panose="020B0606020202030204" pitchFamily="34" charset="0"/>
              </a:rPr>
              <a:t>;</a:t>
            </a:r>
          </a:p>
          <a:p>
            <a:pPr algn="just">
              <a:lnSpc>
                <a:spcPts val="1200"/>
              </a:lnSpc>
              <a:spcBef>
                <a:spcPts val="0"/>
              </a:spcBef>
              <a:spcAft>
                <a:spcPts val="0"/>
              </a:spcAft>
            </a:pPr>
            <a:r>
              <a:rPr lang="pt-PT" sz="1200" dirty="0">
                <a:solidFill>
                  <a:srgbClr val="008CBA"/>
                </a:solidFill>
                <a:latin typeface="Arial Narrow" panose="020B0606020202030204" pitchFamily="34" charset="0"/>
              </a:rPr>
              <a:t>■ </a:t>
            </a:r>
            <a:r>
              <a:rPr lang="fr-FR" sz="1200" dirty="0">
                <a:latin typeface="Arial Narrow" panose="020B0606020202030204" pitchFamily="34" charset="0"/>
              </a:rPr>
              <a:t>Les négociations avec les entités publiques chargées d'attirer les investissements étrangers dans le pays concerné, afin d'obtenir les </a:t>
            </a:r>
            <a:r>
              <a:rPr lang="fr-FR" sz="1200" dirty="0" smtClean="0">
                <a:latin typeface="Arial Narrow" panose="020B0606020202030204" pitchFamily="34" charset="0"/>
              </a:rPr>
              <a:t>bénéfices </a:t>
            </a:r>
            <a:r>
              <a:rPr lang="fr-FR" sz="1200" dirty="0">
                <a:latin typeface="Arial Narrow" panose="020B0606020202030204" pitchFamily="34" charset="0"/>
              </a:rPr>
              <a:t>et les avantages juridiques pour les entreprises intéressées</a:t>
            </a:r>
            <a:r>
              <a:rPr lang="pt-PT" sz="1200" dirty="0" smtClean="0">
                <a:latin typeface="Arial Narrow" panose="020B0606020202030204" pitchFamily="34" charset="0"/>
              </a:rPr>
              <a:t>;</a:t>
            </a:r>
            <a:endParaRPr lang="pt-PT" sz="1200" dirty="0">
              <a:latin typeface="Arial Narrow" panose="020B0606020202030204" pitchFamily="34" charset="0"/>
            </a:endParaRPr>
          </a:p>
          <a:p>
            <a:pPr algn="just">
              <a:lnSpc>
                <a:spcPts val="1200"/>
              </a:lnSpc>
              <a:spcBef>
                <a:spcPts val="0"/>
              </a:spcBef>
              <a:spcAft>
                <a:spcPts val="0"/>
              </a:spcAft>
            </a:pPr>
            <a:r>
              <a:rPr lang="pt-PT" sz="1200" dirty="0">
                <a:solidFill>
                  <a:srgbClr val="008CBA"/>
                </a:solidFill>
                <a:latin typeface="Arial Narrow" panose="020B0606020202030204" pitchFamily="34" charset="0"/>
              </a:rPr>
              <a:t>■ </a:t>
            </a:r>
            <a:r>
              <a:rPr lang="fr-FR" sz="1200" dirty="0">
                <a:latin typeface="Arial Narrow" panose="020B0606020202030204" pitchFamily="34" charset="0"/>
              </a:rPr>
              <a:t>Assurance de la qualité des initiatives commerciales sur le territoire où les entreprises de réseau fonctionnent</a:t>
            </a:r>
            <a:r>
              <a:rPr lang="pt-PT" sz="1200" dirty="0" smtClean="0">
                <a:latin typeface="Arial Narrow" panose="020B0606020202030204" pitchFamily="34" charset="0"/>
              </a:rPr>
              <a:t>;</a:t>
            </a:r>
            <a:r>
              <a:rPr lang="pt-PT" sz="1200" dirty="0">
                <a:latin typeface="Arial Narrow" panose="020B0606020202030204" pitchFamily="34" charset="0"/>
              </a:rPr>
              <a:t> </a:t>
            </a:r>
          </a:p>
          <a:p>
            <a:pPr algn="just">
              <a:lnSpc>
                <a:spcPts val="1200"/>
              </a:lnSpc>
              <a:spcBef>
                <a:spcPts val="0"/>
              </a:spcBef>
              <a:spcAft>
                <a:spcPts val="0"/>
              </a:spcAft>
            </a:pPr>
            <a:r>
              <a:rPr lang="pt-PT" sz="1200" dirty="0">
                <a:solidFill>
                  <a:srgbClr val="008CBA"/>
                </a:solidFill>
                <a:latin typeface="Arial Narrow" panose="020B0606020202030204" pitchFamily="34" charset="0"/>
              </a:rPr>
              <a:t>■ </a:t>
            </a:r>
            <a:r>
              <a:rPr lang="pt-PT" sz="1200" dirty="0" err="1">
                <a:latin typeface="Arial Narrow" panose="020B0606020202030204" pitchFamily="34" charset="0"/>
              </a:rPr>
              <a:t>Analyse</a:t>
            </a:r>
            <a:r>
              <a:rPr lang="pt-PT" sz="1200" dirty="0">
                <a:latin typeface="Arial Narrow" panose="020B0606020202030204" pitchFamily="34" charset="0"/>
              </a:rPr>
              <a:t> de </a:t>
            </a:r>
            <a:r>
              <a:rPr lang="pt-PT" sz="1200" dirty="0" err="1">
                <a:latin typeface="Arial Narrow" panose="020B0606020202030204" pitchFamily="34" charset="0"/>
              </a:rPr>
              <a:t>marché</a:t>
            </a:r>
            <a:r>
              <a:rPr lang="pt-PT" sz="1200" dirty="0">
                <a:latin typeface="Arial Narrow" panose="020B0606020202030204" pitchFamily="34" charset="0"/>
              </a:rPr>
              <a:t>;</a:t>
            </a:r>
          </a:p>
          <a:p>
            <a:pPr algn="just">
              <a:lnSpc>
                <a:spcPts val="1200"/>
              </a:lnSpc>
              <a:spcBef>
                <a:spcPts val="0"/>
              </a:spcBef>
              <a:spcAft>
                <a:spcPts val="0"/>
              </a:spcAft>
            </a:pPr>
            <a:r>
              <a:rPr lang="pt-PT" sz="1200" dirty="0">
                <a:solidFill>
                  <a:srgbClr val="008CBA"/>
                </a:solidFill>
                <a:latin typeface="Arial Narrow" panose="020B0606020202030204" pitchFamily="34" charset="0"/>
              </a:rPr>
              <a:t>■ </a:t>
            </a:r>
            <a:r>
              <a:rPr lang="fr-FR" sz="1200" dirty="0">
                <a:latin typeface="Arial Narrow" panose="020B0606020202030204" pitchFamily="34" charset="0"/>
              </a:rPr>
              <a:t>Assurer les affaires entre les clients et les </a:t>
            </a:r>
            <a:r>
              <a:rPr lang="fr-FR" sz="1200" dirty="0" smtClean="0">
                <a:latin typeface="Arial Narrow" panose="020B0606020202030204" pitchFamily="34" charset="0"/>
              </a:rPr>
              <a:t>fournisseurs.</a:t>
            </a:r>
            <a:endParaRPr lang="pt-PT" sz="1200" dirty="0">
              <a:latin typeface="Arial Narrow" panose="020B0606020202030204" pitchFamily="34" charset="0"/>
            </a:endParaRPr>
          </a:p>
        </p:txBody>
      </p:sp>
      <p:sp>
        <p:nvSpPr>
          <p:cNvPr id="15" name="Slide Number Placeholder 6"/>
          <p:cNvSpPr txBox="1"/>
          <p:nvPr/>
        </p:nvSpPr>
        <p:spPr bwMode="auto">
          <a:xfrm>
            <a:off x="6094126" y="6571929"/>
            <a:ext cx="648072" cy="27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r>
              <a:rPr lang="fr-FR" altLang="pt-PT" sz="1200" i="1" dirty="0" smtClean="0">
                <a:solidFill>
                  <a:srgbClr val="00B4B2"/>
                </a:solidFill>
              </a:rPr>
              <a:t>Pag </a:t>
            </a:r>
            <a:fld id="{6C07E9C5-6E20-4A25-9F31-81ECFC5683B7}" type="slidenum">
              <a:rPr lang="fr-FR" altLang="pt-PT" sz="1200" b="1" i="1" u="sng" dirty="0" smtClean="0">
                <a:solidFill>
                  <a:srgbClr val="00B4B2"/>
                </a:solidFill>
              </a:rPr>
              <a:t>10</a:t>
            </a:fld>
            <a:endParaRPr lang="fr-FR" altLang="pt-PT" sz="1200" b="1" i="1" u="sng" dirty="0" smtClean="0">
              <a:solidFill>
                <a:srgbClr val="00B4B2"/>
              </a:solidFill>
            </a:endParaRPr>
          </a:p>
        </p:txBody>
      </p:sp>
      <p:pic>
        <p:nvPicPr>
          <p:cNvPr id="19" name="Imagem9"/>
          <p:cNvPicPr>
            <a:picLocks noChangeAspect="1"/>
          </p:cNvPicPr>
          <p:nvPr/>
        </p:nvPicPr>
        <p:blipFill>
          <a:blip r:embed="rId3"/>
          <a:stretch>
            <a:fillRect/>
          </a:stretch>
        </p:blipFill>
        <p:spPr>
          <a:xfrm>
            <a:off x="11830049" y="6569065"/>
            <a:ext cx="351155" cy="271790"/>
          </a:xfrm>
          <a:prstGeom prst="rect">
            <a:avLst/>
          </a:prstGeom>
          <a:noFill/>
          <a:ln>
            <a:noFill/>
          </a:ln>
          <a:effectLst/>
        </p:spPr>
      </p:pic>
      <p:sp>
        <p:nvSpPr>
          <p:cNvPr id="21" name="TextBox 20"/>
          <p:cNvSpPr txBox="1"/>
          <p:nvPr/>
        </p:nvSpPr>
        <p:spPr>
          <a:xfrm>
            <a:off x="10346717" y="6642093"/>
            <a:ext cx="1385514" cy="215444"/>
          </a:xfrm>
          <a:prstGeom prst="rect">
            <a:avLst/>
          </a:prstGeom>
          <a:noFill/>
        </p:spPr>
        <p:txBody>
          <a:bodyPr wrap="square" rtlCol="0">
            <a:spAutoFit/>
          </a:bodyPr>
          <a:lstStyle/>
          <a:p>
            <a:pPr algn="r"/>
            <a:r>
              <a:rPr lang="pt-PT" sz="800" b="1" i="1" dirty="0" smtClean="0">
                <a:solidFill>
                  <a:srgbClr val="3EA4BA"/>
                </a:solidFill>
                <a:latin typeface="Arial Narrow" panose="020B0606020202030204" pitchFamily="34" charset="0"/>
              </a:rPr>
              <a:t>Ref.E-EICV.01/2022/VD-E.01</a:t>
            </a:r>
            <a:r>
              <a:rPr lang="fr-FR" sz="800" dirty="0" smtClean="0">
                <a:latin typeface="Arial Narrow" panose="020B0606020202030204" pitchFamily="34" charset="0"/>
              </a:rPr>
              <a:t> </a:t>
            </a:r>
            <a:endParaRPr lang="pt-PT" sz="800" dirty="0">
              <a:latin typeface="Arial Narrow" panose="020B0606020202030204" pitchFamily="34" charset="0"/>
            </a:endParaRPr>
          </a:p>
        </p:txBody>
      </p:sp>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844" y="45515"/>
            <a:ext cx="2321830" cy="615091"/>
          </a:xfrm>
          <a:prstGeom prst="rect">
            <a:avLst/>
          </a:prstGeom>
        </p:spPr>
      </p:pic>
      <p:pic>
        <p:nvPicPr>
          <p:cNvPr id="14" name="Imagem 112" descr="LOGO-Paises ecowas"/>
          <p:cNvPicPr>
            <a:picLocks noChangeAspect="1"/>
          </p:cNvPicPr>
          <p:nvPr/>
        </p:nvPicPr>
        <p:blipFill>
          <a:blip r:embed="rId5"/>
          <a:stretch>
            <a:fillRect/>
          </a:stretch>
        </p:blipFill>
        <p:spPr>
          <a:xfrm>
            <a:off x="6045" y="5722025"/>
            <a:ext cx="1129005" cy="1117599"/>
          </a:xfrm>
          <a:prstGeom prst="rect">
            <a:avLst/>
          </a:prstGeom>
        </p:spPr>
      </p:pic>
      <p:pic>
        <p:nvPicPr>
          <p:cNvPr id="17" name="Picture 2" descr="E:\DOSSIER 2020\atlanticbusinesscenter\flag\flag-waving-250.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311890" y="60112"/>
            <a:ext cx="834614" cy="55752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m 11"/>
          <p:cNvPicPr>
            <a:picLocks noChangeAspect="1"/>
          </p:cNvPicPr>
          <p:nvPr/>
        </p:nvPicPr>
        <p:blipFill>
          <a:blip r:embed="rId2"/>
          <a:stretch>
            <a:fillRect/>
          </a:stretch>
        </p:blipFill>
        <p:spPr>
          <a:xfrm>
            <a:off x="18415" y="1340485"/>
            <a:ext cx="2413000" cy="1356995"/>
          </a:xfrm>
          <a:prstGeom prst="rect">
            <a:avLst/>
          </a:prstGeom>
        </p:spPr>
      </p:pic>
      <p:sp>
        <p:nvSpPr>
          <p:cNvPr id="6" name="CaixaDeTexto 5"/>
          <p:cNvSpPr txBox="1"/>
          <p:nvPr/>
        </p:nvSpPr>
        <p:spPr>
          <a:xfrm>
            <a:off x="1976121" y="716280"/>
            <a:ext cx="6710679" cy="5327612"/>
          </a:xfrm>
          <a:prstGeom prst="rect">
            <a:avLst/>
          </a:prstGeom>
          <a:noFill/>
        </p:spPr>
        <p:txBody>
          <a:bodyPr wrap="square">
            <a:spAutoFit/>
          </a:bodyPr>
          <a:lstStyle/>
          <a:p>
            <a:pPr algn="just"/>
            <a:r>
              <a:rPr lang="fr-FR" sz="1400" b="1" i="1" dirty="0" smtClean="0">
                <a:solidFill>
                  <a:srgbClr val="008CBA"/>
                </a:solidFill>
                <a:latin typeface="Arial Narrow" panose="020B0606020202030204" pitchFamily="34" charset="0"/>
              </a:rPr>
              <a:t>LES RESPONSABILITÉS DES </a:t>
            </a:r>
            <a:r>
              <a:rPr lang="fr-FR" sz="1400" b="1" i="1" dirty="0">
                <a:solidFill>
                  <a:srgbClr val="008CBA"/>
                </a:solidFill>
                <a:latin typeface="Arial Narrow" panose="020B0606020202030204" pitchFamily="34" charset="0"/>
              </a:rPr>
              <a:t>POINTS FOCAUX COMPRENNENT </a:t>
            </a:r>
            <a:r>
              <a:rPr lang="fr-FR" sz="1400" b="1" i="1" dirty="0" smtClean="0">
                <a:solidFill>
                  <a:srgbClr val="008CBA"/>
                </a:solidFill>
                <a:latin typeface="Arial Narrow" panose="020B0606020202030204" pitchFamily="34" charset="0"/>
              </a:rPr>
              <a:t>NOTAMMENT </a:t>
            </a:r>
            <a:r>
              <a:rPr lang="pt-PT" sz="1400" b="1" i="1" dirty="0" smtClean="0">
                <a:solidFill>
                  <a:srgbClr val="008CBA"/>
                </a:solidFill>
                <a:latin typeface="Arial Narrow" panose="020B0606020202030204" pitchFamily="34" charset="0"/>
              </a:rPr>
              <a:t>:</a:t>
            </a:r>
            <a:r>
              <a:rPr lang="pt-PT" sz="1400" b="1" i="1" dirty="0">
                <a:solidFill>
                  <a:srgbClr val="008CBA"/>
                </a:solidFill>
                <a:latin typeface="Arial Narrow" panose="020B0606020202030204" pitchFamily="34" charset="0"/>
              </a:rPr>
              <a:t> </a:t>
            </a:r>
          </a:p>
          <a:p>
            <a:pPr lvl="1" algn="just">
              <a:lnSpc>
                <a:spcPts val="1200"/>
              </a:lnSpc>
            </a:pPr>
            <a:r>
              <a:rPr lang="pt-PT" sz="1200" dirty="0">
                <a:solidFill>
                  <a:srgbClr val="008CBA"/>
                </a:solidFill>
                <a:latin typeface="Arial Narrow" panose="020B0606020202030204" pitchFamily="34" charset="0"/>
              </a:rPr>
              <a:t>■ </a:t>
            </a:r>
            <a:r>
              <a:rPr lang="fr-FR" sz="1200" dirty="0">
                <a:latin typeface="Arial Narrow" panose="020B0606020202030204" pitchFamily="34" charset="0"/>
              </a:rPr>
              <a:t>Coordination et gestion des intérêts des sociétés de réseau dans les domaines où elles opèrent</a:t>
            </a:r>
            <a:r>
              <a:rPr lang="pt-PT" sz="1200" dirty="0" smtClean="0">
                <a:latin typeface="Arial Narrow" panose="020B0606020202030204" pitchFamily="34" charset="0"/>
              </a:rPr>
              <a:t>;</a:t>
            </a:r>
            <a:endParaRPr lang="pt-PT" sz="1200" dirty="0">
              <a:latin typeface="Arial Narrow" panose="020B0606020202030204" pitchFamily="34" charset="0"/>
            </a:endParaRPr>
          </a:p>
          <a:p>
            <a:pPr lvl="1" algn="just">
              <a:lnSpc>
                <a:spcPts val="1200"/>
              </a:lnSpc>
            </a:pPr>
            <a:endParaRPr lang="pt-PT" sz="1200" dirty="0" smtClean="0">
              <a:latin typeface="Arial Narrow" panose="020B0606020202030204" pitchFamily="34" charset="0"/>
            </a:endParaRPr>
          </a:p>
          <a:p>
            <a:pPr lvl="1" algn="just">
              <a:lnSpc>
                <a:spcPts val="1200"/>
              </a:lnSpc>
            </a:pPr>
            <a:r>
              <a:rPr lang="pt-PT" sz="1200" dirty="0" smtClean="0">
                <a:solidFill>
                  <a:srgbClr val="008CBA"/>
                </a:solidFill>
                <a:latin typeface="Arial Narrow" panose="020B0606020202030204" pitchFamily="34" charset="0"/>
              </a:rPr>
              <a:t>■</a:t>
            </a:r>
            <a:r>
              <a:rPr lang="pt-PT" sz="1200" dirty="0" smtClean="0">
                <a:solidFill>
                  <a:srgbClr val="FFFF00"/>
                </a:solidFill>
                <a:latin typeface="Arial Narrow" panose="020B0606020202030204" pitchFamily="34" charset="0"/>
              </a:rPr>
              <a:t> </a:t>
            </a:r>
            <a:r>
              <a:rPr lang="fr-FR" sz="1200" dirty="0">
                <a:latin typeface="Arial Narrow" panose="020B0606020202030204" pitchFamily="34" charset="0"/>
              </a:rPr>
              <a:t>Validation et suivi des propositions soumises par les sociétés du réseau</a:t>
            </a:r>
            <a:r>
              <a:rPr lang="pt-PT" sz="1200" dirty="0" smtClean="0">
                <a:latin typeface="Arial Narrow" panose="020B0606020202030204" pitchFamily="34" charset="0"/>
              </a:rPr>
              <a:t>;</a:t>
            </a:r>
            <a:endParaRPr lang="pt-PT" sz="1200" dirty="0">
              <a:latin typeface="Arial Narrow" panose="020B0606020202030204" pitchFamily="34" charset="0"/>
            </a:endParaRPr>
          </a:p>
          <a:p>
            <a:pPr lvl="1" algn="just">
              <a:lnSpc>
                <a:spcPts val="1200"/>
              </a:lnSpc>
            </a:pPr>
            <a:endParaRPr lang="pt-PT" sz="1200" dirty="0" smtClean="0">
              <a:latin typeface="Arial Narrow" panose="020B0606020202030204" pitchFamily="34" charset="0"/>
            </a:endParaRPr>
          </a:p>
          <a:p>
            <a:pPr lvl="1" algn="just">
              <a:lnSpc>
                <a:spcPts val="1200"/>
              </a:lnSpc>
            </a:pPr>
            <a:r>
              <a:rPr lang="pt-PT" sz="1200" dirty="0" smtClean="0">
                <a:solidFill>
                  <a:srgbClr val="008CBA"/>
                </a:solidFill>
                <a:latin typeface="Arial Narrow" panose="020B0606020202030204" pitchFamily="34" charset="0"/>
              </a:rPr>
              <a:t>■ </a:t>
            </a:r>
            <a:r>
              <a:rPr lang="fr-FR" sz="1200" dirty="0">
                <a:latin typeface="Arial Narrow" panose="020B0606020202030204" pitchFamily="34" charset="0"/>
              </a:rPr>
              <a:t>Suivi des affaires </a:t>
            </a:r>
            <a:r>
              <a:rPr lang="fr-FR" sz="1200" dirty="0" smtClean="0">
                <a:latin typeface="Arial Narrow" panose="020B0606020202030204" pitchFamily="34" charset="0"/>
              </a:rPr>
              <a:t>promues </a:t>
            </a:r>
            <a:r>
              <a:rPr lang="fr-FR" sz="1200" dirty="0">
                <a:latin typeface="Arial Narrow" panose="020B0606020202030204" pitchFamily="34" charset="0"/>
              </a:rPr>
              <a:t>par les sociétés de réseau</a:t>
            </a:r>
            <a:r>
              <a:rPr lang="pt-PT" sz="1200" dirty="0" smtClean="0">
                <a:latin typeface="Arial Narrow" panose="020B0606020202030204" pitchFamily="34" charset="0"/>
              </a:rPr>
              <a:t>;</a:t>
            </a:r>
            <a:endParaRPr lang="pt-PT" sz="1200" dirty="0">
              <a:latin typeface="Arial Narrow" panose="020B0606020202030204" pitchFamily="34" charset="0"/>
            </a:endParaRPr>
          </a:p>
          <a:p>
            <a:pPr lvl="1" algn="just">
              <a:lnSpc>
                <a:spcPts val="1200"/>
              </a:lnSpc>
            </a:pPr>
            <a:endParaRPr lang="pt-PT" sz="1200" dirty="0" smtClean="0">
              <a:latin typeface="Arial Narrow" panose="020B0606020202030204" pitchFamily="34" charset="0"/>
            </a:endParaRPr>
          </a:p>
          <a:p>
            <a:pPr lvl="1" algn="just">
              <a:lnSpc>
                <a:spcPts val="1200"/>
              </a:lnSpc>
            </a:pPr>
            <a:r>
              <a:rPr lang="pt-PT" sz="1200" dirty="0" smtClean="0">
                <a:solidFill>
                  <a:srgbClr val="008CBA"/>
                </a:solidFill>
                <a:latin typeface="Arial Narrow" panose="020B0606020202030204" pitchFamily="34" charset="0"/>
              </a:rPr>
              <a:t>■ </a:t>
            </a:r>
            <a:r>
              <a:rPr lang="fr-FR" sz="1200" dirty="0">
                <a:latin typeface="Arial Narrow" panose="020B0606020202030204" pitchFamily="34" charset="0"/>
              </a:rPr>
              <a:t>Préparation de rapports périodiques et promotion d'informations sur les opportunités commerciales et les partenariats avec le secteur privé dans leurs pays </a:t>
            </a:r>
            <a:r>
              <a:rPr lang="fr-FR" sz="1200" dirty="0" smtClean="0">
                <a:latin typeface="Arial Narrow" panose="020B0606020202030204" pitchFamily="34" charset="0"/>
              </a:rPr>
              <a:t>respectifs</a:t>
            </a:r>
            <a:r>
              <a:rPr lang="pt-PT" sz="1200" dirty="0" smtClean="0">
                <a:latin typeface="Arial Narrow" panose="020B0606020202030204" pitchFamily="34" charset="0"/>
              </a:rPr>
              <a:t>;</a:t>
            </a:r>
            <a:r>
              <a:rPr lang="pt-PT" sz="1200" dirty="0">
                <a:latin typeface="Arial Narrow" panose="020B0606020202030204" pitchFamily="34" charset="0"/>
              </a:rPr>
              <a:t> </a:t>
            </a:r>
          </a:p>
          <a:p>
            <a:pPr lvl="1" algn="just">
              <a:lnSpc>
                <a:spcPts val="1200"/>
              </a:lnSpc>
            </a:pPr>
            <a:endParaRPr lang="pt-PT" sz="1200" dirty="0" smtClean="0">
              <a:latin typeface="Arial Narrow" panose="020B0606020202030204" pitchFamily="34" charset="0"/>
            </a:endParaRPr>
          </a:p>
          <a:p>
            <a:pPr lvl="1" algn="just">
              <a:lnSpc>
                <a:spcPts val="1200"/>
              </a:lnSpc>
            </a:pPr>
            <a:r>
              <a:rPr lang="pt-PT" sz="1200" dirty="0" smtClean="0">
                <a:solidFill>
                  <a:srgbClr val="008CBA"/>
                </a:solidFill>
                <a:latin typeface="Arial Narrow" panose="020B0606020202030204" pitchFamily="34" charset="0"/>
              </a:rPr>
              <a:t>■ </a:t>
            </a:r>
            <a:r>
              <a:rPr lang="fr-FR" sz="1200" dirty="0">
                <a:latin typeface="Arial Narrow" panose="020B0606020202030204" pitchFamily="34" charset="0"/>
              </a:rPr>
              <a:t>Surveiller la satisfaction des entreprises locales dans le réseau d'entreprises</a:t>
            </a:r>
            <a:r>
              <a:rPr lang="pt-PT" sz="1200" dirty="0" smtClean="0">
                <a:latin typeface="Arial Narrow" panose="020B0606020202030204" pitchFamily="34" charset="0"/>
              </a:rPr>
              <a:t>;</a:t>
            </a:r>
            <a:endParaRPr lang="pt-PT" sz="1200" dirty="0">
              <a:latin typeface="Arial Narrow" panose="020B0606020202030204" pitchFamily="34" charset="0"/>
            </a:endParaRPr>
          </a:p>
          <a:p>
            <a:pPr lvl="1" algn="just">
              <a:lnSpc>
                <a:spcPts val="1200"/>
              </a:lnSpc>
            </a:pPr>
            <a:endParaRPr lang="pt-PT" sz="1200" dirty="0" smtClean="0">
              <a:latin typeface="Arial Narrow" panose="020B0606020202030204" pitchFamily="34" charset="0"/>
            </a:endParaRPr>
          </a:p>
          <a:p>
            <a:pPr lvl="1" algn="just">
              <a:lnSpc>
                <a:spcPts val="1200"/>
              </a:lnSpc>
            </a:pPr>
            <a:r>
              <a:rPr lang="pt-PT" sz="1200" dirty="0" smtClean="0">
                <a:solidFill>
                  <a:srgbClr val="008CBA"/>
                </a:solidFill>
                <a:latin typeface="Arial Narrow" panose="020B0606020202030204" pitchFamily="34" charset="0"/>
              </a:rPr>
              <a:t>■ </a:t>
            </a:r>
            <a:r>
              <a:rPr lang="fr-FR" sz="1200" dirty="0">
                <a:latin typeface="Arial Narrow" panose="020B0606020202030204" pitchFamily="34" charset="0"/>
              </a:rPr>
              <a:t>Proposer des solutions et des conditions pour la livraison de produits et services</a:t>
            </a:r>
            <a:r>
              <a:rPr lang="pt-PT" sz="1200" dirty="0" smtClean="0">
                <a:latin typeface="Arial Narrow" panose="020B0606020202030204" pitchFamily="34" charset="0"/>
              </a:rPr>
              <a:t>;</a:t>
            </a:r>
            <a:r>
              <a:rPr lang="pt-PT" sz="1200" dirty="0">
                <a:latin typeface="Arial Narrow" panose="020B0606020202030204" pitchFamily="34" charset="0"/>
              </a:rPr>
              <a:t> </a:t>
            </a:r>
          </a:p>
          <a:p>
            <a:pPr lvl="1" algn="just">
              <a:lnSpc>
                <a:spcPts val="1200"/>
              </a:lnSpc>
            </a:pPr>
            <a:endParaRPr lang="pt-PT" sz="1200" dirty="0" smtClean="0">
              <a:latin typeface="Arial Narrow" panose="020B0606020202030204" pitchFamily="34" charset="0"/>
            </a:endParaRPr>
          </a:p>
          <a:p>
            <a:pPr lvl="1" algn="just">
              <a:lnSpc>
                <a:spcPts val="1200"/>
              </a:lnSpc>
            </a:pPr>
            <a:r>
              <a:rPr lang="pt-PT" sz="1200" dirty="0" smtClean="0">
                <a:solidFill>
                  <a:srgbClr val="008CBA"/>
                </a:solidFill>
                <a:latin typeface="Arial Narrow" panose="020B0606020202030204" pitchFamily="34" charset="0"/>
              </a:rPr>
              <a:t>■ </a:t>
            </a:r>
            <a:r>
              <a:rPr lang="fr-FR" sz="1200" dirty="0">
                <a:latin typeface="Arial Narrow" panose="020B0606020202030204" pitchFamily="34" charset="0"/>
              </a:rPr>
              <a:t>Mise à jour de la base de données des clients, fournisseurs et sociétés de réseau en général</a:t>
            </a:r>
            <a:r>
              <a:rPr lang="pt-PT" sz="1200" dirty="0" smtClean="0">
                <a:latin typeface="Arial Narrow" panose="020B0606020202030204" pitchFamily="34" charset="0"/>
              </a:rPr>
              <a:t>;</a:t>
            </a:r>
            <a:r>
              <a:rPr lang="pt-PT" sz="1200" dirty="0">
                <a:latin typeface="Arial Narrow" panose="020B0606020202030204" pitchFamily="34" charset="0"/>
              </a:rPr>
              <a:t> </a:t>
            </a:r>
          </a:p>
          <a:p>
            <a:pPr lvl="1" algn="just">
              <a:lnSpc>
                <a:spcPts val="1200"/>
              </a:lnSpc>
            </a:pPr>
            <a:endParaRPr lang="pt-PT" sz="1200" dirty="0" smtClean="0">
              <a:latin typeface="Arial Narrow" panose="020B0606020202030204" pitchFamily="34" charset="0"/>
            </a:endParaRPr>
          </a:p>
          <a:p>
            <a:pPr lvl="1" algn="just">
              <a:lnSpc>
                <a:spcPts val="1200"/>
              </a:lnSpc>
            </a:pPr>
            <a:r>
              <a:rPr lang="pt-PT" sz="1200" dirty="0" smtClean="0">
                <a:solidFill>
                  <a:srgbClr val="008CBA"/>
                </a:solidFill>
                <a:latin typeface="Arial Narrow" panose="020B0606020202030204" pitchFamily="34" charset="0"/>
              </a:rPr>
              <a:t>■ </a:t>
            </a:r>
            <a:r>
              <a:rPr lang="fr-FR" sz="1200" dirty="0">
                <a:latin typeface="Arial Narrow" panose="020B0606020202030204" pitchFamily="34" charset="0"/>
              </a:rPr>
              <a:t>Proposer une liste de produits prioritaires sur le marché sous leur coordination</a:t>
            </a:r>
            <a:r>
              <a:rPr lang="pt-PT" sz="1200" dirty="0" smtClean="0">
                <a:latin typeface="Arial Narrow" panose="020B0606020202030204" pitchFamily="34" charset="0"/>
              </a:rPr>
              <a:t>;</a:t>
            </a:r>
            <a:endParaRPr lang="pt-PT" sz="1200" dirty="0">
              <a:latin typeface="Arial Narrow" panose="020B0606020202030204" pitchFamily="34" charset="0"/>
            </a:endParaRPr>
          </a:p>
          <a:p>
            <a:pPr lvl="1" algn="just">
              <a:lnSpc>
                <a:spcPts val="1200"/>
              </a:lnSpc>
            </a:pPr>
            <a:endParaRPr lang="pt-PT" sz="1200" dirty="0" smtClean="0">
              <a:latin typeface="Arial Narrow" panose="020B0606020202030204" pitchFamily="34" charset="0"/>
            </a:endParaRPr>
          </a:p>
          <a:p>
            <a:pPr lvl="1" algn="just">
              <a:lnSpc>
                <a:spcPts val="1200"/>
              </a:lnSpc>
            </a:pPr>
            <a:r>
              <a:rPr lang="pt-PT" sz="1200" dirty="0" smtClean="0">
                <a:solidFill>
                  <a:srgbClr val="008CBA"/>
                </a:solidFill>
                <a:latin typeface="Arial Narrow" panose="020B0606020202030204" pitchFamily="34" charset="0"/>
              </a:rPr>
              <a:t>■ </a:t>
            </a:r>
            <a:r>
              <a:rPr lang="fr-FR" sz="1200" dirty="0">
                <a:latin typeface="Arial Narrow" panose="020B0606020202030204" pitchFamily="34" charset="0"/>
              </a:rPr>
              <a:t>Préparation d'un rapport périodique sur les besoins du </a:t>
            </a:r>
            <a:r>
              <a:rPr lang="fr-FR" sz="1200" dirty="0" smtClean="0">
                <a:latin typeface="Arial Narrow" panose="020B0606020202030204" pitchFamily="34" charset="0"/>
              </a:rPr>
              <a:t>marché</a:t>
            </a:r>
            <a:r>
              <a:rPr lang="pt-PT" sz="1200" dirty="0">
                <a:latin typeface="Arial Narrow" panose="020B0606020202030204" pitchFamily="34" charset="0"/>
              </a:rPr>
              <a:t> ;</a:t>
            </a:r>
          </a:p>
          <a:p>
            <a:pPr lvl="1" algn="just">
              <a:lnSpc>
                <a:spcPts val="1200"/>
              </a:lnSpc>
            </a:pPr>
            <a:endParaRPr lang="pt-PT" sz="1200" dirty="0" smtClean="0">
              <a:latin typeface="Arial Narrow" panose="020B0606020202030204" pitchFamily="34" charset="0"/>
            </a:endParaRPr>
          </a:p>
          <a:p>
            <a:pPr lvl="1" algn="just">
              <a:lnSpc>
                <a:spcPts val="1200"/>
              </a:lnSpc>
            </a:pPr>
            <a:r>
              <a:rPr lang="pt-PT" sz="1200" dirty="0" smtClean="0">
                <a:solidFill>
                  <a:srgbClr val="008CBA"/>
                </a:solidFill>
                <a:latin typeface="Arial Narrow" panose="020B0606020202030204" pitchFamily="34" charset="0"/>
              </a:rPr>
              <a:t>■ </a:t>
            </a:r>
            <a:r>
              <a:rPr lang="fr-FR" sz="1200" dirty="0">
                <a:latin typeface="Arial Narrow" panose="020B0606020202030204" pitchFamily="34" charset="0"/>
              </a:rPr>
              <a:t>Définir des campagnes de promotion pour </a:t>
            </a:r>
            <a:r>
              <a:rPr lang="fr-FR" sz="1200" dirty="0" smtClean="0">
                <a:latin typeface="Arial Narrow" panose="020B0606020202030204" pitchFamily="34" charset="0"/>
              </a:rPr>
              <a:t>leur </a:t>
            </a:r>
            <a:r>
              <a:rPr lang="fr-FR" sz="1200" dirty="0">
                <a:latin typeface="Arial Narrow" panose="020B0606020202030204" pitchFamily="34" charset="0"/>
              </a:rPr>
              <a:t>territoire d'affaires</a:t>
            </a:r>
            <a:r>
              <a:rPr lang="pt-PT" sz="1200" dirty="0" smtClean="0">
                <a:latin typeface="Arial Narrow" panose="020B0606020202030204" pitchFamily="34" charset="0"/>
              </a:rPr>
              <a:t>;</a:t>
            </a:r>
            <a:r>
              <a:rPr lang="pt-PT" sz="1200" dirty="0">
                <a:latin typeface="Arial Narrow" panose="020B0606020202030204" pitchFamily="34" charset="0"/>
              </a:rPr>
              <a:t> </a:t>
            </a:r>
          </a:p>
          <a:p>
            <a:pPr lvl="1" algn="just">
              <a:lnSpc>
                <a:spcPts val="1200"/>
              </a:lnSpc>
            </a:pPr>
            <a:endParaRPr lang="pt-PT" sz="1200" dirty="0" smtClean="0">
              <a:latin typeface="Arial Narrow" panose="020B0606020202030204" pitchFamily="34" charset="0"/>
            </a:endParaRPr>
          </a:p>
          <a:p>
            <a:pPr lvl="1" algn="just">
              <a:lnSpc>
                <a:spcPts val="1200"/>
              </a:lnSpc>
            </a:pPr>
            <a:r>
              <a:rPr lang="pt-PT" sz="1200" dirty="0" smtClean="0">
                <a:solidFill>
                  <a:srgbClr val="008CBA"/>
                </a:solidFill>
                <a:latin typeface="Arial Narrow" panose="020B0606020202030204" pitchFamily="34" charset="0"/>
              </a:rPr>
              <a:t>■ </a:t>
            </a:r>
            <a:r>
              <a:rPr lang="fr-FR" sz="1200" dirty="0">
                <a:latin typeface="Arial Narrow" panose="020B0606020202030204" pitchFamily="34" charset="0"/>
              </a:rPr>
              <a:t>S'assurer que les objectifs de vente sont atteints, définir et suivre les écarts, mettre en place des actions correctives si nécessaire</a:t>
            </a:r>
            <a:r>
              <a:rPr lang="pt-PT" sz="1200" dirty="0" smtClean="0">
                <a:latin typeface="Arial Narrow" panose="020B0606020202030204" pitchFamily="34" charset="0"/>
              </a:rPr>
              <a:t>;</a:t>
            </a:r>
            <a:r>
              <a:rPr lang="pt-PT" sz="1200" dirty="0">
                <a:latin typeface="Arial Narrow" panose="020B0606020202030204" pitchFamily="34" charset="0"/>
              </a:rPr>
              <a:t> </a:t>
            </a:r>
          </a:p>
          <a:p>
            <a:pPr lvl="1" algn="just">
              <a:lnSpc>
                <a:spcPts val="1200"/>
              </a:lnSpc>
            </a:pPr>
            <a:endParaRPr lang="pt-PT" sz="1200" dirty="0" smtClean="0">
              <a:latin typeface="Arial Narrow" panose="020B0606020202030204" pitchFamily="34" charset="0"/>
            </a:endParaRPr>
          </a:p>
          <a:p>
            <a:pPr lvl="1" algn="just">
              <a:lnSpc>
                <a:spcPts val="1200"/>
              </a:lnSpc>
            </a:pPr>
            <a:r>
              <a:rPr lang="pt-PT" sz="1200" dirty="0" smtClean="0">
                <a:solidFill>
                  <a:srgbClr val="008CBA"/>
                </a:solidFill>
                <a:latin typeface="Arial Narrow" panose="020B0606020202030204" pitchFamily="34" charset="0"/>
              </a:rPr>
              <a:t>■ </a:t>
            </a:r>
            <a:r>
              <a:rPr lang="fr-FR" sz="1200" dirty="0">
                <a:latin typeface="Arial Narrow" panose="020B0606020202030204" pitchFamily="34" charset="0"/>
              </a:rPr>
              <a:t>Etudier et analyser les différents segments de marché et canaux de distribution, proposer des politiques à adopter</a:t>
            </a:r>
            <a:r>
              <a:rPr lang="pt-PT" sz="1200" dirty="0" smtClean="0">
                <a:latin typeface="Arial Narrow" panose="020B0606020202030204" pitchFamily="34" charset="0"/>
              </a:rPr>
              <a:t>;</a:t>
            </a:r>
            <a:endParaRPr lang="pt-PT" sz="1200" dirty="0">
              <a:latin typeface="Arial Narrow" panose="020B0606020202030204" pitchFamily="34" charset="0"/>
            </a:endParaRPr>
          </a:p>
          <a:p>
            <a:pPr lvl="1" algn="just">
              <a:lnSpc>
                <a:spcPts val="1200"/>
              </a:lnSpc>
            </a:pPr>
            <a:endParaRPr lang="pt-PT" sz="1200" dirty="0" smtClean="0">
              <a:latin typeface="Arial Narrow" panose="020B0606020202030204" pitchFamily="34" charset="0"/>
            </a:endParaRPr>
          </a:p>
          <a:p>
            <a:pPr lvl="1" algn="just">
              <a:lnSpc>
                <a:spcPts val="1200"/>
              </a:lnSpc>
            </a:pPr>
            <a:r>
              <a:rPr lang="pt-PT" sz="1200" dirty="0" smtClean="0">
                <a:solidFill>
                  <a:srgbClr val="008CBA"/>
                </a:solidFill>
                <a:latin typeface="Arial Narrow" panose="020B0606020202030204" pitchFamily="34" charset="0"/>
              </a:rPr>
              <a:t>■ </a:t>
            </a:r>
            <a:r>
              <a:rPr lang="fr-FR" sz="1200" dirty="0">
                <a:latin typeface="Arial Narrow" panose="020B0606020202030204" pitchFamily="34" charset="0"/>
              </a:rPr>
              <a:t>Créer et suivre la mise en œuvre d'un plan </a:t>
            </a:r>
            <a:r>
              <a:rPr lang="pt-PT" altLang="fr-FR" sz="1200" dirty="0">
                <a:latin typeface="Arial Narrow" panose="020B0606020202030204" pitchFamily="34" charset="0"/>
              </a:rPr>
              <a:t>de </a:t>
            </a:r>
            <a:r>
              <a:rPr lang="fr-FR" sz="1200" dirty="0">
                <a:latin typeface="Arial Narrow" panose="020B0606020202030204" pitchFamily="34" charset="0"/>
              </a:rPr>
              <a:t>marketing </a:t>
            </a:r>
            <a:r>
              <a:rPr lang="fr-FR" sz="1200" dirty="0" smtClean="0">
                <a:latin typeface="Arial Narrow" panose="020B0606020202030204" pitchFamily="34" charset="0"/>
              </a:rPr>
              <a:t>régulier</a:t>
            </a:r>
            <a:r>
              <a:rPr lang="pt-PT" sz="1200" dirty="0" smtClean="0">
                <a:latin typeface="Arial Narrow" panose="020B0606020202030204" pitchFamily="34" charset="0"/>
              </a:rPr>
              <a:t>.</a:t>
            </a:r>
            <a:endParaRPr lang="pt-PT" sz="1200" dirty="0">
              <a:latin typeface="Arial Narrow" panose="020B0606020202030204" pitchFamily="34" charset="0"/>
            </a:endParaRPr>
          </a:p>
          <a:p>
            <a:pPr algn="just">
              <a:lnSpc>
                <a:spcPct val="85000"/>
              </a:lnSpc>
              <a:spcBef>
                <a:spcPts val="0"/>
              </a:spcBef>
              <a:spcAft>
                <a:spcPts val="0"/>
              </a:spcAft>
            </a:pPr>
            <a:r>
              <a:rPr lang="pt-PT" sz="1200" dirty="0">
                <a:latin typeface="Arial Narrow" panose="020B0606020202030204" pitchFamily="34" charset="0"/>
              </a:rPr>
              <a:t> </a:t>
            </a:r>
            <a:endParaRPr lang="pt-PT" sz="1200" dirty="0" smtClean="0">
              <a:latin typeface="Arial Narrow" panose="020B0606020202030204" pitchFamily="34" charset="0"/>
            </a:endParaRPr>
          </a:p>
          <a:p>
            <a:pPr algn="just"/>
            <a:r>
              <a:rPr lang="fr-FR" sz="1200" dirty="0">
                <a:latin typeface="Arial Narrow" panose="020B0606020202030204" pitchFamily="34" charset="0"/>
              </a:rPr>
              <a:t>Les fonctions des </a:t>
            </a:r>
            <a:r>
              <a:rPr lang="fr-FR" sz="1200" i="1" dirty="0">
                <a:latin typeface="Arial Narrow" panose="020B0606020202030204" pitchFamily="34" charset="0"/>
              </a:rPr>
              <a:t>POINTS FOCAUX </a:t>
            </a:r>
            <a:r>
              <a:rPr lang="fr-FR" sz="1200" dirty="0" smtClean="0">
                <a:latin typeface="Arial Narrow" panose="020B0606020202030204" pitchFamily="34" charset="0"/>
              </a:rPr>
              <a:t>sont </a:t>
            </a:r>
            <a:r>
              <a:rPr lang="fr-FR" sz="1200" dirty="0">
                <a:latin typeface="Arial Narrow" panose="020B0606020202030204" pitchFamily="34" charset="0"/>
              </a:rPr>
              <a:t>très importantes, et dans chaque pays où </a:t>
            </a:r>
            <a:r>
              <a:rPr lang="fr-FR" sz="1200" i="1" dirty="0">
                <a:latin typeface="Arial Narrow" panose="020B0606020202030204" pitchFamily="34" charset="0"/>
              </a:rPr>
              <a:t>ATLANTIC BUSINESS </a:t>
            </a:r>
            <a:r>
              <a:rPr lang="pt-PT" altLang="fr-FR" sz="1200" i="1" dirty="0" smtClean="0">
                <a:latin typeface="Arial Narrow" panose="020B0606020202030204" pitchFamily="34" charset="0"/>
              </a:rPr>
              <a:t>ROUND</a:t>
            </a:r>
            <a:r>
              <a:rPr lang="fr-FR" sz="1200" dirty="0" smtClean="0">
                <a:latin typeface="Arial Narrow" panose="020B0606020202030204" pitchFamily="34" charset="0"/>
              </a:rPr>
              <a:t> </a:t>
            </a:r>
            <a:r>
              <a:rPr lang="fr-FR" sz="1200" dirty="0">
                <a:latin typeface="Arial Narrow" panose="020B0606020202030204" pitchFamily="34" charset="0"/>
              </a:rPr>
              <a:t>opère, il y aura une équipe coordonnée par un </a:t>
            </a:r>
            <a:r>
              <a:rPr lang="fr-FR" sz="1200" i="1" dirty="0">
                <a:latin typeface="Arial Narrow" panose="020B0606020202030204" pitchFamily="34" charset="0"/>
              </a:rPr>
              <a:t>POINTS FOCAUX </a:t>
            </a:r>
            <a:r>
              <a:rPr lang="fr-FR" sz="1200" dirty="0" smtClean="0">
                <a:latin typeface="Arial Narrow" panose="020B0606020202030204" pitchFamily="34" charset="0"/>
              </a:rPr>
              <a:t>, </a:t>
            </a:r>
            <a:r>
              <a:rPr lang="fr-FR" sz="1200" dirty="0">
                <a:latin typeface="Arial Narrow" panose="020B0606020202030204" pitchFamily="34" charset="0"/>
              </a:rPr>
              <a:t>complétant son action avec celle de responsable représentant </a:t>
            </a:r>
            <a:r>
              <a:rPr lang="fr-FR" sz="1200" i="1" dirty="0">
                <a:latin typeface="Arial Narrow" panose="020B0606020202030204" pitchFamily="34" charset="0"/>
              </a:rPr>
              <a:t>ATLANTIC BUSINESS </a:t>
            </a:r>
            <a:r>
              <a:rPr lang="pt-PT" altLang="fr-FR" sz="1200" i="1" dirty="0" smtClean="0">
                <a:latin typeface="Arial Narrow" panose="020B0606020202030204" pitchFamily="34" charset="0"/>
              </a:rPr>
              <a:t>ROUND</a:t>
            </a:r>
            <a:r>
              <a:rPr lang="pt-PT" sz="1200" dirty="0" smtClean="0">
                <a:latin typeface="Arial Narrow" panose="020B0606020202030204" pitchFamily="34" charset="0"/>
              </a:rPr>
              <a:t>. </a:t>
            </a:r>
            <a:r>
              <a:rPr lang="pt-PT" sz="1200" dirty="0">
                <a:latin typeface="Arial Narrow" panose="020B0606020202030204" pitchFamily="34" charset="0"/>
              </a:rPr>
              <a:t>  </a:t>
            </a:r>
          </a:p>
        </p:txBody>
      </p:sp>
      <p:sp>
        <p:nvSpPr>
          <p:cNvPr id="19" name="Slide Number Placeholder 6"/>
          <p:cNvSpPr txBox="1"/>
          <p:nvPr/>
        </p:nvSpPr>
        <p:spPr bwMode="auto">
          <a:xfrm>
            <a:off x="6094126" y="6571929"/>
            <a:ext cx="648072" cy="27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r>
              <a:rPr lang="fr-FR" altLang="pt-PT" sz="1200" i="1" dirty="0" smtClean="0">
                <a:solidFill>
                  <a:srgbClr val="00B4B2"/>
                </a:solidFill>
              </a:rPr>
              <a:t>Pag </a:t>
            </a:r>
            <a:fld id="{6C07E9C5-6E20-4A25-9F31-81ECFC5683B7}" type="slidenum">
              <a:rPr lang="fr-FR" altLang="pt-PT" sz="1200" b="1" i="1" u="sng" dirty="0" smtClean="0">
                <a:solidFill>
                  <a:srgbClr val="00B4B2"/>
                </a:solidFill>
              </a:rPr>
              <a:t>11</a:t>
            </a:fld>
            <a:endParaRPr lang="fr-FR" altLang="pt-PT" sz="1200" b="1" i="1" u="sng" dirty="0" smtClean="0">
              <a:solidFill>
                <a:srgbClr val="00B4B2"/>
              </a:solidFill>
            </a:endParaRPr>
          </a:p>
        </p:txBody>
      </p:sp>
      <p:pic>
        <p:nvPicPr>
          <p:cNvPr id="21" name="Imagem9"/>
          <p:cNvPicPr>
            <a:picLocks noChangeAspect="1"/>
          </p:cNvPicPr>
          <p:nvPr/>
        </p:nvPicPr>
        <p:blipFill>
          <a:blip r:embed="rId3"/>
          <a:stretch>
            <a:fillRect/>
          </a:stretch>
        </p:blipFill>
        <p:spPr>
          <a:xfrm>
            <a:off x="11830049" y="6569065"/>
            <a:ext cx="351155" cy="271790"/>
          </a:xfrm>
          <a:prstGeom prst="rect">
            <a:avLst/>
          </a:prstGeom>
          <a:noFill/>
          <a:ln>
            <a:noFill/>
          </a:ln>
          <a:effectLst/>
        </p:spPr>
      </p:pic>
      <p:sp>
        <p:nvSpPr>
          <p:cNvPr id="22" name="TextBox 21"/>
          <p:cNvSpPr txBox="1"/>
          <p:nvPr/>
        </p:nvSpPr>
        <p:spPr>
          <a:xfrm>
            <a:off x="10346717" y="6642093"/>
            <a:ext cx="1385514" cy="215444"/>
          </a:xfrm>
          <a:prstGeom prst="rect">
            <a:avLst/>
          </a:prstGeom>
          <a:noFill/>
        </p:spPr>
        <p:txBody>
          <a:bodyPr wrap="square" rtlCol="0">
            <a:spAutoFit/>
          </a:bodyPr>
          <a:lstStyle/>
          <a:p>
            <a:pPr algn="r"/>
            <a:r>
              <a:rPr lang="pt-PT" sz="800" b="1" i="1" dirty="0" smtClean="0">
                <a:solidFill>
                  <a:srgbClr val="3EA4BA"/>
                </a:solidFill>
                <a:latin typeface="Arial Narrow" panose="020B0606020202030204" pitchFamily="34" charset="0"/>
              </a:rPr>
              <a:t>Ref.E-EICV.01/2022/VD-E.01</a:t>
            </a:r>
            <a:r>
              <a:rPr lang="fr-FR" sz="800" dirty="0" smtClean="0">
                <a:latin typeface="Arial Narrow" panose="020B0606020202030204" pitchFamily="34" charset="0"/>
              </a:rPr>
              <a:t> </a:t>
            </a:r>
            <a:endParaRPr lang="pt-PT" sz="800" dirty="0">
              <a:latin typeface="Arial Narrow" panose="020B0606020202030204" pitchFamily="34" charset="0"/>
            </a:endParaRPr>
          </a:p>
        </p:txBody>
      </p:sp>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844" y="45515"/>
            <a:ext cx="2321830" cy="615091"/>
          </a:xfrm>
          <a:prstGeom prst="rect">
            <a:avLst/>
          </a:prstGeom>
        </p:spPr>
      </p:pic>
      <p:pic>
        <p:nvPicPr>
          <p:cNvPr id="14" name="Imagem 112" descr="LOGO-Paises ecowas"/>
          <p:cNvPicPr>
            <a:picLocks noChangeAspect="1"/>
          </p:cNvPicPr>
          <p:nvPr/>
        </p:nvPicPr>
        <p:blipFill>
          <a:blip r:embed="rId5"/>
          <a:stretch>
            <a:fillRect/>
          </a:stretch>
        </p:blipFill>
        <p:spPr>
          <a:xfrm>
            <a:off x="6045" y="5722025"/>
            <a:ext cx="1129005" cy="1117599"/>
          </a:xfrm>
          <a:prstGeom prst="rect">
            <a:avLst/>
          </a:prstGeom>
        </p:spPr>
      </p:pic>
      <p:sp>
        <p:nvSpPr>
          <p:cNvPr id="15" name="Rectangle 2"/>
          <p:cNvSpPr txBox="1">
            <a:spLocks noChangeArrowheads="1"/>
          </p:cNvSpPr>
          <p:nvPr/>
        </p:nvSpPr>
        <p:spPr>
          <a:xfrm>
            <a:off x="9029700" y="1688465"/>
            <a:ext cx="2961537" cy="2186095"/>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800" kern="1200" cap="all" baseline="0">
                <a:solidFill>
                  <a:schemeClr val="tx1"/>
                </a:solidFill>
                <a:latin typeface="+mj-lt"/>
                <a:ea typeface="+mj-ea"/>
                <a:cs typeface="+mj-cs"/>
              </a:defRPr>
            </a:lvl1pPr>
          </a:lstStyle>
          <a:p>
            <a:pPr algn="ctr">
              <a:defRPr/>
            </a:pPr>
            <a:endParaRPr lang="pt-PT" altLang="pt-PT" sz="3200" b="1" dirty="0" smtClean="0">
              <a:solidFill>
                <a:schemeClr val="bg1"/>
              </a:solidFill>
              <a:effectLst>
                <a:outerShdw blurRad="38100" dist="38100" dir="2700000" algn="tl">
                  <a:srgbClr val="000000"/>
                </a:outerShdw>
              </a:effectLst>
              <a:latin typeface="Calisto MT" panose="02040603050505030304" pitchFamily="18" charset="0"/>
            </a:endParaRPr>
          </a:p>
          <a:p>
            <a:pPr algn="ctr">
              <a:defRPr/>
            </a:pPr>
            <a:endParaRPr lang="pt-PT" altLang="pt-PT" sz="3200" b="1" dirty="0">
              <a:solidFill>
                <a:schemeClr val="bg1"/>
              </a:solidFill>
              <a:effectLst>
                <a:outerShdw blurRad="38100" dist="38100" dir="2700000" algn="tl">
                  <a:srgbClr val="000000"/>
                </a:outerShdw>
              </a:effectLst>
              <a:latin typeface="Calisto MT" panose="02040603050505030304" pitchFamily="18" charset="0"/>
            </a:endParaRPr>
          </a:p>
          <a:p>
            <a:pPr algn="ctr">
              <a:defRPr/>
            </a:pPr>
            <a:endParaRPr lang="pt-PT" altLang="pt-PT" sz="3200" b="1" dirty="0" smtClean="0">
              <a:solidFill>
                <a:schemeClr val="bg1"/>
              </a:solidFill>
              <a:effectLst>
                <a:outerShdw blurRad="38100" dist="38100" dir="2700000" algn="tl">
                  <a:srgbClr val="000000"/>
                </a:outerShdw>
              </a:effectLst>
              <a:latin typeface="Calisto MT" panose="02040603050505030304" pitchFamily="18" charset="0"/>
            </a:endParaRPr>
          </a:p>
          <a:p>
            <a:pPr algn="ctr">
              <a:defRPr/>
            </a:pPr>
            <a:endParaRPr lang="pt-PT" altLang="pt-PT" sz="3200" b="1" dirty="0">
              <a:solidFill>
                <a:schemeClr val="bg1"/>
              </a:solidFill>
              <a:effectLst>
                <a:outerShdw blurRad="38100" dist="38100" dir="2700000" algn="tl">
                  <a:srgbClr val="000000"/>
                </a:outerShdw>
              </a:effectLst>
              <a:latin typeface="Calisto MT" panose="02040603050505030304" pitchFamily="18" charset="0"/>
            </a:endParaRPr>
          </a:p>
          <a:p>
            <a:pPr algn="ctr">
              <a:defRPr/>
            </a:pPr>
            <a:endParaRPr lang="pt-PT" altLang="pt-PT" sz="3200" b="1" dirty="0">
              <a:solidFill>
                <a:schemeClr val="bg1"/>
              </a:solidFill>
              <a:effectLst>
                <a:outerShdw blurRad="38100" dist="38100" dir="2700000" algn="tl">
                  <a:srgbClr val="000000"/>
                </a:outerShdw>
              </a:effectLst>
              <a:latin typeface="Calisto MT" panose="02040603050505030304" pitchFamily="18" charset="0"/>
            </a:endParaRPr>
          </a:p>
          <a:p>
            <a:pPr algn="ctr">
              <a:defRPr/>
            </a:pPr>
            <a:r>
              <a:rPr lang="pt-PT" altLang="pt-PT" sz="3200" b="1" dirty="0" smtClean="0">
                <a:solidFill>
                  <a:schemeClr val="bg1"/>
                </a:solidFill>
                <a:effectLst>
                  <a:outerShdw blurRad="38100" dist="38100" dir="2700000" algn="tl">
                    <a:srgbClr val="000000"/>
                  </a:outerShdw>
                </a:effectLst>
                <a:latin typeface="Calisto MT" panose="02040603050505030304" pitchFamily="18" charset="0"/>
              </a:rPr>
              <a:t>CaP verT</a:t>
            </a:r>
          </a:p>
          <a:p>
            <a:pPr algn="ctr">
              <a:defRPr/>
            </a:pPr>
            <a:r>
              <a:rPr lang="pt-PT" altLang="pt-PT" sz="3200" b="1" dirty="0" smtClean="0">
                <a:solidFill>
                  <a:schemeClr val="bg1"/>
                </a:solidFill>
                <a:effectLst>
                  <a:outerShdw blurRad="38100" dist="38100" dir="2700000" algn="tl">
                    <a:srgbClr val="000000"/>
                  </a:outerShdw>
                </a:effectLst>
                <a:latin typeface="Calisto MT" panose="02040603050505030304" pitchFamily="18" charset="0"/>
              </a:rPr>
              <a:t>01/octobrE</a:t>
            </a:r>
          </a:p>
          <a:p>
            <a:pPr algn="ctr">
              <a:defRPr/>
            </a:pPr>
            <a:r>
              <a:rPr lang="pt-PT" altLang="pt-PT" sz="4000" b="1" dirty="0" smtClean="0">
                <a:solidFill>
                  <a:schemeClr val="bg1"/>
                </a:solidFill>
                <a:effectLst>
                  <a:outerShdw blurRad="38100" dist="38100" dir="2700000" algn="tl">
                    <a:srgbClr val="000000"/>
                  </a:outerShdw>
                </a:effectLst>
                <a:latin typeface="Calisto MT" panose="02040603050505030304" pitchFamily="18" charset="0"/>
              </a:rPr>
              <a:t>2022</a:t>
            </a:r>
          </a:p>
          <a:p>
            <a:pPr algn="ctr">
              <a:defRPr/>
            </a:pPr>
            <a:r>
              <a:rPr lang="pt-PT" altLang="pt-PT" sz="1800" b="1" dirty="0" smtClean="0">
                <a:solidFill>
                  <a:schemeClr val="bg1"/>
                </a:solidFill>
                <a:effectLst>
                  <a:outerShdw blurRad="38100" dist="38100" dir="2700000" algn="tl">
                    <a:srgbClr val="000000"/>
                  </a:outerShdw>
                </a:effectLst>
                <a:latin typeface="Calisto MT" panose="02040603050505030304" pitchFamily="18" charset="0"/>
              </a:rPr>
              <a:t>PRAIA</a:t>
            </a:r>
          </a:p>
          <a:p>
            <a:pPr algn="ctr">
              <a:defRPr/>
            </a:pPr>
            <a:r>
              <a:rPr lang="pt-PT" altLang="pt-PT" sz="1200" b="1" dirty="0">
                <a:solidFill>
                  <a:schemeClr val="bg1"/>
                </a:solidFill>
                <a:effectLst>
                  <a:outerShdw blurRad="38100" dist="38100" dir="2700000" algn="tl">
                    <a:srgbClr val="000000"/>
                  </a:outerShdw>
                </a:effectLst>
                <a:latin typeface="Calisto MT" panose="02040603050505030304" pitchFamily="18" charset="0"/>
              </a:rPr>
              <a:t>ÎLE DE SANTIAGO</a:t>
            </a:r>
          </a:p>
          <a:p>
            <a:pPr algn="ctr">
              <a:defRPr/>
            </a:pPr>
            <a:r>
              <a:rPr lang="pt-PT" altLang="pt-PT" sz="2400" b="1" dirty="0" smtClean="0">
                <a:solidFill>
                  <a:schemeClr val="bg1"/>
                </a:solidFill>
                <a:effectLst>
                  <a:outerShdw blurRad="38100" dist="38100" dir="2700000" algn="tl">
                    <a:srgbClr val="000000"/>
                  </a:outerShdw>
                </a:effectLst>
                <a:latin typeface="Calisto MT" panose="02040603050505030304" pitchFamily="18" charset="0"/>
              </a:rPr>
              <a:t>CAP VERT</a:t>
            </a:r>
          </a:p>
        </p:txBody>
      </p:sp>
      <p:pic>
        <p:nvPicPr>
          <p:cNvPr id="16" name="Picture 2" descr="E:\DOSSIER 2020\atlanticbusinesscenter\flag\flag-waving-250.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311890" y="60112"/>
            <a:ext cx="834614" cy="55752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m 7"/>
          <p:cNvPicPr>
            <a:picLocks noChangeAspect="1"/>
          </p:cNvPicPr>
          <p:nvPr/>
        </p:nvPicPr>
        <p:blipFill>
          <a:blip r:embed="rId2"/>
          <a:stretch>
            <a:fillRect/>
          </a:stretch>
        </p:blipFill>
        <p:spPr>
          <a:xfrm>
            <a:off x="315595" y="1340485"/>
            <a:ext cx="2413000" cy="1356995"/>
          </a:xfrm>
          <a:prstGeom prst="rect">
            <a:avLst/>
          </a:prstGeom>
        </p:spPr>
      </p:pic>
      <p:sp>
        <p:nvSpPr>
          <p:cNvPr id="9" name="CaixaDeTexto 3"/>
          <p:cNvSpPr txBox="1"/>
          <p:nvPr/>
        </p:nvSpPr>
        <p:spPr>
          <a:xfrm>
            <a:off x="2759710" y="1524000"/>
            <a:ext cx="7131685" cy="1938020"/>
          </a:xfrm>
          <a:prstGeom prst="rect">
            <a:avLst/>
          </a:prstGeom>
          <a:noFill/>
        </p:spPr>
        <p:txBody>
          <a:bodyPr wrap="square">
            <a:spAutoFit/>
          </a:bodyPr>
          <a:lstStyle/>
          <a:p>
            <a:pPr algn="just"/>
            <a:r>
              <a:rPr lang="fr-FR" sz="1200" b="1" i="1" dirty="0">
                <a:solidFill>
                  <a:srgbClr val="008CBA"/>
                </a:solidFill>
                <a:latin typeface="Arial Narrow" panose="020B0606020202030204" pitchFamily="34" charset="0"/>
                <a:sym typeface="+mn-ea"/>
              </a:rPr>
              <a:t>ASSISTANCE JURIDIQUE ET INTERPRÈTE</a:t>
            </a:r>
            <a:r>
              <a:rPr lang="fr-FR" sz="1200" b="1" i="1" dirty="0" smtClean="0">
                <a:solidFill>
                  <a:srgbClr val="008CBA"/>
                </a:solidFill>
                <a:latin typeface="Arial Narrow" panose="020B0606020202030204" pitchFamily="34" charset="0"/>
                <a:sym typeface="+mn-ea"/>
              </a:rPr>
              <a:t> </a:t>
            </a:r>
            <a:r>
              <a:rPr lang="pt-PT" sz="1200" b="1" i="1" dirty="0" smtClean="0">
                <a:solidFill>
                  <a:srgbClr val="008CBA"/>
                </a:solidFill>
                <a:latin typeface="Arial Narrow" panose="020B0606020202030204" pitchFamily="34" charset="0"/>
                <a:sym typeface="+mn-ea"/>
              </a:rPr>
              <a:t>:</a:t>
            </a:r>
            <a:r>
              <a:rPr lang="pt-PT" sz="1200" b="1" i="1" dirty="0">
                <a:solidFill>
                  <a:srgbClr val="008CBA"/>
                </a:solidFill>
                <a:latin typeface="Arial Narrow" panose="020B0606020202030204" pitchFamily="34" charset="0"/>
                <a:sym typeface="+mn-ea"/>
              </a:rPr>
              <a:t> </a:t>
            </a:r>
            <a:endParaRPr lang="pt-PT" sz="1200" b="1" i="1" dirty="0">
              <a:solidFill>
                <a:srgbClr val="008CBA"/>
              </a:solidFill>
              <a:latin typeface="Arial Narrow" panose="020B0606020202030204" pitchFamily="34" charset="0"/>
            </a:endParaRPr>
          </a:p>
          <a:p>
            <a:pPr algn="just">
              <a:lnSpc>
                <a:spcPct val="100000"/>
              </a:lnSpc>
            </a:pPr>
            <a:r>
              <a:rPr sz="1200" dirty="0">
                <a:latin typeface="Arial Narrow" panose="020B0606020202030204" pitchFamily="34" charset="0"/>
                <a:sym typeface="+mn-ea"/>
              </a:rPr>
              <a:t>Deux équipes spécialisées seront en permanence à la disposition des participants au </a:t>
            </a:r>
            <a:r>
              <a:rPr sz="1200" i="1" dirty="0">
                <a:solidFill>
                  <a:srgbClr val="008CBA"/>
                </a:solidFill>
                <a:latin typeface="Arial Narrow" panose="020B0606020202030204" pitchFamily="34" charset="0"/>
                <a:sym typeface="+mn-ea"/>
              </a:rPr>
              <a:t>BUSINESS ROUND</a:t>
            </a:r>
            <a:r>
              <a:rPr sz="1200" dirty="0">
                <a:latin typeface="Arial Narrow" panose="020B0606020202030204" pitchFamily="34" charset="0"/>
                <a:sym typeface="+mn-ea"/>
              </a:rPr>
              <a:t> tout au long de la journée du </a:t>
            </a:r>
            <a:r>
              <a:rPr lang="pt-PT" sz="1200" dirty="0" smtClean="0">
                <a:latin typeface="Arial Narrow" panose="020B0606020202030204" pitchFamily="34" charset="0"/>
                <a:sym typeface="+mn-ea"/>
              </a:rPr>
              <a:t>01</a:t>
            </a:r>
            <a:r>
              <a:rPr sz="1200" dirty="0" smtClean="0">
                <a:latin typeface="Arial Narrow" panose="020B0606020202030204" pitchFamily="34" charset="0"/>
                <a:sym typeface="+mn-ea"/>
              </a:rPr>
              <a:t> </a:t>
            </a:r>
            <a:r>
              <a:rPr lang="pt-PT" sz="1200" dirty="0" smtClean="0">
                <a:latin typeface="Arial Narrow" panose="020B0606020202030204" pitchFamily="34" charset="0"/>
                <a:sym typeface="+mn-ea"/>
              </a:rPr>
              <a:t>Octobre</a:t>
            </a:r>
            <a:r>
              <a:rPr sz="1200" dirty="0" smtClean="0">
                <a:latin typeface="Arial Narrow" panose="020B0606020202030204" pitchFamily="34" charset="0"/>
                <a:sym typeface="+mn-ea"/>
              </a:rPr>
              <a:t> 202</a:t>
            </a:r>
            <a:r>
              <a:rPr lang="pt-PT" sz="1200" dirty="0">
                <a:latin typeface="Arial Narrow" panose="020B0606020202030204" pitchFamily="34" charset="0"/>
                <a:sym typeface="+mn-ea"/>
              </a:rPr>
              <a:t>2</a:t>
            </a:r>
            <a:r>
              <a:rPr sz="1200" dirty="0" smtClean="0">
                <a:latin typeface="Arial Narrow" panose="020B0606020202030204" pitchFamily="34" charset="0"/>
                <a:sym typeface="+mn-ea"/>
              </a:rPr>
              <a:t>:</a:t>
            </a:r>
            <a:endParaRPr sz="1200" dirty="0">
              <a:latin typeface="Arial Narrow" panose="020B0606020202030204" pitchFamily="34" charset="0"/>
              <a:sym typeface="+mn-ea"/>
            </a:endParaRPr>
          </a:p>
          <a:p>
            <a:pPr algn="just">
              <a:lnSpc>
                <a:spcPct val="100000"/>
              </a:lnSpc>
            </a:pPr>
            <a:endParaRPr sz="1200" dirty="0">
              <a:latin typeface="Arial Narrow" panose="020B0606020202030204" pitchFamily="34" charset="0"/>
              <a:sym typeface="+mn-ea"/>
            </a:endParaRPr>
          </a:p>
          <a:p>
            <a:pPr lvl="1" algn="just">
              <a:lnSpc>
                <a:spcPct val="100000"/>
              </a:lnSpc>
            </a:pPr>
            <a:r>
              <a:rPr sz="1200" b="1" dirty="0">
                <a:latin typeface="Arial Narrow" panose="020B0606020202030204" pitchFamily="34" charset="0"/>
                <a:sym typeface="+mn-ea"/>
              </a:rPr>
              <a:t>1.</a:t>
            </a:r>
            <a:r>
              <a:rPr sz="1200" dirty="0">
                <a:latin typeface="Arial Narrow" panose="020B0606020202030204" pitchFamily="34" charset="0"/>
                <a:sym typeface="+mn-ea"/>
              </a:rPr>
              <a:t> Une équipe d'interprètes en trois langues: portugais; Français et anglais; et</a:t>
            </a:r>
          </a:p>
          <a:p>
            <a:pPr lvl="1" algn="just">
              <a:lnSpc>
                <a:spcPct val="100000"/>
              </a:lnSpc>
            </a:pPr>
            <a:endParaRPr sz="1200" dirty="0">
              <a:latin typeface="Arial Narrow" panose="020B0606020202030204" pitchFamily="34" charset="0"/>
              <a:sym typeface="+mn-ea"/>
            </a:endParaRPr>
          </a:p>
          <a:p>
            <a:pPr lvl="1" algn="just">
              <a:lnSpc>
                <a:spcPct val="100000"/>
              </a:lnSpc>
            </a:pPr>
            <a:r>
              <a:rPr sz="1200" b="1" dirty="0">
                <a:latin typeface="Arial Narrow" panose="020B0606020202030204" pitchFamily="34" charset="0"/>
                <a:sym typeface="+mn-ea"/>
              </a:rPr>
              <a:t>2. </a:t>
            </a:r>
            <a:r>
              <a:rPr sz="1200" dirty="0">
                <a:latin typeface="Arial Narrow" panose="020B0606020202030204" pitchFamily="34" charset="0"/>
                <a:sym typeface="+mn-ea"/>
              </a:rPr>
              <a:t>Une équipe juridique.</a:t>
            </a:r>
          </a:p>
          <a:p>
            <a:pPr algn="just">
              <a:lnSpc>
                <a:spcPct val="100000"/>
              </a:lnSpc>
            </a:pPr>
            <a:endParaRPr sz="1200" dirty="0">
              <a:latin typeface="Arial Narrow" panose="020B0606020202030204" pitchFamily="34" charset="0"/>
              <a:sym typeface="+mn-ea"/>
            </a:endParaRPr>
          </a:p>
          <a:p>
            <a:pPr algn="just">
              <a:lnSpc>
                <a:spcPct val="100000"/>
              </a:lnSpc>
            </a:pPr>
            <a:r>
              <a:rPr sz="1200" dirty="0">
                <a:latin typeface="Arial Narrow" panose="020B0606020202030204" pitchFamily="34" charset="0"/>
                <a:sym typeface="+mn-ea"/>
              </a:rPr>
              <a:t>Ces deux équipes resteront disponibles, après l'événement et pendant tout le temps, pour accompagner les participants dans la formalisation et la consolidation des affaires sur le marché de la </a:t>
            </a:r>
            <a:r>
              <a:rPr sz="1200" i="1" dirty="0">
                <a:latin typeface="Arial Narrow" panose="020B0606020202030204" pitchFamily="34" charset="0"/>
                <a:sym typeface="+mn-ea"/>
              </a:rPr>
              <a:t>CEDEAO</a:t>
            </a:r>
            <a:r>
              <a:rPr sz="1200" dirty="0">
                <a:latin typeface="Arial Narrow" panose="020B0606020202030204" pitchFamily="34" charset="0"/>
                <a:sym typeface="+mn-ea"/>
              </a:rPr>
              <a:t>.</a:t>
            </a:r>
          </a:p>
        </p:txBody>
      </p:sp>
      <p:pic>
        <p:nvPicPr>
          <p:cNvPr id="16" name="Imagem 15"/>
          <p:cNvPicPr>
            <a:picLocks noChangeAspect="1"/>
          </p:cNvPicPr>
          <p:nvPr/>
        </p:nvPicPr>
        <p:blipFill>
          <a:blip r:embed="rId3"/>
          <a:stretch>
            <a:fillRect/>
          </a:stretch>
        </p:blipFill>
        <p:spPr>
          <a:xfrm>
            <a:off x="6874510" y="469265"/>
            <a:ext cx="1379855" cy="1240155"/>
          </a:xfrm>
          <a:prstGeom prst="rect">
            <a:avLst/>
          </a:prstGeom>
        </p:spPr>
      </p:pic>
      <p:sp>
        <p:nvSpPr>
          <p:cNvPr id="17" name="Caixa de Texto 16"/>
          <p:cNvSpPr txBox="1"/>
          <p:nvPr/>
        </p:nvSpPr>
        <p:spPr>
          <a:xfrm>
            <a:off x="3534410" y="3716020"/>
            <a:ext cx="4354830" cy="860425"/>
          </a:xfrm>
          <a:prstGeom prst="rect">
            <a:avLst/>
          </a:prstGeom>
          <a:noFill/>
        </p:spPr>
        <p:txBody>
          <a:bodyPr wrap="square" rtlCol="0" anchor="t">
            <a:spAutoFit/>
          </a:bodyPr>
          <a:lstStyle/>
          <a:p>
            <a:pPr algn="just"/>
            <a:r>
              <a:rPr lang="pt-PT" altLang="en-US" sz="1400" i="1">
                <a:solidFill>
                  <a:srgbClr val="008CBA"/>
                </a:solidFill>
              </a:rPr>
              <a:t>L'Aide Juridique pour les Entreprises</a:t>
            </a:r>
          </a:p>
          <a:p>
            <a:pPr algn="just"/>
            <a:r>
              <a:rPr lang="pt-PT" altLang="en-US" sz="1200">
                <a:latin typeface="Arial Narrow" panose="020B0606020202030204" pitchFamily="34" charset="0"/>
                <a:cs typeface="Arial Narrow" panose="020B0606020202030204" pitchFamily="34" charset="0"/>
              </a:rPr>
              <a:t>Avec l'assurance protection juridique des spécialistes, vous avez tout en main en tant qu'entrepreneur pour faire face à des questions juridiques de toute nature, dans l'ensemble des Pays de la </a:t>
            </a:r>
            <a:r>
              <a:rPr lang="pt-PT" altLang="en-US" sz="1200" i="1">
                <a:latin typeface="Arial Narrow" panose="020B0606020202030204" pitchFamily="34" charset="0"/>
                <a:cs typeface="Arial Narrow" panose="020B0606020202030204" pitchFamily="34" charset="0"/>
              </a:rPr>
              <a:t>CEDEAO</a:t>
            </a:r>
            <a:r>
              <a:rPr lang="pt-PT" altLang="en-US" sz="1200">
                <a:latin typeface="Arial Narrow" panose="020B0606020202030204" pitchFamily="34" charset="0"/>
                <a:cs typeface="Arial Narrow" panose="020B0606020202030204" pitchFamily="34" charset="0"/>
              </a:rPr>
              <a:t>.</a:t>
            </a:r>
          </a:p>
        </p:txBody>
      </p:sp>
      <p:sp>
        <p:nvSpPr>
          <p:cNvPr id="19" name="Caixa de Texto 18"/>
          <p:cNvSpPr txBox="1"/>
          <p:nvPr/>
        </p:nvSpPr>
        <p:spPr>
          <a:xfrm>
            <a:off x="4283710" y="5001895"/>
            <a:ext cx="4784090" cy="829945"/>
          </a:xfrm>
          <a:prstGeom prst="rect">
            <a:avLst/>
          </a:prstGeom>
          <a:noFill/>
        </p:spPr>
        <p:txBody>
          <a:bodyPr wrap="square" rtlCol="0">
            <a:spAutoFit/>
          </a:bodyPr>
          <a:lstStyle/>
          <a:p>
            <a:pPr algn="just"/>
            <a:r>
              <a:rPr lang="pt-PT" altLang="en-US" sz="1200" dirty="0">
                <a:latin typeface="Arial Narrow" panose="020B0606020202030204" pitchFamily="34" charset="0"/>
                <a:cs typeface="Arial Narrow" panose="020B0606020202030204" pitchFamily="34" charset="0"/>
              </a:rPr>
              <a:t>En tant que participant à </a:t>
            </a:r>
            <a:r>
              <a:rPr lang="pt-PT" altLang="en-US" sz="1200" i="1" dirty="0">
                <a:solidFill>
                  <a:srgbClr val="008CBA"/>
                </a:solidFill>
                <a:latin typeface="Arial Narrow" panose="020B0606020202030204" pitchFamily="34" charset="0"/>
                <a:cs typeface="Arial Narrow" panose="020B0606020202030204" pitchFamily="34" charset="0"/>
              </a:rPr>
              <a:t>ATLANTIC BUSINESS </a:t>
            </a:r>
            <a:r>
              <a:rPr lang="pt-PT" altLang="en-US" sz="1200" i="1" dirty="0" smtClean="0">
                <a:solidFill>
                  <a:srgbClr val="008CBA"/>
                </a:solidFill>
                <a:latin typeface="Arial Narrow" panose="020B0606020202030204" pitchFamily="34" charset="0"/>
                <a:cs typeface="Arial Narrow" panose="020B0606020202030204" pitchFamily="34" charset="0"/>
              </a:rPr>
              <a:t>ROUND</a:t>
            </a:r>
            <a:r>
              <a:rPr lang="pt-PT" altLang="en-US" sz="1200" dirty="0" smtClean="0">
                <a:latin typeface="Arial Narrow" panose="020B0606020202030204" pitchFamily="34" charset="0"/>
                <a:cs typeface="Arial Narrow" panose="020B0606020202030204" pitchFamily="34" charset="0"/>
              </a:rPr>
              <a:t>, </a:t>
            </a:r>
            <a:r>
              <a:rPr lang="pt-PT" altLang="en-US" sz="1200" dirty="0">
                <a:latin typeface="Arial Narrow" panose="020B0606020202030204" pitchFamily="34" charset="0"/>
                <a:cs typeface="Arial Narrow" panose="020B0606020202030204" pitchFamily="34" charset="0"/>
              </a:rPr>
              <a:t>concentrez-vous sur votre entreprise et vos affaires, des spécialistes prennent en main avec sagesse toutes les questions juridiques et fiscales, pour vous et pour votre entreprise, pour l'ensemble des Pays de la </a:t>
            </a:r>
            <a:r>
              <a:rPr lang="pt-PT" altLang="en-US" sz="1200" i="1" dirty="0">
                <a:latin typeface="Arial Narrow" panose="020B0606020202030204" pitchFamily="34" charset="0"/>
                <a:cs typeface="Arial Narrow" panose="020B0606020202030204" pitchFamily="34" charset="0"/>
              </a:rPr>
              <a:t>CEDEAO</a:t>
            </a:r>
            <a:r>
              <a:rPr lang="pt-PT" altLang="en-US" sz="1200" dirty="0">
                <a:latin typeface="Arial Narrow" panose="020B0606020202030204" pitchFamily="34" charset="0"/>
                <a:cs typeface="Arial Narrow" panose="020B0606020202030204" pitchFamily="34" charset="0"/>
              </a:rPr>
              <a:t>.</a:t>
            </a:r>
          </a:p>
        </p:txBody>
      </p:sp>
      <p:sp>
        <p:nvSpPr>
          <p:cNvPr id="25" name="Slide Number Placeholder 6"/>
          <p:cNvSpPr txBox="1"/>
          <p:nvPr/>
        </p:nvSpPr>
        <p:spPr bwMode="auto">
          <a:xfrm>
            <a:off x="6094126" y="6571929"/>
            <a:ext cx="648072" cy="27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r>
              <a:rPr lang="fr-FR" altLang="pt-PT" sz="1200" i="1" dirty="0" smtClean="0">
                <a:solidFill>
                  <a:srgbClr val="00B4B2"/>
                </a:solidFill>
              </a:rPr>
              <a:t>Pag </a:t>
            </a:r>
            <a:fld id="{6C07E9C5-6E20-4A25-9F31-81ECFC5683B7}" type="slidenum">
              <a:rPr lang="fr-FR" altLang="pt-PT" sz="1200" b="1" i="1" u="sng" dirty="0" smtClean="0">
                <a:solidFill>
                  <a:srgbClr val="00B4B2"/>
                </a:solidFill>
              </a:rPr>
              <a:t>12</a:t>
            </a:fld>
            <a:endParaRPr lang="fr-FR" altLang="pt-PT" sz="1200" b="1" i="1" u="sng" dirty="0" smtClean="0">
              <a:solidFill>
                <a:srgbClr val="00B4B2"/>
              </a:solidFill>
            </a:endParaRPr>
          </a:p>
        </p:txBody>
      </p:sp>
      <p:pic>
        <p:nvPicPr>
          <p:cNvPr id="26" name="Imagem9"/>
          <p:cNvPicPr>
            <a:picLocks noChangeAspect="1"/>
          </p:cNvPicPr>
          <p:nvPr/>
        </p:nvPicPr>
        <p:blipFill>
          <a:blip r:embed="rId4"/>
          <a:stretch>
            <a:fillRect/>
          </a:stretch>
        </p:blipFill>
        <p:spPr>
          <a:xfrm>
            <a:off x="11830049" y="6569065"/>
            <a:ext cx="351155" cy="271790"/>
          </a:xfrm>
          <a:prstGeom prst="rect">
            <a:avLst/>
          </a:prstGeom>
          <a:noFill/>
          <a:ln>
            <a:noFill/>
          </a:ln>
          <a:effectLst/>
        </p:spPr>
      </p:pic>
      <p:sp>
        <p:nvSpPr>
          <p:cNvPr id="27" name="TextBox 26"/>
          <p:cNvSpPr txBox="1"/>
          <p:nvPr/>
        </p:nvSpPr>
        <p:spPr>
          <a:xfrm>
            <a:off x="10346717" y="6642093"/>
            <a:ext cx="1385514" cy="215444"/>
          </a:xfrm>
          <a:prstGeom prst="rect">
            <a:avLst/>
          </a:prstGeom>
          <a:noFill/>
        </p:spPr>
        <p:txBody>
          <a:bodyPr wrap="square" rtlCol="0">
            <a:spAutoFit/>
          </a:bodyPr>
          <a:lstStyle/>
          <a:p>
            <a:pPr algn="r"/>
            <a:r>
              <a:rPr lang="pt-PT" sz="800" b="1" i="1" dirty="0" smtClean="0">
                <a:solidFill>
                  <a:srgbClr val="3EA4BA"/>
                </a:solidFill>
                <a:latin typeface="Arial Narrow" panose="020B0606020202030204" pitchFamily="34" charset="0"/>
              </a:rPr>
              <a:t>Ref.E-EICV.01/2022/VD-E.01</a:t>
            </a:r>
            <a:r>
              <a:rPr lang="fr-FR" sz="800" dirty="0" smtClean="0">
                <a:latin typeface="Arial Narrow" panose="020B0606020202030204" pitchFamily="34" charset="0"/>
              </a:rPr>
              <a:t> </a:t>
            </a:r>
            <a:endParaRPr lang="pt-PT" sz="800" dirty="0">
              <a:latin typeface="Arial Narrow" panose="020B0606020202030204" pitchFamily="34" charset="0"/>
            </a:endParaRPr>
          </a:p>
        </p:txBody>
      </p:sp>
      <p:pic>
        <p:nvPicPr>
          <p:cNvPr id="20" name="Picture 1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844" y="45515"/>
            <a:ext cx="2321830" cy="615091"/>
          </a:xfrm>
          <a:prstGeom prst="rect">
            <a:avLst/>
          </a:prstGeom>
        </p:spPr>
      </p:pic>
      <p:pic>
        <p:nvPicPr>
          <p:cNvPr id="22" name="Imagem 112" descr="LOGO-Paises ecowas"/>
          <p:cNvPicPr>
            <a:picLocks noChangeAspect="1"/>
          </p:cNvPicPr>
          <p:nvPr/>
        </p:nvPicPr>
        <p:blipFill>
          <a:blip r:embed="rId6"/>
          <a:stretch>
            <a:fillRect/>
          </a:stretch>
        </p:blipFill>
        <p:spPr>
          <a:xfrm>
            <a:off x="6045" y="5722025"/>
            <a:ext cx="1129005" cy="1117599"/>
          </a:xfrm>
          <a:prstGeom prst="rect">
            <a:avLst/>
          </a:prstGeom>
        </p:spPr>
      </p:pic>
      <p:sp>
        <p:nvSpPr>
          <p:cNvPr id="23" name="Rectangle 2"/>
          <p:cNvSpPr txBox="1">
            <a:spLocks noChangeArrowheads="1"/>
          </p:cNvSpPr>
          <p:nvPr/>
        </p:nvSpPr>
        <p:spPr>
          <a:xfrm>
            <a:off x="9212580" y="873125"/>
            <a:ext cx="2961537" cy="2186095"/>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800" kern="1200" cap="all" baseline="0">
                <a:solidFill>
                  <a:schemeClr val="tx1"/>
                </a:solidFill>
                <a:latin typeface="+mj-lt"/>
                <a:ea typeface="+mj-ea"/>
                <a:cs typeface="+mj-cs"/>
              </a:defRPr>
            </a:lvl1pPr>
          </a:lstStyle>
          <a:p>
            <a:pPr algn="ctr">
              <a:defRPr/>
            </a:pPr>
            <a:endParaRPr lang="pt-PT" altLang="pt-PT" sz="3200" b="1" dirty="0" smtClean="0">
              <a:solidFill>
                <a:schemeClr val="bg1"/>
              </a:solidFill>
              <a:effectLst>
                <a:outerShdw blurRad="38100" dist="38100" dir="2700000" algn="tl">
                  <a:srgbClr val="000000"/>
                </a:outerShdw>
              </a:effectLst>
              <a:latin typeface="Calisto MT" panose="02040603050505030304" pitchFamily="18" charset="0"/>
            </a:endParaRPr>
          </a:p>
          <a:p>
            <a:pPr algn="ctr">
              <a:defRPr/>
            </a:pPr>
            <a:endParaRPr lang="pt-PT" altLang="pt-PT" sz="3200" b="1" dirty="0">
              <a:solidFill>
                <a:schemeClr val="bg1"/>
              </a:solidFill>
              <a:effectLst>
                <a:outerShdw blurRad="38100" dist="38100" dir="2700000" algn="tl">
                  <a:srgbClr val="000000"/>
                </a:outerShdw>
              </a:effectLst>
              <a:latin typeface="Calisto MT" panose="02040603050505030304" pitchFamily="18" charset="0"/>
            </a:endParaRPr>
          </a:p>
          <a:p>
            <a:pPr algn="ctr">
              <a:defRPr/>
            </a:pPr>
            <a:endParaRPr lang="pt-PT" altLang="pt-PT" sz="3200" b="1" dirty="0" smtClean="0">
              <a:solidFill>
                <a:schemeClr val="bg1"/>
              </a:solidFill>
              <a:effectLst>
                <a:outerShdw blurRad="38100" dist="38100" dir="2700000" algn="tl">
                  <a:srgbClr val="000000"/>
                </a:outerShdw>
              </a:effectLst>
              <a:latin typeface="Calisto MT" panose="02040603050505030304" pitchFamily="18" charset="0"/>
            </a:endParaRPr>
          </a:p>
          <a:p>
            <a:pPr algn="ctr">
              <a:defRPr/>
            </a:pPr>
            <a:endParaRPr lang="pt-PT" altLang="pt-PT" sz="3200" b="1" dirty="0">
              <a:solidFill>
                <a:schemeClr val="bg1"/>
              </a:solidFill>
              <a:effectLst>
                <a:outerShdw blurRad="38100" dist="38100" dir="2700000" algn="tl">
                  <a:srgbClr val="000000"/>
                </a:outerShdw>
              </a:effectLst>
              <a:latin typeface="Calisto MT" panose="02040603050505030304" pitchFamily="18" charset="0"/>
            </a:endParaRPr>
          </a:p>
          <a:p>
            <a:pPr algn="ctr">
              <a:defRPr/>
            </a:pPr>
            <a:endParaRPr lang="pt-PT" altLang="pt-PT" sz="3200" b="1" dirty="0">
              <a:solidFill>
                <a:schemeClr val="bg1"/>
              </a:solidFill>
              <a:effectLst>
                <a:outerShdw blurRad="38100" dist="38100" dir="2700000" algn="tl">
                  <a:srgbClr val="000000"/>
                </a:outerShdw>
              </a:effectLst>
              <a:latin typeface="Calisto MT" panose="02040603050505030304" pitchFamily="18" charset="0"/>
            </a:endParaRPr>
          </a:p>
          <a:p>
            <a:pPr algn="ctr">
              <a:defRPr/>
            </a:pPr>
            <a:r>
              <a:rPr lang="pt-PT" altLang="pt-PT" sz="3200" b="1" dirty="0" smtClean="0">
                <a:solidFill>
                  <a:schemeClr val="bg1"/>
                </a:solidFill>
                <a:effectLst>
                  <a:outerShdw blurRad="38100" dist="38100" dir="2700000" algn="tl">
                    <a:srgbClr val="000000"/>
                  </a:outerShdw>
                </a:effectLst>
                <a:latin typeface="Calisto MT" panose="02040603050505030304" pitchFamily="18" charset="0"/>
              </a:rPr>
              <a:t>CaP verT</a:t>
            </a:r>
          </a:p>
          <a:p>
            <a:pPr algn="ctr">
              <a:defRPr/>
            </a:pPr>
            <a:r>
              <a:rPr lang="pt-PT" altLang="pt-PT" sz="3200" b="1" dirty="0" smtClean="0">
                <a:solidFill>
                  <a:schemeClr val="bg1"/>
                </a:solidFill>
                <a:effectLst>
                  <a:outerShdw blurRad="38100" dist="38100" dir="2700000" algn="tl">
                    <a:srgbClr val="000000"/>
                  </a:outerShdw>
                </a:effectLst>
                <a:latin typeface="Calisto MT" panose="02040603050505030304" pitchFamily="18" charset="0"/>
              </a:rPr>
              <a:t>01/octobrE</a:t>
            </a:r>
          </a:p>
          <a:p>
            <a:pPr algn="ctr">
              <a:defRPr/>
            </a:pPr>
            <a:r>
              <a:rPr lang="pt-PT" altLang="pt-PT" sz="4000" b="1" dirty="0" smtClean="0">
                <a:solidFill>
                  <a:schemeClr val="bg1"/>
                </a:solidFill>
                <a:effectLst>
                  <a:outerShdw blurRad="38100" dist="38100" dir="2700000" algn="tl">
                    <a:srgbClr val="000000"/>
                  </a:outerShdw>
                </a:effectLst>
                <a:latin typeface="Calisto MT" panose="02040603050505030304" pitchFamily="18" charset="0"/>
              </a:rPr>
              <a:t>2022</a:t>
            </a:r>
          </a:p>
          <a:p>
            <a:pPr algn="ctr">
              <a:defRPr/>
            </a:pPr>
            <a:r>
              <a:rPr lang="pt-PT" altLang="pt-PT" sz="1800" b="1" dirty="0" smtClean="0">
                <a:solidFill>
                  <a:schemeClr val="bg1"/>
                </a:solidFill>
                <a:effectLst>
                  <a:outerShdw blurRad="38100" dist="38100" dir="2700000" algn="tl">
                    <a:srgbClr val="000000"/>
                  </a:outerShdw>
                </a:effectLst>
                <a:latin typeface="Calisto MT" panose="02040603050505030304" pitchFamily="18" charset="0"/>
              </a:rPr>
              <a:t>PRAIA</a:t>
            </a:r>
          </a:p>
          <a:p>
            <a:pPr algn="ctr">
              <a:defRPr/>
            </a:pPr>
            <a:r>
              <a:rPr lang="pt-PT" altLang="pt-PT" sz="1200" b="1" dirty="0">
                <a:solidFill>
                  <a:schemeClr val="bg1"/>
                </a:solidFill>
                <a:effectLst>
                  <a:outerShdw blurRad="38100" dist="38100" dir="2700000" algn="tl">
                    <a:srgbClr val="000000"/>
                  </a:outerShdw>
                </a:effectLst>
                <a:latin typeface="Calisto MT" panose="02040603050505030304" pitchFamily="18" charset="0"/>
              </a:rPr>
              <a:t>ÎLE DE SANTIAGO</a:t>
            </a:r>
          </a:p>
          <a:p>
            <a:pPr algn="ctr">
              <a:defRPr/>
            </a:pPr>
            <a:r>
              <a:rPr lang="pt-PT" altLang="pt-PT" sz="2400" b="1" dirty="0" smtClean="0">
                <a:solidFill>
                  <a:schemeClr val="bg1"/>
                </a:solidFill>
                <a:effectLst>
                  <a:outerShdw blurRad="38100" dist="38100" dir="2700000" algn="tl">
                    <a:srgbClr val="000000"/>
                  </a:outerShdw>
                </a:effectLst>
                <a:latin typeface="Calisto MT" panose="02040603050505030304" pitchFamily="18" charset="0"/>
              </a:rPr>
              <a:t>CAP VERT</a:t>
            </a:r>
          </a:p>
        </p:txBody>
      </p:sp>
      <p:pic>
        <p:nvPicPr>
          <p:cNvPr id="24" name="Picture 2" descr="E:\DOSSIER 2020\atlanticbusinesscenter\flag\flag-waving-250.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1311890" y="60112"/>
            <a:ext cx="834614" cy="55752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6" descr="Cape Verde–Turkey relations - Wikipedi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788" y="1682453"/>
            <a:ext cx="11217459" cy="4919938"/>
          </a:xfrm>
          <a:prstGeom prst="rect">
            <a:avLst/>
          </a:prstGeom>
          <a:noFill/>
          <a:extLst>
            <a:ext uri="{909E8E84-426E-40DD-AFC4-6F175D3DCCD1}">
              <a14:hiddenFill xmlns:a14="http://schemas.microsoft.com/office/drawing/2010/main">
                <a:solidFill>
                  <a:srgbClr val="FFFFFF"/>
                </a:solidFill>
              </a14:hiddenFill>
            </a:ext>
          </a:extLst>
        </p:spPr>
      </p:pic>
      <p:pic>
        <p:nvPicPr>
          <p:cNvPr id="24" name="Imagem 12" descr="LOGO-Paises ecowas"/>
          <p:cNvPicPr>
            <a:picLocks noChangeAspect="1"/>
          </p:cNvPicPr>
          <p:nvPr/>
        </p:nvPicPr>
        <p:blipFill>
          <a:blip r:embed="rId3"/>
          <a:stretch>
            <a:fillRect/>
          </a:stretch>
        </p:blipFill>
        <p:spPr>
          <a:xfrm>
            <a:off x="4778022" y="60701"/>
            <a:ext cx="1652976" cy="1636278"/>
          </a:xfrm>
          <a:prstGeom prst="rect">
            <a:avLst/>
          </a:prstGeom>
        </p:spPr>
      </p:pic>
      <p:pic>
        <p:nvPicPr>
          <p:cNvPr id="25" name="Imagem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9958" y="1386944"/>
            <a:ext cx="769538" cy="638340"/>
          </a:xfrm>
          <a:prstGeom prst="rect">
            <a:avLst/>
          </a:prstGeom>
        </p:spPr>
      </p:pic>
      <p:sp>
        <p:nvSpPr>
          <p:cNvPr id="26" name="CaixaDeTexto 53"/>
          <p:cNvSpPr txBox="1"/>
          <p:nvPr/>
        </p:nvSpPr>
        <p:spPr>
          <a:xfrm>
            <a:off x="7132320" y="4465955"/>
            <a:ext cx="3191827" cy="2369880"/>
          </a:xfrm>
          <a:prstGeom prst="rect">
            <a:avLst/>
          </a:prstGeom>
          <a:noFill/>
        </p:spPr>
        <p:txBody>
          <a:bodyPr wrap="square" rtlCol="0">
            <a:spAutoFit/>
          </a:bodyPr>
          <a:lstStyle/>
          <a:p>
            <a:r>
              <a:rPr lang="en-US" sz="1600" b="1" i="1" dirty="0" smtClean="0">
                <a:solidFill>
                  <a:srgbClr val="3EA4BA"/>
                </a:solidFill>
              </a:rPr>
              <a:t>ATLANTIC BUSINESS FORUM</a:t>
            </a:r>
            <a:endParaRPr lang="en-US" sz="1600" b="1" i="1" dirty="0">
              <a:solidFill>
                <a:srgbClr val="3EA4BA"/>
              </a:solidFill>
            </a:endParaRPr>
          </a:p>
          <a:p>
            <a:r>
              <a:rPr lang="pt-PT" sz="1200" i="1" dirty="0">
                <a:latin typeface="Arial Narrow" panose="020B0606020202030204" pitchFamily="34" charset="0"/>
              </a:rPr>
              <a:t>Apartado nº 1042 </a:t>
            </a:r>
            <a:endParaRPr lang="pt-PT" sz="1200" i="1" dirty="0" smtClean="0">
              <a:latin typeface="Arial Narrow" panose="020B0606020202030204" pitchFamily="34" charset="0"/>
            </a:endParaRPr>
          </a:p>
          <a:p>
            <a:r>
              <a:rPr lang="pt-PT" sz="1200" i="1" dirty="0">
                <a:latin typeface="Arial Narrow" panose="020B0606020202030204" pitchFamily="34" charset="0"/>
              </a:rPr>
              <a:t>Código Postal nº 7600 </a:t>
            </a:r>
            <a:endParaRPr lang="pt-PT" sz="1200" i="1" dirty="0" smtClean="0">
              <a:latin typeface="Arial Narrow" panose="020B0606020202030204" pitchFamily="34" charset="0"/>
            </a:endParaRPr>
          </a:p>
          <a:p>
            <a:r>
              <a:rPr lang="pt-PT" sz="1200" i="1" dirty="0" smtClean="0">
                <a:latin typeface="Arial Narrow" panose="020B0606020202030204" pitchFamily="34" charset="0"/>
              </a:rPr>
              <a:t>Île de Santiago</a:t>
            </a:r>
          </a:p>
          <a:p>
            <a:r>
              <a:rPr lang="pt-PT" sz="1200" i="1" dirty="0" smtClean="0">
                <a:latin typeface="Arial Narrow" panose="020B0606020202030204" pitchFamily="34" charset="0"/>
              </a:rPr>
              <a:t>Praia </a:t>
            </a:r>
          </a:p>
          <a:p>
            <a:r>
              <a:rPr lang="pt-PT" sz="1200" i="1" dirty="0" smtClean="0">
                <a:latin typeface="Arial Narrow" panose="020B0606020202030204" pitchFamily="34" charset="0"/>
              </a:rPr>
              <a:t>Republique du Cap Vert </a:t>
            </a:r>
            <a:endParaRPr lang="en-US" sz="1200" dirty="0" smtClean="0">
              <a:latin typeface="Arial Narrow" panose="020B0606020202030204" pitchFamily="34" charset="0"/>
            </a:endParaRPr>
          </a:p>
          <a:p>
            <a:r>
              <a:rPr lang="en-US" sz="1200" dirty="0" smtClean="0">
                <a:latin typeface="Arial Narrow" panose="020B0606020202030204" pitchFamily="34" charset="0"/>
              </a:rPr>
              <a:t>WhatsApp</a:t>
            </a:r>
            <a:r>
              <a:rPr lang="en-US" sz="1200" dirty="0">
                <a:latin typeface="Arial Narrow" panose="020B0606020202030204" pitchFamily="34" charset="0"/>
              </a:rPr>
              <a:t>:+351 </a:t>
            </a:r>
            <a:r>
              <a:rPr lang="en-US" sz="1200" dirty="0" smtClean="0">
                <a:latin typeface="Arial Narrow" panose="020B0606020202030204" pitchFamily="34" charset="0"/>
              </a:rPr>
              <a:t>969 764 181</a:t>
            </a:r>
          </a:p>
          <a:p>
            <a:r>
              <a:rPr lang="pt-PT" altLang="en-US" sz="1200" dirty="0">
                <a:latin typeface="Arial Narrow" panose="020B0606020202030204" pitchFamily="34" charset="0"/>
                <a:sym typeface="+mn-ea"/>
              </a:rPr>
              <a:t>Viber</a:t>
            </a:r>
            <a:r>
              <a:rPr lang="en-US" sz="1200" dirty="0">
                <a:latin typeface="Arial Narrow" panose="020B0606020202030204" pitchFamily="34" charset="0"/>
                <a:sym typeface="+mn-ea"/>
              </a:rPr>
              <a:t>:+351 </a:t>
            </a:r>
            <a:r>
              <a:rPr lang="en-US" sz="1200" dirty="0">
                <a:latin typeface="Arial Narrow" panose="020B0606020202030204" pitchFamily="34" charset="0"/>
              </a:rPr>
              <a:t>969 764 181</a:t>
            </a:r>
          </a:p>
          <a:p>
            <a:r>
              <a:rPr lang="en-US" sz="1200" dirty="0" smtClean="0">
                <a:latin typeface="Arial Narrow" panose="020B0606020202030204" pitchFamily="34" charset="0"/>
              </a:rPr>
              <a:t>Skype</a:t>
            </a:r>
            <a:r>
              <a:rPr lang="en-US" sz="1200" dirty="0">
                <a:latin typeface="Arial Narrow" panose="020B0606020202030204" pitchFamily="34" charset="0"/>
              </a:rPr>
              <a:t>: </a:t>
            </a:r>
            <a:r>
              <a:rPr lang="en-US" sz="1200" dirty="0" err="1">
                <a:latin typeface="Arial Narrow" panose="020B0606020202030204" pitchFamily="34" charset="0"/>
              </a:rPr>
              <a:t>setimocontinente</a:t>
            </a:r>
            <a:endParaRPr lang="en-US" sz="1200" dirty="0">
              <a:latin typeface="Arial Narrow" panose="020B0606020202030204" pitchFamily="34" charset="0"/>
            </a:endParaRPr>
          </a:p>
          <a:p>
            <a:r>
              <a:rPr lang="pt-PT" sz="1200" dirty="0" smtClean="0">
                <a:latin typeface="Arial Narrow" panose="020B0606020202030204" pitchFamily="34" charset="0"/>
              </a:rPr>
              <a:t>events</a:t>
            </a:r>
            <a:r>
              <a:rPr lang="en-US" sz="1200" dirty="0" smtClean="0">
                <a:latin typeface="Arial Narrow" panose="020B0606020202030204" pitchFamily="34" charset="0"/>
              </a:rPr>
              <a:t>@</a:t>
            </a:r>
            <a:r>
              <a:rPr lang="en-US" sz="1200" dirty="0" err="1" smtClean="0">
                <a:latin typeface="Arial Narrow" panose="020B0606020202030204" pitchFamily="34" charset="0"/>
              </a:rPr>
              <a:t>atlanticbusiness</a:t>
            </a:r>
            <a:r>
              <a:rPr lang="pt-PT" altLang="en-US" sz="1200" dirty="0" smtClean="0">
                <a:latin typeface="Arial Narrow" panose="020B0606020202030204" pitchFamily="34" charset="0"/>
              </a:rPr>
              <a:t>forum</a:t>
            </a:r>
            <a:r>
              <a:rPr lang="en-US" sz="1200" dirty="0" smtClean="0">
                <a:latin typeface="Arial Narrow" panose="020B0606020202030204" pitchFamily="34" charset="0"/>
              </a:rPr>
              <a:t>.com</a:t>
            </a:r>
          </a:p>
          <a:p>
            <a:r>
              <a:rPr lang="en-US" sz="1200" dirty="0" smtClean="0">
                <a:latin typeface="Arial Narrow" panose="020B0606020202030204" pitchFamily="34" charset="0"/>
              </a:rPr>
              <a:t>www.businessround.atlanticbusiness</a:t>
            </a:r>
            <a:r>
              <a:rPr lang="pt-PT" altLang="en-US" sz="1200" dirty="0" smtClean="0">
                <a:latin typeface="Arial Narrow" panose="020B0606020202030204" pitchFamily="34" charset="0"/>
              </a:rPr>
              <a:t>forum</a:t>
            </a:r>
            <a:r>
              <a:rPr lang="en-US" sz="1200" dirty="0" smtClean="0">
                <a:latin typeface="Arial Narrow" panose="020B0606020202030204" pitchFamily="34" charset="0"/>
              </a:rPr>
              <a:t>.com/</a:t>
            </a:r>
          </a:p>
          <a:p>
            <a:r>
              <a:rPr lang="en-US" sz="1200" dirty="0" smtClean="0">
                <a:latin typeface="Arial Narrow" panose="020B0606020202030204" pitchFamily="34" charset="0"/>
              </a:rPr>
              <a:t>www.</a:t>
            </a:r>
            <a:r>
              <a:rPr lang="pt-PT" sz="1200" dirty="0" smtClean="0">
                <a:latin typeface="Arial Narrow" panose="020B0606020202030204" pitchFamily="34" charset="0"/>
              </a:rPr>
              <a:t>emergysonline</a:t>
            </a:r>
            <a:r>
              <a:rPr lang="en-US" sz="1200" dirty="0" smtClean="0">
                <a:latin typeface="Arial Narrow" panose="020B0606020202030204" pitchFamily="34" charset="0"/>
              </a:rPr>
              <a:t>.com</a:t>
            </a:r>
            <a:endParaRPr lang="en-US" sz="1200" dirty="0">
              <a:latin typeface="Arial Narrow" panose="020B0606020202030204" pitchFamily="34" charset="0"/>
            </a:endParaRPr>
          </a:p>
        </p:txBody>
      </p:sp>
      <p:pic>
        <p:nvPicPr>
          <p:cNvPr id="28" name="Imagem9"/>
          <p:cNvPicPr>
            <a:picLocks noChangeAspect="1"/>
          </p:cNvPicPr>
          <p:nvPr/>
        </p:nvPicPr>
        <p:blipFill>
          <a:blip r:embed="rId5"/>
          <a:stretch>
            <a:fillRect/>
          </a:stretch>
        </p:blipFill>
        <p:spPr>
          <a:xfrm>
            <a:off x="11830049" y="6569065"/>
            <a:ext cx="351155" cy="271790"/>
          </a:xfrm>
          <a:prstGeom prst="rect">
            <a:avLst/>
          </a:prstGeom>
          <a:noFill/>
          <a:ln>
            <a:noFill/>
          </a:ln>
          <a:effectLst/>
        </p:spPr>
      </p:pic>
      <p:sp>
        <p:nvSpPr>
          <p:cNvPr id="29" name="TextBox 28"/>
          <p:cNvSpPr txBox="1"/>
          <p:nvPr/>
        </p:nvSpPr>
        <p:spPr>
          <a:xfrm>
            <a:off x="10346717" y="6642093"/>
            <a:ext cx="1385514" cy="215444"/>
          </a:xfrm>
          <a:prstGeom prst="rect">
            <a:avLst/>
          </a:prstGeom>
          <a:noFill/>
        </p:spPr>
        <p:txBody>
          <a:bodyPr wrap="square" rtlCol="0">
            <a:spAutoFit/>
          </a:bodyPr>
          <a:lstStyle/>
          <a:p>
            <a:pPr algn="r"/>
            <a:r>
              <a:rPr lang="pt-PT" sz="800" b="1" i="1" dirty="0" smtClean="0">
                <a:solidFill>
                  <a:srgbClr val="3EA4BA"/>
                </a:solidFill>
                <a:latin typeface="Arial Narrow" panose="020B0606020202030204" pitchFamily="34" charset="0"/>
              </a:rPr>
              <a:t>Ref.E-EICV.01/2022/VD-E.01</a:t>
            </a:r>
            <a:r>
              <a:rPr lang="fr-FR" sz="800" dirty="0" smtClean="0">
                <a:latin typeface="Arial Narrow" panose="020B0606020202030204" pitchFamily="34" charset="0"/>
              </a:rPr>
              <a:t> </a:t>
            </a:r>
            <a:endParaRPr lang="pt-PT" sz="800" dirty="0">
              <a:latin typeface="Arial Narrow" panose="020B0606020202030204" pitchFamily="34" charset="0"/>
            </a:endParaRPr>
          </a:p>
        </p:txBody>
      </p:sp>
      <p:sp>
        <p:nvSpPr>
          <p:cNvPr id="30" name="Rectangle 2"/>
          <p:cNvSpPr txBox="1">
            <a:spLocks noChangeArrowheads="1"/>
          </p:cNvSpPr>
          <p:nvPr/>
        </p:nvSpPr>
        <p:spPr>
          <a:xfrm>
            <a:off x="9212580" y="1040765"/>
            <a:ext cx="2961537" cy="2186095"/>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800" kern="1200" cap="all" baseline="0">
                <a:solidFill>
                  <a:schemeClr val="tx1"/>
                </a:solidFill>
                <a:latin typeface="+mj-lt"/>
                <a:ea typeface="+mj-ea"/>
                <a:cs typeface="+mj-cs"/>
              </a:defRPr>
            </a:lvl1pPr>
          </a:lstStyle>
          <a:p>
            <a:pPr algn="ctr">
              <a:defRPr/>
            </a:pPr>
            <a:endParaRPr lang="pt-PT" altLang="pt-PT" sz="3200" b="1" dirty="0" smtClean="0">
              <a:solidFill>
                <a:schemeClr val="bg1"/>
              </a:solidFill>
              <a:effectLst>
                <a:outerShdw blurRad="38100" dist="38100" dir="2700000" algn="tl">
                  <a:srgbClr val="000000"/>
                </a:outerShdw>
              </a:effectLst>
              <a:latin typeface="Calisto MT" panose="02040603050505030304" pitchFamily="18" charset="0"/>
            </a:endParaRPr>
          </a:p>
          <a:p>
            <a:pPr algn="ctr">
              <a:defRPr/>
            </a:pPr>
            <a:endParaRPr lang="pt-PT" altLang="pt-PT" sz="3200" b="1" dirty="0">
              <a:solidFill>
                <a:schemeClr val="bg1"/>
              </a:solidFill>
              <a:effectLst>
                <a:outerShdw blurRad="38100" dist="38100" dir="2700000" algn="tl">
                  <a:srgbClr val="000000"/>
                </a:outerShdw>
              </a:effectLst>
              <a:latin typeface="Calisto MT" panose="02040603050505030304" pitchFamily="18" charset="0"/>
            </a:endParaRPr>
          </a:p>
          <a:p>
            <a:pPr algn="ctr">
              <a:defRPr/>
            </a:pPr>
            <a:endParaRPr lang="pt-PT" altLang="pt-PT" sz="3200" b="1" dirty="0" smtClean="0">
              <a:solidFill>
                <a:schemeClr val="bg1"/>
              </a:solidFill>
              <a:effectLst>
                <a:outerShdw blurRad="38100" dist="38100" dir="2700000" algn="tl">
                  <a:srgbClr val="000000"/>
                </a:outerShdw>
              </a:effectLst>
              <a:latin typeface="Calisto MT" panose="02040603050505030304" pitchFamily="18" charset="0"/>
            </a:endParaRPr>
          </a:p>
          <a:p>
            <a:pPr algn="ctr">
              <a:defRPr/>
            </a:pPr>
            <a:endParaRPr lang="pt-PT" altLang="pt-PT" sz="3200" b="1" dirty="0">
              <a:solidFill>
                <a:schemeClr val="bg1"/>
              </a:solidFill>
              <a:effectLst>
                <a:outerShdw blurRad="38100" dist="38100" dir="2700000" algn="tl">
                  <a:srgbClr val="000000"/>
                </a:outerShdw>
              </a:effectLst>
              <a:latin typeface="Calisto MT" panose="02040603050505030304" pitchFamily="18" charset="0"/>
            </a:endParaRPr>
          </a:p>
          <a:p>
            <a:pPr algn="ctr">
              <a:defRPr/>
            </a:pPr>
            <a:endParaRPr lang="pt-PT" altLang="pt-PT" sz="3200" b="1" dirty="0">
              <a:solidFill>
                <a:schemeClr val="bg1"/>
              </a:solidFill>
              <a:effectLst>
                <a:outerShdw blurRad="38100" dist="38100" dir="2700000" algn="tl">
                  <a:srgbClr val="000000"/>
                </a:outerShdw>
              </a:effectLst>
              <a:latin typeface="Calisto MT" panose="02040603050505030304" pitchFamily="18" charset="0"/>
            </a:endParaRPr>
          </a:p>
          <a:p>
            <a:pPr algn="ctr">
              <a:defRPr/>
            </a:pPr>
            <a:r>
              <a:rPr lang="pt-PT" altLang="pt-PT" sz="3200" b="1" dirty="0" smtClean="0">
                <a:solidFill>
                  <a:schemeClr val="bg1"/>
                </a:solidFill>
                <a:effectLst>
                  <a:outerShdw blurRad="38100" dist="38100" dir="2700000" algn="tl">
                    <a:srgbClr val="000000"/>
                  </a:outerShdw>
                </a:effectLst>
                <a:latin typeface="Calisto MT" panose="02040603050505030304" pitchFamily="18" charset="0"/>
              </a:rPr>
              <a:t>CaP verT</a:t>
            </a:r>
          </a:p>
          <a:p>
            <a:pPr algn="ctr">
              <a:defRPr/>
            </a:pPr>
            <a:r>
              <a:rPr lang="pt-PT" altLang="pt-PT" sz="3200" b="1" dirty="0" smtClean="0">
                <a:solidFill>
                  <a:schemeClr val="bg1"/>
                </a:solidFill>
                <a:effectLst>
                  <a:outerShdw blurRad="38100" dist="38100" dir="2700000" algn="tl">
                    <a:srgbClr val="000000"/>
                  </a:outerShdw>
                </a:effectLst>
                <a:latin typeface="Calisto MT" panose="02040603050505030304" pitchFamily="18" charset="0"/>
              </a:rPr>
              <a:t>01/octobrE</a:t>
            </a:r>
          </a:p>
          <a:p>
            <a:pPr algn="ctr">
              <a:defRPr/>
            </a:pPr>
            <a:r>
              <a:rPr lang="pt-PT" altLang="pt-PT" sz="4000" b="1" dirty="0" smtClean="0">
                <a:solidFill>
                  <a:schemeClr val="bg1"/>
                </a:solidFill>
                <a:effectLst>
                  <a:outerShdw blurRad="38100" dist="38100" dir="2700000" algn="tl">
                    <a:srgbClr val="000000"/>
                  </a:outerShdw>
                </a:effectLst>
                <a:latin typeface="Calisto MT" panose="02040603050505030304" pitchFamily="18" charset="0"/>
              </a:rPr>
              <a:t>2022</a:t>
            </a:r>
          </a:p>
          <a:p>
            <a:pPr algn="ctr">
              <a:defRPr/>
            </a:pPr>
            <a:r>
              <a:rPr lang="pt-PT" altLang="pt-PT" sz="1800" b="1" dirty="0" smtClean="0">
                <a:solidFill>
                  <a:schemeClr val="bg1"/>
                </a:solidFill>
                <a:effectLst>
                  <a:outerShdw blurRad="38100" dist="38100" dir="2700000" algn="tl">
                    <a:srgbClr val="000000"/>
                  </a:outerShdw>
                </a:effectLst>
                <a:latin typeface="Calisto MT" panose="02040603050505030304" pitchFamily="18" charset="0"/>
              </a:rPr>
              <a:t>PRAIA</a:t>
            </a:r>
          </a:p>
          <a:p>
            <a:pPr algn="ctr">
              <a:defRPr/>
            </a:pPr>
            <a:r>
              <a:rPr lang="pt-PT" altLang="pt-PT" sz="1200" b="1" dirty="0">
                <a:solidFill>
                  <a:schemeClr val="bg1"/>
                </a:solidFill>
                <a:effectLst>
                  <a:outerShdw blurRad="38100" dist="38100" dir="2700000" algn="tl">
                    <a:srgbClr val="000000"/>
                  </a:outerShdw>
                </a:effectLst>
                <a:latin typeface="Calisto MT" panose="02040603050505030304" pitchFamily="18" charset="0"/>
              </a:rPr>
              <a:t>ÎLE DE SANTIAGO</a:t>
            </a:r>
          </a:p>
          <a:p>
            <a:pPr algn="ctr">
              <a:defRPr/>
            </a:pPr>
            <a:r>
              <a:rPr lang="pt-PT" altLang="pt-PT" sz="2400" b="1" dirty="0" smtClean="0">
                <a:solidFill>
                  <a:schemeClr val="bg1"/>
                </a:solidFill>
                <a:effectLst>
                  <a:outerShdw blurRad="38100" dist="38100" dir="2700000" algn="tl">
                    <a:srgbClr val="000000"/>
                  </a:outerShdw>
                </a:effectLst>
                <a:latin typeface="Calisto MT" panose="02040603050505030304" pitchFamily="18" charset="0"/>
              </a:rPr>
              <a:t>CAP VERT</a:t>
            </a:r>
          </a:p>
        </p:txBody>
      </p:sp>
      <p:pic>
        <p:nvPicPr>
          <p:cNvPr id="31" name="Picture 3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512" y="2575878"/>
            <a:ext cx="2946343" cy="4233862"/>
          </a:xfrm>
          <a:prstGeom prst="rect">
            <a:avLst/>
          </a:prstGeom>
        </p:spPr>
      </p:pic>
      <p:sp>
        <p:nvSpPr>
          <p:cNvPr id="33" name="Slide Number Placeholder 6"/>
          <p:cNvSpPr txBox="1"/>
          <p:nvPr/>
        </p:nvSpPr>
        <p:spPr bwMode="auto">
          <a:xfrm>
            <a:off x="6094126" y="6571929"/>
            <a:ext cx="648072" cy="27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r>
              <a:rPr lang="fr-FR" altLang="pt-PT" sz="1000" i="1" dirty="0" smtClean="0">
                <a:solidFill>
                  <a:srgbClr val="00B4B2"/>
                </a:solidFill>
              </a:rPr>
              <a:t>Pag </a:t>
            </a:r>
            <a:fld id="{6C07E9C5-6E20-4A25-9F31-81ECFC5683B7}" type="slidenum">
              <a:rPr lang="fr-FR" altLang="pt-PT" sz="1000" b="1" i="1" u="sng" dirty="0" smtClean="0">
                <a:solidFill>
                  <a:srgbClr val="00B4B2"/>
                </a:solidFill>
              </a:rPr>
              <a:t>13</a:t>
            </a:fld>
            <a:endParaRPr lang="fr-FR" altLang="pt-PT" sz="1000" b="1" i="1" u="sng" dirty="0" smtClean="0">
              <a:solidFill>
                <a:srgbClr val="00B4B2"/>
              </a:solidFill>
            </a:endParaRPr>
          </a:p>
        </p:txBody>
      </p:sp>
      <p:sp>
        <p:nvSpPr>
          <p:cNvPr id="34" name="Rectangle 2"/>
          <p:cNvSpPr txBox="1">
            <a:spLocks noChangeArrowheads="1"/>
          </p:cNvSpPr>
          <p:nvPr/>
        </p:nvSpPr>
        <p:spPr>
          <a:xfrm>
            <a:off x="3557328" y="3802380"/>
            <a:ext cx="1206385" cy="33126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800" kern="1200" cap="all" baseline="0">
                <a:solidFill>
                  <a:schemeClr val="tx1"/>
                </a:solidFill>
                <a:latin typeface="+mj-lt"/>
                <a:ea typeface="+mj-ea"/>
                <a:cs typeface="+mj-cs"/>
              </a:defRPr>
            </a:lvl1pPr>
          </a:lstStyle>
          <a:p>
            <a:pPr algn="ctr">
              <a:defRPr/>
            </a:pPr>
            <a:endParaRPr lang="pt-PT" altLang="pt-PT" sz="1400" b="1" dirty="0" smtClean="0">
              <a:solidFill>
                <a:schemeClr val="bg1"/>
              </a:solidFill>
              <a:effectLst>
                <a:outerShdw blurRad="38100" dist="38100" dir="2700000" algn="tl">
                  <a:srgbClr val="000000"/>
                </a:outerShdw>
              </a:effectLst>
              <a:latin typeface="Calisto MT" panose="02040603050505030304" pitchFamily="18" charset="0"/>
            </a:endParaRPr>
          </a:p>
          <a:p>
            <a:pPr algn="ctr">
              <a:defRPr/>
            </a:pPr>
            <a:endParaRPr lang="pt-PT" altLang="pt-PT" sz="1400" b="1" dirty="0">
              <a:solidFill>
                <a:schemeClr val="bg1"/>
              </a:solidFill>
              <a:effectLst>
                <a:outerShdw blurRad="38100" dist="38100" dir="2700000" algn="tl">
                  <a:srgbClr val="000000"/>
                </a:outerShdw>
              </a:effectLst>
              <a:latin typeface="Calisto MT" panose="02040603050505030304" pitchFamily="18" charset="0"/>
            </a:endParaRPr>
          </a:p>
          <a:p>
            <a:pPr algn="ctr">
              <a:defRPr/>
            </a:pPr>
            <a:endParaRPr lang="pt-PT" altLang="pt-PT" sz="1400" b="1" dirty="0" smtClean="0">
              <a:solidFill>
                <a:schemeClr val="bg1"/>
              </a:solidFill>
              <a:effectLst>
                <a:outerShdw blurRad="38100" dist="38100" dir="2700000" algn="tl">
                  <a:srgbClr val="000000"/>
                </a:outerShdw>
              </a:effectLst>
              <a:latin typeface="Calisto MT" panose="02040603050505030304" pitchFamily="18" charset="0"/>
            </a:endParaRPr>
          </a:p>
          <a:p>
            <a:pPr algn="ctr">
              <a:defRPr/>
            </a:pPr>
            <a:endParaRPr lang="pt-PT" altLang="pt-PT" sz="1400" b="1" dirty="0">
              <a:solidFill>
                <a:schemeClr val="bg1"/>
              </a:solidFill>
              <a:effectLst>
                <a:outerShdw blurRad="38100" dist="38100" dir="2700000" algn="tl">
                  <a:srgbClr val="000000"/>
                </a:outerShdw>
              </a:effectLst>
              <a:latin typeface="Calisto MT" panose="02040603050505030304" pitchFamily="18" charset="0"/>
            </a:endParaRPr>
          </a:p>
          <a:p>
            <a:pPr algn="ctr">
              <a:defRPr/>
            </a:pPr>
            <a:endParaRPr lang="pt-PT" altLang="pt-PT" sz="1400" b="1" dirty="0">
              <a:solidFill>
                <a:schemeClr val="bg1"/>
              </a:solidFill>
              <a:effectLst>
                <a:outerShdw blurRad="38100" dist="38100" dir="2700000" algn="tl">
                  <a:srgbClr val="000000"/>
                </a:outerShdw>
              </a:effectLst>
              <a:latin typeface="Calisto MT" panose="02040603050505030304" pitchFamily="18" charset="0"/>
            </a:endParaRPr>
          </a:p>
          <a:p>
            <a:pPr algn="ctr">
              <a:defRPr/>
            </a:pPr>
            <a:r>
              <a:rPr lang="pt-PT" altLang="pt-PT" sz="1400" b="1" dirty="0" smtClean="0">
                <a:solidFill>
                  <a:schemeClr val="bg1"/>
                </a:solidFill>
                <a:effectLst>
                  <a:outerShdw blurRad="38100" dist="38100" dir="2700000" algn="tl">
                    <a:srgbClr val="000000"/>
                  </a:outerShdw>
                </a:effectLst>
                <a:latin typeface="Calisto MT" panose="02040603050505030304" pitchFamily="18" charset="0"/>
              </a:rPr>
              <a:t>CAP VERT</a:t>
            </a:r>
          </a:p>
        </p:txBody>
      </p:sp>
      <p:pic>
        <p:nvPicPr>
          <p:cNvPr id="35" name="Picture 3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3844" y="45515"/>
            <a:ext cx="2321830" cy="615091"/>
          </a:xfrm>
          <a:prstGeom prst="rect">
            <a:avLst/>
          </a:prstGeom>
        </p:spPr>
      </p:pic>
      <p:pic>
        <p:nvPicPr>
          <p:cNvPr id="36" name="Imagem 112" descr="LOGO-Paises ecowas"/>
          <p:cNvPicPr>
            <a:picLocks noChangeAspect="1"/>
          </p:cNvPicPr>
          <p:nvPr/>
        </p:nvPicPr>
        <p:blipFill>
          <a:blip r:embed="rId3"/>
          <a:stretch>
            <a:fillRect/>
          </a:stretch>
        </p:blipFill>
        <p:spPr>
          <a:xfrm>
            <a:off x="6045" y="5722025"/>
            <a:ext cx="1129005" cy="1117599"/>
          </a:xfrm>
          <a:prstGeom prst="rect">
            <a:avLst/>
          </a:prstGeom>
        </p:spPr>
      </p:pic>
      <p:pic>
        <p:nvPicPr>
          <p:cNvPr id="37" name="Picture 2" descr="E:\DOSSIER 2020\atlanticbusinesscenter\flag\flag-waving-250.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1311890" y="60112"/>
            <a:ext cx="834614" cy="55752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m 9" descr="LOGO-Paises ecowas"/>
          <p:cNvPicPr>
            <a:picLocks noChangeAspect="1"/>
          </p:cNvPicPr>
          <p:nvPr/>
        </p:nvPicPr>
        <p:blipFill>
          <a:blip r:embed="rId2"/>
          <a:stretch>
            <a:fillRect/>
          </a:stretch>
        </p:blipFill>
        <p:spPr>
          <a:xfrm>
            <a:off x="4612640" y="478155"/>
            <a:ext cx="3897630" cy="3858260"/>
          </a:xfrm>
          <a:prstGeom prst="rect">
            <a:avLst/>
          </a:prstGeom>
        </p:spPr>
      </p:pic>
      <p:pic>
        <p:nvPicPr>
          <p:cNvPr id="27" name="Imagem 2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5855" y="3173095"/>
            <a:ext cx="677545" cy="561975"/>
          </a:xfrm>
          <a:prstGeom prst="rect">
            <a:avLst/>
          </a:prstGeom>
        </p:spPr>
      </p:pic>
      <p:graphicFrame>
        <p:nvGraphicFramePr>
          <p:cNvPr id="15" name="Tabela 14"/>
          <p:cNvGraphicFramePr/>
          <p:nvPr>
            <p:extLst>
              <p:ext uri="{D42A27DB-BD31-4B8C-83A1-F6EECF244321}">
                <p14:modId xmlns:p14="http://schemas.microsoft.com/office/powerpoint/2010/main" val="1890339694"/>
              </p:ext>
            </p:extLst>
          </p:nvPr>
        </p:nvGraphicFramePr>
        <p:xfrm>
          <a:off x="998220" y="3677285"/>
          <a:ext cx="8113395" cy="2719705"/>
        </p:xfrm>
        <a:graphic>
          <a:graphicData uri="http://schemas.openxmlformats.org/drawingml/2006/table">
            <a:tbl>
              <a:tblPr firstRow="1" bandRow="1">
                <a:tableStyleId>{5C22544A-7EE6-4342-B048-85BDC9FD1C3A}</a:tableStyleId>
              </a:tblPr>
              <a:tblGrid>
                <a:gridCol w="3078480"/>
                <a:gridCol w="388620"/>
                <a:gridCol w="4038600"/>
                <a:gridCol w="607695"/>
              </a:tblGrid>
              <a:tr h="241300">
                <a:tc>
                  <a:txBody>
                    <a:bodyPr/>
                    <a:lstStyle/>
                    <a:p>
                      <a:pPr indent="0" algn="ctr">
                        <a:buNone/>
                      </a:pPr>
                      <a:r>
                        <a:rPr lang="pt-PT" altLang="en-US" sz="1200" b="1" dirty="0">
                          <a:solidFill>
                            <a:schemeClr val="tx1"/>
                          </a:solidFill>
                          <a:latin typeface="Arial Narrow" panose="020B0606020202030204" pitchFamily="34" charset="0"/>
                        </a:rPr>
                        <a:t>Index</a:t>
                      </a: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9ACD4C"/>
                    </a:solidFill>
                  </a:tcPr>
                </a:tc>
                <a:tc>
                  <a:txBody>
                    <a:bodyPr/>
                    <a:lstStyle/>
                    <a:p>
                      <a:pPr indent="0" algn="ctr">
                        <a:buNone/>
                      </a:pPr>
                      <a:r>
                        <a:rPr lang="en-US" sz="1200" b="1">
                          <a:solidFill>
                            <a:schemeClr val="tx1"/>
                          </a:solidFill>
                          <a:latin typeface="Arial Narrow" panose="020B0606020202030204" pitchFamily="34" charset="0"/>
                        </a:rPr>
                        <a:t>P</a:t>
                      </a:r>
                      <a:r>
                        <a:rPr lang="pt-PT" altLang="en-US" sz="1200" b="1">
                          <a:solidFill>
                            <a:schemeClr val="tx1"/>
                          </a:solidFill>
                          <a:latin typeface="Arial Narrow" panose="020B0606020202030204" pitchFamily="34" charset="0"/>
                        </a:rPr>
                        <a:t>a</a:t>
                      </a:r>
                      <a:r>
                        <a:rPr lang="en-US" sz="1200" b="1">
                          <a:solidFill>
                            <a:schemeClr val="tx1"/>
                          </a:solidFill>
                          <a:latin typeface="Arial Narrow" panose="020B0606020202030204" pitchFamily="34" charset="0"/>
                        </a:rPr>
                        <a:t>g</a:t>
                      </a:r>
                      <a:endParaRPr lang="en-US" altLang="en-US" sz="1200" b="1">
                        <a:solidFill>
                          <a:schemeClr val="tx1"/>
                        </a:solidFill>
                        <a:latin typeface="Arial Narrow" panose="020B0606020202030204" pitchFamily="34" charset="0"/>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9ACD4C"/>
                    </a:solidFill>
                  </a:tcPr>
                </a:tc>
                <a:tc>
                  <a:txBody>
                    <a:bodyPr/>
                    <a:lstStyle/>
                    <a:p>
                      <a:pPr indent="0" algn="ctr">
                        <a:buNone/>
                      </a:pPr>
                      <a:r>
                        <a:rPr lang="pt-PT" altLang="en-US" sz="1200" b="1">
                          <a:solidFill>
                            <a:schemeClr val="tx1"/>
                          </a:solidFill>
                          <a:latin typeface="Arial Narrow" panose="020B0606020202030204" pitchFamily="34" charset="0"/>
                        </a:rPr>
                        <a:t>Index</a:t>
                      </a: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9ACD4C"/>
                    </a:solidFill>
                  </a:tcPr>
                </a:tc>
                <a:tc>
                  <a:txBody>
                    <a:bodyPr/>
                    <a:lstStyle/>
                    <a:p>
                      <a:pPr indent="0" algn="ctr">
                        <a:buNone/>
                      </a:pPr>
                      <a:r>
                        <a:rPr lang="en-US" sz="1200" b="1">
                          <a:solidFill>
                            <a:schemeClr val="tx1"/>
                          </a:solidFill>
                          <a:latin typeface="Arial Narrow" panose="020B0606020202030204" pitchFamily="34" charset="0"/>
                        </a:rPr>
                        <a:t>P</a:t>
                      </a:r>
                      <a:r>
                        <a:rPr lang="pt-PT" altLang="en-US" sz="1200" b="1">
                          <a:solidFill>
                            <a:schemeClr val="tx1"/>
                          </a:solidFill>
                          <a:latin typeface="Arial Narrow" panose="020B0606020202030204" pitchFamily="34" charset="0"/>
                        </a:rPr>
                        <a:t>a</a:t>
                      </a:r>
                      <a:r>
                        <a:rPr lang="en-US" sz="1200" b="1">
                          <a:solidFill>
                            <a:schemeClr val="tx1"/>
                          </a:solidFill>
                          <a:latin typeface="Arial Narrow" panose="020B0606020202030204" pitchFamily="34" charset="0"/>
                        </a:rPr>
                        <a:t>g</a:t>
                      </a:r>
                      <a:endParaRPr lang="en-US" altLang="en-US" sz="1200" b="1">
                        <a:solidFill>
                          <a:schemeClr val="tx1"/>
                        </a:solidFill>
                        <a:latin typeface="Arial Narrow" panose="020B0606020202030204" pitchFamily="34" charset="0"/>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9ACD4C"/>
                    </a:solidFill>
                  </a:tcPr>
                </a:tc>
              </a:tr>
              <a:tr h="274320">
                <a:tc>
                  <a:txBody>
                    <a:bodyPr/>
                    <a:lstStyle/>
                    <a:p>
                      <a:pPr indent="0">
                        <a:buNone/>
                      </a:pPr>
                      <a:r>
                        <a:rPr lang="pt-PT" sz="1200" dirty="0">
                          <a:solidFill>
                            <a:schemeClr val="tx1"/>
                          </a:solidFill>
                          <a:latin typeface="Arial Narrow" panose="020B0606020202030204" pitchFamily="34" charset="0"/>
                          <a:cs typeface="Arial Narrow" panose="020B0606020202030204" pitchFamily="34" charset="0"/>
                          <a:sym typeface="+mn-ea"/>
                        </a:rPr>
                        <a:t> </a:t>
                      </a:r>
                      <a:r>
                        <a:rPr lang="pt-PT" altLang="en-US" sz="1200" dirty="0" smtClean="0">
                          <a:solidFill>
                            <a:schemeClr val="tx1"/>
                          </a:solidFill>
                          <a:latin typeface="Arial Narrow" panose="020B0606020202030204" pitchFamily="34" charset="0"/>
                          <a:cs typeface="Arial Narrow" panose="020B0606020202030204" pitchFamily="34" charset="0"/>
                          <a:sym typeface="+mn-ea"/>
                        </a:rPr>
                        <a:t>Préambule</a:t>
                      </a:r>
                      <a:endParaRPr lang="pt-PT" altLang="en-US" sz="1200" b="0" dirty="0">
                        <a:solidFill>
                          <a:schemeClr val="tx1"/>
                        </a:solidFill>
                        <a:latin typeface="Arial Narrow" panose="020B0606020202030204" pitchFamily="34" charset="0"/>
                        <a:cs typeface="Arial Narrow" panose="020B0606020202030204" pitchFamily="34" charset="0"/>
                        <a:sym typeface="+mn-ea"/>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200" b="0">
                          <a:solidFill>
                            <a:schemeClr val="tx1"/>
                          </a:solidFill>
                          <a:latin typeface="Arial Narrow" panose="020B0606020202030204" pitchFamily="34" charset="0"/>
                          <a:cs typeface="Arial Narrow" panose="020B0606020202030204" pitchFamily="34" charset="0"/>
                        </a:rPr>
                        <a:t>3</a:t>
                      </a:r>
                      <a:endParaRPr lang="en-US" altLang="en-US" sz="1200" b="0">
                        <a:solidFill>
                          <a:schemeClr val="tx1"/>
                        </a:solidFill>
                        <a:latin typeface="Arial Narrow" panose="020B0606020202030204" pitchFamily="34" charset="0"/>
                        <a:cs typeface="Arial Narrow" panose="020B0606020202030204" pitchFamily="34" charset="0"/>
                      </a:endParaRPr>
                    </a:p>
                  </a:txBody>
                  <a:tcPr marL="12700" marR="12700" marT="12700" anchor="ctr">
                    <a:lnL w="6350" cap="flat" cmpd="sng">
                      <a:solidFill>
                        <a:srgbClr val="000000"/>
                      </a:solidFill>
                      <a:prstDash val="solid"/>
                      <a:headEnd type="none" w="med" len="med"/>
                      <a:tailEnd type="none" w="med" len="med"/>
                    </a:lnL>
                    <a:lnR w="6350" cap="flat" cmpd="sng" algn="ctr">
                      <a:solidFill>
                        <a:srgbClr val="000000"/>
                      </a:solidFill>
                      <a:prstDash val="solid"/>
                      <a:roun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buNone/>
                      </a:pPr>
                      <a:r>
                        <a:rPr lang="fr-FR" sz="1200" b="0" dirty="0" smtClean="0">
                          <a:solidFill>
                            <a:schemeClr val="tx1"/>
                          </a:solidFill>
                          <a:latin typeface="Arial Narrow" panose="020B0606020202030204" pitchFamily="34" charset="0"/>
                          <a:cs typeface="Arial Narrow" panose="020B0606020202030204" pitchFamily="34" charset="0"/>
                          <a:sym typeface="+mn-ea"/>
                        </a:rPr>
                        <a:t>L</a:t>
                      </a:r>
                      <a:r>
                        <a:rPr lang="pt-PT" altLang="fr-FR" sz="1200" b="0" dirty="0" smtClean="0">
                          <a:solidFill>
                            <a:schemeClr val="tx1"/>
                          </a:solidFill>
                          <a:latin typeface="Arial Narrow" panose="020B0606020202030204" pitchFamily="34" charset="0"/>
                          <a:cs typeface="Arial Narrow" panose="020B0606020202030204" pitchFamily="34" charset="0"/>
                          <a:sym typeface="+mn-ea"/>
                        </a:rPr>
                        <a:t>es</a:t>
                      </a:r>
                      <a:r>
                        <a:rPr lang="fr-FR" sz="1200" b="0" dirty="0" smtClean="0">
                          <a:solidFill>
                            <a:schemeClr val="tx1"/>
                          </a:solidFill>
                          <a:latin typeface="Arial Narrow" panose="020B0606020202030204" pitchFamily="34" charset="0"/>
                          <a:cs typeface="Arial Narrow" panose="020B0606020202030204" pitchFamily="34" charset="0"/>
                          <a:sym typeface="+mn-ea"/>
                        </a:rPr>
                        <a:t> P</a:t>
                      </a:r>
                      <a:r>
                        <a:rPr lang="pt-PT" altLang="fr-FR" sz="1200" b="0" dirty="0" smtClean="0">
                          <a:solidFill>
                            <a:schemeClr val="tx1"/>
                          </a:solidFill>
                          <a:latin typeface="Arial Narrow" panose="020B0606020202030204" pitchFamily="34" charset="0"/>
                          <a:cs typeface="Arial Narrow" panose="020B0606020202030204" pitchFamily="34" charset="0"/>
                          <a:sym typeface="+mn-ea"/>
                        </a:rPr>
                        <a:t>rincipaux</a:t>
                      </a:r>
                      <a:r>
                        <a:rPr lang="fr-FR" sz="1200" b="0" dirty="0" smtClean="0">
                          <a:solidFill>
                            <a:schemeClr val="tx1"/>
                          </a:solidFill>
                          <a:latin typeface="Arial Narrow" panose="020B0606020202030204" pitchFamily="34" charset="0"/>
                          <a:cs typeface="Arial Narrow" panose="020B0606020202030204" pitchFamily="34" charset="0"/>
                          <a:sym typeface="+mn-ea"/>
                        </a:rPr>
                        <a:t> A</a:t>
                      </a:r>
                      <a:r>
                        <a:rPr lang="pt-PT" altLang="fr-FR" sz="1200" b="0" dirty="0" smtClean="0">
                          <a:solidFill>
                            <a:schemeClr val="tx1"/>
                          </a:solidFill>
                          <a:latin typeface="Arial Narrow" panose="020B0606020202030204" pitchFamily="34" charset="0"/>
                          <a:cs typeface="Arial Narrow" panose="020B0606020202030204" pitchFamily="34" charset="0"/>
                          <a:sym typeface="+mn-ea"/>
                        </a:rPr>
                        <a:t>vantages </a:t>
                      </a:r>
                      <a:r>
                        <a:rPr lang="pt-PT" sz="1200" dirty="0" smtClean="0">
                          <a:solidFill>
                            <a:schemeClr val="tx1"/>
                          </a:solidFill>
                          <a:latin typeface="Arial Narrow" panose="020B0606020202030204" pitchFamily="34" charset="0"/>
                          <a:cs typeface="Arial Narrow" panose="020B0606020202030204" pitchFamily="34" charset="0"/>
                          <a:sym typeface="+mn-ea"/>
                        </a:rPr>
                        <a:t> de participer au Business Round</a:t>
                      </a:r>
                      <a:endParaRPr lang="pt-PT" altLang="fr-FR" sz="1200" b="0" dirty="0" smtClean="0">
                        <a:solidFill>
                          <a:schemeClr val="tx1"/>
                        </a:solidFill>
                        <a:latin typeface="Arial Narrow" panose="020B0606020202030204" pitchFamily="34" charset="0"/>
                        <a:cs typeface="Arial Narrow" panose="020B0606020202030204" pitchFamily="34" charset="0"/>
                        <a:sym typeface="+mn-ea"/>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indent="0" algn="ctr">
                        <a:buNone/>
                      </a:pPr>
                      <a:r>
                        <a:rPr lang="pt-PT" altLang="en-US" sz="1200" b="0" dirty="0" smtClean="0">
                          <a:solidFill>
                            <a:schemeClr val="tx1"/>
                          </a:solidFill>
                          <a:latin typeface="Arial Narrow" panose="020B0606020202030204" pitchFamily="34" charset="0"/>
                          <a:cs typeface="Arial Narrow" panose="020B0606020202030204" pitchFamily="34" charset="0"/>
                        </a:rPr>
                        <a:t>11</a:t>
                      </a:r>
                      <a:endParaRPr lang="pt-PT" altLang="en-US" sz="1200" b="0" dirty="0">
                        <a:solidFill>
                          <a:schemeClr val="tx1"/>
                        </a:solidFill>
                        <a:latin typeface="Arial Narrow" panose="020B0606020202030204" pitchFamily="34" charset="0"/>
                        <a:cs typeface="Arial Narrow" panose="020B0606020202030204" pitchFamily="34" charset="0"/>
                      </a:endParaRPr>
                    </a:p>
                  </a:txBody>
                  <a:tcPr marL="12700" marR="12700" marT="12700" anchor="ctr">
                    <a:lnL w="6350" cap="flat" cmpd="sng" algn="ctr">
                      <a:solidFill>
                        <a:srgbClr val="000000"/>
                      </a:solidFill>
                      <a:prstDash val="solid"/>
                      <a:roun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241300">
                <a:tc>
                  <a:txBody>
                    <a:bodyPr/>
                    <a:lstStyle/>
                    <a:p>
                      <a:pPr algn="just"/>
                      <a:r>
                        <a:rPr lang="pt-PT" sz="1200" b="0" dirty="0" smtClean="0">
                          <a:solidFill>
                            <a:schemeClr val="tx1"/>
                          </a:solidFill>
                          <a:latin typeface="Arial Narrow" panose="020B0606020202030204" pitchFamily="34" charset="0"/>
                          <a:cs typeface="Arial Narrow" panose="020B0606020202030204" pitchFamily="34" charset="0"/>
                          <a:sym typeface="+mn-ea"/>
                        </a:rPr>
                        <a:t>Les ÉTAPES du Business Round</a:t>
                      </a:r>
                      <a:endParaRPr lang="pt-PT" sz="1200" b="0" dirty="0">
                        <a:solidFill>
                          <a:schemeClr val="tx1"/>
                        </a:solidFill>
                        <a:latin typeface="Arial Narrow" panose="020B0606020202030204" pitchFamily="34" charset="0"/>
                        <a:cs typeface="Arial Narrow" panose="020B0606020202030204" pitchFamily="34" charset="0"/>
                        <a:sym typeface="+mn-ea"/>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pt-PT" altLang="en-US" sz="1200" b="0">
                          <a:solidFill>
                            <a:schemeClr val="tx1"/>
                          </a:solidFill>
                          <a:latin typeface="Arial Narrow" panose="020B0606020202030204" pitchFamily="34" charset="0"/>
                          <a:cs typeface="Arial Narrow" panose="020B0606020202030204" pitchFamily="34" charset="0"/>
                        </a:rPr>
                        <a:t>4</a:t>
                      </a:r>
                    </a:p>
                  </a:txBody>
                  <a:tcPr marL="12700" marR="12700" marT="12700" anchor="ctr">
                    <a:lnL w="6350" cap="flat" cmpd="sng">
                      <a:solidFill>
                        <a:srgbClr val="000000"/>
                      </a:solidFill>
                      <a:prstDash val="solid"/>
                      <a:headEnd type="none" w="med" len="med"/>
                      <a:tailEnd type="none" w="med" len="med"/>
                    </a:lnL>
                    <a:lnR w="6350" cap="flat" cmpd="sng" algn="ctr">
                      <a:solidFill>
                        <a:srgbClr val="000000"/>
                      </a:solidFill>
                      <a:prstDash val="solid"/>
                      <a:roun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lgn="l" rtl="0" fontAlgn="ctr"/>
                      <a:r>
                        <a:rPr lang="fr-FR" sz="1200" b="0" dirty="0" smtClean="0">
                          <a:solidFill>
                            <a:schemeClr val="tx1"/>
                          </a:solidFill>
                          <a:latin typeface="Arial Narrow" panose="020B0606020202030204" pitchFamily="34" charset="0"/>
                          <a:cs typeface="Arial Narrow" panose="020B0606020202030204" pitchFamily="34" charset="0"/>
                          <a:sym typeface="+mn-ea"/>
                        </a:rPr>
                        <a:t>S</a:t>
                      </a:r>
                      <a:r>
                        <a:rPr lang="pt-PT" altLang="fr-FR" sz="1200" b="0" dirty="0" smtClean="0">
                          <a:solidFill>
                            <a:schemeClr val="tx1"/>
                          </a:solidFill>
                          <a:latin typeface="Arial Narrow" panose="020B0606020202030204" pitchFamily="34" charset="0"/>
                          <a:cs typeface="Arial Narrow" panose="020B0606020202030204" pitchFamily="34" charset="0"/>
                          <a:sym typeface="+mn-ea"/>
                        </a:rPr>
                        <a:t>outien aux </a:t>
                      </a:r>
                      <a:r>
                        <a:rPr lang="fr-FR" sz="1200" b="0" dirty="0" smtClean="0">
                          <a:solidFill>
                            <a:schemeClr val="tx1"/>
                          </a:solidFill>
                          <a:latin typeface="Arial Narrow" panose="020B0606020202030204" pitchFamily="34" charset="0"/>
                          <a:cs typeface="Arial Narrow" panose="020B0606020202030204" pitchFamily="34" charset="0"/>
                          <a:sym typeface="+mn-ea"/>
                        </a:rPr>
                        <a:t>A</a:t>
                      </a:r>
                      <a:r>
                        <a:rPr lang="pt-PT" altLang="fr-FR" sz="1200" b="0" dirty="0" smtClean="0">
                          <a:solidFill>
                            <a:schemeClr val="tx1"/>
                          </a:solidFill>
                          <a:latin typeface="Arial Narrow" panose="020B0606020202030204" pitchFamily="34" charset="0"/>
                          <a:cs typeface="Arial Narrow" panose="020B0606020202030204" pitchFamily="34" charset="0"/>
                          <a:sym typeface="+mn-ea"/>
                        </a:rPr>
                        <a:t>ffaires et initiatives d'entreprise</a:t>
                      </a:r>
                      <a:endParaRPr lang="pt-PT" altLang="fr-FR" sz="1200" b="0" dirty="0" smtClean="0">
                        <a:solidFill>
                          <a:schemeClr val="tx1"/>
                        </a:solidFill>
                        <a:effectLst/>
                        <a:latin typeface="Arial Narrow" panose="020B0606020202030204" pitchFamily="34" charset="0"/>
                        <a:cs typeface="Arial Narrow" panose="020B0606020202030204" pitchFamily="34" charset="0"/>
                        <a:sym typeface="+mn-ea"/>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indent="0" algn="ctr">
                        <a:buNone/>
                      </a:pPr>
                      <a:r>
                        <a:rPr lang="pt-PT" altLang="en-US" sz="1200" b="0" dirty="0" smtClean="0">
                          <a:solidFill>
                            <a:schemeClr val="tx1"/>
                          </a:solidFill>
                          <a:latin typeface="Arial Narrow" panose="020B0606020202030204" pitchFamily="34" charset="0"/>
                          <a:cs typeface="Arial Narrow" panose="020B0606020202030204" pitchFamily="34" charset="0"/>
                        </a:rPr>
                        <a:t>11</a:t>
                      </a:r>
                      <a:endParaRPr lang="pt-PT" altLang="en-US" sz="1200" b="0" dirty="0">
                        <a:solidFill>
                          <a:schemeClr val="tx1"/>
                        </a:solidFill>
                        <a:latin typeface="Arial Narrow" panose="020B0606020202030204" pitchFamily="34" charset="0"/>
                        <a:cs typeface="Arial Narrow" panose="020B0606020202030204" pitchFamily="34" charset="0"/>
                      </a:endParaRPr>
                    </a:p>
                  </a:txBody>
                  <a:tcPr marL="12700" marR="12700" marT="12700" anchor="ctr">
                    <a:lnL w="6350" cap="flat" cmpd="sng" algn="ctr">
                      <a:solidFill>
                        <a:srgbClr val="000000"/>
                      </a:solidFill>
                      <a:prstDash val="solid"/>
                      <a:roun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241300">
                <a:tc>
                  <a:txBody>
                    <a:bodyPr/>
                    <a:lstStyle/>
                    <a:p>
                      <a:pPr algn="just"/>
                      <a:r>
                        <a:rPr lang="pt-PT" sz="1200" b="0" dirty="0" smtClean="0">
                          <a:solidFill>
                            <a:schemeClr val="tx1"/>
                          </a:solidFill>
                          <a:latin typeface="Arial Narrow" panose="020B0606020202030204" pitchFamily="34" charset="0"/>
                          <a:cs typeface="Arial Narrow" panose="020B0606020202030204" pitchFamily="34" charset="0"/>
                          <a:sym typeface="+mn-ea"/>
                        </a:rPr>
                        <a:t>Espace Entreprises</a:t>
                      </a:r>
                      <a:endParaRPr lang="pt-PT" altLang="en-US" sz="1200" b="0" dirty="0">
                        <a:solidFill>
                          <a:schemeClr val="tx1"/>
                        </a:solidFill>
                        <a:latin typeface="Arial Narrow" panose="020B0606020202030204" pitchFamily="34" charset="0"/>
                        <a:cs typeface="Arial Narrow" panose="020B0606020202030204" pitchFamily="34" charset="0"/>
                        <a:sym typeface="+mn-ea"/>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indent="0" algn="ctr">
                        <a:buNone/>
                      </a:pPr>
                      <a:r>
                        <a:rPr lang="pt-PT" altLang="en-US" sz="1200" b="0">
                          <a:solidFill>
                            <a:schemeClr val="tx1"/>
                          </a:solidFill>
                          <a:latin typeface="Arial Narrow" panose="020B0606020202030204" pitchFamily="34" charset="0"/>
                          <a:cs typeface="Arial Narrow" panose="020B0606020202030204" pitchFamily="34" charset="0"/>
                        </a:rPr>
                        <a:t>5</a:t>
                      </a:r>
                    </a:p>
                  </a:txBody>
                  <a:tcPr marL="12700" marR="12700" marT="12700" anchor="ctr">
                    <a:lnL w="6350" cap="flat" cmpd="sng">
                      <a:solidFill>
                        <a:srgbClr val="000000"/>
                      </a:solidFill>
                      <a:prstDash val="solid"/>
                      <a:headEnd type="none" w="med" len="med"/>
                      <a:tailEnd type="none" w="med" len="med"/>
                    </a:lnL>
                    <a:lnR w="6350" cap="flat" cmpd="sng" algn="ctr">
                      <a:solidFill>
                        <a:srgbClr val="000000"/>
                      </a:solidFill>
                      <a:prstDash val="solid"/>
                      <a:roun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lgn="l" rtl="0" fontAlgn="ctr"/>
                      <a:r>
                        <a:rPr lang="fr-FR" sz="1200" b="0" dirty="0" smtClean="0">
                          <a:solidFill>
                            <a:schemeClr val="tx1"/>
                          </a:solidFill>
                          <a:latin typeface="Arial Narrow" panose="020B0606020202030204" pitchFamily="34" charset="0"/>
                          <a:cs typeface="Arial Narrow" panose="020B0606020202030204" pitchFamily="34" charset="0"/>
                          <a:sym typeface="+mn-ea"/>
                        </a:rPr>
                        <a:t>S</a:t>
                      </a:r>
                      <a:r>
                        <a:rPr lang="pt-PT" altLang="fr-FR" sz="1200" b="0" dirty="0" smtClean="0">
                          <a:solidFill>
                            <a:schemeClr val="tx1"/>
                          </a:solidFill>
                          <a:latin typeface="Arial Narrow" panose="020B0606020202030204" pitchFamily="34" charset="0"/>
                          <a:cs typeface="Arial Narrow" panose="020B0606020202030204" pitchFamily="34" charset="0"/>
                          <a:sym typeface="+mn-ea"/>
                        </a:rPr>
                        <a:t>outien aux </a:t>
                      </a:r>
                      <a:r>
                        <a:rPr lang="fr-FR" sz="1200" b="0" dirty="0" smtClean="0">
                          <a:solidFill>
                            <a:schemeClr val="tx1"/>
                          </a:solidFill>
                          <a:latin typeface="Arial Narrow" panose="020B0606020202030204" pitchFamily="34" charset="0"/>
                          <a:cs typeface="Arial Narrow" panose="020B0606020202030204" pitchFamily="34" charset="0"/>
                          <a:sym typeface="+mn-ea"/>
                        </a:rPr>
                        <a:t>A</a:t>
                      </a:r>
                      <a:r>
                        <a:rPr lang="pt-PT" altLang="fr-FR" sz="1200" b="0" dirty="0" smtClean="0">
                          <a:solidFill>
                            <a:schemeClr val="tx1"/>
                          </a:solidFill>
                          <a:latin typeface="Arial Narrow" panose="020B0606020202030204" pitchFamily="34" charset="0"/>
                          <a:cs typeface="Arial Narrow" panose="020B0606020202030204" pitchFamily="34" charset="0"/>
                          <a:sym typeface="+mn-ea"/>
                        </a:rPr>
                        <a:t>ffaires et initiatives d'entreprise</a:t>
                      </a:r>
                      <a:endParaRPr lang="pt-PT" altLang="fr-FR" sz="1200" b="0" dirty="0" smtClean="0">
                        <a:solidFill>
                          <a:schemeClr val="tx1"/>
                        </a:solidFill>
                        <a:effectLst/>
                        <a:latin typeface="Arial Narrow" panose="020B0606020202030204" pitchFamily="34" charset="0"/>
                        <a:cs typeface="Arial Narrow" panose="020B0606020202030204" pitchFamily="34" charset="0"/>
                        <a:sym typeface="+mn-ea"/>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pt-PT" altLang="en-US" sz="1200" b="0" dirty="0" smtClean="0">
                          <a:solidFill>
                            <a:schemeClr val="tx1"/>
                          </a:solidFill>
                          <a:latin typeface="Arial Narrow" panose="020B0606020202030204" pitchFamily="34" charset="0"/>
                          <a:cs typeface="Arial Narrow" panose="020B0606020202030204" pitchFamily="34" charset="0"/>
                        </a:rPr>
                        <a:t>11</a:t>
                      </a:r>
                      <a:endParaRPr lang="pt-PT" altLang="en-US" sz="1200" b="0" dirty="0">
                        <a:solidFill>
                          <a:schemeClr val="tx1"/>
                        </a:solidFill>
                        <a:latin typeface="Arial Narrow" panose="020B0606020202030204" pitchFamily="34" charset="0"/>
                        <a:cs typeface="Arial Narrow" panose="020B0606020202030204" pitchFamily="34" charset="0"/>
                      </a:endParaRPr>
                    </a:p>
                  </a:txBody>
                  <a:tcPr marL="12700" marR="12700" marT="12700" anchor="ctr">
                    <a:lnL w="6350" cap="flat" cmpd="sng" algn="ctr">
                      <a:solidFill>
                        <a:srgbClr val="000000"/>
                      </a:solidFill>
                      <a:prstDash val="solid"/>
                      <a:roun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241300">
                <a:tc>
                  <a:txBody>
                    <a:bodyPr/>
                    <a:lstStyle/>
                    <a:p>
                      <a:pPr indent="0">
                        <a:buNone/>
                      </a:pPr>
                      <a:r>
                        <a:rPr lang="pt-PT" sz="1200" b="0" dirty="0" smtClean="0">
                          <a:solidFill>
                            <a:schemeClr val="tx1"/>
                          </a:solidFill>
                          <a:latin typeface="Arial Narrow" panose="020B0606020202030204" pitchFamily="34" charset="0"/>
                          <a:cs typeface="Arial Narrow" panose="020B0606020202030204" pitchFamily="34" charset="0"/>
                          <a:sym typeface="+mn-ea"/>
                        </a:rPr>
                        <a:t>Avantages de participer au Business Round</a:t>
                      </a:r>
                      <a:endParaRPr lang="pt-PT" sz="1200" b="0" dirty="0">
                        <a:solidFill>
                          <a:schemeClr val="tx1"/>
                        </a:solidFill>
                        <a:latin typeface="Arial Narrow" panose="020B0606020202030204" pitchFamily="34" charset="0"/>
                        <a:cs typeface="Arial Narrow" panose="020B0606020202030204" pitchFamily="34" charset="0"/>
                        <a:sym typeface="+mn-ea"/>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pt-PT" altLang="en-US" sz="1200" b="0">
                          <a:solidFill>
                            <a:schemeClr val="tx1"/>
                          </a:solidFill>
                          <a:latin typeface="Arial Narrow" panose="020B0606020202030204" pitchFamily="34" charset="0"/>
                          <a:cs typeface="Arial Narrow" panose="020B0606020202030204" pitchFamily="34" charset="0"/>
                        </a:rPr>
                        <a:t>6</a:t>
                      </a:r>
                    </a:p>
                  </a:txBody>
                  <a:tcPr marL="12700" marR="12700" marT="127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lgn="l" rtl="0" fontAlgn="ctr"/>
                      <a:r>
                        <a:rPr lang="fr-FR" sz="1200" b="0" dirty="0" smtClean="0">
                          <a:solidFill>
                            <a:schemeClr val="tx1"/>
                          </a:solidFill>
                          <a:latin typeface="Arial Narrow" panose="020B0606020202030204" pitchFamily="34" charset="0"/>
                          <a:cs typeface="Arial Narrow" panose="020B0606020202030204" pitchFamily="34" charset="0"/>
                          <a:sym typeface="+mn-ea"/>
                        </a:rPr>
                        <a:t>L</a:t>
                      </a:r>
                      <a:r>
                        <a:rPr lang="pt-PT" altLang="fr-FR" sz="1200" b="0" dirty="0" smtClean="0">
                          <a:solidFill>
                            <a:schemeClr val="tx1"/>
                          </a:solidFill>
                          <a:latin typeface="Arial Narrow" panose="020B0606020202030204" pitchFamily="34" charset="0"/>
                          <a:cs typeface="Arial Narrow" panose="020B0606020202030204" pitchFamily="34" charset="0"/>
                          <a:sym typeface="+mn-ea"/>
                        </a:rPr>
                        <a:t>es</a:t>
                      </a:r>
                      <a:r>
                        <a:rPr lang="fr-FR" sz="1200" b="0" dirty="0" smtClean="0">
                          <a:solidFill>
                            <a:schemeClr val="tx1"/>
                          </a:solidFill>
                          <a:latin typeface="Arial Narrow" panose="020B0606020202030204" pitchFamily="34" charset="0"/>
                          <a:cs typeface="Arial Narrow" panose="020B0606020202030204" pitchFamily="34" charset="0"/>
                          <a:sym typeface="+mn-ea"/>
                        </a:rPr>
                        <a:t> R</a:t>
                      </a:r>
                      <a:r>
                        <a:rPr lang="pt-PT" altLang="fr-FR" sz="1200" b="0" dirty="0" smtClean="0">
                          <a:solidFill>
                            <a:schemeClr val="tx1"/>
                          </a:solidFill>
                          <a:latin typeface="Arial Narrow" panose="020B0606020202030204" pitchFamily="34" charset="0"/>
                          <a:cs typeface="Arial Narrow" panose="020B0606020202030204" pitchFamily="34" charset="0"/>
                          <a:sym typeface="+mn-ea"/>
                        </a:rPr>
                        <a:t>esponsabilités des points focaux</a:t>
                      </a:r>
                      <a:endParaRPr lang="fr-FR" altLang="en-US" sz="1200" b="0" dirty="0" smtClean="0">
                        <a:solidFill>
                          <a:schemeClr val="tx1"/>
                        </a:solidFill>
                        <a:effectLst/>
                        <a:latin typeface="Arial Narrow" panose="020B0606020202030204" pitchFamily="34" charset="0"/>
                        <a:cs typeface="Arial Narrow" panose="020B0606020202030204" pitchFamily="34" charset="0"/>
                        <a:sym typeface="+mn-ea"/>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pt-PT" altLang="en-US" sz="1200" b="0" dirty="0" smtClean="0">
                          <a:solidFill>
                            <a:schemeClr val="tx1"/>
                          </a:solidFill>
                          <a:latin typeface="Arial Narrow" panose="020B0606020202030204" pitchFamily="34" charset="0"/>
                          <a:cs typeface="Arial Narrow" panose="020B0606020202030204" pitchFamily="34" charset="0"/>
                        </a:rPr>
                        <a:t>10 - 11</a:t>
                      </a:r>
                      <a:endParaRPr lang="pt-PT" altLang="en-US" sz="1200" b="0" dirty="0">
                        <a:solidFill>
                          <a:schemeClr val="tx1"/>
                        </a:solidFill>
                        <a:latin typeface="Arial Narrow" panose="020B0606020202030204" pitchFamily="34" charset="0"/>
                        <a:cs typeface="Arial Narrow" panose="020B0606020202030204" pitchFamily="34" charset="0"/>
                      </a:endParaRPr>
                    </a:p>
                  </a:txBody>
                  <a:tcPr marL="12700" marR="12700" marT="12700" anchor="ctr">
                    <a:lnL w="6350" cap="flat" cmpd="sng" algn="ctr">
                      <a:solidFill>
                        <a:srgbClr val="000000"/>
                      </a:solidFill>
                      <a:prstDash val="solid"/>
                      <a:roun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241300">
                <a:tc>
                  <a:txBody>
                    <a:bodyPr/>
                    <a:lstStyle/>
                    <a:p>
                      <a:pPr algn="just"/>
                      <a:r>
                        <a:rPr lang="pt-PT" sz="1200" b="0" dirty="0" smtClean="0">
                          <a:solidFill>
                            <a:schemeClr val="tx1"/>
                          </a:solidFill>
                          <a:latin typeface="Arial Narrow" panose="020B0606020202030204" pitchFamily="34" charset="0"/>
                          <a:cs typeface="Arial Narrow" panose="020B0606020202030204" pitchFamily="34" charset="0"/>
                          <a:sym typeface="+mn-ea"/>
                        </a:rPr>
                        <a:t>Exemples de produits et services à promovoir</a:t>
                      </a:r>
                      <a:endParaRPr lang="pt-PT" sz="1200" b="0" dirty="0">
                        <a:solidFill>
                          <a:schemeClr val="tx1"/>
                        </a:solidFill>
                        <a:latin typeface="Arial Narrow" panose="020B0606020202030204" pitchFamily="34" charset="0"/>
                        <a:cs typeface="Arial Narrow" panose="020B0606020202030204" pitchFamily="34" charset="0"/>
                        <a:sym typeface="+mn-ea"/>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indent="0" algn="ctr">
                        <a:buNone/>
                      </a:pPr>
                      <a:r>
                        <a:rPr lang="pt-PT" altLang="en-US" sz="1200" b="0" dirty="0">
                          <a:solidFill>
                            <a:schemeClr val="tx1"/>
                          </a:solidFill>
                          <a:latin typeface="Arial Narrow" panose="020B0606020202030204" pitchFamily="34" charset="0"/>
                          <a:cs typeface="Arial Narrow" panose="020B0606020202030204" pitchFamily="34" charset="0"/>
                        </a:rPr>
                        <a:t>7</a:t>
                      </a:r>
                    </a:p>
                  </a:txBody>
                  <a:tcPr marL="12700" marR="12700" marT="127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buNone/>
                      </a:pPr>
                      <a:r>
                        <a:rPr lang="pt-PT" sz="1200" b="0" dirty="0">
                          <a:solidFill>
                            <a:schemeClr val="tx1"/>
                          </a:solidFill>
                          <a:latin typeface="Arial Narrow" panose="020B0606020202030204" pitchFamily="34" charset="0"/>
                          <a:cs typeface="Arial Narrow" panose="020B0606020202030204" pitchFamily="34" charset="0"/>
                          <a:sym typeface="+mn-ea"/>
                        </a:rPr>
                        <a:t>Assistance Juridique et Interpréte </a:t>
                      </a: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pt-PT" altLang="en-US" sz="1200" b="0" dirty="0" smtClean="0">
                          <a:solidFill>
                            <a:schemeClr val="tx1"/>
                          </a:solidFill>
                          <a:latin typeface="Arial Narrow" panose="020B0606020202030204" pitchFamily="34" charset="0"/>
                          <a:cs typeface="Arial Narrow" panose="020B0606020202030204" pitchFamily="34" charset="0"/>
                        </a:rPr>
                        <a:t>12</a:t>
                      </a:r>
                      <a:endParaRPr lang="pt-PT" altLang="en-US" sz="1200" b="0" dirty="0">
                        <a:solidFill>
                          <a:schemeClr val="tx1"/>
                        </a:solidFill>
                        <a:latin typeface="Arial Narrow" panose="020B0606020202030204" pitchFamily="34" charset="0"/>
                        <a:cs typeface="Arial Narrow" panose="020B0606020202030204" pitchFamily="34" charset="0"/>
                      </a:endParaRPr>
                    </a:p>
                  </a:txBody>
                  <a:tcPr marL="12700" marR="12700" marT="12700" anchor="ctr">
                    <a:lnL w="6350" cap="flat" cmpd="sng" algn="ctr">
                      <a:solidFill>
                        <a:srgbClr val="000000"/>
                      </a:solidFill>
                      <a:prstDash val="solid"/>
                      <a:roun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273685">
                <a:tc>
                  <a:txBody>
                    <a:bodyPr/>
                    <a:lstStyle/>
                    <a:p>
                      <a:pPr algn="just"/>
                      <a:r>
                        <a:rPr lang="pt-PT" sz="1200" b="0" dirty="0" smtClean="0">
                          <a:solidFill>
                            <a:schemeClr val="tx1"/>
                          </a:solidFill>
                          <a:latin typeface="Arial Narrow" panose="020B0606020202030204" pitchFamily="34" charset="0"/>
                          <a:cs typeface="Arial Narrow" panose="020B0606020202030204" pitchFamily="34" charset="0"/>
                          <a:sym typeface="+mn-ea"/>
                        </a:rPr>
                        <a:t>Comment participer et inscription</a:t>
                      </a:r>
                      <a:endParaRPr lang="pt-PT" sz="1200" b="0" dirty="0">
                        <a:solidFill>
                          <a:schemeClr val="tx1"/>
                        </a:solidFill>
                        <a:latin typeface="Arial Narrow" panose="020B0606020202030204" pitchFamily="34" charset="0"/>
                        <a:cs typeface="Arial Narrow" panose="020B0606020202030204" pitchFamily="34" charset="0"/>
                        <a:sym typeface="+mn-ea"/>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indent="0" algn="ctr">
                        <a:buNone/>
                      </a:pPr>
                      <a:r>
                        <a:rPr lang="pt-PT" altLang="en-US" sz="1200" b="0" dirty="0" smtClean="0">
                          <a:solidFill>
                            <a:schemeClr val="tx1"/>
                          </a:solidFill>
                          <a:latin typeface="Arial Narrow" panose="020B0606020202030204" pitchFamily="34" charset="0"/>
                          <a:cs typeface="Arial Narrow" panose="020B0606020202030204" pitchFamily="34" charset="0"/>
                        </a:rPr>
                        <a:t>8</a:t>
                      </a:r>
                      <a:endParaRPr lang="pt-PT" altLang="en-US" sz="1200" b="0" dirty="0">
                        <a:solidFill>
                          <a:schemeClr val="tx1"/>
                        </a:solidFill>
                        <a:latin typeface="Arial Narrow" panose="020B0606020202030204" pitchFamily="34" charset="0"/>
                        <a:cs typeface="Arial Narrow" panose="020B0606020202030204" pitchFamily="34" charset="0"/>
                      </a:endParaRPr>
                    </a:p>
                  </a:txBody>
                  <a:tcPr marL="12700" marR="12700" marT="127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marL="0" marR="0" indent="0" algn="l" defTabSz="914400" eaLnBrk="1" fontAlgn="base" latinLnBrk="0" hangingPunct="1">
                        <a:lnSpc>
                          <a:spcPct val="100000"/>
                        </a:lnSpc>
                        <a:spcBef>
                          <a:spcPct val="0"/>
                        </a:spcBef>
                        <a:spcAft>
                          <a:spcPct val="0"/>
                        </a:spcAft>
                        <a:buClrTx/>
                        <a:buSzTx/>
                        <a:buFont typeface="Arial" panose="020B0604020202020204" pitchFamily="34" charset="0"/>
                        <a:buNone/>
                        <a:tabLst/>
                        <a:defRPr/>
                      </a:pPr>
                      <a:r>
                        <a:rPr lang="pt-PT" altLang="en-US" sz="1200" dirty="0" smtClean="0">
                          <a:solidFill>
                            <a:schemeClr val="tx1"/>
                          </a:solidFill>
                          <a:effectLst/>
                          <a:latin typeface="Arial Narrow" panose="020B0606020202030204" pitchFamily="34" charset="0"/>
                          <a:cs typeface="Arial Narrow" panose="020B0606020202030204" pitchFamily="34" charset="0"/>
                          <a:sym typeface="+mn-ea"/>
                        </a:rPr>
                        <a:t>Contacts</a:t>
                      </a:r>
                      <a:endParaRPr lang="pt-PT" altLang="en-US" sz="1200" b="0" dirty="0" smtClean="0">
                        <a:solidFill>
                          <a:schemeClr val="tx1"/>
                        </a:solidFill>
                        <a:effectLst/>
                        <a:latin typeface="Arial Narrow" panose="020B0606020202030204" pitchFamily="34" charset="0"/>
                        <a:cs typeface="Arial Narrow" panose="020B0606020202030204" pitchFamily="34" charset="0"/>
                        <a:sym typeface="+mn-ea"/>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pt-PT" altLang="en-US" sz="1200" b="0" dirty="0" smtClean="0">
                          <a:solidFill>
                            <a:schemeClr val="tx1"/>
                          </a:solidFill>
                          <a:latin typeface="Arial Narrow" panose="020B0606020202030204" pitchFamily="34" charset="0"/>
                          <a:cs typeface="Arial Narrow" panose="020B0606020202030204" pitchFamily="34" charset="0"/>
                        </a:rPr>
                        <a:t>13</a:t>
                      </a:r>
                      <a:endParaRPr lang="pt-PT" altLang="en-US" sz="1200" b="0" dirty="0">
                        <a:solidFill>
                          <a:schemeClr val="tx1"/>
                        </a:solidFill>
                        <a:latin typeface="Arial Narrow" panose="020B0606020202030204" pitchFamily="34" charset="0"/>
                        <a:cs typeface="Arial Narrow" panose="020B0606020202030204" pitchFamily="34" charset="0"/>
                      </a:endParaRPr>
                    </a:p>
                  </a:txBody>
                  <a:tcPr marL="12700" marR="12700" marT="12700" anchor="ctr">
                    <a:lnL w="6350" cap="flat" cmpd="sng" algn="ctr">
                      <a:solidFill>
                        <a:srgbClr val="000000"/>
                      </a:solidFill>
                      <a:prstDash val="solid"/>
                      <a:roun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241300">
                <a:tc>
                  <a:txBody>
                    <a:bodyPr/>
                    <a:lstStyle/>
                    <a:p>
                      <a:pPr algn="just"/>
                      <a:r>
                        <a:rPr lang="pt-PT" sz="1200" b="0" dirty="0" smtClean="0">
                          <a:solidFill>
                            <a:schemeClr val="tx1"/>
                          </a:solidFill>
                          <a:latin typeface="Arial Narrow" panose="020B0606020202030204" pitchFamily="34" charset="0"/>
                          <a:cs typeface="Arial Narrow" panose="020B0606020202030204" pitchFamily="34" charset="0"/>
                          <a:sym typeface="+mn-ea"/>
                        </a:rPr>
                        <a:t>Les Étapes d´’Inscription au Business Round</a:t>
                      </a:r>
                      <a:endParaRPr lang="pt-PT" sz="1200" b="0" dirty="0">
                        <a:solidFill>
                          <a:schemeClr val="tx1"/>
                        </a:solidFill>
                        <a:latin typeface="Arial Narrow" panose="020B0606020202030204" pitchFamily="34" charset="0"/>
                        <a:cs typeface="Arial Narrow" panose="020B0606020202030204" pitchFamily="34" charset="0"/>
                        <a:sym typeface="+mn-ea"/>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pt-PT" altLang="en-US" sz="1200" b="0" dirty="0" smtClean="0">
                          <a:solidFill>
                            <a:schemeClr val="tx1"/>
                          </a:solidFill>
                          <a:latin typeface="Arial Narrow" panose="020B0606020202030204" pitchFamily="34" charset="0"/>
                          <a:cs typeface="Arial Narrow" panose="020B0606020202030204" pitchFamily="34" charset="0"/>
                        </a:rPr>
                        <a:t>9</a:t>
                      </a:r>
                      <a:endParaRPr lang="pt-PT" altLang="en-US" sz="1200" b="0" dirty="0">
                        <a:solidFill>
                          <a:schemeClr val="tx1"/>
                        </a:solidFill>
                        <a:latin typeface="Arial Narrow" panose="020B0606020202030204" pitchFamily="34" charset="0"/>
                        <a:cs typeface="Arial Narrow" panose="020B0606020202030204" pitchFamily="34" charset="0"/>
                      </a:endParaRPr>
                    </a:p>
                  </a:txBody>
                  <a:tcPr marL="12700" marR="12700" marT="127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buNone/>
                      </a:pPr>
                      <a:endParaRPr lang="pt-PT" altLang="fr-FR" sz="1200" b="0" dirty="0">
                        <a:solidFill>
                          <a:schemeClr val="tx1"/>
                        </a:solidFill>
                        <a:latin typeface="Arial Narrow" panose="020B0606020202030204" pitchFamily="34" charset="0"/>
                        <a:cs typeface="Arial Narrow" panose="020B0606020202030204" pitchFamily="34" charset="0"/>
                        <a:sym typeface="+mn-ea"/>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lgn="ctr">
                      <a:solidFill>
                        <a:srgbClr val="000000"/>
                      </a:solidFill>
                      <a:prstDash val="solid"/>
                      <a:roun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pt-PT" altLang="en-US" sz="1200" b="0">
                        <a:solidFill>
                          <a:schemeClr val="tx1"/>
                        </a:solidFill>
                        <a:latin typeface="Arial Narrow" panose="020B0606020202030204" pitchFamily="34" charset="0"/>
                        <a:cs typeface="Arial Narrow" panose="020B0606020202030204" pitchFamily="34" charset="0"/>
                      </a:endParaRPr>
                    </a:p>
                  </a:txBody>
                  <a:tcPr marL="12700" marR="12700" marT="12700" anchor="ctr">
                    <a:lnL w="6350" cap="flat" cmpd="sng" algn="ctr">
                      <a:solidFill>
                        <a:srgbClr val="000000"/>
                      </a:solidFill>
                      <a:prstDash val="solid"/>
                      <a:round/>
                      <a:headEnd type="none" w="med" len="med"/>
                      <a:tailEnd type="none" w="med" len="med"/>
                    </a:lnL>
                    <a:lnR w="6350" cap="flat" cmpd="sng">
                      <a:solidFill>
                        <a:srgbClr val="000000"/>
                      </a:solidFill>
                      <a:prstDash val="solid"/>
                      <a:headEnd type="none" w="med" len="med"/>
                      <a:tailEnd type="none" w="med" len="med"/>
                    </a:lnR>
                    <a:lnT w="6350" cap="flat" cmpd="sng" algn="ctr">
                      <a:solidFill>
                        <a:srgbClr val="000000"/>
                      </a:solidFill>
                      <a:prstDash val="solid"/>
                      <a:roun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241300">
                <a:tc>
                  <a:txBody>
                    <a:bodyPr/>
                    <a:lstStyle/>
                    <a:p>
                      <a:pPr indent="0">
                        <a:buNone/>
                      </a:pPr>
                      <a:r>
                        <a:rPr lang="pt-PT" sz="1200" b="0" dirty="0" smtClean="0">
                          <a:solidFill>
                            <a:schemeClr val="tx1"/>
                          </a:solidFill>
                          <a:latin typeface="Arial Narrow" panose="020B0606020202030204" pitchFamily="34" charset="0"/>
                          <a:cs typeface="Arial Narrow" panose="020B0606020202030204" pitchFamily="34" charset="0"/>
                          <a:sym typeface="+mn-ea"/>
                        </a:rPr>
                        <a:t>Réalisation des </a:t>
                      </a:r>
                      <a:r>
                        <a:rPr lang="fr-FR" sz="1200" dirty="0" smtClean="0">
                          <a:latin typeface="Arial Narrow" panose="020B0606020202030204" pitchFamily="34" charset="0"/>
                        </a:rPr>
                        <a:t>réunions programmées </a:t>
                      </a:r>
                      <a:endParaRPr lang="pt-PT" sz="1200" b="0" dirty="0">
                        <a:solidFill>
                          <a:schemeClr val="tx1"/>
                        </a:solidFill>
                        <a:latin typeface="Arial Narrow" panose="020B0606020202030204" pitchFamily="34" charset="0"/>
                        <a:cs typeface="Arial Narrow" panose="020B0606020202030204" pitchFamily="34" charset="0"/>
                        <a:sym typeface="+mn-ea"/>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indent="0" algn="ctr">
                        <a:buNone/>
                      </a:pPr>
                      <a:r>
                        <a:rPr lang="pt-PT" altLang="en-US" sz="1200" b="0" dirty="0" smtClean="0">
                          <a:solidFill>
                            <a:schemeClr val="tx1"/>
                          </a:solidFill>
                          <a:latin typeface="Arial Narrow" panose="020B0606020202030204" pitchFamily="34" charset="0"/>
                          <a:cs typeface="Arial Narrow" panose="020B0606020202030204" pitchFamily="34" charset="0"/>
                        </a:rPr>
                        <a:t>9</a:t>
                      </a:r>
                      <a:endParaRPr lang="pt-PT" altLang="en-US" sz="1200" b="0" dirty="0">
                        <a:solidFill>
                          <a:schemeClr val="tx1"/>
                        </a:solidFill>
                        <a:latin typeface="Arial Narrow" panose="020B0606020202030204" pitchFamily="34" charset="0"/>
                        <a:cs typeface="Arial Narrow" panose="020B0606020202030204" pitchFamily="34" charset="0"/>
                      </a:endParaRPr>
                    </a:p>
                  </a:txBody>
                  <a:tcPr marL="12700" marR="12700" marT="127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marL="0" marR="0" indent="0" algn="l" defTabSz="914400" eaLnBrk="1" fontAlgn="base" latinLnBrk="0" hangingPunct="1">
                        <a:lnSpc>
                          <a:spcPct val="100000"/>
                        </a:lnSpc>
                        <a:spcBef>
                          <a:spcPct val="0"/>
                        </a:spcBef>
                        <a:spcAft>
                          <a:spcPct val="0"/>
                        </a:spcAft>
                        <a:buClrTx/>
                        <a:buSzTx/>
                        <a:buFont typeface="Arial" panose="020B0604020202020204" pitchFamily="34" charset="0"/>
                        <a:buNone/>
                        <a:tabLst/>
                        <a:defRPr/>
                      </a:pPr>
                      <a:endParaRPr lang="pt-PT" sz="1200" b="0" dirty="0" smtClean="0">
                        <a:solidFill>
                          <a:schemeClr val="tx1"/>
                        </a:solidFill>
                        <a:latin typeface="Arial Narrow" panose="020B0606020202030204" pitchFamily="34" charset="0"/>
                        <a:cs typeface="Arial Narrow" panose="020B0606020202030204" pitchFamily="34" charset="0"/>
                        <a:sym typeface="+mn-ea"/>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lgn="ctr">
                      <a:solidFill>
                        <a:srgbClr val="000000"/>
                      </a:solidFill>
                      <a:prstDash val="solid"/>
                      <a:roun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en-US" sz="1200" b="0">
                        <a:solidFill>
                          <a:schemeClr val="tx1"/>
                        </a:solidFill>
                        <a:latin typeface="Arial Narrow" panose="020B0606020202030204" pitchFamily="34" charset="0"/>
                        <a:cs typeface="Arial Narrow" panose="020B0606020202030204" pitchFamily="34" charset="0"/>
                      </a:endParaRPr>
                    </a:p>
                  </a:txBody>
                  <a:tcPr marL="12700" marR="12700" marT="12700" anchor="ctr">
                    <a:lnL w="6350" cap="flat" cmpd="sng" algn="ctr">
                      <a:solidFill>
                        <a:srgbClr val="000000"/>
                      </a:solidFill>
                      <a:prstDash val="solid"/>
                      <a:roun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0">
                <a:tc>
                  <a:txBody>
                    <a:bodyPr/>
                    <a:lstStyle/>
                    <a:p>
                      <a:pPr algn="just"/>
                      <a:r>
                        <a:rPr lang="pt-PT" sz="1200" b="0" dirty="0" smtClean="0">
                          <a:solidFill>
                            <a:schemeClr val="tx1"/>
                          </a:solidFill>
                          <a:latin typeface="Arial Narrow" panose="020B0606020202030204" pitchFamily="34" charset="0"/>
                          <a:cs typeface="Arial Narrow" panose="020B0606020202030204" pitchFamily="34" charset="0"/>
                          <a:sym typeface="+mn-ea"/>
                        </a:rPr>
                        <a:t>Méthodologie de Business Round</a:t>
                      </a:r>
                      <a:endParaRPr lang="pt-PT" sz="1200" b="0" dirty="0">
                        <a:solidFill>
                          <a:schemeClr val="tx1"/>
                        </a:solidFill>
                        <a:latin typeface="Arial Narrow" panose="020B0606020202030204" pitchFamily="34" charset="0"/>
                        <a:cs typeface="Arial Narrow" panose="020B0606020202030204" pitchFamily="34" charset="0"/>
                        <a:sym typeface="+mn-ea"/>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pt-PT" altLang="en-US" sz="1200" b="0" dirty="0" smtClean="0">
                          <a:solidFill>
                            <a:schemeClr val="tx1"/>
                          </a:solidFill>
                          <a:latin typeface="Arial Narrow" panose="020B0606020202030204" pitchFamily="34" charset="0"/>
                          <a:cs typeface="Arial Narrow" panose="020B0606020202030204" pitchFamily="34" charset="0"/>
                        </a:rPr>
                        <a:t>9</a:t>
                      </a:r>
                      <a:endParaRPr lang="pt-PT" altLang="en-US" sz="1200" b="0" dirty="0">
                        <a:solidFill>
                          <a:schemeClr val="tx1"/>
                        </a:solidFill>
                        <a:latin typeface="Arial Narrow" panose="020B0606020202030204" pitchFamily="34" charset="0"/>
                        <a:cs typeface="Arial Narrow" panose="020B0606020202030204" pitchFamily="34" charset="0"/>
                      </a:endParaRPr>
                    </a:p>
                  </a:txBody>
                  <a:tcPr marL="12700" marR="12700" marT="127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lgn="l"/>
                      <a:endParaRPr lang="pt-PT" altLang="en-US" sz="1200" b="0" dirty="0" err="1" smtClean="0">
                        <a:solidFill>
                          <a:schemeClr val="tx1"/>
                        </a:solidFill>
                        <a:effectLst/>
                        <a:latin typeface="Arial Narrow" panose="020B0606020202030204" pitchFamily="34" charset="0"/>
                        <a:cs typeface="Arial Narrow" panose="020B0606020202030204" pitchFamily="34" charset="0"/>
                        <a:sym typeface="+mn-ea"/>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en-US" sz="1200" b="0">
                        <a:solidFill>
                          <a:schemeClr val="tx1"/>
                        </a:solidFill>
                        <a:latin typeface="Arial Narrow" panose="020B0606020202030204" pitchFamily="34" charset="0"/>
                        <a:cs typeface="Arial Narrow" panose="020B0606020202030204" pitchFamily="34" charset="0"/>
                      </a:endParaRPr>
                    </a:p>
                  </a:txBody>
                  <a:tcPr marL="12700" marR="12700" marT="12700" anchor="ctr">
                    <a:lnL w="6350" cap="flat" cmpd="sng" algn="ctr">
                      <a:solidFill>
                        <a:srgbClr val="000000"/>
                      </a:solidFill>
                      <a:prstDash val="solid"/>
                      <a:roun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0">
                <a:tc>
                  <a:txBody>
                    <a:bodyPr/>
                    <a:lstStyle/>
                    <a:p>
                      <a:pPr indent="0">
                        <a:buNone/>
                      </a:pPr>
                      <a:r>
                        <a:rPr lang="pt-PT" sz="1200" b="0" dirty="0" smtClean="0">
                          <a:solidFill>
                            <a:schemeClr val="tx1"/>
                          </a:solidFill>
                          <a:latin typeface="Arial Narrow" panose="020B0606020202030204" pitchFamily="34" charset="0"/>
                          <a:cs typeface="Arial Narrow" panose="020B0606020202030204" pitchFamily="34" charset="0"/>
                          <a:sym typeface="+mn-ea"/>
                        </a:rPr>
                        <a:t>Avantages du Business Round</a:t>
                      </a:r>
                      <a:endParaRPr lang="pt-PT" sz="1200" b="0" dirty="0">
                        <a:solidFill>
                          <a:schemeClr val="tx1"/>
                        </a:solidFill>
                        <a:latin typeface="Arial Narrow" panose="020B0606020202030204" pitchFamily="34" charset="0"/>
                        <a:cs typeface="Arial Narrow" panose="020B0606020202030204" pitchFamily="34" charset="0"/>
                        <a:sym typeface="+mn-ea"/>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lgn="ctr">
                      <a:solidFill>
                        <a:srgbClr val="000000"/>
                      </a:solidFill>
                      <a:prstDash val="solid"/>
                      <a:roun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altLang="en-US" sz="1200" b="0" dirty="0" smtClean="0">
                          <a:solidFill>
                            <a:schemeClr val="tx1"/>
                          </a:solidFill>
                          <a:latin typeface="Arial Narrow" panose="020B0606020202030204" pitchFamily="34" charset="0"/>
                          <a:cs typeface="Arial Narrow" panose="020B0606020202030204" pitchFamily="34" charset="0"/>
                        </a:rPr>
                        <a:t>10</a:t>
                      </a:r>
                      <a:endParaRPr lang="en-US" altLang="en-US" sz="1200" b="0" dirty="0">
                        <a:solidFill>
                          <a:schemeClr val="tx1"/>
                        </a:solidFill>
                        <a:latin typeface="Arial Narrow" panose="020B0606020202030204" pitchFamily="34" charset="0"/>
                        <a:cs typeface="Arial Narrow" panose="020B0606020202030204" pitchFamily="34" charset="0"/>
                      </a:endParaRPr>
                    </a:p>
                  </a:txBody>
                  <a:tcPr marL="12700" marR="12700" marT="12700" anchor="ctr">
                    <a:lnL w="6350" cap="flat" cmpd="sng" algn="ctr">
                      <a:solidFill>
                        <a:srgbClr val="000000"/>
                      </a:solidFill>
                      <a:prstDash val="solid"/>
                      <a:roun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buNone/>
                      </a:pPr>
                      <a:endParaRPr lang="en-US" altLang="en-US" sz="1200" b="0">
                        <a:solidFill>
                          <a:schemeClr val="tx1"/>
                        </a:solidFill>
                        <a:latin typeface="Arial Narrow" panose="020B0606020202030204" pitchFamily="34" charset="0"/>
                        <a:cs typeface="Arial Narrow" panose="020B0606020202030204" pitchFamily="34" charset="0"/>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lgn="ctr">
                      <a:solidFill>
                        <a:srgbClr val="000000"/>
                      </a:solidFill>
                      <a:prstDash val="solid"/>
                      <a:roun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en-US" sz="1200" b="0" dirty="0">
                        <a:solidFill>
                          <a:schemeClr val="tx1"/>
                        </a:solidFill>
                        <a:latin typeface="Arial Narrow" panose="020B0606020202030204" pitchFamily="34" charset="0"/>
                        <a:cs typeface="Arial Narrow" panose="020B0606020202030204" pitchFamily="34" charset="0"/>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bl>
          </a:graphicData>
        </a:graphic>
      </p:graphicFrame>
      <p:pic>
        <p:nvPicPr>
          <p:cNvPr id="23" name="Imagem 22"/>
          <p:cNvPicPr>
            <a:picLocks noChangeAspect="1"/>
          </p:cNvPicPr>
          <p:nvPr/>
        </p:nvPicPr>
        <p:blipFill>
          <a:blip r:embed="rId4"/>
          <a:stretch>
            <a:fillRect/>
          </a:stretch>
        </p:blipFill>
        <p:spPr>
          <a:xfrm>
            <a:off x="315595" y="1305560"/>
            <a:ext cx="2413000" cy="1356995"/>
          </a:xfrm>
          <a:prstGeom prst="rect">
            <a:avLst/>
          </a:prstGeom>
        </p:spPr>
      </p:pic>
      <p:pic>
        <p:nvPicPr>
          <p:cNvPr id="16" name="Picture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586452" y="240955"/>
            <a:ext cx="2054182" cy="420589"/>
          </a:xfrm>
          <a:prstGeom prst="rect">
            <a:avLst/>
          </a:prstGeom>
        </p:spPr>
      </p:pic>
      <p:sp>
        <p:nvSpPr>
          <p:cNvPr id="22" name="Slide Number Placeholder 6"/>
          <p:cNvSpPr txBox="1"/>
          <p:nvPr/>
        </p:nvSpPr>
        <p:spPr bwMode="auto">
          <a:xfrm>
            <a:off x="6094126" y="6571929"/>
            <a:ext cx="648072" cy="27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r>
              <a:rPr lang="fr-FR" altLang="pt-PT" sz="1200" i="1" dirty="0" smtClean="0">
                <a:solidFill>
                  <a:srgbClr val="00B4B2"/>
                </a:solidFill>
              </a:rPr>
              <a:t>Pag </a:t>
            </a:r>
            <a:fld id="{6C07E9C5-6E20-4A25-9F31-81ECFC5683B7}" type="slidenum">
              <a:rPr lang="fr-FR" altLang="pt-PT" sz="1200" b="1" i="1" u="sng" dirty="0" smtClean="0">
                <a:solidFill>
                  <a:srgbClr val="00B4B2"/>
                </a:solidFill>
              </a:rPr>
              <a:t>2</a:t>
            </a:fld>
            <a:endParaRPr lang="fr-FR" altLang="pt-PT" sz="1200" b="1" i="1" u="sng" dirty="0" smtClean="0">
              <a:solidFill>
                <a:srgbClr val="00B4B2"/>
              </a:solidFill>
            </a:endParaRPr>
          </a:p>
        </p:txBody>
      </p:sp>
      <p:pic>
        <p:nvPicPr>
          <p:cNvPr id="24" name="Imagem9"/>
          <p:cNvPicPr>
            <a:picLocks noChangeAspect="1"/>
          </p:cNvPicPr>
          <p:nvPr/>
        </p:nvPicPr>
        <p:blipFill>
          <a:blip r:embed="rId6"/>
          <a:stretch>
            <a:fillRect/>
          </a:stretch>
        </p:blipFill>
        <p:spPr>
          <a:xfrm>
            <a:off x="11830049" y="6569065"/>
            <a:ext cx="351155" cy="271790"/>
          </a:xfrm>
          <a:prstGeom prst="rect">
            <a:avLst/>
          </a:prstGeom>
          <a:noFill/>
          <a:ln>
            <a:noFill/>
          </a:ln>
          <a:effectLst/>
        </p:spPr>
      </p:pic>
      <p:sp>
        <p:nvSpPr>
          <p:cNvPr id="25" name="TextBox 24"/>
          <p:cNvSpPr txBox="1"/>
          <p:nvPr/>
        </p:nvSpPr>
        <p:spPr>
          <a:xfrm>
            <a:off x="10346717" y="6642093"/>
            <a:ext cx="1385514" cy="215444"/>
          </a:xfrm>
          <a:prstGeom prst="rect">
            <a:avLst/>
          </a:prstGeom>
          <a:noFill/>
        </p:spPr>
        <p:txBody>
          <a:bodyPr wrap="square" rtlCol="0">
            <a:spAutoFit/>
          </a:bodyPr>
          <a:lstStyle/>
          <a:p>
            <a:pPr algn="r"/>
            <a:r>
              <a:rPr lang="pt-PT" sz="800" b="1" i="1" dirty="0" smtClean="0">
                <a:solidFill>
                  <a:srgbClr val="3EA4BA"/>
                </a:solidFill>
                <a:latin typeface="Arial Narrow" panose="020B0606020202030204" pitchFamily="34" charset="0"/>
              </a:rPr>
              <a:t>Ref.E-EICV.01/2022/VD-E.01</a:t>
            </a:r>
            <a:r>
              <a:rPr lang="fr-FR" sz="800" dirty="0" smtClean="0">
                <a:latin typeface="Arial Narrow" panose="020B0606020202030204" pitchFamily="34" charset="0"/>
              </a:rPr>
              <a:t> </a:t>
            </a:r>
            <a:endParaRPr lang="pt-PT" sz="800" dirty="0">
              <a:latin typeface="Arial Narrow" panose="020B0606020202030204" pitchFamily="34" charset="0"/>
            </a:endParaRPr>
          </a:p>
        </p:txBody>
      </p:sp>
      <p:pic>
        <p:nvPicPr>
          <p:cNvPr id="18" name="Picture 1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8172" y="130790"/>
            <a:ext cx="2809414" cy="744260"/>
          </a:xfrm>
          <a:prstGeom prst="rect">
            <a:avLst/>
          </a:prstGeom>
        </p:spPr>
      </p:pic>
      <p:sp>
        <p:nvSpPr>
          <p:cNvPr id="19" name="Rectangle 2"/>
          <p:cNvSpPr txBox="1">
            <a:spLocks noChangeArrowheads="1"/>
          </p:cNvSpPr>
          <p:nvPr/>
        </p:nvSpPr>
        <p:spPr>
          <a:xfrm>
            <a:off x="8971341" y="1241743"/>
            <a:ext cx="3205359" cy="2327382"/>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800" kern="1200" cap="all" baseline="0">
                <a:solidFill>
                  <a:schemeClr val="tx1"/>
                </a:solidFill>
                <a:latin typeface="+mj-lt"/>
                <a:ea typeface="+mj-ea"/>
                <a:cs typeface="+mj-cs"/>
              </a:defRPr>
            </a:lvl1pPr>
          </a:lstStyle>
          <a:p>
            <a:pPr algn="ctr">
              <a:defRPr/>
            </a:pPr>
            <a:endParaRPr lang="pt-PT" altLang="pt-PT" sz="3200" b="1" dirty="0" smtClean="0">
              <a:solidFill>
                <a:schemeClr val="bg1"/>
              </a:solidFill>
              <a:effectLst>
                <a:outerShdw blurRad="38100" dist="38100" dir="2700000" algn="tl">
                  <a:srgbClr val="000000"/>
                </a:outerShdw>
              </a:effectLst>
              <a:latin typeface="Calisto MT" panose="02040603050505030304" pitchFamily="18" charset="0"/>
            </a:endParaRPr>
          </a:p>
          <a:p>
            <a:pPr algn="ctr">
              <a:defRPr/>
            </a:pPr>
            <a:endParaRPr lang="pt-PT" altLang="pt-PT" sz="3200" b="1" dirty="0">
              <a:solidFill>
                <a:schemeClr val="bg1"/>
              </a:solidFill>
              <a:effectLst>
                <a:outerShdw blurRad="38100" dist="38100" dir="2700000" algn="tl">
                  <a:srgbClr val="000000"/>
                </a:outerShdw>
              </a:effectLst>
              <a:latin typeface="Calisto MT" panose="02040603050505030304" pitchFamily="18" charset="0"/>
            </a:endParaRPr>
          </a:p>
          <a:p>
            <a:pPr algn="ctr">
              <a:defRPr/>
            </a:pPr>
            <a:endParaRPr lang="pt-PT" altLang="pt-PT" sz="3200" b="1" dirty="0" smtClean="0">
              <a:solidFill>
                <a:schemeClr val="bg1"/>
              </a:solidFill>
              <a:effectLst>
                <a:outerShdw blurRad="38100" dist="38100" dir="2700000" algn="tl">
                  <a:srgbClr val="000000"/>
                </a:outerShdw>
              </a:effectLst>
              <a:latin typeface="Calisto MT" panose="02040603050505030304" pitchFamily="18" charset="0"/>
            </a:endParaRPr>
          </a:p>
          <a:p>
            <a:pPr algn="ctr">
              <a:defRPr/>
            </a:pPr>
            <a:r>
              <a:rPr lang="pt-PT" altLang="pt-PT" sz="4000" b="1" dirty="0" smtClean="0">
                <a:solidFill>
                  <a:schemeClr val="bg1"/>
                </a:solidFill>
                <a:effectLst>
                  <a:outerShdw blurRad="38100" dist="38100" dir="2700000" algn="tl">
                    <a:srgbClr val="000000"/>
                  </a:outerShdw>
                </a:effectLst>
                <a:latin typeface="Calisto MT" panose="02040603050505030304" pitchFamily="18" charset="0"/>
              </a:rPr>
              <a:t>CaP verT</a:t>
            </a:r>
          </a:p>
          <a:p>
            <a:pPr algn="ctr">
              <a:defRPr/>
            </a:pPr>
            <a:r>
              <a:rPr lang="pt-PT" altLang="pt-PT" sz="4000" b="1" dirty="0" smtClean="0">
                <a:solidFill>
                  <a:schemeClr val="bg1"/>
                </a:solidFill>
                <a:effectLst>
                  <a:outerShdw blurRad="38100" dist="38100" dir="2700000" algn="tl">
                    <a:srgbClr val="000000"/>
                  </a:outerShdw>
                </a:effectLst>
                <a:latin typeface="Calisto MT" panose="02040603050505030304" pitchFamily="18" charset="0"/>
              </a:rPr>
              <a:t>2022</a:t>
            </a:r>
          </a:p>
          <a:p>
            <a:pPr algn="ctr">
              <a:defRPr/>
            </a:pPr>
            <a:r>
              <a:rPr lang="pt-PT" altLang="pt-PT" sz="3200" b="1" dirty="0" smtClean="0">
                <a:solidFill>
                  <a:schemeClr val="bg1"/>
                </a:solidFill>
                <a:effectLst>
                  <a:outerShdw blurRad="38100" dist="38100" dir="2700000" algn="tl">
                    <a:srgbClr val="000000"/>
                  </a:outerShdw>
                </a:effectLst>
                <a:latin typeface="Calisto MT" panose="02040603050505030304" pitchFamily="18" charset="0"/>
              </a:rPr>
              <a:t>01/OCTOBRE</a:t>
            </a:r>
            <a:endParaRPr lang="pt-PT" altLang="pt-PT" sz="4000" b="1" dirty="0" smtClean="0">
              <a:solidFill>
                <a:schemeClr val="bg1"/>
              </a:solidFill>
              <a:effectLst>
                <a:outerShdw blurRad="38100" dist="38100" dir="2700000" algn="tl">
                  <a:srgbClr val="000000"/>
                </a:outerShdw>
              </a:effectLst>
              <a:latin typeface="Calisto MT" panose="02040603050505030304" pitchFamily="18" charset="0"/>
            </a:endParaRPr>
          </a:p>
          <a:p>
            <a:pPr algn="ctr">
              <a:defRPr/>
            </a:pPr>
            <a:r>
              <a:rPr lang="pt-PT" altLang="pt-PT" sz="2000" b="1" dirty="0" smtClean="0">
                <a:solidFill>
                  <a:schemeClr val="bg1"/>
                </a:solidFill>
                <a:effectLst>
                  <a:outerShdw blurRad="38100" dist="38100" dir="2700000" algn="tl">
                    <a:srgbClr val="000000"/>
                  </a:outerShdw>
                </a:effectLst>
                <a:latin typeface="Calisto MT" panose="02040603050505030304" pitchFamily="18" charset="0"/>
              </a:rPr>
              <a:t>PRAIA</a:t>
            </a:r>
          </a:p>
          <a:p>
            <a:pPr algn="ctr">
              <a:defRPr/>
            </a:pPr>
            <a:r>
              <a:rPr lang="pt-PT" altLang="pt-PT" sz="1200" b="1" dirty="0">
                <a:solidFill>
                  <a:schemeClr val="bg1"/>
                </a:solidFill>
                <a:effectLst>
                  <a:outerShdw blurRad="38100" dist="38100" dir="2700000" algn="tl">
                    <a:srgbClr val="000000"/>
                  </a:outerShdw>
                </a:effectLst>
                <a:latin typeface="Calisto MT" panose="02040603050505030304" pitchFamily="18" charset="0"/>
              </a:rPr>
              <a:t>ÎLE DE </a:t>
            </a:r>
            <a:r>
              <a:rPr lang="pt-PT" altLang="pt-PT" sz="1200" b="1" dirty="0" smtClean="0">
                <a:solidFill>
                  <a:schemeClr val="bg1"/>
                </a:solidFill>
                <a:effectLst>
                  <a:outerShdw blurRad="38100" dist="38100" dir="2700000" algn="tl">
                    <a:srgbClr val="000000"/>
                  </a:outerShdw>
                </a:effectLst>
                <a:latin typeface="Calisto MT" panose="02040603050505030304" pitchFamily="18" charset="0"/>
              </a:rPr>
              <a:t>SANTIAGO</a:t>
            </a:r>
          </a:p>
          <a:p>
            <a:pPr algn="ctr">
              <a:defRPr/>
            </a:pPr>
            <a:r>
              <a:rPr lang="pt-PT" altLang="pt-PT" sz="2400" b="1" dirty="0" smtClean="0">
                <a:solidFill>
                  <a:schemeClr val="bg1"/>
                </a:solidFill>
                <a:effectLst>
                  <a:outerShdw blurRad="38100" dist="38100" dir="2700000" algn="tl">
                    <a:srgbClr val="000000"/>
                  </a:outerShdw>
                </a:effectLst>
                <a:latin typeface="Calisto MT" panose="02040603050505030304" pitchFamily="18" charset="0"/>
              </a:rPr>
              <a:t>CAP VERT</a:t>
            </a:r>
          </a:p>
        </p:txBody>
      </p:sp>
      <p:pic>
        <p:nvPicPr>
          <p:cNvPr id="20" name="Imagem 10" descr="LOGO-Paises ecowas"/>
          <p:cNvPicPr>
            <a:picLocks noChangeAspect="1"/>
          </p:cNvPicPr>
          <p:nvPr/>
        </p:nvPicPr>
        <p:blipFill>
          <a:blip r:embed="rId2"/>
          <a:stretch>
            <a:fillRect/>
          </a:stretch>
        </p:blipFill>
        <p:spPr>
          <a:xfrm>
            <a:off x="-3295" y="6151428"/>
            <a:ext cx="701023" cy="693941"/>
          </a:xfrm>
          <a:prstGeom prst="rect">
            <a:avLst/>
          </a:prstGeom>
        </p:spPr>
      </p:pic>
      <p:sp>
        <p:nvSpPr>
          <p:cNvPr id="21" name="CaixaDeTexto 53"/>
          <p:cNvSpPr txBox="1"/>
          <p:nvPr/>
        </p:nvSpPr>
        <p:spPr>
          <a:xfrm>
            <a:off x="9258301" y="4016375"/>
            <a:ext cx="2910840" cy="2369880"/>
          </a:xfrm>
          <a:prstGeom prst="rect">
            <a:avLst/>
          </a:prstGeom>
          <a:noFill/>
        </p:spPr>
        <p:txBody>
          <a:bodyPr wrap="square" rtlCol="0">
            <a:spAutoFit/>
          </a:bodyPr>
          <a:lstStyle/>
          <a:p>
            <a:r>
              <a:rPr lang="en-US" sz="1400" b="1" i="1" dirty="0" smtClean="0">
                <a:solidFill>
                  <a:srgbClr val="3EA4BA"/>
                </a:solidFill>
              </a:rPr>
              <a:t>ATLANTIC BUSINESS ROUND</a:t>
            </a:r>
            <a:endParaRPr lang="en-US" sz="1400" b="1" i="1" dirty="0">
              <a:solidFill>
                <a:srgbClr val="3EA4BA"/>
              </a:solidFill>
            </a:endParaRPr>
          </a:p>
          <a:p>
            <a:r>
              <a:rPr lang="pt-PT" sz="1200" i="1" dirty="0">
                <a:latin typeface="Arial Narrow" panose="020B0606020202030204" pitchFamily="34" charset="0"/>
              </a:rPr>
              <a:t>Apartado nº 1042 </a:t>
            </a:r>
            <a:endParaRPr lang="pt-PT" sz="1200" i="1" dirty="0" smtClean="0">
              <a:latin typeface="Arial Narrow" panose="020B0606020202030204" pitchFamily="34" charset="0"/>
            </a:endParaRPr>
          </a:p>
          <a:p>
            <a:r>
              <a:rPr lang="pt-PT" sz="1200" i="1" dirty="0">
                <a:latin typeface="Arial Narrow" panose="020B0606020202030204" pitchFamily="34" charset="0"/>
              </a:rPr>
              <a:t>Código Postal nº 7600 </a:t>
            </a:r>
            <a:endParaRPr lang="pt-PT" sz="1200" i="1" dirty="0" smtClean="0">
              <a:latin typeface="Arial Narrow" panose="020B0606020202030204" pitchFamily="34" charset="0"/>
            </a:endParaRPr>
          </a:p>
          <a:p>
            <a:r>
              <a:rPr lang="pt-PT" sz="1200" i="1" dirty="0" smtClean="0">
                <a:latin typeface="Arial Narrow" panose="020B0606020202030204" pitchFamily="34" charset="0"/>
              </a:rPr>
              <a:t>Île de Santiago</a:t>
            </a:r>
          </a:p>
          <a:p>
            <a:r>
              <a:rPr lang="pt-PT" sz="1200" i="1" dirty="0" smtClean="0">
                <a:latin typeface="Arial Narrow" panose="020B0606020202030204" pitchFamily="34" charset="0"/>
              </a:rPr>
              <a:t>Praia </a:t>
            </a:r>
          </a:p>
          <a:p>
            <a:r>
              <a:rPr lang="pt-PT" sz="1200" i="1" dirty="0" smtClean="0">
                <a:latin typeface="Arial Narrow" panose="020B0606020202030204" pitchFamily="34" charset="0"/>
              </a:rPr>
              <a:t>Republique du Cap Vert </a:t>
            </a:r>
            <a:endParaRPr lang="en-US" sz="1200" dirty="0" smtClean="0">
              <a:latin typeface="Arial Narrow" panose="020B0606020202030204" pitchFamily="34" charset="0"/>
            </a:endParaRPr>
          </a:p>
          <a:p>
            <a:r>
              <a:rPr lang="en-US" sz="1200" dirty="0" smtClean="0">
                <a:latin typeface="Arial Narrow" panose="020B0606020202030204" pitchFamily="34" charset="0"/>
              </a:rPr>
              <a:t>WhatsApp</a:t>
            </a:r>
            <a:r>
              <a:rPr lang="en-US" sz="1200" dirty="0">
                <a:latin typeface="Arial Narrow" panose="020B0606020202030204" pitchFamily="34" charset="0"/>
              </a:rPr>
              <a:t>:+351 </a:t>
            </a:r>
            <a:r>
              <a:rPr lang="en-US" sz="1200" dirty="0" smtClean="0">
                <a:latin typeface="Arial Narrow" panose="020B0606020202030204" pitchFamily="34" charset="0"/>
              </a:rPr>
              <a:t>969 764 181</a:t>
            </a:r>
          </a:p>
          <a:p>
            <a:r>
              <a:rPr lang="pt-PT" altLang="en-US" sz="1200" dirty="0">
                <a:latin typeface="Arial Narrow" panose="020B0606020202030204" pitchFamily="34" charset="0"/>
                <a:sym typeface="+mn-ea"/>
              </a:rPr>
              <a:t>Viber</a:t>
            </a:r>
            <a:r>
              <a:rPr lang="en-US" sz="1200" dirty="0">
                <a:latin typeface="Arial Narrow" panose="020B0606020202030204" pitchFamily="34" charset="0"/>
                <a:sym typeface="+mn-ea"/>
              </a:rPr>
              <a:t>:+351 </a:t>
            </a:r>
            <a:r>
              <a:rPr lang="en-US" sz="1200" dirty="0">
                <a:latin typeface="Arial Narrow" panose="020B0606020202030204" pitchFamily="34" charset="0"/>
              </a:rPr>
              <a:t>969 764 181</a:t>
            </a:r>
          </a:p>
          <a:p>
            <a:r>
              <a:rPr lang="en-US" sz="1200" dirty="0" smtClean="0">
                <a:latin typeface="Arial Narrow" panose="020B0606020202030204" pitchFamily="34" charset="0"/>
              </a:rPr>
              <a:t>Skype</a:t>
            </a:r>
            <a:r>
              <a:rPr lang="en-US" sz="1200" dirty="0">
                <a:latin typeface="Arial Narrow" panose="020B0606020202030204" pitchFamily="34" charset="0"/>
              </a:rPr>
              <a:t>: </a:t>
            </a:r>
            <a:r>
              <a:rPr lang="en-US" sz="1200" dirty="0" err="1">
                <a:latin typeface="Arial Narrow" panose="020B0606020202030204" pitchFamily="34" charset="0"/>
              </a:rPr>
              <a:t>setimocontinente</a:t>
            </a:r>
            <a:endParaRPr lang="en-US" sz="1200" dirty="0">
              <a:latin typeface="Arial Narrow" panose="020B0606020202030204" pitchFamily="34" charset="0"/>
            </a:endParaRPr>
          </a:p>
          <a:p>
            <a:r>
              <a:rPr lang="pt-PT" sz="1200" dirty="0" smtClean="0">
                <a:latin typeface="Arial Narrow" panose="020B0606020202030204" pitchFamily="34" charset="0"/>
              </a:rPr>
              <a:t>events</a:t>
            </a:r>
            <a:r>
              <a:rPr lang="en-US" sz="1200" dirty="0" smtClean="0">
                <a:latin typeface="Arial Narrow" panose="020B0606020202030204" pitchFamily="34" charset="0"/>
              </a:rPr>
              <a:t>@</a:t>
            </a:r>
            <a:r>
              <a:rPr lang="en-US" sz="1200" dirty="0" err="1" smtClean="0">
                <a:latin typeface="Arial Narrow" panose="020B0606020202030204" pitchFamily="34" charset="0"/>
              </a:rPr>
              <a:t>atlanticbusiness</a:t>
            </a:r>
            <a:r>
              <a:rPr lang="pt-PT" altLang="en-US" sz="1200" dirty="0" smtClean="0">
                <a:latin typeface="Arial Narrow" panose="020B0606020202030204" pitchFamily="34" charset="0"/>
              </a:rPr>
              <a:t>forum</a:t>
            </a:r>
            <a:r>
              <a:rPr lang="en-US" sz="1200" dirty="0" smtClean="0">
                <a:latin typeface="Arial Narrow" panose="020B0606020202030204" pitchFamily="34" charset="0"/>
              </a:rPr>
              <a:t>.com</a:t>
            </a:r>
          </a:p>
          <a:p>
            <a:r>
              <a:rPr lang="en-US" sz="1200" dirty="0" smtClean="0">
                <a:latin typeface="Arial Narrow" panose="020B0606020202030204" pitchFamily="34" charset="0"/>
              </a:rPr>
              <a:t>www.businessround.atlanticbusiness</a:t>
            </a:r>
            <a:r>
              <a:rPr lang="pt-PT" altLang="en-US" sz="1200" dirty="0" smtClean="0">
                <a:latin typeface="Arial Narrow" panose="020B0606020202030204" pitchFamily="34" charset="0"/>
              </a:rPr>
              <a:t>forum</a:t>
            </a:r>
            <a:r>
              <a:rPr lang="en-US" sz="1200" dirty="0" smtClean="0">
                <a:latin typeface="Arial Narrow" panose="020B0606020202030204" pitchFamily="34" charset="0"/>
              </a:rPr>
              <a:t>.com/</a:t>
            </a:r>
          </a:p>
          <a:p>
            <a:r>
              <a:rPr lang="en-US" sz="1200" dirty="0" smtClean="0">
                <a:latin typeface="Arial Narrow" panose="020B0606020202030204" pitchFamily="34" charset="0"/>
              </a:rPr>
              <a:t>www.</a:t>
            </a:r>
            <a:r>
              <a:rPr lang="pt-PT" sz="1200" dirty="0" smtClean="0">
                <a:latin typeface="Arial Narrow" panose="020B0606020202030204" pitchFamily="34" charset="0"/>
              </a:rPr>
              <a:t>emergysonline</a:t>
            </a:r>
            <a:r>
              <a:rPr lang="en-US" sz="1200" dirty="0" smtClean="0">
                <a:latin typeface="Arial Narrow" panose="020B0606020202030204" pitchFamily="34" charset="0"/>
              </a:rPr>
              <a:t>.com</a:t>
            </a:r>
            <a:endParaRPr lang="en-US" sz="1200" dirty="0">
              <a:latin typeface="Arial Narrow" panose="020B0606020202030204" pitchFamily="34" charset="0"/>
            </a:endParaRPr>
          </a:p>
        </p:txBody>
      </p:sp>
      <p:sp>
        <p:nvSpPr>
          <p:cNvPr id="3" name="TextBox 2"/>
          <p:cNvSpPr txBox="1"/>
          <p:nvPr/>
        </p:nvSpPr>
        <p:spPr>
          <a:xfrm>
            <a:off x="906780" y="2598420"/>
            <a:ext cx="4145280" cy="646331"/>
          </a:xfrm>
          <a:prstGeom prst="rect">
            <a:avLst/>
          </a:prstGeom>
          <a:noFill/>
        </p:spPr>
        <p:txBody>
          <a:bodyPr wrap="square" rtlCol="0">
            <a:spAutoFit/>
          </a:bodyPr>
          <a:lstStyle/>
          <a:p>
            <a:r>
              <a:rPr lang="fr-FR" b="1" i="1" dirty="0">
                <a:solidFill>
                  <a:srgbClr val="008CBA"/>
                </a:solidFill>
                <a:latin typeface="Arial Narrow" panose="020B0606020202030204" pitchFamily="34" charset="0"/>
              </a:rPr>
              <a:t>LES RESPONSABILITÉS DES POINTS FOCAUX COMPRENNENT NOTAMMENT</a:t>
            </a:r>
            <a:endParaRPr lang="pt-PT"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Imagem 17" descr="LOGO-Paises ecowas"/>
          <p:cNvPicPr>
            <a:picLocks noChangeAspect="1"/>
          </p:cNvPicPr>
          <p:nvPr/>
        </p:nvPicPr>
        <p:blipFill>
          <a:blip r:embed="rId2"/>
          <a:stretch>
            <a:fillRect/>
          </a:stretch>
        </p:blipFill>
        <p:spPr>
          <a:xfrm>
            <a:off x="10795" y="2979420"/>
            <a:ext cx="3897630" cy="3858260"/>
          </a:xfrm>
          <a:prstGeom prst="rect">
            <a:avLst/>
          </a:prstGeom>
        </p:spPr>
      </p:pic>
      <p:sp>
        <p:nvSpPr>
          <p:cNvPr id="3" name="Rectangle 5"/>
          <p:cNvSpPr/>
          <p:nvPr/>
        </p:nvSpPr>
        <p:spPr>
          <a:xfrm>
            <a:off x="3873046" y="4157730"/>
            <a:ext cx="968704" cy="840317"/>
          </a:xfrm>
          <a:prstGeom prst="rect">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t-PT" b="1" i="1" dirty="0">
                <a:solidFill>
                  <a:srgbClr val="008080"/>
                </a:solidFill>
                <a:latin typeface="Arial Narrow" panose="020B0606020202030204" pitchFamily="34" charset="0"/>
              </a:rPr>
              <a:t>PLAN</a:t>
            </a:r>
          </a:p>
        </p:txBody>
      </p:sp>
      <p:sp>
        <p:nvSpPr>
          <p:cNvPr id="2" name="Right Arrow 6"/>
          <p:cNvSpPr/>
          <p:nvPr/>
        </p:nvSpPr>
        <p:spPr>
          <a:xfrm>
            <a:off x="4886466" y="4119630"/>
            <a:ext cx="445294" cy="891117"/>
          </a:xfrm>
          <a:prstGeom prst="rightArrow">
            <a:avLst/>
          </a:prstGeom>
          <a:solidFill>
            <a:srgbClr val="3EA4B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PT"/>
          </a:p>
        </p:txBody>
      </p:sp>
      <p:sp>
        <p:nvSpPr>
          <p:cNvPr id="6" name="Rectangle 7"/>
          <p:cNvSpPr/>
          <p:nvPr/>
        </p:nvSpPr>
        <p:spPr>
          <a:xfrm>
            <a:off x="5432293" y="3287944"/>
            <a:ext cx="1565672" cy="575733"/>
          </a:xfrm>
          <a:prstGeom prst="rect">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pt-PT" sz="1200" i="1" dirty="0" err="1">
                <a:solidFill>
                  <a:schemeClr val="tx1"/>
                </a:solidFill>
                <a:latin typeface="Arial Narrow" panose="020B0606020202030204" pitchFamily="34" charset="0"/>
                <a:sym typeface="+mn-ea"/>
              </a:rPr>
              <a:t>Axé</a:t>
            </a:r>
            <a:r>
              <a:rPr lang="pt-PT" sz="1200" i="1" dirty="0">
                <a:solidFill>
                  <a:schemeClr val="tx1"/>
                </a:solidFill>
                <a:latin typeface="Arial Narrow" panose="020B0606020202030204" pitchFamily="34" charset="0"/>
                <a:sym typeface="+mn-ea"/>
              </a:rPr>
              <a:t> </a:t>
            </a:r>
            <a:r>
              <a:rPr lang="pt-PT" sz="1200" i="1" dirty="0" err="1">
                <a:solidFill>
                  <a:schemeClr val="tx1"/>
                </a:solidFill>
                <a:latin typeface="Arial Narrow" panose="020B0606020202030204" pitchFamily="34" charset="0"/>
                <a:sym typeface="+mn-ea"/>
              </a:rPr>
              <a:t>sur</a:t>
            </a:r>
            <a:r>
              <a:rPr lang="pt-PT" sz="1200" i="1" dirty="0">
                <a:solidFill>
                  <a:schemeClr val="tx1"/>
                </a:solidFill>
                <a:latin typeface="Arial Narrow" panose="020B0606020202030204" pitchFamily="34" charset="0"/>
                <a:sym typeface="+mn-ea"/>
              </a:rPr>
              <a:t> </a:t>
            </a:r>
            <a:r>
              <a:rPr lang="pt-PT" sz="1200" i="1" dirty="0" err="1">
                <a:solidFill>
                  <a:schemeClr val="tx1"/>
                </a:solidFill>
                <a:latin typeface="Arial Narrow" panose="020B0606020202030204" pitchFamily="34" charset="0"/>
                <a:sym typeface="+mn-ea"/>
              </a:rPr>
              <a:t>les</a:t>
            </a:r>
            <a:r>
              <a:rPr lang="pt-PT" sz="1200" i="1" dirty="0">
                <a:solidFill>
                  <a:schemeClr val="tx1"/>
                </a:solidFill>
                <a:latin typeface="Arial Narrow" panose="020B0606020202030204" pitchFamily="34" charset="0"/>
                <a:sym typeface="+mn-ea"/>
              </a:rPr>
              <a:t> </a:t>
            </a:r>
            <a:r>
              <a:rPr lang="pt-PT" sz="1200" i="1" dirty="0" err="1">
                <a:solidFill>
                  <a:schemeClr val="tx1"/>
                </a:solidFill>
                <a:latin typeface="Arial Narrow" panose="020B0606020202030204" pitchFamily="34" charset="0"/>
                <a:sym typeface="+mn-ea"/>
              </a:rPr>
              <a:t>affaires</a:t>
            </a:r>
            <a:endParaRPr lang="pt-PT" sz="1200" i="1" dirty="0">
              <a:solidFill>
                <a:schemeClr val="tx1"/>
              </a:solidFill>
              <a:latin typeface="Arial Narrow" panose="020B0606020202030204" pitchFamily="34" charset="0"/>
            </a:endParaRPr>
          </a:p>
        </p:txBody>
      </p:sp>
      <p:sp>
        <p:nvSpPr>
          <p:cNvPr id="9" name="Rectangle 20"/>
          <p:cNvSpPr/>
          <p:nvPr/>
        </p:nvSpPr>
        <p:spPr>
          <a:xfrm>
            <a:off x="5424629" y="3908599"/>
            <a:ext cx="1565672" cy="575733"/>
          </a:xfrm>
          <a:prstGeom prst="rect">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t-PT" sz="1200" i="1" dirty="0" err="1">
                <a:solidFill>
                  <a:schemeClr val="tx1"/>
                </a:solidFill>
                <a:latin typeface="Arial Narrow" panose="020B0606020202030204" pitchFamily="34" charset="0"/>
                <a:sym typeface="+mn-ea"/>
              </a:rPr>
              <a:t>Centré</a:t>
            </a:r>
            <a:r>
              <a:rPr lang="pt-PT" sz="1200" i="1" dirty="0">
                <a:solidFill>
                  <a:schemeClr val="tx1"/>
                </a:solidFill>
                <a:latin typeface="Arial Narrow" panose="020B0606020202030204" pitchFamily="34" charset="0"/>
                <a:sym typeface="+mn-ea"/>
              </a:rPr>
              <a:t> </a:t>
            </a:r>
            <a:r>
              <a:rPr lang="pt-PT" sz="1200" i="1" dirty="0" err="1">
                <a:solidFill>
                  <a:schemeClr val="tx1"/>
                </a:solidFill>
                <a:latin typeface="Arial Narrow" panose="020B0606020202030204" pitchFamily="34" charset="0"/>
                <a:sym typeface="+mn-ea"/>
              </a:rPr>
              <a:t>sur</a:t>
            </a:r>
            <a:r>
              <a:rPr lang="pt-PT" sz="1200" i="1" dirty="0">
                <a:solidFill>
                  <a:schemeClr val="tx1"/>
                </a:solidFill>
                <a:latin typeface="Arial Narrow" panose="020B0606020202030204" pitchFamily="34" charset="0"/>
                <a:sym typeface="+mn-ea"/>
              </a:rPr>
              <a:t> </a:t>
            </a:r>
            <a:r>
              <a:rPr lang="pt-PT" sz="1200" i="1" dirty="0" err="1">
                <a:solidFill>
                  <a:schemeClr val="tx1"/>
                </a:solidFill>
                <a:latin typeface="Arial Narrow" panose="020B0606020202030204" pitchFamily="34" charset="0"/>
                <a:sym typeface="+mn-ea"/>
              </a:rPr>
              <a:t>l'opportunité</a:t>
            </a:r>
            <a:endParaRPr lang="pt-PT" sz="1200" i="1" dirty="0">
              <a:solidFill>
                <a:schemeClr val="tx1"/>
              </a:solidFill>
              <a:latin typeface="Arial Narrow" panose="020B0606020202030204" pitchFamily="34" charset="0"/>
            </a:endParaRPr>
          </a:p>
        </p:txBody>
      </p:sp>
      <p:sp>
        <p:nvSpPr>
          <p:cNvPr id="12" name="Rectangle 22"/>
          <p:cNvSpPr/>
          <p:nvPr/>
        </p:nvSpPr>
        <p:spPr>
          <a:xfrm>
            <a:off x="5417485" y="4568363"/>
            <a:ext cx="1565672" cy="575733"/>
          </a:xfrm>
          <a:prstGeom prst="rect">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pt-PT" sz="1200" i="1" dirty="0" err="1">
                <a:solidFill>
                  <a:schemeClr val="tx1"/>
                </a:solidFill>
                <a:latin typeface="Arial Narrow" panose="020B0606020202030204" pitchFamily="34" charset="0"/>
                <a:sym typeface="+mn-ea"/>
              </a:rPr>
              <a:t>Réalistes</a:t>
            </a:r>
            <a:endParaRPr lang="pt-PT" sz="1200" i="1" dirty="0">
              <a:solidFill>
                <a:schemeClr val="tx1"/>
              </a:solidFill>
              <a:latin typeface="Arial Narrow" panose="020B0606020202030204" pitchFamily="34" charset="0"/>
            </a:endParaRPr>
          </a:p>
        </p:txBody>
      </p:sp>
      <p:sp>
        <p:nvSpPr>
          <p:cNvPr id="13" name="Rectangle 23"/>
          <p:cNvSpPr/>
          <p:nvPr/>
        </p:nvSpPr>
        <p:spPr>
          <a:xfrm>
            <a:off x="5432725" y="5232997"/>
            <a:ext cx="1565672" cy="575733"/>
          </a:xfrm>
          <a:prstGeom prst="rect">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pt-PT" sz="1200" i="1" dirty="0" err="1">
                <a:solidFill>
                  <a:schemeClr val="tx1"/>
                </a:solidFill>
                <a:latin typeface="Arial Narrow" panose="020B0606020202030204" pitchFamily="34" charset="0"/>
                <a:sym typeface="+mn-ea"/>
              </a:rPr>
              <a:t>Stratégique</a:t>
            </a:r>
            <a:endParaRPr lang="pt-PT" sz="1200" i="1" dirty="0">
              <a:solidFill>
                <a:schemeClr val="tx1"/>
              </a:solidFill>
              <a:latin typeface="Arial Narrow" panose="020B0606020202030204" pitchFamily="34" charset="0"/>
            </a:endParaRPr>
          </a:p>
        </p:txBody>
      </p:sp>
      <p:sp>
        <p:nvSpPr>
          <p:cNvPr id="15" name="Rectangle 8"/>
          <p:cNvSpPr/>
          <p:nvPr/>
        </p:nvSpPr>
        <p:spPr>
          <a:xfrm>
            <a:off x="7249246" y="4106296"/>
            <a:ext cx="1188244" cy="827617"/>
          </a:xfrm>
          <a:prstGeom prst="rect">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t-PT" sz="1400" dirty="0">
                <a:solidFill>
                  <a:schemeClr val="tx1"/>
                </a:solidFill>
              </a:rPr>
              <a:t>Actions</a:t>
            </a:r>
          </a:p>
        </p:txBody>
      </p:sp>
      <p:sp>
        <p:nvSpPr>
          <p:cNvPr id="17" name="Right Arrow 24"/>
          <p:cNvSpPr/>
          <p:nvPr/>
        </p:nvSpPr>
        <p:spPr>
          <a:xfrm>
            <a:off x="7008160" y="4075180"/>
            <a:ext cx="445294" cy="889000"/>
          </a:xfrm>
          <a:prstGeom prst="rightArrow">
            <a:avLst/>
          </a:prstGeom>
          <a:solidFill>
            <a:srgbClr val="3EA4B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PT"/>
          </a:p>
        </p:txBody>
      </p:sp>
      <p:sp>
        <p:nvSpPr>
          <p:cNvPr id="16" name="Rectangle 25"/>
          <p:cNvSpPr/>
          <p:nvPr/>
        </p:nvSpPr>
        <p:spPr>
          <a:xfrm>
            <a:off x="8874697" y="4125981"/>
            <a:ext cx="1188244" cy="825500"/>
          </a:xfrm>
          <a:prstGeom prst="rect">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r">
              <a:defRPr/>
            </a:pPr>
            <a:r>
              <a:rPr lang="pt-PT" sz="1400" dirty="0" err="1">
                <a:solidFill>
                  <a:schemeClr val="tx1"/>
                </a:solidFill>
                <a:sym typeface="+mn-ea"/>
              </a:rPr>
              <a:t>Résultats</a:t>
            </a:r>
            <a:endParaRPr lang="pt-PT" sz="1400" dirty="0">
              <a:solidFill>
                <a:schemeClr val="tx1"/>
              </a:solidFill>
            </a:endParaRPr>
          </a:p>
        </p:txBody>
      </p:sp>
      <p:sp>
        <p:nvSpPr>
          <p:cNvPr id="29" name="Right Arrow 26"/>
          <p:cNvSpPr/>
          <p:nvPr/>
        </p:nvSpPr>
        <p:spPr>
          <a:xfrm>
            <a:off x="8424879" y="4094230"/>
            <a:ext cx="445294" cy="891117"/>
          </a:xfrm>
          <a:prstGeom prst="rightArrow">
            <a:avLst/>
          </a:prstGeom>
          <a:solidFill>
            <a:srgbClr val="3EA4B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PT"/>
          </a:p>
        </p:txBody>
      </p:sp>
      <p:sp>
        <p:nvSpPr>
          <p:cNvPr id="30" name="Rectangle 10"/>
          <p:cNvSpPr/>
          <p:nvPr/>
        </p:nvSpPr>
        <p:spPr>
          <a:xfrm>
            <a:off x="7658564" y="5067896"/>
            <a:ext cx="255984" cy="1430867"/>
          </a:xfrm>
          <a:prstGeom prst="rect">
            <a:avLst/>
          </a:prstGeom>
          <a:solidFill>
            <a:schemeClr val="accent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PT"/>
          </a:p>
        </p:txBody>
      </p:sp>
      <p:sp>
        <p:nvSpPr>
          <p:cNvPr id="31" name="Right Arrow 30"/>
          <p:cNvSpPr/>
          <p:nvPr/>
        </p:nvSpPr>
        <p:spPr>
          <a:xfrm rot="16200000">
            <a:off x="3636368" y="5488849"/>
            <a:ext cx="1405467" cy="500063"/>
          </a:xfrm>
          <a:prstGeom prst="rightArrow">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PT"/>
          </a:p>
        </p:txBody>
      </p:sp>
      <p:sp>
        <p:nvSpPr>
          <p:cNvPr id="32" name="Rectangle 11"/>
          <p:cNvSpPr/>
          <p:nvPr/>
        </p:nvSpPr>
        <p:spPr>
          <a:xfrm>
            <a:off x="4223690" y="6112472"/>
            <a:ext cx="3684984" cy="448733"/>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t-PT" sz="1400" dirty="0" err="1">
                <a:solidFill>
                  <a:schemeClr val="tx1"/>
                </a:solidFill>
                <a:latin typeface="Arial Narrow" panose="020B0606020202030204" pitchFamily="34" charset="0"/>
                <a:sym typeface="+mn-ea"/>
              </a:rPr>
              <a:t>Réévaluation</a:t>
            </a:r>
            <a:endParaRPr lang="pt-PT" sz="1400" dirty="0">
              <a:solidFill>
                <a:schemeClr val="tx1"/>
              </a:solidFill>
              <a:latin typeface="Arial Narrow" panose="020B0606020202030204" pitchFamily="34" charset="0"/>
            </a:endParaRPr>
          </a:p>
        </p:txBody>
      </p:sp>
      <p:sp>
        <p:nvSpPr>
          <p:cNvPr id="33" name="TextBox 28"/>
          <p:cNvSpPr txBox="1"/>
          <p:nvPr/>
        </p:nvSpPr>
        <p:spPr>
          <a:xfrm>
            <a:off x="2760702" y="660518"/>
            <a:ext cx="6326262" cy="2492990"/>
          </a:xfrm>
          <a:prstGeom prst="rect">
            <a:avLst/>
          </a:prstGeom>
          <a:noFill/>
        </p:spPr>
        <p:txBody>
          <a:bodyPr wrap="square" rtlCol="0">
            <a:spAutoFit/>
          </a:bodyPr>
          <a:lstStyle/>
          <a:p>
            <a:pPr algn="just"/>
            <a:r>
              <a:rPr lang="fr-FR" sz="1200" dirty="0" smtClean="0">
                <a:solidFill>
                  <a:schemeClr val="tx1"/>
                </a:solidFill>
                <a:latin typeface="Arial Narrow" panose="020B0606020202030204" pitchFamily="34" charset="0"/>
                <a:sym typeface="+mn-ea"/>
              </a:rPr>
              <a:t>Le </a:t>
            </a:r>
            <a:r>
              <a:rPr lang="fr-FR" sz="1200" i="1" dirty="0" smtClean="0">
                <a:solidFill>
                  <a:schemeClr val="tx1"/>
                </a:solidFill>
                <a:latin typeface="Arial Narrow" panose="020B0606020202030204" pitchFamily="34" charset="0"/>
                <a:sym typeface="+mn-ea"/>
              </a:rPr>
              <a:t>BUSINESS ROUND</a:t>
            </a:r>
            <a:r>
              <a:rPr lang="fr-FR" sz="1200" dirty="0" smtClean="0">
                <a:solidFill>
                  <a:schemeClr val="tx1"/>
                </a:solidFill>
                <a:latin typeface="Arial Narrow" panose="020B0606020202030204" pitchFamily="34" charset="0"/>
                <a:sym typeface="+mn-ea"/>
              </a:rPr>
              <a:t> du Forum des entreprises intitulé «</a:t>
            </a:r>
            <a:r>
              <a:rPr lang="fr-FR" sz="1200" i="1" dirty="0" smtClean="0">
                <a:solidFill>
                  <a:schemeClr val="tx1"/>
                </a:solidFill>
                <a:latin typeface="Arial Narrow" panose="020B0606020202030204" pitchFamily="34" charset="0"/>
                <a:sym typeface="+mn-ea"/>
              </a:rPr>
              <a:t>ATLANTIC BUSINESS FORUM</a:t>
            </a:r>
            <a:r>
              <a:rPr lang="fr-FR" sz="1200" dirty="0" smtClean="0">
                <a:solidFill>
                  <a:schemeClr val="tx1"/>
                </a:solidFill>
                <a:latin typeface="Arial Narrow" panose="020B0606020202030204" pitchFamily="34" charset="0"/>
                <a:sym typeface="+mn-ea"/>
              </a:rPr>
              <a:t>» comprendra des réunions entre les chefs d'entreprise, hommes d'affaire, et les entrepreneurs de différentes régions, à savoir d</a:t>
            </a:r>
            <a:r>
              <a:rPr lang="pt-PT" altLang="fr-FR" sz="1200" dirty="0" smtClean="0">
                <a:solidFill>
                  <a:schemeClr val="tx1"/>
                </a:solidFill>
                <a:latin typeface="Arial Narrow" panose="020B0606020202030204" pitchFamily="34" charset="0"/>
                <a:sym typeface="+mn-ea"/>
              </a:rPr>
              <a:t>e</a:t>
            </a:r>
            <a:r>
              <a:rPr lang="fr-FR" sz="1200" dirty="0" smtClean="0">
                <a:solidFill>
                  <a:schemeClr val="tx1"/>
                </a:solidFill>
                <a:latin typeface="Arial Narrow" panose="020B0606020202030204" pitchFamily="34" charset="0"/>
                <a:sym typeface="+mn-ea"/>
              </a:rPr>
              <a:t> </a:t>
            </a:r>
            <a:r>
              <a:rPr lang="pt-PT" altLang="fr-FR" sz="1200" dirty="0" smtClean="0">
                <a:solidFill>
                  <a:schemeClr val="tx1"/>
                </a:solidFill>
                <a:latin typeface="Arial Narrow" panose="020B0606020202030204" pitchFamily="34" charset="0"/>
                <a:sym typeface="+mn-ea"/>
              </a:rPr>
              <a:t>l'Amérique</a:t>
            </a:r>
            <a:r>
              <a:rPr lang="fr-FR" sz="1200" dirty="0" smtClean="0">
                <a:solidFill>
                  <a:schemeClr val="tx1"/>
                </a:solidFill>
                <a:latin typeface="Arial Narrow" panose="020B0606020202030204" pitchFamily="34" charset="0"/>
                <a:sym typeface="+mn-ea"/>
              </a:rPr>
              <a:t>, d'Afrique, du Brésil, d'Europe et d'autres origines.</a:t>
            </a:r>
          </a:p>
          <a:p>
            <a:pPr algn="just"/>
            <a:endParaRPr lang="fr-FR" sz="1200" dirty="0" smtClean="0">
              <a:solidFill>
                <a:schemeClr val="tx1"/>
              </a:solidFill>
              <a:latin typeface="Arial Narrow" panose="020B0606020202030204" pitchFamily="34" charset="0"/>
              <a:sym typeface="+mn-ea"/>
            </a:endParaRPr>
          </a:p>
          <a:p>
            <a:pPr algn="just"/>
            <a:r>
              <a:rPr lang="fr-FR" sz="1200" dirty="0" smtClean="0">
                <a:solidFill>
                  <a:schemeClr val="tx1"/>
                </a:solidFill>
                <a:latin typeface="Arial Narrow" panose="020B0606020202030204" pitchFamily="34" charset="0"/>
                <a:sym typeface="+mn-ea"/>
              </a:rPr>
              <a:t>Les domaines d'intérêt comprennent, entre autres: l'offre et la demande d'opportunités commerciales; l'offre et la demande de partenariats commerciaux et d'expertises; l'offre et la demande de produits (tous types); l'offre et la demande de services (tous types); et l'offre et la demande d'équipements (tous types); identification des opportunités d'investissement et d'affaires.</a:t>
            </a:r>
          </a:p>
          <a:p>
            <a:pPr algn="just"/>
            <a:endParaRPr lang="fr-FR" sz="1200" dirty="0" smtClean="0">
              <a:latin typeface="Arial Narrow" panose="020B0606020202030204" pitchFamily="34" charset="0"/>
              <a:sym typeface="+mn-ea"/>
            </a:endParaRPr>
          </a:p>
          <a:p>
            <a:pPr algn="just"/>
            <a:r>
              <a:rPr lang="fr-FR" sz="1200" dirty="0">
                <a:latin typeface="Arial Narrow" panose="020B0606020202030204" pitchFamily="34" charset="0"/>
              </a:rPr>
              <a:t>Le </a:t>
            </a:r>
            <a:r>
              <a:rPr lang="en-US" sz="1200" dirty="0">
                <a:latin typeface="Arial Narrow" panose="020B0606020202030204" pitchFamily="34" charset="0"/>
                <a:sym typeface="+mn-ea"/>
              </a:rPr>
              <a:t>Table Ronde </a:t>
            </a:r>
            <a:r>
              <a:rPr lang="en-US" sz="1200" dirty="0" err="1">
                <a:latin typeface="Arial Narrow" panose="020B0606020202030204" pitchFamily="34" charset="0"/>
                <a:sym typeface="+mn-ea"/>
              </a:rPr>
              <a:t>d'Affaires</a:t>
            </a:r>
            <a:r>
              <a:rPr lang="en-US" sz="1200" dirty="0">
                <a:latin typeface="Arial Narrow" panose="020B0606020202030204" pitchFamily="34" charset="0"/>
                <a:sym typeface="+mn-ea"/>
              </a:rPr>
              <a:t> </a:t>
            </a:r>
            <a:r>
              <a:rPr lang="fr-FR" sz="1200" dirty="0">
                <a:latin typeface="Arial Narrow" panose="020B0606020202030204" pitchFamily="34" charset="0"/>
              </a:rPr>
              <a:t>débutera par la présentation du régime fiscal et des incitations fiscales aux entreprises dans l’ensemble des pays de la </a:t>
            </a:r>
            <a:r>
              <a:rPr lang="fr-FR" sz="1200" i="1" dirty="0">
                <a:latin typeface="Arial Narrow" panose="020B0606020202030204" pitchFamily="34" charset="0"/>
              </a:rPr>
              <a:t>CEDEAO</a:t>
            </a:r>
            <a:r>
              <a:rPr lang="fr-FR" sz="1200" dirty="0" smtClean="0">
                <a:latin typeface="Arial Narrow" panose="020B0606020202030204" pitchFamily="34" charset="0"/>
              </a:rPr>
              <a:t>.</a:t>
            </a:r>
          </a:p>
          <a:p>
            <a:pPr algn="just"/>
            <a:endParaRPr lang="fr-FR" sz="1200" dirty="0">
              <a:latin typeface="Arial Narrow" panose="020B0606020202030204" pitchFamily="34" charset="0"/>
              <a:sym typeface="+mn-ea"/>
            </a:endParaRPr>
          </a:p>
          <a:p>
            <a:pPr algn="just"/>
            <a:r>
              <a:rPr lang="fr-FR" sz="1200" dirty="0">
                <a:latin typeface="Arial Narrow" panose="020B0606020202030204" pitchFamily="34" charset="0"/>
                <a:sym typeface="+mn-ea"/>
              </a:rPr>
              <a:t>L'opérationnalisation du Business Round / Round se déroule en </a:t>
            </a:r>
            <a:r>
              <a:rPr lang="fr-FR" sz="1200" dirty="0" smtClean="0">
                <a:latin typeface="Arial Narrow" panose="020B0606020202030204" pitchFamily="34" charset="0"/>
                <a:sym typeface="+mn-ea"/>
              </a:rPr>
              <a:t>8 </a:t>
            </a:r>
            <a:r>
              <a:rPr lang="fr-FR" sz="1200" dirty="0">
                <a:latin typeface="Arial Narrow" panose="020B0606020202030204" pitchFamily="34" charset="0"/>
                <a:sym typeface="+mn-ea"/>
              </a:rPr>
              <a:t>étapes, comme indiqué à la page suivante.</a:t>
            </a:r>
            <a:endParaRPr lang="fr-FR" sz="1200" dirty="0" smtClean="0">
              <a:solidFill>
                <a:schemeClr val="tx1"/>
              </a:solidFill>
              <a:latin typeface="Arial Narrow" panose="020B0606020202030204" pitchFamily="34" charset="0"/>
              <a:sym typeface="+mn-ea"/>
            </a:endParaRPr>
          </a:p>
        </p:txBody>
      </p:sp>
      <p:pic>
        <p:nvPicPr>
          <p:cNvPr id="23" name="Imagem 22"/>
          <p:cNvPicPr>
            <a:picLocks noChangeAspect="1"/>
          </p:cNvPicPr>
          <p:nvPr/>
        </p:nvPicPr>
        <p:blipFill>
          <a:blip r:embed="rId3"/>
          <a:stretch>
            <a:fillRect/>
          </a:stretch>
        </p:blipFill>
        <p:spPr>
          <a:xfrm>
            <a:off x="315595" y="1305560"/>
            <a:ext cx="2413000" cy="1356995"/>
          </a:xfrm>
          <a:prstGeom prst="rect">
            <a:avLst/>
          </a:prstGeom>
        </p:spPr>
      </p:pic>
      <p:sp>
        <p:nvSpPr>
          <p:cNvPr id="25" name="Caixa de Texto 24"/>
          <p:cNvSpPr txBox="1"/>
          <p:nvPr/>
        </p:nvSpPr>
        <p:spPr>
          <a:xfrm>
            <a:off x="2780030" y="292085"/>
            <a:ext cx="1669415" cy="368300"/>
          </a:xfrm>
          <a:prstGeom prst="rect">
            <a:avLst/>
          </a:prstGeom>
          <a:noFill/>
        </p:spPr>
        <p:txBody>
          <a:bodyPr wrap="square" rtlCol="0">
            <a:spAutoFit/>
          </a:bodyPr>
          <a:lstStyle/>
          <a:p>
            <a:r>
              <a:rPr lang="pt-PT" altLang="en-US" dirty="0" smtClean="0">
                <a:solidFill>
                  <a:srgbClr val="008CBA"/>
                </a:solidFill>
              </a:rPr>
              <a:t>PRÉAMBULE</a:t>
            </a:r>
            <a:endParaRPr lang="pt-PT" altLang="en-US" dirty="0">
              <a:solidFill>
                <a:srgbClr val="008CBA"/>
              </a:solidFill>
            </a:endParaRPr>
          </a:p>
        </p:txBody>
      </p:sp>
      <p:sp>
        <p:nvSpPr>
          <p:cNvPr id="40" name="Slide Number Placeholder 6"/>
          <p:cNvSpPr txBox="1"/>
          <p:nvPr/>
        </p:nvSpPr>
        <p:spPr bwMode="auto">
          <a:xfrm>
            <a:off x="6561486" y="6582089"/>
            <a:ext cx="648072" cy="27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r>
              <a:rPr lang="fr-FR" altLang="pt-PT" sz="1200" i="1" dirty="0" smtClean="0">
                <a:solidFill>
                  <a:srgbClr val="00B4B2"/>
                </a:solidFill>
              </a:rPr>
              <a:t>Pag </a:t>
            </a:r>
            <a:fld id="{6C07E9C5-6E20-4A25-9F31-81ECFC5683B7}" type="slidenum">
              <a:rPr lang="fr-FR" altLang="pt-PT" sz="1200" b="1" i="1" u="sng" dirty="0" smtClean="0">
                <a:solidFill>
                  <a:srgbClr val="00B4B2"/>
                </a:solidFill>
              </a:rPr>
              <a:t>3</a:t>
            </a:fld>
            <a:endParaRPr lang="fr-FR" altLang="pt-PT" sz="1200" b="1" i="1" u="sng" dirty="0" smtClean="0">
              <a:solidFill>
                <a:srgbClr val="00B4B2"/>
              </a:solidFill>
            </a:endParaRPr>
          </a:p>
        </p:txBody>
      </p:sp>
      <p:pic>
        <p:nvPicPr>
          <p:cNvPr id="41" name="Imagem9"/>
          <p:cNvPicPr>
            <a:picLocks noChangeAspect="1"/>
          </p:cNvPicPr>
          <p:nvPr/>
        </p:nvPicPr>
        <p:blipFill>
          <a:blip r:embed="rId4"/>
          <a:stretch>
            <a:fillRect/>
          </a:stretch>
        </p:blipFill>
        <p:spPr>
          <a:xfrm>
            <a:off x="11830049" y="6569065"/>
            <a:ext cx="351155" cy="271790"/>
          </a:xfrm>
          <a:prstGeom prst="rect">
            <a:avLst/>
          </a:prstGeom>
          <a:noFill/>
          <a:ln>
            <a:noFill/>
          </a:ln>
          <a:effectLst/>
        </p:spPr>
      </p:pic>
      <p:sp>
        <p:nvSpPr>
          <p:cNvPr id="42" name="TextBox 41"/>
          <p:cNvSpPr txBox="1"/>
          <p:nvPr/>
        </p:nvSpPr>
        <p:spPr>
          <a:xfrm>
            <a:off x="10346717" y="6642093"/>
            <a:ext cx="1385514" cy="215444"/>
          </a:xfrm>
          <a:prstGeom prst="rect">
            <a:avLst/>
          </a:prstGeom>
          <a:noFill/>
        </p:spPr>
        <p:txBody>
          <a:bodyPr wrap="square" rtlCol="0">
            <a:spAutoFit/>
          </a:bodyPr>
          <a:lstStyle/>
          <a:p>
            <a:pPr algn="r"/>
            <a:r>
              <a:rPr lang="pt-PT" sz="800" b="1" i="1" dirty="0" smtClean="0">
                <a:solidFill>
                  <a:srgbClr val="3EA4BA"/>
                </a:solidFill>
                <a:latin typeface="Arial Narrow" panose="020B0606020202030204" pitchFamily="34" charset="0"/>
              </a:rPr>
              <a:t>Ref.E-EICV.01/2022/VD-E.01</a:t>
            </a:r>
            <a:r>
              <a:rPr lang="fr-FR" sz="800" dirty="0" smtClean="0">
                <a:latin typeface="Arial Narrow" panose="020B0606020202030204" pitchFamily="34" charset="0"/>
              </a:rPr>
              <a:t> </a:t>
            </a:r>
            <a:endParaRPr lang="pt-PT" sz="800" dirty="0">
              <a:latin typeface="Arial Narrow" panose="020B0606020202030204" pitchFamily="34" charset="0"/>
            </a:endParaRPr>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7184" y="213155"/>
            <a:ext cx="2321830" cy="615091"/>
          </a:xfrm>
          <a:prstGeom prst="rect">
            <a:avLst/>
          </a:prstGeom>
        </p:spPr>
      </p:pic>
      <p:sp>
        <p:nvSpPr>
          <p:cNvPr id="35" name="Rectangle 2"/>
          <p:cNvSpPr txBox="1">
            <a:spLocks noChangeArrowheads="1"/>
          </p:cNvSpPr>
          <p:nvPr/>
        </p:nvSpPr>
        <p:spPr>
          <a:xfrm>
            <a:off x="8971341" y="1241743"/>
            <a:ext cx="3205359" cy="2327382"/>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800" kern="1200" cap="all" baseline="0">
                <a:solidFill>
                  <a:schemeClr val="tx1"/>
                </a:solidFill>
                <a:latin typeface="+mj-lt"/>
                <a:ea typeface="+mj-ea"/>
                <a:cs typeface="+mj-cs"/>
              </a:defRPr>
            </a:lvl1pPr>
          </a:lstStyle>
          <a:p>
            <a:pPr algn="ctr">
              <a:defRPr/>
            </a:pPr>
            <a:endParaRPr lang="pt-PT" altLang="pt-PT" sz="3200" b="1" dirty="0" smtClean="0">
              <a:solidFill>
                <a:schemeClr val="bg1"/>
              </a:solidFill>
              <a:effectLst>
                <a:outerShdw blurRad="38100" dist="38100" dir="2700000" algn="tl">
                  <a:srgbClr val="000000"/>
                </a:outerShdw>
              </a:effectLst>
              <a:latin typeface="Calisto MT" panose="02040603050505030304" pitchFamily="18" charset="0"/>
            </a:endParaRPr>
          </a:p>
          <a:p>
            <a:pPr algn="ctr">
              <a:defRPr/>
            </a:pPr>
            <a:endParaRPr lang="pt-PT" altLang="pt-PT" sz="3200" b="1" dirty="0">
              <a:solidFill>
                <a:schemeClr val="bg1"/>
              </a:solidFill>
              <a:effectLst>
                <a:outerShdw blurRad="38100" dist="38100" dir="2700000" algn="tl">
                  <a:srgbClr val="000000"/>
                </a:outerShdw>
              </a:effectLst>
              <a:latin typeface="Calisto MT" panose="02040603050505030304" pitchFamily="18" charset="0"/>
            </a:endParaRPr>
          </a:p>
          <a:p>
            <a:pPr algn="ctr">
              <a:defRPr/>
            </a:pPr>
            <a:endParaRPr lang="pt-PT" altLang="pt-PT" sz="3200" b="1" dirty="0" smtClean="0">
              <a:solidFill>
                <a:schemeClr val="bg1"/>
              </a:solidFill>
              <a:effectLst>
                <a:outerShdw blurRad="38100" dist="38100" dir="2700000" algn="tl">
                  <a:srgbClr val="000000"/>
                </a:outerShdw>
              </a:effectLst>
              <a:latin typeface="Calisto MT" panose="02040603050505030304" pitchFamily="18" charset="0"/>
            </a:endParaRPr>
          </a:p>
          <a:p>
            <a:pPr algn="ctr">
              <a:defRPr/>
            </a:pPr>
            <a:r>
              <a:rPr lang="pt-PT" altLang="pt-PT" sz="4000" b="1" dirty="0" smtClean="0">
                <a:solidFill>
                  <a:schemeClr val="bg1"/>
                </a:solidFill>
                <a:effectLst>
                  <a:outerShdw blurRad="38100" dist="38100" dir="2700000" algn="tl">
                    <a:srgbClr val="000000"/>
                  </a:outerShdw>
                </a:effectLst>
                <a:latin typeface="Calisto MT" panose="02040603050505030304" pitchFamily="18" charset="0"/>
              </a:rPr>
              <a:t>CaP verT</a:t>
            </a:r>
          </a:p>
          <a:p>
            <a:pPr algn="ctr">
              <a:defRPr/>
            </a:pPr>
            <a:r>
              <a:rPr lang="pt-PT" altLang="pt-PT" sz="4000" b="1" dirty="0" smtClean="0">
                <a:solidFill>
                  <a:schemeClr val="bg1"/>
                </a:solidFill>
                <a:effectLst>
                  <a:outerShdw blurRad="38100" dist="38100" dir="2700000" algn="tl">
                    <a:srgbClr val="000000"/>
                  </a:outerShdw>
                </a:effectLst>
                <a:latin typeface="Calisto MT" panose="02040603050505030304" pitchFamily="18" charset="0"/>
              </a:rPr>
              <a:t>2022</a:t>
            </a:r>
          </a:p>
          <a:p>
            <a:pPr algn="ctr">
              <a:defRPr/>
            </a:pPr>
            <a:r>
              <a:rPr lang="pt-PT" altLang="pt-PT" sz="3200" b="1" dirty="0" smtClean="0">
                <a:solidFill>
                  <a:schemeClr val="bg1"/>
                </a:solidFill>
                <a:effectLst>
                  <a:outerShdw blurRad="38100" dist="38100" dir="2700000" algn="tl">
                    <a:srgbClr val="000000"/>
                  </a:outerShdw>
                </a:effectLst>
                <a:latin typeface="Calisto MT" panose="02040603050505030304" pitchFamily="18" charset="0"/>
              </a:rPr>
              <a:t>01/OCTOBRE</a:t>
            </a:r>
            <a:endParaRPr lang="pt-PT" altLang="pt-PT" sz="4000" b="1" dirty="0" smtClean="0">
              <a:solidFill>
                <a:schemeClr val="bg1"/>
              </a:solidFill>
              <a:effectLst>
                <a:outerShdw blurRad="38100" dist="38100" dir="2700000" algn="tl">
                  <a:srgbClr val="000000"/>
                </a:outerShdw>
              </a:effectLst>
              <a:latin typeface="Calisto MT" panose="02040603050505030304" pitchFamily="18" charset="0"/>
            </a:endParaRPr>
          </a:p>
          <a:p>
            <a:pPr algn="ctr">
              <a:defRPr/>
            </a:pPr>
            <a:r>
              <a:rPr lang="pt-PT" altLang="pt-PT" sz="2000" b="1" dirty="0" smtClean="0">
                <a:solidFill>
                  <a:schemeClr val="bg1"/>
                </a:solidFill>
                <a:effectLst>
                  <a:outerShdw blurRad="38100" dist="38100" dir="2700000" algn="tl">
                    <a:srgbClr val="000000"/>
                  </a:outerShdw>
                </a:effectLst>
                <a:latin typeface="Calisto MT" panose="02040603050505030304" pitchFamily="18" charset="0"/>
              </a:rPr>
              <a:t>PRAIA</a:t>
            </a:r>
          </a:p>
          <a:p>
            <a:pPr algn="ctr">
              <a:defRPr/>
            </a:pPr>
            <a:r>
              <a:rPr lang="pt-PT" altLang="pt-PT" sz="1200" b="1" dirty="0">
                <a:solidFill>
                  <a:schemeClr val="bg1"/>
                </a:solidFill>
                <a:effectLst>
                  <a:outerShdw blurRad="38100" dist="38100" dir="2700000" algn="tl">
                    <a:srgbClr val="000000"/>
                  </a:outerShdw>
                </a:effectLst>
                <a:latin typeface="Calisto MT" panose="02040603050505030304" pitchFamily="18" charset="0"/>
              </a:rPr>
              <a:t>ÎLE DE </a:t>
            </a:r>
            <a:r>
              <a:rPr lang="pt-PT" altLang="pt-PT" sz="1200" b="1" dirty="0" smtClean="0">
                <a:solidFill>
                  <a:schemeClr val="bg1"/>
                </a:solidFill>
                <a:effectLst>
                  <a:outerShdw blurRad="38100" dist="38100" dir="2700000" algn="tl">
                    <a:srgbClr val="000000"/>
                  </a:outerShdw>
                </a:effectLst>
                <a:latin typeface="Calisto MT" panose="02040603050505030304" pitchFamily="18" charset="0"/>
              </a:rPr>
              <a:t>SANTIAGO</a:t>
            </a:r>
          </a:p>
          <a:p>
            <a:pPr algn="ctr">
              <a:defRPr/>
            </a:pPr>
            <a:r>
              <a:rPr lang="pt-PT" altLang="pt-PT" sz="2400" b="1" dirty="0" smtClean="0">
                <a:solidFill>
                  <a:schemeClr val="bg1"/>
                </a:solidFill>
                <a:effectLst>
                  <a:outerShdw blurRad="38100" dist="38100" dir="2700000" algn="tl">
                    <a:srgbClr val="000000"/>
                  </a:outerShdw>
                </a:effectLst>
                <a:latin typeface="Calisto MT" panose="02040603050505030304" pitchFamily="18" charset="0"/>
              </a:rPr>
              <a:t>CAP VERT</a:t>
            </a:r>
          </a:p>
        </p:txBody>
      </p:sp>
      <p:pic>
        <p:nvPicPr>
          <p:cNvPr id="36" name="Imagem 10" descr="LOGO-Paises ecowas"/>
          <p:cNvPicPr>
            <a:picLocks noChangeAspect="1"/>
          </p:cNvPicPr>
          <p:nvPr/>
        </p:nvPicPr>
        <p:blipFill>
          <a:blip r:embed="rId2"/>
          <a:stretch>
            <a:fillRect/>
          </a:stretch>
        </p:blipFill>
        <p:spPr>
          <a:xfrm>
            <a:off x="-3295" y="6151428"/>
            <a:ext cx="701023" cy="693941"/>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0" name="Conexão Reta 77"/>
          <p:cNvCxnSpPr/>
          <p:nvPr/>
        </p:nvCxnSpPr>
        <p:spPr>
          <a:xfrm rot="16200000">
            <a:off x="10476231" y="490788"/>
            <a:ext cx="0" cy="996213"/>
          </a:xfrm>
          <a:prstGeom prst="line">
            <a:avLst/>
          </a:prstGeom>
          <a:ln w="9525">
            <a:solidFill>
              <a:srgbClr val="008CBA"/>
            </a:solidFill>
          </a:ln>
        </p:spPr>
        <p:style>
          <a:lnRef idx="1">
            <a:schemeClr val="accent1"/>
          </a:lnRef>
          <a:fillRef idx="0">
            <a:schemeClr val="accent1"/>
          </a:fillRef>
          <a:effectRef idx="0">
            <a:schemeClr val="accent1"/>
          </a:effectRef>
          <a:fontRef idx="minor">
            <a:schemeClr val="tx1"/>
          </a:fontRef>
        </p:style>
      </p:cxnSp>
      <p:cxnSp>
        <p:nvCxnSpPr>
          <p:cNvPr id="91" name="Conexão Reta 77"/>
          <p:cNvCxnSpPr/>
          <p:nvPr/>
        </p:nvCxnSpPr>
        <p:spPr>
          <a:xfrm rot="16200000">
            <a:off x="9333231" y="5290047"/>
            <a:ext cx="0" cy="511214"/>
          </a:xfrm>
          <a:prstGeom prst="line">
            <a:avLst/>
          </a:prstGeom>
          <a:ln w="9525">
            <a:solidFill>
              <a:srgbClr val="008CBA"/>
            </a:solidFill>
          </a:ln>
        </p:spPr>
        <p:style>
          <a:lnRef idx="1">
            <a:schemeClr val="accent1"/>
          </a:lnRef>
          <a:fillRef idx="0">
            <a:schemeClr val="accent1"/>
          </a:fillRef>
          <a:effectRef idx="0">
            <a:schemeClr val="accent1"/>
          </a:effectRef>
          <a:fontRef idx="minor">
            <a:schemeClr val="tx1"/>
          </a:fontRef>
        </p:style>
      </p:cxnSp>
      <p:cxnSp>
        <p:nvCxnSpPr>
          <p:cNvPr id="92" name="Conexão Reta 77"/>
          <p:cNvCxnSpPr/>
          <p:nvPr/>
        </p:nvCxnSpPr>
        <p:spPr>
          <a:xfrm rot="16200000">
            <a:off x="7664451" y="3935028"/>
            <a:ext cx="0" cy="996213"/>
          </a:xfrm>
          <a:prstGeom prst="line">
            <a:avLst/>
          </a:prstGeom>
          <a:ln w="9525">
            <a:solidFill>
              <a:srgbClr val="008CBA"/>
            </a:solidFill>
          </a:ln>
        </p:spPr>
        <p:style>
          <a:lnRef idx="1">
            <a:schemeClr val="accent1"/>
          </a:lnRef>
          <a:fillRef idx="0">
            <a:schemeClr val="accent1"/>
          </a:fillRef>
          <a:effectRef idx="0">
            <a:schemeClr val="accent1"/>
          </a:effectRef>
          <a:fontRef idx="minor">
            <a:schemeClr val="tx1"/>
          </a:fontRef>
        </p:style>
      </p:cxnSp>
      <p:cxnSp>
        <p:nvCxnSpPr>
          <p:cNvPr id="93" name="Conexão Reta 77"/>
          <p:cNvCxnSpPr/>
          <p:nvPr/>
        </p:nvCxnSpPr>
        <p:spPr>
          <a:xfrm rot="16200000">
            <a:off x="10552431" y="3935028"/>
            <a:ext cx="0" cy="996213"/>
          </a:xfrm>
          <a:prstGeom prst="line">
            <a:avLst/>
          </a:prstGeom>
          <a:ln w="9525">
            <a:solidFill>
              <a:srgbClr val="008CBA"/>
            </a:solidFill>
          </a:ln>
        </p:spPr>
        <p:style>
          <a:lnRef idx="1">
            <a:schemeClr val="accent1"/>
          </a:lnRef>
          <a:fillRef idx="0">
            <a:schemeClr val="accent1"/>
          </a:fillRef>
          <a:effectRef idx="0">
            <a:schemeClr val="accent1"/>
          </a:effectRef>
          <a:fontRef idx="minor">
            <a:schemeClr val="tx1"/>
          </a:fontRef>
        </p:style>
      </p:cxnSp>
      <p:cxnSp>
        <p:nvCxnSpPr>
          <p:cNvPr id="98" name="Conexão Reta 77"/>
          <p:cNvCxnSpPr/>
          <p:nvPr/>
        </p:nvCxnSpPr>
        <p:spPr>
          <a:xfrm rot="16200000">
            <a:off x="3534411" y="5290047"/>
            <a:ext cx="0" cy="511214"/>
          </a:xfrm>
          <a:prstGeom prst="line">
            <a:avLst/>
          </a:prstGeom>
          <a:ln w="9525">
            <a:solidFill>
              <a:srgbClr val="008CBA"/>
            </a:solidFill>
          </a:ln>
        </p:spPr>
        <p:style>
          <a:lnRef idx="1">
            <a:schemeClr val="accent1"/>
          </a:lnRef>
          <a:fillRef idx="0">
            <a:schemeClr val="accent1"/>
          </a:fillRef>
          <a:effectRef idx="0">
            <a:schemeClr val="accent1"/>
          </a:effectRef>
          <a:fontRef idx="minor">
            <a:schemeClr val="tx1"/>
          </a:fontRef>
        </p:style>
      </p:cxnSp>
      <p:cxnSp>
        <p:nvCxnSpPr>
          <p:cNvPr id="99" name="Conexão Reta 77"/>
          <p:cNvCxnSpPr/>
          <p:nvPr/>
        </p:nvCxnSpPr>
        <p:spPr>
          <a:xfrm rot="16200000">
            <a:off x="4791711" y="3980310"/>
            <a:ext cx="0" cy="905648"/>
          </a:xfrm>
          <a:prstGeom prst="line">
            <a:avLst/>
          </a:prstGeom>
          <a:ln w="9525">
            <a:solidFill>
              <a:srgbClr val="008CBA"/>
            </a:solidFill>
          </a:ln>
        </p:spPr>
        <p:style>
          <a:lnRef idx="1">
            <a:schemeClr val="accent1"/>
          </a:lnRef>
          <a:fillRef idx="0">
            <a:schemeClr val="accent1"/>
          </a:fillRef>
          <a:effectRef idx="0">
            <a:schemeClr val="accent1"/>
          </a:effectRef>
          <a:fontRef idx="minor">
            <a:schemeClr val="tx1"/>
          </a:fontRef>
        </p:style>
      </p:cxnSp>
      <p:pic>
        <p:nvPicPr>
          <p:cNvPr id="100" name="Imagem 112" descr="LOGO-Paises ecowas"/>
          <p:cNvPicPr>
            <a:picLocks noChangeAspect="1"/>
          </p:cNvPicPr>
          <p:nvPr/>
        </p:nvPicPr>
        <p:blipFill>
          <a:blip r:embed="rId2"/>
          <a:stretch>
            <a:fillRect/>
          </a:stretch>
        </p:blipFill>
        <p:spPr>
          <a:xfrm>
            <a:off x="70380" y="2472857"/>
            <a:ext cx="1366095" cy="1352295"/>
          </a:xfrm>
          <a:prstGeom prst="rect">
            <a:avLst/>
          </a:prstGeom>
        </p:spPr>
      </p:pic>
      <p:sp>
        <p:nvSpPr>
          <p:cNvPr id="101" name="Oval 100"/>
          <p:cNvSpPr/>
          <p:nvPr/>
        </p:nvSpPr>
        <p:spPr>
          <a:xfrm>
            <a:off x="4104731" y="1254928"/>
            <a:ext cx="1875857" cy="1859294"/>
          </a:xfrm>
          <a:prstGeom prst="ellipse">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t"/>
          <a:lstStyle/>
          <a:p>
            <a:pPr algn="ctr"/>
            <a:r>
              <a:rPr lang="fr-FR" sz="1200" dirty="0">
                <a:solidFill>
                  <a:schemeClr val="bg1"/>
                </a:solidFill>
                <a:latin typeface="Arial Narrow" panose="020B0606020202030204" pitchFamily="34" charset="0"/>
                <a:sym typeface="+mn-ea"/>
              </a:rPr>
              <a:t>Inscription pour participer au Business </a:t>
            </a:r>
            <a:r>
              <a:rPr lang="fr-FR" sz="1200" dirty="0" smtClean="0">
                <a:solidFill>
                  <a:schemeClr val="bg1"/>
                </a:solidFill>
                <a:latin typeface="Arial Narrow" panose="020B0606020202030204" pitchFamily="34" charset="0"/>
                <a:sym typeface="+mn-ea"/>
              </a:rPr>
              <a:t>Round </a:t>
            </a:r>
            <a:r>
              <a:rPr lang="fr-FR" sz="1200" dirty="0">
                <a:solidFill>
                  <a:schemeClr val="bg1"/>
                </a:solidFill>
                <a:latin typeface="Arial Narrow" panose="020B0606020202030204" pitchFamily="34" charset="0"/>
                <a:sym typeface="+mn-ea"/>
              </a:rPr>
              <a:t>et manifestation d'intérêt pour les réunions </a:t>
            </a:r>
            <a:r>
              <a:rPr lang="fr-FR" sz="1200" dirty="0" smtClean="0">
                <a:solidFill>
                  <a:schemeClr val="bg1"/>
                </a:solidFill>
                <a:latin typeface="Arial Narrow" panose="020B0606020202030204" pitchFamily="34" charset="0"/>
                <a:sym typeface="+mn-ea"/>
              </a:rPr>
              <a:t>institutionnelles.</a:t>
            </a:r>
            <a:endParaRPr lang="pt-PT" sz="1200" dirty="0">
              <a:solidFill>
                <a:schemeClr val="bg1"/>
              </a:solidFill>
              <a:latin typeface="Arial Narrow" panose="020B0606020202030204" pitchFamily="34" charset="0"/>
              <a:sym typeface="+mn-ea"/>
            </a:endParaRPr>
          </a:p>
        </p:txBody>
      </p:sp>
      <p:sp>
        <p:nvSpPr>
          <p:cNvPr id="102" name="Oval 101"/>
          <p:cNvSpPr/>
          <p:nvPr/>
        </p:nvSpPr>
        <p:spPr>
          <a:xfrm>
            <a:off x="7006733" y="1219401"/>
            <a:ext cx="1968462" cy="1954139"/>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lnSpc>
                <a:spcPct val="100000"/>
              </a:lnSpc>
            </a:pPr>
            <a:r>
              <a:rPr lang="fr-FR" sz="1200" dirty="0">
                <a:solidFill>
                  <a:schemeClr val="tx1"/>
                </a:solidFill>
                <a:latin typeface="Arial Narrow" panose="020B0606020202030204" pitchFamily="34" charset="0"/>
                <a:sym typeface="+mn-ea"/>
              </a:rPr>
              <a:t>Date limite d'inscription pour participer à la table ronde des affaires et réserve de temps pour la présentation des produits, services et opportunités de </a:t>
            </a:r>
            <a:r>
              <a:rPr lang="fr-FR" sz="1200" dirty="0" smtClean="0">
                <a:solidFill>
                  <a:schemeClr val="tx1"/>
                </a:solidFill>
                <a:latin typeface="Arial Narrow" panose="020B0606020202030204" pitchFamily="34" charset="0"/>
                <a:sym typeface="+mn-ea"/>
              </a:rPr>
              <a:t>partenariat.</a:t>
            </a:r>
            <a:endParaRPr lang="pt-PT" sz="1200" dirty="0">
              <a:solidFill>
                <a:schemeClr val="tx1"/>
              </a:solidFill>
              <a:latin typeface="Arial Narrow" panose="020B0606020202030204" pitchFamily="34" charset="0"/>
              <a:sym typeface="+mn-ea"/>
            </a:endParaRPr>
          </a:p>
        </p:txBody>
      </p:sp>
      <p:sp>
        <p:nvSpPr>
          <p:cNvPr id="103" name="Oval 102"/>
          <p:cNvSpPr/>
          <p:nvPr/>
        </p:nvSpPr>
        <p:spPr>
          <a:xfrm>
            <a:off x="10003265" y="1185608"/>
            <a:ext cx="1968462" cy="2001794"/>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lang="en-US">
                <a:solidFill>
                  <a:srgbClr val="0099CC"/>
                </a:solidFill>
              </a:defRPr>
            </a:pPr>
            <a:r>
              <a:rPr lang="pt-PT" sz="1400" b="1" dirty="0" smtClean="0">
                <a:solidFill>
                  <a:srgbClr val="3EA4BA"/>
                </a:solidFill>
                <a:latin typeface="Arial Narrow" panose="020B0606020202030204" pitchFamily="34" charset="0"/>
                <a:ea typeface="Century Gothic" panose="020B0502020202020204" pitchFamily="2" charset="0"/>
                <a:cs typeface="Century Gothic" panose="020B0502020202020204" pitchFamily="2" charset="0"/>
                <a:sym typeface="+mn-ea"/>
              </a:rPr>
              <a:t>WORKSHOP</a:t>
            </a:r>
          </a:p>
          <a:p>
            <a:pPr algn="ctr">
              <a:defRPr lang="en-US">
                <a:solidFill>
                  <a:srgbClr val="0099CC"/>
                </a:solidFill>
              </a:defRPr>
            </a:pPr>
            <a:r>
              <a:rPr lang="pt-PT" sz="1200" dirty="0" smtClean="0">
                <a:solidFill>
                  <a:schemeClr val="tx1"/>
                </a:solidFill>
                <a:latin typeface="Arial Narrow" panose="020B0606020202030204" pitchFamily="34" charset="0"/>
              </a:rPr>
              <a:t>«</a:t>
            </a:r>
            <a:r>
              <a:rPr lang="fr-FR" sz="1200" dirty="0">
                <a:solidFill>
                  <a:schemeClr val="tx1"/>
                </a:solidFill>
                <a:latin typeface="Arial Narrow" panose="020B0606020202030204" pitchFamily="34" charset="0"/>
              </a:rPr>
              <a:t>Fiscalité et </a:t>
            </a:r>
            <a:r>
              <a:rPr lang="fr-FR" sz="1200" dirty="0" smtClean="0">
                <a:solidFill>
                  <a:schemeClr val="tx1"/>
                </a:solidFill>
                <a:latin typeface="Arial Narrow" panose="020B0606020202030204" pitchFamily="34" charset="0"/>
              </a:rPr>
              <a:t>Incitations </a:t>
            </a:r>
            <a:r>
              <a:rPr lang="fr-FR" sz="1200" dirty="0">
                <a:solidFill>
                  <a:schemeClr val="tx1"/>
                </a:solidFill>
                <a:latin typeface="Arial Narrow" panose="020B0606020202030204" pitchFamily="34" charset="0"/>
              </a:rPr>
              <a:t>F</a:t>
            </a:r>
            <a:r>
              <a:rPr lang="fr-FR" sz="1200" dirty="0" smtClean="0">
                <a:solidFill>
                  <a:schemeClr val="tx1"/>
                </a:solidFill>
                <a:latin typeface="Arial Narrow" panose="020B0606020202030204" pitchFamily="34" charset="0"/>
              </a:rPr>
              <a:t>iscales </a:t>
            </a:r>
            <a:r>
              <a:rPr lang="fr-FR" sz="1200" dirty="0">
                <a:solidFill>
                  <a:schemeClr val="tx1"/>
                </a:solidFill>
                <a:latin typeface="Arial Narrow" panose="020B0606020202030204" pitchFamily="34" charset="0"/>
              </a:rPr>
              <a:t>pour les entreprises dans la Zone de la CEDEAO</a:t>
            </a:r>
            <a:r>
              <a:rPr lang="pt-PT" sz="1200" dirty="0">
                <a:solidFill>
                  <a:schemeClr val="tx1"/>
                </a:solidFill>
                <a:latin typeface="Arial Narrow" panose="020B0606020202030204" pitchFamily="34" charset="0"/>
              </a:rPr>
              <a:t>»</a:t>
            </a:r>
          </a:p>
        </p:txBody>
      </p:sp>
      <p:sp>
        <p:nvSpPr>
          <p:cNvPr id="104" name="CaixaDeTexto 118"/>
          <p:cNvSpPr/>
          <p:nvPr/>
        </p:nvSpPr>
        <p:spPr>
          <a:xfrm>
            <a:off x="3989946" y="60112"/>
            <a:ext cx="4628081" cy="480902"/>
          </a:xfrm>
          <a:prstGeom prst="rect">
            <a:avLst/>
          </a:prstGeom>
          <a:noFill/>
          <a:ln>
            <a:noFill/>
          </a:ln>
          <a:effectLst/>
        </p:spPr>
        <p:txBody>
          <a:bodyPr vert="horz" wrap="square" lIns="91440" tIns="45720" rIns="91440" bIns="45720" numCol="1" spcCol="215900" anchor="t"/>
          <a:lstStyle/>
          <a:p>
            <a:pPr algn="ctr">
              <a:defRPr lang="en-US"/>
            </a:pPr>
            <a:r>
              <a:rPr lang="fr-FR" i="1" dirty="0">
                <a:gradFill>
                  <a:gsLst>
                    <a:gs pos="0">
                      <a:srgbClr val="14CD68"/>
                    </a:gs>
                    <a:gs pos="100000">
                      <a:srgbClr val="035C7D"/>
                    </a:gs>
                  </a:gsLst>
                  <a:lin scaled="0"/>
                </a:gradFill>
                <a:sym typeface="+mn-ea"/>
              </a:rPr>
              <a:t>ÉTAPES DE PRÉPARATION ET </a:t>
            </a:r>
            <a:r>
              <a:rPr lang="fr-FR" i="1" dirty="0" smtClean="0">
                <a:gradFill>
                  <a:gsLst>
                    <a:gs pos="0">
                      <a:srgbClr val="14CD68"/>
                    </a:gs>
                    <a:gs pos="100000">
                      <a:srgbClr val="035C7D"/>
                    </a:gs>
                  </a:gsLst>
                  <a:lin scaled="0"/>
                </a:gradFill>
                <a:sym typeface="+mn-ea"/>
              </a:rPr>
              <a:t>D'EXÉCUTION BUSINESS ROUND</a:t>
            </a:r>
            <a:endParaRPr lang="en-US" i="1" dirty="0" smtClean="0">
              <a:gradFill>
                <a:gsLst>
                  <a:gs pos="0">
                    <a:srgbClr val="14CD68"/>
                  </a:gs>
                  <a:gs pos="100000">
                    <a:srgbClr val="035C7D"/>
                  </a:gs>
                </a:gsLst>
                <a:lin scaled="0"/>
              </a:gradFill>
              <a:sym typeface="+mn-ea"/>
            </a:endParaRPr>
          </a:p>
        </p:txBody>
      </p:sp>
      <p:sp>
        <p:nvSpPr>
          <p:cNvPr id="105" name="Oval 104"/>
          <p:cNvSpPr/>
          <p:nvPr/>
        </p:nvSpPr>
        <p:spPr>
          <a:xfrm>
            <a:off x="1231900" y="1273176"/>
            <a:ext cx="1835150" cy="182499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t"/>
          <a:lstStyle/>
          <a:p>
            <a:pPr algn="ctr">
              <a:lnSpc>
                <a:spcPct val="100000"/>
              </a:lnSpc>
            </a:pPr>
            <a:r>
              <a:rPr lang="fr-FR" sz="1100" dirty="0"/>
              <a:t>L'inscription est ouverte pour les manifestations d'intérêt à participer au Business Round.</a:t>
            </a:r>
            <a:endParaRPr lang="pt-PT" sz="1100" dirty="0">
              <a:solidFill>
                <a:schemeClr val="bg1"/>
              </a:solidFill>
              <a:latin typeface="+mj-lt"/>
              <a:sym typeface="+mn-ea"/>
            </a:endParaRPr>
          </a:p>
        </p:txBody>
      </p:sp>
      <p:sp>
        <p:nvSpPr>
          <p:cNvPr id="106" name="Rectangle: Rounded Corners 137"/>
          <p:cNvSpPr/>
          <p:nvPr/>
        </p:nvSpPr>
        <p:spPr>
          <a:xfrm>
            <a:off x="160692" y="666474"/>
            <a:ext cx="1181661" cy="1017408"/>
          </a:xfrm>
          <a:prstGeom prst="roundRect">
            <a:avLst>
              <a:gd name="adj" fmla="val 16667"/>
            </a:avLst>
          </a:prstGeo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path path="circle">
              <a:fillToRect l="50000" t="50000" r="50000" b="50000"/>
            </a:path>
            <a:tileRect/>
          </a:gradFill>
          <a:ln w="15875" cap="flat" cmpd="sng" algn="ctr">
            <a:noFill/>
            <a:prstDash val="solid"/>
            <a:headEnd type="none"/>
            <a:tailEnd type="none"/>
          </a:ln>
          <a:effectLst/>
        </p:spPr>
        <p:txBody>
          <a:bodyPr vert="horz" wrap="none" lIns="91440" tIns="45720" rIns="91440" bIns="45720" numCol="1" spcCol="215900" anchor="t">
            <a:noAutofit/>
          </a:bodyPr>
          <a:lstStyle/>
          <a:p>
            <a:pPr algn="ctr">
              <a:defRPr lang="en-US">
                <a:solidFill>
                  <a:srgbClr val="0099CC"/>
                </a:solidFill>
              </a:defRPr>
            </a:pPr>
            <a:r>
              <a:rPr lang="pt-PT" sz="1200" b="1" dirty="0" smtClean="0">
                <a:solidFill>
                  <a:srgbClr val="008CBA"/>
                </a:solidFill>
                <a:latin typeface="Arial Narrow" panose="020B0606020202030204" pitchFamily="34" charset="0"/>
                <a:ea typeface="Century Gothic" panose="020B0502020202020204" pitchFamily="2" charset="0"/>
                <a:cs typeface="Century Gothic" panose="020B0502020202020204" pitchFamily="2" charset="0"/>
                <a:sym typeface="+mn-ea"/>
              </a:rPr>
              <a:t>1</a:t>
            </a:r>
            <a:r>
              <a:rPr lang="pt-PT" sz="1200" b="1" baseline="30000" dirty="0" smtClean="0">
                <a:solidFill>
                  <a:srgbClr val="008CBA"/>
                </a:solidFill>
                <a:latin typeface="Arial Narrow" panose="020B0606020202030204" pitchFamily="34" charset="0"/>
                <a:ea typeface="Century Gothic" panose="020B0502020202020204" pitchFamily="2" charset="0"/>
                <a:cs typeface="Century Gothic" panose="020B0502020202020204" pitchFamily="2" charset="0"/>
                <a:sym typeface="+mn-ea"/>
              </a:rPr>
              <a:t>àre</a:t>
            </a:r>
            <a:r>
              <a:rPr lang="pt-PT" sz="1200" b="1" dirty="0" smtClean="0">
                <a:solidFill>
                  <a:srgbClr val="008CBA"/>
                </a:solidFill>
                <a:latin typeface="Arial Narrow" panose="020B0606020202030204" pitchFamily="34" charset="0"/>
                <a:ea typeface="Century Gothic" panose="020B0502020202020204" pitchFamily="2" charset="0"/>
                <a:cs typeface="Century Gothic" panose="020B0502020202020204" pitchFamily="2" charset="0"/>
                <a:sym typeface="+mn-ea"/>
              </a:rPr>
              <a:t> ÉTAPE</a:t>
            </a:r>
          </a:p>
          <a:p>
            <a:pPr algn="ctr">
              <a:defRPr lang="en-US">
                <a:solidFill>
                  <a:srgbClr val="0099CC"/>
                </a:solidFill>
              </a:defRPr>
            </a:pPr>
            <a:endParaRPr lang="pt-PT" sz="1200" b="1" dirty="0" smtClean="0">
              <a:solidFill>
                <a:srgbClr val="008CBA"/>
              </a:solidFill>
              <a:latin typeface="Arial Narrow" panose="020B0606020202030204" pitchFamily="34" charset="0"/>
              <a:ea typeface="Century Gothic" panose="020B0502020202020204" pitchFamily="2" charset="0"/>
              <a:cs typeface="Century Gothic" panose="020B0502020202020204" pitchFamily="2" charset="0"/>
              <a:sym typeface="+mn-ea"/>
            </a:endParaRPr>
          </a:p>
          <a:p>
            <a:pPr algn="ctr">
              <a:defRPr lang="en-US">
                <a:solidFill>
                  <a:srgbClr val="0099CC"/>
                </a:solidFill>
              </a:defRPr>
            </a:pPr>
            <a:r>
              <a:rPr lang="pt-PT" sz="1200" b="1" dirty="0" smtClean="0">
                <a:solidFill>
                  <a:srgbClr val="008CBA"/>
                </a:solidFill>
                <a:latin typeface="Arial Narrow" panose="020B0606020202030204" pitchFamily="34" charset="0"/>
                <a:ea typeface="Century Gothic" panose="020B0502020202020204" pitchFamily="2" charset="0"/>
                <a:cs typeface="Century Gothic" panose="020B0502020202020204" pitchFamily="2" charset="0"/>
                <a:sym typeface="+mn-ea"/>
              </a:rPr>
              <a:t>15/01/22 </a:t>
            </a:r>
          </a:p>
        </p:txBody>
      </p:sp>
      <p:sp>
        <p:nvSpPr>
          <p:cNvPr id="107" name="Linha7"/>
          <p:cNvSpPr/>
          <p:nvPr/>
        </p:nvSpPr>
        <p:spPr>
          <a:xfrm>
            <a:off x="733502" y="2183046"/>
            <a:ext cx="484825" cy="0"/>
          </a:xfrm>
          <a:prstGeom prst="line">
            <a:avLst/>
          </a:prstGeom>
          <a:noFill/>
          <a:ln w="9525" cap="flat" cmpd="sng" algn="ctr">
            <a:solidFill>
              <a:srgbClr val="008CBA"/>
            </a:solidFill>
            <a:prstDash val="solid"/>
            <a:headEnd type="none" w="med" len="med"/>
            <a:tailEnd type="triangle" w="med" len="med"/>
          </a:ln>
          <a:effectLst/>
        </p:spPr>
      </p:sp>
      <p:sp>
        <p:nvSpPr>
          <p:cNvPr id="108" name="Oval 107"/>
          <p:cNvSpPr/>
          <p:nvPr/>
        </p:nvSpPr>
        <p:spPr>
          <a:xfrm>
            <a:off x="691033" y="1621415"/>
            <a:ext cx="86054" cy="87115"/>
          </a:xfrm>
          <a:prstGeom prst="ellipse">
            <a:avLst/>
          </a:prstGeom>
          <a:solidFill>
            <a:srgbClr val="008CBA"/>
          </a:solidFill>
          <a:ln>
            <a:solidFill>
              <a:srgbClr val="008C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a:p>
        </p:txBody>
      </p:sp>
      <p:cxnSp>
        <p:nvCxnSpPr>
          <p:cNvPr id="109" name="Conexão Reta 77"/>
          <p:cNvCxnSpPr/>
          <p:nvPr/>
        </p:nvCxnSpPr>
        <p:spPr>
          <a:xfrm>
            <a:off x="726441" y="1676262"/>
            <a:ext cx="0" cy="511214"/>
          </a:xfrm>
          <a:prstGeom prst="line">
            <a:avLst/>
          </a:prstGeom>
          <a:ln w="9525">
            <a:solidFill>
              <a:srgbClr val="008CBA"/>
            </a:solidFill>
          </a:ln>
        </p:spPr>
        <p:style>
          <a:lnRef idx="1">
            <a:schemeClr val="accent1"/>
          </a:lnRef>
          <a:fillRef idx="0">
            <a:schemeClr val="accent1"/>
          </a:fillRef>
          <a:effectRef idx="0">
            <a:schemeClr val="accent1"/>
          </a:effectRef>
          <a:fontRef idx="minor">
            <a:schemeClr val="tx1"/>
          </a:fontRef>
        </p:style>
      </p:cxnSp>
      <p:sp>
        <p:nvSpPr>
          <p:cNvPr id="110" name="Rectangle: Rounded Corners 137"/>
          <p:cNvSpPr/>
          <p:nvPr/>
        </p:nvSpPr>
        <p:spPr>
          <a:xfrm>
            <a:off x="3018192" y="657093"/>
            <a:ext cx="1181661" cy="1031508"/>
          </a:xfrm>
          <a:prstGeom prst="roundRect">
            <a:avLst>
              <a:gd name="adj" fmla="val 16667"/>
            </a:avLst>
          </a:prstGeo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path path="circle">
              <a:fillToRect l="50000" t="50000" r="50000" b="50000"/>
            </a:path>
            <a:tileRect/>
          </a:gradFill>
          <a:ln w="15875" cap="flat" cmpd="sng" algn="ctr">
            <a:noFill/>
            <a:prstDash val="solid"/>
            <a:headEnd type="none"/>
            <a:tailEnd type="none"/>
          </a:ln>
          <a:effectLst/>
        </p:spPr>
        <p:txBody>
          <a:bodyPr vert="horz" wrap="square" lIns="91440" tIns="45720" rIns="91440" bIns="45720" numCol="1" spcCol="215900" anchor="ctr"/>
          <a:lstStyle/>
          <a:p>
            <a:pPr algn="ctr">
              <a:defRPr lang="en-US">
                <a:solidFill>
                  <a:srgbClr val="0099CC"/>
                </a:solidFill>
              </a:defRPr>
            </a:pPr>
            <a:r>
              <a:rPr lang="pt-PT" sz="1200" b="1" dirty="0" smtClean="0">
                <a:solidFill>
                  <a:srgbClr val="008CBA"/>
                </a:solidFill>
                <a:latin typeface="Arial Narrow" panose="020B0606020202030204" pitchFamily="34" charset="0"/>
                <a:ea typeface="Century Gothic" panose="020B0502020202020204" pitchFamily="2" charset="0"/>
                <a:cs typeface="Century Gothic" panose="020B0502020202020204" pitchFamily="2" charset="0"/>
                <a:sym typeface="+mn-ea"/>
              </a:rPr>
              <a:t>2</a:t>
            </a:r>
            <a:r>
              <a:rPr lang="pt-PT" sz="1200" b="1" baseline="30000" dirty="0" smtClean="0">
                <a:solidFill>
                  <a:srgbClr val="008CBA"/>
                </a:solidFill>
                <a:latin typeface="Arial Narrow" panose="020B0606020202030204" pitchFamily="34" charset="0"/>
                <a:ea typeface="Century Gothic" panose="020B0502020202020204" pitchFamily="2" charset="0"/>
                <a:cs typeface="Century Gothic" panose="020B0502020202020204" pitchFamily="2" charset="0"/>
                <a:sym typeface="+mn-ea"/>
              </a:rPr>
              <a:t>ème</a:t>
            </a:r>
            <a:r>
              <a:rPr lang="pt-PT" sz="1200" b="1" dirty="0" smtClean="0">
                <a:solidFill>
                  <a:srgbClr val="008CBA"/>
                </a:solidFill>
                <a:latin typeface="Arial Narrow" panose="020B0606020202030204" pitchFamily="34" charset="0"/>
                <a:ea typeface="Century Gothic" panose="020B0502020202020204" pitchFamily="2" charset="0"/>
                <a:cs typeface="Century Gothic" panose="020B0502020202020204" pitchFamily="2" charset="0"/>
                <a:sym typeface="+mn-ea"/>
              </a:rPr>
              <a:t> ÉTAPE</a:t>
            </a:r>
          </a:p>
          <a:p>
            <a:pPr algn="ctr">
              <a:defRPr lang="en-US">
                <a:solidFill>
                  <a:srgbClr val="0099CC"/>
                </a:solidFill>
              </a:defRPr>
            </a:pPr>
            <a:r>
              <a:rPr lang="pt-PT" sz="1200" b="1" dirty="0" smtClean="0">
                <a:solidFill>
                  <a:srgbClr val="008CBA"/>
                </a:solidFill>
                <a:latin typeface="Arial Narrow" panose="020B0606020202030204" pitchFamily="34" charset="0"/>
                <a:ea typeface="Century Gothic" panose="020B0502020202020204" pitchFamily="2" charset="0"/>
                <a:cs typeface="Century Gothic" panose="020B0502020202020204" pitchFamily="2" charset="0"/>
                <a:sym typeface="+mn-ea"/>
              </a:rPr>
              <a:t>De </a:t>
            </a:r>
          </a:p>
          <a:p>
            <a:pPr algn="ctr">
              <a:defRPr lang="en-US">
                <a:solidFill>
                  <a:srgbClr val="0099CC"/>
                </a:solidFill>
              </a:defRPr>
            </a:pPr>
            <a:r>
              <a:rPr lang="pt-PT" sz="1200" b="1" dirty="0" smtClean="0">
                <a:solidFill>
                  <a:srgbClr val="008CBA"/>
                </a:solidFill>
                <a:latin typeface="Arial Narrow" panose="020B0606020202030204" pitchFamily="34" charset="0"/>
                <a:ea typeface="Century Gothic" panose="020B0502020202020204" pitchFamily="2" charset="0"/>
                <a:cs typeface="Century Gothic" panose="020B0502020202020204" pitchFamily="2" charset="0"/>
                <a:sym typeface="+mn-ea"/>
              </a:rPr>
              <a:t>15/01/22 </a:t>
            </a:r>
          </a:p>
          <a:p>
            <a:pPr algn="ctr">
              <a:defRPr lang="en-US">
                <a:solidFill>
                  <a:srgbClr val="0099CC"/>
                </a:solidFill>
              </a:defRPr>
            </a:pPr>
            <a:r>
              <a:rPr lang="pt-PT" sz="1200" b="1" dirty="0">
                <a:solidFill>
                  <a:srgbClr val="008CBA"/>
                </a:solidFill>
                <a:latin typeface="Arial Narrow" panose="020B0606020202030204" pitchFamily="34" charset="0"/>
                <a:ea typeface="Century Gothic" panose="020B0502020202020204" pitchFamily="2" charset="0"/>
                <a:cs typeface="Century Gothic" panose="020B0502020202020204" pitchFamily="2" charset="0"/>
                <a:sym typeface="+mn-ea"/>
              </a:rPr>
              <a:t>à</a:t>
            </a:r>
            <a:endParaRPr lang="pt-PT" sz="1200" b="1" dirty="0" smtClean="0">
              <a:solidFill>
                <a:srgbClr val="008CBA"/>
              </a:solidFill>
              <a:latin typeface="Arial Narrow" panose="020B0606020202030204" pitchFamily="34" charset="0"/>
              <a:ea typeface="Century Gothic" panose="020B0502020202020204" pitchFamily="2" charset="0"/>
              <a:cs typeface="Century Gothic" panose="020B0502020202020204" pitchFamily="2" charset="0"/>
              <a:sym typeface="+mn-ea"/>
            </a:endParaRPr>
          </a:p>
          <a:p>
            <a:pPr algn="ctr">
              <a:defRPr lang="en-US">
                <a:solidFill>
                  <a:srgbClr val="0099CC"/>
                </a:solidFill>
              </a:defRPr>
            </a:pPr>
            <a:r>
              <a:rPr lang="pt-PT" sz="1200" b="1" dirty="0" smtClean="0">
                <a:solidFill>
                  <a:srgbClr val="008CBA"/>
                </a:solidFill>
                <a:latin typeface="Arial Narrow" panose="020B0606020202030204" pitchFamily="34" charset="0"/>
                <a:ea typeface="Century Gothic" panose="020B0502020202020204" pitchFamily="2" charset="0"/>
                <a:cs typeface="Century Gothic" panose="020B0502020202020204" pitchFamily="2" charset="0"/>
                <a:sym typeface="+mn-ea"/>
              </a:rPr>
              <a:t>15/06/22</a:t>
            </a:r>
            <a:endParaRPr lang="en-GB" sz="1200" dirty="0" smtClean="0">
              <a:latin typeface="Arial Narrow" panose="020B0606020202030204" pitchFamily="34" charset="0"/>
              <a:ea typeface="Century Gothic" panose="020B0502020202020204" pitchFamily="2" charset="0"/>
              <a:cs typeface="Century Gothic" panose="020B0502020202020204" pitchFamily="2" charset="0"/>
              <a:sym typeface="+mn-ea"/>
            </a:endParaRPr>
          </a:p>
        </p:txBody>
      </p:sp>
      <p:sp>
        <p:nvSpPr>
          <p:cNvPr id="111" name="Linha7"/>
          <p:cNvSpPr/>
          <p:nvPr/>
        </p:nvSpPr>
        <p:spPr>
          <a:xfrm>
            <a:off x="3591002" y="2183046"/>
            <a:ext cx="484825" cy="0"/>
          </a:xfrm>
          <a:prstGeom prst="line">
            <a:avLst/>
          </a:prstGeom>
          <a:noFill/>
          <a:ln w="9525" cap="flat" cmpd="sng" algn="ctr">
            <a:solidFill>
              <a:srgbClr val="008CBA"/>
            </a:solidFill>
            <a:prstDash val="solid"/>
            <a:headEnd type="none" w="med" len="med"/>
            <a:tailEnd type="triangle" w="med" len="med"/>
          </a:ln>
          <a:effectLst/>
        </p:spPr>
      </p:sp>
      <p:sp>
        <p:nvSpPr>
          <p:cNvPr id="112" name="Oval 111"/>
          <p:cNvSpPr/>
          <p:nvPr/>
        </p:nvSpPr>
        <p:spPr>
          <a:xfrm>
            <a:off x="3553972" y="1612267"/>
            <a:ext cx="75177" cy="105410"/>
          </a:xfrm>
          <a:prstGeom prst="ellipse">
            <a:avLst/>
          </a:prstGeom>
          <a:solidFill>
            <a:srgbClr val="008CBA"/>
          </a:solidFill>
          <a:ln>
            <a:solidFill>
              <a:srgbClr val="008C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a:p>
        </p:txBody>
      </p:sp>
      <p:cxnSp>
        <p:nvCxnSpPr>
          <p:cNvPr id="113" name="Conexão Reta 77"/>
          <p:cNvCxnSpPr/>
          <p:nvPr/>
        </p:nvCxnSpPr>
        <p:spPr>
          <a:xfrm>
            <a:off x="3583941" y="1676262"/>
            <a:ext cx="0" cy="511214"/>
          </a:xfrm>
          <a:prstGeom prst="line">
            <a:avLst/>
          </a:prstGeom>
          <a:ln w="9525">
            <a:solidFill>
              <a:srgbClr val="008CBA"/>
            </a:solidFill>
          </a:ln>
        </p:spPr>
        <p:style>
          <a:lnRef idx="1">
            <a:schemeClr val="accent1"/>
          </a:lnRef>
          <a:fillRef idx="0">
            <a:schemeClr val="accent1"/>
          </a:fillRef>
          <a:effectRef idx="0">
            <a:schemeClr val="accent1"/>
          </a:effectRef>
          <a:fontRef idx="minor">
            <a:schemeClr val="tx1"/>
          </a:fontRef>
        </p:style>
      </p:cxnSp>
      <p:sp>
        <p:nvSpPr>
          <p:cNvPr id="114" name="Rectangle: Rounded Corners 137"/>
          <p:cNvSpPr/>
          <p:nvPr/>
        </p:nvSpPr>
        <p:spPr>
          <a:xfrm>
            <a:off x="5951892" y="657093"/>
            <a:ext cx="1181661" cy="1031508"/>
          </a:xfrm>
          <a:prstGeom prst="roundRect">
            <a:avLst>
              <a:gd name="adj" fmla="val 16667"/>
            </a:avLst>
          </a:prstGeo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path path="circle">
              <a:fillToRect l="50000" t="50000" r="50000" b="50000"/>
            </a:path>
            <a:tileRect/>
          </a:gradFill>
          <a:ln w="15875" cap="flat" cmpd="sng" algn="ctr">
            <a:noFill/>
            <a:prstDash val="solid"/>
            <a:headEnd type="none"/>
            <a:tailEnd type="none"/>
          </a:ln>
          <a:effectLst/>
        </p:spPr>
        <p:txBody>
          <a:bodyPr vert="horz" wrap="square" lIns="91440" tIns="45720" rIns="91440" bIns="45720" numCol="1" spcCol="215900" anchor="ctr"/>
          <a:lstStyle/>
          <a:p>
            <a:pPr algn="ctr">
              <a:defRPr lang="en-US">
                <a:solidFill>
                  <a:srgbClr val="0099CC"/>
                </a:solidFill>
              </a:defRPr>
            </a:pPr>
            <a:r>
              <a:rPr lang="pt-PT" sz="1200" b="1" dirty="0" smtClean="0">
                <a:solidFill>
                  <a:srgbClr val="008CBA"/>
                </a:solidFill>
                <a:latin typeface="Arial Narrow" panose="020B0606020202030204" pitchFamily="34" charset="0"/>
                <a:ea typeface="Century Gothic" panose="020B0502020202020204" pitchFamily="2" charset="0"/>
                <a:cs typeface="Century Gothic" panose="020B0502020202020204" pitchFamily="2" charset="0"/>
                <a:sym typeface="+mn-ea"/>
              </a:rPr>
              <a:t>3</a:t>
            </a:r>
            <a:r>
              <a:rPr lang="pt-PT" sz="1200" b="1" baseline="30000" dirty="0" smtClean="0">
                <a:solidFill>
                  <a:srgbClr val="008CBA"/>
                </a:solidFill>
                <a:latin typeface="Arial Narrow" panose="020B0606020202030204" pitchFamily="34" charset="0"/>
                <a:ea typeface="Century Gothic" panose="020B0502020202020204" pitchFamily="2" charset="0"/>
                <a:cs typeface="Century Gothic" panose="020B0502020202020204" pitchFamily="2" charset="0"/>
                <a:sym typeface="+mn-ea"/>
              </a:rPr>
              <a:t>ème</a:t>
            </a:r>
            <a:r>
              <a:rPr lang="pt-PT" sz="1200" b="1" dirty="0" smtClean="0">
                <a:solidFill>
                  <a:srgbClr val="008CBA"/>
                </a:solidFill>
                <a:latin typeface="Arial Narrow" panose="020B0606020202030204" pitchFamily="34" charset="0"/>
                <a:ea typeface="Century Gothic" panose="020B0502020202020204" pitchFamily="2" charset="0"/>
                <a:cs typeface="Century Gothic" panose="020B0502020202020204" pitchFamily="2" charset="0"/>
                <a:sym typeface="+mn-ea"/>
              </a:rPr>
              <a:t> ÉTAPE</a:t>
            </a:r>
          </a:p>
          <a:p>
            <a:pPr algn="ctr">
              <a:defRPr lang="en-US">
                <a:solidFill>
                  <a:srgbClr val="0099CC"/>
                </a:solidFill>
              </a:defRPr>
            </a:pPr>
            <a:r>
              <a:rPr lang="pt-PT" sz="1200" b="1" dirty="0" smtClean="0">
                <a:solidFill>
                  <a:srgbClr val="008CBA"/>
                </a:solidFill>
                <a:latin typeface="Arial Narrow" panose="020B0606020202030204" pitchFamily="34" charset="0"/>
                <a:ea typeface="Century Gothic" panose="020B0502020202020204" pitchFamily="2" charset="0"/>
                <a:cs typeface="Century Gothic" panose="020B0502020202020204" pitchFamily="2" charset="0"/>
                <a:sym typeface="+mn-ea"/>
              </a:rPr>
              <a:t>De </a:t>
            </a:r>
          </a:p>
          <a:p>
            <a:pPr algn="ctr">
              <a:defRPr lang="en-US">
                <a:solidFill>
                  <a:srgbClr val="0099CC"/>
                </a:solidFill>
              </a:defRPr>
            </a:pPr>
            <a:r>
              <a:rPr lang="pt-PT" sz="1200" b="1" dirty="0" smtClean="0">
                <a:solidFill>
                  <a:srgbClr val="008CBA"/>
                </a:solidFill>
                <a:latin typeface="Arial Narrow" panose="020B0606020202030204" pitchFamily="34" charset="0"/>
                <a:ea typeface="Century Gothic" panose="020B0502020202020204" pitchFamily="2" charset="0"/>
                <a:cs typeface="Century Gothic" panose="020B0502020202020204" pitchFamily="2" charset="0"/>
                <a:sym typeface="+mn-ea"/>
              </a:rPr>
              <a:t>16/06/22 </a:t>
            </a:r>
          </a:p>
          <a:p>
            <a:pPr algn="ctr">
              <a:defRPr lang="en-US">
                <a:solidFill>
                  <a:srgbClr val="0099CC"/>
                </a:solidFill>
              </a:defRPr>
            </a:pPr>
            <a:r>
              <a:rPr lang="pt-PT" sz="1200" b="1" dirty="0">
                <a:solidFill>
                  <a:srgbClr val="008CBA"/>
                </a:solidFill>
                <a:latin typeface="Arial Narrow" panose="020B0606020202030204" pitchFamily="34" charset="0"/>
                <a:ea typeface="Century Gothic" panose="020B0502020202020204" pitchFamily="2" charset="0"/>
                <a:cs typeface="Century Gothic" panose="020B0502020202020204" pitchFamily="2" charset="0"/>
                <a:sym typeface="+mn-ea"/>
              </a:rPr>
              <a:t>à</a:t>
            </a:r>
            <a:endParaRPr lang="pt-PT" sz="1200" b="1" dirty="0" smtClean="0">
              <a:solidFill>
                <a:srgbClr val="008CBA"/>
              </a:solidFill>
              <a:latin typeface="Arial Narrow" panose="020B0606020202030204" pitchFamily="34" charset="0"/>
              <a:ea typeface="Century Gothic" panose="020B0502020202020204" pitchFamily="2" charset="0"/>
              <a:cs typeface="Century Gothic" panose="020B0502020202020204" pitchFamily="2" charset="0"/>
              <a:sym typeface="+mn-ea"/>
            </a:endParaRPr>
          </a:p>
          <a:p>
            <a:pPr algn="ctr">
              <a:defRPr lang="en-US">
                <a:solidFill>
                  <a:srgbClr val="0099CC"/>
                </a:solidFill>
              </a:defRPr>
            </a:pPr>
            <a:r>
              <a:rPr lang="pt-PT" sz="1200" b="1" dirty="0" smtClean="0">
                <a:solidFill>
                  <a:srgbClr val="008CBA"/>
                </a:solidFill>
                <a:latin typeface="Arial Narrow" panose="020B0606020202030204" pitchFamily="34" charset="0"/>
                <a:ea typeface="Century Gothic" panose="020B0502020202020204" pitchFamily="2" charset="0"/>
                <a:cs typeface="Century Gothic" panose="020B0502020202020204" pitchFamily="2" charset="0"/>
                <a:sym typeface="+mn-ea"/>
              </a:rPr>
              <a:t>31/08/22</a:t>
            </a:r>
            <a:endParaRPr lang="en-GB" sz="1200" dirty="0" smtClean="0">
              <a:latin typeface="Arial Narrow" panose="020B0606020202030204" pitchFamily="34" charset="0"/>
              <a:ea typeface="Century Gothic" panose="020B0502020202020204" pitchFamily="2" charset="0"/>
              <a:cs typeface="Century Gothic" panose="020B0502020202020204" pitchFamily="2" charset="0"/>
              <a:sym typeface="+mn-ea"/>
            </a:endParaRPr>
          </a:p>
        </p:txBody>
      </p:sp>
      <p:sp>
        <p:nvSpPr>
          <p:cNvPr id="115" name="Linha7"/>
          <p:cNvSpPr/>
          <p:nvPr/>
        </p:nvSpPr>
        <p:spPr>
          <a:xfrm>
            <a:off x="6524702" y="2183046"/>
            <a:ext cx="484825" cy="0"/>
          </a:xfrm>
          <a:prstGeom prst="line">
            <a:avLst/>
          </a:prstGeom>
          <a:noFill/>
          <a:ln w="9525" cap="flat" cmpd="sng" algn="ctr">
            <a:solidFill>
              <a:srgbClr val="008CBA"/>
            </a:solidFill>
            <a:prstDash val="solid"/>
            <a:headEnd type="none" w="med" len="med"/>
            <a:tailEnd type="triangle" w="med" len="med"/>
          </a:ln>
          <a:effectLst/>
        </p:spPr>
      </p:sp>
      <p:sp>
        <p:nvSpPr>
          <p:cNvPr id="116" name="Oval 115"/>
          <p:cNvSpPr/>
          <p:nvPr/>
        </p:nvSpPr>
        <p:spPr>
          <a:xfrm>
            <a:off x="6479778" y="1612267"/>
            <a:ext cx="90965" cy="105410"/>
          </a:xfrm>
          <a:prstGeom prst="ellipse">
            <a:avLst/>
          </a:prstGeom>
          <a:solidFill>
            <a:srgbClr val="008CBA"/>
          </a:solidFill>
          <a:ln>
            <a:solidFill>
              <a:srgbClr val="008C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a:p>
        </p:txBody>
      </p:sp>
      <p:cxnSp>
        <p:nvCxnSpPr>
          <p:cNvPr id="117" name="Conexão Reta 77"/>
          <p:cNvCxnSpPr/>
          <p:nvPr/>
        </p:nvCxnSpPr>
        <p:spPr>
          <a:xfrm>
            <a:off x="6517641" y="1676262"/>
            <a:ext cx="0" cy="511214"/>
          </a:xfrm>
          <a:prstGeom prst="line">
            <a:avLst/>
          </a:prstGeom>
          <a:ln w="9525">
            <a:solidFill>
              <a:srgbClr val="008CBA"/>
            </a:solidFill>
          </a:ln>
        </p:spPr>
        <p:style>
          <a:lnRef idx="1">
            <a:schemeClr val="accent1"/>
          </a:lnRef>
          <a:fillRef idx="0">
            <a:schemeClr val="accent1"/>
          </a:fillRef>
          <a:effectRef idx="0">
            <a:schemeClr val="accent1"/>
          </a:effectRef>
          <a:fontRef idx="minor">
            <a:schemeClr val="tx1"/>
          </a:fontRef>
        </p:style>
      </p:cxnSp>
      <p:sp>
        <p:nvSpPr>
          <p:cNvPr id="118" name="Rectangle: Rounded Corners 137"/>
          <p:cNvSpPr/>
          <p:nvPr/>
        </p:nvSpPr>
        <p:spPr>
          <a:xfrm>
            <a:off x="8942742" y="645320"/>
            <a:ext cx="1181661" cy="704534"/>
          </a:xfrm>
          <a:prstGeom prst="roundRect">
            <a:avLst>
              <a:gd name="adj" fmla="val 16667"/>
            </a:avLst>
          </a:prstGeo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path path="circle">
              <a:fillToRect l="50000" t="50000" r="50000" b="50000"/>
            </a:path>
            <a:tileRect/>
          </a:gradFill>
          <a:ln w="15875" cap="flat" cmpd="sng" algn="ctr">
            <a:noFill/>
            <a:prstDash val="solid"/>
            <a:headEnd type="none"/>
            <a:tailEnd type="none"/>
          </a:ln>
          <a:effectLst/>
        </p:spPr>
        <p:txBody>
          <a:bodyPr vert="horz" wrap="square" lIns="91440" tIns="45720" rIns="91440" bIns="45720" numCol="1" spcCol="215900" anchor="ctr"/>
          <a:lstStyle/>
          <a:p>
            <a:pPr algn="ctr">
              <a:defRPr lang="en-US">
                <a:solidFill>
                  <a:srgbClr val="0099CC"/>
                </a:solidFill>
              </a:defRPr>
            </a:pPr>
            <a:r>
              <a:rPr lang="pt-PT" sz="1200" b="1" dirty="0" smtClean="0">
                <a:solidFill>
                  <a:srgbClr val="008CBA"/>
                </a:solidFill>
                <a:latin typeface="Arial Narrow" panose="020B0606020202030204" pitchFamily="34" charset="0"/>
                <a:ea typeface="Century Gothic" panose="020B0502020202020204" pitchFamily="2" charset="0"/>
                <a:cs typeface="Century Gothic" panose="020B0502020202020204" pitchFamily="2" charset="0"/>
                <a:sym typeface="+mn-ea"/>
              </a:rPr>
              <a:t>4</a:t>
            </a:r>
            <a:r>
              <a:rPr lang="pt-PT" sz="1200" b="1" baseline="30000" dirty="0" smtClean="0">
                <a:solidFill>
                  <a:srgbClr val="008CBA"/>
                </a:solidFill>
                <a:latin typeface="Arial Narrow" panose="020B0606020202030204" pitchFamily="34" charset="0"/>
                <a:ea typeface="Century Gothic" panose="020B0502020202020204" pitchFamily="2" charset="0"/>
                <a:cs typeface="Century Gothic" panose="020B0502020202020204" pitchFamily="2" charset="0"/>
                <a:sym typeface="+mn-ea"/>
              </a:rPr>
              <a:t>ème</a:t>
            </a:r>
            <a:r>
              <a:rPr lang="pt-PT" sz="1200" b="1" dirty="0" smtClean="0">
                <a:solidFill>
                  <a:srgbClr val="008CBA"/>
                </a:solidFill>
                <a:latin typeface="Arial Narrow" panose="020B0606020202030204" pitchFamily="34" charset="0"/>
                <a:ea typeface="Century Gothic" panose="020B0502020202020204" pitchFamily="2" charset="0"/>
                <a:cs typeface="Century Gothic" panose="020B0502020202020204" pitchFamily="2" charset="0"/>
                <a:sym typeface="+mn-ea"/>
              </a:rPr>
              <a:t> ÉTAPE</a:t>
            </a:r>
          </a:p>
          <a:p>
            <a:pPr algn="ctr">
              <a:defRPr lang="en-US">
                <a:solidFill>
                  <a:srgbClr val="0099CC"/>
                </a:solidFill>
              </a:defRPr>
            </a:pPr>
            <a:r>
              <a:rPr lang="pt-PT" sz="1200" b="1" dirty="0" smtClean="0">
                <a:solidFill>
                  <a:srgbClr val="008CBA"/>
                </a:solidFill>
                <a:latin typeface="Arial Narrow" panose="020B0606020202030204" pitchFamily="34" charset="0"/>
                <a:ea typeface="Century Gothic" panose="020B0502020202020204" pitchFamily="2" charset="0"/>
                <a:cs typeface="Century Gothic" panose="020B0502020202020204" pitchFamily="2" charset="0"/>
                <a:sym typeface="+mn-ea"/>
              </a:rPr>
              <a:t>01  Octobre</a:t>
            </a:r>
          </a:p>
          <a:p>
            <a:pPr algn="ctr">
              <a:defRPr lang="en-US">
                <a:solidFill>
                  <a:srgbClr val="0099CC"/>
                </a:solidFill>
              </a:defRPr>
            </a:pPr>
            <a:r>
              <a:rPr lang="pt-PT" sz="1200" b="1" dirty="0" smtClean="0">
                <a:solidFill>
                  <a:srgbClr val="008CBA"/>
                </a:solidFill>
                <a:latin typeface="Arial Narrow" panose="020B0606020202030204" pitchFamily="34" charset="0"/>
                <a:ea typeface="Century Gothic" panose="020B0502020202020204" pitchFamily="2" charset="0"/>
                <a:cs typeface="Century Gothic" panose="020B0502020202020204" pitchFamily="2" charset="0"/>
                <a:sym typeface="+mn-ea"/>
              </a:rPr>
              <a:t>08:15 – 10:15 </a:t>
            </a:r>
          </a:p>
        </p:txBody>
      </p:sp>
      <p:sp>
        <p:nvSpPr>
          <p:cNvPr id="119" name="Oval 118"/>
          <p:cNvSpPr/>
          <p:nvPr/>
        </p:nvSpPr>
        <p:spPr>
          <a:xfrm>
            <a:off x="4312376" y="4617253"/>
            <a:ext cx="1875857" cy="1859294"/>
          </a:xfrm>
          <a:prstGeom prst="ellipse">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t"/>
          <a:lstStyle/>
          <a:p>
            <a:pPr algn="ctr">
              <a:lnSpc>
                <a:spcPct val="85000"/>
              </a:lnSpc>
            </a:pPr>
            <a:r>
              <a:rPr lang="fr-FR" sz="1200" dirty="0">
                <a:latin typeface="Arial Narrow" panose="020B0606020202030204" pitchFamily="34" charset="0"/>
              </a:rPr>
              <a:t>Session de présentation des produits </a:t>
            </a:r>
            <a:r>
              <a:rPr lang="fr-FR" sz="1200" dirty="0" smtClean="0">
                <a:latin typeface="Arial Narrow" panose="020B0606020202030204" pitchFamily="34" charset="0"/>
              </a:rPr>
              <a:t>et Services </a:t>
            </a:r>
          </a:p>
          <a:p>
            <a:pPr algn="ctr">
              <a:lnSpc>
                <a:spcPct val="85000"/>
              </a:lnSpc>
            </a:pPr>
            <a:r>
              <a:rPr lang="fr-FR" sz="1200" dirty="0" smtClean="0">
                <a:latin typeface="Arial Narrow" panose="020B0606020202030204" pitchFamily="34" charset="0"/>
              </a:rPr>
              <a:t>par </a:t>
            </a:r>
            <a:r>
              <a:rPr lang="fr-FR" sz="1200" dirty="0">
                <a:latin typeface="Arial Narrow" panose="020B0606020202030204" pitchFamily="34" charset="0"/>
              </a:rPr>
              <a:t>les entreprises participantes. Le temps </a:t>
            </a:r>
            <a:r>
              <a:rPr lang="fr-FR" sz="1200" dirty="0" smtClean="0">
                <a:latin typeface="Arial Narrow" panose="020B0606020202030204" pitchFamily="34" charset="0"/>
              </a:rPr>
              <a:t>accordé </a:t>
            </a:r>
            <a:r>
              <a:rPr lang="fr-FR" sz="1200" dirty="0">
                <a:latin typeface="Arial Narrow" panose="020B0606020202030204" pitchFamily="34" charset="0"/>
              </a:rPr>
              <a:t>pour cette présentation sera fixé </a:t>
            </a:r>
            <a:endParaRPr lang="fr-FR" sz="1200" dirty="0" smtClean="0">
              <a:latin typeface="Arial Narrow" panose="020B0606020202030204" pitchFamily="34" charset="0"/>
            </a:endParaRPr>
          </a:p>
          <a:p>
            <a:pPr algn="ctr">
              <a:lnSpc>
                <a:spcPct val="85000"/>
              </a:lnSpc>
            </a:pPr>
            <a:r>
              <a:rPr lang="fr-FR" sz="1200" dirty="0" smtClean="0">
                <a:latin typeface="Arial Narrow" panose="020B0606020202030204" pitchFamily="34" charset="0"/>
              </a:rPr>
              <a:t>à </a:t>
            </a:r>
            <a:r>
              <a:rPr lang="fr-FR" sz="1200" dirty="0">
                <a:latin typeface="Arial Narrow" panose="020B0606020202030204" pitchFamily="34" charset="0"/>
              </a:rPr>
              <a:t>l'avance par </a:t>
            </a:r>
            <a:r>
              <a:rPr lang="fr-FR" sz="1200" dirty="0" smtClean="0">
                <a:latin typeface="Arial Narrow" panose="020B0606020202030204" pitchFamily="34" charset="0"/>
              </a:rPr>
              <a:t>l'Organisation.</a:t>
            </a:r>
            <a:endParaRPr lang="pt-PT" sz="1200" dirty="0">
              <a:latin typeface="Arial Narrow" panose="020B0606020202030204" pitchFamily="34" charset="0"/>
            </a:endParaRPr>
          </a:p>
        </p:txBody>
      </p:sp>
      <p:sp>
        <p:nvSpPr>
          <p:cNvPr id="120" name="Oval 119"/>
          <p:cNvSpPr/>
          <p:nvPr/>
        </p:nvSpPr>
        <p:spPr>
          <a:xfrm>
            <a:off x="7183898" y="4619826"/>
            <a:ext cx="1968462" cy="1954139"/>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85000"/>
              </a:lnSpc>
            </a:pPr>
            <a:r>
              <a:rPr lang="fr-FR" sz="1200" dirty="0">
                <a:solidFill>
                  <a:schemeClr val="tx1"/>
                </a:solidFill>
                <a:latin typeface="Arial Narrow" panose="020B0606020202030204" pitchFamily="34" charset="0"/>
              </a:rPr>
              <a:t>Session de présentation des </a:t>
            </a:r>
            <a:r>
              <a:rPr lang="fr-FR" sz="1200" dirty="0" smtClean="0">
                <a:solidFill>
                  <a:schemeClr val="tx1"/>
                </a:solidFill>
                <a:latin typeface="Arial Narrow" panose="020B0606020202030204" pitchFamily="34" charset="0"/>
              </a:rPr>
              <a:t>Services </a:t>
            </a:r>
            <a:r>
              <a:rPr lang="fr-FR" sz="1200" dirty="0">
                <a:solidFill>
                  <a:schemeClr val="tx1"/>
                </a:solidFill>
                <a:latin typeface="Arial Narrow" panose="020B0606020202030204" pitchFamily="34" charset="0"/>
              </a:rPr>
              <a:t>par les entreprises participantes. Le temps </a:t>
            </a:r>
            <a:r>
              <a:rPr lang="fr-FR" sz="1200" dirty="0" smtClean="0">
                <a:solidFill>
                  <a:schemeClr val="tx1"/>
                </a:solidFill>
                <a:latin typeface="Arial Narrow" panose="020B0606020202030204" pitchFamily="34" charset="0"/>
              </a:rPr>
              <a:t>accordé </a:t>
            </a:r>
            <a:r>
              <a:rPr lang="fr-FR" sz="1200" dirty="0">
                <a:solidFill>
                  <a:schemeClr val="tx1"/>
                </a:solidFill>
                <a:latin typeface="Arial Narrow" panose="020B0606020202030204" pitchFamily="34" charset="0"/>
              </a:rPr>
              <a:t>pour cette présentation sera fixé à l'avance par </a:t>
            </a:r>
            <a:r>
              <a:rPr lang="fr-FR" sz="1200" dirty="0" smtClean="0">
                <a:solidFill>
                  <a:schemeClr val="tx1"/>
                </a:solidFill>
                <a:latin typeface="Arial Narrow" panose="020B0606020202030204" pitchFamily="34" charset="0"/>
              </a:rPr>
              <a:t>l'Organisation.</a:t>
            </a:r>
            <a:endParaRPr lang="pt-PT" sz="1200" dirty="0">
              <a:solidFill>
                <a:schemeClr val="tx1"/>
              </a:solidFill>
              <a:latin typeface="Arial Narrow" panose="020B0606020202030204" pitchFamily="34" charset="0"/>
            </a:endParaRPr>
          </a:p>
        </p:txBody>
      </p:sp>
      <p:sp>
        <p:nvSpPr>
          <p:cNvPr id="121" name="Oval 120"/>
          <p:cNvSpPr/>
          <p:nvPr/>
        </p:nvSpPr>
        <p:spPr>
          <a:xfrm>
            <a:off x="10083275" y="4631753"/>
            <a:ext cx="1968462" cy="2001794"/>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5000"/>
              </a:lnSpc>
            </a:pPr>
            <a:r>
              <a:rPr lang="fr-FR" sz="1200" dirty="0">
                <a:solidFill>
                  <a:schemeClr val="tx1"/>
                </a:solidFill>
                <a:latin typeface="Arial Narrow" panose="020B0606020202030204" pitchFamily="34" charset="0"/>
              </a:rPr>
              <a:t>Session de présentation des opportunités de partenariat par les entreprises participantes. Le </a:t>
            </a:r>
            <a:r>
              <a:rPr lang="fr-FR" sz="1200" dirty="0" smtClean="0">
                <a:solidFill>
                  <a:schemeClr val="tx1"/>
                </a:solidFill>
                <a:latin typeface="Arial Narrow" panose="020B0606020202030204" pitchFamily="34" charset="0"/>
              </a:rPr>
              <a:t>temps accordé </a:t>
            </a:r>
            <a:r>
              <a:rPr lang="fr-FR" sz="1200" dirty="0">
                <a:solidFill>
                  <a:schemeClr val="tx1"/>
                </a:solidFill>
                <a:latin typeface="Arial Narrow" panose="020B0606020202030204" pitchFamily="34" charset="0"/>
              </a:rPr>
              <a:t>pour cette présentation sera fixé à l'avance par </a:t>
            </a:r>
            <a:r>
              <a:rPr lang="fr-FR" sz="1200" dirty="0" smtClean="0">
                <a:solidFill>
                  <a:schemeClr val="tx1"/>
                </a:solidFill>
                <a:latin typeface="Arial Narrow" panose="020B0606020202030204" pitchFamily="34" charset="0"/>
              </a:rPr>
              <a:t>l'Organisation.</a:t>
            </a:r>
            <a:endParaRPr lang="pt-PT" sz="1200" dirty="0">
              <a:solidFill>
                <a:schemeClr val="tx1"/>
              </a:solidFill>
              <a:latin typeface="Arial Narrow" panose="020B0606020202030204" pitchFamily="34" charset="0"/>
            </a:endParaRPr>
          </a:p>
        </p:txBody>
      </p:sp>
      <p:sp>
        <p:nvSpPr>
          <p:cNvPr id="122" name="Rectangle: Rounded Corners 137"/>
          <p:cNvSpPr/>
          <p:nvPr/>
        </p:nvSpPr>
        <p:spPr>
          <a:xfrm>
            <a:off x="3206787" y="3912738"/>
            <a:ext cx="1181661" cy="1031508"/>
          </a:xfrm>
          <a:prstGeom prst="roundRect">
            <a:avLst>
              <a:gd name="adj" fmla="val 16667"/>
            </a:avLst>
          </a:prstGeo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path path="circle">
              <a:fillToRect l="50000" t="50000" r="50000" b="50000"/>
            </a:path>
            <a:tileRect/>
          </a:gradFill>
          <a:ln w="15875" cap="flat" cmpd="sng" algn="ctr">
            <a:noFill/>
            <a:prstDash val="solid"/>
            <a:headEnd type="none"/>
            <a:tailEnd type="none"/>
          </a:ln>
          <a:effectLst/>
        </p:spPr>
        <p:txBody>
          <a:bodyPr vert="horz" wrap="square" lIns="91440" tIns="45720" rIns="91440" bIns="45720" numCol="1" spcCol="215900" anchor="ctr"/>
          <a:lstStyle/>
          <a:p>
            <a:pPr algn="ctr">
              <a:defRPr lang="en-US">
                <a:solidFill>
                  <a:srgbClr val="0099CC"/>
                </a:solidFill>
              </a:defRPr>
            </a:pPr>
            <a:r>
              <a:rPr lang="pt-PT" sz="1200" b="1" dirty="0">
                <a:solidFill>
                  <a:srgbClr val="008CBA"/>
                </a:solidFill>
                <a:latin typeface="Arial Narrow" panose="020B0606020202030204" pitchFamily="34" charset="0"/>
                <a:ea typeface="Century Gothic" panose="020B0502020202020204" pitchFamily="2" charset="0"/>
                <a:cs typeface="Century Gothic" panose="020B0502020202020204" pitchFamily="2" charset="0"/>
                <a:sym typeface="+mn-ea"/>
              </a:rPr>
              <a:t>6</a:t>
            </a:r>
            <a:r>
              <a:rPr lang="pt-PT" sz="1200" b="1" baseline="30000" dirty="0" smtClean="0">
                <a:solidFill>
                  <a:srgbClr val="008CBA"/>
                </a:solidFill>
                <a:latin typeface="Arial Narrow" panose="020B0606020202030204" pitchFamily="34" charset="0"/>
                <a:ea typeface="Century Gothic" panose="020B0502020202020204" pitchFamily="2" charset="0"/>
                <a:cs typeface="Century Gothic" panose="020B0502020202020204" pitchFamily="2" charset="0"/>
                <a:sym typeface="+mn-ea"/>
              </a:rPr>
              <a:t>ème</a:t>
            </a:r>
            <a:r>
              <a:rPr lang="pt-PT" sz="1200" b="1" dirty="0" smtClean="0">
                <a:solidFill>
                  <a:srgbClr val="008CBA"/>
                </a:solidFill>
                <a:latin typeface="Arial Narrow" panose="020B0606020202030204" pitchFamily="34" charset="0"/>
                <a:ea typeface="Century Gothic" panose="020B0502020202020204" pitchFamily="2" charset="0"/>
                <a:cs typeface="Century Gothic" panose="020B0502020202020204" pitchFamily="2" charset="0"/>
                <a:sym typeface="+mn-ea"/>
              </a:rPr>
              <a:t> ÉTAPE</a:t>
            </a:r>
            <a:endParaRPr lang="pt-PT" sz="1200" b="1" dirty="0">
              <a:solidFill>
                <a:srgbClr val="008CBA"/>
              </a:solidFill>
              <a:latin typeface="Arial Narrow" panose="020B0606020202030204" pitchFamily="34" charset="0"/>
              <a:ea typeface="Century Gothic" panose="020B0502020202020204" pitchFamily="2" charset="0"/>
              <a:cs typeface="Century Gothic" panose="020B0502020202020204" pitchFamily="2" charset="0"/>
              <a:sym typeface="+mn-ea"/>
            </a:endParaRPr>
          </a:p>
          <a:p>
            <a:pPr algn="ctr">
              <a:defRPr lang="en-US">
                <a:solidFill>
                  <a:srgbClr val="0099CC"/>
                </a:solidFill>
              </a:defRPr>
            </a:pPr>
            <a:r>
              <a:rPr lang="pt-PT" sz="1200" b="1" dirty="0">
                <a:solidFill>
                  <a:srgbClr val="008CBA"/>
                </a:solidFill>
                <a:latin typeface="Arial Narrow" panose="020B0606020202030204" pitchFamily="34" charset="0"/>
                <a:ea typeface="Century Gothic" panose="020B0502020202020204" pitchFamily="2" charset="0"/>
                <a:cs typeface="Century Gothic" panose="020B0502020202020204" pitchFamily="2" charset="0"/>
                <a:sym typeface="+mn-ea"/>
              </a:rPr>
              <a:t>01  Octobre</a:t>
            </a:r>
          </a:p>
          <a:p>
            <a:pPr algn="ctr">
              <a:defRPr lang="en-US">
                <a:solidFill>
                  <a:srgbClr val="0099CC"/>
                </a:solidFill>
              </a:defRPr>
            </a:pPr>
            <a:r>
              <a:rPr lang="pt-PT" sz="1200" b="1" dirty="0" smtClean="0">
                <a:solidFill>
                  <a:srgbClr val="008CBA"/>
                </a:solidFill>
                <a:latin typeface="Arial Narrow" panose="020B0606020202030204" pitchFamily="34" charset="0"/>
                <a:ea typeface="Century Gothic" panose="020B0502020202020204" pitchFamily="2" charset="0"/>
                <a:cs typeface="Century Gothic" panose="020B0502020202020204" pitchFamily="2" charset="0"/>
                <a:sym typeface="+mn-ea"/>
              </a:rPr>
              <a:t>14:00 </a:t>
            </a:r>
            <a:r>
              <a:rPr lang="pt-PT" sz="1200" b="1" dirty="0">
                <a:solidFill>
                  <a:srgbClr val="008CBA"/>
                </a:solidFill>
                <a:latin typeface="Arial Narrow" panose="020B0606020202030204" pitchFamily="34" charset="0"/>
                <a:ea typeface="Century Gothic" panose="020B0502020202020204" pitchFamily="2" charset="0"/>
                <a:cs typeface="Century Gothic" panose="020B0502020202020204" pitchFamily="2" charset="0"/>
                <a:sym typeface="+mn-ea"/>
              </a:rPr>
              <a:t>– </a:t>
            </a:r>
            <a:r>
              <a:rPr lang="pt-PT" sz="1200" b="1" dirty="0" smtClean="0">
                <a:solidFill>
                  <a:srgbClr val="008CBA"/>
                </a:solidFill>
                <a:latin typeface="Arial Narrow" panose="020B0606020202030204" pitchFamily="34" charset="0"/>
                <a:ea typeface="Century Gothic" panose="020B0502020202020204" pitchFamily="2" charset="0"/>
                <a:cs typeface="Century Gothic" panose="020B0502020202020204" pitchFamily="2" charset="0"/>
                <a:sym typeface="+mn-ea"/>
              </a:rPr>
              <a:t>15:30 </a:t>
            </a:r>
            <a:endParaRPr lang="pt-PT" sz="1200" b="1" dirty="0">
              <a:solidFill>
                <a:srgbClr val="008CBA"/>
              </a:solidFill>
              <a:latin typeface="Arial Narrow" panose="020B0606020202030204" pitchFamily="34" charset="0"/>
              <a:ea typeface="Century Gothic" panose="020B0502020202020204" pitchFamily="2" charset="0"/>
              <a:cs typeface="Century Gothic" panose="020B0502020202020204" pitchFamily="2" charset="0"/>
              <a:sym typeface="+mn-ea"/>
            </a:endParaRPr>
          </a:p>
        </p:txBody>
      </p:sp>
      <p:sp>
        <p:nvSpPr>
          <p:cNvPr id="123" name="Linha7"/>
          <p:cNvSpPr/>
          <p:nvPr/>
        </p:nvSpPr>
        <p:spPr>
          <a:xfrm rot="5400000">
            <a:off x="3527490" y="5804451"/>
            <a:ext cx="528029" cy="0"/>
          </a:xfrm>
          <a:prstGeom prst="line">
            <a:avLst/>
          </a:prstGeom>
          <a:noFill/>
          <a:ln w="9525" cap="flat" cmpd="sng" algn="ctr">
            <a:solidFill>
              <a:srgbClr val="008CBA"/>
            </a:solidFill>
            <a:prstDash val="solid"/>
            <a:headEnd type="none" w="med" len="med"/>
            <a:tailEnd type="triangle" w="med" len="med"/>
          </a:ln>
          <a:effectLst/>
        </p:spPr>
      </p:sp>
      <p:sp>
        <p:nvSpPr>
          <p:cNvPr id="124" name="Rectangle: Rounded Corners 137"/>
          <p:cNvSpPr/>
          <p:nvPr/>
        </p:nvSpPr>
        <p:spPr>
          <a:xfrm>
            <a:off x="6077622" y="3920358"/>
            <a:ext cx="1181661" cy="1031508"/>
          </a:xfrm>
          <a:prstGeom prst="roundRect">
            <a:avLst>
              <a:gd name="adj" fmla="val 16667"/>
            </a:avLst>
          </a:prstGeo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path path="circle">
              <a:fillToRect l="50000" t="50000" r="50000" b="50000"/>
            </a:path>
            <a:tileRect/>
          </a:gradFill>
          <a:ln w="15875" cap="flat" cmpd="sng" algn="ctr">
            <a:noFill/>
            <a:prstDash val="solid"/>
            <a:headEnd type="none"/>
            <a:tailEnd type="none"/>
          </a:ln>
          <a:effectLst/>
        </p:spPr>
        <p:txBody>
          <a:bodyPr vert="horz" wrap="square" lIns="91440" tIns="45720" rIns="91440" bIns="45720" numCol="1" spcCol="215900" anchor="ctr"/>
          <a:lstStyle/>
          <a:p>
            <a:pPr algn="ctr">
              <a:defRPr lang="en-US">
                <a:solidFill>
                  <a:srgbClr val="0099CC"/>
                </a:solidFill>
              </a:defRPr>
            </a:pPr>
            <a:r>
              <a:rPr lang="pt-PT" sz="1200" b="1" dirty="0">
                <a:solidFill>
                  <a:srgbClr val="008CBA"/>
                </a:solidFill>
                <a:latin typeface="Arial Narrow" panose="020B0606020202030204" pitchFamily="34" charset="0"/>
                <a:ea typeface="Century Gothic" panose="020B0502020202020204" pitchFamily="2" charset="0"/>
                <a:cs typeface="Century Gothic" panose="020B0502020202020204" pitchFamily="2" charset="0"/>
                <a:sym typeface="+mn-ea"/>
              </a:rPr>
              <a:t>7</a:t>
            </a:r>
            <a:r>
              <a:rPr lang="pt-PT" sz="1200" b="1" baseline="30000" dirty="0" smtClean="0">
                <a:solidFill>
                  <a:srgbClr val="008CBA"/>
                </a:solidFill>
                <a:latin typeface="Arial Narrow" panose="020B0606020202030204" pitchFamily="34" charset="0"/>
                <a:ea typeface="Century Gothic" panose="020B0502020202020204" pitchFamily="2" charset="0"/>
                <a:cs typeface="Century Gothic" panose="020B0502020202020204" pitchFamily="2" charset="0"/>
                <a:sym typeface="+mn-ea"/>
              </a:rPr>
              <a:t>ème</a:t>
            </a:r>
            <a:r>
              <a:rPr lang="pt-PT" sz="1200" b="1" dirty="0" smtClean="0">
                <a:solidFill>
                  <a:srgbClr val="008CBA"/>
                </a:solidFill>
                <a:latin typeface="Arial Narrow" panose="020B0606020202030204" pitchFamily="34" charset="0"/>
                <a:ea typeface="Century Gothic" panose="020B0502020202020204" pitchFamily="2" charset="0"/>
                <a:cs typeface="Century Gothic" panose="020B0502020202020204" pitchFamily="2" charset="0"/>
                <a:sym typeface="+mn-ea"/>
              </a:rPr>
              <a:t> ÉTAPE</a:t>
            </a:r>
            <a:endParaRPr lang="pt-PT" sz="1200" b="1" dirty="0">
              <a:solidFill>
                <a:srgbClr val="008CBA"/>
              </a:solidFill>
              <a:latin typeface="Arial Narrow" panose="020B0606020202030204" pitchFamily="34" charset="0"/>
              <a:ea typeface="Century Gothic" panose="020B0502020202020204" pitchFamily="2" charset="0"/>
              <a:cs typeface="Century Gothic" panose="020B0502020202020204" pitchFamily="2" charset="0"/>
              <a:sym typeface="+mn-ea"/>
            </a:endParaRPr>
          </a:p>
          <a:p>
            <a:pPr algn="ctr">
              <a:defRPr lang="en-US">
                <a:solidFill>
                  <a:srgbClr val="0099CC"/>
                </a:solidFill>
              </a:defRPr>
            </a:pPr>
            <a:r>
              <a:rPr lang="pt-PT" sz="1200" b="1" dirty="0">
                <a:solidFill>
                  <a:srgbClr val="008CBA"/>
                </a:solidFill>
                <a:latin typeface="Arial Narrow" panose="020B0606020202030204" pitchFamily="34" charset="0"/>
                <a:ea typeface="Century Gothic" panose="020B0502020202020204" pitchFamily="2" charset="0"/>
                <a:cs typeface="Century Gothic" panose="020B0502020202020204" pitchFamily="2" charset="0"/>
                <a:sym typeface="+mn-ea"/>
              </a:rPr>
              <a:t>01  Octobre</a:t>
            </a:r>
          </a:p>
          <a:p>
            <a:pPr algn="ctr">
              <a:defRPr lang="en-US">
                <a:solidFill>
                  <a:srgbClr val="0099CC"/>
                </a:solidFill>
              </a:defRPr>
            </a:pPr>
            <a:r>
              <a:rPr lang="pt-PT" sz="1200" b="1" dirty="0" smtClean="0">
                <a:solidFill>
                  <a:srgbClr val="008CBA"/>
                </a:solidFill>
                <a:latin typeface="Arial Narrow" panose="020B0606020202030204" pitchFamily="34" charset="0"/>
                <a:ea typeface="Century Gothic" panose="020B0502020202020204" pitchFamily="2" charset="0"/>
                <a:cs typeface="Century Gothic" panose="020B0502020202020204" pitchFamily="2" charset="0"/>
                <a:sym typeface="+mn-ea"/>
              </a:rPr>
              <a:t>16:00 </a:t>
            </a:r>
            <a:r>
              <a:rPr lang="pt-PT" sz="1200" b="1" dirty="0">
                <a:solidFill>
                  <a:srgbClr val="008CBA"/>
                </a:solidFill>
                <a:latin typeface="Arial Narrow" panose="020B0606020202030204" pitchFamily="34" charset="0"/>
                <a:ea typeface="Century Gothic" panose="020B0502020202020204" pitchFamily="2" charset="0"/>
                <a:cs typeface="Century Gothic" panose="020B0502020202020204" pitchFamily="2" charset="0"/>
                <a:sym typeface="+mn-ea"/>
              </a:rPr>
              <a:t>– </a:t>
            </a:r>
            <a:r>
              <a:rPr lang="pt-PT" sz="1200" b="1" dirty="0" smtClean="0">
                <a:solidFill>
                  <a:srgbClr val="008CBA"/>
                </a:solidFill>
                <a:latin typeface="Arial Narrow" panose="020B0606020202030204" pitchFamily="34" charset="0"/>
                <a:ea typeface="Century Gothic" panose="020B0502020202020204" pitchFamily="2" charset="0"/>
                <a:cs typeface="Century Gothic" panose="020B0502020202020204" pitchFamily="2" charset="0"/>
                <a:sym typeface="+mn-ea"/>
              </a:rPr>
              <a:t>17:30 </a:t>
            </a:r>
            <a:endParaRPr lang="pt-PT" sz="1200" b="1" dirty="0">
              <a:solidFill>
                <a:srgbClr val="008CBA"/>
              </a:solidFill>
              <a:latin typeface="Arial Narrow" panose="020B0606020202030204" pitchFamily="34" charset="0"/>
              <a:ea typeface="Century Gothic" panose="020B0502020202020204" pitchFamily="2" charset="0"/>
              <a:cs typeface="Century Gothic" panose="020B0502020202020204" pitchFamily="2" charset="0"/>
              <a:sym typeface="+mn-ea"/>
            </a:endParaRPr>
          </a:p>
        </p:txBody>
      </p:sp>
      <p:sp>
        <p:nvSpPr>
          <p:cNvPr id="125" name="Rectangle: Rounded Corners 137"/>
          <p:cNvSpPr/>
          <p:nvPr/>
        </p:nvSpPr>
        <p:spPr>
          <a:xfrm>
            <a:off x="8942742" y="3930521"/>
            <a:ext cx="1181661" cy="1011183"/>
          </a:xfrm>
          <a:prstGeom prst="roundRect">
            <a:avLst>
              <a:gd name="adj" fmla="val 16667"/>
            </a:avLst>
          </a:prstGeo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path path="circle">
              <a:fillToRect l="50000" t="50000" r="50000" b="50000"/>
            </a:path>
            <a:tileRect/>
          </a:gradFill>
          <a:ln w="15875" cap="flat" cmpd="sng" algn="ctr">
            <a:noFill/>
            <a:prstDash val="solid"/>
            <a:headEnd type="none"/>
            <a:tailEnd type="none"/>
          </a:ln>
          <a:effectLst/>
        </p:spPr>
        <p:txBody>
          <a:bodyPr vert="horz" wrap="square" lIns="91440" tIns="45720" rIns="91440" bIns="45720" numCol="1" spcCol="215900" anchor="ctr"/>
          <a:lstStyle/>
          <a:p>
            <a:pPr algn="ctr">
              <a:defRPr lang="en-US">
                <a:solidFill>
                  <a:srgbClr val="0099CC"/>
                </a:solidFill>
              </a:defRPr>
            </a:pPr>
            <a:r>
              <a:rPr lang="pt-PT" sz="1200" b="1" dirty="0">
                <a:solidFill>
                  <a:srgbClr val="008CBA"/>
                </a:solidFill>
                <a:latin typeface="Arial Narrow" panose="020B0606020202030204" pitchFamily="34" charset="0"/>
                <a:ea typeface="Century Gothic" panose="020B0502020202020204" pitchFamily="2" charset="0"/>
                <a:cs typeface="Century Gothic" panose="020B0502020202020204" pitchFamily="2" charset="0"/>
                <a:sym typeface="+mn-ea"/>
              </a:rPr>
              <a:t>8</a:t>
            </a:r>
            <a:r>
              <a:rPr lang="pt-PT" sz="1200" b="1" baseline="30000" dirty="0" smtClean="0">
                <a:solidFill>
                  <a:srgbClr val="008CBA"/>
                </a:solidFill>
                <a:latin typeface="Arial Narrow" panose="020B0606020202030204" pitchFamily="34" charset="0"/>
                <a:ea typeface="Century Gothic" panose="020B0502020202020204" pitchFamily="2" charset="0"/>
                <a:cs typeface="Century Gothic" panose="020B0502020202020204" pitchFamily="2" charset="0"/>
                <a:sym typeface="+mn-ea"/>
              </a:rPr>
              <a:t>ème</a:t>
            </a:r>
            <a:r>
              <a:rPr lang="pt-PT" sz="1200" b="1" dirty="0" smtClean="0">
                <a:solidFill>
                  <a:srgbClr val="008CBA"/>
                </a:solidFill>
                <a:latin typeface="Arial Narrow" panose="020B0606020202030204" pitchFamily="34" charset="0"/>
                <a:ea typeface="Century Gothic" panose="020B0502020202020204" pitchFamily="2" charset="0"/>
                <a:cs typeface="Century Gothic" panose="020B0502020202020204" pitchFamily="2" charset="0"/>
                <a:sym typeface="+mn-ea"/>
              </a:rPr>
              <a:t> ÉTAPE</a:t>
            </a:r>
            <a:endParaRPr lang="pt-PT" sz="1200" b="1" dirty="0">
              <a:solidFill>
                <a:srgbClr val="008CBA"/>
              </a:solidFill>
              <a:latin typeface="Arial Narrow" panose="020B0606020202030204" pitchFamily="34" charset="0"/>
              <a:ea typeface="Century Gothic" panose="020B0502020202020204" pitchFamily="2" charset="0"/>
              <a:cs typeface="Century Gothic" panose="020B0502020202020204" pitchFamily="2" charset="0"/>
              <a:sym typeface="+mn-ea"/>
            </a:endParaRPr>
          </a:p>
          <a:p>
            <a:pPr algn="ctr">
              <a:defRPr lang="en-US">
                <a:solidFill>
                  <a:srgbClr val="0099CC"/>
                </a:solidFill>
              </a:defRPr>
            </a:pPr>
            <a:r>
              <a:rPr lang="pt-PT" sz="1200" b="1" dirty="0">
                <a:solidFill>
                  <a:srgbClr val="008CBA"/>
                </a:solidFill>
                <a:latin typeface="Arial Narrow" panose="020B0606020202030204" pitchFamily="34" charset="0"/>
                <a:ea typeface="Century Gothic" panose="020B0502020202020204" pitchFamily="2" charset="0"/>
                <a:cs typeface="Century Gothic" panose="020B0502020202020204" pitchFamily="2" charset="0"/>
                <a:sym typeface="+mn-ea"/>
              </a:rPr>
              <a:t>01  Octobre</a:t>
            </a:r>
          </a:p>
          <a:p>
            <a:pPr algn="ctr">
              <a:defRPr lang="en-US">
                <a:solidFill>
                  <a:srgbClr val="0099CC"/>
                </a:solidFill>
              </a:defRPr>
            </a:pPr>
            <a:r>
              <a:rPr lang="pt-PT" sz="1200" b="1" dirty="0" smtClean="0">
                <a:solidFill>
                  <a:srgbClr val="008CBA"/>
                </a:solidFill>
                <a:latin typeface="Arial Narrow" panose="020B0606020202030204" pitchFamily="34" charset="0"/>
                <a:ea typeface="Century Gothic" panose="020B0502020202020204" pitchFamily="2" charset="0"/>
                <a:cs typeface="Century Gothic" panose="020B0502020202020204" pitchFamily="2" charset="0"/>
                <a:sym typeface="+mn-ea"/>
              </a:rPr>
              <a:t>18:00 </a:t>
            </a:r>
            <a:r>
              <a:rPr lang="pt-PT" sz="1200" b="1" dirty="0">
                <a:solidFill>
                  <a:srgbClr val="008CBA"/>
                </a:solidFill>
                <a:latin typeface="Arial Narrow" panose="020B0606020202030204" pitchFamily="34" charset="0"/>
                <a:ea typeface="Century Gothic" panose="020B0502020202020204" pitchFamily="2" charset="0"/>
                <a:cs typeface="Century Gothic" panose="020B0502020202020204" pitchFamily="2" charset="0"/>
                <a:sym typeface="+mn-ea"/>
              </a:rPr>
              <a:t>– </a:t>
            </a:r>
            <a:r>
              <a:rPr lang="pt-PT" sz="1200" b="1" dirty="0" smtClean="0">
                <a:solidFill>
                  <a:srgbClr val="008CBA"/>
                </a:solidFill>
                <a:latin typeface="Arial Narrow" panose="020B0606020202030204" pitchFamily="34" charset="0"/>
                <a:ea typeface="Century Gothic" panose="020B0502020202020204" pitchFamily="2" charset="0"/>
                <a:cs typeface="Century Gothic" panose="020B0502020202020204" pitchFamily="2" charset="0"/>
                <a:sym typeface="+mn-ea"/>
              </a:rPr>
              <a:t>19:30 </a:t>
            </a:r>
            <a:endParaRPr lang="pt-PT" sz="1200" b="1" dirty="0">
              <a:solidFill>
                <a:srgbClr val="008CBA"/>
              </a:solidFill>
              <a:latin typeface="Arial Narrow" panose="020B0606020202030204" pitchFamily="34" charset="0"/>
              <a:ea typeface="Century Gothic" panose="020B0502020202020204" pitchFamily="2" charset="0"/>
              <a:cs typeface="Century Gothic" panose="020B0502020202020204" pitchFamily="2" charset="0"/>
              <a:sym typeface="+mn-ea"/>
            </a:endParaRPr>
          </a:p>
        </p:txBody>
      </p:sp>
      <p:cxnSp>
        <p:nvCxnSpPr>
          <p:cNvPr id="126" name="Straight Connector 150"/>
          <p:cNvCxnSpPr/>
          <p:nvPr/>
        </p:nvCxnSpPr>
        <p:spPr>
          <a:xfrm>
            <a:off x="1897578" y="3251848"/>
            <a:ext cx="9101073" cy="0"/>
          </a:xfrm>
          <a:prstGeom prst="line">
            <a:avLst/>
          </a:prstGeom>
          <a:ln w="19050">
            <a:solidFill>
              <a:schemeClr val="accent1">
                <a:lumMod val="40000"/>
                <a:lumOff val="6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27" name="Isosceles Triangle 161"/>
          <p:cNvSpPr/>
          <p:nvPr/>
        </p:nvSpPr>
        <p:spPr>
          <a:xfrm rot="5400000">
            <a:off x="1861948" y="3133420"/>
            <a:ext cx="186224" cy="221052"/>
          </a:xfrm>
          <a:prstGeom prst="triangle">
            <a:avLst/>
          </a:prstGeom>
          <a:solidFill>
            <a:srgbClr val="CAF6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cxnSp>
        <p:nvCxnSpPr>
          <p:cNvPr id="128" name="Conexão Reta 77"/>
          <p:cNvCxnSpPr/>
          <p:nvPr/>
        </p:nvCxnSpPr>
        <p:spPr>
          <a:xfrm>
            <a:off x="11000106" y="3247887"/>
            <a:ext cx="0" cy="511214"/>
          </a:xfrm>
          <a:prstGeom prst="line">
            <a:avLst/>
          </a:prstGeom>
          <a:ln w="9525">
            <a:solidFill>
              <a:srgbClr val="8BDDCE"/>
            </a:solidFill>
          </a:ln>
        </p:spPr>
        <p:style>
          <a:lnRef idx="1">
            <a:schemeClr val="accent1"/>
          </a:lnRef>
          <a:fillRef idx="0">
            <a:schemeClr val="accent1"/>
          </a:fillRef>
          <a:effectRef idx="0">
            <a:schemeClr val="accent1"/>
          </a:effectRef>
          <a:fontRef idx="minor">
            <a:schemeClr val="tx1"/>
          </a:fontRef>
        </p:style>
      </p:cxnSp>
      <p:cxnSp>
        <p:nvCxnSpPr>
          <p:cNvPr id="129" name="Straight Connector 150"/>
          <p:cNvCxnSpPr/>
          <p:nvPr/>
        </p:nvCxnSpPr>
        <p:spPr>
          <a:xfrm flipH="1">
            <a:off x="827973" y="3756673"/>
            <a:ext cx="10169673" cy="0"/>
          </a:xfrm>
          <a:prstGeom prst="line">
            <a:avLst/>
          </a:prstGeom>
          <a:ln w="19050">
            <a:solidFill>
              <a:schemeClr val="accent1">
                <a:lumMod val="40000"/>
                <a:lumOff val="6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30" name="Conexão Reta 77"/>
          <p:cNvCxnSpPr/>
          <p:nvPr/>
        </p:nvCxnSpPr>
        <p:spPr>
          <a:xfrm>
            <a:off x="812166" y="3749186"/>
            <a:ext cx="0" cy="179177"/>
          </a:xfrm>
          <a:prstGeom prst="line">
            <a:avLst/>
          </a:prstGeom>
          <a:ln w="9525">
            <a:solidFill>
              <a:srgbClr val="8BDDCE"/>
            </a:solidFill>
          </a:ln>
        </p:spPr>
        <p:style>
          <a:lnRef idx="1">
            <a:schemeClr val="accent1"/>
          </a:lnRef>
          <a:fillRef idx="0">
            <a:schemeClr val="accent1"/>
          </a:fillRef>
          <a:effectRef idx="0">
            <a:schemeClr val="accent1"/>
          </a:effectRef>
          <a:fontRef idx="minor">
            <a:schemeClr val="tx1"/>
          </a:fontRef>
        </p:style>
      </p:cxnSp>
      <p:sp>
        <p:nvSpPr>
          <p:cNvPr id="131" name="Isosceles Triangle 161"/>
          <p:cNvSpPr/>
          <p:nvPr/>
        </p:nvSpPr>
        <p:spPr>
          <a:xfrm rot="5400000">
            <a:off x="7424548" y="3142945"/>
            <a:ext cx="186224" cy="221052"/>
          </a:xfrm>
          <a:prstGeom prst="triangle">
            <a:avLst/>
          </a:prstGeom>
          <a:solidFill>
            <a:srgbClr val="CAF6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32" name="Isosceles Triangle 161"/>
          <p:cNvSpPr/>
          <p:nvPr/>
        </p:nvSpPr>
        <p:spPr>
          <a:xfrm rot="10800000">
            <a:off x="10906888" y="3409645"/>
            <a:ext cx="186224" cy="221052"/>
          </a:xfrm>
          <a:prstGeom prst="triangle">
            <a:avLst/>
          </a:prstGeom>
          <a:solidFill>
            <a:srgbClr val="CAF6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33" name="Isosceles Triangle 161"/>
          <p:cNvSpPr/>
          <p:nvPr/>
        </p:nvSpPr>
        <p:spPr>
          <a:xfrm rot="16200000">
            <a:off x="6795898" y="3645865"/>
            <a:ext cx="186224" cy="221052"/>
          </a:xfrm>
          <a:prstGeom prst="triangle">
            <a:avLst/>
          </a:prstGeom>
          <a:solidFill>
            <a:srgbClr val="CAF6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35" name="TextBox 134"/>
          <p:cNvSpPr txBox="1"/>
          <p:nvPr/>
        </p:nvSpPr>
        <p:spPr>
          <a:xfrm>
            <a:off x="10803917" y="6672573"/>
            <a:ext cx="1385514" cy="215444"/>
          </a:xfrm>
          <a:prstGeom prst="rect">
            <a:avLst/>
          </a:prstGeom>
          <a:noFill/>
        </p:spPr>
        <p:txBody>
          <a:bodyPr wrap="square" rtlCol="0">
            <a:spAutoFit/>
          </a:bodyPr>
          <a:lstStyle/>
          <a:p>
            <a:pPr algn="r"/>
            <a:r>
              <a:rPr lang="pt-PT" sz="800" b="1" i="1" dirty="0" smtClean="0">
                <a:solidFill>
                  <a:srgbClr val="3EA4BA"/>
                </a:solidFill>
                <a:latin typeface="Arial Narrow" panose="020B0606020202030204" pitchFamily="34" charset="0"/>
              </a:rPr>
              <a:t>Ref.E-EICV.01/2022/VD-E.01</a:t>
            </a:r>
            <a:r>
              <a:rPr lang="fr-FR" sz="800" dirty="0" smtClean="0">
                <a:latin typeface="Arial Narrow" panose="020B0606020202030204" pitchFamily="34" charset="0"/>
              </a:rPr>
              <a:t> </a:t>
            </a:r>
            <a:endParaRPr lang="pt-PT" sz="800" dirty="0">
              <a:latin typeface="Arial Narrow" panose="020B0606020202030204" pitchFamily="34" charset="0"/>
            </a:endParaRPr>
          </a:p>
        </p:txBody>
      </p:sp>
      <p:pic>
        <p:nvPicPr>
          <p:cNvPr id="136" name="Picture 2" descr="E:\DOSSIER 2020\atlanticbusinesscenter\flag\flag-waving-250.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311890" y="60112"/>
            <a:ext cx="834614" cy="557523"/>
          </a:xfrm>
          <a:prstGeom prst="rect">
            <a:avLst/>
          </a:prstGeom>
          <a:noFill/>
          <a:extLst>
            <a:ext uri="{909E8E84-426E-40DD-AFC4-6F175D3DCCD1}">
              <a14:hiddenFill xmlns:a14="http://schemas.microsoft.com/office/drawing/2010/main">
                <a:solidFill>
                  <a:srgbClr val="FFFFFF"/>
                </a:solidFill>
              </a14:hiddenFill>
            </a:ext>
          </a:extLst>
        </p:spPr>
      </p:pic>
      <p:sp>
        <p:nvSpPr>
          <p:cNvPr id="137" name="Oval 136"/>
          <p:cNvSpPr/>
          <p:nvPr/>
        </p:nvSpPr>
        <p:spPr>
          <a:xfrm>
            <a:off x="1333830" y="4622614"/>
            <a:ext cx="1948972" cy="1848623"/>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5000"/>
              </a:lnSpc>
            </a:pPr>
            <a:r>
              <a:rPr lang="fr-FR" sz="1200" dirty="0">
                <a:solidFill>
                  <a:schemeClr val="tx1"/>
                </a:solidFill>
                <a:latin typeface="Arial Narrow" panose="020B0606020202030204" pitchFamily="34" charset="0"/>
              </a:rPr>
              <a:t>La tenue de différentes rencontres entre entreprises participantes et préalablement programmées le </a:t>
            </a:r>
            <a:endParaRPr lang="fr-FR" sz="1200" dirty="0" smtClean="0">
              <a:solidFill>
                <a:schemeClr val="tx1"/>
              </a:solidFill>
              <a:latin typeface="Arial Narrow" panose="020B0606020202030204" pitchFamily="34" charset="0"/>
            </a:endParaRPr>
          </a:p>
          <a:p>
            <a:pPr algn="ctr">
              <a:lnSpc>
                <a:spcPct val="85000"/>
              </a:lnSpc>
            </a:pPr>
            <a:r>
              <a:rPr lang="fr-FR" sz="1200" dirty="0" smtClean="0">
                <a:solidFill>
                  <a:schemeClr val="tx1"/>
                </a:solidFill>
                <a:latin typeface="Arial Narrow" panose="020B0606020202030204" pitchFamily="34" charset="0"/>
              </a:rPr>
              <a:t>01 Octobre </a:t>
            </a:r>
            <a:r>
              <a:rPr lang="fr-FR" sz="1200" dirty="0">
                <a:solidFill>
                  <a:schemeClr val="tx1"/>
                </a:solidFill>
                <a:latin typeface="Arial Narrow" panose="020B0606020202030204" pitchFamily="34" charset="0"/>
              </a:rPr>
              <a:t>2022, </a:t>
            </a:r>
            <a:endParaRPr lang="fr-FR" sz="1200" dirty="0" smtClean="0">
              <a:solidFill>
                <a:schemeClr val="tx1"/>
              </a:solidFill>
              <a:latin typeface="Arial Narrow" panose="020B0606020202030204" pitchFamily="34" charset="0"/>
            </a:endParaRPr>
          </a:p>
          <a:p>
            <a:pPr algn="ctr">
              <a:lnSpc>
                <a:spcPct val="85000"/>
              </a:lnSpc>
            </a:pPr>
            <a:r>
              <a:rPr lang="fr-FR" sz="1200" dirty="0" smtClean="0">
                <a:solidFill>
                  <a:schemeClr val="tx1"/>
                </a:solidFill>
                <a:latin typeface="Arial Narrow" panose="020B0606020202030204" pitchFamily="34" charset="0"/>
              </a:rPr>
              <a:t>de 10h15 </a:t>
            </a:r>
            <a:r>
              <a:rPr lang="fr-FR" sz="1200" dirty="0">
                <a:solidFill>
                  <a:schemeClr val="tx1"/>
                </a:solidFill>
                <a:latin typeface="Arial Narrow" panose="020B0606020202030204" pitchFamily="34" charset="0"/>
              </a:rPr>
              <a:t>à 12h30.</a:t>
            </a:r>
            <a:endParaRPr lang="pt-PT" sz="1200" dirty="0">
              <a:solidFill>
                <a:schemeClr val="tx1"/>
              </a:solidFill>
              <a:latin typeface="Arial Narrow" panose="020B0606020202030204" pitchFamily="34" charset="0"/>
            </a:endParaRPr>
          </a:p>
        </p:txBody>
      </p:sp>
      <p:sp>
        <p:nvSpPr>
          <p:cNvPr id="138" name="Rectangle: Rounded Corners 137"/>
          <p:cNvSpPr/>
          <p:nvPr/>
        </p:nvSpPr>
        <p:spPr>
          <a:xfrm>
            <a:off x="227367" y="4019418"/>
            <a:ext cx="1181661" cy="1031508"/>
          </a:xfrm>
          <a:prstGeom prst="roundRect">
            <a:avLst>
              <a:gd name="adj" fmla="val 16667"/>
            </a:avLst>
          </a:prstGeo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path path="circle">
              <a:fillToRect l="50000" t="50000" r="50000" b="50000"/>
            </a:path>
            <a:tileRect/>
          </a:gradFill>
          <a:ln w="15875" cap="flat" cmpd="sng" algn="ctr">
            <a:noFill/>
            <a:prstDash val="solid"/>
            <a:headEnd type="none"/>
            <a:tailEnd type="none"/>
          </a:ln>
          <a:effectLst/>
        </p:spPr>
        <p:txBody>
          <a:bodyPr vert="horz" wrap="square" lIns="91440" tIns="45720" rIns="91440" bIns="45720" numCol="1" spcCol="215900" anchor="ctr"/>
          <a:lstStyle/>
          <a:p>
            <a:pPr algn="ctr">
              <a:defRPr lang="en-US">
                <a:solidFill>
                  <a:srgbClr val="0099CC"/>
                </a:solidFill>
              </a:defRPr>
            </a:pPr>
            <a:r>
              <a:rPr lang="pt-PT" sz="1200" b="1" dirty="0" smtClean="0">
                <a:solidFill>
                  <a:srgbClr val="008CBA"/>
                </a:solidFill>
                <a:latin typeface="Arial Narrow" panose="020B0606020202030204" pitchFamily="34" charset="0"/>
                <a:ea typeface="Century Gothic" panose="020B0502020202020204" pitchFamily="2" charset="0"/>
                <a:cs typeface="Century Gothic" panose="020B0502020202020204" pitchFamily="2" charset="0"/>
                <a:sym typeface="+mn-ea"/>
              </a:rPr>
              <a:t>5</a:t>
            </a:r>
            <a:r>
              <a:rPr lang="pt-PT" sz="1200" b="1" baseline="30000" dirty="0" smtClean="0">
                <a:solidFill>
                  <a:srgbClr val="008CBA"/>
                </a:solidFill>
                <a:latin typeface="Arial Narrow" panose="020B0606020202030204" pitchFamily="34" charset="0"/>
                <a:ea typeface="Century Gothic" panose="020B0502020202020204" pitchFamily="2" charset="0"/>
                <a:cs typeface="Century Gothic" panose="020B0502020202020204" pitchFamily="2" charset="0"/>
                <a:sym typeface="+mn-ea"/>
              </a:rPr>
              <a:t>ème</a:t>
            </a:r>
            <a:r>
              <a:rPr lang="pt-PT" sz="1200" b="1" dirty="0" smtClean="0">
                <a:solidFill>
                  <a:srgbClr val="008CBA"/>
                </a:solidFill>
                <a:latin typeface="Arial Narrow" panose="020B0606020202030204" pitchFamily="34" charset="0"/>
                <a:ea typeface="Century Gothic" panose="020B0502020202020204" pitchFamily="2" charset="0"/>
                <a:cs typeface="Century Gothic" panose="020B0502020202020204" pitchFamily="2" charset="0"/>
                <a:sym typeface="+mn-ea"/>
              </a:rPr>
              <a:t> ÉTAPE</a:t>
            </a:r>
            <a:endParaRPr lang="pt-PT" sz="1200" b="1" dirty="0">
              <a:solidFill>
                <a:srgbClr val="008CBA"/>
              </a:solidFill>
              <a:latin typeface="Arial Narrow" panose="020B0606020202030204" pitchFamily="34" charset="0"/>
              <a:ea typeface="Century Gothic" panose="020B0502020202020204" pitchFamily="2" charset="0"/>
              <a:cs typeface="Century Gothic" panose="020B0502020202020204" pitchFamily="2" charset="0"/>
              <a:sym typeface="+mn-ea"/>
            </a:endParaRPr>
          </a:p>
          <a:p>
            <a:pPr algn="ctr">
              <a:defRPr lang="en-US">
                <a:solidFill>
                  <a:srgbClr val="0099CC"/>
                </a:solidFill>
              </a:defRPr>
            </a:pPr>
            <a:r>
              <a:rPr lang="pt-PT" sz="1200" b="1" dirty="0">
                <a:solidFill>
                  <a:srgbClr val="008CBA"/>
                </a:solidFill>
                <a:latin typeface="Arial Narrow" panose="020B0606020202030204" pitchFamily="34" charset="0"/>
                <a:ea typeface="Century Gothic" panose="020B0502020202020204" pitchFamily="2" charset="0"/>
                <a:cs typeface="Century Gothic" panose="020B0502020202020204" pitchFamily="2" charset="0"/>
                <a:sym typeface="+mn-ea"/>
              </a:rPr>
              <a:t>01  Octobre</a:t>
            </a:r>
          </a:p>
          <a:p>
            <a:pPr algn="ctr">
              <a:defRPr lang="en-US">
                <a:solidFill>
                  <a:srgbClr val="0099CC"/>
                </a:solidFill>
              </a:defRPr>
            </a:pPr>
            <a:r>
              <a:rPr lang="pt-PT" sz="1200" b="1" dirty="0" smtClean="0">
                <a:solidFill>
                  <a:srgbClr val="008CBA"/>
                </a:solidFill>
                <a:latin typeface="Arial Narrow" panose="020B0606020202030204" pitchFamily="34" charset="0"/>
                <a:ea typeface="Century Gothic" panose="020B0502020202020204" pitchFamily="2" charset="0"/>
                <a:cs typeface="Century Gothic" panose="020B0502020202020204" pitchFamily="2" charset="0"/>
                <a:sym typeface="+mn-ea"/>
              </a:rPr>
              <a:t>10:15 </a:t>
            </a:r>
            <a:r>
              <a:rPr lang="pt-PT" sz="1200" b="1" dirty="0">
                <a:solidFill>
                  <a:srgbClr val="008CBA"/>
                </a:solidFill>
                <a:latin typeface="Arial Narrow" panose="020B0606020202030204" pitchFamily="34" charset="0"/>
                <a:ea typeface="Century Gothic" panose="020B0502020202020204" pitchFamily="2" charset="0"/>
                <a:cs typeface="Century Gothic" panose="020B0502020202020204" pitchFamily="2" charset="0"/>
                <a:sym typeface="+mn-ea"/>
              </a:rPr>
              <a:t>– </a:t>
            </a:r>
            <a:r>
              <a:rPr lang="pt-PT" sz="1200" b="1" dirty="0" smtClean="0">
                <a:solidFill>
                  <a:srgbClr val="008CBA"/>
                </a:solidFill>
                <a:latin typeface="Arial Narrow" panose="020B0606020202030204" pitchFamily="34" charset="0"/>
                <a:ea typeface="Century Gothic" panose="020B0502020202020204" pitchFamily="2" charset="0"/>
                <a:cs typeface="Century Gothic" panose="020B0502020202020204" pitchFamily="2" charset="0"/>
                <a:sym typeface="+mn-ea"/>
              </a:rPr>
              <a:t>12:30 </a:t>
            </a:r>
            <a:endParaRPr lang="pt-PT" sz="1200" b="1" dirty="0">
              <a:solidFill>
                <a:srgbClr val="008CBA"/>
              </a:solidFill>
              <a:latin typeface="Arial Narrow" panose="020B0606020202030204" pitchFamily="34" charset="0"/>
              <a:ea typeface="Century Gothic" panose="020B0502020202020204" pitchFamily="2" charset="0"/>
              <a:cs typeface="Century Gothic" panose="020B0502020202020204" pitchFamily="2" charset="0"/>
              <a:sym typeface="+mn-ea"/>
            </a:endParaRPr>
          </a:p>
        </p:txBody>
      </p:sp>
      <p:sp>
        <p:nvSpPr>
          <p:cNvPr id="139" name="Isosceles Triangle 161"/>
          <p:cNvSpPr/>
          <p:nvPr/>
        </p:nvSpPr>
        <p:spPr>
          <a:xfrm rot="10800000">
            <a:off x="728473" y="3819220"/>
            <a:ext cx="186224" cy="221052"/>
          </a:xfrm>
          <a:prstGeom prst="triangle">
            <a:avLst/>
          </a:prstGeom>
          <a:solidFill>
            <a:srgbClr val="CAF6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40" name="Isosceles Triangle 161"/>
          <p:cNvSpPr/>
          <p:nvPr/>
        </p:nvSpPr>
        <p:spPr>
          <a:xfrm rot="16200000">
            <a:off x="3504058" y="3638245"/>
            <a:ext cx="186224" cy="221052"/>
          </a:xfrm>
          <a:prstGeom prst="triangle">
            <a:avLst/>
          </a:prstGeom>
          <a:solidFill>
            <a:srgbClr val="CAF6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41" name="Rectangle: Rounded Corners 137"/>
          <p:cNvSpPr/>
          <p:nvPr/>
        </p:nvSpPr>
        <p:spPr>
          <a:xfrm>
            <a:off x="6094767" y="6068829"/>
            <a:ext cx="1181661" cy="529326"/>
          </a:xfrm>
          <a:prstGeom prst="roundRect">
            <a:avLst>
              <a:gd name="adj" fmla="val 16667"/>
            </a:avLst>
          </a:prstGeom>
          <a:solidFill>
            <a:srgbClr val="287B8C"/>
          </a:solidFill>
          <a:ln w="15875" cap="flat" cmpd="sng" algn="ctr">
            <a:noFill/>
            <a:prstDash val="solid"/>
            <a:headEnd type="none"/>
            <a:tailEnd type="none"/>
          </a:ln>
          <a:effectLst/>
        </p:spPr>
        <p:txBody>
          <a:bodyPr vert="horz" wrap="square" lIns="91440" tIns="45720" rIns="91440" bIns="45720" numCol="1" spcCol="215900" anchor="ctr"/>
          <a:lstStyle/>
          <a:p>
            <a:pPr algn="ctr">
              <a:lnSpc>
                <a:spcPts val="1200"/>
              </a:lnSpc>
              <a:defRPr lang="en-US">
                <a:solidFill>
                  <a:srgbClr val="0099CC"/>
                </a:solidFill>
              </a:defRPr>
            </a:pPr>
            <a:r>
              <a:rPr lang="pt-PT" sz="1100" dirty="0"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sym typeface="+mn-ea"/>
              </a:rPr>
              <a:t>01  Octobre</a:t>
            </a:r>
          </a:p>
          <a:p>
            <a:pPr algn="ctr">
              <a:lnSpc>
                <a:spcPts val="1200"/>
              </a:lnSpc>
              <a:defRPr lang="en-US">
                <a:solidFill>
                  <a:srgbClr val="0099CC"/>
                </a:solidFill>
              </a:defRPr>
            </a:pPr>
            <a:r>
              <a:rPr lang="pt-PT" sz="1100" dirty="0"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sym typeface="+mn-ea"/>
              </a:rPr>
              <a:t>Pause-café</a:t>
            </a:r>
            <a:endParaRPr lang="pt-PT" sz="1100" dirty="0">
              <a:solidFill>
                <a:schemeClr val="bg1"/>
              </a:solidFill>
              <a:latin typeface="Arial Narrow" panose="020B0606020202030204" pitchFamily="34" charset="0"/>
              <a:ea typeface="Century Gothic" panose="020B0502020202020204" pitchFamily="2" charset="0"/>
              <a:cs typeface="Century Gothic" panose="020B0502020202020204" pitchFamily="2" charset="0"/>
              <a:sym typeface="+mn-ea"/>
            </a:endParaRPr>
          </a:p>
          <a:p>
            <a:pPr algn="ctr">
              <a:lnSpc>
                <a:spcPts val="1200"/>
              </a:lnSpc>
              <a:defRPr lang="en-US">
                <a:solidFill>
                  <a:srgbClr val="0099CC"/>
                </a:solidFill>
              </a:defRPr>
            </a:pPr>
            <a:r>
              <a:rPr lang="pt-PT" sz="1100" dirty="0"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sym typeface="+mn-ea"/>
              </a:rPr>
              <a:t>15:30 </a:t>
            </a:r>
            <a:r>
              <a:rPr lang="pt-PT" sz="1100" dirty="0">
                <a:solidFill>
                  <a:schemeClr val="bg1"/>
                </a:solidFill>
                <a:latin typeface="Arial Narrow" panose="020B0606020202030204" pitchFamily="34" charset="0"/>
                <a:ea typeface="Century Gothic" panose="020B0502020202020204" pitchFamily="2" charset="0"/>
                <a:cs typeface="Century Gothic" panose="020B0502020202020204" pitchFamily="2" charset="0"/>
                <a:sym typeface="+mn-ea"/>
              </a:rPr>
              <a:t>– </a:t>
            </a:r>
            <a:r>
              <a:rPr lang="pt-PT" sz="1100" dirty="0"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sym typeface="+mn-ea"/>
              </a:rPr>
              <a:t>16:00 </a:t>
            </a:r>
            <a:endParaRPr lang="pt-PT" sz="1100" dirty="0">
              <a:solidFill>
                <a:schemeClr val="bg1"/>
              </a:solidFill>
              <a:latin typeface="Arial Narrow" panose="020B0606020202030204" pitchFamily="34" charset="0"/>
              <a:ea typeface="Century Gothic" panose="020B0502020202020204" pitchFamily="2" charset="0"/>
              <a:cs typeface="Century Gothic" panose="020B0502020202020204" pitchFamily="2" charset="0"/>
              <a:sym typeface="+mn-ea"/>
            </a:endParaRPr>
          </a:p>
        </p:txBody>
      </p:sp>
      <p:sp>
        <p:nvSpPr>
          <p:cNvPr id="142" name="Rectangle: Rounded Corners 137"/>
          <p:cNvSpPr/>
          <p:nvPr/>
        </p:nvSpPr>
        <p:spPr>
          <a:xfrm>
            <a:off x="3214407" y="6084069"/>
            <a:ext cx="1181661" cy="529326"/>
          </a:xfrm>
          <a:prstGeom prst="roundRect">
            <a:avLst>
              <a:gd name="adj" fmla="val 16667"/>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path path="circle">
              <a:fillToRect l="50000" t="50000" r="50000" b="50000"/>
            </a:path>
            <a:tileRect/>
          </a:gradFill>
          <a:ln w="15875" cap="flat" cmpd="sng" algn="ctr">
            <a:noFill/>
            <a:prstDash val="solid"/>
            <a:headEnd type="none"/>
            <a:tailEnd type="none"/>
          </a:ln>
          <a:effectLst/>
        </p:spPr>
        <p:txBody>
          <a:bodyPr vert="horz" wrap="square" lIns="91440" tIns="45720" rIns="91440" bIns="45720" numCol="1" spcCol="215900" anchor="ctr"/>
          <a:lstStyle/>
          <a:p>
            <a:pPr algn="ctr">
              <a:lnSpc>
                <a:spcPts val="1200"/>
              </a:lnSpc>
              <a:defRPr lang="en-US">
                <a:solidFill>
                  <a:srgbClr val="0099CC"/>
                </a:solidFill>
              </a:defRPr>
            </a:pPr>
            <a:r>
              <a:rPr lang="pt-PT" sz="1100" dirty="0"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sym typeface="+mn-ea"/>
              </a:rPr>
              <a:t>01 Octobre</a:t>
            </a:r>
          </a:p>
          <a:p>
            <a:pPr algn="ctr">
              <a:lnSpc>
                <a:spcPts val="1200"/>
              </a:lnSpc>
              <a:defRPr lang="en-US">
                <a:solidFill>
                  <a:srgbClr val="0099CC"/>
                </a:solidFill>
              </a:defRPr>
            </a:pPr>
            <a:r>
              <a:rPr lang="pt-PT" sz="1100" dirty="0"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sym typeface="+mn-ea"/>
              </a:rPr>
              <a:t>Déjeuner</a:t>
            </a:r>
            <a:endParaRPr lang="pt-PT" sz="1100" dirty="0">
              <a:solidFill>
                <a:schemeClr val="bg1"/>
              </a:solidFill>
              <a:latin typeface="Arial Narrow" panose="020B0606020202030204" pitchFamily="34" charset="0"/>
              <a:ea typeface="Century Gothic" panose="020B0502020202020204" pitchFamily="2" charset="0"/>
              <a:cs typeface="Century Gothic" panose="020B0502020202020204" pitchFamily="2" charset="0"/>
              <a:sym typeface="+mn-ea"/>
            </a:endParaRPr>
          </a:p>
          <a:p>
            <a:pPr algn="ctr">
              <a:lnSpc>
                <a:spcPts val="1200"/>
              </a:lnSpc>
              <a:defRPr lang="en-US">
                <a:solidFill>
                  <a:srgbClr val="0099CC"/>
                </a:solidFill>
              </a:defRPr>
            </a:pPr>
            <a:r>
              <a:rPr lang="pt-PT" sz="1100" dirty="0"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sym typeface="+mn-ea"/>
              </a:rPr>
              <a:t>12:30 </a:t>
            </a:r>
            <a:r>
              <a:rPr lang="pt-PT" sz="1100" dirty="0">
                <a:solidFill>
                  <a:schemeClr val="bg1"/>
                </a:solidFill>
                <a:latin typeface="Arial Narrow" panose="020B0606020202030204" pitchFamily="34" charset="0"/>
                <a:ea typeface="Century Gothic" panose="020B0502020202020204" pitchFamily="2" charset="0"/>
                <a:cs typeface="Century Gothic" panose="020B0502020202020204" pitchFamily="2" charset="0"/>
                <a:sym typeface="+mn-ea"/>
              </a:rPr>
              <a:t>– </a:t>
            </a:r>
            <a:r>
              <a:rPr lang="pt-PT" sz="1100" dirty="0"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sym typeface="+mn-ea"/>
              </a:rPr>
              <a:t>14:00 </a:t>
            </a:r>
            <a:endParaRPr lang="pt-PT" sz="1100" dirty="0">
              <a:solidFill>
                <a:schemeClr val="bg1"/>
              </a:solidFill>
              <a:latin typeface="Arial Narrow" panose="020B0606020202030204" pitchFamily="34" charset="0"/>
              <a:ea typeface="Century Gothic" panose="020B0502020202020204" pitchFamily="2" charset="0"/>
              <a:cs typeface="Century Gothic" panose="020B0502020202020204" pitchFamily="2" charset="0"/>
              <a:sym typeface="+mn-ea"/>
            </a:endParaRPr>
          </a:p>
        </p:txBody>
      </p:sp>
      <p:sp>
        <p:nvSpPr>
          <p:cNvPr id="143" name="Rectangle: Rounded Corners 137"/>
          <p:cNvSpPr/>
          <p:nvPr/>
        </p:nvSpPr>
        <p:spPr>
          <a:xfrm>
            <a:off x="9013227" y="6084069"/>
            <a:ext cx="1181661" cy="529326"/>
          </a:xfrm>
          <a:prstGeom prst="roundRect">
            <a:avLst>
              <a:gd name="adj" fmla="val 16667"/>
            </a:avLst>
          </a:prstGeom>
          <a:gradFill flip="none" rotWithShape="1">
            <a:gsLst>
              <a:gs pos="0">
                <a:srgbClr val="92D050">
                  <a:shade val="30000"/>
                  <a:satMod val="115000"/>
                </a:srgbClr>
              </a:gs>
              <a:gs pos="50000">
                <a:srgbClr val="92D050">
                  <a:shade val="67500"/>
                  <a:satMod val="115000"/>
                </a:srgbClr>
              </a:gs>
              <a:gs pos="100000">
                <a:srgbClr val="92D050">
                  <a:shade val="100000"/>
                  <a:satMod val="115000"/>
                </a:srgbClr>
              </a:gs>
            </a:gsLst>
            <a:path path="circle">
              <a:fillToRect l="50000" t="50000" r="50000" b="50000"/>
            </a:path>
            <a:tileRect/>
          </a:gradFill>
          <a:ln w="15875" cap="flat" cmpd="sng" algn="ctr">
            <a:noFill/>
            <a:prstDash val="solid"/>
            <a:headEnd type="none"/>
            <a:tailEnd type="none"/>
          </a:ln>
          <a:effectLst/>
        </p:spPr>
        <p:txBody>
          <a:bodyPr vert="horz" wrap="square" lIns="91440" tIns="45720" rIns="91440" bIns="45720" numCol="1" spcCol="215900" anchor="ctr"/>
          <a:lstStyle/>
          <a:p>
            <a:pPr algn="ctr">
              <a:lnSpc>
                <a:spcPts val="1200"/>
              </a:lnSpc>
              <a:defRPr lang="en-US">
                <a:solidFill>
                  <a:srgbClr val="0099CC"/>
                </a:solidFill>
              </a:defRPr>
            </a:pPr>
            <a:r>
              <a:rPr lang="pt-PT" sz="1100" dirty="0"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sym typeface="+mn-ea"/>
              </a:rPr>
              <a:t>01  Octobre</a:t>
            </a:r>
          </a:p>
          <a:p>
            <a:pPr algn="ctr">
              <a:lnSpc>
                <a:spcPts val="1200"/>
              </a:lnSpc>
              <a:defRPr lang="en-US">
                <a:solidFill>
                  <a:srgbClr val="0099CC"/>
                </a:solidFill>
              </a:defRPr>
            </a:pPr>
            <a:r>
              <a:rPr lang="pt-PT" sz="1100" dirty="0"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sym typeface="+mn-ea"/>
              </a:rPr>
              <a:t>Pause-café</a:t>
            </a:r>
            <a:endParaRPr lang="pt-PT" sz="1100" dirty="0">
              <a:solidFill>
                <a:schemeClr val="bg1"/>
              </a:solidFill>
              <a:latin typeface="Arial Narrow" panose="020B0606020202030204" pitchFamily="34" charset="0"/>
              <a:ea typeface="Century Gothic" panose="020B0502020202020204" pitchFamily="2" charset="0"/>
              <a:cs typeface="Century Gothic" panose="020B0502020202020204" pitchFamily="2" charset="0"/>
              <a:sym typeface="+mn-ea"/>
            </a:endParaRPr>
          </a:p>
          <a:p>
            <a:pPr algn="ctr">
              <a:lnSpc>
                <a:spcPts val="1200"/>
              </a:lnSpc>
              <a:defRPr lang="en-US">
                <a:solidFill>
                  <a:srgbClr val="0099CC"/>
                </a:solidFill>
              </a:defRPr>
            </a:pPr>
            <a:r>
              <a:rPr lang="pt-PT" sz="1100" dirty="0"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sym typeface="+mn-ea"/>
              </a:rPr>
              <a:t>17:30 </a:t>
            </a:r>
            <a:r>
              <a:rPr lang="pt-PT" sz="1100" dirty="0">
                <a:solidFill>
                  <a:schemeClr val="bg1"/>
                </a:solidFill>
                <a:latin typeface="Arial Narrow" panose="020B0606020202030204" pitchFamily="34" charset="0"/>
                <a:ea typeface="Century Gothic" panose="020B0502020202020204" pitchFamily="2" charset="0"/>
                <a:cs typeface="Century Gothic" panose="020B0502020202020204" pitchFamily="2" charset="0"/>
                <a:sym typeface="+mn-ea"/>
              </a:rPr>
              <a:t>– </a:t>
            </a:r>
            <a:r>
              <a:rPr lang="pt-PT" sz="1100" dirty="0"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sym typeface="+mn-ea"/>
              </a:rPr>
              <a:t>18:00 </a:t>
            </a:r>
            <a:endParaRPr lang="pt-PT" sz="1100" dirty="0">
              <a:solidFill>
                <a:schemeClr val="bg1"/>
              </a:solidFill>
              <a:latin typeface="Arial Narrow" panose="020B0606020202030204" pitchFamily="34" charset="0"/>
              <a:ea typeface="Century Gothic" panose="020B0502020202020204" pitchFamily="2" charset="0"/>
              <a:cs typeface="Century Gothic" panose="020B0502020202020204" pitchFamily="2" charset="0"/>
              <a:sym typeface="+mn-ea"/>
            </a:endParaRPr>
          </a:p>
        </p:txBody>
      </p:sp>
      <p:sp>
        <p:nvSpPr>
          <p:cNvPr id="144" name="Linha7"/>
          <p:cNvSpPr/>
          <p:nvPr/>
        </p:nvSpPr>
        <p:spPr>
          <a:xfrm rot="5400000">
            <a:off x="5146769" y="4524291"/>
            <a:ext cx="185070" cy="0"/>
          </a:xfrm>
          <a:prstGeom prst="line">
            <a:avLst/>
          </a:prstGeom>
          <a:noFill/>
          <a:ln w="9525" cap="flat" cmpd="sng" algn="ctr">
            <a:solidFill>
              <a:srgbClr val="008CBA"/>
            </a:solidFill>
            <a:prstDash val="solid"/>
            <a:headEnd type="none" w="med" len="med"/>
            <a:tailEnd type="triangle" w="med" len="med"/>
          </a:ln>
          <a:effectLst/>
        </p:spPr>
      </p:sp>
      <p:sp>
        <p:nvSpPr>
          <p:cNvPr id="145" name="Linha7"/>
          <p:cNvSpPr/>
          <p:nvPr/>
        </p:nvSpPr>
        <p:spPr>
          <a:xfrm rot="5400000">
            <a:off x="8072849" y="4524291"/>
            <a:ext cx="185070" cy="0"/>
          </a:xfrm>
          <a:prstGeom prst="line">
            <a:avLst/>
          </a:prstGeom>
          <a:noFill/>
          <a:ln w="9525" cap="flat" cmpd="sng" algn="ctr">
            <a:solidFill>
              <a:srgbClr val="008CBA"/>
            </a:solidFill>
            <a:prstDash val="solid"/>
            <a:headEnd type="none" w="med" len="med"/>
            <a:tailEnd type="triangle" w="med" len="med"/>
          </a:ln>
          <a:effectLst/>
        </p:spPr>
      </p:sp>
      <p:cxnSp>
        <p:nvCxnSpPr>
          <p:cNvPr id="146" name="Conexão Reta 77"/>
          <p:cNvCxnSpPr/>
          <p:nvPr/>
        </p:nvCxnSpPr>
        <p:spPr>
          <a:xfrm rot="16200000">
            <a:off x="6430011" y="5290047"/>
            <a:ext cx="0" cy="511214"/>
          </a:xfrm>
          <a:prstGeom prst="line">
            <a:avLst/>
          </a:prstGeom>
          <a:ln w="9525">
            <a:solidFill>
              <a:srgbClr val="008CBA"/>
            </a:solidFill>
          </a:ln>
        </p:spPr>
        <p:style>
          <a:lnRef idx="1">
            <a:schemeClr val="accent1"/>
          </a:lnRef>
          <a:fillRef idx="0">
            <a:schemeClr val="accent1"/>
          </a:fillRef>
          <a:effectRef idx="0">
            <a:schemeClr val="accent1"/>
          </a:effectRef>
          <a:fontRef idx="minor">
            <a:schemeClr val="tx1"/>
          </a:fontRef>
        </p:style>
      </p:cxnSp>
      <p:sp>
        <p:nvSpPr>
          <p:cNvPr id="147" name="Linha7"/>
          <p:cNvSpPr/>
          <p:nvPr/>
        </p:nvSpPr>
        <p:spPr>
          <a:xfrm rot="5400000">
            <a:off x="6423090" y="5804451"/>
            <a:ext cx="528029" cy="0"/>
          </a:xfrm>
          <a:prstGeom prst="line">
            <a:avLst/>
          </a:prstGeom>
          <a:noFill/>
          <a:ln w="9525" cap="flat" cmpd="sng" algn="ctr">
            <a:solidFill>
              <a:srgbClr val="008CBA"/>
            </a:solidFill>
            <a:prstDash val="solid"/>
            <a:headEnd type="none" w="med" len="med"/>
            <a:tailEnd type="triangle" w="med" len="med"/>
          </a:ln>
          <a:effectLst/>
        </p:spPr>
      </p:sp>
      <p:sp>
        <p:nvSpPr>
          <p:cNvPr id="148" name="Linha7"/>
          <p:cNvSpPr/>
          <p:nvPr/>
        </p:nvSpPr>
        <p:spPr>
          <a:xfrm rot="5400000">
            <a:off x="9326310" y="5804451"/>
            <a:ext cx="528029" cy="0"/>
          </a:xfrm>
          <a:prstGeom prst="line">
            <a:avLst/>
          </a:prstGeom>
          <a:noFill/>
          <a:ln w="9525" cap="flat" cmpd="sng" algn="ctr">
            <a:solidFill>
              <a:srgbClr val="008CBA"/>
            </a:solidFill>
            <a:prstDash val="solid"/>
            <a:headEnd type="none" w="med" len="med"/>
            <a:tailEnd type="triangle" w="med" len="med"/>
          </a:ln>
          <a:effectLst/>
        </p:spPr>
      </p:sp>
      <p:sp>
        <p:nvSpPr>
          <p:cNvPr id="149" name="Linha7"/>
          <p:cNvSpPr/>
          <p:nvPr/>
        </p:nvSpPr>
        <p:spPr>
          <a:xfrm rot="5400000">
            <a:off x="10960829" y="4516671"/>
            <a:ext cx="185070" cy="0"/>
          </a:xfrm>
          <a:prstGeom prst="line">
            <a:avLst/>
          </a:prstGeom>
          <a:noFill/>
          <a:ln w="9525" cap="flat" cmpd="sng" algn="ctr">
            <a:solidFill>
              <a:srgbClr val="008CBA"/>
            </a:solidFill>
            <a:prstDash val="solid"/>
            <a:headEnd type="none" w="med" len="med"/>
            <a:tailEnd type="triangle" w="med" len="med"/>
          </a:ln>
          <a:effectLst/>
        </p:spPr>
      </p:sp>
      <p:cxnSp>
        <p:nvCxnSpPr>
          <p:cNvPr id="150" name="Conexão Reta 77"/>
          <p:cNvCxnSpPr/>
          <p:nvPr/>
        </p:nvCxnSpPr>
        <p:spPr>
          <a:xfrm rot="16200000">
            <a:off x="1858011" y="3980310"/>
            <a:ext cx="0" cy="905648"/>
          </a:xfrm>
          <a:prstGeom prst="line">
            <a:avLst/>
          </a:prstGeom>
          <a:ln w="9525">
            <a:solidFill>
              <a:srgbClr val="008CBA"/>
            </a:solidFill>
          </a:ln>
        </p:spPr>
        <p:style>
          <a:lnRef idx="1">
            <a:schemeClr val="accent1"/>
          </a:lnRef>
          <a:fillRef idx="0">
            <a:schemeClr val="accent1"/>
          </a:fillRef>
          <a:effectRef idx="0">
            <a:schemeClr val="accent1"/>
          </a:effectRef>
          <a:fontRef idx="minor">
            <a:schemeClr val="tx1"/>
          </a:fontRef>
        </p:style>
      </p:cxnSp>
      <p:sp>
        <p:nvSpPr>
          <p:cNvPr id="151" name="Linha7"/>
          <p:cNvSpPr/>
          <p:nvPr/>
        </p:nvSpPr>
        <p:spPr>
          <a:xfrm rot="5400000">
            <a:off x="2213069" y="4524291"/>
            <a:ext cx="185070" cy="0"/>
          </a:xfrm>
          <a:prstGeom prst="line">
            <a:avLst/>
          </a:prstGeom>
          <a:noFill/>
          <a:ln w="9525" cap="flat" cmpd="sng" algn="ctr">
            <a:solidFill>
              <a:srgbClr val="008CBA"/>
            </a:solidFill>
            <a:prstDash val="solid"/>
            <a:headEnd type="none" w="med" len="med"/>
            <a:tailEnd type="triangle" w="med" len="med"/>
          </a:ln>
          <a:effectLst/>
        </p:spPr>
      </p:sp>
      <p:sp>
        <p:nvSpPr>
          <p:cNvPr id="152" name="Rectangle: Rounded Corners 137"/>
          <p:cNvSpPr/>
          <p:nvPr/>
        </p:nvSpPr>
        <p:spPr>
          <a:xfrm>
            <a:off x="227367" y="6076449"/>
            <a:ext cx="1181661" cy="529326"/>
          </a:xfrm>
          <a:prstGeom prst="roundRect">
            <a:avLst>
              <a:gd name="adj" fmla="val 16667"/>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path path="circle">
              <a:fillToRect l="50000" t="50000" r="50000" b="50000"/>
            </a:path>
            <a:tileRect/>
          </a:gradFill>
          <a:ln w="15875" cap="flat" cmpd="sng" algn="ctr">
            <a:noFill/>
            <a:prstDash val="solid"/>
            <a:headEnd type="none"/>
            <a:tailEnd type="none"/>
          </a:ln>
          <a:effectLst/>
        </p:spPr>
        <p:txBody>
          <a:bodyPr vert="horz" wrap="square" lIns="91440" tIns="45720" rIns="91440" bIns="45720" numCol="1" spcCol="215900" anchor="ctr"/>
          <a:lstStyle/>
          <a:p>
            <a:pPr algn="ctr">
              <a:lnSpc>
                <a:spcPts val="1200"/>
              </a:lnSpc>
              <a:defRPr lang="en-US">
                <a:solidFill>
                  <a:srgbClr val="0099CC"/>
                </a:solidFill>
              </a:defRPr>
            </a:pPr>
            <a:r>
              <a:rPr lang="pt-PT" sz="1100" dirty="0"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sym typeface="+mn-ea"/>
              </a:rPr>
              <a:t>01 Octobre</a:t>
            </a:r>
          </a:p>
          <a:p>
            <a:pPr algn="ctr">
              <a:lnSpc>
                <a:spcPts val="1200"/>
              </a:lnSpc>
              <a:defRPr lang="en-US">
                <a:solidFill>
                  <a:srgbClr val="0099CC"/>
                </a:solidFill>
              </a:defRPr>
            </a:pPr>
            <a:r>
              <a:rPr lang="pt-PT" sz="1100" dirty="0">
                <a:solidFill>
                  <a:schemeClr val="bg1"/>
                </a:solidFill>
                <a:latin typeface="Arial Narrow" panose="020B0606020202030204" pitchFamily="34" charset="0"/>
                <a:ea typeface="Century Gothic" panose="020B0502020202020204" pitchFamily="2" charset="0"/>
                <a:cs typeface="Century Gothic" panose="020B0502020202020204" pitchFamily="2" charset="0"/>
                <a:sym typeface="+mn-ea"/>
              </a:rPr>
              <a:t>Pause-café </a:t>
            </a:r>
            <a:endParaRPr lang="pt-PT" sz="1100" dirty="0"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sym typeface="+mn-ea"/>
            </a:endParaRPr>
          </a:p>
          <a:p>
            <a:pPr algn="ctr">
              <a:lnSpc>
                <a:spcPts val="1200"/>
              </a:lnSpc>
              <a:defRPr lang="en-US">
                <a:solidFill>
                  <a:srgbClr val="0099CC"/>
                </a:solidFill>
              </a:defRPr>
            </a:pPr>
            <a:r>
              <a:rPr lang="pt-PT" sz="1100" dirty="0"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sym typeface="+mn-ea"/>
              </a:rPr>
              <a:t>10:15 </a:t>
            </a:r>
            <a:r>
              <a:rPr lang="pt-PT" sz="1100" dirty="0">
                <a:solidFill>
                  <a:schemeClr val="bg1"/>
                </a:solidFill>
                <a:latin typeface="Arial Narrow" panose="020B0606020202030204" pitchFamily="34" charset="0"/>
                <a:ea typeface="Century Gothic" panose="020B0502020202020204" pitchFamily="2" charset="0"/>
                <a:cs typeface="Century Gothic" panose="020B0502020202020204" pitchFamily="2" charset="0"/>
                <a:sym typeface="+mn-ea"/>
              </a:rPr>
              <a:t>– </a:t>
            </a:r>
            <a:r>
              <a:rPr lang="pt-PT" sz="1100" dirty="0"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sym typeface="+mn-ea"/>
              </a:rPr>
              <a:t>10:45 </a:t>
            </a:r>
            <a:endParaRPr lang="pt-PT" sz="1100" dirty="0">
              <a:solidFill>
                <a:schemeClr val="bg1"/>
              </a:solidFill>
              <a:latin typeface="Arial Narrow" panose="020B0606020202030204" pitchFamily="34" charset="0"/>
              <a:ea typeface="Century Gothic" panose="020B0502020202020204" pitchFamily="2" charset="0"/>
              <a:cs typeface="Century Gothic" panose="020B0502020202020204" pitchFamily="2" charset="0"/>
              <a:sym typeface="+mn-ea"/>
            </a:endParaRPr>
          </a:p>
        </p:txBody>
      </p:sp>
      <p:cxnSp>
        <p:nvCxnSpPr>
          <p:cNvPr id="153" name="Conexão Reta 77"/>
          <p:cNvCxnSpPr/>
          <p:nvPr/>
        </p:nvCxnSpPr>
        <p:spPr>
          <a:xfrm rot="16200000">
            <a:off x="1073151" y="5290047"/>
            <a:ext cx="0" cy="511214"/>
          </a:xfrm>
          <a:prstGeom prst="line">
            <a:avLst/>
          </a:prstGeom>
          <a:ln w="9525">
            <a:solidFill>
              <a:srgbClr val="008CBA"/>
            </a:solidFill>
          </a:ln>
        </p:spPr>
        <p:style>
          <a:lnRef idx="1">
            <a:schemeClr val="accent1"/>
          </a:lnRef>
          <a:fillRef idx="0">
            <a:schemeClr val="accent1"/>
          </a:fillRef>
          <a:effectRef idx="0">
            <a:schemeClr val="accent1"/>
          </a:effectRef>
          <a:fontRef idx="minor">
            <a:schemeClr val="tx1"/>
          </a:fontRef>
        </p:style>
      </p:cxnSp>
      <p:sp>
        <p:nvSpPr>
          <p:cNvPr id="154" name="Linha7"/>
          <p:cNvSpPr/>
          <p:nvPr/>
        </p:nvSpPr>
        <p:spPr>
          <a:xfrm rot="5400000">
            <a:off x="548070" y="5804451"/>
            <a:ext cx="528029" cy="0"/>
          </a:xfrm>
          <a:prstGeom prst="line">
            <a:avLst/>
          </a:prstGeom>
          <a:noFill/>
          <a:ln w="9525" cap="flat" cmpd="sng" algn="ctr">
            <a:solidFill>
              <a:srgbClr val="008CBA"/>
            </a:solidFill>
            <a:prstDash val="solid"/>
            <a:headEnd type="none" w="med" len="med"/>
            <a:tailEnd type="triangle" w="med" len="med"/>
          </a:ln>
          <a:effectLst/>
        </p:spPr>
      </p:sp>
      <p:sp>
        <p:nvSpPr>
          <p:cNvPr id="155" name="Linha7"/>
          <p:cNvSpPr/>
          <p:nvPr/>
        </p:nvSpPr>
        <p:spPr>
          <a:xfrm rot="5400000">
            <a:off x="10884629" y="1080051"/>
            <a:ext cx="185070" cy="0"/>
          </a:xfrm>
          <a:prstGeom prst="line">
            <a:avLst/>
          </a:prstGeom>
          <a:noFill/>
          <a:ln w="9525" cap="flat" cmpd="sng" algn="ctr">
            <a:solidFill>
              <a:srgbClr val="008CBA"/>
            </a:solidFill>
            <a:prstDash val="solid"/>
            <a:headEnd type="none" w="med" len="med"/>
            <a:tailEnd type="triangle" w="med" len="med"/>
          </a:ln>
          <a:effectLst/>
        </p:spPr>
        <p:txBody>
          <a:bodyPr/>
          <a:lstStyle/>
          <a:p>
            <a:endParaRPr lang="pt-PT" dirty="0"/>
          </a:p>
        </p:txBody>
      </p:sp>
      <p:cxnSp>
        <p:nvCxnSpPr>
          <p:cNvPr id="156" name="Conexão Reta 77"/>
          <p:cNvCxnSpPr/>
          <p:nvPr/>
        </p:nvCxnSpPr>
        <p:spPr>
          <a:xfrm rot="16200000">
            <a:off x="9737091" y="1922007"/>
            <a:ext cx="0" cy="511214"/>
          </a:xfrm>
          <a:prstGeom prst="line">
            <a:avLst/>
          </a:prstGeom>
          <a:ln w="9525">
            <a:solidFill>
              <a:srgbClr val="008CBA"/>
            </a:solidFill>
          </a:ln>
        </p:spPr>
        <p:style>
          <a:lnRef idx="1">
            <a:schemeClr val="accent1"/>
          </a:lnRef>
          <a:fillRef idx="0">
            <a:schemeClr val="accent1"/>
          </a:fillRef>
          <a:effectRef idx="0">
            <a:schemeClr val="accent1"/>
          </a:effectRef>
          <a:fontRef idx="minor">
            <a:schemeClr val="tx1"/>
          </a:fontRef>
        </p:style>
      </p:cxnSp>
      <p:sp>
        <p:nvSpPr>
          <p:cNvPr id="157" name="Rectangle: Rounded Corners 137"/>
          <p:cNvSpPr/>
          <p:nvPr/>
        </p:nvSpPr>
        <p:spPr>
          <a:xfrm>
            <a:off x="8898927" y="2647449"/>
            <a:ext cx="1181661" cy="529326"/>
          </a:xfrm>
          <a:prstGeom prst="roundRect">
            <a:avLst>
              <a:gd name="adj" fmla="val 16667"/>
            </a:avLst>
          </a:prstGeom>
          <a:gradFill flip="none" rotWithShape="1">
            <a:gsLst>
              <a:gs pos="0">
                <a:srgbClr val="92D050">
                  <a:shade val="30000"/>
                  <a:satMod val="115000"/>
                </a:srgbClr>
              </a:gs>
              <a:gs pos="50000">
                <a:srgbClr val="92D050">
                  <a:shade val="67500"/>
                  <a:satMod val="115000"/>
                </a:srgbClr>
              </a:gs>
              <a:gs pos="100000">
                <a:srgbClr val="92D050">
                  <a:shade val="100000"/>
                  <a:satMod val="115000"/>
                </a:srgbClr>
              </a:gs>
            </a:gsLst>
            <a:path path="circle">
              <a:fillToRect l="50000" t="50000" r="50000" b="50000"/>
            </a:path>
            <a:tileRect/>
          </a:gradFill>
          <a:ln w="15875" cap="flat" cmpd="sng" algn="ctr">
            <a:noFill/>
            <a:prstDash val="solid"/>
            <a:headEnd type="none"/>
            <a:tailEnd type="none"/>
          </a:ln>
          <a:effectLst/>
        </p:spPr>
        <p:txBody>
          <a:bodyPr vert="horz" wrap="square" lIns="91440" tIns="45720" rIns="91440" bIns="45720" numCol="1" spcCol="215900" anchor="ctr"/>
          <a:lstStyle/>
          <a:p>
            <a:pPr algn="ctr">
              <a:lnSpc>
                <a:spcPts val="1200"/>
              </a:lnSpc>
              <a:defRPr lang="en-US">
                <a:solidFill>
                  <a:srgbClr val="0099CC"/>
                </a:solidFill>
              </a:defRPr>
            </a:pPr>
            <a:r>
              <a:rPr lang="pt-PT" sz="1100" dirty="0"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sym typeface="+mn-ea"/>
              </a:rPr>
              <a:t>01  Octobre</a:t>
            </a:r>
          </a:p>
          <a:p>
            <a:pPr algn="ctr">
              <a:lnSpc>
                <a:spcPts val="1200"/>
              </a:lnSpc>
              <a:defRPr lang="en-US">
                <a:solidFill>
                  <a:srgbClr val="FFFFFF"/>
                </a:solidFill>
              </a:defRPr>
            </a:pPr>
            <a:r>
              <a:rPr lang="pt-PT" sz="1100" dirty="0">
                <a:solidFill>
                  <a:schemeClr val="bg1"/>
                </a:solidFill>
                <a:latin typeface="Arial Narrow" panose="020B0606020202030204" pitchFamily="34" charset="0"/>
                <a:ea typeface="Century Gothic" panose="020B0502020202020204" pitchFamily="2" charset="0"/>
                <a:cs typeface="Arial" panose="020B0604020202020204" pitchFamily="34" charset="0"/>
                <a:sym typeface="+mn-ea"/>
              </a:rPr>
              <a:t>ACCRÉDITATION</a:t>
            </a:r>
            <a:r>
              <a:rPr lang="pt-PT" sz="1100" b="1" dirty="0">
                <a:solidFill>
                  <a:schemeClr val="bg1"/>
                </a:solidFill>
                <a:latin typeface="Arial Narrow" panose="020B0606020202030204" pitchFamily="34" charset="0"/>
                <a:ea typeface="Century Gothic" panose="020B0502020202020204" pitchFamily="2" charset="0"/>
                <a:cs typeface="Arial" panose="020B0604020202020204" pitchFamily="34" charset="0"/>
                <a:sym typeface="+mn-ea"/>
              </a:rPr>
              <a:t> </a:t>
            </a:r>
            <a:r>
              <a:rPr lang="pt-PT" sz="1100" dirty="0"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sym typeface="+mn-ea"/>
              </a:rPr>
              <a:t>07:00 </a:t>
            </a:r>
            <a:r>
              <a:rPr lang="pt-PT" sz="1100" dirty="0">
                <a:solidFill>
                  <a:schemeClr val="bg1"/>
                </a:solidFill>
                <a:latin typeface="Arial Narrow" panose="020B0606020202030204" pitchFamily="34" charset="0"/>
                <a:ea typeface="Century Gothic" panose="020B0502020202020204" pitchFamily="2" charset="0"/>
                <a:cs typeface="Century Gothic" panose="020B0502020202020204" pitchFamily="2" charset="0"/>
                <a:sym typeface="+mn-ea"/>
              </a:rPr>
              <a:t>– </a:t>
            </a:r>
            <a:r>
              <a:rPr lang="pt-PT" sz="1100" dirty="0"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sym typeface="+mn-ea"/>
              </a:rPr>
              <a:t>08:15 </a:t>
            </a:r>
            <a:endParaRPr lang="pt-PT" sz="1100" dirty="0">
              <a:solidFill>
                <a:schemeClr val="bg1"/>
              </a:solidFill>
              <a:latin typeface="Arial Narrow" panose="020B0606020202030204" pitchFamily="34" charset="0"/>
              <a:ea typeface="Century Gothic" panose="020B0502020202020204" pitchFamily="2" charset="0"/>
              <a:cs typeface="Century Gothic" panose="020B0502020202020204" pitchFamily="2" charset="0"/>
              <a:sym typeface="+mn-ea"/>
            </a:endParaRPr>
          </a:p>
        </p:txBody>
      </p:sp>
      <p:sp>
        <p:nvSpPr>
          <p:cNvPr id="158" name="Linha7"/>
          <p:cNvSpPr/>
          <p:nvPr/>
        </p:nvSpPr>
        <p:spPr>
          <a:xfrm rot="5400000">
            <a:off x="9248018" y="2398311"/>
            <a:ext cx="456013" cy="0"/>
          </a:xfrm>
          <a:prstGeom prst="line">
            <a:avLst/>
          </a:prstGeom>
          <a:noFill/>
          <a:ln w="9525" cap="flat" cmpd="sng" algn="ctr">
            <a:solidFill>
              <a:srgbClr val="008CBA"/>
            </a:solidFill>
            <a:prstDash val="solid"/>
            <a:headEnd type="none" w="med" len="med"/>
            <a:tailEnd type="triangle" w="med" len="med"/>
          </a:ln>
          <a:effectLst/>
        </p:spPr>
      </p:sp>
      <p:sp>
        <p:nvSpPr>
          <p:cNvPr id="159" name="Slide Number Placeholder 6"/>
          <p:cNvSpPr txBox="1"/>
          <p:nvPr/>
        </p:nvSpPr>
        <p:spPr bwMode="auto">
          <a:xfrm>
            <a:off x="6094126" y="6571929"/>
            <a:ext cx="648072" cy="27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r>
              <a:rPr lang="fr-FR" altLang="pt-PT" sz="1000" i="1" dirty="0" smtClean="0">
                <a:solidFill>
                  <a:srgbClr val="00B4B2"/>
                </a:solidFill>
              </a:rPr>
              <a:t>Pag </a:t>
            </a:r>
            <a:fld id="{6C07E9C5-6E20-4A25-9F31-81ECFC5683B7}" type="slidenum">
              <a:rPr lang="fr-FR" altLang="pt-PT" sz="1000" b="1" i="1" u="sng" dirty="0" smtClean="0">
                <a:solidFill>
                  <a:srgbClr val="00B4B2"/>
                </a:solidFill>
              </a:rPr>
              <a:t>4</a:t>
            </a:fld>
            <a:endParaRPr lang="fr-FR" altLang="pt-PT" sz="1000" b="1" i="1" u="sng" dirty="0" smtClean="0">
              <a:solidFill>
                <a:srgbClr val="00B4B2"/>
              </a:solidFill>
            </a:endParaRPr>
          </a:p>
        </p:txBody>
      </p:sp>
      <p:pic>
        <p:nvPicPr>
          <p:cNvPr id="160" name="Picture 15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844" y="45515"/>
            <a:ext cx="2321830" cy="615091"/>
          </a:xfrm>
          <a:prstGeom prst="rect">
            <a:avLst/>
          </a:prstGeom>
        </p:spPr>
      </p:pic>
    </p:spTree>
    <p:extLst>
      <p:ext uri="{BB962C8B-B14F-4D97-AF65-F5344CB8AC3E}">
        <p14:creationId xmlns:p14="http://schemas.microsoft.com/office/powerpoint/2010/main" val="290314254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 name="Image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89726" y="446405"/>
            <a:ext cx="1024255" cy="849630"/>
          </a:xfrm>
          <a:prstGeom prst="rect">
            <a:avLst/>
          </a:prstGeom>
        </p:spPr>
      </p:pic>
      <p:pic>
        <p:nvPicPr>
          <p:cNvPr id="94" name="Picture 2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6988"/>
            <a:ext cx="9144000" cy="68929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5" name="CaixaDeTexto 1"/>
          <p:cNvSpPr txBox="1"/>
          <p:nvPr/>
        </p:nvSpPr>
        <p:spPr>
          <a:xfrm>
            <a:off x="395288" y="549275"/>
            <a:ext cx="3097212" cy="434975"/>
          </a:xfrm>
          <a:prstGeom prst="rect">
            <a:avLst/>
          </a:prstGeom>
          <a:noFill/>
        </p:spPr>
        <p:txBody>
          <a:bodyPr>
            <a:spAutoFit/>
          </a:bodyPr>
          <a:lstStyle/>
          <a:p>
            <a:pPr eaLnBrk="1" fontAlgn="auto" hangingPunct="1">
              <a:lnSpc>
                <a:spcPts val="1300"/>
              </a:lnSpc>
              <a:spcBef>
                <a:spcPts val="0"/>
              </a:spcBef>
              <a:spcAft>
                <a:spcPts val="0"/>
              </a:spcAft>
              <a:defRPr/>
            </a:pPr>
            <a:r>
              <a:rPr lang="pt-PT" sz="1400" i="1" dirty="0">
                <a:solidFill>
                  <a:schemeClr val="accent5">
                    <a:lumMod val="75000"/>
                  </a:schemeClr>
                </a:solidFill>
                <a:latin typeface="Californian FB" panose="0207040306080B030204" pitchFamily="18" charset="0"/>
                <a:cs typeface="+mn-cs"/>
              </a:rPr>
              <a:t>SUMÁRIO</a:t>
            </a:r>
          </a:p>
          <a:p>
            <a:pPr eaLnBrk="1" fontAlgn="auto" hangingPunct="1">
              <a:lnSpc>
                <a:spcPts val="1300"/>
              </a:lnSpc>
              <a:spcBef>
                <a:spcPts val="0"/>
              </a:spcBef>
              <a:spcAft>
                <a:spcPts val="0"/>
              </a:spcAft>
              <a:defRPr/>
            </a:pPr>
            <a:r>
              <a:rPr lang="pt-PT" sz="1400" i="1" dirty="0">
                <a:solidFill>
                  <a:schemeClr val="accent5">
                    <a:lumMod val="75000"/>
                  </a:schemeClr>
                </a:solidFill>
                <a:latin typeface="Californian FB" panose="0207040306080B030204" pitchFamily="18" charset="0"/>
                <a:cs typeface="+mn-cs"/>
              </a:rPr>
              <a:t>EXECUTIVO</a:t>
            </a:r>
          </a:p>
        </p:txBody>
      </p:sp>
      <p:pic>
        <p:nvPicPr>
          <p:cNvPr id="96" name="Picture 1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9388" y="44450"/>
            <a:ext cx="2678112"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7" name="Picture 2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 y="-46038"/>
            <a:ext cx="9144000" cy="68961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8" name="Picture 3" descr="C:\technopolys\technopolys\techno\technoW1\technoW2\images\home_banner_pager 1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16163" y="5311775"/>
            <a:ext cx="560387"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9" name="Picture 4" descr="C:\technopolys\technopolys\techno\technoW1\technoW2\images\home_banner_pager.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67538" y="3392488"/>
            <a:ext cx="250825"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0" name="Picture 4" descr="C:\technopolys\technopolys\techno\technoW1\technoW2\images\home_banner_pager.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94513" y="3952875"/>
            <a:ext cx="250825"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1" name="Picture 4" descr="C:\technopolys\technopolys\techno\technoW1\technoW2\images\home_banner_pager.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31000" y="4211638"/>
            <a:ext cx="250825"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 name="Picture 4" descr="C:\technopolys\technopolys\techno\technoW1\technoW2\images\home_banner_pager.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32500" y="6080125"/>
            <a:ext cx="250825"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 name="Picture 4" descr="C:\technopolys\technopolys\techno\technoW1\technoW2\images\home_banner_pager.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22988" y="5773738"/>
            <a:ext cx="250825"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 name="Picture 4" descr="C:\technopolys\technopolys\techno\technoW1\technoW2\images\home_banner_pager.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22988" y="5449888"/>
            <a:ext cx="250825" cy="25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 name="Picture 4" descr="C:\technopolys\technopolys\techno\technoW1\technoW2\images\home_banner_pager.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51550" y="5153025"/>
            <a:ext cx="250825"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6" name="CaixaDeTexto 41"/>
          <p:cNvSpPr txBox="1"/>
          <p:nvPr/>
        </p:nvSpPr>
        <p:spPr>
          <a:xfrm>
            <a:off x="6224588" y="5138738"/>
            <a:ext cx="1952625" cy="261937"/>
          </a:xfrm>
          <a:prstGeom prst="rect">
            <a:avLst/>
          </a:prstGeom>
          <a:noFill/>
        </p:spPr>
        <p:txBody>
          <a:bodyPr>
            <a:spAutoFit/>
          </a:bodyPr>
          <a:lstStyle/>
          <a:p>
            <a:pPr>
              <a:defRPr/>
            </a:pPr>
            <a:r>
              <a:rPr lang="fr-FR" sz="1100" dirty="0">
                <a:solidFill>
                  <a:schemeClr val="accent5">
                    <a:lumMod val="75000"/>
                  </a:schemeClr>
                </a:solidFill>
                <a:latin typeface="Arial Narrow" pitchFamily="34" charset="0"/>
              </a:rPr>
              <a:t>Présence sur le marché </a:t>
            </a:r>
            <a:r>
              <a:rPr lang="fr-FR" sz="1100" dirty="0" smtClean="0">
                <a:solidFill>
                  <a:schemeClr val="accent5">
                    <a:lumMod val="75000"/>
                  </a:schemeClr>
                </a:solidFill>
                <a:latin typeface="Arial Narrow" pitchFamily="34" charset="0"/>
              </a:rPr>
              <a:t>global</a:t>
            </a:r>
            <a:endParaRPr lang="pt-PT" sz="1100" dirty="0">
              <a:solidFill>
                <a:schemeClr val="accent5">
                  <a:lumMod val="75000"/>
                </a:schemeClr>
              </a:solidFill>
              <a:latin typeface="Arial Narrow" pitchFamily="34" charset="0"/>
            </a:endParaRPr>
          </a:p>
        </p:txBody>
      </p:sp>
      <p:sp>
        <p:nvSpPr>
          <p:cNvPr id="107" name="CaixaDeTexto 42"/>
          <p:cNvSpPr txBox="1"/>
          <p:nvPr/>
        </p:nvSpPr>
        <p:spPr>
          <a:xfrm>
            <a:off x="6296025" y="5434013"/>
            <a:ext cx="2708275" cy="261937"/>
          </a:xfrm>
          <a:prstGeom prst="rect">
            <a:avLst/>
          </a:prstGeom>
          <a:noFill/>
        </p:spPr>
        <p:txBody>
          <a:bodyPr>
            <a:spAutoFit/>
          </a:bodyPr>
          <a:lstStyle/>
          <a:p>
            <a:pPr>
              <a:defRPr/>
            </a:pPr>
            <a:r>
              <a:rPr lang="pt-PT" sz="1100" dirty="0">
                <a:solidFill>
                  <a:schemeClr val="accent5">
                    <a:lumMod val="75000"/>
                  </a:schemeClr>
                </a:solidFill>
                <a:latin typeface="Arial Narrow" panose="020B0606020202030204" pitchFamily="34" charset="0"/>
              </a:rPr>
              <a:t>Satisfaction de la clientèle</a:t>
            </a:r>
          </a:p>
        </p:txBody>
      </p:sp>
      <p:sp>
        <p:nvSpPr>
          <p:cNvPr id="108" name="CaixaDeTexto 43"/>
          <p:cNvSpPr txBox="1"/>
          <p:nvPr/>
        </p:nvSpPr>
        <p:spPr>
          <a:xfrm>
            <a:off x="6300788" y="5765800"/>
            <a:ext cx="1955800" cy="261938"/>
          </a:xfrm>
          <a:prstGeom prst="rect">
            <a:avLst/>
          </a:prstGeom>
          <a:noFill/>
        </p:spPr>
        <p:txBody>
          <a:bodyPr>
            <a:spAutoFit/>
          </a:bodyPr>
          <a:lstStyle/>
          <a:p>
            <a:pPr>
              <a:defRPr/>
            </a:pPr>
            <a:r>
              <a:rPr lang="pt-PT" sz="1100" dirty="0" smtClean="0">
                <a:solidFill>
                  <a:schemeClr val="accent5">
                    <a:lumMod val="75000"/>
                  </a:schemeClr>
                </a:solidFill>
                <a:latin typeface="Arial Narrow" panose="020B0606020202030204" pitchFamily="34" charset="0"/>
              </a:rPr>
              <a:t>Partage </a:t>
            </a:r>
            <a:r>
              <a:rPr lang="pt-PT" sz="1100" dirty="0">
                <a:solidFill>
                  <a:schemeClr val="accent5">
                    <a:lumMod val="75000"/>
                  </a:schemeClr>
                </a:solidFill>
                <a:latin typeface="Arial Narrow" panose="020B0606020202030204" pitchFamily="34" charset="0"/>
              </a:rPr>
              <a:t>de ressources</a:t>
            </a:r>
          </a:p>
        </p:txBody>
      </p:sp>
      <p:sp>
        <p:nvSpPr>
          <p:cNvPr id="109" name="CaixaDeTexto 44"/>
          <p:cNvSpPr txBox="1"/>
          <p:nvPr/>
        </p:nvSpPr>
        <p:spPr>
          <a:xfrm>
            <a:off x="6221730" y="6055678"/>
            <a:ext cx="1411288" cy="260350"/>
          </a:xfrm>
          <a:prstGeom prst="rect">
            <a:avLst/>
          </a:prstGeom>
          <a:noFill/>
        </p:spPr>
        <p:txBody>
          <a:bodyPr>
            <a:spAutoFit/>
          </a:bodyPr>
          <a:lstStyle/>
          <a:p>
            <a:pPr>
              <a:defRPr/>
            </a:pPr>
            <a:r>
              <a:rPr lang="pt-PT" sz="1100" dirty="0" smtClean="0">
                <a:solidFill>
                  <a:schemeClr val="accent5">
                    <a:lumMod val="75000"/>
                  </a:schemeClr>
                </a:solidFill>
                <a:latin typeface="Arial Narrow" panose="020B0606020202030204" pitchFamily="34" charset="0"/>
              </a:rPr>
              <a:t>Réduction </a:t>
            </a:r>
            <a:r>
              <a:rPr lang="pt-PT" sz="1100" dirty="0">
                <a:solidFill>
                  <a:schemeClr val="accent5">
                    <a:lumMod val="75000"/>
                  </a:schemeClr>
                </a:solidFill>
                <a:latin typeface="Arial Narrow" panose="020B0606020202030204" pitchFamily="34" charset="0"/>
              </a:rPr>
              <a:t>des coûts</a:t>
            </a:r>
          </a:p>
        </p:txBody>
      </p:sp>
      <p:cxnSp>
        <p:nvCxnSpPr>
          <p:cNvPr id="110" name="Conexão recta 45"/>
          <p:cNvCxnSpPr/>
          <p:nvPr/>
        </p:nvCxnSpPr>
        <p:spPr>
          <a:xfrm rot="1080000" flipV="1">
            <a:off x="5856288" y="5278438"/>
            <a:ext cx="195262" cy="125412"/>
          </a:xfrm>
          <a:prstGeom prst="line">
            <a:avLst/>
          </a:prstGeom>
        </p:spPr>
        <p:style>
          <a:lnRef idx="1">
            <a:schemeClr val="accent1"/>
          </a:lnRef>
          <a:fillRef idx="0">
            <a:schemeClr val="accent1"/>
          </a:fillRef>
          <a:effectRef idx="0">
            <a:schemeClr val="accent1"/>
          </a:effectRef>
          <a:fontRef idx="minor">
            <a:schemeClr val="tx1"/>
          </a:fontRef>
        </p:style>
      </p:cxnSp>
      <p:cxnSp>
        <p:nvCxnSpPr>
          <p:cNvPr id="111" name="Conexão recta 46"/>
          <p:cNvCxnSpPr/>
          <p:nvPr/>
        </p:nvCxnSpPr>
        <p:spPr>
          <a:xfrm rot="1080000" flipV="1">
            <a:off x="5921375" y="5576888"/>
            <a:ext cx="195263" cy="127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2" name="Conexão recta 47"/>
          <p:cNvCxnSpPr/>
          <p:nvPr/>
        </p:nvCxnSpPr>
        <p:spPr>
          <a:xfrm rot="3000000" flipV="1">
            <a:off x="5803107" y="6061869"/>
            <a:ext cx="258762" cy="127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3" name="Conexão recta 48"/>
          <p:cNvCxnSpPr/>
          <p:nvPr/>
        </p:nvCxnSpPr>
        <p:spPr>
          <a:xfrm rot="1560000" flipV="1">
            <a:off x="5870575" y="5830888"/>
            <a:ext cx="260350" cy="125412"/>
          </a:xfrm>
          <a:prstGeom prst="line">
            <a:avLst/>
          </a:prstGeom>
        </p:spPr>
        <p:style>
          <a:lnRef idx="1">
            <a:schemeClr val="accent1"/>
          </a:lnRef>
          <a:fillRef idx="0">
            <a:schemeClr val="accent1"/>
          </a:fillRef>
          <a:effectRef idx="0">
            <a:schemeClr val="accent1"/>
          </a:effectRef>
          <a:fontRef idx="minor">
            <a:schemeClr val="tx1"/>
          </a:fontRef>
        </p:style>
      </p:cxnSp>
      <p:pic>
        <p:nvPicPr>
          <p:cNvPr id="114" name="Picture 4" descr="C:\technopolys\technopolys\techno\technoW1\technoW2\images\home_banner_pager.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30875" y="6310313"/>
            <a:ext cx="250825"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5" name="CaixaDeTexto 50"/>
          <p:cNvSpPr txBox="1"/>
          <p:nvPr/>
        </p:nvSpPr>
        <p:spPr>
          <a:xfrm>
            <a:off x="5894388" y="6323013"/>
            <a:ext cx="1411287" cy="261937"/>
          </a:xfrm>
          <a:prstGeom prst="rect">
            <a:avLst/>
          </a:prstGeom>
          <a:noFill/>
        </p:spPr>
        <p:txBody>
          <a:bodyPr>
            <a:spAutoFit/>
          </a:bodyPr>
          <a:lstStyle/>
          <a:p>
            <a:pPr>
              <a:buSzPct val="25000"/>
              <a:defRPr/>
            </a:pPr>
            <a:r>
              <a:rPr lang="pt-PT" sz="1100" dirty="0">
                <a:solidFill>
                  <a:schemeClr val="accent5">
                    <a:lumMod val="75000"/>
                  </a:schemeClr>
                </a:solidFill>
                <a:latin typeface="Arial Narrow" panose="020B0606020202030204" pitchFamily="34" charset="0"/>
                <a:ea typeface="Arial Narrow"/>
                <a:cs typeface="Arial Narrow"/>
                <a:sym typeface="Arial Narrow"/>
              </a:rPr>
              <a:t>Bureau virtuel</a:t>
            </a:r>
          </a:p>
        </p:txBody>
      </p:sp>
      <p:sp>
        <p:nvSpPr>
          <p:cNvPr id="116" name="CaixaDeTexto 51"/>
          <p:cNvSpPr txBox="1"/>
          <p:nvPr/>
        </p:nvSpPr>
        <p:spPr>
          <a:xfrm>
            <a:off x="6076950" y="4841875"/>
            <a:ext cx="1360488" cy="260350"/>
          </a:xfrm>
          <a:prstGeom prst="rect">
            <a:avLst/>
          </a:prstGeom>
          <a:noFill/>
        </p:spPr>
        <p:txBody>
          <a:bodyPr>
            <a:spAutoFit/>
          </a:bodyPr>
          <a:lstStyle/>
          <a:p>
            <a:pPr>
              <a:buSzPct val="25000"/>
              <a:defRPr/>
            </a:pPr>
            <a:r>
              <a:rPr lang="pt-PT" sz="1100" dirty="0">
                <a:solidFill>
                  <a:schemeClr val="accent5">
                    <a:lumMod val="75000"/>
                  </a:schemeClr>
                </a:solidFill>
                <a:latin typeface="Arial Narrow" panose="020B0606020202030204" pitchFamily="34" charset="0"/>
                <a:ea typeface="Arial Narrow"/>
                <a:cs typeface="Arial Narrow"/>
                <a:sym typeface="Arial Narrow"/>
              </a:rPr>
              <a:t>Réseau de télétravail</a:t>
            </a:r>
          </a:p>
        </p:txBody>
      </p:sp>
      <p:cxnSp>
        <p:nvCxnSpPr>
          <p:cNvPr id="117" name="Conexão recta 52"/>
          <p:cNvCxnSpPr/>
          <p:nvPr/>
        </p:nvCxnSpPr>
        <p:spPr>
          <a:xfrm rot="3180000" flipV="1">
            <a:off x="5391151" y="6199187"/>
            <a:ext cx="379412" cy="125413"/>
          </a:xfrm>
          <a:prstGeom prst="line">
            <a:avLst/>
          </a:prstGeom>
        </p:spPr>
        <p:style>
          <a:lnRef idx="1">
            <a:schemeClr val="accent1"/>
          </a:lnRef>
          <a:fillRef idx="0">
            <a:schemeClr val="accent1"/>
          </a:fillRef>
          <a:effectRef idx="0">
            <a:schemeClr val="accent1"/>
          </a:effectRef>
          <a:fontRef idx="minor">
            <a:schemeClr val="tx1"/>
          </a:fontRef>
        </p:style>
      </p:cxnSp>
      <p:cxnSp>
        <p:nvCxnSpPr>
          <p:cNvPr id="118" name="Conexão recta 53"/>
          <p:cNvCxnSpPr/>
          <p:nvPr/>
        </p:nvCxnSpPr>
        <p:spPr>
          <a:xfrm rot="20700000" flipV="1">
            <a:off x="5730875" y="5064125"/>
            <a:ext cx="346075" cy="125413"/>
          </a:xfrm>
          <a:prstGeom prst="line">
            <a:avLst/>
          </a:prstGeom>
        </p:spPr>
        <p:style>
          <a:lnRef idx="1">
            <a:schemeClr val="accent1"/>
          </a:lnRef>
          <a:fillRef idx="0">
            <a:schemeClr val="accent1"/>
          </a:fillRef>
          <a:effectRef idx="0">
            <a:schemeClr val="accent1"/>
          </a:effectRef>
          <a:fontRef idx="minor">
            <a:schemeClr val="tx1"/>
          </a:fontRef>
        </p:style>
      </p:cxnSp>
      <p:sp>
        <p:nvSpPr>
          <p:cNvPr id="119" name="CaixaDeTexto 54"/>
          <p:cNvSpPr txBox="1"/>
          <p:nvPr/>
        </p:nvSpPr>
        <p:spPr>
          <a:xfrm>
            <a:off x="251460" y="2751138"/>
            <a:ext cx="2299970" cy="261937"/>
          </a:xfrm>
          <a:prstGeom prst="rect">
            <a:avLst/>
          </a:prstGeom>
          <a:noFill/>
        </p:spPr>
        <p:txBody>
          <a:bodyPr wrap="square">
            <a:spAutoFit/>
          </a:bodyPr>
          <a:lstStyle/>
          <a:p>
            <a:pPr algn="r">
              <a:defRPr/>
            </a:pPr>
            <a:r>
              <a:rPr lang="en-GB" sz="1100" dirty="0">
                <a:solidFill>
                  <a:schemeClr val="accent5">
                    <a:lumMod val="75000"/>
                  </a:schemeClr>
                </a:solidFill>
                <a:latin typeface="Arial Narrow" panose="020B0606020202030204" pitchFamily="34" charset="0"/>
              </a:rPr>
              <a:t>Notifications de </a:t>
            </a:r>
            <a:r>
              <a:rPr lang="en-GB" sz="1100" dirty="0" err="1">
                <a:solidFill>
                  <a:schemeClr val="accent5">
                    <a:lumMod val="75000"/>
                  </a:schemeClr>
                </a:solidFill>
                <a:latin typeface="Arial Narrow" panose="020B0606020202030204" pitchFamily="34" charset="0"/>
              </a:rPr>
              <a:t>commande</a:t>
            </a:r>
            <a:r>
              <a:rPr lang="en-GB" sz="1100" dirty="0">
                <a:solidFill>
                  <a:schemeClr val="accent5">
                    <a:lumMod val="75000"/>
                  </a:schemeClr>
                </a:solidFill>
                <a:latin typeface="Arial Narrow" panose="020B0606020202030204" pitchFamily="34" charset="0"/>
              </a:rPr>
              <a:t> </a:t>
            </a:r>
            <a:r>
              <a:rPr lang="en-GB" sz="1100" dirty="0" err="1">
                <a:solidFill>
                  <a:schemeClr val="accent5">
                    <a:lumMod val="75000"/>
                  </a:schemeClr>
                </a:solidFill>
                <a:latin typeface="Arial Narrow" panose="020B0606020202030204" pitchFamily="34" charset="0"/>
              </a:rPr>
              <a:t>électroniques</a:t>
            </a:r>
            <a:endParaRPr lang="en-GB" sz="1100" dirty="0">
              <a:solidFill>
                <a:schemeClr val="accent5">
                  <a:lumMod val="75000"/>
                </a:schemeClr>
              </a:solidFill>
              <a:latin typeface="Arial Narrow" pitchFamily="34" charset="0"/>
            </a:endParaRPr>
          </a:p>
        </p:txBody>
      </p:sp>
      <p:sp>
        <p:nvSpPr>
          <p:cNvPr id="120" name="CaixaDeTexto 55"/>
          <p:cNvSpPr txBox="1"/>
          <p:nvPr/>
        </p:nvSpPr>
        <p:spPr>
          <a:xfrm>
            <a:off x="723106" y="3262313"/>
            <a:ext cx="1205707" cy="261610"/>
          </a:xfrm>
          <a:prstGeom prst="rect">
            <a:avLst/>
          </a:prstGeom>
          <a:noFill/>
        </p:spPr>
        <p:txBody>
          <a:bodyPr wrap="square">
            <a:spAutoFit/>
          </a:bodyPr>
          <a:lstStyle/>
          <a:p>
            <a:pPr algn="r">
              <a:defRPr/>
            </a:pPr>
            <a:r>
              <a:rPr lang="en-US" sz="1100" dirty="0" smtClean="0">
                <a:solidFill>
                  <a:schemeClr val="accent5">
                    <a:lumMod val="75000"/>
                  </a:schemeClr>
                </a:solidFill>
                <a:latin typeface="Arial Narrow" pitchFamily="34" charset="0"/>
              </a:rPr>
              <a:t>Services </a:t>
            </a:r>
            <a:r>
              <a:rPr lang="en-US" sz="1100" dirty="0" err="1">
                <a:solidFill>
                  <a:schemeClr val="accent5">
                    <a:lumMod val="75000"/>
                  </a:schemeClr>
                </a:solidFill>
                <a:latin typeface="Arial Narrow" pitchFamily="34" charset="0"/>
              </a:rPr>
              <a:t>en</a:t>
            </a:r>
            <a:r>
              <a:rPr lang="en-US" sz="1100" dirty="0">
                <a:solidFill>
                  <a:schemeClr val="accent5">
                    <a:lumMod val="75000"/>
                  </a:schemeClr>
                </a:solidFill>
                <a:latin typeface="Arial Narrow" pitchFamily="34" charset="0"/>
              </a:rPr>
              <a:t> </a:t>
            </a:r>
            <a:r>
              <a:rPr lang="en-US" sz="1100" dirty="0" err="1">
                <a:solidFill>
                  <a:schemeClr val="accent5">
                    <a:lumMod val="75000"/>
                  </a:schemeClr>
                </a:solidFill>
                <a:latin typeface="Arial Narrow" pitchFamily="34" charset="0"/>
              </a:rPr>
              <a:t>ligne</a:t>
            </a:r>
            <a:endParaRPr lang="pt-PT" sz="1100" dirty="0">
              <a:solidFill>
                <a:schemeClr val="accent5">
                  <a:lumMod val="75000"/>
                </a:schemeClr>
              </a:solidFill>
              <a:latin typeface="Arial Narrow" pitchFamily="34" charset="0"/>
            </a:endParaRPr>
          </a:p>
        </p:txBody>
      </p:sp>
      <p:sp>
        <p:nvSpPr>
          <p:cNvPr id="121" name="CaixaDeTexto 56"/>
          <p:cNvSpPr txBox="1"/>
          <p:nvPr/>
        </p:nvSpPr>
        <p:spPr>
          <a:xfrm>
            <a:off x="304800" y="3590925"/>
            <a:ext cx="1500188" cy="261938"/>
          </a:xfrm>
          <a:prstGeom prst="rect">
            <a:avLst/>
          </a:prstGeom>
          <a:noFill/>
        </p:spPr>
        <p:txBody>
          <a:bodyPr wrap="square">
            <a:spAutoFit/>
          </a:bodyPr>
          <a:lstStyle/>
          <a:p>
            <a:pPr algn="r">
              <a:defRPr/>
            </a:pPr>
            <a:r>
              <a:rPr lang="fr-FR" sz="1100" dirty="0">
                <a:solidFill>
                  <a:schemeClr val="accent5">
                    <a:lumMod val="75000"/>
                  </a:schemeClr>
                </a:solidFill>
                <a:latin typeface="Arial Narrow" panose="020B0606020202030204" pitchFamily="34" charset="0"/>
              </a:rPr>
              <a:t>Alertes par e-mail et SMS</a:t>
            </a:r>
            <a:endParaRPr lang="en-GB" sz="1100" dirty="0">
              <a:solidFill>
                <a:schemeClr val="accent5">
                  <a:lumMod val="75000"/>
                </a:schemeClr>
              </a:solidFill>
              <a:latin typeface="Arial Narrow" pitchFamily="34" charset="0"/>
            </a:endParaRPr>
          </a:p>
        </p:txBody>
      </p:sp>
      <p:sp>
        <p:nvSpPr>
          <p:cNvPr id="122" name="CaixaDeTexto 57"/>
          <p:cNvSpPr txBox="1"/>
          <p:nvPr/>
        </p:nvSpPr>
        <p:spPr>
          <a:xfrm>
            <a:off x="723106" y="4217988"/>
            <a:ext cx="1123157" cy="246062"/>
          </a:xfrm>
          <a:prstGeom prst="rect">
            <a:avLst/>
          </a:prstGeom>
          <a:noFill/>
        </p:spPr>
        <p:txBody>
          <a:bodyPr wrap="square">
            <a:spAutoFit/>
          </a:bodyPr>
          <a:lstStyle/>
          <a:p>
            <a:pPr algn="r">
              <a:lnSpc>
                <a:spcPts val="1200"/>
              </a:lnSpc>
              <a:defRPr/>
            </a:pPr>
            <a:r>
              <a:rPr lang="en-GB" sz="1100" dirty="0" err="1" smtClean="0">
                <a:solidFill>
                  <a:schemeClr val="accent5">
                    <a:lumMod val="75000"/>
                  </a:schemeClr>
                </a:solidFill>
                <a:latin typeface="Arial Narrow" panose="020B0606020202030204" pitchFamily="34" charset="0"/>
              </a:rPr>
              <a:t>Paiement</a:t>
            </a:r>
            <a:r>
              <a:rPr lang="en-GB" sz="1100" dirty="0" smtClean="0">
                <a:solidFill>
                  <a:schemeClr val="accent5">
                    <a:lumMod val="75000"/>
                  </a:schemeClr>
                </a:solidFill>
                <a:latin typeface="Arial Narrow" panose="020B0606020202030204" pitchFamily="34" charset="0"/>
              </a:rPr>
              <a:t> </a:t>
            </a:r>
            <a:r>
              <a:rPr lang="en-GB" sz="1100" dirty="0" err="1">
                <a:solidFill>
                  <a:schemeClr val="accent5">
                    <a:lumMod val="75000"/>
                  </a:schemeClr>
                </a:solidFill>
                <a:latin typeface="Arial Narrow" panose="020B0606020202030204" pitchFamily="34" charset="0"/>
              </a:rPr>
              <a:t>en</a:t>
            </a:r>
            <a:r>
              <a:rPr lang="en-GB" sz="1100" dirty="0">
                <a:solidFill>
                  <a:schemeClr val="accent5">
                    <a:lumMod val="75000"/>
                  </a:schemeClr>
                </a:solidFill>
                <a:latin typeface="Arial Narrow" panose="020B0606020202030204" pitchFamily="34" charset="0"/>
              </a:rPr>
              <a:t> </a:t>
            </a:r>
            <a:r>
              <a:rPr lang="en-GB" sz="1100" dirty="0" err="1">
                <a:solidFill>
                  <a:schemeClr val="accent5">
                    <a:lumMod val="75000"/>
                  </a:schemeClr>
                </a:solidFill>
                <a:latin typeface="Arial Narrow" panose="020B0606020202030204" pitchFamily="34" charset="0"/>
              </a:rPr>
              <a:t>ligne</a:t>
            </a:r>
            <a:endParaRPr lang="en-GB" sz="1100" dirty="0">
              <a:solidFill>
                <a:schemeClr val="accent5">
                  <a:lumMod val="75000"/>
                </a:schemeClr>
              </a:solidFill>
              <a:latin typeface="Arial Narrow" pitchFamily="34" charset="0"/>
            </a:endParaRPr>
          </a:p>
        </p:txBody>
      </p:sp>
      <p:sp>
        <p:nvSpPr>
          <p:cNvPr id="123" name="CaixaDeTexto 58"/>
          <p:cNvSpPr txBox="1"/>
          <p:nvPr/>
        </p:nvSpPr>
        <p:spPr>
          <a:xfrm>
            <a:off x="2316163" y="6165850"/>
            <a:ext cx="2416175" cy="261938"/>
          </a:xfrm>
          <a:prstGeom prst="rect">
            <a:avLst/>
          </a:prstGeom>
          <a:noFill/>
        </p:spPr>
        <p:txBody>
          <a:bodyPr wrap="square">
            <a:spAutoFit/>
          </a:bodyPr>
          <a:lstStyle/>
          <a:p>
            <a:pPr algn="r">
              <a:defRPr/>
            </a:pPr>
            <a:r>
              <a:rPr lang="fr-FR" sz="1100" dirty="0">
                <a:solidFill>
                  <a:schemeClr val="accent5">
                    <a:lumMod val="75000"/>
                  </a:schemeClr>
                </a:solidFill>
                <a:latin typeface="Arial Narrow" panose="020B0606020202030204" pitchFamily="34" charset="0"/>
              </a:rPr>
              <a:t>Système intégré de gestion d'entreprise </a:t>
            </a:r>
            <a:r>
              <a:rPr lang="pt-PT" sz="1100" dirty="0">
                <a:solidFill>
                  <a:schemeClr val="accent5">
                    <a:lumMod val="75000"/>
                  </a:schemeClr>
                </a:solidFill>
                <a:latin typeface="Arial Narrow" panose="020B0606020202030204" pitchFamily="34" charset="0"/>
              </a:rPr>
              <a:t> </a:t>
            </a:r>
          </a:p>
        </p:txBody>
      </p:sp>
      <p:cxnSp>
        <p:nvCxnSpPr>
          <p:cNvPr id="124" name="Conexão recta 60"/>
          <p:cNvCxnSpPr/>
          <p:nvPr/>
        </p:nvCxnSpPr>
        <p:spPr>
          <a:xfrm rot="420000" flipV="1">
            <a:off x="4870450" y="6151563"/>
            <a:ext cx="100013" cy="93662"/>
          </a:xfrm>
          <a:prstGeom prst="line">
            <a:avLst/>
          </a:prstGeom>
        </p:spPr>
        <p:style>
          <a:lnRef idx="1">
            <a:schemeClr val="accent1"/>
          </a:lnRef>
          <a:fillRef idx="0">
            <a:schemeClr val="accent1"/>
          </a:fillRef>
          <a:effectRef idx="0">
            <a:schemeClr val="accent1"/>
          </a:effectRef>
          <a:fontRef idx="minor">
            <a:schemeClr val="tx1"/>
          </a:fontRef>
        </p:style>
      </p:cxnSp>
      <p:sp>
        <p:nvSpPr>
          <p:cNvPr id="125" name="CaixaDeTexto 61"/>
          <p:cNvSpPr txBox="1"/>
          <p:nvPr/>
        </p:nvSpPr>
        <p:spPr>
          <a:xfrm>
            <a:off x="1518443" y="5962650"/>
            <a:ext cx="2982119" cy="246063"/>
          </a:xfrm>
          <a:prstGeom prst="rect">
            <a:avLst/>
          </a:prstGeom>
          <a:noFill/>
        </p:spPr>
        <p:txBody>
          <a:bodyPr wrap="square">
            <a:spAutoFit/>
          </a:bodyPr>
          <a:lstStyle/>
          <a:p>
            <a:pPr algn="r">
              <a:lnSpc>
                <a:spcPts val="1200"/>
              </a:lnSpc>
              <a:defRPr/>
            </a:pPr>
            <a:r>
              <a:rPr lang="fr-FR" sz="1100" dirty="0">
                <a:solidFill>
                  <a:schemeClr val="accent5">
                    <a:lumMod val="75000"/>
                  </a:schemeClr>
                </a:solidFill>
                <a:latin typeface="Arial Narrow" pitchFamily="34" charset="0"/>
              </a:rPr>
              <a:t>Dialogue interactif et assisté avec assistant virtuel</a:t>
            </a:r>
            <a:endParaRPr lang="en-GB" sz="1100" dirty="0">
              <a:solidFill>
                <a:schemeClr val="accent5">
                  <a:lumMod val="75000"/>
                </a:schemeClr>
              </a:solidFill>
              <a:latin typeface="Arial Narrow" pitchFamily="34" charset="0"/>
            </a:endParaRPr>
          </a:p>
        </p:txBody>
      </p:sp>
      <p:pic>
        <p:nvPicPr>
          <p:cNvPr id="126" name="Picture 4" descr="C:\technopolys\technopolys\techno\technoW1\technoW2\images\home_banner_pager.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29125" y="5924550"/>
            <a:ext cx="250825"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27" name="Conexão recta 63"/>
          <p:cNvCxnSpPr/>
          <p:nvPr/>
        </p:nvCxnSpPr>
        <p:spPr>
          <a:xfrm rot="20700000" flipV="1">
            <a:off x="4608513" y="5837238"/>
            <a:ext cx="314325" cy="125412"/>
          </a:xfrm>
          <a:prstGeom prst="line">
            <a:avLst/>
          </a:prstGeom>
        </p:spPr>
        <p:style>
          <a:lnRef idx="1">
            <a:schemeClr val="accent1"/>
          </a:lnRef>
          <a:fillRef idx="0">
            <a:schemeClr val="accent1"/>
          </a:fillRef>
          <a:effectRef idx="0">
            <a:schemeClr val="accent1"/>
          </a:effectRef>
          <a:fontRef idx="minor">
            <a:schemeClr val="tx1"/>
          </a:fontRef>
        </p:style>
      </p:cxnSp>
      <p:sp>
        <p:nvSpPr>
          <p:cNvPr id="128" name="CaixaDeTexto 64"/>
          <p:cNvSpPr txBox="1"/>
          <p:nvPr/>
        </p:nvSpPr>
        <p:spPr>
          <a:xfrm>
            <a:off x="723106" y="4584700"/>
            <a:ext cx="1188244" cy="207749"/>
          </a:xfrm>
          <a:prstGeom prst="rect">
            <a:avLst/>
          </a:prstGeom>
          <a:noFill/>
        </p:spPr>
        <p:txBody>
          <a:bodyPr wrap="square">
            <a:spAutoFit/>
          </a:bodyPr>
          <a:lstStyle/>
          <a:p>
            <a:pPr algn="r" fontAlgn="ctr">
              <a:lnSpc>
                <a:spcPts val="900"/>
              </a:lnSpc>
              <a:defRPr/>
            </a:pPr>
            <a:r>
              <a:rPr lang="en-US" sz="1100" dirty="0" err="1" smtClean="0">
                <a:solidFill>
                  <a:schemeClr val="accent5">
                    <a:lumMod val="75000"/>
                  </a:schemeClr>
                </a:solidFill>
                <a:latin typeface="Arial Narrow" pitchFamily="34" charset="0"/>
              </a:rPr>
              <a:t>Facturation</a:t>
            </a:r>
            <a:r>
              <a:rPr lang="en-US" sz="1100" dirty="0" smtClean="0">
                <a:solidFill>
                  <a:schemeClr val="accent5">
                    <a:lumMod val="75000"/>
                  </a:schemeClr>
                </a:solidFill>
                <a:latin typeface="Arial Narrow" pitchFamily="34" charset="0"/>
              </a:rPr>
              <a:t> </a:t>
            </a:r>
            <a:r>
              <a:rPr lang="en-US" sz="1100" dirty="0" err="1">
                <a:solidFill>
                  <a:schemeClr val="accent5">
                    <a:lumMod val="75000"/>
                  </a:schemeClr>
                </a:solidFill>
                <a:latin typeface="Arial Narrow" pitchFamily="34" charset="0"/>
              </a:rPr>
              <a:t>en</a:t>
            </a:r>
            <a:r>
              <a:rPr lang="en-US" sz="1100" dirty="0">
                <a:solidFill>
                  <a:schemeClr val="accent5">
                    <a:lumMod val="75000"/>
                  </a:schemeClr>
                </a:solidFill>
                <a:latin typeface="Arial Narrow" pitchFamily="34" charset="0"/>
              </a:rPr>
              <a:t> </a:t>
            </a:r>
            <a:r>
              <a:rPr lang="en-US" sz="1100" dirty="0" err="1">
                <a:solidFill>
                  <a:schemeClr val="accent5">
                    <a:lumMod val="75000"/>
                  </a:schemeClr>
                </a:solidFill>
                <a:latin typeface="Arial Narrow" pitchFamily="34" charset="0"/>
              </a:rPr>
              <a:t>ligne</a:t>
            </a:r>
            <a:endParaRPr lang="pt-PT" sz="1100" dirty="0">
              <a:solidFill>
                <a:schemeClr val="accent5">
                  <a:lumMod val="75000"/>
                </a:schemeClr>
              </a:solidFill>
              <a:latin typeface="Arial Narrow" pitchFamily="34" charset="0"/>
            </a:endParaRPr>
          </a:p>
        </p:txBody>
      </p:sp>
      <p:sp>
        <p:nvSpPr>
          <p:cNvPr id="129" name="CaixaDeTexto 66"/>
          <p:cNvSpPr txBox="1"/>
          <p:nvPr/>
        </p:nvSpPr>
        <p:spPr>
          <a:xfrm>
            <a:off x="25400" y="5262563"/>
            <a:ext cx="2238375" cy="207749"/>
          </a:xfrm>
          <a:prstGeom prst="rect">
            <a:avLst/>
          </a:prstGeom>
          <a:noFill/>
        </p:spPr>
        <p:txBody>
          <a:bodyPr wrap="square">
            <a:spAutoFit/>
          </a:bodyPr>
          <a:lstStyle/>
          <a:p>
            <a:pPr algn="r" fontAlgn="ctr">
              <a:lnSpc>
                <a:spcPts val="900"/>
              </a:lnSpc>
              <a:defRPr/>
            </a:pPr>
            <a:r>
              <a:rPr lang="fr-FR" sz="1100" dirty="0">
                <a:solidFill>
                  <a:schemeClr val="accent5">
                    <a:lumMod val="75000"/>
                  </a:schemeClr>
                </a:solidFill>
                <a:latin typeface="Arial Narrow" panose="020B0606020202030204" pitchFamily="34" charset="0"/>
              </a:rPr>
              <a:t>Gestion des fournisseurs et des clients</a:t>
            </a:r>
            <a:endParaRPr lang="pt-PT" sz="1100" dirty="0">
              <a:solidFill>
                <a:schemeClr val="accent5">
                  <a:lumMod val="75000"/>
                </a:schemeClr>
              </a:solidFill>
              <a:latin typeface="Arial Narrow" panose="020B0606020202030204" pitchFamily="34" charset="0"/>
            </a:endParaRPr>
          </a:p>
        </p:txBody>
      </p:sp>
      <p:sp>
        <p:nvSpPr>
          <p:cNvPr id="130" name="CaixaDeTexto 67"/>
          <p:cNvSpPr txBox="1"/>
          <p:nvPr/>
        </p:nvSpPr>
        <p:spPr>
          <a:xfrm>
            <a:off x="-28576" y="5503863"/>
            <a:ext cx="2563813" cy="233397"/>
          </a:xfrm>
          <a:prstGeom prst="rect">
            <a:avLst/>
          </a:prstGeom>
          <a:noFill/>
        </p:spPr>
        <p:txBody>
          <a:bodyPr wrap="square">
            <a:spAutoFit/>
          </a:bodyPr>
          <a:lstStyle/>
          <a:p>
            <a:pPr algn="r" fontAlgn="ctr">
              <a:lnSpc>
                <a:spcPts val="1100"/>
              </a:lnSpc>
              <a:defRPr/>
            </a:pPr>
            <a:r>
              <a:rPr lang="fr-FR" sz="1100" dirty="0">
                <a:solidFill>
                  <a:schemeClr val="accent5">
                    <a:lumMod val="75000"/>
                  </a:schemeClr>
                </a:solidFill>
                <a:latin typeface="Arial Narrow" panose="020B0606020202030204" pitchFamily="34" charset="0"/>
              </a:rPr>
              <a:t>Communication et notification des paiements</a:t>
            </a:r>
            <a:endParaRPr lang="en-GB" sz="1100" dirty="0">
              <a:solidFill>
                <a:schemeClr val="accent5">
                  <a:lumMod val="75000"/>
                </a:schemeClr>
              </a:solidFill>
              <a:latin typeface="Arial Narrow" pitchFamily="34" charset="0"/>
            </a:endParaRPr>
          </a:p>
        </p:txBody>
      </p:sp>
      <p:sp>
        <p:nvSpPr>
          <p:cNvPr id="131" name="CaixaDeTexto 68"/>
          <p:cNvSpPr txBox="1"/>
          <p:nvPr/>
        </p:nvSpPr>
        <p:spPr>
          <a:xfrm>
            <a:off x="199991" y="3925888"/>
            <a:ext cx="1608172" cy="211137"/>
          </a:xfrm>
          <a:prstGeom prst="rect">
            <a:avLst/>
          </a:prstGeom>
          <a:noFill/>
        </p:spPr>
        <p:txBody>
          <a:bodyPr wrap="square">
            <a:spAutoFit/>
          </a:bodyPr>
          <a:lstStyle/>
          <a:p>
            <a:pPr algn="r">
              <a:lnSpc>
                <a:spcPts val="900"/>
              </a:lnSpc>
              <a:defRPr/>
            </a:pPr>
            <a:r>
              <a:rPr lang="en-US" sz="1100" dirty="0">
                <a:solidFill>
                  <a:schemeClr val="accent5">
                    <a:lumMod val="75000"/>
                  </a:schemeClr>
                </a:solidFill>
                <a:latin typeface="Arial Narrow" pitchFamily="34" charset="0"/>
              </a:rPr>
              <a:t>Notification de </a:t>
            </a:r>
            <a:r>
              <a:rPr lang="en-US" sz="1100" dirty="0" err="1">
                <a:solidFill>
                  <a:schemeClr val="accent5">
                    <a:lumMod val="75000"/>
                  </a:schemeClr>
                </a:solidFill>
                <a:latin typeface="Arial Narrow" pitchFamily="34" charset="0"/>
              </a:rPr>
              <a:t>paiement</a:t>
            </a:r>
            <a:endParaRPr lang="en-GB" sz="1100" dirty="0">
              <a:solidFill>
                <a:schemeClr val="accent5">
                  <a:lumMod val="75000"/>
                </a:schemeClr>
              </a:solidFill>
              <a:latin typeface="Arial Narrow" pitchFamily="34" charset="0"/>
            </a:endParaRPr>
          </a:p>
        </p:txBody>
      </p:sp>
      <p:sp>
        <p:nvSpPr>
          <p:cNvPr id="132" name="CaixaDeTexto 69"/>
          <p:cNvSpPr txBox="1"/>
          <p:nvPr/>
        </p:nvSpPr>
        <p:spPr>
          <a:xfrm>
            <a:off x="6245225" y="2751138"/>
            <a:ext cx="1827213" cy="261937"/>
          </a:xfrm>
          <a:prstGeom prst="rect">
            <a:avLst/>
          </a:prstGeom>
          <a:noFill/>
        </p:spPr>
        <p:txBody>
          <a:bodyPr>
            <a:spAutoFit/>
          </a:bodyPr>
          <a:lstStyle/>
          <a:p>
            <a:pPr>
              <a:defRPr/>
            </a:pPr>
            <a:r>
              <a:rPr lang="pt-PT" sz="1100" dirty="0" smtClean="0">
                <a:solidFill>
                  <a:schemeClr val="accent5">
                    <a:lumMod val="75000"/>
                  </a:schemeClr>
                </a:solidFill>
                <a:latin typeface="Arial Narrow" panose="020B0606020202030204" pitchFamily="34" charset="0"/>
              </a:rPr>
              <a:t>Interopérabilité</a:t>
            </a:r>
            <a:endParaRPr lang="en-GB" sz="1100" dirty="0">
              <a:solidFill>
                <a:schemeClr val="accent5">
                  <a:lumMod val="75000"/>
                </a:schemeClr>
              </a:solidFill>
              <a:latin typeface="Arial Narrow" pitchFamily="34" charset="0"/>
            </a:endParaRPr>
          </a:p>
        </p:txBody>
      </p:sp>
      <p:sp>
        <p:nvSpPr>
          <p:cNvPr id="133" name="CaixaDeTexto 70"/>
          <p:cNvSpPr txBox="1"/>
          <p:nvPr/>
        </p:nvSpPr>
        <p:spPr>
          <a:xfrm>
            <a:off x="7150100" y="3386138"/>
            <a:ext cx="1958975" cy="261937"/>
          </a:xfrm>
          <a:prstGeom prst="rect">
            <a:avLst/>
          </a:prstGeom>
          <a:noFill/>
        </p:spPr>
        <p:txBody>
          <a:bodyPr>
            <a:spAutoFit/>
          </a:bodyPr>
          <a:lstStyle/>
          <a:p>
            <a:pPr>
              <a:defRPr/>
            </a:pPr>
            <a:r>
              <a:rPr lang="en-GB" sz="1100" dirty="0" smtClean="0">
                <a:solidFill>
                  <a:schemeClr val="accent5">
                    <a:lumMod val="75000"/>
                  </a:schemeClr>
                </a:solidFill>
                <a:latin typeface="Arial Narrow" panose="020B0606020202030204" pitchFamily="34" charset="0"/>
              </a:rPr>
              <a:t>Service </a:t>
            </a:r>
            <a:r>
              <a:rPr lang="en-GB" sz="1100" dirty="0" err="1">
                <a:solidFill>
                  <a:schemeClr val="accent5">
                    <a:lumMod val="75000"/>
                  </a:schemeClr>
                </a:solidFill>
                <a:latin typeface="Arial Narrow" panose="020B0606020202030204" pitchFamily="34" charset="0"/>
              </a:rPr>
              <a:t>en</a:t>
            </a:r>
            <a:r>
              <a:rPr lang="en-GB" sz="1100" dirty="0">
                <a:solidFill>
                  <a:schemeClr val="accent5">
                    <a:lumMod val="75000"/>
                  </a:schemeClr>
                </a:solidFill>
                <a:latin typeface="Arial Narrow" panose="020B0606020202030204" pitchFamily="34" charset="0"/>
              </a:rPr>
              <a:t> temps </a:t>
            </a:r>
            <a:r>
              <a:rPr lang="en-GB" sz="1100" dirty="0" err="1">
                <a:solidFill>
                  <a:schemeClr val="accent5">
                    <a:lumMod val="75000"/>
                  </a:schemeClr>
                </a:solidFill>
                <a:latin typeface="Arial Narrow" panose="020B0606020202030204" pitchFamily="34" charset="0"/>
              </a:rPr>
              <a:t>réel</a:t>
            </a:r>
            <a:endParaRPr lang="en-GB" sz="1100" dirty="0">
              <a:solidFill>
                <a:schemeClr val="accent5">
                  <a:lumMod val="75000"/>
                </a:schemeClr>
              </a:solidFill>
              <a:latin typeface="Arial Narrow" pitchFamily="34" charset="0"/>
            </a:endParaRPr>
          </a:p>
        </p:txBody>
      </p:sp>
      <p:sp>
        <p:nvSpPr>
          <p:cNvPr id="134" name="CaixaDeTexto 71"/>
          <p:cNvSpPr txBox="1"/>
          <p:nvPr/>
        </p:nvSpPr>
        <p:spPr>
          <a:xfrm>
            <a:off x="7062788" y="3975100"/>
            <a:ext cx="1352550" cy="261938"/>
          </a:xfrm>
          <a:prstGeom prst="rect">
            <a:avLst/>
          </a:prstGeom>
          <a:noFill/>
        </p:spPr>
        <p:txBody>
          <a:bodyPr>
            <a:spAutoFit/>
          </a:bodyPr>
          <a:lstStyle/>
          <a:p>
            <a:pPr>
              <a:buSzPct val="25000"/>
              <a:defRPr/>
            </a:pPr>
            <a:r>
              <a:rPr lang="fr-FR" sz="1100" dirty="0" smtClean="0">
                <a:solidFill>
                  <a:schemeClr val="accent5">
                    <a:lumMod val="75000"/>
                  </a:schemeClr>
                </a:solidFill>
                <a:latin typeface="Arial Narrow" panose="020B0606020202030204" pitchFamily="34" charset="0"/>
                <a:ea typeface="Arial Narrow"/>
                <a:cs typeface="Arial Narrow"/>
                <a:sym typeface="Arial Narrow"/>
              </a:rPr>
              <a:t>Décentralisation</a:t>
            </a:r>
            <a:endParaRPr lang="fr-FR" sz="1100" dirty="0">
              <a:solidFill>
                <a:schemeClr val="accent5">
                  <a:lumMod val="75000"/>
                </a:schemeClr>
              </a:solidFill>
              <a:latin typeface="Arial Narrow" panose="020B0606020202030204" pitchFamily="34" charset="0"/>
              <a:ea typeface="Arial Narrow"/>
              <a:cs typeface="Arial Narrow"/>
              <a:sym typeface="Arial Narrow"/>
            </a:endParaRPr>
          </a:p>
        </p:txBody>
      </p:sp>
      <p:sp>
        <p:nvSpPr>
          <p:cNvPr id="135" name="CaixaDeTexto 72"/>
          <p:cNvSpPr txBox="1"/>
          <p:nvPr/>
        </p:nvSpPr>
        <p:spPr>
          <a:xfrm>
            <a:off x="6904038" y="4202113"/>
            <a:ext cx="2092325" cy="260350"/>
          </a:xfrm>
          <a:prstGeom prst="rect">
            <a:avLst/>
          </a:prstGeom>
          <a:noFill/>
        </p:spPr>
        <p:txBody>
          <a:bodyPr>
            <a:spAutoFit/>
          </a:bodyPr>
          <a:lstStyle/>
          <a:p>
            <a:pPr>
              <a:buSzPct val="25000"/>
              <a:defRPr/>
            </a:pPr>
            <a:r>
              <a:rPr lang="pt-PT" sz="1100" dirty="0">
                <a:solidFill>
                  <a:schemeClr val="accent5">
                    <a:lumMod val="75000"/>
                  </a:schemeClr>
                </a:solidFill>
                <a:latin typeface="Arial Narrow" panose="020B0606020202030204" pitchFamily="34" charset="0"/>
                <a:ea typeface="Arial Narrow"/>
                <a:cs typeface="Arial Narrow"/>
                <a:sym typeface="Arial Narrow"/>
              </a:rPr>
              <a:t>Capacités en temps réel</a:t>
            </a:r>
          </a:p>
        </p:txBody>
      </p:sp>
      <p:cxnSp>
        <p:nvCxnSpPr>
          <p:cNvPr id="136" name="Conexão recta 73"/>
          <p:cNvCxnSpPr/>
          <p:nvPr/>
        </p:nvCxnSpPr>
        <p:spPr>
          <a:xfrm rot="4020000" flipV="1">
            <a:off x="6487319" y="4096544"/>
            <a:ext cx="288925" cy="125413"/>
          </a:xfrm>
          <a:prstGeom prst="line">
            <a:avLst/>
          </a:prstGeom>
        </p:spPr>
        <p:style>
          <a:lnRef idx="1">
            <a:schemeClr val="accent1"/>
          </a:lnRef>
          <a:fillRef idx="0">
            <a:schemeClr val="accent1"/>
          </a:fillRef>
          <a:effectRef idx="0">
            <a:schemeClr val="accent1"/>
          </a:effectRef>
          <a:fontRef idx="minor">
            <a:schemeClr val="tx1"/>
          </a:fontRef>
        </p:style>
      </p:cxnSp>
      <p:cxnSp>
        <p:nvCxnSpPr>
          <p:cNvPr id="137" name="Conexão recta 74"/>
          <p:cNvCxnSpPr/>
          <p:nvPr/>
        </p:nvCxnSpPr>
        <p:spPr>
          <a:xfrm rot="2880000" flipV="1">
            <a:off x="6661944" y="3920331"/>
            <a:ext cx="263525" cy="125413"/>
          </a:xfrm>
          <a:prstGeom prst="line">
            <a:avLst/>
          </a:prstGeom>
        </p:spPr>
        <p:style>
          <a:lnRef idx="1">
            <a:schemeClr val="accent1"/>
          </a:lnRef>
          <a:fillRef idx="0">
            <a:schemeClr val="accent1"/>
          </a:fillRef>
          <a:effectRef idx="0">
            <a:schemeClr val="accent1"/>
          </a:effectRef>
          <a:fontRef idx="minor">
            <a:schemeClr val="tx1"/>
          </a:fontRef>
        </p:style>
      </p:cxnSp>
      <p:cxnSp>
        <p:nvCxnSpPr>
          <p:cNvPr id="138" name="Conexão recta 75"/>
          <p:cNvCxnSpPr/>
          <p:nvPr/>
        </p:nvCxnSpPr>
        <p:spPr>
          <a:xfrm rot="21480000" flipV="1">
            <a:off x="6827838" y="3562350"/>
            <a:ext cx="173037" cy="114300"/>
          </a:xfrm>
          <a:prstGeom prst="line">
            <a:avLst/>
          </a:prstGeom>
        </p:spPr>
        <p:style>
          <a:lnRef idx="1">
            <a:schemeClr val="accent1"/>
          </a:lnRef>
          <a:fillRef idx="0">
            <a:schemeClr val="accent1"/>
          </a:fillRef>
          <a:effectRef idx="0">
            <a:schemeClr val="accent1"/>
          </a:effectRef>
          <a:fontRef idx="minor">
            <a:schemeClr val="tx1"/>
          </a:fontRef>
        </p:style>
      </p:cxnSp>
      <p:pic>
        <p:nvPicPr>
          <p:cNvPr id="139" name="Picture 4" descr="C:\technopolys\technopolys\techno\technoW1\technoW2\images\home_banner_pager.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38950" y="3171825"/>
            <a:ext cx="252413"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0" name="Picture 4" descr="C:\technopolys\technopolys\techno\technoW1\technoW2\images\home_banner_pager.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96063" y="2970213"/>
            <a:ext cx="250825"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1" name="CaixaDeTexto 78"/>
          <p:cNvSpPr txBox="1"/>
          <p:nvPr/>
        </p:nvSpPr>
        <p:spPr>
          <a:xfrm>
            <a:off x="7007225" y="3176588"/>
            <a:ext cx="1824038" cy="260350"/>
          </a:xfrm>
          <a:prstGeom prst="rect">
            <a:avLst/>
          </a:prstGeom>
          <a:noFill/>
        </p:spPr>
        <p:txBody>
          <a:bodyPr>
            <a:spAutoFit/>
          </a:bodyPr>
          <a:lstStyle/>
          <a:p>
            <a:pPr>
              <a:defRPr/>
            </a:pPr>
            <a:r>
              <a:rPr lang="pt-PT" sz="1100" dirty="0">
                <a:solidFill>
                  <a:schemeClr val="accent5">
                    <a:lumMod val="75000"/>
                  </a:schemeClr>
                </a:solidFill>
                <a:latin typeface="Arial Narrow" panose="020B0606020202030204" pitchFamily="34" charset="0"/>
              </a:rPr>
              <a:t> Gestion des ventes</a:t>
            </a:r>
            <a:endParaRPr lang="en-GB" sz="1100" dirty="0">
              <a:solidFill>
                <a:schemeClr val="accent5">
                  <a:lumMod val="75000"/>
                </a:schemeClr>
              </a:solidFill>
              <a:latin typeface="Arial Narrow" pitchFamily="34" charset="0"/>
            </a:endParaRPr>
          </a:p>
        </p:txBody>
      </p:sp>
      <p:sp>
        <p:nvSpPr>
          <p:cNvPr id="142" name="CaixaDeTexto 79"/>
          <p:cNvSpPr txBox="1"/>
          <p:nvPr/>
        </p:nvSpPr>
        <p:spPr>
          <a:xfrm>
            <a:off x="6781800" y="2946400"/>
            <a:ext cx="1558925" cy="261938"/>
          </a:xfrm>
          <a:prstGeom prst="rect">
            <a:avLst/>
          </a:prstGeom>
          <a:noFill/>
        </p:spPr>
        <p:txBody>
          <a:bodyPr>
            <a:spAutoFit/>
          </a:bodyPr>
          <a:lstStyle/>
          <a:p>
            <a:pPr>
              <a:defRPr/>
            </a:pPr>
            <a:r>
              <a:rPr lang="pt-PT" sz="1100" dirty="0">
                <a:solidFill>
                  <a:schemeClr val="accent5">
                    <a:lumMod val="75000"/>
                  </a:schemeClr>
                </a:solidFill>
                <a:latin typeface="Arial Narrow" panose="020B0606020202030204" pitchFamily="34" charset="0"/>
              </a:rPr>
              <a:t>Sécurité et fiabilité</a:t>
            </a:r>
          </a:p>
        </p:txBody>
      </p:sp>
      <p:sp>
        <p:nvSpPr>
          <p:cNvPr id="143" name="CaixaDeTexto 80"/>
          <p:cNvSpPr txBox="1"/>
          <p:nvPr/>
        </p:nvSpPr>
        <p:spPr>
          <a:xfrm>
            <a:off x="6598285" y="4452620"/>
            <a:ext cx="2736215" cy="220573"/>
          </a:xfrm>
          <a:prstGeom prst="rect">
            <a:avLst/>
          </a:prstGeom>
          <a:noFill/>
        </p:spPr>
        <p:txBody>
          <a:bodyPr wrap="square">
            <a:spAutoFit/>
          </a:bodyPr>
          <a:lstStyle/>
          <a:p>
            <a:pPr>
              <a:lnSpc>
                <a:spcPts val="1000"/>
              </a:lnSpc>
              <a:defRPr/>
            </a:pPr>
            <a:r>
              <a:rPr lang="fr-FR" sz="1100" dirty="0">
                <a:solidFill>
                  <a:schemeClr val="accent5">
                    <a:lumMod val="75000"/>
                  </a:schemeClr>
                </a:solidFill>
                <a:latin typeface="Arial Narrow" pitchFamily="34" charset="0"/>
              </a:rPr>
              <a:t>Distribution en ligne de catalogues et de produits</a:t>
            </a:r>
            <a:endParaRPr lang="en-GB" sz="1100" dirty="0">
              <a:solidFill>
                <a:schemeClr val="accent5">
                  <a:lumMod val="75000"/>
                </a:schemeClr>
              </a:solidFill>
              <a:latin typeface="Arial Narrow" pitchFamily="34" charset="0"/>
            </a:endParaRPr>
          </a:p>
        </p:txBody>
      </p:sp>
      <p:pic>
        <p:nvPicPr>
          <p:cNvPr id="144" name="Picture 4" descr="C:\technopolys\technopolys\techno\technoW1\technoW2\images\home_banner_pager.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72300" y="3684588"/>
            <a:ext cx="252413"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5" name="Picture 4" descr="C:\technopolys\technopolys\techno\technoW1\technoW2\images\home_banner_pager.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76950" y="2781300"/>
            <a:ext cx="250825"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6" name="CaixaDeTexto 83"/>
          <p:cNvSpPr txBox="1"/>
          <p:nvPr/>
        </p:nvSpPr>
        <p:spPr>
          <a:xfrm>
            <a:off x="7148513" y="3690938"/>
            <a:ext cx="1944687" cy="261610"/>
          </a:xfrm>
          <a:prstGeom prst="rect">
            <a:avLst/>
          </a:prstGeom>
          <a:noFill/>
        </p:spPr>
        <p:txBody>
          <a:bodyPr>
            <a:spAutoFit/>
          </a:bodyPr>
          <a:lstStyle/>
          <a:p>
            <a:pPr>
              <a:defRPr/>
            </a:pPr>
            <a:r>
              <a:rPr lang="pt-PT" sz="1100" dirty="0">
                <a:solidFill>
                  <a:schemeClr val="accent5">
                    <a:lumMod val="75000"/>
                  </a:schemeClr>
                </a:solidFill>
                <a:latin typeface="Arial Narrow" panose="020B0606020202030204" pitchFamily="34" charset="0"/>
              </a:rPr>
              <a:t>Processus </a:t>
            </a:r>
            <a:r>
              <a:rPr lang="pt-PT" sz="1100" dirty="0" smtClean="0">
                <a:solidFill>
                  <a:schemeClr val="accent5">
                    <a:lumMod val="75000"/>
                  </a:schemeClr>
                </a:solidFill>
                <a:latin typeface="Arial Narrow" panose="020B0606020202030204" pitchFamily="34" charset="0"/>
              </a:rPr>
              <a:t>d‘affaires </a:t>
            </a:r>
            <a:r>
              <a:rPr lang="pt-PT" sz="1100" dirty="0">
                <a:solidFill>
                  <a:schemeClr val="accent5">
                    <a:lumMod val="75000"/>
                  </a:schemeClr>
                </a:solidFill>
                <a:latin typeface="Arial Narrow" panose="020B0606020202030204" pitchFamily="34" charset="0"/>
              </a:rPr>
              <a:t>visuels</a:t>
            </a:r>
          </a:p>
        </p:txBody>
      </p:sp>
      <p:cxnSp>
        <p:nvCxnSpPr>
          <p:cNvPr id="147" name="Conexão recta 102"/>
          <p:cNvCxnSpPr/>
          <p:nvPr/>
        </p:nvCxnSpPr>
        <p:spPr>
          <a:xfrm rot="19980000" flipV="1">
            <a:off x="2162175" y="4748213"/>
            <a:ext cx="314325" cy="125412"/>
          </a:xfrm>
          <a:prstGeom prst="line">
            <a:avLst/>
          </a:prstGeom>
        </p:spPr>
        <p:style>
          <a:lnRef idx="1">
            <a:schemeClr val="accent1"/>
          </a:lnRef>
          <a:fillRef idx="0">
            <a:schemeClr val="accent1"/>
          </a:fillRef>
          <a:effectRef idx="0">
            <a:schemeClr val="accent1"/>
          </a:effectRef>
          <a:fontRef idx="minor">
            <a:schemeClr val="tx1"/>
          </a:fontRef>
        </p:style>
      </p:cxnSp>
      <p:cxnSp>
        <p:nvCxnSpPr>
          <p:cNvPr id="148" name="Conexão recta 103"/>
          <p:cNvCxnSpPr/>
          <p:nvPr/>
        </p:nvCxnSpPr>
        <p:spPr>
          <a:xfrm rot="21000000" flipV="1">
            <a:off x="2030413" y="4448175"/>
            <a:ext cx="214312" cy="125413"/>
          </a:xfrm>
          <a:prstGeom prst="line">
            <a:avLst/>
          </a:prstGeom>
        </p:spPr>
        <p:style>
          <a:lnRef idx="1">
            <a:schemeClr val="accent1"/>
          </a:lnRef>
          <a:fillRef idx="0">
            <a:schemeClr val="accent1"/>
          </a:fillRef>
          <a:effectRef idx="0">
            <a:schemeClr val="accent1"/>
          </a:effectRef>
          <a:fontRef idx="minor">
            <a:schemeClr val="tx1"/>
          </a:fontRef>
        </p:style>
      </p:cxnSp>
      <p:cxnSp>
        <p:nvCxnSpPr>
          <p:cNvPr id="149" name="Conexão recta 104"/>
          <p:cNvCxnSpPr/>
          <p:nvPr/>
        </p:nvCxnSpPr>
        <p:spPr>
          <a:xfrm rot="20700000" flipV="1">
            <a:off x="1954213" y="4230688"/>
            <a:ext cx="214312" cy="26987"/>
          </a:xfrm>
          <a:prstGeom prst="line">
            <a:avLst/>
          </a:prstGeom>
        </p:spPr>
        <p:style>
          <a:lnRef idx="1">
            <a:schemeClr val="accent1"/>
          </a:lnRef>
          <a:fillRef idx="0">
            <a:schemeClr val="accent1"/>
          </a:fillRef>
          <a:effectRef idx="0">
            <a:schemeClr val="accent1"/>
          </a:effectRef>
          <a:fontRef idx="minor">
            <a:schemeClr val="tx1"/>
          </a:fontRef>
        </p:style>
      </p:cxnSp>
      <p:cxnSp>
        <p:nvCxnSpPr>
          <p:cNvPr id="150" name="Conexão recta 105"/>
          <p:cNvCxnSpPr/>
          <p:nvPr/>
        </p:nvCxnSpPr>
        <p:spPr>
          <a:xfrm flipV="1">
            <a:off x="1930400" y="3914775"/>
            <a:ext cx="309563" cy="635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1" name="Conexão recta 106"/>
          <p:cNvCxnSpPr/>
          <p:nvPr/>
        </p:nvCxnSpPr>
        <p:spPr>
          <a:xfrm>
            <a:off x="2003425" y="3773488"/>
            <a:ext cx="330200" cy="30162"/>
          </a:xfrm>
          <a:prstGeom prst="line">
            <a:avLst/>
          </a:prstGeom>
        </p:spPr>
        <p:style>
          <a:lnRef idx="1">
            <a:schemeClr val="accent1"/>
          </a:lnRef>
          <a:fillRef idx="0">
            <a:schemeClr val="accent1"/>
          </a:fillRef>
          <a:effectRef idx="0">
            <a:schemeClr val="accent1"/>
          </a:effectRef>
          <a:fontRef idx="minor">
            <a:schemeClr val="tx1"/>
          </a:fontRef>
        </p:style>
      </p:cxnSp>
      <p:cxnSp>
        <p:nvCxnSpPr>
          <p:cNvPr id="152" name="Conexão recta 107"/>
          <p:cNvCxnSpPr/>
          <p:nvPr/>
        </p:nvCxnSpPr>
        <p:spPr>
          <a:xfrm>
            <a:off x="2049463" y="3475038"/>
            <a:ext cx="309562" cy="255587"/>
          </a:xfrm>
          <a:prstGeom prst="line">
            <a:avLst/>
          </a:prstGeom>
        </p:spPr>
        <p:style>
          <a:lnRef idx="1">
            <a:schemeClr val="accent1"/>
          </a:lnRef>
          <a:fillRef idx="0">
            <a:schemeClr val="accent1"/>
          </a:fillRef>
          <a:effectRef idx="0">
            <a:schemeClr val="accent1"/>
          </a:effectRef>
          <a:fontRef idx="minor">
            <a:schemeClr val="tx1"/>
          </a:fontRef>
        </p:style>
      </p:cxnSp>
      <p:cxnSp>
        <p:nvCxnSpPr>
          <p:cNvPr id="153" name="Conexão recta 108"/>
          <p:cNvCxnSpPr/>
          <p:nvPr/>
        </p:nvCxnSpPr>
        <p:spPr>
          <a:xfrm rot="19200000">
            <a:off x="2473325" y="3228975"/>
            <a:ext cx="0" cy="3444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54" name="Conexão recta 109"/>
          <p:cNvCxnSpPr/>
          <p:nvPr/>
        </p:nvCxnSpPr>
        <p:spPr>
          <a:xfrm rot="11220000" flipV="1">
            <a:off x="2654300" y="4819650"/>
            <a:ext cx="214313" cy="631825"/>
          </a:xfrm>
          <a:prstGeom prst="line">
            <a:avLst/>
          </a:prstGeom>
        </p:spPr>
        <p:style>
          <a:lnRef idx="1">
            <a:schemeClr val="accent1"/>
          </a:lnRef>
          <a:fillRef idx="0">
            <a:schemeClr val="accent1"/>
          </a:fillRef>
          <a:effectRef idx="0">
            <a:schemeClr val="accent1"/>
          </a:effectRef>
          <a:fontRef idx="minor">
            <a:schemeClr val="tx1"/>
          </a:fontRef>
        </p:style>
      </p:cxnSp>
      <p:cxnSp>
        <p:nvCxnSpPr>
          <p:cNvPr id="155" name="Conexão recta 110"/>
          <p:cNvCxnSpPr/>
          <p:nvPr/>
        </p:nvCxnSpPr>
        <p:spPr>
          <a:xfrm rot="11220000" flipV="1">
            <a:off x="2409825" y="4776788"/>
            <a:ext cx="214313" cy="474662"/>
          </a:xfrm>
          <a:prstGeom prst="line">
            <a:avLst/>
          </a:prstGeom>
        </p:spPr>
        <p:style>
          <a:lnRef idx="1">
            <a:schemeClr val="accent1"/>
          </a:lnRef>
          <a:fillRef idx="0">
            <a:schemeClr val="accent1"/>
          </a:fillRef>
          <a:effectRef idx="0">
            <a:schemeClr val="accent1"/>
          </a:effectRef>
          <a:fontRef idx="minor">
            <a:schemeClr val="tx1"/>
          </a:fontRef>
        </p:style>
      </p:cxnSp>
      <p:pic>
        <p:nvPicPr>
          <p:cNvPr id="156" name="Picture 3" descr="C:\technopolys\technopolys\techno\technoW1\technoW2\images\home_banner_pager 1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12900" y="3781425"/>
            <a:ext cx="558800"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7" name="Picture 3" descr="C:\technopolys\technopolys\techno\technoW1\technoW2\images\home_banner_pager 1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14488" y="4056063"/>
            <a:ext cx="558800" cy="560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8" name="Picture 3" descr="C:\technopolys\technopolys\techno\technoW1\technoW2\images\home_banner_pager 1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90688" y="4408488"/>
            <a:ext cx="558800"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9" name="Picture 3" descr="C:\technopolys\technopolys\techno\technoW1\technoW2\images\home_banner_pager 1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62138" y="4778375"/>
            <a:ext cx="558800"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0" name="Picture 3" descr="C:\technopolys\technopolys\techno\technoW1\technoW2\images\home_banner_pager 1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47875" y="5067300"/>
            <a:ext cx="558800"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1" name="Picture 3" descr="C:\technopolys\technopolys\techno\technoW1\technoW2\images\home_banner_pager 1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14500" y="3209925"/>
            <a:ext cx="558800" cy="56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62" name="Conexão recta 117"/>
          <p:cNvCxnSpPr/>
          <p:nvPr/>
        </p:nvCxnSpPr>
        <p:spPr>
          <a:xfrm rot="2040000" flipV="1">
            <a:off x="6767513" y="3725863"/>
            <a:ext cx="217487" cy="125412"/>
          </a:xfrm>
          <a:prstGeom prst="line">
            <a:avLst/>
          </a:prstGeom>
        </p:spPr>
        <p:style>
          <a:lnRef idx="1">
            <a:schemeClr val="accent1"/>
          </a:lnRef>
          <a:fillRef idx="0">
            <a:schemeClr val="accent1"/>
          </a:fillRef>
          <a:effectRef idx="0">
            <a:schemeClr val="accent1"/>
          </a:effectRef>
          <a:fontRef idx="minor">
            <a:schemeClr val="tx1"/>
          </a:fontRef>
        </p:style>
      </p:cxnSp>
      <p:cxnSp>
        <p:nvCxnSpPr>
          <p:cNvPr id="163" name="Conexão recta 118"/>
          <p:cNvCxnSpPr/>
          <p:nvPr/>
        </p:nvCxnSpPr>
        <p:spPr>
          <a:xfrm rot="300000" flipV="1">
            <a:off x="6731000" y="3327400"/>
            <a:ext cx="179388" cy="125413"/>
          </a:xfrm>
          <a:prstGeom prst="line">
            <a:avLst/>
          </a:prstGeom>
        </p:spPr>
        <p:style>
          <a:lnRef idx="1">
            <a:schemeClr val="accent1"/>
          </a:lnRef>
          <a:fillRef idx="0">
            <a:schemeClr val="accent1"/>
          </a:fillRef>
          <a:effectRef idx="0">
            <a:schemeClr val="accent1"/>
          </a:effectRef>
          <a:fontRef idx="minor">
            <a:schemeClr val="tx1"/>
          </a:fontRef>
        </p:style>
      </p:cxnSp>
      <p:cxnSp>
        <p:nvCxnSpPr>
          <p:cNvPr id="164" name="Conexão recta 119"/>
          <p:cNvCxnSpPr/>
          <p:nvPr/>
        </p:nvCxnSpPr>
        <p:spPr>
          <a:xfrm rot="300000" flipV="1">
            <a:off x="6502400" y="3111500"/>
            <a:ext cx="179388" cy="125413"/>
          </a:xfrm>
          <a:prstGeom prst="line">
            <a:avLst/>
          </a:prstGeom>
        </p:spPr>
        <p:style>
          <a:lnRef idx="1">
            <a:schemeClr val="accent1"/>
          </a:lnRef>
          <a:fillRef idx="0">
            <a:schemeClr val="accent1"/>
          </a:fillRef>
          <a:effectRef idx="0">
            <a:schemeClr val="accent1"/>
          </a:effectRef>
          <a:fontRef idx="minor">
            <a:schemeClr val="tx1"/>
          </a:fontRef>
        </p:style>
      </p:cxnSp>
      <p:cxnSp>
        <p:nvCxnSpPr>
          <p:cNvPr id="165" name="Conexão recta 120"/>
          <p:cNvCxnSpPr/>
          <p:nvPr/>
        </p:nvCxnSpPr>
        <p:spPr>
          <a:xfrm rot="16980000" flipV="1">
            <a:off x="6182519" y="2991644"/>
            <a:ext cx="179388" cy="127000"/>
          </a:xfrm>
          <a:prstGeom prst="line">
            <a:avLst/>
          </a:prstGeom>
        </p:spPr>
        <p:style>
          <a:lnRef idx="1">
            <a:schemeClr val="accent1"/>
          </a:lnRef>
          <a:fillRef idx="0">
            <a:schemeClr val="accent1"/>
          </a:fillRef>
          <a:effectRef idx="0">
            <a:schemeClr val="accent1"/>
          </a:effectRef>
          <a:fontRef idx="minor">
            <a:schemeClr val="tx1"/>
          </a:fontRef>
        </p:style>
      </p:cxnSp>
      <p:pic>
        <p:nvPicPr>
          <p:cNvPr id="166" name="Picture 4" descr="C:\technopolys\technopolys\techno\technoW1\technoW2\images\home_banner_pager.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99150" y="4849813"/>
            <a:ext cx="250825"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67" name="Conexão recta 130"/>
          <p:cNvCxnSpPr/>
          <p:nvPr/>
        </p:nvCxnSpPr>
        <p:spPr>
          <a:xfrm rot="20580000" flipH="1">
            <a:off x="2713038" y="2928938"/>
            <a:ext cx="7937" cy="584200"/>
          </a:xfrm>
          <a:prstGeom prst="line">
            <a:avLst/>
          </a:prstGeom>
        </p:spPr>
        <p:style>
          <a:lnRef idx="1">
            <a:schemeClr val="accent1"/>
          </a:lnRef>
          <a:fillRef idx="0">
            <a:schemeClr val="accent1"/>
          </a:fillRef>
          <a:effectRef idx="0">
            <a:schemeClr val="accent1"/>
          </a:effectRef>
          <a:fontRef idx="minor">
            <a:schemeClr val="tx1"/>
          </a:fontRef>
        </p:style>
      </p:cxnSp>
      <p:pic>
        <p:nvPicPr>
          <p:cNvPr id="168" name="Picture 3" descr="C:\technopolys\technopolys\techno\technoW1\technoW2\images\home_banner_pager 1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51088" y="2655888"/>
            <a:ext cx="558800"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69" name="Conexão recta 142"/>
          <p:cNvCxnSpPr/>
          <p:nvPr/>
        </p:nvCxnSpPr>
        <p:spPr>
          <a:xfrm rot="11220000" flipV="1">
            <a:off x="3009900" y="4697413"/>
            <a:ext cx="214313" cy="1017587"/>
          </a:xfrm>
          <a:prstGeom prst="line">
            <a:avLst/>
          </a:prstGeom>
        </p:spPr>
        <p:style>
          <a:lnRef idx="1">
            <a:schemeClr val="accent1"/>
          </a:lnRef>
          <a:fillRef idx="0">
            <a:schemeClr val="accent1"/>
          </a:fillRef>
          <a:effectRef idx="0">
            <a:schemeClr val="accent1"/>
          </a:effectRef>
          <a:fontRef idx="minor">
            <a:schemeClr val="tx1"/>
          </a:fontRef>
        </p:style>
      </p:cxnSp>
      <p:pic>
        <p:nvPicPr>
          <p:cNvPr id="170" name="Picture 3" descr="C:\technopolys\technopolys\techno\technoW1\technoW2\images\home_banner_pager 1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38425" y="5538788"/>
            <a:ext cx="560388"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1" name="CaixaDeTexto 144"/>
          <p:cNvSpPr txBox="1"/>
          <p:nvPr/>
        </p:nvSpPr>
        <p:spPr>
          <a:xfrm>
            <a:off x="0" y="5759450"/>
            <a:ext cx="2859088" cy="207749"/>
          </a:xfrm>
          <a:prstGeom prst="rect">
            <a:avLst/>
          </a:prstGeom>
          <a:noFill/>
        </p:spPr>
        <p:txBody>
          <a:bodyPr wrap="square">
            <a:spAutoFit/>
          </a:bodyPr>
          <a:lstStyle/>
          <a:p>
            <a:pPr algn="r">
              <a:lnSpc>
                <a:spcPts val="900"/>
              </a:lnSpc>
              <a:defRPr/>
            </a:pPr>
            <a:r>
              <a:rPr lang="fr-FR" sz="1100" dirty="0">
                <a:solidFill>
                  <a:schemeClr val="accent5">
                    <a:lumMod val="75000"/>
                  </a:schemeClr>
                </a:solidFill>
                <a:latin typeface="Arial Narrow" panose="020B0606020202030204" pitchFamily="34" charset="0"/>
              </a:rPr>
              <a:t>Assistant virtuel de traitement des commandes</a:t>
            </a:r>
            <a:endParaRPr lang="en-GB" sz="1100" dirty="0">
              <a:solidFill>
                <a:schemeClr val="accent5">
                  <a:lumMod val="75000"/>
                </a:schemeClr>
              </a:solidFill>
              <a:latin typeface="Arial Narrow" pitchFamily="34" charset="0"/>
            </a:endParaRPr>
          </a:p>
        </p:txBody>
      </p:sp>
      <p:sp>
        <p:nvSpPr>
          <p:cNvPr id="172" name="CaixaDeTexto 145"/>
          <p:cNvSpPr txBox="1"/>
          <p:nvPr/>
        </p:nvSpPr>
        <p:spPr>
          <a:xfrm>
            <a:off x="179388" y="3003550"/>
            <a:ext cx="2000250" cy="261610"/>
          </a:xfrm>
          <a:prstGeom prst="rect">
            <a:avLst/>
          </a:prstGeom>
          <a:noFill/>
        </p:spPr>
        <p:txBody>
          <a:bodyPr wrap="square">
            <a:spAutoFit/>
          </a:bodyPr>
          <a:lstStyle/>
          <a:p>
            <a:pPr algn="r">
              <a:defRPr/>
            </a:pPr>
            <a:r>
              <a:rPr lang="en-GB" sz="1100" dirty="0" err="1">
                <a:solidFill>
                  <a:schemeClr val="accent5">
                    <a:lumMod val="75000"/>
                  </a:schemeClr>
                </a:solidFill>
                <a:latin typeface="Arial Narrow" panose="020B0606020202030204" pitchFamily="34" charset="0"/>
              </a:rPr>
              <a:t>Espace</a:t>
            </a:r>
            <a:r>
              <a:rPr lang="en-GB" sz="1100" dirty="0">
                <a:solidFill>
                  <a:schemeClr val="accent5">
                    <a:lumMod val="75000"/>
                  </a:schemeClr>
                </a:solidFill>
                <a:latin typeface="Arial Narrow" panose="020B0606020202030204" pitchFamily="34" charset="0"/>
              </a:rPr>
              <a:t> </a:t>
            </a:r>
            <a:r>
              <a:rPr lang="en-GB" sz="1100" dirty="0" err="1">
                <a:solidFill>
                  <a:schemeClr val="accent5">
                    <a:lumMod val="75000"/>
                  </a:schemeClr>
                </a:solidFill>
                <a:latin typeface="Arial Narrow" panose="020B0606020202030204" pitchFamily="34" charset="0"/>
              </a:rPr>
              <a:t>réservé</a:t>
            </a:r>
            <a:r>
              <a:rPr lang="en-GB" sz="1100" dirty="0">
                <a:solidFill>
                  <a:schemeClr val="accent5">
                    <a:lumMod val="75000"/>
                  </a:schemeClr>
                </a:solidFill>
                <a:latin typeface="Arial Narrow" panose="020B0606020202030204" pitchFamily="34" charset="0"/>
              </a:rPr>
              <a:t> aux </a:t>
            </a:r>
            <a:r>
              <a:rPr lang="en-GB" sz="1100" dirty="0" err="1">
                <a:solidFill>
                  <a:schemeClr val="accent5">
                    <a:lumMod val="75000"/>
                  </a:schemeClr>
                </a:solidFill>
                <a:latin typeface="Arial Narrow" panose="020B0606020202030204" pitchFamily="34" charset="0"/>
              </a:rPr>
              <a:t>entreprises</a:t>
            </a:r>
            <a:endParaRPr lang="en-GB" sz="1100" dirty="0">
              <a:solidFill>
                <a:schemeClr val="accent5">
                  <a:lumMod val="75000"/>
                </a:schemeClr>
              </a:solidFill>
              <a:latin typeface="Arial Narrow" pitchFamily="34" charset="0"/>
            </a:endParaRPr>
          </a:p>
        </p:txBody>
      </p:sp>
      <p:cxnSp>
        <p:nvCxnSpPr>
          <p:cNvPr id="173" name="Conexão recta 146"/>
          <p:cNvCxnSpPr/>
          <p:nvPr/>
        </p:nvCxnSpPr>
        <p:spPr>
          <a:xfrm flipH="1" flipV="1">
            <a:off x="5543550" y="2787650"/>
            <a:ext cx="558800" cy="415925"/>
          </a:xfrm>
          <a:prstGeom prst="line">
            <a:avLst/>
          </a:prstGeom>
        </p:spPr>
        <p:style>
          <a:lnRef idx="1">
            <a:schemeClr val="accent1"/>
          </a:lnRef>
          <a:fillRef idx="0">
            <a:schemeClr val="accent1"/>
          </a:fillRef>
          <a:effectRef idx="0">
            <a:schemeClr val="accent1"/>
          </a:effectRef>
          <a:fontRef idx="minor">
            <a:schemeClr val="tx1"/>
          </a:fontRef>
        </p:style>
      </p:cxnSp>
      <p:cxnSp>
        <p:nvCxnSpPr>
          <p:cNvPr id="174" name="Conexão recta 175"/>
          <p:cNvCxnSpPr/>
          <p:nvPr/>
        </p:nvCxnSpPr>
        <p:spPr>
          <a:xfrm flipV="1">
            <a:off x="5124450" y="6205538"/>
            <a:ext cx="173038" cy="280987"/>
          </a:xfrm>
          <a:prstGeom prst="line">
            <a:avLst/>
          </a:prstGeom>
        </p:spPr>
        <p:style>
          <a:lnRef idx="1">
            <a:schemeClr val="accent1"/>
          </a:lnRef>
          <a:fillRef idx="0">
            <a:schemeClr val="accent1"/>
          </a:fillRef>
          <a:effectRef idx="0">
            <a:schemeClr val="accent1"/>
          </a:effectRef>
          <a:fontRef idx="minor">
            <a:schemeClr val="tx1"/>
          </a:fontRef>
        </p:style>
      </p:cxnSp>
      <p:pic>
        <p:nvPicPr>
          <p:cNvPr id="175" name="Picture 3" descr="C:\technopolys\technopolys\techno\technoW1\technoW2\images\home_banner_pager 1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70088" y="2924175"/>
            <a:ext cx="558800" cy="56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6" name="Picture 4" descr="C:\technopolys\technopolys\techno\technoW1\technoW2\images\home_banner_pager.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62575" y="2579688"/>
            <a:ext cx="250825"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7" name="Picture 4" descr="C:\technopolys\technopolys\techno\technoW1\technoW2\images\home_banner_pager.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37313" y="4397375"/>
            <a:ext cx="250825" cy="25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8" name="CaixaDeTexto 186"/>
          <p:cNvSpPr txBox="1"/>
          <p:nvPr/>
        </p:nvSpPr>
        <p:spPr>
          <a:xfrm>
            <a:off x="5535613" y="2562225"/>
            <a:ext cx="2960687" cy="246063"/>
          </a:xfrm>
          <a:prstGeom prst="rect">
            <a:avLst/>
          </a:prstGeom>
          <a:noFill/>
        </p:spPr>
        <p:txBody>
          <a:bodyPr>
            <a:spAutoFit/>
          </a:bodyPr>
          <a:lstStyle/>
          <a:p>
            <a:pPr>
              <a:lnSpc>
                <a:spcPts val="1186"/>
              </a:lnSpc>
              <a:buSzPct val="25000"/>
              <a:defRPr/>
            </a:pPr>
            <a:r>
              <a:rPr lang="fr-FR" sz="1100" dirty="0">
                <a:solidFill>
                  <a:schemeClr val="accent5">
                    <a:lumMod val="75000"/>
                  </a:schemeClr>
                </a:solidFill>
                <a:latin typeface="Arial Narrow" panose="020B0606020202030204" pitchFamily="34" charset="0"/>
                <a:ea typeface="Arial Narrow"/>
                <a:cs typeface="Arial Narrow"/>
                <a:sym typeface="Arial Narrow"/>
              </a:rPr>
              <a:t>Tirer parti de la compétitivité des entreprises</a:t>
            </a:r>
            <a:endParaRPr lang="pt-PT" sz="1100" dirty="0">
              <a:solidFill>
                <a:schemeClr val="accent5">
                  <a:lumMod val="75000"/>
                </a:schemeClr>
              </a:solidFill>
              <a:latin typeface="Arial Narrow" panose="020B0606020202030204" pitchFamily="34" charset="0"/>
              <a:ea typeface="Arial Narrow"/>
              <a:cs typeface="Arial Narrow"/>
              <a:sym typeface="Arial Narrow"/>
            </a:endParaRPr>
          </a:p>
        </p:txBody>
      </p:sp>
      <p:cxnSp>
        <p:nvCxnSpPr>
          <p:cNvPr id="179" name="Conexão recta 187"/>
          <p:cNvCxnSpPr/>
          <p:nvPr/>
        </p:nvCxnSpPr>
        <p:spPr>
          <a:xfrm>
            <a:off x="6337300" y="4348163"/>
            <a:ext cx="109538" cy="109537"/>
          </a:xfrm>
          <a:prstGeom prst="line">
            <a:avLst/>
          </a:prstGeom>
        </p:spPr>
        <p:style>
          <a:lnRef idx="1">
            <a:schemeClr val="accent1"/>
          </a:lnRef>
          <a:fillRef idx="0">
            <a:schemeClr val="accent1"/>
          </a:fillRef>
          <a:effectRef idx="0">
            <a:schemeClr val="accent1"/>
          </a:effectRef>
          <a:fontRef idx="minor">
            <a:schemeClr val="tx1"/>
          </a:fontRef>
        </p:style>
      </p:cxnSp>
      <p:cxnSp>
        <p:nvCxnSpPr>
          <p:cNvPr id="180" name="Conexão recta 150"/>
          <p:cNvCxnSpPr/>
          <p:nvPr/>
        </p:nvCxnSpPr>
        <p:spPr>
          <a:xfrm>
            <a:off x="3692525" y="3914775"/>
            <a:ext cx="33972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1" name="Conexão recta 13"/>
          <p:cNvCxnSpPr/>
          <p:nvPr/>
        </p:nvCxnSpPr>
        <p:spPr>
          <a:xfrm>
            <a:off x="4570413" y="2508250"/>
            <a:ext cx="0" cy="912813"/>
          </a:xfrm>
          <a:prstGeom prst="line">
            <a:avLst/>
          </a:prstGeom>
        </p:spPr>
        <p:style>
          <a:lnRef idx="1">
            <a:schemeClr val="accent1"/>
          </a:lnRef>
          <a:fillRef idx="0">
            <a:schemeClr val="accent1"/>
          </a:fillRef>
          <a:effectRef idx="0">
            <a:schemeClr val="accent1"/>
          </a:effectRef>
          <a:fontRef idx="minor">
            <a:schemeClr val="tx1"/>
          </a:fontRef>
        </p:style>
      </p:cxnSp>
      <p:cxnSp>
        <p:nvCxnSpPr>
          <p:cNvPr id="182" name="Conexão recta 157"/>
          <p:cNvCxnSpPr/>
          <p:nvPr/>
        </p:nvCxnSpPr>
        <p:spPr>
          <a:xfrm>
            <a:off x="4567238" y="4391025"/>
            <a:ext cx="0" cy="468313"/>
          </a:xfrm>
          <a:prstGeom prst="line">
            <a:avLst/>
          </a:prstGeom>
        </p:spPr>
        <p:style>
          <a:lnRef idx="1">
            <a:schemeClr val="accent1"/>
          </a:lnRef>
          <a:fillRef idx="0">
            <a:schemeClr val="accent1"/>
          </a:fillRef>
          <a:effectRef idx="0">
            <a:schemeClr val="accent1"/>
          </a:effectRef>
          <a:fontRef idx="minor">
            <a:schemeClr val="tx1"/>
          </a:fontRef>
        </p:style>
      </p:cxnSp>
      <p:sp>
        <p:nvSpPr>
          <p:cNvPr id="183" name="Oval 182"/>
          <p:cNvSpPr/>
          <p:nvPr/>
        </p:nvSpPr>
        <p:spPr bwMode="auto">
          <a:xfrm>
            <a:off x="2119717" y="3447631"/>
            <a:ext cx="1457538" cy="1406425"/>
          </a:xfrm>
          <a:prstGeom prst="ellipse">
            <a:avLst/>
          </a:prstGeom>
          <a:solidFill>
            <a:schemeClr val="accent5">
              <a:lumMod val="20000"/>
              <a:lumOff val="80000"/>
            </a:schemeClr>
          </a:solidFill>
          <a:ln w="12700" cap="flat" cmpd="sng" algn="ctr">
            <a:noFill/>
            <a:prstDash val="solid"/>
            <a:round/>
            <a:headEnd type="none" w="sm" len="sm"/>
            <a:tailEnd type="none" w="sm" len="sm"/>
          </a:ln>
          <a:effectLst>
            <a:innerShdw blurRad="63500" dist="50800" dir="18900000">
              <a:prstClr val="black">
                <a:alpha val="50000"/>
              </a:prstClr>
            </a:innerShdw>
          </a:effectLst>
        </p:spPr>
        <p:txBody>
          <a:bodyPr lIns="0" rIns="0" anchor="ctr"/>
          <a:lstStyle/>
          <a:p>
            <a:pPr algn="ctr">
              <a:defRPr/>
            </a:pPr>
            <a:r>
              <a:rPr lang="en-GB" sz="1600" b="1" dirty="0" err="1">
                <a:solidFill>
                  <a:srgbClr val="FF0000"/>
                </a:solidFill>
                <a:latin typeface="Arial Narrow" pitchFamily="34" charset="0"/>
              </a:rPr>
              <a:t>i</a:t>
            </a:r>
            <a:r>
              <a:rPr lang="en-GB" sz="1200" dirty="0" err="1">
                <a:solidFill>
                  <a:schemeClr val="accent5">
                    <a:lumMod val="75000"/>
                  </a:schemeClr>
                </a:solidFill>
                <a:latin typeface="Calisto MT" panose="02040603050505030304" pitchFamily="18" charset="0"/>
              </a:rPr>
              <a:t>BUSINESS</a:t>
            </a:r>
            <a:endParaRPr lang="en-GB" sz="1200" dirty="0">
              <a:solidFill>
                <a:schemeClr val="accent5">
                  <a:lumMod val="75000"/>
                </a:schemeClr>
              </a:solidFill>
              <a:latin typeface="Calisto MT" panose="02040603050505030304" pitchFamily="18" charset="0"/>
            </a:endParaRPr>
          </a:p>
        </p:txBody>
      </p:sp>
      <p:sp>
        <p:nvSpPr>
          <p:cNvPr id="184" name="CaixaDeTexto 2"/>
          <p:cNvSpPr txBox="1"/>
          <p:nvPr/>
        </p:nvSpPr>
        <p:spPr>
          <a:xfrm>
            <a:off x="185738" y="458788"/>
            <a:ext cx="3954462" cy="2349361"/>
          </a:xfrm>
          <a:prstGeom prst="rect">
            <a:avLst/>
          </a:prstGeom>
          <a:noFill/>
        </p:spPr>
        <p:txBody>
          <a:bodyPr>
            <a:spAutoFit/>
          </a:bodyPr>
          <a:lstStyle/>
          <a:p>
            <a:pPr algn="just">
              <a:lnSpc>
                <a:spcPts val="1100"/>
              </a:lnSpc>
              <a:defRPr/>
            </a:pPr>
            <a:r>
              <a:rPr lang="fr-FR" sz="1100" dirty="0">
                <a:solidFill>
                  <a:schemeClr val="accent5">
                    <a:lumMod val="75000"/>
                  </a:schemeClr>
                </a:solidFill>
                <a:latin typeface="Arial Narrow" pitchFamily="34" charset="0"/>
              </a:rPr>
              <a:t>Une solution technologique capable d'établir et de maintenir les entreprises participantes connectées en permanence aux marchés et au monde des affaires sera mise à disposition à partir d'un seul centre de services au Cap-Vert</a:t>
            </a:r>
            <a:r>
              <a:rPr lang="fr-FR" sz="1100" dirty="0" smtClean="0">
                <a:solidFill>
                  <a:schemeClr val="accent5">
                    <a:lumMod val="75000"/>
                  </a:schemeClr>
                </a:solidFill>
                <a:latin typeface="Arial Narrow" pitchFamily="34" charset="0"/>
              </a:rPr>
              <a:t>.</a:t>
            </a:r>
          </a:p>
          <a:p>
            <a:pPr algn="just">
              <a:lnSpc>
                <a:spcPts val="1100"/>
              </a:lnSpc>
              <a:defRPr/>
            </a:pPr>
            <a:endParaRPr lang="fr-FR" sz="1100" dirty="0">
              <a:solidFill>
                <a:schemeClr val="accent5">
                  <a:lumMod val="75000"/>
                </a:schemeClr>
              </a:solidFill>
              <a:latin typeface="Arial Narrow" pitchFamily="34" charset="0"/>
            </a:endParaRPr>
          </a:p>
          <a:p>
            <a:pPr algn="just">
              <a:lnSpc>
                <a:spcPts val="1100"/>
              </a:lnSpc>
              <a:defRPr/>
            </a:pPr>
            <a:r>
              <a:rPr lang="fr-FR" sz="1100" dirty="0" smtClean="0">
                <a:solidFill>
                  <a:schemeClr val="accent5">
                    <a:lumMod val="75000"/>
                  </a:schemeClr>
                </a:solidFill>
                <a:latin typeface="Arial Narrow" pitchFamily="34" charset="0"/>
              </a:rPr>
              <a:t>Sans </a:t>
            </a:r>
            <a:r>
              <a:rPr lang="fr-FR" sz="1100" dirty="0">
                <a:solidFill>
                  <a:schemeClr val="accent5">
                    <a:lumMod val="75000"/>
                  </a:schemeClr>
                </a:solidFill>
                <a:latin typeface="Arial Narrow" pitchFamily="34" charset="0"/>
              </a:rPr>
              <a:t>frais pour les entreprises participantes, une équipe pluridisciplinaire gère la </a:t>
            </a:r>
            <a:r>
              <a:rPr lang="fr-FR" sz="1100" dirty="0" smtClean="0">
                <a:solidFill>
                  <a:schemeClr val="accent5">
                    <a:lumMod val="75000"/>
                  </a:schemeClr>
                </a:solidFill>
                <a:latin typeface="Arial Narrow" pitchFamily="34" charset="0"/>
              </a:rPr>
              <a:t>commercialisation </a:t>
            </a:r>
            <a:r>
              <a:rPr lang="fr-FR" sz="1100" dirty="0">
                <a:solidFill>
                  <a:schemeClr val="accent5">
                    <a:lumMod val="75000"/>
                  </a:schemeClr>
                </a:solidFill>
                <a:latin typeface="Arial Narrow" pitchFamily="34" charset="0"/>
              </a:rPr>
              <a:t>des produits et apportera un soutien à la distribution des produits par voie terrestre, maritime et aérienne, vers et depuis les marchés à fort potentiel, notamment la </a:t>
            </a:r>
            <a:r>
              <a:rPr lang="fr-FR" sz="1100" i="1" dirty="0">
                <a:solidFill>
                  <a:schemeClr val="accent5">
                    <a:lumMod val="75000"/>
                  </a:schemeClr>
                </a:solidFill>
                <a:latin typeface="Arial Narrow" pitchFamily="34" charset="0"/>
              </a:rPr>
              <a:t>CEDEAO</a:t>
            </a:r>
            <a:r>
              <a:rPr lang="fr-FR" sz="1100" dirty="0">
                <a:solidFill>
                  <a:schemeClr val="accent5">
                    <a:lumMod val="75000"/>
                  </a:schemeClr>
                </a:solidFill>
                <a:latin typeface="Arial Narrow" pitchFamily="34" charset="0"/>
              </a:rPr>
              <a:t>, et assure la gestion de l'ensemble </a:t>
            </a:r>
            <a:r>
              <a:rPr lang="fr-FR" sz="1100" dirty="0" smtClean="0">
                <a:solidFill>
                  <a:schemeClr val="accent5">
                    <a:lumMod val="75000"/>
                  </a:schemeClr>
                </a:solidFill>
                <a:latin typeface="Arial Narrow" pitchFamily="34" charset="0"/>
              </a:rPr>
              <a:t>de la </a:t>
            </a:r>
            <a:r>
              <a:rPr lang="fr-FR" sz="1100" dirty="0" err="1" smtClean="0">
                <a:solidFill>
                  <a:schemeClr val="accent5">
                    <a:lumMod val="75000"/>
                  </a:schemeClr>
                </a:solidFill>
                <a:latin typeface="Arial Narrow" pitchFamily="34" charset="0"/>
              </a:rPr>
              <a:t>chaîne</a:t>
            </a:r>
            <a:r>
              <a:rPr lang="fr-FR" sz="1100" dirty="0" smtClean="0">
                <a:solidFill>
                  <a:schemeClr val="accent5">
                    <a:lumMod val="75000"/>
                  </a:schemeClr>
                </a:solidFill>
                <a:latin typeface="Arial Narrow" pitchFamily="34" charset="0"/>
              </a:rPr>
              <a:t> </a:t>
            </a:r>
            <a:r>
              <a:rPr lang="fr-FR" sz="1100" dirty="0">
                <a:solidFill>
                  <a:schemeClr val="accent5">
                    <a:lumMod val="75000"/>
                  </a:schemeClr>
                </a:solidFill>
                <a:latin typeface="Arial Narrow" pitchFamily="34" charset="0"/>
              </a:rPr>
              <a:t>et partage des ressources et des tâches administratives, technologiques et logistiques</a:t>
            </a:r>
            <a:r>
              <a:rPr lang="fr-FR" sz="1100" dirty="0" smtClean="0">
                <a:solidFill>
                  <a:schemeClr val="accent5">
                    <a:lumMod val="75000"/>
                  </a:schemeClr>
                </a:solidFill>
                <a:latin typeface="Arial Narrow" pitchFamily="34" charset="0"/>
              </a:rPr>
              <a:t>.</a:t>
            </a:r>
          </a:p>
          <a:p>
            <a:pPr algn="just">
              <a:lnSpc>
                <a:spcPts val="1100"/>
              </a:lnSpc>
              <a:defRPr/>
            </a:pPr>
            <a:endParaRPr lang="fr-FR" sz="1100" dirty="0">
              <a:solidFill>
                <a:schemeClr val="accent5">
                  <a:lumMod val="75000"/>
                </a:schemeClr>
              </a:solidFill>
              <a:latin typeface="Arial Narrow" pitchFamily="34" charset="0"/>
            </a:endParaRPr>
          </a:p>
          <a:p>
            <a:pPr algn="just">
              <a:lnSpc>
                <a:spcPts val="1100"/>
              </a:lnSpc>
              <a:defRPr/>
            </a:pPr>
            <a:r>
              <a:rPr lang="fr-FR" sz="1100" dirty="0" smtClean="0">
                <a:solidFill>
                  <a:schemeClr val="accent5">
                    <a:lumMod val="75000"/>
                  </a:schemeClr>
                </a:solidFill>
                <a:latin typeface="Arial Narrow" pitchFamily="34" charset="0"/>
              </a:rPr>
              <a:t>Sans </a:t>
            </a:r>
            <a:r>
              <a:rPr lang="fr-FR" sz="1100" dirty="0">
                <a:solidFill>
                  <a:schemeClr val="accent5">
                    <a:lumMod val="75000"/>
                  </a:schemeClr>
                </a:solidFill>
                <a:latin typeface="Arial Narrow" pitchFamily="34" charset="0"/>
              </a:rPr>
              <a:t>frais pour les entreprises participantes, plus de 30 ans d'expérience et de connaissance des marchés cibles seront mis en place, favorisant les partenariats d'affaires, les produits, les services et les opportunités d'affaires en faveur des entreprises participantes.</a:t>
            </a:r>
            <a:endParaRPr lang="en-US" sz="1100" dirty="0">
              <a:solidFill>
                <a:schemeClr val="accent5">
                  <a:lumMod val="75000"/>
                </a:schemeClr>
              </a:solidFill>
              <a:latin typeface="Arial Narrow" pitchFamily="34" charset="0"/>
            </a:endParaRPr>
          </a:p>
        </p:txBody>
      </p:sp>
      <p:cxnSp>
        <p:nvCxnSpPr>
          <p:cNvPr id="185" name="Conexão recta 151"/>
          <p:cNvCxnSpPr/>
          <p:nvPr/>
        </p:nvCxnSpPr>
        <p:spPr>
          <a:xfrm>
            <a:off x="4576763" y="2501900"/>
            <a:ext cx="163671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6" name="Conexão recta 154"/>
          <p:cNvCxnSpPr/>
          <p:nvPr/>
        </p:nvCxnSpPr>
        <p:spPr>
          <a:xfrm>
            <a:off x="4556125" y="4868863"/>
            <a:ext cx="72866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7" name="Conexão recta 155"/>
          <p:cNvCxnSpPr/>
          <p:nvPr/>
        </p:nvCxnSpPr>
        <p:spPr>
          <a:xfrm>
            <a:off x="5292725" y="4870450"/>
            <a:ext cx="0" cy="219075"/>
          </a:xfrm>
          <a:prstGeom prst="line">
            <a:avLst/>
          </a:prstGeom>
        </p:spPr>
        <p:style>
          <a:lnRef idx="1">
            <a:schemeClr val="accent1"/>
          </a:lnRef>
          <a:fillRef idx="0">
            <a:schemeClr val="accent1"/>
          </a:fillRef>
          <a:effectRef idx="0">
            <a:schemeClr val="accent1"/>
          </a:effectRef>
          <a:fontRef idx="minor">
            <a:schemeClr val="tx1"/>
          </a:fontRef>
        </p:style>
      </p:cxnSp>
      <p:cxnSp>
        <p:nvCxnSpPr>
          <p:cNvPr id="188" name="Conexão recta 156"/>
          <p:cNvCxnSpPr/>
          <p:nvPr/>
        </p:nvCxnSpPr>
        <p:spPr>
          <a:xfrm>
            <a:off x="3554413" y="4149725"/>
            <a:ext cx="14446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9" name="Conexão recta 158"/>
          <p:cNvCxnSpPr/>
          <p:nvPr/>
        </p:nvCxnSpPr>
        <p:spPr>
          <a:xfrm>
            <a:off x="3697288" y="3917950"/>
            <a:ext cx="0" cy="2301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90" name="Conexão recta 159"/>
          <p:cNvCxnSpPr/>
          <p:nvPr/>
        </p:nvCxnSpPr>
        <p:spPr>
          <a:xfrm>
            <a:off x="5400675" y="3735388"/>
            <a:ext cx="17462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1" name="Conexão recta 160"/>
          <p:cNvCxnSpPr/>
          <p:nvPr/>
        </p:nvCxnSpPr>
        <p:spPr>
          <a:xfrm>
            <a:off x="5059363" y="3914775"/>
            <a:ext cx="34131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2" name="Conexão recta 162"/>
          <p:cNvCxnSpPr/>
          <p:nvPr/>
        </p:nvCxnSpPr>
        <p:spPr>
          <a:xfrm>
            <a:off x="5400675" y="3730625"/>
            <a:ext cx="0" cy="182563"/>
          </a:xfrm>
          <a:prstGeom prst="line">
            <a:avLst/>
          </a:prstGeom>
        </p:spPr>
        <p:style>
          <a:lnRef idx="1">
            <a:schemeClr val="accent1"/>
          </a:lnRef>
          <a:fillRef idx="0">
            <a:schemeClr val="accent1"/>
          </a:fillRef>
          <a:effectRef idx="0">
            <a:schemeClr val="accent1"/>
          </a:effectRef>
          <a:fontRef idx="minor">
            <a:schemeClr val="tx1"/>
          </a:fontRef>
        </p:style>
      </p:cxnSp>
      <p:sp>
        <p:nvSpPr>
          <p:cNvPr id="193" name="Oval 192"/>
          <p:cNvSpPr/>
          <p:nvPr/>
        </p:nvSpPr>
        <p:spPr bwMode="auto">
          <a:xfrm>
            <a:off x="3956831" y="3335021"/>
            <a:ext cx="1204577" cy="1162335"/>
          </a:xfrm>
          <a:prstGeom prst="ellipse">
            <a:avLst/>
          </a:prstGeom>
          <a:solidFill>
            <a:schemeClr val="accent5">
              <a:lumMod val="20000"/>
              <a:lumOff val="80000"/>
            </a:schemeClr>
          </a:solidFill>
          <a:ln w="12700" cap="flat" cmpd="sng" algn="ctr">
            <a:noFill/>
            <a:prstDash val="solid"/>
            <a:round/>
            <a:headEnd type="none" w="sm" len="sm"/>
            <a:tailEnd type="none" w="sm" len="sm"/>
          </a:ln>
          <a:effectLst>
            <a:innerShdw blurRad="63500" dist="50800" dir="18900000">
              <a:prstClr val="black">
                <a:alpha val="50000"/>
              </a:prstClr>
            </a:innerShdw>
          </a:effectLst>
        </p:spPr>
        <p:txBody>
          <a:bodyPr wrap="none" lIns="0" rIns="0" anchor="ctr"/>
          <a:lstStyle/>
          <a:p>
            <a:pPr algn="ctr">
              <a:defRPr/>
            </a:pPr>
            <a:r>
              <a:rPr lang="en-GB" sz="1100" dirty="0" smtClean="0">
                <a:solidFill>
                  <a:schemeClr val="accent5">
                    <a:lumMod val="75000"/>
                  </a:schemeClr>
                </a:solidFill>
                <a:latin typeface="Calisto MT" panose="02040603050505030304" pitchFamily="18" charset="0"/>
              </a:rPr>
              <a:t>ESPACE</a:t>
            </a:r>
          </a:p>
          <a:p>
            <a:pPr algn="ctr">
              <a:defRPr/>
            </a:pPr>
            <a:r>
              <a:rPr lang="en-GB" sz="1100" dirty="0" smtClean="0">
                <a:solidFill>
                  <a:schemeClr val="accent5">
                    <a:lumMod val="75000"/>
                  </a:schemeClr>
                </a:solidFill>
                <a:latin typeface="Calisto MT" panose="02040603050505030304" pitchFamily="18" charset="0"/>
              </a:rPr>
              <a:t>ENTREPRISES</a:t>
            </a:r>
            <a:endParaRPr lang="en-GB" sz="1100" dirty="0">
              <a:solidFill>
                <a:schemeClr val="accent5">
                  <a:lumMod val="75000"/>
                </a:schemeClr>
              </a:solidFill>
              <a:latin typeface="Calisto MT" panose="02040603050505030304" pitchFamily="18" charset="0"/>
            </a:endParaRPr>
          </a:p>
        </p:txBody>
      </p:sp>
      <p:sp>
        <p:nvSpPr>
          <p:cNvPr id="194" name="Oval 193"/>
          <p:cNvSpPr/>
          <p:nvPr/>
        </p:nvSpPr>
        <p:spPr bwMode="auto">
          <a:xfrm>
            <a:off x="5562274" y="3093343"/>
            <a:ext cx="1325035" cy="1278569"/>
          </a:xfrm>
          <a:prstGeom prst="ellipse">
            <a:avLst/>
          </a:prstGeom>
          <a:solidFill>
            <a:schemeClr val="accent5">
              <a:lumMod val="20000"/>
              <a:lumOff val="80000"/>
            </a:schemeClr>
          </a:solidFill>
          <a:ln w="12700" cap="flat" cmpd="sng" algn="ctr">
            <a:noFill/>
            <a:prstDash val="solid"/>
            <a:round/>
            <a:headEnd type="none" w="sm" len="sm"/>
            <a:tailEnd type="none" w="sm" len="sm"/>
          </a:ln>
          <a:effectLst>
            <a:innerShdw blurRad="63500" dist="50800" dir="18900000">
              <a:prstClr val="black">
                <a:alpha val="50000"/>
              </a:prstClr>
            </a:innerShdw>
          </a:effectLst>
        </p:spPr>
        <p:txBody>
          <a:bodyPr lIns="0" rIns="0" anchor="ctr"/>
          <a:lstStyle/>
          <a:p>
            <a:pPr algn="ctr">
              <a:defRPr/>
            </a:pPr>
            <a:r>
              <a:rPr lang="en-GB" sz="1200" dirty="0">
                <a:solidFill>
                  <a:schemeClr val="accent5">
                    <a:lumMod val="75000"/>
                  </a:schemeClr>
                </a:solidFill>
                <a:latin typeface="Calisto MT" panose="02040603050505030304" pitchFamily="18" charset="0"/>
              </a:rPr>
              <a:t>PARTAGER</a:t>
            </a:r>
            <a:endParaRPr lang="en-GB" sz="1200" b="1" dirty="0">
              <a:solidFill>
                <a:schemeClr val="accent5">
                  <a:lumMod val="75000"/>
                </a:schemeClr>
              </a:solidFill>
              <a:latin typeface="Calisto MT" panose="02040603050505030304" pitchFamily="18" charset="0"/>
            </a:endParaRPr>
          </a:p>
        </p:txBody>
      </p:sp>
      <p:sp>
        <p:nvSpPr>
          <p:cNvPr id="195" name="Oval 194"/>
          <p:cNvSpPr/>
          <p:nvPr/>
        </p:nvSpPr>
        <p:spPr bwMode="auto">
          <a:xfrm>
            <a:off x="4644790" y="5011345"/>
            <a:ext cx="1325035" cy="1278569"/>
          </a:xfrm>
          <a:prstGeom prst="ellipse">
            <a:avLst/>
          </a:prstGeom>
          <a:solidFill>
            <a:schemeClr val="accent5">
              <a:lumMod val="20000"/>
              <a:lumOff val="80000"/>
            </a:schemeClr>
          </a:solidFill>
          <a:ln w="12700" cap="flat" cmpd="sng" algn="ctr">
            <a:noFill/>
            <a:prstDash val="solid"/>
            <a:round/>
            <a:headEnd type="none" w="sm" len="sm"/>
            <a:tailEnd type="none" w="sm" len="sm"/>
          </a:ln>
          <a:effectLst>
            <a:innerShdw blurRad="63500" dist="50800" dir="18900000">
              <a:prstClr val="black">
                <a:alpha val="50000"/>
              </a:prstClr>
            </a:innerShdw>
          </a:effectLst>
        </p:spPr>
        <p:txBody>
          <a:bodyPr lIns="0" rIns="0" anchor="ctr"/>
          <a:lstStyle/>
          <a:p>
            <a:pPr algn="ctr">
              <a:buSzPct val="25000"/>
              <a:defRPr/>
            </a:pPr>
            <a:r>
              <a:rPr lang="fr-FR" sz="1200" dirty="0">
                <a:solidFill>
                  <a:schemeClr val="accent5">
                    <a:lumMod val="75000"/>
                  </a:schemeClr>
                </a:solidFill>
                <a:latin typeface="Calisto MT" panose="02040603050505030304" pitchFamily="18" charset="0"/>
                <a:ea typeface="Arial Narrow"/>
                <a:cs typeface="Arial Narrow"/>
                <a:sym typeface="Arial Narrow"/>
              </a:rPr>
              <a:t>RÉSEAU VIRTUEL</a:t>
            </a:r>
          </a:p>
        </p:txBody>
      </p:sp>
      <p:pic>
        <p:nvPicPr>
          <p:cNvPr id="196" name="Picture 3" descr="C:\technopolys\technopolys\techno\technoW1\technoW2\images\home_banner_pager 1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04963" y="3503613"/>
            <a:ext cx="558800"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7" name="Picture 4" descr="C:\technopolys\technopolys\techno\technoW1\technoW2\images\home_banner_pager.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05388" y="6375400"/>
            <a:ext cx="250825"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9" name="Freeform 80"/>
          <p:cNvSpPr>
            <a:spLocks/>
          </p:cNvSpPr>
          <p:nvPr/>
        </p:nvSpPr>
        <p:spPr bwMode="auto">
          <a:xfrm rot="16200000">
            <a:off x="4508341" y="4488895"/>
            <a:ext cx="123825" cy="125412"/>
          </a:xfrm>
          <a:custGeom>
            <a:avLst/>
            <a:gdLst>
              <a:gd name="T0" fmla="*/ 0 w 78"/>
              <a:gd name="T1" fmla="*/ 79 h 79"/>
              <a:gd name="T2" fmla="*/ 78 w 78"/>
              <a:gd name="T3" fmla="*/ 39 h 79"/>
              <a:gd name="T4" fmla="*/ 0 w 78"/>
              <a:gd name="T5" fmla="*/ 0 h 79"/>
              <a:gd name="T6" fmla="*/ 0 w 78"/>
              <a:gd name="T7" fmla="*/ 79 h 79"/>
              <a:gd name="T8" fmla="*/ 0 60000 65536"/>
              <a:gd name="T9" fmla="*/ 0 60000 65536"/>
              <a:gd name="T10" fmla="*/ 0 60000 65536"/>
              <a:gd name="T11" fmla="*/ 0 60000 65536"/>
              <a:gd name="T12" fmla="*/ 0 w 78"/>
              <a:gd name="T13" fmla="*/ 0 h 79"/>
              <a:gd name="T14" fmla="*/ 78 w 78"/>
              <a:gd name="T15" fmla="*/ 79 h 79"/>
            </a:gdLst>
            <a:ahLst/>
            <a:cxnLst>
              <a:cxn ang="T8">
                <a:pos x="T0" y="T1"/>
              </a:cxn>
              <a:cxn ang="T9">
                <a:pos x="T2" y="T3"/>
              </a:cxn>
              <a:cxn ang="T10">
                <a:pos x="T4" y="T5"/>
              </a:cxn>
              <a:cxn ang="T11">
                <a:pos x="T6" y="T7"/>
              </a:cxn>
            </a:cxnLst>
            <a:rect l="T12" t="T13" r="T14" b="T15"/>
            <a:pathLst>
              <a:path w="78" h="79">
                <a:moveTo>
                  <a:pt x="0" y="79"/>
                </a:moveTo>
                <a:lnTo>
                  <a:pt x="78" y="39"/>
                </a:lnTo>
                <a:lnTo>
                  <a:pt x="0" y="0"/>
                </a:lnTo>
                <a:lnTo>
                  <a:pt x="0" y="79"/>
                </a:lnTo>
                <a:close/>
              </a:path>
            </a:pathLst>
          </a:custGeom>
          <a:solidFill>
            <a:srgbClr val="00B0F0"/>
          </a:solidFill>
          <a:ln w="9525">
            <a:noFill/>
            <a:round/>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lstStyle/>
          <a:p>
            <a:pPr>
              <a:defRPr/>
            </a:pPr>
            <a:endParaRPr lang="pt-PT">
              <a:solidFill>
                <a:srgbClr val="00B0F0"/>
              </a:solidFill>
              <a:cs typeface="Arial" charset="0"/>
            </a:endParaRPr>
          </a:p>
        </p:txBody>
      </p:sp>
      <p:pic>
        <p:nvPicPr>
          <p:cNvPr id="200" name="Picture 4" descr="C:\technopolys\technopolys\techno\technoW1\technoW2\images\home_banner_pager.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57725" y="6175375"/>
            <a:ext cx="250825"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1" name="Freeform 80"/>
          <p:cNvSpPr>
            <a:spLocks/>
          </p:cNvSpPr>
          <p:nvPr/>
        </p:nvSpPr>
        <p:spPr bwMode="auto">
          <a:xfrm>
            <a:off x="3826426" y="3856827"/>
            <a:ext cx="123825" cy="125412"/>
          </a:xfrm>
          <a:custGeom>
            <a:avLst/>
            <a:gdLst>
              <a:gd name="T0" fmla="*/ 0 w 78"/>
              <a:gd name="T1" fmla="*/ 79 h 79"/>
              <a:gd name="T2" fmla="*/ 78 w 78"/>
              <a:gd name="T3" fmla="*/ 39 h 79"/>
              <a:gd name="T4" fmla="*/ 0 w 78"/>
              <a:gd name="T5" fmla="*/ 0 h 79"/>
              <a:gd name="T6" fmla="*/ 0 w 78"/>
              <a:gd name="T7" fmla="*/ 79 h 79"/>
              <a:gd name="T8" fmla="*/ 0 60000 65536"/>
              <a:gd name="T9" fmla="*/ 0 60000 65536"/>
              <a:gd name="T10" fmla="*/ 0 60000 65536"/>
              <a:gd name="T11" fmla="*/ 0 60000 65536"/>
              <a:gd name="T12" fmla="*/ 0 w 78"/>
              <a:gd name="T13" fmla="*/ 0 h 79"/>
              <a:gd name="T14" fmla="*/ 78 w 78"/>
              <a:gd name="T15" fmla="*/ 79 h 79"/>
            </a:gdLst>
            <a:ahLst/>
            <a:cxnLst>
              <a:cxn ang="T8">
                <a:pos x="T0" y="T1"/>
              </a:cxn>
              <a:cxn ang="T9">
                <a:pos x="T2" y="T3"/>
              </a:cxn>
              <a:cxn ang="T10">
                <a:pos x="T4" y="T5"/>
              </a:cxn>
              <a:cxn ang="T11">
                <a:pos x="T6" y="T7"/>
              </a:cxn>
            </a:cxnLst>
            <a:rect l="T12" t="T13" r="T14" b="T15"/>
            <a:pathLst>
              <a:path w="78" h="79">
                <a:moveTo>
                  <a:pt x="0" y="79"/>
                </a:moveTo>
                <a:lnTo>
                  <a:pt x="78" y="39"/>
                </a:lnTo>
                <a:lnTo>
                  <a:pt x="0" y="0"/>
                </a:lnTo>
                <a:lnTo>
                  <a:pt x="0" y="79"/>
                </a:lnTo>
                <a:close/>
              </a:path>
            </a:pathLst>
          </a:custGeom>
          <a:solidFill>
            <a:srgbClr val="00B0F0"/>
          </a:solidFill>
          <a:ln w="9525">
            <a:noFill/>
            <a:round/>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lstStyle/>
          <a:p>
            <a:pPr>
              <a:defRPr/>
            </a:pPr>
            <a:endParaRPr lang="pt-PT">
              <a:solidFill>
                <a:srgbClr val="00B0F0"/>
              </a:solidFill>
              <a:cs typeface="Arial" charset="0"/>
            </a:endParaRPr>
          </a:p>
        </p:txBody>
      </p:sp>
      <p:sp>
        <p:nvSpPr>
          <p:cNvPr id="202" name="Freeform 80"/>
          <p:cNvSpPr>
            <a:spLocks/>
          </p:cNvSpPr>
          <p:nvPr/>
        </p:nvSpPr>
        <p:spPr bwMode="auto">
          <a:xfrm flipH="1">
            <a:off x="5159876" y="3845744"/>
            <a:ext cx="123825" cy="125412"/>
          </a:xfrm>
          <a:custGeom>
            <a:avLst/>
            <a:gdLst>
              <a:gd name="T0" fmla="*/ 0 w 78"/>
              <a:gd name="T1" fmla="*/ 79 h 79"/>
              <a:gd name="T2" fmla="*/ 78 w 78"/>
              <a:gd name="T3" fmla="*/ 39 h 79"/>
              <a:gd name="T4" fmla="*/ 0 w 78"/>
              <a:gd name="T5" fmla="*/ 0 h 79"/>
              <a:gd name="T6" fmla="*/ 0 w 78"/>
              <a:gd name="T7" fmla="*/ 79 h 79"/>
              <a:gd name="T8" fmla="*/ 0 60000 65536"/>
              <a:gd name="T9" fmla="*/ 0 60000 65536"/>
              <a:gd name="T10" fmla="*/ 0 60000 65536"/>
              <a:gd name="T11" fmla="*/ 0 60000 65536"/>
              <a:gd name="T12" fmla="*/ 0 w 78"/>
              <a:gd name="T13" fmla="*/ 0 h 79"/>
              <a:gd name="T14" fmla="*/ 78 w 78"/>
              <a:gd name="T15" fmla="*/ 79 h 79"/>
            </a:gdLst>
            <a:ahLst/>
            <a:cxnLst>
              <a:cxn ang="T8">
                <a:pos x="T0" y="T1"/>
              </a:cxn>
              <a:cxn ang="T9">
                <a:pos x="T2" y="T3"/>
              </a:cxn>
              <a:cxn ang="T10">
                <a:pos x="T4" y="T5"/>
              </a:cxn>
              <a:cxn ang="T11">
                <a:pos x="T6" y="T7"/>
              </a:cxn>
            </a:cxnLst>
            <a:rect l="T12" t="T13" r="T14" b="T15"/>
            <a:pathLst>
              <a:path w="78" h="79">
                <a:moveTo>
                  <a:pt x="0" y="79"/>
                </a:moveTo>
                <a:lnTo>
                  <a:pt x="78" y="39"/>
                </a:lnTo>
                <a:lnTo>
                  <a:pt x="0" y="0"/>
                </a:lnTo>
                <a:lnTo>
                  <a:pt x="0" y="79"/>
                </a:lnTo>
                <a:close/>
              </a:path>
            </a:pathLst>
          </a:custGeom>
          <a:solidFill>
            <a:srgbClr val="00B0F0"/>
          </a:solidFill>
          <a:ln w="9525">
            <a:noFill/>
            <a:round/>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lstStyle/>
          <a:p>
            <a:pPr>
              <a:defRPr/>
            </a:pPr>
            <a:endParaRPr lang="pt-PT">
              <a:solidFill>
                <a:schemeClr val="accent5">
                  <a:lumMod val="75000"/>
                </a:schemeClr>
              </a:solidFill>
              <a:cs typeface="Arial" charset="0"/>
            </a:endParaRPr>
          </a:p>
        </p:txBody>
      </p:sp>
      <p:sp>
        <p:nvSpPr>
          <p:cNvPr id="203" name="Freeform 80"/>
          <p:cNvSpPr>
            <a:spLocks/>
          </p:cNvSpPr>
          <p:nvPr/>
        </p:nvSpPr>
        <p:spPr bwMode="auto">
          <a:xfrm rot="5400000" flipV="1">
            <a:off x="4508406" y="3201135"/>
            <a:ext cx="123825" cy="125412"/>
          </a:xfrm>
          <a:custGeom>
            <a:avLst/>
            <a:gdLst>
              <a:gd name="T0" fmla="*/ 0 w 78"/>
              <a:gd name="T1" fmla="*/ 79 h 79"/>
              <a:gd name="T2" fmla="*/ 78 w 78"/>
              <a:gd name="T3" fmla="*/ 39 h 79"/>
              <a:gd name="T4" fmla="*/ 0 w 78"/>
              <a:gd name="T5" fmla="*/ 0 h 79"/>
              <a:gd name="T6" fmla="*/ 0 w 78"/>
              <a:gd name="T7" fmla="*/ 79 h 79"/>
              <a:gd name="T8" fmla="*/ 0 60000 65536"/>
              <a:gd name="T9" fmla="*/ 0 60000 65536"/>
              <a:gd name="T10" fmla="*/ 0 60000 65536"/>
              <a:gd name="T11" fmla="*/ 0 60000 65536"/>
              <a:gd name="T12" fmla="*/ 0 w 78"/>
              <a:gd name="T13" fmla="*/ 0 h 79"/>
              <a:gd name="T14" fmla="*/ 78 w 78"/>
              <a:gd name="T15" fmla="*/ 79 h 79"/>
            </a:gdLst>
            <a:ahLst/>
            <a:cxnLst>
              <a:cxn ang="T8">
                <a:pos x="T0" y="T1"/>
              </a:cxn>
              <a:cxn ang="T9">
                <a:pos x="T2" y="T3"/>
              </a:cxn>
              <a:cxn ang="T10">
                <a:pos x="T4" y="T5"/>
              </a:cxn>
              <a:cxn ang="T11">
                <a:pos x="T6" y="T7"/>
              </a:cxn>
            </a:cxnLst>
            <a:rect l="T12" t="T13" r="T14" b="T15"/>
            <a:pathLst>
              <a:path w="78" h="79">
                <a:moveTo>
                  <a:pt x="0" y="79"/>
                </a:moveTo>
                <a:lnTo>
                  <a:pt x="78" y="39"/>
                </a:lnTo>
                <a:lnTo>
                  <a:pt x="0" y="0"/>
                </a:lnTo>
                <a:lnTo>
                  <a:pt x="0" y="79"/>
                </a:lnTo>
                <a:close/>
              </a:path>
            </a:pathLst>
          </a:custGeom>
          <a:solidFill>
            <a:srgbClr val="00B0F0"/>
          </a:solidFill>
          <a:ln w="9525">
            <a:noFill/>
            <a:round/>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lstStyle/>
          <a:p>
            <a:pPr>
              <a:defRPr/>
            </a:pPr>
            <a:endParaRPr lang="pt-PT">
              <a:solidFill>
                <a:srgbClr val="00B0F0"/>
              </a:solidFill>
              <a:cs typeface="Arial" charset="0"/>
            </a:endParaRPr>
          </a:p>
        </p:txBody>
      </p:sp>
      <p:sp>
        <p:nvSpPr>
          <p:cNvPr id="204" name="TextBox 52"/>
          <p:cNvSpPr txBox="1">
            <a:spLocks noChangeArrowheads="1"/>
          </p:cNvSpPr>
          <p:nvPr/>
        </p:nvSpPr>
        <p:spPr bwMode="auto">
          <a:xfrm>
            <a:off x="-28575" y="6645275"/>
            <a:ext cx="1503363"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r">
              <a:spcBef>
                <a:spcPct val="0"/>
              </a:spcBef>
              <a:buFontTx/>
              <a:buNone/>
            </a:pPr>
            <a:r>
              <a:rPr lang="pt-PT" altLang="pt-PT" sz="800" i="1">
                <a:solidFill>
                  <a:schemeClr val="bg1"/>
                </a:solidFill>
                <a:latin typeface="Arial Narrow" pitchFamily="34" charset="0"/>
              </a:rPr>
              <a:t>Ref.E-LMBCEDAO/2021/ABC-E.01</a:t>
            </a:r>
            <a:r>
              <a:rPr lang="fr-FR" altLang="pt-PT" sz="800" i="1">
                <a:solidFill>
                  <a:schemeClr val="bg1"/>
                </a:solidFill>
                <a:latin typeface="Arial Narrow" pitchFamily="34" charset="0"/>
              </a:rPr>
              <a:t> </a:t>
            </a:r>
            <a:endParaRPr lang="pt-PT" altLang="pt-PT" sz="800" i="1">
              <a:solidFill>
                <a:schemeClr val="bg1"/>
              </a:solidFill>
              <a:latin typeface="Arial Narrow" pitchFamily="34" charset="0"/>
            </a:endParaRPr>
          </a:p>
        </p:txBody>
      </p:sp>
      <p:pic>
        <p:nvPicPr>
          <p:cNvPr id="205" name="Picture 20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202448" y="2575878"/>
            <a:ext cx="2946343" cy="4233862"/>
          </a:xfrm>
          <a:prstGeom prst="rect">
            <a:avLst/>
          </a:prstGeom>
        </p:spPr>
      </p:pic>
      <p:pic>
        <p:nvPicPr>
          <p:cNvPr id="206" name="Imagem 10" descr="LOGO-Paises ecowas"/>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578340" y="361950"/>
            <a:ext cx="102552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07" name="Conexão recta 151"/>
          <p:cNvCxnSpPr/>
          <p:nvPr/>
        </p:nvCxnSpPr>
        <p:spPr>
          <a:xfrm>
            <a:off x="4573554" y="2501900"/>
            <a:ext cx="222225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8" name="Conexão recta 152"/>
          <p:cNvCxnSpPr/>
          <p:nvPr/>
        </p:nvCxnSpPr>
        <p:spPr>
          <a:xfrm>
            <a:off x="6798945" y="1992313"/>
            <a:ext cx="0" cy="514350"/>
          </a:xfrm>
          <a:prstGeom prst="line">
            <a:avLst/>
          </a:prstGeom>
        </p:spPr>
        <p:style>
          <a:lnRef idx="1">
            <a:schemeClr val="accent1"/>
          </a:lnRef>
          <a:fillRef idx="0">
            <a:schemeClr val="accent1"/>
          </a:fillRef>
          <a:effectRef idx="0">
            <a:schemeClr val="accent1"/>
          </a:effectRef>
          <a:fontRef idx="minor">
            <a:schemeClr val="tx1"/>
          </a:fontRef>
        </p:style>
      </p:cxnSp>
      <p:pic>
        <p:nvPicPr>
          <p:cNvPr id="209" name="Picture 4" descr="C:\technopolys\technopolys\techno\technoW1\technoW2\images\home_banner_pager.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24500" y="749300"/>
            <a:ext cx="252413" cy="25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0" name="CaixaDeTexto 84"/>
          <p:cNvSpPr txBox="1"/>
          <p:nvPr/>
        </p:nvSpPr>
        <p:spPr>
          <a:xfrm>
            <a:off x="4649788" y="768350"/>
            <a:ext cx="947737" cy="261938"/>
          </a:xfrm>
          <a:prstGeom prst="rect">
            <a:avLst/>
          </a:prstGeom>
          <a:noFill/>
        </p:spPr>
        <p:txBody>
          <a:bodyPr>
            <a:spAutoFit/>
          </a:bodyPr>
          <a:lstStyle/>
          <a:p>
            <a:pPr algn="r">
              <a:defRPr/>
            </a:pPr>
            <a:r>
              <a:rPr lang="en-GB" sz="1100" dirty="0">
                <a:solidFill>
                  <a:schemeClr val="accent5">
                    <a:lumMod val="75000"/>
                  </a:schemeClr>
                </a:solidFill>
                <a:latin typeface="Calisto MT" panose="02040603050505030304" pitchFamily="18" charset="0"/>
              </a:rPr>
              <a:t>CEDEAO</a:t>
            </a:r>
          </a:p>
        </p:txBody>
      </p:sp>
      <p:pic>
        <p:nvPicPr>
          <p:cNvPr id="211" name="Picture 4" descr="C:\technopolys\technopolys\techno\technoW1\technoW2\images\home_banner_pager.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32663" y="450850"/>
            <a:ext cx="250825"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2" name="CaixaDeTexto 94"/>
          <p:cNvSpPr txBox="1"/>
          <p:nvPr/>
        </p:nvSpPr>
        <p:spPr>
          <a:xfrm>
            <a:off x="7773988" y="892175"/>
            <a:ext cx="1393825" cy="261938"/>
          </a:xfrm>
          <a:prstGeom prst="rect">
            <a:avLst/>
          </a:prstGeom>
          <a:noFill/>
        </p:spPr>
        <p:txBody>
          <a:bodyPr>
            <a:spAutoFit/>
          </a:bodyPr>
          <a:lstStyle/>
          <a:p>
            <a:pPr>
              <a:defRPr/>
            </a:pPr>
            <a:r>
              <a:rPr lang="en-GB" sz="1100" dirty="0">
                <a:solidFill>
                  <a:schemeClr val="accent5">
                    <a:lumMod val="75000"/>
                  </a:schemeClr>
                </a:solidFill>
                <a:latin typeface="Calisto MT" panose="02040603050505030304" pitchFamily="18" charset="0"/>
              </a:rPr>
              <a:t>PALOP</a:t>
            </a:r>
          </a:p>
        </p:txBody>
      </p:sp>
      <p:cxnSp>
        <p:nvCxnSpPr>
          <p:cNvPr id="213" name="Conexão recta 123"/>
          <p:cNvCxnSpPr/>
          <p:nvPr/>
        </p:nvCxnSpPr>
        <p:spPr>
          <a:xfrm rot="20340000">
            <a:off x="5776913" y="876300"/>
            <a:ext cx="266700" cy="263525"/>
          </a:xfrm>
          <a:prstGeom prst="line">
            <a:avLst/>
          </a:prstGeom>
        </p:spPr>
        <p:style>
          <a:lnRef idx="1">
            <a:schemeClr val="accent1"/>
          </a:lnRef>
          <a:fillRef idx="0">
            <a:schemeClr val="accent1"/>
          </a:fillRef>
          <a:effectRef idx="0">
            <a:schemeClr val="accent1"/>
          </a:effectRef>
          <a:fontRef idx="minor">
            <a:schemeClr val="tx1"/>
          </a:fontRef>
        </p:style>
      </p:cxnSp>
      <p:cxnSp>
        <p:nvCxnSpPr>
          <p:cNvPr id="214" name="Conexão recta 126"/>
          <p:cNvCxnSpPr/>
          <p:nvPr/>
        </p:nvCxnSpPr>
        <p:spPr>
          <a:xfrm rot="3600000" flipH="1" flipV="1">
            <a:off x="7276306" y="581819"/>
            <a:ext cx="1588" cy="22225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5" name="Conexão recta 128"/>
          <p:cNvCxnSpPr/>
          <p:nvPr/>
        </p:nvCxnSpPr>
        <p:spPr>
          <a:xfrm rot="3600000" flipH="1" flipV="1">
            <a:off x="7531894" y="991394"/>
            <a:ext cx="0" cy="182562"/>
          </a:xfrm>
          <a:prstGeom prst="line">
            <a:avLst/>
          </a:prstGeom>
        </p:spPr>
        <p:style>
          <a:lnRef idx="1">
            <a:schemeClr val="accent1"/>
          </a:lnRef>
          <a:fillRef idx="0">
            <a:schemeClr val="accent1"/>
          </a:fillRef>
          <a:effectRef idx="0">
            <a:schemeClr val="accent1"/>
          </a:effectRef>
          <a:fontRef idx="minor">
            <a:schemeClr val="tx1"/>
          </a:fontRef>
        </p:style>
      </p:cxnSp>
      <p:sp>
        <p:nvSpPr>
          <p:cNvPr id="216" name="CaixaDeTexto 138"/>
          <p:cNvSpPr txBox="1"/>
          <p:nvPr/>
        </p:nvSpPr>
        <p:spPr>
          <a:xfrm>
            <a:off x="4652963" y="161925"/>
            <a:ext cx="981075" cy="211138"/>
          </a:xfrm>
          <a:prstGeom prst="rect">
            <a:avLst/>
          </a:prstGeom>
          <a:noFill/>
        </p:spPr>
        <p:txBody>
          <a:bodyPr>
            <a:spAutoFit/>
          </a:bodyPr>
          <a:lstStyle/>
          <a:p>
            <a:pPr algn="r">
              <a:lnSpc>
                <a:spcPts val="900"/>
              </a:lnSpc>
              <a:defRPr/>
            </a:pPr>
            <a:r>
              <a:rPr lang="en-GB" sz="1100" dirty="0">
                <a:solidFill>
                  <a:schemeClr val="accent5">
                    <a:lumMod val="75000"/>
                  </a:schemeClr>
                </a:solidFill>
                <a:latin typeface="Calisto MT" panose="02040603050505030304" pitchFamily="18" charset="0"/>
              </a:rPr>
              <a:t>UE / SPG+</a:t>
            </a:r>
          </a:p>
        </p:txBody>
      </p:sp>
      <p:pic>
        <p:nvPicPr>
          <p:cNvPr id="217" name="Picture 4" descr="C:\technopolys\technopolys\techno\technoW1\technoW2\images\home_banner_pager.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65788" y="122238"/>
            <a:ext cx="252412" cy="25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18" name="Conexão recta 141"/>
          <p:cNvCxnSpPr/>
          <p:nvPr/>
        </p:nvCxnSpPr>
        <p:spPr>
          <a:xfrm rot="480000" flipH="1" flipV="1">
            <a:off x="5792788" y="374650"/>
            <a:ext cx="488950" cy="438150"/>
          </a:xfrm>
          <a:prstGeom prst="line">
            <a:avLst/>
          </a:prstGeom>
        </p:spPr>
        <p:style>
          <a:lnRef idx="1">
            <a:schemeClr val="accent1"/>
          </a:lnRef>
          <a:fillRef idx="0">
            <a:schemeClr val="accent1"/>
          </a:fillRef>
          <a:effectRef idx="0">
            <a:schemeClr val="accent1"/>
          </a:effectRef>
          <a:fontRef idx="minor">
            <a:schemeClr val="tx1"/>
          </a:fontRef>
        </p:style>
      </p:cxnSp>
      <p:pic>
        <p:nvPicPr>
          <p:cNvPr id="219" name="Picture 4" descr="C:\technopolys\technopolys\techno\technoW1\technoW2\images\home_banner_pager.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40613" y="1503363"/>
            <a:ext cx="250825"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0" name="CaixaDeTexto 147"/>
          <p:cNvSpPr txBox="1"/>
          <p:nvPr/>
        </p:nvSpPr>
        <p:spPr>
          <a:xfrm>
            <a:off x="7607300" y="1490663"/>
            <a:ext cx="855663" cy="261937"/>
          </a:xfrm>
          <a:prstGeom prst="rect">
            <a:avLst/>
          </a:prstGeom>
          <a:noFill/>
        </p:spPr>
        <p:txBody>
          <a:bodyPr>
            <a:spAutoFit/>
          </a:bodyPr>
          <a:lstStyle/>
          <a:p>
            <a:pPr>
              <a:defRPr/>
            </a:pPr>
            <a:r>
              <a:rPr lang="en-GB" sz="1100" dirty="0">
                <a:solidFill>
                  <a:schemeClr val="accent5">
                    <a:lumMod val="75000"/>
                  </a:schemeClr>
                </a:solidFill>
                <a:latin typeface="Calisto MT" panose="02040603050505030304" pitchFamily="18" charset="0"/>
              </a:rPr>
              <a:t>BRÉSIL</a:t>
            </a:r>
          </a:p>
        </p:txBody>
      </p:sp>
      <p:cxnSp>
        <p:nvCxnSpPr>
          <p:cNvPr id="221" name="Conexão recta 148"/>
          <p:cNvCxnSpPr/>
          <p:nvPr/>
        </p:nvCxnSpPr>
        <p:spPr>
          <a:xfrm rot="3960000" flipH="1" flipV="1">
            <a:off x="7345363" y="1601787"/>
            <a:ext cx="1588" cy="220663"/>
          </a:xfrm>
          <a:prstGeom prst="line">
            <a:avLst/>
          </a:prstGeom>
        </p:spPr>
        <p:style>
          <a:lnRef idx="1">
            <a:schemeClr val="accent1"/>
          </a:lnRef>
          <a:fillRef idx="0">
            <a:schemeClr val="accent1"/>
          </a:fillRef>
          <a:effectRef idx="0">
            <a:schemeClr val="accent1"/>
          </a:effectRef>
          <a:fontRef idx="minor">
            <a:schemeClr val="tx1"/>
          </a:fontRef>
        </p:style>
      </p:cxnSp>
      <p:sp>
        <p:nvSpPr>
          <p:cNvPr id="222" name="CaixaDeTexto 87"/>
          <p:cNvSpPr txBox="1"/>
          <p:nvPr/>
        </p:nvSpPr>
        <p:spPr>
          <a:xfrm>
            <a:off x="6786563" y="-4763"/>
            <a:ext cx="1476375" cy="261938"/>
          </a:xfrm>
          <a:prstGeom prst="rect">
            <a:avLst/>
          </a:prstGeom>
          <a:noFill/>
        </p:spPr>
        <p:txBody>
          <a:bodyPr>
            <a:spAutoFit/>
          </a:bodyPr>
          <a:lstStyle/>
          <a:p>
            <a:pPr>
              <a:defRPr/>
            </a:pPr>
            <a:r>
              <a:rPr lang="en-GB" sz="1100" dirty="0">
                <a:solidFill>
                  <a:schemeClr val="accent5">
                    <a:lumMod val="75000"/>
                  </a:schemeClr>
                </a:solidFill>
                <a:latin typeface="Calisto MT" panose="02040603050505030304" pitchFamily="18" charset="0"/>
              </a:rPr>
              <a:t>AGOA</a:t>
            </a:r>
          </a:p>
        </p:txBody>
      </p:sp>
      <p:pic>
        <p:nvPicPr>
          <p:cNvPr id="223" name="Picture 4" descr="C:\technopolys\technopolys\techno\technoW1\technoW2\images\home_banner_pager.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91200" y="1506538"/>
            <a:ext cx="250825"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4" name="CaixaDeTexto 84"/>
          <p:cNvSpPr txBox="1"/>
          <p:nvPr/>
        </p:nvSpPr>
        <p:spPr>
          <a:xfrm>
            <a:off x="4926013" y="1501775"/>
            <a:ext cx="925512" cy="260350"/>
          </a:xfrm>
          <a:prstGeom prst="rect">
            <a:avLst/>
          </a:prstGeom>
          <a:noFill/>
        </p:spPr>
        <p:txBody>
          <a:bodyPr>
            <a:spAutoFit/>
          </a:bodyPr>
          <a:lstStyle/>
          <a:p>
            <a:pPr algn="r">
              <a:defRPr/>
            </a:pPr>
            <a:r>
              <a:rPr lang="pt-PT" sz="1100" i="1" dirty="0">
                <a:solidFill>
                  <a:schemeClr val="accent5">
                    <a:lumMod val="75000"/>
                  </a:schemeClr>
                </a:solidFill>
                <a:latin typeface="Calisto MT" panose="02040603050505030304" pitchFamily="18" charset="0"/>
              </a:rPr>
              <a:t>AfCFTA</a:t>
            </a:r>
            <a:endParaRPr lang="en-GB" sz="1100" dirty="0">
              <a:solidFill>
                <a:schemeClr val="accent5">
                  <a:lumMod val="75000"/>
                </a:schemeClr>
              </a:solidFill>
              <a:latin typeface="Calisto MT" panose="02040603050505030304" pitchFamily="18" charset="0"/>
            </a:endParaRPr>
          </a:p>
        </p:txBody>
      </p:sp>
      <p:cxnSp>
        <p:nvCxnSpPr>
          <p:cNvPr id="225" name="Conexão recta 123"/>
          <p:cNvCxnSpPr/>
          <p:nvPr/>
        </p:nvCxnSpPr>
        <p:spPr>
          <a:xfrm rot="3480000" flipV="1">
            <a:off x="6025357" y="1643856"/>
            <a:ext cx="177800" cy="125413"/>
          </a:xfrm>
          <a:prstGeom prst="line">
            <a:avLst/>
          </a:prstGeom>
        </p:spPr>
        <p:style>
          <a:lnRef idx="1">
            <a:schemeClr val="accent1"/>
          </a:lnRef>
          <a:fillRef idx="0">
            <a:schemeClr val="accent1"/>
          </a:fillRef>
          <a:effectRef idx="0">
            <a:schemeClr val="accent1"/>
          </a:effectRef>
          <a:fontRef idx="minor">
            <a:schemeClr val="tx1"/>
          </a:fontRef>
        </p:style>
      </p:cxnSp>
      <p:pic>
        <p:nvPicPr>
          <p:cNvPr id="226" name="Picture 4" descr="C:\technopolys\technopolys\techno\technoW1\technoW2\images\home_banner_pager.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97775" y="901700"/>
            <a:ext cx="250825"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27" name="Conexão recta 152"/>
          <p:cNvCxnSpPr/>
          <p:nvPr/>
        </p:nvCxnSpPr>
        <p:spPr>
          <a:xfrm>
            <a:off x="6745288" y="241300"/>
            <a:ext cx="0" cy="382588"/>
          </a:xfrm>
          <a:prstGeom prst="line">
            <a:avLst/>
          </a:prstGeom>
        </p:spPr>
        <p:style>
          <a:lnRef idx="1">
            <a:schemeClr val="accent1"/>
          </a:lnRef>
          <a:fillRef idx="0">
            <a:schemeClr val="accent1"/>
          </a:fillRef>
          <a:effectRef idx="0">
            <a:schemeClr val="accent1"/>
          </a:effectRef>
          <a:fontRef idx="minor">
            <a:schemeClr val="tx1"/>
          </a:fontRef>
        </p:style>
      </p:cxnSp>
      <p:grpSp>
        <p:nvGrpSpPr>
          <p:cNvPr id="228" name="Group 8"/>
          <p:cNvGrpSpPr>
            <a:grpSpLocks/>
          </p:cNvGrpSpPr>
          <p:nvPr/>
        </p:nvGrpSpPr>
        <p:grpSpPr bwMode="auto">
          <a:xfrm>
            <a:off x="5376863" y="1717675"/>
            <a:ext cx="219075" cy="225425"/>
            <a:chOff x="4786665" y="1771928"/>
            <a:chExt cx="218581" cy="360928"/>
          </a:xfrm>
        </p:grpSpPr>
        <p:cxnSp>
          <p:nvCxnSpPr>
            <p:cNvPr id="229" name="Straight Connector 228"/>
            <p:cNvCxnSpPr/>
            <p:nvPr/>
          </p:nvCxnSpPr>
          <p:spPr>
            <a:xfrm>
              <a:off x="4859525" y="1771928"/>
              <a:ext cx="0" cy="289759"/>
            </a:xfrm>
            <a:prstGeom prst="line">
              <a:avLst/>
            </a:prstGeom>
          </p:spPr>
          <p:style>
            <a:lnRef idx="1">
              <a:schemeClr val="accent1"/>
            </a:lnRef>
            <a:fillRef idx="0">
              <a:schemeClr val="accent1"/>
            </a:fillRef>
            <a:effectRef idx="0">
              <a:schemeClr val="accent1"/>
            </a:effectRef>
            <a:fontRef idx="minor">
              <a:schemeClr val="tx1"/>
            </a:fontRef>
          </p:style>
        </p:cxnSp>
        <p:cxnSp>
          <p:nvCxnSpPr>
            <p:cNvPr id="230" name="Straight Connector 229"/>
            <p:cNvCxnSpPr/>
            <p:nvPr/>
          </p:nvCxnSpPr>
          <p:spPr>
            <a:xfrm>
              <a:off x="4859525" y="2076938"/>
              <a:ext cx="14413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1" name="Straight Connector 230"/>
            <p:cNvCxnSpPr/>
            <p:nvPr/>
          </p:nvCxnSpPr>
          <p:spPr>
            <a:xfrm>
              <a:off x="5005246" y="1982894"/>
              <a:ext cx="0" cy="149962"/>
            </a:xfrm>
            <a:prstGeom prst="line">
              <a:avLst/>
            </a:prstGeom>
          </p:spPr>
          <p:style>
            <a:lnRef idx="1">
              <a:schemeClr val="accent1"/>
            </a:lnRef>
            <a:fillRef idx="0">
              <a:schemeClr val="accent1"/>
            </a:fillRef>
            <a:effectRef idx="0">
              <a:schemeClr val="accent1"/>
            </a:effectRef>
            <a:fontRef idx="minor">
              <a:schemeClr val="tx1"/>
            </a:fontRef>
          </p:style>
        </p:cxnSp>
        <p:cxnSp>
          <p:nvCxnSpPr>
            <p:cNvPr id="232" name="Straight Connector 231"/>
            <p:cNvCxnSpPr/>
            <p:nvPr/>
          </p:nvCxnSpPr>
          <p:spPr>
            <a:xfrm rot="5400000">
              <a:off x="4861110" y="1700025"/>
              <a:ext cx="0" cy="148889"/>
            </a:xfrm>
            <a:prstGeom prst="line">
              <a:avLst/>
            </a:prstGeom>
          </p:spPr>
          <p:style>
            <a:lnRef idx="1">
              <a:schemeClr val="accent1"/>
            </a:lnRef>
            <a:fillRef idx="0">
              <a:schemeClr val="accent1"/>
            </a:fillRef>
            <a:effectRef idx="0">
              <a:schemeClr val="accent1"/>
            </a:effectRef>
            <a:fontRef idx="minor">
              <a:schemeClr val="tx1"/>
            </a:fontRef>
          </p:style>
        </p:cxnSp>
      </p:grpSp>
      <p:sp>
        <p:nvSpPr>
          <p:cNvPr id="233" name="TextBox 232"/>
          <p:cNvSpPr txBox="1"/>
          <p:nvPr/>
        </p:nvSpPr>
        <p:spPr>
          <a:xfrm>
            <a:off x="5448300" y="1785938"/>
            <a:ext cx="982663" cy="297517"/>
          </a:xfrm>
          <a:prstGeom prst="rect">
            <a:avLst/>
          </a:prstGeom>
          <a:noFill/>
        </p:spPr>
        <p:txBody>
          <a:bodyPr wrap="square">
            <a:spAutoFit/>
          </a:bodyPr>
          <a:lstStyle/>
          <a:p>
            <a:pPr fontAlgn="auto">
              <a:lnSpc>
                <a:spcPts val="800"/>
              </a:lnSpc>
              <a:spcBef>
                <a:spcPts val="0"/>
              </a:spcBef>
              <a:spcAft>
                <a:spcPts val="0"/>
              </a:spcAft>
              <a:defRPr/>
            </a:pPr>
            <a:r>
              <a:rPr lang="pt-PT" sz="1000" i="1" dirty="0" smtClean="0">
                <a:solidFill>
                  <a:schemeClr val="accent5">
                    <a:lumMod val="75000"/>
                  </a:schemeClr>
                </a:solidFill>
                <a:latin typeface="Arial Narrow" pitchFamily="34" charset="0"/>
                <a:cs typeface="+mn-cs"/>
              </a:rPr>
              <a:t>+1.3 </a:t>
            </a:r>
            <a:r>
              <a:rPr lang="pt-PT" sz="1000" i="1" dirty="0">
                <a:solidFill>
                  <a:schemeClr val="accent5">
                    <a:lumMod val="75000"/>
                  </a:schemeClr>
                </a:solidFill>
                <a:latin typeface="Arial Narrow" pitchFamily="34" charset="0"/>
              </a:rPr>
              <a:t>milliards de consommateurs</a:t>
            </a:r>
            <a:endParaRPr lang="pt-PT" sz="1000" i="1" dirty="0">
              <a:solidFill>
                <a:schemeClr val="accent5">
                  <a:lumMod val="75000"/>
                </a:schemeClr>
              </a:solidFill>
              <a:latin typeface="Arial Narrow" pitchFamily="34" charset="0"/>
              <a:cs typeface="+mn-cs"/>
            </a:endParaRPr>
          </a:p>
        </p:txBody>
      </p:sp>
      <p:grpSp>
        <p:nvGrpSpPr>
          <p:cNvPr id="234" name="Group 152"/>
          <p:cNvGrpSpPr>
            <a:grpSpLocks/>
          </p:cNvGrpSpPr>
          <p:nvPr/>
        </p:nvGrpSpPr>
        <p:grpSpPr bwMode="auto">
          <a:xfrm>
            <a:off x="7823200" y="1719263"/>
            <a:ext cx="219075" cy="361950"/>
            <a:chOff x="4786665" y="1771928"/>
            <a:chExt cx="218581" cy="360928"/>
          </a:xfrm>
        </p:grpSpPr>
        <p:cxnSp>
          <p:nvCxnSpPr>
            <p:cNvPr id="235" name="Straight Connector 234"/>
            <p:cNvCxnSpPr/>
            <p:nvPr/>
          </p:nvCxnSpPr>
          <p:spPr>
            <a:xfrm>
              <a:off x="4859525" y="1771928"/>
              <a:ext cx="0" cy="289692"/>
            </a:xfrm>
            <a:prstGeom prst="line">
              <a:avLst/>
            </a:prstGeom>
          </p:spPr>
          <p:style>
            <a:lnRef idx="1">
              <a:schemeClr val="accent1"/>
            </a:lnRef>
            <a:fillRef idx="0">
              <a:schemeClr val="accent1"/>
            </a:fillRef>
            <a:effectRef idx="0">
              <a:schemeClr val="accent1"/>
            </a:effectRef>
            <a:fontRef idx="minor">
              <a:schemeClr val="tx1"/>
            </a:fontRef>
          </p:style>
        </p:cxnSp>
        <p:cxnSp>
          <p:nvCxnSpPr>
            <p:cNvPr id="236" name="Straight Connector 235"/>
            <p:cNvCxnSpPr/>
            <p:nvPr/>
          </p:nvCxnSpPr>
          <p:spPr>
            <a:xfrm>
              <a:off x="4859525" y="2075867"/>
              <a:ext cx="14413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7" name="Straight Connector 236"/>
            <p:cNvCxnSpPr/>
            <p:nvPr/>
          </p:nvCxnSpPr>
          <p:spPr>
            <a:xfrm>
              <a:off x="5005246" y="1984052"/>
              <a:ext cx="0" cy="148804"/>
            </a:xfrm>
            <a:prstGeom prst="line">
              <a:avLst/>
            </a:prstGeom>
          </p:spPr>
          <p:style>
            <a:lnRef idx="1">
              <a:schemeClr val="accent1"/>
            </a:lnRef>
            <a:fillRef idx="0">
              <a:schemeClr val="accent1"/>
            </a:fillRef>
            <a:effectRef idx="0">
              <a:schemeClr val="accent1"/>
            </a:effectRef>
            <a:fontRef idx="minor">
              <a:schemeClr val="tx1"/>
            </a:fontRef>
          </p:style>
        </p:cxnSp>
        <p:cxnSp>
          <p:nvCxnSpPr>
            <p:cNvPr id="238" name="Straight Connector 237"/>
            <p:cNvCxnSpPr/>
            <p:nvPr/>
          </p:nvCxnSpPr>
          <p:spPr>
            <a:xfrm rot="5400000">
              <a:off x="4861110" y="1700649"/>
              <a:ext cx="0" cy="148889"/>
            </a:xfrm>
            <a:prstGeom prst="line">
              <a:avLst/>
            </a:prstGeom>
          </p:spPr>
          <p:style>
            <a:lnRef idx="1">
              <a:schemeClr val="accent1"/>
            </a:lnRef>
            <a:fillRef idx="0">
              <a:schemeClr val="accent1"/>
            </a:fillRef>
            <a:effectRef idx="0">
              <a:schemeClr val="accent1"/>
            </a:effectRef>
            <a:fontRef idx="minor">
              <a:schemeClr val="tx1"/>
            </a:fontRef>
          </p:style>
        </p:cxnSp>
      </p:grpSp>
      <p:sp>
        <p:nvSpPr>
          <p:cNvPr id="239" name="TextBox 238"/>
          <p:cNvSpPr txBox="1"/>
          <p:nvPr/>
        </p:nvSpPr>
        <p:spPr>
          <a:xfrm>
            <a:off x="7969250" y="1863725"/>
            <a:ext cx="1035050" cy="300038"/>
          </a:xfrm>
          <a:prstGeom prst="rect">
            <a:avLst/>
          </a:prstGeom>
          <a:noFill/>
        </p:spPr>
        <p:txBody>
          <a:bodyPr>
            <a:spAutoFit/>
          </a:bodyPr>
          <a:lstStyle/>
          <a:p>
            <a:pPr fontAlgn="auto">
              <a:lnSpc>
                <a:spcPts val="800"/>
              </a:lnSpc>
              <a:spcBef>
                <a:spcPts val="0"/>
              </a:spcBef>
              <a:spcAft>
                <a:spcPts val="0"/>
              </a:spcAft>
              <a:defRPr/>
            </a:pPr>
            <a:r>
              <a:rPr lang="pt-PT" sz="1000" i="1" dirty="0" smtClean="0">
                <a:solidFill>
                  <a:schemeClr val="accent5">
                    <a:lumMod val="75000"/>
                  </a:schemeClr>
                </a:solidFill>
                <a:latin typeface="Arial Narrow" pitchFamily="34" charset="0"/>
                <a:cs typeface="+mn-cs"/>
              </a:rPr>
              <a:t>+200  </a:t>
            </a:r>
            <a:r>
              <a:rPr lang="pt-PT" sz="1000" i="1" dirty="0">
                <a:solidFill>
                  <a:schemeClr val="accent5">
                    <a:lumMod val="75000"/>
                  </a:schemeClr>
                </a:solidFill>
                <a:latin typeface="Arial Narrow" pitchFamily="34" charset="0"/>
              </a:rPr>
              <a:t>millions de consommateurs</a:t>
            </a:r>
          </a:p>
        </p:txBody>
      </p:sp>
      <p:grpSp>
        <p:nvGrpSpPr>
          <p:cNvPr id="240" name="Group 159"/>
          <p:cNvGrpSpPr>
            <a:grpSpLocks/>
          </p:cNvGrpSpPr>
          <p:nvPr/>
        </p:nvGrpSpPr>
        <p:grpSpPr bwMode="auto">
          <a:xfrm>
            <a:off x="7989888" y="1149350"/>
            <a:ext cx="163512" cy="298450"/>
            <a:chOff x="4786665" y="1771928"/>
            <a:chExt cx="218581" cy="360928"/>
          </a:xfrm>
        </p:grpSpPr>
        <p:cxnSp>
          <p:nvCxnSpPr>
            <p:cNvPr id="241" name="Straight Connector 240"/>
            <p:cNvCxnSpPr/>
            <p:nvPr/>
          </p:nvCxnSpPr>
          <p:spPr>
            <a:xfrm>
              <a:off x="4860940" y="1771928"/>
              <a:ext cx="0" cy="287974"/>
            </a:xfrm>
            <a:prstGeom prst="line">
              <a:avLst/>
            </a:prstGeom>
          </p:spPr>
          <p:style>
            <a:lnRef idx="1">
              <a:schemeClr val="accent1"/>
            </a:lnRef>
            <a:fillRef idx="0">
              <a:schemeClr val="accent1"/>
            </a:fillRef>
            <a:effectRef idx="0">
              <a:schemeClr val="accent1"/>
            </a:effectRef>
            <a:fontRef idx="minor">
              <a:schemeClr val="tx1"/>
            </a:fontRef>
          </p:style>
        </p:cxnSp>
        <p:cxnSp>
          <p:nvCxnSpPr>
            <p:cNvPr id="242" name="Straight Connector 241"/>
            <p:cNvCxnSpPr/>
            <p:nvPr/>
          </p:nvCxnSpPr>
          <p:spPr>
            <a:xfrm>
              <a:off x="4860940" y="2075261"/>
              <a:ext cx="14218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3" name="Straight Connector 242"/>
            <p:cNvCxnSpPr/>
            <p:nvPr/>
          </p:nvCxnSpPr>
          <p:spPr>
            <a:xfrm>
              <a:off x="5005246" y="1985030"/>
              <a:ext cx="0" cy="147826"/>
            </a:xfrm>
            <a:prstGeom prst="line">
              <a:avLst/>
            </a:prstGeom>
          </p:spPr>
          <p:style>
            <a:lnRef idx="1">
              <a:schemeClr val="accent1"/>
            </a:lnRef>
            <a:fillRef idx="0">
              <a:schemeClr val="accent1"/>
            </a:fillRef>
            <a:effectRef idx="0">
              <a:schemeClr val="accent1"/>
            </a:effectRef>
            <a:fontRef idx="minor">
              <a:schemeClr val="tx1"/>
            </a:fontRef>
          </p:style>
        </p:cxnSp>
        <p:cxnSp>
          <p:nvCxnSpPr>
            <p:cNvPr id="244" name="Straight Connector 243"/>
            <p:cNvCxnSpPr/>
            <p:nvPr/>
          </p:nvCxnSpPr>
          <p:spPr>
            <a:xfrm rot="5400000">
              <a:off x="4860941" y="1701492"/>
              <a:ext cx="0" cy="148551"/>
            </a:xfrm>
            <a:prstGeom prst="line">
              <a:avLst/>
            </a:prstGeom>
          </p:spPr>
          <p:style>
            <a:lnRef idx="1">
              <a:schemeClr val="accent1"/>
            </a:lnRef>
            <a:fillRef idx="0">
              <a:schemeClr val="accent1"/>
            </a:fillRef>
            <a:effectRef idx="0">
              <a:schemeClr val="accent1"/>
            </a:effectRef>
            <a:fontRef idx="minor">
              <a:schemeClr val="tx1"/>
            </a:fontRef>
          </p:style>
        </p:cxnSp>
      </p:grpSp>
      <p:sp>
        <p:nvSpPr>
          <p:cNvPr id="245" name="TextBox 244"/>
          <p:cNvSpPr txBox="1"/>
          <p:nvPr/>
        </p:nvSpPr>
        <p:spPr>
          <a:xfrm>
            <a:off x="8101013" y="1243013"/>
            <a:ext cx="1022350" cy="300660"/>
          </a:xfrm>
          <a:prstGeom prst="rect">
            <a:avLst/>
          </a:prstGeom>
          <a:noFill/>
        </p:spPr>
        <p:txBody>
          <a:bodyPr>
            <a:spAutoFit/>
          </a:bodyPr>
          <a:lstStyle/>
          <a:p>
            <a:pPr fontAlgn="auto">
              <a:lnSpc>
                <a:spcPts val="800"/>
              </a:lnSpc>
              <a:spcBef>
                <a:spcPts val="0"/>
              </a:spcBef>
              <a:spcAft>
                <a:spcPts val="0"/>
              </a:spcAft>
              <a:defRPr/>
            </a:pPr>
            <a:r>
              <a:rPr lang="pt-PT" sz="1000" i="1" dirty="0" smtClean="0">
                <a:solidFill>
                  <a:schemeClr val="accent5">
                    <a:lumMod val="75000"/>
                  </a:schemeClr>
                </a:solidFill>
                <a:latin typeface="Arial Narrow" pitchFamily="34" charset="0"/>
                <a:cs typeface="+mn-cs"/>
              </a:rPr>
              <a:t>+70  </a:t>
            </a:r>
            <a:r>
              <a:rPr lang="pt-PT" sz="1000" i="1" dirty="0">
                <a:solidFill>
                  <a:schemeClr val="accent5">
                    <a:lumMod val="75000"/>
                  </a:schemeClr>
                </a:solidFill>
                <a:latin typeface="Arial Narrow" pitchFamily="34" charset="0"/>
              </a:rPr>
              <a:t>millions de consommateurs</a:t>
            </a:r>
          </a:p>
        </p:txBody>
      </p:sp>
      <p:grpSp>
        <p:nvGrpSpPr>
          <p:cNvPr id="246" name="Group 168"/>
          <p:cNvGrpSpPr>
            <a:grpSpLocks/>
          </p:cNvGrpSpPr>
          <p:nvPr/>
        </p:nvGrpSpPr>
        <p:grpSpPr bwMode="auto">
          <a:xfrm>
            <a:off x="7712075" y="652463"/>
            <a:ext cx="163513" cy="184150"/>
            <a:chOff x="4786665" y="1771928"/>
            <a:chExt cx="218581" cy="360928"/>
          </a:xfrm>
        </p:grpSpPr>
        <p:cxnSp>
          <p:nvCxnSpPr>
            <p:cNvPr id="247" name="Straight Connector 246"/>
            <p:cNvCxnSpPr/>
            <p:nvPr/>
          </p:nvCxnSpPr>
          <p:spPr>
            <a:xfrm>
              <a:off x="4860941" y="1771928"/>
              <a:ext cx="0" cy="289364"/>
            </a:xfrm>
            <a:prstGeom prst="line">
              <a:avLst/>
            </a:prstGeom>
          </p:spPr>
          <p:style>
            <a:lnRef idx="1">
              <a:schemeClr val="accent1"/>
            </a:lnRef>
            <a:fillRef idx="0">
              <a:schemeClr val="accent1"/>
            </a:fillRef>
            <a:effectRef idx="0">
              <a:schemeClr val="accent1"/>
            </a:effectRef>
            <a:fontRef idx="minor">
              <a:schemeClr val="tx1"/>
            </a:fontRef>
          </p:style>
        </p:cxnSp>
        <p:cxnSp>
          <p:nvCxnSpPr>
            <p:cNvPr id="248" name="Straight Connector 247"/>
            <p:cNvCxnSpPr/>
            <p:nvPr/>
          </p:nvCxnSpPr>
          <p:spPr>
            <a:xfrm>
              <a:off x="4860941" y="2076850"/>
              <a:ext cx="14218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9" name="Straight Connector 248"/>
            <p:cNvCxnSpPr/>
            <p:nvPr/>
          </p:nvCxnSpPr>
          <p:spPr>
            <a:xfrm>
              <a:off x="5005246" y="1983506"/>
              <a:ext cx="0" cy="14935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0" name="Straight Connector 249"/>
            <p:cNvCxnSpPr/>
            <p:nvPr/>
          </p:nvCxnSpPr>
          <p:spPr>
            <a:xfrm rot="5400000">
              <a:off x="4860941" y="1700763"/>
              <a:ext cx="0" cy="148550"/>
            </a:xfrm>
            <a:prstGeom prst="line">
              <a:avLst/>
            </a:prstGeom>
          </p:spPr>
          <p:style>
            <a:lnRef idx="1">
              <a:schemeClr val="accent1"/>
            </a:lnRef>
            <a:fillRef idx="0">
              <a:schemeClr val="accent1"/>
            </a:fillRef>
            <a:effectRef idx="0">
              <a:schemeClr val="accent1"/>
            </a:effectRef>
            <a:fontRef idx="minor">
              <a:schemeClr val="tx1"/>
            </a:fontRef>
          </p:style>
        </p:cxnSp>
      </p:grpSp>
      <p:sp>
        <p:nvSpPr>
          <p:cNvPr id="251" name="TextBox 250"/>
          <p:cNvSpPr txBox="1"/>
          <p:nvPr/>
        </p:nvSpPr>
        <p:spPr>
          <a:xfrm>
            <a:off x="7821613" y="661988"/>
            <a:ext cx="993775" cy="301625"/>
          </a:xfrm>
          <a:prstGeom prst="rect">
            <a:avLst/>
          </a:prstGeom>
          <a:noFill/>
        </p:spPr>
        <p:txBody>
          <a:bodyPr>
            <a:spAutoFit/>
          </a:bodyPr>
          <a:lstStyle/>
          <a:p>
            <a:pPr fontAlgn="auto">
              <a:lnSpc>
                <a:spcPts val="800"/>
              </a:lnSpc>
              <a:spcBef>
                <a:spcPts val="0"/>
              </a:spcBef>
              <a:spcAft>
                <a:spcPts val="0"/>
              </a:spcAft>
              <a:defRPr/>
            </a:pPr>
            <a:r>
              <a:rPr lang="pt-PT" sz="1000" i="1" dirty="0" smtClean="0">
                <a:solidFill>
                  <a:schemeClr val="accent5">
                    <a:lumMod val="75000"/>
                  </a:schemeClr>
                </a:solidFill>
                <a:latin typeface="Arial Narrow" pitchFamily="34" charset="0"/>
                <a:cs typeface="+mn-cs"/>
              </a:rPr>
              <a:t>+292  </a:t>
            </a:r>
            <a:r>
              <a:rPr lang="pt-PT" sz="1000" i="1" dirty="0">
                <a:solidFill>
                  <a:schemeClr val="accent5">
                    <a:lumMod val="75000"/>
                  </a:schemeClr>
                </a:solidFill>
                <a:latin typeface="Arial Narrow" pitchFamily="34" charset="0"/>
              </a:rPr>
              <a:t>millions de consommateurs</a:t>
            </a:r>
          </a:p>
        </p:txBody>
      </p:sp>
      <p:pic>
        <p:nvPicPr>
          <p:cNvPr id="252" name="Picture 4" descr="C:\technopolys\technopolys\techno\technoW1\technoW2\images\home_banner_pager.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19875" y="1588"/>
            <a:ext cx="250825"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3" name="Oval 252"/>
          <p:cNvSpPr/>
          <p:nvPr/>
        </p:nvSpPr>
        <p:spPr bwMode="auto">
          <a:xfrm>
            <a:off x="6084717" y="561459"/>
            <a:ext cx="1319490" cy="1406426"/>
          </a:xfrm>
          <a:prstGeom prst="ellipse">
            <a:avLst/>
          </a:prstGeom>
          <a:solidFill>
            <a:schemeClr val="accent5">
              <a:lumMod val="20000"/>
              <a:lumOff val="80000"/>
            </a:schemeClr>
          </a:solidFill>
          <a:ln w="12700" cap="flat" cmpd="sng" algn="ctr">
            <a:noFill/>
            <a:prstDash val="solid"/>
            <a:round/>
            <a:headEnd type="none" w="sm" len="sm"/>
            <a:tailEnd type="none" w="sm" len="sm"/>
          </a:ln>
          <a:effectLst>
            <a:innerShdw blurRad="63500" dist="50800" dir="18900000">
              <a:prstClr val="black">
                <a:alpha val="50000"/>
              </a:prstClr>
            </a:innerShdw>
          </a:effectLst>
        </p:spPr>
        <p:txBody>
          <a:bodyPr lIns="0" rIns="0" anchor="ctr"/>
          <a:lstStyle/>
          <a:p>
            <a:pPr algn="ctr">
              <a:defRPr/>
            </a:pPr>
            <a:endParaRPr lang="en-GB" sz="1200" dirty="0">
              <a:solidFill>
                <a:schemeClr val="accent5">
                  <a:lumMod val="75000"/>
                </a:schemeClr>
              </a:solidFill>
              <a:latin typeface="Calisto MT" panose="02040603050505030304" pitchFamily="18" charset="0"/>
            </a:endParaRPr>
          </a:p>
        </p:txBody>
      </p:sp>
      <p:grpSp>
        <p:nvGrpSpPr>
          <p:cNvPr id="254" name="Group 179"/>
          <p:cNvGrpSpPr>
            <a:grpSpLocks/>
          </p:cNvGrpSpPr>
          <p:nvPr/>
        </p:nvGrpSpPr>
        <p:grpSpPr bwMode="auto">
          <a:xfrm>
            <a:off x="7056438" y="204788"/>
            <a:ext cx="163512" cy="185737"/>
            <a:chOff x="4786665" y="1771928"/>
            <a:chExt cx="218581" cy="360928"/>
          </a:xfrm>
        </p:grpSpPr>
        <p:cxnSp>
          <p:nvCxnSpPr>
            <p:cNvPr id="255" name="Straight Connector 254"/>
            <p:cNvCxnSpPr/>
            <p:nvPr/>
          </p:nvCxnSpPr>
          <p:spPr>
            <a:xfrm>
              <a:off x="4860940" y="1771928"/>
              <a:ext cx="0" cy="289977"/>
            </a:xfrm>
            <a:prstGeom prst="line">
              <a:avLst/>
            </a:prstGeom>
          </p:spPr>
          <p:style>
            <a:lnRef idx="1">
              <a:schemeClr val="accent1"/>
            </a:lnRef>
            <a:fillRef idx="0">
              <a:schemeClr val="accent1"/>
            </a:fillRef>
            <a:effectRef idx="0">
              <a:schemeClr val="accent1"/>
            </a:effectRef>
            <a:fontRef idx="minor">
              <a:schemeClr val="tx1"/>
            </a:fontRef>
          </p:style>
        </p:cxnSp>
        <p:cxnSp>
          <p:nvCxnSpPr>
            <p:cNvPr id="256" name="Straight Connector 255"/>
            <p:cNvCxnSpPr/>
            <p:nvPr/>
          </p:nvCxnSpPr>
          <p:spPr>
            <a:xfrm>
              <a:off x="4860940" y="2077328"/>
              <a:ext cx="14218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p:nvCxnSpPr>
          <p:spPr>
            <a:xfrm>
              <a:off x="5005246" y="1984783"/>
              <a:ext cx="0" cy="148073"/>
            </a:xfrm>
            <a:prstGeom prst="line">
              <a:avLst/>
            </a:prstGeom>
          </p:spPr>
          <p:style>
            <a:lnRef idx="1">
              <a:schemeClr val="accent1"/>
            </a:lnRef>
            <a:fillRef idx="0">
              <a:schemeClr val="accent1"/>
            </a:fillRef>
            <a:effectRef idx="0">
              <a:schemeClr val="accent1"/>
            </a:effectRef>
            <a:fontRef idx="minor">
              <a:schemeClr val="tx1"/>
            </a:fontRef>
          </p:style>
        </p:cxnSp>
        <p:cxnSp>
          <p:nvCxnSpPr>
            <p:cNvPr id="258" name="Straight Connector 257"/>
            <p:cNvCxnSpPr/>
            <p:nvPr/>
          </p:nvCxnSpPr>
          <p:spPr>
            <a:xfrm rot="5400000">
              <a:off x="4860941" y="1700736"/>
              <a:ext cx="0" cy="148551"/>
            </a:xfrm>
            <a:prstGeom prst="line">
              <a:avLst/>
            </a:prstGeom>
          </p:spPr>
          <p:style>
            <a:lnRef idx="1">
              <a:schemeClr val="accent1"/>
            </a:lnRef>
            <a:fillRef idx="0">
              <a:schemeClr val="accent1"/>
            </a:fillRef>
            <a:effectRef idx="0">
              <a:schemeClr val="accent1"/>
            </a:effectRef>
            <a:fontRef idx="minor">
              <a:schemeClr val="tx1"/>
            </a:fontRef>
          </p:style>
        </p:cxnSp>
      </p:grpSp>
      <p:sp>
        <p:nvSpPr>
          <p:cNvPr id="259" name="TextBox 258"/>
          <p:cNvSpPr txBox="1"/>
          <p:nvPr/>
        </p:nvSpPr>
        <p:spPr>
          <a:xfrm>
            <a:off x="7154863" y="223838"/>
            <a:ext cx="981075" cy="300660"/>
          </a:xfrm>
          <a:prstGeom prst="rect">
            <a:avLst/>
          </a:prstGeom>
          <a:noFill/>
        </p:spPr>
        <p:txBody>
          <a:bodyPr>
            <a:spAutoFit/>
          </a:bodyPr>
          <a:lstStyle/>
          <a:p>
            <a:pPr fontAlgn="auto">
              <a:lnSpc>
                <a:spcPts val="800"/>
              </a:lnSpc>
              <a:spcBef>
                <a:spcPts val="0"/>
              </a:spcBef>
              <a:spcAft>
                <a:spcPts val="0"/>
              </a:spcAft>
              <a:defRPr/>
            </a:pPr>
            <a:r>
              <a:rPr lang="pt-PT" sz="1000" i="1" dirty="0" smtClean="0">
                <a:solidFill>
                  <a:schemeClr val="accent5">
                    <a:lumMod val="75000"/>
                  </a:schemeClr>
                </a:solidFill>
                <a:latin typeface="Arial Narrow" pitchFamily="34" charset="0"/>
                <a:cs typeface="+mn-cs"/>
              </a:rPr>
              <a:t>+300  </a:t>
            </a:r>
            <a:r>
              <a:rPr lang="pt-PT" sz="1000" i="1" dirty="0">
                <a:solidFill>
                  <a:schemeClr val="accent5">
                    <a:lumMod val="75000"/>
                  </a:schemeClr>
                </a:solidFill>
                <a:latin typeface="Arial Narrow" pitchFamily="34" charset="0"/>
              </a:rPr>
              <a:t>millions de consommateurs</a:t>
            </a:r>
          </a:p>
        </p:txBody>
      </p:sp>
      <p:grpSp>
        <p:nvGrpSpPr>
          <p:cNvPr id="260" name="Group 185"/>
          <p:cNvGrpSpPr>
            <a:grpSpLocks/>
          </p:cNvGrpSpPr>
          <p:nvPr/>
        </p:nvGrpSpPr>
        <p:grpSpPr bwMode="auto">
          <a:xfrm>
            <a:off x="5035550" y="1022350"/>
            <a:ext cx="163513" cy="185738"/>
            <a:chOff x="4786665" y="1771928"/>
            <a:chExt cx="218581" cy="360928"/>
          </a:xfrm>
        </p:grpSpPr>
        <p:cxnSp>
          <p:nvCxnSpPr>
            <p:cNvPr id="261" name="Straight Connector 260"/>
            <p:cNvCxnSpPr/>
            <p:nvPr/>
          </p:nvCxnSpPr>
          <p:spPr>
            <a:xfrm>
              <a:off x="4860941" y="1771928"/>
              <a:ext cx="0" cy="289976"/>
            </a:xfrm>
            <a:prstGeom prst="line">
              <a:avLst/>
            </a:prstGeom>
          </p:spPr>
          <p:style>
            <a:lnRef idx="1">
              <a:schemeClr val="accent1"/>
            </a:lnRef>
            <a:fillRef idx="0">
              <a:schemeClr val="accent1"/>
            </a:fillRef>
            <a:effectRef idx="0">
              <a:schemeClr val="accent1"/>
            </a:effectRef>
            <a:fontRef idx="minor">
              <a:schemeClr val="tx1"/>
            </a:fontRef>
          </p:style>
        </p:cxnSp>
        <p:cxnSp>
          <p:nvCxnSpPr>
            <p:cNvPr id="262" name="Straight Connector 261"/>
            <p:cNvCxnSpPr/>
            <p:nvPr/>
          </p:nvCxnSpPr>
          <p:spPr>
            <a:xfrm>
              <a:off x="4860941" y="2077329"/>
              <a:ext cx="14218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3" name="Straight Connector 262"/>
            <p:cNvCxnSpPr/>
            <p:nvPr/>
          </p:nvCxnSpPr>
          <p:spPr>
            <a:xfrm>
              <a:off x="5005246" y="1984783"/>
              <a:ext cx="0" cy="148073"/>
            </a:xfrm>
            <a:prstGeom prst="line">
              <a:avLst/>
            </a:prstGeom>
          </p:spPr>
          <p:style>
            <a:lnRef idx="1">
              <a:schemeClr val="accent1"/>
            </a:lnRef>
            <a:fillRef idx="0">
              <a:schemeClr val="accent1"/>
            </a:fillRef>
            <a:effectRef idx="0">
              <a:schemeClr val="accent1"/>
            </a:effectRef>
            <a:fontRef idx="minor">
              <a:schemeClr val="tx1"/>
            </a:fontRef>
          </p:style>
        </p:cxnSp>
        <p:cxnSp>
          <p:nvCxnSpPr>
            <p:cNvPr id="264" name="Straight Connector 263"/>
            <p:cNvCxnSpPr/>
            <p:nvPr/>
          </p:nvCxnSpPr>
          <p:spPr>
            <a:xfrm rot="5400000">
              <a:off x="4860941" y="1700738"/>
              <a:ext cx="0" cy="148550"/>
            </a:xfrm>
            <a:prstGeom prst="line">
              <a:avLst/>
            </a:prstGeom>
          </p:spPr>
          <p:style>
            <a:lnRef idx="1">
              <a:schemeClr val="accent1"/>
            </a:lnRef>
            <a:fillRef idx="0">
              <a:schemeClr val="accent1"/>
            </a:fillRef>
            <a:effectRef idx="0">
              <a:schemeClr val="accent1"/>
            </a:effectRef>
            <a:fontRef idx="minor">
              <a:schemeClr val="tx1"/>
            </a:fontRef>
          </p:style>
        </p:cxnSp>
      </p:grpSp>
      <p:sp>
        <p:nvSpPr>
          <p:cNvPr id="265" name="TextBox 264"/>
          <p:cNvSpPr txBox="1"/>
          <p:nvPr/>
        </p:nvSpPr>
        <p:spPr>
          <a:xfrm>
            <a:off x="5137150" y="1038225"/>
            <a:ext cx="993775" cy="300038"/>
          </a:xfrm>
          <a:prstGeom prst="rect">
            <a:avLst/>
          </a:prstGeom>
          <a:noFill/>
        </p:spPr>
        <p:txBody>
          <a:bodyPr>
            <a:spAutoFit/>
          </a:bodyPr>
          <a:lstStyle/>
          <a:p>
            <a:pPr fontAlgn="auto">
              <a:lnSpc>
                <a:spcPts val="800"/>
              </a:lnSpc>
              <a:spcBef>
                <a:spcPts val="0"/>
              </a:spcBef>
              <a:spcAft>
                <a:spcPts val="0"/>
              </a:spcAft>
              <a:defRPr/>
            </a:pPr>
            <a:r>
              <a:rPr lang="pt-PT" sz="1000" i="1" dirty="0" smtClean="0">
                <a:solidFill>
                  <a:schemeClr val="accent5">
                    <a:lumMod val="75000"/>
                  </a:schemeClr>
                </a:solidFill>
                <a:latin typeface="Arial Narrow" pitchFamily="34" charset="0"/>
                <a:cs typeface="+mn-cs"/>
              </a:rPr>
              <a:t>+400  </a:t>
            </a:r>
            <a:r>
              <a:rPr lang="pt-PT" sz="1000" i="1" dirty="0">
                <a:solidFill>
                  <a:schemeClr val="accent5">
                    <a:lumMod val="75000"/>
                  </a:schemeClr>
                </a:solidFill>
                <a:latin typeface="Arial Narrow" pitchFamily="34" charset="0"/>
              </a:rPr>
              <a:t>millions de consommateurs</a:t>
            </a:r>
            <a:endParaRPr lang="pt-PT" sz="1000" i="1" dirty="0">
              <a:solidFill>
                <a:schemeClr val="accent5">
                  <a:lumMod val="75000"/>
                </a:schemeClr>
              </a:solidFill>
              <a:latin typeface="Arial Narrow" pitchFamily="34" charset="0"/>
              <a:cs typeface="+mn-cs"/>
            </a:endParaRPr>
          </a:p>
        </p:txBody>
      </p:sp>
      <p:grpSp>
        <p:nvGrpSpPr>
          <p:cNvPr id="266" name="Group 191"/>
          <p:cNvGrpSpPr>
            <a:grpSpLocks/>
          </p:cNvGrpSpPr>
          <p:nvPr/>
        </p:nvGrpSpPr>
        <p:grpSpPr bwMode="auto">
          <a:xfrm>
            <a:off x="4849813" y="369888"/>
            <a:ext cx="163512" cy="184150"/>
            <a:chOff x="4786665" y="1771928"/>
            <a:chExt cx="218581" cy="360928"/>
          </a:xfrm>
        </p:grpSpPr>
        <p:cxnSp>
          <p:nvCxnSpPr>
            <p:cNvPr id="267" name="Straight Connector 266"/>
            <p:cNvCxnSpPr/>
            <p:nvPr/>
          </p:nvCxnSpPr>
          <p:spPr>
            <a:xfrm>
              <a:off x="4860940" y="1771928"/>
              <a:ext cx="0" cy="289364"/>
            </a:xfrm>
            <a:prstGeom prst="line">
              <a:avLst/>
            </a:prstGeom>
          </p:spPr>
          <p:style>
            <a:lnRef idx="1">
              <a:schemeClr val="accent1"/>
            </a:lnRef>
            <a:fillRef idx="0">
              <a:schemeClr val="accent1"/>
            </a:fillRef>
            <a:effectRef idx="0">
              <a:schemeClr val="accent1"/>
            </a:effectRef>
            <a:fontRef idx="minor">
              <a:schemeClr val="tx1"/>
            </a:fontRef>
          </p:style>
        </p:cxnSp>
        <p:cxnSp>
          <p:nvCxnSpPr>
            <p:cNvPr id="268" name="Straight Connector 267"/>
            <p:cNvCxnSpPr/>
            <p:nvPr/>
          </p:nvCxnSpPr>
          <p:spPr>
            <a:xfrm>
              <a:off x="4860940" y="2076850"/>
              <a:ext cx="14218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9" name="Straight Connector 268"/>
            <p:cNvCxnSpPr/>
            <p:nvPr/>
          </p:nvCxnSpPr>
          <p:spPr>
            <a:xfrm>
              <a:off x="5005246" y="1983506"/>
              <a:ext cx="0" cy="14935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0" name="Straight Connector 269"/>
            <p:cNvCxnSpPr/>
            <p:nvPr/>
          </p:nvCxnSpPr>
          <p:spPr>
            <a:xfrm rot="5400000">
              <a:off x="4860941" y="1700762"/>
              <a:ext cx="0" cy="148551"/>
            </a:xfrm>
            <a:prstGeom prst="line">
              <a:avLst/>
            </a:prstGeom>
          </p:spPr>
          <p:style>
            <a:lnRef idx="1">
              <a:schemeClr val="accent1"/>
            </a:lnRef>
            <a:fillRef idx="0">
              <a:schemeClr val="accent1"/>
            </a:fillRef>
            <a:effectRef idx="0">
              <a:schemeClr val="accent1"/>
            </a:effectRef>
            <a:fontRef idx="minor">
              <a:schemeClr val="tx1"/>
            </a:fontRef>
          </p:style>
        </p:cxnSp>
      </p:grpSp>
      <p:sp>
        <p:nvSpPr>
          <p:cNvPr id="271" name="TextBox 270"/>
          <p:cNvSpPr txBox="1"/>
          <p:nvPr/>
        </p:nvSpPr>
        <p:spPr>
          <a:xfrm>
            <a:off x="4951413" y="384175"/>
            <a:ext cx="993775" cy="301625"/>
          </a:xfrm>
          <a:prstGeom prst="rect">
            <a:avLst/>
          </a:prstGeom>
          <a:noFill/>
        </p:spPr>
        <p:txBody>
          <a:bodyPr>
            <a:spAutoFit/>
          </a:bodyPr>
          <a:lstStyle/>
          <a:p>
            <a:pPr fontAlgn="auto">
              <a:lnSpc>
                <a:spcPts val="800"/>
              </a:lnSpc>
              <a:spcBef>
                <a:spcPts val="0"/>
              </a:spcBef>
              <a:spcAft>
                <a:spcPts val="0"/>
              </a:spcAft>
              <a:defRPr/>
            </a:pPr>
            <a:r>
              <a:rPr lang="pt-PT" sz="1000" i="1" dirty="0" smtClean="0">
                <a:solidFill>
                  <a:schemeClr val="accent5">
                    <a:lumMod val="75000"/>
                  </a:schemeClr>
                </a:solidFill>
                <a:latin typeface="Arial Narrow" pitchFamily="34" charset="0"/>
                <a:cs typeface="+mn-cs"/>
              </a:rPr>
              <a:t>+500  </a:t>
            </a:r>
            <a:r>
              <a:rPr lang="pt-PT" sz="1000" i="1" dirty="0">
                <a:solidFill>
                  <a:schemeClr val="accent5">
                    <a:lumMod val="75000"/>
                  </a:schemeClr>
                </a:solidFill>
                <a:latin typeface="Arial Narrow" pitchFamily="34" charset="0"/>
              </a:rPr>
              <a:t>millions de consommateurs</a:t>
            </a:r>
            <a:endParaRPr lang="pt-PT" sz="1000" i="1" dirty="0">
              <a:solidFill>
                <a:schemeClr val="accent5">
                  <a:lumMod val="75000"/>
                </a:schemeClr>
              </a:solidFill>
              <a:latin typeface="Arial Narrow" pitchFamily="34" charset="0"/>
              <a:cs typeface="+mn-cs"/>
            </a:endParaRPr>
          </a:p>
        </p:txBody>
      </p:sp>
      <p:pic>
        <p:nvPicPr>
          <p:cNvPr id="272" name="Picture 3" descr="C:\Users\Teresa\Documents\Downloads\MapCv.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214428" y="708661"/>
            <a:ext cx="1036637" cy="1158875"/>
          </a:xfrm>
          <a:prstGeom prst="rect">
            <a:avLst/>
          </a:prstGeom>
          <a:noFill/>
          <a:extLst>
            <a:ext uri="{909E8E84-426E-40DD-AFC4-6F175D3DCCD1}">
              <a14:hiddenFill xmlns:a14="http://schemas.microsoft.com/office/drawing/2010/main">
                <a:solidFill>
                  <a:srgbClr val="FFFFFF"/>
                </a:solidFill>
              </a14:hiddenFill>
            </a:ext>
          </a:extLst>
        </p:spPr>
      </p:pic>
      <p:sp>
        <p:nvSpPr>
          <p:cNvPr id="273" name="CaixaDeTexto 80"/>
          <p:cNvSpPr txBox="1"/>
          <p:nvPr/>
        </p:nvSpPr>
        <p:spPr>
          <a:xfrm>
            <a:off x="6263005" y="4665980"/>
            <a:ext cx="1890395" cy="220663"/>
          </a:xfrm>
          <a:prstGeom prst="rect">
            <a:avLst/>
          </a:prstGeom>
          <a:noFill/>
        </p:spPr>
        <p:txBody>
          <a:bodyPr wrap="square">
            <a:spAutoFit/>
          </a:bodyPr>
          <a:lstStyle/>
          <a:p>
            <a:pPr>
              <a:lnSpc>
                <a:spcPts val="1000"/>
              </a:lnSpc>
              <a:defRPr/>
            </a:pPr>
            <a:r>
              <a:rPr lang="en-US" sz="1100" dirty="0" err="1">
                <a:solidFill>
                  <a:schemeClr val="accent5">
                    <a:lumMod val="75000"/>
                  </a:schemeClr>
                </a:solidFill>
                <a:latin typeface="Arial Narrow" pitchFamily="34" charset="0"/>
              </a:rPr>
              <a:t>Dématérialisation</a:t>
            </a:r>
            <a:r>
              <a:rPr lang="en-US" sz="1100" dirty="0">
                <a:solidFill>
                  <a:schemeClr val="accent5">
                    <a:lumMod val="75000"/>
                  </a:schemeClr>
                </a:solidFill>
                <a:latin typeface="Arial Narrow" pitchFamily="34" charset="0"/>
              </a:rPr>
              <a:t> des </a:t>
            </a:r>
            <a:r>
              <a:rPr lang="en-US" sz="1100" dirty="0" err="1">
                <a:solidFill>
                  <a:schemeClr val="accent5">
                    <a:lumMod val="75000"/>
                  </a:schemeClr>
                </a:solidFill>
                <a:latin typeface="Arial Narrow" pitchFamily="34" charset="0"/>
              </a:rPr>
              <a:t>processus</a:t>
            </a:r>
            <a:endParaRPr lang="en-US" sz="1100" dirty="0">
              <a:solidFill>
                <a:schemeClr val="accent5">
                  <a:lumMod val="75000"/>
                </a:schemeClr>
              </a:solidFill>
              <a:latin typeface="Arial Narrow" pitchFamily="34" charset="0"/>
            </a:endParaRPr>
          </a:p>
        </p:txBody>
      </p:sp>
      <p:cxnSp>
        <p:nvCxnSpPr>
          <p:cNvPr id="274" name="Conexão recta 187"/>
          <p:cNvCxnSpPr/>
          <p:nvPr/>
        </p:nvCxnSpPr>
        <p:spPr>
          <a:xfrm>
            <a:off x="6078220" y="4345731"/>
            <a:ext cx="109538" cy="312521"/>
          </a:xfrm>
          <a:prstGeom prst="line">
            <a:avLst/>
          </a:prstGeom>
        </p:spPr>
        <p:style>
          <a:lnRef idx="1">
            <a:schemeClr val="accent1"/>
          </a:lnRef>
          <a:fillRef idx="0">
            <a:schemeClr val="accent1"/>
          </a:fillRef>
          <a:effectRef idx="0">
            <a:schemeClr val="accent1"/>
          </a:effectRef>
          <a:fontRef idx="minor">
            <a:schemeClr val="tx1"/>
          </a:fontRef>
        </p:style>
      </p:cxnSp>
      <p:pic>
        <p:nvPicPr>
          <p:cNvPr id="275" name="Picture 4" descr="C:\technopolys\technopolys\techno\technoW1\technoW2\images\home_banner_pager.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86793" y="4618355"/>
            <a:ext cx="250825" cy="25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 name="CaixaDeTexto 173"/>
          <p:cNvSpPr txBox="1"/>
          <p:nvPr/>
        </p:nvSpPr>
        <p:spPr>
          <a:xfrm>
            <a:off x="1086485" y="6372860"/>
            <a:ext cx="3983038" cy="261938"/>
          </a:xfrm>
          <a:prstGeom prst="rect">
            <a:avLst/>
          </a:prstGeom>
          <a:noFill/>
        </p:spPr>
        <p:txBody>
          <a:bodyPr wrap="square">
            <a:spAutoFit/>
          </a:bodyPr>
          <a:lstStyle/>
          <a:p>
            <a:pPr algn="r">
              <a:defRPr/>
            </a:pPr>
            <a:r>
              <a:rPr lang="fr-FR" sz="1100" dirty="0">
                <a:solidFill>
                  <a:schemeClr val="accent5">
                    <a:lumMod val="75000"/>
                  </a:schemeClr>
                </a:solidFill>
                <a:latin typeface="Arial Narrow" panose="020B0606020202030204" pitchFamily="34" charset="0"/>
              </a:rPr>
              <a:t>L'égalité d'accès aux marchés pour les petites et les grandes entreprises</a:t>
            </a:r>
            <a:endParaRPr lang="pt-PT" sz="1100" dirty="0">
              <a:solidFill>
                <a:schemeClr val="accent5">
                  <a:lumMod val="75000"/>
                </a:schemeClr>
              </a:solidFill>
              <a:latin typeface="Arial Narrow" panose="020B0606020202030204" pitchFamily="34" charset="0"/>
            </a:endParaRPr>
          </a:p>
        </p:txBody>
      </p:sp>
      <p:sp>
        <p:nvSpPr>
          <p:cNvPr id="277" name="Caixa de Texto 14"/>
          <p:cNvSpPr txBox="1"/>
          <p:nvPr/>
        </p:nvSpPr>
        <p:spPr>
          <a:xfrm>
            <a:off x="10522527" y="4778"/>
            <a:ext cx="1662546" cy="230832"/>
          </a:xfrm>
          <a:prstGeom prst="rect">
            <a:avLst/>
          </a:prstGeom>
          <a:noFill/>
        </p:spPr>
        <p:txBody>
          <a:bodyPr wrap="square" rtlCol="0">
            <a:spAutoFit/>
          </a:bodyPr>
          <a:lstStyle/>
          <a:p>
            <a:pPr algn="r"/>
            <a:r>
              <a:rPr lang="pt-PT" altLang="en-US" sz="900" i="1" dirty="0" smtClean="0">
                <a:solidFill>
                  <a:srgbClr val="00B4B2"/>
                </a:solidFill>
                <a:latin typeface="Arial Narrow" panose="020B0606020202030204" pitchFamily="34" charset="0"/>
                <a:sym typeface="+mn-ea"/>
              </a:rPr>
              <a:t>www.atlanticbusinessforum.com</a:t>
            </a:r>
          </a:p>
        </p:txBody>
      </p:sp>
      <p:sp>
        <p:nvSpPr>
          <p:cNvPr id="278" name="Slide Number Placeholder 6"/>
          <p:cNvSpPr txBox="1"/>
          <p:nvPr/>
        </p:nvSpPr>
        <p:spPr bwMode="auto">
          <a:xfrm>
            <a:off x="6094126" y="6571929"/>
            <a:ext cx="648072" cy="27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r>
              <a:rPr lang="fr-FR" altLang="pt-PT" sz="1000" i="1" dirty="0" smtClean="0">
                <a:solidFill>
                  <a:srgbClr val="00B4B2"/>
                </a:solidFill>
              </a:rPr>
              <a:t>Pag </a:t>
            </a:r>
            <a:fld id="{6C07E9C5-6E20-4A25-9F31-81ECFC5683B7}" type="slidenum">
              <a:rPr lang="fr-FR" altLang="pt-PT" sz="1000" b="1" i="1" u="sng" dirty="0" smtClean="0">
                <a:solidFill>
                  <a:srgbClr val="00B4B2"/>
                </a:solidFill>
              </a:rPr>
              <a:t>5</a:t>
            </a:fld>
            <a:endParaRPr lang="fr-FR" altLang="pt-PT" sz="1000" b="1" i="1" u="sng" dirty="0" smtClean="0">
              <a:solidFill>
                <a:srgbClr val="00B4B2"/>
              </a:solidFill>
            </a:endParaRPr>
          </a:p>
        </p:txBody>
      </p:sp>
      <p:pic>
        <p:nvPicPr>
          <p:cNvPr id="279" name="Picture 27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3865" y="-23030"/>
            <a:ext cx="1918868" cy="508340"/>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778"/>
            <a:ext cx="9144000" cy="6861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4" descr="C:\technopolys\technopolys\techno\technoW1\technoW2\images\home_banner_page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8963" y="3833813"/>
            <a:ext cx="250825"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4" descr="C:\technopolys\technopolys\techno\technoW1\technoW2\images\home_banner_page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69100" y="4127500"/>
            <a:ext cx="250825"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4" descr="C:\technopolys\technopolys\techno\technoW1\technoW2\images\home_banner_page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32500" y="6080125"/>
            <a:ext cx="250825"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4" descr="C:\technopolys\technopolys\techno\technoW1\technoW2\images\home_banner_page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22988" y="5773738"/>
            <a:ext cx="250825"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4" descr="C:\technopolys\technopolys\techno\technoW1\technoW2\images\home_banner_page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22988" y="5449888"/>
            <a:ext cx="250825" cy="25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4" descr="C:\technopolys\technopolys\techno\technoW1\technoW2\images\home_banner_page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51550" y="5153025"/>
            <a:ext cx="250825"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CaixaDeTexto 41"/>
          <p:cNvSpPr txBox="1"/>
          <p:nvPr/>
        </p:nvSpPr>
        <p:spPr>
          <a:xfrm>
            <a:off x="6224588" y="5138738"/>
            <a:ext cx="2809875" cy="261937"/>
          </a:xfrm>
          <a:prstGeom prst="rect">
            <a:avLst/>
          </a:prstGeom>
          <a:noFill/>
        </p:spPr>
        <p:txBody>
          <a:bodyPr>
            <a:spAutoFit/>
          </a:bodyPr>
          <a:lstStyle/>
          <a:p>
            <a:pPr>
              <a:defRPr/>
            </a:pPr>
            <a:r>
              <a:rPr lang="fr-FR" sz="1100" dirty="0">
                <a:solidFill>
                  <a:schemeClr val="accent5">
                    <a:lumMod val="75000"/>
                  </a:schemeClr>
                </a:solidFill>
                <a:latin typeface="Arial Narrow" pitchFamily="34" charset="0"/>
              </a:rPr>
              <a:t>Informations sur les incitations à l'investissement</a:t>
            </a:r>
            <a:endParaRPr lang="pt-PT" sz="1100" dirty="0">
              <a:solidFill>
                <a:schemeClr val="accent5">
                  <a:lumMod val="75000"/>
                </a:schemeClr>
              </a:solidFill>
              <a:latin typeface="Arial Narrow" pitchFamily="34" charset="0"/>
            </a:endParaRPr>
          </a:p>
        </p:txBody>
      </p:sp>
      <p:sp>
        <p:nvSpPr>
          <p:cNvPr id="13" name="CaixaDeTexto 42"/>
          <p:cNvSpPr txBox="1"/>
          <p:nvPr/>
        </p:nvSpPr>
        <p:spPr>
          <a:xfrm>
            <a:off x="6296025" y="5434013"/>
            <a:ext cx="2873375" cy="261937"/>
          </a:xfrm>
          <a:prstGeom prst="rect">
            <a:avLst/>
          </a:prstGeom>
          <a:noFill/>
        </p:spPr>
        <p:txBody>
          <a:bodyPr>
            <a:spAutoFit/>
          </a:bodyPr>
          <a:lstStyle/>
          <a:p>
            <a:pPr>
              <a:defRPr/>
            </a:pPr>
            <a:r>
              <a:rPr lang="fr-FR" sz="1100" dirty="0" err="1">
                <a:solidFill>
                  <a:schemeClr val="accent5">
                    <a:lumMod val="75000"/>
                  </a:schemeClr>
                </a:solidFill>
                <a:latin typeface="Arial Narrow" panose="020B0606020202030204" pitchFamily="34" charset="0"/>
              </a:rPr>
              <a:t>Etudes</a:t>
            </a:r>
            <a:r>
              <a:rPr lang="fr-FR" sz="1100" dirty="0">
                <a:solidFill>
                  <a:schemeClr val="accent5">
                    <a:lumMod val="75000"/>
                  </a:schemeClr>
                </a:solidFill>
                <a:latin typeface="Arial Narrow" panose="020B0606020202030204" pitchFamily="34" charset="0"/>
              </a:rPr>
              <a:t> de faisabilité économique et financière</a:t>
            </a:r>
            <a:endParaRPr lang="pt-PT" sz="1100" dirty="0">
              <a:solidFill>
                <a:schemeClr val="accent5">
                  <a:lumMod val="75000"/>
                </a:schemeClr>
              </a:solidFill>
              <a:latin typeface="Arial Narrow" panose="020B0606020202030204" pitchFamily="34" charset="0"/>
            </a:endParaRPr>
          </a:p>
        </p:txBody>
      </p:sp>
      <p:sp>
        <p:nvSpPr>
          <p:cNvPr id="14" name="CaixaDeTexto 43"/>
          <p:cNvSpPr txBox="1"/>
          <p:nvPr/>
        </p:nvSpPr>
        <p:spPr>
          <a:xfrm>
            <a:off x="6300788" y="5765800"/>
            <a:ext cx="2592387" cy="261938"/>
          </a:xfrm>
          <a:prstGeom prst="rect">
            <a:avLst/>
          </a:prstGeom>
          <a:noFill/>
        </p:spPr>
        <p:txBody>
          <a:bodyPr>
            <a:spAutoFit/>
          </a:bodyPr>
          <a:lstStyle/>
          <a:p>
            <a:pPr>
              <a:defRPr/>
            </a:pPr>
            <a:r>
              <a:rPr lang="pt-PT" sz="1100" dirty="0" smtClean="0">
                <a:solidFill>
                  <a:schemeClr val="accent5">
                    <a:lumMod val="75000"/>
                  </a:schemeClr>
                </a:solidFill>
                <a:latin typeface="Arial Narrow" panose="020B0606020202030204" pitchFamily="34" charset="0"/>
              </a:rPr>
              <a:t>Dévelopement </a:t>
            </a:r>
            <a:r>
              <a:rPr lang="pt-PT" sz="1100" dirty="0">
                <a:solidFill>
                  <a:schemeClr val="accent5">
                    <a:lumMod val="75000"/>
                  </a:schemeClr>
                </a:solidFill>
                <a:latin typeface="Arial Narrow" panose="020B0606020202030204" pitchFamily="34" charset="0"/>
              </a:rPr>
              <a:t>de business plan</a:t>
            </a:r>
          </a:p>
        </p:txBody>
      </p:sp>
      <p:sp>
        <p:nvSpPr>
          <p:cNvPr id="15" name="CaixaDeTexto 44"/>
          <p:cNvSpPr txBox="1"/>
          <p:nvPr/>
        </p:nvSpPr>
        <p:spPr>
          <a:xfrm>
            <a:off x="6207125" y="6086475"/>
            <a:ext cx="1411288" cy="260350"/>
          </a:xfrm>
          <a:prstGeom prst="rect">
            <a:avLst/>
          </a:prstGeom>
          <a:noFill/>
        </p:spPr>
        <p:txBody>
          <a:bodyPr>
            <a:spAutoFit/>
          </a:bodyPr>
          <a:lstStyle/>
          <a:p>
            <a:pPr>
              <a:defRPr/>
            </a:pPr>
            <a:r>
              <a:rPr lang="pt-PT" sz="1100" dirty="0">
                <a:solidFill>
                  <a:schemeClr val="accent5">
                    <a:lumMod val="75000"/>
                  </a:schemeClr>
                </a:solidFill>
                <a:latin typeface="Arial Narrow" panose="020B0606020202030204" pitchFamily="34" charset="0"/>
              </a:rPr>
              <a:t>Networking</a:t>
            </a:r>
          </a:p>
        </p:txBody>
      </p:sp>
      <p:cxnSp>
        <p:nvCxnSpPr>
          <p:cNvPr id="16" name="Conexão recta 45"/>
          <p:cNvCxnSpPr/>
          <p:nvPr/>
        </p:nvCxnSpPr>
        <p:spPr>
          <a:xfrm rot="1080000" flipV="1">
            <a:off x="5856288" y="5278438"/>
            <a:ext cx="195262" cy="125412"/>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Conexão recta 46"/>
          <p:cNvCxnSpPr/>
          <p:nvPr/>
        </p:nvCxnSpPr>
        <p:spPr>
          <a:xfrm rot="1080000" flipV="1">
            <a:off x="5921375" y="5576888"/>
            <a:ext cx="195263" cy="127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Conexão recta 47"/>
          <p:cNvCxnSpPr/>
          <p:nvPr/>
        </p:nvCxnSpPr>
        <p:spPr>
          <a:xfrm rot="3000000" flipV="1">
            <a:off x="5803107" y="6061869"/>
            <a:ext cx="258762" cy="127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Conexão recta 48"/>
          <p:cNvCxnSpPr/>
          <p:nvPr/>
        </p:nvCxnSpPr>
        <p:spPr>
          <a:xfrm rot="1560000" flipV="1">
            <a:off x="5870575" y="5830888"/>
            <a:ext cx="260350" cy="125412"/>
          </a:xfrm>
          <a:prstGeom prst="line">
            <a:avLst/>
          </a:prstGeom>
        </p:spPr>
        <p:style>
          <a:lnRef idx="1">
            <a:schemeClr val="accent1"/>
          </a:lnRef>
          <a:fillRef idx="0">
            <a:schemeClr val="accent1"/>
          </a:fillRef>
          <a:effectRef idx="0">
            <a:schemeClr val="accent1"/>
          </a:effectRef>
          <a:fontRef idx="minor">
            <a:schemeClr val="tx1"/>
          </a:fontRef>
        </p:style>
      </p:cxnSp>
      <p:pic>
        <p:nvPicPr>
          <p:cNvPr id="20" name="Picture 4" descr="C:\technopolys\technopolys\techno\technoW1\technoW2\images\home_banner_page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9438" y="6310313"/>
            <a:ext cx="250825"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CaixaDeTexto 50"/>
          <p:cNvSpPr txBox="1"/>
          <p:nvPr/>
        </p:nvSpPr>
        <p:spPr>
          <a:xfrm>
            <a:off x="5822950" y="6323013"/>
            <a:ext cx="1411288" cy="261937"/>
          </a:xfrm>
          <a:prstGeom prst="rect">
            <a:avLst/>
          </a:prstGeom>
          <a:noFill/>
        </p:spPr>
        <p:txBody>
          <a:bodyPr>
            <a:spAutoFit/>
          </a:bodyPr>
          <a:lstStyle/>
          <a:p>
            <a:pPr>
              <a:buSzPct val="25000"/>
              <a:defRPr/>
            </a:pPr>
            <a:r>
              <a:rPr lang="pt-PT" sz="1100" dirty="0" smtClean="0">
                <a:solidFill>
                  <a:schemeClr val="accent5">
                    <a:lumMod val="75000"/>
                  </a:schemeClr>
                </a:solidFill>
                <a:latin typeface="Arial Narrow" panose="020B0606020202030204" pitchFamily="34" charset="0"/>
                <a:ea typeface="Arial Narrow"/>
                <a:cs typeface="Arial Narrow"/>
                <a:sym typeface="Arial Narrow"/>
              </a:rPr>
              <a:t>Missions </a:t>
            </a:r>
            <a:r>
              <a:rPr lang="pt-PT" sz="1100" dirty="0">
                <a:solidFill>
                  <a:schemeClr val="accent5">
                    <a:lumMod val="75000"/>
                  </a:schemeClr>
                </a:solidFill>
                <a:latin typeface="Arial Narrow" panose="020B0606020202030204" pitchFamily="34" charset="0"/>
                <a:ea typeface="Arial Narrow"/>
                <a:cs typeface="Arial Narrow"/>
                <a:sym typeface="Arial Narrow"/>
              </a:rPr>
              <a:t>d'affaires</a:t>
            </a:r>
          </a:p>
        </p:txBody>
      </p:sp>
      <p:sp>
        <p:nvSpPr>
          <p:cNvPr id="22" name="CaixaDeTexto 51"/>
          <p:cNvSpPr txBox="1"/>
          <p:nvPr/>
        </p:nvSpPr>
        <p:spPr>
          <a:xfrm>
            <a:off x="6076950" y="4841875"/>
            <a:ext cx="3067050" cy="261938"/>
          </a:xfrm>
          <a:prstGeom prst="rect">
            <a:avLst/>
          </a:prstGeom>
          <a:noFill/>
        </p:spPr>
        <p:txBody>
          <a:bodyPr>
            <a:spAutoFit/>
          </a:bodyPr>
          <a:lstStyle/>
          <a:p>
            <a:pPr>
              <a:buSzPct val="25000"/>
              <a:defRPr/>
            </a:pPr>
            <a:r>
              <a:rPr lang="fr-FR" sz="1100" dirty="0">
                <a:solidFill>
                  <a:schemeClr val="accent5">
                    <a:lumMod val="75000"/>
                  </a:schemeClr>
                </a:solidFill>
                <a:latin typeface="Arial Narrow" panose="020B0606020202030204" pitchFamily="34" charset="0"/>
                <a:ea typeface="Arial Narrow"/>
                <a:cs typeface="Arial Narrow"/>
                <a:sym typeface="Arial Narrow"/>
              </a:rPr>
              <a:t>Information sur les opportunités de financement</a:t>
            </a:r>
            <a:endParaRPr lang="pt-PT" sz="1100" dirty="0">
              <a:solidFill>
                <a:schemeClr val="accent5">
                  <a:lumMod val="75000"/>
                </a:schemeClr>
              </a:solidFill>
              <a:latin typeface="Arial Narrow" panose="020B0606020202030204" pitchFamily="34" charset="0"/>
              <a:ea typeface="Arial Narrow"/>
              <a:cs typeface="Arial Narrow"/>
              <a:sym typeface="Arial Narrow"/>
            </a:endParaRPr>
          </a:p>
        </p:txBody>
      </p:sp>
      <p:cxnSp>
        <p:nvCxnSpPr>
          <p:cNvPr id="23" name="Conexão recta 52"/>
          <p:cNvCxnSpPr/>
          <p:nvPr/>
        </p:nvCxnSpPr>
        <p:spPr>
          <a:xfrm rot="3180000" flipV="1">
            <a:off x="5319713" y="6199188"/>
            <a:ext cx="379412" cy="125412"/>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Conexão recta 53"/>
          <p:cNvCxnSpPr/>
          <p:nvPr/>
        </p:nvCxnSpPr>
        <p:spPr>
          <a:xfrm rot="20700000" flipV="1">
            <a:off x="5730875" y="5064125"/>
            <a:ext cx="346075" cy="125413"/>
          </a:xfrm>
          <a:prstGeom prst="line">
            <a:avLst/>
          </a:prstGeom>
        </p:spPr>
        <p:style>
          <a:lnRef idx="1">
            <a:schemeClr val="accent1"/>
          </a:lnRef>
          <a:fillRef idx="0">
            <a:schemeClr val="accent1"/>
          </a:fillRef>
          <a:effectRef idx="0">
            <a:schemeClr val="accent1"/>
          </a:effectRef>
          <a:fontRef idx="minor">
            <a:schemeClr val="tx1"/>
          </a:fontRef>
        </p:style>
      </p:cxnSp>
      <p:sp>
        <p:nvSpPr>
          <p:cNvPr id="25" name="CaixaDeTexto 54"/>
          <p:cNvSpPr txBox="1">
            <a:spLocks noChangeArrowheads="1"/>
          </p:cNvSpPr>
          <p:nvPr/>
        </p:nvSpPr>
        <p:spPr bwMode="auto">
          <a:xfrm>
            <a:off x="4763" y="2515553"/>
            <a:ext cx="24701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r">
              <a:lnSpc>
                <a:spcPts val="1200"/>
              </a:lnSpc>
              <a:spcBef>
                <a:spcPct val="0"/>
              </a:spcBef>
              <a:buFontTx/>
              <a:buNone/>
            </a:pPr>
            <a:r>
              <a:rPr lang="pt-PT" altLang="pt-PT" sz="1100" b="1" dirty="0">
                <a:solidFill>
                  <a:srgbClr val="FAC090"/>
                </a:solidFill>
                <a:latin typeface="Arial Narrow" pitchFamily="34" charset="0"/>
                <a:sym typeface="+mn-ea"/>
              </a:rPr>
              <a:t>■ </a:t>
            </a:r>
            <a:r>
              <a:rPr lang="fr-FR" altLang="pt-PT" sz="1100" dirty="0">
                <a:solidFill>
                  <a:srgbClr val="31859C"/>
                </a:solidFill>
                <a:latin typeface="Arial Narrow" pitchFamily="34" charset="0"/>
                <a:sym typeface="+mn-ea"/>
              </a:rPr>
              <a:t>Intégration dans un réseau d'affaires et partenariats </a:t>
            </a:r>
            <a:r>
              <a:rPr lang="fr-FR" altLang="pt-PT" sz="1100" dirty="0" smtClean="0">
                <a:solidFill>
                  <a:srgbClr val="31859C"/>
                </a:solidFill>
                <a:latin typeface="Arial Narrow" pitchFamily="34" charset="0"/>
                <a:sym typeface="+mn-ea"/>
              </a:rPr>
              <a:t>d‘entreprises, </a:t>
            </a:r>
            <a:r>
              <a:rPr lang="fr-FR" altLang="pt-PT" sz="1100" dirty="0">
                <a:solidFill>
                  <a:srgbClr val="31859C"/>
                </a:solidFill>
                <a:latin typeface="Arial Narrow" pitchFamily="34" charset="0"/>
                <a:sym typeface="+mn-ea"/>
              </a:rPr>
              <a:t>impliquant des entreprises de différentes régions géographiques participant à l'</a:t>
            </a:r>
            <a:r>
              <a:rPr lang="fr-FR" altLang="pt-PT" sz="1100" dirty="0" err="1">
                <a:solidFill>
                  <a:srgbClr val="31859C"/>
                </a:solidFill>
                <a:latin typeface="Arial Narrow" pitchFamily="34" charset="0"/>
                <a:sym typeface="+mn-ea"/>
              </a:rPr>
              <a:t>événement</a:t>
            </a:r>
            <a:endParaRPr lang="en-GB" altLang="pt-PT" sz="1100" dirty="0">
              <a:solidFill>
                <a:srgbClr val="31859C"/>
              </a:solidFill>
              <a:latin typeface="Arial Narrow" pitchFamily="34" charset="0"/>
            </a:endParaRPr>
          </a:p>
        </p:txBody>
      </p:sp>
      <p:cxnSp>
        <p:nvCxnSpPr>
          <p:cNvPr id="26" name="Conexão recta 60"/>
          <p:cNvCxnSpPr/>
          <p:nvPr/>
        </p:nvCxnSpPr>
        <p:spPr>
          <a:xfrm rot="420000" flipV="1">
            <a:off x="4764088" y="6083300"/>
            <a:ext cx="100012" cy="93663"/>
          </a:xfrm>
          <a:prstGeom prst="line">
            <a:avLst/>
          </a:prstGeom>
        </p:spPr>
        <p:style>
          <a:lnRef idx="1">
            <a:schemeClr val="accent1"/>
          </a:lnRef>
          <a:fillRef idx="0">
            <a:schemeClr val="accent1"/>
          </a:fillRef>
          <a:effectRef idx="0">
            <a:schemeClr val="accent1"/>
          </a:effectRef>
          <a:fontRef idx="minor">
            <a:schemeClr val="tx1"/>
          </a:fontRef>
        </p:style>
      </p:cxnSp>
      <p:sp>
        <p:nvSpPr>
          <p:cNvPr id="27" name="CaixaDeTexto 65"/>
          <p:cNvSpPr txBox="1">
            <a:spLocks noChangeArrowheads="1"/>
          </p:cNvSpPr>
          <p:nvPr/>
        </p:nvSpPr>
        <p:spPr bwMode="auto">
          <a:xfrm>
            <a:off x="404495" y="4827270"/>
            <a:ext cx="2000250"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r" fontAlgn="ctr">
              <a:spcBef>
                <a:spcPct val="0"/>
              </a:spcBef>
              <a:buFontTx/>
              <a:buNone/>
            </a:pPr>
            <a:r>
              <a:rPr lang="pt-PT" altLang="pt-PT" sz="1100" b="1" dirty="0">
                <a:solidFill>
                  <a:srgbClr val="FAC090"/>
                </a:solidFill>
                <a:latin typeface="Arial Narrow" pitchFamily="34" charset="0"/>
                <a:sym typeface="+mn-ea"/>
              </a:rPr>
              <a:t>■ </a:t>
            </a:r>
            <a:r>
              <a:rPr lang="fr-FR" altLang="pt-PT" sz="1100" dirty="0">
                <a:solidFill>
                  <a:srgbClr val="31859C"/>
                </a:solidFill>
                <a:latin typeface="Arial Narrow" pitchFamily="34" charset="0"/>
              </a:rPr>
              <a:t>Participer aux sessions de présentation des produits, services et opportunités de partenariat</a:t>
            </a:r>
            <a:r>
              <a:rPr lang="pt-PT" altLang="pt-PT" sz="1100" dirty="0" smtClean="0">
                <a:solidFill>
                  <a:srgbClr val="31859C"/>
                </a:solidFill>
                <a:latin typeface="Arial Narrow" pitchFamily="34" charset="0"/>
              </a:rPr>
              <a:t>.</a:t>
            </a:r>
            <a:endParaRPr lang="pt-PT" altLang="pt-PT" sz="1100" dirty="0">
              <a:solidFill>
                <a:srgbClr val="31859C"/>
              </a:solidFill>
              <a:latin typeface="Arial Narrow" pitchFamily="34" charset="0"/>
            </a:endParaRPr>
          </a:p>
        </p:txBody>
      </p:sp>
      <p:sp>
        <p:nvSpPr>
          <p:cNvPr id="28" name="CaixaDeTexto 71"/>
          <p:cNvSpPr txBox="1"/>
          <p:nvPr/>
        </p:nvSpPr>
        <p:spPr>
          <a:xfrm>
            <a:off x="7115175" y="3811588"/>
            <a:ext cx="2287905" cy="323165"/>
          </a:xfrm>
          <a:prstGeom prst="rect">
            <a:avLst/>
          </a:prstGeom>
          <a:noFill/>
        </p:spPr>
        <p:txBody>
          <a:bodyPr wrap="square">
            <a:spAutoFit/>
          </a:bodyPr>
          <a:lstStyle/>
          <a:p>
            <a:pPr>
              <a:lnSpc>
                <a:spcPts val="1800"/>
              </a:lnSpc>
              <a:defRPr lang="pt-PT">
                <a:solidFill>
                  <a:srgbClr val="FFFFFF"/>
                </a:solidFill>
                <a:latin typeface="Calibri" pitchFamily="2" charset="0"/>
                <a:ea typeface="Calibri" pitchFamily="2" charset="0"/>
                <a:cs typeface="Calibri" pitchFamily="2" charset="0"/>
              </a:defRPr>
            </a:pPr>
            <a:r>
              <a:rPr lang="fr-FR" sz="1100" dirty="0">
                <a:solidFill>
                  <a:schemeClr val="accent5">
                    <a:lumMod val="75000"/>
                  </a:schemeClr>
                </a:solidFill>
                <a:latin typeface="Arial Narrow" panose="020B0606020202030204" pitchFamily="34" charset="0"/>
                <a:ea typeface="Calibri" pitchFamily="2" charset="0"/>
                <a:cs typeface="Arial" pitchFamily="2" charset="0"/>
              </a:rPr>
              <a:t>Accès au déjeuner buffet [1 personne]</a:t>
            </a:r>
            <a:endParaRPr lang="en-US" sz="1100" dirty="0">
              <a:solidFill>
                <a:schemeClr val="accent5">
                  <a:lumMod val="75000"/>
                </a:schemeClr>
              </a:solidFill>
              <a:latin typeface="Arial Narrow" panose="020B0606020202030204" pitchFamily="34" charset="0"/>
              <a:ea typeface="Calibri" pitchFamily="2" charset="0"/>
              <a:cs typeface="Calibri" pitchFamily="2" charset="0"/>
            </a:endParaRPr>
          </a:p>
        </p:txBody>
      </p:sp>
      <p:sp>
        <p:nvSpPr>
          <p:cNvPr id="29" name="CaixaDeTexto 72"/>
          <p:cNvSpPr txBox="1">
            <a:spLocks noChangeArrowheads="1"/>
          </p:cNvSpPr>
          <p:nvPr/>
        </p:nvSpPr>
        <p:spPr bwMode="auto">
          <a:xfrm>
            <a:off x="6942138" y="4110038"/>
            <a:ext cx="2092325"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nSpc>
                <a:spcPts val="1800"/>
              </a:lnSpc>
              <a:spcBef>
                <a:spcPct val="0"/>
              </a:spcBef>
              <a:buFontTx/>
              <a:buNone/>
            </a:pPr>
            <a:r>
              <a:rPr lang="pt-PT" altLang="pt-PT" sz="1100">
                <a:solidFill>
                  <a:srgbClr val="31859C"/>
                </a:solidFill>
                <a:latin typeface="Arial Narrow" pitchFamily="34" charset="0"/>
              </a:rPr>
              <a:t>Transfers  </a:t>
            </a:r>
            <a:r>
              <a:rPr lang="en-US" altLang="pt-PT" sz="1100">
                <a:solidFill>
                  <a:srgbClr val="31859C"/>
                </a:solidFill>
                <a:latin typeface="Arial Narrow" pitchFamily="34" charset="0"/>
              </a:rPr>
              <a:t>[1 pax]</a:t>
            </a:r>
            <a:endParaRPr lang="pt-PT" altLang="pt-PT" sz="1100">
              <a:solidFill>
                <a:srgbClr val="31859C"/>
              </a:solidFill>
              <a:latin typeface="Arial Narrow" pitchFamily="34" charset="0"/>
            </a:endParaRPr>
          </a:p>
        </p:txBody>
      </p:sp>
      <p:cxnSp>
        <p:nvCxnSpPr>
          <p:cNvPr id="30" name="Conexão recta 73"/>
          <p:cNvCxnSpPr/>
          <p:nvPr/>
        </p:nvCxnSpPr>
        <p:spPr>
          <a:xfrm rot="4020000" flipV="1">
            <a:off x="6525419" y="4012406"/>
            <a:ext cx="288925" cy="125413"/>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Conexão recta 74"/>
          <p:cNvCxnSpPr/>
          <p:nvPr/>
        </p:nvCxnSpPr>
        <p:spPr>
          <a:xfrm rot="2880000" flipV="1">
            <a:off x="6706394" y="3801269"/>
            <a:ext cx="263525" cy="125413"/>
          </a:xfrm>
          <a:prstGeom prst="line">
            <a:avLst/>
          </a:prstGeom>
        </p:spPr>
        <p:style>
          <a:lnRef idx="1">
            <a:schemeClr val="accent1"/>
          </a:lnRef>
          <a:fillRef idx="0">
            <a:schemeClr val="accent1"/>
          </a:fillRef>
          <a:effectRef idx="0">
            <a:schemeClr val="accent1"/>
          </a:effectRef>
          <a:fontRef idx="minor">
            <a:schemeClr val="tx1"/>
          </a:fontRef>
        </p:style>
      </p:cxnSp>
      <p:pic>
        <p:nvPicPr>
          <p:cNvPr id="32" name="Picture 4" descr="C:\technopolys\technopolys\techno\technoW1\technoW2\images\home_banner_page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8950" y="3171825"/>
            <a:ext cx="252413"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4" descr="C:\technopolys\technopolys\techno\technoW1\technoW2\images\home_banner_page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29375" y="2806700"/>
            <a:ext cx="250825"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 name="CaixaDeTexto 78"/>
          <p:cNvSpPr txBox="1">
            <a:spLocks noChangeArrowheads="1"/>
          </p:cNvSpPr>
          <p:nvPr/>
        </p:nvSpPr>
        <p:spPr bwMode="auto">
          <a:xfrm>
            <a:off x="6991350" y="3108325"/>
            <a:ext cx="2327910"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nSpc>
                <a:spcPts val="1800"/>
              </a:lnSpc>
              <a:spcBef>
                <a:spcPct val="0"/>
              </a:spcBef>
              <a:buFontTx/>
              <a:buNone/>
            </a:pPr>
            <a:r>
              <a:rPr lang="pt-PT" altLang="pt-PT" sz="1100" dirty="0">
                <a:solidFill>
                  <a:srgbClr val="31859C"/>
                </a:solidFill>
                <a:latin typeface="Arial Narrow" pitchFamily="34" charset="0"/>
              </a:rPr>
              <a:t> Accès au Forum </a:t>
            </a:r>
            <a:r>
              <a:rPr lang="pt-PT" altLang="pt-PT" sz="1100" dirty="0" smtClean="0">
                <a:solidFill>
                  <a:srgbClr val="31859C"/>
                </a:solidFill>
                <a:latin typeface="Arial Narrow" pitchFamily="34" charset="0"/>
              </a:rPr>
              <a:t>des Entreprises</a:t>
            </a:r>
            <a:r>
              <a:rPr lang="en-US" altLang="pt-PT" sz="1100" dirty="0" smtClean="0">
                <a:solidFill>
                  <a:srgbClr val="31859C"/>
                </a:solidFill>
                <a:latin typeface="Arial Narrow" pitchFamily="34" charset="0"/>
              </a:rPr>
              <a:t>[1 </a:t>
            </a:r>
            <a:r>
              <a:rPr lang="en-US" altLang="pt-PT" sz="1100" dirty="0" err="1">
                <a:solidFill>
                  <a:srgbClr val="31859C"/>
                </a:solidFill>
                <a:latin typeface="Arial Narrow" pitchFamily="34" charset="0"/>
              </a:rPr>
              <a:t>pax</a:t>
            </a:r>
            <a:r>
              <a:rPr lang="en-US" altLang="pt-PT" sz="1100" dirty="0">
                <a:solidFill>
                  <a:srgbClr val="31859C"/>
                </a:solidFill>
                <a:latin typeface="Arial Narrow" pitchFamily="34" charset="0"/>
              </a:rPr>
              <a:t>]</a:t>
            </a:r>
            <a:endParaRPr lang="pt-PT" altLang="pt-PT" sz="1100" dirty="0">
              <a:solidFill>
                <a:srgbClr val="31859C"/>
              </a:solidFill>
              <a:latin typeface="Arial Narrow" pitchFamily="34" charset="0"/>
            </a:endParaRPr>
          </a:p>
        </p:txBody>
      </p:sp>
      <p:sp>
        <p:nvSpPr>
          <p:cNvPr id="35" name="CaixaDeTexto 79"/>
          <p:cNvSpPr txBox="1"/>
          <p:nvPr/>
        </p:nvSpPr>
        <p:spPr>
          <a:xfrm>
            <a:off x="6599238" y="2755900"/>
            <a:ext cx="2374900" cy="323165"/>
          </a:xfrm>
          <a:prstGeom prst="rect">
            <a:avLst/>
          </a:prstGeom>
          <a:noFill/>
        </p:spPr>
        <p:txBody>
          <a:bodyPr>
            <a:spAutoFit/>
          </a:bodyPr>
          <a:lstStyle/>
          <a:p>
            <a:pPr>
              <a:lnSpc>
                <a:spcPts val="1800"/>
              </a:lnSpc>
              <a:defRPr lang="pt-PT">
                <a:solidFill>
                  <a:srgbClr val="FFFFFF"/>
                </a:solidFill>
                <a:latin typeface="Calibri" pitchFamily="2" charset="0"/>
                <a:ea typeface="Calibri" pitchFamily="2" charset="0"/>
                <a:cs typeface="Calibri" pitchFamily="2" charset="0"/>
              </a:defRPr>
            </a:pPr>
            <a:r>
              <a:rPr lang="fr-FR" sz="1100" dirty="0">
                <a:solidFill>
                  <a:schemeClr val="accent5">
                    <a:lumMod val="75000"/>
                  </a:schemeClr>
                </a:solidFill>
                <a:latin typeface="Arial Narrow" pitchFamily="2" charset="0"/>
                <a:ea typeface="Calibri" pitchFamily="2" charset="0"/>
                <a:cs typeface="Arial" pitchFamily="2" charset="0"/>
              </a:rPr>
              <a:t>Accès à la conférence internationale</a:t>
            </a:r>
            <a:r>
              <a:rPr lang="pt-PT" sz="1100" dirty="0" smtClean="0">
                <a:solidFill>
                  <a:schemeClr val="accent5">
                    <a:lumMod val="75000"/>
                  </a:schemeClr>
                </a:solidFill>
                <a:latin typeface="Arial Narrow" pitchFamily="2" charset="0"/>
                <a:ea typeface="Calibri" pitchFamily="2" charset="0"/>
                <a:cs typeface="Arial" pitchFamily="2" charset="0"/>
              </a:rPr>
              <a:t>[1 </a:t>
            </a:r>
            <a:r>
              <a:rPr lang="pt-PT" sz="1100" dirty="0">
                <a:solidFill>
                  <a:schemeClr val="accent5">
                    <a:lumMod val="75000"/>
                  </a:schemeClr>
                </a:solidFill>
                <a:latin typeface="Arial Narrow" pitchFamily="2" charset="0"/>
                <a:ea typeface="Calibri" pitchFamily="2" charset="0"/>
                <a:cs typeface="Arial" pitchFamily="2" charset="0"/>
              </a:rPr>
              <a:t>pax]</a:t>
            </a:r>
          </a:p>
        </p:txBody>
      </p:sp>
      <p:sp>
        <p:nvSpPr>
          <p:cNvPr id="36" name="CaixaDeTexto 80"/>
          <p:cNvSpPr txBox="1">
            <a:spLocks noChangeArrowheads="1"/>
          </p:cNvSpPr>
          <p:nvPr/>
        </p:nvSpPr>
        <p:spPr bwMode="auto">
          <a:xfrm>
            <a:off x="6613525" y="4368800"/>
            <a:ext cx="2479675" cy="296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nSpc>
                <a:spcPts val="1800"/>
              </a:lnSpc>
              <a:spcBef>
                <a:spcPct val="0"/>
              </a:spcBef>
              <a:buFontTx/>
              <a:buNone/>
            </a:pPr>
            <a:r>
              <a:rPr lang="fr-FR" altLang="pt-PT" sz="1100" dirty="0">
                <a:solidFill>
                  <a:srgbClr val="31859C"/>
                </a:solidFill>
                <a:latin typeface="Arial Narrow" pitchFamily="34" charset="0"/>
              </a:rPr>
              <a:t>Accès au </a:t>
            </a:r>
            <a:r>
              <a:rPr lang="fr-FR" altLang="pt-PT" sz="1100" dirty="0" err="1">
                <a:solidFill>
                  <a:srgbClr val="31859C"/>
                </a:solidFill>
                <a:latin typeface="Arial Narrow" pitchFamily="34" charset="0"/>
              </a:rPr>
              <a:t>dîner</a:t>
            </a:r>
            <a:r>
              <a:rPr lang="fr-FR" altLang="pt-PT" sz="1100" dirty="0">
                <a:solidFill>
                  <a:srgbClr val="31859C"/>
                </a:solidFill>
                <a:latin typeface="Arial Narrow" pitchFamily="34" charset="0"/>
              </a:rPr>
              <a:t> de gala [1 pax]</a:t>
            </a:r>
            <a:endParaRPr lang="pt-PT" altLang="pt-PT" sz="1100" dirty="0">
              <a:solidFill>
                <a:srgbClr val="31859C"/>
              </a:solidFill>
              <a:latin typeface="Arial Narrow" pitchFamily="34" charset="0"/>
            </a:endParaRPr>
          </a:p>
        </p:txBody>
      </p:sp>
      <p:pic>
        <p:nvPicPr>
          <p:cNvPr id="37" name="Picture 4" descr="C:\technopolys\technopolys\techno\technoW1\technoW2\images\home_banner_page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72300" y="3516313"/>
            <a:ext cx="252413"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 name="CaixaDeTexto 83"/>
          <p:cNvSpPr txBox="1">
            <a:spLocks noChangeArrowheads="1"/>
          </p:cNvSpPr>
          <p:nvPr/>
        </p:nvSpPr>
        <p:spPr bwMode="auto">
          <a:xfrm>
            <a:off x="7148513" y="3470275"/>
            <a:ext cx="1944687"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nSpc>
                <a:spcPts val="1800"/>
              </a:lnSpc>
              <a:spcBef>
                <a:spcPct val="0"/>
              </a:spcBef>
              <a:buFontTx/>
              <a:buNone/>
            </a:pPr>
            <a:r>
              <a:rPr lang="fr-FR" altLang="pt-PT" sz="1100" dirty="0">
                <a:solidFill>
                  <a:srgbClr val="31859C"/>
                </a:solidFill>
                <a:latin typeface="Arial Narrow" pitchFamily="34" charset="0"/>
              </a:rPr>
              <a:t>2 pauses café par jour </a:t>
            </a:r>
            <a:r>
              <a:rPr lang="en-US" altLang="pt-PT" sz="1100" dirty="0" smtClean="0">
                <a:solidFill>
                  <a:srgbClr val="31859C"/>
                </a:solidFill>
                <a:latin typeface="Arial Narrow" pitchFamily="34" charset="0"/>
              </a:rPr>
              <a:t>[1 </a:t>
            </a:r>
            <a:r>
              <a:rPr lang="en-US" altLang="pt-PT" sz="1100" dirty="0" err="1">
                <a:solidFill>
                  <a:srgbClr val="31859C"/>
                </a:solidFill>
                <a:latin typeface="Arial Narrow" pitchFamily="34" charset="0"/>
              </a:rPr>
              <a:t>pax</a:t>
            </a:r>
            <a:r>
              <a:rPr lang="en-US" altLang="pt-PT" sz="1100" dirty="0">
                <a:solidFill>
                  <a:srgbClr val="31859C"/>
                </a:solidFill>
                <a:latin typeface="Arial Narrow" pitchFamily="34" charset="0"/>
              </a:rPr>
              <a:t>]</a:t>
            </a:r>
            <a:endParaRPr lang="pt-PT" altLang="pt-PT" sz="1100" dirty="0">
              <a:solidFill>
                <a:srgbClr val="31859C"/>
              </a:solidFill>
              <a:latin typeface="Arial Narrow" pitchFamily="34" charset="0"/>
            </a:endParaRPr>
          </a:p>
        </p:txBody>
      </p:sp>
      <p:cxnSp>
        <p:nvCxnSpPr>
          <p:cNvPr id="39" name="Conexão recta 102"/>
          <p:cNvCxnSpPr/>
          <p:nvPr/>
        </p:nvCxnSpPr>
        <p:spPr>
          <a:xfrm flipV="1">
            <a:off x="2847975" y="4827588"/>
            <a:ext cx="0" cy="325437"/>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Conexão recta 104"/>
          <p:cNvCxnSpPr/>
          <p:nvPr/>
        </p:nvCxnSpPr>
        <p:spPr>
          <a:xfrm rot="1800000" flipV="1">
            <a:off x="2009775" y="4376738"/>
            <a:ext cx="209550" cy="133350"/>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Conexão recta 105"/>
          <p:cNvCxnSpPr/>
          <p:nvPr/>
        </p:nvCxnSpPr>
        <p:spPr>
          <a:xfrm>
            <a:off x="2239963" y="3568700"/>
            <a:ext cx="0" cy="239713"/>
          </a:xfrm>
          <a:prstGeom prst="line">
            <a:avLst/>
          </a:prstGeom>
        </p:spPr>
        <p:style>
          <a:lnRef idx="1">
            <a:schemeClr val="accent1"/>
          </a:lnRef>
          <a:fillRef idx="0">
            <a:schemeClr val="accent1"/>
          </a:fillRef>
          <a:effectRef idx="0">
            <a:schemeClr val="accent1"/>
          </a:effectRef>
          <a:fontRef idx="minor">
            <a:schemeClr val="tx1"/>
          </a:fontRef>
        </p:style>
      </p:cxnSp>
      <p:pic>
        <p:nvPicPr>
          <p:cNvPr id="42" name="Picture 3" descr="C:\technopolys\technopolys\techno\technoW1\technoW2\images\home_banner_pager 16.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31950" y="4195763"/>
            <a:ext cx="558800" cy="560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 name="Picture 3" descr="C:\technopolys\technopolys\techno\technoW1\technoW2\images\home_banner_pager 16.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95513" y="4886325"/>
            <a:ext cx="558800"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4" name="Conexão recta 117"/>
          <p:cNvCxnSpPr/>
          <p:nvPr/>
        </p:nvCxnSpPr>
        <p:spPr>
          <a:xfrm rot="2040000" flipV="1">
            <a:off x="6767513" y="3557588"/>
            <a:ext cx="217487" cy="125412"/>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Conexão recta 118"/>
          <p:cNvCxnSpPr/>
          <p:nvPr/>
        </p:nvCxnSpPr>
        <p:spPr>
          <a:xfrm rot="300000" flipV="1">
            <a:off x="6731000" y="3327400"/>
            <a:ext cx="179388" cy="125413"/>
          </a:xfrm>
          <a:prstGeom prst="line">
            <a:avLst/>
          </a:prstGeom>
        </p:spPr>
        <p:style>
          <a:lnRef idx="1">
            <a:schemeClr val="accent1"/>
          </a:lnRef>
          <a:fillRef idx="0">
            <a:schemeClr val="accent1"/>
          </a:fillRef>
          <a:effectRef idx="0">
            <a:schemeClr val="accent1"/>
          </a:effectRef>
          <a:fontRef idx="minor">
            <a:schemeClr val="tx1"/>
          </a:fontRef>
        </p:style>
      </p:cxnSp>
      <p:cxnSp>
        <p:nvCxnSpPr>
          <p:cNvPr id="46" name="Conexão recta 119"/>
          <p:cNvCxnSpPr/>
          <p:nvPr/>
        </p:nvCxnSpPr>
        <p:spPr>
          <a:xfrm flipV="1">
            <a:off x="6459538" y="3035300"/>
            <a:ext cx="57150" cy="171450"/>
          </a:xfrm>
          <a:prstGeom prst="line">
            <a:avLst/>
          </a:prstGeom>
        </p:spPr>
        <p:style>
          <a:lnRef idx="1">
            <a:schemeClr val="accent1"/>
          </a:lnRef>
          <a:fillRef idx="0">
            <a:schemeClr val="accent1"/>
          </a:fillRef>
          <a:effectRef idx="0">
            <a:schemeClr val="accent1"/>
          </a:effectRef>
          <a:fontRef idx="minor">
            <a:schemeClr val="tx1"/>
          </a:fontRef>
        </p:style>
      </p:cxnSp>
      <p:pic>
        <p:nvPicPr>
          <p:cNvPr id="47" name="Picture 4" descr="C:\technopolys\technopolys\techno\technoW1\technoW2\images\home_banner_page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99150" y="4849813"/>
            <a:ext cx="250825"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8" name="Conexão recta 130"/>
          <p:cNvCxnSpPr/>
          <p:nvPr/>
        </p:nvCxnSpPr>
        <p:spPr>
          <a:xfrm>
            <a:off x="2798763" y="2881004"/>
            <a:ext cx="0" cy="674035"/>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Conexão recta 142"/>
          <p:cNvCxnSpPr/>
          <p:nvPr/>
        </p:nvCxnSpPr>
        <p:spPr>
          <a:xfrm>
            <a:off x="3286125" y="4714875"/>
            <a:ext cx="777875" cy="422275"/>
          </a:xfrm>
          <a:prstGeom prst="line">
            <a:avLst/>
          </a:prstGeom>
        </p:spPr>
        <p:style>
          <a:lnRef idx="1">
            <a:schemeClr val="accent1"/>
          </a:lnRef>
          <a:fillRef idx="0">
            <a:schemeClr val="accent1"/>
          </a:fillRef>
          <a:effectRef idx="0">
            <a:schemeClr val="accent1"/>
          </a:effectRef>
          <a:fontRef idx="minor">
            <a:schemeClr val="tx1"/>
          </a:fontRef>
        </p:style>
      </p:cxnSp>
      <p:pic>
        <p:nvPicPr>
          <p:cNvPr id="50" name="Picture 3" descr="C:\technopolys\technopolys\techno\technoW1\technoW2\images\home_banner_pager 16.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98888" y="5546725"/>
            <a:ext cx="560387"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1" name="Conexão recta 146"/>
          <p:cNvCxnSpPr/>
          <p:nvPr/>
        </p:nvCxnSpPr>
        <p:spPr>
          <a:xfrm flipH="1" flipV="1">
            <a:off x="5543550" y="2787650"/>
            <a:ext cx="558800" cy="415925"/>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Conexão recta 175"/>
          <p:cNvCxnSpPr/>
          <p:nvPr/>
        </p:nvCxnSpPr>
        <p:spPr>
          <a:xfrm flipV="1">
            <a:off x="5086350" y="6151563"/>
            <a:ext cx="173038" cy="280987"/>
          </a:xfrm>
          <a:prstGeom prst="line">
            <a:avLst/>
          </a:prstGeom>
        </p:spPr>
        <p:style>
          <a:lnRef idx="1">
            <a:schemeClr val="accent1"/>
          </a:lnRef>
          <a:fillRef idx="0">
            <a:schemeClr val="accent1"/>
          </a:fillRef>
          <a:effectRef idx="0">
            <a:schemeClr val="accent1"/>
          </a:effectRef>
          <a:fontRef idx="minor">
            <a:schemeClr val="tx1"/>
          </a:fontRef>
        </p:style>
      </p:cxnSp>
      <p:pic>
        <p:nvPicPr>
          <p:cNvPr id="53" name="Picture 4" descr="C:\technopolys\technopolys\techno\technoW1\technoW2\images\home_banner_page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2575" y="2579688"/>
            <a:ext cx="250825"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 name="Picture 4" descr="C:\technopolys\technopolys\techno\technoW1\technoW2\images\home_banner_page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37313" y="4397375"/>
            <a:ext cx="250825" cy="25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 name="CaixaDeTexto 186"/>
          <p:cNvSpPr txBox="1">
            <a:spLocks noChangeArrowheads="1"/>
          </p:cNvSpPr>
          <p:nvPr/>
        </p:nvSpPr>
        <p:spPr bwMode="auto">
          <a:xfrm>
            <a:off x="5543550" y="2524125"/>
            <a:ext cx="2960688"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nSpc>
                <a:spcPts val="1800"/>
              </a:lnSpc>
              <a:spcBef>
                <a:spcPct val="0"/>
              </a:spcBef>
              <a:buFontTx/>
              <a:buNone/>
            </a:pPr>
            <a:r>
              <a:rPr lang="pt-PT" altLang="pt-PT" sz="1100" dirty="0" smtClean="0">
                <a:solidFill>
                  <a:srgbClr val="31859C"/>
                </a:solidFill>
                <a:latin typeface="Arial Narrow" pitchFamily="34" charset="0"/>
              </a:rPr>
              <a:t>Réception </a:t>
            </a:r>
            <a:r>
              <a:rPr lang="pt-PT" altLang="pt-PT" sz="1100" dirty="0">
                <a:solidFill>
                  <a:srgbClr val="31859C"/>
                </a:solidFill>
                <a:latin typeface="Arial Narrow" pitchFamily="34" charset="0"/>
              </a:rPr>
              <a:t>de </a:t>
            </a:r>
            <a:r>
              <a:rPr lang="pt-PT" altLang="pt-PT" sz="1100" dirty="0" smtClean="0">
                <a:solidFill>
                  <a:srgbClr val="31859C"/>
                </a:solidFill>
                <a:latin typeface="Arial Narrow" pitchFamily="34" charset="0"/>
              </a:rPr>
              <a:t>bienvenue [</a:t>
            </a:r>
            <a:r>
              <a:rPr lang="pt-PT" altLang="pt-PT" sz="1100" dirty="0">
                <a:solidFill>
                  <a:srgbClr val="31859C"/>
                </a:solidFill>
                <a:latin typeface="Arial Narrow" pitchFamily="34" charset="0"/>
              </a:rPr>
              <a:t>1 pax]</a:t>
            </a:r>
          </a:p>
        </p:txBody>
      </p:sp>
      <p:cxnSp>
        <p:nvCxnSpPr>
          <p:cNvPr id="56" name="Conexão recta 187"/>
          <p:cNvCxnSpPr/>
          <p:nvPr/>
        </p:nvCxnSpPr>
        <p:spPr>
          <a:xfrm>
            <a:off x="6337300" y="4348163"/>
            <a:ext cx="109538" cy="109537"/>
          </a:xfrm>
          <a:prstGeom prst="line">
            <a:avLst/>
          </a:prstGeom>
        </p:spPr>
        <p:style>
          <a:lnRef idx="1">
            <a:schemeClr val="accent1"/>
          </a:lnRef>
          <a:fillRef idx="0">
            <a:schemeClr val="accent1"/>
          </a:fillRef>
          <a:effectRef idx="0">
            <a:schemeClr val="accent1"/>
          </a:effectRef>
          <a:fontRef idx="minor">
            <a:schemeClr val="tx1"/>
          </a:fontRef>
        </p:style>
      </p:cxnSp>
      <p:cxnSp>
        <p:nvCxnSpPr>
          <p:cNvPr id="57" name="Conexão recta 150"/>
          <p:cNvCxnSpPr/>
          <p:nvPr/>
        </p:nvCxnSpPr>
        <p:spPr>
          <a:xfrm>
            <a:off x="3692525" y="3914775"/>
            <a:ext cx="33972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8" name="Conexão recta 13"/>
          <p:cNvCxnSpPr/>
          <p:nvPr/>
        </p:nvCxnSpPr>
        <p:spPr>
          <a:xfrm>
            <a:off x="4570413" y="2508250"/>
            <a:ext cx="0" cy="912813"/>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Conexão recta 157"/>
          <p:cNvCxnSpPr/>
          <p:nvPr/>
        </p:nvCxnSpPr>
        <p:spPr>
          <a:xfrm>
            <a:off x="4567238" y="4391025"/>
            <a:ext cx="0" cy="468313"/>
          </a:xfrm>
          <a:prstGeom prst="line">
            <a:avLst/>
          </a:prstGeom>
        </p:spPr>
        <p:style>
          <a:lnRef idx="1">
            <a:schemeClr val="accent1"/>
          </a:lnRef>
          <a:fillRef idx="0">
            <a:schemeClr val="accent1"/>
          </a:fillRef>
          <a:effectRef idx="0">
            <a:schemeClr val="accent1"/>
          </a:effectRef>
          <a:fontRef idx="minor">
            <a:schemeClr val="tx1"/>
          </a:fontRef>
        </p:style>
      </p:cxnSp>
      <p:sp>
        <p:nvSpPr>
          <p:cNvPr id="60" name="CaixaDeTexto 2"/>
          <p:cNvSpPr txBox="1"/>
          <p:nvPr/>
        </p:nvSpPr>
        <p:spPr>
          <a:xfrm>
            <a:off x="33338" y="1071563"/>
            <a:ext cx="3954462" cy="400050"/>
          </a:xfrm>
          <a:prstGeom prst="rect">
            <a:avLst/>
          </a:prstGeom>
          <a:noFill/>
        </p:spPr>
        <p:txBody>
          <a:bodyPr>
            <a:spAutoFit/>
          </a:bodyPr>
          <a:lstStyle/>
          <a:p>
            <a:pPr algn="just">
              <a:lnSpc>
                <a:spcPts val="1200"/>
              </a:lnSpc>
              <a:defRPr/>
            </a:pPr>
            <a:r>
              <a:rPr lang="fr-FR" sz="1100" dirty="0">
                <a:solidFill>
                  <a:srgbClr val="287B8C"/>
                </a:solidFill>
                <a:latin typeface="Arial Narrow" panose="020B0606020202030204" pitchFamily="34" charset="0"/>
              </a:rPr>
              <a:t>Les participants à l'</a:t>
            </a:r>
            <a:r>
              <a:rPr lang="fr-FR" sz="1100" dirty="0" err="1">
                <a:solidFill>
                  <a:srgbClr val="287B8C"/>
                </a:solidFill>
                <a:latin typeface="Arial Narrow" panose="020B0606020202030204" pitchFamily="34" charset="0"/>
              </a:rPr>
              <a:t>événement</a:t>
            </a:r>
            <a:r>
              <a:rPr lang="fr-FR" sz="1100" dirty="0">
                <a:solidFill>
                  <a:srgbClr val="287B8C"/>
                </a:solidFill>
                <a:latin typeface="Arial Narrow" panose="020B0606020202030204" pitchFamily="34" charset="0"/>
              </a:rPr>
              <a:t> intitulé Atlantic Business </a:t>
            </a:r>
            <a:r>
              <a:rPr lang="fr-FR" sz="1100" dirty="0" smtClean="0">
                <a:solidFill>
                  <a:srgbClr val="287B8C"/>
                </a:solidFill>
                <a:latin typeface="Arial Narrow" panose="020B0606020202030204" pitchFamily="34" charset="0"/>
              </a:rPr>
              <a:t>Round, </a:t>
            </a:r>
            <a:r>
              <a:rPr lang="fr-FR" sz="1100" dirty="0">
                <a:solidFill>
                  <a:srgbClr val="287B8C"/>
                </a:solidFill>
                <a:latin typeface="Arial Narrow" panose="020B0606020202030204" pitchFamily="34" charset="0"/>
              </a:rPr>
              <a:t>ont les avantages suivants.</a:t>
            </a:r>
            <a:endParaRPr lang="en-US" sz="1100" dirty="0">
              <a:solidFill>
                <a:srgbClr val="287B8C"/>
              </a:solidFill>
              <a:latin typeface="Arial Narrow" panose="020B0606020202030204" pitchFamily="34" charset="0"/>
            </a:endParaRPr>
          </a:p>
        </p:txBody>
      </p:sp>
      <p:cxnSp>
        <p:nvCxnSpPr>
          <p:cNvPr id="61" name="Conexão recta 154"/>
          <p:cNvCxnSpPr/>
          <p:nvPr/>
        </p:nvCxnSpPr>
        <p:spPr>
          <a:xfrm>
            <a:off x="4556125" y="4868863"/>
            <a:ext cx="72866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2" name="Conexão recta 155"/>
          <p:cNvCxnSpPr/>
          <p:nvPr/>
        </p:nvCxnSpPr>
        <p:spPr>
          <a:xfrm>
            <a:off x="5292725" y="4870450"/>
            <a:ext cx="0" cy="219075"/>
          </a:xfrm>
          <a:prstGeom prst="line">
            <a:avLst/>
          </a:prstGeom>
        </p:spPr>
        <p:style>
          <a:lnRef idx="1">
            <a:schemeClr val="accent1"/>
          </a:lnRef>
          <a:fillRef idx="0">
            <a:schemeClr val="accent1"/>
          </a:fillRef>
          <a:effectRef idx="0">
            <a:schemeClr val="accent1"/>
          </a:effectRef>
          <a:fontRef idx="minor">
            <a:schemeClr val="tx1"/>
          </a:fontRef>
        </p:style>
      </p:cxnSp>
      <p:cxnSp>
        <p:nvCxnSpPr>
          <p:cNvPr id="63" name="Conexão recta 156"/>
          <p:cNvCxnSpPr/>
          <p:nvPr/>
        </p:nvCxnSpPr>
        <p:spPr>
          <a:xfrm>
            <a:off x="3554413" y="4149725"/>
            <a:ext cx="14446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4" name="Conexão recta 158"/>
          <p:cNvCxnSpPr/>
          <p:nvPr/>
        </p:nvCxnSpPr>
        <p:spPr>
          <a:xfrm>
            <a:off x="3697288" y="3917950"/>
            <a:ext cx="0" cy="230188"/>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Conexão recta 159"/>
          <p:cNvCxnSpPr/>
          <p:nvPr/>
        </p:nvCxnSpPr>
        <p:spPr>
          <a:xfrm>
            <a:off x="5400675" y="3735388"/>
            <a:ext cx="17462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6" name="Conexão recta 160"/>
          <p:cNvCxnSpPr/>
          <p:nvPr/>
        </p:nvCxnSpPr>
        <p:spPr>
          <a:xfrm>
            <a:off x="5059363" y="3914775"/>
            <a:ext cx="34131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7" name="Conexão recta 162"/>
          <p:cNvCxnSpPr/>
          <p:nvPr/>
        </p:nvCxnSpPr>
        <p:spPr>
          <a:xfrm>
            <a:off x="5400675" y="3730625"/>
            <a:ext cx="0" cy="182563"/>
          </a:xfrm>
          <a:prstGeom prst="line">
            <a:avLst/>
          </a:prstGeom>
        </p:spPr>
        <p:style>
          <a:lnRef idx="1">
            <a:schemeClr val="accent1"/>
          </a:lnRef>
          <a:fillRef idx="0">
            <a:schemeClr val="accent1"/>
          </a:fillRef>
          <a:effectRef idx="0">
            <a:schemeClr val="accent1"/>
          </a:effectRef>
          <a:fontRef idx="minor">
            <a:schemeClr val="tx1"/>
          </a:fontRef>
        </p:style>
      </p:cxnSp>
      <p:sp>
        <p:nvSpPr>
          <p:cNvPr id="68" name="Oval 67"/>
          <p:cNvSpPr/>
          <p:nvPr/>
        </p:nvSpPr>
        <p:spPr bwMode="auto">
          <a:xfrm>
            <a:off x="3956831" y="3335021"/>
            <a:ext cx="1204577" cy="1162335"/>
          </a:xfrm>
          <a:prstGeom prst="ellipse">
            <a:avLst/>
          </a:prstGeom>
          <a:solidFill>
            <a:schemeClr val="accent5">
              <a:lumMod val="20000"/>
              <a:lumOff val="80000"/>
            </a:schemeClr>
          </a:solidFill>
          <a:ln w="12700" cap="flat" cmpd="sng" algn="ctr">
            <a:noFill/>
            <a:prstDash val="solid"/>
            <a:round/>
            <a:headEnd type="none" w="sm" len="sm"/>
            <a:tailEnd type="none" w="sm" len="sm"/>
          </a:ln>
          <a:effectLst>
            <a:innerShdw blurRad="63500" dist="50800" dir="18900000">
              <a:prstClr val="black">
                <a:alpha val="50000"/>
              </a:prstClr>
            </a:innerShdw>
          </a:effectLst>
        </p:spPr>
        <p:txBody>
          <a:bodyPr wrap="none" lIns="0" rIns="0" anchor="ctr"/>
          <a:lstStyle/>
          <a:p>
            <a:pPr algn="ctr">
              <a:defRPr/>
            </a:pPr>
            <a:r>
              <a:rPr lang="en-GB" sz="1200" dirty="0">
                <a:solidFill>
                  <a:schemeClr val="accent5">
                    <a:lumMod val="75000"/>
                  </a:schemeClr>
                </a:solidFill>
                <a:latin typeface="Calisto MT" panose="02040603050505030304" pitchFamily="18" charset="0"/>
              </a:rPr>
              <a:t>AVANTAGES</a:t>
            </a:r>
          </a:p>
        </p:txBody>
      </p:sp>
      <p:sp>
        <p:nvSpPr>
          <p:cNvPr id="69" name="Oval 68"/>
          <p:cNvSpPr/>
          <p:nvPr/>
        </p:nvSpPr>
        <p:spPr bwMode="auto">
          <a:xfrm>
            <a:off x="5562274" y="3093343"/>
            <a:ext cx="1325035" cy="1278569"/>
          </a:xfrm>
          <a:prstGeom prst="ellipse">
            <a:avLst/>
          </a:prstGeom>
          <a:solidFill>
            <a:schemeClr val="accent5">
              <a:lumMod val="20000"/>
              <a:lumOff val="80000"/>
            </a:schemeClr>
          </a:solidFill>
          <a:ln w="12700" cap="flat" cmpd="sng" algn="ctr">
            <a:noFill/>
            <a:prstDash val="solid"/>
            <a:round/>
            <a:headEnd type="none" w="sm" len="sm"/>
            <a:tailEnd type="none" w="sm" len="sm"/>
          </a:ln>
          <a:effectLst>
            <a:innerShdw blurRad="63500" dist="50800" dir="18900000">
              <a:prstClr val="black">
                <a:alpha val="50000"/>
              </a:prstClr>
            </a:innerShdw>
          </a:effectLst>
        </p:spPr>
        <p:txBody>
          <a:bodyPr lIns="0" rIns="0" anchor="ctr"/>
          <a:lstStyle/>
          <a:p>
            <a:pPr algn="ctr">
              <a:defRPr/>
            </a:pPr>
            <a:r>
              <a:rPr lang="en-GB" sz="1200" dirty="0">
                <a:solidFill>
                  <a:schemeClr val="accent5">
                    <a:lumMod val="75000"/>
                  </a:schemeClr>
                </a:solidFill>
                <a:latin typeface="Calisto MT" panose="02040603050505030304" pitchFamily="18" charset="0"/>
              </a:rPr>
              <a:t>AVANTAGE </a:t>
            </a:r>
            <a:r>
              <a:rPr lang="en-GB" sz="1200" b="1" dirty="0">
                <a:solidFill>
                  <a:srgbClr val="FF0000"/>
                </a:solidFill>
                <a:latin typeface="Calisto MT" panose="02040603050505030304" pitchFamily="18" charset="0"/>
              </a:rPr>
              <a:t>II</a:t>
            </a:r>
          </a:p>
        </p:txBody>
      </p:sp>
      <p:sp>
        <p:nvSpPr>
          <p:cNvPr id="70" name="Oval 69"/>
          <p:cNvSpPr/>
          <p:nvPr/>
        </p:nvSpPr>
        <p:spPr bwMode="auto">
          <a:xfrm>
            <a:off x="4644790" y="5011345"/>
            <a:ext cx="1325035" cy="1278569"/>
          </a:xfrm>
          <a:prstGeom prst="ellipse">
            <a:avLst/>
          </a:prstGeom>
          <a:solidFill>
            <a:schemeClr val="accent5">
              <a:lumMod val="20000"/>
              <a:lumOff val="80000"/>
            </a:schemeClr>
          </a:solidFill>
          <a:ln w="12700" cap="flat" cmpd="sng" algn="ctr">
            <a:noFill/>
            <a:prstDash val="solid"/>
            <a:round/>
            <a:headEnd type="none" w="sm" len="sm"/>
            <a:tailEnd type="none" w="sm" len="sm"/>
          </a:ln>
          <a:effectLst>
            <a:innerShdw blurRad="63500" dist="50800" dir="18900000">
              <a:prstClr val="black">
                <a:alpha val="50000"/>
              </a:prstClr>
            </a:innerShdw>
          </a:effectLst>
        </p:spPr>
        <p:txBody>
          <a:bodyPr lIns="0" rIns="0" anchor="ctr"/>
          <a:lstStyle/>
          <a:p>
            <a:pPr algn="ctr">
              <a:defRPr/>
            </a:pPr>
            <a:r>
              <a:rPr lang="en-GB" sz="1200" dirty="0" smtClean="0">
                <a:solidFill>
                  <a:schemeClr val="accent5">
                    <a:lumMod val="75000"/>
                  </a:schemeClr>
                </a:solidFill>
                <a:latin typeface="Calisto MT" panose="02040603050505030304" pitchFamily="18" charset="0"/>
              </a:rPr>
              <a:t>AVANTAGE</a:t>
            </a:r>
          </a:p>
          <a:p>
            <a:pPr algn="ctr">
              <a:defRPr/>
            </a:pPr>
            <a:r>
              <a:rPr lang="en-GB" sz="1200" b="1" dirty="0" smtClean="0">
                <a:solidFill>
                  <a:srgbClr val="FF0000"/>
                </a:solidFill>
                <a:latin typeface="Calisto MT" panose="02040603050505030304" pitchFamily="18" charset="0"/>
              </a:rPr>
              <a:t>III</a:t>
            </a:r>
            <a:endParaRPr lang="en-GB" sz="1200" b="1" dirty="0">
              <a:solidFill>
                <a:srgbClr val="FF0000"/>
              </a:solidFill>
              <a:latin typeface="Calisto MT" panose="02040603050505030304" pitchFamily="18" charset="0"/>
            </a:endParaRPr>
          </a:p>
        </p:txBody>
      </p:sp>
      <p:pic>
        <p:nvPicPr>
          <p:cNvPr id="71" name="Picture 4" descr="C:\technopolys\technopolys\techno\technoW1\technoW2\images\home_banner_page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67288" y="6321425"/>
            <a:ext cx="250825"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 name="Freeform 80"/>
          <p:cNvSpPr>
            <a:spLocks/>
          </p:cNvSpPr>
          <p:nvPr/>
        </p:nvSpPr>
        <p:spPr bwMode="auto">
          <a:xfrm rot="16200000">
            <a:off x="4508341" y="4488895"/>
            <a:ext cx="123825" cy="125412"/>
          </a:xfrm>
          <a:custGeom>
            <a:avLst/>
            <a:gdLst>
              <a:gd name="T0" fmla="*/ 0 w 78"/>
              <a:gd name="T1" fmla="*/ 79 h 79"/>
              <a:gd name="T2" fmla="*/ 78 w 78"/>
              <a:gd name="T3" fmla="*/ 39 h 79"/>
              <a:gd name="T4" fmla="*/ 0 w 78"/>
              <a:gd name="T5" fmla="*/ 0 h 79"/>
              <a:gd name="T6" fmla="*/ 0 w 78"/>
              <a:gd name="T7" fmla="*/ 79 h 79"/>
              <a:gd name="T8" fmla="*/ 0 60000 65536"/>
              <a:gd name="T9" fmla="*/ 0 60000 65536"/>
              <a:gd name="T10" fmla="*/ 0 60000 65536"/>
              <a:gd name="T11" fmla="*/ 0 60000 65536"/>
              <a:gd name="T12" fmla="*/ 0 w 78"/>
              <a:gd name="T13" fmla="*/ 0 h 79"/>
              <a:gd name="T14" fmla="*/ 78 w 78"/>
              <a:gd name="T15" fmla="*/ 79 h 79"/>
            </a:gdLst>
            <a:ahLst/>
            <a:cxnLst>
              <a:cxn ang="T8">
                <a:pos x="T0" y="T1"/>
              </a:cxn>
              <a:cxn ang="T9">
                <a:pos x="T2" y="T3"/>
              </a:cxn>
              <a:cxn ang="T10">
                <a:pos x="T4" y="T5"/>
              </a:cxn>
              <a:cxn ang="T11">
                <a:pos x="T6" y="T7"/>
              </a:cxn>
            </a:cxnLst>
            <a:rect l="T12" t="T13" r="T14" b="T15"/>
            <a:pathLst>
              <a:path w="78" h="79">
                <a:moveTo>
                  <a:pt x="0" y="79"/>
                </a:moveTo>
                <a:lnTo>
                  <a:pt x="78" y="39"/>
                </a:lnTo>
                <a:lnTo>
                  <a:pt x="0" y="0"/>
                </a:lnTo>
                <a:lnTo>
                  <a:pt x="0" y="79"/>
                </a:lnTo>
                <a:close/>
              </a:path>
            </a:pathLst>
          </a:custGeom>
          <a:solidFill>
            <a:srgbClr val="00B0F0"/>
          </a:solidFill>
          <a:ln w="9525">
            <a:noFill/>
            <a:round/>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lstStyle/>
          <a:p>
            <a:pPr>
              <a:defRPr/>
            </a:pPr>
            <a:endParaRPr lang="pt-PT">
              <a:solidFill>
                <a:srgbClr val="00B0F0"/>
              </a:solidFill>
              <a:cs typeface="Arial" charset="0"/>
            </a:endParaRPr>
          </a:p>
        </p:txBody>
      </p:sp>
      <p:pic>
        <p:nvPicPr>
          <p:cNvPr id="74" name="Picture 4" descr="C:\technopolys\technopolys\techno\technoW1\technoW2\images\home_banner_page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51363" y="6107113"/>
            <a:ext cx="250825"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 name="Freeform 80"/>
          <p:cNvSpPr>
            <a:spLocks/>
          </p:cNvSpPr>
          <p:nvPr/>
        </p:nvSpPr>
        <p:spPr bwMode="auto">
          <a:xfrm>
            <a:off x="3826426" y="3856827"/>
            <a:ext cx="123825" cy="125412"/>
          </a:xfrm>
          <a:custGeom>
            <a:avLst/>
            <a:gdLst>
              <a:gd name="T0" fmla="*/ 0 w 78"/>
              <a:gd name="T1" fmla="*/ 79 h 79"/>
              <a:gd name="T2" fmla="*/ 78 w 78"/>
              <a:gd name="T3" fmla="*/ 39 h 79"/>
              <a:gd name="T4" fmla="*/ 0 w 78"/>
              <a:gd name="T5" fmla="*/ 0 h 79"/>
              <a:gd name="T6" fmla="*/ 0 w 78"/>
              <a:gd name="T7" fmla="*/ 79 h 79"/>
              <a:gd name="T8" fmla="*/ 0 60000 65536"/>
              <a:gd name="T9" fmla="*/ 0 60000 65536"/>
              <a:gd name="T10" fmla="*/ 0 60000 65536"/>
              <a:gd name="T11" fmla="*/ 0 60000 65536"/>
              <a:gd name="T12" fmla="*/ 0 w 78"/>
              <a:gd name="T13" fmla="*/ 0 h 79"/>
              <a:gd name="T14" fmla="*/ 78 w 78"/>
              <a:gd name="T15" fmla="*/ 79 h 79"/>
            </a:gdLst>
            <a:ahLst/>
            <a:cxnLst>
              <a:cxn ang="T8">
                <a:pos x="T0" y="T1"/>
              </a:cxn>
              <a:cxn ang="T9">
                <a:pos x="T2" y="T3"/>
              </a:cxn>
              <a:cxn ang="T10">
                <a:pos x="T4" y="T5"/>
              </a:cxn>
              <a:cxn ang="T11">
                <a:pos x="T6" y="T7"/>
              </a:cxn>
            </a:cxnLst>
            <a:rect l="T12" t="T13" r="T14" b="T15"/>
            <a:pathLst>
              <a:path w="78" h="79">
                <a:moveTo>
                  <a:pt x="0" y="79"/>
                </a:moveTo>
                <a:lnTo>
                  <a:pt x="78" y="39"/>
                </a:lnTo>
                <a:lnTo>
                  <a:pt x="0" y="0"/>
                </a:lnTo>
                <a:lnTo>
                  <a:pt x="0" y="79"/>
                </a:lnTo>
                <a:close/>
              </a:path>
            </a:pathLst>
          </a:custGeom>
          <a:solidFill>
            <a:srgbClr val="00B0F0"/>
          </a:solidFill>
          <a:ln w="9525">
            <a:noFill/>
            <a:round/>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lstStyle/>
          <a:p>
            <a:pPr>
              <a:defRPr/>
            </a:pPr>
            <a:endParaRPr lang="pt-PT">
              <a:solidFill>
                <a:srgbClr val="00B0F0"/>
              </a:solidFill>
              <a:cs typeface="Arial" charset="0"/>
            </a:endParaRPr>
          </a:p>
        </p:txBody>
      </p:sp>
      <p:sp>
        <p:nvSpPr>
          <p:cNvPr id="76" name="Freeform 80"/>
          <p:cNvSpPr>
            <a:spLocks/>
          </p:cNvSpPr>
          <p:nvPr/>
        </p:nvSpPr>
        <p:spPr bwMode="auto">
          <a:xfrm flipH="1">
            <a:off x="5159876" y="3845744"/>
            <a:ext cx="123825" cy="125412"/>
          </a:xfrm>
          <a:custGeom>
            <a:avLst/>
            <a:gdLst>
              <a:gd name="T0" fmla="*/ 0 w 78"/>
              <a:gd name="T1" fmla="*/ 79 h 79"/>
              <a:gd name="T2" fmla="*/ 78 w 78"/>
              <a:gd name="T3" fmla="*/ 39 h 79"/>
              <a:gd name="T4" fmla="*/ 0 w 78"/>
              <a:gd name="T5" fmla="*/ 0 h 79"/>
              <a:gd name="T6" fmla="*/ 0 w 78"/>
              <a:gd name="T7" fmla="*/ 79 h 79"/>
              <a:gd name="T8" fmla="*/ 0 60000 65536"/>
              <a:gd name="T9" fmla="*/ 0 60000 65536"/>
              <a:gd name="T10" fmla="*/ 0 60000 65536"/>
              <a:gd name="T11" fmla="*/ 0 60000 65536"/>
              <a:gd name="T12" fmla="*/ 0 w 78"/>
              <a:gd name="T13" fmla="*/ 0 h 79"/>
              <a:gd name="T14" fmla="*/ 78 w 78"/>
              <a:gd name="T15" fmla="*/ 79 h 79"/>
            </a:gdLst>
            <a:ahLst/>
            <a:cxnLst>
              <a:cxn ang="T8">
                <a:pos x="T0" y="T1"/>
              </a:cxn>
              <a:cxn ang="T9">
                <a:pos x="T2" y="T3"/>
              </a:cxn>
              <a:cxn ang="T10">
                <a:pos x="T4" y="T5"/>
              </a:cxn>
              <a:cxn ang="T11">
                <a:pos x="T6" y="T7"/>
              </a:cxn>
            </a:cxnLst>
            <a:rect l="T12" t="T13" r="T14" b="T15"/>
            <a:pathLst>
              <a:path w="78" h="79">
                <a:moveTo>
                  <a:pt x="0" y="79"/>
                </a:moveTo>
                <a:lnTo>
                  <a:pt x="78" y="39"/>
                </a:lnTo>
                <a:lnTo>
                  <a:pt x="0" y="0"/>
                </a:lnTo>
                <a:lnTo>
                  <a:pt x="0" y="79"/>
                </a:lnTo>
                <a:close/>
              </a:path>
            </a:pathLst>
          </a:custGeom>
          <a:solidFill>
            <a:srgbClr val="00B0F0"/>
          </a:solidFill>
          <a:ln w="9525">
            <a:noFill/>
            <a:round/>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lstStyle/>
          <a:p>
            <a:pPr>
              <a:defRPr/>
            </a:pPr>
            <a:endParaRPr lang="pt-PT">
              <a:solidFill>
                <a:schemeClr val="accent5">
                  <a:lumMod val="75000"/>
                </a:schemeClr>
              </a:solidFill>
              <a:cs typeface="Arial" charset="0"/>
            </a:endParaRPr>
          </a:p>
        </p:txBody>
      </p:sp>
      <p:sp>
        <p:nvSpPr>
          <p:cNvPr id="77" name="Freeform 80"/>
          <p:cNvSpPr>
            <a:spLocks/>
          </p:cNvSpPr>
          <p:nvPr/>
        </p:nvSpPr>
        <p:spPr bwMode="auto">
          <a:xfrm rot="5400000" flipV="1">
            <a:off x="4508406" y="3201135"/>
            <a:ext cx="123825" cy="125412"/>
          </a:xfrm>
          <a:custGeom>
            <a:avLst/>
            <a:gdLst>
              <a:gd name="T0" fmla="*/ 0 w 78"/>
              <a:gd name="T1" fmla="*/ 79 h 79"/>
              <a:gd name="T2" fmla="*/ 78 w 78"/>
              <a:gd name="T3" fmla="*/ 39 h 79"/>
              <a:gd name="T4" fmla="*/ 0 w 78"/>
              <a:gd name="T5" fmla="*/ 0 h 79"/>
              <a:gd name="T6" fmla="*/ 0 w 78"/>
              <a:gd name="T7" fmla="*/ 79 h 79"/>
              <a:gd name="T8" fmla="*/ 0 60000 65536"/>
              <a:gd name="T9" fmla="*/ 0 60000 65536"/>
              <a:gd name="T10" fmla="*/ 0 60000 65536"/>
              <a:gd name="T11" fmla="*/ 0 60000 65536"/>
              <a:gd name="T12" fmla="*/ 0 w 78"/>
              <a:gd name="T13" fmla="*/ 0 h 79"/>
              <a:gd name="T14" fmla="*/ 78 w 78"/>
              <a:gd name="T15" fmla="*/ 79 h 79"/>
            </a:gdLst>
            <a:ahLst/>
            <a:cxnLst>
              <a:cxn ang="T8">
                <a:pos x="T0" y="T1"/>
              </a:cxn>
              <a:cxn ang="T9">
                <a:pos x="T2" y="T3"/>
              </a:cxn>
              <a:cxn ang="T10">
                <a:pos x="T4" y="T5"/>
              </a:cxn>
              <a:cxn ang="T11">
                <a:pos x="T6" y="T7"/>
              </a:cxn>
            </a:cxnLst>
            <a:rect l="T12" t="T13" r="T14" b="T15"/>
            <a:pathLst>
              <a:path w="78" h="79">
                <a:moveTo>
                  <a:pt x="0" y="79"/>
                </a:moveTo>
                <a:lnTo>
                  <a:pt x="78" y="39"/>
                </a:lnTo>
                <a:lnTo>
                  <a:pt x="0" y="0"/>
                </a:lnTo>
                <a:lnTo>
                  <a:pt x="0" y="79"/>
                </a:lnTo>
                <a:close/>
              </a:path>
            </a:pathLst>
          </a:custGeom>
          <a:solidFill>
            <a:srgbClr val="00B0F0"/>
          </a:solidFill>
          <a:ln w="9525">
            <a:noFill/>
            <a:round/>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lstStyle/>
          <a:p>
            <a:pPr>
              <a:defRPr/>
            </a:pPr>
            <a:endParaRPr lang="pt-PT">
              <a:solidFill>
                <a:srgbClr val="00B0F0"/>
              </a:solidFill>
              <a:cs typeface="Arial" charset="0"/>
            </a:endParaRPr>
          </a:p>
        </p:txBody>
      </p:sp>
      <p:sp>
        <p:nvSpPr>
          <p:cNvPr id="78" name="TextBox 52"/>
          <p:cNvSpPr txBox="1">
            <a:spLocks noChangeArrowheads="1"/>
          </p:cNvSpPr>
          <p:nvPr/>
        </p:nvSpPr>
        <p:spPr bwMode="auto">
          <a:xfrm>
            <a:off x="-28575" y="6677824"/>
            <a:ext cx="1503363"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r">
              <a:spcBef>
                <a:spcPct val="0"/>
              </a:spcBef>
              <a:buFontTx/>
              <a:buNone/>
            </a:pPr>
            <a:r>
              <a:rPr lang="pt-PT" altLang="pt-PT" sz="800" i="1" dirty="0">
                <a:solidFill>
                  <a:schemeClr val="bg1"/>
                </a:solidFill>
                <a:latin typeface="Arial Narrow" pitchFamily="34" charset="0"/>
              </a:rPr>
              <a:t>Ref.E-LMBCEDAO/2021/ABC-E.01</a:t>
            </a:r>
            <a:r>
              <a:rPr lang="fr-FR" altLang="pt-PT" sz="800" i="1" dirty="0">
                <a:solidFill>
                  <a:schemeClr val="bg1"/>
                </a:solidFill>
                <a:latin typeface="Arial Narrow" pitchFamily="34" charset="0"/>
              </a:rPr>
              <a:t> </a:t>
            </a:r>
            <a:endParaRPr lang="pt-PT" altLang="pt-PT" sz="800" i="1" dirty="0">
              <a:solidFill>
                <a:schemeClr val="bg1"/>
              </a:solidFill>
              <a:latin typeface="Arial Narrow" pitchFamily="34" charset="0"/>
            </a:endParaRPr>
          </a:p>
        </p:txBody>
      </p:sp>
      <p:sp>
        <p:nvSpPr>
          <p:cNvPr id="79" name="CaixaDeTexto 1"/>
          <p:cNvSpPr txBox="1"/>
          <p:nvPr/>
        </p:nvSpPr>
        <p:spPr>
          <a:xfrm>
            <a:off x="26987" y="702628"/>
            <a:ext cx="4371975" cy="425758"/>
          </a:xfrm>
          <a:prstGeom prst="rect">
            <a:avLst/>
          </a:prstGeom>
          <a:noFill/>
        </p:spPr>
        <p:txBody>
          <a:bodyPr wrap="square">
            <a:spAutoFit/>
          </a:bodyPr>
          <a:lstStyle/>
          <a:p>
            <a:pPr>
              <a:lnSpc>
                <a:spcPts val="1300"/>
              </a:lnSpc>
              <a:defRPr/>
            </a:pPr>
            <a:r>
              <a:rPr lang="pt-PT" sz="1400" i="1" dirty="0" smtClean="0">
                <a:solidFill>
                  <a:schemeClr val="accent5">
                    <a:lumMod val="75000"/>
                  </a:schemeClr>
                </a:solidFill>
                <a:latin typeface="Californian FB" panose="0207040306080B030204" pitchFamily="18" charset="0"/>
              </a:rPr>
              <a:t>AVANTAGES</a:t>
            </a:r>
          </a:p>
          <a:p>
            <a:pPr>
              <a:lnSpc>
                <a:spcPts val="1300"/>
              </a:lnSpc>
              <a:defRPr/>
            </a:pPr>
            <a:r>
              <a:rPr lang="pt-PT" sz="1400" i="1" dirty="0" smtClean="0">
                <a:solidFill>
                  <a:schemeClr val="accent5">
                    <a:lumMod val="75000"/>
                  </a:schemeClr>
                </a:solidFill>
                <a:latin typeface="Californian FB" panose="0207040306080B030204" pitchFamily="18" charset="0"/>
              </a:rPr>
              <a:t>DE </a:t>
            </a:r>
            <a:r>
              <a:rPr lang="pt-PT" sz="1400" i="1" dirty="0">
                <a:solidFill>
                  <a:schemeClr val="accent5">
                    <a:lumMod val="75000"/>
                  </a:schemeClr>
                </a:solidFill>
                <a:latin typeface="Californian FB" panose="0207040306080B030204" pitchFamily="18" charset="0"/>
              </a:rPr>
              <a:t>PARTICIPER </a:t>
            </a:r>
            <a:r>
              <a:rPr lang="pt-PT" sz="1400" i="1" dirty="0" smtClean="0">
                <a:solidFill>
                  <a:schemeClr val="accent5">
                    <a:lumMod val="75000"/>
                  </a:schemeClr>
                </a:solidFill>
                <a:latin typeface="Californian FB" panose="0207040306080B030204" pitchFamily="18" charset="0"/>
              </a:rPr>
              <a:t>AU ATLANTIC </a:t>
            </a:r>
            <a:r>
              <a:rPr lang="pt-PT" sz="1400" i="1" dirty="0">
                <a:solidFill>
                  <a:schemeClr val="accent5">
                    <a:lumMod val="75000"/>
                  </a:schemeClr>
                </a:solidFill>
                <a:latin typeface="Californian FB" panose="0207040306080B030204" pitchFamily="18" charset="0"/>
                <a:cs typeface="+mn-cs"/>
              </a:rPr>
              <a:t>BUSINESS </a:t>
            </a:r>
            <a:r>
              <a:rPr lang="pt-PT" sz="1400" i="1" dirty="0" smtClean="0">
                <a:solidFill>
                  <a:schemeClr val="accent5">
                    <a:lumMod val="75000"/>
                  </a:schemeClr>
                </a:solidFill>
                <a:latin typeface="Californian FB" panose="0207040306080B030204" pitchFamily="18" charset="0"/>
                <a:cs typeface="+mn-cs"/>
              </a:rPr>
              <a:t>ROUND</a:t>
            </a:r>
            <a:endParaRPr lang="pt-PT" sz="1400" i="1" dirty="0">
              <a:solidFill>
                <a:schemeClr val="accent5">
                  <a:lumMod val="75000"/>
                </a:schemeClr>
              </a:solidFill>
              <a:latin typeface="Californian FB" panose="0207040306080B030204" pitchFamily="18" charset="0"/>
              <a:cs typeface="+mn-cs"/>
            </a:endParaRPr>
          </a:p>
        </p:txBody>
      </p:sp>
      <p:sp>
        <p:nvSpPr>
          <p:cNvPr id="80" name="CaixaDeTexto 54"/>
          <p:cNvSpPr txBox="1">
            <a:spLocks noChangeArrowheads="1"/>
          </p:cNvSpPr>
          <p:nvPr/>
        </p:nvSpPr>
        <p:spPr bwMode="auto">
          <a:xfrm>
            <a:off x="723106" y="5387975"/>
            <a:ext cx="3277394"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r">
              <a:spcBef>
                <a:spcPct val="0"/>
              </a:spcBef>
              <a:buFontTx/>
              <a:buNone/>
            </a:pPr>
            <a:r>
              <a:rPr lang="pt-PT" altLang="pt-PT" sz="1100" b="1" dirty="0" smtClean="0">
                <a:solidFill>
                  <a:srgbClr val="FAC090"/>
                </a:solidFill>
                <a:latin typeface="Arial Narrow" pitchFamily="34" charset="0"/>
                <a:sym typeface="+mn-ea"/>
              </a:rPr>
              <a:t>■</a:t>
            </a:r>
            <a:r>
              <a:rPr lang="fr-FR" altLang="pt-PT" sz="1100" dirty="0">
                <a:solidFill>
                  <a:srgbClr val="31859C"/>
                </a:solidFill>
                <a:latin typeface="Arial Narrow" pitchFamily="34" charset="0"/>
                <a:sym typeface="+mn-ea"/>
              </a:rPr>
              <a:t> Présence des produits et services des entreprises participant à l'</a:t>
            </a:r>
            <a:r>
              <a:rPr lang="fr-FR" altLang="pt-PT" sz="1100" dirty="0" err="1">
                <a:solidFill>
                  <a:srgbClr val="31859C"/>
                </a:solidFill>
                <a:latin typeface="Arial Narrow" pitchFamily="34" charset="0"/>
                <a:sym typeface="+mn-ea"/>
              </a:rPr>
              <a:t>événement</a:t>
            </a:r>
            <a:r>
              <a:rPr lang="fr-FR" altLang="pt-PT" sz="1100" dirty="0">
                <a:solidFill>
                  <a:srgbClr val="31859C"/>
                </a:solidFill>
                <a:latin typeface="Arial Narrow" pitchFamily="34" charset="0"/>
                <a:sym typeface="+mn-ea"/>
              </a:rPr>
              <a:t> sur une plateforme Web, gratuitement, afin de les positionner et de consolider une présence constante sur les marchés</a:t>
            </a:r>
            <a:r>
              <a:rPr lang="pt-PT" altLang="pt-PT" sz="1100" dirty="0" smtClean="0">
                <a:solidFill>
                  <a:srgbClr val="31859C"/>
                </a:solidFill>
                <a:latin typeface="Arial Narrow" pitchFamily="34" charset="0"/>
                <a:sym typeface="+mn-ea"/>
              </a:rPr>
              <a:t>.</a:t>
            </a:r>
            <a:endParaRPr lang="en-GB" altLang="pt-PT" sz="1100" dirty="0">
              <a:solidFill>
                <a:srgbClr val="31859C"/>
              </a:solidFill>
              <a:latin typeface="Arial Narrow" pitchFamily="34" charset="0"/>
            </a:endParaRPr>
          </a:p>
        </p:txBody>
      </p:sp>
      <p:sp>
        <p:nvSpPr>
          <p:cNvPr id="81" name="CaixaDeTexto 57"/>
          <p:cNvSpPr txBox="1">
            <a:spLocks noChangeArrowheads="1"/>
          </p:cNvSpPr>
          <p:nvPr/>
        </p:nvSpPr>
        <p:spPr bwMode="auto">
          <a:xfrm>
            <a:off x="4763" y="3229610"/>
            <a:ext cx="1958975" cy="70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r">
              <a:lnSpc>
                <a:spcPts val="1200"/>
              </a:lnSpc>
              <a:spcBef>
                <a:spcPct val="0"/>
              </a:spcBef>
              <a:buFontTx/>
              <a:buNone/>
            </a:pPr>
            <a:r>
              <a:rPr lang="pt-PT" altLang="pt-PT" sz="1100" b="1" dirty="0">
                <a:solidFill>
                  <a:srgbClr val="FAC090"/>
                </a:solidFill>
                <a:latin typeface="Arial Narrow" pitchFamily="34" charset="0"/>
                <a:sym typeface="+mn-ea"/>
              </a:rPr>
              <a:t>■ </a:t>
            </a:r>
            <a:r>
              <a:rPr lang="fr-FR" altLang="pt-PT" sz="1100" dirty="0">
                <a:solidFill>
                  <a:srgbClr val="31859C"/>
                </a:solidFill>
                <a:latin typeface="Arial Narrow" pitchFamily="34" charset="0"/>
              </a:rPr>
              <a:t>Pour chaque groupe de 25 participants, l'organisation assume les frais de participation pour deux (2) éléments supplémentaires</a:t>
            </a:r>
            <a:r>
              <a:rPr lang="pt-PT" altLang="pt-PT" sz="1100" dirty="0" smtClean="0">
                <a:solidFill>
                  <a:srgbClr val="31859C"/>
                </a:solidFill>
                <a:latin typeface="Arial Narrow" pitchFamily="34" charset="0"/>
              </a:rPr>
              <a:t>.</a:t>
            </a:r>
            <a:endParaRPr lang="pt-PT" altLang="pt-PT" sz="1100" dirty="0">
              <a:solidFill>
                <a:srgbClr val="31859C"/>
              </a:solidFill>
              <a:latin typeface="Arial Narrow" pitchFamily="34" charset="0"/>
            </a:endParaRPr>
          </a:p>
        </p:txBody>
      </p:sp>
      <p:sp>
        <p:nvSpPr>
          <p:cNvPr id="82" name="CaixaDeTexto 58"/>
          <p:cNvSpPr txBox="1"/>
          <p:nvPr/>
        </p:nvSpPr>
        <p:spPr>
          <a:xfrm>
            <a:off x="1873250" y="6105525"/>
            <a:ext cx="2767013" cy="261938"/>
          </a:xfrm>
          <a:prstGeom prst="rect">
            <a:avLst/>
          </a:prstGeom>
          <a:noFill/>
        </p:spPr>
        <p:txBody>
          <a:bodyPr>
            <a:spAutoFit/>
          </a:bodyPr>
          <a:lstStyle/>
          <a:p>
            <a:pPr algn="r">
              <a:defRPr/>
            </a:pPr>
            <a:r>
              <a:rPr lang="pt-PT" altLang="pt-PT" sz="1100" b="1" dirty="0">
                <a:solidFill>
                  <a:srgbClr val="FAC090"/>
                </a:solidFill>
                <a:latin typeface="Arial Narrow" pitchFamily="34" charset="0"/>
                <a:sym typeface="+mn-ea"/>
              </a:rPr>
              <a:t>■ </a:t>
            </a:r>
            <a:r>
              <a:rPr lang="fr-FR" sz="1100" dirty="0">
                <a:solidFill>
                  <a:schemeClr val="accent5">
                    <a:lumMod val="75000"/>
                  </a:schemeClr>
                </a:solidFill>
                <a:latin typeface="Arial Narrow" panose="020B0606020202030204" pitchFamily="34" charset="0"/>
              </a:rPr>
              <a:t>Accès à des analyses de marché périodiques </a:t>
            </a:r>
            <a:r>
              <a:rPr lang="pt-PT" sz="1100" dirty="0">
                <a:solidFill>
                  <a:schemeClr val="accent5">
                    <a:lumMod val="75000"/>
                  </a:schemeClr>
                </a:solidFill>
                <a:latin typeface="Arial Narrow" panose="020B0606020202030204" pitchFamily="34" charset="0"/>
              </a:rPr>
              <a:t> </a:t>
            </a:r>
          </a:p>
        </p:txBody>
      </p:sp>
      <p:sp>
        <p:nvSpPr>
          <p:cNvPr id="83" name="CaixaDeTexto 173"/>
          <p:cNvSpPr txBox="1"/>
          <p:nvPr/>
        </p:nvSpPr>
        <p:spPr>
          <a:xfrm>
            <a:off x="1404620" y="6334125"/>
            <a:ext cx="3619818" cy="261610"/>
          </a:xfrm>
          <a:prstGeom prst="rect">
            <a:avLst/>
          </a:prstGeom>
          <a:noFill/>
        </p:spPr>
        <p:txBody>
          <a:bodyPr wrap="square">
            <a:spAutoFit/>
          </a:bodyPr>
          <a:lstStyle/>
          <a:p>
            <a:pPr algn="r">
              <a:defRPr/>
            </a:pPr>
            <a:r>
              <a:rPr lang="pt-PT" altLang="pt-PT" sz="1100" b="1" dirty="0">
                <a:solidFill>
                  <a:srgbClr val="FAC090"/>
                </a:solidFill>
                <a:latin typeface="Arial Narrow" pitchFamily="34" charset="0"/>
                <a:sym typeface="+mn-ea"/>
              </a:rPr>
              <a:t>■ </a:t>
            </a:r>
            <a:r>
              <a:rPr lang="fr-FR" sz="1100" dirty="0">
                <a:solidFill>
                  <a:schemeClr val="accent5">
                    <a:lumMod val="75000"/>
                  </a:schemeClr>
                </a:solidFill>
                <a:latin typeface="Arial Narrow" panose="020B0606020202030204" pitchFamily="34" charset="0"/>
              </a:rPr>
              <a:t>Promotion des produits et services dans la newsletter mensuelle</a:t>
            </a:r>
            <a:endParaRPr lang="pt-PT" sz="1100" dirty="0">
              <a:solidFill>
                <a:schemeClr val="accent5">
                  <a:lumMod val="75000"/>
                </a:schemeClr>
              </a:solidFill>
              <a:latin typeface="Arial Narrow" panose="020B0606020202030204" pitchFamily="34" charset="0"/>
            </a:endParaRPr>
          </a:p>
        </p:txBody>
      </p:sp>
      <p:cxnSp>
        <p:nvCxnSpPr>
          <p:cNvPr id="84" name="Conexão recta 157"/>
          <p:cNvCxnSpPr/>
          <p:nvPr/>
        </p:nvCxnSpPr>
        <p:spPr>
          <a:xfrm>
            <a:off x="4064000" y="5137150"/>
            <a:ext cx="0" cy="468313"/>
          </a:xfrm>
          <a:prstGeom prst="line">
            <a:avLst/>
          </a:prstGeom>
        </p:spPr>
        <p:style>
          <a:lnRef idx="1">
            <a:schemeClr val="accent1"/>
          </a:lnRef>
          <a:fillRef idx="0">
            <a:schemeClr val="accent1"/>
          </a:fillRef>
          <a:effectRef idx="0">
            <a:schemeClr val="accent1"/>
          </a:effectRef>
          <a:fontRef idx="minor">
            <a:schemeClr val="tx1"/>
          </a:fontRef>
        </p:style>
      </p:cxnSp>
      <p:sp>
        <p:nvSpPr>
          <p:cNvPr id="85" name="Freeform 80"/>
          <p:cNvSpPr>
            <a:spLocks/>
          </p:cNvSpPr>
          <p:nvPr/>
        </p:nvSpPr>
        <p:spPr bwMode="auto">
          <a:xfrm rot="5400000" flipV="1">
            <a:off x="3996730" y="5506149"/>
            <a:ext cx="123825" cy="125412"/>
          </a:xfrm>
          <a:custGeom>
            <a:avLst/>
            <a:gdLst>
              <a:gd name="T0" fmla="*/ 0 w 78"/>
              <a:gd name="T1" fmla="*/ 79 h 79"/>
              <a:gd name="T2" fmla="*/ 78 w 78"/>
              <a:gd name="T3" fmla="*/ 39 h 79"/>
              <a:gd name="T4" fmla="*/ 0 w 78"/>
              <a:gd name="T5" fmla="*/ 0 h 79"/>
              <a:gd name="T6" fmla="*/ 0 w 78"/>
              <a:gd name="T7" fmla="*/ 79 h 79"/>
              <a:gd name="T8" fmla="*/ 0 60000 65536"/>
              <a:gd name="T9" fmla="*/ 0 60000 65536"/>
              <a:gd name="T10" fmla="*/ 0 60000 65536"/>
              <a:gd name="T11" fmla="*/ 0 60000 65536"/>
              <a:gd name="T12" fmla="*/ 0 w 78"/>
              <a:gd name="T13" fmla="*/ 0 h 79"/>
              <a:gd name="T14" fmla="*/ 78 w 78"/>
              <a:gd name="T15" fmla="*/ 79 h 79"/>
            </a:gdLst>
            <a:ahLst/>
            <a:cxnLst>
              <a:cxn ang="T8">
                <a:pos x="T0" y="T1"/>
              </a:cxn>
              <a:cxn ang="T9">
                <a:pos x="T2" y="T3"/>
              </a:cxn>
              <a:cxn ang="T10">
                <a:pos x="T4" y="T5"/>
              </a:cxn>
              <a:cxn ang="T11">
                <a:pos x="T6" y="T7"/>
              </a:cxn>
            </a:cxnLst>
            <a:rect l="T12" t="T13" r="T14" b="T15"/>
            <a:pathLst>
              <a:path w="78" h="79">
                <a:moveTo>
                  <a:pt x="0" y="79"/>
                </a:moveTo>
                <a:lnTo>
                  <a:pt x="78" y="39"/>
                </a:lnTo>
                <a:lnTo>
                  <a:pt x="0" y="0"/>
                </a:lnTo>
                <a:lnTo>
                  <a:pt x="0" y="79"/>
                </a:lnTo>
                <a:close/>
              </a:path>
            </a:pathLst>
          </a:custGeom>
          <a:solidFill>
            <a:srgbClr val="00B0F0"/>
          </a:solidFill>
          <a:ln w="9525">
            <a:noFill/>
            <a:round/>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lstStyle/>
          <a:p>
            <a:pPr>
              <a:defRPr/>
            </a:pPr>
            <a:endParaRPr lang="pt-PT">
              <a:solidFill>
                <a:srgbClr val="00B0F0"/>
              </a:solidFill>
              <a:cs typeface="Arial" charset="0"/>
            </a:endParaRPr>
          </a:p>
        </p:txBody>
      </p:sp>
      <p:cxnSp>
        <p:nvCxnSpPr>
          <p:cNvPr id="86" name="Conexão recta 156"/>
          <p:cNvCxnSpPr/>
          <p:nvPr/>
        </p:nvCxnSpPr>
        <p:spPr>
          <a:xfrm>
            <a:off x="2590800" y="5153025"/>
            <a:ext cx="25558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7" name="Conexão recta 156"/>
          <p:cNvCxnSpPr/>
          <p:nvPr/>
        </p:nvCxnSpPr>
        <p:spPr>
          <a:xfrm>
            <a:off x="1979613" y="3565525"/>
            <a:ext cx="25558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8" name="Conexão recta 156"/>
          <p:cNvCxnSpPr/>
          <p:nvPr/>
        </p:nvCxnSpPr>
        <p:spPr>
          <a:xfrm>
            <a:off x="2487613" y="2875280"/>
            <a:ext cx="309562" cy="0"/>
          </a:xfrm>
          <a:prstGeom prst="line">
            <a:avLst/>
          </a:prstGeom>
        </p:spPr>
        <p:style>
          <a:lnRef idx="1">
            <a:schemeClr val="accent1"/>
          </a:lnRef>
          <a:fillRef idx="0">
            <a:schemeClr val="accent1"/>
          </a:fillRef>
          <a:effectRef idx="0">
            <a:schemeClr val="accent1"/>
          </a:effectRef>
          <a:fontRef idx="minor">
            <a:schemeClr val="tx1"/>
          </a:fontRef>
        </p:style>
      </p:cxnSp>
      <p:pic>
        <p:nvPicPr>
          <p:cNvPr id="89" name="Picture 3" descr="C:\technopolys\technopolys\techno\technoW1\technoW2\images\home_banner_pager 16.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68538" y="2603818"/>
            <a:ext cx="558800"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0" name="Picture 3" descr="C:\technopolys\technopolys\techno\technoW1\technoW2\images\home_banner_pager 16.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55775" y="3302000"/>
            <a:ext cx="558800"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1" name="TextBox 90"/>
          <p:cNvSpPr txBox="1"/>
          <p:nvPr/>
        </p:nvSpPr>
        <p:spPr>
          <a:xfrm>
            <a:off x="1646238" y="6351588"/>
            <a:ext cx="307975" cy="276225"/>
          </a:xfrm>
          <a:prstGeom prst="rect">
            <a:avLst/>
          </a:prstGeom>
          <a:noFill/>
        </p:spPr>
        <p:txBody>
          <a:bodyPr>
            <a:spAutoFit/>
          </a:bodyPr>
          <a:lstStyle/>
          <a:p>
            <a:pPr fontAlgn="auto">
              <a:lnSpc>
                <a:spcPts val="1500"/>
              </a:lnSpc>
              <a:spcBef>
                <a:spcPts val="0"/>
              </a:spcBef>
              <a:spcAft>
                <a:spcPts val="0"/>
              </a:spcAft>
              <a:defRPr/>
            </a:pPr>
            <a:r>
              <a:rPr lang="pt-PT" sz="1100" dirty="0">
                <a:solidFill>
                  <a:schemeClr val="bg1">
                    <a:lumMod val="65000"/>
                  </a:schemeClr>
                </a:solidFill>
                <a:latin typeface="AR BONNIE" panose="02000000000000000000" pitchFamily="2" charset="0"/>
                <a:cs typeface="+mn-cs"/>
              </a:rPr>
              <a:t>v</a:t>
            </a:r>
          </a:p>
        </p:txBody>
      </p:sp>
      <p:sp>
        <p:nvSpPr>
          <p:cNvPr id="92" name="CaixaDeTexto 94"/>
          <p:cNvSpPr txBox="1"/>
          <p:nvPr/>
        </p:nvSpPr>
        <p:spPr>
          <a:xfrm>
            <a:off x="7773988" y="892175"/>
            <a:ext cx="1393825" cy="261938"/>
          </a:xfrm>
          <a:prstGeom prst="rect">
            <a:avLst/>
          </a:prstGeom>
          <a:noFill/>
        </p:spPr>
        <p:txBody>
          <a:bodyPr>
            <a:spAutoFit/>
          </a:bodyPr>
          <a:lstStyle/>
          <a:p>
            <a:pPr>
              <a:defRPr/>
            </a:pPr>
            <a:r>
              <a:rPr lang="en-GB" sz="1100" dirty="0">
                <a:solidFill>
                  <a:schemeClr val="accent5">
                    <a:lumMod val="75000"/>
                  </a:schemeClr>
                </a:solidFill>
                <a:latin typeface="Calisto MT" panose="02040603050505030304" pitchFamily="18" charset="0"/>
              </a:rPr>
              <a:t>PALOP</a:t>
            </a:r>
          </a:p>
        </p:txBody>
      </p:sp>
      <p:pic>
        <p:nvPicPr>
          <p:cNvPr id="93" name="Imagem 10" descr="LOGO-Paises ecowas"/>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777071" y="503397"/>
            <a:ext cx="1816782" cy="17999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4" name="Conexão recta 130"/>
          <p:cNvCxnSpPr/>
          <p:nvPr/>
        </p:nvCxnSpPr>
        <p:spPr>
          <a:xfrm>
            <a:off x="3271203" y="1993363"/>
            <a:ext cx="0" cy="1748276"/>
          </a:xfrm>
          <a:prstGeom prst="line">
            <a:avLst/>
          </a:prstGeom>
        </p:spPr>
        <p:style>
          <a:lnRef idx="1">
            <a:schemeClr val="accent1"/>
          </a:lnRef>
          <a:fillRef idx="0">
            <a:schemeClr val="accent1"/>
          </a:fillRef>
          <a:effectRef idx="0">
            <a:schemeClr val="accent1"/>
          </a:effectRef>
          <a:fontRef idx="minor">
            <a:schemeClr val="tx1"/>
          </a:fontRef>
        </p:style>
      </p:cxnSp>
      <p:cxnSp>
        <p:nvCxnSpPr>
          <p:cNvPr id="95" name="Conexão recta 156"/>
          <p:cNvCxnSpPr/>
          <p:nvPr/>
        </p:nvCxnSpPr>
        <p:spPr>
          <a:xfrm>
            <a:off x="2960053" y="1991360"/>
            <a:ext cx="309562" cy="0"/>
          </a:xfrm>
          <a:prstGeom prst="line">
            <a:avLst/>
          </a:prstGeom>
        </p:spPr>
        <p:style>
          <a:lnRef idx="1">
            <a:schemeClr val="accent1"/>
          </a:lnRef>
          <a:fillRef idx="0">
            <a:schemeClr val="accent1"/>
          </a:fillRef>
          <a:effectRef idx="0">
            <a:schemeClr val="accent1"/>
          </a:effectRef>
          <a:fontRef idx="minor">
            <a:schemeClr val="tx1"/>
          </a:fontRef>
        </p:style>
      </p:cxnSp>
      <p:pic>
        <p:nvPicPr>
          <p:cNvPr id="96" name="Picture 3" descr="C:\technopolys\technopolys\techno\technoW1\technoW2\images\home_banner_pager 16.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40978" y="1719898"/>
            <a:ext cx="558800"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7" name="Oval 96"/>
          <p:cNvSpPr/>
          <p:nvPr/>
        </p:nvSpPr>
        <p:spPr bwMode="auto">
          <a:xfrm>
            <a:off x="2119717" y="3447631"/>
            <a:ext cx="1457538" cy="1406425"/>
          </a:xfrm>
          <a:prstGeom prst="ellipse">
            <a:avLst/>
          </a:prstGeom>
          <a:solidFill>
            <a:schemeClr val="accent5">
              <a:lumMod val="20000"/>
              <a:lumOff val="80000"/>
            </a:schemeClr>
          </a:solidFill>
          <a:ln w="12700" cap="flat" cmpd="sng" algn="ctr">
            <a:noFill/>
            <a:prstDash val="solid"/>
            <a:round/>
            <a:headEnd type="none" w="sm" len="sm"/>
            <a:tailEnd type="none" w="sm" len="sm"/>
          </a:ln>
          <a:effectLst>
            <a:innerShdw blurRad="63500" dist="50800" dir="18900000">
              <a:prstClr val="black">
                <a:alpha val="50000"/>
              </a:prstClr>
            </a:innerShdw>
          </a:effectLst>
        </p:spPr>
        <p:txBody>
          <a:bodyPr lIns="0" rIns="0" anchor="ctr"/>
          <a:lstStyle/>
          <a:p>
            <a:pPr algn="ctr">
              <a:defRPr/>
            </a:pPr>
            <a:r>
              <a:rPr lang="en-GB" sz="1200" dirty="0" smtClean="0">
                <a:solidFill>
                  <a:schemeClr val="accent5">
                    <a:lumMod val="75000"/>
                  </a:schemeClr>
                </a:solidFill>
                <a:latin typeface="Calisto MT" panose="02040603050505030304" pitchFamily="18" charset="0"/>
              </a:rPr>
              <a:t>AVANTAGE</a:t>
            </a:r>
          </a:p>
          <a:p>
            <a:pPr algn="ctr">
              <a:defRPr/>
            </a:pPr>
            <a:r>
              <a:rPr lang="en-GB" sz="1200" b="1" dirty="0" smtClean="0">
                <a:solidFill>
                  <a:srgbClr val="FF0000"/>
                </a:solidFill>
                <a:latin typeface="Calisto MT" panose="02040603050505030304" pitchFamily="18" charset="0"/>
              </a:rPr>
              <a:t>I</a:t>
            </a:r>
            <a:endParaRPr lang="en-GB" sz="1200" b="1" dirty="0">
              <a:solidFill>
                <a:srgbClr val="FF0000"/>
              </a:solidFill>
              <a:latin typeface="Calisto MT" panose="02040603050505030304" pitchFamily="18" charset="0"/>
            </a:endParaRPr>
          </a:p>
        </p:txBody>
      </p:sp>
      <p:sp>
        <p:nvSpPr>
          <p:cNvPr id="98" name="CaixaDeTexto 54"/>
          <p:cNvSpPr txBox="1">
            <a:spLocks noChangeArrowheads="1"/>
          </p:cNvSpPr>
          <p:nvPr/>
        </p:nvSpPr>
        <p:spPr bwMode="auto">
          <a:xfrm>
            <a:off x="4762" y="1524953"/>
            <a:ext cx="2852737"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r">
              <a:lnSpc>
                <a:spcPts val="1200"/>
              </a:lnSpc>
              <a:spcBef>
                <a:spcPct val="0"/>
              </a:spcBef>
              <a:buFontTx/>
              <a:buNone/>
            </a:pPr>
            <a:r>
              <a:rPr lang="pt-PT" altLang="pt-PT" sz="1100" b="1" dirty="0">
                <a:solidFill>
                  <a:srgbClr val="FAC090"/>
                </a:solidFill>
                <a:latin typeface="Arial Narrow" pitchFamily="34" charset="0"/>
                <a:sym typeface="+mn-ea"/>
              </a:rPr>
              <a:t>■ </a:t>
            </a:r>
            <a:r>
              <a:rPr lang="fr-FR" altLang="pt-PT" sz="1100" dirty="0">
                <a:solidFill>
                  <a:srgbClr val="31859C"/>
                </a:solidFill>
                <a:latin typeface="Arial Narrow" pitchFamily="34" charset="0"/>
                <a:sym typeface="+mn-ea"/>
              </a:rPr>
              <a:t>Droit de participer à des missions économiques, après l'</a:t>
            </a:r>
            <a:r>
              <a:rPr lang="fr-FR" altLang="pt-PT" sz="1100" dirty="0" err="1">
                <a:solidFill>
                  <a:srgbClr val="31859C"/>
                </a:solidFill>
                <a:latin typeface="Arial Narrow" pitchFamily="34" charset="0"/>
                <a:sym typeface="+mn-ea"/>
              </a:rPr>
              <a:t>événement</a:t>
            </a:r>
            <a:r>
              <a:rPr lang="fr-FR" altLang="pt-PT" sz="1100" dirty="0">
                <a:solidFill>
                  <a:srgbClr val="31859C"/>
                </a:solidFill>
                <a:latin typeface="Arial Narrow" pitchFamily="34" charset="0"/>
                <a:sym typeface="+mn-ea"/>
              </a:rPr>
              <a:t>, sur le marché de la CEDEAO, visant à identifier de nouvelles opportunités d'affaires, d'investissement, de partenariats commerciaux, à consolider et à renforcer les partenariats </a:t>
            </a:r>
            <a:r>
              <a:rPr lang="fr-FR" altLang="pt-PT" sz="1100" dirty="0" smtClean="0">
                <a:solidFill>
                  <a:srgbClr val="31859C"/>
                </a:solidFill>
                <a:latin typeface="Arial Narrow" pitchFamily="34" charset="0"/>
                <a:sym typeface="+mn-ea"/>
              </a:rPr>
              <a:t>des affaires </a:t>
            </a:r>
            <a:r>
              <a:rPr lang="fr-FR" altLang="pt-PT" sz="1100" dirty="0">
                <a:solidFill>
                  <a:srgbClr val="31859C"/>
                </a:solidFill>
                <a:latin typeface="Arial Narrow" pitchFamily="34" charset="0"/>
                <a:sym typeface="+mn-ea"/>
              </a:rPr>
              <a:t>établis lors de l'</a:t>
            </a:r>
            <a:r>
              <a:rPr lang="fr-FR" altLang="pt-PT" sz="1100" dirty="0" err="1">
                <a:solidFill>
                  <a:srgbClr val="31859C"/>
                </a:solidFill>
                <a:latin typeface="Arial Narrow" pitchFamily="34" charset="0"/>
                <a:sym typeface="+mn-ea"/>
              </a:rPr>
              <a:t>événement</a:t>
            </a:r>
            <a:r>
              <a:rPr lang="fr-FR" altLang="pt-PT" sz="1100" dirty="0">
                <a:solidFill>
                  <a:srgbClr val="31859C"/>
                </a:solidFill>
                <a:latin typeface="Arial Narrow" pitchFamily="34" charset="0"/>
                <a:sym typeface="+mn-ea"/>
              </a:rPr>
              <a:t>.</a:t>
            </a:r>
            <a:endParaRPr lang="en-GB" altLang="pt-PT" sz="1100" dirty="0">
              <a:solidFill>
                <a:srgbClr val="31859C"/>
              </a:solidFill>
              <a:latin typeface="Arial Narrow" pitchFamily="34" charset="0"/>
            </a:endParaRPr>
          </a:p>
        </p:txBody>
      </p:sp>
      <p:cxnSp>
        <p:nvCxnSpPr>
          <p:cNvPr id="99" name="Conexão recta 151"/>
          <p:cNvCxnSpPr/>
          <p:nvPr/>
        </p:nvCxnSpPr>
        <p:spPr>
          <a:xfrm>
            <a:off x="4576763" y="2501900"/>
            <a:ext cx="163671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0" name="Conexão recta 151"/>
          <p:cNvCxnSpPr/>
          <p:nvPr/>
        </p:nvCxnSpPr>
        <p:spPr>
          <a:xfrm>
            <a:off x="4573554" y="2501900"/>
            <a:ext cx="222225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1" name="Conexão recta 152"/>
          <p:cNvCxnSpPr/>
          <p:nvPr/>
        </p:nvCxnSpPr>
        <p:spPr>
          <a:xfrm>
            <a:off x="6798945" y="1992313"/>
            <a:ext cx="0" cy="514350"/>
          </a:xfrm>
          <a:prstGeom prst="line">
            <a:avLst/>
          </a:prstGeom>
        </p:spPr>
        <p:style>
          <a:lnRef idx="1">
            <a:schemeClr val="accent1"/>
          </a:lnRef>
          <a:fillRef idx="0">
            <a:schemeClr val="accent1"/>
          </a:fillRef>
          <a:effectRef idx="0">
            <a:schemeClr val="accent1"/>
          </a:effectRef>
          <a:fontRef idx="minor">
            <a:schemeClr val="tx1"/>
          </a:fontRef>
        </p:style>
      </p:cxnSp>
      <p:pic>
        <p:nvPicPr>
          <p:cNvPr id="102" name="Picture 4" descr="C:\technopolys\technopolys\techno\technoW1\technoW2\images\home_banner_page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24500" y="749300"/>
            <a:ext cx="252413" cy="25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 name="CaixaDeTexto 84"/>
          <p:cNvSpPr txBox="1"/>
          <p:nvPr/>
        </p:nvSpPr>
        <p:spPr>
          <a:xfrm>
            <a:off x="4649788" y="768350"/>
            <a:ext cx="947737" cy="261938"/>
          </a:xfrm>
          <a:prstGeom prst="rect">
            <a:avLst/>
          </a:prstGeom>
          <a:noFill/>
        </p:spPr>
        <p:txBody>
          <a:bodyPr>
            <a:spAutoFit/>
          </a:bodyPr>
          <a:lstStyle/>
          <a:p>
            <a:pPr algn="r">
              <a:defRPr/>
            </a:pPr>
            <a:r>
              <a:rPr lang="en-GB" sz="1100" dirty="0">
                <a:solidFill>
                  <a:schemeClr val="accent5">
                    <a:lumMod val="75000"/>
                  </a:schemeClr>
                </a:solidFill>
                <a:latin typeface="Calisto MT" panose="02040603050505030304" pitchFamily="18" charset="0"/>
              </a:rPr>
              <a:t>CEDEAO</a:t>
            </a:r>
          </a:p>
        </p:txBody>
      </p:sp>
      <p:pic>
        <p:nvPicPr>
          <p:cNvPr id="104" name="Picture 4" descr="C:\technopolys\technopolys\techno\technoW1\technoW2\images\home_banner_page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32663" y="450850"/>
            <a:ext cx="250825"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5" name="CaixaDeTexto 94"/>
          <p:cNvSpPr txBox="1"/>
          <p:nvPr/>
        </p:nvSpPr>
        <p:spPr>
          <a:xfrm>
            <a:off x="7773988" y="892175"/>
            <a:ext cx="1393825" cy="261938"/>
          </a:xfrm>
          <a:prstGeom prst="rect">
            <a:avLst/>
          </a:prstGeom>
          <a:noFill/>
        </p:spPr>
        <p:txBody>
          <a:bodyPr>
            <a:spAutoFit/>
          </a:bodyPr>
          <a:lstStyle/>
          <a:p>
            <a:pPr>
              <a:defRPr/>
            </a:pPr>
            <a:r>
              <a:rPr lang="en-GB" sz="1100" dirty="0">
                <a:solidFill>
                  <a:schemeClr val="accent5">
                    <a:lumMod val="75000"/>
                  </a:schemeClr>
                </a:solidFill>
                <a:latin typeface="Calisto MT" panose="02040603050505030304" pitchFamily="18" charset="0"/>
              </a:rPr>
              <a:t>PALOP</a:t>
            </a:r>
          </a:p>
        </p:txBody>
      </p:sp>
      <p:cxnSp>
        <p:nvCxnSpPr>
          <p:cNvPr id="106" name="Conexão recta 123"/>
          <p:cNvCxnSpPr/>
          <p:nvPr/>
        </p:nvCxnSpPr>
        <p:spPr>
          <a:xfrm rot="20340000">
            <a:off x="5776913" y="876300"/>
            <a:ext cx="266700" cy="263525"/>
          </a:xfrm>
          <a:prstGeom prst="line">
            <a:avLst/>
          </a:prstGeom>
        </p:spPr>
        <p:style>
          <a:lnRef idx="1">
            <a:schemeClr val="accent1"/>
          </a:lnRef>
          <a:fillRef idx="0">
            <a:schemeClr val="accent1"/>
          </a:fillRef>
          <a:effectRef idx="0">
            <a:schemeClr val="accent1"/>
          </a:effectRef>
          <a:fontRef idx="minor">
            <a:schemeClr val="tx1"/>
          </a:fontRef>
        </p:style>
      </p:cxnSp>
      <p:cxnSp>
        <p:nvCxnSpPr>
          <p:cNvPr id="107" name="Conexão recta 126"/>
          <p:cNvCxnSpPr/>
          <p:nvPr/>
        </p:nvCxnSpPr>
        <p:spPr>
          <a:xfrm rot="3600000" flipH="1" flipV="1">
            <a:off x="7276306" y="581819"/>
            <a:ext cx="1588" cy="2222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8" name="Conexão recta 128"/>
          <p:cNvCxnSpPr/>
          <p:nvPr/>
        </p:nvCxnSpPr>
        <p:spPr>
          <a:xfrm rot="3600000" flipH="1" flipV="1">
            <a:off x="7531894" y="991394"/>
            <a:ext cx="0" cy="182562"/>
          </a:xfrm>
          <a:prstGeom prst="line">
            <a:avLst/>
          </a:prstGeom>
        </p:spPr>
        <p:style>
          <a:lnRef idx="1">
            <a:schemeClr val="accent1"/>
          </a:lnRef>
          <a:fillRef idx="0">
            <a:schemeClr val="accent1"/>
          </a:fillRef>
          <a:effectRef idx="0">
            <a:schemeClr val="accent1"/>
          </a:effectRef>
          <a:fontRef idx="minor">
            <a:schemeClr val="tx1"/>
          </a:fontRef>
        </p:style>
      </p:cxnSp>
      <p:sp>
        <p:nvSpPr>
          <p:cNvPr id="109" name="CaixaDeTexto 138"/>
          <p:cNvSpPr txBox="1"/>
          <p:nvPr/>
        </p:nvSpPr>
        <p:spPr>
          <a:xfrm>
            <a:off x="4652963" y="161925"/>
            <a:ext cx="981075" cy="211138"/>
          </a:xfrm>
          <a:prstGeom prst="rect">
            <a:avLst/>
          </a:prstGeom>
          <a:noFill/>
        </p:spPr>
        <p:txBody>
          <a:bodyPr>
            <a:spAutoFit/>
          </a:bodyPr>
          <a:lstStyle/>
          <a:p>
            <a:pPr algn="r">
              <a:lnSpc>
                <a:spcPts val="900"/>
              </a:lnSpc>
              <a:defRPr/>
            </a:pPr>
            <a:r>
              <a:rPr lang="en-GB" sz="1100" dirty="0">
                <a:solidFill>
                  <a:schemeClr val="accent5">
                    <a:lumMod val="75000"/>
                  </a:schemeClr>
                </a:solidFill>
                <a:latin typeface="Calisto MT" panose="02040603050505030304" pitchFamily="18" charset="0"/>
              </a:rPr>
              <a:t>UE / SPG+</a:t>
            </a:r>
          </a:p>
        </p:txBody>
      </p:sp>
      <p:pic>
        <p:nvPicPr>
          <p:cNvPr id="110" name="Picture 4" descr="C:\technopolys\technopolys\techno\technoW1\technoW2\images\home_banner_page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65788" y="122238"/>
            <a:ext cx="252412" cy="25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11" name="Conexão recta 141"/>
          <p:cNvCxnSpPr/>
          <p:nvPr/>
        </p:nvCxnSpPr>
        <p:spPr>
          <a:xfrm rot="480000" flipH="1" flipV="1">
            <a:off x="5792788" y="374650"/>
            <a:ext cx="488950" cy="438150"/>
          </a:xfrm>
          <a:prstGeom prst="line">
            <a:avLst/>
          </a:prstGeom>
        </p:spPr>
        <p:style>
          <a:lnRef idx="1">
            <a:schemeClr val="accent1"/>
          </a:lnRef>
          <a:fillRef idx="0">
            <a:schemeClr val="accent1"/>
          </a:fillRef>
          <a:effectRef idx="0">
            <a:schemeClr val="accent1"/>
          </a:effectRef>
          <a:fontRef idx="minor">
            <a:schemeClr val="tx1"/>
          </a:fontRef>
        </p:style>
      </p:cxnSp>
      <p:pic>
        <p:nvPicPr>
          <p:cNvPr id="112" name="Picture 4" descr="C:\technopolys\technopolys\techno\technoW1\technoW2\images\home_banner_page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40613" y="1503363"/>
            <a:ext cx="250825"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3" name="CaixaDeTexto 147"/>
          <p:cNvSpPr txBox="1"/>
          <p:nvPr/>
        </p:nvSpPr>
        <p:spPr>
          <a:xfrm>
            <a:off x="7607300" y="1490663"/>
            <a:ext cx="855663" cy="261937"/>
          </a:xfrm>
          <a:prstGeom prst="rect">
            <a:avLst/>
          </a:prstGeom>
          <a:noFill/>
        </p:spPr>
        <p:txBody>
          <a:bodyPr>
            <a:spAutoFit/>
          </a:bodyPr>
          <a:lstStyle/>
          <a:p>
            <a:pPr>
              <a:defRPr/>
            </a:pPr>
            <a:r>
              <a:rPr lang="en-GB" sz="1100" dirty="0">
                <a:solidFill>
                  <a:schemeClr val="accent5">
                    <a:lumMod val="75000"/>
                  </a:schemeClr>
                </a:solidFill>
                <a:latin typeface="Calisto MT" panose="02040603050505030304" pitchFamily="18" charset="0"/>
              </a:rPr>
              <a:t>BRÉSIL</a:t>
            </a:r>
          </a:p>
        </p:txBody>
      </p:sp>
      <p:cxnSp>
        <p:nvCxnSpPr>
          <p:cNvPr id="114" name="Conexão recta 148"/>
          <p:cNvCxnSpPr/>
          <p:nvPr/>
        </p:nvCxnSpPr>
        <p:spPr>
          <a:xfrm rot="3960000" flipH="1" flipV="1">
            <a:off x="7345363" y="1601787"/>
            <a:ext cx="1588" cy="220663"/>
          </a:xfrm>
          <a:prstGeom prst="line">
            <a:avLst/>
          </a:prstGeom>
        </p:spPr>
        <p:style>
          <a:lnRef idx="1">
            <a:schemeClr val="accent1"/>
          </a:lnRef>
          <a:fillRef idx="0">
            <a:schemeClr val="accent1"/>
          </a:fillRef>
          <a:effectRef idx="0">
            <a:schemeClr val="accent1"/>
          </a:effectRef>
          <a:fontRef idx="minor">
            <a:schemeClr val="tx1"/>
          </a:fontRef>
        </p:style>
      </p:cxnSp>
      <p:sp>
        <p:nvSpPr>
          <p:cNvPr id="115" name="CaixaDeTexto 87"/>
          <p:cNvSpPr txBox="1"/>
          <p:nvPr/>
        </p:nvSpPr>
        <p:spPr>
          <a:xfrm>
            <a:off x="6786563" y="-4763"/>
            <a:ext cx="1476375" cy="261938"/>
          </a:xfrm>
          <a:prstGeom prst="rect">
            <a:avLst/>
          </a:prstGeom>
          <a:noFill/>
        </p:spPr>
        <p:txBody>
          <a:bodyPr>
            <a:spAutoFit/>
          </a:bodyPr>
          <a:lstStyle/>
          <a:p>
            <a:pPr>
              <a:defRPr/>
            </a:pPr>
            <a:r>
              <a:rPr lang="en-GB" sz="1100" dirty="0">
                <a:solidFill>
                  <a:schemeClr val="accent5">
                    <a:lumMod val="75000"/>
                  </a:schemeClr>
                </a:solidFill>
                <a:latin typeface="Calisto MT" panose="02040603050505030304" pitchFamily="18" charset="0"/>
              </a:rPr>
              <a:t>AGOA</a:t>
            </a:r>
          </a:p>
        </p:txBody>
      </p:sp>
      <p:pic>
        <p:nvPicPr>
          <p:cNvPr id="116" name="Picture 4" descr="C:\technopolys\technopolys\techno\technoW1\technoW2\images\home_banner_page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1200" y="1506538"/>
            <a:ext cx="250825"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7" name="CaixaDeTexto 84"/>
          <p:cNvSpPr txBox="1"/>
          <p:nvPr/>
        </p:nvSpPr>
        <p:spPr>
          <a:xfrm>
            <a:off x="4926013" y="1501775"/>
            <a:ext cx="925512" cy="260350"/>
          </a:xfrm>
          <a:prstGeom prst="rect">
            <a:avLst/>
          </a:prstGeom>
          <a:noFill/>
        </p:spPr>
        <p:txBody>
          <a:bodyPr>
            <a:spAutoFit/>
          </a:bodyPr>
          <a:lstStyle/>
          <a:p>
            <a:pPr algn="r">
              <a:defRPr/>
            </a:pPr>
            <a:r>
              <a:rPr lang="pt-PT" sz="1100" i="1" dirty="0">
                <a:solidFill>
                  <a:schemeClr val="accent5">
                    <a:lumMod val="75000"/>
                  </a:schemeClr>
                </a:solidFill>
                <a:latin typeface="Calisto MT" panose="02040603050505030304" pitchFamily="18" charset="0"/>
              </a:rPr>
              <a:t>AfCFTA</a:t>
            </a:r>
            <a:endParaRPr lang="en-GB" sz="1100" dirty="0">
              <a:solidFill>
                <a:schemeClr val="accent5">
                  <a:lumMod val="75000"/>
                </a:schemeClr>
              </a:solidFill>
              <a:latin typeface="Calisto MT" panose="02040603050505030304" pitchFamily="18" charset="0"/>
            </a:endParaRPr>
          </a:p>
        </p:txBody>
      </p:sp>
      <p:cxnSp>
        <p:nvCxnSpPr>
          <p:cNvPr id="118" name="Conexão recta 123"/>
          <p:cNvCxnSpPr/>
          <p:nvPr/>
        </p:nvCxnSpPr>
        <p:spPr>
          <a:xfrm rot="3480000" flipV="1">
            <a:off x="6025357" y="1643856"/>
            <a:ext cx="177800" cy="125413"/>
          </a:xfrm>
          <a:prstGeom prst="line">
            <a:avLst/>
          </a:prstGeom>
        </p:spPr>
        <p:style>
          <a:lnRef idx="1">
            <a:schemeClr val="accent1"/>
          </a:lnRef>
          <a:fillRef idx="0">
            <a:schemeClr val="accent1"/>
          </a:fillRef>
          <a:effectRef idx="0">
            <a:schemeClr val="accent1"/>
          </a:effectRef>
          <a:fontRef idx="minor">
            <a:schemeClr val="tx1"/>
          </a:fontRef>
        </p:style>
      </p:cxnSp>
      <p:pic>
        <p:nvPicPr>
          <p:cNvPr id="119" name="Picture 4" descr="C:\technopolys\technopolys\techno\technoW1\technoW2\images\home_banner_page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97775" y="901700"/>
            <a:ext cx="250825"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20" name="Conexão recta 152"/>
          <p:cNvCxnSpPr/>
          <p:nvPr/>
        </p:nvCxnSpPr>
        <p:spPr>
          <a:xfrm>
            <a:off x="6745288" y="241300"/>
            <a:ext cx="0" cy="382588"/>
          </a:xfrm>
          <a:prstGeom prst="line">
            <a:avLst/>
          </a:prstGeom>
        </p:spPr>
        <p:style>
          <a:lnRef idx="1">
            <a:schemeClr val="accent1"/>
          </a:lnRef>
          <a:fillRef idx="0">
            <a:schemeClr val="accent1"/>
          </a:fillRef>
          <a:effectRef idx="0">
            <a:schemeClr val="accent1"/>
          </a:effectRef>
          <a:fontRef idx="minor">
            <a:schemeClr val="tx1"/>
          </a:fontRef>
        </p:style>
      </p:cxnSp>
      <p:grpSp>
        <p:nvGrpSpPr>
          <p:cNvPr id="121" name="Group 8"/>
          <p:cNvGrpSpPr>
            <a:grpSpLocks/>
          </p:cNvGrpSpPr>
          <p:nvPr/>
        </p:nvGrpSpPr>
        <p:grpSpPr bwMode="auto">
          <a:xfrm>
            <a:off x="5376863" y="1717675"/>
            <a:ext cx="219075" cy="225425"/>
            <a:chOff x="4786665" y="1771928"/>
            <a:chExt cx="218581" cy="360928"/>
          </a:xfrm>
        </p:grpSpPr>
        <p:cxnSp>
          <p:nvCxnSpPr>
            <p:cNvPr id="122" name="Straight Connector 121"/>
            <p:cNvCxnSpPr/>
            <p:nvPr/>
          </p:nvCxnSpPr>
          <p:spPr>
            <a:xfrm>
              <a:off x="4859525" y="1771928"/>
              <a:ext cx="0" cy="289759"/>
            </a:xfrm>
            <a:prstGeom prst="line">
              <a:avLst/>
            </a:prstGeom>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a:off x="4859525" y="2076938"/>
              <a:ext cx="14413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a:off x="5005246" y="1982894"/>
              <a:ext cx="0" cy="149962"/>
            </a:xfrm>
            <a:prstGeom prst="line">
              <a:avLst/>
            </a:prstGeom>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rot="5400000">
              <a:off x="4861110" y="1700025"/>
              <a:ext cx="0" cy="148889"/>
            </a:xfrm>
            <a:prstGeom prst="line">
              <a:avLst/>
            </a:prstGeom>
          </p:spPr>
          <p:style>
            <a:lnRef idx="1">
              <a:schemeClr val="accent1"/>
            </a:lnRef>
            <a:fillRef idx="0">
              <a:schemeClr val="accent1"/>
            </a:fillRef>
            <a:effectRef idx="0">
              <a:schemeClr val="accent1"/>
            </a:effectRef>
            <a:fontRef idx="minor">
              <a:schemeClr val="tx1"/>
            </a:fontRef>
          </p:style>
        </p:cxnSp>
      </p:grpSp>
      <p:sp>
        <p:nvSpPr>
          <p:cNvPr id="126" name="TextBox 125"/>
          <p:cNvSpPr txBox="1"/>
          <p:nvPr/>
        </p:nvSpPr>
        <p:spPr>
          <a:xfrm>
            <a:off x="5448300" y="1785938"/>
            <a:ext cx="982663" cy="297517"/>
          </a:xfrm>
          <a:prstGeom prst="rect">
            <a:avLst/>
          </a:prstGeom>
          <a:noFill/>
        </p:spPr>
        <p:txBody>
          <a:bodyPr wrap="square">
            <a:spAutoFit/>
          </a:bodyPr>
          <a:lstStyle/>
          <a:p>
            <a:pPr fontAlgn="auto">
              <a:lnSpc>
                <a:spcPts val="800"/>
              </a:lnSpc>
              <a:spcBef>
                <a:spcPts val="0"/>
              </a:spcBef>
              <a:spcAft>
                <a:spcPts val="0"/>
              </a:spcAft>
              <a:defRPr/>
            </a:pPr>
            <a:r>
              <a:rPr lang="pt-PT" sz="1000" i="1" dirty="0" smtClean="0">
                <a:solidFill>
                  <a:schemeClr val="accent5">
                    <a:lumMod val="75000"/>
                  </a:schemeClr>
                </a:solidFill>
                <a:latin typeface="Arial Narrow" pitchFamily="34" charset="0"/>
                <a:cs typeface="+mn-cs"/>
              </a:rPr>
              <a:t>+1.3 </a:t>
            </a:r>
            <a:r>
              <a:rPr lang="pt-PT" sz="1000" i="1" dirty="0">
                <a:solidFill>
                  <a:schemeClr val="accent5">
                    <a:lumMod val="75000"/>
                  </a:schemeClr>
                </a:solidFill>
                <a:latin typeface="Arial Narrow" pitchFamily="34" charset="0"/>
              </a:rPr>
              <a:t>milliards de consommateurs</a:t>
            </a:r>
            <a:endParaRPr lang="pt-PT" sz="1000" i="1" dirty="0">
              <a:solidFill>
                <a:schemeClr val="accent5">
                  <a:lumMod val="75000"/>
                </a:schemeClr>
              </a:solidFill>
              <a:latin typeface="Arial Narrow" pitchFamily="34" charset="0"/>
              <a:cs typeface="+mn-cs"/>
            </a:endParaRPr>
          </a:p>
        </p:txBody>
      </p:sp>
      <p:grpSp>
        <p:nvGrpSpPr>
          <p:cNvPr id="127" name="Group 152"/>
          <p:cNvGrpSpPr>
            <a:grpSpLocks/>
          </p:cNvGrpSpPr>
          <p:nvPr/>
        </p:nvGrpSpPr>
        <p:grpSpPr bwMode="auto">
          <a:xfrm>
            <a:off x="7823200" y="1719263"/>
            <a:ext cx="219075" cy="361950"/>
            <a:chOff x="4786665" y="1771928"/>
            <a:chExt cx="218581" cy="360928"/>
          </a:xfrm>
        </p:grpSpPr>
        <p:cxnSp>
          <p:nvCxnSpPr>
            <p:cNvPr id="128" name="Straight Connector 127"/>
            <p:cNvCxnSpPr/>
            <p:nvPr/>
          </p:nvCxnSpPr>
          <p:spPr>
            <a:xfrm>
              <a:off x="4859525" y="1771928"/>
              <a:ext cx="0" cy="289692"/>
            </a:xfrm>
            <a:prstGeom prst="line">
              <a:avLst/>
            </a:prstGeom>
          </p:spPr>
          <p:style>
            <a:lnRef idx="1">
              <a:schemeClr val="accent1"/>
            </a:lnRef>
            <a:fillRef idx="0">
              <a:schemeClr val="accent1"/>
            </a:fillRef>
            <a:effectRef idx="0">
              <a:schemeClr val="accent1"/>
            </a:effectRef>
            <a:fontRef idx="minor">
              <a:schemeClr val="tx1"/>
            </a:fontRef>
          </p:style>
        </p:cxnSp>
        <p:cxnSp>
          <p:nvCxnSpPr>
            <p:cNvPr id="129" name="Straight Connector 128"/>
            <p:cNvCxnSpPr/>
            <p:nvPr/>
          </p:nvCxnSpPr>
          <p:spPr>
            <a:xfrm>
              <a:off x="4859525" y="2075867"/>
              <a:ext cx="14413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a:off x="5005246" y="1984052"/>
              <a:ext cx="0" cy="148804"/>
            </a:xfrm>
            <a:prstGeom prst="line">
              <a:avLst/>
            </a:prstGeom>
          </p:spPr>
          <p:style>
            <a:lnRef idx="1">
              <a:schemeClr val="accent1"/>
            </a:lnRef>
            <a:fillRef idx="0">
              <a:schemeClr val="accent1"/>
            </a:fillRef>
            <a:effectRef idx="0">
              <a:schemeClr val="accent1"/>
            </a:effectRef>
            <a:fontRef idx="minor">
              <a:schemeClr val="tx1"/>
            </a:fontRef>
          </p:style>
        </p:cxnSp>
        <p:cxnSp>
          <p:nvCxnSpPr>
            <p:cNvPr id="131" name="Straight Connector 130"/>
            <p:cNvCxnSpPr/>
            <p:nvPr/>
          </p:nvCxnSpPr>
          <p:spPr>
            <a:xfrm rot="5400000">
              <a:off x="4861110" y="1700649"/>
              <a:ext cx="0" cy="148889"/>
            </a:xfrm>
            <a:prstGeom prst="line">
              <a:avLst/>
            </a:prstGeom>
          </p:spPr>
          <p:style>
            <a:lnRef idx="1">
              <a:schemeClr val="accent1"/>
            </a:lnRef>
            <a:fillRef idx="0">
              <a:schemeClr val="accent1"/>
            </a:fillRef>
            <a:effectRef idx="0">
              <a:schemeClr val="accent1"/>
            </a:effectRef>
            <a:fontRef idx="minor">
              <a:schemeClr val="tx1"/>
            </a:fontRef>
          </p:style>
        </p:cxnSp>
      </p:grpSp>
      <p:sp>
        <p:nvSpPr>
          <p:cNvPr id="132" name="TextBox 131"/>
          <p:cNvSpPr txBox="1"/>
          <p:nvPr/>
        </p:nvSpPr>
        <p:spPr>
          <a:xfrm>
            <a:off x="7969250" y="1863725"/>
            <a:ext cx="1035050" cy="300038"/>
          </a:xfrm>
          <a:prstGeom prst="rect">
            <a:avLst/>
          </a:prstGeom>
          <a:noFill/>
        </p:spPr>
        <p:txBody>
          <a:bodyPr>
            <a:spAutoFit/>
          </a:bodyPr>
          <a:lstStyle/>
          <a:p>
            <a:pPr fontAlgn="auto">
              <a:lnSpc>
                <a:spcPts val="800"/>
              </a:lnSpc>
              <a:spcBef>
                <a:spcPts val="0"/>
              </a:spcBef>
              <a:spcAft>
                <a:spcPts val="0"/>
              </a:spcAft>
              <a:defRPr/>
            </a:pPr>
            <a:r>
              <a:rPr lang="pt-PT" sz="1000" i="1" dirty="0" smtClean="0">
                <a:solidFill>
                  <a:schemeClr val="accent5">
                    <a:lumMod val="75000"/>
                  </a:schemeClr>
                </a:solidFill>
                <a:latin typeface="Arial Narrow" pitchFamily="34" charset="0"/>
                <a:cs typeface="+mn-cs"/>
              </a:rPr>
              <a:t>+200  </a:t>
            </a:r>
            <a:r>
              <a:rPr lang="pt-PT" sz="1000" i="1" dirty="0">
                <a:solidFill>
                  <a:schemeClr val="accent5">
                    <a:lumMod val="75000"/>
                  </a:schemeClr>
                </a:solidFill>
                <a:latin typeface="Arial Narrow" pitchFamily="34" charset="0"/>
              </a:rPr>
              <a:t>millions de consommateurs</a:t>
            </a:r>
          </a:p>
        </p:txBody>
      </p:sp>
      <p:grpSp>
        <p:nvGrpSpPr>
          <p:cNvPr id="133" name="Group 159"/>
          <p:cNvGrpSpPr>
            <a:grpSpLocks/>
          </p:cNvGrpSpPr>
          <p:nvPr/>
        </p:nvGrpSpPr>
        <p:grpSpPr bwMode="auto">
          <a:xfrm>
            <a:off x="7989888" y="1149350"/>
            <a:ext cx="163512" cy="298450"/>
            <a:chOff x="4786665" y="1771928"/>
            <a:chExt cx="218581" cy="360928"/>
          </a:xfrm>
        </p:grpSpPr>
        <p:cxnSp>
          <p:nvCxnSpPr>
            <p:cNvPr id="134" name="Straight Connector 133"/>
            <p:cNvCxnSpPr/>
            <p:nvPr/>
          </p:nvCxnSpPr>
          <p:spPr>
            <a:xfrm>
              <a:off x="4860940" y="1771928"/>
              <a:ext cx="0" cy="287974"/>
            </a:xfrm>
            <a:prstGeom prst="line">
              <a:avLst/>
            </a:prstGeom>
          </p:spPr>
          <p:style>
            <a:lnRef idx="1">
              <a:schemeClr val="accent1"/>
            </a:lnRef>
            <a:fillRef idx="0">
              <a:schemeClr val="accent1"/>
            </a:fillRef>
            <a:effectRef idx="0">
              <a:schemeClr val="accent1"/>
            </a:effectRef>
            <a:fontRef idx="minor">
              <a:schemeClr val="tx1"/>
            </a:fontRef>
          </p:style>
        </p:cxnSp>
        <p:cxnSp>
          <p:nvCxnSpPr>
            <p:cNvPr id="135" name="Straight Connector 134"/>
            <p:cNvCxnSpPr/>
            <p:nvPr/>
          </p:nvCxnSpPr>
          <p:spPr>
            <a:xfrm>
              <a:off x="4860940" y="2075261"/>
              <a:ext cx="14218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a:off x="5005246" y="1985030"/>
              <a:ext cx="0" cy="147826"/>
            </a:xfrm>
            <a:prstGeom prst="line">
              <a:avLst/>
            </a:prstGeom>
          </p:spPr>
          <p:style>
            <a:lnRef idx="1">
              <a:schemeClr val="accent1"/>
            </a:lnRef>
            <a:fillRef idx="0">
              <a:schemeClr val="accent1"/>
            </a:fillRef>
            <a:effectRef idx="0">
              <a:schemeClr val="accent1"/>
            </a:effectRef>
            <a:fontRef idx="minor">
              <a:schemeClr val="tx1"/>
            </a:fontRef>
          </p:style>
        </p:cxnSp>
        <p:cxnSp>
          <p:nvCxnSpPr>
            <p:cNvPr id="137" name="Straight Connector 136"/>
            <p:cNvCxnSpPr/>
            <p:nvPr/>
          </p:nvCxnSpPr>
          <p:spPr>
            <a:xfrm rot="5400000">
              <a:off x="4860941" y="1701492"/>
              <a:ext cx="0" cy="148551"/>
            </a:xfrm>
            <a:prstGeom prst="line">
              <a:avLst/>
            </a:prstGeom>
          </p:spPr>
          <p:style>
            <a:lnRef idx="1">
              <a:schemeClr val="accent1"/>
            </a:lnRef>
            <a:fillRef idx="0">
              <a:schemeClr val="accent1"/>
            </a:fillRef>
            <a:effectRef idx="0">
              <a:schemeClr val="accent1"/>
            </a:effectRef>
            <a:fontRef idx="minor">
              <a:schemeClr val="tx1"/>
            </a:fontRef>
          </p:style>
        </p:cxnSp>
      </p:grpSp>
      <p:sp>
        <p:nvSpPr>
          <p:cNvPr id="138" name="TextBox 137"/>
          <p:cNvSpPr txBox="1"/>
          <p:nvPr/>
        </p:nvSpPr>
        <p:spPr>
          <a:xfrm>
            <a:off x="8101013" y="1243013"/>
            <a:ext cx="1022350" cy="300660"/>
          </a:xfrm>
          <a:prstGeom prst="rect">
            <a:avLst/>
          </a:prstGeom>
          <a:noFill/>
        </p:spPr>
        <p:txBody>
          <a:bodyPr>
            <a:spAutoFit/>
          </a:bodyPr>
          <a:lstStyle/>
          <a:p>
            <a:pPr fontAlgn="auto">
              <a:lnSpc>
                <a:spcPts val="800"/>
              </a:lnSpc>
              <a:spcBef>
                <a:spcPts val="0"/>
              </a:spcBef>
              <a:spcAft>
                <a:spcPts val="0"/>
              </a:spcAft>
              <a:defRPr/>
            </a:pPr>
            <a:r>
              <a:rPr lang="pt-PT" sz="1000" i="1" dirty="0" smtClean="0">
                <a:solidFill>
                  <a:schemeClr val="accent5">
                    <a:lumMod val="75000"/>
                  </a:schemeClr>
                </a:solidFill>
                <a:latin typeface="Arial Narrow" pitchFamily="34" charset="0"/>
                <a:cs typeface="+mn-cs"/>
              </a:rPr>
              <a:t>+70  </a:t>
            </a:r>
            <a:r>
              <a:rPr lang="pt-PT" sz="1000" i="1" dirty="0">
                <a:solidFill>
                  <a:schemeClr val="accent5">
                    <a:lumMod val="75000"/>
                  </a:schemeClr>
                </a:solidFill>
                <a:latin typeface="Arial Narrow" pitchFamily="34" charset="0"/>
              </a:rPr>
              <a:t>millions de consommateurs</a:t>
            </a:r>
          </a:p>
        </p:txBody>
      </p:sp>
      <p:grpSp>
        <p:nvGrpSpPr>
          <p:cNvPr id="139" name="Group 168"/>
          <p:cNvGrpSpPr>
            <a:grpSpLocks/>
          </p:cNvGrpSpPr>
          <p:nvPr/>
        </p:nvGrpSpPr>
        <p:grpSpPr bwMode="auto">
          <a:xfrm>
            <a:off x="7712075" y="652463"/>
            <a:ext cx="163513" cy="184150"/>
            <a:chOff x="4786665" y="1771928"/>
            <a:chExt cx="218581" cy="360928"/>
          </a:xfrm>
        </p:grpSpPr>
        <p:cxnSp>
          <p:nvCxnSpPr>
            <p:cNvPr id="140" name="Straight Connector 139"/>
            <p:cNvCxnSpPr/>
            <p:nvPr/>
          </p:nvCxnSpPr>
          <p:spPr>
            <a:xfrm>
              <a:off x="4860941" y="1771928"/>
              <a:ext cx="0" cy="289364"/>
            </a:xfrm>
            <a:prstGeom prst="line">
              <a:avLst/>
            </a:prstGeom>
          </p:spPr>
          <p:style>
            <a:lnRef idx="1">
              <a:schemeClr val="accent1"/>
            </a:lnRef>
            <a:fillRef idx="0">
              <a:schemeClr val="accent1"/>
            </a:fillRef>
            <a:effectRef idx="0">
              <a:schemeClr val="accent1"/>
            </a:effectRef>
            <a:fontRef idx="minor">
              <a:schemeClr val="tx1"/>
            </a:fontRef>
          </p:style>
        </p:cxnSp>
        <p:cxnSp>
          <p:nvCxnSpPr>
            <p:cNvPr id="141" name="Straight Connector 140"/>
            <p:cNvCxnSpPr/>
            <p:nvPr/>
          </p:nvCxnSpPr>
          <p:spPr>
            <a:xfrm>
              <a:off x="4860941" y="2076850"/>
              <a:ext cx="14218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a:off x="5005246" y="1983506"/>
              <a:ext cx="0" cy="1493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3" name="Straight Connector 142"/>
            <p:cNvCxnSpPr/>
            <p:nvPr/>
          </p:nvCxnSpPr>
          <p:spPr>
            <a:xfrm rot="5400000">
              <a:off x="4860941" y="1700763"/>
              <a:ext cx="0" cy="148550"/>
            </a:xfrm>
            <a:prstGeom prst="line">
              <a:avLst/>
            </a:prstGeom>
          </p:spPr>
          <p:style>
            <a:lnRef idx="1">
              <a:schemeClr val="accent1"/>
            </a:lnRef>
            <a:fillRef idx="0">
              <a:schemeClr val="accent1"/>
            </a:fillRef>
            <a:effectRef idx="0">
              <a:schemeClr val="accent1"/>
            </a:effectRef>
            <a:fontRef idx="minor">
              <a:schemeClr val="tx1"/>
            </a:fontRef>
          </p:style>
        </p:cxnSp>
      </p:grpSp>
      <p:sp>
        <p:nvSpPr>
          <p:cNvPr id="144" name="TextBox 143"/>
          <p:cNvSpPr txBox="1"/>
          <p:nvPr/>
        </p:nvSpPr>
        <p:spPr>
          <a:xfrm>
            <a:off x="7821613" y="661988"/>
            <a:ext cx="993775" cy="301625"/>
          </a:xfrm>
          <a:prstGeom prst="rect">
            <a:avLst/>
          </a:prstGeom>
          <a:noFill/>
        </p:spPr>
        <p:txBody>
          <a:bodyPr>
            <a:spAutoFit/>
          </a:bodyPr>
          <a:lstStyle/>
          <a:p>
            <a:pPr fontAlgn="auto">
              <a:lnSpc>
                <a:spcPts val="800"/>
              </a:lnSpc>
              <a:spcBef>
                <a:spcPts val="0"/>
              </a:spcBef>
              <a:spcAft>
                <a:spcPts val="0"/>
              </a:spcAft>
              <a:defRPr/>
            </a:pPr>
            <a:r>
              <a:rPr lang="pt-PT" sz="1000" i="1" dirty="0" smtClean="0">
                <a:solidFill>
                  <a:schemeClr val="accent5">
                    <a:lumMod val="75000"/>
                  </a:schemeClr>
                </a:solidFill>
                <a:latin typeface="Arial Narrow" pitchFamily="34" charset="0"/>
                <a:cs typeface="+mn-cs"/>
              </a:rPr>
              <a:t>+292  </a:t>
            </a:r>
            <a:r>
              <a:rPr lang="pt-PT" sz="1000" i="1" dirty="0">
                <a:solidFill>
                  <a:schemeClr val="accent5">
                    <a:lumMod val="75000"/>
                  </a:schemeClr>
                </a:solidFill>
                <a:latin typeface="Arial Narrow" pitchFamily="34" charset="0"/>
              </a:rPr>
              <a:t>millions de consommateurs</a:t>
            </a:r>
          </a:p>
        </p:txBody>
      </p:sp>
      <p:pic>
        <p:nvPicPr>
          <p:cNvPr id="145" name="Picture 4" descr="C:\technopolys\technopolys\techno\technoW1\technoW2\images\home_banner_page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19875" y="1588"/>
            <a:ext cx="250825"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6" name="Oval 145"/>
          <p:cNvSpPr/>
          <p:nvPr/>
        </p:nvSpPr>
        <p:spPr bwMode="auto">
          <a:xfrm>
            <a:off x="6084717" y="561459"/>
            <a:ext cx="1319490" cy="1406426"/>
          </a:xfrm>
          <a:prstGeom prst="ellipse">
            <a:avLst/>
          </a:prstGeom>
          <a:solidFill>
            <a:schemeClr val="accent5">
              <a:lumMod val="20000"/>
              <a:lumOff val="80000"/>
            </a:schemeClr>
          </a:solidFill>
          <a:ln w="12700" cap="flat" cmpd="sng" algn="ctr">
            <a:noFill/>
            <a:prstDash val="solid"/>
            <a:round/>
            <a:headEnd type="none" w="sm" len="sm"/>
            <a:tailEnd type="none" w="sm" len="sm"/>
          </a:ln>
          <a:effectLst>
            <a:innerShdw blurRad="63500" dist="50800" dir="18900000">
              <a:prstClr val="black">
                <a:alpha val="50000"/>
              </a:prstClr>
            </a:innerShdw>
          </a:effectLst>
        </p:spPr>
        <p:txBody>
          <a:bodyPr lIns="0" rIns="0" anchor="ctr"/>
          <a:lstStyle/>
          <a:p>
            <a:pPr algn="ctr">
              <a:defRPr/>
            </a:pPr>
            <a:endParaRPr lang="en-GB" sz="1200" dirty="0">
              <a:solidFill>
                <a:schemeClr val="accent5">
                  <a:lumMod val="75000"/>
                </a:schemeClr>
              </a:solidFill>
              <a:latin typeface="Calisto MT" panose="02040603050505030304" pitchFamily="18" charset="0"/>
            </a:endParaRPr>
          </a:p>
        </p:txBody>
      </p:sp>
      <p:grpSp>
        <p:nvGrpSpPr>
          <p:cNvPr id="147" name="Group 179"/>
          <p:cNvGrpSpPr>
            <a:grpSpLocks/>
          </p:cNvGrpSpPr>
          <p:nvPr/>
        </p:nvGrpSpPr>
        <p:grpSpPr bwMode="auto">
          <a:xfrm>
            <a:off x="7056438" y="204788"/>
            <a:ext cx="163512" cy="185737"/>
            <a:chOff x="4786665" y="1771928"/>
            <a:chExt cx="218581" cy="360928"/>
          </a:xfrm>
        </p:grpSpPr>
        <p:cxnSp>
          <p:nvCxnSpPr>
            <p:cNvPr id="148" name="Straight Connector 147"/>
            <p:cNvCxnSpPr/>
            <p:nvPr/>
          </p:nvCxnSpPr>
          <p:spPr>
            <a:xfrm>
              <a:off x="4860940" y="1771928"/>
              <a:ext cx="0" cy="289977"/>
            </a:xfrm>
            <a:prstGeom prst="line">
              <a:avLst/>
            </a:prstGeom>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a:off x="4860940" y="2077328"/>
              <a:ext cx="14218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0" name="Straight Connector 149"/>
            <p:cNvCxnSpPr/>
            <p:nvPr/>
          </p:nvCxnSpPr>
          <p:spPr>
            <a:xfrm>
              <a:off x="5005246" y="1984783"/>
              <a:ext cx="0" cy="148073"/>
            </a:xfrm>
            <a:prstGeom prst="line">
              <a:avLst/>
            </a:prstGeom>
          </p:spPr>
          <p:style>
            <a:lnRef idx="1">
              <a:schemeClr val="accent1"/>
            </a:lnRef>
            <a:fillRef idx="0">
              <a:schemeClr val="accent1"/>
            </a:fillRef>
            <a:effectRef idx="0">
              <a:schemeClr val="accent1"/>
            </a:effectRef>
            <a:fontRef idx="minor">
              <a:schemeClr val="tx1"/>
            </a:fontRef>
          </p:style>
        </p:cxnSp>
        <p:cxnSp>
          <p:nvCxnSpPr>
            <p:cNvPr id="151" name="Straight Connector 150"/>
            <p:cNvCxnSpPr/>
            <p:nvPr/>
          </p:nvCxnSpPr>
          <p:spPr>
            <a:xfrm rot="5400000">
              <a:off x="4860941" y="1700736"/>
              <a:ext cx="0" cy="148551"/>
            </a:xfrm>
            <a:prstGeom prst="line">
              <a:avLst/>
            </a:prstGeom>
          </p:spPr>
          <p:style>
            <a:lnRef idx="1">
              <a:schemeClr val="accent1"/>
            </a:lnRef>
            <a:fillRef idx="0">
              <a:schemeClr val="accent1"/>
            </a:fillRef>
            <a:effectRef idx="0">
              <a:schemeClr val="accent1"/>
            </a:effectRef>
            <a:fontRef idx="minor">
              <a:schemeClr val="tx1"/>
            </a:fontRef>
          </p:style>
        </p:cxnSp>
      </p:grpSp>
      <p:sp>
        <p:nvSpPr>
          <p:cNvPr id="152" name="TextBox 151"/>
          <p:cNvSpPr txBox="1"/>
          <p:nvPr/>
        </p:nvSpPr>
        <p:spPr>
          <a:xfrm>
            <a:off x="7154863" y="223838"/>
            <a:ext cx="981075" cy="300660"/>
          </a:xfrm>
          <a:prstGeom prst="rect">
            <a:avLst/>
          </a:prstGeom>
          <a:noFill/>
        </p:spPr>
        <p:txBody>
          <a:bodyPr>
            <a:spAutoFit/>
          </a:bodyPr>
          <a:lstStyle/>
          <a:p>
            <a:pPr fontAlgn="auto">
              <a:lnSpc>
                <a:spcPts val="800"/>
              </a:lnSpc>
              <a:spcBef>
                <a:spcPts val="0"/>
              </a:spcBef>
              <a:spcAft>
                <a:spcPts val="0"/>
              </a:spcAft>
              <a:defRPr/>
            </a:pPr>
            <a:r>
              <a:rPr lang="pt-PT" sz="1000" i="1" dirty="0" smtClean="0">
                <a:solidFill>
                  <a:schemeClr val="accent5">
                    <a:lumMod val="75000"/>
                  </a:schemeClr>
                </a:solidFill>
                <a:latin typeface="Arial Narrow" pitchFamily="34" charset="0"/>
                <a:cs typeface="+mn-cs"/>
              </a:rPr>
              <a:t>+300  </a:t>
            </a:r>
            <a:r>
              <a:rPr lang="pt-PT" sz="1000" i="1" dirty="0">
                <a:solidFill>
                  <a:schemeClr val="accent5">
                    <a:lumMod val="75000"/>
                  </a:schemeClr>
                </a:solidFill>
                <a:latin typeface="Arial Narrow" pitchFamily="34" charset="0"/>
              </a:rPr>
              <a:t>millions de consommateurs</a:t>
            </a:r>
          </a:p>
        </p:txBody>
      </p:sp>
      <p:grpSp>
        <p:nvGrpSpPr>
          <p:cNvPr id="153" name="Group 185"/>
          <p:cNvGrpSpPr>
            <a:grpSpLocks/>
          </p:cNvGrpSpPr>
          <p:nvPr/>
        </p:nvGrpSpPr>
        <p:grpSpPr bwMode="auto">
          <a:xfrm>
            <a:off x="5035550" y="1022350"/>
            <a:ext cx="163513" cy="185738"/>
            <a:chOff x="4786665" y="1771928"/>
            <a:chExt cx="218581" cy="360928"/>
          </a:xfrm>
        </p:grpSpPr>
        <p:cxnSp>
          <p:nvCxnSpPr>
            <p:cNvPr id="154" name="Straight Connector 153"/>
            <p:cNvCxnSpPr/>
            <p:nvPr/>
          </p:nvCxnSpPr>
          <p:spPr>
            <a:xfrm>
              <a:off x="4860941" y="1771928"/>
              <a:ext cx="0" cy="289976"/>
            </a:xfrm>
            <a:prstGeom prst="line">
              <a:avLst/>
            </a:prstGeom>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a:off x="4860941" y="2077329"/>
              <a:ext cx="14218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6" name="Straight Connector 155"/>
            <p:cNvCxnSpPr/>
            <p:nvPr/>
          </p:nvCxnSpPr>
          <p:spPr>
            <a:xfrm>
              <a:off x="5005246" y="1984783"/>
              <a:ext cx="0" cy="148073"/>
            </a:xfrm>
            <a:prstGeom prst="line">
              <a:avLst/>
            </a:prstGeom>
          </p:spPr>
          <p:style>
            <a:lnRef idx="1">
              <a:schemeClr val="accent1"/>
            </a:lnRef>
            <a:fillRef idx="0">
              <a:schemeClr val="accent1"/>
            </a:fillRef>
            <a:effectRef idx="0">
              <a:schemeClr val="accent1"/>
            </a:effectRef>
            <a:fontRef idx="minor">
              <a:schemeClr val="tx1"/>
            </a:fontRef>
          </p:style>
        </p:cxnSp>
        <p:cxnSp>
          <p:nvCxnSpPr>
            <p:cNvPr id="157" name="Straight Connector 156"/>
            <p:cNvCxnSpPr/>
            <p:nvPr/>
          </p:nvCxnSpPr>
          <p:spPr>
            <a:xfrm rot="5400000">
              <a:off x="4860941" y="1700738"/>
              <a:ext cx="0" cy="148550"/>
            </a:xfrm>
            <a:prstGeom prst="line">
              <a:avLst/>
            </a:prstGeom>
          </p:spPr>
          <p:style>
            <a:lnRef idx="1">
              <a:schemeClr val="accent1"/>
            </a:lnRef>
            <a:fillRef idx="0">
              <a:schemeClr val="accent1"/>
            </a:fillRef>
            <a:effectRef idx="0">
              <a:schemeClr val="accent1"/>
            </a:effectRef>
            <a:fontRef idx="minor">
              <a:schemeClr val="tx1"/>
            </a:fontRef>
          </p:style>
        </p:cxnSp>
      </p:grpSp>
      <p:sp>
        <p:nvSpPr>
          <p:cNvPr id="158" name="TextBox 157"/>
          <p:cNvSpPr txBox="1"/>
          <p:nvPr/>
        </p:nvSpPr>
        <p:spPr>
          <a:xfrm>
            <a:off x="5137150" y="1038225"/>
            <a:ext cx="993775" cy="300038"/>
          </a:xfrm>
          <a:prstGeom prst="rect">
            <a:avLst/>
          </a:prstGeom>
          <a:noFill/>
        </p:spPr>
        <p:txBody>
          <a:bodyPr>
            <a:spAutoFit/>
          </a:bodyPr>
          <a:lstStyle/>
          <a:p>
            <a:pPr fontAlgn="auto">
              <a:lnSpc>
                <a:spcPts val="800"/>
              </a:lnSpc>
              <a:spcBef>
                <a:spcPts val="0"/>
              </a:spcBef>
              <a:spcAft>
                <a:spcPts val="0"/>
              </a:spcAft>
              <a:defRPr/>
            </a:pPr>
            <a:r>
              <a:rPr lang="pt-PT" sz="1000" i="1" dirty="0" smtClean="0">
                <a:solidFill>
                  <a:schemeClr val="accent5">
                    <a:lumMod val="75000"/>
                  </a:schemeClr>
                </a:solidFill>
                <a:latin typeface="Arial Narrow" pitchFamily="34" charset="0"/>
                <a:cs typeface="+mn-cs"/>
              </a:rPr>
              <a:t>+400  </a:t>
            </a:r>
            <a:r>
              <a:rPr lang="pt-PT" sz="1000" i="1" dirty="0">
                <a:solidFill>
                  <a:schemeClr val="accent5">
                    <a:lumMod val="75000"/>
                  </a:schemeClr>
                </a:solidFill>
                <a:latin typeface="Arial Narrow" pitchFamily="34" charset="0"/>
              </a:rPr>
              <a:t>millions de consommateurs</a:t>
            </a:r>
            <a:endParaRPr lang="pt-PT" sz="1000" i="1" dirty="0">
              <a:solidFill>
                <a:schemeClr val="accent5">
                  <a:lumMod val="75000"/>
                </a:schemeClr>
              </a:solidFill>
              <a:latin typeface="Arial Narrow" pitchFamily="34" charset="0"/>
              <a:cs typeface="+mn-cs"/>
            </a:endParaRPr>
          </a:p>
        </p:txBody>
      </p:sp>
      <p:grpSp>
        <p:nvGrpSpPr>
          <p:cNvPr id="159" name="Group 191"/>
          <p:cNvGrpSpPr>
            <a:grpSpLocks/>
          </p:cNvGrpSpPr>
          <p:nvPr/>
        </p:nvGrpSpPr>
        <p:grpSpPr bwMode="auto">
          <a:xfrm>
            <a:off x="4849813" y="369888"/>
            <a:ext cx="163512" cy="184150"/>
            <a:chOff x="4786665" y="1771928"/>
            <a:chExt cx="218581" cy="360928"/>
          </a:xfrm>
        </p:grpSpPr>
        <p:cxnSp>
          <p:nvCxnSpPr>
            <p:cNvPr id="160" name="Straight Connector 159"/>
            <p:cNvCxnSpPr/>
            <p:nvPr/>
          </p:nvCxnSpPr>
          <p:spPr>
            <a:xfrm>
              <a:off x="4860940" y="1771928"/>
              <a:ext cx="0" cy="289364"/>
            </a:xfrm>
            <a:prstGeom prst="line">
              <a:avLst/>
            </a:prstGeom>
          </p:spPr>
          <p:style>
            <a:lnRef idx="1">
              <a:schemeClr val="accent1"/>
            </a:lnRef>
            <a:fillRef idx="0">
              <a:schemeClr val="accent1"/>
            </a:fillRef>
            <a:effectRef idx="0">
              <a:schemeClr val="accent1"/>
            </a:effectRef>
            <a:fontRef idx="minor">
              <a:schemeClr val="tx1"/>
            </a:fontRef>
          </p:style>
        </p:cxnSp>
        <p:cxnSp>
          <p:nvCxnSpPr>
            <p:cNvPr id="161" name="Straight Connector 160"/>
            <p:cNvCxnSpPr/>
            <p:nvPr/>
          </p:nvCxnSpPr>
          <p:spPr>
            <a:xfrm>
              <a:off x="4860940" y="2076850"/>
              <a:ext cx="14218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2" name="Straight Connector 161"/>
            <p:cNvCxnSpPr/>
            <p:nvPr/>
          </p:nvCxnSpPr>
          <p:spPr>
            <a:xfrm>
              <a:off x="5005246" y="1983506"/>
              <a:ext cx="0" cy="1493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3" name="Straight Connector 162"/>
            <p:cNvCxnSpPr/>
            <p:nvPr/>
          </p:nvCxnSpPr>
          <p:spPr>
            <a:xfrm rot="5400000">
              <a:off x="4860941" y="1700762"/>
              <a:ext cx="0" cy="148551"/>
            </a:xfrm>
            <a:prstGeom prst="line">
              <a:avLst/>
            </a:prstGeom>
          </p:spPr>
          <p:style>
            <a:lnRef idx="1">
              <a:schemeClr val="accent1"/>
            </a:lnRef>
            <a:fillRef idx="0">
              <a:schemeClr val="accent1"/>
            </a:fillRef>
            <a:effectRef idx="0">
              <a:schemeClr val="accent1"/>
            </a:effectRef>
            <a:fontRef idx="minor">
              <a:schemeClr val="tx1"/>
            </a:fontRef>
          </p:style>
        </p:cxnSp>
      </p:grpSp>
      <p:sp>
        <p:nvSpPr>
          <p:cNvPr id="164" name="TextBox 163"/>
          <p:cNvSpPr txBox="1"/>
          <p:nvPr/>
        </p:nvSpPr>
        <p:spPr>
          <a:xfrm>
            <a:off x="4951413" y="384175"/>
            <a:ext cx="993775" cy="301625"/>
          </a:xfrm>
          <a:prstGeom prst="rect">
            <a:avLst/>
          </a:prstGeom>
          <a:noFill/>
        </p:spPr>
        <p:txBody>
          <a:bodyPr>
            <a:spAutoFit/>
          </a:bodyPr>
          <a:lstStyle/>
          <a:p>
            <a:pPr fontAlgn="auto">
              <a:lnSpc>
                <a:spcPts val="800"/>
              </a:lnSpc>
              <a:spcBef>
                <a:spcPts val="0"/>
              </a:spcBef>
              <a:spcAft>
                <a:spcPts val="0"/>
              </a:spcAft>
              <a:defRPr/>
            </a:pPr>
            <a:r>
              <a:rPr lang="pt-PT" sz="1000" i="1" dirty="0" smtClean="0">
                <a:solidFill>
                  <a:schemeClr val="accent5">
                    <a:lumMod val="75000"/>
                  </a:schemeClr>
                </a:solidFill>
                <a:latin typeface="Arial Narrow" pitchFamily="34" charset="0"/>
                <a:cs typeface="+mn-cs"/>
              </a:rPr>
              <a:t>+500  </a:t>
            </a:r>
            <a:r>
              <a:rPr lang="pt-PT" sz="1000" i="1" dirty="0">
                <a:solidFill>
                  <a:schemeClr val="accent5">
                    <a:lumMod val="75000"/>
                  </a:schemeClr>
                </a:solidFill>
                <a:latin typeface="Arial Narrow" pitchFamily="34" charset="0"/>
              </a:rPr>
              <a:t>millions de consommateurs</a:t>
            </a:r>
            <a:endParaRPr lang="pt-PT" sz="1000" i="1" dirty="0">
              <a:solidFill>
                <a:schemeClr val="accent5">
                  <a:lumMod val="75000"/>
                </a:schemeClr>
              </a:solidFill>
              <a:latin typeface="Arial Narrow" pitchFamily="34" charset="0"/>
              <a:cs typeface="+mn-cs"/>
            </a:endParaRPr>
          </a:p>
        </p:txBody>
      </p:sp>
      <p:pic>
        <p:nvPicPr>
          <p:cNvPr id="165" name="Picture 3" descr="C:\Users\Teresa\Documents\Downloads\MapCv.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14428" y="708661"/>
            <a:ext cx="1036637" cy="1158875"/>
          </a:xfrm>
          <a:prstGeom prst="rect">
            <a:avLst/>
          </a:prstGeom>
          <a:noFill/>
          <a:extLst>
            <a:ext uri="{909E8E84-426E-40DD-AFC4-6F175D3DCCD1}">
              <a14:hiddenFill xmlns:a14="http://schemas.microsoft.com/office/drawing/2010/main">
                <a:solidFill>
                  <a:srgbClr val="FFFFFF"/>
                </a:solidFill>
              </a14:hiddenFill>
            </a:ext>
          </a:extLst>
        </p:spPr>
      </p:pic>
      <p:sp>
        <p:nvSpPr>
          <p:cNvPr id="166" name="Caixa de Texto 14"/>
          <p:cNvSpPr txBox="1"/>
          <p:nvPr/>
        </p:nvSpPr>
        <p:spPr>
          <a:xfrm>
            <a:off x="10522527" y="4778"/>
            <a:ext cx="1662546" cy="230832"/>
          </a:xfrm>
          <a:prstGeom prst="rect">
            <a:avLst/>
          </a:prstGeom>
          <a:noFill/>
        </p:spPr>
        <p:txBody>
          <a:bodyPr wrap="square" rtlCol="0">
            <a:spAutoFit/>
          </a:bodyPr>
          <a:lstStyle/>
          <a:p>
            <a:pPr algn="r"/>
            <a:r>
              <a:rPr lang="pt-PT" altLang="en-US" sz="900" i="1" dirty="0" smtClean="0">
                <a:solidFill>
                  <a:srgbClr val="00B4B2"/>
                </a:solidFill>
                <a:latin typeface="Arial Narrow" panose="020B0606020202030204" pitchFamily="34" charset="0"/>
                <a:sym typeface="+mn-ea"/>
              </a:rPr>
              <a:t>www.atlanticbusinessforum.com</a:t>
            </a:r>
          </a:p>
        </p:txBody>
      </p:sp>
      <p:sp>
        <p:nvSpPr>
          <p:cNvPr id="167" name="Slide Number Placeholder 6"/>
          <p:cNvSpPr txBox="1"/>
          <p:nvPr/>
        </p:nvSpPr>
        <p:spPr bwMode="auto">
          <a:xfrm>
            <a:off x="6094126" y="6571929"/>
            <a:ext cx="648072" cy="27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r>
              <a:rPr lang="fr-FR" altLang="pt-PT" sz="1000" i="1" dirty="0" smtClean="0">
                <a:solidFill>
                  <a:srgbClr val="00B4B2"/>
                </a:solidFill>
              </a:rPr>
              <a:t>Pag </a:t>
            </a:r>
            <a:fld id="{6C07E9C5-6E20-4A25-9F31-81ECFC5683B7}" type="slidenum">
              <a:rPr lang="fr-FR" altLang="pt-PT" sz="1000" b="1" i="1" u="sng" dirty="0" smtClean="0">
                <a:solidFill>
                  <a:srgbClr val="00B4B2"/>
                </a:solidFill>
              </a:rPr>
              <a:t>6</a:t>
            </a:fld>
            <a:endParaRPr lang="fr-FR" altLang="pt-PT" sz="1000" b="1" i="1" u="sng" dirty="0" smtClean="0">
              <a:solidFill>
                <a:srgbClr val="00B4B2"/>
              </a:solidFill>
            </a:endParaRPr>
          </a:p>
        </p:txBody>
      </p:sp>
      <p:pic>
        <p:nvPicPr>
          <p:cNvPr id="168" name="Picture 16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202448" y="2575878"/>
            <a:ext cx="2946343" cy="4233862"/>
          </a:xfrm>
          <a:prstGeom prst="rect">
            <a:avLst/>
          </a:prstGeom>
        </p:spPr>
      </p:pic>
      <p:pic>
        <p:nvPicPr>
          <p:cNvPr id="169" name="Picture 16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9362" y="42993"/>
            <a:ext cx="2110755" cy="559174"/>
          </a:xfrm>
          <a:prstGeom prst="rect">
            <a:avLst/>
          </a:prstGeom>
        </p:spPr>
      </p:pic>
      <p:sp>
        <p:nvSpPr>
          <p:cNvPr id="170" name="CaixaDeTexto 57"/>
          <p:cNvSpPr txBox="1">
            <a:spLocks noChangeArrowheads="1"/>
          </p:cNvSpPr>
          <p:nvPr/>
        </p:nvSpPr>
        <p:spPr bwMode="auto">
          <a:xfrm>
            <a:off x="-95250" y="4006850"/>
            <a:ext cx="1925638" cy="86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r">
              <a:lnSpc>
                <a:spcPts val="1200"/>
              </a:lnSpc>
              <a:spcBef>
                <a:spcPct val="0"/>
              </a:spcBef>
              <a:buFontTx/>
              <a:buNone/>
            </a:pPr>
            <a:r>
              <a:rPr lang="pt-PT" altLang="pt-PT" sz="1100" b="1" dirty="0">
                <a:solidFill>
                  <a:srgbClr val="FAC090"/>
                </a:solidFill>
                <a:latin typeface="Arial Narrow" pitchFamily="34" charset="0"/>
                <a:sym typeface="+mn-ea"/>
              </a:rPr>
              <a:t>■ </a:t>
            </a:r>
            <a:r>
              <a:rPr lang="fr-FR" altLang="pt-PT" sz="1100" dirty="0">
                <a:solidFill>
                  <a:srgbClr val="31859C"/>
                </a:solidFill>
                <a:latin typeface="Arial Narrow" pitchFamily="34" charset="0"/>
              </a:rPr>
              <a:t>Pour chaque groupe de 10 participants à l'</a:t>
            </a:r>
            <a:r>
              <a:rPr lang="fr-FR" altLang="pt-PT" sz="1100" dirty="0" err="1">
                <a:solidFill>
                  <a:srgbClr val="31859C"/>
                </a:solidFill>
                <a:latin typeface="Arial Narrow" pitchFamily="34" charset="0"/>
              </a:rPr>
              <a:t>événement</a:t>
            </a:r>
            <a:r>
              <a:rPr lang="fr-FR" altLang="pt-PT" sz="1100" dirty="0">
                <a:solidFill>
                  <a:srgbClr val="31859C"/>
                </a:solidFill>
                <a:latin typeface="Arial Narrow" pitchFamily="34" charset="0"/>
              </a:rPr>
              <a:t>, l'organisation assume les frais de participation avec le onzième élément.</a:t>
            </a:r>
            <a:endParaRPr lang="pt-PT" altLang="pt-PT" sz="1100" dirty="0">
              <a:solidFill>
                <a:srgbClr val="31859C"/>
              </a:solidFill>
              <a:latin typeface="Arial Narrow" pitchFamily="34" charset="0"/>
            </a:endParaRPr>
          </a:p>
        </p:txBody>
      </p:sp>
    </p:spTree>
    <p:extLst>
      <p:ext uri="{BB962C8B-B14F-4D97-AF65-F5344CB8AC3E}">
        <p14:creationId xmlns:p14="http://schemas.microsoft.com/office/powerpoint/2010/main" val="78119826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1" name="Picture 2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778"/>
            <a:ext cx="9144000" cy="6872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2" name="Picture 2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2075" y="212725"/>
            <a:ext cx="22145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3" name="Imagem 10" descr="LOGO-Paises ecowas"/>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79838" y="3810"/>
            <a:ext cx="102552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 name="CaixaDeTexto 1"/>
          <p:cNvSpPr txBox="1"/>
          <p:nvPr/>
        </p:nvSpPr>
        <p:spPr>
          <a:xfrm>
            <a:off x="236538" y="738188"/>
            <a:ext cx="3710304" cy="430824"/>
          </a:xfrm>
          <a:prstGeom prst="rect">
            <a:avLst/>
          </a:prstGeom>
          <a:noFill/>
        </p:spPr>
        <p:txBody>
          <a:bodyPr wrap="square">
            <a:spAutoFit/>
          </a:bodyPr>
          <a:lstStyle/>
          <a:p>
            <a:pPr>
              <a:lnSpc>
                <a:spcPts val="1300"/>
              </a:lnSpc>
              <a:defRPr/>
            </a:pPr>
            <a:r>
              <a:rPr lang="fr-FR" sz="1400" i="1" dirty="0">
                <a:solidFill>
                  <a:schemeClr val="accent5">
                    <a:lumMod val="75000"/>
                  </a:schemeClr>
                </a:solidFill>
                <a:latin typeface="Calisto MT" panose="02040603050505030304" pitchFamily="18" charset="0"/>
              </a:rPr>
              <a:t>EXEMPLES DE </a:t>
            </a:r>
            <a:endParaRPr lang="fr-FR" sz="1400" i="1" dirty="0" smtClean="0">
              <a:solidFill>
                <a:schemeClr val="accent5">
                  <a:lumMod val="75000"/>
                </a:schemeClr>
              </a:solidFill>
              <a:latin typeface="Calisto MT" panose="02040603050505030304" pitchFamily="18" charset="0"/>
            </a:endParaRPr>
          </a:p>
          <a:p>
            <a:pPr>
              <a:lnSpc>
                <a:spcPts val="1300"/>
              </a:lnSpc>
              <a:defRPr/>
            </a:pPr>
            <a:r>
              <a:rPr lang="fr-FR" sz="1400" i="1" dirty="0" smtClean="0">
                <a:solidFill>
                  <a:schemeClr val="accent5">
                    <a:lumMod val="75000"/>
                  </a:schemeClr>
                </a:solidFill>
                <a:latin typeface="Calisto MT" panose="02040603050505030304" pitchFamily="18" charset="0"/>
              </a:rPr>
              <a:t>PRODUITS </a:t>
            </a:r>
            <a:r>
              <a:rPr lang="fr-FR" sz="1400" i="1" dirty="0">
                <a:solidFill>
                  <a:schemeClr val="accent5">
                    <a:lumMod val="75000"/>
                  </a:schemeClr>
                </a:solidFill>
                <a:latin typeface="Calisto MT" panose="02040603050505030304" pitchFamily="18" charset="0"/>
              </a:rPr>
              <a:t>ET SERVICES À PROMOUVOIR</a:t>
            </a:r>
            <a:endParaRPr lang="pt-PT" sz="1400" i="1" dirty="0">
              <a:solidFill>
                <a:schemeClr val="accent5">
                  <a:lumMod val="75000"/>
                </a:schemeClr>
              </a:solidFill>
              <a:latin typeface="Calisto MT" panose="02040603050505030304" pitchFamily="18" charset="0"/>
              <a:cs typeface="+mn-cs"/>
            </a:endParaRPr>
          </a:p>
        </p:txBody>
      </p:sp>
      <p:sp>
        <p:nvSpPr>
          <p:cNvPr id="175" name="Oval 174"/>
          <p:cNvSpPr/>
          <p:nvPr/>
        </p:nvSpPr>
        <p:spPr bwMode="auto">
          <a:xfrm>
            <a:off x="2051050" y="908050"/>
            <a:ext cx="7058025" cy="5140325"/>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PT" sz="1400"/>
          </a:p>
        </p:txBody>
      </p:sp>
      <p:sp>
        <p:nvSpPr>
          <p:cNvPr id="176" name="Oval 175"/>
          <p:cNvSpPr/>
          <p:nvPr/>
        </p:nvSpPr>
        <p:spPr bwMode="auto">
          <a:xfrm>
            <a:off x="5572648" y="2416212"/>
            <a:ext cx="1714725" cy="1646481"/>
          </a:xfrm>
          <a:prstGeom prst="ellipse">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a:defRPr/>
            </a:pPr>
            <a:r>
              <a:rPr lang="fr-FR" sz="1000" dirty="0">
                <a:solidFill>
                  <a:schemeClr val="tx1"/>
                </a:solidFill>
                <a:latin typeface="Arial Narrow" pitchFamily="34" charset="0"/>
              </a:rPr>
              <a:t>Produits et fournitures ménagers, produits d'hygiène, fournitures scolaires, matériel informatique, matériel et consommables de bureau</a:t>
            </a:r>
            <a:endParaRPr lang="pt-PT" sz="1000" dirty="0">
              <a:solidFill>
                <a:schemeClr val="tx1"/>
              </a:solidFill>
              <a:latin typeface="Arial Narrow" pitchFamily="34" charset="0"/>
            </a:endParaRPr>
          </a:p>
        </p:txBody>
      </p:sp>
      <p:sp>
        <p:nvSpPr>
          <p:cNvPr id="177" name="Oval 176"/>
          <p:cNvSpPr/>
          <p:nvPr/>
        </p:nvSpPr>
        <p:spPr bwMode="auto">
          <a:xfrm>
            <a:off x="5787501" y="5660331"/>
            <a:ext cx="1007841" cy="976115"/>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ts val="1000"/>
              </a:lnSpc>
              <a:defRPr/>
            </a:pPr>
            <a:r>
              <a:rPr lang="fr-FR" sz="1000" dirty="0">
                <a:solidFill>
                  <a:schemeClr val="tx1"/>
                </a:solidFill>
                <a:latin typeface="Arial Narrow" pitchFamily="34" charset="0"/>
              </a:rPr>
              <a:t>Produits chimiques, caoutchouc et plastiques</a:t>
            </a:r>
            <a:endParaRPr lang="pt-PT" sz="1000" b="1" dirty="0">
              <a:solidFill>
                <a:schemeClr val="tx1"/>
              </a:solidFill>
              <a:latin typeface="Arial Narrow" pitchFamily="34" charset="0"/>
            </a:endParaRPr>
          </a:p>
        </p:txBody>
      </p:sp>
      <p:sp>
        <p:nvSpPr>
          <p:cNvPr id="178" name="Oval 177"/>
          <p:cNvSpPr/>
          <p:nvPr/>
        </p:nvSpPr>
        <p:spPr bwMode="auto">
          <a:xfrm>
            <a:off x="6987858" y="5363528"/>
            <a:ext cx="996950" cy="927100"/>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a:defRPr/>
            </a:pPr>
            <a:endParaRPr lang="pt-PT" sz="1000" dirty="0">
              <a:solidFill>
                <a:schemeClr val="bg1">
                  <a:lumMod val="95000"/>
                </a:schemeClr>
              </a:solidFill>
              <a:latin typeface="Arial Narrow" pitchFamily="34" charset="0"/>
            </a:endParaRPr>
          </a:p>
          <a:p>
            <a:pPr algn="ctr">
              <a:defRPr/>
            </a:pPr>
            <a:r>
              <a:rPr lang="pt-PT" sz="1000" dirty="0">
                <a:solidFill>
                  <a:schemeClr val="bg1">
                    <a:lumMod val="95000"/>
                  </a:schemeClr>
                </a:solidFill>
                <a:latin typeface="Arial Narrow" pitchFamily="34" charset="0"/>
              </a:rPr>
              <a:t>Autres non-métaux, Produits minéraux</a:t>
            </a:r>
          </a:p>
        </p:txBody>
      </p:sp>
      <p:sp>
        <p:nvSpPr>
          <p:cNvPr id="179" name="Oval 178"/>
          <p:cNvSpPr/>
          <p:nvPr/>
        </p:nvSpPr>
        <p:spPr bwMode="auto">
          <a:xfrm>
            <a:off x="8051800" y="5270818"/>
            <a:ext cx="1027113" cy="990600"/>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a:defRPr/>
            </a:pPr>
            <a:r>
              <a:rPr lang="fr-FR" sz="1000" dirty="0">
                <a:solidFill>
                  <a:schemeClr val="bg1">
                    <a:lumMod val="95000"/>
                  </a:schemeClr>
                </a:solidFill>
                <a:latin typeface="Arial Narrow" pitchFamily="34" charset="0"/>
              </a:rPr>
              <a:t>Matériel et matériaux de construction</a:t>
            </a:r>
            <a:endParaRPr lang="pt-PT" sz="1000" dirty="0">
              <a:solidFill>
                <a:schemeClr val="bg1">
                  <a:lumMod val="95000"/>
                </a:schemeClr>
              </a:solidFill>
              <a:latin typeface="Arial Narrow" pitchFamily="34" charset="0"/>
            </a:endParaRPr>
          </a:p>
        </p:txBody>
      </p:sp>
      <p:sp>
        <p:nvSpPr>
          <p:cNvPr id="180" name="Oval 179"/>
          <p:cNvSpPr/>
          <p:nvPr/>
        </p:nvSpPr>
        <p:spPr bwMode="auto">
          <a:xfrm>
            <a:off x="7453630" y="2494280"/>
            <a:ext cx="1160463" cy="1112838"/>
          </a:xfrm>
          <a:prstGeom prst="ellipse">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a:defRPr/>
            </a:pPr>
            <a:r>
              <a:rPr lang="fr-FR" sz="1000" dirty="0">
                <a:solidFill>
                  <a:schemeClr val="tx1"/>
                </a:solidFill>
                <a:latin typeface="Arial Narrow" pitchFamily="34" charset="0"/>
              </a:rPr>
              <a:t>Produits de l'agriculture, de la chasse, de la sylviculture et de la pêche.</a:t>
            </a:r>
            <a:endParaRPr lang="pt-PT" sz="1000" dirty="0">
              <a:solidFill>
                <a:schemeClr val="tx1"/>
              </a:solidFill>
              <a:latin typeface="Arial Narrow" pitchFamily="34" charset="0"/>
            </a:endParaRPr>
          </a:p>
        </p:txBody>
      </p:sp>
      <p:sp>
        <p:nvSpPr>
          <p:cNvPr id="181" name="Oval 180"/>
          <p:cNvSpPr/>
          <p:nvPr/>
        </p:nvSpPr>
        <p:spPr bwMode="auto">
          <a:xfrm>
            <a:off x="4444365" y="4338638"/>
            <a:ext cx="1079500" cy="992187"/>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a:defRPr/>
            </a:pPr>
            <a:r>
              <a:rPr lang="fr-FR" sz="900" dirty="0">
                <a:solidFill>
                  <a:schemeClr val="bg1"/>
                </a:solidFill>
                <a:latin typeface="Arial Narrow" pitchFamily="34" charset="0"/>
              </a:rPr>
              <a:t>Matériel de transport, métaux communs et produits métalliques ouvrés</a:t>
            </a:r>
            <a:endParaRPr lang="pt-PT" sz="900" dirty="0">
              <a:solidFill>
                <a:schemeClr val="bg1"/>
              </a:solidFill>
              <a:latin typeface="Arial Narrow" pitchFamily="34" charset="0"/>
            </a:endParaRPr>
          </a:p>
        </p:txBody>
      </p:sp>
      <p:sp>
        <p:nvSpPr>
          <p:cNvPr id="182" name="Oval 181"/>
          <p:cNvSpPr/>
          <p:nvPr/>
        </p:nvSpPr>
        <p:spPr bwMode="auto">
          <a:xfrm>
            <a:off x="3580765" y="1431925"/>
            <a:ext cx="1387475" cy="1319213"/>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1000" dirty="0">
                <a:solidFill>
                  <a:schemeClr val="tx1"/>
                </a:solidFill>
                <a:latin typeface="Arial Narrow" pitchFamily="34" charset="0"/>
              </a:rPr>
              <a:t>Textiles, produits textiles, cuir et chaussures, terrain, appartements, voitures, mode et art africain.</a:t>
            </a:r>
            <a:endParaRPr lang="pt-PT" sz="1000" dirty="0">
              <a:solidFill>
                <a:schemeClr val="tx1"/>
              </a:solidFill>
              <a:latin typeface="Arial Narrow" pitchFamily="34" charset="0"/>
            </a:endParaRPr>
          </a:p>
        </p:txBody>
      </p:sp>
      <p:sp>
        <p:nvSpPr>
          <p:cNvPr id="183" name="Oval 182"/>
          <p:cNvSpPr/>
          <p:nvPr/>
        </p:nvSpPr>
        <p:spPr bwMode="auto">
          <a:xfrm>
            <a:off x="2030413" y="2147888"/>
            <a:ext cx="1409700" cy="1443037"/>
          </a:xfrm>
          <a:prstGeom prst="ellipse">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a:defRPr/>
            </a:pPr>
            <a:r>
              <a:rPr lang="fr-FR" sz="1000" dirty="0">
                <a:solidFill>
                  <a:schemeClr val="tx1"/>
                </a:solidFill>
                <a:latin typeface="Arial Narrow" pitchFamily="34" charset="0"/>
              </a:rPr>
              <a:t>Vêtements, articles et produits pour bébés, </a:t>
            </a:r>
            <a:r>
              <a:rPr lang="fr-FR" sz="1000" dirty="0" err="1">
                <a:solidFill>
                  <a:schemeClr val="tx1"/>
                </a:solidFill>
                <a:latin typeface="Arial Narrow" pitchFamily="34" charset="0"/>
              </a:rPr>
              <a:t>papeterie</a:t>
            </a:r>
            <a:r>
              <a:rPr lang="fr-FR" sz="1000" dirty="0">
                <a:solidFill>
                  <a:schemeClr val="tx1"/>
                </a:solidFill>
                <a:latin typeface="Arial Narrow" pitchFamily="34" charset="0"/>
              </a:rPr>
              <a:t>, fournitures de bureau, produits hôteliers, musique et artisanat.</a:t>
            </a:r>
            <a:endParaRPr lang="pt-PT" sz="1000" b="1" dirty="0">
              <a:solidFill>
                <a:schemeClr val="tx1"/>
              </a:solidFill>
              <a:latin typeface="Arial Narrow" pitchFamily="34" charset="0"/>
            </a:endParaRPr>
          </a:p>
        </p:txBody>
      </p:sp>
      <p:sp>
        <p:nvSpPr>
          <p:cNvPr id="184" name="Oval 183"/>
          <p:cNvSpPr/>
          <p:nvPr/>
        </p:nvSpPr>
        <p:spPr bwMode="auto">
          <a:xfrm>
            <a:off x="4558348" y="3001328"/>
            <a:ext cx="982662" cy="947737"/>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a:defRPr/>
            </a:pPr>
            <a:r>
              <a:rPr lang="fr-FR" sz="1000" dirty="0">
                <a:solidFill>
                  <a:schemeClr val="tx1"/>
                </a:solidFill>
                <a:latin typeface="Arial Narrow" pitchFamily="34" charset="0"/>
              </a:rPr>
              <a:t>Machines et équipements agricoles, de pêche et de construction</a:t>
            </a:r>
            <a:endParaRPr lang="pt-PT" sz="1000" dirty="0">
              <a:solidFill>
                <a:schemeClr val="tx1"/>
              </a:solidFill>
              <a:latin typeface="Arial Narrow" pitchFamily="34" charset="0"/>
            </a:endParaRPr>
          </a:p>
        </p:txBody>
      </p:sp>
      <p:sp>
        <p:nvSpPr>
          <p:cNvPr id="185" name="Oval 184"/>
          <p:cNvSpPr/>
          <p:nvPr/>
        </p:nvSpPr>
        <p:spPr bwMode="auto">
          <a:xfrm>
            <a:off x="3212737" y="3170592"/>
            <a:ext cx="1315176" cy="1008977"/>
          </a:xfrm>
          <a:prstGeom prst="ellipse">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a:lnSpc>
                <a:spcPts val="1000"/>
              </a:lnSpc>
              <a:defRPr/>
            </a:pPr>
            <a:r>
              <a:rPr lang="fr-FR" sz="1000" dirty="0">
                <a:solidFill>
                  <a:schemeClr val="tx1"/>
                </a:solidFill>
                <a:latin typeface="Arial Narrow" pitchFamily="34" charset="0"/>
              </a:rPr>
              <a:t>Technologie et innovation technologique dans le tourisme, la mode et les accessoires de mode.</a:t>
            </a:r>
            <a:endParaRPr lang="pt-PT" sz="1000" dirty="0">
              <a:solidFill>
                <a:schemeClr val="tx1"/>
              </a:solidFill>
              <a:latin typeface="Arial Narrow" pitchFamily="34" charset="0"/>
            </a:endParaRPr>
          </a:p>
        </p:txBody>
      </p:sp>
      <p:sp>
        <p:nvSpPr>
          <p:cNvPr id="186" name="Decágono 1"/>
          <p:cNvSpPr/>
          <p:nvPr/>
        </p:nvSpPr>
        <p:spPr>
          <a:xfrm>
            <a:off x="6154973" y="5417690"/>
            <a:ext cx="325285" cy="327603"/>
          </a:xfrm>
          <a:prstGeom prst="decagon">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a:defRPr/>
            </a:pPr>
            <a:r>
              <a:rPr lang="en-GB" sz="1200" dirty="0" smtClean="0"/>
              <a:t>15</a:t>
            </a:r>
            <a:endParaRPr lang="en-GB" sz="1200" dirty="0"/>
          </a:p>
        </p:txBody>
      </p:sp>
      <p:sp>
        <p:nvSpPr>
          <p:cNvPr id="187" name="Decágono 49"/>
          <p:cNvSpPr/>
          <p:nvPr/>
        </p:nvSpPr>
        <p:spPr>
          <a:xfrm>
            <a:off x="7349808" y="5055870"/>
            <a:ext cx="363537" cy="327025"/>
          </a:xfrm>
          <a:prstGeom prst="decagon">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a:defRPr/>
            </a:pPr>
            <a:r>
              <a:rPr lang="en-GB" sz="900" b="1" dirty="0" smtClean="0">
                <a:solidFill>
                  <a:schemeClr val="bg1"/>
                </a:solidFill>
              </a:rPr>
              <a:t>18</a:t>
            </a:r>
            <a:endParaRPr lang="en-GB" sz="900" b="1" dirty="0">
              <a:solidFill>
                <a:schemeClr val="bg1"/>
              </a:solidFill>
            </a:endParaRPr>
          </a:p>
        </p:txBody>
      </p:sp>
      <p:sp>
        <p:nvSpPr>
          <p:cNvPr id="188" name="Decágono 50"/>
          <p:cNvSpPr/>
          <p:nvPr/>
        </p:nvSpPr>
        <p:spPr>
          <a:xfrm>
            <a:off x="8398828" y="5013643"/>
            <a:ext cx="365125" cy="296862"/>
          </a:xfrm>
          <a:prstGeom prst="decagon">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a:defRPr/>
            </a:pPr>
            <a:r>
              <a:rPr lang="en-GB" sz="900" b="1" dirty="0" smtClean="0">
                <a:solidFill>
                  <a:schemeClr val="bg1"/>
                </a:solidFill>
              </a:rPr>
              <a:t>19</a:t>
            </a:r>
            <a:endParaRPr lang="en-GB" sz="900" b="1" dirty="0">
              <a:solidFill>
                <a:schemeClr val="bg1"/>
              </a:solidFill>
            </a:endParaRPr>
          </a:p>
        </p:txBody>
      </p:sp>
      <p:sp>
        <p:nvSpPr>
          <p:cNvPr id="189" name="Decágono 51"/>
          <p:cNvSpPr/>
          <p:nvPr/>
        </p:nvSpPr>
        <p:spPr>
          <a:xfrm>
            <a:off x="6274435" y="2098040"/>
            <a:ext cx="365125" cy="327025"/>
          </a:xfrm>
          <a:prstGeom prst="decagon">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a:defRPr/>
            </a:pPr>
            <a:r>
              <a:rPr lang="en-GB" sz="1200" dirty="0" smtClean="0">
                <a:solidFill>
                  <a:schemeClr val="tx1"/>
                </a:solidFill>
              </a:rPr>
              <a:t>13</a:t>
            </a:r>
            <a:endParaRPr lang="en-GB" sz="1200" dirty="0">
              <a:solidFill>
                <a:schemeClr val="tx1"/>
              </a:solidFill>
            </a:endParaRPr>
          </a:p>
        </p:txBody>
      </p:sp>
      <p:sp>
        <p:nvSpPr>
          <p:cNvPr id="190" name="Decágono 57"/>
          <p:cNvSpPr/>
          <p:nvPr/>
        </p:nvSpPr>
        <p:spPr>
          <a:xfrm>
            <a:off x="7818755" y="2113280"/>
            <a:ext cx="388938" cy="396875"/>
          </a:xfrm>
          <a:prstGeom prst="decagon">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a:defRPr/>
            </a:pPr>
            <a:r>
              <a:rPr lang="en-GB" sz="1200" dirty="0" smtClean="0">
                <a:solidFill>
                  <a:schemeClr val="tx1"/>
                </a:solidFill>
              </a:rPr>
              <a:t>16</a:t>
            </a:r>
            <a:endParaRPr lang="en-GB" sz="1200" dirty="0">
              <a:solidFill>
                <a:schemeClr val="tx1"/>
              </a:solidFill>
            </a:endParaRPr>
          </a:p>
        </p:txBody>
      </p:sp>
      <p:sp>
        <p:nvSpPr>
          <p:cNvPr id="191" name="Decágono 58"/>
          <p:cNvSpPr/>
          <p:nvPr/>
        </p:nvSpPr>
        <p:spPr>
          <a:xfrm>
            <a:off x="4811395" y="4072573"/>
            <a:ext cx="366713" cy="327025"/>
          </a:xfrm>
          <a:prstGeom prst="decagon">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a:defRPr/>
            </a:pPr>
            <a:r>
              <a:rPr lang="en-GB" sz="1000" dirty="0" smtClean="0"/>
              <a:t>11</a:t>
            </a:r>
            <a:endParaRPr lang="en-GB" sz="1000" dirty="0"/>
          </a:p>
        </p:txBody>
      </p:sp>
      <p:sp>
        <p:nvSpPr>
          <p:cNvPr id="192" name="Oval 191"/>
          <p:cNvSpPr/>
          <p:nvPr/>
        </p:nvSpPr>
        <p:spPr bwMode="auto">
          <a:xfrm>
            <a:off x="7264366" y="3903476"/>
            <a:ext cx="1281181" cy="1254498"/>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a:defRPr/>
            </a:pPr>
            <a:endParaRPr lang="pt-PT" sz="1000" dirty="0" smtClean="0">
              <a:solidFill>
                <a:schemeClr val="bg1">
                  <a:lumMod val="95000"/>
                </a:schemeClr>
              </a:solidFill>
              <a:latin typeface="Arial Narrow" pitchFamily="34" charset="0"/>
            </a:endParaRPr>
          </a:p>
          <a:p>
            <a:pPr algn="ctr">
              <a:defRPr/>
            </a:pPr>
            <a:r>
              <a:rPr lang="pt-PT" sz="1000" dirty="0" smtClean="0">
                <a:solidFill>
                  <a:schemeClr val="bg1">
                    <a:lumMod val="95000"/>
                  </a:schemeClr>
                </a:solidFill>
                <a:latin typeface="Arial Narrow" pitchFamily="34" charset="0"/>
              </a:rPr>
              <a:t>Produits </a:t>
            </a:r>
            <a:r>
              <a:rPr lang="pt-PT" sz="1000" dirty="0">
                <a:solidFill>
                  <a:schemeClr val="bg1">
                    <a:lumMod val="95000"/>
                  </a:schemeClr>
                </a:solidFill>
                <a:latin typeface="Arial Narrow" pitchFamily="34" charset="0"/>
              </a:rPr>
              <a:t>alimentaires et </a:t>
            </a:r>
            <a:r>
              <a:rPr lang="pt-PT" sz="1000" dirty="0" smtClean="0">
                <a:solidFill>
                  <a:schemeClr val="bg1">
                    <a:lumMod val="95000"/>
                  </a:schemeClr>
                </a:solidFill>
                <a:latin typeface="Arial Narrow" pitchFamily="34" charset="0"/>
              </a:rPr>
              <a:t>boissons,l ogistique </a:t>
            </a:r>
            <a:r>
              <a:rPr lang="fr-FR" sz="1000" dirty="0" smtClean="0">
                <a:solidFill>
                  <a:schemeClr val="bg1"/>
                </a:solidFill>
                <a:latin typeface="Arial Narrow" pitchFamily="34" charset="0"/>
              </a:rPr>
              <a:t>d'exportation </a:t>
            </a:r>
            <a:r>
              <a:rPr lang="fr-FR" sz="1000" dirty="0">
                <a:solidFill>
                  <a:schemeClr val="bg1"/>
                </a:solidFill>
                <a:latin typeface="Arial Narrow" pitchFamily="34" charset="0"/>
              </a:rPr>
              <a:t>et d'importation.</a:t>
            </a:r>
            <a:endParaRPr lang="pt-PT" sz="1000" b="1" dirty="0">
              <a:solidFill>
                <a:schemeClr val="bg1"/>
              </a:solidFill>
              <a:latin typeface="Arial Narrow" pitchFamily="34" charset="0"/>
            </a:endParaRPr>
          </a:p>
          <a:p>
            <a:pPr algn="ctr">
              <a:defRPr/>
            </a:pPr>
            <a:endParaRPr lang="pt-PT" sz="1000" b="1" dirty="0">
              <a:solidFill>
                <a:schemeClr val="accent6">
                  <a:lumMod val="60000"/>
                  <a:lumOff val="40000"/>
                </a:schemeClr>
              </a:solidFill>
              <a:latin typeface="Arial Narrow" pitchFamily="34" charset="0"/>
            </a:endParaRPr>
          </a:p>
        </p:txBody>
      </p:sp>
      <p:sp>
        <p:nvSpPr>
          <p:cNvPr id="193" name="Decágono 64"/>
          <p:cNvSpPr/>
          <p:nvPr/>
        </p:nvSpPr>
        <p:spPr bwMode="auto">
          <a:xfrm>
            <a:off x="7789545" y="3616960"/>
            <a:ext cx="365125" cy="327025"/>
          </a:xfrm>
          <a:prstGeom prst="decagon">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a:defRPr/>
            </a:pPr>
            <a:r>
              <a:rPr lang="en-GB" sz="1000" dirty="0" smtClean="0"/>
              <a:t>17</a:t>
            </a:r>
            <a:endParaRPr lang="en-GB" sz="1000" dirty="0"/>
          </a:p>
        </p:txBody>
      </p:sp>
      <p:sp>
        <p:nvSpPr>
          <p:cNvPr id="194" name="Oval 193"/>
          <p:cNvSpPr/>
          <p:nvPr/>
        </p:nvSpPr>
        <p:spPr bwMode="auto">
          <a:xfrm>
            <a:off x="5773738" y="4382453"/>
            <a:ext cx="1079500" cy="990600"/>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a:defRPr/>
            </a:pPr>
            <a:r>
              <a:rPr lang="fr-FR" sz="1000" dirty="0">
                <a:solidFill>
                  <a:schemeClr val="bg1">
                    <a:lumMod val="95000"/>
                  </a:schemeClr>
                </a:solidFill>
                <a:latin typeface="Arial Narrow" pitchFamily="34" charset="0"/>
              </a:rPr>
              <a:t>Pâte à papier, papier, produits en papier, imprimerie et édition</a:t>
            </a:r>
            <a:endParaRPr lang="pt-PT" sz="1000" dirty="0">
              <a:solidFill>
                <a:schemeClr val="bg1">
                  <a:lumMod val="95000"/>
                </a:schemeClr>
              </a:solidFill>
              <a:latin typeface="Arial Narrow" pitchFamily="34" charset="0"/>
            </a:endParaRPr>
          </a:p>
        </p:txBody>
      </p:sp>
      <p:sp>
        <p:nvSpPr>
          <p:cNvPr id="195" name="Decágono 67"/>
          <p:cNvSpPr/>
          <p:nvPr/>
        </p:nvSpPr>
        <p:spPr bwMode="auto">
          <a:xfrm>
            <a:off x="6162675" y="4106228"/>
            <a:ext cx="331788" cy="296862"/>
          </a:xfrm>
          <a:prstGeom prst="decagon">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a:defRPr/>
            </a:pPr>
            <a:r>
              <a:rPr lang="en-GB" sz="1000" dirty="0" smtClean="0"/>
              <a:t>14</a:t>
            </a:r>
            <a:endParaRPr lang="en-GB" sz="1000" dirty="0"/>
          </a:p>
        </p:txBody>
      </p:sp>
      <p:sp>
        <p:nvSpPr>
          <p:cNvPr id="196" name="Oval 195"/>
          <p:cNvSpPr/>
          <p:nvPr/>
        </p:nvSpPr>
        <p:spPr>
          <a:xfrm>
            <a:off x="4323398" y="5624195"/>
            <a:ext cx="1079500" cy="992188"/>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a:defRPr/>
            </a:pPr>
            <a:r>
              <a:rPr lang="fr-FR" sz="1000" dirty="0">
                <a:solidFill>
                  <a:schemeClr val="bg1">
                    <a:lumMod val="95000"/>
                  </a:schemeClr>
                </a:solidFill>
                <a:latin typeface="Arial Narrow" pitchFamily="34" charset="0"/>
              </a:rPr>
              <a:t>Produits en bois et en bois et en liège</a:t>
            </a:r>
            <a:endParaRPr lang="pt-PT" sz="1000" dirty="0">
              <a:solidFill>
                <a:schemeClr val="bg1">
                  <a:lumMod val="95000"/>
                </a:schemeClr>
              </a:solidFill>
              <a:latin typeface="Arial Narrow" pitchFamily="34" charset="0"/>
            </a:endParaRPr>
          </a:p>
        </p:txBody>
      </p:sp>
      <p:sp>
        <p:nvSpPr>
          <p:cNvPr id="197" name="Decágono 69"/>
          <p:cNvSpPr/>
          <p:nvPr/>
        </p:nvSpPr>
        <p:spPr>
          <a:xfrm>
            <a:off x="4693603" y="5395278"/>
            <a:ext cx="317500" cy="296862"/>
          </a:xfrm>
          <a:prstGeom prst="decagon">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a:defRPr/>
            </a:pPr>
            <a:r>
              <a:rPr lang="en-GB" sz="1000" dirty="0" smtClean="0"/>
              <a:t>12</a:t>
            </a:r>
            <a:endParaRPr lang="en-GB" sz="1000" dirty="0"/>
          </a:p>
        </p:txBody>
      </p:sp>
      <p:sp>
        <p:nvSpPr>
          <p:cNvPr id="198" name="Decágono 70"/>
          <p:cNvSpPr/>
          <p:nvPr/>
        </p:nvSpPr>
        <p:spPr>
          <a:xfrm>
            <a:off x="3780155" y="2907665"/>
            <a:ext cx="333375" cy="296863"/>
          </a:xfrm>
          <a:prstGeom prst="decagon">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a:defRPr/>
            </a:pPr>
            <a:r>
              <a:rPr lang="en-GB" sz="1000" dirty="0">
                <a:solidFill>
                  <a:schemeClr val="tx1"/>
                </a:solidFill>
              </a:rPr>
              <a:t>8</a:t>
            </a:r>
          </a:p>
        </p:txBody>
      </p:sp>
      <p:sp>
        <p:nvSpPr>
          <p:cNvPr id="199" name="Decágono 71"/>
          <p:cNvSpPr/>
          <p:nvPr/>
        </p:nvSpPr>
        <p:spPr>
          <a:xfrm>
            <a:off x="4874578" y="2717800"/>
            <a:ext cx="366712" cy="328613"/>
          </a:xfrm>
          <a:prstGeom prst="decagon">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a:defRPr/>
            </a:pPr>
            <a:r>
              <a:rPr lang="en-GB" sz="1000" dirty="0" smtClean="0">
                <a:solidFill>
                  <a:schemeClr val="tx1"/>
                </a:solidFill>
              </a:rPr>
              <a:t>10</a:t>
            </a:r>
            <a:endParaRPr lang="en-GB" sz="1000" dirty="0">
              <a:solidFill>
                <a:schemeClr val="tx1"/>
              </a:solidFill>
            </a:endParaRPr>
          </a:p>
        </p:txBody>
      </p:sp>
      <p:sp>
        <p:nvSpPr>
          <p:cNvPr id="200" name="Decágono 72"/>
          <p:cNvSpPr/>
          <p:nvPr/>
        </p:nvSpPr>
        <p:spPr>
          <a:xfrm>
            <a:off x="4076065" y="1127125"/>
            <a:ext cx="352425" cy="296863"/>
          </a:xfrm>
          <a:prstGeom prst="decagon">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a:defRPr/>
            </a:pPr>
            <a:r>
              <a:rPr lang="en-GB" sz="1000" dirty="0" smtClean="0"/>
              <a:t>7</a:t>
            </a:r>
            <a:endParaRPr lang="en-GB" sz="1000" dirty="0"/>
          </a:p>
        </p:txBody>
      </p:sp>
      <p:sp>
        <p:nvSpPr>
          <p:cNvPr id="201" name="Decágono 73"/>
          <p:cNvSpPr/>
          <p:nvPr/>
        </p:nvSpPr>
        <p:spPr>
          <a:xfrm>
            <a:off x="2463800" y="1797050"/>
            <a:ext cx="403225" cy="327025"/>
          </a:xfrm>
          <a:prstGeom prst="decagon">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a:defRPr/>
            </a:pPr>
            <a:r>
              <a:rPr lang="en-GB" sz="1000" b="1" dirty="0">
                <a:solidFill>
                  <a:schemeClr val="tx1"/>
                </a:solidFill>
              </a:rPr>
              <a:t>4</a:t>
            </a:r>
          </a:p>
        </p:txBody>
      </p:sp>
      <p:sp>
        <p:nvSpPr>
          <p:cNvPr id="202" name="Oval 201"/>
          <p:cNvSpPr/>
          <p:nvPr/>
        </p:nvSpPr>
        <p:spPr>
          <a:xfrm>
            <a:off x="3008709" y="4614894"/>
            <a:ext cx="1487330" cy="1452182"/>
          </a:xfrm>
          <a:prstGeom prst="ellipse">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a:defRPr/>
            </a:pPr>
            <a:r>
              <a:rPr lang="fr-FR" sz="1000" dirty="0" smtClean="0">
                <a:solidFill>
                  <a:schemeClr val="tx1"/>
                </a:solidFill>
                <a:latin typeface="Arial Narrow" pitchFamily="34" charset="0"/>
              </a:rPr>
              <a:t>Services et technologie </a:t>
            </a:r>
            <a:r>
              <a:rPr lang="fr-FR" sz="1000" dirty="0">
                <a:solidFill>
                  <a:schemeClr val="tx1"/>
                </a:solidFill>
                <a:latin typeface="Arial Narrow" pitchFamily="34" charset="0"/>
              </a:rPr>
              <a:t>de voyage, </a:t>
            </a:r>
            <a:r>
              <a:rPr lang="fr-FR" sz="1000" dirty="0" smtClean="0">
                <a:solidFill>
                  <a:schemeClr val="tx1"/>
                </a:solidFill>
                <a:latin typeface="Arial Narrow" pitchFamily="34" charset="0"/>
              </a:rPr>
              <a:t>de tourisme</a:t>
            </a:r>
            <a:r>
              <a:rPr lang="fr-FR" sz="1000">
                <a:solidFill>
                  <a:schemeClr val="tx1"/>
                </a:solidFill>
                <a:latin typeface="Arial Narrow" pitchFamily="34" charset="0"/>
              </a:rPr>
              <a:t>, </a:t>
            </a:r>
            <a:r>
              <a:rPr lang="fr-FR" sz="1000" smtClean="0">
                <a:solidFill>
                  <a:schemeClr val="tx1"/>
                </a:solidFill>
                <a:latin typeface="Arial Narrow" pitchFamily="34" charset="0"/>
              </a:rPr>
              <a:t>d’hôtellerie</a:t>
            </a:r>
            <a:r>
              <a:rPr lang="fr-FR" sz="1000" dirty="0">
                <a:solidFill>
                  <a:schemeClr val="tx1"/>
                </a:solidFill>
                <a:latin typeface="Arial Narrow" pitchFamily="34" charset="0"/>
              </a:rPr>
              <a:t>, de restauration, </a:t>
            </a:r>
            <a:endParaRPr lang="fr-FR" sz="1000" dirty="0" smtClean="0">
              <a:solidFill>
                <a:schemeClr val="tx1"/>
              </a:solidFill>
              <a:latin typeface="Arial Narrow" pitchFamily="34" charset="0"/>
            </a:endParaRPr>
          </a:p>
          <a:p>
            <a:pPr algn="ctr">
              <a:defRPr/>
            </a:pPr>
            <a:r>
              <a:rPr lang="fr-FR" sz="1000" dirty="0" smtClean="0">
                <a:solidFill>
                  <a:schemeClr val="tx1"/>
                </a:solidFill>
                <a:latin typeface="Arial Narrow" pitchFamily="34" charset="0"/>
              </a:rPr>
              <a:t>d'e-commerce </a:t>
            </a:r>
            <a:r>
              <a:rPr lang="fr-FR" sz="1000" dirty="0">
                <a:solidFill>
                  <a:schemeClr val="tx1"/>
                </a:solidFill>
                <a:latin typeface="Arial Narrow" pitchFamily="34" charset="0"/>
              </a:rPr>
              <a:t>et </a:t>
            </a:r>
            <a:r>
              <a:rPr lang="fr-FR" sz="1000" dirty="0" smtClean="0">
                <a:solidFill>
                  <a:schemeClr val="tx1"/>
                </a:solidFill>
                <a:latin typeface="Arial Narrow" pitchFamily="34" charset="0"/>
              </a:rPr>
              <a:t>d'innovation, </a:t>
            </a:r>
            <a:r>
              <a:rPr lang="pt-PT" sz="1000" dirty="0" smtClean="0">
                <a:solidFill>
                  <a:schemeClr val="tx1"/>
                </a:solidFill>
                <a:latin typeface="Arial Narrow" panose="020B0606020202030204" pitchFamily="34" charset="0"/>
              </a:rPr>
              <a:t>d</a:t>
            </a:r>
            <a:r>
              <a:rPr lang="pt-PT" sz="1000" dirty="0" smtClean="0">
                <a:solidFill>
                  <a:schemeClr val="tx1"/>
                </a:solidFill>
                <a:latin typeface="Arial Narrow" panose="020B0606020202030204" pitchFamily="34" charset="0"/>
              </a:rPr>
              <a:t>esigners, fashions</a:t>
            </a:r>
            <a:endParaRPr lang="pt-PT" sz="1000" dirty="0">
              <a:solidFill>
                <a:schemeClr val="tx1"/>
              </a:solidFill>
              <a:latin typeface="Arial Narrow" panose="020B0606020202030204" pitchFamily="34" charset="0"/>
            </a:endParaRPr>
          </a:p>
          <a:p>
            <a:pPr algn="ctr">
              <a:defRPr/>
            </a:pPr>
            <a:r>
              <a:rPr lang="fr-FR" sz="1000" dirty="0" smtClean="0">
                <a:solidFill>
                  <a:schemeClr val="tx1"/>
                </a:solidFill>
                <a:latin typeface="Arial Narrow" pitchFamily="34" charset="0"/>
              </a:rPr>
              <a:t>.</a:t>
            </a:r>
            <a:endParaRPr lang="pt-PT" sz="1000" b="1" dirty="0">
              <a:solidFill>
                <a:schemeClr val="tx1"/>
              </a:solidFill>
              <a:latin typeface="Arial Narrow" pitchFamily="34" charset="0"/>
            </a:endParaRPr>
          </a:p>
        </p:txBody>
      </p:sp>
      <p:sp>
        <p:nvSpPr>
          <p:cNvPr id="203" name="Decágono 73"/>
          <p:cNvSpPr/>
          <p:nvPr/>
        </p:nvSpPr>
        <p:spPr>
          <a:xfrm>
            <a:off x="3592513" y="4302125"/>
            <a:ext cx="403225" cy="327025"/>
          </a:xfrm>
          <a:prstGeom prst="decagon">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a:defRPr/>
            </a:pPr>
            <a:r>
              <a:rPr lang="en-GB" sz="1000" b="1" dirty="0">
                <a:solidFill>
                  <a:schemeClr val="tx1"/>
                </a:solidFill>
              </a:rPr>
              <a:t>9</a:t>
            </a:r>
          </a:p>
        </p:txBody>
      </p:sp>
      <p:sp>
        <p:nvSpPr>
          <p:cNvPr id="204" name="Oval 203"/>
          <p:cNvSpPr/>
          <p:nvPr/>
        </p:nvSpPr>
        <p:spPr>
          <a:xfrm>
            <a:off x="1804309" y="3915382"/>
            <a:ext cx="1403216" cy="1243445"/>
          </a:xfrm>
          <a:prstGeom prst="ellipse">
            <a:avLst/>
          </a:prstGeom>
          <a:gradFill flip="none" rotWithShape="1">
            <a:gsLst>
              <a:gs pos="0">
                <a:schemeClr val="accent3">
                  <a:lumMod val="20000"/>
                  <a:lumOff val="80000"/>
                  <a:shade val="30000"/>
                  <a:satMod val="115000"/>
                </a:schemeClr>
              </a:gs>
              <a:gs pos="50000">
                <a:schemeClr val="accent3">
                  <a:lumMod val="20000"/>
                  <a:lumOff val="80000"/>
                  <a:shade val="67500"/>
                  <a:satMod val="115000"/>
                </a:schemeClr>
              </a:gs>
              <a:gs pos="100000">
                <a:schemeClr val="accent3">
                  <a:lumMod val="20000"/>
                  <a:lumOff val="80000"/>
                  <a:shade val="100000"/>
                  <a:satMod val="11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a:defRPr/>
            </a:pPr>
            <a:r>
              <a:rPr lang="fr-FR" sz="1000" dirty="0">
                <a:solidFill>
                  <a:schemeClr val="tx1"/>
                </a:solidFill>
                <a:latin typeface="Arial Narrow" pitchFamily="34" charset="0"/>
              </a:rPr>
              <a:t>Produits de beauté, livres, fournitures électroniques (y compris appareils photo, jeux vidéo et consoles)</a:t>
            </a:r>
            <a:endParaRPr lang="pt-PT" sz="1000" b="1" dirty="0">
              <a:solidFill>
                <a:schemeClr val="tx1"/>
              </a:solidFill>
              <a:latin typeface="Arial Narrow" pitchFamily="34" charset="0"/>
            </a:endParaRPr>
          </a:p>
        </p:txBody>
      </p:sp>
      <p:sp>
        <p:nvSpPr>
          <p:cNvPr id="205" name="Decágono 73"/>
          <p:cNvSpPr/>
          <p:nvPr/>
        </p:nvSpPr>
        <p:spPr>
          <a:xfrm>
            <a:off x="2297113" y="3578225"/>
            <a:ext cx="403225" cy="327025"/>
          </a:xfrm>
          <a:prstGeom prst="decagon">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a:defRPr/>
            </a:pPr>
            <a:r>
              <a:rPr lang="en-GB" sz="1000" b="1" dirty="0">
                <a:solidFill>
                  <a:schemeClr val="tx1"/>
                </a:solidFill>
              </a:rPr>
              <a:t>5</a:t>
            </a:r>
          </a:p>
        </p:txBody>
      </p:sp>
      <p:sp>
        <p:nvSpPr>
          <p:cNvPr id="206" name="Oval 205"/>
          <p:cNvSpPr/>
          <p:nvPr/>
        </p:nvSpPr>
        <p:spPr>
          <a:xfrm>
            <a:off x="300038" y="1420813"/>
            <a:ext cx="1509712" cy="1555750"/>
          </a:xfrm>
          <a:prstGeom prst="ellips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a:lnSpc>
                <a:spcPts val="1000"/>
              </a:lnSpc>
              <a:defRPr/>
            </a:pPr>
            <a:r>
              <a:rPr lang="fr-FR" sz="1000" dirty="0">
                <a:solidFill>
                  <a:schemeClr val="tx1"/>
                </a:solidFill>
                <a:latin typeface="Arial Narrow" pitchFamily="34" charset="0"/>
              </a:rPr>
              <a:t>Accessoires numériques (y compris </a:t>
            </a:r>
            <a:r>
              <a:rPr lang="fr-FR" sz="1000" dirty="0" err="1" smtClean="0">
                <a:solidFill>
                  <a:schemeClr val="tx1"/>
                </a:solidFill>
                <a:latin typeface="Arial Narrow" pitchFamily="34" charset="0"/>
              </a:rPr>
              <a:t>laccessoires</a:t>
            </a:r>
            <a:r>
              <a:rPr lang="fr-FR" sz="1000" dirty="0" smtClean="0">
                <a:solidFill>
                  <a:schemeClr val="tx1"/>
                </a:solidFill>
                <a:latin typeface="Arial Narrow" pitchFamily="34" charset="0"/>
              </a:rPr>
              <a:t> </a:t>
            </a:r>
            <a:r>
              <a:rPr lang="fr-FR" sz="1000" dirty="0">
                <a:solidFill>
                  <a:schemeClr val="tx1"/>
                </a:solidFill>
                <a:latin typeface="Arial Narrow" pitchFamily="34" charset="0"/>
              </a:rPr>
              <a:t>mobiles, </a:t>
            </a:r>
            <a:r>
              <a:rPr lang="fr-FR" sz="1000" dirty="0" smtClean="0">
                <a:solidFill>
                  <a:schemeClr val="tx1"/>
                </a:solidFill>
                <a:latin typeface="Arial Narrow" pitchFamily="34" charset="0"/>
              </a:rPr>
              <a:t>accessoires </a:t>
            </a:r>
            <a:r>
              <a:rPr lang="fr-FR" sz="1000" dirty="0">
                <a:solidFill>
                  <a:schemeClr val="tx1"/>
                </a:solidFill>
                <a:latin typeface="Arial Narrow" pitchFamily="34" charset="0"/>
              </a:rPr>
              <a:t>électroniques et les accessoires pour PC), </a:t>
            </a:r>
            <a:r>
              <a:rPr lang="fr-FR" sz="1000" dirty="0" err="1" smtClean="0">
                <a:solidFill>
                  <a:schemeClr val="tx1"/>
                </a:solidFill>
                <a:latin typeface="Arial Narrow" pitchFamily="34" charset="0"/>
              </a:rPr>
              <a:t>lmaison</a:t>
            </a:r>
            <a:r>
              <a:rPr lang="fr-FR" sz="1000" dirty="0" smtClean="0">
                <a:solidFill>
                  <a:schemeClr val="tx1"/>
                </a:solidFill>
                <a:latin typeface="Arial Narrow" pitchFamily="34" charset="0"/>
              </a:rPr>
              <a:t>, </a:t>
            </a:r>
            <a:r>
              <a:rPr lang="fr-FR" sz="1000" dirty="0">
                <a:solidFill>
                  <a:schemeClr val="tx1"/>
                </a:solidFill>
                <a:latin typeface="Arial Narrow" pitchFamily="34" charset="0"/>
              </a:rPr>
              <a:t>cuisine</a:t>
            </a:r>
            <a:r>
              <a:rPr lang="fr-FR" sz="1000" dirty="0" smtClean="0">
                <a:solidFill>
                  <a:schemeClr val="tx1"/>
                </a:solidFill>
                <a:latin typeface="Arial Narrow" pitchFamily="34" charset="0"/>
              </a:rPr>
              <a:t>, bagages</a:t>
            </a:r>
            <a:r>
              <a:rPr lang="fr-FR" sz="1000" dirty="0">
                <a:solidFill>
                  <a:schemeClr val="tx1"/>
                </a:solidFill>
                <a:latin typeface="Arial Narrow" pitchFamily="34" charset="0"/>
              </a:rPr>
              <a:t>, </a:t>
            </a:r>
            <a:r>
              <a:rPr lang="fr-FR" sz="1000" dirty="0" smtClean="0">
                <a:solidFill>
                  <a:schemeClr val="tx1"/>
                </a:solidFill>
                <a:latin typeface="Arial Narrow" pitchFamily="34" charset="0"/>
              </a:rPr>
              <a:t>téléphones </a:t>
            </a:r>
            <a:r>
              <a:rPr lang="fr-FR" sz="1000" dirty="0">
                <a:solidFill>
                  <a:schemeClr val="tx1"/>
                </a:solidFill>
                <a:latin typeface="Arial Narrow" pitchFamily="34" charset="0"/>
              </a:rPr>
              <a:t>portables, </a:t>
            </a:r>
            <a:r>
              <a:rPr lang="fr-FR" sz="1000" dirty="0" smtClean="0">
                <a:solidFill>
                  <a:schemeClr val="tx1"/>
                </a:solidFill>
                <a:latin typeface="Arial Narrow" pitchFamily="34" charset="0"/>
              </a:rPr>
              <a:t> </a:t>
            </a:r>
            <a:r>
              <a:rPr lang="fr-FR" sz="1000" dirty="0">
                <a:solidFill>
                  <a:schemeClr val="tx1"/>
                </a:solidFill>
                <a:latin typeface="Arial Narrow" pitchFamily="34" charset="0"/>
              </a:rPr>
              <a:t>films, </a:t>
            </a:r>
            <a:r>
              <a:rPr lang="fr-FR" sz="1000" dirty="0" smtClean="0">
                <a:solidFill>
                  <a:schemeClr val="tx1"/>
                </a:solidFill>
                <a:latin typeface="Arial Narrow" pitchFamily="34" charset="0"/>
              </a:rPr>
              <a:t>musique</a:t>
            </a:r>
            <a:r>
              <a:rPr lang="fr-FR" sz="1000" dirty="0">
                <a:solidFill>
                  <a:schemeClr val="tx1"/>
                </a:solidFill>
                <a:latin typeface="Arial Narrow" pitchFamily="34" charset="0"/>
              </a:rPr>
              <a:t>.</a:t>
            </a:r>
            <a:endParaRPr lang="pt-PT" sz="1000" b="1" dirty="0">
              <a:solidFill>
                <a:schemeClr val="tx1"/>
              </a:solidFill>
              <a:latin typeface="Arial Narrow" pitchFamily="34" charset="0"/>
            </a:endParaRPr>
          </a:p>
        </p:txBody>
      </p:sp>
      <p:sp>
        <p:nvSpPr>
          <p:cNvPr id="207" name="Decágono 73"/>
          <p:cNvSpPr/>
          <p:nvPr/>
        </p:nvSpPr>
        <p:spPr>
          <a:xfrm>
            <a:off x="854075" y="1125538"/>
            <a:ext cx="403225" cy="327025"/>
          </a:xfrm>
          <a:prstGeom prst="decagon">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a:defRPr/>
            </a:pPr>
            <a:r>
              <a:rPr lang="en-GB" sz="1000" b="1" dirty="0">
                <a:solidFill>
                  <a:schemeClr val="tx1"/>
                </a:solidFill>
              </a:rPr>
              <a:t>1</a:t>
            </a:r>
          </a:p>
        </p:txBody>
      </p:sp>
      <p:sp>
        <p:nvSpPr>
          <p:cNvPr id="208" name="Oval 207"/>
          <p:cNvSpPr/>
          <p:nvPr/>
        </p:nvSpPr>
        <p:spPr>
          <a:xfrm>
            <a:off x="109678" y="3280584"/>
            <a:ext cx="1619736" cy="1556672"/>
          </a:xfrm>
          <a:prstGeom prst="ellipse">
            <a:avLst/>
          </a:prstGeom>
          <a:gradFill flip="none" rotWithShape="1">
            <a:gsLst>
              <a:gs pos="0">
                <a:schemeClr val="accent6">
                  <a:lumMod val="20000"/>
                  <a:lumOff val="80000"/>
                  <a:shade val="30000"/>
                  <a:satMod val="115000"/>
                </a:schemeClr>
              </a:gs>
              <a:gs pos="50000">
                <a:schemeClr val="accent6">
                  <a:lumMod val="20000"/>
                  <a:lumOff val="80000"/>
                  <a:shade val="67500"/>
                  <a:satMod val="115000"/>
                </a:schemeClr>
              </a:gs>
              <a:gs pos="100000">
                <a:schemeClr val="accent6">
                  <a:lumMod val="20000"/>
                  <a:lumOff val="80000"/>
                  <a:shade val="100000"/>
                  <a:satMod val="11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a:defRPr/>
            </a:pPr>
            <a:r>
              <a:rPr lang="fr-FR" sz="1000" dirty="0">
                <a:solidFill>
                  <a:schemeClr val="tx1"/>
                </a:solidFill>
                <a:latin typeface="Arial Narrow" pitchFamily="34" charset="0"/>
              </a:rPr>
              <a:t>Articles de soins personnels, Ordinateurs personnels, Tablettes, Jouets, Jeux vidéo (consoles et jeux), Montres, Meubles et </a:t>
            </a:r>
            <a:r>
              <a:rPr lang="fr-FR" sz="1000" dirty="0" smtClean="0">
                <a:solidFill>
                  <a:schemeClr val="tx1"/>
                </a:solidFill>
                <a:latin typeface="Arial Narrow" pitchFamily="34" charset="0"/>
              </a:rPr>
              <a:t>articles </a:t>
            </a:r>
            <a:r>
              <a:rPr lang="fr-FR" sz="1000" dirty="0">
                <a:solidFill>
                  <a:schemeClr val="tx1"/>
                </a:solidFill>
                <a:latin typeface="Arial Narrow" pitchFamily="34" charset="0"/>
              </a:rPr>
              <a:t>de décoration.</a:t>
            </a:r>
            <a:endParaRPr lang="pt-PT" sz="1000" b="1" dirty="0">
              <a:solidFill>
                <a:schemeClr val="tx1"/>
              </a:solidFill>
              <a:latin typeface="Arial Narrow" pitchFamily="34" charset="0"/>
            </a:endParaRPr>
          </a:p>
        </p:txBody>
      </p:sp>
      <p:sp>
        <p:nvSpPr>
          <p:cNvPr id="209" name="Decágono 73"/>
          <p:cNvSpPr/>
          <p:nvPr/>
        </p:nvSpPr>
        <p:spPr>
          <a:xfrm>
            <a:off x="771580" y="2981712"/>
            <a:ext cx="403194" cy="327375"/>
          </a:xfrm>
          <a:prstGeom prst="decagon">
            <a:avLst/>
          </a:prstGeom>
          <a:gradFill flip="none" rotWithShape="1">
            <a:gsLst>
              <a:gs pos="0">
                <a:schemeClr val="accent6">
                  <a:lumMod val="20000"/>
                  <a:lumOff val="80000"/>
                  <a:shade val="30000"/>
                  <a:satMod val="115000"/>
                </a:schemeClr>
              </a:gs>
              <a:gs pos="50000">
                <a:schemeClr val="accent6">
                  <a:lumMod val="20000"/>
                  <a:lumOff val="80000"/>
                  <a:shade val="67500"/>
                  <a:satMod val="115000"/>
                </a:schemeClr>
              </a:gs>
              <a:gs pos="100000">
                <a:schemeClr val="accent6">
                  <a:lumMod val="20000"/>
                  <a:lumOff val="80000"/>
                  <a:shade val="100000"/>
                  <a:satMod val="11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a:defRPr/>
            </a:pPr>
            <a:r>
              <a:rPr lang="en-GB" sz="1000" b="1" dirty="0">
                <a:solidFill>
                  <a:schemeClr val="tx1"/>
                </a:solidFill>
              </a:rPr>
              <a:t>2</a:t>
            </a:r>
          </a:p>
        </p:txBody>
      </p:sp>
      <p:sp>
        <p:nvSpPr>
          <p:cNvPr id="210" name="Oval 209"/>
          <p:cNvSpPr/>
          <p:nvPr/>
        </p:nvSpPr>
        <p:spPr>
          <a:xfrm>
            <a:off x="205902" y="5180013"/>
            <a:ext cx="1429696" cy="1246187"/>
          </a:xfrm>
          <a:prstGeom prst="ellipse">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a:lnSpc>
                <a:spcPts val="1000"/>
              </a:lnSpc>
              <a:defRPr/>
            </a:pPr>
            <a:r>
              <a:rPr lang="fr-FR" sz="1000" dirty="0">
                <a:solidFill>
                  <a:schemeClr val="tx1"/>
                </a:solidFill>
                <a:latin typeface="Arial Narrow" pitchFamily="34" charset="0"/>
              </a:rPr>
              <a:t>Vêtements hommes et femmes, Accessoires hommes et femmes (Chaussures, sacs, lunettes de soleil, parfums),</a:t>
            </a:r>
            <a:endParaRPr lang="pt-PT" sz="1000" b="1" dirty="0">
              <a:solidFill>
                <a:schemeClr val="tx1"/>
              </a:solidFill>
              <a:latin typeface="Arial Narrow" pitchFamily="34" charset="0"/>
            </a:endParaRPr>
          </a:p>
        </p:txBody>
      </p:sp>
      <p:sp>
        <p:nvSpPr>
          <p:cNvPr id="211" name="Decágono 73"/>
          <p:cNvSpPr/>
          <p:nvPr/>
        </p:nvSpPr>
        <p:spPr>
          <a:xfrm>
            <a:off x="725488" y="4867275"/>
            <a:ext cx="403225" cy="328613"/>
          </a:xfrm>
          <a:prstGeom prst="decagon">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a:defRPr/>
            </a:pPr>
            <a:r>
              <a:rPr lang="en-GB" sz="1000" b="1" dirty="0">
                <a:solidFill>
                  <a:schemeClr val="tx1"/>
                </a:solidFill>
              </a:rPr>
              <a:t>3</a:t>
            </a:r>
          </a:p>
        </p:txBody>
      </p:sp>
      <p:sp>
        <p:nvSpPr>
          <p:cNvPr id="212" name="Oval 211"/>
          <p:cNvSpPr/>
          <p:nvPr/>
        </p:nvSpPr>
        <p:spPr>
          <a:xfrm>
            <a:off x="1749162" y="5426075"/>
            <a:ext cx="1445153" cy="1200150"/>
          </a:xfrm>
          <a:prstGeom prst="ellipse">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a:lnSpc>
                <a:spcPts val="1000"/>
              </a:lnSpc>
              <a:defRPr/>
            </a:pPr>
            <a:r>
              <a:rPr lang="fr-FR" sz="1000" dirty="0">
                <a:solidFill>
                  <a:schemeClr val="tx1"/>
                </a:solidFill>
                <a:latin typeface="Arial Narrow" pitchFamily="34" charset="0"/>
              </a:rPr>
              <a:t>Accessoires de santé et de sport (Nutrition, exercice, tapis roulants, batte de cricket, etc.), Automobiles et accessoires.</a:t>
            </a:r>
            <a:endParaRPr lang="pt-PT" sz="1000" b="1" dirty="0">
              <a:solidFill>
                <a:schemeClr val="tx1"/>
              </a:solidFill>
              <a:latin typeface="Arial Narrow" pitchFamily="34" charset="0"/>
            </a:endParaRPr>
          </a:p>
        </p:txBody>
      </p:sp>
      <p:sp>
        <p:nvSpPr>
          <p:cNvPr id="213" name="Decágono 73"/>
          <p:cNvSpPr/>
          <p:nvPr/>
        </p:nvSpPr>
        <p:spPr>
          <a:xfrm>
            <a:off x="2278063" y="5153025"/>
            <a:ext cx="403225" cy="328613"/>
          </a:xfrm>
          <a:prstGeom prst="decagon">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a:defRPr/>
            </a:pPr>
            <a:r>
              <a:rPr lang="en-GB" sz="1000" b="1" dirty="0">
                <a:solidFill>
                  <a:schemeClr val="tx1"/>
                </a:solidFill>
              </a:rPr>
              <a:t>6</a:t>
            </a:r>
          </a:p>
        </p:txBody>
      </p:sp>
      <p:pic>
        <p:nvPicPr>
          <p:cNvPr id="214" name="Imagem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989726" y="446405"/>
            <a:ext cx="1024255" cy="849630"/>
          </a:xfrm>
          <a:prstGeom prst="rect">
            <a:avLst/>
          </a:prstGeom>
        </p:spPr>
      </p:pic>
      <p:pic>
        <p:nvPicPr>
          <p:cNvPr id="215" name="Picture 21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202448" y="2575878"/>
            <a:ext cx="2946343" cy="4233862"/>
          </a:xfrm>
          <a:prstGeom prst="rect">
            <a:avLst/>
          </a:prstGeom>
        </p:spPr>
      </p:pic>
      <p:pic>
        <p:nvPicPr>
          <p:cNvPr id="216" name="Imagem 10" descr="LOGO-Paises ecowas"/>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578340" y="361950"/>
            <a:ext cx="102552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7" name="Picture 4" descr="C:\technopolys\technopolys\techno\technoW1\technoW2\images\home_banner_pager.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24500" y="749300"/>
            <a:ext cx="252413" cy="25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8" name="CaixaDeTexto 84"/>
          <p:cNvSpPr txBox="1"/>
          <p:nvPr/>
        </p:nvSpPr>
        <p:spPr>
          <a:xfrm>
            <a:off x="4649788" y="768350"/>
            <a:ext cx="947737" cy="261938"/>
          </a:xfrm>
          <a:prstGeom prst="rect">
            <a:avLst/>
          </a:prstGeom>
          <a:noFill/>
        </p:spPr>
        <p:txBody>
          <a:bodyPr>
            <a:spAutoFit/>
          </a:bodyPr>
          <a:lstStyle/>
          <a:p>
            <a:pPr algn="r">
              <a:defRPr/>
            </a:pPr>
            <a:r>
              <a:rPr lang="en-GB" sz="1100" dirty="0">
                <a:solidFill>
                  <a:schemeClr val="accent5">
                    <a:lumMod val="75000"/>
                  </a:schemeClr>
                </a:solidFill>
                <a:latin typeface="Calisto MT" panose="02040603050505030304" pitchFamily="18" charset="0"/>
              </a:rPr>
              <a:t>CEDEAO</a:t>
            </a:r>
          </a:p>
        </p:txBody>
      </p:sp>
      <p:pic>
        <p:nvPicPr>
          <p:cNvPr id="219" name="Picture 4" descr="C:\technopolys\technopolys\techno\technoW1\technoW2\images\home_banner_pager.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32663" y="450850"/>
            <a:ext cx="250825"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0" name="CaixaDeTexto 94"/>
          <p:cNvSpPr txBox="1"/>
          <p:nvPr/>
        </p:nvSpPr>
        <p:spPr>
          <a:xfrm>
            <a:off x="7773988" y="892175"/>
            <a:ext cx="1393825" cy="261938"/>
          </a:xfrm>
          <a:prstGeom prst="rect">
            <a:avLst/>
          </a:prstGeom>
          <a:noFill/>
        </p:spPr>
        <p:txBody>
          <a:bodyPr>
            <a:spAutoFit/>
          </a:bodyPr>
          <a:lstStyle/>
          <a:p>
            <a:pPr>
              <a:defRPr/>
            </a:pPr>
            <a:r>
              <a:rPr lang="en-GB" sz="1100" dirty="0">
                <a:solidFill>
                  <a:schemeClr val="accent5">
                    <a:lumMod val="75000"/>
                  </a:schemeClr>
                </a:solidFill>
                <a:latin typeface="Calisto MT" panose="02040603050505030304" pitchFamily="18" charset="0"/>
              </a:rPr>
              <a:t>PALOP</a:t>
            </a:r>
          </a:p>
        </p:txBody>
      </p:sp>
      <p:cxnSp>
        <p:nvCxnSpPr>
          <p:cNvPr id="221" name="Conexão recta 123"/>
          <p:cNvCxnSpPr/>
          <p:nvPr/>
        </p:nvCxnSpPr>
        <p:spPr>
          <a:xfrm rot="20340000">
            <a:off x="5776913" y="876300"/>
            <a:ext cx="266700" cy="263525"/>
          </a:xfrm>
          <a:prstGeom prst="line">
            <a:avLst/>
          </a:prstGeom>
        </p:spPr>
        <p:style>
          <a:lnRef idx="1">
            <a:schemeClr val="accent1"/>
          </a:lnRef>
          <a:fillRef idx="0">
            <a:schemeClr val="accent1"/>
          </a:fillRef>
          <a:effectRef idx="0">
            <a:schemeClr val="accent1"/>
          </a:effectRef>
          <a:fontRef idx="minor">
            <a:schemeClr val="tx1"/>
          </a:fontRef>
        </p:style>
      </p:cxnSp>
      <p:cxnSp>
        <p:nvCxnSpPr>
          <p:cNvPr id="222" name="Conexão recta 126"/>
          <p:cNvCxnSpPr/>
          <p:nvPr/>
        </p:nvCxnSpPr>
        <p:spPr>
          <a:xfrm rot="3600000" flipH="1" flipV="1">
            <a:off x="7276306" y="581819"/>
            <a:ext cx="1588" cy="22225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3" name="Conexão recta 128"/>
          <p:cNvCxnSpPr/>
          <p:nvPr/>
        </p:nvCxnSpPr>
        <p:spPr>
          <a:xfrm rot="3600000" flipH="1" flipV="1">
            <a:off x="7531894" y="991394"/>
            <a:ext cx="0" cy="182562"/>
          </a:xfrm>
          <a:prstGeom prst="line">
            <a:avLst/>
          </a:prstGeom>
        </p:spPr>
        <p:style>
          <a:lnRef idx="1">
            <a:schemeClr val="accent1"/>
          </a:lnRef>
          <a:fillRef idx="0">
            <a:schemeClr val="accent1"/>
          </a:fillRef>
          <a:effectRef idx="0">
            <a:schemeClr val="accent1"/>
          </a:effectRef>
          <a:fontRef idx="minor">
            <a:schemeClr val="tx1"/>
          </a:fontRef>
        </p:style>
      </p:cxnSp>
      <p:sp>
        <p:nvSpPr>
          <p:cNvPr id="224" name="CaixaDeTexto 138"/>
          <p:cNvSpPr txBox="1"/>
          <p:nvPr/>
        </p:nvSpPr>
        <p:spPr>
          <a:xfrm>
            <a:off x="4652963" y="161925"/>
            <a:ext cx="981075" cy="211138"/>
          </a:xfrm>
          <a:prstGeom prst="rect">
            <a:avLst/>
          </a:prstGeom>
          <a:noFill/>
        </p:spPr>
        <p:txBody>
          <a:bodyPr>
            <a:spAutoFit/>
          </a:bodyPr>
          <a:lstStyle/>
          <a:p>
            <a:pPr algn="r">
              <a:lnSpc>
                <a:spcPts val="900"/>
              </a:lnSpc>
              <a:defRPr/>
            </a:pPr>
            <a:r>
              <a:rPr lang="en-GB" sz="1100" dirty="0">
                <a:solidFill>
                  <a:schemeClr val="accent5">
                    <a:lumMod val="75000"/>
                  </a:schemeClr>
                </a:solidFill>
                <a:latin typeface="Calisto MT" panose="02040603050505030304" pitchFamily="18" charset="0"/>
              </a:rPr>
              <a:t>UE / SPG+</a:t>
            </a:r>
          </a:p>
        </p:txBody>
      </p:sp>
      <p:pic>
        <p:nvPicPr>
          <p:cNvPr id="225" name="Picture 4" descr="C:\technopolys\technopolys\techno\technoW1\technoW2\images\home_banner_pager.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65788" y="122238"/>
            <a:ext cx="252412" cy="25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26" name="Conexão recta 141"/>
          <p:cNvCxnSpPr/>
          <p:nvPr/>
        </p:nvCxnSpPr>
        <p:spPr>
          <a:xfrm rot="480000" flipH="1" flipV="1">
            <a:off x="5792788" y="374650"/>
            <a:ext cx="488950" cy="438150"/>
          </a:xfrm>
          <a:prstGeom prst="line">
            <a:avLst/>
          </a:prstGeom>
        </p:spPr>
        <p:style>
          <a:lnRef idx="1">
            <a:schemeClr val="accent1"/>
          </a:lnRef>
          <a:fillRef idx="0">
            <a:schemeClr val="accent1"/>
          </a:fillRef>
          <a:effectRef idx="0">
            <a:schemeClr val="accent1"/>
          </a:effectRef>
          <a:fontRef idx="minor">
            <a:schemeClr val="tx1"/>
          </a:fontRef>
        </p:style>
      </p:cxnSp>
      <p:pic>
        <p:nvPicPr>
          <p:cNvPr id="227" name="Picture 4" descr="C:\technopolys\technopolys\techno\technoW1\technoW2\images\home_banner_pager.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440613" y="1503363"/>
            <a:ext cx="250825"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8" name="CaixaDeTexto 147"/>
          <p:cNvSpPr txBox="1"/>
          <p:nvPr/>
        </p:nvSpPr>
        <p:spPr>
          <a:xfrm>
            <a:off x="7607300" y="1490663"/>
            <a:ext cx="855663" cy="261937"/>
          </a:xfrm>
          <a:prstGeom prst="rect">
            <a:avLst/>
          </a:prstGeom>
          <a:noFill/>
        </p:spPr>
        <p:txBody>
          <a:bodyPr>
            <a:spAutoFit/>
          </a:bodyPr>
          <a:lstStyle/>
          <a:p>
            <a:pPr>
              <a:defRPr/>
            </a:pPr>
            <a:r>
              <a:rPr lang="en-GB" sz="1100" dirty="0">
                <a:solidFill>
                  <a:schemeClr val="accent5">
                    <a:lumMod val="75000"/>
                  </a:schemeClr>
                </a:solidFill>
                <a:latin typeface="Calisto MT" panose="02040603050505030304" pitchFamily="18" charset="0"/>
              </a:rPr>
              <a:t>BRÉSIL</a:t>
            </a:r>
          </a:p>
        </p:txBody>
      </p:sp>
      <p:cxnSp>
        <p:nvCxnSpPr>
          <p:cNvPr id="229" name="Conexão recta 148"/>
          <p:cNvCxnSpPr/>
          <p:nvPr/>
        </p:nvCxnSpPr>
        <p:spPr>
          <a:xfrm rot="3960000" flipH="1" flipV="1">
            <a:off x="7345363" y="1601787"/>
            <a:ext cx="1588" cy="220663"/>
          </a:xfrm>
          <a:prstGeom prst="line">
            <a:avLst/>
          </a:prstGeom>
        </p:spPr>
        <p:style>
          <a:lnRef idx="1">
            <a:schemeClr val="accent1"/>
          </a:lnRef>
          <a:fillRef idx="0">
            <a:schemeClr val="accent1"/>
          </a:fillRef>
          <a:effectRef idx="0">
            <a:schemeClr val="accent1"/>
          </a:effectRef>
          <a:fontRef idx="minor">
            <a:schemeClr val="tx1"/>
          </a:fontRef>
        </p:style>
      </p:cxnSp>
      <p:sp>
        <p:nvSpPr>
          <p:cNvPr id="230" name="CaixaDeTexto 87"/>
          <p:cNvSpPr txBox="1"/>
          <p:nvPr/>
        </p:nvSpPr>
        <p:spPr>
          <a:xfrm>
            <a:off x="6786563" y="-4763"/>
            <a:ext cx="1476375" cy="261938"/>
          </a:xfrm>
          <a:prstGeom prst="rect">
            <a:avLst/>
          </a:prstGeom>
          <a:noFill/>
        </p:spPr>
        <p:txBody>
          <a:bodyPr>
            <a:spAutoFit/>
          </a:bodyPr>
          <a:lstStyle/>
          <a:p>
            <a:pPr>
              <a:defRPr/>
            </a:pPr>
            <a:r>
              <a:rPr lang="en-GB" sz="1100" dirty="0">
                <a:solidFill>
                  <a:schemeClr val="accent5">
                    <a:lumMod val="75000"/>
                  </a:schemeClr>
                </a:solidFill>
                <a:latin typeface="Calisto MT" panose="02040603050505030304" pitchFamily="18" charset="0"/>
              </a:rPr>
              <a:t>AGOA</a:t>
            </a:r>
          </a:p>
        </p:txBody>
      </p:sp>
      <p:pic>
        <p:nvPicPr>
          <p:cNvPr id="231" name="Picture 4" descr="C:\technopolys\technopolys\techno\technoW1\technoW2\images\home_banner_pager.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91200" y="1506538"/>
            <a:ext cx="250825"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2" name="CaixaDeTexto 84"/>
          <p:cNvSpPr txBox="1"/>
          <p:nvPr/>
        </p:nvSpPr>
        <p:spPr>
          <a:xfrm>
            <a:off x="4926013" y="1501775"/>
            <a:ext cx="925512" cy="260350"/>
          </a:xfrm>
          <a:prstGeom prst="rect">
            <a:avLst/>
          </a:prstGeom>
          <a:noFill/>
        </p:spPr>
        <p:txBody>
          <a:bodyPr>
            <a:spAutoFit/>
          </a:bodyPr>
          <a:lstStyle/>
          <a:p>
            <a:pPr algn="r">
              <a:defRPr/>
            </a:pPr>
            <a:r>
              <a:rPr lang="pt-PT" sz="1100" i="1" dirty="0">
                <a:solidFill>
                  <a:schemeClr val="accent5">
                    <a:lumMod val="75000"/>
                  </a:schemeClr>
                </a:solidFill>
                <a:latin typeface="Calisto MT" panose="02040603050505030304" pitchFamily="18" charset="0"/>
              </a:rPr>
              <a:t>AfCFTA</a:t>
            </a:r>
            <a:endParaRPr lang="en-GB" sz="1100" dirty="0">
              <a:solidFill>
                <a:schemeClr val="accent5">
                  <a:lumMod val="75000"/>
                </a:schemeClr>
              </a:solidFill>
              <a:latin typeface="Calisto MT" panose="02040603050505030304" pitchFamily="18" charset="0"/>
            </a:endParaRPr>
          </a:p>
        </p:txBody>
      </p:sp>
      <p:cxnSp>
        <p:nvCxnSpPr>
          <p:cNvPr id="233" name="Conexão recta 123"/>
          <p:cNvCxnSpPr/>
          <p:nvPr/>
        </p:nvCxnSpPr>
        <p:spPr>
          <a:xfrm rot="3480000" flipV="1">
            <a:off x="6025357" y="1643856"/>
            <a:ext cx="177800" cy="125413"/>
          </a:xfrm>
          <a:prstGeom prst="line">
            <a:avLst/>
          </a:prstGeom>
        </p:spPr>
        <p:style>
          <a:lnRef idx="1">
            <a:schemeClr val="accent1"/>
          </a:lnRef>
          <a:fillRef idx="0">
            <a:schemeClr val="accent1"/>
          </a:fillRef>
          <a:effectRef idx="0">
            <a:schemeClr val="accent1"/>
          </a:effectRef>
          <a:fontRef idx="minor">
            <a:schemeClr val="tx1"/>
          </a:fontRef>
        </p:style>
      </p:cxnSp>
      <p:pic>
        <p:nvPicPr>
          <p:cNvPr id="234" name="Picture 4" descr="C:\technopolys\technopolys\techno\technoW1\technoW2\images\home_banner_pager.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597775" y="901700"/>
            <a:ext cx="250825"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35" name="Conexão recta 152"/>
          <p:cNvCxnSpPr/>
          <p:nvPr/>
        </p:nvCxnSpPr>
        <p:spPr>
          <a:xfrm>
            <a:off x="6745288" y="241300"/>
            <a:ext cx="0" cy="382588"/>
          </a:xfrm>
          <a:prstGeom prst="line">
            <a:avLst/>
          </a:prstGeom>
        </p:spPr>
        <p:style>
          <a:lnRef idx="1">
            <a:schemeClr val="accent1"/>
          </a:lnRef>
          <a:fillRef idx="0">
            <a:schemeClr val="accent1"/>
          </a:fillRef>
          <a:effectRef idx="0">
            <a:schemeClr val="accent1"/>
          </a:effectRef>
          <a:fontRef idx="minor">
            <a:schemeClr val="tx1"/>
          </a:fontRef>
        </p:style>
      </p:cxnSp>
      <p:grpSp>
        <p:nvGrpSpPr>
          <p:cNvPr id="236" name="Group 8"/>
          <p:cNvGrpSpPr>
            <a:grpSpLocks/>
          </p:cNvGrpSpPr>
          <p:nvPr/>
        </p:nvGrpSpPr>
        <p:grpSpPr bwMode="auto">
          <a:xfrm>
            <a:off x="5376863" y="1717675"/>
            <a:ext cx="219075" cy="225425"/>
            <a:chOff x="4786665" y="1771928"/>
            <a:chExt cx="218581" cy="360928"/>
          </a:xfrm>
        </p:grpSpPr>
        <p:cxnSp>
          <p:nvCxnSpPr>
            <p:cNvPr id="237" name="Straight Connector 236"/>
            <p:cNvCxnSpPr/>
            <p:nvPr/>
          </p:nvCxnSpPr>
          <p:spPr>
            <a:xfrm>
              <a:off x="4859525" y="1771928"/>
              <a:ext cx="0" cy="289759"/>
            </a:xfrm>
            <a:prstGeom prst="line">
              <a:avLst/>
            </a:prstGeom>
          </p:spPr>
          <p:style>
            <a:lnRef idx="1">
              <a:schemeClr val="accent1"/>
            </a:lnRef>
            <a:fillRef idx="0">
              <a:schemeClr val="accent1"/>
            </a:fillRef>
            <a:effectRef idx="0">
              <a:schemeClr val="accent1"/>
            </a:effectRef>
            <a:fontRef idx="minor">
              <a:schemeClr val="tx1"/>
            </a:fontRef>
          </p:style>
        </p:cxnSp>
        <p:cxnSp>
          <p:nvCxnSpPr>
            <p:cNvPr id="238" name="Straight Connector 237"/>
            <p:cNvCxnSpPr/>
            <p:nvPr/>
          </p:nvCxnSpPr>
          <p:spPr>
            <a:xfrm>
              <a:off x="4859525" y="2076938"/>
              <a:ext cx="14413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9" name="Straight Connector 238"/>
            <p:cNvCxnSpPr/>
            <p:nvPr/>
          </p:nvCxnSpPr>
          <p:spPr>
            <a:xfrm>
              <a:off x="5005246" y="1982894"/>
              <a:ext cx="0" cy="149962"/>
            </a:xfrm>
            <a:prstGeom prst="line">
              <a:avLst/>
            </a:prstGeom>
          </p:spPr>
          <p:style>
            <a:lnRef idx="1">
              <a:schemeClr val="accent1"/>
            </a:lnRef>
            <a:fillRef idx="0">
              <a:schemeClr val="accent1"/>
            </a:fillRef>
            <a:effectRef idx="0">
              <a:schemeClr val="accent1"/>
            </a:effectRef>
            <a:fontRef idx="minor">
              <a:schemeClr val="tx1"/>
            </a:fontRef>
          </p:style>
        </p:cxnSp>
        <p:cxnSp>
          <p:nvCxnSpPr>
            <p:cNvPr id="240" name="Straight Connector 239"/>
            <p:cNvCxnSpPr/>
            <p:nvPr/>
          </p:nvCxnSpPr>
          <p:spPr>
            <a:xfrm rot="5400000">
              <a:off x="4861110" y="1700025"/>
              <a:ext cx="0" cy="148889"/>
            </a:xfrm>
            <a:prstGeom prst="line">
              <a:avLst/>
            </a:prstGeom>
          </p:spPr>
          <p:style>
            <a:lnRef idx="1">
              <a:schemeClr val="accent1"/>
            </a:lnRef>
            <a:fillRef idx="0">
              <a:schemeClr val="accent1"/>
            </a:fillRef>
            <a:effectRef idx="0">
              <a:schemeClr val="accent1"/>
            </a:effectRef>
            <a:fontRef idx="minor">
              <a:schemeClr val="tx1"/>
            </a:fontRef>
          </p:style>
        </p:cxnSp>
      </p:grpSp>
      <p:sp>
        <p:nvSpPr>
          <p:cNvPr id="241" name="TextBox 240"/>
          <p:cNvSpPr txBox="1"/>
          <p:nvPr/>
        </p:nvSpPr>
        <p:spPr>
          <a:xfrm>
            <a:off x="5448300" y="1785938"/>
            <a:ext cx="982663" cy="297517"/>
          </a:xfrm>
          <a:prstGeom prst="rect">
            <a:avLst/>
          </a:prstGeom>
          <a:noFill/>
        </p:spPr>
        <p:txBody>
          <a:bodyPr wrap="square">
            <a:spAutoFit/>
          </a:bodyPr>
          <a:lstStyle/>
          <a:p>
            <a:pPr fontAlgn="auto">
              <a:lnSpc>
                <a:spcPts val="800"/>
              </a:lnSpc>
              <a:spcBef>
                <a:spcPts val="0"/>
              </a:spcBef>
              <a:spcAft>
                <a:spcPts val="0"/>
              </a:spcAft>
              <a:defRPr/>
            </a:pPr>
            <a:r>
              <a:rPr lang="pt-PT" sz="1000" i="1" dirty="0" smtClean="0">
                <a:solidFill>
                  <a:schemeClr val="accent5">
                    <a:lumMod val="75000"/>
                  </a:schemeClr>
                </a:solidFill>
                <a:latin typeface="Arial Narrow" pitchFamily="34" charset="0"/>
                <a:cs typeface="+mn-cs"/>
              </a:rPr>
              <a:t>+1.3 </a:t>
            </a:r>
            <a:r>
              <a:rPr lang="pt-PT" sz="1000" i="1" dirty="0">
                <a:solidFill>
                  <a:schemeClr val="accent5">
                    <a:lumMod val="75000"/>
                  </a:schemeClr>
                </a:solidFill>
                <a:latin typeface="Arial Narrow" pitchFamily="34" charset="0"/>
              </a:rPr>
              <a:t>milliards de consommateurs</a:t>
            </a:r>
            <a:endParaRPr lang="pt-PT" sz="1000" i="1" dirty="0">
              <a:solidFill>
                <a:schemeClr val="accent5">
                  <a:lumMod val="75000"/>
                </a:schemeClr>
              </a:solidFill>
              <a:latin typeface="Arial Narrow" pitchFamily="34" charset="0"/>
              <a:cs typeface="+mn-cs"/>
            </a:endParaRPr>
          </a:p>
        </p:txBody>
      </p:sp>
      <p:grpSp>
        <p:nvGrpSpPr>
          <p:cNvPr id="242" name="Group 152"/>
          <p:cNvGrpSpPr>
            <a:grpSpLocks/>
          </p:cNvGrpSpPr>
          <p:nvPr/>
        </p:nvGrpSpPr>
        <p:grpSpPr bwMode="auto">
          <a:xfrm>
            <a:off x="7823200" y="1719263"/>
            <a:ext cx="219075" cy="361950"/>
            <a:chOff x="4786665" y="1771928"/>
            <a:chExt cx="218581" cy="360928"/>
          </a:xfrm>
        </p:grpSpPr>
        <p:cxnSp>
          <p:nvCxnSpPr>
            <p:cNvPr id="243" name="Straight Connector 242"/>
            <p:cNvCxnSpPr/>
            <p:nvPr/>
          </p:nvCxnSpPr>
          <p:spPr>
            <a:xfrm>
              <a:off x="4859525" y="1771928"/>
              <a:ext cx="0" cy="289692"/>
            </a:xfrm>
            <a:prstGeom prst="line">
              <a:avLst/>
            </a:prstGeom>
          </p:spPr>
          <p:style>
            <a:lnRef idx="1">
              <a:schemeClr val="accent1"/>
            </a:lnRef>
            <a:fillRef idx="0">
              <a:schemeClr val="accent1"/>
            </a:fillRef>
            <a:effectRef idx="0">
              <a:schemeClr val="accent1"/>
            </a:effectRef>
            <a:fontRef idx="minor">
              <a:schemeClr val="tx1"/>
            </a:fontRef>
          </p:style>
        </p:cxnSp>
        <p:cxnSp>
          <p:nvCxnSpPr>
            <p:cNvPr id="244" name="Straight Connector 243"/>
            <p:cNvCxnSpPr/>
            <p:nvPr/>
          </p:nvCxnSpPr>
          <p:spPr>
            <a:xfrm>
              <a:off x="4859525" y="2075867"/>
              <a:ext cx="14413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5" name="Straight Connector 244"/>
            <p:cNvCxnSpPr/>
            <p:nvPr/>
          </p:nvCxnSpPr>
          <p:spPr>
            <a:xfrm>
              <a:off x="5005246" y="1984052"/>
              <a:ext cx="0" cy="148804"/>
            </a:xfrm>
            <a:prstGeom prst="line">
              <a:avLst/>
            </a:prstGeom>
          </p:spPr>
          <p:style>
            <a:lnRef idx="1">
              <a:schemeClr val="accent1"/>
            </a:lnRef>
            <a:fillRef idx="0">
              <a:schemeClr val="accent1"/>
            </a:fillRef>
            <a:effectRef idx="0">
              <a:schemeClr val="accent1"/>
            </a:effectRef>
            <a:fontRef idx="minor">
              <a:schemeClr val="tx1"/>
            </a:fontRef>
          </p:style>
        </p:cxnSp>
        <p:cxnSp>
          <p:nvCxnSpPr>
            <p:cNvPr id="246" name="Straight Connector 245"/>
            <p:cNvCxnSpPr/>
            <p:nvPr/>
          </p:nvCxnSpPr>
          <p:spPr>
            <a:xfrm rot="5400000">
              <a:off x="4861110" y="1700649"/>
              <a:ext cx="0" cy="148889"/>
            </a:xfrm>
            <a:prstGeom prst="line">
              <a:avLst/>
            </a:prstGeom>
          </p:spPr>
          <p:style>
            <a:lnRef idx="1">
              <a:schemeClr val="accent1"/>
            </a:lnRef>
            <a:fillRef idx="0">
              <a:schemeClr val="accent1"/>
            </a:fillRef>
            <a:effectRef idx="0">
              <a:schemeClr val="accent1"/>
            </a:effectRef>
            <a:fontRef idx="minor">
              <a:schemeClr val="tx1"/>
            </a:fontRef>
          </p:style>
        </p:cxnSp>
      </p:grpSp>
      <p:sp>
        <p:nvSpPr>
          <p:cNvPr id="247" name="TextBox 246"/>
          <p:cNvSpPr txBox="1"/>
          <p:nvPr/>
        </p:nvSpPr>
        <p:spPr>
          <a:xfrm>
            <a:off x="7969250" y="1863725"/>
            <a:ext cx="1035050" cy="300038"/>
          </a:xfrm>
          <a:prstGeom prst="rect">
            <a:avLst/>
          </a:prstGeom>
          <a:noFill/>
        </p:spPr>
        <p:txBody>
          <a:bodyPr>
            <a:spAutoFit/>
          </a:bodyPr>
          <a:lstStyle/>
          <a:p>
            <a:pPr fontAlgn="auto">
              <a:lnSpc>
                <a:spcPts val="800"/>
              </a:lnSpc>
              <a:spcBef>
                <a:spcPts val="0"/>
              </a:spcBef>
              <a:spcAft>
                <a:spcPts val="0"/>
              </a:spcAft>
              <a:defRPr/>
            </a:pPr>
            <a:r>
              <a:rPr lang="pt-PT" sz="1000" i="1" dirty="0" smtClean="0">
                <a:solidFill>
                  <a:schemeClr val="accent5">
                    <a:lumMod val="75000"/>
                  </a:schemeClr>
                </a:solidFill>
                <a:latin typeface="Arial Narrow" pitchFamily="34" charset="0"/>
                <a:cs typeface="+mn-cs"/>
              </a:rPr>
              <a:t>+200  </a:t>
            </a:r>
            <a:r>
              <a:rPr lang="pt-PT" sz="1000" i="1" dirty="0">
                <a:solidFill>
                  <a:schemeClr val="accent5">
                    <a:lumMod val="75000"/>
                  </a:schemeClr>
                </a:solidFill>
                <a:latin typeface="Arial Narrow" pitchFamily="34" charset="0"/>
              </a:rPr>
              <a:t>millions de consommateurs</a:t>
            </a:r>
          </a:p>
        </p:txBody>
      </p:sp>
      <p:grpSp>
        <p:nvGrpSpPr>
          <p:cNvPr id="248" name="Group 159"/>
          <p:cNvGrpSpPr>
            <a:grpSpLocks/>
          </p:cNvGrpSpPr>
          <p:nvPr/>
        </p:nvGrpSpPr>
        <p:grpSpPr bwMode="auto">
          <a:xfrm>
            <a:off x="7989888" y="1149350"/>
            <a:ext cx="163512" cy="298450"/>
            <a:chOff x="4786665" y="1771928"/>
            <a:chExt cx="218581" cy="360928"/>
          </a:xfrm>
        </p:grpSpPr>
        <p:cxnSp>
          <p:nvCxnSpPr>
            <p:cNvPr id="249" name="Straight Connector 248"/>
            <p:cNvCxnSpPr/>
            <p:nvPr/>
          </p:nvCxnSpPr>
          <p:spPr>
            <a:xfrm>
              <a:off x="4860940" y="1771928"/>
              <a:ext cx="0" cy="287974"/>
            </a:xfrm>
            <a:prstGeom prst="line">
              <a:avLst/>
            </a:prstGeom>
          </p:spPr>
          <p:style>
            <a:lnRef idx="1">
              <a:schemeClr val="accent1"/>
            </a:lnRef>
            <a:fillRef idx="0">
              <a:schemeClr val="accent1"/>
            </a:fillRef>
            <a:effectRef idx="0">
              <a:schemeClr val="accent1"/>
            </a:effectRef>
            <a:fontRef idx="minor">
              <a:schemeClr val="tx1"/>
            </a:fontRef>
          </p:style>
        </p:cxnSp>
        <p:cxnSp>
          <p:nvCxnSpPr>
            <p:cNvPr id="250" name="Straight Connector 249"/>
            <p:cNvCxnSpPr/>
            <p:nvPr/>
          </p:nvCxnSpPr>
          <p:spPr>
            <a:xfrm>
              <a:off x="4860940" y="2075261"/>
              <a:ext cx="14218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1" name="Straight Connector 250"/>
            <p:cNvCxnSpPr/>
            <p:nvPr/>
          </p:nvCxnSpPr>
          <p:spPr>
            <a:xfrm>
              <a:off x="5005246" y="1985030"/>
              <a:ext cx="0" cy="147826"/>
            </a:xfrm>
            <a:prstGeom prst="line">
              <a:avLst/>
            </a:prstGeom>
          </p:spPr>
          <p:style>
            <a:lnRef idx="1">
              <a:schemeClr val="accent1"/>
            </a:lnRef>
            <a:fillRef idx="0">
              <a:schemeClr val="accent1"/>
            </a:fillRef>
            <a:effectRef idx="0">
              <a:schemeClr val="accent1"/>
            </a:effectRef>
            <a:fontRef idx="minor">
              <a:schemeClr val="tx1"/>
            </a:fontRef>
          </p:style>
        </p:cxnSp>
        <p:cxnSp>
          <p:nvCxnSpPr>
            <p:cNvPr id="252" name="Straight Connector 251"/>
            <p:cNvCxnSpPr/>
            <p:nvPr/>
          </p:nvCxnSpPr>
          <p:spPr>
            <a:xfrm rot="5400000">
              <a:off x="4860941" y="1701492"/>
              <a:ext cx="0" cy="148551"/>
            </a:xfrm>
            <a:prstGeom prst="line">
              <a:avLst/>
            </a:prstGeom>
          </p:spPr>
          <p:style>
            <a:lnRef idx="1">
              <a:schemeClr val="accent1"/>
            </a:lnRef>
            <a:fillRef idx="0">
              <a:schemeClr val="accent1"/>
            </a:fillRef>
            <a:effectRef idx="0">
              <a:schemeClr val="accent1"/>
            </a:effectRef>
            <a:fontRef idx="minor">
              <a:schemeClr val="tx1"/>
            </a:fontRef>
          </p:style>
        </p:cxnSp>
      </p:grpSp>
      <p:sp>
        <p:nvSpPr>
          <p:cNvPr id="253" name="TextBox 252"/>
          <p:cNvSpPr txBox="1"/>
          <p:nvPr/>
        </p:nvSpPr>
        <p:spPr>
          <a:xfrm>
            <a:off x="8101013" y="1243013"/>
            <a:ext cx="1022350" cy="300660"/>
          </a:xfrm>
          <a:prstGeom prst="rect">
            <a:avLst/>
          </a:prstGeom>
          <a:noFill/>
        </p:spPr>
        <p:txBody>
          <a:bodyPr>
            <a:spAutoFit/>
          </a:bodyPr>
          <a:lstStyle/>
          <a:p>
            <a:pPr fontAlgn="auto">
              <a:lnSpc>
                <a:spcPts val="800"/>
              </a:lnSpc>
              <a:spcBef>
                <a:spcPts val="0"/>
              </a:spcBef>
              <a:spcAft>
                <a:spcPts val="0"/>
              </a:spcAft>
              <a:defRPr/>
            </a:pPr>
            <a:r>
              <a:rPr lang="pt-PT" sz="1000" i="1" dirty="0" smtClean="0">
                <a:solidFill>
                  <a:schemeClr val="accent5">
                    <a:lumMod val="75000"/>
                  </a:schemeClr>
                </a:solidFill>
                <a:latin typeface="Arial Narrow" pitchFamily="34" charset="0"/>
                <a:cs typeface="+mn-cs"/>
              </a:rPr>
              <a:t>+70  </a:t>
            </a:r>
            <a:r>
              <a:rPr lang="pt-PT" sz="1000" i="1" dirty="0">
                <a:solidFill>
                  <a:schemeClr val="accent5">
                    <a:lumMod val="75000"/>
                  </a:schemeClr>
                </a:solidFill>
                <a:latin typeface="Arial Narrow" pitchFamily="34" charset="0"/>
              </a:rPr>
              <a:t>millions de consommateurs</a:t>
            </a:r>
          </a:p>
        </p:txBody>
      </p:sp>
      <p:grpSp>
        <p:nvGrpSpPr>
          <p:cNvPr id="254" name="Group 168"/>
          <p:cNvGrpSpPr>
            <a:grpSpLocks/>
          </p:cNvGrpSpPr>
          <p:nvPr/>
        </p:nvGrpSpPr>
        <p:grpSpPr bwMode="auto">
          <a:xfrm>
            <a:off x="7712075" y="652463"/>
            <a:ext cx="163513" cy="184150"/>
            <a:chOff x="4786665" y="1771928"/>
            <a:chExt cx="218581" cy="360928"/>
          </a:xfrm>
        </p:grpSpPr>
        <p:cxnSp>
          <p:nvCxnSpPr>
            <p:cNvPr id="255" name="Straight Connector 254"/>
            <p:cNvCxnSpPr/>
            <p:nvPr/>
          </p:nvCxnSpPr>
          <p:spPr>
            <a:xfrm>
              <a:off x="4860941" y="1771928"/>
              <a:ext cx="0" cy="289364"/>
            </a:xfrm>
            <a:prstGeom prst="line">
              <a:avLst/>
            </a:prstGeom>
          </p:spPr>
          <p:style>
            <a:lnRef idx="1">
              <a:schemeClr val="accent1"/>
            </a:lnRef>
            <a:fillRef idx="0">
              <a:schemeClr val="accent1"/>
            </a:fillRef>
            <a:effectRef idx="0">
              <a:schemeClr val="accent1"/>
            </a:effectRef>
            <a:fontRef idx="minor">
              <a:schemeClr val="tx1"/>
            </a:fontRef>
          </p:style>
        </p:cxnSp>
        <p:cxnSp>
          <p:nvCxnSpPr>
            <p:cNvPr id="256" name="Straight Connector 255"/>
            <p:cNvCxnSpPr/>
            <p:nvPr/>
          </p:nvCxnSpPr>
          <p:spPr>
            <a:xfrm>
              <a:off x="4860941" y="2076850"/>
              <a:ext cx="14218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p:nvCxnSpPr>
          <p:spPr>
            <a:xfrm>
              <a:off x="5005246" y="1983506"/>
              <a:ext cx="0" cy="14935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8" name="Straight Connector 257"/>
            <p:cNvCxnSpPr/>
            <p:nvPr/>
          </p:nvCxnSpPr>
          <p:spPr>
            <a:xfrm rot="5400000">
              <a:off x="4860941" y="1700763"/>
              <a:ext cx="0" cy="148550"/>
            </a:xfrm>
            <a:prstGeom prst="line">
              <a:avLst/>
            </a:prstGeom>
          </p:spPr>
          <p:style>
            <a:lnRef idx="1">
              <a:schemeClr val="accent1"/>
            </a:lnRef>
            <a:fillRef idx="0">
              <a:schemeClr val="accent1"/>
            </a:fillRef>
            <a:effectRef idx="0">
              <a:schemeClr val="accent1"/>
            </a:effectRef>
            <a:fontRef idx="minor">
              <a:schemeClr val="tx1"/>
            </a:fontRef>
          </p:style>
        </p:cxnSp>
      </p:grpSp>
      <p:sp>
        <p:nvSpPr>
          <p:cNvPr id="259" name="TextBox 258"/>
          <p:cNvSpPr txBox="1"/>
          <p:nvPr/>
        </p:nvSpPr>
        <p:spPr>
          <a:xfrm>
            <a:off x="7821613" y="661988"/>
            <a:ext cx="993775" cy="301625"/>
          </a:xfrm>
          <a:prstGeom prst="rect">
            <a:avLst/>
          </a:prstGeom>
          <a:noFill/>
        </p:spPr>
        <p:txBody>
          <a:bodyPr>
            <a:spAutoFit/>
          </a:bodyPr>
          <a:lstStyle/>
          <a:p>
            <a:pPr fontAlgn="auto">
              <a:lnSpc>
                <a:spcPts val="800"/>
              </a:lnSpc>
              <a:spcBef>
                <a:spcPts val="0"/>
              </a:spcBef>
              <a:spcAft>
                <a:spcPts val="0"/>
              </a:spcAft>
              <a:defRPr/>
            </a:pPr>
            <a:r>
              <a:rPr lang="pt-PT" sz="1000" i="1" dirty="0" smtClean="0">
                <a:solidFill>
                  <a:schemeClr val="accent5">
                    <a:lumMod val="75000"/>
                  </a:schemeClr>
                </a:solidFill>
                <a:latin typeface="Arial Narrow" pitchFamily="34" charset="0"/>
                <a:cs typeface="+mn-cs"/>
              </a:rPr>
              <a:t>+292  </a:t>
            </a:r>
            <a:r>
              <a:rPr lang="pt-PT" sz="1000" i="1" dirty="0">
                <a:solidFill>
                  <a:schemeClr val="accent5">
                    <a:lumMod val="75000"/>
                  </a:schemeClr>
                </a:solidFill>
                <a:latin typeface="Arial Narrow" pitchFamily="34" charset="0"/>
              </a:rPr>
              <a:t>millions de consommateurs</a:t>
            </a:r>
          </a:p>
        </p:txBody>
      </p:sp>
      <p:pic>
        <p:nvPicPr>
          <p:cNvPr id="260" name="Picture 4" descr="C:\technopolys\technopolys\techno\technoW1\technoW2\images\home_banner_pager.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619875" y="1588"/>
            <a:ext cx="250825"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1" name="Oval 260"/>
          <p:cNvSpPr/>
          <p:nvPr/>
        </p:nvSpPr>
        <p:spPr bwMode="auto">
          <a:xfrm>
            <a:off x="6084717" y="561459"/>
            <a:ext cx="1319490" cy="1406426"/>
          </a:xfrm>
          <a:prstGeom prst="ellipse">
            <a:avLst/>
          </a:prstGeom>
          <a:solidFill>
            <a:schemeClr val="accent5">
              <a:lumMod val="20000"/>
              <a:lumOff val="80000"/>
            </a:schemeClr>
          </a:solidFill>
          <a:ln w="12700" cap="flat" cmpd="sng" algn="ctr">
            <a:noFill/>
            <a:prstDash val="solid"/>
            <a:round/>
            <a:headEnd type="none" w="sm" len="sm"/>
            <a:tailEnd type="none" w="sm" len="sm"/>
          </a:ln>
          <a:effectLst>
            <a:innerShdw blurRad="63500" dist="50800" dir="18900000">
              <a:prstClr val="black">
                <a:alpha val="50000"/>
              </a:prstClr>
            </a:innerShdw>
          </a:effectLst>
        </p:spPr>
        <p:txBody>
          <a:bodyPr lIns="0" rIns="0" anchor="ctr"/>
          <a:lstStyle/>
          <a:p>
            <a:pPr algn="ctr">
              <a:defRPr/>
            </a:pPr>
            <a:endParaRPr lang="en-GB" sz="1200" dirty="0">
              <a:solidFill>
                <a:schemeClr val="accent5">
                  <a:lumMod val="75000"/>
                </a:schemeClr>
              </a:solidFill>
              <a:latin typeface="Calisto MT" panose="02040603050505030304" pitchFamily="18" charset="0"/>
            </a:endParaRPr>
          </a:p>
        </p:txBody>
      </p:sp>
      <p:grpSp>
        <p:nvGrpSpPr>
          <p:cNvPr id="262" name="Group 179"/>
          <p:cNvGrpSpPr>
            <a:grpSpLocks/>
          </p:cNvGrpSpPr>
          <p:nvPr/>
        </p:nvGrpSpPr>
        <p:grpSpPr bwMode="auto">
          <a:xfrm>
            <a:off x="7056438" y="204788"/>
            <a:ext cx="163512" cy="185737"/>
            <a:chOff x="4786665" y="1771928"/>
            <a:chExt cx="218581" cy="360928"/>
          </a:xfrm>
        </p:grpSpPr>
        <p:cxnSp>
          <p:nvCxnSpPr>
            <p:cNvPr id="263" name="Straight Connector 262"/>
            <p:cNvCxnSpPr/>
            <p:nvPr/>
          </p:nvCxnSpPr>
          <p:spPr>
            <a:xfrm>
              <a:off x="4860940" y="1771928"/>
              <a:ext cx="0" cy="289977"/>
            </a:xfrm>
            <a:prstGeom prst="line">
              <a:avLst/>
            </a:prstGeom>
          </p:spPr>
          <p:style>
            <a:lnRef idx="1">
              <a:schemeClr val="accent1"/>
            </a:lnRef>
            <a:fillRef idx="0">
              <a:schemeClr val="accent1"/>
            </a:fillRef>
            <a:effectRef idx="0">
              <a:schemeClr val="accent1"/>
            </a:effectRef>
            <a:fontRef idx="minor">
              <a:schemeClr val="tx1"/>
            </a:fontRef>
          </p:style>
        </p:cxnSp>
        <p:cxnSp>
          <p:nvCxnSpPr>
            <p:cNvPr id="264" name="Straight Connector 263"/>
            <p:cNvCxnSpPr/>
            <p:nvPr/>
          </p:nvCxnSpPr>
          <p:spPr>
            <a:xfrm>
              <a:off x="4860940" y="2077328"/>
              <a:ext cx="14218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a:off x="5005246" y="1984783"/>
              <a:ext cx="0" cy="148073"/>
            </a:xfrm>
            <a:prstGeom prst="line">
              <a:avLst/>
            </a:prstGeom>
          </p:spPr>
          <p:style>
            <a:lnRef idx="1">
              <a:schemeClr val="accent1"/>
            </a:lnRef>
            <a:fillRef idx="0">
              <a:schemeClr val="accent1"/>
            </a:fillRef>
            <a:effectRef idx="0">
              <a:schemeClr val="accent1"/>
            </a:effectRef>
            <a:fontRef idx="minor">
              <a:schemeClr val="tx1"/>
            </a:fontRef>
          </p:style>
        </p:cxnSp>
        <p:cxnSp>
          <p:nvCxnSpPr>
            <p:cNvPr id="266" name="Straight Connector 265"/>
            <p:cNvCxnSpPr/>
            <p:nvPr/>
          </p:nvCxnSpPr>
          <p:spPr>
            <a:xfrm rot="5400000">
              <a:off x="4860941" y="1700736"/>
              <a:ext cx="0" cy="148551"/>
            </a:xfrm>
            <a:prstGeom prst="line">
              <a:avLst/>
            </a:prstGeom>
          </p:spPr>
          <p:style>
            <a:lnRef idx="1">
              <a:schemeClr val="accent1"/>
            </a:lnRef>
            <a:fillRef idx="0">
              <a:schemeClr val="accent1"/>
            </a:fillRef>
            <a:effectRef idx="0">
              <a:schemeClr val="accent1"/>
            </a:effectRef>
            <a:fontRef idx="minor">
              <a:schemeClr val="tx1"/>
            </a:fontRef>
          </p:style>
        </p:cxnSp>
      </p:grpSp>
      <p:sp>
        <p:nvSpPr>
          <p:cNvPr id="267" name="TextBox 266"/>
          <p:cNvSpPr txBox="1"/>
          <p:nvPr/>
        </p:nvSpPr>
        <p:spPr>
          <a:xfrm>
            <a:off x="7154863" y="223838"/>
            <a:ext cx="981075" cy="300660"/>
          </a:xfrm>
          <a:prstGeom prst="rect">
            <a:avLst/>
          </a:prstGeom>
          <a:noFill/>
        </p:spPr>
        <p:txBody>
          <a:bodyPr>
            <a:spAutoFit/>
          </a:bodyPr>
          <a:lstStyle/>
          <a:p>
            <a:pPr fontAlgn="auto">
              <a:lnSpc>
                <a:spcPts val="800"/>
              </a:lnSpc>
              <a:spcBef>
                <a:spcPts val="0"/>
              </a:spcBef>
              <a:spcAft>
                <a:spcPts val="0"/>
              </a:spcAft>
              <a:defRPr/>
            </a:pPr>
            <a:r>
              <a:rPr lang="pt-PT" sz="1000" i="1" dirty="0" smtClean="0">
                <a:solidFill>
                  <a:schemeClr val="accent5">
                    <a:lumMod val="75000"/>
                  </a:schemeClr>
                </a:solidFill>
                <a:latin typeface="Arial Narrow" pitchFamily="34" charset="0"/>
                <a:cs typeface="+mn-cs"/>
              </a:rPr>
              <a:t>+300  </a:t>
            </a:r>
            <a:r>
              <a:rPr lang="pt-PT" sz="1000" i="1" dirty="0">
                <a:solidFill>
                  <a:schemeClr val="accent5">
                    <a:lumMod val="75000"/>
                  </a:schemeClr>
                </a:solidFill>
                <a:latin typeface="Arial Narrow" pitchFamily="34" charset="0"/>
              </a:rPr>
              <a:t>millions de consommateurs</a:t>
            </a:r>
          </a:p>
        </p:txBody>
      </p:sp>
      <p:grpSp>
        <p:nvGrpSpPr>
          <p:cNvPr id="268" name="Group 185"/>
          <p:cNvGrpSpPr>
            <a:grpSpLocks/>
          </p:cNvGrpSpPr>
          <p:nvPr/>
        </p:nvGrpSpPr>
        <p:grpSpPr bwMode="auto">
          <a:xfrm>
            <a:off x="5035550" y="1022350"/>
            <a:ext cx="163513" cy="185738"/>
            <a:chOff x="4786665" y="1771928"/>
            <a:chExt cx="218581" cy="360928"/>
          </a:xfrm>
        </p:grpSpPr>
        <p:cxnSp>
          <p:nvCxnSpPr>
            <p:cNvPr id="269" name="Straight Connector 268"/>
            <p:cNvCxnSpPr/>
            <p:nvPr/>
          </p:nvCxnSpPr>
          <p:spPr>
            <a:xfrm>
              <a:off x="4860941" y="1771928"/>
              <a:ext cx="0" cy="289976"/>
            </a:xfrm>
            <a:prstGeom prst="line">
              <a:avLst/>
            </a:prstGeom>
          </p:spPr>
          <p:style>
            <a:lnRef idx="1">
              <a:schemeClr val="accent1"/>
            </a:lnRef>
            <a:fillRef idx="0">
              <a:schemeClr val="accent1"/>
            </a:fillRef>
            <a:effectRef idx="0">
              <a:schemeClr val="accent1"/>
            </a:effectRef>
            <a:fontRef idx="minor">
              <a:schemeClr val="tx1"/>
            </a:fontRef>
          </p:style>
        </p:cxnSp>
        <p:cxnSp>
          <p:nvCxnSpPr>
            <p:cNvPr id="270" name="Straight Connector 269"/>
            <p:cNvCxnSpPr/>
            <p:nvPr/>
          </p:nvCxnSpPr>
          <p:spPr>
            <a:xfrm>
              <a:off x="4860941" y="2077329"/>
              <a:ext cx="14218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1" name="Straight Connector 270"/>
            <p:cNvCxnSpPr/>
            <p:nvPr/>
          </p:nvCxnSpPr>
          <p:spPr>
            <a:xfrm>
              <a:off x="5005246" y="1984783"/>
              <a:ext cx="0" cy="148073"/>
            </a:xfrm>
            <a:prstGeom prst="line">
              <a:avLst/>
            </a:prstGeom>
          </p:spPr>
          <p:style>
            <a:lnRef idx="1">
              <a:schemeClr val="accent1"/>
            </a:lnRef>
            <a:fillRef idx="0">
              <a:schemeClr val="accent1"/>
            </a:fillRef>
            <a:effectRef idx="0">
              <a:schemeClr val="accent1"/>
            </a:effectRef>
            <a:fontRef idx="minor">
              <a:schemeClr val="tx1"/>
            </a:fontRef>
          </p:style>
        </p:cxnSp>
        <p:cxnSp>
          <p:nvCxnSpPr>
            <p:cNvPr id="272" name="Straight Connector 271"/>
            <p:cNvCxnSpPr/>
            <p:nvPr/>
          </p:nvCxnSpPr>
          <p:spPr>
            <a:xfrm rot="5400000">
              <a:off x="4860941" y="1700738"/>
              <a:ext cx="0" cy="148550"/>
            </a:xfrm>
            <a:prstGeom prst="line">
              <a:avLst/>
            </a:prstGeom>
          </p:spPr>
          <p:style>
            <a:lnRef idx="1">
              <a:schemeClr val="accent1"/>
            </a:lnRef>
            <a:fillRef idx="0">
              <a:schemeClr val="accent1"/>
            </a:fillRef>
            <a:effectRef idx="0">
              <a:schemeClr val="accent1"/>
            </a:effectRef>
            <a:fontRef idx="minor">
              <a:schemeClr val="tx1"/>
            </a:fontRef>
          </p:style>
        </p:cxnSp>
      </p:grpSp>
      <p:sp>
        <p:nvSpPr>
          <p:cNvPr id="273" name="TextBox 272"/>
          <p:cNvSpPr txBox="1"/>
          <p:nvPr/>
        </p:nvSpPr>
        <p:spPr>
          <a:xfrm>
            <a:off x="5137150" y="1038225"/>
            <a:ext cx="993775" cy="300038"/>
          </a:xfrm>
          <a:prstGeom prst="rect">
            <a:avLst/>
          </a:prstGeom>
          <a:noFill/>
        </p:spPr>
        <p:txBody>
          <a:bodyPr>
            <a:spAutoFit/>
          </a:bodyPr>
          <a:lstStyle/>
          <a:p>
            <a:pPr fontAlgn="auto">
              <a:lnSpc>
                <a:spcPts val="800"/>
              </a:lnSpc>
              <a:spcBef>
                <a:spcPts val="0"/>
              </a:spcBef>
              <a:spcAft>
                <a:spcPts val="0"/>
              </a:spcAft>
              <a:defRPr/>
            </a:pPr>
            <a:r>
              <a:rPr lang="pt-PT" sz="1000" i="1" dirty="0" smtClean="0">
                <a:solidFill>
                  <a:schemeClr val="accent5">
                    <a:lumMod val="75000"/>
                  </a:schemeClr>
                </a:solidFill>
                <a:latin typeface="Arial Narrow" pitchFamily="34" charset="0"/>
                <a:cs typeface="+mn-cs"/>
              </a:rPr>
              <a:t>+400  </a:t>
            </a:r>
            <a:r>
              <a:rPr lang="pt-PT" sz="1000" i="1" dirty="0">
                <a:solidFill>
                  <a:schemeClr val="accent5">
                    <a:lumMod val="75000"/>
                  </a:schemeClr>
                </a:solidFill>
                <a:latin typeface="Arial Narrow" pitchFamily="34" charset="0"/>
              </a:rPr>
              <a:t>millions de consommateurs</a:t>
            </a:r>
            <a:endParaRPr lang="pt-PT" sz="1000" i="1" dirty="0">
              <a:solidFill>
                <a:schemeClr val="accent5">
                  <a:lumMod val="75000"/>
                </a:schemeClr>
              </a:solidFill>
              <a:latin typeface="Arial Narrow" pitchFamily="34" charset="0"/>
              <a:cs typeface="+mn-cs"/>
            </a:endParaRPr>
          </a:p>
        </p:txBody>
      </p:sp>
      <p:grpSp>
        <p:nvGrpSpPr>
          <p:cNvPr id="274" name="Group 191"/>
          <p:cNvGrpSpPr>
            <a:grpSpLocks/>
          </p:cNvGrpSpPr>
          <p:nvPr/>
        </p:nvGrpSpPr>
        <p:grpSpPr bwMode="auto">
          <a:xfrm>
            <a:off x="4849813" y="369888"/>
            <a:ext cx="163512" cy="184150"/>
            <a:chOff x="4786665" y="1771928"/>
            <a:chExt cx="218581" cy="360928"/>
          </a:xfrm>
        </p:grpSpPr>
        <p:cxnSp>
          <p:nvCxnSpPr>
            <p:cNvPr id="275" name="Straight Connector 274"/>
            <p:cNvCxnSpPr/>
            <p:nvPr/>
          </p:nvCxnSpPr>
          <p:spPr>
            <a:xfrm>
              <a:off x="4860940" y="1771928"/>
              <a:ext cx="0" cy="289364"/>
            </a:xfrm>
            <a:prstGeom prst="line">
              <a:avLst/>
            </a:prstGeom>
          </p:spPr>
          <p:style>
            <a:lnRef idx="1">
              <a:schemeClr val="accent1"/>
            </a:lnRef>
            <a:fillRef idx="0">
              <a:schemeClr val="accent1"/>
            </a:fillRef>
            <a:effectRef idx="0">
              <a:schemeClr val="accent1"/>
            </a:effectRef>
            <a:fontRef idx="minor">
              <a:schemeClr val="tx1"/>
            </a:fontRef>
          </p:style>
        </p:cxnSp>
        <p:cxnSp>
          <p:nvCxnSpPr>
            <p:cNvPr id="276" name="Straight Connector 275"/>
            <p:cNvCxnSpPr/>
            <p:nvPr/>
          </p:nvCxnSpPr>
          <p:spPr>
            <a:xfrm>
              <a:off x="4860940" y="2076850"/>
              <a:ext cx="14218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7" name="Straight Connector 276"/>
            <p:cNvCxnSpPr/>
            <p:nvPr/>
          </p:nvCxnSpPr>
          <p:spPr>
            <a:xfrm>
              <a:off x="5005246" y="1983506"/>
              <a:ext cx="0" cy="14935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8" name="Straight Connector 277"/>
            <p:cNvCxnSpPr/>
            <p:nvPr/>
          </p:nvCxnSpPr>
          <p:spPr>
            <a:xfrm rot="5400000">
              <a:off x="4860941" y="1700762"/>
              <a:ext cx="0" cy="148551"/>
            </a:xfrm>
            <a:prstGeom prst="line">
              <a:avLst/>
            </a:prstGeom>
          </p:spPr>
          <p:style>
            <a:lnRef idx="1">
              <a:schemeClr val="accent1"/>
            </a:lnRef>
            <a:fillRef idx="0">
              <a:schemeClr val="accent1"/>
            </a:fillRef>
            <a:effectRef idx="0">
              <a:schemeClr val="accent1"/>
            </a:effectRef>
            <a:fontRef idx="minor">
              <a:schemeClr val="tx1"/>
            </a:fontRef>
          </p:style>
        </p:cxnSp>
      </p:grpSp>
      <p:sp>
        <p:nvSpPr>
          <p:cNvPr id="279" name="TextBox 278"/>
          <p:cNvSpPr txBox="1"/>
          <p:nvPr/>
        </p:nvSpPr>
        <p:spPr>
          <a:xfrm>
            <a:off x="4951413" y="384175"/>
            <a:ext cx="993775" cy="301625"/>
          </a:xfrm>
          <a:prstGeom prst="rect">
            <a:avLst/>
          </a:prstGeom>
          <a:noFill/>
        </p:spPr>
        <p:txBody>
          <a:bodyPr>
            <a:spAutoFit/>
          </a:bodyPr>
          <a:lstStyle/>
          <a:p>
            <a:pPr fontAlgn="auto">
              <a:lnSpc>
                <a:spcPts val="800"/>
              </a:lnSpc>
              <a:spcBef>
                <a:spcPts val="0"/>
              </a:spcBef>
              <a:spcAft>
                <a:spcPts val="0"/>
              </a:spcAft>
              <a:defRPr/>
            </a:pPr>
            <a:r>
              <a:rPr lang="pt-PT" sz="1000" i="1" dirty="0" smtClean="0">
                <a:solidFill>
                  <a:schemeClr val="accent5">
                    <a:lumMod val="75000"/>
                  </a:schemeClr>
                </a:solidFill>
                <a:latin typeface="Arial Narrow" pitchFamily="34" charset="0"/>
                <a:cs typeface="+mn-cs"/>
              </a:rPr>
              <a:t>+500  </a:t>
            </a:r>
            <a:r>
              <a:rPr lang="pt-PT" sz="1000" i="1" dirty="0">
                <a:solidFill>
                  <a:schemeClr val="accent5">
                    <a:lumMod val="75000"/>
                  </a:schemeClr>
                </a:solidFill>
                <a:latin typeface="Arial Narrow" pitchFamily="34" charset="0"/>
              </a:rPr>
              <a:t>millions de consommateurs</a:t>
            </a:r>
            <a:endParaRPr lang="pt-PT" sz="1000" i="1" dirty="0">
              <a:solidFill>
                <a:schemeClr val="accent5">
                  <a:lumMod val="75000"/>
                </a:schemeClr>
              </a:solidFill>
              <a:latin typeface="Arial Narrow" pitchFamily="34" charset="0"/>
              <a:cs typeface="+mn-cs"/>
            </a:endParaRPr>
          </a:p>
        </p:txBody>
      </p:sp>
      <p:pic>
        <p:nvPicPr>
          <p:cNvPr id="280" name="Picture 3" descr="C:\Users\Teresa\Documents\Downloads\MapCv.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214428" y="708661"/>
            <a:ext cx="1036637" cy="1158875"/>
          </a:xfrm>
          <a:prstGeom prst="rect">
            <a:avLst/>
          </a:prstGeom>
          <a:noFill/>
          <a:extLst>
            <a:ext uri="{909E8E84-426E-40DD-AFC4-6F175D3DCCD1}">
              <a14:hiddenFill xmlns:a14="http://schemas.microsoft.com/office/drawing/2010/main">
                <a:solidFill>
                  <a:srgbClr val="FFFFFF"/>
                </a:solidFill>
              </a14:hiddenFill>
            </a:ext>
          </a:extLst>
        </p:spPr>
      </p:pic>
      <p:sp>
        <p:nvSpPr>
          <p:cNvPr id="281" name="Caixa de Texto 14"/>
          <p:cNvSpPr txBox="1"/>
          <p:nvPr/>
        </p:nvSpPr>
        <p:spPr>
          <a:xfrm>
            <a:off x="10522527" y="4778"/>
            <a:ext cx="1662546" cy="230832"/>
          </a:xfrm>
          <a:prstGeom prst="rect">
            <a:avLst/>
          </a:prstGeom>
          <a:noFill/>
        </p:spPr>
        <p:txBody>
          <a:bodyPr wrap="square" rtlCol="0">
            <a:spAutoFit/>
          </a:bodyPr>
          <a:lstStyle/>
          <a:p>
            <a:pPr algn="r"/>
            <a:r>
              <a:rPr lang="pt-PT" altLang="en-US" sz="900" i="1" dirty="0" smtClean="0">
                <a:solidFill>
                  <a:srgbClr val="00B4B2"/>
                </a:solidFill>
                <a:latin typeface="Arial Narrow" panose="020B0606020202030204" pitchFamily="34" charset="0"/>
                <a:sym typeface="+mn-ea"/>
              </a:rPr>
              <a:t>www.atlanticbusinessforum.com</a:t>
            </a:r>
          </a:p>
        </p:txBody>
      </p:sp>
      <p:sp>
        <p:nvSpPr>
          <p:cNvPr id="282" name="Slide Number Placeholder 6"/>
          <p:cNvSpPr txBox="1"/>
          <p:nvPr/>
        </p:nvSpPr>
        <p:spPr bwMode="auto">
          <a:xfrm>
            <a:off x="6094126" y="6571929"/>
            <a:ext cx="648072" cy="27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r>
              <a:rPr lang="fr-FR" altLang="pt-PT" sz="1000" i="1" dirty="0" smtClean="0">
                <a:solidFill>
                  <a:srgbClr val="00B4B2"/>
                </a:solidFill>
              </a:rPr>
              <a:t>Pag </a:t>
            </a:r>
            <a:fld id="{6C07E9C5-6E20-4A25-9F31-81ECFC5683B7}" type="slidenum">
              <a:rPr lang="fr-FR" altLang="pt-PT" sz="1000" b="1" i="1" u="sng" dirty="0" smtClean="0">
                <a:solidFill>
                  <a:srgbClr val="00B4B2"/>
                </a:solidFill>
              </a:rPr>
              <a:t>7</a:t>
            </a:fld>
            <a:endParaRPr lang="fr-FR" altLang="pt-PT" sz="1000" b="1" i="1" u="sng" dirty="0" smtClean="0">
              <a:solidFill>
                <a:srgbClr val="00B4B2"/>
              </a:solidFill>
            </a:endParaRPr>
          </a:p>
        </p:txBody>
      </p:sp>
    </p:spTree>
    <p:extLst>
      <p:ext uri="{BB962C8B-B14F-4D97-AF65-F5344CB8AC3E}">
        <p14:creationId xmlns:p14="http://schemas.microsoft.com/office/powerpoint/2010/main" val="9857149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m 112" descr="LOGO-Paises ecowas"/>
          <p:cNvPicPr>
            <a:picLocks noChangeAspect="1"/>
          </p:cNvPicPr>
          <p:nvPr/>
        </p:nvPicPr>
        <p:blipFill>
          <a:blip r:embed="rId2"/>
          <a:stretch>
            <a:fillRect/>
          </a:stretch>
        </p:blipFill>
        <p:spPr>
          <a:xfrm>
            <a:off x="6045" y="5722025"/>
            <a:ext cx="1129005" cy="1117599"/>
          </a:xfrm>
          <a:prstGeom prst="rect">
            <a:avLst/>
          </a:prstGeom>
        </p:spPr>
      </p:pic>
      <p:sp>
        <p:nvSpPr>
          <p:cNvPr id="14" name="Oval 13"/>
          <p:cNvSpPr/>
          <p:nvPr/>
        </p:nvSpPr>
        <p:spPr>
          <a:xfrm>
            <a:off x="1231900" y="1214497"/>
            <a:ext cx="1835150" cy="936508"/>
          </a:xfrm>
          <a:prstGeom prst="ellipse">
            <a:avLst/>
          </a:prstGeom>
          <a:solidFill>
            <a:srgbClr val="287B8C"/>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lnSpc>
                <a:spcPts val="1200"/>
              </a:lnSpc>
            </a:pPr>
            <a:r>
              <a:rPr lang="fr-FR" sz="1100" dirty="0">
                <a:solidFill>
                  <a:schemeClr val="bg1"/>
                </a:solidFill>
                <a:latin typeface="Arial Narrow" panose="020B0606020202030204" pitchFamily="34" charset="0"/>
                <a:sym typeface="+mn-ea"/>
              </a:rPr>
              <a:t>Toutes les parties intéressées sont invitées à participer au Forum des </a:t>
            </a:r>
            <a:r>
              <a:rPr lang="fr-FR" sz="1100" dirty="0" smtClean="0">
                <a:solidFill>
                  <a:schemeClr val="bg1"/>
                </a:solidFill>
                <a:latin typeface="Arial Narrow" panose="020B0606020202030204" pitchFamily="34" charset="0"/>
                <a:sym typeface="+mn-ea"/>
              </a:rPr>
              <a:t>Entreprises et au Business Round</a:t>
            </a:r>
            <a:endParaRPr lang="pt-PT" sz="1100" dirty="0">
              <a:solidFill>
                <a:schemeClr val="bg1"/>
              </a:solidFill>
              <a:latin typeface="+mj-lt"/>
              <a:sym typeface="+mn-ea"/>
            </a:endParaRPr>
          </a:p>
        </p:txBody>
      </p:sp>
      <p:sp>
        <p:nvSpPr>
          <p:cNvPr id="16" name="Rectangle: Rounded Corners 137"/>
          <p:cNvSpPr/>
          <p:nvPr/>
        </p:nvSpPr>
        <p:spPr>
          <a:xfrm>
            <a:off x="137832" y="757914"/>
            <a:ext cx="1181661" cy="506112"/>
          </a:xfrm>
          <a:prstGeom prst="roundRect">
            <a:avLst>
              <a:gd name="adj" fmla="val 16667"/>
            </a:avLst>
          </a:prstGeo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path path="circle">
              <a:fillToRect l="50000" t="50000" r="50000" b="50000"/>
            </a:path>
            <a:tileRect/>
          </a:gradFill>
          <a:ln w="15875" cap="flat" cmpd="sng" algn="ctr">
            <a:noFill/>
            <a:prstDash val="solid"/>
            <a:headEnd type="none"/>
            <a:tailEnd type="none"/>
          </a:ln>
          <a:effectLst/>
        </p:spPr>
        <p:txBody>
          <a:bodyPr vert="horz" wrap="none" lIns="91440" tIns="45720" rIns="91440" bIns="45720" numCol="1" spcCol="215900" anchor="ctr">
            <a:noAutofit/>
          </a:bodyPr>
          <a:lstStyle/>
          <a:p>
            <a:pPr algn="ctr">
              <a:defRPr lang="en-US">
                <a:solidFill>
                  <a:srgbClr val="0099CC"/>
                </a:solidFill>
              </a:defRPr>
            </a:pPr>
            <a:r>
              <a:rPr lang="pt-PT" sz="1200" b="1" dirty="0">
                <a:solidFill>
                  <a:srgbClr val="008CBA"/>
                </a:solidFill>
                <a:latin typeface="Batang" panose="02030600000101010101" pitchFamily="18" charset="-127"/>
                <a:ea typeface="Batang" panose="02030600000101010101" pitchFamily="18" charset="-127"/>
                <a:cs typeface="Century Gothic" panose="020B0502020202020204" pitchFamily="2" charset="0"/>
                <a:sym typeface="+mn-ea"/>
              </a:rPr>
              <a:t>CONDITIONS</a:t>
            </a:r>
            <a:endParaRPr lang="pt-PT" sz="1200" b="1" dirty="0" smtClean="0">
              <a:solidFill>
                <a:srgbClr val="008CBA"/>
              </a:solidFill>
              <a:latin typeface="Batang" panose="02030600000101010101" pitchFamily="18" charset="-127"/>
              <a:ea typeface="Batang" panose="02030600000101010101" pitchFamily="18" charset="-127"/>
              <a:cs typeface="Century Gothic" panose="020B0502020202020204" pitchFamily="2" charset="0"/>
              <a:sym typeface="+mn-ea"/>
            </a:endParaRPr>
          </a:p>
        </p:txBody>
      </p:sp>
      <p:sp>
        <p:nvSpPr>
          <p:cNvPr id="17" name="Linha7"/>
          <p:cNvSpPr/>
          <p:nvPr/>
        </p:nvSpPr>
        <p:spPr>
          <a:xfrm>
            <a:off x="733502" y="1680126"/>
            <a:ext cx="484825" cy="0"/>
          </a:xfrm>
          <a:prstGeom prst="line">
            <a:avLst/>
          </a:prstGeom>
          <a:noFill/>
          <a:ln w="9525" cap="flat" cmpd="sng" algn="ctr">
            <a:solidFill>
              <a:srgbClr val="008CBA"/>
            </a:solidFill>
            <a:prstDash val="solid"/>
            <a:headEnd type="none" w="med" len="med"/>
            <a:tailEnd type="triangle" w="med" len="med"/>
          </a:ln>
          <a:effectLst/>
        </p:spPr>
      </p:sp>
      <p:sp>
        <p:nvSpPr>
          <p:cNvPr id="20" name="Oval 19"/>
          <p:cNvSpPr/>
          <p:nvPr/>
        </p:nvSpPr>
        <p:spPr>
          <a:xfrm>
            <a:off x="691033" y="1118495"/>
            <a:ext cx="86054" cy="87115"/>
          </a:xfrm>
          <a:prstGeom prst="ellipse">
            <a:avLst/>
          </a:prstGeom>
          <a:solidFill>
            <a:srgbClr val="008CBA"/>
          </a:solidFill>
          <a:ln>
            <a:solidFill>
              <a:srgbClr val="008C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a:p>
        </p:txBody>
      </p:sp>
      <p:cxnSp>
        <p:nvCxnSpPr>
          <p:cNvPr id="23" name="Conexão Reta 77"/>
          <p:cNvCxnSpPr/>
          <p:nvPr/>
        </p:nvCxnSpPr>
        <p:spPr>
          <a:xfrm>
            <a:off x="734061" y="1114424"/>
            <a:ext cx="0" cy="1604411"/>
          </a:xfrm>
          <a:prstGeom prst="line">
            <a:avLst/>
          </a:prstGeom>
          <a:ln w="9525">
            <a:solidFill>
              <a:srgbClr val="008CBA"/>
            </a:solidFill>
          </a:ln>
        </p:spPr>
        <p:style>
          <a:lnRef idx="1">
            <a:schemeClr val="accent1"/>
          </a:lnRef>
          <a:fillRef idx="0">
            <a:schemeClr val="accent1"/>
          </a:fillRef>
          <a:effectRef idx="0">
            <a:schemeClr val="accent1"/>
          </a:effectRef>
          <a:fontRef idx="minor">
            <a:schemeClr val="tx1"/>
          </a:fontRef>
        </p:style>
      </p:cxnSp>
      <p:cxnSp>
        <p:nvCxnSpPr>
          <p:cNvPr id="24" name="Straight Connector 150"/>
          <p:cNvCxnSpPr/>
          <p:nvPr/>
        </p:nvCxnSpPr>
        <p:spPr>
          <a:xfrm>
            <a:off x="1897578" y="3343288"/>
            <a:ext cx="9101073" cy="0"/>
          </a:xfrm>
          <a:prstGeom prst="line">
            <a:avLst/>
          </a:prstGeom>
          <a:ln w="19050">
            <a:solidFill>
              <a:schemeClr val="accent1">
                <a:lumMod val="40000"/>
                <a:lumOff val="6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5" name="Isosceles Triangle 161"/>
          <p:cNvSpPr/>
          <p:nvPr/>
        </p:nvSpPr>
        <p:spPr>
          <a:xfrm rot="5400000">
            <a:off x="1861948" y="3224860"/>
            <a:ext cx="186224" cy="221052"/>
          </a:xfrm>
          <a:prstGeom prst="triangle">
            <a:avLst/>
          </a:prstGeom>
          <a:solidFill>
            <a:srgbClr val="CAF6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cxnSp>
        <p:nvCxnSpPr>
          <p:cNvPr id="26" name="Conexão Reta 77"/>
          <p:cNvCxnSpPr/>
          <p:nvPr/>
        </p:nvCxnSpPr>
        <p:spPr>
          <a:xfrm>
            <a:off x="11000106" y="3341933"/>
            <a:ext cx="0" cy="384083"/>
          </a:xfrm>
          <a:prstGeom prst="line">
            <a:avLst/>
          </a:prstGeom>
          <a:ln w="9525">
            <a:solidFill>
              <a:srgbClr val="8BDDCE"/>
            </a:solidFill>
          </a:ln>
        </p:spPr>
        <p:style>
          <a:lnRef idx="1">
            <a:schemeClr val="accent1"/>
          </a:lnRef>
          <a:fillRef idx="0">
            <a:schemeClr val="accent1"/>
          </a:fillRef>
          <a:effectRef idx="0">
            <a:schemeClr val="accent1"/>
          </a:effectRef>
          <a:fontRef idx="minor">
            <a:schemeClr val="tx1"/>
          </a:fontRef>
        </p:style>
      </p:cxnSp>
      <p:cxnSp>
        <p:nvCxnSpPr>
          <p:cNvPr id="27" name="Straight Connector 150"/>
          <p:cNvCxnSpPr/>
          <p:nvPr/>
        </p:nvCxnSpPr>
        <p:spPr>
          <a:xfrm flipH="1">
            <a:off x="820353" y="3710953"/>
            <a:ext cx="10169673" cy="0"/>
          </a:xfrm>
          <a:prstGeom prst="line">
            <a:avLst/>
          </a:prstGeom>
          <a:ln w="19050">
            <a:solidFill>
              <a:schemeClr val="accent1">
                <a:lumMod val="40000"/>
                <a:lumOff val="6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8" name="Conexão Reta 77"/>
          <p:cNvCxnSpPr/>
          <p:nvPr/>
        </p:nvCxnSpPr>
        <p:spPr>
          <a:xfrm>
            <a:off x="812166" y="3703466"/>
            <a:ext cx="0" cy="179177"/>
          </a:xfrm>
          <a:prstGeom prst="line">
            <a:avLst/>
          </a:prstGeom>
          <a:ln w="9525">
            <a:solidFill>
              <a:srgbClr val="8BDDCE"/>
            </a:solidFill>
          </a:ln>
        </p:spPr>
        <p:style>
          <a:lnRef idx="1">
            <a:schemeClr val="accent1"/>
          </a:lnRef>
          <a:fillRef idx="0">
            <a:schemeClr val="accent1"/>
          </a:fillRef>
          <a:effectRef idx="0">
            <a:schemeClr val="accent1"/>
          </a:effectRef>
          <a:fontRef idx="minor">
            <a:schemeClr val="tx1"/>
          </a:fontRef>
        </p:style>
      </p:cxnSp>
      <p:sp>
        <p:nvSpPr>
          <p:cNvPr id="29" name="Isosceles Triangle 161"/>
          <p:cNvSpPr/>
          <p:nvPr/>
        </p:nvSpPr>
        <p:spPr>
          <a:xfrm rot="5400000">
            <a:off x="7424548" y="3234385"/>
            <a:ext cx="186224" cy="221052"/>
          </a:xfrm>
          <a:prstGeom prst="triangle">
            <a:avLst/>
          </a:prstGeom>
          <a:solidFill>
            <a:srgbClr val="CAF6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30" name="Isosceles Triangle 161"/>
          <p:cNvSpPr/>
          <p:nvPr/>
        </p:nvSpPr>
        <p:spPr>
          <a:xfrm rot="10800000">
            <a:off x="10906888" y="3455365"/>
            <a:ext cx="186224" cy="221052"/>
          </a:xfrm>
          <a:prstGeom prst="triangle">
            <a:avLst/>
          </a:prstGeom>
          <a:solidFill>
            <a:srgbClr val="CAF6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31" name="Isosceles Triangle 161"/>
          <p:cNvSpPr/>
          <p:nvPr/>
        </p:nvSpPr>
        <p:spPr>
          <a:xfrm rot="16200000">
            <a:off x="6795898" y="3600145"/>
            <a:ext cx="186224" cy="221052"/>
          </a:xfrm>
          <a:prstGeom prst="triangle">
            <a:avLst/>
          </a:prstGeom>
          <a:solidFill>
            <a:srgbClr val="CAF6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33" name="TextBox 32"/>
          <p:cNvSpPr txBox="1"/>
          <p:nvPr/>
        </p:nvSpPr>
        <p:spPr>
          <a:xfrm>
            <a:off x="10803917" y="6672573"/>
            <a:ext cx="1385514" cy="215444"/>
          </a:xfrm>
          <a:prstGeom prst="rect">
            <a:avLst/>
          </a:prstGeom>
          <a:noFill/>
        </p:spPr>
        <p:txBody>
          <a:bodyPr wrap="square" rtlCol="0">
            <a:spAutoFit/>
          </a:bodyPr>
          <a:lstStyle/>
          <a:p>
            <a:pPr algn="r"/>
            <a:r>
              <a:rPr lang="pt-PT" sz="800" b="1" i="1" dirty="0" smtClean="0">
                <a:solidFill>
                  <a:srgbClr val="3EA4BA"/>
                </a:solidFill>
                <a:latin typeface="Arial Narrow" panose="020B0606020202030204" pitchFamily="34" charset="0"/>
              </a:rPr>
              <a:t>Ref.E-EICV.01/2022/VD-E.01</a:t>
            </a:r>
            <a:r>
              <a:rPr lang="fr-FR" sz="800" dirty="0" smtClean="0">
                <a:latin typeface="Arial Narrow" panose="020B0606020202030204" pitchFamily="34" charset="0"/>
              </a:rPr>
              <a:t> </a:t>
            </a:r>
            <a:endParaRPr lang="pt-PT" sz="800" dirty="0">
              <a:latin typeface="Arial Narrow" panose="020B0606020202030204" pitchFamily="34" charset="0"/>
            </a:endParaRPr>
          </a:p>
        </p:txBody>
      </p:sp>
      <p:pic>
        <p:nvPicPr>
          <p:cNvPr id="34" name="Picture 2" descr="E:\DOSSIER 2020\atlanticbusinesscenter\flag\flag-waving-250.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311890" y="60112"/>
            <a:ext cx="834614" cy="557523"/>
          </a:xfrm>
          <a:prstGeom prst="rect">
            <a:avLst/>
          </a:prstGeom>
          <a:noFill/>
          <a:extLst>
            <a:ext uri="{909E8E84-426E-40DD-AFC4-6F175D3DCCD1}">
              <a14:hiddenFill xmlns:a14="http://schemas.microsoft.com/office/drawing/2010/main">
                <a:solidFill>
                  <a:srgbClr val="FFFFFF"/>
                </a:solidFill>
              </a14:hiddenFill>
            </a:ext>
          </a:extLst>
        </p:spPr>
      </p:pic>
      <p:sp>
        <p:nvSpPr>
          <p:cNvPr id="35" name="Isosceles Triangle 161"/>
          <p:cNvSpPr/>
          <p:nvPr/>
        </p:nvSpPr>
        <p:spPr>
          <a:xfrm rot="10800000">
            <a:off x="728473" y="3857320"/>
            <a:ext cx="186224" cy="221052"/>
          </a:xfrm>
          <a:prstGeom prst="triangle">
            <a:avLst/>
          </a:prstGeom>
          <a:solidFill>
            <a:srgbClr val="CAF6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36" name="Isosceles Triangle 161"/>
          <p:cNvSpPr/>
          <p:nvPr/>
        </p:nvSpPr>
        <p:spPr>
          <a:xfrm rot="16200000">
            <a:off x="3504058" y="3592525"/>
            <a:ext cx="186224" cy="221052"/>
          </a:xfrm>
          <a:prstGeom prst="triangle">
            <a:avLst/>
          </a:prstGeom>
          <a:solidFill>
            <a:srgbClr val="CAF6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37" name="CaixaDeTexto 118"/>
          <p:cNvSpPr/>
          <p:nvPr/>
        </p:nvSpPr>
        <p:spPr>
          <a:xfrm>
            <a:off x="3535680" y="218370"/>
            <a:ext cx="5172105" cy="450343"/>
          </a:xfrm>
          <a:prstGeom prst="rect">
            <a:avLst/>
          </a:prstGeom>
          <a:noFill/>
          <a:ln>
            <a:noFill/>
          </a:ln>
          <a:effectLst/>
        </p:spPr>
        <p:txBody>
          <a:bodyPr vert="horz" wrap="square" lIns="91440" tIns="45720" rIns="91440" bIns="45720" numCol="1" spcCol="215900" anchor="t"/>
          <a:lstStyle/>
          <a:p>
            <a:pPr algn="ctr"/>
            <a:r>
              <a:rPr lang="fr-FR" i="1" dirty="0" smtClean="0">
                <a:gradFill>
                  <a:gsLst>
                    <a:gs pos="0">
                      <a:srgbClr val="9EE256"/>
                    </a:gs>
                    <a:gs pos="100000">
                      <a:srgbClr val="52762D"/>
                    </a:gs>
                  </a:gsLst>
                  <a:lin scaled="0"/>
                </a:gradFill>
                <a:sym typeface="+mn-ea"/>
              </a:rPr>
              <a:t>COMMENT PARTICIPER ET INSCRIPTION</a:t>
            </a:r>
            <a:endParaRPr lang="fr-FR" i="1" dirty="0">
              <a:gradFill>
                <a:gsLst>
                  <a:gs pos="0">
                    <a:srgbClr val="9EE256"/>
                  </a:gs>
                  <a:gs pos="100000">
                    <a:srgbClr val="52762D"/>
                  </a:gs>
                </a:gsLst>
                <a:lin scaled="0"/>
              </a:gradFill>
              <a:sym typeface="+mn-ea"/>
            </a:endParaRPr>
          </a:p>
        </p:txBody>
      </p:sp>
      <p:sp>
        <p:nvSpPr>
          <p:cNvPr id="38" name="Rectangle: Rounded Corners 137"/>
          <p:cNvSpPr/>
          <p:nvPr/>
        </p:nvSpPr>
        <p:spPr>
          <a:xfrm>
            <a:off x="1099290" y="2344737"/>
            <a:ext cx="2093385" cy="887100"/>
          </a:xfrm>
          <a:prstGeom prst="roundRect">
            <a:avLst>
              <a:gd name="adj" fmla="val 16667"/>
            </a:avLst>
          </a:prstGeom>
          <a:solidFill>
            <a:schemeClr val="bg1">
              <a:lumMod val="95000"/>
            </a:schemeClr>
          </a:solidFill>
          <a:ln w="15875" cap="flat" cmpd="sng" algn="ctr">
            <a:noFill/>
            <a:prstDash val="solid"/>
            <a:headEnd type="none"/>
            <a:tailEnd type="none"/>
          </a:ln>
          <a:effectLst>
            <a:outerShdw blurRad="50800" dist="38100" dir="2700000" algn="tl" rotWithShape="0">
              <a:prstClr val="black">
                <a:alpha val="40000"/>
              </a:prstClr>
            </a:outerShdw>
          </a:effectLst>
        </p:spPr>
        <p:txBody>
          <a:bodyPr vert="horz" wrap="square" lIns="91440" tIns="45720" rIns="91440" bIns="45720" numCol="1" spcCol="215900" anchor="ctr"/>
          <a:lstStyle/>
          <a:p>
            <a:pPr algn="ctr">
              <a:lnSpc>
                <a:spcPts val="1100"/>
              </a:lnSpc>
            </a:pPr>
            <a:r>
              <a:rPr lang="fr-FR" sz="1100" dirty="0">
                <a:solidFill>
                  <a:srgbClr val="287B8C"/>
                </a:solidFill>
                <a:latin typeface="Arial Narrow" panose="020B0606020202030204" pitchFamily="34" charset="0"/>
                <a:sym typeface="+mn-ea"/>
              </a:rPr>
              <a:t>Pour participer au Forum, l’inscription est obligatoire et doit se faire au préalable </a:t>
            </a:r>
            <a:r>
              <a:rPr lang="fr-FR" sz="1100" dirty="0" smtClean="0">
                <a:solidFill>
                  <a:srgbClr val="287B8C"/>
                </a:solidFill>
                <a:latin typeface="Arial Narrow" panose="020B0606020202030204" pitchFamily="34" charset="0"/>
                <a:sym typeface="+mn-ea"/>
              </a:rPr>
              <a:t>via: </a:t>
            </a:r>
            <a:r>
              <a:rPr lang="fr-FR" sz="1100" dirty="0">
                <a:solidFill>
                  <a:srgbClr val="287B8C"/>
                </a:solidFill>
                <a:latin typeface="Arial Narrow" panose="020B0606020202030204" pitchFamily="34" charset="0"/>
                <a:sym typeface="+mn-ea"/>
              </a:rPr>
              <a:t>Inscription en ligne ou à </a:t>
            </a:r>
            <a:r>
              <a:rPr lang="fr-FR" sz="1100" dirty="0" smtClean="0">
                <a:solidFill>
                  <a:srgbClr val="287B8C"/>
                </a:solidFill>
                <a:latin typeface="Arial Narrow" panose="020B0606020202030204" pitchFamily="34" charset="0"/>
                <a:sym typeface="+mn-ea"/>
              </a:rPr>
              <a:t>travers un </a:t>
            </a:r>
            <a:r>
              <a:rPr lang="fr-FR" sz="1100" dirty="0">
                <a:solidFill>
                  <a:srgbClr val="287B8C"/>
                </a:solidFill>
                <a:latin typeface="Arial Narrow" panose="020B0606020202030204" pitchFamily="34" charset="0"/>
                <a:sym typeface="+mn-ea"/>
              </a:rPr>
              <a:t>formulaire d’inscription </a:t>
            </a:r>
            <a:r>
              <a:rPr lang="fr-FR" sz="1100" dirty="0" err="1">
                <a:solidFill>
                  <a:srgbClr val="287B8C"/>
                </a:solidFill>
                <a:latin typeface="Arial Narrow" panose="020B0606020202030204" pitchFamily="34" charset="0"/>
                <a:sym typeface="+mn-ea"/>
              </a:rPr>
              <a:t>dûment</a:t>
            </a:r>
            <a:r>
              <a:rPr lang="fr-FR" sz="1100" dirty="0">
                <a:solidFill>
                  <a:srgbClr val="287B8C"/>
                </a:solidFill>
                <a:latin typeface="Arial Narrow" panose="020B0606020202030204" pitchFamily="34" charset="0"/>
                <a:sym typeface="+mn-ea"/>
              </a:rPr>
              <a:t> </a:t>
            </a:r>
            <a:r>
              <a:rPr lang="fr-FR" sz="1100" dirty="0" smtClean="0">
                <a:solidFill>
                  <a:srgbClr val="287B8C"/>
                </a:solidFill>
                <a:latin typeface="Arial Narrow" panose="020B0606020202030204" pitchFamily="34" charset="0"/>
                <a:sym typeface="+mn-ea"/>
              </a:rPr>
              <a:t>rempli</a:t>
            </a:r>
            <a:endParaRPr lang="pt-PT" sz="1100" dirty="0">
              <a:solidFill>
                <a:srgbClr val="287B8C"/>
              </a:solidFill>
              <a:sym typeface="+mn-ea"/>
            </a:endParaRPr>
          </a:p>
        </p:txBody>
      </p:sp>
      <p:sp>
        <p:nvSpPr>
          <p:cNvPr id="39" name="Linha7"/>
          <p:cNvSpPr/>
          <p:nvPr/>
        </p:nvSpPr>
        <p:spPr>
          <a:xfrm>
            <a:off x="736785" y="2724066"/>
            <a:ext cx="371578" cy="0"/>
          </a:xfrm>
          <a:prstGeom prst="line">
            <a:avLst/>
          </a:prstGeom>
          <a:noFill/>
          <a:ln w="9525" cap="flat" cmpd="sng" algn="ctr">
            <a:solidFill>
              <a:srgbClr val="008CBA"/>
            </a:solidFill>
            <a:prstDash val="solid"/>
            <a:headEnd type="none" w="med" len="med"/>
            <a:tailEnd type="triangle" w="med" len="med"/>
          </a:ln>
          <a:effectLst/>
        </p:spPr>
      </p:sp>
      <p:sp>
        <p:nvSpPr>
          <p:cNvPr id="40" name="Oval 39"/>
          <p:cNvSpPr/>
          <p:nvPr/>
        </p:nvSpPr>
        <p:spPr>
          <a:xfrm>
            <a:off x="4165600" y="1214497"/>
            <a:ext cx="1835150" cy="936508"/>
          </a:xfrm>
          <a:prstGeom prst="ellipse">
            <a:avLst/>
          </a:prstGeom>
          <a:solidFill>
            <a:srgbClr val="287B8C"/>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lnSpc>
                <a:spcPts val="1200"/>
              </a:lnSpc>
            </a:pPr>
            <a:r>
              <a:rPr lang="fr-FR" sz="1100" i="1" dirty="0" smtClean="0">
                <a:solidFill>
                  <a:schemeClr val="bg1"/>
                </a:solidFill>
                <a:latin typeface="Arial Narrow" panose="020B0606020202030204" pitchFamily="34" charset="0"/>
                <a:sym typeface="+mn-ea"/>
              </a:rPr>
              <a:t>Les inscriptions peut </a:t>
            </a:r>
            <a:r>
              <a:rPr lang="fr-FR" sz="1100" i="1" dirty="0">
                <a:solidFill>
                  <a:schemeClr val="bg1"/>
                </a:solidFill>
                <a:latin typeface="Arial Narrow" panose="020B0606020202030204" pitchFamily="34" charset="0"/>
                <a:sym typeface="+mn-ea"/>
              </a:rPr>
              <a:t>se </a:t>
            </a:r>
            <a:r>
              <a:rPr lang="fr-FR" sz="1100" i="1" dirty="0" smtClean="0">
                <a:solidFill>
                  <a:schemeClr val="bg1"/>
                </a:solidFill>
                <a:latin typeface="Arial Narrow" panose="020B0606020202030204" pitchFamily="34" charset="0"/>
                <a:sym typeface="+mn-ea"/>
              </a:rPr>
              <a:t>faire </a:t>
            </a:r>
            <a:r>
              <a:rPr lang="fr-FR" sz="1100" i="1" dirty="0">
                <a:solidFill>
                  <a:schemeClr val="bg1"/>
                </a:solidFill>
                <a:latin typeface="Arial Narrow" panose="020B0606020202030204" pitchFamily="34" charset="0"/>
                <a:sym typeface="+mn-ea"/>
              </a:rPr>
              <a:t>en ligne via la plateforme</a:t>
            </a:r>
            <a:endParaRPr lang="pt-PT" sz="1100" dirty="0">
              <a:solidFill>
                <a:schemeClr val="bg1"/>
              </a:solidFill>
              <a:latin typeface="+mj-lt"/>
              <a:sym typeface="+mn-ea"/>
            </a:endParaRPr>
          </a:p>
        </p:txBody>
      </p:sp>
      <p:sp>
        <p:nvSpPr>
          <p:cNvPr id="41" name="Rectangle: Rounded Corners 137"/>
          <p:cNvSpPr/>
          <p:nvPr/>
        </p:nvSpPr>
        <p:spPr>
          <a:xfrm>
            <a:off x="2877196" y="757914"/>
            <a:ext cx="1570332" cy="506112"/>
          </a:xfrm>
          <a:prstGeom prst="roundRect">
            <a:avLst>
              <a:gd name="adj" fmla="val 16667"/>
            </a:avLst>
          </a:prstGeo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path path="circle">
              <a:fillToRect l="50000" t="50000" r="50000" b="50000"/>
            </a:path>
            <a:tileRect/>
          </a:gradFill>
          <a:ln w="15875" cap="flat" cmpd="sng" algn="ctr">
            <a:noFill/>
            <a:prstDash val="solid"/>
            <a:headEnd type="none"/>
            <a:tailEnd type="none"/>
          </a:ln>
          <a:effectLst/>
        </p:spPr>
        <p:txBody>
          <a:bodyPr vert="horz" wrap="none" lIns="91440" tIns="45720" rIns="91440" bIns="45720" numCol="1" spcCol="215900" anchor="ctr">
            <a:noAutofit/>
          </a:bodyPr>
          <a:lstStyle/>
          <a:p>
            <a:pPr algn="ctr">
              <a:defRPr lang="en-US">
                <a:solidFill>
                  <a:srgbClr val="0099CC"/>
                </a:solidFill>
              </a:defRPr>
            </a:pPr>
            <a:r>
              <a:rPr lang="fr-FR" sz="1200" dirty="0">
                <a:latin typeface="Arial Narrow" panose="020B0606020202030204" pitchFamily="34" charset="0"/>
                <a:sym typeface="+mn-ea"/>
              </a:rPr>
              <a:t>Inscription en ligne</a:t>
            </a:r>
            <a:endParaRPr lang="pt-PT" sz="1200" b="1" dirty="0" smtClean="0">
              <a:solidFill>
                <a:srgbClr val="008CBA"/>
              </a:solidFill>
              <a:latin typeface="Batang" panose="02030600000101010101" pitchFamily="18" charset="-127"/>
              <a:ea typeface="Batang" panose="02030600000101010101" pitchFamily="18" charset="-127"/>
              <a:cs typeface="Century Gothic" panose="020B0502020202020204" pitchFamily="2" charset="0"/>
              <a:sym typeface="+mn-ea"/>
            </a:endParaRPr>
          </a:p>
        </p:txBody>
      </p:sp>
      <p:sp>
        <p:nvSpPr>
          <p:cNvPr id="42" name="Linha7"/>
          <p:cNvSpPr/>
          <p:nvPr/>
        </p:nvSpPr>
        <p:spPr>
          <a:xfrm>
            <a:off x="3667202" y="1680126"/>
            <a:ext cx="484825" cy="0"/>
          </a:xfrm>
          <a:prstGeom prst="line">
            <a:avLst/>
          </a:prstGeom>
          <a:noFill/>
          <a:ln w="9525" cap="flat" cmpd="sng" algn="ctr">
            <a:solidFill>
              <a:srgbClr val="008CBA"/>
            </a:solidFill>
            <a:prstDash val="solid"/>
            <a:headEnd type="none" w="med" len="med"/>
            <a:tailEnd type="triangle" w="med" len="med"/>
          </a:ln>
          <a:effectLst/>
        </p:spPr>
      </p:sp>
      <p:sp>
        <p:nvSpPr>
          <p:cNvPr id="43" name="Oval 42"/>
          <p:cNvSpPr/>
          <p:nvPr/>
        </p:nvSpPr>
        <p:spPr>
          <a:xfrm>
            <a:off x="3624733" y="1118495"/>
            <a:ext cx="86054" cy="87115"/>
          </a:xfrm>
          <a:prstGeom prst="ellipse">
            <a:avLst/>
          </a:prstGeom>
          <a:solidFill>
            <a:srgbClr val="008CBA"/>
          </a:solidFill>
          <a:ln>
            <a:solidFill>
              <a:srgbClr val="008C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a:p>
        </p:txBody>
      </p:sp>
      <p:cxnSp>
        <p:nvCxnSpPr>
          <p:cNvPr id="44" name="Conexão Reta 77"/>
          <p:cNvCxnSpPr/>
          <p:nvPr/>
        </p:nvCxnSpPr>
        <p:spPr>
          <a:xfrm>
            <a:off x="3667761" y="1114424"/>
            <a:ext cx="0" cy="1604411"/>
          </a:xfrm>
          <a:prstGeom prst="line">
            <a:avLst/>
          </a:prstGeom>
          <a:ln w="9525">
            <a:solidFill>
              <a:srgbClr val="008CBA"/>
            </a:solidFill>
          </a:ln>
        </p:spPr>
        <p:style>
          <a:lnRef idx="1">
            <a:schemeClr val="accent1"/>
          </a:lnRef>
          <a:fillRef idx="0">
            <a:schemeClr val="accent1"/>
          </a:fillRef>
          <a:effectRef idx="0">
            <a:schemeClr val="accent1"/>
          </a:effectRef>
          <a:fontRef idx="minor">
            <a:schemeClr val="tx1"/>
          </a:fontRef>
        </p:style>
      </p:cxnSp>
      <p:sp>
        <p:nvSpPr>
          <p:cNvPr id="45" name="Rectangle: Rounded Corners 137"/>
          <p:cNvSpPr/>
          <p:nvPr/>
        </p:nvSpPr>
        <p:spPr>
          <a:xfrm>
            <a:off x="4032990" y="2344737"/>
            <a:ext cx="2093385" cy="887100"/>
          </a:xfrm>
          <a:prstGeom prst="roundRect">
            <a:avLst>
              <a:gd name="adj" fmla="val 16667"/>
            </a:avLst>
          </a:prstGeom>
          <a:solidFill>
            <a:schemeClr val="bg1">
              <a:lumMod val="95000"/>
            </a:schemeClr>
          </a:solidFill>
          <a:ln w="15875" cap="flat" cmpd="sng" algn="ctr">
            <a:noFill/>
            <a:prstDash val="solid"/>
            <a:headEnd type="none"/>
            <a:tailEnd type="none"/>
          </a:ln>
          <a:effectLst>
            <a:outerShdw blurRad="50800" dist="38100" dir="2700000" algn="tl" rotWithShape="0">
              <a:prstClr val="black">
                <a:alpha val="40000"/>
              </a:prstClr>
            </a:outerShdw>
          </a:effectLst>
        </p:spPr>
        <p:txBody>
          <a:bodyPr vert="horz" wrap="square" lIns="91440" tIns="45720" rIns="91440" bIns="45720" numCol="1" spcCol="215900" anchor="ctr"/>
          <a:lstStyle/>
          <a:p>
            <a:pPr algn="ctr">
              <a:lnSpc>
                <a:spcPts val="1100"/>
              </a:lnSpc>
            </a:pPr>
            <a:r>
              <a:rPr lang="fr-FR" sz="1100" i="1" dirty="0" smtClean="0">
                <a:latin typeface="Arial Narrow" panose="020B0606020202030204" pitchFamily="34" charset="0"/>
                <a:sym typeface="+mn-ea"/>
              </a:rPr>
              <a:t>Plateforme d’inscription en ligne: www.emergysonline.com/w/online/</a:t>
            </a:r>
            <a:endParaRPr lang="pt-PT" sz="1100" dirty="0">
              <a:solidFill>
                <a:srgbClr val="287B8C"/>
              </a:solidFill>
              <a:sym typeface="+mn-ea"/>
            </a:endParaRPr>
          </a:p>
        </p:txBody>
      </p:sp>
      <p:sp>
        <p:nvSpPr>
          <p:cNvPr id="46" name="Linha7"/>
          <p:cNvSpPr/>
          <p:nvPr/>
        </p:nvSpPr>
        <p:spPr>
          <a:xfrm>
            <a:off x="3670485" y="2724066"/>
            <a:ext cx="371578" cy="0"/>
          </a:xfrm>
          <a:prstGeom prst="line">
            <a:avLst/>
          </a:prstGeom>
          <a:noFill/>
          <a:ln w="9525" cap="flat" cmpd="sng" algn="ctr">
            <a:solidFill>
              <a:srgbClr val="008CBA"/>
            </a:solidFill>
            <a:prstDash val="solid"/>
            <a:headEnd type="none" w="med" len="med"/>
            <a:tailEnd type="triangle" w="med" len="med"/>
          </a:ln>
          <a:effectLst/>
        </p:spPr>
      </p:sp>
      <p:sp>
        <p:nvSpPr>
          <p:cNvPr id="47" name="Oval 46"/>
          <p:cNvSpPr/>
          <p:nvPr/>
        </p:nvSpPr>
        <p:spPr>
          <a:xfrm>
            <a:off x="7030720" y="1214497"/>
            <a:ext cx="1835150" cy="936508"/>
          </a:xfrm>
          <a:prstGeom prst="ellipse">
            <a:avLst/>
          </a:prstGeom>
          <a:solidFill>
            <a:srgbClr val="287B8C"/>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lnSpc>
                <a:spcPts val="1200"/>
              </a:lnSpc>
            </a:pPr>
            <a:r>
              <a:rPr lang="fr-FR" sz="1100" i="1" dirty="0" smtClean="0">
                <a:solidFill>
                  <a:schemeClr val="bg1"/>
                </a:solidFill>
                <a:latin typeface="Arial Narrow" panose="020B0606020202030204" pitchFamily="34" charset="0"/>
                <a:sym typeface="+mn-ea"/>
              </a:rPr>
              <a:t>Le formulaire </a:t>
            </a:r>
            <a:r>
              <a:rPr lang="fr-FR" sz="1100" i="1" dirty="0">
                <a:solidFill>
                  <a:schemeClr val="bg1"/>
                </a:solidFill>
                <a:latin typeface="Arial Narrow" panose="020B0606020202030204" pitchFamily="34" charset="0"/>
                <a:sym typeface="+mn-ea"/>
              </a:rPr>
              <a:t>d’inscription </a:t>
            </a:r>
            <a:r>
              <a:rPr lang="fr-FR" sz="1100" i="1" dirty="0" smtClean="0">
                <a:solidFill>
                  <a:schemeClr val="bg1"/>
                </a:solidFill>
                <a:latin typeface="Arial Narrow" panose="020B0606020202030204" pitchFamily="34" charset="0"/>
                <a:sym typeface="+mn-ea"/>
              </a:rPr>
              <a:t>peut </a:t>
            </a:r>
            <a:r>
              <a:rPr lang="fr-FR" sz="1100" i="1" dirty="0">
                <a:solidFill>
                  <a:schemeClr val="bg1"/>
                </a:solidFill>
                <a:latin typeface="Arial Narrow" panose="020B0606020202030204" pitchFamily="34" charset="0"/>
                <a:sym typeface="+mn-ea"/>
              </a:rPr>
              <a:t>être téléchargé sur </a:t>
            </a:r>
            <a:r>
              <a:rPr lang="fr-FR" sz="1100" i="1" dirty="0" smtClean="0">
                <a:solidFill>
                  <a:schemeClr val="bg1"/>
                </a:solidFill>
                <a:latin typeface="Arial Narrow" panose="020B0606020202030204" pitchFamily="34" charset="0"/>
                <a:sym typeface="+mn-ea"/>
              </a:rPr>
              <a:t>la </a:t>
            </a:r>
          </a:p>
          <a:p>
            <a:pPr algn="ctr">
              <a:lnSpc>
                <a:spcPts val="1200"/>
              </a:lnSpc>
            </a:pPr>
            <a:r>
              <a:rPr lang="fr-FR" sz="1100" i="1" dirty="0" err="1" smtClean="0">
                <a:solidFill>
                  <a:schemeClr val="bg1"/>
                </a:solidFill>
                <a:latin typeface="Arial Narrow" panose="020B0606020202030204" pitchFamily="34" charset="0"/>
                <a:sym typeface="+mn-ea"/>
              </a:rPr>
              <a:t>plate-forme</a:t>
            </a:r>
            <a:endParaRPr lang="pt-PT" sz="1100" dirty="0">
              <a:solidFill>
                <a:schemeClr val="bg1"/>
              </a:solidFill>
              <a:latin typeface="+mj-lt"/>
              <a:sym typeface="+mn-ea"/>
            </a:endParaRPr>
          </a:p>
        </p:txBody>
      </p:sp>
      <p:sp>
        <p:nvSpPr>
          <p:cNvPr id="48" name="Rectangle: Rounded Corners 137"/>
          <p:cNvSpPr/>
          <p:nvPr/>
        </p:nvSpPr>
        <p:spPr>
          <a:xfrm>
            <a:off x="5742316" y="757914"/>
            <a:ext cx="1570332" cy="506112"/>
          </a:xfrm>
          <a:prstGeom prst="roundRect">
            <a:avLst>
              <a:gd name="adj" fmla="val 16667"/>
            </a:avLst>
          </a:prstGeo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path path="circle">
              <a:fillToRect l="50000" t="50000" r="50000" b="50000"/>
            </a:path>
            <a:tileRect/>
          </a:gradFill>
          <a:ln w="15875" cap="flat" cmpd="sng" algn="ctr">
            <a:noFill/>
            <a:prstDash val="solid"/>
            <a:headEnd type="none"/>
            <a:tailEnd type="none"/>
          </a:ln>
          <a:effectLst/>
        </p:spPr>
        <p:txBody>
          <a:bodyPr vert="horz" wrap="none" lIns="91440" tIns="45720" rIns="91440" bIns="45720" numCol="1" spcCol="215900" anchor="ctr">
            <a:noAutofit/>
          </a:bodyPr>
          <a:lstStyle/>
          <a:p>
            <a:pPr algn="ctr">
              <a:defRPr lang="en-US">
                <a:solidFill>
                  <a:srgbClr val="0099CC"/>
                </a:solidFill>
              </a:defRPr>
            </a:pPr>
            <a:r>
              <a:rPr lang="fr-FR" sz="1200" dirty="0" smtClean="0">
                <a:latin typeface="Arial Narrow" panose="020B0606020202030204" pitchFamily="34" charset="0"/>
                <a:sym typeface="+mn-ea"/>
              </a:rPr>
              <a:t>Formulaire </a:t>
            </a:r>
            <a:r>
              <a:rPr lang="fr-FR" sz="1200" dirty="0">
                <a:latin typeface="Arial Narrow" panose="020B0606020202030204" pitchFamily="34" charset="0"/>
                <a:sym typeface="+mn-ea"/>
              </a:rPr>
              <a:t>d’inscription</a:t>
            </a:r>
            <a:endParaRPr lang="pt-PT" sz="1200" b="1" dirty="0" smtClean="0">
              <a:solidFill>
                <a:srgbClr val="008CBA"/>
              </a:solidFill>
              <a:latin typeface="Batang" panose="02030600000101010101" pitchFamily="18" charset="-127"/>
              <a:ea typeface="Batang" panose="02030600000101010101" pitchFamily="18" charset="-127"/>
              <a:cs typeface="Century Gothic" panose="020B0502020202020204" pitchFamily="2" charset="0"/>
              <a:sym typeface="+mn-ea"/>
            </a:endParaRPr>
          </a:p>
        </p:txBody>
      </p:sp>
      <p:sp>
        <p:nvSpPr>
          <p:cNvPr id="49" name="Linha7"/>
          <p:cNvSpPr/>
          <p:nvPr/>
        </p:nvSpPr>
        <p:spPr>
          <a:xfrm>
            <a:off x="6532322" y="1680126"/>
            <a:ext cx="484825" cy="0"/>
          </a:xfrm>
          <a:prstGeom prst="line">
            <a:avLst/>
          </a:prstGeom>
          <a:noFill/>
          <a:ln w="9525" cap="flat" cmpd="sng" algn="ctr">
            <a:solidFill>
              <a:srgbClr val="008CBA"/>
            </a:solidFill>
            <a:prstDash val="solid"/>
            <a:headEnd type="none" w="med" len="med"/>
            <a:tailEnd type="triangle" w="med" len="med"/>
          </a:ln>
          <a:effectLst/>
        </p:spPr>
      </p:sp>
      <p:sp>
        <p:nvSpPr>
          <p:cNvPr id="50" name="Oval 49"/>
          <p:cNvSpPr/>
          <p:nvPr/>
        </p:nvSpPr>
        <p:spPr>
          <a:xfrm>
            <a:off x="6489853" y="1118495"/>
            <a:ext cx="86054" cy="87115"/>
          </a:xfrm>
          <a:prstGeom prst="ellipse">
            <a:avLst/>
          </a:prstGeom>
          <a:solidFill>
            <a:srgbClr val="008CBA"/>
          </a:solidFill>
          <a:ln>
            <a:solidFill>
              <a:srgbClr val="008C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a:p>
        </p:txBody>
      </p:sp>
      <p:cxnSp>
        <p:nvCxnSpPr>
          <p:cNvPr id="51" name="Conexão Reta 77"/>
          <p:cNvCxnSpPr/>
          <p:nvPr/>
        </p:nvCxnSpPr>
        <p:spPr>
          <a:xfrm>
            <a:off x="6532881" y="1114424"/>
            <a:ext cx="0" cy="1604411"/>
          </a:xfrm>
          <a:prstGeom prst="line">
            <a:avLst/>
          </a:prstGeom>
          <a:ln w="9525">
            <a:solidFill>
              <a:srgbClr val="008CBA"/>
            </a:solidFill>
          </a:ln>
        </p:spPr>
        <p:style>
          <a:lnRef idx="1">
            <a:schemeClr val="accent1"/>
          </a:lnRef>
          <a:fillRef idx="0">
            <a:schemeClr val="accent1"/>
          </a:fillRef>
          <a:effectRef idx="0">
            <a:schemeClr val="accent1"/>
          </a:effectRef>
          <a:fontRef idx="minor">
            <a:schemeClr val="tx1"/>
          </a:fontRef>
        </p:style>
      </p:cxnSp>
      <p:sp>
        <p:nvSpPr>
          <p:cNvPr id="52" name="Rectangle: Rounded Corners 137"/>
          <p:cNvSpPr/>
          <p:nvPr/>
        </p:nvSpPr>
        <p:spPr>
          <a:xfrm>
            <a:off x="6898110" y="2344737"/>
            <a:ext cx="2093385" cy="887100"/>
          </a:xfrm>
          <a:prstGeom prst="roundRect">
            <a:avLst>
              <a:gd name="adj" fmla="val 16667"/>
            </a:avLst>
          </a:prstGeom>
          <a:solidFill>
            <a:schemeClr val="bg1">
              <a:lumMod val="95000"/>
            </a:schemeClr>
          </a:solidFill>
          <a:ln w="15875" cap="flat" cmpd="sng" algn="ctr">
            <a:noFill/>
            <a:prstDash val="solid"/>
            <a:headEnd type="none"/>
            <a:tailEnd type="none"/>
          </a:ln>
          <a:effectLst>
            <a:outerShdw blurRad="50800" dist="38100" dir="2700000" algn="tl" rotWithShape="0">
              <a:prstClr val="black">
                <a:alpha val="40000"/>
              </a:prstClr>
            </a:outerShdw>
          </a:effectLst>
        </p:spPr>
        <p:txBody>
          <a:bodyPr vert="horz" wrap="square" lIns="91440" tIns="45720" rIns="91440" bIns="45720" numCol="1" spcCol="215900" anchor="ctr"/>
          <a:lstStyle/>
          <a:p>
            <a:pPr algn="ctr">
              <a:lnSpc>
                <a:spcPts val="1100"/>
              </a:lnSpc>
            </a:pPr>
            <a:r>
              <a:rPr lang="fr-FR" sz="1100" i="1" dirty="0">
                <a:latin typeface="Arial Narrow" panose="020B0606020202030204" pitchFamily="34" charset="0"/>
                <a:sym typeface="+mn-ea"/>
              </a:rPr>
              <a:t>Télécharger le </a:t>
            </a:r>
            <a:r>
              <a:rPr lang="fr-FR" sz="1100" i="1" dirty="0" smtClean="0">
                <a:latin typeface="Arial Narrow" panose="020B0606020202030204" pitchFamily="34" charset="0"/>
                <a:sym typeface="+mn-ea"/>
              </a:rPr>
              <a:t>formulaire: www.emergysonline.com/w/form/</a:t>
            </a:r>
            <a:endParaRPr lang="pt-PT" sz="1100" dirty="0">
              <a:solidFill>
                <a:srgbClr val="287B8C"/>
              </a:solidFill>
              <a:sym typeface="+mn-ea"/>
            </a:endParaRPr>
          </a:p>
        </p:txBody>
      </p:sp>
      <p:sp>
        <p:nvSpPr>
          <p:cNvPr id="53" name="Linha7"/>
          <p:cNvSpPr/>
          <p:nvPr/>
        </p:nvSpPr>
        <p:spPr>
          <a:xfrm>
            <a:off x="6535605" y="2724066"/>
            <a:ext cx="371578" cy="0"/>
          </a:xfrm>
          <a:prstGeom prst="line">
            <a:avLst/>
          </a:prstGeom>
          <a:noFill/>
          <a:ln w="9525" cap="flat" cmpd="sng" algn="ctr">
            <a:solidFill>
              <a:srgbClr val="008CBA"/>
            </a:solidFill>
            <a:prstDash val="solid"/>
            <a:headEnd type="none" w="med" len="med"/>
            <a:tailEnd type="triangle" w="med" len="med"/>
          </a:ln>
          <a:effectLst/>
        </p:spPr>
      </p:sp>
      <p:sp>
        <p:nvSpPr>
          <p:cNvPr id="54" name="Oval 53"/>
          <p:cNvSpPr/>
          <p:nvPr/>
        </p:nvSpPr>
        <p:spPr>
          <a:xfrm>
            <a:off x="10010140" y="1222117"/>
            <a:ext cx="1835150" cy="936508"/>
          </a:xfrm>
          <a:prstGeom prst="ellipse">
            <a:avLst/>
          </a:prstGeom>
          <a:solidFill>
            <a:srgbClr val="287B8C"/>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lnSpc>
                <a:spcPts val="1200"/>
              </a:lnSpc>
            </a:pPr>
            <a:r>
              <a:rPr lang="fr-FR" sz="1100" i="1" dirty="0" smtClean="0">
                <a:solidFill>
                  <a:schemeClr val="bg1"/>
                </a:solidFill>
                <a:latin typeface="Arial Narrow" panose="020B0606020202030204" pitchFamily="34" charset="0"/>
                <a:sym typeface="+mn-ea"/>
              </a:rPr>
              <a:t>Les </a:t>
            </a:r>
            <a:r>
              <a:rPr lang="fr-FR" sz="1100" dirty="0" smtClean="0">
                <a:latin typeface="Arial Narrow" panose="020B0606020202030204" pitchFamily="34" charset="0"/>
                <a:sym typeface="+mn-ea"/>
              </a:rPr>
              <a:t>documents </a:t>
            </a:r>
            <a:r>
              <a:rPr lang="fr-FR" sz="1100" dirty="0">
                <a:latin typeface="Arial Narrow" panose="020B0606020202030204" pitchFamily="34" charset="0"/>
                <a:sym typeface="+mn-ea"/>
              </a:rPr>
              <a:t>d‘évènement</a:t>
            </a:r>
            <a:endParaRPr lang="pt-PT" sz="1100" b="1" dirty="0">
              <a:solidFill>
                <a:srgbClr val="008CBA"/>
              </a:solidFill>
              <a:latin typeface="Batang" panose="02030600000101010101" pitchFamily="18" charset="-127"/>
              <a:ea typeface="Batang" panose="02030600000101010101" pitchFamily="18" charset="-127"/>
              <a:cs typeface="Century Gothic" panose="020B0502020202020204" pitchFamily="2" charset="0"/>
              <a:sym typeface="+mn-ea"/>
            </a:endParaRPr>
          </a:p>
          <a:p>
            <a:pPr algn="ctr">
              <a:lnSpc>
                <a:spcPts val="1200"/>
              </a:lnSpc>
            </a:pPr>
            <a:r>
              <a:rPr lang="fr-FR" sz="1100" i="1" dirty="0" smtClean="0">
                <a:solidFill>
                  <a:schemeClr val="bg1"/>
                </a:solidFill>
                <a:latin typeface="Arial Narrow" panose="020B0606020202030204" pitchFamily="34" charset="0"/>
                <a:sym typeface="+mn-ea"/>
              </a:rPr>
              <a:t> peut </a:t>
            </a:r>
            <a:r>
              <a:rPr lang="fr-FR" sz="1100" i="1" dirty="0">
                <a:solidFill>
                  <a:schemeClr val="bg1"/>
                </a:solidFill>
                <a:latin typeface="Arial Narrow" panose="020B0606020202030204" pitchFamily="34" charset="0"/>
                <a:sym typeface="+mn-ea"/>
              </a:rPr>
              <a:t>être téléchargé sur </a:t>
            </a:r>
            <a:r>
              <a:rPr lang="fr-FR" sz="1100" i="1" dirty="0" smtClean="0">
                <a:solidFill>
                  <a:schemeClr val="bg1"/>
                </a:solidFill>
                <a:latin typeface="Arial Narrow" panose="020B0606020202030204" pitchFamily="34" charset="0"/>
                <a:sym typeface="+mn-ea"/>
              </a:rPr>
              <a:t>la </a:t>
            </a:r>
            <a:r>
              <a:rPr lang="fr-FR" sz="1100" i="1" dirty="0" err="1" smtClean="0">
                <a:solidFill>
                  <a:schemeClr val="bg1"/>
                </a:solidFill>
                <a:latin typeface="Arial Narrow" panose="020B0606020202030204" pitchFamily="34" charset="0"/>
                <a:sym typeface="+mn-ea"/>
              </a:rPr>
              <a:t>plate-forme</a:t>
            </a:r>
            <a:endParaRPr lang="pt-PT" sz="1100" dirty="0">
              <a:solidFill>
                <a:schemeClr val="bg1"/>
              </a:solidFill>
              <a:latin typeface="+mj-lt"/>
              <a:sym typeface="+mn-ea"/>
            </a:endParaRPr>
          </a:p>
        </p:txBody>
      </p:sp>
      <p:sp>
        <p:nvSpPr>
          <p:cNvPr id="55" name="Rectangle: Rounded Corners 137"/>
          <p:cNvSpPr/>
          <p:nvPr/>
        </p:nvSpPr>
        <p:spPr>
          <a:xfrm>
            <a:off x="8721736" y="765534"/>
            <a:ext cx="1570332" cy="506112"/>
          </a:xfrm>
          <a:prstGeom prst="roundRect">
            <a:avLst>
              <a:gd name="adj" fmla="val 16667"/>
            </a:avLst>
          </a:prstGeo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path path="circle">
              <a:fillToRect l="50000" t="50000" r="50000" b="50000"/>
            </a:path>
            <a:tileRect/>
          </a:gradFill>
          <a:ln w="15875" cap="flat" cmpd="sng" algn="ctr">
            <a:noFill/>
            <a:prstDash val="solid"/>
            <a:headEnd type="none"/>
            <a:tailEnd type="none"/>
          </a:ln>
          <a:effectLst/>
        </p:spPr>
        <p:txBody>
          <a:bodyPr vert="horz" wrap="none" lIns="91440" tIns="45720" rIns="91440" bIns="45720" numCol="1" spcCol="215900" anchor="ctr">
            <a:noAutofit/>
          </a:bodyPr>
          <a:lstStyle/>
          <a:p>
            <a:pPr algn="ctr">
              <a:defRPr lang="en-US">
                <a:solidFill>
                  <a:srgbClr val="0099CC"/>
                </a:solidFill>
              </a:defRPr>
            </a:pPr>
            <a:r>
              <a:rPr lang="fr-FR" sz="1200" dirty="0" smtClean="0">
                <a:latin typeface="Arial Narrow" panose="020B0606020202030204" pitchFamily="34" charset="0"/>
                <a:sym typeface="+mn-ea"/>
              </a:rPr>
              <a:t>Documents d‘évènement</a:t>
            </a:r>
            <a:endParaRPr lang="pt-PT" sz="1200" b="1" dirty="0" smtClean="0">
              <a:solidFill>
                <a:srgbClr val="008CBA"/>
              </a:solidFill>
              <a:latin typeface="Batang" panose="02030600000101010101" pitchFamily="18" charset="-127"/>
              <a:ea typeface="Batang" panose="02030600000101010101" pitchFamily="18" charset="-127"/>
              <a:cs typeface="Century Gothic" panose="020B0502020202020204" pitchFamily="2" charset="0"/>
              <a:sym typeface="+mn-ea"/>
            </a:endParaRPr>
          </a:p>
        </p:txBody>
      </p:sp>
      <p:sp>
        <p:nvSpPr>
          <p:cNvPr id="56" name="Linha7"/>
          <p:cNvSpPr/>
          <p:nvPr/>
        </p:nvSpPr>
        <p:spPr>
          <a:xfrm>
            <a:off x="9511742" y="1687746"/>
            <a:ext cx="484825" cy="0"/>
          </a:xfrm>
          <a:prstGeom prst="line">
            <a:avLst/>
          </a:prstGeom>
          <a:noFill/>
          <a:ln w="9525" cap="flat" cmpd="sng" algn="ctr">
            <a:solidFill>
              <a:srgbClr val="008CBA"/>
            </a:solidFill>
            <a:prstDash val="solid"/>
            <a:headEnd type="none" w="med" len="med"/>
            <a:tailEnd type="triangle" w="med" len="med"/>
          </a:ln>
          <a:effectLst/>
        </p:spPr>
      </p:sp>
      <p:sp>
        <p:nvSpPr>
          <p:cNvPr id="57" name="Oval 56"/>
          <p:cNvSpPr/>
          <p:nvPr/>
        </p:nvSpPr>
        <p:spPr>
          <a:xfrm>
            <a:off x="9469273" y="1126115"/>
            <a:ext cx="86054" cy="87115"/>
          </a:xfrm>
          <a:prstGeom prst="ellipse">
            <a:avLst/>
          </a:prstGeom>
          <a:solidFill>
            <a:srgbClr val="008CBA"/>
          </a:solidFill>
          <a:ln>
            <a:solidFill>
              <a:srgbClr val="008C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a:p>
        </p:txBody>
      </p:sp>
      <p:cxnSp>
        <p:nvCxnSpPr>
          <p:cNvPr id="58" name="Conexão Reta 77"/>
          <p:cNvCxnSpPr/>
          <p:nvPr/>
        </p:nvCxnSpPr>
        <p:spPr>
          <a:xfrm>
            <a:off x="9512301" y="1122044"/>
            <a:ext cx="0" cy="1604411"/>
          </a:xfrm>
          <a:prstGeom prst="line">
            <a:avLst/>
          </a:prstGeom>
          <a:ln w="9525">
            <a:solidFill>
              <a:srgbClr val="008CBA"/>
            </a:solidFill>
          </a:ln>
        </p:spPr>
        <p:style>
          <a:lnRef idx="1">
            <a:schemeClr val="accent1"/>
          </a:lnRef>
          <a:fillRef idx="0">
            <a:schemeClr val="accent1"/>
          </a:fillRef>
          <a:effectRef idx="0">
            <a:schemeClr val="accent1"/>
          </a:effectRef>
          <a:fontRef idx="minor">
            <a:schemeClr val="tx1"/>
          </a:fontRef>
        </p:style>
      </p:cxnSp>
      <p:sp>
        <p:nvSpPr>
          <p:cNvPr id="59" name="Rectangle: Rounded Corners 137"/>
          <p:cNvSpPr/>
          <p:nvPr/>
        </p:nvSpPr>
        <p:spPr>
          <a:xfrm>
            <a:off x="9877530" y="2352357"/>
            <a:ext cx="2093385" cy="887100"/>
          </a:xfrm>
          <a:prstGeom prst="roundRect">
            <a:avLst>
              <a:gd name="adj" fmla="val 16667"/>
            </a:avLst>
          </a:prstGeom>
          <a:solidFill>
            <a:schemeClr val="bg1">
              <a:lumMod val="95000"/>
            </a:schemeClr>
          </a:solidFill>
          <a:ln w="15875" cap="flat" cmpd="sng" algn="ctr">
            <a:noFill/>
            <a:prstDash val="solid"/>
            <a:headEnd type="none"/>
            <a:tailEnd type="none"/>
          </a:ln>
          <a:effectLst>
            <a:outerShdw blurRad="50800" dist="38100" dir="2700000" algn="tl" rotWithShape="0">
              <a:prstClr val="black">
                <a:alpha val="40000"/>
              </a:prstClr>
            </a:outerShdw>
          </a:effectLst>
        </p:spPr>
        <p:txBody>
          <a:bodyPr vert="horz" wrap="square" lIns="91440" tIns="45720" rIns="91440" bIns="45720" numCol="1" spcCol="215900" anchor="ctr"/>
          <a:lstStyle/>
          <a:p>
            <a:pPr algn="ctr">
              <a:lnSpc>
                <a:spcPts val="1100"/>
              </a:lnSpc>
            </a:pPr>
            <a:r>
              <a:rPr lang="fr-FR" sz="1100" i="1" dirty="0">
                <a:latin typeface="Arial Narrow" panose="020B0606020202030204" pitchFamily="34" charset="0"/>
                <a:sym typeface="+mn-ea"/>
              </a:rPr>
              <a:t>Télécharger </a:t>
            </a:r>
            <a:r>
              <a:rPr lang="fr-FR" sz="1100" i="1" dirty="0" smtClean="0">
                <a:latin typeface="Arial Narrow" panose="020B0606020202030204" pitchFamily="34" charset="0"/>
                <a:sym typeface="+mn-ea"/>
              </a:rPr>
              <a:t>les </a:t>
            </a:r>
            <a:r>
              <a:rPr lang="fr-FR" sz="1100" dirty="0" smtClean="0">
                <a:latin typeface="Arial Narrow" panose="020B0606020202030204" pitchFamily="34" charset="0"/>
                <a:sym typeface="+mn-ea"/>
              </a:rPr>
              <a:t>documents</a:t>
            </a:r>
            <a:r>
              <a:rPr lang="fr-FR" sz="1100" i="1" dirty="0" smtClean="0">
                <a:latin typeface="Arial Narrow" panose="020B0606020202030204" pitchFamily="34" charset="0"/>
                <a:sym typeface="+mn-ea"/>
              </a:rPr>
              <a:t>: www.emergysonline.com/w/doc/</a:t>
            </a:r>
            <a:endParaRPr lang="pt-PT" sz="1100" dirty="0">
              <a:solidFill>
                <a:srgbClr val="287B8C"/>
              </a:solidFill>
              <a:sym typeface="+mn-ea"/>
            </a:endParaRPr>
          </a:p>
        </p:txBody>
      </p:sp>
      <p:sp>
        <p:nvSpPr>
          <p:cNvPr id="60" name="Linha7"/>
          <p:cNvSpPr/>
          <p:nvPr/>
        </p:nvSpPr>
        <p:spPr>
          <a:xfrm>
            <a:off x="9515025" y="2731686"/>
            <a:ext cx="371578" cy="0"/>
          </a:xfrm>
          <a:prstGeom prst="line">
            <a:avLst/>
          </a:prstGeom>
          <a:noFill/>
          <a:ln w="9525" cap="flat" cmpd="sng" algn="ctr">
            <a:solidFill>
              <a:srgbClr val="008CBA"/>
            </a:solidFill>
            <a:prstDash val="solid"/>
            <a:headEnd type="none" w="med" len="med"/>
            <a:tailEnd type="triangle" w="med" len="med"/>
          </a:ln>
          <a:effectLst/>
        </p:spPr>
      </p:sp>
      <p:sp>
        <p:nvSpPr>
          <p:cNvPr id="61" name="Oval 60"/>
          <p:cNvSpPr/>
          <p:nvPr/>
        </p:nvSpPr>
        <p:spPr>
          <a:xfrm>
            <a:off x="1254760" y="4536817"/>
            <a:ext cx="1835150" cy="936508"/>
          </a:xfrm>
          <a:prstGeom prst="ellipse">
            <a:avLst/>
          </a:prstGeom>
          <a:solidFill>
            <a:srgbClr val="287B8C"/>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lnSpc>
                <a:spcPts val="1100"/>
              </a:lnSpc>
            </a:pPr>
            <a:endParaRPr lang="pt-PT" sz="1100" dirty="0" smtClean="0">
              <a:latin typeface="Arial Narrow" panose="020B0606020202030204" pitchFamily="34" charset="0"/>
            </a:endParaRPr>
          </a:p>
          <a:p>
            <a:pPr algn="ctr">
              <a:lnSpc>
                <a:spcPts val="1100"/>
              </a:lnSpc>
            </a:pPr>
            <a:r>
              <a:rPr lang="pt-PT" sz="1100" dirty="0" smtClean="0">
                <a:latin typeface="Arial Narrow" panose="020B0606020202030204" pitchFamily="34" charset="0"/>
              </a:rPr>
              <a:t>Un </a:t>
            </a:r>
            <a:r>
              <a:rPr lang="pt-PT" sz="1100" dirty="0">
                <a:latin typeface="Arial Narrow" panose="020B0606020202030204" pitchFamily="34" charset="0"/>
              </a:rPr>
              <a:t>soutien est consenti pour les réservations de voyages aériens, auprès des compagnies </a:t>
            </a:r>
            <a:r>
              <a:rPr lang="pt-PT" sz="1100" dirty="0" smtClean="0">
                <a:latin typeface="Arial Narrow" panose="020B0606020202030204" pitchFamily="34" charset="0"/>
              </a:rPr>
              <a:t>aériennes</a:t>
            </a:r>
            <a:endParaRPr lang="pt-PT" sz="1100" dirty="0">
              <a:solidFill>
                <a:schemeClr val="bg1"/>
              </a:solidFill>
              <a:latin typeface="+mj-lt"/>
              <a:sym typeface="+mn-ea"/>
            </a:endParaRPr>
          </a:p>
        </p:txBody>
      </p:sp>
      <p:sp>
        <p:nvSpPr>
          <p:cNvPr id="62" name="Rectangle: Rounded Corners 137"/>
          <p:cNvSpPr/>
          <p:nvPr/>
        </p:nvSpPr>
        <p:spPr>
          <a:xfrm>
            <a:off x="139274" y="4080234"/>
            <a:ext cx="1224496" cy="506112"/>
          </a:xfrm>
          <a:prstGeom prst="roundRect">
            <a:avLst>
              <a:gd name="adj" fmla="val 16667"/>
            </a:avLst>
          </a:prstGeo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path path="circle">
              <a:fillToRect l="50000" t="50000" r="50000" b="50000"/>
            </a:path>
            <a:tileRect/>
          </a:gradFill>
          <a:ln w="15875" cap="flat" cmpd="sng" algn="ctr">
            <a:noFill/>
            <a:prstDash val="solid"/>
            <a:headEnd type="none"/>
            <a:tailEnd type="none"/>
          </a:ln>
          <a:effectLst/>
        </p:spPr>
        <p:txBody>
          <a:bodyPr vert="horz" wrap="none" lIns="91440" tIns="45720" rIns="91440" bIns="45720" numCol="1" spcCol="215900" anchor="ctr">
            <a:noAutofit/>
          </a:bodyPr>
          <a:lstStyle/>
          <a:p>
            <a:pPr defTabSz="914400">
              <a:spcBef>
                <a:spcPct val="50000"/>
              </a:spcBef>
              <a:defRPr/>
            </a:pPr>
            <a:r>
              <a:rPr lang="pt-PT" altLang="pt-PT" sz="1200" dirty="0">
                <a:latin typeface="Arial Narrow" pitchFamily="34" charset="0"/>
              </a:rPr>
              <a:t>Voyage aériens</a:t>
            </a:r>
          </a:p>
        </p:txBody>
      </p:sp>
      <p:sp>
        <p:nvSpPr>
          <p:cNvPr id="63" name="Linha7"/>
          <p:cNvSpPr/>
          <p:nvPr/>
        </p:nvSpPr>
        <p:spPr>
          <a:xfrm>
            <a:off x="756362" y="5002446"/>
            <a:ext cx="484825" cy="0"/>
          </a:xfrm>
          <a:prstGeom prst="line">
            <a:avLst/>
          </a:prstGeom>
          <a:noFill/>
          <a:ln w="9525" cap="flat" cmpd="sng" algn="ctr">
            <a:solidFill>
              <a:srgbClr val="008CBA"/>
            </a:solidFill>
            <a:prstDash val="solid"/>
            <a:headEnd type="none" w="med" len="med"/>
            <a:tailEnd type="triangle" w="med" len="med"/>
          </a:ln>
          <a:effectLst/>
        </p:spPr>
      </p:sp>
      <p:sp>
        <p:nvSpPr>
          <p:cNvPr id="64" name="Oval 63"/>
          <p:cNvSpPr/>
          <p:nvPr/>
        </p:nvSpPr>
        <p:spPr>
          <a:xfrm>
            <a:off x="713893" y="4440815"/>
            <a:ext cx="86054" cy="87115"/>
          </a:xfrm>
          <a:prstGeom prst="ellipse">
            <a:avLst/>
          </a:prstGeom>
          <a:solidFill>
            <a:srgbClr val="008CBA"/>
          </a:solidFill>
          <a:ln>
            <a:solidFill>
              <a:srgbClr val="008C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a:p>
        </p:txBody>
      </p:sp>
      <p:cxnSp>
        <p:nvCxnSpPr>
          <p:cNvPr id="65" name="Conexão Reta 77"/>
          <p:cNvCxnSpPr/>
          <p:nvPr/>
        </p:nvCxnSpPr>
        <p:spPr>
          <a:xfrm>
            <a:off x="756921" y="4436744"/>
            <a:ext cx="0" cy="1604411"/>
          </a:xfrm>
          <a:prstGeom prst="line">
            <a:avLst/>
          </a:prstGeom>
          <a:ln w="9525">
            <a:solidFill>
              <a:srgbClr val="008CBA"/>
            </a:solidFill>
          </a:ln>
        </p:spPr>
        <p:style>
          <a:lnRef idx="1">
            <a:schemeClr val="accent1"/>
          </a:lnRef>
          <a:fillRef idx="0">
            <a:schemeClr val="accent1"/>
          </a:fillRef>
          <a:effectRef idx="0">
            <a:schemeClr val="accent1"/>
          </a:effectRef>
          <a:fontRef idx="minor">
            <a:schemeClr val="tx1"/>
          </a:fontRef>
        </p:style>
      </p:cxnSp>
      <p:sp>
        <p:nvSpPr>
          <p:cNvPr id="66" name="Rectangle: Rounded Corners 137"/>
          <p:cNvSpPr/>
          <p:nvPr/>
        </p:nvSpPr>
        <p:spPr>
          <a:xfrm>
            <a:off x="1122150" y="5667057"/>
            <a:ext cx="2298125" cy="887100"/>
          </a:xfrm>
          <a:prstGeom prst="roundRect">
            <a:avLst>
              <a:gd name="adj" fmla="val 16667"/>
            </a:avLst>
          </a:prstGeom>
          <a:solidFill>
            <a:schemeClr val="bg1">
              <a:lumMod val="95000"/>
            </a:schemeClr>
          </a:solidFill>
          <a:ln w="15875" cap="flat" cmpd="sng" algn="ctr">
            <a:noFill/>
            <a:prstDash val="solid"/>
            <a:headEnd type="none"/>
            <a:tailEnd type="none"/>
          </a:ln>
          <a:effectLst>
            <a:outerShdw blurRad="50800" dist="38100" dir="2700000" algn="tl" rotWithShape="0">
              <a:prstClr val="black">
                <a:alpha val="40000"/>
              </a:prstClr>
            </a:outerShdw>
          </a:effectLst>
        </p:spPr>
        <p:txBody>
          <a:bodyPr vert="horz" wrap="square" lIns="91440" tIns="45720" rIns="91440" bIns="45720" numCol="1" spcCol="215900" anchor="ctr"/>
          <a:lstStyle/>
          <a:p>
            <a:pPr algn="ctr">
              <a:lnSpc>
                <a:spcPts val="1100"/>
              </a:lnSpc>
            </a:pPr>
            <a:r>
              <a:rPr lang="fr-FR" sz="1100" i="1" dirty="0">
                <a:latin typeface="Arial Narrow" panose="020B0606020202030204" pitchFamily="34" charset="0"/>
                <a:sym typeface="+mn-ea"/>
              </a:rPr>
              <a:t>R</a:t>
            </a:r>
            <a:r>
              <a:rPr lang="pt-PT" sz="1100" dirty="0" smtClean="0">
                <a:latin typeface="Arial Narrow" panose="020B0606020202030204" pitchFamily="34" charset="0"/>
              </a:rPr>
              <a:t>éservations des </a:t>
            </a:r>
            <a:r>
              <a:rPr lang="pt-PT" sz="1100" dirty="0">
                <a:latin typeface="Arial Narrow" panose="020B0606020202030204" pitchFamily="34" charset="0"/>
              </a:rPr>
              <a:t>voyages </a:t>
            </a:r>
            <a:r>
              <a:rPr lang="pt-PT" sz="1100" dirty="0" smtClean="0">
                <a:latin typeface="Arial Narrow" panose="020B0606020202030204" pitchFamily="34" charset="0"/>
              </a:rPr>
              <a:t>aériens</a:t>
            </a:r>
            <a:r>
              <a:rPr lang="fr-FR" sz="1100" i="1" dirty="0" smtClean="0">
                <a:latin typeface="Arial Narrow" panose="020B0606020202030204" pitchFamily="34" charset="0"/>
                <a:sym typeface="+mn-ea"/>
              </a:rPr>
              <a:t>: www.emergysonline.com/w/flights/</a:t>
            </a:r>
            <a:endParaRPr lang="pt-PT" sz="1100" dirty="0">
              <a:solidFill>
                <a:srgbClr val="287B8C"/>
              </a:solidFill>
              <a:sym typeface="+mn-ea"/>
            </a:endParaRPr>
          </a:p>
        </p:txBody>
      </p:sp>
      <p:sp>
        <p:nvSpPr>
          <p:cNvPr id="67" name="Linha7"/>
          <p:cNvSpPr/>
          <p:nvPr/>
        </p:nvSpPr>
        <p:spPr>
          <a:xfrm>
            <a:off x="759645" y="6046386"/>
            <a:ext cx="371578" cy="0"/>
          </a:xfrm>
          <a:prstGeom prst="line">
            <a:avLst/>
          </a:prstGeom>
          <a:noFill/>
          <a:ln w="9525" cap="flat" cmpd="sng" algn="ctr">
            <a:solidFill>
              <a:srgbClr val="008CBA"/>
            </a:solidFill>
            <a:prstDash val="solid"/>
            <a:headEnd type="none" w="med" len="med"/>
            <a:tailEnd type="triangle" w="med" len="med"/>
          </a:ln>
          <a:effectLst/>
        </p:spPr>
      </p:sp>
      <p:sp>
        <p:nvSpPr>
          <p:cNvPr id="69" name="Oval 68"/>
          <p:cNvSpPr/>
          <p:nvPr/>
        </p:nvSpPr>
        <p:spPr>
          <a:xfrm>
            <a:off x="4142740" y="4529197"/>
            <a:ext cx="1835150" cy="936508"/>
          </a:xfrm>
          <a:prstGeom prst="ellipse">
            <a:avLst/>
          </a:prstGeom>
          <a:solidFill>
            <a:srgbClr val="287B8C"/>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lnSpc>
                <a:spcPts val="1100"/>
              </a:lnSpc>
            </a:pPr>
            <a:endParaRPr lang="pt-PT" sz="1100" dirty="0" smtClean="0">
              <a:latin typeface="Arial Narrow" panose="020B0606020202030204" pitchFamily="34" charset="0"/>
            </a:endParaRPr>
          </a:p>
          <a:p>
            <a:pPr algn="ctr">
              <a:lnSpc>
                <a:spcPts val="1100"/>
              </a:lnSpc>
            </a:pPr>
            <a:r>
              <a:rPr lang="fr-FR" sz="1100" dirty="0">
                <a:latin typeface="Arial Narrow" panose="020B0606020202030204" pitchFamily="34" charset="0"/>
              </a:rPr>
              <a:t>L'organisation peut aider et réserver l'hébergement nécessaire partout dans le </a:t>
            </a:r>
            <a:r>
              <a:rPr lang="fr-FR" sz="1100" dirty="0" smtClean="0">
                <a:latin typeface="Arial Narrow" panose="020B0606020202030204" pitchFamily="34" charset="0"/>
              </a:rPr>
              <a:t>monde</a:t>
            </a:r>
            <a:endParaRPr lang="pt-PT" sz="1100" dirty="0">
              <a:solidFill>
                <a:schemeClr val="bg1"/>
              </a:solidFill>
              <a:latin typeface="+mj-lt"/>
              <a:sym typeface="+mn-ea"/>
            </a:endParaRPr>
          </a:p>
        </p:txBody>
      </p:sp>
      <p:sp>
        <p:nvSpPr>
          <p:cNvPr id="70" name="Rectangle: Rounded Corners 137"/>
          <p:cNvSpPr/>
          <p:nvPr/>
        </p:nvSpPr>
        <p:spPr>
          <a:xfrm>
            <a:off x="2938684" y="4072614"/>
            <a:ext cx="1401637" cy="506112"/>
          </a:xfrm>
          <a:prstGeom prst="roundRect">
            <a:avLst>
              <a:gd name="adj" fmla="val 16667"/>
            </a:avLst>
          </a:prstGeo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path path="circle">
              <a:fillToRect l="50000" t="50000" r="50000" b="50000"/>
            </a:path>
            <a:tileRect/>
          </a:gradFill>
          <a:ln w="15875" cap="flat" cmpd="sng" algn="ctr">
            <a:noFill/>
            <a:prstDash val="solid"/>
            <a:headEnd type="none"/>
            <a:tailEnd type="none"/>
          </a:ln>
          <a:effectLst/>
        </p:spPr>
        <p:txBody>
          <a:bodyPr vert="horz" wrap="none" lIns="91440" tIns="45720" rIns="91440" bIns="45720" numCol="1" spcCol="215900" anchor="ctr">
            <a:noAutofit/>
          </a:bodyPr>
          <a:lstStyle/>
          <a:p>
            <a:pPr algn="ctr" defTabSz="914400">
              <a:spcBef>
                <a:spcPct val="50000"/>
              </a:spcBef>
              <a:defRPr/>
            </a:pPr>
            <a:r>
              <a:rPr lang="pt-PT" altLang="pt-PT" sz="1200" dirty="0" smtClean="0">
                <a:latin typeface="Arial Narrow" pitchFamily="34" charset="0"/>
              </a:rPr>
              <a:t>Hébergement</a:t>
            </a:r>
            <a:endParaRPr lang="pt-PT" altLang="pt-PT" sz="1200" dirty="0">
              <a:latin typeface="Arial Narrow" pitchFamily="34" charset="0"/>
            </a:endParaRPr>
          </a:p>
        </p:txBody>
      </p:sp>
      <p:sp>
        <p:nvSpPr>
          <p:cNvPr id="71" name="Linha7"/>
          <p:cNvSpPr/>
          <p:nvPr/>
        </p:nvSpPr>
        <p:spPr>
          <a:xfrm>
            <a:off x="3644342" y="4994826"/>
            <a:ext cx="484825" cy="0"/>
          </a:xfrm>
          <a:prstGeom prst="line">
            <a:avLst/>
          </a:prstGeom>
          <a:noFill/>
          <a:ln w="9525" cap="flat" cmpd="sng" algn="ctr">
            <a:solidFill>
              <a:srgbClr val="008CBA"/>
            </a:solidFill>
            <a:prstDash val="solid"/>
            <a:headEnd type="none" w="med" len="med"/>
            <a:tailEnd type="triangle" w="med" len="med"/>
          </a:ln>
          <a:effectLst/>
        </p:spPr>
      </p:sp>
      <p:sp>
        <p:nvSpPr>
          <p:cNvPr id="72" name="Oval 71"/>
          <p:cNvSpPr/>
          <p:nvPr/>
        </p:nvSpPr>
        <p:spPr>
          <a:xfrm>
            <a:off x="3601873" y="4433195"/>
            <a:ext cx="86054" cy="87115"/>
          </a:xfrm>
          <a:prstGeom prst="ellipse">
            <a:avLst/>
          </a:prstGeom>
          <a:solidFill>
            <a:srgbClr val="008CBA"/>
          </a:solidFill>
          <a:ln>
            <a:solidFill>
              <a:srgbClr val="008C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a:p>
        </p:txBody>
      </p:sp>
      <p:cxnSp>
        <p:nvCxnSpPr>
          <p:cNvPr id="73" name="Conexão Reta 77"/>
          <p:cNvCxnSpPr/>
          <p:nvPr/>
        </p:nvCxnSpPr>
        <p:spPr>
          <a:xfrm>
            <a:off x="3644901" y="4429124"/>
            <a:ext cx="0" cy="1604411"/>
          </a:xfrm>
          <a:prstGeom prst="line">
            <a:avLst/>
          </a:prstGeom>
          <a:ln w="9525">
            <a:solidFill>
              <a:srgbClr val="008CBA"/>
            </a:solidFill>
          </a:ln>
        </p:spPr>
        <p:style>
          <a:lnRef idx="1">
            <a:schemeClr val="accent1"/>
          </a:lnRef>
          <a:fillRef idx="0">
            <a:schemeClr val="accent1"/>
          </a:fillRef>
          <a:effectRef idx="0">
            <a:schemeClr val="accent1"/>
          </a:effectRef>
          <a:fontRef idx="minor">
            <a:schemeClr val="tx1"/>
          </a:fontRef>
        </p:style>
      </p:cxnSp>
      <p:sp>
        <p:nvSpPr>
          <p:cNvPr id="74" name="Rectangle: Rounded Corners 137"/>
          <p:cNvSpPr/>
          <p:nvPr/>
        </p:nvSpPr>
        <p:spPr>
          <a:xfrm>
            <a:off x="4010130" y="5659437"/>
            <a:ext cx="2298125" cy="887100"/>
          </a:xfrm>
          <a:prstGeom prst="roundRect">
            <a:avLst>
              <a:gd name="adj" fmla="val 16667"/>
            </a:avLst>
          </a:prstGeom>
          <a:solidFill>
            <a:schemeClr val="bg1">
              <a:lumMod val="95000"/>
            </a:schemeClr>
          </a:solidFill>
          <a:ln w="15875" cap="flat" cmpd="sng" algn="ctr">
            <a:noFill/>
            <a:prstDash val="solid"/>
            <a:headEnd type="none"/>
            <a:tailEnd type="none"/>
          </a:ln>
          <a:effectLst>
            <a:outerShdw blurRad="50800" dist="38100" dir="2700000" algn="tl" rotWithShape="0">
              <a:prstClr val="black">
                <a:alpha val="40000"/>
              </a:prstClr>
            </a:outerShdw>
          </a:effectLst>
        </p:spPr>
        <p:txBody>
          <a:bodyPr vert="horz" wrap="square" lIns="91440" tIns="45720" rIns="91440" bIns="45720" numCol="1" spcCol="215900" anchor="ctr"/>
          <a:lstStyle/>
          <a:p>
            <a:pPr algn="ctr">
              <a:lnSpc>
                <a:spcPts val="1100"/>
              </a:lnSpc>
            </a:pPr>
            <a:r>
              <a:rPr lang="fr-FR" sz="1100" i="1" dirty="0">
                <a:latin typeface="Arial Narrow" panose="020B0606020202030204" pitchFamily="34" charset="0"/>
                <a:sym typeface="+mn-ea"/>
              </a:rPr>
              <a:t>R</a:t>
            </a:r>
            <a:r>
              <a:rPr lang="pt-PT" sz="1100" dirty="0" smtClean="0">
                <a:latin typeface="Arial Narrow" panose="020B0606020202030204" pitchFamily="34" charset="0"/>
              </a:rPr>
              <a:t>éservations </a:t>
            </a:r>
            <a:r>
              <a:rPr lang="fr-FR" sz="1100" dirty="0">
                <a:latin typeface="Arial Narrow" panose="020B0606020202030204" pitchFamily="34" charset="0"/>
              </a:rPr>
              <a:t>d</a:t>
            </a:r>
            <a:r>
              <a:rPr lang="fr-FR" sz="1100" dirty="0" smtClean="0">
                <a:latin typeface="Arial Narrow" panose="020B0606020202030204" pitchFamily="34" charset="0"/>
              </a:rPr>
              <a:t>'hébergement</a:t>
            </a:r>
            <a:r>
              <a:rPr lang="fr-FR" sz="1100" i="1" dirty="0" smtClean="0">
                <a:latin typeface="Arial Narrow" panose="020B0606020202030204" pitchFamily="34" charset="0"/>
                <a:sym typeface="+mn-ea"/>
              </a:rPr>
              <a:t>: www.emergysonline.com/w/hotels/</a:t>
            </a:r>
            <a:endParaRPr lang="pt-PT" sz="1100" dirty="0">
              <a:solidFill>
                <a:srgbClr val="287B8C"/>
              </a:solidFill>
              <a:sym typeface="+mn-ea"/>
            </a:endParaRPr>
          </a:p>
        </p:txBody>
      </p:sp>
      <p:sp>
        <p:nvSpPr>
          <p:cNvPr id="75" name="Linha7"/>
          <p:cNvSpPr/>
          <p:nvPr/>
        </p:nvSpPr>
        <p:spPr>
          <a:xfrm>
            <a:off x="3647625" y="6038766"/>
            <a:ext cx="371578" cy="0"/>
          </a:xfrm>
          <a:prstGeom prst="line">
            <a:avLst/>
          </a:prstGeom>
          <a:noFill/>
          <a:ln w="9525" cap="flat" cmpd="sng" algn="ctr">
            <a:solidFill>
              <a:srgbClr val="008CBA"/>
            </a:solidFill>
            <a:prstDash val="solid"/>
            <a:headEnd type="none" w="med" len="med"/>
            <a:tailEnd type="triangle" w="med" len="med"/>
          </a:ln>
          <a:effectLst/>
        </p:spPr>
      </p:sp>
      <p:sp>
        <p:nvSpPr>
          <p:cNvPr id="76" name="Oval 75"/>
          <p:cNvSpPr/>
          <p:nvPr/>
        </p:nvSpPr>
        <p:spPr>
          <a:xfrm>
            <a:off x="7000240" y="4521577"/>
            <a:ext cx="1835150" cy="936508"/>
          </a:xfrm>
          <a:prstGeom prst="ellipse">
            <a:avLst/>
          </a:prstGeom>
          <a:solidFill>
            <a:srgbClr val="287B8C"/>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lnSpc>
                <a:spcPts val="1100"/>
              </a:lnSpc>
            </a:pPr>
            <a:endParaRPr lang="pt-PT" sz="1100" dirty="0" smtClean="0">
              <a:latin typeface="Arial Narrow" panose="020B0606020202030204" pitchFamily="34" charset="0"/>
            </a:endParaRPr>
          </a:p>
          <a:p>
            <a:pPr algn="ctr">
              <a:lnSpc>
                <a:spcPts val="1100"/>
              </a:lnSpc>
            </a:pPr>
            <a:r>
              <a:rPr lang="fr-FR" sz="1100" dirty="0">
                <a:latin typeface="Arial Narrow" panose="020B0606020202030204" pitchFamily="34" charset="0"/>
              </a:rPr>
              <a:t>L'organisation assure </a:t>
            </a:r>
            <a:r>
              <a:rPr lang="fr-FR" sz="1100" dirty="0" smtClean="0">
                <a:latin typeface="Arial Narrow" panose="020B0606020202030204" pitchFamily="34" charset="0"/>
              </a:rPr>
              <a:t>l</a:t>
            </a:r>
            <a:r>
              <a:rPr lang="fr-FR" altLang="pt-PT" sz="1100" dirty="0" smtClean="0">
                <a:latin typeface="Arial Narrow" pitchFamily="34" charset="0"/>
              </a:rPr>
              <a:t>es </a:t>
            </a:r>
            <a:r>
              <a:rPr lang="fr-FR" altLang="pt-PT" sz="1100" dirty="0">
                <a:latin typeface="Arial Narrow" pitchFamily="34" charset="0"/>
              </a:rPr>
              <a:t>services de </a:t>
            </a:r>
            <a:r>
              <a:rPr lang="fr-FR" altLang="pt-PT" sz="1100" dirty="0" smtClean="0">
                <a:latin typeface="Arial Narrow" pitchFamily="34" charset="0"/>
              </a:rPr>
              <a:t>déjeuner et </a:t>
            </a:r>
            <a:r>
              <a:rPr lang="pt-PT" sz="1100" dirty="0"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sym typeface="+mn-ea"/>
              </a:rPr>
              <a:t>Pause-café</a:t>
            </a:r>
            <a:endParaRPr lang="en-GB" sz="1100" dirty="0">
              <a:solidFill>
                <a:schemeClr val="bg1"/>
              </a:solidFill>
              <a:latin typeface="Arial Narrow" panose="020B0606020202030204" pitchFamily="34" charset="0"/>
              <a:ea typeface="Century Gothic" panose="020B0502020202020204" pitchFamily="2" charset="0"/>
              <a:cs typeface="Century Gothic" panose="020B0502020202020204" pitchFamily="2" charset="0"/>
              <a:sym typeface="+mn-ea"/>
            </a:endParaRPr>
          </a:p>
          <a:p>
            <a:pPr algn="ctr">
              <a:lnSpc>
                <a:spcPts val="1100"/>
              </a:lnSpc>
            </a:pPr>
            <a:r>
              <a:rPr lang="fr-FR" altLang="pt-PT" sz="1100" dirty="0" smtClean="0">
                <a:latin typeface="Arial Narrow" pitchFamily="34" charset="0"/>
              </a:rPr>
              <a:t> </a:t>
            </a:r>
            <a:r>
              <a:rPr lang="fr-FR" altLang="pt-PT" sz="1100" dirty="0">
                <a:latin typeface="Arial Narrow" pitchFamily="34" charset="0"/>
              </a:rPr>
              <a:t>pendant les jours de l'</a:t>
            </a:r>
            <a:r>
              <a:rPr lang="fr-FR" altLang="pt-PT" sz="1100" dirty="0" err="1">
                <a:latin typeface="Arial Narrow" pitchFamily="34" charset="0"/>
              </a:rPr>
              <a:t>événement</a:t>
            </a:r>
            <a:endParaRPr lang="pt-PT" sz="1100" dirty="0">
              <a:solidFill>
                <a:schemeClr val="bg1"/>
              </a:solidFill>
              <a:latin typeface="+mj-lt"/>
              <a:sym typeface="+mn-ea"/>
            </a:endParaRPr>
          </a:p>
        </p:txBody>
      </p:sp>
      <p:sp>
        <p:nvSpPr>
          <p:cNvPr id="77" name="Rectangle: Rounded Corners 137"/>
          <p:cNvSpPr/>
          <p:nvPr/>
        </p:nvSpPr>
        <p:spPr>
          <a:xfrm>
            <a:off x="5713897" y="4064994"/>
            <a:ext cx="1566210" cy="506112"/>
          </a:xfrm>
          <a:prstGeom prst="roundRect">
            <a:avLst>
              <a:gd name="adj" fmla="val 16667"/>
            </a:avLst>
          </a:prstGeo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path path="circle">
              <a:fillToRect l="50000" t="50000" r="50000" b="50000"/>
            </a:path>
            <a:tileRect/>
          </a:gradFill>
          <a:ln w="15875" cap="flat" cmpd="sng" algn="ctr">
            <a:noFill/>
            <a:prstDash val="solid"/>
            <a:headEnd type="none"/>
            <a:tailEnd type="none"/>
          </a:ln>
          <a:effectLst/>
        </p:spPr>
        <p:txBody>
          <a:bodyPr vert="horz" wrap="none" lIns="91440" tIns="45720" rIns="91440" bIns="45720" numCol="1" spcCol="215900" anchor="ctr">
            <a:noAutofit/>
          </a:bodyPr>
          <a:lstStyle/>
          <a:p>
            <a:pPr algn="ctr">
              <a:lnSpc>
                <a:spcPts val="1100"/>
              </a:lnSpc>
            </a:pPr>
            <a:r>
              <a:rPr lang="pt-PT" sz="1200" i="1" dirty="0">
                <a:latin typeface="Arial Narrow" panose="020B0606020202030204" pitchFamily="34" charset="0"/>
              </a:rPr>
              <a:t>Services de restauration</a:t>
            </a:r>
          </a:p>
        </p:txBody>
      </p:sp>
      <p:sp>
        <p:nvSpPr>
          <p:cNvPr id="78" name="Linha7"/>
          <p:cNvSpPr/>
          <p:nvPr/>
        </p:nvSpPr>
        <p:spPr>
          <a:xfrm>
            <a:off x="6501842" y="4987206"/>
            <a:ext cx="484825" cy="0"/>
          </a:xfrm>
          <a:prstGeom prst="line">
            <a:avLst/>
          </a:prstGeom>
          <a:noFill/>
          <a:ln w="9525" cap="flat" cmpd="sng" algn="ctr">
            <a:solidFill>
              <a:srgbClr val="008CBA"/>
            </a:solidFill>
            <a:prstDash val="solid"/>
            <a:headEnd type="none" w="med" len="med"/>
            <a:tailEnd type="triangle" w="med" len="med"/>
          </a:ln>
          <a:effectLst/>
        </p:spPr>
      </p:sp>
      <p:sp>
        <p:nvSpPr>
          <p:cNvPr id="79" name="Oval 78"/>
          <p:cNvSpPr/>
          <p:nvPr/>
        </p:nvSpPr>
        <p:spPr>
          <a:xfrm>
            <a:off x="6459373" y="4425575"/>
            <a:ext cx="86054" cy="87115"/>
          </a:xfrm>
          <a:prstGeom prst="ellipse">
            <a:avLst/>
          </a:prstGeom>
          <a:solidFill>
            <a:srgbClr val="008CBA"/>
          </a:solidFill>
          <a:ln>
            <a:solidFill>
              <a:srgbClr val="008C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a:p>
        </p:txBody>
      </p:sp>
      <p:cxnSp>
        <p:nvCxnSpPr>
          <p:cNvPr id="80" name="Conexão Reta 77"/>
          <p:cNvCxnSpPr/>
          <p:nvPr/>
        </p:nvCxnSpPr>
        <p:spPr>
          <a:xfrm>
            <a:off x="6502401" y="4421504"/>
            <a:ext cx="0" cy="1604411"/>
          </a:xfrm>
          <a:prstGeom prst="line">
            <a:avLst/>
          </a:prstGeom>
          <a:ln w="9525">
            <a:solidFill>
              <a:srgbClr val="008CBA"/>
            </a:solidFill>
          </a:ln>
        </p:spPr>
        <p:style>
          <a:lnRef idx="1">
            <a:schemeClr val="accent1"/>
          </a:lnRef>
          <a:fillRef idx="0">
            <a:schemeClr val="accent1"/>
          </a:fillRef>
          <a:effectRef idx="0">
            <a:schemeClr val="accent1"/>
          </a:effectRef>
          <a:fontRef idx="minor">
            <a:schemeClr val="tx1"/>
          </a:fontRef>
        </p:style>
      </p:cxnSp>
      <p:sp>
        <p:nvSpPr>
          <p:cNvPr id="81" name="Rectangle: Rounded Corners 137"/>
          <p:cNvSpPr/>
          <p:nvPr/>
        </p:nvSpPr>
        <p:spPr>
          <a:xfrm>
            <a:off x="6906730" y="5590857"/>
            <a:ext cx="2289505" cy="887100"/>
          </a:xfrm>
          <a:prstGeom prst="roundRect">
            <a:avLst>
              <a:gd name="adj" fmla="val 16667"/>
            </a:avLst>
          </a:prstGeom>
          <a:solidFill>
            <a:schemeClr val="bg1">
              <a:lumMod val="95000"/>
            </a:schemeClr>
          </a:solidFill>
          <a:ln w="15875" cap="flat" cmpd="sng" algn="ctr">
            <a:noFill/>
            <a:prstDash val="solid"/>
            <a:headEnd type="none"/>
            <a:tailEnd type="none"/>
          </a:ln>
          <a:effectLst>
            <a:outerShdw blurRad="50800" dist="38100" dir="2700000" algn="tl" rotWithShape="0">
              <a:prstClr val="black">
                <a:alpha val="40000"/>
              </a:prstClr>
            </a:outerShdw>
          </a:effectLst>
        </p:spPr>
        <p:txBody>
          <a:bodyPr vert="horz" wrap="square" lIns="91440" tIns="45720" rIns="91440" bIns="45720" numCol="1" spcCol="215900" anchor="ctr"/>
          <a:lstStyle/>
          <a:p>
            <a:pPr algn="ctr">
              <a:lnSpc>
                <a:spcPts val="1100"/>
              </a:lnSpc>
            </a:pPr>
            <a:r>
              <a:rPr lang="fr-FR" sz="1100" i="1" dirty="0">
                <a:latin typeface="Arial Narrow" panose="020B0606020202030204" pitchFamily="34" charset="0"/>
                <a:sym typeface="+mn-ea"/>
              </a:rPr>
              <a:t>R</a:t>
            </a:r>
            <a:r>
              <a:rPr lang="pt-PT" sz="1100" dirty="0" smtClean="0">
                <a:latin typeface="Arial Narrow" panose="020B0606020202030204" pitchFamily="34" charset="0"/>
              </a:rPr>
              <a:t>éservation </a:t>
            </a:r>
            <a:r>
              <a:rPr lang="fr-FR" sz="1100" dirty="0" smtClean="0">
                <a:latin typeface="Arial Narrow" panose="020B0606020202030204" pitchFamily="34" charset="0"/>
              </a:rPr>
              <a:t>service de </a:t>
            </a:r>
            <a:r>
              <a:rPr lang="pt-PT" sz="1100" i="1" dirty="0" smtClean="0">
                <a:latin typeface="Arial Narrow" panose="020B0606020202030204" pitchFamily="34" charset="0"/>
              </a:rPr>
              <a:t>catering</a:t>
            </a:r>
            <a:r>
              <a:rPr lang="fr-FR" sz="1100" i="1" dirty="0" smtClean="0">
                <a:latin typeface="Arial Narrow" panose="020B0606020202030204" pitchFamily="34" charset="0"/>
                <a:sym typeface="+mn-ea"/>
              </a:rPr>
              <a:t>: www.emergysonline.com/w/</a:t>
            </a:r>
            <a:r>
              <a:rPr lang="pt-PT" sz="1100" i="1" dirty="0" smtClean="0">
                <a:latin typeface="Arial Narrow" panose="020B0606020202030204" pitchFamily="34" charset="0"/>
              </a:rPr>
              <a:t>catering/</a:t>
            </a:r>
            <a:endParaRPr lang="pt-PT" sz="1100" i="1" dirty="0">
              <a:latin typeface="Arial Narrow" panose="020B0606020202030204" pitchFamily="34" charset="0"/>
            </a:endParaRPr>
          </a:p>
        </p:txBody>
      </p:sp>
      <p:sp>
        <p:nvSpPr>
          <p:cNvPr id="82" name="Linha7"/>
          <p:cNvSpPr/>
          <p:nvPr/>
        </p:nvSpPr>
        <p:spPr>
          <a:xfrm>
            <a:off x="6505125" y="6031146"/>
            <a:ext cx="371578" cy="0"/>
          </a:xfrm>
          <a:prstGeom prst="line">
            <a:avLst/>
          </a:prstGeom>
          <a:noFill/>
          <a:ln w="9525" cap="flat" cmpd="sng" algn="ctr">
            <a:solidFill>
              <a:srgbClr val="008CBA"/>
            </a:solidFill>
            <a:prstDash val="solid"/>
            <a:headEnd type="none" w="med" len="med"/>
            <a:tailEnd type="triangle" w="med" len="med"/>
          </a:ln>
          <a:effectLst/>
        </p:spPr>
      </p:sp>
      <p:sp>
        <p:nvSpPr>
          <p:cNvPr id="83" name="Oval 82"/>
          <p:cNvSpPr/>
          <p:nvPr/>
        </p:nvSpPr>
        <p:spPr>
          <a:xfrm>
            <a:off x="9827260" y="4521577"/>
            <a:ext cx="1835150" cy="936508"/>
          </a:xfrm>
          <a:prstGeom prst="ellipse">
            <a:avLst/>
          </a:prstGeom>
          <a:solidFill>
            <a:srgbClr val="287B8C"/>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lnSpc>
                <a:spcPts val="1100"/>
              </a:lnSpc>
            </a:pPr>
            <a:r>
              <a:rPr lang="pt-PT" sz="1100" dirty="0" smtClean="0">
                <a:latin typeface="Arial Narrow" panose="020B0606020202030204" pitchFamily="34" charset="0"/>
              </a:rPr>
              <a:t>Au </a:t>
            </a:r>
            <a:r>
              <a:rPr lang="pt-PT" sz="1100" dirty="0">
                <a:latin typeface="Arial Narrow" panose="020B0606020202030204" pitchFamily="34" charset="0"/>
              </a:rPr>
              <a:t>Cap-Vert, </a:t>
            </a:r>
            <a:r>
              <a:rPr lang="pt-PT" sz="1100" dirty="0" smtClean="0">
                <a:latin typeface="Arial Narrow" panose="020B0606020202030204" pitchFamily="34" charset="0"/>
              </a:rPr>
              <a:t>sont </a:t>
            </a:r>
            <a:r>
              <a:rPr lang="pt-PT" sz="1100" dirty="0">
                <a:latin typeface="Arial Narrow" panose="020B0606020202030204" pitchFamily="34" charset="0"/>
              </a:rPr>
              <a:t>assurés des moyens de transport sur </a:t>
            </a:r>
            <a:r>
              <a:rPr lang="pt-PT" sz="1100" dirty="0" smtClean="0">
                <a:latin typeface="Arial Narrow" panose="020B0606020202030204" pitchFamily="34" charset="0"/>
              </a:rPr>
              <a:t>tous les </a:t>
            </a:r>
            <a:r>
              <a:rPr lang="pt-PT" sz="1100" dirty="0">
                <a:latin typeface="Arial Narrow" panose="020B0606020202030204" pitchFamily="34" charset="0"/>
              </a:rPr>
              <a:t>trajets </a:t>
            </a:r>
            <a:r>
              <a:rPr lang="pt-PT" sz="1100" dirty="0" smtClean="0">
                <a:latin typeface="Arial Narrow" panose="020B0606020202030204" pitchFamily="34" charset="0"/>
              </a:rPr>
              <a:t>pour les participants</a:t>
            </a:r>
            <a:endParaRPr lang="pt-PT" sz="1100" dirty="0">
              <a:solidFill>
                <a:schemeClr val="bg1"/>
              </a:solidFill>
              <a:latin typeface="+mj-lt"/>
              <a:sym typeface="+mn-ea"/>
            </a:endParaRPr>
          </a:p>
        </p:txBody>
      </p:sp>
      <p:sp>
        <p:nvSpPr>
          <p:cNvPr id="84" name="Rectangle: Rounded Corners 137"/>
          <p:cNvSpPr/>
          <p:nvPr/>
        </p:nvSpPr>
        <p:spPr>
          <a:xfrm>
            <a:off x="8711774" y="4064994"/>
            <a:ext cx="1224496" cy="506112"/>
          </a:xfrm>
          <a:prstGeom prst="roundRect">
            <a:avLst>
              <a:gd name="adj" fmla="val 16667"/>
            </a:avLst>
          </a:prstGeo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path path="circle">
              <a:fillToRect l="50000" t="50000" r="50000" b="50000"/>
            </a:path>
            <a:tileRect/>
          </a:gradFill>
          <a:ln w="15875" cap="flat" cmpd="sng" algn="ctr">
            <a:noFill/>
            <a:prstDash val="solid"/>
            <a:headEnd type="none"/>
            <a:tailEnd type="none"/>
          </a:ln>
          <a:effectLst/>
        </p:spPr>
        <p:txBody>
          <a:bodyPr vert="horz" wrap="none" lIns="91440" tIns="45720" rIns="91440" bIns="45720" numCol="1" spcCol="215900" anchor="ctr">
            <a:noAutofit/>
          </a:bodyPr>
          <a:lstStyle/>
          <a:p>
            <a:pPr algn="ctr">
              <a:lnSpc>
                <a:spcPts val="1100"/>
              </a:lnSpc>
            </a:pPr>
            <a:r>
              <a:rPr lang="pt-PT" sz="1200" dirty="0">
                <a:latin typeface="Arial Narrow" panose="020B0606020202030204" pitchFamily="34" charset="0"/>
              </a:rPr>
              <a:t>Transferts</a:t>
            </a:r>
          </a:p>
        </p:txBody>
      </p:sp>
      <p:sp>
        <p:nvSpPr>
          <p:cNvPr id="85" name="Linha7"/>
          <p:cNvSpPr/>
          <p:nvPr/>
        </p:nvSpPr>
        <p:spPr>
          <a:xfrm>
            <a:off x="9328862" y="4987206"/>
            <a:ext cx="484825" cy="0"/>
          </a:xfrm>
          <a:prstGeom prst="line">
            <a:avLst/>
          </a:prstGeom>
          <a:noFill/>
          <a:ln w="9525" cap="flat" cmpd="sng" algn="ctr">
            <a:solidFill>
              <a:srgbClr val="008CBA"/>
            </a:solidFill>
            <a:prstDash val="solid"/>
            <a:headEnd type="none" w="med" len="med"/>
            <a:tailEnd type="triangle" w="med" len="med"/>
          </a:ln>
          <a:effectLst/>
        </p:spPr>
      </p:sp>
      <p:sp>
        <p:nvSpPr>
          <p:cNvPr id="86" name="Oval 85"/>
          <p:cNvSpPr/>
          <p:nvPr/>
        </p:nvSpPr>
        <p:spPr>
          <a:xfrm>
            <a:off x="9286393" y="4425575"/>
            <a:ext cx="86054" cy="87115"/>
          </a:xfrm>
          <a:prstGeom prst="ellipse">
            <a:avLst/>
          </a:prstGeom>
          <a:solidFill>
            <a:srgbClr val="008CBA"/>
          </a:solidFill>
          <a:ln>
            <a:solidFill>
              <a:srgbClr val="008C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a:p>
        </p:txBody>
      </p:sp>
      <p:cxnSp>
        <p:nvCxnSpPr>
          <p:cNvPr id="87" name="Conexão Reta 77"/>
          <p:cNvCxnSpPr/>
          <p:nvPr/>
        </p:nvCxnSpPr>
        <p:spPr>
          <a:xfrm>
            <a:off x="9329421" y="4421504"/>
            <a:ext cx="0" cy="1604411"/>
          </a:xfrm>
          <a:prstGeom prst="line">
            <a:avLst/>
          </a:prstGeom>
          <a:ln w="9525">
            <a:solidFill>
              <a:srgbClr val="008CBA"/>
            </a:solidFill>
          </a:ln>
        </p:spPr>
        <p:style>
          <a:lnRef idx="1">
            <a:schemeClr val="accent1"/>
          </a:lnRef>
          <a:fillRef idx="0">
            <a:schemeClr val="accent1"/>
          </a:fillRef>
          <a:effectRef idx="0">
            <a:schemeClr val="accent1"/>
          </a:effectRef>
          <a:fontRef idx="minor">
            <a:schemeClr val="tx1"/>
          </a:fontRef>
        </p:style>
      </p:cxnSp>
      <p:sp>
        <p:nvSpPr>
          <p:cNvPr id="88" name="Rectangle: Rounded Corners 137"/>
          <p:cNvSpPr/>
          <p:nvPr/>
        </p:nvSpPr>
        <p:spPr>
          <a:xfrm>
            <a:off x="9694650" y="5651817"/>
            <a:ext cx="2280236" cy="887100"/>
          </a:xfrm>
          <a:prstGeom prst="roundRect">
            <a:avLst>
              <a:gd name="adj" fmla="val 16667"/>
            </a:avLst>
          </a:prstGeom>
          <a:solidFill>
            <a:schemeClr val="bg1">
              <a:lumMod val="95000"/>
            </a:schemeClr>
          </a:solidFill>
          <a:ln w="15875" cap="flat" cmpd="sng" algn="ctr">
            <a:noFill/>
            <a:prstDash val="solid"/>
            <a:headEnd type="none"/>
            <a:tailEnd type="none"/>
          </a:ln>
          <a:effectLst>
            <a:outerShdw blurRad="50800" dist="38100" dir="2700000" algn="tl" rotWithShape="0">
              <a:prstClr val="black">
                <a:alpha val="40000"/>
              </a:prstClr>
            </a:outerShdw>
          </a:effectLst>
        </p:spPr>
        <p:txBody>
          <a:bodyPr vert="horz" wrap="square" lIns="91440" tIns="45720" rIns="91440" bIns="45720" numCol="1" spcCol="215900" anchor="ctr"/>
          <a:lstStyle/>
          <a:p>
            <a:pPr algn="ctr">
              <a:lnSpc>
                <a:spcPts val="1100"/>
              </a:lnSpc>
            </a:pPr>
            <a:r>
              <a:rPr lang="fr-FR" sz="1100" i="1" dirty="0">
                <a:latin typeface="Arial Narrow" panose="020B0606020202030204" pitchFamily="34" charset="0"/>
                <a:sym typeface="+mn-ea"/>
              </a:rPr>
              <a:t>R</a:t>
            </a:r>
            <a:r>
              <a:rPr lang="pt-PT" sz="1100" dirty="0" smtClean="0">
                <a:latin typeface="Arial Narrow" panose="020B0606020202030204" pitchFamily="34" charset="0"/>
              </a:rPr>
              <a:t>éservations service </a:t>
            </a:r>
            <a:r>
              <a:rPr lang="pt-PT" sz="1100" dirty="0" smtClean="0">
                <a:latin typeface="Arial Narrow" panose="020B0606020202030204" pitchFamily="34" charset="0"/>
                <a:sym typeface="+mn-ea"/>
              </a:rPr>
              <a:t>t</a:t>
            </a:r>
            <a:r>
              <a:rPr lang="pt-PT" sz="1100" dirty="0" smtClean="0">
                <a:latin typeface="Arial Narrow" panose="020B0606020202030204" pitchFamily="34" charset="0"/>
              </a:rPr>
              <a:t>ransferts</a:t>
            </a:r>
            <a:r>
              <a:rPr lang="fr-FR" sz="1100" i="1" dirty="0" smtClean="0">
                <a:latin typeface="Arial Narrow" panose="020B0606020202030204" pitchFamily="34" charset="0"/>
                <a:sym typeface="+mn-ea"/>
              </a:rPr>
              <a:t>: www.emergysonline.com/w/</a:t>
            </a:r>
            <a:r>
              <a:rPr lang="pt-PT" sz="1100" dirty="0">
                <a:latin typeface="Arial Narrow" panose="020B0606020202030204" pitchFamily="34" charset="0"/>
                <a:sym typeface="+mn-ea"/>
              </a:rPr>
              <a:t>t</a:t>
            </a:r>
            <a:r>
              <a:rPr lang="pt-PT" sz="1100" dirty="0" smtClean="0">
                <a:latin typeface="Arial Narrow" panose="020B0606020202030204" pitchFamily="34" charset="0"/>
              </a:rPr>
              <a:t>ransferts</a:t>
            </a:r>
            <a:r>
              <a:rPr lang="fr-FR" sz="1100" i="1" dirty="0" smtClean="0">
                <a:latin typeface="Arial Narrow" panose="020B0606020202030204" pitchFamily="34" charset="0"/>
                <a:sym typeface="+mn-ea"/>
              </a:rPr>
              <a:t>/</a:t>
            </a:r>
            <a:endParaRPr lang="pt-PT" sz="1100" dirty="0">
              <a:solidFill>
                <a:srgbClr val="287B8C"/>
              </a:solidFill>
              <a:sym typeface="+mn-ea"/>
            </a:endParaRPr>
          </a:p>
        </p:txBody>
      </p:sp>
      <p:sp>
        <p:nvSpPr>
          <p:cNvPr id="89" name="Linha7"/>
          <p:cNvSpPr/>
          <p:nvPr/>
        </p:nvSpPr>
        <p:spPr>
          <a:xfrm>
            <a:off x="9332145" y="6031146"/>
            <a:ext cx="371578" cy="0"/>
          </a:xfrm>
          <a:prstGeom prst="line">
            <a:avLst/>
          </a:prstGeom>
          <a:noFill/>
          <a:ln w="9525" cap="flat" cmpd="sng" algn="ctr">
            <a:solidFill>
              <a:srgbClr val="008CBA"/>
            </a:solidFill>
            <a:prstDash val="solid"/>
            <a:headEnd type="none" w="med" len="med"/>
            <a:tailEnd type="triangle" w="med" len="med"/>
          </a:ln>
          <a:effectLst/>
        </p:spPr>
      </p:sp>
      <p:sp>
        <p:nvSpPr>
          <p:cNvPr id="91" name="Slide Number Placeholder 6"/>
          <p:cNvSpPr txBox="1"/>
          <p:nvPr/>
        </p:nvSpPr>
        <p:spPr bwMode="auto">
          <a:xfrm>
            <a:off x="6094126" y="6571929"/>
            <a:ext cx="648072" cy="27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r>
              <a:rPr lang="fr-FR" altLang="pt-PT" sz="1000" i="1" dirty="0" smtClean="0">
                <a:solidFill>
                  <a:srgbClr val="00B4B2"/>
                </a:solidFill>
              </a:rPr>
              <a:t>Pag </a:t>
            </a:r>
            <a:fld id="{6C07E9C5-6E20-4A25-9F31-81ECFC5683B7}" type="slidenum">
              <a:rPr lang="fr-FR" altLang="pt-PT" sz="1000" b="1" i="1" u="sng" dirty="0" smtClean="0">
                <a:solidFill>
                  <a:srgbClr val="00B4B2"/>
                </a:solidFill>
              </a:rPr>
              <a:t>8</a:t>
            </a:fld>
            <a:endParaRPr lang="fr-FR" altLang="pt-PT" sz="1000" b="1" i="1" u="sng" dirty="0" smtClean="0">
              <a:solidFill>
                <a:srgbClr val="00B4B2"/>
              </a:solidFill>
            </a:endParaRPr>
          </a:p>
        </p:txBody>
      </p:sp>
      <p:pic>
        <p:nvPicPr>
          <p:cNvPr id="92" name="Picture 9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844" y="45515"/>
            <a:ext cx="2321830" cy="615091"/>
          </a:xfrm>
          <a:prstGeom prst="rect">
            <a:avLst/>
          </a:prstGeom>
        </p:spPr>
      </p:pic>
    </p:spTree>
    <p:extLst>
      <p:ext uri="{BB962C8B-B14F-4D97-AF65-F5344CB8AC3E}">
        <p14:creationId xmlns:p14="http://schemas.microsoft.com/office/powerpoint/2010/main" val="119960013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m 11"/>
          <p:cNvPicPr>
            <a:picLocks noChangeAspect="1"/>
          </p:cNvPicPr>
          <p:nvPr/>
        </p:nvPicPr>
        <p:blipFill>
          <a:blip r:embed="rId2"/>
          <a:stretch>
            <a:fillRect/>
          </a:stretch>
        </p:blipFill>
        <p:spPr>
          <a:xfrm>
            <a:off x="315595" y="1340485"/>
            <a:ext cx="2413000" cy="1356995"/>
          </a:xfrm>
          <a:prstGeom prst="rect">
            <a:avLst/>
          </a:prstGeom>
        </p:spPr>
      </p:pic>
      <p:sp>
        <p:nvSpPr>
          <p:cNvPr id="68" name="CaixaDeTexto 67"/>
          <p:cNvSpPr txBox="1"/>
          <p:nvPr/>
        </p:nvSpPr>
        <p:spPr>
          <a:xfrm>
            <a:off x="2852420" y="953770"/>
            <a:ext cx="8390255" cy="5478423"/>
          </a:xfrm>
          <a:prstGeom prst="rect">
            <a:avLst/>
          </a:prstGeom>
          <a:noFill/>
        </p:spPr>
        <p:txBody>
          <a:bodyPr wrap="square">
            <a:spAutoFit/>
          </a:bodyPr>
          <a:lstStyle/>
          <a:p>
            <a:pPr algn="just">
              <a:lnSpc>
                <a:spcPts val="1200"/>
              </a:lnSpc>
            </a:pPr>
            <a:r>
              <a:rPr lang="pt-PT" sz="1200" b="1" i="1" dirty="0">
                <a:solidFill>
                  <a:srgbClr val="008CBA"/>
                </a:solidFill>
                <a:latin typeface="Arial Narrow" panose="020B0606020202030204" pitchFamily="34" charset="0"/>
                <a:cs typeface="Times New Roman" panose="02020603050405020304" pitchFamily="18" charset="0"/>
              </a:rPr>
              <a:t>LES </a:t>
            </a:r>
            <a:r>
              <a:rPr lang="pt-PT" sz="1200" b="1" i="1" dirty="0" smtClean="0">
                <a:solidFill>
                  <a:srgbClr val="008CBA"/>
                </a:solidFill>
                <a:latin typeface="Arial Narrow" panose="020B0606020202030204" pitchFamily="34" charset="0"/>
                <a:sym typeface="+mn-ea"/>
              </a:rPr>
              <a:t>ÉTAPES D’INSCRIPTION AU </a:t>
            </a:r>
            <a:r>
              <a:rPr lang="pt-PT" sz="1200" b="1" i="1" dirty="0">
                <a:solidFill>
                  <a:srgbClr val="008CBA"/>
                </a:solidFill>
                <a:latin typeface="Arial Narrow" panose="020B0606020202030204" pitchFamily="34" charset="0"/>
                <a:cs typeface="Times New Roman" panose="02020603050405020304" pitchFamily="18" charset="0"/>
              </a:rPr>
              <a:t>BUSINESS </a:t>
            </a:r>
            <a:r>
              <a:rPr lang="pt-PT" sz="1200" b="1" i="1" dirty="0" smtClean="0">
                <a:solidFill>
                  <a:srgbClr val="008CBA"/>
                </a:solidFill>
                <a:latin typeface="Arial Narrow" panose="020B0606020202030204" pitchFamily="34" charset="0"/>
                <a:cs typeface="Times New Roman" panose="02020603050405020304" pitchFamily="18" charset="0"/>
              </a:rPr>
              <a:t>ROUND</a:t>
            </a:r>
          </a:p>
          <a:p>
            <a:pPr algn="just">
              <a:lnSpc>
                <a:spcPts val="1200"/>
              </a:lnSpc>
            </a:pPr>
            <a:r>
              <a:rPr lang="fr-FR" sz="1200" dirty="0" smtClean="0">
                <a:latin typeface="Arial Narrow" panose="020B0606020202030204" pitchFamily="34" charset="0"/>
              </a:rPr>
              <a:t>Le</a:t>
            </a:r>
            <a:r>
              <a:rPr lang="fr-FR" sz="1200" dirty="0" smtClean="0">
                <a:solidFill>
                  <a:srgbClr val="FF0000"/>
                </a:solidFill>
                <a:latin typeface="Arial Narrow" panose="020B0606020202030204" pitchFamily="34" charset="0"/>
              </a:rPr>
              <a:t> </a:t>
            </a:r>
            <a:r>
              <a:rPr lang="fr-FR" sz="1200" i="1" dirty="0" smtClean="0">
                <a:latin typeface="Arial Narrow" panose="020B0606020202030204" pitchFamily="34" charset="0"/>
              </a:rPr>
              <a:t>BUSINESS ROUND</a:t>
            </a:r>
            <a:r>
              <a:rPr lang="fr-FR" sz="1200" dirty="0" smtClean="0">
                <a:latin typeface="Arial Narrow" panose="020B0606020202030204" pitchFamily="34" charset="0"/>
              </a:rPr>
              <a:t> </a:t>
            </a:r>
            <a:r>
              <a:rPr lang="fr-FR" sz="1200" dirty="0">
                <a:latin typeface="Arial Narrow" panose="020B0606020202030204" pitchFamily="34" charset="0"/>
              </a:rPr>
              <a:t>aura lieu le </a:t>
            </a:r>
            <a:r>
              <a:rPr lang="fr-FR" sz="1200" dirty="0" smtClean="0">
                <a:latin typeface="Arial Narrow" panose="020B0606020202030204" pitchFamily="34" charset="0"/>
              </a:rPr>
              <a:t>0</a:t>
            </a:r>
            <a:r>
              <a:rPr lang="pt-PT" sz="1200" dirty="0" smtClean="0">
                <a:latin typeface="Arial Narrow" panose="020B0606020202030204" pitchFamily="34" charset="0"/>
              </a:rPr>
              <a:t>1</a:t>
            </a:r>
            <a:r>
              <a:rPr lang="fr-FR" sz="1200" dirty="0" smtClean="0">
                <a:latin typeface="Arial Narrow" panose="020B0606020202030204" pitchFamily="34" charset="0"/>
              </a:rPr>
              <a:t> </a:t>
            </a:r>
            <a:r>
              <a:rPr lang="pt-PT" altLang="fr-FR" sz="1200" dirty="0" smtClean="0">
                <a:latin typeface="Arial Narrow" panose="020B0606020202030204" pitchFamily="34" charset="0"/>
              </a:rPr>
              <a:t>Obtobre</a:t>
            </a:r>
            <a:r>
              <a:rPr lang="fr-FR" sz="1200" dirty="0" smtClean="0">
                <a:latin typeface="Arial Narrow" panose="020B0606020202030204" pitchFamily="34" charset="0"/>
              </a:rPr>
              <a:t> 202</a:t>
            </a:r>
            <a:r>
              <a:rPr lang="pt-PT" sz="1200" dirty="0">
                <a:latin typeface="Arial Narrow" panose="020B0606020202030204" pitchFamily="34" charset="0"/>
              </a:rPr>
              <a:t>2</a:t>
            </a:r>
            <a:r>
              <a:rPr lang="fr-FR" sz="1200" dirty="0" smtClean="0">
                <a:latin typeface="Arial Narrow" panose="020B0606020202030204" pitchFamily="34" charset="0"/>
              </a:rPr>
              <a:t>, </a:t>
            </a:r>
            <a:r>
              <a:rPr lang="fr-FR" sz="1200" dirty="0">
                <a:latin typeface="Arial Narrow" panose="020B0606020202030204" pitchFamily="34" charset="0"/>
              </a:rPr>
              <a:t>de </a:t>
            </a:r>
            <a:r>
              <a:rPr lang="pt-PT" altLang="fr-FR" sz="1200" dirty="0">
                <a:latin typeface="Arial Narrow" panose="020B0606020202030204" pitchFamily="34" charset="0"/>
              </a:rPr>
              <a:t>08</a:t>
            </a:r>
            <a:r>
              <a:rPr lang="fr-FR" sz="1200" dirty="0" smtClean="0">
                <a:latin typeface="Arial Narrow" panose="020B0606020202030204" pitchFamily="34" charset="0"/>
              </a:rPr>
              <a:t>h</a:t>
            </a:r>
            <a:r>
              <a:rPr lang="pt-PT" sz="1200" dirty="0" smtClean="0">
                <a:latin typeface="Arial Narrow" panose="020B0606020202030204" pitchFamily="34" charset="0"/>
              </a:rPr>
              <a:t>15</a:t>
            </a:r>
            <a:r>
              <a:rPr lang="fr-FR" sz="1200" dirty="0" smtClean="0">
                <a:latin typeface="Arial Narrow" panose="020B0606020202030204" pitchFamily="34" charset="0"/>
              </a:rPr>
              <a:t> </a:t>
            </a:r>
            <a:r>
              <a:rPr lang="fr-FR" sz="1200" dirty="0">
                <a:latin typeface="Arial Narrow" panose="020B0606020202030204" pitchFamily="34" charset="0"/>
              </a:rPr>
              <a:t>à </a:t>
            </a:r>
            <a:r>
              <a:rPr lang="fr-FR" sz="1200" dirty="0" smtClean="0">
                <a:latin typeface="Arial Narrow" panose="020B0606020202030204" pitchFamily="34" charset="0"/>
              </a:rPr>
              <a:t>1</a:t>
            </a:r>
            <a:r>
              <a:rPr lang="pt-PT" sz="1200" dirty="0">
                <a:latin typeface="Arial Narrow" panose="020B0606020202030204" pitchFamily="34" charset="0"/>
              </a:rPr>
              <a:t>9</a:t>
            </a:r>
            <a:r>
              <a:rPr lang="fr-FR" sz="1200" dirty="0" smtClean="0">
                <a:latin typeface="Arial Narrow" panose="020B0606020202030204" pitchFamily="34" charset="0"/>
              </a:rPr>
              <a:t>h</a:t>
            </a:r>
            <a:r>
              <a:rPr lang="pt-PT" sz="1200" dirty="0">
                <a:latin typeface="Arial Narrow" panose="020B0606020202030204" pitchFamily="34" charset="0"/>
              </a:rPr>
              <a:t>3</a:t>
            </a:r>
            <a:r>
              <a:rPr lang="pt-PT" altLang="fr-FR" sz="1200" dirty="0" smtClean="0">
                <a:latin typeface="Arial Narrow" panose="020B0606020202030204" pitchFamily="34" charset="0"/>
              </a:rPr>
              <a:t>0</a:t>
            </a:r>
            <a:r>
              <a:rPr lang="fr-FR" sz="1200" dirty="0">
                <a:latin typeface="Arial Narrow" panose="020B0606020202030204" pitchFamily="34" charset="0"/>
              </a:rPr>
              <a:t>. Les participants doivent s'inscrire dans la catégorie Business </a:t>
            </a:r>
            <a:r>
              <a:rPr lang="fr-FR" sz="1200" dirty="0" err="1">
                <a:latin typeface="Arial Narrow" panose="020B0606020202030204" pitchFamily="34" charset="0"/>
              </a:rPr>
              <a:t>Executive</a:t>
            </a:r>
            <a:r>
              <a:rPr lang="fr-FR" sz="1200" dirty="0">
                <a:latin typeface="Arial Narrow" panose="020B0606020202030204" pitchFamily="34" charset="0"/>
              </a:rPr>
              <a:t>. L'inscription se déroule en trois </a:t>
            </a:r>
            <a:r>
              <a:rPr lang="fr-FR" sz="1200" dirty="0" smtClean="0">
                <a:latin typeface="Arial Narrow" panose="020B0606020202030204" pitchFamily="34" charset="0"/>
              </a:rPr>
              <a:t>étapes:</a:t>
            </a:r>
            <a:endParaRPr lang="pt-PT" sz="1200" dirty="0" smtClean="0">
              <a:latin typeface="Arial Narrow" panose="020B0606020202030204" pitchFamily="34" charset="0"/>
            </a:endParaRPr>
          </a:p>
          <a:p>
            <a:pPr algn="just">
              <a:lnSpc>
                <a:spcPts val="1200"/>
              </a:lnSpc>
            </a:pPr>
            <a:endParaRPr lang="pt-PT" sz="1200" dirty="0">
              <a:latin typeface="Arial Narrow" panose="020B0606020202030204" pitchFamily="34" charset="0"/>
            </a:endParaRPr>
          </a:p>
          <a:p>
            <a:pPr algn="just">
              <a:lnSpc>
                <a:spcPts val="1200"/>
              </a:lnSpc>
            </a:pPr>
            <a:r>
              <a:rPr lang="pt-PT" sz="1200" b="1" i="1" dirty="0" smtClean="0">
                <a:solidFill>
                  <a:srgbClr val="008CBA"/>
                </a:solidFill>
                <a:latin typeface="Arial Narrow" panose="020B0606020202030204" pitchFamily="34" charset="0"/>
              </a:rPr>
              <a:t>ÉTAPE 1</a:t>
            </a:r>
            <a:r>
              <a:rPr lang="pt-PT" sz="1200" dirty="0" smtClean="0">
                <a:latin typeface="Arial Narrow" panose="020B0606020202030204" pitchFamily="34" charset="0"/>
              </a:rPr>
              <a:t>: </a:t>
            </a:r>
            <a:r>
              <a:rPr lang="fr-FR" sz="1200" dirty="0" smtClean="0">
                <a:latin typeface="Arial Narrow" panose="020B0606020202030204" pitchFamily="34" charset="0"/>
              </a:rPr>
              <a:t>Inscription des participants et soumission de leurs profils. Les participants, lors de leur inscription, doivent soumettre leur profil à travers la plateforme suivante: </a:t>
            </a:r>
            <a:r>
              <a:rPr lang="fr-FR" sz="1200" i="1" dirty="0" smtClean="0">
                <a:latin typeface="Arial Narrow" panose="020B0606020202030204" pitchFamily="34" charset="0"/>
                <a:sym typeface="+mn-ea"/>
              </a:rPr>
              <a:t>www.emergysonline.com/w/businessround/online/</a:t>
            </a:r>
            <a:endParaRPr lang="pt-PT" sz="1200" dirty="0" smtClean="0">
              <a:latin typeface="Arial Narrow" panose="020B0606020202030204" pitchFamily="34" charset="0"/>
            </a:endParaRPr>
          </a:p>
          <a:p>
            <a:pPr algn="just">
              <a:lnSpc>
                <a:spcPts val="1200"/>
              </a:lnSpc>
            </a:pPr>
            <a:endParaRPr lang="pt-PT" sz="1200" dirty="0">
              <a:latin typeface="Arial Narrow" panose="020B0606020202030204" pitchFamily="34" charset="0"/>
            </a:endParaRPr>
          </a:p>
          <a:p>
            <a:pPr algn="just">
              <a:lnSpc>
                <a:spcPts val="1200"/>
              </a:lnSpc>
            </a:pPr>
            <a:r>
              <a:rPr lang="pt-PT" sz="1200" b="1" i="1" dirty="0">
                <a:solidFill>
                  <a:srgbClr val="008CBA"/>
                </a:solidFill>
                <a:latin typeface="Arial Narrow" panose="020B0606020202030204" pitchFamily="34" charset="0"/>
              </a:rPr>
              <a:t>ÉTAPE 2</a:t>
            </a:r>
            <a:r>
              <a:rPr lang="pt-PT" sz="1200" dirty="0">
                <a:latin typeface="Arial Narrow" panose="020B0606020202030204" pitchFamily="34" charset="0"/>
              </a:rPr>
              <a:t>:</a:t>
            </a:r>
            <a:r>
              <a:rPr lang="pt-PT" sz="1200" dirty="0">
                <a:solidFill>
                  <a:srgbClr val="008080"/>
                </a:solidFill>
                <a:latin typeface="Arial Narrow" panose="020B0606020202030204" pitchFamily="34" charset="0"/>
              </a:rPr>
              <a:t> </a:t>
            </a:r>
            <a:r>
              <a:rPr lang="fr-FR" sz="1200" dirty="0">
                <a:latin typeface="Arial Narrow" panose="020B0606020202030204" pitchFamily="34" charset="0"/>
              </a:rPr>
              <a:t>Gestion et coordination des rencontres entre les participants inscrits au système, depuis le début des </a:t>
            </a:r>
            <a:r>
              <a:rPr lang="fr-FR" sz="1200" dirty="0" smtClean="0">
                <a:latin typeface="Arial Narrow" panose="020B0606020202030204" pitchFamily="34" charset="0"/>
              </a:rPr>
              <a:t>inscriptions, </a:t>
            </a:r>
            <a:r>
              <a:rPr lang="fr-FR" sz="1200" dirty="0">
                <a:latin typeface="Arial Narrow" panose="020B0606020202030204" pitchFamily="34" charset="0"/>
              </a:rPr>
              <a:t>jusqu'au </a:t>
            </a:r>
            <a:r>
              <a:rPr lang="pt-PT" altLang="fr-FR" sz="1200" dirty="0">
                <a:latin typeface="Arial Narrow" panose="020B0606020202030204" pitchFamily="34" charset="0"/>
              </a:rPr>
              <a:t>31 août 2022</a:t>
            </a:r>
            <a:r>
              <a:rPr lang="fr-FR" sz="1200" dirty="0" smtClean="0">
                <a:latin typeface="Arial Narrow" panose="020B0606020202030204" pitchFamily="34" charset="0"/>
              </a:rPr>
              <a:t>.</a:t>
            </a:r>
            <a:endParaRPr lang="pt-PT" sz="1200" dirty="0" smtClean="0">
              <a:latin typeface="Arial Narrow" panose="020B0606020202030204" pitchFamily="34" charset="0"/>
            </a:endParaRPr>
          </a:p>
          <a:p>
            <a:pPr algn="just">
              <a:lnSpc>
                <a:spcPts val="1200"/>
              </a:lnSpc>
            </a:pPr>
            <a:endParaRPr lang="pt-PT" sz="1200" dirty="0">
              <a:latin typeface="Arial Narrow" panose="020B0606020202030204" pitchFamily="34" charset="0"/>
            </a:endParaRPr>
          </a:p>
          <a:p>
            <a:pPr algn="just">
              <a:lnSpc>
                <a:spcPts val="1200"/>
              </a:lnSpc>
            </a:pPr>
            <a:r>
              <a:rPr lang="pt-PT" sz="1200" b="1" i="1" dirty="0">
                <a:solidFill>
                  <a:srgbClr val="008CBA"/>
                </a:solidFill>
                <a:latin typeface="Arial Narrow" panose="020B0606020202030204" pitchFamily="34" charset="0"/>
              </a:rPr>
              <a:t>ÉTAPE 3</a:t>
            </a:r>
            <a:r>
              <a:rPr lang="pt-PT" sz="1200" dirty="0">
                <a:latin typeface="Arial Narrow" panose="020B0606020202030204" pitchFamily="34" charset="0"/>
              </a:rPr>
              <a:t>:</a:t>
            </a:r>
            <a:r>
              <a:rPr lang="pt-PT" sz="1200" dirty="0">
                <a:solidFill>
                  <a:srgbClr val="008080"/>
                </a:solidFill>
                <a:latin typeface="Arial Narrow" panose="020B0606020202030204" pitchFamily="34" charset="0"/>
              </a:rPr>
              <a:t> </a:t>
            </a:r>
            <a:r>
              <a:rPr lang="fr-FR" sz="1200" dirty="0">
                <a:latin typeface="Arial Narrow" panose="020B0606020202030204" pitchFamily="34" charset="0"/>
              </a:rPr>
              <a:t>Le </a:t>
            </a:r>
            <a:r>
              <a:rPr lang="pt-PT" sz="1200" dirty="0" smtClean="0">
                <a:latin typeface="Arial Narrow" panose="020B0606020202030204" pitchFamily="34" charset="0"/>
              </a:rPr>
              <a:t>15 </a:t>
            </a:r>
            <a:r>
              <a:rPr lang="pt-PT" altLang="fr-FR" sz="1200" dirty="0" smtClean="0">
                <a:latin typeface="Arial Narrow" panose="020B0606020202030204" pitchFamily="34" charset="0"/>
                <a:sym typeface="+mn-ea"/>
              </a:rPr>
              <a:t>Septembre</a:t>
            </a:r>
            <a:r>
              <a:rPr lang="fr-FR" sz="1200" dirty="0" smtClean="0">
                <a:latin typeface="Arial Narrow" panose="020B0606020202030204" pitchFamily="34" charset="0"/>
              </a:rPr>
              <a:t> 202</a:t>
            </a:r>
            <a:r>
              <a:rPr lang="pt-PT" sz="1200" dirty="0">
                <a:latin typeface="Arial Narrow" panose="020B0606020202030204" pitchFamily="34" charset="0"/>
              </a:rPr>
              <a:t>2</a:t>
            </a:r>
            <a:r>
              <a:rPr lang="fr-FR" sz="1200" dirty="0" smtClean="0">
                <a:latin typeface="Arial Narrow" panose="020B0606020202030204" pitchFamily="34" charset="0"/>
              </a:rPr>
              <a:t>, </a:t>
            </a:r>
            <a:r>
              <a:rPr lang="fr-FR" sz="1200" dirty="0">
                <a:latin typeface="Arial Narrow" panose="020B0606020202030204" pitchFamily="34" charset="0"/>
              </a:rPr>
              <a:t>l'ordre du jour de la réunion sera envoyé à tous les participants inscrits, en indiquant les profils des contreparties. Ceux-ci devraient également être enregistrés pour les réunions d'affaires prévues</a:t>
            </a:r>
            <a:r>
              <a:rPr lang="fr-FR" sz="1200" dirty="0" smtClean="0">
                <a:latin typeface="Arial Narrow" panose="020B0606020202030204" pitchFamily="34" charset="0"/>
              </a:rPr>
              <a:t>.</a:t>
            </a:r>
          </a:p>
          <a:p>
            <a:pPr algn="just">
              <a:lnSpc>
                <a:spcPts val="1200"/>
              </a:lnSpc>
            </a:pPr>
            <a:endParaRPr lang="pt-PT" sz="1200" dirty="0">
              <a:latin typeface="Arial Narrow" panose="020B0606020202030204" pitchFamily="34" charset="0"/>
            </a:endParaRPr>
          </a:p>
          <a:p>
            <a:pPr algn="just">
              <a:lnSpc>
                <a:spcPts val="1200"/>
              </a:lnSpc>
            </a:pPr>
            <a:r>
              <a:rPr lang="fr-FR" sz="1200" dirty="0">
                <a:latin typeface="Arial Narrow" panose="020B0606020202030204" pitchFamily="34" charset="0"/>
              </a:rPr>
              <a:t>À mesure que les inscriptions deviennent effectives, </a:t>
            </a:r>
            <a:r>
              <a:rPr lang="fr-FR" sz="1200" dirty="0" smtClean="0">
                <a:latin typeface="Arial Narrow" panose="020B0606020202030204" pitchFamily="34" charset="0"/>
              </a:rPr>
              <a:t>les candidats </a:t>
            </a:r>
            <a:r>
              <a:rPr lang="fr-FR" sz="1200" dirty="0">
                <a:latin typeface="Arial Narrow" panose="020B0606020202030204" pitchFamily="34" charset="0"/>
              </a:rPr>
              <a:t>recevront des mises à jour hebdomadaires sur les manifestations d'intérêt présentées pour les différents secteurs d'activité</a:t>
            </a:r>
            <a:r>
              <a:rPr lang="fr-FR" sz="1200" dirty="0" smtClean="0">
                <a:latin typeface="Arial Narrow" panose="020B0606020202030204" pitchFamily="34" charset="0"/>
              </a:rPr>
              <a:t>.</a:t>
            </a:r>
          </a:p>
          <a:p>
            <a:pPr algn="just">
              <a:lnSpc>
                <a:spcPts val="1200"/>
              </a:lnSpc>
            </a:pPr>
            <a:endParaRPr lang="fr-FR" sz="1200" dirty="0">
              <a:latin typeface="Arial Narrow" panose="020B0606020202030204" pitchFamily="34" charset="0"/>
            </a:endParaRPr>
          </a:p>
          <a:p>
            <a:pPr algn="just">
              <a:lnSpc>
                <a:spcPts val="1200"/>
              </a:lnSpc>
            </a:pPr>
            <a:r>
              <a:rPr lang="fr-FR" sz="1200" b="1" i="1" dirty="0" smtClean="0">
                <a:solidFill>
                  <a:srgbClr val="008CBA"/>
                </a:solidFill>
                <a:latin typeface="Arial Narrow" panose="020B0606020202030204" pitchFamily="34" charset="0"/>
              </a:rPr>
              <a:t>RÉALISATION DES RÉUNIONS PROGRAMMÉES: </a:t>
            </a:r>
            <a:r>
              <a:rPr lang="fr-FR" sz="1200" dirty="0">
                <a:latin typeface="Arial Narrow" panose="020B0606020202030204" pitchFamily="34" charset="0"/>
              </a:rPr>
              <a:t>Les différentes réunions programmées auront lieu le </a:t>
            </a:r>
            <a:r>
              <a:rPr lang="fr-FR" sz="1200" dirty="0" smtClean="0">
                <a:latin typeface="Arial Narrow" panose="020B0606020202030204" pitchFamily="34" charset="0"/>
              </a:rPr>
              <a:t>01 Octobre </a:t>
            </a:r>
            <a:r>
              <a:rPr lang="fr-FR" sz="1200" dirty="0">
                <a:latin typeface="Arial Narrow" panose="020B0606020202030204" pitchFamily="34" charset="0"/>
              </a:rPr>
              <a:t>2022, de </a:t>
            </a:r>
            <a:r>
              <a:rPr lang="fr-FR" sz="1200" dirty="0" smtClean="0">
                <a:latin typeface="Arial Narrow" panose="020B0606020202030204" pitchFamily="34" charset="0"/>
              </a:rPr>
              <a:t>10:15 </a:t>
            </a:r>
            <a:r>
              <a:rPr lang="fr-FR" sz="1200" dirty="0">
                <a:latin typeface="Arial Narrow" panose="020B0606020202030204" pitchFamily="34" charset="0"/>
              </a:rPr>
              <a:t>à </a:t>
            </a:r>
            <a:r>
              <a:rPr lang="fr-FR" sz="1200" dirty="0" smtClean="0">
                <a:latin typeface="Arial Narrow" panose="020B0606020202030204" pitchFamily="34" charset="0"/>
              </a:rPr>
              <a:t>12:30 dans le lieu, </a:t>
            </a:r>
            <a:r>
              <a:rPr lang="fr-FR" sz="1200" dirty="0">
                <a:latin typeface="Arial Narrow" panose="020B0606020202030204" pitchFamily="34" charset="0"/>
              </a:rPr>
              <a:t>qui seront communiquées à tous les inscrits préalablement</a:t>
            </a:r>
            <a:r>
              <a:rPr lang="fr-FR" sz="1200" dirty="0" smtClean="0">
                <a:latin typeface="Arial Narrow" panose="020B0606020202030204" pitchFamily="34" charset="0"/>
              </a:rPr>
              <a:t>.</a:t>
            </a:r>
          </a:p>
          <a:p>
            <a:pPr algn="just">
              <a:lnSpc>
                <a:spcPts val="1200"/>
              </a:lnSpc>
            </a:pPr>
            <a:endParaRPr lang="fr-FR" sz="1200" dirty="0" smtClean="0">
              <a:latin typeface="Arial Narrow" panose="020B0606020202030204" pitchFamily="34" charset="0"/>
            </a:endParaRPr>
          </a:p>
          <a:p>
            <a:pPr algn="just">
              <a:lnSpc>
                <a:spcPts val="1200"/>
              </a:lnSpc>
            </a:pPr>
            <a:r>
              <a:rPr lang="fr-FR" sz="1200" dirty="0" smtClean="0">
                <a:latin typeface="Arial Narrow" panose="020B0606020202030204" pitchFamily="34" charset="0"/>
              </a:rPr>
              <a:t>SESSION </a:t>
            </a:r>
            <a:r>
              <a:rPr lang="fr-FR" sz="1200" dirty="0">
                <a:latin typeface="Arial Narrow" panose="020B0606020202030204" pitchFamily="34" charset="0"/>
              </a:rPr>
              <a:t>DE PRÉSENTATION DES PRODUITS, SERVICES ET OPPORTUNITÉS DE </a:t>
            </a:r>
            <a:r>
              <a:rPr lang="fr-FR" sz="1200" dirty="0" smtClean="0">
                <a:latin typeface="Arial Narrow" panose="020B0606020202030204" pitchFamily="34" charset="0"/>
              </a:rPr>
              <a:t>PARTENARIAT</a:t>
            </a:r>
            <a:r>
              <a:rPr lang="fr-FR" sz="1200" dirty="0">
                <a:latin typeface="Arial Narrow" panose="020B0606020202030204" pitchFamily="34" charset="0"/>
              </a:rPr>
              <a:t>: Le </a:t>
            </a:r>
            <a:r>
              <a:rPr lang="fr-FR" sz="1200" dirty="0" smtClean="0">
                <a:latin typeface="Arial Narrow" panose="020B0606020202030204" pitchFamily="34" charset="0"/>
              </a:rPr>
              <a:t>01 Octobre </a:t>
            </a:r>
            <a:r>
              <a:rPr lang="fr-FR" sz="1200" dirty="0">
                <a:latin typeface="Arial Narrow" panose="020B0606020202030204" pitchFamily="34" charset="0"/>
              </a:rPr>
              <a:t>2022, </a:t>
            </a:r>
            <a:r>
              <a:rPr lang="fr-FR" sz="1200" dirty="0" err="1" smtClean="0">
                <a:latin typeface="Arial Narrow" panose="020B0606020202030204" pitchFamily="34" charset="0"/>
              </a:rPr>
              <a:t>pendand</a:t>
            </a:r>
            <a:r>
              <a:rPr lang="fr-FR" sz="1200" dirty="0" smtClean="0">
                <a:latin typeface="Arial Narrow" panose="020B0606020202030204" pitchFamily="34" charset="0"/>
              </a:rPr>
              <a:t> la </a:t>
            </a:r>
            <a:r>
              <a:rPr lang="fr-FR" sz="1200" dirty="0">
                <a:latin typeface="Arial Narrow" panose="020B0606020202030204" pitchFamily="34" charset="0"/>
              </a:rPr>
              <a:t>période de </a:t>
            </a:r>
            <a:r>
              <a:rPr lang="fr-FR" sz="1200" dirty="0" smtClean="0">
                <a:latin typeface="Arial Narrow" panose="020B0606020202030204" pitchFamily="34" charset="0"/>
              </a:rPr>
              <a:t>14:00 </a:t>
            </a:r>
            <a:r>
              <a:rPr lang="fr-FR" sz="1200" dirty="0">
                <a:latin typeface="Arial Narrow" panose="020B0606020202030204" pitchFamily="34" charset="0"/>
              </a:rPr>
              <a:t>à </a:t>
            </a:r>
            <a:r>
              <a:rPr lang="fr-FR" sz="1200" dirty="0" smtClean="0">
                <a:latin typeface="Arial Narrow" panose="020B0606020202030204" pitchFamily="34" charset="0"/>
              </a:rPr>
              <a:t>19:30 </a:t>
            </a:r>
            <a:r>
              <a:rPr lang="fr-FR" sz="1200" dirty="0">
                <a:latin typeface="Arial Narrow" panose="020B0606020202030204" pitchFamily="34" charset="0"/>
              </a:rPr>
              <a:t>est réservée aux entreprises </a:t>
            </a:r>
            <a:r>
              <a:rPr lang="fr-FR" sz="1200" dirty="0" smtClean="0">
                <a:latin typeface="Arial Narrow" panose="020B0606020202030204" pitchFamily="34" charset="0"/>
              </a:rPr>
              <a:t>participant pour </a:t>
            </a:r>
            <a:r>
              <a:rPr lang="fr-FR" sz="1200" dirty="0">
                <a:latin typeface="Arial Narrow" panose="020B0606020202030204" pitchFamily="34" charset="0"/>
              </a:rPr>
              <a:t>présenter leurs produits, services et disponibilités pour la conclusion </a:t>
            </a:r>
            <a:r>
              <a:rPr lang="fr-FR" sz="1200" dirty="0" smtClean="0">
                <a:latin typeface="Arial Narrow" panose="020B0606020202030204" pitchFamily="34" charset="0"/>
              </a:rPr>
              <a:t>des </a:t>
            </a:r>
            <a:r>
              <a:rPr lang="fr-FR" sz="1200" dirty="0">
                <a:latin typeface="Arial Narrow" panose="020B0606020202030204" pitchFamily="34" charset="0"/>
              </a:rPr>
              <a:t>partenariats. Chaque entreprise disposera d'une période de temps préalablement prévue pour les présentations référées. L'Organisation est en charge de l'organisation de ces ordres du jour, ainsi que de la mise à disposition de l'espace pour les séances de présentation et de la communication préalable de l'audience aux entreprises enregistrées, qui sera basée sur </a:t>
            </a:r>
            <a:r>
              <a:rPr lang="fr-FR" sz="1200" dirty="0" smtClean="0">
                <a:latin typeface="Arial Narrow" panose="020B0606020202030204" pitchFamily="34" charset="0"/>
              </a:rPr>
              <a:t>la </a:t>
            </a:r>
            <a:r>
              <a:rPr lang="fr-FR" sz="1200" dirty="0">
                <a:latin typeface="Arial Narrow" panose="020B0606020202030204" pitchFamily="34" charset="0"/>
              </a:rPr>
              <a:t>manifestation</a:t>
            </a:r>
            <a:r>
              <a:rPr lang="fr-FR" sz="1200" dirty="0" smtClean="0">
                <a:latin typeface="Arial Narrow" panose="020B0606020202030204" pitchFamily="34" charset="0"/>
              </a:rPr>
              <a:t> </a:t>
            </a:r>
            <a:r>
              <a:rPr lang="fr-FR" sz="1200" dirty="0">
                <a:latin typeface="Arial Narrow" panose="020B0606020202030204" pitchFamily="34" charset="0"/>
              </a:rPr>
              <a:t>des intérêts des participants.</a:t>
            </a:r>
            <a:endParaRPr lang="pt-PT" sz="1200" dirty="0" smtClean="0">
              <a:latin typeface="Arial Narrow" panose="020B0606020202030204" pitchFamily="34" charset="0"/>
            </a:endParaRPr>
          </a:p>
          <a:p>
            <a:pPr algn="just">
              <a:lnSpc>
                <a:spcPts val="1200"/>
              </a:lnSpc>
            </a:pPr>
            <a:endParaRPr lang="pt-PT" sz="1200" dirty="0">
              <a:latin typeface="Arial Narrow" panose="020B0606020202030204" pitchFamily="34" charset="0"/>
            </a:endParaRPr>
          </a:p>
          <a:p>
            <a:pPr algn="just">
              <a:lnSpc>
                <a:spcPts val="1200"/>
              </a:lnSpc>
            </a:pPr>
            <a:r>
              <a:rPr lang="pt-PT" sz="1200" b="1" i="1" dirty="0">
                <a:solidFill>
                  <a:srgbClr val="008CBA"/>
                </a:solidFill>
                <a:latin typeface="Arial Narrow" panose="020B0606020202030204" pitchFamily="34" charset="0"/>
              </a:rPr>
              <a:t>METHODOLOGIE </a:t>
            </a:r>
            <a:r>
              <a:rPr lang="pt-PT" sz="1200" b="1" i="1" dirty="0" smtClean="0">
                <a:solidFill>
                  <a:srgbClr val="008CBA"/>
                </a:solidFill>
                <a:latin typeface="Arial Narrow" panose="020B0606020202030204" pitchFamily="34" charset="0"/>
              </a:rPr>
              <a:t>DE </a:t>
            </a:r>
            <a:r>
              <a:rPr lang="pt-PT" sz="1200" b="1" i="1" dirty="0">
                <a:solidFill>
                  <a:srgbClr val="008CBA"/>
                </a:solidFill>
                <a:latin typeface="Arial Narrow" panose="020B0606020202030204" pitchFamily="34" charset="0"/>
              </a:rPr>
              <a:t>BUSINESS </a:t>
            </a:r>
            <a:r>
              <a:rPr lang="pt-PT" sz="1200" b="1" i="1" dirty="0" smtClean="0">
                <a:solidFill>
                  <a:srgbClr val="008CBA"/>
                </a:solidFill>
                <a:latin typeface="Arial Narrow" panose="020B0606020202030204" pitchFamily="34" charset="0"/>
              </a:rPr>
              <a:t>ROUND</a:t>
            </a:r>
          </a:p>
          <a:p>
            <a:pPr algn="just">
              <a:lnSpc>
                <a:spcPts val="1200"/>
              </a:lnSpc>
            </a:pPr>
            <a:r>
              <a:rPr lang="fr-FR" sz="1200" dirty="0">
                <a:latin typeface="Arial Narrow" panose="020B0606020202030204" pitchFamily="34" charset="0"/>
              </a:rPr>
              <a:t>Les réunions du Business Round seront coordonnées en fonction des profils et des objectifs de chaque dirigeant ou entrepreneur inscrit. La gestion sera assurée par une équipe </a:t>
            </a:r>
            <a:r>
              <a:rPr lang="fr-FR" sz="1200" dirty="0" smtClean="0">
                <a:latin typeface="Arial Narrow" panose="020B0606020202030204" pitchFamily="34" charset="0"/>
              </a:rPr>
              <a:t>spécialisée. À </a:t>
            </a:r>
            <a:r>
              <a:rPr lang="fr-FR" sz="1200" dirty="0">
                <a:latin typeface="Arial Narrow" panose="020B0606020202030204" pitchFamily="34" charset="0"/>
              </a:rPr>
              <a:t>cette fin, chaque dirigeant ou entrepreneur inscrit peut effectuer une analyse des </a:t>
            </a:r>
            <a:r>
              <a:rPr lang="fr-FR" sz="1200" dirty="0" smtClean="0">
                <a:latin typeface="Arial Narrow" panose="020B0606020202030204" pitchFamily="34" charset="0"/>
              </a:rPr>
              <a:t>profils des entreprises </a:t>
            </a:r>
            <a:r>
              <a:rPr lang="fr-FR" sz="1200" dirty="0">
                <a:latin typeface="Arial Narrow" panose="020B0606020202030204" pitchFamily="34" charset="0"/>
              </a:rPr>
              <a:t>et des entrepreneurs avec lesquels il souhaite rencontrer et demander une réunion via </a:t>
            </a:r>
            <a:r>
              <a:rPr lang="fr-FR" sz="1200" dirty="0" smtClean="0">
                <a:latin typeface="Arial Narrow" panose="020B0606020202030204" pitchFamily="34" charset="0"/>
              </a:rPr>
              <a:t>la </a:t>
            </a:r>
            <a:r>
              <a:rPr lang="fr-FR" sz="1200" dirty="0" err="1" smtClean="0">
                <a:latin typeface="Arial Narrow" panose="020B0606020202030204" pitchFamily="34" charset="0"/>
              </a:rPr>
              <a:t>plate-forme</a:t>
            </a:r>
            <a:r>
              <a:rPr lang="fr-FR" sz="1200" dirty="0" smtClean="0">
                <a:latin typeface="Arial Narrow" panose="020B0606020202030204" pitchFamily="34" charset="0"/>
              </a:rPr>
              <a:t>: </a:t>
            </a:r>
            <a:r>
              <a:rPr lang="fr-FR" sz="1200" i="1" dirty="0" smtClean="0">
                <a:latin typeface="Arial Narrow" panose="020B0606020202030204" pitchFamily="34" charset="0"/>
                <a:sym typeface="+mn-ea"/>
              </a:rPr>
              <a:t>www.emergysonline.com/w/contacts/</a:t>
            </a:r>
            <a:r>
              <a:rPr lang="fr-FR" sz="1200" dirty="0" smtClean="0">
                <a:latin typeface="Arial Narrow" panose="020B0606020202030204" pitchFamily="34" charset="0"/>
              </a:rPr>
              <a:t>. </a:t>
            </a:r>
            <a:r>
              <a:rPr lang="fr-FR" sz="1200" dirty="0">
                <a:latin typeface="Arial Narrow" panose="020B0606020202030204" pitchFamily="34" charset="0"/>
              </a:rPr>
              <a:t>La réunion sera programmée si la contrepartie accepte la demande de réunion. Aucune réunion ne sera programmée sans que les objectifs spécifiques soient fixés à l'avance</a:t>
            </a:r>
            <a:r>
              <a:rPr lang="fr-FR" sz="1200" dirty="0" smtClean="0">
                <a:latin typeface="Arial Narrow" panose="020B0606020202030204" pitchFamily="34" charset="0"/>
              </a:rPr>
              <a:t>.</a:t>
            </a:r>
          </a:p>
          <a:p>
            <a:pPr algn="just">
              <a:lnSpc>
                <a:spcPts val="1200"/>
              </a:lnSpc>
            </a:pPr>
            <a:endParaRPr lang="pt-PT" sz="1200" dirty="0">
              <a:latin typeface="Arial Narrow" panose="020B0606020202030204" pitchFamily="34" charset="0"/>
            </a:endParaRPr>
          </a:p>
          <a:p>
            <a:pPr algn="just">
              <a:lnSpc>
                <a:spcPts val="1200"/>
              </a:lnSpc>
            </a:pPr>
            <a:r>
              <a:rPr lang="fr-FR" sz="1200" dirty="0">
                <a:latin typeface="Arial Narrow" panose="020B0606020202030204" pitchFamily="34" charset="0"/>
              </a:rPr>
              <a:t>Cependant, il est important de préciser que l'Organisation ne garantit pas que les participants auront les réunions prévues, car le but du </a:t>
            </a:r>
            <a:r>
              <a:rPr lang="fr-FR" sz="1200" i="1" dirty="0" smtClean="0">
                <a:latin typeface="Arial Narrow" panose="020B0606020202030204" pitchFamily="34" charset="0"/>
              </a:rPr>
              <a:t>BUSINESS ROUND</a:t>
            </a:r>
            <a:r>
              <a:rPr lang="fr-FR" sz="1200" dirty="0" smtClean="0">
                <a:latin typeface="Arial Narrow" panose="020B0606020202030204" pitchFamily="34" charset="0"/>
              </a:rPr>
              <a:t> est </a:t>
            </a:r>
            <a:r>
              <a:rPr lang="fr-FR" sz="1200" dirty="0">
                <a:latin typeface="Arial Narrow" panose="020B0606020202030204" pitchFamily="34" charset="0"/>
              </a:rPr>
              <a:t>de planifier et de coordonner des réunions importantes et de qualité avec des objectifs spécifiques et bien définis. La programmation et la coordination des réunions dépendent de l'existence d'une contrepartie disposée à rencontrer des représentants d'entreprises enregistrées ou d'entrepreneurs, avec des objectifs très clairs. Les participants doivent avoir des compétences en prise de décision.</a:t>
            </a:r>
            <a:endParaRPr lang="pt-PT" sz="1200" dirty="0">
              <a:latin typeface="Arial Narrow" panose="020B0606020202030204" pitchFamily="34" charset="0"/>
            </a:endParaRPr>
          </a:p>
        </p:txBody>
      </p:sp>
      <p:sp>
        <p:nvSpPr>
          <p:cNvPr id="15" name="Slide Number Placeholder 6"/>
          <p:cNvSpPr txBox="1"/>
          <p:nvPr/>
        </p:nvSpPr>
        <p:spPr bwMode="auto">
          <a:xfrm>
            <a:off x="6094126" y="6571929"/>
            <a:ext cx="648072" cy="27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r>
              <a:rPr lang="fr-FR" altLang="pt-PT" sz="1200" i="1" dirty="0" smtClean="0">
                <a:solidFill>
                  <a:srgbClr val="00B4B2"/>
                </a:solidFill>
              </a:rPr>
              <a:t>Pag </a:t>
            </a:r>
            <a:fld id="{6C07E9C5-6E20-4A25-9F31-81ECFC5683B7}" type="slidenum">
              <a:rPr lang="fr-FR" altLang="pt-PT" sz="1200" b="1" i="1" u="sng" dirty="0" smtClean="0">
                <a:solidFill>
                  <a:srgbClr val="00B4B2"/>
                </a:solidFill>
              </a:rPr>
              <a:t>9</a:t>
            </a:fld>
            <a:endParaRPr lang="fr-FR" altLang="pt-PT" sz="1200" b="1" i="1" u="sng" dirty="0" smtClean="0">
              <a:solidFill>
                <a:srgbClr val="00B4B2"/>
              </a:solidFill>
            </a:endParaRPr>
          </a:p>
        </p:txBody>
      </p:sp>
      <p:pic>
        <p:nvPicPr>
          <p:cNvPr id="19" name="Imagem9"/>
          <p:cNvPicPr>
            <a:picLocks noChangeAspect="1"/>
          </p:cNvPicPr>
          <p:nvPr/>
        </p:nvPicPr>
        <p:blipFill>
          <a:blip r:embed="rId3"/>
          <a:stretch>
            <a:fillRect/>
          </a:stretch>
        </p:blipFill>
        <p:spPr>
          <a:xfrm>
            <a:off x="11830049" y="6569065"/>
            <a:ext cx="351155" cy="271790"/>
          </a:xfrm>
          <a:prstGeom prst="rect">
            <a:avLst/>
          </a:prstGeom>
          <a:noFill/>
          <a:ln>
            <a:noFill/>
          </a:ln>
          <a:effectLst/>
        </p:spPr>
      </p:pic>
      <p:sp>
        <p:nvSpPr>
          <p:cNvPr id="21" name="TextBox 20"/>
          <p:cNvSpPr txBox="1"/>
          <p:nvPr/>
        </p:nvSpPr>
        <p:spPr>
          <a:xfrm>
            <a:off x="10346717" y="6642093"/>
            <a:ext cx="1385514" cy="215444"/>
          </a:xfrm>
          <a:prstGeom prst="rect">
            <a:avLst/>
          </a:prstGeom>
          <a:noFill/>
        </p:spPr>
        <p:txBody>
          <a:bodyPr wrap="square" rtlCol="0">
            <a:spAutoFit/>
          </a:bodyPr>
          <a:lstStyle/>
          <a:p>
            <a:pPr algn="r"/>
            <a:r>
              <a:rPr lang="pt-PT" sz="800" b="1" i="1" dirty="0" smtClean="0">
                <a:solidFill>
                  <a:srgbClr val="3EA4BA"/>
                </a:solidFill>
                <a:latin typeface="Arial Narrow" panose="020B0606020202030204" pitchFamily="34" charset="0"/>
              </a:rPr>
              <a:t>Ref.E-EICV.01/2022/VD-E.01</a:t>
            </a:r>
            <a:r>
              <a:rPr lang="fr-FR" sz="800" dirty="0" smtClean="0">
                <a:latin typeface="Arial Narrow" panose="020B0606020202030204" pitchFamily="34" charset="0"/>
              </a:rPr>
              <a:t> </a:t>
            </a:r>
            <a:endParaRPr lang="pt-PT" sz="800" dirty="0">
              <a:latin typeface="Arial Narrow" panose="020B0606020202030204" pitchFamily="34" charset="0"/>
            </a:endParaRPr>
          </a:p>
        </p:txBody>
      </p:sp>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844" y="45515"/>
            <a:ext cx="2321830" cy="615091"/>
          </a:xfrm>
          <a:prstGeom prst="rect">
            <a:avLst/>
          </a:prstGeom>
        </p:spPr>
      </p:pic>
      <p:pic>
        <p:nvPicPr>
          <p:cNvPr id="16" name="Imagem 112" descr="LOGO-Paises ecowas"/>
          <p:cNvPicPr>
            <a:picLocks noChangeAspect="1"/>
          </p:cNvPicPr>
          <p:nvPr/>
        </p:nvPicPr>
        <p:blipFill>
          <a:blip r:embed="rId5"/>
          <a:stretch>
            <a:fillRect/>
          </a:stretch>
        </p:blipFill>
        <p:spPr>
          <a:xfrm>
            <a:off x="6045" y="5722025"/>
            <a:ext cx="1129005" cy="1117599"/>
          </a:xfrm>
          <a:prstGeom prst="rect">
            <a:avLst/>
          </a:prstGeom>
        </p:spPr>
      </p:pic>
      <p:pic>
        <p:nvPicPr>
          <p:cNvPr id="17" name="Picture 2" descr="E:\DOSSIER 2020\atlanticbusinesscenter\flag\flag-waving-250.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311890" y="60112"/>
            <a:ext cx="834614" cy="5575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4248940"/>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
      <a:dk1>
        <a:srgbClr val="000000"/>
      </a:dk1>
      <a:lt1>
        <a:srgbClr val="FFFFFF"/>
      </a:lt1>
      <a:dk2>
        <a:srgbClr val="000000"/>
      </a:dk2>
      <a:lt2>
        <a:srgbClr val="808080"/>
      </a:lt2>
      <a:accent1>
        <a:srgbClr val="7DB6EF"/>
      </a:accent1>
      <a:accent2>
        <a:srgbClr val="C0504D"/>
      </a:accent2>
      <a:accent3>
        <a:srgbClr val="FFFFFF"/>
      </a:accent3>
      <a:accent4>
        <a:srgbClr val="000000"/>
      </a:accent4>
      <a:accent5>
        <a:srgbClr val="C0D7F5"/>
      </a:accent5>
      <a:accent6>
        <a:srgbClr val="AC4744"/>
      </a:accent6>
      <a:hlink>
        <a:srgbClr val="0066CC"/>
      </a:hlink>
      <a:folHlink>
        <a:srgbClr val="800080"/>
      </a:folHlink>
    </a:clrScheme>
    <a:fontScheme name="">
      <a:majorFont>
        <a:latin typeface="Arial"/>
        <a:ea typeface="Arial"/>
        <a:cs typeface=""/>
      </a:majorFont>
      <a:minorFont>
        <a:latin typeface="Arial"/>
        <a:ea typeface="Arial"/>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7DB6EF"/>
        </a:accent1>
        <a:accent2>
          <a:srgbClr val="C0504D"/>
        </a:accent2>
        <a:accent3>
          <a:srgbClr val="FFFFFF"/>
        </a:accent3>
        <a:accent4>
          <a:srgbClr val="000000"/>
        </a:accent4>
        <a:accent5>
          <a:srgbClr val="C0D7F5"/>
        </a:accent5>
        <a:accent6>
          <a:srgbClr val="AC4744"/>
        </a:accent6>
        <a:hlink>
          <a:srgbClr val="0066CC"/>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TM04033919[[fn=Circuit]]</Template>
  <TotalTime>1638</TotalTime>
  <Words>3053</Words>
  <Application>Microsoft Office PowerPoint</Application>
  <PresentationFormat>Custom</PresentationFormat>
  <Paragraphs>510</Paragraphs>
  <Slides>13</Slides>
  <Notes>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Pedro Borges</dc:creator>
  <cp:lastModifiedBy>Base</cp:lastModifiedBy>
  <cp:revision>1174</cp:revision>
  <dcterms:created xsi:type="dcterms:W3CDTF">2019-09-10T11:20:00Z</dcterms:created>
  <dcterms:modified xsi:type="dcterms:W3CDTF">2022-02-13T09:39:33Z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2070-11.2.0.9684</vt:lpwstr>
  </property>
</Properties>
</file>