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56" r:id="rId2"/>
    <p:sldId id="260" r:id="rId3"/>
    <p:sldId id="339" r:id="rId4"/>
    <p:sldId id="351" r:id="rId5"/>
    <p:sldId id="338" r:id="rId6"/>
    <p:sldId id="341" r:id="rId7"/>
    <p:sldId id="342" r:id="rId8"/>
    <p:sldId id="350" r:id="rId9"/>
    <p:sldId id="349" r:id="rId10"/>
    <p:sldId id="295" r:id="rId11"/>
    <p:sldId id="294" r:id="rId12"/>
    <p:sldId id="27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BA"/>
    <a:srgbClr val="00B4B2"/>
    <a:srgbClr val="416D12"/>
    <a:srgbClr val="FFFFFF"/>
    <a:srgbClr val="3EA4BA"/>
    <a:srgbClr val="CCE9AD"/>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06" autoAdjust="0"/>
    <p:restoredTop sz="94660"/>
  </p:normalViewPr>
  <p:slideViewPr>
    <p:cSldViewPr snapToGrid="0">
      <p:cViewPr>
        <p:scale>
          <a:sx n="75" d="100"/>
          <a:sy n="75" d="100"/>
        </p:scale>
        <p:origin x="-638" y="461"/>
      </p:cViewPr>
      <p:guideLst>
        <p:guide orient="horz" pos="2370"/>
        <p:guide pos="395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C83AB2-B12A-4F36-8A5E-7F9CC5A235C0}" type="datetimeFigureOut">
              <a:rPr lang="pt-PT" smtClean="0"/>
              <a:t>04-10-2021</a:t>
            </a:fld>
            <a:endParaRPr lang="pt-PT"/>
          </a:p>
        </p:txBody>
      </p:sp>
      <p:sp>
        <p:nvSpPr>
          <p:cNvPr id="4" name="Marcador de Posição do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487C45-5F89-4ECE-933A-031B09978172}" type="slidenum">
              <a:rPr lang="pt-PT" smtClean="0"/>
              <a:t>‹#›</a:t>
            </a:fld>
            <a:endParaRPr lang="pt-PT"/>
          </a:p>
        </p:txBody>
      </p:sp>
    </p:spTree>
    <p:extLst>
      <p:ext uri="{BB962C8B-B14F-4D97-AF65-F5344CB8AC3E}">
        <p14:creationId xmlns:p14="http://schemas.microsoft.com/office/powerpoint/2010/main" val="3668002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955359-BA66-4C59-8A54-707A99BB900A}" type="datetimeFigureOut">
              <a:rPr lang="pt-PT" smtClean="0"/>
              <a:t>04-10-2021</a:t>
            </a:fld>
            <a:endParaRPr lang="pt-PT"/>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2E77A7-C301-4374-BCFB-AD797F97A86A}" type="slidenum">
              <a:rPr lang="pt-PT" smtClean="0"/>
              <a:t>‹#›</a:t>
            </a:fld>
            <a:endParaRPr lang="pt-PT"/>
          </a:p>
        </p:txBody>
      </p:sp>
    </p:spTree>
    <p:extLst>
      <p:ext uri="{BB962C8B-B14F-4D97-AF65-F5344CB8AC3E}">
        <p14:creationId xmlns:p14="http://schemas.microsoft.com/office/powerpoint/2010/main" val="1694688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idx="2"/>
          </p:nvPr>
        </p:nvSpPr>
        <p:spPr/>
      </p:sp>
      <p:sp>
        <p:nvSpPr>
          <p:cNvPr id="3" name="Marcador de Posição de Texto 2"/>
          <p:cNvSpPr>
            <a:spLocks noGrp="1"/>
          </p:cNvSpPr>
          <p:nvPr>
            <p:ph type="body" idx="3"/>
          </p:nvPr>
        </p:nvSpPr>
        <p:spPr/>
        <p:txBody>
          <a:bodyPr/>
          <a:lstStyle/>
          <a:p>
            <a:endParaRPr lang="pt-PT"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4500"/>
            </a:lvl1pPr>
          </a:lstStyle>
          <a:p>
            <a:r>
              <a:rPr lang="pt-PT" smtClean="0"/>
              <a:t>Clique para editar o estilo</a:t>
            </a:r>
            <a:endParaRPr lang="pt-P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PT" smtClean="0"/>
              <a:t>Clique para editar o estilo do subtítulo do Modelo Global</a:t>
            </a:r>
            <a:endParaRPr lang="pt-PT"/>
          </a:p>
        </p:txBody>
      </p:sp>
      <p:sp>
        <p:nvSpPr>
          <p:cNvPr id="4" name="Marcador de Posição da Data 3"/>
          <p:cNvSpPr>
            <a:spLocks noGrp="1"/>
          </p:cNvSpPr>
          <p:nvPr>
            <p:ph type="dt" sz="half" idx="10"/>
          </p:nvPr>
        </p:nvSpPr>
        <p:spPr/>
        <p:txBody>
          <a:bodyPr/>
          <a:lstStyle/>
          <a:p>
            <a:fld id="{8CE4E964-1369-4D20-996C-779A5D95C4B8}" type="datetimeFigureOut">
              <a:rPr lang="pt-PT" smtClean="0"/>
              <a:t>04-10-2021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8CE4E964-1369-4D20-996C-779A5D95C4B8}" type="datetimeFigureOut">
              <a:rPr lang="pt-PT" smtClean="0"/>
              <a:t>04-10-2021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38"/>
            <a:ext cx="27432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609600" y="274638"/>
            <a:ext cx="8070573" cy="5851525"/>
          </a:xfrm>
        </p:spPr>
        <p:txBody>
          <a:bodyPr vert="eaVert"/>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8CE4E964-1369-4D20-996C-779A5D95C4B8}" type="datetimeFigureOut">
              <a:rPr lang="pt-PT" smtClean="0"/>
              <a:t>04-10-2021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8CE4E964-1369-4D20-996C-779A5D95C4B8}" type="datetimeFigureOut">
              <a:rPr lang="pt-PT" smtClean="0"/>
              <a:t>04-10-2021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8"/>
            <a:ext cx="10515600" cy="2852737"/>
          </a:xfrm>
        </p:spPr>
        <p:txBody>
          <a:bodyPr anchor="b"/>
          <a:lstStyle>
            <a:lvl1pPr>
              <a:defRPr sz="4500"/>
            </a:lvl1pPr>
          </a:lstStyle>
          <a:p>
            <a:r>
              <a:rPr lang="pt-PT" smtClean="0"/>
              <a:t>Clique para editar o estilo</a:t>
            </a:r>
            <a:endParaRPr lang="pt-PT"/>
          </a:p>
        </p:txBody>
      </p:sp>
      <p:sp>
        <p:nvSpPr>
          <p:cNvPr id="3" name="Marcador de Posição do Texto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PT" smtClean="0"/>
              <a:t>Editar os estilos de texto do Modelo Global</a:t>
            </a:r>
          </a:p>
        </p:txBody>
      </p:sp>
      <p:sp>
        <p:nvSpPr>
          <p:cNvPr id="4" name="Marcador de Posição da Data 3"/>
          <p:cNvSpPr>
            <a:spLocks noGrp="1"/>
          </p:cNvSpPr>
          <p:nvPr>
            <p:ph type="dt" sz="half" idx="10"/>
          </p:nvPr>
        </p:nvSpPr>
        <p:spPr/>
        <p:txBody>
          <a:bodyPr/>
          <a:lstStyle/>
          <a:p>
            <a:fld id="{8CE4E964-1369-4D20-996C-779A5D95C4B8}" type="datetimeFigureOut">
              <a:rPr lang="pt-PT" smtClean="0"/>
              <a:t>04-10-2021</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609600" y="1600200"/>
            <a:ext cx="5376672" cy="4525963"/>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6205728" y="1600200"/>
            <a:ext cx="5376672" cy="4525963"/>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8CE4E964-1369-4D20-996C-779A5D95C4B8}" type="datetimeFigureOut">
              <a:rPr lang="pt-PT" smtClean="0"/>
              <a:t>04-10-2021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PT" smtClean="0"/>
              <a:t>Clique para editar o estilo</a:t>
            </a:r>
            <a:endParaRPr lang="pt-PT"/>
          </a:p>
        </p:txBody>
      </p:sp>
      <p:sp>
        <p:nvSpPr>
          <p:cNvPr id="3" name="Marcador de Posição do Texto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smtClean="0"/>
              <a:t>Editar os estilos de texto do Modelo Global</a:t>
            </a:r>
          </a:p>
        </p:txBody>
      </p:sp>
      <p:sp>
        <p:nvSpPr>
          <p:cNvPr id="4" name="Marcador de Posição de Conteúdo 3"/>
          <p:cNvSpPr>
            <a:spLocks noGrp="1"/>
          </p:cNvSpPr>
          <p:nvPr>
            <p:ph sz="half" idx="2"/>
          </p:nvPr>
        </p:nvSpPr>
        <p:spPr>
          <a:xfrm>
            <a:off x="839788" y="2505075"/>
            <a:ext cx="5157787" cy="368458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PT" smtClean="0"/>
              <a:t>Editar os estilos de texto do Modelo Global</a:t>
            </a:r>
          </a:p>
        </p:txBody>
      </p:sp>
      <p:sp>
        <p:nvSpPr>
          <p:cNvPr id="6" name="Marcador de Posição de Conteúdo 5"/>
          <p:cNvSpPr>
            <a:spLocks noGrp="1"/>
          </p:cNvSpPr>
          <p:nvPr>
            <p:ph sz="quarter" idx="4"/>
          </p:nvPr>
        </p:nvSpPr>
        <p:spPr>
          <a:xfrm>
            <a:off x="6172200" y="2505075"/>
            <a:ext cx="5183188" cy="3684588"/>
          </a:xfrm>
        </p:spPr>
        <p:txBody>
          <a:body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8CE4E964-1369-4D20-996C-779A5D95C4B8}" type="datetimeFigureOut">
              <a:rPr lang="pt-PT" smtClean="0"/>
              <a:t>04-10-2021</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8CE4E964-1369-4D20-996C-779A5D95C4B8}" type="datetimeFigureOut">
              <a:rPr lang="pt-PT" smtClean="0"/>
              <a:t>04-10-2021</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8CE4E964-1369-4D20-996C-779A5D95C4B8}" type="datetimeFigureOut">
              <a:rPr lang="pt-PT" smtClean="0"/>
              <a:t>04-10-2021</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PT" smtClean="0"/>
              <a:t>Clique para editar o estilo</a:t>
            </a:r>
            <a:endParaRPr lang="pt-PT"/>
          </a:p>
        </p:txBody>
      </p:sp>
      <p:sp>
        <p:nvSpPr>
          <p:cNvPr id="3" name="Marcador de Posição de Conteúdo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smtClean="0"/>
              <a:t>Editar os estilos de texto do Modelo Global</a:t>
            </a:r>
          </a:p>
        </p:txBody>
      </p:sp>
      <p:sp>
        <p:nvSpPr>
          <p:cNvPr id="5" name="Marcador de Posição da Data 4"/>
          <p:cNvSpPr>
            <a:spLocks noGrp="1"/>
          </p:cNvSpPr>
          <p:nvPr>
            <p:ph type="dt" sz="half" idx="10"/>
          </p:nvPr>
        </p:nvSpPr>
        <p:spPr/>
        <p:txBody>
          <a:bodyPr/>
          <a:lstStyle/>
          <a:p>
            <a:fld id="{8CE4E964-1369-4D20-996C-779A5D95C4B8}" type="datetimeFigureOut">
              <a:rPr lang="pt-PT" smtClean="0"/>
              <a:t>04-10-2021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2400"/>
            </a:lvl1pPr>
          </a:lstStyle>
          <a:p>
            <a:r>
              <a:rPr lang="pt-PT" smtClean="0"/>
              <a:t>Clique para editar o estilo</a:t>
            </a:r>
            <a:endParaRPr lang="pt-PT"/>
          </a:p>
        </p:txBody>
      </p:sp>
      <p:sp>
        <p:nvSpPr>
          <p:cNvPr id="3" name="Marcador de Posição da Imagem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pt-PT"/>
          </a:p>
        </p:txBody>
      </p:sp>
      <p:sp>
        <p:nvSpPr>
          <p:cNvPr id="4" name="Marcador de Posição do Texto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PT" smtClean="0"/>
              <a:t>Editar os estilos de texto do Modelo Global</a:t>
            </a:r>
          </a:p>
        </p:txBody>
      </p:sp>
      <p:sp>
        <p:nvSpPr>
          <p:cNvPr id="5" name="Marcador de Posição da Data 4"/>
          <p:cNvSpPr>
            <a:spLocks noGrp="1"/>
          </p:cNvSpPr>
          <p:nvPr>
            <p:ph type="dt" sz="half" idx="10"/>
          </p:nvPr>
        </p:nvSpPr>
        <p:spPr/>
        <p:txBody>
          <a:bodyPr/>
          <a:lstStyle/>
          <a:p>
            <a:fld id="{8CE4E964-1369-4D20-996C-779A5D95C4B8}" type="datetimeFigureOut">
              <a:rPr lang="pt-PT" smtClean="0"/>
              <a:t>04-10-2021</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F892297-2840-4F43-8FA5-4D0483B44130}" type="slidenum">
              <a:rPr lang="pt-PT" smtClean="0"/>
              <a:t>‹#›</a:t>
            </a:fld>
            <a:endParaRPr lang="pt-PT"/>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Título  1025"/>
          <p:cNvSpPr>
            <a:spLocks noGrp="1"/>
          </p:cNvSpPr>
          <p:nvPr>
            <p:ph type="title"/>
          </p:nvPr>
        </p:nvSpPr>
        <p:spPr>
          <a:xfrm>
            <a:off x="609600" y="274638"/>
            <a:ext cx="10972800" cy="1143000"/>
          </a:xfrm>
          <a:prstGeom prst="rect">
            <a:avLst/>
          </a:prstGeom>
          <a:noFill/>
          <a:ln w="9525">
            <a:noFill/>
          </a:ln>
        </p:spPr>
        <p:txBody>
          <a:bodyPr anchor="ctr"/>
          <a:lstStyle/>
          <a:p>
            <a:pPr lvl="0"/>
            <a:r>
              <a:t>Clique para editar o estilo do título</a:t>
            </a:r>
          </a:p>
        </p:txBody>
      </p:sp>
      <p:sp>
        <p:nvSpPr>
          <p:cNvPr id="1027" name="Marcador de Posição de Texto 1026"/>
          <p:cNvSpPr>
            <a:spLocks noGrp="1"/>
          </p:cNvSpPr>
          <p:nvPr>
            <p:ph type="body" idx="1"/>
          </p:nvPr>
        </p:nvSpPr>
        <p:spPr>
          <a:xfrm>
            <a:off x="609600" y="1600200"/>
            <a:ext cx="10972800" cy="4525963"/>
          </a:xfrm>
          <a:prstGeom prst="rect">
            <a:avLst/>
          </a:prstGeom>
          <a:noFill/>
          <a:ln w="9525">
            <a:noFill/>
          </a:ln>
        </p:spPr>
        <p:txBody>
          <a:bodyPr/>
          <a:lstStyle/>
          <a:p>
            <a:pPr lvl="0"/>
            <a:r>
              <a:t>Clique para editar os estilos de texto do modelo global</a:t>
            </a:r>
          </a:p>
          <a:p>
            <a:pPr lvl="1"/>
            <a:r>
              <a:t>Segundo nível</a:t>
            </a:r>
          </a:p>
          <a:p>
            <a:pPr lvl="2"/>
            <a:r>
              <a:t>Terceiro nível</a:t>
            </a:r>
          </a:p>
          <a:p>
            <a:pPr lvl="3"/>
            <a:r>
              <a:t>Quarto nível</a:t>
            </a:r>
          </a:p>
          <a:p>
            <a:pPr lvl="4"/>
            <a:r>
              <a:t>Quinto nível</a:t>
            </a:r>
          </a:p>
        </p:txBody>
      </p:sp>
      <p:sp>
        <p:nvSpPr>
          <p:cNvPr id="1028" name="Marcador de Posição da Data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fld id="{8CE4E964-1369-4D20-996C-779A5D95C4B8}" type="datetimeFigureOut">
              <a:rPr lang="pt-PT" smtClean="0"/>
              <a:t>04-10-2021</a:t>
            </a:fld>
            <a:endParaRPr lang="pt-PT"/>
          </a:p>
        </p:txBody>
      </p:sp>
      <p:sp>
        <p:nvSpPr>
          <p:cNvPr id="1029" name="Marcador de Posição do Rodapé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pt-PT"/>
          </a:p>
        </p:txBody>
      </p:sp>
      <p:sp>
        <p:nvSpPr>
          <p:cNvPr id="1030" name="Marcador de Posição do Número do Diapositivo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BF892297-2840-4F43-8FA5-4D0483B44130}" type="slidenum">
              <a:rPr lang="pt-PT" smtClean="0"/>
              <a:t>‹#›</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6.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8" name="Imagem 7"/>
          <p:cNvPicPr>
            <a:picLocks noChangeAspect="1"/>
          </p:cNvPicPr>
          <p:nvPr/>
        </p:nvPicPr>
        <p:blipFill>
          <a:blip r:embed="rId2"/>
          <a:stretch>
            <a:fillRect/>
          </a:stretch>
        </p:blipFill>
        <p:spPr>
          <a:xfrm>
            <a:off x="7620" y="1963420"/>
            <a:ext cx="5210175" cy="2930525"/>
          </a:xfrm>
          <a:prstGeom prst="rect">
            <a:avLst/>
          </a:prstGeom>
        </p:spPr>
      </p:pic>
      <p:pic>
        <p:nvPicPr>
          <p:cNvPr id="11" name="Imagem 10" descr="LOGO-Paises ecowas"/>
          <p:cNvPicPr>
            <a:picLocks noChangeAspect="1"/>
          </p:cNvPicPr>
          <p:nvPr/>
        </p:nvPicPr>
        <p:blipFill>
          <a:blip r:embed="rId3"/>
          <a:stretch>
            <a:fillRect/>
          </a:stretch>
        </p:blipFill>
        <p:spPr>
          <a:xfrm>
            <a:off x="5163185" y="2161540"/>
            <a:ext cx="3897630" cy="3858260"/>
          </a:xfrm>
          <a:prstGeom prst="rect">
            <a:avLst/>
          </a:prstGeom>
        </p:spPr>
      </p:pic>
      <p:sp>
        <p:nvSpPr>
          <p:cNvPr id="153" name="CaixaDeTexto 67"/>
          <p:cNvSpPr txBox="1"/>
          <p:nvPr/>
        </p:nvSpPr>
        <p:spPr>
          <a:xfrm>
            <a:off x="9360535" y="2009775"/>
            <a:ext cx="2698750" cy="1900555"/>
          </a:xfrm>
          <a:prstGeom prst="rect">
            <a:avLst/>
          </a:prstGeom>
          <a:noFill/>
        </p:spPr>
        <p:txBody>
          <a:bodyPr wrap="square" rtlCol="0">
            <a:noAutofit/>
          </a:bodyPr>
          <a:lstStyle/>
          <a:p>
            <a:pPr algn="ctr"/>
            <a:r>
              <a:rPr lang="pt-PT" sz="2400" b="1" dirty="0" smtClean="0">
                <a:solidFill>
                  <a:schemeClr val="accent1">
                    <a:lumMod val="60000"/>
                    <a:lumOff val="40000"/>
                  </a:schemeClr>
                </a:solidFill>
              </a:rPr>
              <a:t>19 </a:t>
            </a:r>
            <a:r>
              <a:rPr lang="pt-PT" sz="2400" b="1" dirty="0" smtClean="0">
                <a:solidFill>
                  <a:schemeClr val="accent1">
                    <a:lumMod val="60000"/>
                    <a:lumOff val="40000"/>
                  </a:schemeClr>
                </a:solidFill>
              </a:rPr>
              <a:t>MARS</a:t>
            </a:r>
          </a:p>
          <a:p>
            <a:pPr algn="ctr"/>
            <a:r>
              <a:rPr lang="pt-PT" sz="1200" b="1" dirty="0">
                <a:solidFill>
                  <a:schemeClr val="accent1">
                    <a:lumMod val="60000"/>
                    <a:lumOff val="40000"/>
                  </a:schemeClr>
                </a:solidFill>
              </a:rPr>
              <a:t>______</a:t>
            </a:r>
            <a:r>
              <a:rPr lang="pt-PT" sz="1400" b="1" baseline="-25000" dirty="0">
                <a:solidFill>
                  <a:schemeClr val="accent1">
                    <a:lumMod val="60000"/>
                    <a:lumOff val="40000"/>
                  </a:schemeClr>
                </a:solidFill>
              </a:rPr>
              <a:t>■</a:t>
            </a:r>
            <a:r>
              <a:rPr lang="pt-PT" sz="1200" b="1" dirty="0">
                <a:solidFill>
                  <a:schemeClr val="accent1">
                    <a:lumMod val="60000"/>
                    <a:lumOff val="40000"/>
                  </a:schemeClr>
                </a:solidFill>
              </a:rPr>
              <a:t>________</a:t>
            </a:r>
          </a:p>
          <a:p>
            <a:pPr algn="ctr"/>
            <a:r>
              <a:rPr lang="pt-PT" sz="3200" b="1" dirty="0" smtClean="0">
                <a:solidFill>
                  <a:schemeClr val="accent1">
                    <a:lumMod val="60000"/>
                    <a:lumOff val="40000"/>
                  </a:schemeClr>
                </a:solidFill>
              </a:rPr>
              <a:t>2022</a:t>
            </a:r>
            <a:endParaRPr lang="pt-PT" sz="3200" b="1" dirty="0">
              <a:solidFill>
                <a:schemeClr val="accent1">
                  <a:lumMod val="60000"/>
                  <a:lumOff val="40000"/>
                </a:schemeClr>
              </a:solidFill>
            </a:endParaRPr>
          </a:p>
          <a:p>
            <a:pPr algn="ctr"/>
            <a:r>
              <a:rPr lang="pt-PT" b="1" dirty="0">
                <a:solidFill>
                  <a:schemeClr val="accent1">
                    <a:lumMod val="60000"/>
                    <a:lumOff val="40000"/>
                  </a:schemeClr>
                </a:solidFill>
              </a:rPr>
              <a:t>PRAIA</a:t>
            </a:r>
          </a:p>
          <a:p>
            <a:pPr algn="ctr"/>
            <a:r>
              <a:rPr lang="pt-PT" sz="1200" b="1" dirty="0">
                <a:solidFill>
                  <a:schemeClr val="accent1">
                    <a:lumMod val="60000"/>
                    <a:lumOff val="40000"/>
                  </a:schemeClr>
                </a:solidFill>
              </a:rPr>
              <a:t>ÎLE DE SANTIAGO</a:t>
            </a:r>
          </a:p>
          <a:p>
            <a:pPr algn="ctr"/>
            <a:r>
              <a:rPr lang="pt-PT" sz="2000" b="1" dirty="0">
                <a:solidFill>
                  <a:schemeClr val="accent1">
                    <a:lumMod val="60000"/>
                    <a:lumOff val="40000"/>
                  </a:schemeClr>
                </a:solidFill>
              </a:rPr>
              <a:t>CABO VERDE</a:t>
            </a:r>
          </a:p>
        </p:txBody>
      </p:sp>
      <p:sp>
        <p:nvSpPr>
          <p:cNvPr id="39" name="Rectangle 2"/>
          <p:cNvSpPr txBox="1">
            <a:spLocks noChangeArrowheads="1"/>
          </p:cNvSpPr>
          <p:nvPr/>
        </p:nvSpPr>
        <p:spPr>
          <a:xfrm>
            <a:off x="4531995" y="995680"/>
            <a:ext cx="3305810" cy="12172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BUSINESS </a:t>
            </a:r>
          </a:p>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ROUND</a:t>
            </a:r>
          </a:p>
        </p:txBody>
      </p:sp>
      <p:pic>
        <p:nvPicPr>
          <p:cNvPr id="27" name="Imagem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72455" y="2094865"/>
            <a:ext cx="1024255" cy="849630"/>
          </a:xfrm>
          <a:prstGeom prst="rect">
            <a:avLst/>
          </a:prstGeom>
        </p:spPr>
      </p:pic>
      <p:pic>
        <p:nvPicPr>
          <p:cNvPr id="10" name="Imagem 9" descr="logo"/>
          <p:cNvPicPr>
            <a:picLocks noChangeAspect="1"/>
          </p:cNvPicPr>
          <p:nvPr/>
        </p:nvPicPr>
        <p:blipFill>
          <a:blip r:embed="rId5"/>
          <a:stretch>
            <a:fillRect/>
          </a:stretch>
        </p:blipFill>
        <p:spPr>
          <a:xfrm>
            <a:off x="-10795" y="120650"/>
            <a:ext cx="4168140" cy="915035"/>
          </a:xfrm>
          <a:prstGeom prst="rect">
            <a:avLst/>
          </a:prstGeom>
        </p:spPr>
      </p:pic>
      <p:sp>
        <p:nvSpPr>
          <p:cNvPr id="12" name="CaixaDeTexto 1"/>
          <p:cNvSpPr txBox="1"/>
          <p:nvPr/>
        </p:nvSpPr>
        <p:spPr>
          <a:xfrm>
            <a:off x="9640569" y="4084330"/>
            <a:ext cx="1734893" cy="368300"/>
          </a:xfrm>
          <a:prstGeom prst="rect">
            <a:avLst/>
          </a:prstGeom>
          <a:noFill/>
        </p:spPr>
        <p:txBody>
          <a:bodyPr wrap="square" rtlCol="0">
            <a:spAutoFit/>
          </a:bodyPr>
          <a:lstStyle/>
          <a:p>
            <a:pPr algn="ctr"/>
            <a:r>
              <a:rPr lang="pt-PT" i="1" dirty="0" smtClean="0">
                <a:solidFill>
                  <a:srgbClr val="008CBA"/>
                </a:solidFill>
                <a:latin typeface="Arial Narrow" panose="020B0606020202030204" pitchFamily="34" charset="0"/>
              </a:rPr>
              <a:t>CONTACTS</a:t>
            </a:r>
            <a:endParaRPr lang="pt-PT" i="1" dirty="0">
              <a:solidFill>
                <a:srgbClr val="008CBA"/>
              </a:solidFill>
              <a:latin typeface="Arial Narrow" panose="020B0606020202030204" pitchFamily="34" charset="0"/>
            </a:endParaRPr>
          </a:p>
        </p:txBody>
      </p:sp>
      <p:sp>
        <p:nvSpPr>
          <p:cNvPr id="14" name="CaixaDeTexto 53"/>
          <p:cNvSpPr txBox="1"/>
          <p:nvPr/>
        </p:nvSpPr>
        <p:spPr>
          <a:xfrm>
            <a:off x="9906000" y="4328795"/>
            <a:ext cx="2277427" cy="2185214"/>
          </a:xfrm>
          <a:prstGeom prst="rect">
            <a:avLst/>
          </a:prstGeom>
          <a:noFill/>
        </p:spPr>
        <p:txBody>
          <a:bodyPr wrap="square" rtlCol="0">
            <a:spAutoFit/>
          </a:bodyPr>
          <a:lstStyle/>
          <a:p>
            <a:r>
              <a:rPr lang="en-US" sz="1600" b="1" i="1" dirty="0" smtClean="0">
                <a:solidFill>
                  <a:srgbClr val="3EA4BA"/>
                </a:solidFill>
              </a:rPr>
              <a:t>EVENT</a:t>
            </a:r>
            <a:endParaRPr lang="en-US" sz="1600" b="1" i="1" dirty="0">
              <a:solidFill>
                <a:srgbClr val="3EA4BA"/>
              </a:solidFill>
            </a:endParaRPr>
          </a:p>
          <a:p>
            <a:r>
              <a:rPr lang="pt-PT" sz="1200" i="1" dirty="0">
                <a:latin typeface="Arial Narrow" panose="020B0606020202030204" pitchFamily="34" charset="0"/>
              </a:rPr>
              <a:t>Apartado 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pic>
        <p:nvPicPr>
          <p:cNvPr id="23" name="Imagem9"/>
          <p:cNvPicPr>
            <a:picLocks noChangeAspect="1"/>
          </p:cNvPicPr>
          <p:nvPr/>
        </p:nvPicPr>
        <p:blipFill>
          <a:blip r:embed="rId7"/>
          <a:stretch>
            <a:fillRect/>
          </a:stretch>
        </p:blipFill>
        <p:spPr>
          <a:xfrm>
            <a:off x="11830049" y="6569065"/>
            <a:ext cx="351155" cy="271790"/>
          </a:xfrm>
          <a:prstGeom prst="rect">
            <a:avLst/>
          </a:prstGeom>
          <a:noFill/>
          <a:ln>
            <a:noFill/>
          </a:ln>
          <a:effectLst/>
        </p:spPr>
      </p:pic>
      <p:sp>
        <p:nvSpPr>
          <p:cNvPr id="24" name="TextBox 23"/>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5" name="Picture 2" descr="E:\DOSSIER 2020\bconference\logos\unicv\logotipo_unicv_final-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43" name="Imagem 112" descr="LOGO-Paises ecowas"/>
          <p:cNvPicPr>
            <a:picLocks noChangeAspect="1"/>
          </p:cNvPicPr>
          <p:nvPr/>
        </p:nvPicPr>
        <p:blipFill>
          <a:blip r:embed="rId2"/>
          <a:stretch>
            <a:fillRect/>
          </a:stretch>
        </p:blipFill>
        <p:spPr>
          <a:xfrm>
            <a:off x="3371215" y="2859405"/>
            <a:ext cx="3897630" cy="3858260"/>
          </a:xfrm>
          <a:prstGeom prst="rect">
            <a:avLst/>
          </a:prstGeom>
        </p:spPr>
      </p:pic>
      <p:cxnSp>
        <p:nvCxnSpPr>
          <p:cNvPr id="44" name="Straight Connector 149"/>
          <p:cNvCxnSpPr/>
          <p:nvPr/>
        </p:nvCxnSpPr>
        <p:spPr>
          <a:xfrm>
            <a:off x="6317875" y="2288447"/>
            <a:ext cx="0" cy="299445"/>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Straight Connector 192"/>
          <p:cNvCxnSpPr/>
          <p:nvPr/>
        </p:nvCxnSpPr>
        <p:spPr>
          <a:xfrm>
            <a:off x="9458245" y="5100699"/>
            <a:ext cx="0" cy="299446"/>
          </a:xfrm>
          <a:prstGeom prst="line">
            <a:avLst/>
          </a:prstGeom>
          <a:ln w="19050">
            <a:solidFill>
              <a:srgbClr val="FFC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148"/>
          <p:cNvCxnSpPr/>
          <p:nvPr/>
        </p:nvCxnSpPr>
        <p:spPr>
          <a:xfrm>
            <a:off x="1044191" y="3143651"/>
            <a:ext cx="2899882" cy="0"/>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274316" y="2553223"/>
            <a:ext cx="1153227" cy="1166021"/>
          </a:xfrm>
          <a:prstGeom prst="ellipse">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sz="2000" b="1" dirty="0" smtClean="0">
                <a:solidFill>
                  <a:srgbClr val="FFFF00"/>
                </a:solidFill>
                <a:latin typeface="Arial Narrow" panose="020B0606020202030204" pitchFamily="34" charset="0"/>
              </a:rPr>
              <a:t>2021</a:t>
            </a:r>
            <a:endParaRPr lang="pt-PT" sz="2000" b="1" dirty="0">
              <a:solidFill>
                <a:srgbClr val="FFFF00"/>
              </a:solidFill>
              <a:latin typeface="Arial Narrow" panose="020B0606020202030204" pitchFamily="34" charset="0"/>
            </a:endParaRPr>
          </a:p>
          <a:p>
            <a:pPr algn="ctr"/>
            <a:r>
              <a:rPr lang="pt-PT" sz="1400" b="1" dirty="0" smtClean="0">
                <a:solidFill>
                  <a:schemeClr val="bg1"/>
                </a:solidFill>
                <a:latin typeface="Arial Narrow" panose="020B0606020202030204" pitchFamily="34" charset="0"/>
              </a:rPr>
              <a:t>17</a:t>
            </a:r>
          </a:p>
          <a:p>
            <a:pPr algn="ctr"/>
            <a:r>
              <a:rPr lang="pt-PT" sz="1400" b="1" dirty="0" smtClean="0">
                <a:solidFill>
                  <a:schemeClr val="bg1"/>
                </a:solidFill>
                <a:latin typeface="Arial Narrow" panose="020B0606020202030204" pitchFamily="34" charset="0"/>
              </a:rPr>
              <a:t>Mai</a:t>
            </a:r>
          </a:p>
        </p:txBody>
      </p:sp>
      <p:sp>
        <p:nvSpPr>
          <p:cNvPr id="48" name="Rectangle: Rounded Corners 103"/>
          <p:cNvSpPr/>
          <p:nvPr/>
        </p:nvSpPr>
        <p:spPr>
          <a:xfrm>
            <a:off x="66005" y="4834202"/>
            <a:ext cx="2204878" cy="1151564"/>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PT" sz="1200" dirty="0">
                <a:solidFill>
                  <a:schemeClr val="tx1"/>
                </a:solidFill>
                <a:latin typeface="Arial Narrow" panose="020B0606020202030204" pitchFamily="34" charset="0"/>
              </a:rPr>
              <a:t>L'inscription est ouverte pour les manifestations d'intérêt à participer au Business Forum et Business Round / Round</a:t>
            </a:r>
          </a:p>
        </p:txBody>
      </p:sp>
      <p:sp>
        <p:nvSpPr>
          <p:cNvPr id="49" name="Rectangle: Rounded Corners 111"/>
          <p:cNvSpPr/>
          <p:nvPr/>
        </p:nvSpPr>
        <p:spPr>
          <a:xfrm>
            <a:off x="5225817" y="752475"/>
            <a:ext cx="2173915" cy="1414679"/>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PT" sz="1200" dirty="0">
                <a:solidFill>
                  <a:schemeClr val="tx1"/>
                </a:solidFill>
                <a:latin typeface="Arial Narrow" panose="020B0606020202030204" pitchFamily="34" charset="0"/>
              </a:rPr>
              <a:t>Date limite d'inscription pour participer à la table ronde des affaires et réserve de temps pour la présentation des produits, services et opportunités de partenariat.</a:t>
            </a:r>
          </a:p>
        </p:txBody>
      </p:sp>
      <p:sp>
        <p:nvSpPr>
          <p:cNvPr id="50" name="Isosceles Triangle 145"/>
          <p:cNvSpPr/>
          <p:nvPr/>
        </p:nvSpPr>
        <p:spPr>
          <a:xfrm flipV="1">
            <a:off x="6223262" y="2189334"/>
            <a:ext cx="186224" cy="22105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51" name="Straight Connector 150"/>
          <p:cNvCxnSpPr/>
          <p:nvPr/>
        </p:nvCxnSpPr>
        <p:spPr>
          <a:xfrm>
            <a:off x="3790533" y="3140722"/>
            <a:ext cx="3859743" cy="0"/>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Connector 158"/>
          <p:cNvCxnSpPr/>
          <p:nvPr/>
        </p:nvCxnSpPr>
        <p:spPr>
          <a:xfrm>
            <a:off x="835522" y="3750040"/>
            <a:ext cx="0" cy="530486"/>
          </a:xfrm>
          <a:prstGeom prst="line">
            <a:avLst/>
          </a:prstGeom>
          <a:ln w="19050">
            <a:solidFill>
              <a:schemeClr val="accent1">
                <a:lumMod val="40000"/>
                <a:lumOff val="6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Straight Connector 159"/>
          <p:cNvCxnSpPr/>
          <p:nvPr/>
        </p:nvCxnSpPr>
        <p:spPr>
          <a:xfrm>
            <a:off x="831952" y="4277656"/>
            <a:ext cx="339605" cy="0"/>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160"/>
          <p:cNvCxnSpPr/>
          <p:nvPr/>
        </p:nvCxnSpPr>
        <p:spPr>
          <a:xfrm>
            <a:off x="1175986" y="4269940"/>
            <a:ext cx="0" cy="311604"/>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55" name="Isosceles Triangle 161"/>
          <p:cNvSpPr/>
          <p:nvPr/>
        </p:nvSpPr>
        <p:spPr>
          <a:xfrm>
            <a:off x="1080898" y="4574869"/>
            <a:ext cx="186224" cy="22105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56" name="Oval 55"/>
          <p:cNvSpPr/>
          <p:nvPr/>
        </p:nvSpPr>
        <p:spPr>
          <a:xfrm>
            <a:off x="5686824" y="2551409"/>
            <a:ext cx="1188171" cy="1177681"/>
          </a:xfrm>
          <a:prstGeom prst="ellipse">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sz="2000" b="1" dirty="0" smtClean="0">
                <a:solidFill>
                  <a:srgbClr val="FFFF00"/>
                </a:solidFill>
                <a:latin typeface="Arial Narrow" panose="020B0606020202030204" pitchFamily="34" charset="0"/>
              </a:rPr>
              <a:t>2022</a:t>
            </a:r>
            <a:endParaRPr lang="pt-PT" sz="2000" b="1" dirty="0">
              <a:solidFill>
                <a:srgbClr val="FFFF00"/>
              </a:solidFill>
              <a:latin typeface="Arial Narrow" panose="020B0606020202030204" pitchFamily="34" charset="0"/>
            </a:endParaRPr>
          </a:p>
          <a:p>
            <a:pPr algn="ctr"/>
            <a:r>
              <a:rPr lang="pt-PT" sz="1400" b="1" dirty="0" smtClean="0">
                <a:solidFill>
                  <a:schemeClr val="bg1"/>
                </a:solidFill>
                <a:latin typeface="Arial Narrow" panose="020B0606020202030204" pitchFamily="34" charset="0"/>
              </a:rPr>
              <a:t>28</a:t>
            </a:r>
          </a:p>
          <a:p>
            <a:pPr algn="ctr"/>
            <a:r>
              <a:rPr lang="pt-PT" sz="1400" b="1" dirty="0">
                <a:solidFill>
                  <a:schemeClr val="bg1"/>
                </a:solidFill>
                <a:latin typeface="Arial Narrow" panose="020B0606020202030204" pitchFamily="34" charset="0"/>
              </a:rPr>
              <a:t>Février</a:t>
            </a:r>
          </a:p>
        </p:txBody>
      </p:sp>
      <p:cxnSp>
        <p:nvCxnSpPr>
          <p:cNvPr id="57" name="Straight Connector 192"/>
          <p:cNvCxnSpPr/>
          <p:nvPr/>
        </p:nvCxnSpPr>
        <p:spPr>
          <a:xfrm>
            <a:off x="7652428" y="5100728"/>
            <a:ext cx="0" cy="854356"/>
          </a:xfrm>
          <a:prstGeom prst="line">
            <a:avLst/>
          </a:prstGeom>
          <a:ln w="19050">
            <a:solidFill>
              <a:srgbClr val="92D05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98" name="Isosceles Triangle 193"/>
          <p:cNvSpPr/>
          <p:nvPr/>
        </p:nvSpPr>
        <p:spPr>
          <a:xfrm>
            <a:off x="7556031" y="5885812"/>
            <a:ext cx="186224" cy="221052"/>
          </a:xfrm>
          <a:prstGeom prst="triangl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99" name="Rectangle: Rounded Corners 198"/>
          <p:cNvSpPr/>
          <p:nvPr/>
        </p:nvSpPr>
        <p:spPr>
          <a:xfrm>
            <a:off x="6663399" y="6123445"/>
            <a:ext cx="1982128" cy="621537"/>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0">
              <a:defRPr lang="en-US">
                <a:solidFill>
                  <a:srgbClr val="FFFFFF"/>
                </a:solidFill>
              </a:defRPr>
            </a:pPr>
            <a:r>
              <a:rPr lang="en-GB" sz="1400" b="1" dirty="0">
                <a:latin typeface="Arial Narrow" panose="020B0606020202030204" pitchFamily="34" charset="0"/>
                <a:ea typeface="Calibri" panose="020F0502020204030204" charset="0"/>
                <a:cs typeface="Times New Roman" panose="02020603050405020304" pitchFamily="18" charset="0"/>
                <a:sym typeface="+mn-ea"/>
              </a:rPr>
              <a:t>BUSINESS ROUND</a:t>
            </a:r>
            <a:endParaRPr lang="pt-PT" sz="1400" dirty="0">
              <a:solidFill>
                <a:schemeClr val="accent6">
                  <a:lumMod val="50000"/>
                </a:schemeClr>
              </a:solidFill>
              <a:latin typeface="Arial Narrow" panose="020B0606020202030204" pitchFamily="34" charset="0"/>
            </a:endParaRPr>
          </a:p>
        </p:txBody>
      </p:sp>
      <p:cxnSp>
        <p:nvCxnSpPr>
          <p:cNvPr id="100" name="Straight Connector 211"/>
          <p:cNvCxnSpPr/>
          <p:nvPr/>
        </p:nvCxnSpPr>
        <p:spPr>
          <a:xfrm flipV="1">
            <a:off x="7633335" y="3585210"/>
            <a:ext cx="3630295" cy="10795"/>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7038513" y="3927456"/>
            <a:ext cx="1200053" cy="115447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sz="2000" b="1" dirty="0" smtClean="0">
                <a:solidFill>
                  <a:schemeClr val="tx1"/>
                </a:solidFill>
                <a:latin typeface="Arial Narrow" panose="020B0606020202030204" pitchFamily="34" charset="0"/>
              </a:rPr>
              <a:t>2022</a:t>
            </a:r>
            <a:endParaRPr lang="pt-PT" sz="2000" b="1" dirty="0">
              <a:solidFill>
                <a:schemeClr val="tx1"/>
              </a:solidFill>
              <a:latin typeface="Arial Narrow" panose="020B0606020202030204" pitchFamily="34" charset="0"/>
            </a:endParaRPr>
          </a:p>
          <a:p>
            <a:pPr algn="ctr"/>
            <a:r>
              <a:rPr lang="pt-PT" sz="1400" dirty="0" smtClean="0">
                <a:solidFill>
                  <a:schemeClr val="tx1"/>
                </a:solidFill>
                <a:latin typeface="Arial Narrow" panose="020B0606020202030204" pitchFamily="34" charset="0"/>
              </a:rPr>
              <a:t>19</a:t>
            </a:r>
            <a:endParaRPr lang="pt-PT" sz="1400" dirty="0" smtClean="0">
              <a:solidFill>
                <a:schemeClr val="tx1"/>
              </a:solidFill>
              <a:latin typeface="Arial Narrow" panose="020B0606020202030204" pitchFamily="34" charset="0"/>
            </a:endParaRPr>
          </a:p>
          <a:p>
            <a:pPr algn="ctr"/>
            <a:r>
              <a:rPr lang="pt-PT" sz="1400" dirty="0" smtClean="0">
                <a:solidFill>
                  <a:schemeClr val="tx1"/>
                </a:solidFill>
                <a:latin typeface="Arial Narrow" panose="020B0606020202030204" pitchFamily="34" charset="0"/>
              </a:rPr>
              <a:t>Mars</a:t>
            </a:r>
            <a:endParaRPr lang="pt-PT" sz="1400" b="1" dirty="0" smtClean="0">
              <a:solidFill>
                <a:schemeClr val="tx1"/>
              </a:solidFill>
              <a:latin typeface="Arial Narrow" panose="020B0606020202030204" pitchFamily="34" charset="0"/>
            </a:endParaRPr>
          </a:p>
        </p:txBody>
      </p:sp>
      <p:cxnSp>
        <p:nvCxnSpPr>
          <p:cNvPr id="102" name="Straight Connector 144"/>
          <p:cNvCxnSpPr/>
          <p:nvPr/>
        </p:nvCxnSpPr>
        <p:spPr>
          <a:xfrm>
            <a:off x="7648529" y="3136193"/>
            <a:ext cx="0" cy="482260"/>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44"/>
          <p:cNvCxnSpPr/>
          <p:nvPr/>
        </p:nvCxnSpPr>
        <p:spPr>
          <a:xfrm>
            <a:off x="7653145" y="3610684"/>
            <a:ext cx="0" cy="299445"/>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4" name="Rectangle: Rounded Corners 111"/>
          <p:cNvSpPr/>
          <p:nvPr/>
        </p:nvSpPr>
        <p:spPr>
          <a:xfrm>
            <a:off x="2314858" y="1025203"/>
            <a:ext cx="2161434" cy="1112651"/>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PT" sz="1200" dirty="0">
                <a:solidFill>
                  <a:schemeClr val="tx1"/>
                </a:solidFill>
                <a:latin typeface="Arial Narrow" panose="020B0606020202030204" pitchFamily="34" charset="0"/>
              </a:rPr>
              <a:t>Date limite d'inscription pour participer au Business Forum et aux réunions institutionnelles.</a:t>
            </a:r>
          </a:p>
        </p:txBody>
      </p:sp>
      <p:sp>
        <p:nvSpPr>
          <p:cNvPr id="105" name="Oval 104"/>
          <p:cNvSpPr/>
          <p:nvPr/>
        </p:nvSpPr>
        <p:spPr>
          <a:xfrm>
            <a:off x="2774950" y="2566670"/>
            <a:ext cx="1242060" cy="1151890"/>
          </a:xfrm>
          <a:prstGeom prst="ellipse">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sz="2000" b="1" dirty="0" smtClean="0">
                <a:solidFill>
                  <a:srgbClr val="FFFF00"/>
                </a:solidFill>
                <a:latin typeface="Arial Narrow" panose="020B0606020202030204" pitchFamily="34" charset="0"/>
              </a:rPr>
              <a:t>2022</a:t>
            </a:r>
            <a:endParaRPr lang="pt-PT" sz="2000" b="1" dirty="0">
              <a:solidFill>
                <a:srgbClr val="FFFF00"/>
              </a:solidFill>
              <a:latin typeface="Arial Narrow" panose="020B0606020202030204" pitchFamily="34" charset="0"/>
            </a:endParaRPr>
          </a:p>
          <a:p>
            <a:pPr algn="ctr"/>
            <a:r>
              <a:rPr lang="pt-PT" sz="1400" b="1" dirty="0" smtClean="0">
                <a:solidFill>
                  <a:schemeClr val="bg1"/>
                </a:solidFill>
                <a:latin typeface="Arial Narrow" panose="020B0606020202030204" pitchFamily="34" charset="0"/>
              </a:rPr>
              <a:t>15 de Février</a:t>
            </a:r>
          </a:p>
        </p:txBody>
      </p:sp>
      <p:cxnSp>
        <p:nvCxnSpPr>
          <p:cNvPr id="106" name="Straight Connector 212"/>
          <p:cNvCxnSpPr/>
          <p:nvPr/>
        </p:nvCxnSpPr>
        <p:spPr>
          <a:xfrm>
            <a:off x="11268281" y="2816747"/>
            <a:ext cx="0" cy="1513543"/>
          </a:xfrm>
          <a:prstGeom prst="line">
            <a:avLst/>
          </a:prstGeom>
          <a:ln w="1905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8854681" y="3936413"/>
            <a:ext cx="1200053" cy="115447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sz="2400" dirty="0" smtClean="0">
                <a:solidFill>
                  <a:schemeClr val="accent6">
                    <a:lumMod val="50000"/>
                  </a:schemeClr>
                </a:solidFill>
                <a:latin typeface="Arial Narrow" panose="020B0606020202030204" pitchFamily="34" charset="0"/>
              </a:rPr>
              <a:t>2022</a:t>
            </a:r>
            <a:endParaRPr lang="pt-PT" sz="2400" dirty="0">
              <a:solidFill>
                <a:schemeClr val="accent6">
                  <a:lumMod val="50000"/>
                </a:schemeClr>
              </a:solidFill>
              <a:latin typeface="Arial Narrow" panose="020B0606020202030204" pitchFamily="34" charset="0"/>
            </a:endParaRPr>
          </a:p>
          <a:p>
            <a:pPr algn="ctr"/>
            <a:r>
              <a:rPr lang="pt-PT" sz="1200" dirty="0" smtClean="0">
                <a:solidFill>
                  <a:schemeClr val="accent6">
                    <a:lumMod val="50000"/>
                  </a:schemeClr>
                </a:solidFill>
                <a:latin typeface="Arial Narrow" panose="020B0606020202030204" pitchFamily="34" charset="0"/>
              </a:rPr>
              <a:t>17 ET 18</a:t>
            </a:r>
          </a:p>
          <a:p>
            <a:pPr algn="ctr"/>
            <a:r>
              <a:rPr lang="pt-PT" sz="1400" dirty="0" smtClean="0">
                <a:solidFill>
                  <a:schemeClr val="accent6">
                    <a:lumMod val="50000"/>
                  </a:schemeClr>
                </a:solidFill>
                <a:latin typeface="Arial Narrow" panose="020B0606020202030204" pitchFamily="34" charset="0"/>
              </a:rPr>
              <a:t>Mars</a:t>
            </a:r>
            <a:endParaRPr lang="pt-PT" sz="1400" dirty="0">
              <a:solidFill>
                <a:schemeClr val="accent6">
                  <a:lumMod val="50000"/>
                </a:schemeClr>
              </a:solidFill>
              <a:latin typeface="Arial Narrow" panose="020B0606020202030204" pitchFamily="34" charset="0"/>
            </a:endParaRPr>
          </a:p>
        </p:txBody>
      </p:sp>
      <p:sp>
        <p:nvSpPr>
          <p:cNvPr id="108" name="Rectangle: Rounded Corners 198"/>
          <p:cNvSpPr/>
          <p:nvPr/>
        </p:nvSpPr>
        <p:spPr>
          <a:xfrm>
            <a:off x="8526551" y="5570544"/>
            <a:ext cx="1889494" cy="460712"/>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lnSpc>
                <a:spcPts val="1200"/>
              </a:lnSpc>
            </a:pPr>
            <a:r>
              <a:rPr lang="pt-PT" sz="1400" dirty="0" smtClean="0">
                <a:solidFill>
                  <a:schemeClr val="accent6">
                    <a:lumMod val="50000"/>
                  </a:schemeClr>
                </a:solidFill>
                <a:latin typeface="Arial Narrow" panose="020B0606020202030204" pitchFamily="34" charset="0"/>
              </a:rPr>
              <a:t>BUSINESS FORUM</a:t>
            </a:r>
            <a:endParaRPr lang="pt-PT" sz="1400" dirty="0">
              <a:solidFill>
                <a:schemeClr val="accent6">
                  <a:lumMod val="50000"/>
                </a:schemeClr>
              </a:solidFill>
              <a:latin typeface="Arial Narrow" panose="020B0606020202030204" pitchFamily="34" charset="0"/>
            </a:endParaRPr>
          </a:p>
        </p:txBody>
      </p:sp>
      <p:sp>
        <p:nvSpPr>
          <p:cNvPr id="109" name="Isosceles Triangle 193"/>
          <p:cNvSpPr/>
          <p:nvPr/>
        </p:nvSpPr>
        <p:spPr>
          <a:xfrm>
            <a:off x="9357100" y="5343929"/>
            <a:ext cx="195724" cy="221052"/>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110" name="Straight Connector 149"/>
          <p:cNvCxnSpPr/>
          <p:nvPr/>
        </p:nvCxnSpPr>
        <p:spPr>
          <a:xfrm>
            <a:off x="9457950" y="3609247"/>
            <a:ext cx="0" cy="299445"/>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1" name="Straight Connector 149"/>
          <p:cNvCxnSpPr/>
          <p:nvPr/>
        </p:nvCxnSpPr>
        <p:spPr>
          <a:xfrm>
            <a:off x="3397933" y="2254579"/>
            <a:ext cx="0" cy="299445"/>
          </a:xfrm>
          <a:prstGeom prst="line">
            <a:avLst/>
          </a:prstGeom>
          <a:ln w="19050">
            <a:solidFill>
              <a:schemeClr val="accent1">
                <a:lumMod val="40000"/>
                <a:lumOff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12" name="Isosceles Triangle 145"/>
          <p:cNvSpPr/>
          <p:nvPr/>
        </p:nvSpPr>
        <p:spPr>
          <a:xfrm flipV="1">
            <a:off x="3304177" y="2155466"/>
            <a:ext cx="186224" cy="221052"/>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14" name="Oval 113"/>
          <p:cNvSpPr/>
          <p:nvPr/>
        </p:nvSpPr>
        <p:spPr>
          <a:xfrm>
            <a:off x="10410190" y="3815080"/>
            <a:ext cx="1739900" cy="170624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b="1" dirty="0" smtClean="0">
                <a:solidFill>
                  <a:schemeClr val="bg1"/>
                </a:solidFill>
                <a:latin typeface="Arial Narrow" panose="020B0606020202030204" pitchFamily="34" charset="0"/>
              </a:rPr>
              <a:t>2022</a:t>
            </a:r>
            <a:endParaRPr lang="pt-PT" b="1" dirty="0">
              <a:solidFill>
                <a:schemeClr val="bg1"/>
              </a:solidFill>
              <a:latin typeface="Arial Narrow" panose="020B0606020202030204" pitchFamily="34" charset="0"/>
            </a:endParaRPr>
          </a:p>
          <a:p>
            <a:pPr algn="ctr"/>
            <a:r>
              <a:rPr lang="pt-PT" dirty="0" smtClean="0">
                <a:solidFill>
                  <a:schemeClr val="bg1"/>
                </a:solidFill>
                <a:latin typeface="Arial Narrow" panose="020B0606020202030204" pitchFamily="34" charset="0"/>
              </a:rPr>
              <a:t>18 Mars</a:t>
            </a:r>
          </a:p>
          <a:p>
            <a:pPr algn="ctr"/>
            <a:endParaRPr lang="pt-PT" sz="1050" dirty="0">
              <a:solidFill>
                <a:schemeClr val="bg1"/>
              </a:solidFill>
              <a:latin typeface="Arial Narrow" panose="020B0606020202030204" pitchFamily="34" charset="0"/>
            </a:endParaRPr>
          </a:p>
          <a:p>
            <a:pPr algn="ctr"/>
            <a:r>
              <a:rPr lang="pt-PT" sz="1100" dirty="0">
                <a:latin typeface="AR JULIAN" panose="02000000000000000000" pitchFamily="2" charset="0"/>
                <a:sym typeface="+mn-ea"/>
              </a:rPr>
              <a:t>ATELIERS ET CONFÉRENCES THÉMATIQUES</a:t>
            </a:r>
            <a:endParaRPr sz="1100" dirty="0">
              <a:solidFill>
                <a:schemeClr val="bg1"/>
              </a:solidFill>
              <a:latin typeface="AR JULIAN" panose="02000000000000000000" pitchFamily="2" charset="0"/>
              <a:cs typeface="Arial Narrow" panose="020B0606020202030204" pitchFamily="34" charset="0"/>
              <a:sym typeface="+mn-ea"/>
            </a:endParaRPr>
          </a:p>
        </p:txBody>
      </p:sp>
      <p:sp>
        <p:nvSpPr>
          <p:cNvPr id="115" name="Oval 114"/>
          <p:cNvSpPr/>
          <p:nvPr/>
        </p:nvSpPr>
        <p:spPr>
          <a:xfrm>
            <a:off x="10347325" y="1104900"/>
            <a:ext cx="1835150" cy="182499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pt-PT" b="1" dirty="0" smtClean="0">
                <a:solidFill>
                  <a:schemeClr val="bg1"/>
                </a:solidFill>
                <a:latin typeface="Arial Narrow" panose="020B0606020202030204" pitchFamily="34" charset="0"/>
              </a:rPr>
              <a:t>2022</a:t>
            </a:r>
            <a:endParaRPr lang="pt-PT" b="1" dirty="0">
              <a:solidFill>
                <a:schemeClr val="bg1"/>
              </a:solidFill>
              <a:latin typeface="Arial Narrow" panose="020B0606020202030204" pitchFamily="34" charset="0"/>
            </a:endParaRPr>
          </a:p>
          <a:p>
            <a:pPr algn="ctr"/>
            <a:r>
              <a:rPr lang="pt-PT" dirty="0" smtClean="0">
                <a:solidFill>
                  <a:schemeClr val="bg1"/>
                </a:solidFill>
                <a:latin typeface="Arial Narrow" panose="020B0606020202030204" pitchFamily="34" charset="0"/>
              </a:rPr>
              <a:t>17 Mars</a:t>
            </a:r>
            <a:endParaRPr lang="pt-PT" dirty="0">
              <a:solidFill>
                <a:schemeClr val="bg1"/>
              </a:solidFill>
              <a:latin typeface="Arial Narrow" panose="020B0606020202030204" pitchFamily="34" charset="0"/>
            </a:endParaRPr>
          </a:p>
          <a:p>
            <a:pPr algn="ctr"/>
            <a:r>
              <a:rPr lang="fr-FR" sz="1100" dirty="0" smtClean="0">
                <a:solidFill>
                  <a:schemeClr val="bg1"/>
                </a:solidFill>
                <a:latin typeface="AR JULIAN" panose="02000000000000000000" pitchFamily="2" charset="0"/>
                <a:ea typeface="Century Gothic" panose="020B0502020202020204" pitchFamily="2" charset="0"/>
                <a:cs typeface="Century Gothic" panose="020B0502020202020204" pitchFamily="2" charset="0"/>
                <a:sym typeface="+mn-ea"/>
              </a:rPr>
              <a:t>PRÉSENTATION </a:t>
            </a:r>
            <a:r>
              <a:rPr lang="fr-FR" sz="1100" dirty="0">
                <a:solidFill>
                  <a:schemeClr val="bg1"/>
                </a:solidFill>
                <a:latin typeface="AR JULIAN" panose="02000000000000000000" pitchFamily="2" charset="0"/>
                <a:ea typeface="Century Gothic" panose="020B0502020202020204" pitchFamily="2" charset="0"/>
                <a:cs typeface="Century Gothic" panose="020B0502020202020204" pitchFamily="2" charset="0"/>
                <a:sym typeface="+mn-ea"/>
              </a:rPr>
              <a:t>DES OPPORTUNITÉS DANS LA CEDEAO</a:t>
            </a:r>
            <a:endParaRPr sz="1100" dirty="0" smtClean="0">
              <a:solidFill>
                <a:schemeClr val="bg1"/>
              </a:solidFill>
              <a:latin typeface="AR JULIAN" panose="02000000000000000000" pitchFamily="2" charset="0"/>
              <a:ea typeface="Century Gothic" panose="020B0502020202020204" pitchFamily="2" charset="0"/>
              <a:cs typeface="Century Gothic" panose="020B0502020202020204" pitchFamily="2" charset="0"/>
              <a:sym typeface="+mn-ea"/>
            </a:endParaRPr>
          </a:p>
        </p:txBody>
      </p:sp>
      <p:pic>
        <p:nvPicPr>
          <p:cNvPr id="118" name="Imagem 11" descr="logo"/>
          <p:cNvPicPr>
            <a:picLocks noChangeAspect="1"/>
          </p:cNvPicPr>
          <p:nvPr/>
        </p:nvPicPr>
        <p:blipFill>
          <a:blip r:embed="rId3"/>
          <a:stretch>
            <a:fillRect/>
          </a:stretch>
        </p:blipFill>
        <p:spPr>
          <a:xfrm>
            <a:off x="189011" y="105410"/>
            <a:ext cx="2349938" cy="515796"/>
          </a:xfrm>
          <a:prstGeom prst="rect">
            <a:avLst/>
          </a:prstGeom>
        </p:spPr>
      </p:pic>
      <p:sp>
        <p:nvSpPr>
          <p:cNvPr id="121" name="CaixaDeTexto 118"/>
          <p:cNvSpPr/>
          <p:nvPr/>
        </p:nvSpPr>
        <p:spPr>
          <a:xfrm>
            <a:off x="4277824" y="119310"/>
            <a:ext cx="4628081" cy="584337"/>
          </a:xfrm>
          <a:prstGeom prst="rect">
            <a:avLst/>
          </a:prstGeom>
          <a:noFill/>
          <a:ln>
            <a:noFill/>
          </a:ln>
          <a:effectLst/>
        </p:spPr>
        <p:txBody>
          <a:bodyPr vert="horz" wrap="square" lIns="91440" tIns="45720" rIns="91440" bIns="45720" numCol="1" spcCol="215900" anchor="t"/>
          <a:lstStyle/>
          <a:p>
            <a:pPr algn="ctr"/>
            <a:r>
              <a:rPr lang="fr-FR" i="1" dirty="0">
                <a:gradFill>
                  <a:gsLst>
                    <a:gs pos="0">
                      <a:srgbClr val="9EE256"/>
                    </a:gs>
                    <a:gs pos="100000">
                      <a:srgbClr val="52762D"/>
                    </a:gs>
                  </a:gsLst>
                  <a:lin scaled="0"/>
                </a:gradFill>
                <a:sym typeface="+mn-ea"/>
              </a:rPr>
              <a:t>CONDITIONS D'EXPRESSION D'INTÉRÊT ET D'INSCRIPTION</a:t>
            </a:r>
          </a:p>
        </p:txBody>
      </p:sp>
      <p:pic>
        <p:nvPicPr>
          <p:cNvPr id="64" name="Picture 6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58"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10</a:t>
            </a:fld>
            <a:endParaRPr lang="fr-FR" altLang="pt-PT" sz="1200" b="1" i="1" u="sng" dirty="0" smtClean="0">
              <a:solidFill>
                <a:srgbClr val="00B4B2"/>
              </a:solidFill>
            </a:endParaRPr>
          </a:p>
        </p:txBody>
      </p:sp>
      <p:pic>
        <p:nvPicPr>
          <p:cNvPr id="65" name="Imagem9"/>
          <p:cNvPicPr>
            <a:picLocks noChangeAspect="1"/>
          </p:cNvPicPr>
          <p:nvPr/>
        </p:nvPicPr>
        <p:blipFill>
          <a:blip r:embed="rId5"/>
          <a:stretch>
            <a:fillRect/>
          </a:stretch>
        </p:blipFill>
        <p:spPr>
          <a:xfrm>
            <a:off x="11830049" y="6569065"/>
            <a:ext cx="351155" cy="271790"/>
          </a:xfrm>
          <a:prstGeom prst="rect">
            <a:avLst/>
          </a:prstGeom>
          <a:noFill/>
          <a:ln>
            <a:noFill/>
          </a:ln>
          <a:effectLst/>
        </p:spPr>
      </p:pic>
      <p:sp>
        <p:nvSpPr>
          <p:cNvPr id="66" name="TextBox 65"/>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67" name="Picture 2" descr="E:\DOSSIER 2020\bconference\logos\unicv\logotipo_unicv_final-0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5" name="Imagem 4" descr="LOGO-Paises ecowas"/>
          <p:cNvPicPr>
            <a:picLocks noChangeAspect="1"/>
          </p:cNvPicPr>
          <p:nvPr/>
        </p:nvPicPr>
        <p:blipFill>
          <a:blip r:embed="rId2"/>
          <a:stretch>
            <a:fillRect/>
          </a:stretch>
        </p:blipFill>
        <p:spPr>
          <a:xfrm>
            <a:off x="2367915" y="816610"/>
            <a:ext cx="3897630" cy="3858260"/>
          </a:xfrm>
          <a:prstGeom prst="rect">
            <a:avLst/>
          </a:prstGeom>
        </p:spPr>
      </p:pic>
      <p:pic>
        <p:nvPicPr>
          <p:cNvPr id="67" name="Imagem 66" descr="logo"/>
          <p:cNvPicPr>
            <a:picLocks noChangeAspect="1"/>
          </p:cNvPicPr>
          <p:nvPr/>
        </p:nvPicPr>
        <p:blipFill>
          <a:blip r:embed="rId3"/>
          <a:stretch>
            <a:fillRect/>
          </a:stretch>
        </p:blipFill>
        <p:spPr>
          <a:xfrm>
            <a:off x="-635" y="71120"/>
            <a:ext cx="5207000" cy="1143000"/>
          </a:xfrm>
          <a:prstGeom prst="rect">
            <a:avLst/>
          </a:prstGeom>
        </p:spPr>
      </p:pic>
      <p:sp>
        <p:nvSpPr>
          <p:cNvPr id="11" name="CaixaDeTexto 67"/>
          <p:cNvSpPr txBox="1"/>
          <p:nvPr/>
        </p:nvSpPr>
        <p:spPr>
          <a:xfrm>
            <a:off x="9726930" y="3755390"/>
            <a:ext cx="2466340" cy="1900555"/>
          </a:xfrm>
          <a:prstGeom prst="rect">
            <a:avLst/>
          </a:prstGeom>
          <a:noFill/>
        </p:spPr>
        <p:txBody>
          <a:bodyPr wrap="square" rtlCol="0">
            <a:noAutofit/>
          </a:bodyPr>
          <a:lstStyle/>
          <a:p>
            <a:pPr algn="ctr"/>
            <a:r>
              <a:rPr lang="pt-PT" sz="2400" dirty="0" smtClean="0">
                <a:solidFill>
                  <a:srgbClr val="008CBA"/>
                </a:solidFill>
                <a:sym typeface="+mn-ea"/>
              </a:rPr>
              <a:t>19 </a:t>
            </a:r>
            <a:r>
              <a:rPr lang="pt-PT" sz="2400" dirty="0" smtClean="0">
                <a:solidFill>
                  <a:srgbClr val="008CBA"/>
                </a:solidFill>
                <a:sym typeface="+mn-ea"/>
              </a:rPr>
              <a:t>MARS</a:t>
            </a:r>
            <a:endParaRPr lang="pt-PT" sz="2400" dirty="0">
              <a:solidFill>
                <a:srgbClr val="008CBA"/>
              </a:solidFill>
            </a:endParaRPr>
          </a:p>
          <a:p>
            <a:pPr algn="ctr"/>
            <a:r>
              <a:rPr lang="pt-PT" sz="1200" dirty="0">
                <a:solidFill>
                  <a:srgbClr val="008CBA"/>
                </a:solidFill>
              </a:rPr>
              <a:t>________</a:t>
            </a:r>
            <a:r>
              <a:rPr lang="pt-PT" sz="1400" baseline="-25000" dirty="0">
                <a:solidFill>
                  <a:srgbClr val="008CBA"/>
                </a:solidFill>
              </a:rPr>
              <a:t>■</a:t>
            </a:r>
            <a:r>
              <a:rPr lang="pt-PT" sz="1200" dirty="0">
                <a:solidFill>
                  <a:srgbClr val="008CBA"/>
                </a:solidFill>
              </a:rPr>
              <a:t>________</a:t>
            </a:r>
          </a:p>
          <a:p>
            <a:pPr algn="ctr"/>
            <a:r>
              <a:rPr lang="pt-PT" sz="3200" dirty="0" smtClean="0">
                <a:solidFill>
                  <a:srgbClr val="008CBA"/>
                </a:solidFill>
              </a:rPr>
              <a:t>2022</a:t>
            </a:r>
            <a:endParaRPr lang="pt-PT" sz="3200" dirty="0">
              <a:solidFill>
                <a:srgbClr val="008CBA"/>
              </a:solidFill>
            </a:endParaRPr>
          </a:p>
          <a:p>
            <a:pPr algn="ctr"/>
            <a:r>
              <a:rPr lang="pt-PT" dirty="0">
                <a:solidFill>
                  <a:srgbClr val="008CBA"/>
                </a:solidFill>
              </a:rPr>
              <a:t>PRAIA</a:t>
            </a:r>
          </a:p>
          <a:p>
            <a:pPr algn="ctr"/>
            <a:r>
              <a:rPr lang="pt-PT" sz="1200" dirty="0">
                <a:solidFill>
                  <a:srgbClr val="008CBA"/>
                </a:solidFill>
              </a:rPr>
              <a:t>ÎLE DE SANTIAGO</a:t>
            </a:r>
          </a:p>
          <a:p>
            <a:pPr algn="ctr"/>
            <a:r>
              <a:rPr lang="pt-PT" sz="2000" dirty="0">
                <a:solidFill>
                  <a:srgbClr val="008CBA"/>
                </a:solidFill>
              </a:rPr>
              <a:t>CABO VERDE</a:t>
            </a:r>
          </a:p>
        </p:txBody>
      </p:sp>
      <p:pic>
        <p:nvPicPr>
          <p:cNvPr id="15" name="Imagem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8340" y="3844290"/>
            <a:ext cx="1209040" cy="1003300"/>
          </a:xfrm>
          <a:prstGeom prst="rect">
            <a:avLst/>
          </a:prstGeom>
        </p:spPr>
      </p:pic>
      <p:sp>
        <p:nvSpPr>
          <p:cNvPr id="12" name="CaixaDeTexto 1"/>
          <p:cNvSpPr txBox="1"/>
          <p:nvPr/>
        </p:nvSpPr>
        <p:spPr>
          <a:xfrm>
            <a:off x="5541010" y="309880"/>
            <a:ext cx="3031490" cy="369332"/>
          </a:xfrm>
          <a:prstGeom prst="rect">
            <a:avLst/>
          </a:prstGeom>
          <a:noFill/>
        </p:spPr>
        <p:txBody>
          <a:bodyPr wrap="square" rtlCol="0">
            <a:spAutoFit/>
          </a:bodyPr>
          <a:lstStyle/>
          <a:p>
            <a:pPr algn="ctr"/>
            <a:r>
              <a:rPr lang="pt-PT" i="1" dirty="0">
                <a:solidFill>
                  <a:schemeClr val="accent1"/>
                </a:solidFill>
                <a:latin typeface="AR JULIAN" panose="02000000000000000000" pitchFamily="2" charset="0"/>
                <a:sym typeface="+mn-ea"/>
              </a:rPr>
              <a:t>COMMENT PARTICIPER</a:t>
            </a:r>
          </a:p>
        </p:txBody>
      </p:sp>
      <p:sp>
        <p:nvSpPr>
          <p:cNvPr id="13" name="CaixaDeTexto 2"/>
          <p:cNvSpPr txBox="1"/>
          <p:nvPr/>
        </p:nvSpPr>
        <p:spPr>
          <a:xfrm>
            <a:off x="5706219" y="696303"/>
            <a:ext cx="6106511" cy="2893100"/>
          </a:xfrm>
          <a:prstGeom prst="rect">
            <a:avLst/>
          </a:prstGeom>
          <a:noFill/>
        </p:spPr>
        <p:txBody>
          <a:bodyPr wrap="square" rtlCol="0">
            <a:spAutoFit/>
          </a:bodyPr>
          <a:lstStyle/>
          <a:p>
            <a:pPr algn="just"/>
            <a:r>
              <a:rPr lang="fr-FR" sz="1400" dirty="0">
                <a:solidFill>
                  <a:schemeClr val="tx1"/>
                </a:solidFill>
                <a:latin typeface="Arial Narrow" panose="020B0606020202030204" pitchFamily="34" charset="0"/>
                <a:sym typeface="+mn-ea"/>
              </a:rPr>
              <a:t>Toutes les parties intéressées sont invitées à participer au Forum des </a:t>
            </a:r>
            <a:r>
              <a:rPr lang="fr-FR" sz="1400" dirty="0" smtClean="0">
                <a:solidFill>
                  <a:schemeClr val="tx1"/>
                </a:solidFill>
                <a:latin typeface="Arial Narrow" panose="020B0606020202030204" pitchFamily="34" charset="0"/>
                <a:sym typeface="+mn-ea"/>
              </a:rPr>
              <a:t>Entreprises </a:t>
            </a:r>
            <a:r>
              <a:rPr lang="fr-FR" sz="1400" dirty="0">
                <a:solidFill>
                  <a:schemeClr val="tx1"/>
                </a:solidFill>
                <a:latin typeface="Arial Narrow" panose="020B0606020202030204" pitchFamily="34" charset="0"/>
                <a:sym typeface="+mn-ea"/>
              </a:rPr>
              <a:t>sur le thème: </a:t>
            </a:r>
            <a:r>
              <a:rPr lang="fr-FR" sz="1400" dirty="0" smtClean="0">
                <a:solidFill>
                  <a:schemeClr val="tx1"/>
                </a:solidFill>
                <a:latin typeface="Arial Narrow" panose="020B0606020202030204" pitchFamily="34" charset="0"/>
                <a:sym typeface="+mn-ea"/>
              </a:rPr>
              <a:t>«</a:t>
            </a:r>
            <a:r>
              <a:rPr lang="fr-FR" sz="1400" i="1" dirty="0">
                <a:latin typeface="Arial Narrow" panose="020B0606020202030204" pitchFamily="34" charset="0"/>
                <a:sym typeface="+mn-ea"/>
              </a:rPr>
              <a:t>Cap-Vert un lien avec les marchés d'Excellences</a:t>
            </a:r>
            <a:r>
              <a:rPr lang="fr-FR" sz="1400" dirty="0" smtClean="0">
                <a:solidFill>
                  <a:schemeClr val="tx1"/>
                </a:solidFill>
                <a:latin typeface="Arial Narrow" panose="020B0606020202030204" pitchFamily="34" charset="0"/>
                <a:sym typeface="+mn-ea"/>
              </a:rPr>
              <a:t>».</a:t>
            </a:r>
            <a:endParaRPr lang="fr-FR" sz="1400" dirty="0" smtClean="0">
              <a:solidFill>
                <a:schemeClr val="tx1"/>
              </a:solidFill>
              <a:latin typeface="Arial Narrow" panose="020B0606020202030204" pitchFamily="34" charset="0"/>
            </a:endParaRPr>
          </a:p>
          <a:p>
            <a:pPr algn="just"/>
            <a:endParaRPr lang="pt-PT" sz="1400" dirty="0">
              <a:solidFill>
                <a:schemeClr val="tx1"/>
              </a:solidFill>
              <a:latin typeface="Arial Narrow" panose="020B0606020202030204" pitchFamily="34" charset="0"/>
            </a:endParaRPr>
          </a:p>
          <a:p>
            <a:pPr algn="just"/>
            <a:r>
              <a:rPr lang="fr-FR" sz="1400" i="1" dirty="0">
                <a:solidFill>
                  <a:schemeClr val="tx1"/>
                </a:solidFill>
                <a:latin typeface="Arial Narrow" panose="020B0606020202030204" pitchFamily="34" charset="0"/>
                <a:sym typeface="+mn-ea"/>
              </a:rPr>
              <a:t>Pour participer au Forum, vous devez vous inscrire à l'avance, ce qui peut se faire de l'une des manières suivantes: </a:t>
            </a:r>
            <a:r>
              <a:rPr lang="pt-PT" sz="1400" i="1" dirty="0" smtClean="0">
                <a:solidFill>
                  <a:schemeClr val="tx1"/>
                </a:solidFill>
                <a:latin typeface="Arial Narrow" panose="020B0606020202030204" pitchFamily="34" charset="0"/>
                <a:sym typeface="+mn-ea"/>
              </a:rPr>
              <a:t> </a:t>
            </a:r>
            <a:endParaRPr lang="pt-PT" sz="1400" i="1" dirty="0">
              <a:solidFill>
                <a:schemeClr val="tx1"/>
              </a:solidFill>
              <a:latin typeface="Arial Narrow" panose="020B0606020202030204" pitchFamily="34" charset="0"/>
            </a:endParaRPr>
          </a:p>
          <a:p>
            <a:pPr algn="just"/>
            <a:endParaRPr lang="pt-PT" sz="1400" i="1" dirty="0">
              <a:solidFill>
                <a:schemeClr val="tx1"/>
              </a:solidFill>
              <a:latin typeface="Arial Narrow" panose="020B0606020202030204" pitchFamily="34" charset="0"/>
            </a:endParaRPr>
          </a:p>
          <a:p>
            <a:pPr lvl="1" algn="just"/>
            <a:r>
              <a:rPr lang="pt-PT" sz="1400" i="1" dirty="0">
                <a:solidFill>
                  <a:schemeClr val="tx1"/>
                </a:solidFill>
                <a:latin typeface="Arial Narrow" panose="020B0606020202030204" pitchFamily="34" charset="0"/>
                <a:sym typeface="+mn-ea"/>
              </a:rPr>
              <a:t>1. </a:t>
            </a:r>
            <a:r>
              <a:rPr lang="fr-FR" sz="1400" i="1" dirty="0">
                <a:solidFill>
                  <a:schemeClr val="tx1"/>
                </a:solidFill>
                <a:latin typeface="Arial Narrow" panose="020B0606020202030204" pitchFamily="34" charset="0"/>
                <a:sym typeface="+mn-ea"/>
              </a:rPr>
              <a:t>Inscription en ligne via la plateforme: www.atlanticbusiness</a:t>
            </a:r>
            <a:r>
              <a:rPr lang="pt-PT" altLang="fr-FR" sz="1400" i="1" dirty="0">
                <a:solidFill>
                  <a:schemeClr val="tx1"/>
                </a:solidFill>
                <a:latin typeface="Arial Narrow" panose="020B0606020202030204" pitchFamily="34" charset="0"/>
                <a:sym typeface="+mn-ea"/>
              </a:rPr>
              <a:t>forum</a:t>
            </a:r>
            <a:r>
              <a:rPr lang="fr-FR" sz="1400" i="1" dirty="0">
                <a:solidFill>
                  <a:schemeClr val="tx1"/>
                </a:solidFill>
                <a:latin typeface="Arial Narrow" panose="020B0606020202030204" pitchFamily="34" charset="0"/>
                <a:sym typeface="+mn-ea"/>
              </a:rPr>
              <a:t>.com</a:t>
            </a:r>
            <a:r>
              <a:rPr lang="pt-PT" sz="1400" i="1" dirty="0" smtClean="0">
                <a:solidFill>
                  <a:schemeClr val="tx1"/>
                </a:solidFill>
                <a:latin typeface="Arial Narrow" panose="020B0606020202030204" pitchFamily="34" charset="0"/>
                <a:sym typeface="+mn-ea"/>
              </a:rPr>
              <a:t>; </a:t>
            </a:r>
            <a:r>
              <a:rPr lang="pt-PT" sz="1400" i="1" dirty="0">
                <a:solidFill>
                  <a:schemeClr val="tx1"/>
                </a:solidFill>
                <a:latin typeface="Arial Narrow" panose="020B0606020202030204" pitchFamily="34" charset="0"/>
                <a:sym typeface="+mn-ea"/>
              </a:rPr>
              <a:t>ou</a:t>
            </a:r>
            <a:endParaRPr lang="pt-PT" sz="1400" i="1" dirty="0">
              <a:solidFill>
                <a:schemeClr val="tx1"/>
              </a:solidFill>
              <a:latin typeface="Arial Narrow" panose="020B0606020202030204" pitchFamily="34" charset="0"/>
            </a:endParaRPr>
          </a:p>
          <a:p>
            <a:pPr lvl="1" algn="just"/>
            <a:endParaRPr lang="pt-PT" sz="1400" i="1" dirty="0">
              <a:solidFill>
                <a:schemeClr val="tx1"/>
              </a:solidFill>
              <a:latin typeface="Arial Narrow" panose="020B0606020202030204" pitchFamily="34" charset="0"/>
            </a:endParaRPr>
          </a:p>
          <a:p>
            <a:pPr lvl="1" algn="just"/>
            <a:r>
              <a:rPr lang="pt-PT" sz="1400" i="1" dirty="0">
                <a:solidFill>
                  <a:schemeClr val="tx1"/>
                </a:solidFill>
                <a:latin typeface="Arial Narrow" panose="020B0606020202030204" pitchFamily="34" charset="0"/>
                <a:sym typeface="+mn-ea"/>
              </a:rPr>
              <a:t>2. </a:t>
            </a:r>
            <a:r>
              <a:rPr lang="fr-FR" sz="1400" i="1" dirty="0">
                <a:solidFill>
                  <a:schemeClr val="tx1"/>
                </a:solidFill>
                <a:latin typeface="Arial Narrow" panose="020B0606020202030204" pitchFamily="34" charset="0"/>
                <a:sym typeface="+mn-ea"/>
              </a:rPr>
              <a:t>L'envoi d'un formulaire </a:t>
            </a:r>
            <a:r>
              <a:rPr lang="fr-FR" sz="1400" i="1" dirty="0" smtClean="0">
                <a:solidFill>
                  <a:schemeClr val="tx1"/>
                </a:solidFill>
                <a:latin typeface="Arial Narrow" panose="020B0606020202030204" pitchFamily="34" charset="0"/>
                <a:sym typeface="+mn-ea"/>
              </a:rPr>
              <a:t>d’inscription dûment </a:t>
            </a:r>
            <a:r>
              <a:rPr lang="fr-FR" sz="1400" i="1" dirty="0">
                <a:solidFill>
                  <a:schemeClr val="tx1"/>
                </a:solidFill>
                <a:latin typeface="Arial Narrow" panose="020B0606020202030204" pitchFamily="34" charset="0"/>
                <a:sym typeface="+mn-ea"/>
              </a:rPr>
              <a:t>rempli </a:t>
            </a:r>
            <a:r>
              <a:rPr lang="fr-FR" sz="1400" i="1" dirty="0" smtClean="0">
                <a:solidFill>
                  <a:schemeClr val="tx1"/>
                </a:solidFill>
                <a:latin typeface="Arial Narrow" panose="020B0606020202030204" pitchFamily="34" charset="0"/>
                <a:sym typeface="+mn-ea"/>
              </a:rPr>
              <a:t>qui </a:t>
            </a:r>
            <a:r>
              <a:rPr lang="fr-FR" sz="1400" i="1" dirty="0">
                <a:solidFill>
                  <a:schemeClr val="tx1"/>
                </a:solidFill>
                <a:latin typeface="Arial Narrow" panose="020B0606020202030204" pitchFamily="34" charset="0"/>
                <a:sym typeface="+mn-ea"/>
              </a:rPr>
              <a:t>peut être téléchargé sur ladite plate-forme</a:t>
            </a:r>
            <a:r>
              <a:rPr lang="pt-PT" sz="1400" i="1" dirty="0" smtClean="0">
                <a:solidFill>
                  <a:schemeClr val="tx1"/>
                </a:solidFill>
                <a:latin typeface="Arial Narrow" panose="020B0606020202030204" pitchFamily="34" charset="0"/>
                <a:sym typeface="+mn-ea"/>
              </a:rPr>
              <a:t>.</a:t>
            </a:r>
            <a:endParaRPr lang="pt-PT" sz="1400" i="1" dirty="0">
              <a:solidFill>
                <a:schemeClr val="tx1"/>
              </a:solidFill>
              <a:latin typeface="Arial Narrow" panose="020B0606020202030204" pitchFamily="34" charset="0"/>
            </a:endParaRPr>
          </a:p>
          <a:p>
            <a:pPr algn="just"/>
            <a:endParaRPr lang="pt-PT" sz="1400" i="1" dirty="0">
              <a:solidFill>
                <a:schemeClr val="tx1"/>
              </a:solidFill>
              <a:latin typeface="Arial Narrow" panose="020B0606020202030204" pitchFamily="34" charset="0"/>
            </a:endParaRPr>
          </a:p>
          <a:p>
            <a:pPr algn="just"/>
            <a:r>
              <a:rPr lang="fr-FR" sz="1400" i="1" dirty="0">
                <a:solidFill>
                  <a:schemeClr val="tx1"/>
                </a:solidFill>
                <a:latin typeface="Arial Narrow" panose="020B0606020202030204" pitchFamily="34" charset="0"/>
                <a:sym typeface="+mn-ea"/>
              </a:rPr>
              <a:t>Aux fins d'inscription, toutes les instructions saisies doivent être strictement suivies, soit dans le règlement de l'événement, soit dans le formulaire </a:t>
            </a:r>
            <a:r>
              <a:rPr lang="fr-FR" sz="1400" i="1" dirty="0" smtClean="0">
                <a:solidFill>
                  <a:schemeClr val="tx1"/>
                </a:solidFill>
                <a:latin typeface="Arial Narrow" panose="020B0606020202030204" pitchFamily="34" charset="0"/>
                <a:sym typeface="+mn-ea"/>
              </a:rPr>
              <a:t>d'inscription</a:t>
            </a:r>
            <a:r>
              <a:rPr lang="pt-PT" sz="1400" i="1" dirty="0" smtClean="0">
                <a:solidFill>
                  <a:schemeClr val="tx1"/>
                </a:solidFill>
                <a:latin typeface="Arial Narrow" panose="020B0606020202030204" pitchFamily="34" charset="0"/>
                <a:sym typeface="+mn-ea"/>
              </a:rPr>
              <a:t>.</a:t>
            </a: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21"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11</a:t>
            </a:fld>
            <a:endParaRPr lang="fr-FR" altLang="pt-PT" sz="1200" b="1" i="1" u="sng" dirty="0" smtClean="0">
              <a:solidFill>
                <a:srgbClr val="00B4B2"/>
              </a:solidFill>
            </a:endParaRPr>
          </a:p>
        </p:txBody>
      </p:sp>
      <p:pic>
        <p:nvPicPr>
          <p:cNvPr id="22" name="Imagem9"/>
          <p:cNvPicPr>
            <a:picLocks noChangeAspect="1"/>
          </p:cNvPicPr>
          <p:nvPr/>
        </p:nvPicPr>
        <p:blipFill>
          <a:blip r:embed="rId6"/>
          <a:stretch>
            <a:fillRect/>
          </a:stretch>
        </p:blipFill>
        <p:spPr>
          <a:xfrm>
            <a:off x="11830049" y="6569065"/>
            <a:ext cx="351155" cy="271790"/>
          </a:xfrm>
          <a:prstGeom prst="rect">
            <a:avLst/>
          </a:prstGeom>
          <a:noFill/>
          <a:ln>
            <a:noFill/>
          </a:ln>
          <a:effectLst/>
        </p:spPr>
      </p:pic>
      <p:sp>
        <p:nvSpPr>
          <p:cNvPr id="23" name="TextBox 22"/>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4" name="Picture 2" descr="E:\DOSSIER 2020\bconference\logos\unicv\logotipo_unicv_final-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7" name="Imagem 6" descr="LOGO-Paises ecowas"/>
          <p:cNvPicPr>
            <a:picLocks noChangeAspect="1"/>
          </p:cNvPicPr>
          <p:nvPr/>
        </p:nvPicPr>
        <p:blipFill>
          <a:blip r:embed="rId2"/>
          <a:stretch>
            <a:fillRect/>
          </a:stretch>
        </p:blipFill>
        <p:spPr>
          <a:xfrm>
            <a:off x="3617595" y="1436370"/>
            <a:ext cx="3897630" cy="3858260"/>
          </a:xfrm>
          <a:prstGeom prst="rect">
            <a:avLst/>
          </a:prstGeom>
        </p:spPr>
      </p:pic>
      <p:sp>
        <p:nvSpPr>
          <p:cNvPr id="8" name="CaixaDeTexto 1"/>
          <p:cNvSpPr txBox="1"/>
          <p:nvPr/>
        </p:nvSpPr>
        <p:spPr>
          <a:xfrm>
            <a:off x="7668894" y="3970030"/>
            <a:ext cx="1734893" cy="368300"/>
          </a:xfrm>
          <a:prstGeom prst="rect">
            <a:avLst/>
          </a:prstGeom>
          <a:noFill/>
        </p:spPr>
        <p:txBody>
          <a:bodyPr wrap="square" rtlCol="0">
            <a:spAutoFit/>
          </a:bodyPr>
          <a:lstStyle/>
          <a:p>
            <a:pPr algn="ctr"/>
            <a:r>
              <a:rPr lang="pt-PT" i="1" dirty="0">
                <a:solidFill>
                  <a:schemeClr val="bg1"/>
                </a:solidFill>
                <a:latin typeface="Arial Narrow" panose="020B0606020202030204" pitchFamily="34" charset="0"/>
              </a:rPr>
              <a:t>CONTACTS</a:t>
            </a:r>
          </a:p>
        </p:txBody>
      </p:sp>
      <p:sp>
        <p:nvSpPr>
          <p:cNvPr id="18" name="CaixaDeTexto 67"/>
          <p:cNvSpPr txBox="1"/>
          <p:nvPr/>
        </p:nvSpPr>
        <p:spPr>
          <a:xfrm>
            <a:off x="9281795" y="1629410"/>
            <a:ext cx="2729230" cy="1900555"/>
          </a:xfrm>
          <a:prstGeom prst="rect">
            <a:avLst/>
          </a:prstGeom>
          <a:noFill/>
        </p:spPr>
        <p:txBody>
          <a:bodyPr wrap="square" rtlCol="0">
            <a:noAutofit/>
          </a:bodyPr>
          <a:lstStyle/>
          <a:p>
            <a:pPr algn="ctr"/>
            <a:r>
              <a:rPr lang="pt-PT" sz="2400" dirty="0" smtClean="0">
                <a:solidFill>
                  <a:srgbClr val="008CBA"/>
                </a:solidFill>
                <a:sym typeface="+mn-ea"/>
              </a:rPr>
              <a:t>16 MARS</a:t>
            </a:r>
            <a:endParaRPr lang="pt-PT" sz="2400" dirty="0">
              <a:solidFill>
                <a:srgbClr val="008CBA"/>
              </a:solidFill>
            </a:endParaRPr>
          </a:p>
          <a:p>
            <a:pPr algn="ctr"/>
            <a:r>
              <a:rPr lang="pt-PT" sz="1200" dirty="0">
                <a:solidFill>
                  <a:srgbClr val="008CBA"/>
                </a:solidFill>
              </a:rPr>
              <a:t>________</a:t>
            </a:r>
            <a:r>
              <a:rPr lang="pt-PT" sz="1400" baseline="-25000" dirty="0">
                <a:solidFill>
                  <a:srgbClr val="008CBA"/>
                </a:solidFill>
              </a:rPr>
              <a:t>■</a:t>
            </a:r>
            <a:r>
              <a:rPr lang="pt-PT" sz="1200" dirty="0">
                <a:solidFill>
                  <a:srgbClr val="008CBA"/>
                </a:solidFill>
              </a:rPr>
              <a:t>________</a:t>
            </a:r>
          </a:p>
          <a:p>
            <a:pPr algn="ctr"/>
            <a:r>
              <a:rPr lang="pt-PT" sz="3200" dirty="0" smtClean="0">
                <a:solidFill>
                  <a:srgbClr val="008CBA"/>
                </a:solidFill>
              </a:rPr>
              <a:t>2022</a:t>
            </a:r>
            <a:endParaRPr lang="pt-PT" sz="3200" dirty="0">
              <a:solidFill>
                <a:srgbClr val="008CBA"/>
              </a:solidFill>
            </a:endParaRPr>
          </a:p>
          <a:p>
            <a:pPr algn="ctr"/>
            <a:r>
              <a:rPr lang="pt-PT" dirty="0">
                <a:solidFill>
                  <a:srgbClr val="008CBA"/>
                </a:solidFill>
              </a:rPr>
              <a:t>PRAIA</a:t>
            </a:r>
          </a:p>
          <a:p>
            <a:pPr algn="ctr"/>
            <a:r>
              <a:rPr lang="pt-PT" sz="1200" dirty="0">
                <a:solidFill>
                  <a:srgbClr val="008CBA"/>
                </a:solidFill>
              </a:rPr>
              <a:t>ÎLE DE SANTIAGO</a:t>
            </a:r>
          </a:p>
          <a:p>
            <a:pPr algn="ctr"/>
            <a:r>
              <a:rPr lang="pt-PT" sz="2000" dirty="0">
                <a:solidFill>
                  <a:srgbClr val="008CBA"/>
                </a:solidFill>
              </a:rPr>
              <a:t>CABO VERDE</a:t>
            </a:r>
          </a:p>
        </p:txBody>
      </p:sp>
      <p:pic>
        <p:nvPicPr>
          <p:cNvPr id="19" name="Imagem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5525" y="3408045"/>
            <a:ext cx="1415415" cy="1174115"/>
          </a:xfrm>
          <a:prstGeom prst="rect">
            <a:avLst/>
          </a:prstGeom>
        </p:spPr>
      </p:pic>
      <p:sp>
        <p:nvSpPr>
          <p:cNvPr id="20" name="Slide Number Placeholder 6"/>
          <p:cNvSpPr txBox="1"/>
          <p:nvPr/>
        </p:nvSpPr>
        <p:spPr bwMode="auto">
          <a:xfrm>
            <a:off x="622620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dirty="0" smtClean="0">
                <a:solidFill>
                  <a:schemeClr val="tx1"/>
                </a:solidFill>
              </a:rPr>
              <a:t>Pag </a:t>
            </a:r>
            <a:fld id="{6C07E9C5-6E20-4A25-9F31-81ECFC5683B7}" type="slidenum">
              <a:rPr lang="fr-FR" altLang="pt-PT" sz="1200" b="1" i="1" u="sng" dirty="0" smtClean="0">
                <a:solidFill>
                  <a:schemeClr val="tx1"/>
                </a:solidFill>
              </a:rPr>
              <a:t>12</a:t>
            </a:fld>
            <a:endParaRPr lang="fr-FR" altLang="pt-PT" sz="1200" b="1" i="1" u="sng" dirty="0" smtClean="0">
              <a:solidFill>
                <a:schemeClr val="tx1"/>
              </a:solidFill>
            </a:endParaRPr>
          </a:p>
        </p:txBody>
      </p:sp>
      <p:pic>
        <p:nvPicPr>
          <p:cNvPr id="90" name="Imagem 89" descr="logo"/>
          <p:cNvPicPr>
            <a:picLocks noChangeAspect="1"/>
          </p:cNvPicPr>
          <p:nvPr/>
        </p:nvPicPr>
        <p:blipFill>
          <a:blip r:embed="rId4"/>
          <a:stretch>
            <a:fillRect/>
          </a:stretch>
        </p:blipFill>
        <p:spPr>
          <a:xfrm>
            <a:off x="7257415" y="120650"/>
            <a:ext cx="4168140" cy="915035"/>
          </a:xfrm>
          <a:prstGeom prst="rect">
            <a:avLst/>
          </a:prstGeom>
        </p:spPr>
      </p:pic>
      <p:sp>
        <p:nvSpPr>
          <p:cNvPr id="39" name="Rectangle 2"/>
          <p:cNvSpPr txBox="1">
            <a:spLocks noChangeArrowheads="1"/>
          </p:cNvSpPr>
          <p:nvPr/>
        </p:nvSpPr>
        <p:spPr>
          <a:xfrm>
            <a:off x="300355" y="488315"/>
            <a:ext cx="3305810" cy="12172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BUSINESS </a:t>
            </a:r>
          </a:p>
          <a:p>
            <a:pPr algn="ctr">
              <a:defRPr/>
            </a:pPr>
            <a:r>
              <a:rPr lang="pt-PT" altLang="pt-PT" sz="4000" b="1" dirty="0" smtClean="0">
                <a:solidFill>
                  <a:schemeClr val="bg1"/>
                </a:solidFill>
                <a:effectLst>
                  <a:outerShdw blurRad="38100" dist="38100" dir="2700000" algn="tl">
                    <a:srgbClr val="000000"/>
                  </a:outerShdw>
                </a:effectLst>
                <a:latin typeface="Calisto MT" panose="02040603050505030304" pitchFamily="18" charset="0"/>
              </a:rPr>
              <a:t>ROUND</a:t>
            </a:r>
          </a:p>
        </p:txBody>
      </p:sp>
      <p:sp>
        <p:nvSpPr>
          <p:cNvPr id="13" name="CaixaDeTexto 1"/>
          <p:cNvSpPr txBox="1"/>
          <p:nvPr/>
        </p:nvSpPr>
        <p:spPr>
          <a:xfrm>
            <a:off x="9640569" y="4084330"/>
            <a:ext cx="1734893" cy="368300"/>
          </a:xfrm>
          <a:prstGeom prst="rect">
            <a:avLst/>
          </a:prstGeom>
          <a:noFill/>
        </p:spPr>
        <p:txBody>
          <a:bodyPr wrap="square" rtlCol="0">
            <a:spAutoFit/>
          </a:bodyPr>
          <a:lstStyle/>
          <a:p>
            <a:pPr algn="ctr"/>
            <a:r>
              <a:rPr lang="pt-PT" i="1" dirty="0" smtClean="0">
                <a:solidFill>
                  <a:srgbClr val="008CBA"/>
                </a:solidFill>
                <a:latin typeface="Arial Narrow" panose="020B0606020202030204" pitchFamily="34" charset="0"/>
              </a:rPr>
              <a:t>CONTACTS</a:t>
            </a:r>
            <a:endParaRPr lang="pt-PT" i="1" dirty="0">
              <a:solidFill>
                <a:srgbClr val="008CBA"/>
              </a:solidFill>
              <a:latin typeface="Arial Narrow" panose="020B0606020202030204" pitchFamily="34" charset="0"/>
            </a:endParaRPr>
          </a:p>
        </p:txBody>
      </p:sp>
      <p:sp>
        <p:nvSpPr>
          <p:cNvPr id="15" name="CaixaDeTexto 53"/>
          <p:cNvSpPr txBox="1"/>
          <p:nvPr/>
        </p:nvSpPr>
        <p:spPr>
          <a:xfrm>
            <a:off x="9906000" y="4328795"/>
            <a:ext cx="2277427" cy="2185214"/>
          </a:xfrm>
          <a:prstGeom prst="rect">
            <a:avLst/>
          </a:prstGeom>
          <a:noFill/>
        </p:spPr>
        <p:txBody>
          <a:bodyPr wrap="square" rtlCol="0">
            <a:spAutoFit/>
          </a:bodyPr>
          <a:lstStyle/>
          <a:p>
            <a:r>
              <a:rPr lang="en-US" sz="1600" b="1" i="1" dirty="0" smtClean="0">
                <a:solidFill>
                  <a:srgbClr val="3EA4BA"/>
                </a:solidFill>
              </a:rPr>
              <a:t>EVENT</a:t>
            </a:r>
            <a:endParaRPr lang="en-US" sz="1600" b="1" i="1" dirty="0">
              <a:solidFill>
                <a:srgbClr val="3EA4BA"/>
              </a:solidFill>
            </a:endParaRPr>
          </a:p>
          <a:p>
            <a:r>
              <a:rPr lang="pt-PT" sz="1200" i="1" dirty="0">
                <a:latin typeface="Arial Narrow" panose="020B0606020202030204" pitchFamily="34" charset="0"/>
              </a:rPr>
              <a:t>Apartado 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7" name="Imagem9"/>
          <p:cNvPicPr>
            <a:picLocks noChangeAspect="1"/>
          </p:cNvPicPr>
          <p:nvPr/>
        </p:nvPicPr>
        <p:blipFill>
          <a:blip r:embed="rId5"/>
          <a:stretch>
            <a:fillRect/>
          </a:stretch>
        </p:blipFill>
        <p:spPr>
          <a:xfrm>
            <a:off x="11830049" y="6569065"/>
            <a:ext cx="351155" cy="271790"/>
          </a:xfrm>
          <a:prstGeom prst="rect">
            <a:avLst/>
          </a:prstGeom>
          <a:noFill/>
          <a:ln>
            <a:noFill/>
          </a:ln>
          <a:effectLst/>
        </p:spPr>
      </p:pic>
      <p:sp>
        <p:nvSpPr>
          <p:cNvPr id="21" name="TextBox 20"/>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2" name="Picture 2" descr="E:\DOSSIER 2020\bconference\logos\unicv\logotipo_unicv_final-0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48113" y="6434461"/>
            <a:ext cx="1726630" cy="39845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10" name="Imagem 9" descr="LOGO-Paises ecowas"/>
          <p:cNvPicPr>
            <a:picLocks noChangeAspect="1"/>
          </p:cNvPicPr>
          <p:nvPr/>
        </p:nvPicPr>
        <p:blipFill>
          <a:blip r:embed="rId2"/>
          <a:stretch>
            <a:fillRect/>
          </a:stretch>
        </p:blipFill>
        <p:spPr>
          <a:xfrm>
            <a:off x="4612640" y="478155"/>
            <a:ext cx="3897630" cy="3858260"/>
          </a:xfrm>
          <a:prstGeom prst="rect">
            <a:avLst/>
          </a:prstGeom>
        </p:spPr>
      </p:pic>
      <p:pic>
        <p:nvPicPr>
          <p:cNvPr id="27" name="Imagem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5855" y="3173095"/>
            <a:ext cx="677545" cy="561975"/>
          </a:xfrm>
          <a:prstGeom prst="rect">
            <a:avLst/>
          </a:prstGeom>
        </p:spPr>
      </p:pic>
      <p:pic>
        <p:nvPicPr>
          <p:cNvPr id="9" name="Imagem 8" descr="logo"/>
          <p:cNvPicPr>
            <a:picLocks noChangeAspect="1"/>
          </p:cNvPicPr>
          <p:nvPr/>
        </p:nvPicPr>
        <p:blipFill>
          <a:blip r:embed="rId4"/>
          <a:stretch>
            <a:fillRect/>
          </a:stretch>
        </p:blipFill>
        <p:spPr>
          <a:xfrm>
            <a:off x="-10795" y="120650"/>
            <a:ext cx="4168140" cy="915035"/>
          </a:xfrm>
          <a:prstGeom prst="rect">
            <a:avLst/>
          </a:prstGeom>
        </p:spPr>
      </p:pic>
      <p:graphicFrame>
        <p:nvGraphicFramePr>
          <p:cNvPr id="15" name="Tabela 14"/>
          <p:cNvGraphicFramePr/>
          <p:nvPr>
            <p:extLst>
              <p:ext uri="{D42A27DB-BD31-4B8C-83A1-F6EECF244321}">
                <p14:modId xmlns:p14="http://schemas.microsoft.com/office/powerpoint/2010/main" val="181321289"/>
              </p:ext>
            </p:extLst>
          </p:nvPr>
        </p:nvGraphicFramePr>
        <p:xfrm>
          <a:off x="1021715" y="3677285"/>
          <a:ext cx="8089900" cy="2719705"/>
        </p:xfrm>
        <a:graphic>
          <a:graphicData uri="http://schemas.openxmlformats.org/drawingml/2006/table">
            <a:tbl>
              <a:tblPr firstRow="1" bandRow="1">
                <a:tableStyleId>{5C22544A-7EE6-4342-B048-85BDC9FD1C3A}</a:tableStyleId>
              </a:tblPr>
              <a:tblGrid>
                <a:gridCol w="4196715"/>
                <a:gridCol w="496570"/>
                <a:gridCol w="2924175"/>
                <a:gridCol w="472440"/>
              </a:tblGrid>
              <a:tr h="241300">
                <a:tc>
                  <a:txBody>
                    <a:bodyPr/>
                    <a:lstStyle/>
                    <a:p>
                      <a:pPr indent="0" algn="ctr">
                        <a:buNone/>
                      </a:pPr>
                      <a:r>
                        <a:rPr lang="pt-PT" altLang="en-US" sz="1200" b="1" dirty="0">
                          <a:solidFill>
                            <a:schemeClr val="tx1"/>
                          </a:solidFill>
                          <a:latin typeface="Calibri" panose="020F0502020204030204" charset="-122"/>
                        </a:rPr>
                        <a:t>Index</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9ACD4C"/>
                    </a:solidFill>
                  </a:tcPr>
                </a:tc>
                <a:tc>
                  <a:txBody>
                    <a:bodyPr/>
                    <a:lstStyle/>
                    <a:p>
                      <a:pPr indent="0" algn="ctr">
                        <a:buNone/>
                      </a:pPr>
                      <a:r>
                        <a:rPr lang="en-US" sz="1200" b="1">
                          <a:solidFill>
                            <a:schemeClr val="tx1"/>
                          </a:solidFill>
                          <a:latin typeface="Calibri" panose="020F0502020204030204" charset="-122"/>
                        </a:rPr>
                        <a:t>P</a:t>
                      </a:r>
                      <a:r>
                        <a:rPr lang="pt-PT" altLang="en-US" sz="1200" b="1">
                          <a:solidFill>
                            <a:schemeClr val="tx1"/>
                          </a:solidFill>
                          <a:latin typeface="Calibri" panose="020F0502020204030204" charset="-122"/>
                        </a:rPr>
                        <a:t>a</a:t>
                      </a:r>
                      <a:r>
                        <a:rPr lang="en-US" sz="1200" b="1">
                          <a:solidFill>
                            <a:schemeClr val="tx1"/>
                          </a:solidFill>
                          <a:latin typeface="Calibri" panose="020F0502020204030204" charset="-122"/>
                        </a:rPr>
                        <a:t>g</a:t>
                      </a:r>
                      <a:endParaRPr lang="en-US" altLang="en-US" sz="1200" b="1">
                        <a:solidFill>
                          <a:schemeClr val="tx1"/>
                        </a:solidFill>
                        <a:latin typeface="Calibri" panose="020F050202020403020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9ACD4C"/>
                    </a:solidFill>
                  </a:tcPr>
                </a:tc>
                <a:tc>
                  <a:txBody>
                    <a:bodyPr/>
                    <a:lstStyle/>
                    <a:p>
                      <a:pPr indent="0" algn="ctr">
                        <a:buNone/>
                      </a:pPr>
                      <a:r>
                        <a:rPr lang="pt-PT" altLang="en-US" sz="1200" b="1">
                          <a:solidFill>
                            <a:schemeClr val="tx1"/>
                          </a:solidFill>
                          <a:latin typeface="Calibri" panose="020F0502020204030204" charset="-122"/>
                        </a:rPr>
                        <a:t>Index</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9ACD4C"/>
                    </a:solidFill>
                  </a:tcPr>
                </a:tc>
                <a:tc>
                  <a:txBody>
                    <a:bodyPr/>
                    <a:lstStyle/>
                    <a:p>
                      <a:pPr indent="0" algn="ctr">
                        <a:buNone/>
                      </a:pPr>
                      <a:r>
                        <a:rPr lang="en-US" sz="1200" b="1">
                          <a:solidFill>
                            <a:schemeClr val="tx1"/>
                          </a:solidFill>
                          <a:latin typeface="Calibri" panose="020F0502020204030204" charset="-122"/>
                        </a:rPr>
                        <a:t>P</a:t>
                      </a:r>
                      <a:r>
                        <a:rPr lang="pt-PT" altLang="en-US" sz="1200" b="1">
                          <a:solidFill>
                            <a:schemeClr val="tx1"/>
                          </a:solidFill>
                          <a:latin typeface="Calibri" panose="020F0502020204030204" charset="-122"/>
                        </a:rPr>
                        <a:t>a</a:t>
                      </a:r>
                      <a:r>
                        <a:rPr lang="en-US" sz="1200" b="1">
                          <a:solidFill>
                            <a:schemeClr val="tx1"/>
                          </a:solidFill>
                          <a:latin typeface="Calibri" panose="020F0502020204030204" charset="-122"/>
                        </a:rPr>
                        <a:t>g</a:t>
                      </a:r>
                      <a:endParaRPr lang="en-US" altLang="en-US" sz="1200" b="1">
                        <a:solidFill>
                          <a:schemeClr val="tx1"/>
                        </a:solidFill>
                        <a:latin typeface="Calibri" panose="020F0502020204030204" charset="-122"/>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solidFill>
                      <a:srgbClr val="9ACD4C"/>
                    </a:solidFill>
                  </a:tcPr>
                </a:tc>
              </a:tr>
              <a:tr h="274320">
                <a:tc>
                  <a:txBody>
                    <a:bodyPr/>
                    <a:lstStyle/>
                    <a:p>
                      <a:pPr indent="0">
                        <a:buNone/>
                      </a:pPr>
                      <a:r>
                        <a:rPr lang="pt-PT" sz="1200" dirty="0">
                          <a:solidFill>
                            <a:schemeClr val="tx1"/>
                          </a:solidFill>
                          <a:latin typeface="Arial Narrow" panose="020B0606020202030204" pitchFamily="34" charset="0"/>
                          <a:cs typeface="Arial Narrow" panose="020B0606020202030204" pitchFamily="34" charset="0"/>
                          <a:sym typeface="+mn-ea"/>
                        </a:rPr>
                        <a:t> </a:t>
                      </a:r>
                      <a:r>
                        <a:rPr lang="pt-PT" altLang="en-US" sz="1200" dirty="0" smtClean="0">
                          <a:solidFill>
                            <a:schemeClr val="tx1"/>
                          </a:solidFill>
                          <a:latin typeface="Arial Narrow" panose="020B0606020202030204" pitchFamily="34" charset="0"/>
                          <a:cs typeface="Arial Narrow" panose="020B0606020202030204" pitchFamily="34" charset="0"/>
                          <a:sym typeface="+mn-ea"/>
                        </a:rPr>
                        <a:t>Préambule</a:t>
                      </a:r>
                      <a:endParaRPr lang="pt-PT" altLang="en-US"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200" b="0">
                          <a:solidFill>
                            <a:schemeClr val="tx1"/>
                          </a:solidFill>
                          <a:latin typeface="Arial Narrow" panose="020B0606020202030204" pitchFamily="34" charset="0"/>
                          <a:cs typeface="Arial Narrow" panose="020B0606020202030204" pitchFamily="34" charset="0"/>
                        </a:rPr>
                        <a:t>3</a:t>
                      </a:r>
                      <a:endParaRPr lang="en-US"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pt-PT" sz="1200" b="0" dirty="0">
                          <a:solidFill>
                            <a:schemeClr val="tx1"/>
                          </a:solidFill>
                          <a:latin typeface="Arial Narrow" panose="020B0606020202030204" pitchFamily="34" charset="0"/>
                          <a:cs typeface="Arial Narrow" panose="020B0606020202030204" pitchFamily="34" charset="0"/>
                          <a:sym typeface="+mn-ea"/>
                        </a:rPr>
                        <a:t>Assistance Juridique et Interpréte </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8</a:t>
                      </a: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algn="just"/>
                      <a:r>
                        <a:rPr lang="pt-PT" sz="1200" b="0" dirty="0" smtClean="0">
                          <a:solidFill>
                            <a:schemeClr val="tx1"/>
                          </a:solidFill>
                          <a:latin typeface="Arial Narrow" panose="020B0606020202030204" pitchFamily="34" charset="0"/>
                          <a:cs typeface="Arial Narrow" panose="020B0606020202030204" pitchFamily="34" charset="0"/>
                          <a:sym typeface="+mn-ea"/>
                        </a:rPr>
                        <a:t>Les ÉTAPES du Business Round</a:t>
                      </a:r>
                      <a:endParaRPr lang="pt-PT"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4</a:t>
                      </a: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pt-PT" sz="1200" b="0" dirty="0">
                          <a:solidFill>
                            <a:schemeClr val="tx1"/>
                          </a:solidFill>
                          <a:latin typeface="Arial Narrow" panose="020B0606020202030204" pitchFamily="34" charset="0"/>
                          <a:cs typeface="Arial Narrow" panose="020B0606020202030204" pitchFamily="34" charset="0"/>
                          <a:sym typeface="+mn-ea"/>
                        </a:rPr>
                        <a:t>Le </a:t>
                      </a:r>
                      <a:r>
                        <a:rPr lang="pt-PT" sz="1200" b="0" dirty="0" smtClean="0">
                          <a:solidFill>
                            <a:schemeClr val="tx1"/>
                          </a:solidFill>
                          <a:latin typeface="Arial Narrow" panose="020B0606020202030204" pitchFamily="34" charset="0"/>
                          <a:cs typeface="Arial Narrow" panose="020B0606020202030204" pitchFamily="34" charset="0"/>
                          <a:sym typeface="+mn-ea"/>
                        </a:rPr>
                        <a:t>programme d’Atlantic Business Forum</a:t>
                      </a:r>
                      <a:endParaRPr lang="pt-PT"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9</a:t>
                      </a: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algn="just"/>
                      <a:r>
                        <a:rPr lang="pt-PT" sz="1200" b="0" dirty="0" smtClean="0">
                          <a:solidFill>
                            <a:schemeClr val="tx1"/>
                          </a:solidFill>
                          <a:latin typeface="Arial Narrow" panose="020B0606020202030204" pitchFamily="34" charset="0"/>
                          <a:cs typeface="Arial Narrow" panose="020B0606020202030204" pitchFamily="34" charset="0"/>
                          <a:sym typeface="+mn-ea"/>
                        </a:rPr>
                        <a:t>Business Round</a:t>
                      </a:r>
                      <a:endParaRPr lang="pt-PT" altLang="en-US"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5</a:t>
                      </a: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fr-FR" sz="1200" b="0" dirty="0">
                          <a:solidFill>
                            <a:schemeClr val="tx1"/>
                          </a:solidFill>
                          <a:latin typeface="Arial Narrow" panose="020B0606020202030204" pitchFamily="34" charset="0"/>
                          <a:cs typeface="Arial Narrow" panose="020B0606020202030204" pitchFamily="34" charset="0"/>
                          <a:sym typeface="+mn-ea"/>
                        </a:rPr>
                        <a:t>C</a:t>
                      </a:r>
                      <a:r>
                        <a:rPr lang="pt-PT" altLang="fr-FR" sz="1200" b="0" dirty="0">
                          <a:solidFill>
                            <a:schemeClr val="tx1"/>
                          </a:solidFill>
                          <a:latin typeface="Arial Narrow" panose="020B0606020202030204" pitchFamily="34" charset="0"/>
                          <a:cs typeface="Arial Narrow" panose="020B0606020202030204" pitchFamily="34" charset="0"/>
                          <a:sym typeface="+mn-ea"/>
                        </a:rPr>
                        <a:t>onditions d'expression d'intérêt  d</a:t>
                      </a:r>
                      <a:r>
                        <a:rPr lang="fr-FR" sz="1200" b="0" dirty="0">
                          <a:solidFill>
                            <a:schemeClr val="tx1"/>
                          </a:solidFill>
                          <a:latin typeface="Arial Narrow" panose="020B0606020202030204" pitchFamily="34" charset="0"/>
                          <a:cs typeface="Arial Narrow" panose="020B0606020202030204" pitchFamily="34" charset="0"/>
                          <a:sym typeface="+mn-ea"/>
                        </a:rPr>
                        <a:t>'I</a:t>
                      </a:r>
                      <a:r>
                        <a:rPr lang="pt-PT" altLang="fr-FR" sz="1200" b="0" dirty="0">
                          <a:solidFill>
                            <a:schemeClr val="tx1"/>
                          </a:solidFill>
                          <a:latin typeface="Arial Narrow" panose="020B0606020202030204" pitchFamily="34" charset="0"/>
                          <a:cs typeface="Arial Narrow" panose="020B0606020202030204" pitchFamily="34" charset="0"/>
                          <a:sym typeface="+mn-ea"/>
                        </a:rPr>
                        <a:t>nscription</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10</a:t>
                      </a: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algn="just"/>
                      <a:r>
                        <a:rPr lang="pt-PT" sz="1200" b="0" dirty="0" smtClean="0">
                          <a:solidFill>
                            <a:schemeClr val="tx1"/>
                          </a:solidFill>
                          <a:latin typeface="Arial Narrow" panose="020B0606020202030204" pitchFamily="34" charset="0"/>
                          <a:cs typeface="Arial Narrow" panose="020B0606020202030204" pitchFamily="34" charset="0"/>
                          <a:sym typeface="+mn-ea"/>
                        </a:rPr>
                        <a:t>Méthodologie de Business Round</a:t>
                      </a:r>
                      <a:endParaRPr lang="pt-PT"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6</a:t>
                      </a: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l"/>
                      <a:r>
                        <a:rPr lang="pt-PT" sz="1200" dirty="0">
                          <a:solidFill>
                            <a:schemeClr val="tx1"/>
                          </a:solidFill>
                          <a:latin typeface="Arial Narrow" panose="020B0606020202030204" pitchFamily="34" charset="0"/>
                          <a:sym typeface="+mn-ea"/>
                        </a:rPr>
                        <a:t>Comment Participer</a:t>
                      </a:r>
                      <a:endParaRPr lang="pt-PT" altLang="fr-FR"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11</a:t>
                      </a: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indent="0">
                        <a:buNone/>
                      </a:pPr>
                      <a:r>
                        <a:rPr lang="pt-PT" sz="1200" b="0" dirty="0" smtClean="0">
                          <a:solidFill>
                            <a:schemeClr val="tx1"/>
                          </a:solidFill>
                          <a:latin typeface="Arial Narrow" panose="020B0606020202030204" pitchFamily="34" charset="0"/>
                          <a:cs typeface="Arial Narrow" panose="020B0606020202030204" pitchFamily="34" charset="0"/>
                          <a:sym typeface="+mn-ea"/>
                        </a:rPr>
                        <a:t>Avantages du Business Round</a:t>
                      </a:r>
                      <a:endParaRPr lang="pt-PT"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6</a:t>
                      </a: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l"/>
                      <a:r>
                        <a:rPr lang="pt-PT" altLang="en-US" sz="1200" dirty="0" err="1" smtClean="0">
                          <a:solidFill>
                            <a:schemeClr val="tx1"/>
                          </a:solidFill>
                          <a:effectLst/>
                          <a:latin typeface="Arial Narrow" panose="020B0606020202030204" pitchFamily="34" charset="0"/>
                          <a:cs typeface="Arial Narrow" panose="020B0606020202030204" pitchFamily="34" charset="0"/>
                          <a:sym typeface="+mn-ea"/>
                        </a:rPr>
                        <a:t>Contacts</a:t>
                      </a:r>
                      <a:endParaRPr lang="pt-PT" altLang="en-US" sz="1200" b="0" dirty="0" err="1" smtClean="0">
                        <a:solidFill>
                          <a:schemeClr val="tx1"/>
                        </a:solidFill>
                        <a:effectLst/>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12</a:t>
                      </a: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73685">
                <a:tc>
                  <a:txBody>
                    <a:bodyPr/>
                    <a:lstStyle/>
                    <a:p>
                      <a:pPr indent="0">
                        <a:buNone/>
                      </a:pPr>
                      <a:r>
                        <a:rPr lang="fr-FR" sz="1200" b="0" dirty="0" smtClean="0">
                          <a:solidFill>
                            <a:schemeClr val="tx1"/>
                          </a:solidFill>
                          <a:latin typeface="Arial Narrow" panose="020B0606020202030204" pitchFamily="34" charset="0"/>
                          <a:cs typeface="Arial Narrow" panose="020B0606020202030204" pitchFamily="34" charset="0"/>
                          <a:sym typeface="+mn-ea"/>
                        </a:rPr>
                        <a:t>L</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es</a:t>
                      </a:r>
                      <a:r>
                        <a:rPr lang="fr-FR" sz="1200" b="0" dirty="0" smtClean="0">
                          <a:solidFill>
                            <a:schemeClr val="tx1"/>
                          </a:solidFill>
                          <a:latin typeface="Arial Narrow" panose="020B0606020202030204" pitchFamily="34" charset="0"/>
                          <a:cs typeface="Arial Narrow" panose="020B0606020202030204" pitchFamily="34" charset="0"/>
                          <a:sym typeface="+mn-ea"/>
                        </a:rPr>
                        <a:t> P</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rincipaux</a:t>
                      </a:r>
                      <a:r>
                        <a:rPr lang="fr-FR" sz="1200" b="0" dirty="0" smtClean="0">
                          <a:solidFill>
                            <a:schemeClr val="tx1"/>
                          </a:solidFill>
                          <a:latin typeface="Arial Narrow" panose="020B0606020202030204" pitchFamily="34" charset="0"/>
                          <a:cs typeface="Arial Narrow" panose="020B0606020202030204" pitchFamily="34" charset="0"/>
                          <a:sym typeface="+mn-ea"/>
                        </a:rPr>
                        <a:t> A</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vantages </a:t>
                      </a:r>
                      <a:r>
                        <a:rPr lang="pt-PT" sz="1200" dirty="0" smtClean="0">
                          <a:solidFill>
                            <a:schemeClr val="tx1"/>
                          </a:solidFill>
                          <a:latin typeface="Arial Narrow" panose="020B0606020202030204" pitchFamily="34" charset="0"/>
                          <a:cs typeface="Arial Narrow" panose="020B0606020202030204" pitchFamily="34" charset="0"/>
                          <a:sym typeface="+mn-ea"/>
                        </a:rPr>
                        <a:t> de participer au Business Round</a:t>
                      </a:r>
                      <a:endParaRPr lang="pt-PT" altLang="fr-FR" sz="1200" b="0" dirty="0" smtClean="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dirty="0">
                          <a:solidFill>
                            <a:schemeClr val="tx1"/>
                          </a:solidFill>
                          <a:latin typeface="Arial Narrow" panose="020B0606020202030204" pitchFamily="34" charset="0"/>
                          <a:cs typeface="Arial Narrow" panose="020B0606020202030204" pitchFamily="34" charset="0"/>
                        </a:rPr>
                        <a:t>6</a:t>
                      </a:r>
                    </a:p>
                  </a:txBody>
                  <a:tcPr marL="12700" marR="12700" marT="12700" anchor="ctr">
                    <a:lnL w="6350" cap="flat" cmpd="sng">
                      <a:solidFill>
                        <a:srgbClr val="000000"/>
                      </a:solidFill>
                      <a:prstDash val="solid"/>
                      <a:headEnd type="none" w="med" len="med"/>
                      <a:tailEnd type="none" w="med" len="med"/>
                    </a:lnL>
                    <a:lnR w="6350" cap="flat" cmpd="sng" algn="ctr">
                      <a:solidFill>
                        <a:srgbClr val="000000"/>
                      </a:solidFill>
                      <a:prstDash val="solid"/>
                      <a:roun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pt-PT" sz="1200" b="0"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pt-PT" altLang="en-US" sz="1200" b="0" dirty="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lgn="ctr">
                      <a:solidFill>
                        <a:srgbClr val="000000"/>
                      </a:solidFill>
                      <a:prstDash val="solid"/>
                      <a:roun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algn="l" rtl="0" fontAlgn="ctr"/>
                      <a:r>
                        <a:rPr lang="fr-FR" sz="1200" b="0" dirty="0" smtClean="0">
                          <a:solidFill>
                            <a:schemeClr val="tx1"/>
                          </a:solidFill>
                          <a:latin typeface="Arial Narrow" panose="020B0606020202030204" pitchFamily="34" charset="0"/>
                          <a:cs typeface="Arial Narrow" panose="020B0606020202030204" pitchFamily="34" charset="0"/>
                          <a:sym typeface="+mn-ea"/>
                        </a:rPr>
                        <a:t>S</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outien aux </a:t>
                      </a:r>
                      <a:r>
                        <a:rPr lang="fr-FR" sz="1200" b="0" dirty="0" smtClean="0">
                          <a:solidFill>
                            <a:schemeClr val="tx1"/>
                          </a:solidFill>
                          <a:latin typeface="Arial Narrow" panose="020B0606020202030204" pitchFamily="34" charset="0"/>
                          <a:cs typeface="Arial Narrow" panose="020B0606020202030204" pitchFamily="34" charset="0"/>
                          <a:sym typeface="+mn-ea"/>
                        </a:rPr>
                        <a:t>A</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ffaires et initiatives d'entreprise</a:t>
                      </a:r>
                      <a:endParaRPr lang="pt-PT" altLang="fr-FR" sz="1200" b="0" dirty="0" smtClean="0">
                        <a:solidFill>
                          <a:schemeClr val="tx1"/>
                        </a:solidFill>
                        <a:effectLst/>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dirty="0">
                          <a:solidFill>
                            <a:schemeClr val="tx1"/>
                          </a:solidFill>
                          <a:latin typeface="Arial Narrow" panose="020B0606020202030204" pitchFamily="34" charset="0"/>
                          <a:cs typeface="Arial Narrow" panose="020B0606020202030204" pitchFamily="34" charset="0"/>
                        </a:rPr>
                        <a:t>6</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pt-PT" altLang="en-US" sz="1200" b="0" i="1">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lgn="ctr">
                      <a:solidFill>
                        <a:srgbClr val="000000"/>
                      </a:solidFill>
                      <a:prstDash val="solid"/>
                      <a:roun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pt-PT"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41300">
                <a:tc>
                  <a:txBody>
                    <a:bodyPr/>
                    <a:lstStyle/>
                    <a:p>
                      <a:pPr algn="l" rtl="0" fontAlgn="ctr"/>
                      <a:r>
                        <a:rPr lang="fr-FR" sz="1200" b="0" dirty="0">
                          <a:solidFill>
                            <a:schemeClr val="tx1"/>
                          </a:solidFill>
                          <a:latin typeface="Arial Narrow" panose="020B0606020202030204" pitchFamily="34" charset="0"/>
                          <a:cs typeface="Arial Narrow" panose="020B0606020202030204" pitchFamily="34" charset="0"/>
                          <a:sym typeface="+mn-ea"/>
                        </a:rPr>
                        <a:t>S</a:t>
                      </a:r>
                      <a:r>
                        <a:rPr lang="pt-PT" altLang="fr-FR" sz="1200" b="0" dirty="0">
                          <a:solidFill>
                            <a:schemeClr val="tx1"/>
                          </a:solidFill>
                          <a:latin typeface="Arial Narrow" panose="020B0606020202030204" pitchFamily="34" charset="0"/>
                          <a:cs typeface="Arial Narrow" panose="020B0606020202030204" pitchFamily="34" charset="0"/>
                          <a:sym typeface="+mn-ea"/>
                        </a:rPr>
                        <a:t>outien aux </a:t>
                      </a:r>
                      <a:r>
                        <a:rPr lang="fr-FR" sz="1200" b="0" dirty="0" smtClean="0">
                          <a:solidFill>
                            <a:schemeClr val="tx1"/>
                          </a:solidFill>
                          <a:latin typeface="Arial Narrow" panose="020B0606020202030204" pitchFamily="34" charset="0"/>
                          <a:cs typeface="Arial Narrow" panose="020B0606020202030204" pitchFamily="34" charset="0"/>
                          <a:sym typeface="+mn-ea"/>
                        </a:rPr>
                        <a:t>A</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ffaires et initiatives d'entreprise</a:t>
                      </a:r>
                      <a:endParaRPr lang="pt-PT" altLang="fr-FR" sz="1200" b="0" dirty="0" smtClean="0">
                        <a:solidFill>
                          <a:schemeClr val="tx1"/>
                        </a:solidFill>
                        <a:effectLst/>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dirty="0" smtClean="0">
                          <a:solidFill>
                            <a:schemeClr val="tx1"/>
                          </a:solidFill>
                          <a:latin typeface="Arial Narrow" panose="020B0606020202030204" pitchFamily="34" charset="0"/>
                          <a:cs typeface="Arial Narrow" panose="020B0606020202030204" pitchFamily="34" charset="0"/>
                        </a:rPr>
                        <a:t>7</a:t>
                      </a:r>
                      <a:endParaRPr lang="pt-PT" altLang="en-US" sz="1200" b="0" dirty="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algn="l"/>
                      <a:endParaRPr lang="pt-PT" altLang="en-US" sz="1200" b="0" i="1" dirty="0" err="1" smtClean="0">
                        <a:solidFill>
                          <a:schemeClr val="tx1"/>
                        </a:solidFill>
                        <a:effectLst/>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0">
                <a:tc>
                  <a:txBody>
                    <a:bodyPr/>
                    <a:lstStyle/>
                    <a:p>
                      <a:pPr algn="l" rtl="0" fontAlgn="ctr"/>
                      <a:r>
                        <a:rPr lang="fr-FR" sz="1200" b="0" dirty="0" smtClean="0">
                          <a:solidFill>
                            <a:schemeClr val="tx1"/>
                          </a:solidFill>
                          <a:latin typeface="Arial Narrow" panose="020B0606020202030204" pitchFamily="34" charset="0"/>
                          <a:cs typeface="Arial Narrow" panose="020B0606020202030204" pitchFamily="34" charset="0"/>
                          <a:sym typeface="+mn-ea"/>
                        </a:rPr>
                        <a:t>L</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es</a:t>
                      </a:r>
                      <a:r>
                        <a:rPr lang="fr-FR" sz="1200" b="0" dirty="0" smtClean="0">
                          <a:solidFill>
                            <a:schemeClr val="tx1"/>
                          </a:solidFill>
                          <a:latin typeface="Arial Narrow" panose="020B0606020202030204" pitchFamily="34" charset="0"/>
                          <a:cs typeface="Arial Narrow" panose="020B0606020202030204" pitchFamily="34" charset="0"/>
                          <a:sym typeface="+mn-ea"/>
                        </a:rPr>
                        <a:t> R</a:t>
                      </a:r>
                      <a:r>
                        <a:rPr lang="pt-PT" altLang="fr-FR" sz="1200" b="0" dirty="0" smtClean="0">
                          <a:solidFill>
                            <a:schemeClr val="tx1"/>
                          </a:solidFill>
                          <a:latin typeface="Arial Narrow" panose="020B0606020202030204" pitchFamily="34" charset="0"/>
                          <a:cs typeface="Arial Narrow" panose="020B0606020202030204" pitchFamily="34" charset="0"/>
                          <a:sym typeface="+mn-ea"/>
                        </a:rPr>
                        <a:t>esponsabilités des points focaux</a:t>
                      </a:r>
                      <a:endParaRPr lang="fr-FR" altLang="en-US" sz="1200" b="0" dirty="0" smtClean="0">
                        <a:solidFill>
                          <a:schemeClr val="tx1"/>
                        </a:solidFill>
                        <a:effectLst/>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pt-PT" altLang="en-US" sz="1200" b="0">
                          <a:solidFill>
                            <a:schemeClr val="tx1"/>
                          </a:solidFill>
                          <a:latin typeface="Arial Narrow" panose="020B0606020202030204" pitchFamily="34" charset="0"/>
                          <a:cs typeface="Arial Narrow" panose="020B0606020202030204" pitchFamily="34" charset="0"/>
                        </a:rPr>
                        <a:t>7</a:t>
                      </a: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0">
                <a:tc>
                  <a:txBody>
                    <a:bodyPr/>
                    <a:lstStyle/>
                    <a:p>
                      <a:pPr algn="l"/>
                      <a:endParaRPr lang="pt-PT" sz="1200" b="0" i="1" dirty="0">
                        <a:solidFill>
                          <a:schemeClr val="tx1"/>
                        </a:solidFill>
                        <a:latin typeface="Arial Narrow" panose="020B0606020202030204" pitchFamily="34" charset="0"/>
                        <a:cs typeface="Arial Narrow" panose="020B0606020202030204" pitchFamily="34" charset="0"/>
                        <a:sym typeface="+mn-ea"/>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buNone/>
                      </a:pPr>
                      <a:endParaRPr lang="en-US" altLang="en-US" sz="1200" b="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dirty="0">
                        <a:solidFill>
                          <a:schemeClr val="tx1"/>
                        </a:solidFill>
                        <a:latin typeface="Arial Narrow" panose="020B0606020202030204" pitchFamily="34" charset="0"/>
                        <a:cs typeface="Arial Narrow" panose="020B0606020202030204" pitchFamily="34" charset="0"/>
                      </a:endParaRPr>
                    </a:p>
                  </a:txBody>
                  <a:tcPr marL="12700" marR="12700" marT="12700"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4" name="CaixaDeTexto 67"/>
          <p:cNvSpPr txBox="1"/>
          <p:nvPr/>
        </p:nvSpPr>
        <p:spPr>
          <a:xfrm>
            <a:off x="9360535" y="2009775"/>
            <a:ext cx="2698750" cy="1900555"/>
          </a:xfrm>
          <a:prstGeom prst="rect">
            <a:avLst/>
          </a:prstGeom>
          <a:noFill/>
        </p:spPr>
        <p:txBody>
          <a:bodyPr wrap="square" rtlCol="0">
            <a:noAutofit/>
          </a:bodyPr>
          <a:lstStyle/>
          <a:p>
            <a:pPr algn="ctr"/>
            <a:r>
              <a:rPr lang="pt-PT" sz="2400" dirty="0" smtClean="0">
                <a:solidFill>
                  <a:srgbClr val="008CBA"/>
                </a:solidFill>
              </a:rPr>
              <a:t>19 </a:t>
            </a:r>
            <a:r>
              <a:rPr lang="pt-PT" sz="2400" dirty="0" smtClean="0">
                <a:solidFill>
                  <a:srgbClr val="008CBA"/>
                </a:solidFill>
              </a:rPr>
              <a:t>MARS</a:t>
            </a:r>
          </a:p>
          <a:p>
            <a:pPr algn="ctr"/>
            <a:r>
              <a:rPr lang="pt-PT" sz="1200" dirty="0">
                <a:solidFill>
                  <a:srgbClr val="008CBA"/>
                </a:solidFill>
              </a:rPr>
              <a:t>______</a:t>
            </a:r>
            <a:r>
              <a:rPr lang="pt-PT" sz="1400" baseline="-25000" dirty="0">
                <a:solidFill>
                  <a:srgbClr val="008CBA"/>
                </a:solidFill>
              </a:rPr>
              <a:t>■</a:t>
            </a:r>
            <a:r>
              <a:rPr lang="pt-PT" sz="1200" dirty="0">
                <a:solidFill>
                  <a:srgbClr val="008CBA"/>
                </a:solidFill>
              </a:rPr>
              <a:t>________</a:t>
            </a:r>
          </a:p>
          <a:p>
            <a:pPr algn="ctr"/>
            <a:r>
              <a:rPr lang="pt-PT" sz="3200" dirty="0" smtClean="0">
                <a:solidFill>
                  <a:srgbClr val="008CBA"/>
                </a:solidFill>
              </a:rPr>
              <a:t>2022</a:t>
            </a:r>
            <a:endParaRPr lang="pt-PT" sz="3200" dirty="0">
              <a:solidFill>
                <a:srgbClr val="008CBA"/>
              </a:solidFill>
            </a:endParaRPr>
          </a:p>
          <a:p>
            <a:pPr algn="ctr"/>
            <a:r>
              <a:rPr lang="pt-PT" dirty="0">
                <a:solidFill>
                  <a:srgbClr val="008CBA"/>
                </a:solidFill>
              </a:rPr>
              <a:t>PRAIA</a:t>
            </a:r>
          </a:p>
          <a:p>
            <a:pPr algn="ctr"/>
            <a:r>
              <a:rPr lang="pt-PT" sz="1200" dirty="0">
                <a:solidFill>
                  <a:srgbClr val="008CBA"/>
                </a:solidFill>
              </a:rPr>
              <a:t>ÎLE DE SANTIAGO</a:t>
            </a:r>
          </a:p>
          <a:p>
            <a:pPr algn="ctr"/>
            <a:r>
              <a:rPr lang="pt-PT" sz="2000" dirty="0">
                <a:solidFill>
                  <a:srgbClr val="008CBA"/>
                </a:solidFill>
              </a:rPr>
              <a:t>CABO VERDE</a:t>
            </a:r>
          </a:p>
        </p:txBody>
      </p:sp>
      <p:pic>
        <p:nvPicPr>
          <p:cNvPr id="23" name="Imagem 22"/>
          <p:cNvPicPr>
            <a:picLocks noChangeAspect="1"/>
          </p:cNvPicPr>
          <p:nvPr/>
        </p:nvPicPr>
        <p:blipFill>
          <a:blip r:embed="rId5"/>
          <a:stretch>
            <a:fillRect/>
          </a:stretch>
        </p:blipFill>
        <p:spPr>
          <a:xfrm>
            <a:off x="315595" y="1305560"/>
            <a:ext cx="2413000" cy="1356995"/>
          </a:xfrm>
          <a:prstGeom prst="rect">
            <a:avLst/>
          </a:prstGeom>
        </p:spPr>
      </p:pic>
      <p:sp>
        <p:nvSpPr>
          <p:cNvPr id="12" name="CaixaDeTexto 1"/>
          <p:cNvSpPr txBox="1"/>
          <p:nvPr/>
        </p:nvSpPr>
        <p:spPr>
          <a:xfrm>
            <a:off x="9640569" y="4084330"/>
            <a:ext cx="1734893" cy="368300"/>
          </a:xfrm>
          <a:prstGeom prst="rect">
            <a:avLst/>
          </a:prstGeom>
          <a:noFill/>
        </p:spPr>
        <p:txBody>
          <a:bodyPr wrap="square" rtlCol="0">
            <a:spAutoFit/>
          </a:bodyPr>
          <a:lstStyle/>
          <a:p>
            <a:pPr algn="ctr"/>
            <a:r>
              <a:rPr lang="pt-PT" i="1" dirty="0" smtClean="0">
                <a:solidFill>
                  <a:srgbClr val="008CBA"/>
                </a:solidFill>
                <a:latin typeface="Arial Narrow" panose="020B0606020202030204" pitchFamily="34" charset="0"/>
              </a:rPr>
              <a:t>CONTACTS</a:t>
            </a:r>
            <a:endParaRPr lang="pt-PT" i="1" dirty="0">
              <a:solidFill>
                <a:srgbClr val="008CBA"/>
              </a:solidFill>
              <a:latin typeface="Arial Narrow" panose="020B0606020202030204" pitchFamily="34" charset="0"/>
            </a:endParaRPr>
          </a:p>
        </p:txBody>
      </p:sp>
      <p:sp>
        <p:nvSpPr>
          <p:cNvPr id="13" name="CaixaDeTexto 53"/>
          <p:cNvSpPr txBox="1"/>
          <p:nvPr/>
        </p:nvSpPr>
        <p:spPr>
          <a:xfrm>
            <a:off x="9906000" y="4328795"/>
            <a:ext cx="2277427" cy="2185214"/>
          </a:xfrm>
          <a:prstGeom prst="rect">
            <a:avLst/>
          </a:prstGeom>
          <a:noFill/>
        </p:spPr>
        <p:txBody>
          <a:bodyPr wrap="square" rtlCol="0">
            <a:spAutoFit/>
          </a:bodyPr>
          <a:lstStyle/>
          <a:p>
            <a:r>
              <a:rPr lang="en-US" sz="1600" b="1" i="1" dirty="0" smtClean="0">
                <a:solidFill>
                  <a:srgbClr val="3EA4BA"/>
                </a:solidFill>
              </a:rPr>
              <a:t>EVENT</a:t>
            </a:r>
            <a:endParaRPr lang="en-US" sz="1600" b="1" i="1" dirty="0">
              <a:solidFill>
                <a:srgbClr val="3EA4BA"/>
              </a:solidFill>
            </a:endParaRPr>
          </a:p>
          <a:p>
            <a:r>
              <a:rPr lang="pt-PT" sz="1200" i="1" dirty="0">
                <a:latin typeface="Arial Narrow" panose="020B0606020202030204" pitchFamily="34" charset="0"/>
              </a:rPr>
              <a:t>Apartado nº 1042 </a:t>
            </a:r>
            <a:endParaRPr lang="pt-PT" sz="1200" i="1" dirty="0" smtClean="0">
              <a:latin typeface="Arial Narrow" panose="020B0606020202030204" pitchFamily="34" charset="0"/>
            </a:endParaRPr>
          </a:p>
          <a:p>
            <a:r>
              <a:rPr lang="pt-PT" sz="1200" i="1" dirty="0">
                <a:latin typeface="Arial Narrow" panose="020B0606020202030204" pitchFamily="34" charset="0"/>
              </a:rPr>
              <a:t>Código Postal nº 7600 </a:t>
            </a:r>
            <a:endParaRPr lang="pt-PT" sz="1200" i="1" dirty="0" smtClean="0">
              <a:latin typeface="Arial Narrow" panose="020B0606020202030204" pitchFamily="34" charset="0"/>
            </a:endParaRPr>
          </a:p>
          <a:p>
            <a:r>
              <a:rPr lang="pt-PT" sz="1200" i="1" dirty="0" smtClean="0">
                <a:latin typeface="Arial Narrow" panose="020B0606020202030204" pitchFamily="34" charset="0"/>
              </a:rPr>
              <a:t>Praia </a:t>
            </a:r>
          </a:p>
          <a:p>
            <a:r>
              <a:rPr lang="pt-PT" sz="1200" i="1" dirty="0">
                <a:latin typeface="Arial Narrow" panose="020B0606020202030204" pitchFamily="34" charset="0"/>
              </a:rPr>
              <a:t>República de Cabo Verde </a:t>
            </a:r>
            <a:endParaRPr lang="en-US" sz="1200" dirty="0" smtClean="0">
              <a:latin typeface="Arial Narrow" panose="020B0606020202030204" pitchFamily="34" charset="0"/>
            </a:endParaRPr>
          </a:p>
          <a:p>
            <a:r>
              <a:rPr lang="en-US" sz="1200" dirty="0" smtClean="0">
                <a:latin typeface="Arial Narrow" panose="020B0606020202030204" pitchFamily="34" charset="0"/>
              </a:rPr>
              <a:t>WhatsApp</a:t>
            </a:r>
            <a:r>
              <a:rPr lang="en-US" sz="1200" dirty="0">
                <a:latin typeface="Arial Narrow" panose="020B0606020202030204" pitchFamily="34" charset="0"/>
              </a:rPr>
              <a:t>:+351 964 406 </a:t>
            </a:r>
            <a:r>
              <a:rPr lang="en-US" sz="1200" dirty="0" smtClean="0">
                <a:latin typeface="Arial Narrow" panose="020B0606020202030204" pitchFamily="34" charset="0"/>
              </a:rPr>
              <a:t>800</a:t>
            </a:r>
          </a:p>
          <a:p>
            <a:r>
              <a:rPr lang="pt-PT" altLang="en-US" sz="1200" dirty="0">
                <a:latin typeface="Arial Narrow" panose="020B0606020202030204" pitchFamily="34" charset="0"/>
                <a:sym typeface="+mn-ea"/>
              </a:rPr>
              <a:t>Viber</a:t>
            </a:r>
            <a:r>
              <a:rPr lang="en-US" sz="1200" dirty="0">
                <a:latin typeface="Arial Narrow" panose="020B0606020202030204" pitchFamily="34" charset="0"/>
                <a:sym typeface="+mn-ea"/>
              </a:rPr>
              <a:t>:+351 964 406 </a:t>
            </a:r>
            <a:r>
              <a:rPr lang="en-US" sz="1200" dirty="0" smtClean="0">
                <a:latin typeface="Arial Narrow" panose="020B0606020202030204" pitchFamily="34" charset="0"/>
                <a:sym typeface="+mn-ea"/>
              </a:rPr>
              <a:t>800</a:t>
            </a:r>
            <a:endParaRPr lang="en-US" sz="1200" dirty="0">
              <a:latin typeface="Arial Narrow" panose="020B0606020202030204" pitchFamily="34" charset="0"/>
            </a:endParaRPr>
          </a:p>
          <a:p>
            <a:r>
              <a:rPr lang="en-US" sz="1200" dirty="0">
                <a:latin typeface="Arial Narrow" panose="020B0606020202030204" pitchFamily="34" charset="0"/>
              </a:rPr>
              <a:t>Skype: </a:t>
            </a:r>
            <a:r>
              <a:rPr lang="en-US" sz="1200" dirty="0" err="1">
                <a:latin typeface="Arial Narrow" panose="020B0606020202030204" pitchFamily="34" charset="0"/>
              </a:rPr>
              <a:t>setimocontinente</a:t>
            </a:r>
            <a:endParaRPr lang="en-US" sz="1200" dirty="0">
              <a:latin typeface="Arial Narrow" panose="020B0606020202030204" pitchFamily="34" charset="0"/>
            </a:endParaRPr>
          </a:p>
          <a:p>
            <a:r>
              <a:rPr lang="pt-PT" sz="1200" dirty="0" smtClean="0">
                <a:latin typeface="Arial Narrow" panose="020B0606020202030204" pitchFamily="34" charset="0"/>
              </a:rPr>
              <a:t>events</a:t>
            </a:r>
            <a:r>
              <a:rPr lang="en-US" sz="1200" dirty="0" smtClean="0">
                <a:latin typeface="Arial Narrow" panose="020B0606020202030204" pitchFamily="34" charset="0"/>
              </a:rPr>
              <a:t>@</a:t>
            </a:r>
            <a:r>
              <a:rPr lang="en-US" sz="1200" dirty="0" err="1"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en-US" sz="1200" dirty="0">
                <a:latin typeface="Arial Narrow" panose="020B0606020202030204" pitchFamily="34" charset="0"/>
              </a:rPr>
              <a:t>.</a:t>
            </a:r>
            <a:r>
              <a:rPr lang="en-US" sz="1200" dirty="0" smtClean="0">
                <a:latin typeface="Arial Narrow" panose="020B0606020202030204" pitchFamily="34" charset="0"/>
              </a:rPr>
              <a:t>atlanticbusiness</a:t>
            </a:r>
            <a:r>
              <a:rPr lang="pt-PT" altLang="en-US" sz="1200" dirty="0" smtClean="0">
                <a:latin typeface="Arial Narrow" panose="020B0606020202030204" pitchFamily="34" charset="0"/>
              </a:rPr>
              <a:t>forum</a:t>
            </a:r>
            <a:r>
              <a:rPr lang="en-US" sz="1200" dirty="0" smtClean="0">
                <a:latin typeface="Arial Narrow" panose="020B0606020202030204" pitchFamily="34" charset="0"/>
              </a:rPr>
              <a:t>.com</a:t>
            </a:r>
          </a:p>
          <a:p>
            <a:r>
              <a:rPr lang="en-US" sz="1200" dirty="0" smtClean="0">
                <a:latin typeface="Arial Narrow" panose="020B0606020202030204" pitchFamily="34" charset="0"/>
              </a:rPr>
              <a:t>www.</a:t>
            </a:r>
            <a:r>
              <a:rPr lang="pt-PT" sz="1200" dirty="0" smtClean="0">
                <a:latin typeface="Arial Narrow" panose="020B0606020202030204" pitchFamily="34" charset="0"/>
              </a:rPr>
              <a:t>emergys</a:t>
            </a:r>
            <a:r>
              <a:rPr lang="en-US" sz="1200" dirty="0" smtClean="0">
                <a:latin typeface="Arial Narrow" panose="020B0606020202030204" pitchFamily="34" charset="0"/>
              </a:rPr>
              <a:t>.tech</a:t>
            </a:r>
            <a:endParaRPr lang="en-US" sz="1200" dirty="0">
              <a:latin typeface="Arial Narrow" panose="020B0606020202030204" pitchFamily="34" charset="0"/>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22"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2</a:t>
            </a:fld>
            <a:endParaRPr lang="fr-FR" altLang="pt-PT" sz="1200" b="1" i="1" u="sng" dirty="0" smtClean="0">
              <a:solidFill>
                <a:srgbClr val="00B4B2"/>
              </a:solidFill>
            </a:endParaRPr>
          </a:p>
        </p:txBody>
      </p:sp>
      <p:pic>
        <p:nvPicPr>
          <p:cNvPr id="24" name="Imagem9"/>
          <p:cNvPicPr>
            <a:picLocks noChangeAspect="1"/>
          </p:cNvPicPr>
          <p:nvPr/>
        </p:nvPicPr>
        <p:blipFill>
          <a:blip r:embed="rId7"/>
          <a:stretch>
            <a:fillRect/>
          </a:stretch>
        </p:blipFill>
        <p:spPr>
          <a:xfrm>
            <a:off x="11830049" y="6569065"/>
            <a:ext cx="351155" cy="271790"/>
          </a:xfrm>
          <a:prstGeom prst="rect">
            <a:avLst/>
          </a:prstGeom>
          <a:noFill/>
          <a:ln>
            <a:noFill/>
          </a:ln>
          <a:effectLst/>
        </p:spPr>
      </p:pic>
      <p:sp>
        <p:nvSpPr>
          <p:cNvPr id="25" name="TextBox 24"/>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6" name="Picture 2" descr="E:\DOSSIER 2020\bconference\logos\unicv\logotipo_unicv_final-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riângulo Retângulo 5"/>
          <p:cNvSpPr/>
          <p:nvPr/>
        </p:nvSpPr>
        <p:spPr>
          <a:xfrm flipH="1">
            <a:off x="0" y="239395"/>
            <a:ext cx="1217803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18" name="Imagem 17" descr="LOGO-Paises ecowas"/>
          <p:cNvPicPr>
            <a:picLocks noChangeAspect="1"/>
          </p:cNvPicPr>
          <p:nvPr/>
        </p:nvPicPr>
        <p:blipFill>
          <a:blip r:embed="rId2"/>
          <a:stretch>
            <a:fillRect/>
          </a:stretch>
        </p:blipFill>
        <p:spPr>
          <a:xfrm>
            <a:off x="10795" y="2979420"/>
            <a:ext cx="3897630" cy="3858260"/>
          </a:xfrm>
          <a:prstGeom prst="rect">
            <a:avLst/>
          </a:prstGeom>
        </p:spPr>
      </p:pic>
      <p:sp>
        <p:nvSpPr>
          <p:cNvPr id="3" name="Rectangle 5"/>
          <p:cNvSpPr/>
          <p:nvPr/>
        </p:nvSpPr>
        <p:spPr>
          <a:xfrm>
            <a:off x="3405686" y="4340610"/>
            <a:ext cx="968704" cy="840317"/>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b="1" i="1" dirty="0">
                <a:solidFill>
                  <a:srgbClr val="008080"/>
                </a:solidFill>
                <a:latin typeface="Arial Narrow" panose="020B0606020202030204" pitchFamily="34" charset="0"/>
              </a:rPr>
              <a:t>PLAN</a:t>
            </a:r>
          </a:p>
        </p:txBody>
      </p:sp>
      <p:sp>
        <p:nvSpPr>
          <p:cNvPr id="2" name="Right Arrow 6"/>
          <p:cNvSpPr/>
          <p:nvPr/>
        </p:nvSpPr>
        <p:spPr>
          <a:xfrm>
            <a:off x="4419106" y="4302510"/>
            <a:ext cx="445294" cy="891117"/>
          </a:xfrm>
          <a:prstGeom prst="rightArrow">
            <a:avLst/>
          </a:prstGeom>
          <a:solidFill>
            <a:srgbClr val="3EA4BA"/>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6" name="Rectangle 7"/>
          <p:cNvSpPr/>
          <p:nvPr/>
        </p:nvSpPr>
        <p:spPr>
          <a:xfrm>
            <a:off x="4964933" y="3470824"/>
            <a:ext cx="1565672" cy="575733"/>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PT" sz="1200" i="1" dirty="0" err="1">
                <a:solidFill>
                  <a:schemeClr val="tx1"/>
                </a:solidFill>
                <a:latin typeface="Arial Narrow" panose="020B0606020202030204" pitchFamily="34" charset="0"/>
                <a:sym typeface="+mn-ea"/>
              </a:rPr>
              <a:t>Axé</a:t>
            </a:r>
            <a:r>
              <a:rPr lang="pt-PT" sz="1200" i="1" dirty="0">
                <a:solidFill>
                  <a:schemeClr val="tx1"/>
                </a:solidFill>
                <a:latin typeface="Arial Narrow" panose="020B0606020202030204" pitchFamily="34" charset="0"/>
                <a:sym typeface="+mn-ea"/>
              </a:rPr>
              <a:t> </a:t>
            </a:r>
            <a:r>
              <a:rPr lang="pt-PT" sz="1200" i="1" dirty="0" err="1">
                <a:solidFill>
                  <a:schemeClr val="tx1"/>
                </a:solidFill>
                <a:latin typeface="Arial Narrow" panose="020B0606020202030204" pitchFamily="34" charset="0"/>
                <a:sym typeface="+mn-ea"/>
              </a:rPr>
              <a:t>sur</a:t>
            </a:r>
            <a:r>
              <a:rPr lang="pt-PT" sz="1200" i="1" dirty="0">
                <a:solidFill>
                  <a:schemeClr val="tx1"/>
                </a:solidFill>
                <a:latin typeface="Arial Narrow" panose="020B0606020202030204" pitchFamily="34" charset="0"/>
                <a:sym typeface="+mn-ea"/>
              </a:rPr>
              <a:t> </a:t>
            </a:r>
            <a:r>
              <a:rPr lang="pt-PT" sz="1200" i="1" dirty="0" err="1">
                <a:solidFill>
                  <a:schemeClr val="tx1"/>
                </a:solidFill>
                <a:latin typeface="Arial Narrow" panose="020B0606020202030204" pitchFamily="34" charset="0"/>
                <a:sym typeface="+mn-ea"/>
              </a:rPr>
              <a:t>les</a:t>
            </a:r>
            <a:r>
              <a:rPr lang="pt-PT" sz="1200" i="1" dirty="0">
                <a:solidFill>
                  <a:schemeClr val="tx1"/>
                </a:solidFill>
                <a:latin typeface="Arial Narrow" panose="020B0606020202030204" pitchFamily="34" charset="0"/>
                <a:sym typeface="+mn-ea"/>
              </a:rPr>
              <a:t> </a:t>
            </a:r>
            <a:r>
              <a:rPr lang="pt-PT" sz="1200" i="1" dirty="0" err="1">
                <a:solidFill>
                  <a:schemeClr val="tx1"/>
                </a:solidFill>
                <a:latin typeface="Arial Narrow" panose="020B0606020202030204" pitchFamily="34" charset="0"/>
                <a:sym typeface="+mn-ea"/>
              </a:rPr>
              <a:t>affaires</a:t>
            </a:r>
            <a:endParaRPr lang="pt-PT" sz="1200" i="1" dirty="0">
              <a:solidFill>
                <a:schemeClr val="tx1"/>
              </a:solidFill>
              <a:latin typeface="Arial Narrow" panose="020B0606020202030204" pitchFamily="34" charset="0"/>
            </a:endParaRPr>
          </a:p>
        </p:txBody>
      </p:sp>
      <p:sp>
        <p:nvSpPr>
          <p:cNvPr id="9" name="Rectangle 20"/>
          <p:cNvSpPr/>
          <p:nvPr/>
        </p:nvSpPr>
        <p:spPr>
          <a:xfrm>
            <a:off x="4957269" y="4091479"/>
            <a:ext cx="1565672" cy="575733"/>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200" i="1" dirty="0" err="1">
                <a:solidFill>
                  <a:schemeClr val="tx1"/>
                </a:solidFill>
                <a:latin typeface="Arial Narrow" panose="020B0606020202030204" pitchFamily="34" charset="0"/>
                <a:sym typeface="+mn-ea"/>
              </a:rPr>
              <a:t>Centré</a:t>
            </a:r>
            <a:r>
              <a:rPr lang="pt-PT" sz="1200" i="1" dirty="0">
                <a:solidFill>
                  <a:schemeClr val="tx1"/>
                </a:solidFill>
                <a:latin typeface="Arial Narrow" panose="020B0606020202030204" pitchFamily="34" charset="0"/>
                <a:sym typeface="+mn-ea"/>
              </a:rPr>
              <a:t> </a:t>
            </a:r>
            <a:r>
              <a:rPr lang="pt-PT" sz="1200" i="1" dirty="0" err="1">
                <a:solidFill>
                  <a:schemeClr val="tx1"/>
                </a:solidFill>
                <a:latin typeface="Arial Narrow" panose="020B0606020202030204" pitchFamily="34" charset="0"/>
                <a:sym typeface="+mn-ea"/>
              </a:rPr>
              <a:t>sur</a:t>
            </a:r>
            <a:r>
              <a:rPr lang="pt-PT" sz="1200" i="1" dirty="0">
                <a:solidFill>
                  <a:schemeClr val="tx1"/>
                </a:solidFill>
                <a:latin typeface="Arial Narrow" panose="020B0606020202030204" pitchFamily="34" charset="0"/>
                <a:sym typeface="+mn-ea"/>
              </a:rPr>
              <a:t> </a:t>
            </a:r>
            <a:r>
              <a:rPr lang="pt-PT" sz="1200" i="1" dirty="0" err="1">
                <a:solidFill>
                  <a:schemeClr val="tx1"/>
                </a:solidFill>
                <a:latin typeface="Arial Narrow" panose="020B0606020202030204" pitchFamily="34" charset="0"/>
                <a:sym typeface="+mn-ea"/>
              </a:rPr>
              <a:t>l'opportunité</a:t>
            </a:r>
            <a:endParaRPr lang="pt-PT" sz="1200" i="1" dirty="0">
              <a:solidFill>
                <a:schemeClr val="tx1"/>
              </a:solidFill>
              <a:latin typeface="Arial Narrow" panose="020B0606020202030204" pitchFamily="34" charset="0"/>
            </a:endParaRPr>
          </a:p>
        </p:txBody>
      </p:sp>
      <p:sp>
        <p:nvSpPr>
          <p:cNvPr id="12" name="Rectangle 22"/>
          <p:cNvSpPr/>
          <p:nvPr/>
        </p:nvSpPr>
        <p:spPr>
          <a:xfrm>
            <a:off x="4950125" y="4751243"/>
            <a:ext cx="1565672" cy="575733"/>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PT" sz="1200" i="1" dirty="0" err="1">
                <a:solidFill>
                  <a:schemeClr val="tx1"/>
                </a:solidFill>
                <a:latin typeface="Arial Narrow" panose="020B0606020202030204" pitchFamily="34" charset="0"/>
                <a:sym typeface="+mn-ea"/>
              </a:rPr>
              <a:t>Réalistes</a:t>
            </a:r>
            <a:endParaRPr lang="pt-PT" sz="1200" i="1" dirty="0">
              <a:solidFill>
                <a:schemeClr val="tx1"/>
              </a:solidFill>
              <a:latin typeface="Arial Narrow" panose="020B0606020202030204" pitchFamily="34" charset="0"/>
            </a:endParaRPr>
          </a:p>
        </p:txBody>
      </p:sp>
      <p:sp>
        <p:nvSpPr>
          <p:cNvPr id="13" name="Rectangle 23"/>
          <p:cNvSpPr/>
          <p:nvPr/>
        </p:nvSpPr>
        <p:spPr>
          <a:xfrm>
            <a:off x="4965365" y="5415877"/>
            <a:ext cx="1565672" cy="575733"/>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pt-PT" sz="1200" i="1" dirty="0" err="1">
                <a:solidFill>
                  <a:schemeClr val="tx1"/>
                </a:solidFill>
                <a:latin typeface="Arial Narrow" panose="020B0606020202030204" pitchFamily="34" charset="0"/>
                <a:sym typeface="+mn-ea"/>
              </a:rPr>
              <a:t>Stratégique</a:t>
            </a:r>
            <a:endParaRPr lang="pt-PT" sz="1200" i="1" dirty="0">
              <a:solidFill>
                <a:schemeClr val="tx1"/>
              </a:solidFill>
              <a:latin typeface="Arial Narrow" panose="020B0606020202030204" pitchFamily="34" charset="0"/>
            </a:endParaRPr>
          </a:p>
        </p:txBody>
      </p:sp>
      <p:sp>
        <p:nvSpPr>
          <p:cNvPr id="15" name="Rectangle 8"/>
          <p:cNvSpPr/>
          <p:nvPr/>
        </p:nvSpPr>
        <p:spPr>
          <a:xfrm>
            <a:off x="6781886" y="4289176"/>
            <a:ext cx="1188244" cy="827617"/>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400" dirty="0">
                <a:solidFill>
                  <a:schemeClr val="tx1"/>
                </a:solidFill>
              </a:rPr>
              <a:t>Actions</a:t>
            </a:r>
          </a:p>
        </p:txBody>
      </p:sp>
      <p:sp>
        <p:nvSpPr>
          <p:cNvPr id="17" name="Right Arrow 24"/>
          <p:cNvSpPr/>
          <p:nvPr/>
        </p:nvSpPr>
        <p:spPr>
          <a:xfrm>
            <a:off x="6540800" y="4258060"/>
            <a:ext cx="445294" cy="889000"/>
          </a:xfrm>
          <a:prstGeom prst="rightArrow">
            <a:avLst/>
          </a:prstGeom>
          <a:solidFill>
            <a:srgbClr val="3EA4BA"/>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16" name="Rectangle 25"/>
          <p:cNvSpPr/>
          <p:nvPr/>
        </p:nvSpPr>
        <p:spPr>
          <a:xfrm>
            <a:off x="8407337" y="4308861"/>
            <a:ext cx="1188244" cy="825500"/>
          </a:xfrm>
          <a:prstGeom prst="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PT" sz="1400" dirty="0" err="1">
                <a:solidFill>
                  <a:schemeClr val="tx1"/>
                </a:solidFill>
                <a:sym typeface="+mn-ea"/>
              </a:rPr>
              <a:t>Résultats</a:t>
            </a:r>
            <a:endParaRPr lang="pt-PT" sz="1400" dirty="0">
              <a:solidFill>
                <a:schemeClr val="tx1"/>
              </a:solidFill>
            </a:endParaRPr>
          </a:p>
        </p:txBody>
      </p:sp>
      <p:sp>
        <p:nvSpPr>
          <p:cNvPr id="29" name="Right Arrow 26"/>
          <p:cNvSpPr/>
          <p:nvPr/>
        </p:nvSpPr>
        <p:spPr>
          <a:xfrm>
            <a:off x="7957519" y="4277110"/>
            <a:ext cx="445294" cy="891117"/>
          </a:xfrm>
          <a:prstGeom prst="rightArrow">
            <a:avLst/>
          </a:prstGeom>
          <a:solidFill>
            <a:srgbClr val="3EA4BA"/>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30" name="Rectangle 10"/>
          <p:cNvSpPr/>
          <p:nvPr/>
        </p:nvSpPr>
        <p:spPr>
          <a:xfrm>
            <a:off x="7191204" y="5250776"/>
            <a:ext cx="255984" cy="1430867"/>
          </a:xfrm>
          <a:prstGeom prst="rect">
            <a:avLst/>
          </a:prstGeom>
          <a:solidFill>
            <a:schemeClr val="accent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31" name="Right Arrow 30"/>
          <p:cNvSpPr/>
          <p:nvPr/>
        </p:nvSpPr>
        <p:spPr>
          <a:xfrm rot="16200000">
            <a:off x="3169008" y="5671729"/>
            <a:ext cx="1405467" cy="500063"/>
          </a:xfrm>
          <a:prstGeom prst="rightArrow">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PT"/>
          </a:p>
        </p:txBody>
      </p:sp>
      <p:sp>
        <p:nvSpPr>
          <p:cNvPr id="32" name="Rectangle 11"/>
          <p:cNvSpPr/>
          <p:nvPr/>
        </p:nvSpPr>
        <p:spPr>
          <a:xfrm>
            <a:off x="3756330" y="6295352"/>
            <a:ext cx="3684984" cy="448733"/>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pt-PT" sz="1400" dirty="0" err="1">
                <a:solidFill>
                  <a:schemeClr val="tx1"/>
                </a:solidFill>
                <a:latin typeface="Arial Narrow" panose="020B0606020202030204" pitchFamily="34" charset="0"/>
                <a:sym typeface="+mn-ea"/>
              </a:rPr>
              <a:t>Réévaluation</a:t>
            </a:r>
            <a:endParaRPr lang="pt-PT" sz="1400" dirty="0">
              <a:solidFill>
                <a:schemeClr val="tx1"/>
              </a:solidFill>
              <a:latin typeface="Arial Narrow" panose="020B0606020202030204" pitchFamily="34" charset="0"/>
            </a:endParaRPr>
          </a:p>
        </p:txBody>
      </p:sp>
      <p:sp>
        <p:nvSpPr>
          <p:cNvPr id="33" name="TextBox 28"/>
          <p:cNvSpPr txBox="1"/>
          <p:nvPr/>
        </p:nvSpPr>
        <p:spPr>
          <a:xfrm>
            <a:off x="3987522" y="1292978"/>
            <a:ext cx="6326262" cy="1938992"/>
          </a:xfrm>
          <a:prstGeom prst="rect">
            <a:avLst/>
          </a:prstGeom>
          <a:noFill/>
        </p:spPr>
        <p:txBody>
          <a:bodyPr wrap="square" rtlCol="0">
            <a:spAutoFit/>
          </a:bodyPr>
          <a:lstStyle/>
          <a:p>
            <a:pPr algn="just"/>
            <a:r>
              <a:rPr lang="fr-FR" sz="1200" dirty="0" smtClean="0">
                <a:solidFill>
                  <a:schemeClr val="tx1"/>
                </a:solidFill>
                <a:latin typeface="Arial Narrow" panose="020B0606020202030204" pitchFamily="34" charset="0"/>
                <a:sym typeface="+mn-ea"/>
              </a:rPr>
              <a:t>Le </a:t>
            </a:r>
            <a:r>
              <a:rPr lang="fr-FR" sz="1200" i="1" dirty="0" smtClean="0">
                <a:solidFill>
                  <a:schemeClr val="tx1"/>
                </a:solidFill>
                <a:latin typeface="Arial Narrow" panose="020B0606020202030204" pitchFamily="34" charset="0"/>
                <a:sym typeface="+mn-ea"/>
              </a:rPr>
              <a:t>BUSINESS ROUND</a:t>
            </a:r>
            <a:r>
              <a:rPr lang="fr-FR" sz="1200" dirty="0" smtClean="0">
                <a:solidFill>
                  <a:schemeClr val="tx1"/>
                </a:solidFill>
                <a:latin typeface="Arial Narrow" panose="020B0606020202030204" pitchFamily="34" charset="0"/>
                <a:sym typeface="+mn-ea"/>
              </a:rPr>
              <a:t> du Forum des entreprises intitulé «</a:t>
            </a:r>
            <a:r>
              <a:rPr lang="fr-FR" sz="1200" i="1" dirty="0" smtClean="0">
                <a:solidFill>
                  <a:schemeClr val="tx1"/>
                </a:solidFill>
                <a:latin typeface="Arial Narrow" panose="020B0606020202030204" pitchFamily="34" charset="0"/>
                <a:sym typeface="+mn-ea"/>
              </a:rPr>
              <a:t>ATLANTIC BUSINESS FORUM</a:t>
            </a:r>
            <a:r>
              <a:rPr lang="fr-FR" sz="1200" dirty="0" smtClean="0">
                <a:solidFill>
                  <a:schemeClr val="tx1"/>
                </a:solidFill>
                <a:latin typeface="Arial Narrow" panose="020B0606020202030204" pitchFamily="34" charset="0"/>
                <a:sym typeface="+mn-ea"/>
              </a:rPr>
              <a:t>» comprendra des réunions entre les chefs d'entreprise, hommes d'affaire, et les entrepreneurs de différentes régions, à savoir d</a:t>
            </a:r>
            <a:r>
              <a:rPr lang="pt-PT" altLang="fr-FR" sz="1200" dirty="0" smtClean="0">
                <a:solidFill>
                  <a:schemeClr val="tx1"/>
                </a:solidFill>
                <a:latin typeface="Arial Narrow" panose="020B0606020202030204" pitchFamily="34" charset="0"/>
                <a:sym typeface="+mn-ea"/>
              </a:rPr>
              <a:t>e</a:t>
            </a:r>
            <a:r>
              <a:rPr lang="fr-FR" sz="1200" dirty="0" smtClean="0">
                <a:solidFill>
                  <a:schemeClr val="tx1"/>
                </a:solidFill>
                <a:latin typeface="Arial Narrow" panose="020B0606020202030204" pitchFamily="34" charset="0"/>
                <a:sym typeface="+mn-ea"/>
              </a:rPr>
              <a:t> </a:t>
            </a:r>
            <a:r>
              <a:rPr lang="pt-PT" altLang="fr-FR" sz="1200" dirty="0" smtClean="0">
                <a:solidFill>
                  <a:schemeClr val="tx1"/>
                </a:solidFill>
                <a:latin typeface="Arial Narrow" panose="020B0606020202030204" pitchFamily="34" charset="0"/>
                <a:sym typeface="+mn-ea"/>
              </a:rPr>
              <a:t>l'Amérique</a:t>
            </a:r>
            <a:r>
              <a:rPr lang="fr-FR" sz="1200" dirty="0" smtClean="0">
                <a:solidFill>
                  <a:schemeClr val="tx1"/>
                </a:solidFill>
                <a:latin typeface="Arial Narrow" panose="020B0606020202030204" pitchFamily="34" charset="0"/>
                <a:sym typeface="+mn-ea"/>
              </a:rPr>
              <a:t>, d'Afrique, d'Europe et d'autres origines.</a:t>
            </a:r>
          </a:p>
          <a:p>
            <a:pPr algn="just"/>
            <a:endParaRPr lang="fr-FR" sz="1200" dirty="0" smtClean="0">
              <a:solidFill>
                <a:schemeClr val="tx1"/>
              </a:solidFill>
              <a:latin typeface="Arial Narrow" panose="020B0606020202030204" pitchFamily="34" charset="0"/>
              <a:sym typeface="+mn-ea"/>
            </a:endParaRPr>
          </a:p>
          <a:p>
            <a:pPr algn="just"/>
            <a:r>
              <a:rPr lang="fr-FR" sz="1200" dirty="0" smtClean="0">
                <a:solidFill>
                  <a:schemeClr val="tx1"/>
                </a:solidFill>
                <a:latin typeface="Arial Narrow" panose="020B0606020202030204" pitchFamily="34" charset="0"/>
                <a:sym typeface="+mn-ea"/>
              </a:rPr>
              <a:t>Les domaines d'intérêt comprennent, entre autres: l'offre et la demande d'opportunités commerciales; l'offre et la demande de partenariats commerciaux et d'expertises; l'offre et la demande de produits (tous types); l'offre et la demande de services (tous types); et l'offre et la demande d'équipements (tous types); identification des opportunités d'investissement et d'affaires.</a:t>
            </a:r>
          </a:p>
          <a:p>
            <a:pPr algn="just"/>
            <a:endParaRPr lang="fr-FR" sz="1200" dirty="0">
              <a:latin typeface="Arial Narrow" panose="020B0606020202030204" pitchFamily="34" charset="0"/>
              <a:sym typeface="+mn-ea"/>
            </a:endParaRPr>
          </a:p>
          <a:p>
            <a:pPr algn="just"/>
            <a:r>
              <a:rPr lang="fr-FR" sz="1200">
                <a:latin typeface="Arial Narrow" panose="020B0606020202030204" pitchFamily="34" charset="0"/>
                <a:sym typeface="+mn-ea"/>
              </a:rPr>
              <a:t>L'opérationnalisation du Business Round / Round se déroule en 7 étapes, comme indiqué à la page suivante.</a:t>
            </a:r>
            <a:endParaRPr lang="fr-FR" sz="1200" dirty="0" smtClean="0">
              <a:solidFill>
                <a:schemeClr val="tx1"/>
              </a:solidFill>
              <a:latin typeface="Arial Narrow" panose="020B0606020202030204" pitchFamily="34" charset="0"/>
              <a:sym typeface="+mn-ea"/>
            </a:endParaRPr>
          </a:p>
        </p:txBody>
      </p:sp>
      <p:sp>
        <p:nvSpPr>
          <p:cNvPr id="101" name="CaixaDeTexto 67"/>
          <p:cNvSpPr txBox="1"/>
          <p:nvPr/>
        </p:nvSpPr>
        <p:spPr>
          <a:xfrm>
            <a:off x="9269730" y="3359150"/>
            <a:ext cx="2729230" cy="1900555"/>
          </a:xfrm>
          <a:prstGeom prst="rect">
            <a:avLst/>
          </a:prstGeom>
          <a:noFill/>
        </p:spPr>
        <p:txBody>
          <a:bodyPr wrap="square" rtlCol="0">
            <a:noAutofit/>
          </a:bodyPr>
          <a:lstStyle/>
          <a:p>
            <a:pPr algn="ctr"/>
            <a:r>
              <a:rPr lang="pt-PT" sz="2400" dirty="0" smtClean="0">
                <a:solidFill>
                  <a:srgbClr val="008CBA"/>
                </a:solidFill>
                <a:sym typeface="+mn-ea"/>
              </a:rPr>
              <a:t>19 </a:t>
            </a:r>
            <a:r>
              <a:rPr lang="pt-PT" sz="2400" dirty="0" smtClean="0">
                <a:solidFill>
                  <a:srgbClr val="008CBA"/>
                </a:solidFill>
                <a:sym typeface="+mn-ea"/>
              </a:rPr>
              <a:t>MARS</a:t>
            </a:r>
            <a:endParaRPr lang="pt-PT" sz="2400" dirty="0">
              <a:solidFill>
                <a:srgbClr val="008CBA"/>
              </a:solidFill>
            </a:endParaRPr>
          </a:p>
          <a:p>
            <a:pPr algn="ctr"/>
            <a:r>
              <a:rPr lang="pt-PT" sz="1200" dirty="0">
                <a:solidFill>
                  <a:srgbClr val="008CBA"/>
                </a:solidFill>
              </a:rPr>
              <a:t>________</a:t>
            </a:r>
            <a:r>
              <a:rPr lang="pt-PT" sz="1400" baseline="-25000" dirty="0">
                <a:solidFill>
                  <a:srgbClr val="008CBA"/>
                </a:solidFill>
              </a:rPr>
              <a:t>■</a:t>
            </a:r>
            <a:r>
              <a:rPr lang="pt-PT" sz="1200" dirty="0">
                <a:solidFill>
                  <a:srgbClr val="008CBA"/>
                </a:solidFill>
              </a:rPr>
              <a:t>________</a:t>
            </a:r>
          </a:p>
          <a:p>
            <a:pPr algn="ctr"/>
            <a:r>
              <a:rPr lang="pt-PT" sz="3200" dirty="0" smtClean="0">
                <a:solidFill>
                  <a:srgbClr val="008CBA"/>
                </a:solidFill>
              </a:rPr>
              <a:t>2022</a:t>
            </a:r>
            <a:endParaRPr lang="pt-PT" sz="3200" dirty="0">
              <a:solidFill>
                <a:srgbClr val="008CBA"/>
              </a:solidFill>
            </a:endParaRPr>
          </a:p>
          <a:p>
            <a:pPr algn="ctr"/>
            <a:r>
              <a:rPr lang="pt-PT" dirty="0">
                <a:solidFill>
                  <a:srgbClr val="008CBA"/>
                </a:solidFill>
              </a:rPr>
              <a:t>PRAIA</a:t>
            </a:r>
          </a:p>
          <a:p>
            <a:pPr algn="ctr"/>
            <a:r>
              <a:rPr lang="pt-PT" sz="1200" dirty="0">
                <a:solidFill>
                  <a:srgbClr val="008CBA"/>
                </a:solidFill>
              </a:rPr>
              <a:t>ÎLE DE SANTIAGO</a:t>
            </a:r>
          </a:p>
          <a:p>
            <a:pPr algn="ctr"/>
            <a:r>
              <a:rPr lang="pt-PT" sz="2000" dirty="0">
                <a:solidFill>
                  <a:srgbClr val="008CBA"/>
                </a:solidFill>
              </a:rPr>
              <a:t>CABO VERDE</a:t>
            </a:r>
          </a:p>
        </p:txBody>
      </p:sp>
      <p:pic>
        <p:nvPicPr>
          <p:cNvPr id="23" name="Imagem 22"/>
          <p:cNvPicPr>
            <a:picLocks noChangeAspect="1"/>
          </p:cNvPicPr>
          <p:nvPr/>
        </p:nvPicPr>
        <p:blipFill>
          <a:blip r:embed="rId3"/>
          <a:stretch>
            <a:fillRect/>
          </a:stretch>
        </p:blipFill>
        <p:spPr>
          <a:xfrm>
            <a:off x="315595" y="1305560"/>
            <a:ext cx="2413000" cy="1356995"/>
          </a:xfrm>
          <a:prstGeom prst="rect">
            <a:avLst/>
          </a:prstGeom>
        </p:spPr>
      </p:pic>
      <p:pic>
        <p:nvPicPr>
          <p:cNvPr id="24" name="Imagem 23" descr="logo"/>
          <p:cNvPicPr>
            <a:picLocks noChangeAspect="1"/>
          </p:cNvPicPr>
          <p:nvPr/>
        </p:nvPicPr>
        <p:blipFill>
          <a:blip r:embed="rId4"/>
          <a:stretch>
            <a:fillRect/>
          </a:stretch>
        </p:blipFill>
        <p:spPr>
          <a:xfrm>
            <a:off x="-10795" y="120650"/>
            <a:ext cx="4168140" cy="915035"/>
          </a:xfrm>
          <a:prstGeom prst="rect">
            <a:avLst/>
          </a:prstGeom>
        </p:spPr>
      </p:pic>
      <p:sp>
        <p:nvSpPr>
          <p:cNvPr id="25" name="Caixa de Texto 24"/>
          <p:cNvSpPr txBox="1"/>
          <p:nvPr/>
        </p:nvSpPr>
        <p:spPr>
          <a:xfrm>
            <a:off x="4006850" y="924545"/>
            <a:ext cx="1669415" cy="368300"/>
          </a:xfrm>
          <a:prstGeom prst="rect">
            <a:avLst/>
          </a:prstGeom>
          <a:noFill/>
        </p:spPr>
        <p:txBody>
          <a:bodyPr wrap="square" rtlCol="0">
            <a:spAutoFit/>
          </a:bodyPr>
          <a:lstStyle/>
          <a:p>
            <a:r>
              <a:rPr lang="pt-PT" altLang="en-US" dirty="0" smtClean="0">
                <a:solidFill>
                  <a:srgbClr val="008CBA"/>
                </a:solidFill>
              </a:rPr>
              <a:t>PRÉAMBULE</a:t>
            </a:r>
            <a:endParaRPr lang="pt-PT" altLang="en-US" dirty="0">
              <a:solidFill>
                <a:srgbClr val="008CBA"/>
              </a:solidFill>
            </a:endParaRPr>
          </a:p>
        </p:txBody>
      </p:sp>
      <p:sp>
        <p:nvSpPr>
          <p:cNvPr id="39" name="Slide Number Placeholder 6"/>
          <p:cNvSpPr txBox="1"/>
          <p:nvPr/>
        </p:nvSpPr>
        <p:spPr bwMode="auto">
          <a:xfrm>
            <a:off x="6612286" y="648048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dirty="0" smtClean="0">
                <a:solidFill>
                  <a:schemeClr val="tx1"/>
                </a:solidFill>
              </a:rPr>
              <a:t>Pag </a:t>
            </a:r>
            <a:fld id="{6C07E9C5-6E20-4A25-9F31-81ECFC5683B7}" type="slidenum">
              <a:rPr lang="fr-FR" altLang="pt-PT" sz="1200" b="1" i="1" u="sng" dirty="0" smtClean="0">
                <a:solidFill>
                  <a:schemeClr val="tx1"/>
                </a:solidFill>
              </a:rPr>
              <a:t>3</a:t>
            </a:fld>
            <a:endParaRPr lang="fr-FR" altLang="pt-PT" sz="1200" b="1" i="1" u="sng" dirty="0" smtClean="0">
              <a:solidFill>
                <a:schemeClr val="tx1"/>
              </a:solidFill>
            </a:endParaRPr>
          </a:p>
        </p:txBody>
      </p:sp>
      <p:pic>
        <p:nvPicPr>
          <p:cNvPr id="38" name="Picture 3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40"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3</a:t>
            </a:fld>
            <a:endParaRPr lang="fr-FR" altLang="pt-PT" sz="1200" b="1" i="1" u="sng" dirty="0" smtClean="0">
              <a:solidFill>
                <a:srgbClr val="00B4B2"/>
              </a:solidFill>
            </a:endParaRPr>
          </a:p>
        </p:txBody>
      </p:sp>
      <p:pic>
        <p:nvPicPr>
          <p:cNvPr id="41" name="Imagem9"/>
          <p:cNvPicPr>
            <a:picLocks noChangeAspect="1"/>
          </p:cNvPicPr>
          <p:nvPr/>
        </p:nvPicPr>
        <p:blipFill>
          <a:blip r:embed="rId6"/>
          <a:stretch>
            <a:fillRect/>
          </a:stretch>
        </p:blipFill>
        <p:spPr>
          <a:xfrm>
            <a:off x="11830049" y="6569065"/>
            <a:ext cx="351155" cy="271790"/>
          </a:xfrm>
          <a:prstGeom prst="rect">
            <a:avLst/>
          </a:prstGeom>
          <a:noFill/>
          <a:ln>
            <a:noFill/>
          </a:ln>
          <a:effectLst/>
        </p:spPr>
      </p:pic>
      <p:sp>
        <p:nvSpPr>
          <p:cNvPr id="42" name="TextBox 41"/>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43" name="Picture 2" descr="E:\DOSSIER 2020\bconference\logos\unicv\logotipo_unicv_final-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riângulo Retângulo 5"/>
          <p:cNvSpPr/>
          <p:nvPr/>
        </p:nvSpPr>
        <p:spPr>
          <a:xfrm flipH="1">
            <a:off x="0" y="239395"/>
            <a:ext cx="12188190"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28" name="Imagem 112" descr="LOGO-Paises ecowas"/>
          <p:cNvPicPr>
            <a:picLocks noChangeAspect="1"/>
          </p:cNvPicPr>
          <p:nvPr/>
        </p:nvPicPr>
        <p:blipFill>
          <a:blip r:embed="rId2"/>
          <a:stretch>
            <a:fillRect/>
          </a:stretch>
        </p:blipFill>
        <p:spPr>
          <a:xfrm>
            <a:off x="92006" y="4252406"/>
            <a:ext cx="2420122" cy="2395676"/>
          </a:xfrm>
          <a:prstGeom prst="rect">
            <a:avLst/>
          </a:prstGeom>
        </p:spPr>
      </p:pic>
      <p:sp>
        <p:nvSpPr>
          <p:cNvPr id="34" name="Oval 33"/>
          <p:cNvSpPr/>
          <p:nvPr/>
        </p:nvSpPr>
        <p:spPr>
          <a:xfrm>
            <a:off x="4104731" y="1369228"/>
            <a:ext cx="1875857" cy="1859294"/>
          </a:xfrm>
          <a:prstGeom prst="ellipse">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r>
              <a:rPr lang="fr-FR" sz="1200" dirty="0">
                <a:solidFill>
                  <a:schemeClr val="bg1"/>
                </a:solidFill>
                <a:latin typeface="Arial Narrow" panose="020B0606020202030204" pitchFamily="34" charset="0"/>
                <a:sym typeface="+mn-ea"/>
              </a:rPr>
              <a:t>Inscription pour participer au Business </a:t>
            </a:r>
            <a:r>
              <a:rPr lang="fr-FR" sz="1200">
                <a:solidFill>
                  <a:schemeClr val="bg1"/>
                </a:solidFill>
                <a:latin typeface="Arial Narrow" panose="020B0606020202030204" pitchFamily="34" charset="0"/>
                <a:sym typeface="+mn-ea"/>
              </a:rPr>
              <a:t>Round </a:t>
            </a:r>
            <a:r>
              <a:rPr lang="fr-FR" sz="1200" smtClean="0">
                <a:solidFill>
                  <a:schemeClr val="bg1"/>
                </a:solidFill>
                <a:latin typeface="Arial Narrow" panose="020B0606020202030204" pitchFamily="34" charset="0"/>
                <a:sym typeface="+mn-ea"/>
              </a:rPr>
              <a:t> </a:t>
            </a:r>
            <a:r>
              <a:rPr lang="fr-FR" sz="1200" dirty="0">
                <a:solidFill>
                  <a:schemeClr val="bg1"/>
                </a:solidFill>
                <a:latin typeface="Arial Narrow" panose="020B0606020202030204" pitchFamily="34" charset="0"/>
                <a:sym typeface="+mn-ea"/>
              </a:rPr>
              <a:t>et manifestation d'intérêt pour les réunions institutionnelles</a:t>
            </a:r>
            <a:endParaRPr lang="pt-PT" sz="1200" dirty="0">
              <a:solidFill>
                <a:schemeClr val="bg1"/>
              </a:solidFill>
              <a:latin typeface="Arial Narrow" panose="020B0606020202030204" pitchFamily="34" charset="0"/>
              <a:sym typeface="+mn-ea"/>
            </a:endParaRPr>
          </a:p>
        </p:txBody>
      </p:sp>
      <p:sp>
        <p:nvSpPr>
          <p:cNvPr id="35" name="Oval 34"/>
          <p:cNvSpPr/>
          <p:nvPr/>
        </p:nvSpPr>
        <p:spPr>
          <a:xfrm>
            <a:off x="7006733" y="1333701"/>
            <a:ext cx="1968462" cy="1954139"/>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lnSpc>
                <a:spcPct val="100000"/>
              </a:lnSpc>
            </a:pPr>
            <a:r>
              <a:rPr lang="fr-FR" sz="1200" dirty="0">
                <a:solidFill>
                  <a:schemeClr val="tx1"/>
                </a:solidFill>
                <a:latin typeface="Arial Narrow" panose="020B0606020202030204" pitchFamily="34" charset="0"/>
                <a:sym typeface="+mn-ea"/>
              </a:rPr>
              <a:t>Date limite d'inscription pour participer à la table ronde des affaires et réserve de temps pour la présentation des produits, services et opportunités de partenariat</a:t>
            </a:r>
            <a:endParaRPr lang="pt-PT" sz="1200" dirty="0">
              <a:solidFill>
                <a:schemeClr val="tx1"/>
              </a:solidFill>
              <a:latin typeface="Arial Narrow" panose="020B0606020202030204" pitchFamily="34" charset="0"/>
              <a:sym typeface="+mn-ea"/>
            </a:endParaRPr>
          </a:p>
        </p:txBody>
      </p:sp>
      <p:sp>
        <p:nvSpPr>
          <p:cNvPr id="36" name="Oval 35"/>
          <p:cNvSpPr/>
          <p:nvPr/>
        </p:nvSpPr>
        <p:spPr>
          <a:xfrm>
            <a:off x="10003265" y="1299908"/>
            <a:ext cx="1968462" cy="200179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fr-FR" sz="1200" dirty="0">
                <a:solidFill>
                  <a:schemeClr val="tx1"/>
                </a:solidFill>
                <a:latin typeface="Arial Narrow" panose="020B0606020202030204" pitchFamily="34" charset="0"/>
              </a:rPr>
              <a:t>La tenue de différentes rencontres entre entreprises participantes et préalablement programmées le </a:t>
            </a:r>
            <a:r>
              <a:rPr lang="fr-FR" sz="1200" dirty="0" smtClean="0">
                <a:solidFill>
                  <a:schemeClr val="tx1"/>
                </a:solidFill>
                <a:latin typeface="Arial Narrow" panose="020B0606020202030204" pitchFamily="34" charset="0"/>
              </a:rPr>
              <a:t>19 </a:t>
            </a:r>
            <a:r>
              <a:rPr lang="fr-FR" sz="1200" dirty="0">
                <a:solidFill>
                  <a:schemeClr val="tx1"/>
                </a:solidFill>
                <a:latin typeface="Arial Narrow" panose="020B0606020202030204" pitchFamily="34" charset="0"/>
              </a:rPr>
              <a:t>mars 2022, de 8h15 à 12h30.</a:t>
            </a:r>
            <a:endParaRPr lang="pt-PT" sz="1200" dirty="0">
              <a:solidFill>
                <a:schemeClr val="tx1"/>
              </a:solidFill>
              <a:latin typeface="Arial Narrow" panose="020B0606020202030204" pitchFamily="34" charset="0"/>
            </a:endParaRPr>
          </a:p>
        </p:txBody>
      </p:sp>
      <p:sp>
        <p:nvSpPr>
          <p:cNvPr id="37" name="CaixaDeTexto 118"/>
          <p:cNvSpPr/>
          <p:nvPr/>
        </p:nvSpPr>
        <p:spPr>
          <a:xfrm>
            <a:off x="3989946" y="104647"/>
            <a:ext cx="4628081" cy="528992"/>
          </a:xfrm>
          <a:prstGeom prst="rect">
            <a:avLst/>
          </a:prstGeom>
          <a:noFill/>
          <a:ln>
            <a:noFill/>
          </a:ln>
          <a:effectLst/>
        </p:spPr>
        <p:txBody>
          <a:bodyPr vert="horz" wrap="square" lIns="91440" tIns="45720" rIns="91440" bIns="45720" numCol="1" spcCol="215900" anchor="t"/>
          <a:lstStyle/>
          <a:p>
            <a:pPr algn="ctr">
              <a:defRPr lang="en-US"/>
            </a:pPr>
            <a:r>
              <a:rPr lang="fr-FR" i="1" dirty="0">
                <a:gradFill>
                  <a:gsLst>
                    <a:gs pos="0">
                      <a:srgbClr val="14CD68"/>
                    </a:gs>
                    <a:gs pos="100000">
                      <a:srgbClr val="035C7D"/>
                    </a:gs>
                  </a:gsLst>
                  <a:lin scaled="0"/>
                </a:gradFill>
                <a:sym typeface="+mn-ea"/>
              </a:rPr>
              <a:t>ÉTAPES DE PRÉPARATION ET D'EXÉCUTION DU </a:t>
            </a:r>
            <a:r>
              <a:rPr lang="fr-FR" i="1" dirty="0" smtClean="0">
                <a:gradFill>
                  <a:gsLst>
                    <a:gs pos="0">
                      <a:srgbClr val="14CD68"/>
                    </a:gs>
                    <a:gs pos="100000">
                      <a:srgbClr val="035C7D"/>
                    </a:gs>
                  </a:gsLst>
                  <a:lin scaled="0"/>
                </a:gradFill>
                <a:sym typeface="+mn-ea"/>
              </a:rPr>
              <a:t>BUSINESS ROUND</a:t>
            </a:r>
            <a:endParaRPr lang="en-US" i="1" dirty="0" smtClean="0">
              <a:gradFill>
                <a:gsLst>
                  <a:gs pos="0">
                    <a:srgbClr val="14CD68"/>
                  </a:gs>
                  <a:gs pos="100000">
                    <a:srgbClr val="035C7D"/>
                  </a:gs>
                </a:gsLst>
                <a:lin scaled="0"/>
              </a:gradFill>
              <a:sym typeface="+mn-ea"/>
            </a:endParaRPr>
          </a:p>
        </p:txBody>
      </p:sp>
      <p:sp>
        <p:nvSpPr>
          <p:cNvPr id="40" name="Oval 39"/>
          <p:cNvSpPr/>
          <p:nvPr/>
        </p:nvSpPr>
        <p:spPr>
          <a:xfrm>
            <a:off x="1231900" y="1387476"/>
            <a:ext cx="1835150" cy="182499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lnSpc>
                <a:spcPct val="100000"/>
              </a:lnSpc>
            </a:pPr>
            <a:r>
              <a:rPr lang="fr-FR" sz="1100" dirty="0">
                <a:solidFill>
                  <a:schemeClr val="bg1"/>
                </a:solidFill>
                <a:latin typeface="+mj-lt"/>
                <a:sym typeface="+mn-ea"/>
              </a:rPr>
              <a:t>L'inscription est ouverte pour les manifestations d'intérêt à participer au Business Round </a:t>
            </a:r>
            <a:r>
              <a:rPr lang="fr-FR" sz="1100" dirty="0" smtClean="0">
                <a:solidFill>
                  <a:schemeClr val="bg1"/>
                </a:solidFill>
                <a:latin typeface="+mj-lt"/>
                <a:sym typeface="+mn-ea"/>
              </a:rPr>
              <a:t>et Business Forum</a:t>
            </a:r>
            <a:endParaRPr lang="pt-PT" sz="1100" dirty="0">
              <a:solidFill>
                <a:schemeClr val="bg1"/>
              </a:solidFill>
              <a:latin typeface="+mj-lt"/>
              <a:sym typeface="+mn-ea"/>
            </a:endParaRPr>
          </a:p>
        </p:txBody>
      </p:sp>
      <p:pic>
        <p:nvPicPr>
          <p:cNvPr id="44" name="Imagem 11" descr="logo"/>
          <p:cNvPicPr>
            <a:picLocks noChangeAspect="1"/>
          </p:cNvPicPr>
          <p:nvPr/>
        </p:nvPicPr>
        <p:blipFill>
          <a:blip r:embed="rId3"/>
          <a:stretch>
            <a:fillRect/>
          </a:stretch>
        </p:blipFill>
        <p:spPr>
          <a:xfrm>
            <a:off x="189011" y="105410"/>
            <a:ext cx="2349938" cy="515796"/>
          </a:xfrm>
          <a:prstGeom prst="rect">
            <a:avLst/>
          </a:prstGeom>
        </p:spPr>
      </p:pic>
      <p:sp>
        <p:nvSpPr>
          <p:cNvPr id="47" name="Rectangle: Rounded Corners 137"/>
          <p:cNvSpPr/>
          <p:nvPr/>
        </p:nvSpPr>
        <p:spPr>
          <a:xfrm>
            <a:off x="160692" y="929602"/>
            <a:ext cx="1181661" cy="715089"/>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none" lIns="91440" tIns="45720" rIns="91440" bIns="45720" numCol="1" spcCol="215900" anchor="t">
            <a:noAutofit/>
          </a:bodyPr>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a:t>
            </a:r>
            <a:r>
              <a:rPr lang="pt-PT" sz="1200" b="1" baseline="300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er</a:t>
            </a: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ÉTAPE</a:t>
            </a:r>
          </a:p>
          <a:p>
            <a:pPr algn="ctr">
              <a:defRPr lang="en-US">
                <a:solidFill>
                  <a:srgbClr val="0099CC"/>
                </a:solidFill>
              </a:defRPr>
            </a:pPr>
            <a:endPar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15/05/21 </a:t>
            </a:r>
          </a:p>
        </p:txBody>
      </p:sp>
      <p:sp>
        <p:nvSpPr>
          <p:cNvPr id="48" name="Linha7"/>
          <p:cNvSpPr/>
          <p:nvPr/>
        </p:nvSpPr>
        <p:spPr>
          <a:xfrm>
            <a:off x="733502" y="2297346"/>
            <a:ext cx="484825" cy="0"/>
          </a:xfrm>
          <a:prstGeom prst="line">
            <a:avLst/>
          </a:prstGeom>
          <a:noFill/>
          <a:ln w="9525" cap="flat" cmpd="sng" algn="ctr">
            <a:solidFill>
              <a:srgbClr val="008CBA"/>
            </a:solidFill>
            <a:prstDash val="solid"/>
            <a:headEnd type="none" w="med" len="med"/>
            <a:tailEnd type="triangle" w="med" len="med"/>
          </a:ln>
          <a:effectLst/>
        </p:spPr>
      </p:sp>
      <p:sp>
        <p:nvSpPr>
          <p:cNvPr id="49" name="Oval 48"/>
          <p:cNvSpPr/>
          <p:nvPr/>
        </p:nvSpPr>
        <p:spPr>
          <a:xfrm>
            <a:off x="675640" y="1726567"/>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50" name="Conexão Reta 77"/>
          <p:cNvCxnSpPr/>
          <p:nvPr/>
        </p:nvCxnSpPr>
        <p:spPr>
          <a:xfrm>
            <a:off x="726441" y="1790562"/>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51" name="Rectangle: Rounded Corners 137"/>
          <p:cNvSpPr/>
          <p:nvPr/>
        </p:nvSpPr>
        <p:spPr>
          <a:xfrm>
            <a:off x="3018192" y="771393"/>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2</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De </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15/05/21 </a:t>
            </a:r>
          </a:p>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à</a:t>
            </a:r>
            <a:endPar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15/02/22</a:t>
            </a:r>
            <a:endParaRPr lang="en-GB" sz="1200" dirty="0"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52" name="Linha7"/>
          <p:cNvSpPr/>
          <p:nvPr/>
        </p:nvSpPr>
        <p:spPr>
          <a:xfrm>
            <a:off x="3591002" y="2297346"/>
            <a:ext cx="484825" cy="0"/>
          </a:xfrm>
          <a:prstGeom prst="line">
            <a:avLst/>
          </a:prstGeom>
          <a:noFill/>
          <a:ln w="9525" cap="flat" cmpd="sng" algn="ctr">
            <a:solidFill>
              <a:srgbClr val="008CBA"/>
            </a:solidFill>
            <a:prstDash val="solid"/>
            <a:headEnd type="none" w="med" len="med"/>
            <a:tailEnd type="triangle" w="med" len="med"/>
          </a:ln>
          <a:effectLst/>
        </p:spPr>
      </p:sp>
      <p:sp>
        <p:nvSpPr>
          <p:cNvPr id="53" name="Oval 52"/>
          <p:cNvSpPr/>
          <p:nvPr/>
        </p:nvSpPr>
        <p:spPr>
          <a:xfrm>
            <a:off x="3533140" y="1726567"/>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54" name="Conexão Reta 77"/>
          <p:cNvCxnSpPr/>
          <p:nvPr/>
        </p:nvCxnSpPr>
        <p:spPr>
          <a:xfrm>
            <a:off x="3583941" y="1790562"/>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55" name="Rectangle: Rounded Corners 137"/>
          <p:cNvSpPr/>
          <p:nvPr/>
        </p:nvSpPr>
        <p:spPr>
          <a:xfrm>
            <a:off x="5951892" y="771393"/>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3</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De </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16/02/22 </a:t>
            </a:r>
          </a:p>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à</a:t>
            </a:r>
            <a:endPar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28/02/22</a:t>
            </a:r>
            <a:endParaRPr lang="en-GB" sz="1200" dirty="0"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56" name="Linha7"/>
          <p:cNvSpPr/>
          <p:nvPr/>
        </p:nvSpPr>
        <p:spPr>
          <a:xfrm>
            <a:off x="6524702" y="2297346"/>
            <a:ext cx="484825" cy="0"/>
          </a:xfrm>
          <a:prstGeom prst="line">
            <a:avLst/>
          </a:prstGeom>
          <a:noFill/>
          <a:ln w="9525" cap="flat" cmpd="sng" algn="ctr">
            <a:solidFill>
              <a:srgbClr val="008CBA"/>
            </a:solidFill>
            <a:prstDash val="solid"/>
            <a:headEnd type="none" w="med" len="med"/>
            <a:tailEnd type="triangle" w="med" len="med"/>
          </a:ln>
          <a:effectLst/>
        </p:spPr>
      </p:sp>
      <p:sp>
        <p:nvSpPr>
          <p:cNvPr id="57" name="Oval 56"/>
          <p:cNvSpPr/>
          <p:nvPr/>
        </p:nvSpPr>
        <p:spPr>
          <a:xfrm>
            <a:off x="6466840" y="1726567"/>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58" name="Conexão Reta 77"/>
          <p:cNvCxnSpPr/>
          <p:nvPr/>
        </p:nvCxnSpPr>
        <p:spPr>
          <a:xfrm>
            <a:off x="6517641" y="1790562"/>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59" name="Rectangle: Rounded Corners 137"/>
          <p:cNvSpPr/>
          <p:nvPr/>
        </p:nvSpPr>
        <p:spPr>
          <a:xfrm>
            <a:off x="8942742" y="771393"/>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4</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19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Mars</a:t>
            </a: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08:15 – 12:30 </a:t>
            </a:r>
          </a:p>
        </p:txBody>
      </p:sp>
      <p:sp>
        <p:nvSpPr>
          <p:cNvPr id="60" name="Linha7"/>
          <p:cNvSpPr/>
          <p:nvPr/>
        </p:nvSpPr>
        <p:spPr>
          <a:xfrm>
            <a:off x="9515552" y="2297346"/>
            <a:ext cx="484825" cy="0"/>
          </a:xfrm>
          <a:prstGeom prst="line">
            <a:avLst/>
          </a:prstGeom>
          <a:noFill/>
          <a:ln w="9525" cap="flat" cmpd="sng" algn="ctr">
            <a:solidFill>
              <a:srgbClr val="008CBA"/>
            </a:solidFill>
            <a:prstDash val="solid"/>
            <a:headEnd type="none" w="med" len="med"/>
            <a:tailEnd type="triangle" w="med" len="med"/>
          </a:ln>
          <a:effectLst/>
        </p:spPr>
      </p:sp>
      <p:sp>
        <p:nvSpPr>
          <p:cNvPr id="61" name="Oval 60"/>
          <p:cNvSpPr/>
          <p:nvPr/>
        </p:nvSpPr>
        <p:spPr>
          <a:xfrm>
            <a:off x="9457690" y="1726567"/>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62" name="Conexão Reta 77"/>
          <p:cNvCxnSpPr/>
          <p:nvPr/>
        </p:nvCxnSpPr>
        <p:spPr>
          <a:xfrm>
            <a:off x="9508491" y="1790562"/>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63" name="Oval 62"/>
          <p:cNvSpPr/>
          <p:nvPr/>
        </p:nvSpPr>
        <p:spPr>
          <a:xfrm>
            <a:off x="4114256" y="4731553"/>
            <a:ext cx="1875857" cy="1859294"/>
          </a:xfrm>
          <a:prstGeom prst="ellipse">
            <a:avLst/>
          </a:prstGeom>
          <a:solidFill>
            <a:srgbClr val="008080"/>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lnSpc>
                <a:spcPct val="85000"/>
              </a:lnSpc>
            </a:pPr>
            <a:r>
              <a:rPr lang="fr-FR" sz="1200" dirty="0">
                <a:latin typeface="Arial Narrow" panose="020B0606020202030204" pitchFamily="34" charset="0"/>
              </a:rPr>
              <a:t>Session de présentation des produits par les entreprises participantes. Le temps </a:t>
            </a:r>
            <a:r>
              <a:rPr lang="fr-FR" sz="1200" dirty="0" smtClean="0">
                <a:latin typeface="Arial Narrow" panose="020B0606020202030204" pitchFamily="34" charset="0"/>
              </a:rPr>
              <a:t>accordé </a:t>
            </a:r>
            <a:r>
              <a:rPr lang="fr-FR" sz="1200" dirty="0">
                <a:latin typeface="Arial Narrow" panose="020B0606020202030204" pitchFamily="34" charset="0"/>
              </a:rPr>
              <a:t>pour cette présentation sera fixé à l'avance par l'Organisation</a:t>
            </a:r>
            <a:endParaRPr lang="pt-PT" sz="1200" dirty="0">
              <a:latin typeface="Arial Narrow" panose="020B0606020202030204" pitchFamily="34" charset="0"/>
            </a:endParaRPr>
          </a:p>
        </p:txBody>
      </p:sp>
      <p:sp>
        <p:nvSpPr>
          <p:cNvPr id="64" name="Oval 63"/>
          <p:cNvSpPr/>
          <p:nvPr/>
        </p:nvSpPr>
        <p:spPr>
          <a:xfrm>
            <a:off x="7016258" y="4696026"/>
            <a:ext cx="1968462" cy="1954139"/>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gn="ctr">
              <a:lnSpc>
                <a:spcPct val="85000"/>
              </a:lnSpc>
            </a:pPr>
            <a:r>
              <a:rPr lang="fr-FR" sz="1200" dirty="0">
                <a:solidFill>
                  <a:schemeClr val="tx1"/>
                </a:solidFill>
                <a:latin typeface="Arial Narrow" panose="020B0606020202030204" pitchFamily="34" charset="0"/>
              </a:rPr>
              <a:t>Session de présentation des </a:t>
            </a:r>
            <a:r>
              <a:rPr lang="fr-FR" sz="1200" dirty="0" smtClean="0">
                <a:solidFill>
                  <a:schemeClr val="tx1"/>
                </a:solidFill>
                <a:latin typeface="Arial Narrow" panose="020B0606020202030204" pitchFamily="34" charset="0"/>
              </a:rPr>
              <a:t>Services </a:t>
            </a:r>
            <a:r>
              <a:rPr lang="fr-FR" sz="1200" dirty="0">
                <a:solidFill>
                  <a:schemeClr val="tx1"/>
                </a:solidFill>
                <a:latin typeface="Arial Narrow" panose="020B0606020202030204" pitchFamily="34" charset="0"/>
              </a:rPr>
              <a:t>par les entreprises participantes. Le temps </a:t>
            </a:r>
            <a:r>
              <a:rPr lang="fr-FR" sz="1200" dirty="0" smtClean="0">
                <a:solidFill>
                  <a:schemeClr val="tx1"/>
                </a:solidFill>
                <a:latin typeface="Arial Narrow" panose="020B0606020202030204" pitchFamily="34" charset="0"/>
              </a:rPr>
              <a:t>accordé </a:t>
            </a:r>
            <a:r>
              <a:rPr lang="fr-FR" sz="1200" dirty="0">
                <a:solidFill>
                  <a:schemeClr val="tx1"/>
                </a:solidFill>
                <a:latin typeface="Arial Narrow" panose="020B0606020202030204" pitchFamily="34" charset="0"/>
              </a:rPr>
              <a:t>pour cette présentation sera fixé à l'avance par l'Organisation</a:t>
            </a:r>
            <a:endParaRPr lang="pt-PT" sz="1200" dirty="0">
              <a:solidFill>
                <a:schemeClr val="tx1"/>
              </a:solidFill>
              <a:latin typeface="Arial Narrow" panose="020B0606020202030204" pitchFamily="34" charset="0"/>
            </a:endParaRPr>
          </a:p>
        </p:txBody>
      </p:sp>
      <p:sp>
        <p:nvSpPr>
          <p:cNvPr id="65" name="Oval 64"/>
          <p:cNvSpPr/>
          <p:nvPr/>
        </p:nvSpPr>
        <p:spPr>
          <a:xfrm>
            <a:off x="10098515" y="4662233"/>
            <a:ext cx="1968462" cy="200179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fr-FR" sz="1200" dirty="0">
                <a:solidFill>
                  <a:schemeClr val="tx1"/>
                </a:solidFill>
                <a:latin typeface="Arial Narrow" panose="020B0606020202030204" pitchFamily="34" charset="0"/>
              </a:rPr>
              <a:t>Session de présentation des opportunités de partenariat par les entreprises participantes. Le </a:t>
            </a:r>
            <a:r>
              <a:rPr lang="fr-FR" sz="1200" dirty="0" smtClean="0">
                <a:solidFill>
                  <a:schemeClr val="tx1"/>
                </a:solidFill>
                <a:latin typeface="Arial Narrow" panose="020B0606020202030204" pitchFamily="34" charset="0"/>
              </a:rPr>
              <a:t>temps accordé </a:t>
            </a:r>
            <a:r>
              <a:rPr lang="fr-FR" sz="1200" dirty="0">
                <a:solidFill>
                  <a:schemeClr val="tx1"/>
                </a:solidFill>
                <a:latin typeface="Arial Narrow" panose="020B0606020202030204" pitchFamily="34" charset="0"/>
              </a:rPr>
              <a:t>pour cette présentation sera fixé à l'avance par l'Organisation</a:t>
            </a:r>
            <a:endParaRPr lang="pt-PT" sz="1200" dirty="0">
              <a:solidFill>
                <a:schemeClr val="tx1"/>
              </a:solidFill>
              <a:latin typeface="Arial Narrow" panose="020B0606020202030204" pitchFamily="34" charset="0"/>
            </a:endParaRPr>
          </a:p>
        </p:txBody>
      </p:sp>
      <p:sp>
        <p:nvSpPr>
          <p:cNvPr id="66" name="Rectangle: Rounded Corners 137"/>
          <p:cNvSpPr/>
          <p:nvPr/>
        </p:nvSpPr>
        <p:spPr>
          <a:xfrm>
            <a:off x="3008667" y="4133718"/>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5</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19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Mars </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14:00 </a:t>
            </a: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15:30 </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67" name="Linha7"/>
          <p:cNvSpPr/>
          <p:nvPr/>
        </p:nvSpPr>
        <p:spPr>
          <a:xfrm>
            <a:off x="3588450" y="5659671"/>
            <a:ext cx="528029" cy="0"/>
          </a:xfrm>
          <a:prstGeom prst="line">
            <a:avLst/>
          </a:prstGeom>
          <a:noFill/>
          <a:ln w="9525" cap="flat" cmpd="sng" algn="ctr">
            <a:solidFill>
              <a:srgbClr val="008CBA"/>
            </a:solidFill>
            <a:prstDash val="solid"/>
            <a:headEnd type="none" w="med" len="med"/>
            <a:tailEnd type="triangle" w="med" len="med"/>
          </a:ln>
          <a:effectLst/>
        </p:spPr>
      </p:sp>
      <p:sp>
        <p:nvSpPr>
          <p:cNvPr id="68" name="Oval 67"/>
          <p:cNvSpPr/>
          <p:nvPr/>
        </p:nvSpPr>
        <p:spPr>
          <a:xfrm>
            <a:off x="3533140" y="5088892"/>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69" name="Conexão Reta 77"/>
          <p:cNvCxnSpPr/>
          <p:nvPr/>
        </p:nvCxnSpPr>
        <p:spPr>
          <a:xfrm>
            <a:off x="3593466" y="5152887"/>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70" name="Rectangle: Rounded Corners 137"/>
          <p:cNvSpPr/>
          <p:nvPr/>
        </p:nvSpPr>
        <p:spPr>
          <a:xfrm>
            <a:off x="5970942" y="4133718"/>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6</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19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Mars</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15:30 </a:t>
            </a: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17:00 </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71" name="Linha7"/>
          <p:cNvSpPr/>
          <p:nvPr/>
        </p:nvSpPr>
        <p:spPr>
          <a:xfrm>
            <a:off x="6543752" y="5659671"/>
            <a:ext cx="484825" cy="0"/>
          </a:xfrm>
          <a:prstGeom prst="line">
            <a:avLst/>
          </a:prstGeom>
          <a:noFill/>
          <a:ln w="9525" cap="flat" cmpd="sng" algn="ctr">
            <a:solidFill>
              <a:srgbClr val="008CBA"/>
            </a:solidFill>
            <a:prstDash val="solid"/>
            <a:headEnd type="none" w="med" len="med"/>
            <a:tailEnd type="triangle" w="med" len="med"/>
          </a:ln>
          <a:effectLst/>
        </p:spPr>
      </p:sp>
      <p:sp>
        <p:nvSpPr>
          <p:cNvPr id="72" name="Oval 71"/>
          <p:cNvSpPr/>
          <p:nvPr/>
        </p:nvSpPr>
        <p:spPr>
          <a:xfrm>
            <a:off x="6485890" y="5088892"/>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73" name="Conexão Reta 77"/>
          <p:cNvCxnSpPr/>
          <p:nvPr/>
        </p:nvCxnSpPr>
        <p:spPr>
          <a:xfrm>
            <a:off x="6536691" y="5152887"/>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74" name="Rectangle: Rounded Corners 137"/>
          <p:cNvSpPr/>
          <p:nvPr/>
        </p:nvSpPr>
        <p:spPr>
          <a:xfrm>
            <a:off x="8942742" y="4133718"/>
            <a:ext cx="1181661" cy="103150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ctr"/>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7</a:t>
            </a:r>
            <a:r>
              <a:rPr lang="pt-PT" sz="1200" b="1" baseline="30000"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ème</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ÉTAPE</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19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Mars </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17:30 </a:t>
            </a: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 </a:t>
            </a: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19:00 </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75" name="Linha7"/>
          <p:cNvSpPr/>
          <p:nvPr/>
        </p:nvSpPr>
        <p:spPr>
          <a:xfrm>
            <a:off x="9520562" y="5659671"/>
            <a:ext cx="589104" cy="0"/>
          </a:xfrm>
          <a:prstGeom prst="line">
            <a:avLst/>
          </a:prstGeom>
          <a:noFill/>
          <a:ln w="9525" cap="flat" cmpd="sng" algn="ctr">
            <a:solidFill>
              <a:srgbClr val="008CBA"/>
            </a:solidFill>
            <a:prstDash val="solid"/>
            <a:headEnd type="none" w="med" len="med"/>
            <a:tailEnd type="triangle" w="med" len="med"/>
          </a:ln>
          <a:effectLst/>
        </p:spPr>
      </p:sp>
      <p:sp>
        <p:nvSpPr>
          <p:cNvPr id="76" name="Oval 75"/>
          <p:cNvSpPr/>
          <p:nvPr/>
        </p:nvSpPr>
        <p:spPr>
          <a:xfrm>
            <a:off x="9457690" y="5088892"/>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77" name="Conexão Reta 77"/>
          <p:cNvCxnSpPr/>
          <p:nvPr/>
        </p:nvCxnSpPr>
        <p:spPr>
          <a:xfrm>
            <a:off x="9508491" y="5152887"/>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cxnSp>
        <p:nvCxnSpPr>
          <p:cNvPr id="78" name="Straight Connector 150"/>
          <p:cNvCxnSpPr/>
          <p:nvPr/>
        </p:nvCxnSpPr>
        <p:spPr>
          <a:xfrm>
            <a:off x="1874718" y="3366148"/>
            <a:ext cx="9101073" cy="0"/>
          </a:xfrm>
          <a:prstGeom prst="line">
            <a:avLst/>
          </a:prstGeom>
          <a:ln w="19050">
            <a:solidFill>
              <a:schemeClr val="accent1">
                <a:lumMod val="40000"/>
                <a:lumOff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9" name="Isosceles Triangle 161"/>
          <p:cNvSpPr/>
          <p:nvPr/>
        </p:nvSpPr>
        <p:spPr>
          <a:xfrm rot="5400000">
            <a:off x="1861948" y="3247720"/>
            <a:ext cx="186224" cy="221052"/>
          </a:xfrm>
          <a:prstGeom prst="triangle">
            <a:avLst/>
          </a:prstGeom>
          <a:solidFill>
            <a:srgbClr val="CAF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80" name="Conexão Reta 77"/>
          <p:cNvCxnSpPr/>
          <p:nvPr/>
        </p:nvCxnSpPr>
        <p:spPr>
          <a:xfrm>
            <a:off x="10984866" y="3362187"/>
            <a:ext cx="0" cy="511214"/>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cxnSp>
        <p:nvCxnSpPr>
          <p:cNvPr id="81" name="Straight Connector 150"/>
          <p:cNvCxnSpPr/>
          <p:nvPr/>
        </p:nvCxnSpPr>
        <p:spPr>
          <a:xfrm flipH="1">
            <a:off x="3605357" y="3870973"/>
            <a:ext cx="7373344" cy="0"/>
          </a:xfrm>
          <a:prstGeom prst="line">
            <a:avLst/>
          </a:prstGeom>
          <a:ln w="19050">
            <a:solidFill>
              <a:schemeClr val="accent1">
                <a:lumMod val="40000"/>
                <a:lumOff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2" name="Conexão Reta 77"/>
          <p:cNvCxnSpPr/>
          <p:nvPr/>
        </p:nvCxnSpPr>
        <p:spPr>
          <a:xfrm>
            <a:off x="3593466" y="3871106"/>
            <a:ext cx="0" cy="179177"/>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83" name="Isosceles Triangle 161"/>
          <p:cNvSpPr/>
          <p:nvPr/>
        </p:nvSpPr>
        <p:spPr>
          <a:xfrm rot="5400000">
            <a:off x="7424548" y="3257245"/>
            <a:ext cx="186224" cy="221052"/>
          </a:xfrm>
          <a:prstGeom prst="triangle">
            <a:avLst/>
          </a:prstGeom>
          <a:solidFill>
            <a:srgbClr val="CAF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84" name="Isosceles Triangle 161"/>
          <p:cNvSpPr/>
          <p:nvPr/>
        </p:nvSpPr>
        <p:spPr>
          <a:xfrm rot="10800000">
            <a:off x="10891648" y="3523945"/>
            <a:ext cx="186224" cy="221052"/>
          </a:xfrm>
          <a:prstGeom prst="triangle">
            <a:avLst/>
          </a:prstGeom>
          <a:solidFill>
            <a:srgbClr val="CAF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85" name="Isosceles Triangle 161"/>
          <p:cNvSpPr/>
          <p:nvPr/>
        </p:nvSpPr>
        <p:spPr>
          <a:xfrm rot="16200000">
            <a:off x="6795898" y="3752545"/>
            <a:ext cx="186224" cy="221052"/>
          </a:xfrm>
          <a:prstGeom prst="triangle">
            <a:avLst/>
          </a:prstGeom>
          <a:solidFill>
            <a:srgbClr val="CAF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86" name="Isosceles Triangle 161"/>
          <p:cNvSpPr/>
          <p:nvPr/>
        </p:nvSpPr>
        <p:spPr>
          <a:xfrm rot="10800000">
            <a:off x="3509773" y="3933520"/>
            <a:ext cx="186224" cy="221052"/>
          </a:xfrm>
          <a:prstGeom prst="triangle">
            <a:avLst/>
          </a:prstGeom>
          <a:solidFill>
            <a:srgbClr val="CAF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87" name="Rectangle 2"/>
          <p:cNvSpPr txBox="1">
            <a:spLocks noChangeArrowheads="1"/>
          </p:cNvSpPr>
          <p:nvPr/>
        </p:nvSpPr>
        <p:spPr>
          <a:xfrm>
            <a:off x="71532" y="3562117"/>
            <a:ext cx="3165320" cy="108715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cap="all" baseline="0">
                <a:solidFill>
                  <a:schemeClr val="tx1"/>
                </a:solidFill>
                <a:latin typeface="+mj-lt"/>
                <a:ea typeface="+mj-ea"/>
                <a:cs typeface="+mj-cs"/>
              </a:defRPr>
            </a:lvl1pPr>
          </a:lstStyle>
          <a:p>
            <a:pPr algn="ctr">
              <a:defRPr/>
            </a:pPr>
            <a:r>
              <a:rPr lang="pt-PT" altLang="pt-PT" sz="3200" b="1" dirty="0">
                <a:solidFill>
                  <a:schemeClr val="bg1"/>
                </a:solidFill>
                <a:effectLst>
                  <a:outerShdw blurRad="38100" dist="38100" dir="2700000" algn="tl">
                    <a:srgbClr val="000000"/>
                  </a:outerShdw>
                </a:effectLst>
                <a:latin typeface="Calisto MT" panose="02040603050505030304" pitchFamily="18" charset="0"/>
              </a:rPr>
              <a:t>BUSINESS </a:t>
            </a:r>
          </a:p>
          <a:p>
            <a:pPr algn="ctr">
              <a:defRPr/>
            </a:pPr>
            <a:r>
              <a:rPr lang="pt-PT" altLang="pt-PT" sz="3200" b="1" dirty="0" smtClean="0">
                <a:solidFill>
                  <a:schemeClr val="bg1"/>
                </a:solidFill>
                <a:effectLst>
                  <a:outerShdw blurRad="38100" dist="38100" dir="2700000" algn="tl">
                    <a:srgbClr val="000000"/>
                  </a:outerShdw>
                </a:effectLst>
                <a:latin typeface="Calisto MT" panose="02040603050505030304" pitchFamily="18" charset="0"/>
              </a:rPr>
              <a:t>ROUND </a:t>
            </a:r>
          </a:p>
        </p:txBody>
      </p:sp>
      <p:pic>
        <p:nvPicPr>
          <p:cNvPr id="94" name="Picture 9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88"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4</a:t>
            </a:fld>
            <a:endParaRPr lang="fr-FR" altLang="pt-PT" sz="1200" b="1" i="1" u="sng" dirty="0" smtClean="0">
              <a:solidFill>
                <a:srgbClr val="00B4B2"/>
              </a:solidFill>
            </a:endParaRPr>
          </a:p>
        </p:txBody>
      </p:sp>
      <p:pic>
        <p:nvPicPr>
          <p:cNvPr id="95" name="Imagem9"/>
          <p:cNvPicPr>
            <a:picLocks noChangeAspect="1"/>
          </p:cNvPicPr>
          <p:nvPr/>
        </p:nvPicPr>
        <p:blipFill>
          <a:blip r:embed="rId5"/>
          <a:stretch>
            <a:fillRect/>
          </a:stretch>
        </p:blipFill>
        <p:spPr>
          <a:xfrm>
            <a:off x="11830049" y="6569065"/>
            <a:ext cx="351155" cy="271790"/>
          </a:xfrm>
          <a:prstGeom prst="rect">
            <a:avLst/>
          </a:prstGeom>
          <a:noFill/>
          <a:ln>
            <a:noFill/>
          </a:ln>
          <a:effectLst/>
        </p:spPr>
      </p:pic>
      <p:sp>
        <p:nvSpPr>
          <p:cNvPr id="96" name="TextBox 95"/>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97" name="Picture 2" descr="E:\DOSSIER 2020\bconference\logos\unicv\logotipo_unicv_final-0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3142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riângulo Retângulo 5"/>
          <p:cNvSpPr/>
          <p:nvPr/>
        </p:nvSpPr>
        <p:spPr>
          <a:xfrm flipH="1">
            <a:off x="-10796" y="239395"/>
            <a:ext cx="12198985"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18" name="Imagem 17" descr="LOGO-Paises ecowas"/>
          <p:cNvPicPr>
            <a:picLocks noChangeAspect="1"/>
          </p:cNvPicPr>
          <p:nvPr/>
        </p:nvPicPr>
        <p:blipFill>
          <a:blip r:embed="rId2"/>
          <a:stretch>
            <a:fillRect/>
          </a:stretch>
        </p:blipFill>
        <p:spPr>
          <a:xfrm>
            <a:off x="10795" y="2979420"/>
            <a:ext cx="3897630" cy="3858260"/>
          </a:xfrm>
          <a:prstGeom prst="rect">
            <a:avLst/>
          </a:prstGeom>
        </p:spPr>
      </p:pic>
      <p:pic>
        <p:nvPicPr>
          <p:cNvPr id="12" name="Imagem 11"/>
          <p:cNvPicPr>
            <a:picLocks noChangeAspect="1"/>
          </p:cNvPicPr>
          <p:nvPr/>
        </p:nvPicPr>
        <p:blipFill>
          <a:blip r:embed="rId3"/>
          <a:stretch>
            <a:fillRect/>
          </a:stretch>
        </p:blipFill>
        <p:spPr>
          <a:xfrm>
            <a:off x="315595" y="1340485"/>
            <a:ext cx="2413000" cy="1356995"/>
          </a:xfrm>
          <a:prstGeom prst="rect">
            <a:avLst/>
          </a:prstGeom>
        </p:spPr>
      </p:pic>
      <p:pic>
        <p:nvPicPr>
          <p:cNvPr id="90" name="Imagem 89" descr="logo"/>
          <p:cNvPicPr>
            <a:picLocks noChangeAspect="1"/>
          </p:cNvPicPr>
          <p:nvPr/>
        </p:nvPicPr>
        <p:blipFill>
          <a:blip r:embed="rId4"/>
          <a:stretch>
            <a:fillRect/>
          </a:stretch>
        </p:blipFill>
        <p:spPr>
          <a:xfrm>
            <a:off x="-10795" y="120650"/>
            <a:ext cx="4168140" cy="915035"/>
          </a:xfrm>
          <a:prstGeom prst="rect">
            <a:avLst/>
          </a:prstGeom>
        </p:spPr>
      </p:pic>
      <p:sp>
        <p:nvSpPr>
          <p:cNvPr id="68" name="CaixaDeTexto 67"/>
          <p:cNvSpPr txBox="1"/>
          <p:nvPr/>
        </p:nvSpPr>
        <p:spPr>
          <a:xfrm>
            <a:off x="3545840" y="908050"/>
            <a:ext cx="8390255" cy="5632311"/>
          </a:xfrm>
          <a:prstGeom prst="rect">
            <a:avLst/>
          </a:prstGeom>
          <a:noFill/>
        </p:spPr>
        <p:txBody>
          <a:bodyPr wrap="square">
            <a:spAutoFit/>
          </a:bodyPr>
          <a:lstStyle/>
          <a:p>
            <a:pPr algn="just">
              <a:lnSpc>
                <a:spcPts val="1200"/>
              </a:lnSpc>
            </a:pPr>
            <a:r>
              <a:rPr lang="pt-PT" sz="1200" b="1" i="1" dirty="0">
                <a:solidFill>
                  <a:srgbClr val="008CBA"/>
                </a:solidFill>
                <a:latin typeface="Arial Narrow" panose="020B0606020202030204" pitchFamily="34" charset="0"/>
                <a:cs typeface="Times New Roman" panose="02020603050405020304" pitchFamily="18" charset="0"/>
              </a:rPr>
              <a:t>LES </a:t>
            </a:r>
            <a:r>
              <a:rPr lang="pt-PT" sz="1200" b="1" i="1" dirty="0" smtClean="0">
                <a:solidFill>
                  <a:srgbClr val="008CBA"/>
                </a:solidFill>
                <a:latin typeface="Arial Narrow" panose="020B0606020202030204" pitchFamily="34" charset="0"/>
                <a:sym typeface="+mn-ea"/>
              </a:rPr>
              <a:t>ÉTAPES </a:t>
            </a:r>
            <a:r>
              <a:rPr lang="pt-PT" sz="1200" b="1" i="1" dirty="0">
                <a:solidFill>
                  <a:srgbClr val="008CBA"/>
                </a:solidFill>
                <a:latin typeface="Arial Narrow" panose="020B0606020202030204" pitchFamily="34" charset="0"/>
                <a:sym typeface="+mn-ea"/>
              </a:rPr>
              <a:t>DU </a:t>
            </a:r>
            <a:r>
              <a:rPr lang="pt-PT" sz="1200" b="1" i="1" dirty="0">
                <a:solidFill>
                  <a:srgbClr val="008CBA"/>
                </a:solidFill>
                <a:latin typeface="Arial Narrow" panose="020B0606020202030204" pitchFamily="34" charset="0"/>
                <a:cs typeface="Times New Roman" panose="02020603050405020304" pitchFamily="18" charset="0"/>
              </a:rPr>
              <a:t>BUSINESS </a:t>
            </a:r>
            <a:r>
              <a:rPr lang="pt-PT" sz="1200" b="1" i="1" dirty="0" smtClean="0">
                <a:solidFill>
                  <a:srgbClr val="008CBA"/>
                </a:solidFill>
                <a:latin typeface="Arial Narrow" panose="020B0606020202030204" pitchFamily="34" charset="0"/>
                <a:cs typeface="Times New Roman" panose="02020603050405020304" pitchFamily="18" charset="0"/>
              </a:rPr>
              <a:t>ROUND</a:t>
            </a:r>
          </a:p>
          <a:p>
            <a:pPr algn="just">
              <a:lnSpc>
                <a:spcPts val="1200"/>
              </a:lnSpc>
            </a:pPr>
            <a:r>
              <a:rPr lang="fr-FR" sz="1200" dirty="0" smtClean="0">
                <a:latin typeface="Arial Narrow" panose="020B0606020202030204" pitchFamily="34" charset="0"/>
              </a:rPr>
              <a:t>Le</a:t>
            </a:r>
            <a:r>
              <a:rPr lang="fr-FR" sz="1200" dirty="0" smtClean="0">
                <a:solidFill>
                  <a:srgbClr val="FF0000"/>
                </a:solidFill>
                <a:latin typeface="Arial Narrow" panose="020B0606020202030204" pitchFamily="34" charset="0"/>
              </a:rPr>
              <a:t> </a:t>
            </a:r>
            <a:r>
              <a:rPr lang="fr-FR" sz="1200" i="1" dirty="0" smtClean="0">
                <a:latin typeface="Arial Narrow" panose="020B0606020202030204" pitchFamily="34" charset="0"/>
              </a:rPr>
              <a:t>BUSINESS ROUND</a:t>
            </a:r>
            <a:r>
              <a:rPr lang="fr-FR" sz="1200" dirty="0" smtClean="0">
                <a:latin typeface="Arial Narrow" panose="020B0606020202030204" pitchFamily="34" charset="0"/>
              </a:rPr>
              <a:t> </a:t>
            </a:r>
            <a:r>
              <a:rPr lang="fr-FR" sz="1200" dirty="0">
                <a:latin typeface="Arial Narrow" panose="020B0606020202030204" pitchFamily="34" charset="0"/>
              </a:rPr>
              <a:t>aura lieu le </a:t>
            </a:r>
            <a:r>
              <a:rPr lang="pt-PT" sz="1200" dirty="0" smtClean="0">
                <a:latin typeface="Arial Narrow" panose="020B0606020202030204" pitchFamily="34" charset="0"/>
              </a:rPr>
              <a:t>19</a:t>
            </a:r>
            <a:r>
              <a:rPr lang="fr-FR" sz="1200" dirty="0" smtClean="0">
                <a:latin typeface="Arial Narrow" panose="020B0606020202030204" pitchFamily="34" charset="0"/>
              </a:rPr>
              <a:t> </a:t>
            </a:r>
            <a:r>
              <a:rPr lang="pt-PT" altLang="fr-FR" sz="1200" dirty="0" smtClean="0">
                <a:latin typeface="Arial Narrow" panose="020B0606020202030204" pitchFamily="34" charset="0"/>
              </a:rPr>
              <a:t>Mars</a:t>
            </a:r>
            <a:r>
              <a:rPr lang="fr-FR" sz="1200" dirty="0" smtClean="0">
                <a:latin typeface="Arial Narrow" panose="020B0606020202030204" pitchFamily="34" charset="0"/>
              </a:rPr>
              <a:t> 202</a:t>
            </a:r>
            <a:r>
              <a:rPr lang="pt-PT" sz="1200" dirty="0">
                <a:latin typeface="Arial Narrow" panose="020B0606020202030204" pitchFamily="34" charset="0"/>
              </a:rPr>
              <a:t>2</a:t>
            </a:r>
            <a:r>
              <a:rPr lang="fr-FR" sz="1200" dirty="0" smtClean="0">
                <a:latin typeface="Arial Narrow" panose="020B0606020202030204" pitchFamily="34" charset="0"/>
              </a:rPr>
              <a:t>, </a:t>
            </a:r>
            <a:r>
              <a:rPr lang="fr-FR" sz="1200" dirty="0">
                <a:latin typeface="Arial Narrow" panose="020B0606020202030204" pitchFamily="34" charset="0"/>
              </a:rPr>
              <a:t>de </a:t>
            </a:r>
            <a:r>
              <a:rPr lang="pt-PT" altLang="fr-FR" sz="1200" dirty="0">
                <a:latin typeface="Arial Narrow" panose="020B0606020202030204" pitchFamily="34" charset="0"/>
              </a:rPr>
              <a:t>08</a:t>
            </a:r>
            <a:r>
              <a:rPr lang="fr-FR" sz="1200" dirty="0" smtClean="0">
                <a:latin typeface="Arial Narrow" panose="020B0606020202030204" pitchFamily="34" charset="0"/>
              </a:rPr>
              <a:t>h</a:t>
            </a:r>
            <a:r>
              <a:rPr lang="pt-PT" sz="1200" dirty="0" smtClean="0">
                <a:latin typeface="Arial Narrow" panose="020B0606020202030204" pitchFamily="34" charset="0"/>
              </a:rPr>
              <a:t>15</a:t>
            </a:r>
            <a:r>
              <a:rPr lang="fr-FR" sz="1200" dirty="0" smtClean="0">
                <a:latin typeface="Arial Narrow" panose="020B0606020202030204" pitchFamily="34" charset="0"/>
              </a:rPr>
              <a:t> </a:t>
            </a:r>
            <a:r>
              <a:rPr lang="fr-FR" sz="1200" dirty="0">
                <a:latin typeface="Arial Narrow" panose="020B0606020202030204" pitchFamily="34" charset="0"/>
              </a:rPr>
              <a:t>à </a:t>
            </a:r>
            <a:r>
              <a:rPr lang="fr-FR" sz="1200" dirty="0" smtClean="0">
                <a:latin typeface="Arial Narrow" panose="020B0606020202030204" pitchFamily="34" charset="0"/>
              </a:rPr>
              <a:t>1</a:t>
            </a:r>
            <a:r>
              <a:rPr lang="pt-PT" sz="1200" dirty="0">
                <a:latin typeface="Arial Narrow" panose="020B0606020202030204" pitchFamily="34" charset="0"/>
              </a:rPr>
              <a:t>9</a:t>
            </a:r>
            <a:r>
              <a:rPr lang="fr-FR" sz="1200" dirty="0" smtClean="0">
                <a:latin typeface="Arial Narrow" panose="020B0606020202030204" pitchFamily="34" charset="0"/>
              </a:rPr>
              <a:t>h</a:t>
            </a:r>
            <a:r>
              <a:rPr lang="pt-PT" sz="1200" dirty="0">
                <a:latin typeface="Arial Narrow" panose="020B0606020202030204" pitchFamily="34" charset="0"/>
              </a:rPr>
              <a:t>0</a:t>
            </a:r>
            <a:r>
              <a:rPr lang="pt-PT" altLang="fr-FR" sz="1200" dirty="0" smtClean="0">
                <a:latin typeface="Arial Narrow" panose="020B0606020202030204" pitchFamily="34" charset="0"/>
              </a:rPr>
              <a:t>0</a:t>
            </a:r>
            <a:r>
              <a:rPr lang="fr-FR" sz="1200" dirty="0">
                <a:latin typeface="Arial Narrow" panose="020B0606020202030204" pitchFamily="34" charset="0"/>
              </a:rPr>
              <a:t>. Les participants doivent s'inscrire dans la catégorie Business </a:t>
            </a:r>
            <a:r>
              <a:rPr lang="fr-FR" sz="1200" dirty="0" err="1">
                <a:latin typeface="Arial Narrow" panose="020B0606020202030204" pitchFamily="34" charset="0"/>
              </a:rPr>
              <a:t>Executive</a:t>
            </a:r>
            <a:r>
              <a:rPr lang="fr-FR" sz="1200" dirty="0">
                <a:latin typeface="Arial Narrow" panose="020B0606020202030204" pitchFamily="34" charset="0"/>
              </a:rPr>
              <a:t>. Le Business Round se compose de trois étapes:</a:t>
            </a:r>
            <a:endParaRPr lang="pt-PT" sz="1200" dirty="0" smtClean="0">
              <a:latin typeface="Arial Narrow" panose="020B0606020202030204" pitchFamily="34" charset="0"/>
            </a:endParaRPr>
          </a:p>
          <a:p>
            <a:pPr algn="just">
              <a:lnSpc>
                <a:spcPts val="1200"/>
              </a:lnSpc>
            </a:pPr>
            <a:endParaRPr lang="pt-PT" sz="1200" dirty="0">
              <a:latin typeface="Arial Narrow" panose="020B0606020202030204" pitchFamily="34" charset="0"/>
            </a:endParaRPr>
          </a:p>
          <a:p>
            <a:pPr algn="just">
              <a:lnSpc>
                <a:spcPts val="1200"/>
              </a:lnSpc>
            </a:pPr>
            <a:r>
              <a:rPr lang="pt-PT" sz="1200" b="1" i="1" dirty="0">
                <a:solidFill>
                  <a:srgbClr val="008CBA"/>
                </a:solidFill>
                <a:latin typeface="Arial Narrow" panose="020B0606020202030204" pitchFamily="34" charset="0"/>
              </a:rPr>
              <a:t>ÉTAPE 1</a:t>
            </a:r>
            <a:r>
              <a:rPr lang="pt-PT" sz="1200" dirty="0">
                <a:latin typeface="Arial Narrow" panose="020B0606020202030204" pitchFamily="34" charset="0"/>
              </a:rPr>
              <a:t>: </a:t>
            </a:r>
            <a:r>
              <a:rPr lang="fr-FR" sz="1200" dirty="0">
                <a:latin typeface="Arial Narrow" panose="020B0606020202030204" pitchFamily="34" charset="0"/>
              </a:rPr>
              <a:t>Inscription des participants et soumission de leurs profils. Les participants, lors de leur inscription, doivent soumettre leur profil au Business Round </a:t>
            </a:r>
            <a:r>
              <a:rPr lang="fr-FR" sz="1200" dirty="0" smtClean="0">
                <a:latin typeface="Arial Narrow" panose="020B0606020202030204" pitchFamily="34" charset="0"/>
              </a:rPr>
              <a:t>à </a:t>
            </a:r>
            <a:r>
              <a:rPr lang="fr-FR" sz="1200" dirty="0">
                <a:latin typeface="Arial Narrow" panose="020B0606020202030204" pitchFamily="34" charset="0"/>
              </a:rPr>
              <a:t>partir d</a:t>
            </a:r>
            <a:r>
              <a:rPr lang="pt-PT" altLang="fr-FR" sz="1200" dirty="0">
                <a:latin typeface="Arial Narrow" panose="020B0606020202030204" pitchFamily="34" charset="0"/>
              </a:rPr>
              <a:t>e </a:t>
            </a:r>
            <a:r>
              <a:rPr lang="pt-PT" altLang="fr-FR" sz="1200" dirty="0" smtClean="0">
                <a:latin typeface="Arial Narrow" panose="020B0606020202030204" pitchFamily="34" charset="0"/>
              </a:rPr>
              <a:t>17</a:t>
            </a:r>
            <a:r>
              <a:rPr lang="fr-FR" sz="1200" dirty="0" smtClean="0">
                <a:latin typeface="Arial Narrow" panose="020B0606020202030204" pitchFamily="34" charset="0"/>
              </a:rPr>
              <a:t> </a:t>
            </a:r>
            <a:r>
              <a:rPr lang="pt-PT" sz="1200" dirty="0" smtClean="0">
                <a:latin typeface="Arial Narrow" panose="020B0606020202030204" pitchFamily="34" charset="0"/>
                <a:sym typeface="+mn-ea"/>
              </a:rPr>
              <a:t>Mai</a:t>
            </a:r>
            <a:r>
              <a:rPr lang="fr-FR" sz="1200" dirty="0" smtClean="0">
                <a:latin typeface="Arial Narrow" panose="020B0606020202030204" pitchFamily="34" charset="0"/>
              </a:rPr>
              <a:t> </a:t>
            </a:r>
            <a:r>
              <a:rPr lang="fr-FR" sz="1200" dirty="0">
                <a:latin typeface="Arial Narrow" panose="020B0606020202030204" pitchFamily="34" charset="0"/>
              </a:rPr>
              <a:t>20</a:t>
            </a:r>
            <a:r>
              <a:rPr lang="pt-PT" altLang="fr-FR" sz="1200" dirty="0" smtClean="0">
                <a:latin typeface="Arial Narrow" panose="020B0606020202030204" pitchFamily="34" charset="0"/>
              </a:rPr>
              <a:t>21</a:t>
            </a:r>
            <a:r>
              <a:rPr lang="pt-PT" sz="1200" dirty="0" smtClean="0">
                <a:latin typeface="Arial Narrow" panose="020B0606020202030204" pitchFamily="34" charset="0"/>
              </a:rPr>
              <a:t>.</a:t>
            </a:r>
          </a:p>
          <a:p>
            <a:pPr algn="just">
              <a:lnSpc>
                <a:spcPts val="1200"/>
              </a:lnSpc>
            </a:pPr>
            <a:endParaRPr lang="pt-PT" sz="1200" dirty="0">
              <a:latin typeface="Arial Narrow" panose="020B0606020202030204" pitchFamily="34" charset="0"/>
            </a:endParaRPr>
          </a:p>
          <a:p>
            <a:pPr algn="just">
              <a:lnSpc>
                <a:spcPts val="1200"/>
              </a:lnSpc>
            </a:pPr>
            <a:r>
              <a:rPr lang="pt-PT" sz="1200" b="1" i="1" dirty="0">
                <a:solidFill>
                  <a:srgbClr val="008CBA"/>
                </a:solidFill>
                <a:latin typeface="Arial Narrow" panose="020B0606020202030204" pitchFamily="34" charset="0"/>
              </a:rPr>
              <a:t>ÉTAPE 2</a:t>
            </a:r>
            <a:r>
              <a:rPr lang="pt-PT" sz="1200" dirty="0">
                <a:latin typeface="Arial Narrow" panose="020B0606020202030204" pitchFamily="34" charset="0"/>
              </a:rPr>
              <a:t>:</a:t>
            </a:r>
            <a:r>
              <a:rPr lang="pt-PT" sz="1200" dirty="0">
                <a:solidFill>
                  <a:srgbClr val="008080"/>
                </a:solidFill>
                <a:latin typeface="Arial Narrow" panose="020B0606020202030204" pitchFamily="34" charset="0"/>
              </a:rPr>
              <a:t> </a:t>
            </a:r>
            <a:r>
              <a:rPr lang="fr-FR" sz="1200" dirty="0">
                <a:latin typeface="Arial Narrow" panose="020B0606020202030204" pitchFamily="34" charset="0"/>
              </a:rPr>
              <a:t>Gestion et coordination des rencontres entre les participants inscrits au système, depuis le début des </a:t>
            </a:r>
            <a:r>
              <a:rPr lang="fr-FR" sz="1200" dirty="0" smtClean="0">
                <a:latin typeface="Arial Narrow" panose="020B0606020202030204" pitchFamily="34" charset="0"/>
              </a:rPr>
              <a:t>inscriptions, le </a:t>
            </a:r>
            <a:r>
              <a:rPr lang="pt-PT" altLang="fr-FR" sz="1200" dirty="0">
                <a:latin typeface="Arial Narrow" panose="020B0606020202030204" pitchFamily="34" charset="0"/>
              </a:rPr>
              <a:t>17</a:t>
            </a:r>
            <a:r>
              <a:rPr lang="fr-FR" sz="1200" dirty="0">
                <a:latin typeface="Arial Narrow" panose="020B0606020202030204" pitchFamily="34" charset="0"/>
              </a:rPr>
              <a:t> </a:t>
            </a:r>
            <a:r>
              <a:rPr lang="pt-PT" sz="1200" dirty="0">
                <a:latin typeface="Arial Narrow" panose="020B0606020202030204" pitchFamily="34" charset="0"/>
                <a:sym typeface="+mn-ea"/>
              </a:rPr>
              <a:t>Mai</a:t>
            </a:r>
            <a:r>
              <a:rPr lang="fr-FR" sz="1200" dirty="0">
                <a:latin typeface="Arial Narrow" panose="020B0606020202030204" pitchFamily="34" charset="0"/>
              </a:rPr>
              <a:t> 20</a:t>
            </a:r>
            <a:r>
              <a:rPr lang="pt-PT" altLang="fr-FR" sz="1200" dirty="0" smtClean="0">
                <a:latin typeface="Arial Narrow" panose="020B0606020202030204" pitchFamily="34" charset="0"/>
              </a:rPr>
              <a:t>21,</a:t>
            </a:r>
            <a:r>
              <a:rPr lang="fr-FR" sz="1200" dirty="0" smtClean="0">
                <a:latin typeface="Arial Narrow" panose="020B0606020202030204" pitchFamily="34" charset="0"/>
              </a:rPr>
              <a:t> </a:t>
            </a:r>
            <a:r>
              <a:rPr lang="fr-FR" sz="1200" dirty="0">
                <a:latin typeface="Arial Narrow" panose="020B0606020202030204" pitchFamily="34" charset="0"/>
              </a:rPr>
              <a:t>jusqu'au </a:t>
            </a:r>
            <a:r>
              <a:rPr lang="pt-PT" altLang="fr-FR" sz="1200" dirty="0" smtClean="0">
                <a:latin typeface="Arial Narrow" panose="020B0606020202030204" pitchFamily="34" charset="0"/>
              </a:rPr>
              <a:t>28 </a:t>
            </a:r>
            <a:r>
              <a:rPr lang="pt-PT" altLang="fr-FR" sz="1200" dirty="0" smtClean="0">
                <a:latin typeface="Arial Narrow" panose="020B0606020202030204" pitchFamily="34" charset="0"/>
                <a:sym typeface="+mn-ea"/>
              </a:rPr>
              <a:t>F</a:t>
            </a:r>
            <a:r>
              <a:rPr lang="pt-PT" sz="1200" dirty="0" smtClean="0">
                <a:latin typeface="Arial Narrow" panose="020B0606020202030204" pitchFamily="34" charset="0"/>
                <a:sym typeface="+mn-ea"/>
              </a:rPr>
              <a:t>évrier </a:t>
            </a:r>
            <a:r>
              <a:rPr lang="fr-FR" sz="1200" dirty="0" smtClean="0">
                <a:latin typeface="Arial Narrow" panose="020B0606020202030204" pitchFamily="34" charset="0"/>
              </a:rPr>
              <a:t>202</a:t>
            </a:r>
            <a:r>
              <a:rPr lang="pt-PT" sz="1200" dirty="0">
                <a:latin typeface="Arial Narrow" panose="020B0606020202030204" pitchFamily="34" charset="0"/>
              </a:rPr>
              <a:t>2</a:t>
            </a:r>
            <a:r>
              <a:rPr lang="fr-FR" sz="1200" dirty="0" smtClean="0">
                <a:latin typeface="Arial Narrow" panose="020B0606020202030204" pitchFamily="34" charset="0"/>
              </a:rPr>
              <a:t>.</a:t>
            </a:r>
            <a:endParaRPr lang="pt-PT" sz="1200" dirty="0" smtClean="0">
              <a:latin typeface="Arial Narrow" panose="020B0606020202030204" pitchFamily="34" charset="0"/>
            </a:endParaRPr>
          </a:p>
          <a:p>
            <a:pPr algn="just">
              <a:lnSpc>
                <a:spcPts val="1200"/>
              </a:lnSpc>
            </a:pPr>
            <a:endParaRPr lang="pt-PT" sz="1200" dirty="0">
              <a:latin typeface="Arial Narrow" panose="020B0606020202030204" pitchFamily="34" charset="0"/>
            </a:endParaRPr>
          </a:p>
          <a:p>
            <a:pPr algn="just">
              <a:lnSpc>
                <a:spcPts val="1200"/>
              </a:lnSpc>
            </a:pPr>
            <a:r>
              <a:rPr lang="pt-PT" sz="1200" b="1" i="1" dirty="0">
                <a:solidFill>
                  <a:srgbClr val="008CBA"/>
                </a:solidFill>
                <a:latin typeface="Arial Narrow" panose="020B0606020202030204" pitchFamily="34" charset="0"/>
              </a:rPr>
              <a:t>ÉTAPE 3</a:t>
            </a:r>
            <a:r>
              <a:rPr lang="pt-PT" sz="1200" dirty="0">
                <a:latin typeface="Arial Narrow" panose="020B0606020202030204" pitchFamily="34" charset="0"/>
              </a:rPr>
              <a:t>:</a:t>
            </a:r>
            <a:r>
              <a:rPr lang="pt-PT" sz="1200" dirty="0">
                <a:solidFill>
                  <a:srgbClr val="008080"/>
                </a:solidFill>
                <a:latin typeface="Arial Narrow" panose="020B0606020202030204" pitchFamily="34" charset="0"/>
              </a:rPr>
              <a:t> </a:t>
            </a:r>
            <a:r>
              <a:rPr lang="fr-FR" sz="1200" dirty="0">
                <a:latin typeface="Arial Narrow" panose="020B0606020202030204" pitchFamily="34" charset="0"/>
              </a:rPr>
              <a:t>Le </a:t>
            </a:r>
            <a:r>
              <a:rPr lang="pt-PT" sz="1200" dirty="0" smtClean="0">
                <a:latin typeface="Arial Narrow" panose="020B0606020202030204" pitchFamily="34" charset="0"/>
              </a:rPr>
              <a:t>16 </a:t>
            </a:r>
            <a:r>
              <a:rPr lang="pt-PT" altLang="fr-FR" sz="1200" dirty="0">
                <a:latin typeface="Arial Narrow" panose="020B0606020202030204" pitchFamily="34" charset="0"/>
                <a:sym typeface="+mn-ea"/>
              </a:rPr>
              <a:t>F</a:t>
            </a:r>
            <a:r>
              <a:rPr lang="pt-PT" sz="1200" dirty="0">
                <a:latin typeface="Arial Narrow" panose="020B0606020202030204" pitchFamily="34" charset="0"/>
                <a:sym typeface="+mn-ea"/>
              </a:rPr>
              <a:t>évrier</a:t>
            </a:r>
            <a:r>
              <a:rPr lang="fr-FR" sz="1200" dirty="0" smtClean="0">
                <a:latin typeface="Arial Narrow" panose="020B0606020202030204" pitchFamily="34" charset="0"/>
              </a:rPr>
              <a:t> 202</a:t>
            </a:r>
            <a:r>
              <a:rPr lang="pt-PT" sz="1200" dirty="0">
                <a:latin typeface="Arial Narrow" panose="020B0606020202030204" pitchFamily="34" charset="0"/>
              </a:rPr>
              <a:t>2</a:t>
            </a:r>
            <a:r>
              <a:rPr lang="fr-FR" sz="1200" dirty="0" smtClean="0">
                <a:latin typeface="Arial Narrow" panose="020B0606020202030204" pitchFamily="34" charset="0"/>
              </a:rPr>
              <a:t>, </a:t>
            </a:r>
            <a:r>
              <a:rPr lang="fr-FR" sz="1200" dirty="0">
                <a:latin typeface="Arial Narrow" panose="020B0606020202030204" pitchFamily="34" charset="0"/>
              </a:rPr>
              <a:t>l'ordre du jour de la réunion sera envoyé à tous les participants inscrits, en indiquant les profils des contreparties. Ceux-ci devraient également être enregistrés pour les réunions d'affaires prévues</a:t>
            </a:r>
            <a:r>
              <a:rPr lang="fr-FR" sz="1200" dirty="0" smtClean="0">
                <a:latin typeface="Arial Narrow" panose="020B0606020202030204" pitchFamily="34" charset="0"/>
              </a:rPr>
              <a:t>.</a:t>
            </a:r>
          </a:p>
          <a:p>
            <a:pPr algn="just">
              <a:lnSpc>
                <a:spcPts val="1200"/>
              </a:lnSpc>
            </a:pPr>
            <a:endParaRPr lang="pt-PT" sz="1200" dirty="0">
              <a:latin typeface="Arial Narrow" panose="020B0606020202030204" pitchFamily="34" charset="0"/>
            </a:endParaRPr>
          </a:p>
          <a:p>
            <a:pPr algn="just">
              <a:lnSpc>
                <a:spcPts val="1200"/>
              </a:lnSpc>
            </a:pPr>
            <a:r>
              <a:rPr lang="fr-FR" sz="1200" dirty="0">
                <a:latin typeface="Arial Narrow" panose="020B0606020202030204" pitchFamily="34" charset="0"/>
              </a:rPr>
              <a:t>À mesure que les inscriptions deviennent effectives, </a:t>
            </a:r>
            <a:r>
              <a:rPr lang="fr-FR" sz="1200" dirty="0" smtClean="0">
                <a:latin typeface="Arial Narrow" panose="020B0606020202030204" pitchFamily="34" charset="0"/>
              </a:rPr>
              <a:t>les candidats </a:t>
            </a:r>
            <a:r>
              <a:rPr lang="fr-FR" sz="1200" dirty="0">
                <a:latin typeface="Arial Narrow" panose="020B0606020202030204" pitchFamily="34" charset="0"/>
              </a:rPr>
              <a:t>recevront des mises à jour hebdomadaires sur les manifestations d'intérêt présentées pour les différents secteurs d'activité</a:t>
            </a:r>
            <a:r>
              <a:rPr lang="fr-FR" sz="1200" dirty="0" smtClean="0">
                <a:latin typeface="Arial Narrow" panose="020B0606020202030204" pitchFamily="34" charset="0"/>
              </a:rPr>
              <a:t>.</a:t>
            </a:r>
          </a:p>
          <a:p>
            <a:pPr algn="just">
              <a:lnSpc>
                <a:spcPts val="1200"/>
              </a:lnSpc>
            </a:pPr>
            <a:endParaRPr lang="fr-FR" sz="1200" dirty="0">
              <a:latin typeface="Arial Narrow" panose="020B0606020202030204" pitchFamily="34" charset="0"/>
            </a:endParaRPr>
          </a:p>
          <a:p>
            <a:pPr algn="just">
              <a:lnSpc>
                <a:spcPts val="1200"/>
              </a:lnSpc>
            </a:pPr>
            <a:r>
              <a:rPr lang="fr-FR" sz="1200" b="1" i="1" dirty="0" smtClean="0">
                <a:solidFill>
                  <a:srgbClr val="008CBA"/>
                </a:solidFill>
                <a:latin typeface="Arial Narrow" panose="020B0606020202030204" pitchFamily="34" charset="0"/>
              </a:rPr>
              <a:t>RÉALISATION DES RÉUNIONS PROGRAMMÉES: </a:t>
            </a:r>
            <a:r>
              <a:rPr lang="fr-FR" sz="1200" dirty="0">
                <a:latin typeface="Arial Narrow" panose="020B0606020202030204" pitchFamily="34" charset="0"/>
              </a:rPr>
              <a:t>Les différentes réunions programmées auront lieu le </a:t>
            </a:r>
            <a:r>
              <a:rPr lang="fr-FR" sz="1200" dirty="0" smtClean="0">
                <a:latin typeface="Arial Narrow" panose="020B0606020202030204" pitchFamily="34" charset="0"/>
              </a:rPr>
              <a:t>19 </a:t>
            </a:r>
            <a:r>
              <a:rPr lang="fr-FR" sz="1200" dirty="0">
                <a:latin typeface="Arial Narrow" panose="020B0606020202030204" pitchFamily="34" charset="0"/>
              </a:rPr>
              <a:t>mars 2022, de </a:t>
            </a:r>
            <a:r>
              <a:rPr lang="fr-FR" sz="1200" dirty="0" smtClean="0">
                <a:latin typeface="Arial Narrow" panose="020B0606020202030204" pitchFamily="34" charset="0"/>
              </a:rPr>
              <a:t>8:15 </a:t>
            </a:r>
            <a:r>
              <a:rPr lang="fr-FR" sz="1200" dirty="0">
                <a:latin typeface="Arial Narrow" panose="020B0606020202030204" pitchFamily="34" charset="0"/>
              </a:rPr>
              <a:t>à </a:t>
            </a:r>
            <a:r>
              <a:rPr lang="fr-FR" sz="1200" dirty="0" smtClean="0">
                <a:latin typeface="Arial Narrow" panose="020B0606020202030204" pitchFamily="34" charset="0"/>
              </a:rPr>
              <a:t>12:30 dans </a:t>
            </a:r>
            <a:r>
              <a:rPr lang="fr-FR" sz="1200" dirty="0" err="1" smtClean="0">
                <a:latin typeface="Arial Narrow" panose="020B0606020202030204" pitchFamily="34" charset="0"/>
              </a:rPr>
              <a:t>lr</a:t>
            </a:r>
            <a:r>
              <a:rPr lang="fr-FR" sz="1200" dirty="0" smtClean="0">
                <a:latin typeface="Arial Narrow" panose="020B0606020202030204" pitchFamily="34" charset="0"/>
              </a:rPr>
              <a:t> lieu, </a:t>
            </a:r>
            <a:r>
              <a:rPr lang="fr-FR" sz="1200" dirty="0">
                <a:latin typeface="Arial Narrow" panose="020B0606020202030204" pitchFamily="34" charset="0"/>
              </a:rPr>
              <a:t>qui seront communiquées à tous les inscrits préalablement</a:t>
            </a:r>
            <a:r>
              <a:rPr lang="fr-FR" sz="1200" dirty="0" smtClean="0">
                <a:latin typeface="Arial Narrow" panose="020B0606020202030204" pitchFamily="34" charset="0"/>
              </a:rPr>
              <a:t>.</a:t>
            </a:r>
          </a:p>
          <a:p>
            <a:pPr algn="just">
              <a:lnSpc>
                <a:spcPts val="1200"/>
              </a:lnSpc>
            </a:pPr>
            <a:endParaRPr lang="fr-FR" sz="1200" dirty="0" smtClean="0">
              <a:latin typeface="Arial Narrow" panose="020B0606020202030204" pitchFamily="34" charset="0"/>
            </a:endParaRPr>
          </a:p>
          <a:p>
            <a:pPr algn="just">
              <a:lnSpc>
                <a:spcPts val="1200"/>
              </a:lnSpc>
            </a:pPr>
            <a:r>
              <a:rPr lang="fr-FR" sz="1200" dirty="0" smtClean="0">
                <a:latin typeface="Arial Narrow" panose="020B0606020202030204" pitchFamily="34" charset="0"/>
              </a:rPr>
              <a:t>SESSION </a:t>
            </a:r>
            <a:r>
              <a:rPr lang="fr-FR" sz="1200" dirty="0">
                <a:latin typeface="Arial Narrow" panose="020B0606020202030204" pitchFamily="34" charset="0"/>
              </a:rPr>
              <a:t>DE PRÉSENTATION DES PRODUITS, SERVICES ET OPPORTUNITÉS DE </a:t>
            </a:r>
            <a:r>
              <a:rPr lang="fr-FR" sz="1200" dirty="0" smtClean="0">
                <a:latin typeface="Arial Narrow" panose="020B0606020202030204" pitchFamily="34" charset="0"/>
              </a:rPr>
              <a:t>PARTENARIAT</a:t>
            </a:r>
            <a:r>
              <a:rPr lang="fr-FR" sz="1200" dirty="0">
                <a:latin typeface="Arial Narrow" panose="020B0606020202030204" pitchFamily="34" charset="0"/>
              </a:rPr>
              <a:t>: Le </a:t>
            </a:r>
            <a:r>
              <a:rPr lang="fr-FR" sz="1200" dirty="0" smtClean="0">
                <a:latin typeface="Arial Narrow" panose="020B0606020202030204" pitchFamily="34" charset="0"/>
              </a:rPr>
              <a:t>19 </a:t>
            </a:r>
            <a:r>
              <a:rPr lang="fr-FR" sz="1200" dirty="0">
                <a:latin typeface="Arial Narrow" panose="020B0606020202030204" pitchFamily="34" charset="0"/>
              </a:rPr>
              <a:t>mars 2022, </a:t>
            </a:r>
            <a:r>
              <a:rPr lang="fr-FR" sz="1200" dirty="0" err="1" smtClean="0">
                <a:latin typeface="Arial Narrow" panose="020B0606020202030204" pitchFamily="34" charset="0"/>
              </a:rPr>
              <a:t>pendand</a:t>
            </a:r>
            <a:r>
              <a:rPr lang="fr-FR" sz="1200" dirty="0" smtClean="0">
                <a:latin typeface="Arial Narrow" panose="020B0606020202030204" pitchFamily="34" charset="0"/>
              </a:rPr>
              <a:t> la </a:t>
            </a:r>
            <a:r>
              <a:rPr lang="fr-FR" sz="1200" dirty="0">
                <a:latin typeface="Arial Narrow" panose="020B0606020202030204" pitchFamily="34" charset="0"/>
              </a:rPr>
              <a:t>période de </a:t>
            </a:r>
            <a:r>
              <a:rPr lang="fr-FR" sz="1200" dirty="0" smtClean="0">
                <a:latin typeface="Arial Narrow" panose="020B0606020202030204" pitchFamily="34" charset="0"/>
              </a:rPr>
              <a:t>14:00 </a:t>
            </a:r>
            <a:r>
              <a:rPr lang="fr-FR" sz="1200" dirty="0">
                <a:latin typeface="Arial Narrow" panose="020B0606020202030204" pitchFamily="34" charset="0"/>
              </a:rPr>
              <a:t>à </a:t>
            </a:r>
            <a:r>
              <a:rPr lang="fr-FR" sz="1200" dirty="0" smtClean="0">
                <a:latin typeface="Arial Narrow" panose="020B0606020202030204" pitchFamily="34" charset="0"/>
              </a:rPr>
              <a:t>19:00 </a:t>
            </a:r>
            <a:r>
              <a:rPr lang="fr-FR" sz="1200" dirty="0">
                <a:latin typeface="Arial Narrow" panose="020B0606020202030204" pitchFamily="34" charset="0"/>
              </a:rPr>
              <a:t>est réservée aux entreprises participant au Atlantic Business Forum pour présenter leurs produits, services et disponibilités pour la conclusion </a:t>
            </a:r>
            <a:r>
              <a:rPr lang="fr-FR" sz="1200" dirty="0" smtClean="0">
                <a:latin typeface="Arial Narrow" panose="020B0606020202030204" pitchFamily="34" charset="0"/>
              </a:rPr>
              <a:t>des </a:t>
            </a:r>
            <a:r>
              <a:rPr lang="fr-FR" sz="1200" dirty="0">
                <a:latin typeface="Arial Narrow" panose="020B0606020202030204" pitchFamily="34" charset="0"/>
              </a:rPr>
              <a:t>partenariats. Chaque entreprise disposera d'une période de temps préalablement prévue pour les présentations référées. L'Organisation est en charge de l'organisation de ces ordres du jour, ainsi que de la mise à disposition de l'espace pour les séances de présentation et de la communication préalable de l'audience aux entreprises enregistrées, qui sera basée sur </a:t>
            </a:r>
            <a:r>
              <a:rPr lang="fr-FR" sz="1200" dirty="0" smtClean="0">
                <a:latin typeface="Arial Narrow" panose="020B0606020202030204" pitchFamily="34" charset="0"/>
              </a:rPr>
              <a:t>la </a:t>
            </a:r>
            <a:r>
              <a:rPr lang="fr-FR" sz="1200" dirty="0">
                <a:latin typeface="Arial Narrow" panose="020B0606020202030204" pitchFamily="34" charset="0"/>
              </a:rPr>
              <a:t>manifestation</a:t>
            </a:r>
            <a:r>
              <a:rPr lang="fr-FR" sz="1200" dirty="0" smtClean="0">
                <a:latin typeface="Arial Narrow" panose="020B0606020202030204" pitchFamily="34" charset="0"/>
              </a:rPr>
              <a:t> </a:t>
            </a:r>
            <a:r>
              <a:rPr lang="fr-FR" sz="1200" dirty="0">
                <a:latin typeface="Arial Narrow" panose="020B0606020202030204" pitchFamily="34" charset="0"/>
              </a:rPr>
              <a:t>des intérêts des participants.</a:t>
            </a:r>
            <a:endParaRPr lang="pt-PT" sz="1200" dirty="0" smtClean="0">
              <a:latin typeface="Arial Narrow" panose="020B0606020202030204" pitchFamily="34" charset="0"/>
            </a:endParaRPr>
          </a:p>
          <a:p>
            <a:pPr algn="just">
              <a:lnSpc>
                <a:spcPts val="1200"/>
              </a:lnSpc>
            </a:pPr>
            <a:endParaRPr lang="pt-PT" sz="1200" dirty="0">
              <a:latin typeface="Arial Narrow" panose="020B0606020202030204" pitchFamily="34" charset="0"/>
            </a:endParaRPr>
          </a:p>
          <a:p>
            <a:pPr algn="just">
              <a:lnSpc>
                <a:spcPts val="1200"/>
              </a:lnSpc>
            </a:pPr>
            <a:r>
              <a:rPr lang="pt-PT" sz="1200" b="1" i="1" dirty="0">
                <a:solidFill>
                  <a:srgbClr val="008CBA"/>
                </a:solidFill>
                <a:latin typeface="Arial Narrow" panose="020B0606020202030204" pitchFamily="34" charset="0"/>
              </a:rPr>
              <a:t>METHODOLOGIE </a:t>
            </a:r>
            <a:r>
              <a:rPr lang="pt-PT" sz="1200" b="1" i="1" dirty="0" smtClean="0">
                <a:solidFill>
                  <a:srgbClr val="008CBA"/>
                </a:solidFill>
                <a:latin typeface="Arial Narrow" panose="020B0606020202030204" pitchFamily="34" charset="0"/>
              </a:rPr>
              <a:t>DE </a:t>
            </a:r>
            <a:r>
              <a:rPr lang="pt-PT" sz="1200" b="1" i="1" dirty="0">
                <a:solidFill>
                  <a:srgbClr val="008CBA"/>
                </a:solidFill>
                <a:latin typeface="Arial Narrow" panose="020B0606020202030204" pitchFamily="34" charset="0"/>
              </a:rPr>
              <a:t>BUSINESS </a:t>
            </a:r>
            <a:r>
              <a:rPr lang="pt-PT" sz="1200" b="1" i="1" dirty="0" smtClean="0">
                <a:solidFill>
                  <a:srgbClr val="008CBA"/>
                </a:solidFill>
                <a:latin typeface="Arial Narrow" panose="020B0606020202030204" pitchFamily="34" charset="0"/>
              </a:rPr>
              <a:t>ROUND</a:t>
            </a:r>
          </a:p>
          <a:p>
            <a:pPr algn="just">
              <a:lnSpc>
                <a:spcPts val="1200"/>
              </a:lnSpc>
            </a:pPr>
            <a:r>
              <a:rPr lang="fr-FR" sz="1200" dirty="0">
                <a:latin typeface="Arial Narrow" panose="020B0606020202030204" pitchFamily="34" charset="0"/>
              </a:rPr>
              <a:t>Les réunions du Business Round seront coordonnées en fonction des profils et des objectifs de chaque dirigeant ou entrepreneur inscrit. La gestion sera assurée par une équipe qui utilisera à cet effet un logiciel spécialisé. Chaque participant peut générer directement un agenda spécifique en fonction de ses objectifs ou avec l'aide d'assistants. À cette fin, chaque dirigeant ou entrepreneur inscrit peut effectuer une analyse des entreprises et des entrepreneurs avec lesquels il souhaite rencontrer et demander une réunion via le système informatique. La réunion sera programmée si la contrepartie accepte la demande de réunion. Aucune réunion ne sera programmée sans que les objectifs spécifiques soient fixés à l'avance</a:t>
            </a:r>
            <a:r>
              <a:rPr lang="fr-FR" sz="1200" dirty="0" smtClean="0">
                <a:latin typeface="Arial Narrow" panose="020B0606020202030204" pitchFamily="34" charset="0"/>
              </a:rPr>
              <a:t>.</a:t>
            </a:r>
          </a:p>
          <a:p>
            <a:pPr algn="just">
              <a:lnSpc>
                <a:spcPts val="1200"/>
              </a:lnSpc>
            </a:pPr>
            <a:endParaRPr lang="pt-PT" sz="1200" dirty="0">
              <a:latin typeface="Arial Narrow" panose="020B0606020202030204" pitchFamily="34" charset="0"/>
            </a:endParaRPr>
          </a:p>
          <a:p>
            <a:pPr algn="just">
              <a:lnSpc>
                <a:spcPts val="1200"/>
              </a:lnSpc>
            </a:pPr>
            <a:r>
              <a:rPr lang="fr-FR" sz="1200" dirty="0">
                <a:latin typeface="Arial Narrow" panose="020B0606020202030204" pitchFamily="34" charset="0"/>
              </a:rPr>
              <a:t>Cependant, il est important de préciser que l'Organisation ne garantit pas que les participants auront les réunions prévues, car le but du </a:t>
            </a:r>
            <a:r>
              <a:rPr lang="fr-FR" sz="1200" i="1" dirty="0" smtClean="0">
                <a:latin typeface="Arial Narrow" panose="020B0606020202030204" pitchFamily="34" charset="0"/>
              </a:rPr>
              <a:t>BUSINESS ROUND</a:t>
            </a:r>
            <a:r>
              <a:rPr lang="fr-FR" sz="1200" dirty="0" smtClean="0">
                <a:latin typeface="Arial Narrow" panose="020B0606020202030204" pitchFamily="34" charset="0"/>
              </a:rPr>
              <a:t> est </a:t>
            </a:r>
            <a:r>
              <a:rPr lang="fr-FR" sz="1200" dirty="0">
                <a:latin typeface="Arial Narrow" panose="020B0606020202030204" pitchFamily="34" charset="0"/>
              </a:rPr>
              <a:t>de planifier et de coordonner des réunions importantes et de qualité avec des objectifs spécifiques et bien définis. La programmation et la coordination des réunions dépendent de l'existence d'une contrepartie disposée à rencontrer des représentants d'entreprises enregistrées ou d'entrepreneurs, avec des objectifs très clairs. Les participants doivent avoir des compétences en prise de décision.</a:t>
            </a:r>
            <a:endParaRPr lang="pt-PT" sz="1200" dirty="0">
              <a:latin typeface="Arial Narrow" panose="020B0606020202030204" pitchFamily="3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15"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5</a:t>
            </a:fld>
            <a:endParaRPr lang="fr-FR" altLang="pt-PT" sz="1200" b="1" i="1" u="sng" dirty="0" smtClean="0">
              <a:solidFill>
                <a:srgbClr val="00B4B2"/>
              </a:solidFill>
            </a:endParaRPr>
          </a:p>
        </p:txBody>
      </p:sp>
      <p:pic>
        <p:nvPicPr>
          <p:cNvPr id="19" name="Imagem9"/>
          <p:cNvPicPr>
            <a:picLocks noChangeAspect="1"/>
          </p:cNvPicPr>
          <p:nvPr/>
        </p:nvPicPr>
        <p:blipFill>
          <a:blip r:embed="rId6"/>
          <a:stretch>
            <a:fillRect/>
          </a:stretch>
        </p:blipFill>
        <p:spPr>
          <a:xfrm>
            <a:off x="11830049" y="6569065"/>
            <a:ext cx="351155" cy="271790"/>
          </a:xfrm>
          <a:prstGeom prst="rect">
            <a:avLst/>
          </a:prstGeom>
          <a:noFill/>
          <a:ln>
            <a:noFill/>
          </a:ln>
          <a:effectLst/>
        </p:spPr>
      </p:pic>
      <p:sp>
        <p:nvSpPr>
          <p:cNvPr id="21" name="TextBox 20"/>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2" name="Picture 2" descr="E:\DOSSIER 2020\bconference\logos\unicv\logotipo_unicv_final-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riângulo Retângulo 5"/>
          <p:cNvSpPr/>
          <p:nvPr/>
        </p:nvSpPr>
        <p:spPr>
          <a:xfrm flipH="1">
            <a:off x="-10795" y="249555"/>
            <a:ext cx="12189246"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18" name="Imagem 17" descr="LOGO-Paises ecowas"/>
          <p:cNvPicPr>
            <a:picLocks noChangeAspect="1"/>
          </p:cNvPicPr>
          <p:nvPr/>
        </p:nvPicPr>
        <p:blipFill>
          <a:blip r:embed="rId2"/>
          <a:stretch>
            <a:fillRect/>
          </a:stretch>
        </p:blipFill>
        <p:spPr>
          <a:xfrm>
            <a:off x="10795" y="2979420"/>
            <a:ext cx="3897630" cy="3858260"/>
          </a:xfrm>
          <a:prstGeom prst="rect">
            <a:avLst/>
          </a:prstGeom>
        </p:spPr>
      </p:pic>
      <p:pic>
        <p:nvPicPr>
          <p:cNvPr id="12" name="Imagem 11"/>
          <p:cNvPicPr>
            <a:picLocks noChangeAspect="1"/>
          </p:cNvPicPr>
          <p:nvPr/>
        </p:nvPicPr>
        <p:blipFill>
          <a:blip r:embed="rId3"/>
          <a:stretch>
            <a:fillRect/>
          </a:stretch>
        </p:blipFill>
        <p:spPr>
          <a:xfrm>
            <a:off x="315595" y="1340485"/>
            <a:ext cx="2413000" cy="1356995"/>
          </a:xfrm>
          <a:prstGeom prst="rect">
            <a:avLst/>
          </a:prstGeom>
        </p:spPr>
      </p:pic>
      <p:pic>
        <p:nvPicPr>
          <p:cNvPr id="90" name="Imagem 89" descr="logo"/>
          <p:cNvPicPr>
            <a:picLocks noChangeAspect="1"/>
          </p:cNvPicPr>
          <p:nvPr/>
        </p:nvPicPr>
        <p:blipFill>
          <a:blip r:embed="rId4"/>
          <a:stretch>
            <a:fillRect/>
          </a:stretch>
        </p:blipFill>
        <p:spPr>
          <a:xfrm>
            <a:off x="-10795" y="120650"/>
            <a:ext cx="4168140" cy="915035"/>
          </a:xfrm>
          <a:prstGeom prst="rect">
            <a:avLst/>
          </a:prstGeom>
        </p:spPr>
      </p:pic>
      <p:sp>
        <p:nvSpPr>
          <p:cNvPr id="5" name="CaixaDeTexto 4"/>
          <p:cNvSpPr txBox="1"/>
          <p:nvPr/>
        </p:nvSpPr>
        <p:spPr>
          <a:xfrm>
            <a:off x="3395345" y="953135"/>
            <a:ext cx="8655685" cy="5734050"/>
          </a:xfrm>
          <a:prstGeom prst="rect">
            <a:avLst/>
          </a:prstGeom>
          <a:noFill/>
        </p:spPr>
        <p:txBody>
          <a:bodyPr wrap="square">
            <a:spAutoFit/>
          </a:bodyPr>
          <a:lstStyle/>
          <a:p>
            <a:pPr algn="just">
              <a:lnSpc>
                <a:spcPts val="1200"/>
              </a:lnSpc>
              <a:spcBef>
                <a:spcPts val="0"/>
              </a:spcBef>
              <a:spcAft>
                <a:spcPts val="0"/>
              </a:spcAft>
            </a:pPr>
            <a:r>
              <a:rPr lang="pt-PT" sz="1200" b="1" i="1" dirty="0">
                <a:solidFill>
                  <a:srgbClr val="008CBA"/>
                </a:solidFill>
                <a:latin typeface="Arial Narrow" panose="020B0606020202030204" pitchFamily="34" charset="0"/>
              </a:rPr>
              <a:t>AVANTAGES </a:t>
            </a:r>
            <a:r>
              <a:rPr lang="pt-PT" sz="1200" b="1" i="1" dirty="0" smtClean="0">
                <a:solidFill>
                  <a:srgbClr val="008CBA"/>
                </a:solidFill>
                <a:latin typeface="Arial Narrow" panose="020B0606020202030204" pitchFamily="34" charset="0"/>
              </a:rPr>
              <a:t>DU BUSINESS ROUND </a:t>
            </a:r>
          </a:p>
          <a:p>
            <a:pPr algn="just">
              <a:lnSpc>
                <a:spcPts val="1200"/>
              </a:lnSpc>
              <a:spcBef>
                <a:spcPts val="0"/>
              </a:spcBef>
              <a:spcAft>
                <a:spcPts val="0"/>
              </a:spcAft>
            </a:pPr>
            <a:r>
              <a:rPr lang="fr-FR" sz="1200" dirty="0">
                <a:latin typeface="Arial Narrow" panose="020B0606020202030204" pitchFamily="34" charset="0"/>
              </a:rPr>
              <a:t>Si votre entreprise ou activité est liée au commerce, à l'importation et à l'exportation, à la logistique, à l'investissement et à la participation des entreprises, exerce les fonctions de responsable de l'innovation, des technologies de l'information, du marketing, du commerce électronique, de l'agriculture, de l'élevage, du tourisme, de l'hôtellerie, de la formation ou du conseil, une table ronde d'affaires peut vous offrir d'importantes opportunités commerciales ainsi que vous aider à trouver des solutions pour développer votre marché en vous mettant en relation avec des partenaires stratégiques potentiels ou des partenaires dans un marché à fort potentiel et riche en </a:t>
            </a:r>
            <a:r>
              <a:rPr lang="fr-FR" sz="1200" dirty="0" smtClean="0">
                <a:latin typeface="Arial Narrow" panose="020B0606020202030204" pitchFamily="34" charset="0"/>
              </a:rPr>
              <a:t>opportunités d’affaire.</a:t>
            </a:r>
            <a:endParaRPr lang="pt-PT" sz="1200" dirty="0" smtClean="0">
              <a:latin typeface="Arial Narrow" panose="020B0606020202030204" pitchFamily="34" charset="0"/>
            </a:endParaRPr>
          </a:p>
          <a:p>
            <a:pPr algn="just">
              <a:lnSpc>
                <a:spcPts val="500"/>
              </a:lnSpc>
              <a:spcBef>
                <a:spcPts val="0"/>
              </a:spcBef>
              <a:spcAft>
                <a:spcPts val="0"/>
              </a:spcAft>
            </a:pPr>
            <a:endParaRPr lang="pt-PT" sz="1200" dirty="0">
              <a:latin typeface="Arial Narrow" panose="020B0606020202030204" pitchFamily="34" charset="0"/>
            </a:endParaRPr>
          </a:p>
          <a:p>
            <a:pPr algn="just">
              <a:lnSpc>
                <a:spcPts val="1200"/>
              </a:lnSpc>
              <a:spcBef>
                <a:spcPts val="0"/>
              </a:spcBef>
              <a:spcAft>
                <a:spcPts val="0"/>
              </a:spcAft>
            </a:pPr>
            <a:r>
              <a:rPr lang="fr-FR" sz="1200" b="1" i="1" dirty="0" smtClean="0">
                <a:solidFill>
                  <a:srgbClr val="008CBA"/>
                </a:solidFill>
                <a:latin typeface="Arial Narrow" panose="020B0606020202030204" pitchFamily="34" charset="0"/>
              </a:rPr>
              <a:t>LES PRINCIPAUX AVANTAGES DE PARTICIPER AU BUSINESS ROUND SONT: </a:t>
            </a:r>
            <a:endParaRPr lang="pt-PT" sz="1200" b="1" i="1" dirty="0">
              <a:solidFill>
                <a:srgbClr val="008CBA"/>
              </a:solidFill>
              <a:latin typeface="Arial Narrow" panose="020B0606020202030204" pitchFamily="34" charset="0"/>
            </a:endParaRPr>
          </a:p>
          <a:p>
            <a:pPr lvl="0" algn="just">
              <a:lnSpc>
                <a:spcPts val="1200"/>
              </a:lnSpc>
              <a:spcBef>
                <a:spcPts val="0"/>
              </a:spcBef>
              <a:spcAft>
                <a:spcPts val="0"/>
              </a:spcAft>
            </a:pPr>
            <a:r>
              <a:rPr lang="pt-PT" sz="1200" dirty="0" smtClean="0">
                <a:solidFill>
                  <a:srgbClr val="008CBA"/>
                </a:solidFill>
                <a:latin typeface="Arial Narrow" panose="020B0606020202030204" pitchFamily="34" charset="0"/>
                <a:sym typeface="+mn-ea"/>
              </a:rPr>
              <a:t>■ </a:t>
            </a:r>
            <a:r>
              <a:rPr lang="fr-FR" sz="1200" dirty="0" smtClean="0">
                <a:latin typeface="Arial Narrow" panose="020B0606020202030204" pitchFamily="34" charset="0"/>
                <a:sym typeface="+mn-ea"/>
              </a:rPr>
              <a:t>Ga</a:t>
            </a:r>
            <a:r>
              <a:rPr lang="fr-FR" sz="1200" dirty="0" smtClean="0">
                <a:solidFill>
                  <a:schemeClr val="tx1"/>
                </a:solidFill>
                <a:latin typeface="Arial Narrow" panose="020B0606020202030204" pitchFamily="34" charset="0"/>
                <a:sym typeface="+mn-ea"/>
              </a:rPr>
              <a:t>gner </a:t>
            </a:r>
            <a:r>
              <a:rPr lang="fr-FR" sz="1200" dirty="0">
                <a:solidFill>
                  <a:schemeClr val="tx1"/>
                </a:solidFill>
                <a:latin typeface="Arial Narrow" panose="020B0606020202030204" pitchFamily="34" charset="0"/>
                <a:sym typeface="+mn-ea"/>
              </a:rPr>
              <a:t>du temps et de la logistique: chaque dirigeant ou chef d'entreprise, par le biais du Business Round, </a:t>
            </a:r>
            <a:r>
              <a:rPr lang="fr-FR" sz="1200" dirty="0" smtClean="0">
                <a:solidFill>
                  <a:schemeClr val="tx1"/>
                </a:solidFill>
                <a:latin typeface="Arial Narrow" panose="020B0606020202030204" pitchFamily="34" charset="0"/>
                <a:sym typeface="+mn-ea"/>
              </a:rPr>
              <a:t>peut </a:t>
            </a:r>
            <a:r>
              <a:rPr lang="fr-FR" sz="1200" dirty="0">
                <a:solidFill>
                  <a:schemeClr val="tx1"/>
                </a:solidFill>
                <a:latin typeface="Arial Narrow" panose="020B0606020202030204" pitchFamily="34" charset="0"/>
                <a:sym typeface="+mn-ea"/>
              </a:rPr>
              <a:t>effectuer jusqu'à 16 réunions de 30 minutes au cours </a:t>
            </a:r>
            <a:r>
              <a:rPr lang="fr-FR" sz="1200" dirty="0" smtClean="0">
                <a:solidFill>
                  <a:schemeClr val="tx1"/>
                </a:solidFill>
                <a:latin typeface="Arial Narrow" panose="020B0606020202030204" pitchFamily="34" charset="0"/>
                <a:sym typeface="+mn-ea"/>
              </a:rPr>
              <a:t>d</a:t>
            </a:r>
            <a:r>
              <a:rPr lang="pt-PT" sz="1200" dirty="0" smtClean="0">
                <a:solidFill>
                  <a:schemeClr val="tx1"/>
                </a:solidFill>
                <a:latin typeface="Arial Narrow" panose="020B0606020202030204" pitchFamily="34" charset="0"/>
                <a:sym typeface="+mn-ea"/>
              </a:rPr>
              <a:t>e la journée du</a:t>
            </a:r>
            <a:r>
              <a:rPr lang="fr-FR" sz="1200" dirty="0" smtClean="0">
                <a:solidFill>
                  <a:schemeClr val="tx1"/>
                </a:solidFill>
                <a:latin typeface="Arial Narrow" panose="020B0606020202030204" pitchFamily="34" charset="0"/>
                <a:sym typeface="+mn-ea"/>
              </a:rPr>
              <a:t> </a:t>
            </a:r>
            <a:r>
              <a:rPr lang="pt-PT" altLang="fr-FR" sz="1200" dirty="0" smtClean="0">
                <a:solidFill>
                  <a:schemeClr val="tx1"/>
                </a:solidFill>
                <a:latin typeface="Arial Narrow" panose="020B0606020202030204" pitchFamily="34" charset="0"/>
                <a:sym typeface="+mn-ea"/>
              </a:rPr>
              <a:t>19</a:t>
            </a:r>
            <a:r>
              <a:rPr lang="pt-PT" altLang="fr-FR" sz="1200" dirty="0" smtClean="0">
                <a:latin typeface="Arial Narrow" panose="020B0606020202030204" pitchFamily="34" charset="0"/>
                <a:sym typeface="+mn-ea"/>
              </a:rPr>
              <a:t> </a:t>
            </a:r>
            <a:r>
              <a:rPr lang="pt-PT" altLang="fr-FR" sz="1200" dirty="0" smtClean="0">
                <a:latin typeface="Arial Narrow" panose="020B0606020202030204" pitchFamily="34" charset="0"/>
                <a:sym typeface="+mn-ea"/>
              </a:rPr>
              <a:t>Mars</a:t>
            </a:r>
            <a:r>
              <a:rPr lang="fr-FR" sz="1200" dirty="0" smtClean="0">
                <a:latin typeface="Arial Narrow" panose="020B0606020202030204" pitchFamily="34" charset="0"/>
                <a:sym typeface="+mn-ea"/>
              </a:rPr>
              <a:t> 202</a:t>
            </a:r>
            <a:r>
              <a:rPr lang="pt-PT" sz="1200" dirty="0">
                <a:latin typeface="Arial Narrow" panose="020B0606020202030204" pitchFamily="34" charset="0"/>
                <a:sym typeface="+mn-ea"/>
              </a:rPr>
              <a:t>2</a:t>
            </a:r>
            <a:r>
              <a:rPr lang="fr-FR" sz="1200" dirty="0" smtClean="0">
                <a:latin typeface="Arial Narrow" panose="020B0606020202030204" pitchFamily="34" charset="0"/>
                <a:sym typeface="+mn-ea"/>
              </a:rPr>
              <a:t>, </a:t>
            </a:r>
            <a:r>
              <a:rPr lang="fr-FR" sz="1200" dirty="0">
                <a:latin typeface="Arial Narrow" panose="020B0606020202030204" pitchFamily="34" charset="0"/>
                <a:sym typeface="+mn-ea"/>
              </a:rPr>
              <a:t>chacune des réunions est </a:t>
            </a:r>
            <a:r>
              <a:rPr lang="fr-FR" sz="1200" dirty="0" smtClean="0">
                <a:latin typeface="Arial Narrow" panose="020B0606020202030204" pitchFamily="34" charset="0"/>
                <a:sym typeface="+mn-ea"/>
              </a:rPr>
              <a:t>préparée </a:t>
            </a:r>
            <a:r>
              <a:rPr lang="fr-FR" sz="1200" dirty="0">
                <a:latin typeface="Arial Narrow" panose="020B0606020202030204" pitchFamily="34" charset="0"/>
                <a:sym typeface="+mn-ea"/>
              </a:rPr>
              <a:t>à l'avance, ce qui permettr</a:t>
            </a:r>
            <a:r>
              <a:rPr lang="fr-FR" sz="1200" dirty="0">
                <a:solidFill>
                  <a:schemeClr val="tx1"/>
                </a:solidFill>
                <a:latin typeface="Arial Narrow" panose="020B0606020202030204" pitchFamily="34" charset="0"/>
                <a:sym typeface="+mn-ea"/>
              </a:rPr>
              <a:t>a </a:t>
            </a:r>
            <a:r>
              <a:rPr lang="fr-FR" sz="1200" dirty="0" smtClean="0">
                <a:solidFill>
                  <a:schemeClr val="tx1"/>
                </a:solidFill>
                <a:latin typeface="Arial Narrow" panose="020B0606020202030204" pitchFamily="34" charset="0"/>
                <a:sym typeface="+mn-ea"/>
              </a:rPr>
              <a:t>d’atteindre de</a:t>
            </a:r>
            <a:r>
              <a:rPr lang="fr-FR" sz="1200" dirty="0" smtClean="0">
                <a:latin typeface="Arial Narrow" panose="020B0606020202030204" pitchFamily="34" charset="0"/>
                <a:sym typeface="+mn-ea"/>
              </a:rPr>
              <a:t>s </a:t>
            </a:r>
            <a:r>
              <a:rPr lang="fr-FR" sz="1200" dirty="0">
                <a:latin typeface="Arial Narrow" panose="020B0606020202030204" pitchFamily="34" charset="0"/>
                <a:sym typeface="+mn-ea"/>
              </a:rPr>
              <a:t>résultats selon les objectifs définis. Si votre entreprise </a:t>
            </a:r>
            <a:r>
              <a:rPr lang="fr-FR" sz="1200" dirty="0" smtClean="0">
                <a:latin typeface="Arial Narrow" panose="020B0606020202030204" pitchFamily="34" charset="0"/>
                <a:sym typeface="+mn-ea"/>
              </a:rPr>
              <a:t>inscrit, </a:t>
            </a:r>
            <a:r>
              <a:rPr lang="fr-FR" sz="1200" dirty="0">
                <a:latin typeface="Arial Narrow" panose="020B0606020202030204" pitchFamily="34" charset="0"/>
                <a:sym typeface="+mn-ea"/>
              </a:rPr>
              <a:t>par exemple, 4 dirigeants, elle peut organiser jusqu'à 64 réunions clés avec des dirigeants de </a:t>
            </a:r>
            <a:r>
              <a:rPr lang="fr-FR" sz="1200" dirty="0" smtClean="0">
                <a:latin typeface="Arial Narrow" panose="020B0606020202030204" pitchFamily="34" charset="0"/>
                <a:sym typeface="+mn-ea"/>
              </a:rPr>
              <a:t>20 </a:t>
            </a:r>
            <a:r>
              <a:rPr lang="fr-FR" sz="1200" dirty="0">
                <a:latin typeface="Arial Narrow" panose="020B0606020202030204" pitchFamily="34" charset="0"/>
                <a:sym typeface="+mn-ea"/>
              </a:rPr>
              <a:t>pays en une seule journée, ce qui dans d'autres circonstances signifierait des semaines, voire des mois de voyage, de séjour, de coordination et de temps requis. </a:t>
            </a:r>
            <a:endParaRPr lang="fr-FR" sz="1200" dirty="0" smtClean="0">
              <a:latin typeface="Arial Narrow" panose="020B0606020202030204" pitchFamily="34" charset="0"/>
            </a:endParaRPr>
          </a:p>
          <a:p>
            <a:pPr lvl="0" algn="just">
              <a:lnSpc>
                <a:spcPts val="500"/>
              </a:lnSpc>
              <a:spcBef>
                <a:spcPts val="0"/>
              </a:spcBef>
              <a:spcAft>
                <a:spcPts val="0"/>
              </a:spcAft>
            </a:pPr>
            <a:endParaRPr lang="pt-PT" sz="1200" dirty="0">
              <a:latin typeface="Arial Narrow" panose="020B0606020202030204" pitchFamily="34" charset="0"/>
            </a:endParaRPr>
          </a:p>
          <a:p>
            <a:pPr lvl="0" algn="just">
              <a:lnSpc>
                <a:spcPts val="1200"/>
              </a:lnSpc>
              <a:spcBef>
                <a:spcPts val="0"/>
              </a:spcBef>
              <a:spcAft>
                <a:spcPts val="0"/>
              </a:spcAft>
            </a:pPr>
            <a:r>
              <a:rPr lang="pt-PT" sz="1200" dirty="0">
                <a:solidFill>
                  <a:srgbClr val="008CBA"/>
                </a:solidFill>
                <a:latin typeface="Arial Narrow" panose="020B0606020202030204" pitchFamily="34" charset="0"/>
                <a:sym typeface="+mn-ea"/>
              </a:rPr>
              <a:t>■ </a:t>
            </a:r>
            <a:r>
              <a:rPr lang="fr-FR" sz="1200" dirty="0" smtClean="0">
                <a:latin typeface="Arial Narrow" panose="020B0606020202030204" pitchFamily="34" charset="0"/>
                <a:sym typeface="+mn-ea"/>
              </a:rPr>
              <a:t>Éla</a:t>
            </a:r>
            <a:r>
              <a:rPr lang="fr-FR" sz="1200" dirty="0" smtClean="0">
                <a:solidFill>
                  <a:schemeClr val="tx1"/>
                </a:solidFill>
                <a:latin typeface="Arial Narrow" panose="020B0606020202030204" pitchFamily="34" charset="0"/>
                <a:sym typeface="+mn-ea"/>
              </a:rPr>
              <a:t>rgir </a:t>
            </a:r>
            <a:r>
              <a:rPr lang="fr-FR" sz="1200" dirty="0">
                <a:latin typeface="Arial Narrow" panose="020B0606020202030204" pitchFamily="34" charset="0"/>
                <a:sym typeface="+mn-ea"/>
              </a:rPr>
              <a:t>votre base de contacts commerciaux et </a:t>
            </a:r>
            <a:r>
              <a:rPr lang="fr-FR" sz="1200" dirty="0" smtClean="0">
                <a:latin typeface="Arial Narrow" panose="020B0606020202030204" pitchFamily="34" charset="0"/>
                <a:sym typeface="+mn-ea"/>
              </a:rPr>
              <a:t>rencont</a:t>
            </a:r>
            <a:r>
              <a:rPr lang="fr-FR" sz="1200" dirty="0" smtClean="0">
                <a:solidFill>
                  <a:schemeClr val="tx1"/>
                </a:solidFill>
                <a:latin typeface="Arial Narrow" panose="020B0606020202030204" pitchFamily="34" charset="0"/>
                <a:sym typeface="+mn-ea"/>
              </a:rPr>
              <a:t>rer </a:t>
            </a:r>
            <a:r>
              <a:rPr lang="fr-FR" sz="1200" dirty="0">
                <a:latin typeface="Arial Narrow" panose="020B0606020202030204" pitchFamily="34" charset="0"/>
                <a:sym typeface="+mn-ea"/>
              </a:rPr>
              <a:t>d'autres acteurs de votre secteur principal, en créant des alliances et des partenariats qui vous permettent d'élargir votre réseau commercial</a:t>
            </a:r>
            <a:r>
              <a:rPr lang="fr-FR" sz="1200" dirty="0" smtClean="0">
                <a:latin typeface="Arial Narrow" panose="020B0606020202030204" pitchFamily="34" charset="0"/>
                <a:sym typeface="+mn-ea"/>
              </a:rPr>
              <a:t>.</a:t>
            </a:r>
            <a:endParaRPr lang="fr-FR" sz="1200" dirty="0" smtClean="0">
              <a:latin typeface="Arial Narrow" panose="020B0606020202030204" pitchFamily="34" charset="0"/>
            </a:endParaRPr>
          </a:p>
          <a:p>
            <a:pPr lvl="0" algn="just">
              <a:lnSpc>
                <a:spcPts val="500"/>
              </a:lnSpc>
              <a:spcBef>
                <a:spcPts val="0"/>
              </a:spcBef>
              <a:spcAft>
                <a:spcPts val="0"/>
              </a:spcAft>
            </a:pPr>
            <a:endParaRPr lang="pt-PT" sz="1200" dirty="0">
              <a:latin typeface="Arial Narrow" panose="020B0606020202030204" pitchFamily="34" charset="0"/>
            </a:endParaRPr>
          </a:p>
          <a:p>
            <a:pPr lvl="0" algn="just">
              <a:lnSpc>
                <a:spcPts val="1200"/>
              </a:lnSpc>
              <a:spcBef>
                <a:spcPts val="0"/>
              </a:spcBef>
              <a:spcAft>
                <a:spcPts val="0"/>
              </a:spcAft>
            </a:pPr>
            <a:r>
              <a:rPr lang="pt-PT" sz="1200" dirty="0">
                <a:solidFill>
                  <a:srgbClr val="008CBA"/>
                </a:solidFill>
                <a:latin typeface="Arial Narrow" panose="020B0606020202030204" pitchFamily="34" charset="0"/>
                <a:sym typeface="+mn-ea"/>
              </a:rPr>
              <a:t>■ </a:t>
            </a:r>
            <a:r>
              <a:rPr lang="fr-FR" sz="1200" dirty="0" smtClean="0">
                <a:latin typeface="Arial Narrow" panose="020B0606020202030204" pitchFamily="34" charset="0"/>
                <a:sym typeface="+mn-ea"/>
              </a:rPr>
              <a:t>Éta</a:t>
            </a:r>
            <a:r>
              <a:rPr lang="fr-FR" sz="1200" dirty="0" smtClean="0">
                <a:solidFill>
                  <a:schemeClr val="tx1"/>
                </a:solidFill>
                <a:latin typeface="Arial Narrow" panose="020B0606020202030204" pitchFamily="34" charset="0"/>
                <a:sym typeface="+mn-ea"/>
              </a:rPr>
              <a:t>blir d</a:t>
            </a:r>
            <a:r>
              <a:rPr lang="fr-FR" sz="1200" dirty="0" smtClean="0">
                <a:latin typeface="Arial Narrow" panose="020B0606020202030204" pitchFamily="34" charset="0"/>
                <a:sym typeface="+mn-ea"/>
              </a:rPr>
              <a:t>es </a:t>
            </a:r>
            <a:r>
              <a:rPr lang="fr-FR" sz="1200" dirty="0">
                <a:latin typeface="Arial Narrow" panose="020B0606020202030204" pitchFamily="34" charset="0"/>
                <a:sym typeface="+mn-ea"/>
              </a:rPr>
              <a:t>contacts avec les principales entreprises et professionnels de votre secteur qui seraient autrement très difficiles à réaliser</a:t>
            </a:r>
            <a:r>
              <a:rPr lang="fr-FR" sz="1200" dirty="0" smtClean="0">
                <a:latin typeface="Arial Narrow" panose="020B0606020202030204" pitchFamily="34" charset="0"/>
                <a:sym typeface="+mn-ea"/>
              </a:rPr>
              <a:t>.</a:t>
            </a:r>
            <a:endParaRPr lang="fr-FR" sz="1200" dirty="0" smtClean="0">
              <a:latin typeface="Arial Narrow" panose="020B0606020202030204" pitchFamily="34" charset="0"/>
            </a:endParaRPr>
          </a:p>
          <a:p>
            <a:pPr lvl="0" algn="just">
              <a:lnSpc>
                <a:spcPts val="500"/>
              </a:lnSpc>
              <a:spcBef>
                <a:spcPts val="0"/>
              </a:spcBef>
              <a:spcAft>
                <a:spcPts val="0"/>
              </a:spcAft>
            </a:pPr>
            <a:endParaRPr lang="pt-PT" sz="1200" dirty="0">
              <a:latin typeface="Arial Narrow" panose="020B0606020202030204" pitchFamily="34" charset="0"/>
            </a:endParaRPr>
          </a:p>
          <a:p>
            <a:pPr lvl="0" algn="just">
              <a:lnSpc>
                <a:spcPts val="1200"/>
              </a:lnSpc>
              <a:spcBef>
                <a:spcPts val="0"/>
              </a:spcBef>
              <a:spcAft>
                <a:spcPts val="0"/>
              </a:spcAft>
            </a:pPr>
            <a:r>
              <a:rPr lang="pt-PT" sz="1200" dirty="0">
                <a:solidFill>
                  <a:srgbClr val="008CBA"/>
                </a:solidFill>
                <a:latin typeface="Arial Narrow" panose="020B0606020202030204" pitchFamily="34" charset="0"/>
                <a:sym typeface="+mn-ea"/>
              </a:rPr>
              <a:t>■ </a:t>
            </a:r>
            <a:r>
              <a:rPr lang="fr-FR" sz="1200" dirty="0" smtClean="0">
                <a:latin typeface="Arial Narrow" panose="020B0606020202030204" pitchFamily="34" charset="0"/>
                <a:sym typeface="+mn-ea"/>
              </a:rPr>
              <a:t>Dé</a:t>
            </a:r>
            <a:r>
              <a:rPr lang="fr-FR" sz="1200" dirty="0" smtClean="0">
                <a:solidFill>
                  <a:schemeClr val="tx1"/>
                </a:solidFill>
                <a:latin typeface="Arial Narrow" panose="020B0606020202030204" pitchFamily="34" charset="0"/>
                <a:sym typeface="+mn-ea"/>
              </a:rPr>
              <a:t>velopper </a:t>
            </a:r>
            <a:r>
              <a:rPr lang="fr-FR" sz="1200" dirty="0">
                <a:solidFill>
                  <a:schemeClr val="tx1"/>
                </a:solidFill>
                <a:latin typeface="Arial Narrow" panose="020B0606020202030204" pitchFamily="34" charset="0"/>
                <a:sym typeface="+mn-ea"/>
              </a:rPr>
              <a:t>v</a:t>
            </a:r>
            <a:r>
              <a:rPr lang="fr-FR" sz="1200" dirty="0">
                <a:latin typeface="Arial Narrow" panose="020B0606020202030204" pitchFamily="34" charset="0"/>
                <a:sym typeface="+mn-ea"/>
              </a:rPr>
              <a:t>os réseaux commerciaux et </a:t>
            </a:r>
            <a:r>
              <a:rPr lang="fr-FR" sz="1200" dirty="0" smtClean="0">
                <a:latin typeface="Arial Narrow" panose="020B0606020202030204" pitchFamily="34" charset="0"/>
                <a:sym typeface="+mn-ea"/>
              </a:rPr>
              <a:t>d’affaires </a:t>
            </a:r>
            <a:r>
              <a:rPr lang="fr-FR" sz="1200" dirty="0">
                <a:latin typeface="Arial Narrow" panose="020B0606020202030204" pitchFamily="34" charset="0"/>
                <a:sym typeface="+mn-ea"/>
              </a:rPr>
              <a:t>sur les marchés africains, américains et d'autres continents</a:t>
            </a:r>
            <a:r>
              <a:rPr lang="fr-FR" sz="1200" dirty="0" smtClean="0">
                <a:latin typeface="Arial Narrow" panose="020B0606020202030204" pitchFamily="34" charset="0"/>
                <a:sym typeface="+mn-ea"/>
              </a:rPr>
              <a:t>.</a:t>
            </a:r>
          </a:p>
          <a:p>
            <a:pPr lvl="0" algn="just">
              <a:lnSpc>
                <a:spcPts val="1200"/>
              </a:lnSpc>
              <a:spcBef>
                <a:spcPts val="0"/>
              </a:spcBef>
              <a:spcAft>
                <a:spcPts val="0"/>
              </a:spcAft>
            </a:pPr>
            <a:endParaRPr lang="fr-FR" sz="1200" dirty="0" smtClean="0">
              <a:latin typeface="Arial Narrow" panose="020B0606020202030204" pitchFamily="34" charset="0"/>
            </a:endParaRPr>
          </a:p>
          <a:p>
            <a:pPr lvl="0" algn="just">
              <a:lnSpc>
                <a:spcPts val="500"/>
              </a:lnSpc>
              <a:spcBef>
                <a:spcPts val="0"/>
              </a:spcBef>
              <a:spcAft>
                <a:spcPts val="0"/>
              </a:spcAft>
            </a:pPr>
            <a:endParaRPr lang="pt-PT" sz="1200" dirty="0">
              <a:latin typeface="Arial Narrow" panose="020B0606020202030204" pitchFamily="34" charset="0"/>
            </a:endParaRPr>
          </a:p>
          <a:p>
            <a:pPr algn="just">
              <a:lnSpc>
                <a:spcPts val="1200"/>
              </a:lnSpc>
              <a:spcBef>
                <a:spcPts val="0"/>
              </a:spcBef>
              <a:spcAft>
                <a:spcPts val="0"/>
              </a:spcAft>
            </a:pPr>
            <a:r>
              <a:rPr lang="fr-FR" sz="1400" b="1" i="1" dirty="0">
                <a:solidFill>
                  <a:srgbClr val="008CBA"/>
                </a:solidFill>
                <a:latin typeface="Arial Narrow" panose="020B0606020202030204" pitchFamily="34" charset="0"/>
              </a:rPr>
              <a:t>SOUTIEN AUX </a:t>
            </a:r>
            <a:r>
              <a:rPr lang="fr-FR" sz="1400" b="1" i="1" dirty="0" smtClean="0">
                <a:solidFill>
                  <a:srgbClr val="008CBA"/>
                </a:solidFill>
                <a:latin typeface="Arial Narrow" panose="020B0606020202030204" pitchFamily="34" charset="0"/>
              </a:rPr>
              <a:t>AFFAIRES </a:t>
            </a:r>
            <a:r>
              <a:rPr lang="fr-FR" sz="1400" b="1" i="1" dirty="0">
                <a:solidFill>
                  <a:srgbClr val="008CBA"/>
                </a:solidFill>
                <a:latin typeface="Arial Narrow" panose="020B0606020202030204" pitchFamily="34" charset="0"/>
              </a:rPr>
              <a:t>ET INITIATIVES </a:t>
            </a:r>
            <a:r>
              <a:rPr lang="fr-FR" sz="1400" b="1" i="1" dirty="0" smtClean="0">
                <a:solidFill>
                  <a:srgbClr val="008CBA"/>
                </a:solidFill>
                <a:latin typeface="Arial Narrow" panose="020B0606020202030204" pitchFamily="34" charset="0"/>
              </a:rPr>
              <a:t>D'ENTREPRISE</a:t>
            </a:r>
          </a:p>
          <a:p>
            <a:pPr algn="just">
              <a:lnSpc>
                <a:spcPts val="1200"/>
              </a:lnSpc>
              <a:spcBef>
                <a:spcPts val="0"/>
              </a:spcBef>
              <a:spcAft>
                <a:spcPts val="0"/>
              </a:spcAft>
            </a:pPr>
            <a:r>
              <a:rPr lang="fr-FR" sz="1200" i="1" dirty="0">
                <a:latin typeface="Arial Narrow" panose="020B0606020202030204" pitchFamily="34" charset="0"/>
              </a:rPr>
              <a:t>ATLANTIC BUSINESS </a:t>
            </a:r>
            <a:r>
              <a:rPr lang="pt-PT" altLang="fr-FR" sz="1200" i="1" dirty="0">
                <a:latin typeface="Arial Narrow" panose="020B0606020202030204" pitchFamily="34" charset="0"/>
              </a:rPr>
              <a:t>FORUM</a:t>
            </a:r>
            <a:r>
              <a:rPr lang="fr-FR" sz="1200" dirty="0">
                <a:latin typeface="Arial Narrow" panose="020B0606020202030204" pitchFamily="34" charset="0"/>
              </a:rPr>
              <a:t> et son réseau de partenaires stratégiques, </a:t>
            </a:r>
            <a:r>
              <a:rPr lang="fr-FR" sz="1200" dirty="0" smtClean="0">
                <a:latin typeface="Arial Narrow" panose="020B0606020202030204" pitchFamily="34" charset="0"/>
              </a:rPr>
              <a:t>«</a:t>
            </a:r>
            <a:r>
              <a:rPr lang="fr-FR" sz="1200" i="1" dirty="0">
                <a:latin typeface="Arial Narrow" panose="020B0606020202030204" pitchFamily="34" charset="0"/>
              </a:rPr>
              <a:t>Points focaux</a:t>
            </a:r>
            <a:r>
              <a:rPr lang="fr-FR" sz="1200" dirty="0" smtClean="0">
                <a:latin typeface="Arial Narrow" panose="020B0606020202030204" pitchFamily="34" charset="0"/>
              </a:rPr>
              <a:t>», </a:t>
            </a:r>
            <a:r>
              <a:rPr lang="fr-FR" sz="1200" dirty="0">
                <a:latin typeface="Arial Narrow" panose="020B0606020202030204" pitchFamily="34" charset="0"/>
              </a:rPr>
              <a:t>soutiennent votre entreprise en vous aidant à vous positionner sur les marchés avant, pendant et après l'événement</a:t>
            </a:r>
            <a:r>
              <a:rPr lang="fr-FR" sz="1200" dirty="0" smtClean="0">
                <a:latin typeface="Arial Narrow" panose="020B0606020202030204" pitchFamily="34" charset="0"/>
              </a:rPr>
              <a:t>.</a:t>
            </a:r>
          </a:p>
          <a:p>
            <a:pPr algn="just">
              <a:lnSpc>
                <a:spcPts val="700"/>
              </a:lnSpc>
              <a:spcBef>
                <a:spcPts val="0"/>
              </a:spcBef>
              <a:spcAft>
                <a:spcPts val="0"/>
              </a:spcAft>
            </a:pPr>
            <a:endParaRPr lang="pt-PT" sz="1200" dirty="0" smtClean="0">
              <a:latin typeface="Arial Narrow" panose="020B0606020202030204" pitchFamily="34" charset="0"/>
            </a:endParaRPr>
          </a:p>
          <a:p>
            <a:pPr algn="just">
              <a:lnSpc>
                <a:spcPts val="1200"/>
              </a:lnSpc>
              <a:spcBef>
                <a:spcPts val="0"/>
              </a:spcBef>
              <a:spcAft>
                <a:spcPts val="0"/>
              </a:spcAft>
            </a:pPr>
            <a:r>
              <a:rPr lang="fr-FR" sz="1200" dirty="0">
                <a:latin typeface="Arial Narrow" panose="020B0606020202030204" pitchFamily="34" charset="0"/>
              </a:rPr>
              <a:t>Les partenaires, ci-après dénommés </a:t>
            </a:r>
            <a:r>
              <a:rPr lang="fr-FR" sz="1200" i="1" dirty="0">
                <a:latin typeface="Arial Narrow" panose="020B0606020202030204" pitchFamily="34" charset="0"/>
              </a:rPr>
              <a:t>Points focaux</a:t>
            </a:r>
            <a:r>
              <a:rPr lang="fr-FR" sz="1200" dirty="0" smtClean="0">
                <a:latin typeface="Arial Narrow" panose="020B0606020202030204" pitchFamily="34" charset="0"/>
              </a:rPr>
              <a:t>, </a:t>
            </a:r>
            <a:r>
              <a:rPr lang="fr-FR" sz="1200" dirty="0">
                <a:latin typeface="Arial Narrow" panose="020B0606020202030204" pitchFamily="34" charset="0"/>
              </a:rPr>
              <a:t>planifient, dirigent et coordonnent les activités liées à la commercialisation et à la vente des produits et / ou services gérés par </a:t>
            </a:r>
            <a:r>
              <a:rPr lang="fr-FR" sz="1200" i="1" dirty="0">
                <a:latin typeface="Arial Narrow" panose="020B0606020202030204" pitchFamily="34" charset="0"/>
              </a:rPr>
              <a:t>ATLANTIC BUSINESS </a:t>
            </a:r>
            <a:r>
              <a:rPr lang="pt-PT" altLang="fr-FR" sz="1200" i="1" dirty="0">
                <a:latin typeface="Arial Narrow" panose="020B0606020202030204" pitchFamily="34" charset="0"/>
              </a:rPr>
              <a:t>FORUM</a:t>
            </a:r>
            <a:r>
              <a:rPr lang="fr-FR" sz="1200" dirty="0">
                <a:latin typeface="Arial Narrow" panose="020B0606020202030204" pitchFamily="34" charset="0"/>
              </a:rPr>
              <a:t>, ainsi que le soutien aux entreprises et aux entrepreneurs dans les entreprises où ils opèrent</a:t>
            </a:r>
            <a:r>
              <a:rPr lang="fr-FR" sz="1200" dirty="0" smtClean="0">
                <a:latin typeface="Arial Narrow" panose="020B0606020202030204" pitchFamily="34" charset="0"/>
              </a:rPr>
              <a:t>.</a:t>
            </a:r>
            <a:endParaRPr lang="fr-FR" sz="1400" dirty="0" smtClean="0">
              <a:latin typeface="Arial Narrow" panose="020B0606020202030204" pitchFamily="34" charset="0"/>
            </a:endParaRPr>
          </a:p>
          <a:p>
            <a:pPr algn="just">
              <a:lnSpc>
                <a:spcPts val="1200"/>
              </a:lnSpc>
              <a:spcBef>
                <a:spcPts val="0"/>
              </a:spcBef>
              <a:spcAft>
                <a:spcPts val="0"/>
              </a:spcAft>
            </a:pPr>
            <a:endParaRPr lang="pt-PT" sz="1400" dirty="0" smtClean="0">
              <a:latin typeface="Arial Narrow" panose="020B0606020202030204" pitchFamily="34" charset="0"/>
            </a:endParaRPr>
          </a:p>
          <a:p>
            <a:pPr algn="just">
              <a:lnSpc>
                <a:spcPts val="1200"/>
              </a:lnSpc>
              <a:spcBef>
                <a:spcPts val="0"/>
              </a:spcBef>
              <a:spcAft>
                <a:spcPts val="0"/>
              </a:spcAft>
            </a:pPr>
            <a:r>
              <a:rPr lang="fr-FR" sz="1200" b="1" i="1" dirty="0" smtClean="0">
                <a:solidFill>
                  <a:srgbClr val="008CBA"/>
                </a:solidFill>
                <a:latin typeface="Arial Narrow" panose="020B0606020202030204" pitchFamily="34" charset="0"/>
              </a:rPr>
              <a:t>LES ACTIVITÉS DES POINTS FOCAUX CONSISTENT EN: </a:t>
            </a:r>
            <a:endParaRPr lang="pt-PT" sz="1200" b="1" i="1" dirty="0">
              <a:solidFill>
                <a:srgbClr val="008CBA"/>
              </a:solidFill>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La coordination des activités du réseau </a:t>
            </a:r>
            <a:r>
              <a:rPr lang="fr-FR" sz="1200" dirty="0" smtClean="0">
                <a:latin typeface="Arial Narrow" panose="020B0606020202030204" pitchFamily="34" charset="0"/>
              </a:rPr>
              <a:t>d'entreprises</a:t>
            </a:r>
            <a:r>
              <a:rPr lang="fr-FR" sz="1200" dirty="0" smtClean="0">
                <a:solidFill>
                  <a:srgbClr val="FF0000"/>
                </a:solidFill>
                <a:latin typeface="Arial Narrow" panose="020B0606020202030204" pitchFamily="34" charset="0"/>
              </a:rPr>
              <a:t> </a:t>
            </a:r>
            <a:r>
              <a:rPr lang="fr-FR" sz="1200" dirty="0">
                <a:latin typeface="Arial Narrow" panose="020B0606020202030204" pitchFamily="34" charset="0"/>
              </a:rPr>
              <a:t>dans la zone géographique sous sa direction</a:t>
            </a:r>
            <a:r>
              <a:rPr lang="pt-PT" sz="1200" dirty="0" smtClean="0">
                <a:latin typeface="Arial Narrow" panose="020B0606020202030204" pitchFamily="34" charset="0"/>
              </a:rPr>
              <a:t>;</a:t>
            </a:r>
            <a:endParaRPr lang="pt-PT" sz="1200" dirty="0">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Définition et gestion du marché sous sa direction</a:t>
            </a:r>
            <a:r>
              <a:rPr lang="pt-PT" sz="1200" dirty="0" smtClean="0">
                <a:latin typeface="Arial Narrow" panose="020B0606020202030204" pitchFamily="34" charset="0"/>
              </a:rPr>
              <a:t>;</a:t>
            </a:r>
            <a:endParaRPr lang="pt-PT" sz="1200" dirty="0">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Planification et ordonnancement des réunions</a:t>
            </a:r>
            <a:r>
              <a:rPr lang="pt-PT" sz="1200" dirty="0" smtClean="0">
                <a:latin typeface="Arial Narrow" panose="020B0606020202030204" pitchFamily="34" charset="0"/>
              </a:rPr>
              <a:t>;</a:t>
            </a:r>
            <a:endParaRPr lang="pt-PT" sz="1200" dirty="0">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Enquête sur les opportunités et les besoins des entreprises du réseau</a:t>
            </a:r>
            <a:r>
              <a:rPr lang="pt-PT" sz="1200" dirty="0" smtClean="0">
                <a:latin typeface="Arial Narrow" panose="020B0606020202030204" pitchFamily="34" charset="0"/>
              </a:rPr>
              <a:t>;</a:t>
            </a:r>
            <a:endParaRPr lang="pt-PT" sz="1200" dirty="0">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pt-PT" sz="1200" dirty="0" err="1">
                <a:latin typeface="Arial Narrow" panose="020B0606020202030204" pitchFamily="34" charset="0"/>
              </a:rPr>
              <a:t>Préparation</a:t>
            </a:r>
            <a:r>
              <a:rPr lang="pt-PT" sz="1200" dirty="0">
                <a:latin typeface="Arial Narrow" panose="020B0606020202030204" pitchFamily="34" charset="0"/>
              </a:rPr>
              <a:t> de la </a:t>
            </a:r>
            <a:r>
              <a:rPr lang="pt-PT" sz="1200" dirty="0" err="1">
                <a:latin typeface="Arial Narrow" panose="020B0606020202030204" pitchFamily="34" charset="0"/>
              </a:rPr>
              <a:t>proposition</a:t>
            </a:r>
            <a:r>
              <a:rPr lang="pt-PT" sz="1200" dirty="0">
                <a:latin typeface="Arial Narrow" panose="020B0606020202030204" pitchFamily="34" charset="0"/>
              </a:rPr>
              <a:t>;</a:t>
            </a: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Les négociations avec les entités publiques chargées d'attirer les investissements étrangers dans le pays concerné, afin d'obtenir les </a:t>
            </a:r>
            <a:r>
              <a:rPr lang="fr-FR" sz="1200" dirty="0" smtClean="0">
                <a:latin typeface="Arial Narrow" panose="020B0606020202030204" pitchFamily="34" charset="0"/>
              </a:rPr>
              <a:t>bénéfices </a:t>
            </a:r>
            <a:r>
              <a:rPr lang="fr-FR" sz="1200" dirty="0">
                <a:latin typeface="Arial Narrow" panose="020B0606020202030204" pitchFamily="34" charset="0"/>
              </a:rPr>
              <a:t>et les avantages juridiques pour les entreprises intéressées</a:t>
            </a:r>
            <a:r>
              <a:rPr lang="pt-PT" sz="1200" dirty="0" smtClean="0">
                <a:latin typeface="Arial Narrow" panose="020B0606020202030204" pitchFamily="34" charset="0"/>
              </a:rPr>
              <a:t>;</a:t>
            </a:r>
            <a:endParaRPr lang="pt-PT" sz="1200" dirty="0">
              <a:latin typeface="Arial Narrow" panose="020B0606020202030204" pitchFamily="34" charset="0"/>
            </a:endParaRP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Assurance de la qualité des initiatives commerciales sur le territoire où les entreprises de réseau fonctionnent</a:t>
            </a:r>
            <a:r>
              <a:rPr lang="pt-PT" sz="1200" dirty="0" smtClean="0">
                <a:latin typeface="Arial Narrow" panose="020B0606020202030204" pitchFamily="34" charset="0"/>
              </a:rPr>
              <a:t>;</a:t>
            </a:r>
            <a:r>
              <a:rPr lang="pt-PT" sz="1200" dirty="0">
                <a:latin typeface="Arial Narrow" panose="020B0606020202030204" pitchFamily="34" charset="0"/>
              </a:rPr>
              <a:t> </a:t>
            </a: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pt-PT" sz="1200" dirty="0" err="1">
                <a:latin typeface="Arial Narrow" panose="020B0606020202030204" pitchFamily="34" charset="0"/>
              </a:rPr>
              <a:t>Analyse</a:t>
            </a:r>
            <a:r>
              <a:rPr lang="pt-PT" sz="1200" dirty="0">
                <a:latin typeface="Arial Narrow" panose="020B0606020202030204" pitchFamily="34" charset="0"/>
              </a:rPr>
              <a:t> de </a:t>
            </a:r>
            <a:r>
              <a:rPr lang="pt-PT" sz="1200" dirty="0" err="1">
                <a:latin typeface="Arial Narrow" panose="020B0606020202030204" pitchFamily="34" charset="0"/>
              </a:rPr>
              <a:t>marché</a:t>
            </a:r>
            <a:r>
              <a:rPr lang="pt-PT" sz="1200" dirty="0">
                <a:latin typeface="Arial Narrow" panose="020B0606020202030204" pitchFamily="34" charset="0"/>
              </a:rPr>
              <a:t>;</a:t>
            </a:r>
          </a:p>
          <a:p>
            <a:pPr algn="just">
              <a:lnSpc>
                <a:spcPts val="1200"/>
              </a:lnSpc>
              <a:spcBef>
                <a:spcPts val="0"/>
              </a:spcBef>
              <a:spcAft>
                <a:spcPts val="0"/>
              </a:spcAft>
            </a:pPr>
            <a:r>
              <a:rPr lang="pt-PT" sz="1200" dirty="0">
                <a:solidFill>
                  <a:srgbClr val="008CBA"/>
                </a:solidFill>
                <a:latin typeface="Arial Narrow" panose="020B0606020202030204" pitchFamily="34" charset="0"/>
              </a:rPr>
              <a:t>■ </a:t>
            </a:r>
            <a:r>
              <a:rPr lang="fr-FR" sz="1200" dirty="0">
                <a:latin typeface="Arial Narrow" panose="020B0606020202030204" pitchFamily="34" charset="0"/>
              </a:rPr>
              <a:t>Assurer les affaires entre les clients et les </a:t>
            </a:r>
            <a:r>
              <a:rPr lang="fr-FR" sz="1200" dirty="0" smtClean="0">
                <a:latin typeface="Arial Narrow" panose="020B0606020202030204" pitchFamily="34" charset="0"/>
              </a:rPr>
              <a:t>fournisseurs.</a:t>
            </a:r>
            <a:endParaRPr lang="pt-PT" sz="1200" dirty="0">
              <a:latin typeface="Arial Narrow" panose="020B0606020202030204" pitchFamily="3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15"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6</a:t>
            </a:fld>
            <a:endParaRPr lang="fr-FR" altLang="pt-PT" sz="1200" b="1" i="1" u="sng" dirty="0" smtClean="0">
              <a:solidFill>
                <a:srgbClr val="00B4B2"/>
              </a:solidFill>
            </a:endParaRPr>
          </a:p>
        </p:txBody>
      </p:sp>
      <p:pic>
        <p:nvPicPr>
          <p:cNvPr id="19" name="Imagem9"/>
          <p:cNvPicPr>
            <a:picLocks noChangeAspect="1"/>
          </p:cNvPicPr>
          <p:nvPr/>
        </p:nvPicPr>
        <p:blipFill>
          <a:blip r:embed="rId6"/>
          <a:stretch>
            <a:fillRect/>
          </a:stretch>
        </p:blipFill>
        <p:spPr>
          <a:xfrm>
            <a:off x="11830049" y="6569065"/>
            <a:ext cx="351155" cy="271790"/>
          </a:xfrm>
          <a:prstGeom prst="rect">
            <a:avLst/>
          </a:prstGeom>
          <a:noFill/>
          <a:ln>
            <a:noFill/>
          </a:ln>
          <a:effectLst/>
        </p:spPr>
      </p:pic>
      <p:sp>
        <p:nvSpPr>
          <p:cNvPr id="21" name="TextBox 20"/>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2" name="Picture 2" descr="E:\DOSSIER 2020\bconference\logos\unicv\logotipo_unicv_final-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riângulo Retângulo 5"/>
          <p:cNvSpPr/>
          <p:nvPr/>
        </p:nvSpPr>
        <p:spPr>
          <a:xfrm flipH="1">
            <a:off x="-10796" y="239395"/>
            <a:ext cx="12198985"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18" name="Imagem 17" descr="LOGO-Paises ecowas"/>
          <p:cNvPicPr>
            <a:picLocks noChangeAspect="1"/>
          </p:cNvPicPr>
          <p:nvPr/>
        </p:nvPicPr>
        <p:blipFill>
          <a:blip r:embed="rId2"/>
          <a:stretch>
            <a:fillRect/>
          </a:stretch>
        </p:blipFill>
        <p:spPr>
          <a:xfrm>
            <a:off x="10795" y="2979420"/>
            <a:ext cx="3897630" cy="3858260"/>
          </a:xfrm>
          <a:prstGeom prst="rect">
            <a:avLst/>
          </a:prstGeom>
        </p:spPr>
      </p:pic>
      <p:pic>
        <p:nvPicPr>
          <p:cNvPr id="12" name="Imagem 11"/>
          <p:cNvPicPr>
            <a:picLocks noChangeAspect="1"/>
          </p:cNvPicPr>
          <p:nvPr/>
        </p:nvPicPr>
        <p:blipFill>
          <a:blip r:embed="rId3"/>
          <a:stretch>
            <a:fillRect/>
          </a:stretch>
        </p:blipFill>
        <p:spPr>
          <a:xfrm>
            <a:off x="315595" y="1340485"/>
            <a:ext cx="2413000" cy="1356995"/>
          </a:xfrm>
          <a:prstGeom prst="rect">
            <a:avLst/>
          </a:prstGeom>
        </p:spPr>
      </p:pic>
      <p:pic>
        <p:nvPicPr>
          <p:cNvPr id="90" name="Imagem 89" descr="logo"/>
          <p:cNvPicPr>
            <a:picLocks noChangeAspect="1"/>
          </p:cNvPicPr>
          <p:nvPr/>
        </p:nvPicPr>
        <p:blipFill>
          <a:blip r:embed="rId4"/>
          <a:stretch>
            <a:fillRect/>
          </a:stretch>
        </p:blipFill>
        <p:spPr>
          <a:xfrm>
            <a:off x="-10795" y="120650"/>
            <a:ext cx="4168140" cy="915035"/>
          </a:xfrm>
          <a:prstGeom prst="rect">
            <a:avLst/>
          </a:prstGeom>
        </p:spPr>
      </p:pic>
      <p:sp>
        <p:nvSpPr>
          <p:cNvPr id="6" name="CaixaDeTexto 5"/>
          <p:cNvSpPr txBox="1"/>
          <p:nvPr/>
        </p:nvSpPr>
        <p:spPr>
          <a:xfrm>
            <a:off x="3843020" y="716280"/>
            <a:ext cx="8147685" cy="5844677"/>
          </a:xfrm>
          <a:prstGeom prst="rect">
            <a:avLst/>
          </a:prstGeom>
          <a:noFill/>
        </p:spPr>
        <p:txBody>
          <a:bodyPr wrap="square">
            <a:spAutoFit/>
          </a:bodyPr>
          <a:lstStyle/>
          <a:p>
            <a:pPr algn="just"/>
            <a:r>
              <a:rPr lang="fr-FR" sz="1400" b="1" i="1" dirty="0" smtClean="0">
                <a:solidFill>
                  <a:srgbClr val="008CBA"/>
                </a:solidFill>
                <a:latin typeface="Arial Narrow" panose="020B0606020202030204" pitchFamily="34" charset="0"/>
              </a:rPr>
              <a:t>LES RESPONSABILITÉS DES </a:t>
            </a:r>
            <a:r>
              <a:rPr lang="fr-FR" sz="1400" b="1" i="1" dirty="0">
                <a:solidFill>
                  <a:srgbClr val="008CBA"/>
                </a:solidFill>
                <a:latin typeface="Arial Narrow" panose="020B0606020202030204" pitchFamily="34" charset="0"/>
              </a:rPr>
              <a:t>POINTS FOCAUX COMPRENNENT </a:t>
            </a:r>
            <a:r>
              <a:rPr lang="fr-FR" sz="1400" b="1" i="1" dirty="0" smtClean="0">
                <a:solidFill>
                  <a:srgbClr val="008CBA"/>
                </a:solidFill>
                <a:latin typeface="Arial Narrow" panose="020B0606020202030204" pitchFamily="34" charset="0"/>
              </a:rPr>
              <a:t>NOTAMMENT </a:t>
            </a:r>
            <a:r>
              <a:rPr lang="pt-PT" sz="1400" b="1" i="1" dirty="0" smtClean="0">
                <a:solidFill>
                  <a:srgbClr val="008CBA"/>
                </a:solidFill>
                <a:latin typeface="Arial Narrow" panose="020B0606020202030204" pitchFamily="34" charset="0"/>
              </a:rPr>
              <a:t>:</a:t>
            </a:r>
            <a:r>
              <a:rPr lang="pt-PT" sz="1400" b="1" i="1" dirty="0">
                <a:solidFill>
                  <a:srgbClr val="008CBA"/>
                </a:solidFill>
                <a:latin typeface="Arial Narrow" panose="020B0606020202030204" pitchFamily="34" charset="0"/>
              </a:rPr>
              <a:t> </a:t>
            </a:r>
          </a:p>
          <a:p>
            <a:pPr lvl="1" algn="just">
              <a:lnSpc>
                <a:spcPts val="1200"/>
              </a:lnSpc>
            </a:pPr>
            <a:r>
              <a:rPr lang="pt-PT" sz="1200" dirty="0">
                <a:solidFill>
                  <a:srgbClr val="008CBA"/>
                </a:solidFill>
                <a:latin typeface="Arial Narrow" panose="020B0606020202030204" pitchFamily="34" charset="0"/>
              </a:rPr>
              <a:t>■ </a:t>
            </a:r>
            <a:r>
              <a:rPr lang="fr-FR" sz="1400" dirty="0">
                <a:latin typeface="Arial Narrow" panose="020B0606020202030204" pitchFamily="34" charset="0"/>
              </a:rPr>
              <a:t>Coordination et gestion des intérêts des sociétés de réseau dans les domaines où elles opèrent</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a:t>
            </a:r>
            <a:r>
              <a:rPr lang="pt-PT" sz="800" dirty="0" smtClean="0">
                <a:solidFill>
                  <a:srgbClr val="FFFF00"/>
                </a:solidFill>
                <a:latin typeface="Arial Narrow" panose="020B0606020202030204" pitchFamily="34" charset="0"/>
              </a:rPr>
              <a:t> </a:t>
            </a:r>
            <a:r>
              <a:rPr lang="fr-FR" sz="1400" dirty="0">
                <a:latin typeface="Arial Narrow" panose="020B0606020202030204" pitchFamily="34" charset="0"/>
              </a:rPr>
              <a:t>Validation et suivi des propositions soumises par les sociétés du réseau</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Suivi des affaires </a:t>
            </a:r>
            <a:r>
              <a:rPr lang="fr-FR" sz="1400" dirty="0" smtClean="0">
                <a:latin typeface="Arial Narrow" panose="020B0606020202030204" pitchFamily="34" charset="0"/>
              </a:rPr>
              <a:t>promues </a:t>
            </a:r>
            <a:r>
              <a:rPr lang="fr-FR" sz="1400" dirty="0">
                <a:latin typeface="Arial Narrow" panose="020B0606020202030204" pitchFamily="34" charset="0"/>
              </a:rPr>
              <a:t>par les sociétés de réseau</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Préparation de rapports périodiques et promotion d'informations sur les opportunités commerciales et les partenariats avec le secteur privé dans leurs pays </a:t>
            </a:r>
            <a:r>
              <a:rPr lang="fr-FR" sz="1400" dirty="0" smtClean="0">
                <a:latin typeface="Arial Narrow" panose="020B0606020202030204" pitchFamily="34" charset="0"/>
              </a:rPr>
              <a:t>respectifs</a:t>
            </a:r>
            <a:r>
              <a:rPr lang="pt-PT" sz="1400" dirty="0" smtClean="0">
                <a:latin typeface="Arial Narrow" panose="020B0606020202030204" pitchFamily="34" charset="0"/>
              </a:rPr>
              <a:t>;</a:t>
            </a:r>
            <a:r>
              <a:rPr lang="pt-PT" sz="1400" dirty="0">
                <a:latin typeface="Arial Narrow" panose="020B0606020202030204" pitchFamily="34" charset="0"/>
              </a:rPr>
              <a:t> </a:t>
            </a: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Surveiller la satisfaction des entreprises locales dans le réseau d'entreprises</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Proposer des solutions et des conditions pour la livraison de produits et services</a:t>
            </a:r>
            <a:r>
              <a:rPr lang="pt-PT" sz="1400" dirty="0" smtClean="0">
                <a:latin typeface="Arial Narrow" panose="020B0606020202030204" pitchFamily="34" charset="0"/>
              </a:rPr>
              <a:t>;</a:t>
            </a:r>
            <a:r>
              <a:rPr lang="pt-PT" sz="1400" dirty="0">
                <a:latin typeface="Arial Narrow" panose="020B0606020202030204" pitchFamily="34" charset="0"/>
              </a:rPr>
              <a:t> </a:t>
            </a: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Mise à jour de la base de données des clients, fournisseurs et sociétés de réseau en général</a:t>
            </a:r>
            <a:r>
              <a:rPr lang="pt-PT" sz="1400" dirty="0" smtClean="0">
                <a:latin typeface="Arial Narrow" panose="020B0606020202030204" pitchFamily="34" charset="0"/>
              </a:rPr>
              <a:t>;</a:t>
            </a:r>
            <a:r>
              <a:rPr lang="pt-PT" sz="1400" dirty="0">
                <a:latin typeface="Arial Narrow" panose="020B0606020202030204" pitchFamily="34" charset="0"/>
              </a:rPr>
              <a:t> </a:t>
            </a: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Proposer une liste de produits prioritaires sur le marché sous leur coordination</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Préparation d'un rapport périodique sur les besoins du marché </a:t>
            </a:r>
            <a:r>
              <a:rPr lang="pt-PT" sz="1400" dirty="0">
                <a:latin typeface="Arial Narrow" panose="020B0606020202030204" pitchFamily="34" charset="0"/>
              </a:rPr>
              <a:t> ;</a:t>
            </a: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Définir des campagnes de promotion pour </a:t>
            </a:r>
            <a:r>
              <a:rPr lang="fr-FR" sz="1400" dirty="0" smtClean="0">
                <a:latin typeface="Arial Narrow" panose="020B0606020202030204" pitchFamily="34" charset="0"/>
              </a:rPr>
              <a:t>leur </a:t>
            </a:r>
            <a:r>
              <a:rPr lang="fr-FR" sz="1400" dirty="0">
                <a:latin typeface="Arial Narrow" panose="020B0606020202030204" pitchFamily="34" charset="0"/>
              </a:rPr>
              <a:t>territoire d'affaires</a:t>
            </a:r>
            <a:r>
              <a:rPr lang="pt-PT" sz="1400" dirty="0" smtClean="0">
                <a:latin typeface="Arial Narrow" panose="020B0606020202030204" pitchFamily="34" charset="0"/>
              </a:rPr>
              <a:t>;</a:t>
            </a:r>
            <a:r>
              <a:rPr lang="pt-PT" sz="1400" dirty="0">
                <a:latin typeface="Arial Narrow" panose="020B0606020202030204" pitchFamily="34" charset="0"/>
              </a:rPr>
              <a:t> </a:t>
            </a: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S'assurer que les objectifs de vente sont atteints, définir et suivre les écarts, mettre en place des actions correctives si nécessaire</a:t>
            </a:r>
            <a:r>
              <a:rPr lang="pt-PT" sz="1400" dirty="0" smtClean="0">
                <a:latin typeface="Arial Narrow" panose="020B0606020202030204" pitchFamily="34" charset="0"/>
              </a:rPr>
              <a:t>;</a:t>
            </a:r>
            <a:r>
              <a:rPr lang="pt-PT" sz="1400" dirty="0">
                <a:latin typeface="Arial Narrow" panose="020B0606020202030204" pitchFamily="34" charset="0"/>
              </a:rPr>
              <a:t> </a:t>
            </a:r>
          </a:p>
          <a:p>
            <a:pPr lvl="1" algn="just">
              <a:lnSpc>
                <a:spcPts val="1200"/>
              </a:lnSpc>
            </a:pPr>
            <a:endParaRPr lang="pt-PT" sz="8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Etudier et analyser les différents segments de marché et canaux de distribution, proposer des politiques à adopter</a:t>
            </a:r>
            <a:r>
              <a:rPr lang="pt-PT" sz="1400" dirty="0" smtClean="0">
                <a:latin typeface="Arial Narrow" panose="020B0606020202030204" pitchFamily="34" charset="0"/>
              </a:rPr>
              <a:t>;</a:t>
            </a:r>
            <a:endParaRPr lang="pt-PT" sz="1400" dirty="0">
              <a:latin typeface="Arial Narrow" panose="020B0606020202030204" pitchFamily="34" charset="0"/>
            </a:endParaRPr>
          </a:p>
          <a:p>
            <a:pPr lvl="1" algn="just">
              <a:lnSpc>
                <a:spcPts val="1200"/>
              </a:lnSpc>
            </a:pPr>
            <a:endParaRPr lang="pt-PT" sz="1400" dirty="0" smtClean="0">
              <a:latin typeface="Arial Narrow" panose="020B0606020202030204" pitchFamily="34" charset="0"/>
            </a:endParaRPr>
          </a:p>
          <a:p>
            <a:pPr lvl="1" algn="just">
              <a:lnSpc>
                <a:spcPts val="1200"/>
              </a:lnSpc>
            </a:pPr>
            <a:r>
              <a:rPr lang="pt-PT" sz="1200" dirty="0" smtClean="0">
                <a:solidFill>
                  <a:srgbClr val="008CBA"/>
                </a:solidFill>
                <a:latin typeface="Arial Narrow" panose="020B0606020202030204" pitchFamily="34" charset="0"/>
              </a:rPr>
              <a:t>■ </a:t>
            </a:r>
            <a:r>
              <a:rPr lang="fr-FR" sz="1400" dirty="0">
                <a:latin typeface="Arial Narrow" panose="020B0606020202030204" pitchFamily="34" charset="0"/>
              </a:rPr>
              <a:t>Créer et suivre la mise en œuvre d'un plan </a:t>
            </a:r>
            <a:r>
              <a:rPr lang="pt-PT" altLang="fr-FR" sz="1400" dirty="0">
                <a:latin typeface="Arial Narrow" panose="020B0606020202030204" pitchFamily="34" charset="0"/>
              </a:rPr>
              <a:t>de </a:t>
            </a:r>
            <a:r>
              <a:rPr lang="fr-FR" sz="1400" dirty="0">
                <a:latin typeface="Arial Narrow" panose="020B0606020202030204" pitchFamily="34" charset="0"/>
              </a:rPr>
              <a:t>marketing </a:t>
            </a:r>
            <a:r>
              <a:rPr lang="fr-FR" sz="1400" dirty="0" smtClean="0">
                <a:latin typeface="Arial Narrow" panose="020B0606020202030204" pitchFamily="34" charset="0"/>
              </a:rPr>
              <a:t>régulier</a:t>
            </a:r>
            <a:r>
              <a:rPr lang="pt-PT" sz="1400" dirty="0" smtClean="0">
                <a:latin typeface="Arial Narrow" panose="020B0606020202030204" pitchFamily="34" charset="0"/>
              </a:rPr>
              <a:t>.</a:t>
            </a:r>
            <a:endParaRPr lang="pt-PT" sz="1400" dirty="0">
              <a:latin typeface="Arial Narrow" panose="020B0606020202030204" pitchFamily="34" charset="0"/>
            </a:endParaRPr>
          </a:p>
          <a:p>
            <a:pPr algn="just">
              <a:lnSpc>
                <a:spcPct val="85000"/>
              </a:lnSpc>
              <a:spcBef>
                <a:spcPts val="0"/>
              </a:spcBef>
              <a:spcAft>
                <a:spcPts val="0"/>
              </a:spcAft>
            </a:pPr>
            <a:r>
              <a:rPr lang="pt-PT" sz="1400" dirty="0">
                <a:latin typeface="Arial Narrow" panose="020B0606020202030204" pitchFamily="34" charset="0"/>
              </a:rPr>
              <a:t> </a:t>
            </a:r>
          </a:p>
          <a:p>
            <a:pPr algn="just"/>
            <a:r>
              <a:rPr lang="fr-FR" sz="1400" dirty="0">
                <a:latin typeface="Arial Narrow" panose="020B0606020202030204" pitchFamily="34" charset="0"/>
              </a:rPr>
              <a:t>Pour l'événement de </a:t>
            </a:r>
            <a:r>
              <a:rPr lang="pt-PT" sz="1400" dirty="0" smtClean="0">
                <a:latin typeface="Arial Narrow" panose="020B0606020202030204" pitchFamily="34" charset="0"/>
              </a:rPr>
              <a:t>Mars</a:t>
            </a:r>
            <a:r>
              <a:rPr lang="fr-FR" sz="1400" dirty="0" smtClean="0">
                <a:latin typeface="Arial Narrow" panose="020B0606020202030204" pitchFamily="34" charset="0"/>
              </a:rPr>
              <a:t> 2022 </a:t>
            </a:r>
            <a:r>
              <a:rPr lang="fr-FR" sz="1400" dirty="0">
                <a:latin typeface="Arial Narrow" panose="020B0606020202030204" pitchFamily="34" charset="0"/>
              </a:rPr>
              <a:t>au Cap-Vert, le Business Round </a:t>
            </a:r>
            <a:r>
              <a:rPr lang="fr-FR" sz="1400" dirty="0" smtClean="0">
                <a:latin typeface="Arial Narrow" panose="020B0606020202030204" pitchFamily="34" charset="0"/>
              </a:rPr>
              <a:t>se </a:t>
            </a:r>
            <a:r>
              <a:rPr lang="fr-FR" sz="1400" dirty="0">
                <a:latin typeface="Arial Narrow" panose="020B0606020202030204" pitchFamily="34" charset="0"/>
              </a:rPr>
              <a:t>tiendra le </a:t>
            </a:r>
            <a:r>
              <a:rPr lang="pt-PT" sz="1400" dirty="0" smtClean="0">
                <a:latin typeface="Arial Narrow" panose="020B0606020202030204" pitchFamily="34" charset="0"/>
              </a:rPr>
              <a:t>19</a:t>
            </a:r>
            <a:r>
              <a:rPr lang="fr-FR" sz="1400" dirty="0" smtClean="0">
                <a:latin typeface="Arial Narrow" panose="020B0606020202030204" pitchFamily="34" charset="0"/>
              </a:rPr>
              <a:t> </a:t>
            </a:r>
            <a:r>
              <a:rPr lang="pt-PT" altLang="fr-FR" sz="1400" dirty="0" smtClean="0">
                <a:latin typeface="Arial Narrow" panose="020B0606020202030204" pitchFamily="34" charset="0"/>
              </a:rPr>
              <a:t>Mars</a:t>
            </a:r>
            <a:r>
              <a:rPr lang="fr-FR" sz="1400" dirty="0" smtClean="0">
                <a:latin typeface="Arial Narrow" panose="020B0606020202030204" pitchFamily="34" charset="0"/>
              </a:rPr>
              <a:t> 202</a:t>
            </a:r>
            <a:r>
              <a:rPr lang="pt-PT" sz="1400" dirty="0">
                <a:latin typeface="Arial Narrow" panose="020B0606020202030204" pitchFamily="34" charset="0"/>
              </a:rPr>
              <a:t>2</a:t>
            </a:r>
            <a:r>
              <a:rPr lang="fr-FR" sz="1400" dirty="0" smtClean="0">
                <a:latin typeface="Arial Narrow" panose="020B0606020202030204" pitchFamily="34" charset="0"/>
              </a:rPr>
              <a:t>, de </a:t>
            </a:r>
            <a:r>
              <a:rPr lang="fr-FR" sz="1400" dirty="0">
                <a:latin typeface="Arial Narrow" panose="020B0606020202030204" pitchFamily="34" charset="0"/>
              </a:rPr>
              <a:t>0</a:t>
            </a:r>
            <a:r>
              <a:rPr lang="pt-PT" altLang="fr-FR" sz="1400" dirty="0" smtClean="0">
                <a:latin typeface="Arial Narrow" panose="020B0606020202030204" pitchFamily="34" charset="0"/>
              </a:rPr>
              <a:t>8:</a:t>
            </a:r>
            <a:r>
              <a:rPr lang="fr-FR" sz="1400" dirty="0" smtClean="0">
                <a:latin typeface="Arial Narrow" panose="020B0606020202030204" pitchFamily="34" charset="0"/>
              </a:rPr>
              <a:t>15 </a:t>
            </a:r>
            <a:r>
              <a:rPr lang="fr-FR" sz="1400" dirty="0">
                <a:latin typeface="Arial Narrow" panose="020B0606020202030204" pitchFamily="34" charset="0"/>
              </a:rPr>
              <a:t>à </a:t>
            </a:r>
            <a:r>
              <a:rPr lang="fr-FR" sz="1400" dirty="0" smtClean="0">
                <a:latin typeface="Arial Narrow" panose="020B0606020202030204" pitchFamily="34" charset="0"/>
              </a:rPr>
              <a:t>1</a:t>
            </a:r>
            <a:r>
              <a:rPr lang="pt-PT" sz="1400" dirty="0" smtClean="0">
                <a:latin typeface="Arial Narrow" panose="020B0606020202030204" pitchFamily="34" charset="0"/>
              </a:rPr>
              <a:t>9</a:t>
            </a:r>
            <a:r>
              <a:rPr lang="fr-FR" sz="1400" dirty="0">
                <a:latin typeface="Arial Narrow" panose="020B0606020202030204" pitchFamily="34" charset="0"/>
              </a:rPr>
              <a:t>:</a:t>
            </a:r>
            <a:r>
              <a:rPr lang="pt-PT" sz="1400" dirty="0" smtClean="0">
                <a:latin typeface="Arial Narrow" panose="020B0606020202030204" pitchFamily="34" charset="0"/>
              </a:rPr>
              <a:t>0</a:t>
            </a:r>
            <a:r>
              <a:rPr lang="fr-FR" sz="1400" dirty="0" smtClean="0">
                <a:latin typeface="Arial Narrow" panose="020B0606020202030204" pitchFamily="34" charset="0"/>
              </a:rPr>
              <a:t>0</a:t>
            </a:r>
            <a:r>
              <a:rPr lang="fr-FR" sz="1400" dirty="0">
                <a:latin typeface="Arial Narrow" panose="020B0606020202030204" pitchFamily="34" charset="0"/>
              </a:rPr>
              <a:t>.</a:t>
            </a:r>
            <a:endParaRPr lang="pt-PT" sz="1400" dirty="0">
              <a:latin typeface="Arial Narrow" panose="020B0606020202030204" pitchFamily="34" charset="0"/>
            </a:endParaRPr>
          </a:p>
          <a:p>
            <a:pPr algn="just">
              <a:lnSpc>
                <a:spcPct val="85000"/>
              </a:lnSpc>
              <a:spcBef>
                <a:spcPts val="0"/>
              </a:spcBef>
              <a:spcAft>
                <a:spcPts val="0"/>
              </a:spcAft>
            </a:pPr>
            <a:endParaRPr lang="pt-PT" sz="1400" dirty="0" smtClean="0">
              <a:latin typeface="Arial Narrow" panose="020B0606020202030204" pitchFamily="34" charset="0"/>
            </a:endParaRPr>
          </a:p>
          <a:p>
            <a:pPr algn="just"/>
            <a:r>
              <a:rPr lang="fr-FR" sz="1400" dirty="0">
                <a:latin typeface="Arial Narrow" panose="020B0606020202030204" pitchFamily="34" charset="0"/>
              </a:rPr>
              <a:t>Les fonctions des </a:t>
            </a:r>
            <a:r>
              <a:rPr lang="fr-FR" sz="1400" i="1" dirty="0">
                <a:latin typeface="Arial Narrow" panose="020B0606020202030204" pitchFamily="34" charset="0"/>
              </a:rPr>
              <a:t>POINTS FOCAUX </a:t>
            </a:r>
            <a:r>
              <a:rPr lang="fr-FR" sz="1400" dirty="0" smtClean="0">
                <a:latin typeface="Arial Narrow" panose="020B0606020202030204" pitchFamily="34" charset="0"/>
              </a:rPr>
              <a:t>sont </a:t>
            </a:r>
            <a:r>
              <a:rPr lang="fr-FR" sz="1400" dirty="0">
                <a:latin typeface="Arial Narrow" panose="020B0606020202030204" pitchFamily="34" charset="0"/>
              </a:rPr>
              <a:t>très importantes, et dans chaque pays où </a:t>
            </a:r>
            <a:r>
              <a:rPr lang="fr-FR" sz="1400" i="1" dirty="0">
                <a:latin typeface="Arial Narrow" panose="020B0606020202030204" pitchFamily="34" charset="0"/>
              </a:rPr>
              <a:t>ATLANTIC BUSINESS </a:t>
            </a:r>
            <a:r>
              <a:rPr lang="pt-PT" altLang="fr-FR" sz="1400" i="1" dirty="0">
                <a:latin typeface="Arial Narrow" panose="020B0606020202030204" pitchFamily="34" charset="0"/>
              </a:rPr>
              <a:t>FORUM</a:t>
            </a:r>
            <a:r>
              <a:rPr lang="fr-FR" sz="1400" dirty="0">
                <a:latin typeface="Arial Narrow" panose="020B0606020202030204" pitchFamily="34" charset="0"/>
              </a:rPr>
              <a:t> opère, il y aura une équipe coordonnée par un </a:t>
            </a:r>
            <a:r>
              <a:rPr lang="fr-FR" sz="1400" i="1" dirty="0">
                <a:latin typeface="Arial Narrow" panose="020B0606020202030204" pitchFamily="34" charset="0"/>
              </a:rPr>
              <a:t>POINTS FOCAUX </a:t>
            </a:r>
            <a:r>
              <a:rPr lang="fr-FR" sz="1400" dirty="0" smtClean="0">
                <a:latin typeface="Arial Narrow" panose="020B0606020202030204" pitchFamily="34" charset="0"/>
              </a:rPr>
              <a:t>, </a:t>
            </a:r>
            <a:r>
              <a:rPr lang="fr-FR" sz="1400" dirty="0">
                <a:latin typeface="Arial Narrow" panose="020B0606020202030204" pitchFamily="34" charset="0"/>
              </a:rPr>
              <a:t>complétant son action avec celle de responsable représentant </a:t>
            </a:r>
            <a:r>
              <a:rPr lang="fr-FR" sz="1400" i="1" dirty="0">
                <a:latin typeface="Arial Narrow" panose="020B0606020202030204" pitchFamily="34" charset="0"/>
              </a:rPr>
              <a:t>ATLANTIC BUSINESS </a:t>
            </a:r>
            <a:r>
              <a:rPr lang="pt-PT" altLang="fr-FR" sz="1400" i="1" dirty="0">
                <a:latin typeface="Arial Narrow" panose="020B0606020202030204" pitchFamily="34" charset="0"/>
              </a:rPr>
              <a:t>FORUM</a:t>
            </a:r>
            <a:r>
              <a:rPr lang="pt-PT" sz="1200" dirty="0" smtClean="0">
                <a:latin typeface="Arial Narrow" panose="020B0606020202030204" pitchFamily="34" charset="0"/>
              </a:rPr>
              <a:t>. </a:t>
            </a:r>
            <a:r>
              <a:rPr lang="pt-PT" sz="1200" dirty="0">
                <a:latin typeface="Arial Narrow" panose="020B0606020202030204" pitchFamily="34" charset="0"/>
              </a:rPr>
              <a:t>  </a:t>
            </a: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19"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7</a:t>
            </a:fld>
            <a:endParaRPr lang="fr-FR" altLang="pt-PT" sz="1200" b="1" i="1" u="sng" dirty="0" smtClean="0">
              <a:solidFill>
                <a:srgbClr val="00B4B2"/>
              </a:solidFill>
            </a:endParaRPr>
          </a:p>
        </p:txBody>
      </p:sp>
      <p:pic>
        <p:nvPicPr>
          <p:cNvPr id="21" name="Imagem9"/>
          <p:cNvPicPr>
            <a:picLocks noChangeAspect="1"/>
          </p:cNvPicPr>
          <p:nvPr/>
        </p:nvPicPr>
        <p:blipFill>
          <a:blip r:embed="rId6"/>
          <a:stretch>
            <a:fillRect/>
          </a:stretch>
        </p:blipFill>
        <p:spPr>
          <a:xfrm>
            <a:off x="11830049" y="6569065"/>
            <a:ext cx="351155" cy="271790"/>
          </a:xfrm>
          <a:prstGeom prst="rect">
            <a:avLst/>
          </a:prstGeom>
          <a:noFill/>
          <a:ln>
            <a:noFill/>
          </a:ln>
          <a:effectLst/>
        </p:spPr>
      </p:pic>
      <p:sp>
        <p:nvSpPr>
          <p:cNvPr id="22" name="TextBox 21"/>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3" name="Picture 2" descr="E:\DOSSIER 2020\bconference\logos\unicv\logotipo_unicv_final-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riângulo Retângulo 5"/>
          <p:cNvSpPr/>
          <p:nvPr/>
        </p:nvSpPr>
        <p:spPr>
          <a:xfrm flipH="1">
            <a:off x="-10796" y="239395"/>
            <a:ext cx="12188825" cy="6618605"/>
          </a:xfrm>
          <a:prstGeom prst="rtTriangle">
            <a:avLst/>
          </a:prstGeom>
          <a:solidFill>
            <a:schemeClr val="bg1"/>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pic>
        <p:nvPicPr>
          <p:cNvPr id="6" name="Imagem 5" descr="LOGO-Paises ecowas"/>
          <p:cNvPicPr>
            <a:picLocks noChangeAspect="1"/>
          </p:cNvPicPr>
          <p:nvPr/>
        </p:nvPicPr>
        <p:blipFill>
          <a:blip r:embed="rId2"/>
          <a:stretch>
            <a:fillRect/>
          </a:stretch>
        </p:blipFill>
        <p:spPr>
          <a:xfrm>
            <a:off x="10795" y="2979420"/>
            <a:ext cx="3897630" cy="3858260"/>
          </a:xfrm>
          <a:prstGeom prst="rect">
            <a:avLst/>
          </a:prstGeom>
        </p:spPr>
      </p:pic>
      <p:pic>
        <p:nvPicPr>
          <p:cNvPr id="8" name="Imagem 7"/>
          <p:cNvPicPr>
            <a:picLocks noChangeAspect="1"/>
          </p:cNvPicPr>
          <p:nvPr/>
        </p:nvPicPr>
        <p:blipFill>
          <a:blip r:embed="rId3"/>
          <a:stretch>
            <a:fillRect/>
          </a:stretch>
        </p:blipFill>
        <p:spPr>
          <a:xfrm>
            <a:off x="315595" y="1340485"/>
            <a:ext cx="2413000" cy="1356995"/>
          </a:xfrm>
          <a:prstGeom prst="rect">
            <a:avLst/>
          </a:prstGeom>
        </p:spPr>
      </p:pic>
      <p:sp>
        <p:nvSpPr>
          <p:cNvPr id="9" name="CaixaDeTexto 3"/>
          <p:cNvSpPr txBox="1"/>
          <p:nvPr/>
        </p:nvSpPr>
        <p:spPr>
          <a:xfrm>
            <a:off x="3559810" y="1524000"/>
            <a:ext cx="7131685" cy="1938020"/>
          </a:xfrm>
          <a:prstGeom prst="rect">
            <a:avLst/>
          </a:prstGeom>
          <a:noFill/>
        </p:spPr>
        <p:txBody>
          <a:bodyPr wrap="square">
            <a:spAutoFit/>
          </a:bodyPr>
          <a:lstStyle/>
          <a:p>
            <a:pPr algn="just"/>
            <a:r>
              <a:rPr lang="fr-FR" sz="1200" b="1" i="1" dirty="0">
                <a:solidFill>
                  <a:srgbClr val="008CBA"/>
                </a:solidFill>
                <a:latin typeface="Arial Narrow" panose="020B0606020202030204" pitchFamily="34" charset="0"/>
                <a:sym typeface="+mn-ea"/>
              </a:rPr>
              <a:t>ASSISTANCE JURIDIQUE ET INTERPRÈTE</a:t>
            </a:r>
            <a:r>
              <a:rPr lang="fr-FR" sz="1200" b="1" i="1" dirty="0" smtClean="0">
                <a:solidFill>
                  <a:srgbClr val="008CBA"/>
                </a:solidFill>
                <a:latin typeface="Arial Narrow" panose="020B0606020202030204" pitchFamily="34" charset="0"/>
                <a:sym typeface="+mn-ea"/>
              </a:rPr>
              <a:t> </a:t>
            </a:r>
            <a:r>
              <a:rPr lang="pt-PT" sz="1200" b="1" i="1" dirty="0" smtClean="0">
                <a:solidFill>
                  <a:srgbClr val="008CBA"/>
                </a:solidFill>
                <a:latin typeface="Arial Narrow" panose="020B0606020202030204" pitchFamily="34" charset="0"/>
                <a:sym typeface="+mn-ea"/>
              </a:rPr>
              <a:t>:</a:t>
            </a:r>
            <a:r>
              <a:rPr lang="pt-PT" sz="1200" b="1" i="1" dirty="0">
                <a:solidFill>
                  <a:srgbClr val="008CBA"/>
                </a:solidFill>
                <a:latin typeface="Arial Narrow" panose="020B0606020202030204" pitchFamily="34" charset="0"/>
                <a:sym typeface="+mn-ea"/>
              </a:rPr>
              <a:t> </a:t>
            </a:r>
            <a:endParaRPr lang="pt-PT" sz="1200" b="1" i="1" dirty="0">
              <a:solidFill>
                <a:srgbClr val="008CBA"/>
              </a:solidFill>
              <a:latin typeface="Arial Narrow" panose="020B0606020202030204" pitchFamily="34" charset="0"/>
            </a:endParaRPr>
          </a:p>
          <a:p>
            <a:pPr algn="just">
              <a:lnSpc>
                <a:spcPct val="100000"/>
              </a:lnSpc>
            </a:pPr>
            <a:r>
              <a:rPr sz="1200" dirty="0">
                <a:latin typeface="Arial Narrow" panose="020B0606020202030204" pitchFamily="34" charset="0"/>
                <a:sym typeface="+mn-ea"/>
              </a:rPr>
              <a:t>Deux équipes spécialisées seront en permanence à la disposition des participants au </a:t>
            </a:r>
            <a:r>
              <a:rPr sz="1200" i="1" dirty="0">
                <a:solidFill>
                  <a:srgbClr val="008CBA"/>
                </a:solidFill>
                <a:latin typeface="Arial Narrow" panose="020B0606020202030204" pitchFamily="34" charset="0"/>
                <a:sym typeface="+mn-ea"/>
              </a:rPr>
              <a:t>BUSINESS ROUND</a:t>
            </a:r>
            <a:r>
              <a:rPr sz="1200" dirty="0">
                <a:latin typeface="Arial Narrow" panose="020B0606020202030204" pitchFamily="34" charset="0"/>
                <a:sym typeface="+mn-ea"/>
              </a:rPr>
              <a:t> tout au long de la journée du </a:t>
            </a:r>
            <a:r>
              <a:rPr lang="pt-PT" sz="1200" dirty="0" smtClean="0">
                <a:latin typeface="Arial Narrow" panose="020B0606020202030204" pitchFamily="34" charset="0"/>
                <a:sym typeface="+mn-ea"/>
              </a:rPr>
              <a:t>19</a:t>
            </a:r>
            <a:r>
              <a:rPr sz="1200" dirty="0" smtClean="0">
                <a:latin typeface="Arial Narrow" panose="020B0606020202030204" pitchFamily="34" charset="0"/>
                <a:sym typeface="+mn-ea"/>
              </a:rPr>
              <a:t> </a:t>
            </a:r>
            <a:r>
              <a:rPr lang="pt-PT" sz="1200" dirty="0" smtClean="0">
                <a:latin typeface="Arial Narrow" panose="020B0606020202030204" pitchFamily="34" charset="0"/>
                <a:sym typeface="+mn-ea"/>
              </a:rPr>
              <a:t>Mars</a:t>
            </a:r>
            <a:r>
              <a:rPr sz="1200" dirty="0" smtClean="0">
                <a:latin typeface="Arial Narrow" panose="020B0606020202030204" pitchFamily="34" charset="0"/>
                <a:sym typeface="+mn-ea"/>
              </a:rPr>
              <a:t> 202</a:t>
            </a:r>
            <a:r>
              <a:rPr lang="pt-PT" sz="1200" dirty="0">
                <a:latin typeface="Arial Narrow" panose="020B0606020202030204" pitchFamily="34" charset="0"/>
                <a:sym typeface="+mn-ea"/>
              </a:rPr>
              <a:t>2</a:t>
            </a:r>
            <a:r>
              <a:rPr sz="1200" dirty="0" smtClean="0">
                <a:latin typeface="Arial Narrow" panose="020B0606020202030204" pitchFamily="34" charset="0"/>
                <a:sym typeface="+mn-ea"/>
              </a:rPr>
              <a:t>:</a:t>
            </a:r>
            <a:endParaRPr sz="1200" dirty="0">
              <a:latin typeface="Arial Narrow" panose="020B0606020202030204" pitchFamily="34" charset="0"/>
              <a:sym typeface="+mn-ea"/>
            </a:endParaRPr>
          </a:p>
          <a:p>
            <a:pPr algn="just">
              <a:lnSpc>
                <a:spcPct val="100000"/>
              </a:lnSpc>
            </a:pPr>
            <a:endParaRPr sz="1200" dirty="0">
              <a:latin typeface="Arial Narrow" panose="020B0606020202030204" pitchFamily="34" charset="0"/>
              <a:sym typeface="+mn-ea"/>
            </a:endParaRPr>
          </a:p>
          <a:p>
            <a:pPr lvl="1" algn="just">
              <a:lnSpc>
                <a:spcPct val="100000"/>
              </a:lnSpc>
            </a:pPr>
            <a:r>
              <a:rPr sz="1200" b="1" dirty="0">
                <a:latin typeface="Arial Narrow" panose="020B0606020202030204" pitchFamily="34" charset="0"/>
                <a:sym typeface="+mn-ea"/>
              </a:rPr>
              <a:t>1.</a:t>
            </a:r>
            <a:r>
              <a:rPr sz="1200" dirty="0">
                <a:latin typeface="Arial Narrow" panose="020B0606020202030204" pitchFamily="34" charset="0"/>
                <a:sym typeface="+mn-ea"/>
              </a:rPr>
              <a:t> Une équipe d'interprètes en trois langues: portugais; Français et anglais; et</a:t>
            </a:r>
          </a:p>
          <a:p>
            <a:pPr lvl="1" algn="just">
              <a:lnSpc>
                <a:spcPct val="100000"/>
              </a:lnSpc>
            </a:pPr>
            <a:endParaRPr sz="1200" dirty="0">
              <a:latin typeface="Arial Narrow" panose="020B0606020202030204" pitchFamily="34" charset="0"/>
              <a:sym typeface="+mn-ea"/>
            </a:endParaRPr>
          </a:p>
          <a:p>
            <a:pPr lvl="1" algn="just">
              <a:lnSpc>
                <a:spcPct val="100000"/>
              </a:lnSpc>
            </a:pPr>
            <a:r>
              <a:rPr sz="1200" b="1" dirty="0">
                <a:latin typeface="Arial Narrow" panose="020B0606020202030204" pitchFamily="34" charset="0"/>
                <a:sym typeface="+mn-ea"/>
              </a:rPr>
              <a:t>2. </a:t>
            </a:r>
            <a:r>
              <a:rPr sz="1200" dirty="0">
                <a:latin typeface="Arial Narrow" panose="020B0606020202030204" pitchFamily="34" charset="0"/>
                <a:sym typeface="+mn-ea"/>
              </a:rPr>
              <a:t>Une équipe juridique.</a:t>
            </a:r>
          </a:p>
          <a:p>
            <a:pPr algn="just">
              <a:lnSpc>
                <a:spcPct val="100000"/>
              </a:lnSpc>
            </a:pPr>
            <a:endParaRPr sz="1200" dirty="0">
              <a:latin typeface="Arial Narrow" panose="020B0606020202030204" pitchFamily="34" charset="0"/>
              <a:sym typeface="+mn-ea"/>
            </a:endParaRPr>
          </a:p>
          <a:p>
            <a:pPr algn="just">
              <a:lnSpc>
                <a:spcPct val="100000"/>
              </a:lnSpc>
            </a:pPr>
            <a:r>
              <a:rPr sz="1200" dirty="0">
                <a:latin typeface="Arial Narrow" panose="020B0606020202030204" pitchFamily="34" charset="0"/>
                <a:sym typeface="+mn-ea"/>
              </a:rPr>
              <a:t>Ces deux équipes resteront disponibles, après l'événement et pendant tout le temps, pour accompagner les participants dans la formalisation et la consolidation des affaires sur le marché de la </a:t>
            </a:r>
            <a:r>
              <a:rPr sz="1200" i="1" dirty="0">
                <a:latin typeface="Arial Narrow" panose="020B0606020202030204" pitchFamily="34" charset="0"/>
                <a:sym typeface="+mn-ea"/>
              </a:rPr>
              <a:t>CEDEAO</a:t>
            </a:r>
            <a:r>
              <a:rPr sz="1200" dirty="0">
                <a:latin typeface="Arial Narrow" panose="020B0606020202030204" pitchFamily="34" charset="0"/>
                <a:sym typeface="+mn-ea"/>
              </a:rPr>
              <a:t>.</a:t>
            </a:r>
          </a:p>
        </p:txBody>
      </p:sp>
      <p:pic>
        <p:nvPicPr>
          <p:cNvPr id="14" name="Imagem 13" descr="logo"/>
          <p:cNvPicPr>
            <a:picLocks noChangeAspect="1"/>
          </p:cNvPicPr>
          <p:nvPr/>
        </p:nvPicPr>
        <p:blipFill>
          <a:blip r:embed="rId4"/>
          <a:stretch>
            <a:fillRect/>
          </a:stretch>
        </p:blipFill>
        <p:spPr>
          <a:xfrm>
            <a:off x="-10795" y="120650"/>
            <a:ext cx="4168140" cy="915035"/>
          </a:xfrm>
          <a:prstGeom prst="rect">
            <a:avLst/>
          </a:prstGeom>
        </p:spPr>
      </p:pic>
      <p:pic>
        <p:nvPicPr>
          <p:cNvPr id="16" name="Imagem 15"/>
          <p:cNvPicPr>
            <a:picLocks noChangeAspect="1"/>
          </p:cNvPicPr>
          <p:nvPr/>
        </p:nvPicPr>
        <p:blipFill>
          <a:blip r:embed="rId5"/>
          <a:stretch>
            <a:fillRect/>
          </a:stretch>
        </p:blipFill>
        <p:spPr>
          <a:xfrm>
            <a:off x="6874510" y="469265"/>
            <a:ext cx="1379855" cy="1240155"/>
          </a:xfrm>
          <a:prstGeom prst="rect">
            <a:avLst/>
          </a:prstGeom>
        </p:spPr>
      </p:pic>
      <p:sp>
        <p:nvSpPr>
          <p:cNvPr id="17" name="Caixa de Texto 16"/>
          <p:cNvSpPr txBox="1"/>
          <p:nvPr/>
        </p:nvSpPr>
        <p:spPr>
          <a:xfrm>
            <a:off x="4334510" y="3716020"/>
            <a:ext cx="4354830" cy="860425"/>
          </a:xfrm>
          <a:prstGeom prst="rect">
            <a:avLst/>
          </a:prstGeom>
          <a:noFill/>
        </p:spPr>
        <p:txBody>
          <a:bodyPr wrap="square" rtlCol="0" anchor="t">
            <a:spAutoFit/>
          </a:bodyPr>
          <a:lstStyle/>
          <a:p>
            <a:pPr algn="just"/>
            <a:r>
              <a:rPr lang="pt-PT" altLang="en-US" sz="1400" i="1">
                <a:solidFill>
                  <a:srgbClr val="008CBA"/>
                </a:solidFill>
              </a:rPr>
              <a:t>L'Aide Juridique pour les Entreprises</a:t>
            </a:r>
          </a:p>
          <a:p>
            <a:pPr algn="just"/>
            <a:r>
              <a:rPr lang="pt-PT" altLang="en-US" sz="1200">
                <a:latin typeface="Arial Narrow" panose="020B0606020202030204" pitchFamily="34" charset="0"/>
                <a:cs typeface="Arial Narrow" panose="020B0606020202030204" pitchFamily="34" charset="0"/>
              </a:rPr>
              <a:t>Avec l'assurance protection juridique des spécialistes, vous avez tout en main en tant qu'entrepreneur pour faire face à des questions juridiques de toute nature, dans l'ensemble des Pays de la </a:t>
            </a:r>
            <a:r>
              <a:rPr lang="pt-PT" altLang="en-US" sz="1200" i="1">
                <a:latin typeface="Arial Narrow" panose="020B0606020202030204" pitchFamily="34" charset="0"/>
                <a:cs typeface="Arial Narrow" panose="020B0606020202030204" pitchFamily="34" charset="0"/>
              </a:rPr>
              <a:t>CEDEAO</a:t>
            </a:r>
            <a:r>
              <a:rPr lang="pt-PT" altLang="en-US" sz="1200">
                <a:latin typeface="Arial Narrow" panose="020B0606020202030204" pitchFamily="34" charset="0"/>
                <a:cs typeface="Arial Narrow" panose="020B0606020202030204" pitchFamily="34" charset="0"/>
              </a:rPr>
              <a:t>.</a:t>
            </a:r>
          </a:p>
        </p:txBody>
      </p:sp>
      <p:sp>
        <p:nvSpPr>
          <p:cNvPr id="19" name="Caixa de Texto 18"/>
          <p:cNvSpPr txBox="1"/>
          <p:nvPr/>
        </p:nvSpPr>
        <p:spPr>
          <a:xfrm>
            <a:off x="5083810" y="5001895"/>
            <a:ext cx="4784090" cy="829945"/>
          </a:xfrm>
          <a:prstGeom prst="rect">
            <a:avLst/>
          </a:prstGeom>
          <a:noFill/>
        </p:spPr>
        <p:txBody>
          <a:bodyPr wrap="square" rtlCol="0">
            <a:spAutoFit/>
          </a:bodyPr>
          <a:lstStyle/>
          <a:p>
            <a:pPr algn="just"/>
            <a:r>
              <a:rPr lang="pt-PT" altLang="en-US" sz="1200">
                <a:latin typeface="Arial Narrow" panose="020B0606020202030204" pitchFamily="34" charset="0"/>
                <a:cs typeface="Arial Narrow" panose="020B0606020202030204" pitchFamily="34" charset="0"/>
              </a:rPr>
              <a:t>En tant que participant à </a:t>
            </a:r>
            <a:r>
              <a:rPr lang="pt-PT" altLang="en-US" sz="1200" i="1">
                <a:solidFill>
                  <a:srgbClr val="008CBA"/>
                </a:solidFill>
                <a:latin typeface="Arial Narrow" panose="020B0606020202030204" pitchFamily="34" charset="0"/>
                <a:cs typeface="Arial Narrow" panose="020B0606020202030204" pitchFamily="34" charset="0"/>
              </a:rPr>
              <a:t>ATLANTIC BUSINESS FORUM</a:t>
            </a:r>
            <a:r>
              <a:rPr lang="pt-PT" altLang="en-US" sz="1200">
                <a:latin typeface="Arial Narrow" panose="020B0606020202030204" pitchFamily="34" charset="0"/>
                <a:cs typeface="Arial Narrow" panose="020B0606020202030204" pitchFamily="34" charset="0"/>
              </a:rPr>
              <a:t>, concentrez-vous sur votre entreprise et vos affaires, des spécialistes prennent en main avec sagesse toutes les questions juridiques et fiscales, pour vous et pour votre entreprise, pour l'ensemble des Pays de la </a:t>
            </a:r>
            <a:r>
              <a:rPr lang="pt-PT" altLang="en-US" sz="1200" i="1">
                <a:latin typeface="Arial Narrow" panose="020B0606020202030204" pitchFamily="34" charset="0"/>
                <a:cs typeface="Arial Narrow" panose="020B0606020202030204" pitchFamily="34" charset="0"/>
              </a:rPr>
              <a:t>CEDEAO</a:t>
            </a:r>
            <a:r>
              <a:rPr lang="pt-PT" altLang="en-US" sz="1200">
                <a:latin typeface="Arial Narrow" panose="020B0606020202030204" pitchFamily="34" charset="0"/>
                <a:cs typeface="Arial Narrow" panose="020B0606020202030204" pitchFamily="34" charset="0"/>
              </a:rPr>
              <a:t>.</a:t>
            </a:r>
          </a:p>
        </p:txBody>
      </p:sp>
      <p:sp>
        <p:nvSpPr>
          <p:cNvPr id="21" name="CaixaDeTexto 67"/>
          <p:cNvSpPr txBox="1"/>
          <p:nvPr/>
        </p:nvSpPr>
        <p:spPr>
          <a:xfrm>
            <a:off x="9726930" y="3767455"/>
            <a:ext cx="2466340" cy="1900555"/>
          </a:xfrm>
          <a:prstGeom prst="rect">
            <a:avLst/>
          </a:prstGeom>
          <a:noFill/>
        </p:spPr>
        <p:txBody>
          <a:bodyPr wrap="square" rtlCol="0">
            <a:noAutofit/>
          </a:bodyPr>
          <a:lstStyle/>
          <a:p>
            <a:pPr algn="ctr"/>
            <a:r>
              <a:rPr lang="pt-PT" sz="2400" dirty="0" smtClean="0">
                <a:solidFill>
                  <a:srgbClr val="008CBA"/>
                </a:solidFill>
                <a:sym typeface="+mn-ea"/>
              </a:rPr>
              <a:t>19 </a:t>
            </a:r>
            <a:r>
              <a:rPr lang="pt-PT" sz="2400" dirty="0" smtClean="0">
                <a:solidFill>
                  <a:srgbClr val="008CBA"/>
                </a:solidFill>
                <a:sym typeface="+mn-ea"/>
              </a:rPr>
              <a:t>MARS</a:t>
            </a:r>
            <a:endParaRPr lang="pt-PT" sz="2400" dirty="0">
              <a:solidFill>
                <a:srgbClr val="008CBA"/>
              </a:solidFill>
            </a:endParaRPr>
          </a:p>
          <a:p>
            <a:pPr algn="ctr"/>
            <a:r>
              <a:rPr lang="pt-PT" sz="1200" dirty="0">
                <a:solidFill>
                  <a:srgbClr val="008CBA"/>
                </a:solidFill>
              </a:rPr>
              <a:t>________</a:t>
            </a:r>
            <a:r>
              <a:rPr lang="pt-PT" sz="1400" baseline="-25000" dirty="0">
                <a:solidFill>
                  <a:srgbClr val="008CBA"/>
                </a:solidFill>
              </a:rPr>
              <a:t>■</a:t>
            </a:r>
            <a:r>
              <a:rPr lang="pt-PT" sz="1200" dirty="0">
                <a:solidFill>
                  <a:srgbClr val="008CBA"/>
                </a:solidFill>
              </a:rPr>
              <a:t>________</a:t>
            </a:r>
          </a:p>
          <a:p>
            <a:pPr algn="ctr"/>
            <a:r>
              <a:rPr lang="pt-PT" sz="3200" dirty="0" smtClean="0">
                <a:solidFill>
                  <a:srgbClr val="008CBA"/>
                </a:solidFill>
              </a:rPr>
              <a:t>2022</a:t>
            </a:r>
            <a:endParaRPr lang="pt-PT" sz="3200" dirty="0">
              <a:solidFill>
                <a:srgbClr val="008CBA"/>
              </a:solidFill>
            </a:endParaRPr>
          </a:p>
          <a:p>
            <a:pPr algn="ctr"/>
            <a:r>
              <a:rPr lang="pt-PT" dirty="0">
                <a:solidFill>
                  <a:srgbClr val="008CBA"/>
                </a:solidFill>
              </a:rPr>
              <a:t>PRAIA</a:t>
            </a:r>
          </a:p>
          <a:p>
            <a:pPr algn="ctr"/>
            <a:r>
              <a:rPr lang="pt-PT" sz="1200" dirty="0">
                <a:solidFill>
                  <a:srgbClr val="008CBA"/>
                </a:solidFill>
              </a:rPr>
              <a:t>ÎLE DE SANTIAGO</a:t>
            </a:r>
          </a:p>
          <a:p>
            <a:pPr algn="ctr"/>
            <a:r>
              <a:rPr lang="pt-PT" sz="2000" dirty="0">
                <a:solidFill>
                  <a:srgbClr val="008CBA"/>
                </a:solidFill>
              </a:rPr>
              <a:t>CABO VERDE</a:t>
            </a:r>
          </a:p>
        </p:txBody>
      </p:sp>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586452" y="240955"/>
            <a:ext cx="2054182" cy="420589"/>
          </a:xfrm>
          <a:prstGeom prst="rect">
            <a:avLst/>
          </a:prstGeom>
        </p:spPr>
      </p:pic>
      <p:sp>
        <p:nvSpPr>
          <p:cNvPr id="25" name="Slide Number Placeholder 6"/>
          <p:cNvSpPr txBox="1"/>
          <p:nvPr/>
        </p:nvSpPr>
        <p:spPr bwMode="auto">
          <a:xfrm>
            <a:off x="6094126" y="657192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1200" i="1" dirty="0" smtClean="0">
                <a:solidFill>
                  <a:srgbClr val="00B4B2"/>
                </a:solidFill>
              </a:rPr>
              <a:t>Pag </a:t>
            </a:r>
            <a:fld id="{6C07E9C5-6E20-4A25-9F31-81ECFC5683B7}" type="slidenum">
              <a:rPr lang="fr-FR" altLang="pt-PT" sz="1200" b="1" i="1" u="sng" dirty="0" smtClean="0">
                <a:solidFill>
                  <a:srgbClr val="00B4B2"/>
                </a:solidFill>
              </a:rPr>
              <a:t>8</a:t>
            </a:fld>
            <a:endParaRPr lang="fr-FR" altLang="pt-PT" sz="1200" b="1" i="1" u="sng" dirty="0" smtClean="0">
              <a:solidFill>
                <a:srgbClr val="00B4B2"/>
              </a:solidFill>
            </a:endParaRPr>
          </a:p>
        </p:txBody>
      </p:sp>
      <p:pic>
        <p:nvPicPr>
          <p:cNvPr id="26" name="Imagem9"/>
          <p:cNvPicPr>
            <a:picLocks noChangeAspect="1"/>
          </p:cNvPicPr>
          <p:nvPr/>
        </p:nvPicPr>
        <p:blipFill>
          <a:blip r:embed="rId7"/>
          <a:stretch>
            <a:fillRect/>
          </a:stretch>
        </p:blipFill>
        <p:spPr>
          <a:xfrm>
            <a:off x="11830049" y="6569065"/>
            <a:ext cx="351155" cy="271790"/>
          </a:xfrm>
          <a:prstGeom prst="rect">
            <a:avLst/>
          </a:prstGeom>
          <a:noFill/>
          <a:ln>
            <a:noFill/>
          </a:ln>
          <a:effectLst/>
        </p:spPr>
      </p:pic>
      <p:sp>
        <p:nvSpPr>
          <p:cNvPr id="27" name="TextBox 26"/>
          <p:cNvSpPr txBox="1"/>
          <p:nvPr/>
        </p:nvSpPr>
        <p:spPr>
          <a:xfrm>
            <a:off x="10346717"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pic>
        <p:nvPicPr>
          <p:cNvPr id="28" name="Picture 2" descr="E:\DOSSIER 2020\bconference\logos\unicv\logotipo_unicv_final-0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188" y="6116211"/>
            <a:ext cx="1371940" cy="727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09328" y="9934"/>
            <a:ext cx="578165" cy="479595"/>
          </a:xfrm>
          <a:prstGeom prst="rect">
            <a:avLst/>
          </a:prstGeom>
        </p:spPr>
      </p:pic>
      <p:pic>
        <p:nvPicPr>
          <p:cNvPr id="122" name="Imagem 1" descr="LOGO-Paises ecowas"/>
          <p:cNvPicPr>
            <a:picLocks noChangeAspect="1"/>
          </p:cNvPicPr>
          <p:nvPr/>
        </p:nvPicPr>
        <p:blipFill>
          <a:blip r:embed="rId4"/>
          <a:stretch>
            <a:fillRect/>
          </a:stretch>
        </p:blipFill>
        <p:spPr>
          <a:xfrm>
            <a:off x="4348921" y="8163"/>
            <a:ext cx="1050297" cy="1039777"/>
          </a:xfrm>
          <a:prstGeom prst="rect">
            <a:avLst/>
          </a:prstGeom>
        </p:spPr>
      </p:pic>
      <p:sp>
        <p:nvSpPr>
          <p:cNvPr id="123" name="Triângulo Retângulo 11"/>
          <p:cNvSpPr/>
          <p:nvPr/>
        </p:nvSpPr>
        <p:spPr>
          <a:xfrm>
            <a:off x="4832" y="1"/>
            <a:ext cx="12204948" cy="6858000"/>
          </a:xfrm>
          <a:prstGeom prst="rtTriangle">
            <a:avLst/>
          </a:prstGeom>
          <a:solidFill>
            <a:srgbClr val="FFFFFF"/>
          </a:solidFill>
          <a:ln>
            <a:noFill/>
          </a:ln>
          <a:effectLst>
            <a:glow rad="63500">
              <a:schemeClr val="accent3">
                <a:satMod val="175000"/>
                <a:alpha val="40000"/>
              </a:schemeClr>
            </a:glo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a:t> </a:t>
            </a:r>
          </a:p>
        </p:txBody>
      </p:sp>
      <p:sp>
        <p:nvSpPr>
          <p:cNvPr id="124" name="Rectangle 123"/>
          <p:cNvSpPr/>
          <p:nvPr/>
        </p:nvSpPr>
        <p:spPr>
          <a:xfrm>
            <a:off x="10484647" y="1136862"/>
            <a:ext cx="1675444" cy="57208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cxnSp>
        <p:nvCxnSpPr>
          <p:cNvPr id="125" name="Conexão Reta 1"/>
          <p:cNvCxnSpPr/>
          <p:nvPr/>
        </p:nvCxnSpPr>
        <p:spPr>
          <a:xfrm>
            <a:off x="11315170" y="984462"/>
            <a:ext cx="5080" cy="5405755"/>
          </a:xfrm>
          <a:prstGeom prst="line">
            <a:avLst/>
          </a:prstGeom>
          <a:ln w="28575">
            <a:solidFill>
              <a:schemeClr val="bg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8" name="Linha2"/>
          <p:cNvSpPr/>
          <p:nvPr/>
        </p:nvSpPr>
        <p:spPr>
          <a:xfrm>
            <a:off x="1298931" y="3373756"/>
            <a:ext cx="220980" cy="0"/>
          </a:xfrm>
          <a:prstGeom prst="line">
            <a:avLst/>
          </a:prstGeom>
          <a:noFill/>
          <a:ln w="19050" cap="flat" cmpd="sng" algn="ctr">
            <a:solidFill>
              <a:schemeClr val="bg1"/>
            </a:solidFill>
            <a:prstDash val="solid"/>
            <a:headEnd type="none"/>
            <a:tailEnd type="triangle" w="med" len="med"/>
          </a:ln>
          <a:effectLst/>
        </p:spPr>
      </p:sp>
      <p:grpSp>
        <p:nvGrpSpPr>
          <p:cNvPr id="139" name="Agrupar 2"/>
          <p:cNvGrpSpPr/>
          <p:nvPr/>
        </p:nvGrpSpPr>
        <p:grpSpPr>
          <a:xfrm>
            <a:off x="1047471" y="2460626"/>
            <a:ext cx="1153160" cy="1165860"/>
            <a:chOff x="3447" y="3520"/>
            <a:chExt cx="1816" cy="1836"/>
          </a:xfrm>
          <a:scene3d>
            <a:camera prst="orthographicFront">
              <a:rot lat="0" lon="0" rev="0"/>
            </a:camera>
            <a:lightRig rig="contrasting" dir="t">
              <a:rot lat="0" lon="0" rev="1500000"/>
            </a:lightRig>
          </a:scene3d>
        </p:grpSpPr>
        <p:sp>
          <p:nvSpPr>
            <p:cNvPr id="140" name="Oval 47"/>
            <p:cNvSpPr/>
            <p:nvPr/>
          </p:nvSpPr>
          <p:spPr>
            <a:xfrm>
              <a:off x="3447" y="3520"/>
              <a:ext cx="1816" cy="1836"/>
            </a:xfrm>
            <a:prstGeom prst="ellipse">
              <a:avLst/>
            </a:prstGeom>
            <a:solidFill>
              <a:srgbClr val="008CBA"/>
            </a:solidFill>
            <a:ln w="15875" cap="flat" cmpd="sng" algn="ctr">
              <a:noFill/>
              <a:prstDash val="solid"/>
              <a:headEnd type="none"/>
              <a:tailEnd type="none"/>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solidFill>
                    <a:srgbClr val="FFFFFF"/>
                  </a:solidFill>
                </a:defRPr>
              </a:pPr>
              <a:r>
                <a:rPr lang="pt-PT" sz="1400" b="1" dirty="0" smtClean="0">
                  <a:latin typeface="Arial Narrow" panose="020B0606020202030204" pitchFamily="34" charset="0"/>
                  <a:ea typeface="Century Gothic" panose="020B0502020202020204" pitchFamily="2" charset="0"/>
                  <a:cs typeface="Century Gothic" panose="020B0502020202020204" pitchFamily="2" charset="0"/>
                </a:rPr>
                <a:t>2022</a:t>
              </a:r>
              <a:endParaRPr lang="pt-PT" sz="1400" b="1"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FFFFFF"/>
                  </a:solidFill>
                </a:defRPr>
              </a:pP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17 Mars</a:t>
              </a:r>
              <a:endParaRPr lang="pt-PT" sz="1100" dirty="0">
                <a:latin typeface="Arial Narrow" panose="020B0606020202030204" pitchFamily="34" charset="0"/>
              </a:endParaRPr>
            </a:p>
            <a:p>
              <a:pPr algn="ctr">
                <a:defRPr lang="en-US">
                  <a:solidFill>
                    <a:srgbClr val="FFFFFF"/>
                  </a:solidFill>
                </a:defRPr>
              </a:pPr>
              <a:r>
                <a:rPr lang="pt-PT" sz="1000" dirty="0">
                  <a:latin typeface="Arial Narrow" panose="020B0606020202030204" pitchFamily="34" charset="0"/>
                  <a:ea typeface="Century Gothic" panose="020B0502020202020204" pitchFamily="2" charset="0"/>
                  <a:cs typeface="Century Gothic" panose="020B0502020202020204" pitchFamily="2" charset="0"/>
                  <a:sym typeface="+mn-ea"/>
                </a:rPr>
                <a:t>Opportunités d'affaires</a:t>
              </a:r>
            </a:p>
          </p:txBody>
        </p:sp>
        <p:sp>
          <p:nvSpPr>
            <p:cNvPr id="141" name="TextBox 110"/>
            <p:cNvSpPr/>
            <p:nvPr/>
          </p:nvSpPr>
          <p:spPr>
            <a:xfrm>
              <a:off x="3614" y="4871"/>
              <a:ext cx="1482" cy="391"/>
            </a:xfrm>
            <a:prstGeom prst="rect">
              <a:avLst/>
            </a:prstGeom>
            <a:noFill/>
            <a:ln>
              <a:noFill/>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pPr>
              <a:r>
                <a:rPr lang="pt-PT" sz="1000" dirty="0">
                  <a:solidFill>
                    <a:srgbClr val="FFFF00"/>
                  </a:solidFill>
                  <a:latin typeface="Arial Narrow" panose="020B0606020202030204" pitchFamily="34" charset="0"/>
                  <a:ea typeface="Century Gothic" panose="020B0502020202020204" pitchFamily="2" charset="0"/>
                  <a:cs typeface="Century Gothic" panose="020B0502020202020204" pitchFamily="2" charset="0"/>
                </a:rPr>
                <a:t>08:30 – 10:30</a:t>
              </a:r>
            </a:p>
          </p:txBody>
        </p:sp>
      </p:grpSp>
      <p:grpSp>
        <p:nvGrpSpPr>
          <p:cNvPr id="142" name="Agrupar 3"/>
          <p:cNvGrpSpPr/>
          <p:nvPr/>
        </p:nvGrpSpPr>
        <p:grpSpPr>
          <a:xfrm>
            <a:off x="3266161" y="2327910"/>
            <a:ext cx="1153160" cy="1165860"/>
            <a:chOff x="8101" y="3527"/>
            <a:chExt cx="1816" cy="1836"/>
          </a:xfrm>
          <a:scene3d>
            <a:camera prst="orthographicFront">
              <a:rot lat="0" lon="0" rev="0"/>
            </a:camera>
            <a:lightRig rig="contrasting" dir="t">
              <a:rot lat="0" lon="0" rev="1500000"/>
            </a:lightRig>
          </a:scene3d>
        </p:grpSpPr>
        <p:sp>
          <p:nvSpPr>
            <p:cNvPr id="143" name="Oval 61"/>
            <p:cNvSpPr/>
            <p:nvPr/>
          </p:nvSpPr>
          <p:spPr>
            <a:xfrm>
              <a:off x="8101" y="3527"/>
              <a:ext cx="1816" cy="1836"/>
            </a:xfrm>
            <a:prstGeom prst="ellipse">
              <a:avLst/>
            </a:prstGeom>
            <a:solidFill>
              <a:srgbClr val="008CBA"/>
            </a:solidFill>
            <a:ln w="15875" cap="flat" cmpd="sng" algn="ctr">
              <a:noFill/>
              <a:prstDash val="solid"/>
              <a:headEnd type="none"/>
              <a:tailEnd type="none"/>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solidFill>
                    <a:srgbClr val="FFFFFF"/>
                  </a:solidFill>
                </a:defRPr>
              </a:pPr>
              <a:r>
                <a:rPr lang="pt-PT" sz="1400" b="1" dirty="0" smtClean="0">
                  <a:latin typeface="Arial Narrow" panose="020B0606020202030204" pitchFamily="34" charset="0"/>
                  <a:ea typeface="Century Gothic" panose="020B0502020202020204" pitchFamily="2" charset="0"/>
                  <a:cs typeface="Century Gothic" panose="020B0502020202020204" pitchFamily="2" charset="0"/>
                </a:rPr>
                <a:t>2022</a:t>
              </a:r>
              <a:endParaRPr lang="pt-PT" sz="1400" b="1"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FFFFFF"/>
                  </a:solidFill>
                </a:defRPr>
              </a:pP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17 Mars</a:t>
              </a:r>
              <a:endParaRPr lang="pt-PT" sz="1100"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FFFFFF"/>
                  </a:solidFill>
                </a:defRPr>
              </a:pPr>
              <a:r>
                <a:rPr lang="pt-PT" sz="1000" dirty="0">
                  <a:latin typeface="Arial Narrow" panose="020B0606020202030204" pitchFamily="34" charset="0"/>
                  <a:ea typeface="Century Gothic" panose="020B0502020202020204" pitchFamily="2" charset="0"/>
                  <a:cs typeface="Century Gothic" panose="020B0502020202020204" pitchFamily="2" charset="0"/>
                  <a:sym typeface="+mn-ea"/>
                </a:rPr>
                <a:t>Opportunités d'affaires</a:t>
              </a:r>
            </a:p>
          </p:txBody>
        </p:sp>
        <p:sp>
          <p:nvSpPr>
            <p:cNvPr id="144" name="TextBox 124"/>
            <p:cNvSpPr/>
            <p:nvPr/>
          </p:nvSpPr>
          <p:spPr>
            <a:xfrm>
              <a:off x="8301" y="4909"/>
              <a:ext cx="1375" cy="391"/>
            </a:xfrm>
            <a:prstGeom prst="rect">
              <a:avLst/>
            </a:prstGeom>
            <a:noFill/>
            <a:ln>
              <a:noFill/>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pPr>
              <a:r>
                <a:rPr lang="pt-PT" sz="1000">
                  <a:solidFill>
                    <a:srgbClr val="FFFF00"/>
                  </a:solidFill>
                  <a:latin typeface="Arial Narrow" panose="020B0606020202030204" pitchFamily="34" charset="0"/>
                  <a:ea typeface="Century Gothic" panose="020B0502020202020204" pitchFamily="2" charset="0"/>
                  <a:cs typeface="Century Gothic" panose="020B0502020202020204" pitchFamily="2" charset="0"/>
                </a:rPr>
                <a:t>14:30 – 16:30</a:t>
              </a:r>
            </a:p>
          </p:txBody>
        </p:sp>
      </p:grpSp>
      <p:sp>
        <p:nvSpPr>
          <p:cNvPr id="145" name="Rectangle: Rounded Corners 125"/>
          <p:cNvSpPr/>
          <p:nvPr/>
        </p:nvSpPr>
        <p:spPr>
          <a:xfrm>
            <a:off x="2810866" y="847999"/>
            <a:ext cx="1567180" cy="1157692"/>
          </a:xfrm>
          <a:prstGeom prst="roundRect">
            <a:avLst>
              <a:gd name="adj" fmla="val 16667"/>
            </a:avLst>
          </a:prstGeom>
          <a:solidFill>
            <a:srgbClr val="E3F8FD"/>
          </a:soli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spcCol="215900" anchor="t"/>
          <a:lstStyle/>
          <a:p>
            <a:pPr>
              <a:lnSpc>
                <a:spcPts val="1200"/>
              </a:lnSpc>
              <a:defRPr lang="en-US">
                <a:solidFill>
                  <a:srgbClr val="FFFFFF"/>
                </a:solidFill>
              </a:defRPr>
            </a:pPr>
            <a:r>
              <a:rPr lang="pt-PT" sz="1000" b="1" dirty="0">
                <a:solidFill>
                  <a:srgbClr val="00B4B2"/>
                </a:solidFill>
                <a:latin typeface="Arial Narrow" panose="020B0606020202030204" pitchFamily="34" charset="0"/>
                <a:sym typeface="+mn-ea"/>
              </a:rPr>
              <a:t>PRÉSENTATION DES </a:t>
            </a:r>
            <a:r>
              <a:rPr lang="pt-PT" sz="1000" b="1" dirty="0" smtClean="0">
                <a:solidFill>
                  <a:srgbClr val="00B4B2"/>
                </a:solidFill>
                <a:latin typeface="Arial Narrow" panose="020B0606020202030204" pitchFamily="34" charset="0"/>
                <a:sym typeface="+mn-ea"/>
              </a:rPr>
              <a:t>OPPORTUNITÉS</a:t>
            </a:r>
            <a:r>
              <a:rPr lang="pt-PT" altLang="en-US" sz="1000" dirty="0" smtClean="0">
                <a:solidFill>
                  <a:schemeClr val="tx1"/>
                </a:solidFill>
                <a:latin typeface="Arial Narrow" panose="020B0606020202030204" pitchFamily="34" charset="0"/>
                <a:sym typeface="+mn-ea"/>
              </a:rPr>
              <a:t>:</a:t>
            </a:r>
            <a:endParaRPr lang="pt-PT" sz="1000"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Nigéria</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Mali</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Burkina Faso</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Niger</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Sierra Leone</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gn="ctr">
              <a:lnSpc>
                <a:spcPts val="1200"/>
              </a:lnSpc>
              <a:defRPr lang="en-US">
                <a:solidFill>
                  <a:srgbClr val="FFFFFF"/>
                </a:solidFill>
              </a:defRPr>
            </a:pPr>
            <a:endParaRPr lang="pt-PT" sz="1200"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p:txBody>
      </p:sp>
      <p:sp>
        <p:nvSpPr>
          <p:cNvPr id="146" name="Rectangle: Rounded Corners 137"/>
          <p:cNvSpPr/>
          <p:nvPr/>
        </p:nvSpPr>
        <p:spPr>
          <a:xfrm>
            <a:off x="23216" y="3044826"/>
            <a:ext cx="1007745" cy="529590"/>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smtClean="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en-GB" sz="1200" dirty="0" smtClean="0">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pt-PT" sz="1200" dirty="0">
                <a:latin typeface="Arial Narrow" panose="020B0606020202030204" pitchFamily="34" charset="0"/>
                <a:ea typeface="Century Gothic" panose="020B0502020202020204" pitchFamily="2" charset="0"/>
                <a:cs typeface="Arial" panose="020B0604020202020204" pitchFamily="34" charset="0"/>
              </a:rPr>
              <a:t>10:30 – 11:00</a:t>
            </a:r>
          </a:p>
          <a:p>
            <a:pPr algn="ctr">
              <a:defRPr lang="en-US">
                <a:solidFill>
                  <a:srgbClr val="0099CC"/>
                </a:solidFill>
              </a:defRPr>
            </a:pPr>
            <a:endParaRPr lang="pt-PT" sz="1200" b="1" dirty="0">
              <a:latin typeface="Arial Narrow" panose="020B0606020202030204" pitchFamily="34" charset="0"/>
              <a:ea typeface="Century Gothic" panose="020B0502020202020204" pitchFamily="2" charset="0"/>
              <a:cs typeface="Century Gothic" panose="020B0502020202020204" pitchFamily="2" charset="0"/>
            </a:endParaRPr>
          </a:p>
        </p:txBody>
      </p:sp>
      <p:grpSp>
        <p:nvGrpSpPr>
          <p:cNvPr id="147" name="Agrupar 4"/>
          <p:cNvGrpSpPr/>
          <p:nvPr/>
        </p:nvGrpSpPr>
        <p:grpSpPr>
          <a:xfrm>
            <a:off x="1051281" y="3977641"/>
            <a:ext cx="1153160" cy="1165860"/>
            <a:chOff x="3453" y="5909"/>
            <a:chExt cx="1816" cy="1836"/>
          </a:xfrm>
          <a:scene3d>
            <a:camera prst="orthographicFront">
              <a:rot lat="0" lon="0" rev="0"/>
            </a:camera>
            <a:lightRig rig="contrasting" dir="t">
              <a:rot lat="0" lon="0" rev="1500000"/>
            </a:lightRig>
          </a:scene3d>
        </p:grpSpPr>
        <p:sp>
          <p:nvSpPr>
            <p:cNvPr id="148" name="Oval 85"/>
            <p:cNvSpPr/>
            <p:nvPr/>
          </p:nvSpPr>
          <p:spPr>
            <a:xfrm>
              <a:off x="3453" y="5909"/>
              <a:ext cx="1816" cy="1836"/>
            </a:xfrm>
            <a:prstGeom prst="ellipse">
              <a:avLst/>
            </a:prstGeom>
            <a:solidFill>
              <a:srgbClr val="008CBA"/>
            </a:solidFill>
            <a:ln w="15875" cap="flat" cmpd="sng" algn="ctr">
              <a:noFill/>
              <a:prstDash val="solid"/>
              <a:headEnd type="none"/>
              <a:tailEnd type="none"/>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solidFill>
                    <a:srgbClr val="FFFFFF"/>
                  </a:solidFill>
                </a:defRPr>
              </a:pPr>
              <a:r>
                <a:rPr lang="pt-PT" sz="1400" b="1" dirty="0" smtClean="0">
                  <a:latin typeface="Arial Narrow" panose="020B0606020202030204" pitchFamily="34" charset="0"/>
                  <a:ea typeface="Century Gothic" panose="020B0502020202020204" pitchFamily="2" charset="0"/>
                  <a:cs typeface="Century Gothic" panose="020B0502020202020204" pitchFamily="2" charset="0"/>
                </a:rPr>
                <a:t>2022</a:t>
              </a:r>
              <a:endParaRPr lang="pt-PT" sz="1400" b="1"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FFFFFF"/>
                  </a:solidFill>
                </a:defRPr>
              </a:pP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17 Mars</a:t>
              </a:r>
              <a:endParaRPr lang="pt-PT" sz="1100" dirty="0">
                <a:latin typeface="Arial Narrow" panose="020B0606020202030204" pitchFamily="34" charset="0"/>
              </a:endParaRPr>
            </a:p>
            <a:p>
              <a:pPr algn="ctr">
                <a:defRPr lang="en-US">
                  <a:solidFill>
                    <a:srgbClr val="FFFFFF"/>
                  </a:solidFill>
                </a:defRPr>
              </a:pPr>
              <a:r>
                <a:rPr lang="pt-PT" sz="1000" dirty="0">
                  <a:latin typeface="Arial Narrow" panose="020B0606020202030204" pitchFamily="34" charset="0"/>
                  <a:ea typeface="Century Gothic" panose="020B0502020202020204" pitchFamily="2" charset="0"/>
                  <a:cs typeface="Century Gothic" panose="020B0502020202020204" pitchFamily="2" charset="0"/>
                  <a:sym typeface="+mn-ea"/>
                </a:rPr>
                <a:t>Opportunités d'affaires</a:t>
              </a:r>
            </a:p>
          </p:txBody>
        </p:sp>
        <p:sp>
          <p:nvSpPr>
            <p:cNvPr id="149" name="TextBox 167"/>
            <p:cNvSpPr/>
            <p:nvPr/>
          </p:nvSpPr>
          <p:spPr>
            <a:xfrm>
              <a:off x="3671" y="7261"/>
              <a:ext cx="1361" cy="388"/>
            </a:xfrm>
            <a:prstGeom prst="rect">
              <a:avLst/>
            </a:prstGeom>
            <a:noFill/>
            <a:ln>
              <a:noFill/>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pPr>
              <a:r>
                <a:rPr lang="pt-PT" sz="1000">
                  <a:solidFill>
                    <a:srgbClr val="FFFF00"/>
                  </a:solidFill>
                  <a:latin typeface="Arial Narrow" panose="020B0606020202030204" pitchFamily="34" charset="0"/>
                  <a:ea typeface="Century Gothic" panose="020B0502020202020204" pitchFamily="2" charset="0"/>
                  <a:cs typeface="Century Gothic" panose="020B0502020202020204" pitchFamily="2" charset="0"/>
                </a:rPr>
                <a:t>11:00 -13:00 </a:t>
              </a:r>
            </a:p>
          </p:txBody>
        </p:sp>
      </p:grpSp>
      <p:sp>
        <p:nvSpPr>
          <p:cNvPr id="150" name="Forma automática5"/>
          <p:cNvSpPr/>
          <p:nvPr/>
        </p:nvSpPr>
        <p:spPr>
          <a:xfrm>
            <a:off x="20676" y="4328161"/>
            <a:ext cx="1007745" cy="539115"/>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latin typeface="Arial Narrow" panose="020B0606020202030204" pitchFamily="34" charset="0"/>
                <a:ea typeface="Century Gothic" panose="020B0502020202020204" pitchFamily="2" charset="0"/>
                <a:cs typeface="Century Gothic" panose="020B0502020202020204" pitchFamily="2" charset="0"/>
                <a:sym typeface="+mn-ea"/>
              </a:rPr>
              <a:t>Déjeuner</a:t>
            </a:r>
          </a:p>
          <a:p>
            <a:pPr algn="ctr">
              <a:defRPr lang="en-US">
                <a:solidFill>
                  <a:srgbClr val="0099CC"/>
                </a:solidFill>
              </a:defRPr>
            </a:pPr>
            <a:r>
              <a:rPr lang="pt-PT" sz="1200" dirty="0" smtClean="0">
                <a:latin typeface="Arial Narrow" panose="020B0606020202030204" pitchFamily="34" charset="0"/>
                <a:ea typeface="Century Gothic" panose="020B0502020202020204" pitchFamily="2" charset="0"/>
                <a:cs typeface="Arial" panose="020B0604020202020204" pitchFamily="34" charset="0"/>
              </a:rPr>
              <a:t>13:00 </a:t>
            </a:r>
            <a:r>
              <a:rPr lang="pt-PT" sz="1200" dirty="0">
                <a:latin typeface="Arial Narrow" panose="020B0606020202030204" pitchFamily="34" charset="0"/>
                <a:ea typeface="Century Gothic" panose="020B0502020202020204" pitchFamily="2" charset="0"/>
                <a:cs typeface="Arial" panose="020B0604020202020204" pitchFamily="34" charset="0"/>
              </a:rPr>
              <a:t>– 14:30</a:t>
            </a:r>
          </a:p>
          <a:p>
            <a:pPr algn="ctr">
              <a:defRPr lang="en-US">
                <a:solidFill>
                  <a:srgbClr val="0099CC"/>
                </a:solidFill>
              </a:defRPr>
            </a:pPr>
            <a:endParaRPr lang="pt-PT" sz="1200" b="1" dirty="0" err="1"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151" name="Forma automática3"/>
          <p:cNvSpPr/>
          <p:nvPr/>
        </p:nvSpPr>
        <p:spPr>
          <a:xfrm>
            <a:off x="6789776" y="2810242"/>
            <a:ext cx="3644265" cy="1096199"/>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p:spPr>
        <p:txBody>
          <a:bodyPr vert="horz" wrap="square" lIns="91440" tIns="45720" rIns="91440" bIns="45720" numCol="1" spcCol="215900" anchor="ctr"/>
          <a:lstStyle/>
          <a:p>
            <a:pPr algn="ct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100" b="1" dirty="0" smtClean="0">
              <a:solidFill>
                <a:srgbClr val="008CBA"/>
              </a:solidFill>
              <a:sym typeface="+mn-ea"/>
            </a:endParaRPr>
          </a:p>
          <a:p>
            <a:pPr algn="ct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100" b="1" dirty="0">
              <a:solidFill>
                <a:srgbClr val="008CBA"/>
              </a:solidFill>
              <a:sym typeface="+mn-ea"/>
            </a:endParaRPr>
          </a:p>
          <a:p>
            <a:pPr algn="ct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r>
              <a:rPr lang="pt-PT" sz="1100" b="1" dirty="0" smtClean="0">
                <a:solidFill>
                  <a:srgbClr val="008CBA"/>
                </a:solidFill>
                <a:sym typeface="+mn-ea"/>
              </a:rPr>
              <a:t>Panel I</a:t>
            </a:r>
            <a:endParaRPr lang="pt-PT" sz="1100" b="1" dirty="0" smtClean="0">
              <a:solidFill>
                <a:srgbClr val="008CBA"/>
              </a:solidFill>
            </a:endParaRPr>
          </a:p>
          <a:p>
            <a:pPr algn="ct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r>
              <a:rPr lang="fr-FR" sz="1000" i="1" dirty="0" smtClean="0">
                <a:solidFill>
                  <a:srgbClr val="3EA4BA"/>
                </a:solidFill>
                <a:sym typeface="+mn-ea"/>
              </a:rPr>
              <a:t>«FINANCEMENT </a:t>
            </a:r>
            <a:r>
              <a:rPr lang="fr-FR" sz="1000" i="1" dirty="0">
                <a:solidFill>
                  <a:srgbClr val="3EA4BA"/>
                </a:solidFill>
                <a:sym typeface="+mn-ea"/>
              </a:rPr>
              <a:t>DU SECTEUR PRIVÉ DANS LA </a:t>
            </a:r>
            <a:r>
              <a:rPr lang="fr-FR" sz="1000" i="1" dirty="0" smtClean="0">
                <a:solidFill>
                  <a:srgbClr val="3EA4BA"/>
                </a:solidFill>
                <a:sym typeface="+mn-ea"/>
              </a:rPr>
              <a:t>CEDEAO»</a:t>
            </a:r>
          </a:p>
          <a:p>
            <a:pP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r>
              <a:rPr lang="fr-FR" sz="1000" b="1" dirty="0" smtClean="0">
                <a:solidFill>
                  <a:srgbClr val="008CBA"/>
                </a:solidFill>
                <a:latin typeface="Arial Narrow" panose="020B0606020202030204" pitchFamily="34" charset="0"/>
                <a:cs typeface="Arial Narrow" panose="020B0606020202030204" pitchFamily="34" charset="0"/>
                <a:sym typeface="+mn-ea"/>
              </a:rPr>
              <a:t>Modérateur</a:t>
            </a:r>
            <a:r>
              <a:rPr lang="fr-FR" sz="1000" b="1" i="1" dirty="0">
                <a:latin typeface="Arial Narrow" panose="020B0606020202030204" pitchFamily="34" charset="0"/>
                <a:cs typeface="Arial Narrow" panose="020B0606020202030204" pitchFamily="34" charset="0"/>
                <a:sym typeface="+mn-ea"/>
              </a:rPr>
              <a:t>:</a:t>
            </a:r>
            <a:r>
              <a:rPr lang="fr-FR" sz="1000" i="1" dirty="0">
                <a:latin typeface="Arial Narrow" panose="020B0606020202030204" pitchFamily="34" charset="0"/>
                <a:cs typeface="Arial Narrow" panose="020B0606020202030204" pitchFamily="34" charset="0"/>
                <a:sym typeface="+mn-ea"/>
              </a:rPr>
              <a:t> </a:t>
            </a:r>
            <a:r>
              <a:rPr lang="fr-FR" sz="1000" i="1" dirty="0" smtClean="0">
                <a:solidFill>
                  <a:srgbClr val="3EA4BA"/>
                </a:solidFill>
                <a:latin typeface="Arial Narrow" panose="020B0606020202030204" pitchFamily="34" charset="0"/>
                <a:cs typeface="Arial Narrow" panose="020B0606020202030204" pitchFamily="34" charset="0"/>
                <a:sym typeface="+mn-ea"/>
              </a:rPr>
              <a:t>Côte d’Ivoire</a:t>
            </a:r>
            <a:endParaRPr lang="fr-FR" sz="1000" i="1" dirty="0">
              <a:solidFill>
                <a:srgbClr val="3EA4BA"/>
              </a:solidFill>
              <a:latin typeface="Arial Narrow" panose="020B0606020202030204" pitchFamily="34" charset="0"/>
              <a:cs typeface="Arial Narrow" panose="020B0606020202030204" pitchFamily="34" charset="0"/>
            </a:endParaRPr>
          </a:p>
          <a:p>
            <a:pPr>
              <a:lnSpc>
                <a:spcPts val="1000"/>
              </a:lnSpc>
              <a:defRPr lang="en-US"/>
            </a:pPr>
            <a:r>
              <a:rPr lang="fr-FR" sz="1000" b="1" i="1" dirty="0">
                <a:solidFill>
                  <a:srgbClr val="008CBA"/>
                </a:solidFill>
                <a:latin typeface="Arial Narrow" panose="020B0606020202030204" pitchFamily="34" charset="0"/>
                <a:cs typeface="Arial Narrow" panose="020B0606020202030204" pitchFamily="34" charset="0"/>
                <a:sym typeface="+mn-ea"/>
              </a:rPr>
              <a:t>Orateurs</a:t>
            </a:r>
            <a:r>
              <a:rPr lang="fr-FR" sz="1000" b="1" i="1" dirty="0">
                <a:latin typeface="Arial Narrow" panose="020B0606020202030204" pitchFamily="34" charset="0"/>
                <a:sym typeface="+mn-ea"/>
              </a:rPr>
              <a:t> </a:t>
            </a:r>
            <a:r>
              <a:rPr lang="fr-FR" sz="1000" b="1" i="1" dirty="0">
                <a:latin typeface="Arial Narrow" panose="020B0606020202030204" pitchFamily="34" charset="0"/>
                <a:cs typeface="Arial Narrow" panose="020B0606020202030204" pitchFamily="34" charset="0"/>
                <a:sym typeface="+mn-ea"/>
              </a:rPr>
              <a:t>:</a:t>
            </a:r>
          </a:p>
          <a:p>
            <a:pPr>
              <a:lnSpc>
                <a:spcPts val="1000"/>
              </a:lnSpc>
            </a:pPr>
            <a:r>
              <a:rPr lang="fr-FR" sz="1000" dirty="0">
                <a:solidFill>
                  <a:srgbClr val="3EA4BA"/>
                </a:solidFill>
                <a:latin typeface="Arial Narrow" panose="020B0606020202030204" pitchFamily="34" charset="0"/>
                <a:sym typeface="+mn-ea"/>
              </a:rPr>
              <a:t>■ </a:t>
            </a:r>
            <a:r>
              <a:rPr lang="fr-FR" altLang="en-US" sz="1000" dirty="0">
                <a:solidFill>
                  <a:srgbClr val="3EA4BA"/>
                </a:solidFill>
                <a:latin typeface="Arial Narrow" panose="020B0606020202030204" pitchFamily="34" charset="0"/>
                <a:cs typeface="Arial Narrow" panose="020B0606020202030204" pitchFamily="34" charset="0"/>
                <a:sym typeface="+mn-ea"/>
              </a:rPr>
              <a:t>Banque d'Investissement et de Développement de la CEDEAO</a:t>
            </a:r>
          </a:p>
          <a:p>
            <a:pPr>
              <a:lnSpc>
                <a:spcPts val="1000"/>
              </a:lnSpc>
            </a:pPr>
            <a:r>
              <a:rPr lang="fr-FR" sz="1000" dirty="0">
                <a:solidFill>
                  <a:srgbClr val="3EA4BA"/>
                </a:solidFill>
                <a:latin typeface="Arial Narrow" panose="020B0606020202030204" pitchFamily="34" charset="0"/>
                <a:cs typeface="Arial Narrow" panose="020B0606020202030204" pitchFamily="34" charset="0"/>
                <a:sym typeface="+mn-ea"/>
              </a:rPr>
              <a:t>■ Fonds Africain de Garantie et de </a:t>
            </a:r>
            <a:r>
              <a:rPr lang="fr-FR" sz="1000" dirty="0" err="1">
                <a:solidFill>
                  <a:srgbClr val="3EA4BA"/>
                </a:solidFill>
                <a:latin typeface="Arial Narrow" panose="020B0606020202030204" pitchFamily="34" charset="0"/>
                <a:cs typeface="Arial Narrow" panose="020B0606020202030204" pitchFamily="34" charset="0"/>
                <a:sym typeface="+mn-ea"/>
              </a:rPr>
              <a:t>Cooperation</a:t>
            </a:r>
            <a:r>
              <a:rPr lang="fr-FR" sz="1000" dirty="0">
                <a:solidFill>
                  <a:srgbClr val="3EA4BA"/>
                </a:solidFill>
                <a:latin typeface="Arial Narrow" panose="020B0606020202030204" pitchFamily="34" charset="0"/>
                <a:cs typeface="Arial Narrow" panose="020B0606020202030204" pitchFamily="34" charset="0"/>
                <a:sym typeface="+mn-ea"/>
              </a:rPr>
              <a:t> </a:t>
            </a:r>
            <a:r>
              <a:rPr lang="fr-FR" sz="1000" dirty="0" err="1">
                <a:solidFill>
                  <a:srgbClr val="3EA4BA"/>
                </a:solidFill>
                <a:latin typeface="Arial Narrow" panose="020B0606020202030204" pitchFamily="34" charset="0"/>
                <a:cs typeface="Arial Narrow" panose="020B0606020202030204" pitchFamily="34" charset="0"/>
                <a:sym typeface="+mn-ea"/>
              </a:rPr>
              <a:t>Economique</a:t>
            </a:r>
            <a:endParaRPr lang="fr-FR" sz="1000" dirty="0">
              <a:solidFill>
                <a:srgbClr val="3EA4BA"/>
              </a:solidFill>
              <a:latin typeface="Arial Narrow" panose="020B0606020202030204" pitchFamily="34" charset="0"/>
              <a:cs typeface="Arial Narrow" panose="020B0606020202030204" pitchFamily="34" charset="0"/>
              <a:sym typeface="+mn-ea"/>
            </a:endParaRPr>
          </a:p>
          <a:p>
            <a:pPr>
              <a:lnSpc>
                <a:spcPts val="1000"/>
              </a:lnSpc>
            </a:pPr>
            <a:r>
              <a:rPr lang="fr-FR" sz="1000" dirty="0" smtClean="0">
                <a:solidFill>
                  <a:srgbClr val="3EA4BA"/>
                </a:solidFill>
                <a:latin typeface="Arial Narrow" panose="020B0606020202030204" pitchFamily="34" charset="0"/>
                <a:cs typeface="Arial Narrow" panose="020B0606020202030204" pitchFamily="34" charset="0"/>
                <a:sym typeface="+mn-ea"/>
              </a:rPr>
              <a:t>■ </a:t>
            </a:r>
            <a:r>
              <a:rPr lang="fr-FR" sz="1000" dirty="0">
                <a:solidFill>
                  <a:srgbClr val="3EA4BA"/>
                </a:solidFill>
                <a:latin typeface="Arial Narrow" panose="020B0606020202030204" pitchFamily="34" charset="0"/>
                <a:cs typeface="Arial Narrow" panose="020B0606020202030204" pitchFamily="34" charset="0"/>
                <a:sym typeface="+mn-ea"/>
              </a:rPr>
              <a:t>Société Financière </a:t>
            </a:r>
            <a:r>
              <a:rPr lang="fr-FR" sz="1000" dirty="0" err="1">
                <a:solidFill>
                  <a:srgbClr val="3EA4BA"/>
                </a:solidFill>
                <a:latin typeface="Arial Narrow" panose="020B0606020202030204" pitchFamily="34" charset="0"/>
                <a:cs typeface="Arial Narrow" panose="020B0606020202030204" pitchFamily="34" charset="0"/>
                <a:sym typeface="+mn-ea"/>
              </a:rPr>
              <a:t>Iinternationale</a:t>
            </a:r>
            <a:r>
              <a:rPr lang="fr-FR" sz="1000" dirty="0">
                <a:solidFill>
                  <a:srgbClr val="3EA4BA"/>
                </a:solidFill>
                <a:latin typeface="Arial Narrow" panose="020B0606020202030204" pitchFamily="34" charset="0"/>
                <a:cs typeface="Arial Narrow" panose="020B0606020202030204" pitchFamily="34" charset="0"/>
                <a:sym typeface="+mn-ea"/>
              </a:rPr>
              <a:t> – SFI</a:t>
            </a:r>
          </a:p>
          <a:p>
            <a:pPr>
              <a:lnSpc>
                <a:spcPts val="1000"/>
              </a:lnSpc>
            </a:pPr>
            <a:r>
              <a:rPr lang="fr-FR" sz="1000" dirty="0">
                <a:solidFill>
                  <a:srgbClr val="3EA4BA"/>
                </a:solidFill>
                <a:latin typeface="Arial Narrow" panose="020B0606020202030204" pitchFamily="34" charset="0"/>
                <a:cs typeface="Arial Narrow" panose="020B0606020202030204" pitchFamily="34" charset="0"/>
                <a:sym typeface="+mn-ea"/>
              </a:rPr>
              <a:t>■ Agence Française de Développement . AFD</a:t>
            </a:r>
          </a:p>
          <a:p>
            <a:pPr algn="ctr" defTabSz="0" fontAlgn="auto">
              <a:lnSpc>
                <a:spcPts val="10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100" i="1"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000"/>
              </a:lnSpc>
              <a:defRPr lang="en-US">
                <a:solidFill>
                  <a:srgbClr val="FFFFFF"/>
                </a:solidFill>
                <a:latin typeface="Arial Narrow" panose="020B0606020202030204" pitchFamily="34" charset="0"/>
                <a:ea typeface="Arial Narrow" panose="020B0606020202030204" pitchFamily="34" charset="0"/>
                <a:cs typeface="Arial Narrow" panose="020B0606020202030204" pitchFamily="34" charset="0"/>
              </a:defRPr>
            </a:pPr>
            <a:endParaRPr lang="pt-PT" sz="1100" i="1"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p:txBody>
      </p:sp>
      <p:sp>
        <p:nvSpPr>
          <p:cNvPr id="152" name="Forma automática4"/>
          <p:cNvSpPr/>
          <p:nvPr/>
        </p:nvSpPr>
        <p:spPr>
          <a:xfrm>
            <a:off x="2231111" y="2442210"/>
            <a:ext cx="1007745" cy="539115"/>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200" dirty="0" smtClean="0">
                <a:latin typeface="Arial Narrow" panose="020B0606020202030204" pitchFamily="34" charset="0"/>
                <a:ea typeface="Century Gothic" panose="020B0502020202020204" pitchFamily="2" charset="0"/>
                <a:cs typeface="Arial" panose="020B0604020202020204" pitchFamily="34" charset="0"/>
              </a:rPr>
              <a:t>16:30 </a:t>
            </a:r>
            <a:r>
              <a:rPr lang="pt-PT" sz="1200" dirty="0">
                <a:latin typeface="Arial Narrow" panose="020B0606020202030204" pitchFamily="34" charset="0"/>
                <a:ea typeface="Century Gothic" panose="020B0502020202020204" pitchFamily="2" charset="0"/>
                <a:cs typeface="Arial" panose="020B0604020202020204" pitchFamily="34" charset="0"/>
              </a:rPr>
              <a:t>– 17:00</a:t>
            </a:r>
          </a:p>
          <a:p>
            <a:pPr algn="ctr">
              <a:defRPr lang="en-US">
                <a:solidFill>
                  <a:srgbClr val="0099CC"/>
                </a:solidFill>
              </a:defRPr>
            </a:pPr>
            <a:endParaRPr lang="pt-PT" sz="12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156" name="Linha7"/>
          <p:cNvSpPr/>
          <p:nvPr/>
        </p:nvSpPr>
        <p:spPr>
          <a:xfrm rot="16200000">
            <a:off x="1212571" y="3866516"/>
            <a:ext cx="809625" cy="6350"/>
          </a:xfrm>
          <a:prstGeom prst="line">
            <a:avLst/>
          </a:prstGeom>
          <a:noFill/>
          <a:ln w="9525" cap="flat" cmpd="sng" algn="ctr">
            <a:solidFill>
              <a:srgbClr val="008CBA"/>
            </a:solidFill>
            <a:prstDash val="solid"/>
            <a:headEnd type="none"/>
            <a:tailEnd type="none" w="med" len="med"/>
          </a:ln>
          <a:effectLst/>
        </p:spPr>
      </p:sp>
      <p:sp>
        <p:nvSpPr>
          <p:cNvPr id="157" name="Rectangle: Rounded Corners 205"/>
          <p:cNvSpPr/>
          <p:nvPr/>
        </p:nvSpPr>
        <p:spPr>
          <a:xfrm>
            <a:off x="2271751" y="3730625"/>
            <a:ext cx="1007745" cy="539115"/>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dirty="0">
                <a:latin typeface="Arial Narrow" panose="020B0606020202030204" pitchFamily="34" charset="0"/>
              </a:rPr>
              <a:t>Temps Libre</a:t>
            </a: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altLang="en-US" sz="1200" dirty="0" smtClean="0">
                <a:latin typeface="Arial Narrow" panose="020B0606020202030204" pitchFamily="34" charset="0"/>
                <a:ea typeface="Century Gothic" panose="020B0502020202020204" pitchFamily="2" charset="0"/>
                <a:cs typeface="Arial" panose="020B0604020202020204" pitchFamily="34" charset="0"/>
              </a:rPr>
              <a:t>&gt; </a:t>
            </a:r>
            <a:r>
              <a:rPr lang="en-US" sz="1200" dirty="0" smtClean="0">
                <a:latin typeface="Arial Narrow" panose="020B0606020202030204" pitchFamily="34" charset="0"/>
                <a:ea typeface="Century Gothic" panose="020B0502020202020204" pitchFamily="2" charset="0"/>
                <a:cs typeface="Arial" panose="020B0604020202020204" pitchFamily="34" charset="0"/>
              </a:rPr>
              <a:t>1</a:t>
            </a:r>
            <a:r>
              <a:rPr lang="pt-PT" sz="1200" dirty="0">
                <a:latin typeface="Arial Narrow" panose="020B0606020202030204" pitchFamily="34" charset="0"/>
                <a:ea typeface="Century Gothic" panose="020B0502020202020204" pitchFamily="2" charset="0"/>
                <a:cs typeface="Arial" panose="020B0604020202020204" pitchFamily="34" charset="0"/>
              </a:rPr>
              <a:t>9</a:t>
            </a:r>
            <a:r>
              <a:rPr lang="en-US" sz="1200" dirty="0" smtClean="0">
                <a:latin typeface="Arial Narrow" panose="020B0606020202030204" pitchFamily="34" charset="0"/>
                <a:ea typeface="Century Gothic" panose="020B0502020202020204" pitchFamily="2" charset="0"/>
                <a:cs typeface="Arial" panose="020B0604020202020204" pitchFamily="34" charset="0"/>
              </a:rPr>
              <a:t>:</a:t>
            </a:r>
            <a:r>
              <a:rPr lang="pt-PT" sz="1200" dirty="0">
                <a:latin typeface="Arial Narrow" panose="020B0606020202030204" pitchFamily="34" charset="0"/>
                <a:ea typeface="Century Gothic" panose="020B0502020202020204" pitchFamily="2" charset="0"/>
                <a:cs typeface="Arial" panose="020B0604020202020204" pitchFamily="34" charset="0"/>
              </a:rPr>
              <a:t>0</a:t>
            </a:r>
            <a:r>
              <a:rPr lang="en-US" sz="1200" dirty="0" smtClean="0">
                <a:latin typeface="Arial Narrow" panose="020B0606020202030204" pitchFamily="34" charset="0"/>
                <a:ea typeface="Century Gothic" panose="020B0502020202020204" pitchFamily="2" charset="0"/>
                <a:cs typeface="Arial" panose="020B0604020202020204" pitchFamily="34" charset="0"/>
              </a:rPr>
              <a:t>0</a:t>
            </a:r>
            <a:endParaRPr lang="en-US" sz="1200" dirty="0">
              <a:latin typeface="Arial Narrow" panose="020B060602020203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dirty="0" smtClean="0">
              <a:ln>
                <a:noFill/>
              </a:ln>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endParaRPr lang="pt-PT" sz="1200" b="1"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endParaRPr lang="en-GB" sz="1200" dirty="0"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158" name="Rectangle: Rounded Corners 177"/>
          <p:cNvSpPr/>
          <p:nvPr/>
        </p:nvSpPr>
        <p:spPr>
          <a:xfrm>
            <a:off x="6809347" y="1231142"/>
            <a:ext cx="3618244" cy="845442"/>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p:spPr>
        <p:txBody>
          <a:bodyPr vert="horz" wrap="square" lIns="72000" tIns="45720" rIns="0" bIns="45720" numCol="1" spcCol="215900" anchor="t"/>
          <a:lstStyle/>
          <a:p>
            <a:pPr algn="ctr">
              <a:lnSpc>
                <a:spcPts val="1000"/>
              </a:lnSpc>
              <a:spcBef>
                <a:spcPts val="0"/>
              </a:spcBef>
              <a:defRPr lang="en-US">
                <a:solidFill>
                  <a:srgbClr val="FFFFFF"/>
                </a:solidFill>
              </a:defRPr>
            </a:pPr>
            <a:r>
              <a:rPr lang="fr-FR" altLang="en-US" sz="1200" dirty="0">
                <a:solidFill>
                  <a:srgbClr val="008CBA"/>
                </a:solidFill>
                <a:latin typeface="Arial Narrow" panose="020B0606020202030204" pitchFamily="34" charset="0"/>
                <a:sym typeface="+mn-ea"/>
              </a:rPr>
              <a:t>Conférence</a:t>
            </a:r>
            <a:r>
              <a:rPr lang="pt-PT" altLang="en-US" sz="1200" b="1" dirty="0" smtClean="0">
                <a:solidFill>
                  <a:srgbClr val="008CBA"/>
                </a:solidFill>
                <a:latin typeface="Arial Narrow" panose="020B0606020202030204" pitchFamily="34" charset="0"/>
                <a:cs typeface="Arial Narrow" panose="020B0606020202030204" pitchFamily="34" charset="0"/>
                <a:sym typeface="+mn-ea"/>
              </a:rPr>
              <a:t> </a:t>
            </a:r>
            <a:r>
              <a:rPr lang="pt-PT" altLang="en-US" sz="1200" b="1" dirty="0">
                <a:solidFill>
                  <a:srgbClr val="008CBA"/>
                </a:solidFill>
                <a:latin typeface="Arial Narrow" panose="020B0606020202030204" pitchFamily="34" charset="0"/>
                <a:cs typeface="Arial Narrow" panose="020B0606020202030204" pitchFamily="34" charset="0"/>
                <a:sym typeface="+mn-ea"/>
              </a:rPr>
              <a:t>III </a:t>
            </a:r>
            <a:endParaRPr lang="pt-PT" altLang="en-US" sz="1200" b="1" dirty="0">
              <a:solidFill>
                <a:srgbClr val="008CBA"/>
              </a:solidFill>
              <a:latin typeface="Arial Narrow" panose="020B0606020202030204" pitchFamily="34" charset="0"/>
              <a:ea typeface="Century Gothic" panose="020B0502020202020204" pitchFamily="2" charset="0"/>
              <a:cs typeface="Arial Narrow" panose="020B0606020202030204" pitchFamily="34" charset="0"/>
            </a:endParaRPr>
          </a:p>
          <a:p>
            <a:pPr defTabSz="914400">
              <a:lnSpc>
                <a:spcPts val="1000"/>
              </a:lnSpc>
              <a:defRPr lang="pt-PT" sz="1100">
                <a:solidFill>
                  <a:schemeClr val="bg1"/>
                </a:solidFill>
                <a:latin typeface="Arial Narrow" panose="020B0606020202030204" pitchFamily="34" charset="0"/>
                <a:ea typeface="Century Gothic" panose="020B0502020202020204" pitchFamily="2" charset="0"/>
                <a:cs typeface="Century Gothic" panose="020B0502020202020204" pitchFamily="2" charset="0"/>
              </a:defRPr>
            </a:pPr>
            <a:r>
              <a:rPr altLang="it-IT" dirty="0" smtClean="0">
                <a:solidFill>
                  <a:srgbClr val="3EA4BA"/>
                </a:solidFill>
                <a:sym typeface="+mn-ea"/>
              </a:rPr>
              <a:t>«</a:t>
            </a:r>
            <a:r>
              <a:rPr lang="fr-FR" sz="1100" dirty="0">
                <a:solidFill>
                  <a:srgbClr val="3EA4BA"/>
                </a:solidFill>
                <a:latin typeface="Arial Narrow" panose="020B0606020202030204" pitchFamily="34" charset="0"/>
                <a:cs typeface="Arial Narrow" panose="020B0606020202030204" pitchFamily="34" charset="0"/>
                <a:sym typeface="+mn-ea"/>
              </a:rPr>
              <a:t>Développement de l'économie numérique dans la </a:t>
            </a:r>
            <a:r>
              <a:rPr lang="fr-FR" sz="1100" i="1" dirty="0">
                <a:solidFill>
                  <a:srgbClr val="3EA4BA"/>
                </a:solidFill>
                <a:latin typeface="Arial Narrow" panose="020B0606020202030204" pitchFamily="34" charset="0"/>
                <a:cs typeface="Arial Narrow" panose="020B0606020202030204" pitchFamily="34" charset="0"/>
                <a:sym typeface="+mn-ea"/>
              </a:rPr>
              <a:t>CEDEAO</a:t>
            </a:r>
            <a:r>
              <a:rPr lang="fr-FR" sz="1100" dirty="0">
                <a:solidFill>
                  <a:srgbClr val="3EA4BA"/>
                </a:solidFill>
                <a:latin typeface="Arial Narrow" panose="020B0606020202030204" pitchFamily="34" charset="0"/>
                <a:cs typeface="Arial Narrow" panose="020B0606020202030204" pitchFamily="34" charset="0"/>
                <a:sym typeface="+mn-ea"/>
              </a:rPr>
              <a:t>: une opportunité pour la transition numérique dans le développement </a:t>
            </a:r>
            <a:r>
              <a:rPr lang="fr-FR" sz="1100" dirty="0">
                <a:solidFill>
                  <a:srgbClr val="3EA4BA"/>
                </a:solidFill>
                <a:latin typeface="Arial Narrow" panose="020B0606020202030204" pitchFamily="34" charset="0"/>
                <a:cs typeface="Times New Roman" panose="02020603050405020304" pitchFamily="18" charset="0"/>
                <a:sym typeface="+mn-ea"/>
              </a:rPr>
              <a:t>entrepreneurial</a:t>
            </a:r>
            <a:r>
              <a:rPr lang="fr-FR" sz="1100" dirty="0">
                <a:solidFill>
                  <a:srgbClr val="3EA4BA"/>
                </a:solidFill>
                <a:latin typeface="Arial Narrow" panose="020B0606020202030204" pitchFamily="34" charset="0"/>
                <a:cs typeface="Arial Narrow" panose="020B0606020202030204" pitchFamily="34" charset="0"/>
                <a:sym typeface="+mn-ea"/>
              </a:rPr>
              <a:t>, l'innovation des marchés et </a:t>
            </a:r>
            <a:r>
              <a:rPr lang="fr-FR" sz="1100" dirty="0" smtClean="0">
                <a:solidFill>
                  <a:srgbClr val="3EA4BA"/>
                </a:solidFill>
                <a:latin typeface="Arial Narrow" panose="020B0606020202030204" pitchFamily="34" charset="0"/>
                <a:cs typeface="Arial Narrow" panose="020B0606020202030204" pitchFamily="34" charset="0"/>
                <a:sym typeface="+mn-ea"/>
              </a:rPr>
              <a:t>l'intégration régionale</a:t>
            </a:r>
            <a:r>
              <a:rPr altLang="it-IT" i="1" dirty="0" smtClean="0">
                <a:solidFill>
                  <a:srgbClr val="3EA4BA"/>
                </a:solidFill>
                <a:cs typeface="Arial Narrow" panose="020B0606020202030204" pitchFamily="34" charset="0"/>
                <a:sym typeface="+mn-ea"/>
              </a:rPr>
              <a:t>»</a:t>
            </a:r>
          </a:p>
          <a:p>
            <a:pPr>
              <a:lnSpc>
                <a:spcPts val="1000"/>
              </a:lnSpc>
              <a:defRPr lang="en-US"/>
            </a:pPr>
            <a:r>
              <a:rPr lang="pt-PT" sz="1100" dirty="0">
                <a:solidFill>
                  <a:srgbClr val="3EA4BA"/>
                </a:solidFill>
                <a:latin typeface="Arial Narrow" panose="020B0606020202030204" pitchFamily="34" charset="0"/>
                <a:cs typeface="Arial Narrow" panose="020B0606020202030204" pitchFamily="34" charset="0"/>
                <a:sym typeface="+mn-ea"/>
              </a:rPr>
              <a:t>Moderador</a:t>
            </a:r>
            <a:r>
              <a:rPr lang="pt-PT" sz="900" b="1" i="1" dirty="0">
                <a:solidFill>
                  <a:srgbClr val="3EA4BA"/>
                </a:solidFill>
                <a:latin typeface="Arial Narrow" panose="020B0606020202030204" pitchFamily="34" charset="0"/>
                <a:cs typeface="Arial Narrow" panose="020B0606020202030204" pitchFamily="34" charset="0"/>
                <a:sym typeface="+mn-ea"/>
              </a:rPr>
              <a:t>:</a:t>
            </a:r>
            <a:r>
              <a:rPr lang="pt-PT" sz="900" i="1" dirty="0">
                <a:solidFill>
                  <a:srgbClr val="3EA4BA"/>
                </a:solidFill>
                <a:latin typeface="Arial Narrow" panose="020B0606020202030204" pitchFamily="34" charset="0"/>
                <a:cs typeface="Arial Narrow" panose="020B0606020202030204" pitchFamily="34" charset="0"/>
                <a:sym typeface="+mn-ea"/>
              </a:rPr>
              <a:t> </a:t>
            </a:r>
            <a:r>
              <a:rPr lang="pt-PT" sz="900" i="1" dirty="0" smtClean="0">
                <a:solidFill>
                  <a:srgbClr val="3EA4BA"/>
                </a:solidFill>
                <a:latin typeface="Arial Narrow" panose="020B0606020202030204" pitchFamily="34" charset="0"/>
                <a:cs typeface="Arial Narrow" panose="020B0606020202030204" pitchFamily="34" charset="0"/>
                <a:sym typeface="+mn-ea"/>
              </a:rPr>
              <a:t>Cap Vert</a:t>
            </a:r>
            <a:endParaRPr lang="pt-PT" sz="900" i="1" dirty="0">
              <a:solidFill>
                <a:srgbClr val="3EA4BA"/>
              </a:solidFill>
              <a:latin typeface="Arial Narrow" panose="020B0606020202030204" pitchFamily="34" charset="0"/>
              <a:cs typeface="Arial Narrow" panose="020B0606020202030204" pitchFamily="34" charset="0"/>
            </a:endParaRPr>
          </a:p>
          <a:p>
            <a:pPr>
              <a:lnSpc>
                <a:spcPts val="1000"/>
              </a:lnSpc>
              <a:defRPr lang="en-US"/>
            </a:pPr>
            <a:r>
              <a:rPr lang="pt-PT" altLang="en-US" sz="1100" b="1" i="1" dirty="0">
                <a:solidFill>
                  <a:srgbClr val="3EA4BA"/>
                </a:solidFill>
                <a:latin typeface="Arial Narrow" panose="020B0606020202030204" pitchFamily="34" charset="0"/>
                <a:cs typeface="Arial Narrow" panose="020B0606020202030204" pitchFamily="34" charset="0"/>
                <a:sym typeface="+mn-ea"/>
              </a:rPr>
              <a:t>Conférencier </a:t>
            </a:r>
            <a:r>
              <a:rPr lang="pt-BR" sz="1050" b="1" i="1" dirty="0" smtClean="0">
                <a:solidFill>
                  <a:srgbClr val="3EA4BA"/>
                </a:solidFill>
                <a:latin typeface="Arial Narrow" panose="020B0606020202030204" pitchFamily="34" charset="0"/>
                <a:cs typeface="Arial Narrow" panose="020B0606020202030204" pitchFamily="34" charset="0"/>
                <a:sym typeface="+mn-ea"/>
              </a:rPr>
              <a:t>: </a:t>
            </a:r>
            <a:r>
              <a:rPr lang="pt-PT" altLang="en-US" sz="1100" i="1" dirty="0">
                <a:solidFill>
                  <a:srgbClr val="3EA4BA"/>
                </a:solidFill>
                <a:latin typeface="Arial Narrow" panose="020B0606020202030204" pitchFamily="34" charset="0"/>
                <a:cs typeface="Arial Narrow" panose="020B0606020202030204" pitchFamily="34" charset="0"/>
                <a:sym typeface="+mn-ea"/>
              </a:rPr>
              <a:t>CEDEAO</a:t>
            </a:r>
          </a:p>
          <a:p>
            <a:pPr defTabSz="914400">
              <a:lnSpc>
                <a:spcPts val="1000"/>
              </a:lnSpc>
              <a:defRPr lang="pt-PT" sz="1100">
                <a:solidFill>
                  <a:schemeClr val="bg1"/>
                </a:solidFill>
                <a:latin typeface="Arial Narrow" panose="020B0606020202030204" pitchFamily="34" charset="0"/>
                <a:ea typeface="Century Gothic" panose="020B0502020202020204" pitchFamily="2" charset="0"/>
                <a:cs typeface="Century Gothic" panose="020B0502020202020204" pitchFamily="2" charset="0"/>
              </a:defRPr>
            </a:pPr>
            <a:endParaRPr lang="fr-FR" dirty="0" smtClean="0">
              <a:solidFill>
                <a:schemeClr val="tx1"/>
              </a:solidFill>
            </a:endParaRPr>
          </a:p>
          <a:p>
            <a:pPr defTabSz="914400">
              <a:lnSpc>
                <a:spcPts val="1000"/>
              </a:lnSpc>
              <a:defRPr lang="pt-PT" sz="1100">
                <a:solidFill>
                  <a:schemeClr val="bg1"/>
                </a:solidFill>
                <a:latin typeface="Arial Narrow" panose="020B0606020202030204" pitchFamily="34" charset="0"/>
                <a:ea typeface="Century Gothic" panose="020B0502020202020204" pitchFamily="2" charset="0"/>
                <a:cs typeface="Century Gothic" panose="020B0502020202020204" pitchFamily="2" charset="0"/>
              </a:defRPr>
            </a:pPr>
            <a:endParaRPr lang="fr-FR" b="1" dirty="0">
              <a:solidFill>
                <a:schemeClr val="tx1"/>
              </a:solidFill>
            </a:endParaRPr>
          </a:p>
        </p:txBody>
      </p:sp>
      <p:sp>
        <p:nvSpPr>
          <p:cNvPr id="159" name="Rectangle: Rounded Corners 198"/>
          <p:cNvSpPr/>
          <p:nvPr/>
        </p:nvSpPr>
        <p:spPr>
          <a:xfrm>
            <a:off x="6814223" y="587385"/>
            <a:ext cx="3647440" cy="596679"/>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p:spPr>
        <p:txBody>
          <a:bodyPr vert="horz" wrap="square" lIns="91440" tIns="45720" rIns="91440" bIns="45720" numCol="1" spcCol="215900" anchor="t"/>
          <a:lstStyle/>
          <a:p>
            <a:pPr algn="ctr">
              <a:lnSpc>
                <a:spcPts val="1000"/>
              </a:lnSpc>
              <a:spcBef>
                <a:spcPts val="0"/>
              </a:spcBef>
              <a:defRPr lang="en-US">
                <a:solidFill>
                  <a:srgbClr val="FFFFFF"/>
                </a:solidFill>
              </a:defRPr>
            </a:pPr>
            <a:r>
              <a:rPr lang="fr-FR" altLang="en-US" sz="1200" dirty="0">
                <a:solidFill>
                  <a:srgbClr val="008CBA"/>
                </a:solidFill>
                <a:latin typeface="Arial Narrow" panose="020B0606020202030204" pitchFamily="34" charset="0"/>
                <a:sym typeface="+mn-ea"/>
              </a:rPr>
              <a:t>Conférence</a:t>
            </a:r>
            <a:r>
              <a:rPr lang="pt-PT" altLang="en-US" sz="1200" b="1" dirty="0" smtClean="0">
                <a:solidFill>
                  <a:srgbClr val="008CBA"/>
                </a:solidFill>
                <a:latin typeface="Arial Narrow" panose="020B0606020202030204" pitchFamily="34" charset="0"/>
                <a:cs typeface="Arial Narrow" panose="020B0606020202030204" pitchFamily="34" charset="0"/>
                <a:sym typeface="+mn-ea"/>
              </a:rPr>
              <a:t> </a:t>
            </a:r>
            <a:r>
              <a:rPr lang="pt-PT" altLang="en-US" sz="1200" b="1" dirty="0">
                <a:solidFill>
                  <a:srgbClr val="008CBA"/>
                </a:solidFill>
                <a:latin typeface="Arial Narrow" panose="020B0606020202030204" pitchFamily="34" charset="0"/>
                <a:cs typeface="Arial Narrow" panose="020B0606020202030204" pitchFamily="34" charset="0"/>
                <a:sym typeface="+mn-ea"/>
              </a:rPr>
              <a:t>II </a:t>
            </a:r>
          </a:p>
          <a:p>
            <a:pPr algn="ctr">
              <a:lnSpc>
                <a:spcPts val="1000"/>
              </a:lnSpc>
              <a:spcBef>
                <a:spcPts val="0"/>
              </a:spcBef>
              <a:defRPr lang="en-US">
                <a:solidFill>
                  <a:srgbClr val="FFFFFF"/>
                </a:solidFill>
              </a:defRPr>
            </a:pPr>
            <a:r>
              <a:rPr lang="pt-PT" altLang="en-US" sz="1000" b="1" i="1" dirty="0" smtClean="0">
                <a:solidFill>
                  <a:srgbClr val="3EA4BA"/>
                </a:solidFill>
                <a:latin typeface="Arial Narrow" panose="020B0606020202030204" pitchFamily="34" charset="0"/>
                <a:cs typeface="Arial Narrow" panose="020B0606020202030204" pitchFamily="34" charset="0"/>
                <a:sym typeface="+mn-ea"/>
              </a:rPr>
              <a:t>«</a:t>
            </a:r>
            <a:r>
              <a:rPr lang="fr-FR" sz="1000" i="1" dirty="0">
                <a:solidFill>
                  <a:srgbClr val="3EA4BA"/>
                </a:solidFill>
                <a:latin typeface="Arial Narrow" panose="020B0606020202030204" pitchFamily="34" charset="0"/>
                <a:cs typeface="Arial Narrow" panose="020B0606020202030204" pitchFamily="34" charset="0"/>
                <a:sym typeface="+mn-ea"/>
              </a:rPr>
              <a:t>ACCÈS AU MARCHÉ PRÉFÉRENTIEL DES ÉTATS - UNIS</a:t>
            </a:r>
            <a:r>
              <a:rPr lang="pt-PT" altLang="en-US" sz="1000" b="1" i="1" dirty="0" smtClean="0">
                <a:solidFill>
                  <a:srgbClr val="3EA4BA"/>
                </a:solidFill>
                <a:latin typeface="Arial Narrow" panose="020B0606020202030204" pitchFamily="34" charset="0"/>
                <a:cs typeface="Arial Narrow" panose="020B0606020202030204" pitchFamily="34" charset="0"/>
                <a:sym typeface="+mn-ea"/>
              </a:rPr>
              <a:t>»</a:t>
            </a:r>
          </a:p>
          <a:p>
            <a:pPr>
              <a:lnSpc>
                <a:spcPts val="1000"/>
              </a:lnSpc>
            </a:pPr>
            <a:r>
              <a:rPr lang="pt-PT" sz="1000" b="1" dirty="0">
                <a:solidFill>
                  <a:srgbClr val="3EA4BA"/>
                </a:solidFill>
                <a:latin typeface="Arial Narrow" panose="020B0606020202030204" pitchFamily="34" charset="0"/>
                <a:cs typeface="Arial Narrow" panose="020B0606020202030204" pitchFamily="34" charset="0"/>
                <a:sym typeface="+mn-ea"/>
              </a:rPr>
              <a:t>Modérateur</a:t>
            </a:r>
            <a:r>
              <a:rPr lang="pt-PT" sz="1000" dirty="0">
                <a:solidFill>
                  <a:srgbClr val="3EA4BA"/>
                </a:solidFill>
                <a:latin typeface="Arial Narrow" panose="020B0606020202030204" pitchFamily="34" charset="0"/>
                <a:cs typeface="Arial Narrow" panose="020B0606020202030204" pitchFamily="34" charset="0"/>
                <a:sym typeface="+mn-ea"/>
              </a:rPr>
              <a:t>: </a:t>
            </a:r>
            <a:r>
              <a:rPr lang="pt-PT" sz="1000" dirty="0" smtClean="0">
                <a:solidFill>
                  <a:srgbClr val="3EA4BA"/>
                </a:solidFill>
                <a:latin typeface="Arial Narrow" panose="020B0606020202030204" pitchFamily="34" charset="0"/>
                <a:cs typeface="Arial Narrow" panose="020B0606020202030204" pitchFamily="34" charset="0"/>
                <a:sym typeface="+mn-ea"/>
              </a:rPr>
              <a:t>Cap Vert</a:t>
            </a:r>
            <a:endParaRPr lang="pt-PT" sz="1000" dirty="0">
              <a:solidFill>
                <a:srgbClr val="3EA4BA"/>
              </a:solidFill>
              <a:latin typeface="Arial Narrow" panose="020B0606020202030204" pitchFamily="34" charset="0"/>
              <a:cs typeface="Arial Narrow" panose="020B0606020202030204" pitchFamily="34" charset="0"/>
              <a:sym typeface="+mn-ea"/>
            </a:endParaRPr>
          </a:p>
          <a:p>
            <a:pPr>
              <a:lnSpc>
                <a:spcPts val="1000"/>
              </a:lnSpc>
            </a:pPr>
            <a:r>
              <a:rPr lang="pt-PT" altLang="en-US" sz="1000" b="1" i="1" dirty="0">
                <a:solidFill>
                  <a:srgbClr val="3EA4BA"/>
                </a:solidFill>
                <a:latin typeface="Arial Narrow" panose="020B0606020202030204" pitchFamily="34" charset="0"/>
                <a:cs typeface="Arial Narrow" panose="020B0606020202030204" pitchFamily="34" charset="0"/>
                <a:sym typeface="+mn-ea"/>
              </a:rPr>
              <a:t>Conférencier</a:t>
            </a:r>
            <a:r>
              <a:rPr lang="pt-PT" sz="1000" i="1" dirty="0">
                <a:solidFill>
                  <a:srgbClr val="3EA4BA"/>
                </a:solidFill>
                <a:latin typeface="Arial Narrow" panose="020B0606020202030204" pitchFamily="34" charset="0"/>
                <a:cs typeface="Arial Narrow" panose="020B0606020202030204" pitchFamily="34" charset="0"/>
                <a:sym typeface="+mn-ea"/>
              </a:rPr>
              <a:t>: </a:t>
            </a:r>
            <a:r>
              <a:rPr lang="pt-PT" sz="1000" i="1" dirty="0">
                <a:solidFill>
                  <a:srgbClr val="3EA4BA"/>
                </a:solidFill>
                <a:latin typeface="Arial Narrow" panose="020B0606020202030204" pitchFamily="34" charset="0"/>
                <a:sym typeface="+mn-ea"/>
              </a:rPr>
              <a:t>USA / AGOA </a:t>
            </a:r>
            <a:r>
              <a:rPr lang="pt-PT" sz="1000" i="1" dirty="0">
                <a:solidFill>
                  <a:srgbClr val="3EA4BA"/>
                </a:solidFill>
                <a:latin typeface="Arial Narrow" panose="020B0606020202030204" pitchFamily="34" charset="0"/>
                <a:cs typeface="Arial Narrow" panose="020B0606020202030204" pitchFamily="34" charset="0"/>
                <a:sym typeface="+mn-ea"/>
              </a:rPr>
              <a:t> </a:t>
            </a:r>
            <a:endParaRPr lang="pt-PT" altLang="en-US" sz="1000" i="1" dirty="0">
              <a:solidFill>
                <a:srgbClr val="3EA4BA"/>
              </a:solidFill>
              <a:latin typeface="Arial Narrow" panose="020B0606020202030204" pitchFamily="34" charset="0"/>
              <a:cs typeface="Arial Narrow" panose="020B0606020202030204" pitchFamily="34" charset="0"/>
              <a:sym typeface="+mn-ea"/>
            </a:endParaRPr>
          </a:p>
          <a:p>
            <a:pPr algn="ctr">
              <a:lnSpc>
                <a:spcPts val="1000"/>
              </a:lnSpc>
              <a:spcBef>
                <a:spcPts val="0"/>
              </a:spcBef>
              <a:defRPr lang="en-US">
                <a:solidFill>
                  <a:srgbClr val="FFFFFF"/>
                </a:solidFill>
              </a:defRPr>
            </a:pPr>
            <a:endParaRPr lang="en-US" sz="1000" dirty="0">
              <a:solidFill>
                <a:schemeClr val="tx1"/>
              </a:solidFill>
              <a:latin typeface="Arial Narrow" panose="020B0606020202030204" pitchFamily="34" charset="0"/>
              <a:cs typeface="Arial Narrow" panose="020B0606020202030204" pitchFamily="34" charset="0"/>
            </a:endParaRPr>
          </a:p>
          <a:p>
            <a:pPr algn="ctr">
              <a:lnSpc>
                <a:spcPts val="1000"/>
              </a:lnSpc>
              <a:defRPr lang="en-US">
                <a:solidFill>
                  <a:srgbClr val="FFFFFF"/>
                </a:solidFill>
              </a:defRPr>
            </a:pPr>
            <a:endParaRPr lang="en-US" sz="1000" dirty="0">
              <a:solidFill>
                <a:schemeClr val="tx1"/>
              </a:solidFill>
              <a:latin typeface="Arial Narrow" panose="020B0606020202030204" pitchFamily="34" charset="0"/>
              <a:cs typeface="Arial Narrow" panose="020B0606020202030204" pitchFamily="34" charset="0"/>
            </a:endParaRPr>
          </a:p>
        </p:txBody>
      </p:sp>
      <p:sp>
        <p:nvSpPr>
          <p:cNvPr id="160" name="Rectangle: Rounded Corners 125"/>
          <p:cNvSpPr/>
          <p:nvPr/>
        </p:nvSpPr>
        <p:spPr>
          <a:xfrm>
            <a:off x="6838654" y="2107060"/>
            <a:ext cx="3594980" cy="573369"/>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p:spPr>
        <p:txBody>
          <a:bodyPr vert="horz" wrap="square" lIns="91440" tIns="45720" rIns="91440" bIns="45720" numCol="1" spcCol="215900" anchor="t"/>
          <a:lstStyle/>
          <a:p>
            <a:pPr algn="ctr">
              <a:lnSpc>
                <a:spcPts val="1000"/>
              </a:lnSpc>
              <a:spcBef>
                <a:spcPts val="0"/>
              </a:spcBef>
              <a:defRPr lang="en-US">
                <a:solidFill>
                  <a:srgbClr val="FFFFFF"/>
                </a:solidFill>
              </a:defRPr>
            </a:pPr>
            <a:r>
              <a:rPr lang="fr-FR" altLang="en-US" sz="1200" dirty="0">
                <a:solidFill>
                  <a:srgbClr val="008CBA"/>
                </a:solidFill>
                <a:latin typeface="Arial Narrow" panose="020B0606020202030204" pitchFamily="34" charset="0"/>
                <a:sym typeface="+mn-ea"/>
              </a:rPr>
              <a:t>Conférence</a:t>
            </a:r>
            <a:r>
              <a:rPr lang="pt-PT" altLang="en-US" sz="1200" b="1" dirty="0" smtClean="0">
                <a:solidFill>
                  <a:srgbClr val="008CBA"/>
                </a:solidFill>
                <a:latin typeface="Arial Narrow" panose="020B0606020202030204" pitchFamily="34" charset="0"/>
                <a:cs typeface="Arial Narrow" panose="020B0606020202030204" pitchFamily="34" charset="0"/>
                <a:sym typeface="+mn-ea"/>
              </a:rPr>
              <a:t> IV</a:t>
            </a:r>
            <a:endParaRPr lang="pt-PT" altLang="en-US" sz="1200" b="1" dirty="0">
              <a:solidFill>
                <a:srgbClr val="008CBA"/>
              </a:solidFill>
              <a:latin typeface="Arial Narrow" panose="020B0606020202030204" pitchFamily="34" charset="0"/>
              <a:ea typeface="Century Gothic" panose="020B0502020202020204" pitchFamily="2" charset="0"/>
              <a:cs typeface="Arial Narrow" panose="020B0606020202030204" pitchFamily="34" charset="0"/>
            </a:endParaRPr>
          </a:p>
          <a:p>
            <a:pPr>
              <a:lnSpc>
                <a:spcPts val="1000"/>
              </a:lnSpc>
              <a:defRPr lang="en-US">
                <a:solidFill>
                  <a:srgbClr val="FFFFFF"/>
                </a:solidFill>
              </a:defRPr>
            </a:pPr>
            <a:r>
              <a:rPr lang="pt-PT" altLang="en-US" sz="1000" b="1" i="1" dirty="0" smtClean="0">
                <a:solidFill>
                  <a:srgbClr val="3EA4BA"/>
                </a:solidFill>
                <a:latin typeface="Arial Narrow" panose="020B0606020202030204" pitchFamily="34" charset="0"/>
                <a:ea typeface="Century Gothic" panose="020B0502020202020204" pitchFamily="2" charset="0"/>
                <a:cs typeface="Arial Narrow" panose="020B0606020202030204" pitchFamily="34" charset="0"/>
                <a:sym typeface="+mn-ea"/>
              </a:rPr>
              <a:t>«</a:t>
            </a:r>
            <a:r>
              <a:rPr lang="fr-FR" sz="1000" b="1" i="1" dirty="0" smtClean="0">
                <a:solidFill>
                  <a:srgbClr val="3EA4BA"/>
                </a:solidFill>
                <a:latin typeface="Arial Narrow" panose="020B0606020202030204" pitchFamily="34" charset="0"/>
                <a:cs typeface="Arial Narrow" panose="020B0606020202030204" pitchFamily="34" charset="0"/>
                <a:sym typeface="+mn-ea"/>
              </a:rPr>
              <a:t>Accès au marché Préférentiel de l’Union </a:t>
            </a:r>
            <a:r>
              <a:rPr lang="fr-FR" sz="1000" b="1" i="1" dirty="0" err="1" smtClean="0">
                <a:solidFill>
                  <a:srgbClr val="3EA4BA"/>
                </a:solidFill>
                <a:latin typeface="Arial Narrow" panose="020B0606020202030204" pitchFamily="34" charset="0"/>
                <a:cs typeface="Arial Narrow" panose="020B0606020202030204" pitchFamily="34" charset="0"/>
                <a:sym typeface="+mn-ea"/>
              </a:rPr>
              <a:t>Europèenne</a:t>
            </a:r>
            <a:r>
              <a:rPr lang="pt-PT" altLang="en-US" sz="1000" b="1" i="1" dirty="0" smtClean="0">
                <a:solidFill>
                  <a:srgbClr val="3EA4BA"/>
                </a:solidFill>
                <a:latin typeface="Arial Narrow" panose="020B0606020202030204" pitchFamily="34" charset="0"/>
                <a:ea typeface="Century Gothic" panose="020B0502020202020204" pitchFamily="2" charset="0"/>
                <a:cs typeface="Arial Narrow" panose="020B0606020202030204" pitchFamily="34" charset="0"/>
                <a:sym typeface="+mn-ea"/>
              </a:rPr>
              <a:t>»</a:t>
            </a:r>
          </a:p>
          <a:p>
            <a:pPr>
              <a:lnSpc>
                <a:spcPts val="1000"/>
              </a:lnSpc>
            </a:pPr>
            <a:r>
              <a:rPr lang="pt-PT" sz="1000" dirty="0">
                <a:solidFill>
                  <a:srgbClr val="3EA4BA"/>
                </a:solidFill>
                <a:latin typeface="Arial Narrow" panose="020B0606020202030204" pitchFamily="34" charset="0"/>
                <a:cs typeface="Arial Narrow" panose="020B0606020202030204" pitchFamily="34" charset="0"/>
                <a:sym typeface="+mn-ea"/>
              </a:rPr>
              <a:t>Modérateur: </a:t>
            </a:r>
            <a:r>
              <a:rPr lang="pt-PT" sz="1000" dirty="0" smtClean="0">
                <a:solidFill>
                  <a:srgbClr val="3EA4BA"/>
                </a:solidFill>
                <a:latin typeface="Arial Narrow" panose="020B0606020202030204" pitchFamily="34" charset="0"/>
                <a:cs typeface="Arial Narrow" panose="020B0606020202030204" pitchFamily="34" charset="0"/>
                <a:sym typeface="+mn-ea"/>
              </a:rPr>
              <a:t>Cap Vert</a:t>
            </a:r>
            <a:endParaRPr lang="pt-PT" sz="1000" dirty="0">
              <a:solidFill>
                <a:srgbClr val="3EA4BA"/>
              </a:solidFill>
              <a:latin typeface="Arial Narrow" panose="020B0606020202030204" pitchFamily="34" charset="0"/>
              <a:cs typeface="Arial Narrow" panose="020B0606020202030204" pitchFamily="34" charset="0"/>
              <a:sym typeface="+mn-ea"/>
            </a:endParaRPr>
          </a:p>
          <a:p>
            <a:pPr>
              <a:lnSpc>
                <a:spcPts val="1000"/>
              </a:lnSpc>
            </a:pPr>
            <a:r>
              <a:rPr lang="pt-PT" altLang="en-US" sz="1000" i="1" dirty="0">
                <a:solidFill>
                  <a:srgbClr val="3EA4BA"/>
                </a:solidFill>
                <a:latin typeface="Arial Narrow" panose="020B0606020202030204" pitchFamily="34" charset="0"/>
                <a:cs typeface="Arial Narrow" panose="020B0606020202030204" pitchFamily="34" charset="0"/>
                <a:sym typeface="+mn-ea"/>
              </a:rPr>
              <a:t>Conférencier</a:t>
            </a:r>
            <a:r>
              <a:rPr lang="pt-PT" sz="1000" i="1" dirty="0">
                <a:solidFill>
                  <a:srgbClr val="3EA4BA"/>
                </a:solidFill>
                <a:latin typeface="Arial Narrow" panose="020B0606020202030204" pitchFamily="34" charset="0"/>
                <a:cs typeface="Arial Narrow" panose="020B0606020202030204" pitchFamily="34" charset="0"/>
                <a:sym typeface="+mn-ea"/>
              </a:rPr>
              <a:t>: </a:t>
            </a:r>
            <a:r>
              <a:rPr lang="pt-PT" sz="1000" i="1" dirty="0">
                <a:solidFill>
                  <a:srgbClr val="3EA4BA"/>
                </a:solidFill>
                <a:latin typeface="Arial Narrow" panose="020B0606020202030204" pitchFamily="34" charset="0"/>
                <a:sym typeface="+mn-ea"/>
              </a:rPr>
              <a:t>UE / SPG +</a:t>
            </a:r>
            <a:r>
              <a:rPr lang="pt-PT" sz="1000" i="1" dirty="0">
                <a:solidFill>
                  <a:srgbClr val="3EA4BA"/>
                </a:solidFill>
                <a:latin typeface="Arial Narrow" panose="020B0606020202030204" pitchFamily="34" charset="0"/>
                <a:cs typeface="Arial Narrow" panose="020B0606020202030204" pitchFamily="34" charset="0"/>
                <a:sym typeface="+mn-ea"/>
              </a:rPr>
              <a:t> </a:t>
            </a:r>
            <a:endParaRPr lang="pt-PT" sz="1000" i="1" dirty="0" smtClean="0">
              <a:solidFill>
                <a:srgbClr val="3EA4BA"/>
              </a:solidFill>
              <a:latin typeface="Arial Narrow" panose="020B0606020202030204" pitchFamily="34" charset="0"/>
              <a:cs typeface="Arial Narrow" panose="020B0606020202030204" pitchFamily="34" charset="0"/>
              <a:sym typeface="+mn-ea"/>
            </a:endParaRPr>
          </a:p>
          <a:p>
            <a:pPr>
              <a:lnSpc>
                <a:spcPts val="1000"/>
              </a:lnSpc>
            </a:pPr>
            <a:endParaRPr lang="pt-PT" sz="1000" i="1" dirty="0">
              <a:solidFill>
                <a:srgbClr val="3EA4BA"/>
              </a:solidFill>
              <a:latin typeface="Arial Narrow" panose="020B0606020202030204" pitchFamily="34" charset="0"/>
              <a:cs typeface="Arial Narrow" panose="020B0606020202030204" pitchFamily="34" charset="0"/>
              <a:sym typeface="+mn-ea"/>
            </a:endParaRPr>
          </a:p>
          <a:p>
            <a:pPr>
              <a:lnSpc>
                <a:spcPts val="1000"/>
              </a:lnSpc>
            </a:pPr>
            <a:endParaRPr lang="pt-PT" sz="1000" i="1" dirty="0" smtClean="0">
              <a:solidFill>
                <a:srgbClr val="3EA4BA"/>
              </a:solidFill>
              <a:latin typeface="Arial Narrow" panose="020B0606020202030204" pitchFamily="34" charset="0"/>
              <a:cs typeface="Arial Narrow" panose="020B0606020202030204" pitchFamily="34" charset="0"/>
              <a:sym typeface="+mn-ea"/>
            </a:endParaRPr>
          </a:p>
          <a:p>
            <a:pPr>
              <a:lnSpc>
                <a:spcPts val="1000"/>
              </a:lnSpc>
            </a:pPr>
            <a:endParaRPr lang="en-US" sz="1000" dirty="0">
              <a:solidFill>
                <a:srgbClr val="3EA4BA"/>
              </a:solidFill>
              <a:latin typeface="Arial Narrow" panose="020B0606020202030204" pitchFamily="34" charset="0"/>
              <a:cs typeface="Arial Narrow" panose="020B0606020202030204" pitchFamily="34" charset="0"/>
            </a:endParaRPr>
          </a:p>
          <a:p>
            <a:pPr algn="ctr">
              <a:lnSpc>
                <a:spcPts val="1000"/>
              </a:lnSpc>
              <a:spcBef>
                <a:spcPts val="0"/>
              </a:spcBef>
              <a:defRPr lang="en-US">
                <a:solidFill>
                  <a:srgbClr val="FFFFFF"/>
                </a:solidFill>
              </a:defRPr>
            </a:pPr>
            <a:endParaRPr lang="en-US" altLang="en-US" sz="1000" i="1" dirty="0">
              <a:ln>
                <a:noFill/>
              </a:ln>
              <a:solidFill>
                <a:srgbClr val="3EA4BA"/>
              </a:solidFill>
              <a:latin typeface="Arial Narrow" panose="020B0606020202030204" pitchFamily="34" charset="0"/>
              <a:ea typeface="Century Gothic" panose="020B0502020202020204" pitchFamily="2" charset="0"/>
              <a:cs typeface="Arial Narrow" panose="020B0606020202030204" pitchFamily="34" charset="0"/>
            </a:endParaRPr>
          </a:p>
        </p:txBody>
      </p:sp>
      <p:sp>
        <p:nvSpPr>
          <p:cNvPr id="161" name="Rectangle: Rounded Corners 198"/>
          <p:cNvSpPr/>
          <p:nvPr/>
        </p:nvSpPr>
        <p:spPr>
          <a:xfrm>
            <a:off x="2171421" y="5302250"/>
            <a:ext cx="3158490" cy="1263650"/>
          </a:xfrm>
          <a:prstGeom prst="roundRect">
            <a:avLst>
              <a:gd name="adj" fmla="val 16667"/>
            </a:avLst>
          </a:prstGeom>
          <a:solidFill>
            <a:schemeClr val="accent1">
              <a:lumMod val="20000"/>
              <a:lumOff val="80000"/>
            </a:schemeClr>
          </a:solidFill>
          <a:ln w="15875" cap="flat" cmpd="sng" algn="ctr">
            <a:solidFill>
              <a:srgbClr val="000000">
                <a:alpha val="0"/>
              </a:srgbClr>
            </a:solidFill>
            <a:prstDash val="solid"/>
            <a:headEnd type="none"/>
            <a:tailEnd type="none"/>
          </a:ln>
          <a:effectLst/>
        </p:spPr>
        <p:txBody>
          <a:bodyPr vert="horz" wrap="square" lIns="91440" tIns="45720" rIns="91440" bIns="45720" numCol="1" spcCol="215900" anchor="t"/>
          <a:lstStyle/>
          <a:p>
            <a:pPr algn="ctr">
              <a:lnSpc>
                <a:spcPts val="1100"/>
              </a:lnSpc>
              <a:spcBef>
                <a:spcPts val="0"/>
              </a:spcBef>
              <a:spcAft>
                <a:spcPts val="0"/>
              </a:spcAft>
              <a:defRPr lang="en-US">
                <a:solidFill>
                  <a:srgbClr val="FFFFFF"/>
                </a:solidFill>
              </a:defRPr>
            </a:pPr>
            <a:r>
              <a:rPr lang="fr-FR" altLang="en-US" sz="1200" dirty="0">
                <a:solidFill>
                  <a:srgbClr val="008CBA"/>
                </a:solidFill>
                <a:latin typeface="Arial Narrow" panose="020B0606020202030204" pitchFamily="34" charset="0"/>
                <a:sym typeface="+mn-ea"/>
              </a:rPr>
              <a:t>Conférence I </a:t>
            </a:r>
          </a:p>
          <a:p>
            <a:pPr algn="ctr">
              <a:lnSpc>
                <a:spcPts val="1100"/>
              </a:lnSpc>
              <a:spcBef>
                <a:spcPts val="0"/>
              </a:spcBef>
              <a:spcAft>
                <a:spcPts val="0"/>
              </a:spcAft>
              <a:defRPr lang="en-US">
                <a:solidFill>
                  <a:srgbClr val="FFFFFF"/>
                </a:solidFill>
              </a:defRPr>
            </a:pPr>
            <a:r>
              <a:rPr lang="fr-FR" altLang="en-US" sz="1000" i="1" dirty="0">
                <a:solidFill>
                  <a:srgbClr val="008CBA"/>
                </a:solidFill>
                <a:latin typeface="Arial Narrow" panose="020B0606020202030204" pitchFamily="34" charset="0"/>
                <a:cs typeface="Arial Narrow" panose="020B0606020202030204" pitchFamily="34" charset="0"/>
                <a:sym typeface="+mn-ea"/>
              </a:rPr>
              <a:t>«</a:t>
            </a:r>
            <a:r>
              <a:rPr lang="fr-FR" sz="1000" i="1" dirty="0">
                <a:solidFill>
                  <a:srgbClr val="008CBA"/>
                </a:solidFill>
                <a:latin typeface="Arial Narrow" panose="020B0606020202030204" pitchFamily="34" charset="0"/>
                <a:cs typeface="Arial Narrow" panose="020B0606020202030204" pitchFamily="34" charset="0"/>
                <a:sym typeface="+mn-ea"/>
              </a:rPr>
              <a:t>ACCÈS AU MARCHÉ PRÉFÉRENTIEL DE LA CEDEAO</a:t>
            </a:r>
            <a:r>
              <a:rPr lang="fr-FR" altLang="en-US" sz="1000" i="1" dirty="0" smtClean="0">
                <a:solidFill>
                  <a:srgbClr val="008CBA"/>
                </a:solidFill>
                <a:latin typeface="Arial Narrow" panose="020B0606020202030204" pitchFamily="34" charset="0"/>
                <a:cs typeface="Arial Narrow" panose="020B0606020202030204" pitchFamily="34" charset="0"/>
                <a:sym typeface="+mn-ea"/>
              </a:rPr>
              <a:t>»</a:t>
            </a:r>
          </a:p>
          <a:p>
            <a:pPr algn="ctr">
              <a:lnSpc>
                <a:spcPts val="1100"/>
              </a:lnSpc>
              <a:spcBef>
                <a:spcPts val="0"/>
              </a:spcBef>
              <a:spcAft>
                <a:spcPts val="0"/>
              </a:spcAft>
              <a:defRPr lang="en-US">
                <a:solidFill>
                  <a:srgbClr val="FFFFFF"/>
                </a:solidFill>
              </a:defRPr>
            </a:pPr>
            <a:endParaRPr lang="fr-FR" sz="1000" i="1" dirty="0">
              <a:solidFill>
                <a:srgbClr val="008CBA"/>
              </a:solidFill>
              <a:latin typeface="Arial Narrow" panose="020B0606020202030204" pitchFamily="34" charset="0"/>
              <a:cs typeface="Arial Narrow" panose="020B0606020202030204" pitchFamily="34" charset="0"/>
              <a:sym typeface="+mn-ea"/>
            </a:endParaRPr>
          </a:p>
          <a:p>
            <a:pPr>
              <a:lnSpc>
                <a:spcPct val="80000"/>
              </a:lnSpc>
            </a:pPr>
            <a:r>
              <a:rPr lang="pt-PT" sz="1000" b="1" dirty="0">
                <a:solidFill>
                  <a:srgbClr val="3EA4BA"/>
                </a:solidFill>
                <a:latin typeface="Arial Narrow" panose="020B0606020202030204" pitchFamily="34" charset="0"/>
                <a:cs typeface="Arial Narrow" panose="020B0606020202030204" pitchFamily="34" charset="0"/>
                <a:sym typeface="+mn-ea"/>
              </a:rPr>
              <a:t>Modérateur</a:t>
            </a:r>
            <a:r>
              <a:rPr lang="pt-PT" sz="1000" dirty="0">
                <a:solidFill>
                  <a:srgbClr val="3EA4BA"/>
                </a:solidFill>
                <a:latin typeface="Arial Narrow" panose="020B0606020202030204" pitchFamily="34" charset="0"/>
                <a:cs typeface="Arial Narrow" panose="020B0606020202030204" pitchFamily="34" charset="0"/>
                <a:sym typeface="+mn-ea"/>
              </a:rPr>
              <a:t>: </a:t>
            </a:r>
            <a:r>
              <a:rPr lang="pt-PT" sz="1000" dirty="0" smtClean="0">
                <a:solidFill>
                  <a:srgbClr val="3EA4BA"/>
                </a:solidFill>
                <a:latin typeface="Arial Narrow" panose="020B0606020202030204" pitchFamily="34" charset="0"/>
                <a:cs typeface="Arial Narrow" panose="020B0606020202030204" pitchFamily="34" charset="0"/>
                <a:sym typeface="+mn-ea"/>
              </a:rPr>
              <a:t>Cap Vert</a:t>
            </a:r>
            <a:endParaRPr lang="pt-PT" sz="1000" dirty="0">
              <a:solidFill>
                <a:srgbClr val="3EA4BA"/>
              </a:solidFill>
              <a:latin typeface="Arial Narrow" panose="020B0606020202030204" pitchFamily="34" charset="0"/>
              <a:cs typeface="Arial Narrow" panose="020B0606020202030204" pitchFamily="34" charset="0"/>
              <a:sym typeface="+mn-ea"/>
            </a:endParaRPr>
          </a:p>
          <a:p>
            <a:pPr>
              <a:lnSpc>
                <a:spcPct val="80000"/>
              </a:lnSpc>
            </a:pPr>
            <a:r>
              <a:rPr lang="pt-PT" altLang="en-US" sz="1000" b="1" i="1" dirty="0">
                <a:solidFill>
                  <a:srgbClr val="3EA4BA"/>
                </a:solidFill>
                <a:latin typeface="Arial Narrow" panose="020B0606020202030204" pitchFamily="34" charset="0"/>
                <a:cs typeface="Arial Narrow" panose="020B0606020202030204" pitchFamily="34" charset="0"/>
                <a:sym typeface="+mn-ea"/>
              </a:rPr>
              <a:t>Conférencier</a:t>
            </a:r>
            <a:r>
              <a:rPr lang="pt-PT" sz="1000" i="1" dirty="0">
                <a:solidFill>
                  <a:srgbClr val="3EA4BA"/>
                </a:solidFill>
                <a:latin typeface="Arial Narrow" panose="020B0606020202030204" pitchFamily="34" charset="0"/>
                <a:cs typeface="Arial Narrow" panose="020B0606020202030204" pitchFamily="34" charset="0"/>
                <a:sym typeface="+mn-ea"/>
              </a:rPr>
              <a:t>: CEDEAO</a:t>
            </a:r>
            <a:endParaRPr lang="pt-PT" altLang="en-US" sz="1000" i="1" dirty="0">
              <a:solidFill>
                <a:srgbClr val="3EA4BA"/>
              </a:solidFill>
              <a:latin typeface="Arial Narrow" panose="020B0606020202030204" pitchFamily="34" charset="0"/>
              <a:cs typeface="Arial Narrow" panose="020B0606020202030204" pitchFamily="34" charset="0"/>
              <a:sym typeface="+mn-ea"/>
            </a:endParaRPr>
          </a:p>
          <a:p>
            <a:pPr algn="ctr">
              <a:lnSpc>
                <a:spcPts val="1100"/>
              </a:lnSpc>
              <a:spcBef>
                <a:spcPts val="0"/>
              </a:spcBef>
              <a:spcAft>
                <a:spcPts val="0"/>
              </a:spcAft>
              <a:defRPr lang="en-US">
                <a:solidFill>
                  <a:srgbClr val="FFFFFF"/>
                </a:solidFill>
              </a:defRPr>
            </a:pPr>
            <a:endParaRPr lang="fr-FR" sz="1000" dirty="0">
              <a:solidFill>
                <a:srgbClr val="008CBA"/>
              </a:solidFill>
              <a:latin typeface="Arial Narrow" panose="020B0606020202030204" pitchFamily="34" charset="0"/>
              <a:cs typeface="Arial Narrow" panose="020B0606020202030204" pitchFamily="34" charset="0"/>
            </a:endParaRPr>
          </a:p>
        </p:txBody>
      </p:sp>
      <p:sp>
        <p:nvSpPr>
          <p:cNvPr id="162" name="Slide Number Placeholder 6"/>
          <p:cNvSpPr txBox="1"/>
          <p:nvPr/>
        </p:nvSpPr>
        <p:spPr bwMode="auto">
          <a:xfrm>
            <a:off x="6602126" y="6612569"/>
            <a:ext cx="648072" cy="274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charset="0"/>
                <a:cs typeface="Arial" panose="020B0604020202020204" pitchFamily="34" charset="0"/>
              </a:defRPr>
            </a:lvl1pPr>
            <a:lvl2pPr marL="742950" indent="-285750" eaLnBrk="0" hangingPunct="0">
              <a:defRPr>
                <a:solidFill>
                  <a:schemeClr val="tx1"/>
                </a:solidFill>
                <a:latin typeface="Calibri" panose="020F0502020204030204" charset="0"/>
                <a:cs typeface="Arial" panose="020B0604020202020204" pitchFamily="34" charset="0"/>
              </a:defRPr>
            </a:lvl2pPr>
            <a:lvl3pPr marL="1143000" indent="-228600" eaLnBrk="0" hangingPunct="0">
              <a:defRPr>
                <a:solidFill>
                  <a:schemeClr val="tx1"/>
                </a:solidFill>
                <a:latin typeface="Calibri" panose="020F0502020204030204" charset="0"/>
                <a:cs typeface="Arial" panose="020B0604020202020204" pitchFamily="34" charset="0"/>
              </a:defRPr>
            </a:lvl3pPr>
            <a:lvl4pPr marL="1600200" indent="-228600" eaLnBrk="0" hangingPunct="0">
              <a:defRPr>
                <a:solidFill>
                  <a:schemeClr val="tx1"/>
                </a:solidFill>
                <a:latin typeface="Calibri" panose="020F0502020204030204" charset="0"/>
                <a:cs typeface="Arial" panose="020B0604020202020204" pitchFamily="34" charset="0"/>
              </a:defRPr>
            </a:lvl4pPr>
            <a:lvl5pPr marL="2057400" indent="-228600" eaLnBrk="0" hangingPunct="0">
              <a:defRPr>
                <a:solidFill>
                  <a:schemeClr val="tx1"/>
                </a:solidFill>
                <a:latin typeface="Calibri" panose="020F050202020403020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charset="0"/>
                <a:cs typeface="Arial" panose="020B0604020202020204" pitchFamily="34" charset="0"/>
              </a:defRPr>
            </a:lvl9pPr>
          </a:lstStyle>
          <a:p>
            <a:pPr algn="ctr" eaLnBrk="1" hangingPunct="1"/>
            <a:r>
              <a:rPr lang="fr-FR" altLang="pt-PT" sz="800" i="1" dirty="0" smtClean="0">
                <a:solidFill>
                  <a:srgbClr val="00B4B2"/>
                </a:solidFill>
              </a:rPr>
              <a:t>Pag </a:t>
            </a:r>
            <a:fld id="{6C07E9C5-6E20-4A25-9F31-81ECFC5683B7}" type="slidenum">
              <a:rPr lang="fr-FR" altLang="pt-PT" sz="800" b="1" i="1" u="sng" dirty="0" smtClean="0">
                <a:solidFill>
                  <a:srgbClr val="00B4B2"/>
                </a:solidFill>
              </a:rPr>
              <a:t>9</a:t>
            </a:fld>
            <a:endParaRPr lang="fr-FR" altLang="pt-PT" sz="800" b="1" i="1" u="sng" dirty="0" smtClean="0">
              <a:solidFill>
                <a:srgbClr val="00B4B2"/>
              </a:solidFill>
            </a:endParaRPr>
          </a:p>
        </p:txBody>
      </p:sp>
      <p:sp>
        <p:nvSpPr>
          <p:cNvPr id="163" name="Linha7"/>
          <p:cNvSpPr/>
          <p:nvPr/>
        </p:nvSpPr>
        <p:spPr>
          <a:xfrm rot="16200000">
            <a:off x="1227811" y="2684695"/>
            <a:ext cx="809625" cy="6350"/>
          </a:xfrm>
          <a:prstGeom prst="line">
            <a:avLst/>
          </a:prstGeom>
          <a:noFill/>
          <a:ln w="9525" cap="flat" cmpd="sng" algn="ctr">
            <a:solidFill>
              <a:srgbClr val="008CBA"/>
            </a:solidFill>
            <a:prstDash val="solid"/>
            <a:headEnd type="none" w="med" len="med"/>
            <a:tailEnd type="triangle" w="med" len="med"/>
          </a:ln>
          <a:effectLst/>
        </p:spPr>
      </p:sp>
      <p:sp>
        <p:nvSpPr>
          <p:cNvPr id="164" name="Linha7"/>
          <p:cNvSpPr/>
          <p:nvPr/>
        </p:nvSpPr>
        <p:spPr>
          <a:xfrm rot="16200000">
            <a:off x="1207491" y="5062855"/>
            <a:ext cx="809625" cy="6350"/>
          </a:xfrm>
          <a:prstGeom prst="line">
            <a:avLst/>
          </a:prstGeom>
          <a:noFill/>
          <a:ln w="9525" cap="flat" cmpd="sng" algn="ctr">
            <a:solidFill>
              <a:srgbClr val="008CBA"/>
            </a:solidFill>
            <a:prstDash val="solid"/>
            <a:headEnd type="triangle" w="med" len="med"/>
            <a:tailEnd type="none" w="med" len="med"/>
          </a:ln>
          <a:effectLst/>
        </p:spPr>
      </p:sp>
      <p:sp>
        <p:nvSpPr>
          <p:cNvPr id="166" name="Straight Connector 144"/>
          <p:cNvSpPr/>
          <p:nvPr/>
        </p:nvSpPr>
        <p:spPr>
          <a:xfrm flipH="1">
            <a:off x="505181" y="3599181"/>
            <a:ext cx="5715" cy="189230"/>
          </a:xfrm>
          <a:prstGeom prst="line">
            <a:avLst/>
          </a:prstGeom>
          <a:noFill/>
          <a:ln w="9525" cap="flat" cmpd="sng" algn="ctr">
            <a:solidFill>
              <a:srgbClr val="008CBA"/>
            </a:solidFill>
            <a:prstDash val="solid"/>
            <a:headEnd type="triangle" w="med" len="med"/>
            <a:tailEnd type="none" w="med" len="med"/>
          </a:ln>
          <a:effectLst/>
        </p:spPr>
      </p:sp>
      <p:sp>
        <p:nvSpPr>
          <p:cNvPr id="167" name="Straight Connector 144"/>
          <p:cNvSpPr/>
          <p:nvPr/>
        </p:nvSpPr>
        <p:spPr>
          <a:xfrm>
            <a:off x="495656" y="4877336"/>
            <a:ext cx="4445" cy="393265"/>
          </a:xfrm>
          <a:prstGeom prst="line">
            <a:avLst/>
          </a:prstGeom>
          <a:noFill/>
          <a:ln w="9525" cap="flat" cmpd="sng" algn="ctr">
            <a:solidFill>
              <a:srgbClr val="008CBA"/>
            </a:solidFill>
            <a:prstDash val="solid"/>
            <a:headEnd type="triangle" w="med" len="med"/>
            <a:tailEnd type="none" w="med" len="med"/>
          </a:ln>
          <a:effectLst/>
        </p:spPr>
      </p:sp>
      <p:sp>
        <p:nvSpPr>
          <p:cNvPr id="168" name="Linha7"/>
          <p:cNvSpPr/>
          <p:nvPr/>
        </p:nvSpPr>
        <p:spPr>
          <a:xfrm rot="16200000" flipV="1">
            <a:off x="3437988" y="2419091"/>
            <a:ext cx="787918" cy="4444"/>
          </a:xfrm>
          <a:prstGeom prst="line">
            <a:avLst/>
          </a:prstGeom>
          <a:noFill/>
          <a:ln w="9525" cap="flat" cmpd="sng" algn="ctr">
            <a:solidFill>
              <a:srgbClr val="008CBA"/>
            </a:solidFill>
            <a:prstDash val="solid"/>
            <a:headEnd type="none" w="med" len="med"/>
            <a:tailEnd type="triangle" w="med" len="med"/>
          </a:ln>
          <a:effectLst/>
        </p:spPr>
      </p:sp>
      <p:sp>
        <p:nvSpPr>
          <p:cNvPr id="171" name="Linha7"/>
          <p:cNvSpPr/>
          <p:nvPr/>
        </p:nvSpPr>
        <p:spPr>
          <a:xfrm rot="16200000">
            <a:off x="3437611" y="3455035"/>
            <a:ext cx="809625" cy="6350"/>
          </a:xfrm>
          <a:prstGeom prst="line">
            <a:avLst/>
          </a:prstGeom>
          <a:noFill/>
          <a:ln w="19050" cap="flat" cmpd="sng" algn="ctr">
            <a:solidFill>
              <a:srgbClr val="008CBA"/>
            </a:solidFill>
            <a:prstDash val="solid"/>
            <a:headEnd type="none"/>
            <a:tailEnd type="none" w="med" len="med"/>
          </a:ln>
          <a:effectLst/>
        </p:spPr>
      </p:sp>
      <p:sp>
        <p:nvSpPr>
          <p:cNvPr id="172" name="Linha7"/>
          <p:cNvSpPr/>
          <p:nvPr/>
        </p:nvSpPr>
        <p:spPr>
          <a:xfrm rot="16200000">
            <a:off x="3442691" y="4872355"/>
            <a:ext cx="809625" cy="6350"/>
          </a:xfrm>
          <a:prstGeom prst="line">
            <a:avLst/>
          </a:prstGeom>
          <a:noFill/>
          <a:ln w="9525" cap="flat" cmpd="sng" algn="ctr">
            <a:solidFill>
              <a:srgbClr val="008CBA"/>
            </a:solidFill>
            <a:prstDash val="solid"/>
            <a:headEnd type="triangle" w="med" len="med"/>
            <a:tailEnd type="none" w="med" len="med"/>
          </a:ln>
          <a:effectLst/>
        </p:spPr>
      </p:sp>
      <p:sp>
        <p:nvSpPr>
          <p:cNvPr id="173" name="Straight Connector 144"/>
          <p:cNvSpPr/>
          <p:nvPr/>
        </p:nvSpPr>
        <p:spPr>
          <a:xfrm flipH="1">
            <a:off x="2716251" y="4250029"/>
            <a:ext cx="2221" cy="851817"/>
          </a:xfrm>
          <a:prstGeom prst="line">
            <a:avLst/>
          </a:prstGeom>
          <a:noFill/>
          <a:ln w="9525" cap="flat" cmpd="sng" algn="ctr">
            <a:solidFill>
              <a:srgbClr val="008CBA"/>
            </a:solidFill>
            <a:prstDash val="solid"/>
            <a:headEnd type="triangle" w="med" len="med"/>
            <a:tailEnd type="none" w="med" len="med"/>
          </a:ln>
          <a:effectLst/>
        </p:spPr>
      </p:sp>
      <p:sp>
        <p:nvSpPr>
          <p:cNvPr id="174" name="Oval 173"/>
          <p:cNvSpPr/>
          <p:nvPr/>
        </p:nvSpPr>
        <p:spPr>
          <a:xfrm>
            <a:off x="1565631" y="3729991"/>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175" name="Oval 174"/>
          <p:cNvSpPr/>
          <p:nvPr/>
        </p:nvSpPr>
        <p:spPr>
          <a:xfrm>
            <a:off x="1551661" y="5212716"/>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182" name="Oval 181"/>
          <p:cNvSpPr/>
          <p:nvPr/>
        </p:nvSpPr>
        <p:spPr>
          <a:xfrm>
            <a:off x="3783051" y="3568065"/>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183" name="Oval 182"/>
          <p:cNvSpPr/>
          <p:nvPr/>
        </p:nvSpPr>
        <p:spPr>
          <a:xfrm>
            <a:off x="3785591" y="5034280"/>
            <a:ext cx="116840" cy="105410"/>
          </a:xfrm>
          <a:prstGeom prst="ellipse">
            <a:avLst/>
          </a:prstGeom>
          <a:solidFill>
            <a:srgbClr val="008CBA"/>
          </a:solidFill>
          <a:ln>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187" name="Conexão Reta 77"/>
          <p:cNvCxnSpPr/>
          <p:nvPr/>
        </p:nvCxnSpPr>
        <p:spPr>
          <a:xfrm>
            <a:off x="2726411" y="3618865"/>
            <a:ext cx="1113790" cy="0"/>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188" name="Forma automática5"/>
          <p:cNvSpPr/>
          <p:nvPr/>
        </p:nvSpPr>
        <p:spPr>
          <a:xfrm>
            <a:off x="4464601" y="1853786"/>
            <a:ext cx="894324" cy="445550"/>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0" tIns="0" rIns="0" bIns="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200" smtClean="0">
                <a:latin typeface="Arial Narrow" panose="020B0606020202030204" pitchFamily="34" charset="0"/>
                <a:ea typeface="Century Gothic" panose="020B0502020202020204" pitchFamily="2" charset="0"/>
                <a:cs typeface="Arial" panose="020B0604020202020204" pitchFamily="34" charset="0"/>
              </a:rPr>
              <a:t>11:00 </a:t>
            </a:r>
            <a:r>
              <a:rPr lang="pt-PT" sz="1200">
                <a:latin typeface="Arial Narrow" panose="020B0606020202030204" pitchFamily="34" charset="0"/>
                <a:ea typeface="Century Gothic" panose="020B0502020202020204" pitchFamily="2" charset="0"/>
                <a:cs typeface="Arial" panose="020B0604020202020204" pitchFamily="34" charset="0"/>
              </a:rPr>
              <a:t>– </a:t>
            </a:r>
            <a:r>
              <a:rPr lang="pt-PT" sz="1200" smtClean="0">
                <a:latin typeface="Arial Narrow" panose="020B0606020202030204" pitchFamily="34" charset="0"/>
                <a:ea typeface="Century Gothic" panose="020B0502020202020204" pitchFamily="2" charset="0"/>
                <a:cs typeface="Arial" panose="020B0604020202020204" pitchFamily="34" charset="0"/>
              </a:rPr>
              <a:t>11:15</a:t>
            </a:r>
            <a:endParaRPr lang="pt-PT" sz="1200" dirty="0">
              <a:latin typeface="Arial Narrow" panose="020B0606020202030204" pitchFamily="34" charset="0"/>
              <a:ea typeface="Century Gothic" panose="020B0502020202020204" pitchFamily="2" charset="0"/>
              <a:cs typeface="Arial" panose="020B0604020202020204" pitchFamily="34" charset="0"/>
            </a:endParaRPr>
          </a:p>
        </p:txBody>
      </p:sp>
      <p:sp>
        <p:nvSpPr>
          <p:cNvPr id="189" name="Rectangle: Rounded Corners 137"/>
          <p:cNvSpPr/>
          <p:nvPr/>
        </p:nvSpPr>
        <p:spPr>
          <a:xfrm>
            <a:off x="10495038" y="1243542"/>
            <a:ext cx="1657692" cy="508695"/>
          </a:xfrm>
          <a:prstGeom prst="roundRect">
            <a:avLst>
              <a:gd name="adj" fmla="val 16667"/>
            </a:avLst>
          </a:prstGeom>
          <a:solidFill>
            <a:schemeClr val="bg1"/>
          </a:soli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spcCol="215900" anchor="t"/>
          <a:lstStyle/>
          <a:p>
            <a:pPr algn="ctr">
              <a:defRPr lang="en-US">
                <a:solidFill>
                  <a:srgbClr val="0099CC"/>
                </a:solidFill>
              </a:defRPr>
            </a:pPr>
            <a:r>
              <a:rPr lang="pt-PT" sz="1200" b="1"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ACCRÉDITATION</a:t>
            </a:r>
            <a:r>
              <a:rPr lang="pt-PT" sz="1200" b="1" dirty="0" smtClean="0">
                <a:solidFill>
                  <a:srgbClr val="416D12"/>
                </a:solidFill>
                <a:latin typeface="Arial Narrow" panose="020B0606020202030204" pitchFamily="34" charset="0"/>
                <a:sym typeface="+mn-ea"/>
              </a:rPr>
              <a:t> </a:t>
            </a:r>
          </a:p>
          <a:p>
            <a:pPr algn="ctr">
              <a:defRPr lang="en-US">
                <a:solidFill>
                  <a:srgbClr val="0099CC"/>
                </a:solidFill>
              </a:defRPr>
            </a:pP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sym typeface="+mn-ea"/>
              </a:rPr>
              <a:t>07:00 </a:t>
            </a:r>
            <a:r>
              <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sym typeface="+mn-ea"/>
              </a:rPr>
              <a:t>– 08:15</a:t>
            </a:r>
            <a:endPar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smtClean="0">
              <a:solidFill>
                <a:srgbClr val="416D12"/>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190" name="Cortar Retângulo de Canto Simples 105"/>
          <p:cNvSpPr/>
          <p:nvPr/>
        </p:nvSpPr>
        <p:spPr>
          <a:xfrm>
            <a:off x="10496352" y="536994"/>
            <a:ext cx="1659802" cy="231775"/>
          </a:xfrm>
          <a:prstGeom prst="snip1Rect">
            <a:avLst/>
          </a:prstGeom>
          <a:solidFill>
            <a:srgbClr val="FF0000"/>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sz="1200" b="1" dirty="0">
                <a:sym typeface="+mn-ea"/>
              </a:rPr>
              <a:t>3</a:t>
            </a:r>
            <a:r>
              <a:rPr lang="pt-PT" altLang="en-US" sz="1200" b="1" baseline="30000" dirty="0" smtClean="0">
                <a:sym typeface="+mn-ea"/>
              </a:rPr>
              <a:t>er</a:t>
            </a:r>
            <a:r>
              <a:rPr lang="pt-PT" altLang="en-US" sz="1200" b="1" dirty="0" smtClean="0"/>
              <a:t> </a:t>
            </a:r>
            <a:r>
              <a:rPr lang="pt-PT" altLang="en-US" sz="1200" b="1" dirty="0" smtClean="0"/>
              <a:t>JOUR </a:t>
            </a:r>
            <a:r>
              <a:rPr lang="pt-PT" altLang="en-US" sz="1200" b="1" dirty="0"/>
              <a:t>- </a:t>
            </a:r>
            <a:r>
              <a:rPr lang="pt-PT" altLang="en-US" sz="1200" b="1" dirty="0" smtClean="0">
                <a:solidFill>
                  <a:srgbClr val="FFFF00"/>
                </a:solidFill>
              </a:rPr>
              <a:t>19 MARS</a:t>
            </a:r>
            <a:endParaRPr lang="pt-PT" altLang="en-US" sz="1200" b="1" dirty="0">
              <a:solidFill>
                <a:srgbClr val="FFFF00"/>
              </a:solidFill>
            </a:endParaRPr>
          </a:p>
        </p:txBody>
      </p:sp>
      <p:grpSp>
        <p:nvGrpSpPr>
          <p:cNvPr id="193" name="Agrupar 111"/>
          <p:cNvGrpSpPr/>
          <p:nvPr/>
        </p:nvGrpSpPr>
        <p:grpSpPr>
          <a:xfrm>
            <a:off x="3262351" y="3824605"/>
            <a:ext cx="1153160" cy="1165860"/>
            <a:chOff x="3453" y="5909"/>
            <a:chExt cx="1816" cy="1836"/>
          </a:xfrm>
          <a:scene3d>
            <a:camera prst="orthographicFront">
              <a:rot lat="0" lon="0" rev="0"/>
            </a:camera>
            <a:lightRig rig="contrasting" dir="t">
              <a:rot lat="0" lon="0" rev="1500000"/>
            </a:lightRig>
          </a:scene3d>
        </p:grpSpPr>
        <p:sp>
          <p:nvSpPr>
            <p:cNvPr id="195" name="Oval 85"/>
            <p:cNvSpPr/>
            <p:nvPr/>
          </p:nvSpPr>
          <p:spPr>
            <a:xfrm>
              <a:off x="3453" y="5909"/>
              <a:ext cx="1816" cy="1836"/>
            </a:xfrm>
            <a:prstGeom prst="ellipse">
              <a:avLst/>
            </a:prstGeom>
            <a:solidFill>
              <a:srgbClr val="008CBA"/>
            </a:solidFill>
            <a:ln w="15875" cap="flat" cmpd="sng" algn="ctr">
              <a:noFill/>
              <a:prstDash val="solid"/>
              <a:headEnd type="none"/>
              <a:tailEnd type="none"/>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solidFill>
                    <a:srgbClr val="FFFFFF"/>
                  </a:solidFill>
                </a:defRPr>
              </a:pPr>
              <a:r>
                <a:rPr lang="pt-PT" sz="1400" b="1" dirty="0" smtClean="0">
                  <a:latin typeface="Arial Narrow" panose="020B0606020202030204" pitchFamily="34" charset="0"/>
                  <a:ea typeface="Century Gothic" panose="020B0502020202020204" pitchFamily="2" charset="0"/>
                  <a:cs typeface="Century Gothic" panose="020B0502020202020204" pitchFamily="2" charset="0"/>
                </a:rPr>
                <a:t>2022</a:t>
              </a:r>
              <a:endParaRPr lang="pt-PT" sz="1400" b="1"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FFFFFF"/>
                  </a:solidFill>
                </a:defRPr>
              </a:pP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17 Mars</a:t>
              </a:r>
              <a:endParaRPr lang="pt-PT" sz="1100" dirty="0">
                <a:latin typeface="Arial Narrow" panose="020B0606020202030204" pitchFamily="34" charset="0"/>
              </a:endParaRPr>
            </a:p>
            <a:p>
              <a:pPr algn="ctr">
                <a:defRPr lang="en-US">
                  <a:solidFill>
                    <a:srgbClr val="FFFFFF"/>
                  </a:solidFill>
                </a:defRPr>
              </a:pPr>
              <a:r>
                <a:rPr lang="pt-PT" sz="1000" dirty="0" smtClean="0">
                  <a:latin typeface="Arial Narrow" panose="020B0606020202030204" pitchFamily="34" charset="0"/>
                  <a:ea typeface="Century Gothic" panose="020B0502020202020204" pitchFamily="2" charset="0"/>
                  <a:cs typeface="Century Gothic" panose="020B0502020202020204" pitchFamily="2" charset="0"/>
                  <a:sym typeface="+mn-ea"/>
                </a:rPr>
                <a:t>Accès au</a:t>
              </a:r>
            </a:p>
            <a:p>
              <a:pPr algn="ctr">
                <a:defRPr lang="en-US">
                  <a:solidFill>
                    <a:srgbClr val="FFFFFF"/>
                  </a:solidFill>
                </a:defRPr>
              </a:pPr>
              <a:r>
                <a:rPr lang="pt-PT" sz="1000" dirty="0" smtClean="0">
                  <a:latin typeface="Arial Narrow" panose="020B0606020202030204" pitchFamily="34" charset="0"/>
                  <a:ea typeface="Century Gothic" panose="020B0502020202020204" pitchFamily="2" charset="0"/>
                  <a:cs typeface="Century Gothic" panose="020B0502020202020204" pitchFamily="2" charset="0"/>
                  <a:sym typeface="+mn-ea"/>
                </a:rPr>
                <a:t>Marché</a:t>
              </a:r>
            </a:p>
            <a:p>
              <a:pPr algn="ctr" defTabSz="899795">
                <a:defRPr lang="en-US">
                  <a:solidFill>
                    <a:srgbClr val="FFFFFF"/>
                  </a:solidFill>
                </a:defRPr>
              </a:pPr>
              <a:endParaRPr lang="pt-PT" altLang="en-US" sz="1000" dirty="0" err="1">
                <a:solidFill>
                  <a:schemeClr val="bg1"/>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196" name="TextBox 167"/>
            <p:cNvSpPr/>
            <p:nvPr/>
          </p:nvSpPr>
          <p:spPr>
            <a:xfrm>
              <a:off x="3641" y="7264"/>
              <a:ext cx="1361" cy="388"/>
            </a:xfrm>
            <a:prstGeom prst="rect">
              <a:avLst/>
            </a:prstGeom>
            <a:noFill/>
            <a:ln>
              <a:noFill/>
            </a:ln>
            <a:effectLst>
              <a:outerShdw blurRad="149987" dist="250190" dir="8460000" algn="ctr">
                <a:srgbClr val="000000">
                  <a:alpha val="28000"/>
                </a:srgbClr>
              </a:outerShdw>
            </a:effectLst>
            <a:sp3d prstMaterial="metal">
              <a:bevelT w="88900" h="88900"/>
            </a:sp3d>
          </p:spPr>
          <p:txBody>
            <a:bodyPr vert="horz" wrap="square" lIns="91440" tIns="45720" rIns="91440" bIns="45720" numCol="1" spcCol="215900" anchor="t"/>
            <a:lstStyle/>
            <a:p>
              <a:pPr algn="ctr">
                <a:defRPr lang="en-US"/>
              </a:pPr>
              <a:r>
                <a:rPr lang="pt-PT" sz="1000" dirty="0">
                  <a:solidFill>
                    <a:srgbClr val="FFFF00"/>
                  </a:solidFill>
                  <a:latin typeface="Arial Narrow" panose="020B0606020202030204" pitchFamily="34" charset="0"/>
                  <a:ea typeface="Century Gothic" panose="020B0502020202020204" pitchFamily="2" charset="0"/>
                  <a:cs typeface="Century Gothic" panose="020B0502020202020204" pitchFamily="2" charset="0"/>
                </a:rPr>
                <a:t>17:00 -</a:t>
              </a:r>
              <a:r>
                <a:rPr lang="pt-PT" sz="1000" dirty="0" smtClean="0">
                  <a:solidFill>
                    <a:srgbClr val="FFFF00"/>
                  </a:solidFill>
                  <a:latin typeface="Arial Narrow" panose="020B0606020202030204" pitchFamily="34" charset="0"/>
                  <a:ea typeface="Century Gothic" panose="020B0502020202020204" pitchFamily="2" charset="0"/>
                  <a:cs typeface="Century Gothic" panose="020B0502020202020204" pitchFamily="2" charset="0"/>
                </a:rPr>
                <a:t>19:00 </a:t>
              </a:r>
              <a:endParaRPr lang="pt-PT" sz="1000" dirty="0">
                <a:solidFill>
                  <a:srgbClr val="FFFF00"/>
                </a:solidFill>
                <a:latin typeface="Arial Narrow" panose="020B0606020202030204" pitchFamily="34" charset="0"/>
                <a:ea typeface="Century Gothic" panose="020B0502020202020204" pitchFamily="2" charset="0"/>
                <a:cs typeface="Century Gothic" panose="020B0502020202020204" pitchFamily="2" charset="0"/>
              </a:endParaRPr>
            </a:p>
          </p:txBody>
        </p:sp>
      </p:grpSp>
      <p:sp>
        <p:nvSpPr>
          <p:cNvPr id="197" name="Forma automática5"/>
          <p:cNvSpPr/>
          <p:nvPr/>
        </p:nvSpPr>
        <p:spPr>
          <a:xfrm>
            <a:off x="4422665" y="4760876"/>
            <a:ext cx="903267" cy="387006"/>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96825">
                <a:srgbClr val="DDF3E1"/>
              </a:gs>
              <a:gs pos="93650">
                <a:srgbClr val="DBF2DF"/>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0" tIns="0" rIns="0" bIns="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050" dirty="0" smtClean="0">
                <a:latin typeface="Arial Narrow" panose="020B0606020202030204" pitchFamily="34" charset="0"/>
                <a:ea typeface="Century Gothic" panose="020B0502020202020204" pitchFamily="2" charset="0"/>
                <a:cs typeface="Arial" panose="020B0604020202020204" pitchFamily="34" charset="0"/>
              </a:rPr>
              <a:t>17:00 </a:t>
            </a:r>
            <a:r>
              <a:rPr lang="pt-PT" sz="1050" dirty="0">
                <a:latin typeface="Arial Narrow" panose="020B0606020202030204" pitchFamily="34" charset="0"/>
                <a:ea typeface="Century Gothic" panose="020B0502020202020204" pitchFamily="2" charset="0"/>
                <a:cs typeface="Arial" panose="020B0604020202020204" pitchFamily="34" charset="0"/>
              </a:rPr>
              <a:t>– </a:t>
            </a:r>
            <a:r>
              <a:rPr lang="pt-PT" sz="1050" dirty="0" smtClean="0">
                <a:latin typeface="Arial Narrow" panose="020B0606020202030204" pitchFamily="34" charset="0"/>
                <a:ea typeface="Century Gothic" panose="020B0502020202020204" pitchFamily="2" charset="0"/>
                <a:cs typeface="Arial" panose="020B0604020202020204" pitchFamily="34" charset="0"/>
              </a:rPr>
              <a:t>17:15</a:t>
            </a:r>
            <a:endParaRPr lang="pt-PT" sz="1050" dirty="0">
              <a:latin typeface="Arial Narrow" panose="020B060602020203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err="1"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01" name="Triângulo Isósceles 164"/>
          <p:cNvSpPr/>
          <p:nvPr/>
        </p:nvSpPr>
        <p:spPr>
          <a:xfrm rot="5400000">
            <a:off x="6515456" y="814287"/>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209" name="Triângulo Isósceles 176"/>
          <p:cNvSpPr/>
          <p:nvPr/>
        </p:nvSpPr>
        <p:spPr>
          <a:xfrm rot="5400000">
            <a:off x="6531966" y="1550041"/>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210" name="Triângulo Isósceles 180"/>
          <p:cNvSpPr/>
          <p:nvPr/>
        </p:nvSpPr>
        <p:spPr>
          <a:xfrm rot="5400000">
            <a:off x="6556731" y="5495290"/>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212" name="Rectangle: Rounded Corners 137"/>
          <p:cNvSpPr/>
          <p:nvPr/>
        </p:nvSpPr>
        <p:spPr>
          <a:xfrm>
            <a:off x="10481219" y="1824685"/>
            <a:ext cx="1677194" cy="42227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100" dirty="0" smtClean="0">
                <a:solidFill>
                  <a:schemeClr val="tx1"/>
                </a:solidFill>
                <a:latin typeface="Arial Narrow" panose="020B0606020202030204" pitchFamily="34" charset="0"/>
                <a:sym typeface="+mn-ea"/>
              </a:rPr>
              <a:t>Business Round</a:t>
            </a:r>
          </a:p>
          <a:p>
            <a:pPr algn="ctr">
              <a:defRPr lang="en-US">
                <a:solidFill>
                  <a:srgbClr val="0099CC"/>
                </a:solidFill>
              </a:defRPr>
            </a:pPr>
            <a:r>
              <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rPr>
              <a:t>08:15 – 10:15</a:t>
            </a:r>
          </a:p>
          <a:p>
            <a:pPr algn="ctr">
              <a:defRPr lang="en-US">
                <a:solidFill>
                  <a:srgbClr val="0099CC"/>
                </a:solidFill>
              </a:defRPr>
            </a:pPr>
            <a:endParaRPr lang="pt-PT" sz="1100"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13" name="Rectangle: Rounded Corners 137"/>
          <p:cNvSpPr/>
          <p:nvPr/>
        </p:nvSpPr>
        <p:spPr>
          <a:xfrm>
            <a:off x="10489470" y="2292622"/>
            <a:ext cx="1661962" cy="43624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10:15 </a:t>
            </a:r>
            <a:r>
              <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rPr>
              <a:t>– 10:45</a:t>
            </a:r>
          </a:p>
          <a:p>
            <a:pPr algn="ctr">
              <a:defRPr lang="en-US">
                <a:solidFill>
                  <a:srgbClr val="0099CC"/>
                </a:solidFill>
              </a:defRPr>
            </a:pPr>
            <a:endParaRPr lang="pt-PT" sz="1200" b="1" dirty="0" smtClean="0">
              <a:solidFill>
                <a:srgbClr val="416D12"/>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14" name="Rectangle: Rounded Corners 137"/>
          <p:cNvSpPr/>
          <p:nvPr/>
        </p:nvSpPr>
        <p:spPr>
          <a:xfrm>
            <a:off x="10488656" y="2780879"/>
            <a:ext cx="1660588" cy="453390"/>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100" dirty="0" smtClean="0">
                <a:solidFill>
                  <a:schemeClr val="tx1"/>
                </a:solidFill>
                <a:latin typeface="Arial Narrow" panose="020B0606020202030204" pitchFamily="34" charset="0"/>
                <a:sym typeface="+mn-ea"/>
              </a:rPr>
              <a:t>Business Round</a:t>
            </a:r>
          </a:p>
          <a:p>
            <a:pPr algn="ctr">
              <a:defRPr lang="en-US">
                <a:solidFill>
                  <a:srgbClr val="0099CC"/>
                </a:solidFill>
              </a:defRPr>
            </a:pPr>
            <a:r>
              <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rPr>
              <a:t>10:45 – 12:30</a:t>
            </a:r>
          </a:p>
          <a:p>
            <a:pPr algn="ctr">
              <a:defRPr lang="en-US">
                <a:solidFill>
                  <a:srgbClr val="0099CC"/>
                </a:solidFill>
              </a:defRPr>
            </a:pPr>
            <a:endParaRPr lang="pt-PT" sz="1100" dirty="0" smtClean="0">
              <a:solidFill>
                <a:schemeClr val="tx1"/>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23" name="Rectangle: Rounded Corners 137"/>
          <p:cNvSpPr/>
          <p:nvPr/>
        </p:nvSpPr>
        <p:spPr>
          <a:xfrm>
            <a:off x="10504295" y="3287493"/>
            <a:ext cx="1657081" cy="44005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latin typeface="Arial Narrow" panose="020B0606020202030204" pitchFamily="34" charset="0"/>
                <a:ea typeface="Century Gothic" panose="020B0502020202020204" pitchFamily="2" charset="0"/>
                <a:cs typeface="Century Gothic" panose="020B0502020202020204" pitchFamily="2" charset="0"/>
                <a:sym typeface="+mn-ea"/>
              </a:rPr>
              <a:t>Déjeuner</a:t>
            </a:r>
          </a:p>
          <a:p>
            <a:pPr algn="ctr">
              <a:defRPr lang="en-US">
                <a:solidFill>
                  <a:srgbClr val="0099CC"/>
                </a:solidFill>
              </a:defRPr>
            </a:pP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12:30 </a:t>
            </a:r>
            <a:r>
              <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rPr>
              <a:t>– 14:00</a:t>
            </a:r>
          </a:p>
          <a:p>
            <a:pPr algn="ctr">
              <a:defRPr lang="en-US">
                <a:solidFill>
                  <a:srgbClr val="0099CC"/>
                </a:solidFill>
              </a:defRPr>
            </a:pPr>
            <a:endParaRPr lang="pt-PT" sz="1200" b="1" dirty="0" err="1" smtClean="0">
              <a:solidFill>
                <a:srgbClr val="416D12"/>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24" name="Rectangle: Rounded Corners 137"/>
          <p:cNvSpPr/>
          <p:nvPr/>
        </p:nvSpPr>
        <p:spPr>
          <a:xfrm>
            <a:off x="10490685" y="3764088"/>
            <a:ext cx="1678582" cy="65468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fr-FR" sz="1100" dirty="0">
                <a:latin typeface="Arial Narrow" panose="020B0606020202030204" pitchFamily="34" charset="0"/>
                <a:sym typeface="+mn-ea"/>
              </a:rPr>
              <a:t>Présentation de l'opportunité </a:t>
            </a:r>
            <a:r>
              <a:rPr lang="fr-FR" sz="1100" dirty="0" smtClean="0">
                <a:latin typeface="Arial Narrow" panose="020B0606020202030204" pitchFamily="34" charset="0"/>
                <a:sym typeface="+mn-ea"/>
              </a:rPr>
              <a:t>des produits</a:t>
            </a:r>
          </a:p>
          <a:p>
            <a:pPr algn="ctr">
              <a:defRPr lang="en-US">
                <a:solidFill>
                  <a:srgbClr val="0099CC"/>
                </a:solidFill>
              </a:defRPr>
            </a:pPr>
            <a:r>
              <a:rPr lang="pt-PT" sz="11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14:00 </a:t>
            </a:r>
            <a:r>
              <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rPr>
              <a:t>– 15:30</a:t>
            </a:r>
          </a:p>
          <a:p>
            <a:pPr algn="ctr">
              <a:defRPr lang="en-US">
                <a:solidFill>
                  <a:srgbClr val="0099CC"/>
                </a:solidFill>
              </a:defRPr>
            </a:pPr>
            <a:endParaRPr lang="pt-PT" sz="1100" dirty="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25" name="Rectangle: Rounded Corners 117"/>
          <p:cNvSpPr/>
          <p:nvPr/>
        </p:nvSpPr>
        <p:spPr>
          <a:xfrm>
            <a:off x="333096" y="5502109"/>
            <a:ext cx="1797050" cy="1166193"/>
          </a:xfrm>
          <a:prstGeom prst="roundRect">
            <a:avLst>
              <a:gd name="adj" fmla="val 16667"/>
            </a:avLst>
          </a:prstGeom>
          <a:solidFill>
            <a:srgbClr val="E3F8FD"/>
          </a:soli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spcCol="215900" anchor="t"/>
          <a:lstStyle/>
          <a:p>
            <a:pPr>
              <a:lnSpc>
                <a:spcPts val="1200"/>
              </a:lnSpc>
              <a:defRPr lang="en-US">
                <a:solidFill>
                  <a:srgbClr val="FFFFFF"/>
                </a:solidFill>
              </a:defRPr>
            </a:pPr>
            <a:r>
              <a:rPr lang="pt-PT" sz="1000" b="1" dirty="0">
                <a:solidFill>
                  <a:srgbClr val="00B4B2"/>
                </a:solidFill>
                <a:latin typeface="Arial Narrow" panose="020B0606020202030204" pitchFamily="34" charset="0"/>
                <a:sym typeface="+mn-ea"/>
              </a:rPr>
              <a:t>PRÉSENTATION DES </a:t>
            </a:r>
            <a:r>
              <a:rPr lang="pt-PT" sz="1000" b="1" dirty="0" smtClean="0">
                <a:solidFill>
                  <a:srgbClr val="00B4B2"/>
                </a:solidFill>
                <a:latin typeface="Arial Narrow" panose="020B0606020202030204" pitchFamily="34" charset="0"/>
                <a:sym typeface="+mn-ea"/>
              </a:rPr>
              <a:t>OPPORTUNITÉS</a:t>
            </a:r>
            <a:r>
              <a:rPr lang="pt-PT" altLang="en-US" sz="1000" dirty="0" smtClean="0">
                <a:solidFill>
                  <a:schemeClr val="tx1"/>
                </a:solidFill>
                <a:latin typeface="Arial Narrow" panose="020B0606020202030204" pitchFamily="34" charset="0"/>
                <a:sym typeface="+mn-ea"/>
              </a:rPr>
              <a:t>:</a:t>
            </a:r>
            <a:endParaRPr lang="pt-PT" altLang="en-US" sz="1000" dirty="0">
              <a:solidFill>
                <a:schemeClr val="tx1"/>
              </a:solidFill>
              <a:latin typeface="Arial Narrow" panose="020B0606020202030204" pitchFamily="34" charset="0"/>
              <a:sym typeface="+mn-ea"/>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G</a:t>
            </a:r>
            <a:r>
              <a:rPr lang="pt-PT" altLang="en-US"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h</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ana</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Togo</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Guiné</a:t>
            </a:r>
            <a:r>
              <a:rPr lang="pt-PT" altLang="en-US"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e</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-Cona</a:t>
            </a:r>
            <a:r>
              <a:rPr lang="pt-PT" altLang="en-US"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kry</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Guiné</a:t>
            </a:r>
            <a:r>
              <a:rPr lang="pt-PT" altLang="en-US"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e</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-Bissau</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Libéria</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gn="ctr">
              <a:lnSpc>
                <a:spcPts val="1200"/>
              </a:lnSpc>
              <a:defRPr lang="en-US">
                <a:solidFill>
                  <a:srgbClr val="FFFFFF"/>
                </a:solidFill>
              </a:defRPr>
            </a:pPr>
            <a:endParaRPr lang="en-US" sz="1200" dirty="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26" name="Cortar Retângulo de Canto Simples 221"/>
          <p:cNvSpPr/>
          <p:nvPr/>
        </p:nvSpPr>
        <p:spPr>
          <a:xfrm>
            <a:off x="10487403" y="810506"/>
            <a:ext cx="1664077" cy="247650"/>
          </a:xfrm>
          <a:prstGeom prst="snip1Rect">
            <a:avLst/>
          </a:prstGeom>
          <a:solidFill>
            <a:srgbClr val="FF0000"/>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0">
              <a:lnSpc>
                <a:spcPct val="85000"/>
              </a:lnSpc>
              <a:spcBef>
                <a:spcPts val="0"/>
              </a:spcBef>
              <a:spcAft>
                <a:spcPts val="0"/>
              </a:spcAft>
              <a:defRPr lang="en-US">
                <a:solidFill>
                  <a:srgbClr val="FFFFFF"/>
                </a:solidFill>
              </a:defRPr>
            </a:pPr>
            <a:r>
              <a:rPr lang="en-GB" sz="1200" b="1" dirty="0">
                <a:latin typeface="Arial Narrow" panose="020B0606020202030204" pitchFamily="34" charset="0"/>
                <a:ea typeface="Calibri" panose="020F0502020204030204" charset="0"/>
                <a:cs typeface="Times New Roman" panose="02020603050405020304" pitchFamily="18" charset="0"/>
                <a:sym typeface="+mn-ea"/>
              </a:rPr>
              <a:t>BUSINES</a:t>
            </a:r>
            <a:r>
              <a:rPr lang="pt-PT" altLang="en-GB" sz="1200" b="1" dirty="0">
                <a:latin typeface="Arial Narrow" panose="020B0606020202030204" pitchFamily="34" charset="0"/>
                <a:ea typeface="Calibri" panose="020F0502020204030204" charset="0"/>
                <a:cs typeface="Times New Roman" panose="02020603050405020304" pitchFamily="18" charset="0"/>
                <a:sym typeface="+mn-ea"/>
              </a:rPr>
              <a:t>S</a:t>
            </a:r>
            <a:r>
              <a:rPr lang="en-GB" sz="1200" b="1" dirty="0">
                <a:latin typeface="Arial Narrow" panose="020B0606020202030204" pitchFamily="34" charset="0"/>
                <a:ea typeface="Calibri" panose="020F0502020204030204" charset="0"/>
                <a:cs typeface="Times New Roman" panose="02020603050405020304" pitchFamily="18" charset="0"/>
                <a:sym typeface="+mn-ea"/>
              </a:rPr>
              <a:t> ROUND</a:t>
            </a:r>
            <a:endParaRPr lang="pt-PT" altLang="en-US" sz="1200" b="1" dirty="0" smtClean="0">
              <a:solidFill>
                <a:srgbClr val="FFFFFF"/>
              </a:solidFill>
              <a:latin typeface="Arial Narrow" panose="020B0606020202030204" pitchFamily="34" charset="0"/>
              <a:sym typeface="+mn-ea"/>
            </a:endParaRPr>
          </a:p>
        </p:txBody>
      </p:sp>
      <p:sp>
        <p:nvSpPr>
          <p:cNvPr id="227" name="Rectangle: Rounded Corners 111"/>
          <p:cNvSpPr/>
          <p:nvPr/>
        </p:nvSpPr>
        <p:spPr>
          <a:xfrm>
            <a:off x="745442" y="1146877"/>
            <a:ext cx="1797050" cy="1165365"/>
          </a:xfrm>
          <a:prstGeom prst="roundRect">
            <a:avLst>
              <a:gd name="adj" fmla="val 16667"/>
            </a:avLst>
          </a:prstGeom>
          <a:solidFill>
            <a:srgbClr val="E3F8FD"/>
          </a:soli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spcCol="215900" anchor="t"/>
          <a:lstStyle/>
          <a:p>
            <a:pPr>
              <a:lnSpc>
                <a:spcPts val="1200"/>
              </a:lnSpc>
              <a:defRPr lang="en-US">
                <a:solidFill>
                  <a:srgbClr val="FFFFFF"/>
                </a:solidFill>
              </a:defRPr>
            </a:pPr>
            <a:r>
              <a:rPr lang="pt-PT" sz="1000" b="1" dirty="0">
                <a:solidFill>
                  <a:srgbClr val="00B4B2"/>
                </a:solidFill>
                <a:latin typeface="Arial Narrow" panose="020B0606020202030204" pitchFamily="34" charset="0"/>
                <a:sym typeface="+mn-ea"/>
              </a:rPr>
              <a:t>PRÉSENTATION DES </a:t>
            </a:r>
            <a:r>
              <a:rPr lang="pt-PT" sz="1000" b="1" dirty="0" smtClean="0">
                <a:solidFill>
                  <a:srgbClr val="00B4B2"/>
                </a:solidFill>
                <a:latin typeface="Arial Narrow" panose="020B0606020202030204" pitchFamily="34" charset="0"/>
                <a:sym typeface="+mn-ea"/>
              </a:rPr>
              <a:t>OPPORTUNITÉS</a:t>
            </a:r>
            <a:r>
              <a:rPr lang="pt-PT" altLang="en-US" sz="1000" dirty="0" smtClean="0">
                <a:solidFill>
                  <a:schemeClr val="tx1"/>
                </a:solidFill>
                <a:latin typeface="Arial Narrow" panose="020B0606020202030204" pitchFamily="34" charset="0"/>
                <a:sym typeface="+mn-ea"/>
              </a:rPr>
              <a:t>:</a:t>
            </a:r>
            <a:endParaRPr lang="en-US" sz="1000" dirty="0" smtClean="0">
              <a:solidFill>
                <a:schemeClr val="tx1"/>
              </a:solidFill>
              <a:latin typeface="Arial Narrow" panose="020B0606020202030204" pitchFamily="34"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cs typeface="Arial Narrow" panose="020B0606020202030204" pitchFamily="34" charset="0"/>
                <a:sym typeface="+mn-ea"/>
              </a:rPr>
              <a:t>■ </a:t>
            </a:r>
            <a:r>
              <a:rPr lang="pt-PT" sz="1200" dirty="0" smtClean="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Cap Vert</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cs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Senegal</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cs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The Gambia</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cs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Cote d’Ivoire</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200"/>
              </a:lnSpc>
              <a:defRPr lang="en-US">
                <a:solidFill>
                  <a:srgbClr val="FFFFFF"/>
                </a:solidFill>
              </a:defRPr>
            </a:pPr>
            <a:r>
              <a:rPr lang="pt-PT" sz="1200" dirty="0">
                <a:solidFill>
                  <a:srgbClr val="3EA4BA"/>
                </a:solidFill>
                <a:latin typeface="Arial Narrow" panose="020B0606020202030204" pitchFamily="34" charset="0"/>
                <a:cs typeface="Arial Narrow" panose="020B0606020202030204" pitchFamily="34" charset="0"/>
                <a:sym typeface="+mn-ea"/>
              </a:rPr>
              <a:t>■ </a:t>
            </a:r>
            <a:r>
              <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sym typeface="+mn-ea"/>
              </a:rPr>
              <a:t>Benin</a:t>
            </a:r>
            <a:endParaRPr lang="pt-PT" sz="1200" dirty="0">
              <a:solidFill>
                <a:srgbClr val="3EA4BA"/>
              </a:solidFill>
              <a:latin typeface="Arial Narrow" panose="020B0606020202030204" pitchFamily="34" charset="0"/>
              <a:ea typeface="Century Gothic" panose="020B0502020202020204" pitchFamily="2" charset="0"/>
              <a:cs typeface="Century Gothic" panose="020B0502020202020204" pitchFamily="2" charset="0"/>
            </a:endParaRPr>
          </a:p>
          <a:p>
            <a:pPr algn="ctr">
              <a:lnSpc>
                <a:spcPts val="1200"/>
              </a:lnSpc>
              <a:defRPr lang="en-US">
                <a:solidFill>
                  <a:srgbClr val="FFFFFF"/>
                </a:solidFill>
              </a:defRPr>
            </a:pPr>
            <a:endParaRPr lang="pt-PT" sz="1200" dirty="0">
              <a:solidFill>
                <a:schemeClr val="tx1"/>
              </a:solidFill>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28" name="Rectangle: Rounded Corners 137"/>
          <p:cNvSpPr/>
          <p:nvPr/>
        </p:nvSpPr>
        <p:spPr>
          <a:xfrm>
            <a:off x="10498995" y="4987510"/>
            <a:ext cx="1661962" cy="648203"/>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fr-FR" sz="1100" dirty="0">
                <a:latin typeface="Arial Narrow" panose="020B0606020202030204" pitchFamily="34" charset="0"/>
                <a:sym typeface="+mn-ea"/>
              </a:rPr>
              <a:t>Présentation de l'opportunité </a:t>
            </a:r>
            <a:r>
              <a:rPr lang="fr-FR" sz="1100" dirty="0" smtClean="0">
                <a:latin typeface="Arial Narrow" panose="020B0606020202030204" pitchFamily="34" charset="0"/>
                <a:sym typeface="+mn-ea"/>
              </a:rPr>
              <a:t>des services</a:t>
            </a:r>
          </a:p>
          <a:p>
            <a:pPr algn="ctr">
              <a:defRPr lang="en-US">
                <a:solidFill>
                  <a:srgbClr val="0099CC"/>
                </a:solidFill>
              </a:defRPr>
            </a:pPr>
            <a:r>
              <a:rPr lang="pt-PT" sz="11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16:00 </a:t>
            </a:r>
            <a:r>
              <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rPr>
              <a:t>– </a:t>
            </a:r>
            <a:r>
              <a:rPr lang="pt-PT" sz="11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17:30</a:t>
            </a:r>
            <a:endPar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100" dirty="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29" name="Rectangle: Rounded Corners 137"/>
          <p:cNvSpPr/>
          <p:nvPr/>
        </p:nvSpPr>
        <p:spPr>
          <a:xfrm>
            <a:off x="10508520" y="6187437"/>
            <a:ext cx="1661962" cy="661232"/>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0" tIns="45720" rIns="0" bIns="45720" numCol="1" spcCol="215900" anchor="t"/>
          <a:lstStyle/>
          <a:p>
            <a:pPr algn="ctr">
              <a:defRPr lang="en-US">
                <a:solidFill>
                  <a:srgbClr val="0099CC"/>
                </a:solidFill>
              </a:defRPr>
            </a:pPr>
            <a:r>
              <a:rPr lang="fr-FR" sz="1100" dirty="0">
                <a:latin typeface="Arial Narrow" panose="020B0606020202030204" pitchFamily="34" charset="0"/>
                <a:sym typeface="+mn-ea"/>
              </a:rPr>
              <a:t>Présentation des opportunités de partenariat </a:t>
            </a:r>
            <a:r>
              <a:rPr lang="fr-FR" sz="1100" dirty="0" smtClean="0">
                <a:latin typeface="Arial Narrow" panose="020B0606020202030204" pitchFamily="34" charset="0"/>
                <a:cs typeface="Times New Roman" panose="02020603050405020304" pitchFamily="18" charset="0"/>
                <a:sym typeface="+mn-ea"/>
              </a:rPr>
              <a:t>entrepreneurial</a:t>
            </a:r>
            <a:endParaRPr lang="fr-FR" sz="1100" dirty="0" smtClean="0">
              <a:latin typeface="Arial Narrow" panose="020B0606020202030204" pitchFamily="34" charset="0"/>
              <a:sym typeface="+mn-ea"/>
            </a:endParaRPr>
          </a:p>
          <a:p>
            <a:pPr algn="ctr">
              <a:defRPr lang="en-US">
                <a:solidFill>
                  <a:srgbClr val="0099CC"/>
                </a:solidFill>
              </a:defRPr>
            </a:pPr>
            <a:r>
              <a:rPr lang="pt-PT" sz="11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18:00 </a:t>
            </a:r>
            <a:r>
              <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rPr>
              <a:t>– </a:t>
            </a:r>
            <a:r>
              <a:rPr lang="pt-PT" sz="11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19:30</a:t>
            </a:r>
            <a:endParaRPr lang="pt-PT" sz="1100" b="1" dirty="0">
              <a:solidFill>
                <a:srgbClr val="00B4B2"/>
              </a:solidFill>
              <a:latin typeface="Arial" panose="020B060402020202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100" dirty="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30" name="Rectangle: Rounded Corners 137"/>
          <p:cNvSpPr/>
          <p:nvPr/>
        </p:nvSpPr>
        <p:spPr>
          <a:xfrm>
            <a:off x="10506895" y="5693103"/>
            <a:ext cx="1650149" cy="44005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17:30 </a:t>
            </a:r>
            <a:r>
              <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rPr>
              <a:t>– </a:t>
            </a: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18:00</a:t>
            </a:r>
            <a:endPar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31" name="Rectangle: Rounded Corners 111"/>
          <p:cNvSpPr/>
          <p:nvPr/>
        </p:nvSpPr>
        <p:spPr>
          <a:xfrm>
            <a:off x="737842" y="760114"/>
            <a:ext cx="1797050" cy="341989"/>
          </a:xfrm>
          <a:prstGeom prst="roundRect">
            <a:avLst>
              <a:gd name="adj" fmla="val 16667"/>
            </a:avLst>
          </a:prstGeom>
          <a:solidFill>
            <a:srgbClr val="E3F8FD"/>
          </a:solidFill>
          <a:ln w="15875" cap="flat" cmpd="sng" algn="ctr">
            <a:noFill/>
            <a:prstDash val="solid"/>
            <a:headEnd type="none"/>
            <a:tailEnd type="none"/>
          </a:ln>
          <a:effectLst/>
        </p:spPr>
        <p:txBody>
          <a:bodyPr vert="horz" wrap="square" lIns="91440" tIns="45720" rIns="91440" bIns="45720" numCol="1" spcCol="215900" anchor="t"/>
          <a:lstStyle/>
          <a:p>
            <a:pPr algn="ctr">
              <a:lnSpc>
                <a:spcPts val="1200"/>
              </a:lnSpc>
              <a:defRPr lang="en-US">
                <a:solidFill>
                  <a:srgbClr val="FFFFFF"/>
                </a:solidFill>
              </a:defRPr>
            </a:pPr>
            <a:r>
              <a:rPr lang="pt-PT" sz="1050" b="1"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CÉRÉMONIE </a:t>
            </a:r>
            <a:r>
              <a:rPr lang="pt-PT" sz="1050" b="1"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D'OUVERTURE</a:t>
            </a:r>
          </a:p>
          <a:p>
            <a:pPr algn="ctr">
              <a:lnSpc>
                <a:spcPts val="1200"/>
              </a:lnSpc>
              <a:defRPr lang="en-US">
                <a:solidFill>
                  <a:srgbClr val="FFFFFF"/>
                </a:solidFill>
              </a:defRPr>
            </a:pPr>
            <a:r>
              <a:rPr lang="pt-PT" sz="1050" b="1"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08:00 </a:t>
            </a:r>
            <a:r>
              <a:rPr lang="pt-PT" sz="1050" b="1"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 </a:t>
            </a:r>
            <a:r>
              <a:rPr lang="pt-PT" sz="1050" b="1"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08:30</a:t>
            </a:r>
          </a:p>
        </p:txBody>
      </p:sp>
      <p:sp>
        <p:nvSpPr>
          <p:cNvPr id="232" name="Rectangle: Rounded Corners 111"/>
          <p:cNvSpPr/>
          <p:nvPr/>
        </p:nvSpPr>
        <p:spPr>
          <a:xfrm>
            <a:off x="2477507" y="266442"/>
            <a:ext cx="1824574" cy="352352"/>
          </a:xfrm>
          <a:prstGeom prst="roundRect">
            <a:avLst>
              <a:gd name="adj" fmla="val 16667"/>
            </a:avLst>
          </a:prstGeom>
          <a:solidFill>
            <a:srgbClr val="E3F8FD"/>
          </a:solidFill>
          <a:ln w="15875" cap="flat" cmpd="sng" algn="ctr">
            <a:noFill/>
            <a:prstDash val="solid"/>
            <a:headEnd type="none"/>
            <a:tailEnd type="none"/>
          </a:ln>
          <a:effectLst/>
        </p:spPr>
        <p:txBody>
          <a:bodyPr vert="horz" wrap="square" lIns="91440" tIns="45720" rIns="91440" bIns="45720" numCol="1" spcCol="215900" anchor="t"/>
          <a:lstStyle/>
          <a:p>
            <a:pPr algn="ctr">
              <a:lnSpc>
                <a:spcPts val="1200"/>
              </a:lnSpc>
              <a:defRPr lang="en-US">
                <a:solidFill>
                  <a:srgbClr val="FFFFFF"/>
                </a:solidFill>
              </a:defRPr>
            </a:pPr>
            <a:r>
              <a:rPr lang="pt-PT" sz="1050" b="1"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ACCRÉDITATION </a:t>
            </a:r>
            <a:r>
              <a:rPr lang="pt-PT" sz="1050" b="1"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AU FORUM</a:t>
            </a:r>
          </a:p>
          <a:p>
            <a:pPr algn="ctr">
              <a:lnSpc>
                <a:spcPts val="1200"/>
              </a:lnSpc>
              <a:defRPr lang="en-US">
                <a:solidFill>
                  <a:srgbClr val="FFFFFF"/>
                </a:solidFill>
              </a:defRPr>
            </a:pPr>
            <a:r>
              <a:rPr lang="pt-PT" sz="1050"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07:00 </a:t>
            </a:r>
            <a:r>
              <a:rPr lang="pt-PT" sz="1050"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 </a:t>
            </a:r>
            <a:r>
              <a:rPr lang="pt-PT" sz="1050"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08:00</a:t>
            </a:r>
          </a:p>
        </p:txBody>
      </p:sp>
      <p:sp>
        <p:nvSpPr>
          <p:cNvPr id="233" name="Forma automática3"/>
          <p:cNvSpPr/>
          <p:nvPr/>
        </p:nvSpPr>
        <p:spPr>
          <a:xfrm>
            <a:off x="6799301" y="4047166"/>
            <a:ext cx="3644265" cy="883834"/>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p:spPr>
        <p:txBody>
          <a:bodyPr vert="horz" wrap="square" lIns="91440" tIns="45720" rIns="91440" bIns="45720" numCol="1" spcCol="215900" anchor="ctr"/>
          <a:lstStyle/>
          <a:p>
            <a:pPr defTabSz="0">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r>
              <a:rPr lang="fr-FR" altLang="en-US" sz="1100" dirty="0">
                <a:solidFill>
                  <a:srgbClr val="008CBA"/>
                </a:solidFill>
                <a:latin typeface="Arial Narrow" panose="020B0606020202030204" pitchFamily="34" charset="0"/>
                <a:sym typeface="+mn-ea"/>
              </a:rPr>
              <a:t>Conférence</a:t>
            </a:r>
            <a:r>
              <a:rPr lang="pt-PT" altLang="en-US" sz="1100" b="1" dirty="0">
                <a:solidFill>
                  <a:srgbClr val="008CBA"/>
                </a:solidFill>
                <a:latin typeface="Arial Narrow" panose="020B0606020202030204" pitchFamily="34" charset="0"/>
                <a:cs typeface="Arial Narrow" panose="020B0606020202030204" pitchFamily="34" charset="0"/>
                <a:sym typeface="+mn-ea"/>
              </a:rPr>
              <a:t> </a:t>
            </a:r>
            <a:r>
              <a:rPr lang="pt-PT" altLang="en-US" sz="1100" b="1" dirty="0" smtClean="0">
                <a:solidFill>
                  <a:srgbClr val="008CBA"/>
                </a:solidFill>
                <a:latin typeface="Arial Narrow" panose="020B0606020202030204" pitchFamily="34" charset="0"/>
                <a:cs typeface="Arial Narrow" panose="020B0606020202030204" pitchFamily="34" charset="0"/>
                <a:sym typeface="+mn-ea"/>
              </a:rPr>
              <a:t>V</a:t>
            </a:r>
            <a:r>
              <a:rPr lang="pt-PT" sz="1100" b="1" dirty="0" smtClean="0">
                <a:solidFill>
                  <a:srgbClr val="008CBA"/>
                </a:solidFill>
                <a:sym typeface="+mn-ea"/>
              </a:rPr>
              <a:t>: </a:t>
            </a:r>
            <a:r>
              <a:rPr lang="pt-PT" sz="1100" dirty="0" smtClean="0">
                <a:solidFill>
                  <a:srgbClr val="008CBA"/>
                </a:solidFill>
                <a:sym typeface="+mn-ea"/>
              </a:rPr>
              <a:t>«</a:t>
            </a:r>
            <a:r>
              <a:rPr lang="pt-PT" sz="1100" i="1" dirty="0" smtClean="0">
                <a:solidFill>
                  <a:srgbClr val="008CBA"/>
                </a:solidFill>
                <a:sym typeface="+mn-ea"/>
              </a:rPr>
              <a:t>BRÉSIL </a:t>
            </a:r>
            <a:r>
              <a:rPr lang="pt-PT" sz="1100" dirty="0" smtClean="0">
                <a:solidFill>
                  <a:srgbClr val="008CBA"/>
                </a:solidFill>
                <a:sym typeface="+mn-ea"/>
              </a:rPr>
              <a:t>– Le Potentiel et l’Opportunité de</a:t>
            </a:r>
            <a:r>
              <a:rPr lang="fr-FR" sz="1100" dirty="0" smtClean="0">
                <a:solidFill>
                  <a:srgbClr val="3EA4BA"/>
                </a:solidFill>
                <a:latin typeface="Arial Narrow" panose="020B0606020202030204" pitchFamily="34" charset="0"/>
                <a:cs typeface="Times New Roman" panose="02020603050405020304" pitchFamily="18" charset="0"/>
                <a:sym typeface="+mn-ea"/>
              </a:rPr>
              <a:t> </a:t>
            </a:r>
          </a:p>
          <a:p>
            <a:pPr fontAlgn="auto">
              <a:lnSpc>
                <a:spcPts val="1100"/>
              </a:lnSpc>
              <a:defRPr lang="en-US">
                <a:solidFill>
                  <a:srgbClr val="0099CC"/>
                </a:solidFill>
              </a:defRPr>
            </a:pPr>
            <a:r>
              <a:rPr lang="pt-PT" sz="1000" dirty="0" smtClean="0">
                <a:latin typeface="Arial Narrow" panose="020B0606020202030204" pitchFamily="34" charset="0"/>
                <a:sym typeface="+mn-ea"/>
              </a:rPr>
              <a:t>Coopération Technique et </a:t>
            </a:r>
            <a:r>
              <a:rPr lang="pt-PT" sz="1000" dirty="0">
                <a:latin typeface="Arial Narrow" panose="020B0606020202030204" pitchFamily="34" charset="0"/>
                <a:sym typeface="+mn-ea"/>
              </a:rPr>
              <a:t>Entrepreneuriale»</a:t>
            </a:r>
          </a:p>
          <a:p>
            <a:pPr>
              <a:lnSpc>
                <a:spcPts val="1100"/>
              </a:lnSpc>
              <a:defRPr lang="en-US"/>
            </a:pPr>
            <a:r>
              <a:rPr lang="fr-FR" sz="1050" b="1" dirty="0" smtClean="0">
                <a:solidFill>
                  <a:srgbClr val="3EA4BA"/>
                </a:solidFill>
                <a:latin typeface="Arial Narrow" panose="020B0606020202030204" pitchFamily="34" charset="0"/>
                <a:cs typeface="Arial Narrow" panose="020B0606020202030204" pitchFamily="34" charset="0"/>
                <a:sym typeface="+mn-ea"/>
              </a:rPr>
              <a:t>Modérateur</a:t>
            </a:r>
            <a:r>
              <a:rPr lang="fr-FR" sz="1050" b="1" i="1" dirty="0" smtClean="0">
                <a:solidFill>
                  <a:srgbClr val="3EA4BA"/>
                </a:solidFill>
                <a:latin typeface="Arial Narrow" panose="020B0606020202030204" pitchFamily="34" charset="0"/>
                <a:cs typeface="Arial Narrow" panose="020B0606020202030204" pitchFamily="34" charset="0"/>
                <a:sym typeface="+mn-ea"/>
              </a:rPr>
              <a:t>:</a:t>
            </a:r>
            <a:r>
              <a:rPr lang="pt-PT" sz="1050" b="1" i="1" dirty="0">
                <a:solidFill>
                  <a:srgbClr val="3EA4BA"/>
                </a:solidFill>
                <a:latin typeface="Arial Narrow" panose="020B0606020202030204" pitchFamily="34" charset="0"/>
                <a:cs typeface="Arial Narrow" panose="020B0606020202030204" pitchFamily="34" charset="0"/>
                <a:sym typeface="+mn-ea"/>
              </a:rPr>
              <a:t> </a:t>
            </a:r>
            <a:r>
              <a:rPr lang="pt-PT" sz="1050" i="1" dirty="0" smtClean="0">
                <a:solidFill>
                  <a:srgbClr val="3EA4BA"/>
                </a:solidFill>
                <a:latin typeface="Arial Narrow" panose="020B0606020202030204" pitchFamily="34" charset="0"/>
                <a:cs typeface="Arial Narrow" panose="020B0606020202030204" pitchFamily="34" charset="0"/>
                <a:sym typeface="+mn-ea"/>
              </a:rPr>
              <a:t>Cap Vert</a:t>
            </a:r>
            <a:endParaRPr lang="pt-PT" sz="1050" i="1" dirty="0">
              <a:solidFill>
                <a:srgbClr val="3EA4BA"/>
              </a:solidFill>
              <a:latin typeface="Arial Narrow" panose="020B0606020202030204" pitchFamily="34" charset="0"/>
              <a:cs typeface="Arial Narrow" panose="020B0606020202030204" pitchFamily="34" charset="0"/>
            </a:endParaRPr>
          </a:p>
          <a:p>
            <a:pPr>
              <a:lnSpc>
                <a:spcPts val="1100"/>
              </a:lnSpc>
              <a:defRPr lang="en-US"/>
            </a:pPr>
            <a:r>
              <a:rPr lang="fr-FR" sz="1050" b="1" i="1" dirty="0">
                <a:solidFill>
                  <a:srgbClr val="3EA4BA"/>
                </a:solidFill>
                <a:latin typeface="Arial Narrow" panose="020B0606020202030204" pitchFamily="34" charset="0"/>
                <a:cs typeface="Arial Narrow" panose="020B0606020202030204" pitchFamily="34" charset="0"/>
                <a:sym typeface="+mn-ea"/>
              </a:rPr>
              <a:t>Orateurs</a:t>
            </a:r>
            <a:r>
              <a:rPr lang="pt-PT" sz="1050" b="1" i="1" dirty="0" smtClean="0">
                <a:solidFill>
                  <a:srgbClr val="3EA4BA"/>
                </a:solidFill>
                <a:latin typeface="Arial Narrow" panose="020B0606020202030204" pitchFamily="34" charset="0"/>
                <a:sym typeface="+mn-ea"/>
              </a:rPr>
              <a:t> </a:t>
            </a:r>
            <a:r>
              <a:rPr lang="pt-PT" sz="1050" b="1" i="1" dirty="0">
                <a:solidFill>
                  <a:srgbClr val="3EA4BA"/>
                </a:solidFill>
                <a:latin typeface="Arial Narrow" panose="020B0606020202030204" pitchFamily="34" charset="0"/>
                <a:cs typeface="Arial Narrow" panose="020B0606020202030204" pitchFamily="34" charset="0"/>
                <a:sym typeface="+mn-ea"/>
              </a:rPr>
              <a:t>:</a:t>
            </a:r>
          </a:p>
          <a:p>
            <a:pPr>
              <a:lnSpc>
                <a:spcPts val="1100"/>
              </a:lnSpc>
            </a:pPr>
            <a:r>
              <a:rPr lang="pt-PT" sz="1050" dirty="0">
                <a:solidFill>
                  <a:srgbClr val="3EA4BA"/>
                </a:solidFill>
                <a:latin typeface="Arial Narrow" panose="020B0606020202030204" pitchFamily="34" charset="0"/>
                <a:sym typeface="+mn-ea"/>
              </a:rPr>
              <a:t>■ </a:t>
            </a:r>
            <a:r>
              <a:rPr lang="fr-FR" altLang="en-US" sz="1050" dirty="0">
                <a:solidFill>
                  <a:srgbClr val="3EA4BA"/>
                </a:solidFill>
                <a:latin typeface="Arial Narrow" panose="020B0606020202030204" pitchFamily="34" charset="0"/>
                <a:cs typeface="Arial Narrow" panose="020B0606020202030204" pitchFamily="34" charset="0"/>
                <a:sym typeface="+mn-ea"/>
              </a:rPr>
              <a:t>Agence brésilienne de coopération </a:t>
            </a:r>
            <a:r>
              <a:rPr lang="fr-FR" altLang="en-US" sz="1050" dirty="0" smtClean="0">
                <a:solidFill>
                  <a:srgbClr val="3EA4BA"/>
                </a:solidFill>
                <a:latin typeface="Arial Narrow" panose="020B0606020202030204" pitchFamily="34" charset="0"/>
                <a:cs typeface="Arial Narrow" panose="020B0606020202030204" pitchFamily="34" charset="0"/>
                <a:sym typeface="+mn-ea"/>
              </a:rPr>
              <a:t>– ABC</a:t>
            </a:r>
          </a:p>
        </p:txBody>
      </p:sp>
      <p:sp>
        <p:nvSpPr>
          <p:cNvPr id="234" name="Triângulo Isósceles 176"/>
          <p:cNvSpPr/>
          <p:nvPr/>
        </p:nvSpPr>
        <p:spPr>
          <a:xfrm rot="5400000">
            <a:off x="6531966" y="3259455"/>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235" name="Forma automática5"/>
          <p:cNvSpPr/>
          <p:nvPr/>
        </p:nvSpPr>
        <p:spPr>
          <a:xfrm>
            <a:off x="4441715" y="2569008"/>
            <a:ext cx="903267" cy="445550"/>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latin typeface="Arial Narrow" panose="020B0606020202030204" pitchFamily="34" charset="0"/>
                <a:ea typeface="Century Gothic" panose="020B0502020202020204" pitchFamily="2" charset="0"/>
                <a:cs typeface="Century Gothic" panose="020B0502020202020204" pitchFamily="2" charset="0"/>
                <a:sym typeface="+mn-ea"/>
              </a:rPr>
              <a:t>Déjeuner</a:t>
            </a:r>
          </a:p>
          <a:p>
            <a:pPr algn="ctr">
              <a:defRPr lang="en-US">
                <a:solidFill>
                  <a:srgbClr val="0099CC"/>
                </a:solidFill>
              </a:defRPr>
            </a:pPr>
            <a:r>
              <a:rPr lang="pt-PT" sz="1050" dirty="0" smtClean="0">
                <a:latin typeface="Arial Narrow" panose="020B0606020202030204" pitchFamily="34" charset="0"/>
                <a:ea typeface="Century Gothic" panose="020B0502020202020204" pitchFamily="2" charset="0"/>
                <a:cs typeface="Arial" panose="020B0604020202020204" pitchFamily="34" charset="0"/>
              </a:rPr>
              <a:t>12:30 – 14:00</a:t>
            </a:r>
            <a:endParaRPr lang="pt-PT" sz="1050" dirty="0">
              <a:latin typeface="Arial Narrow" panose="020B060602020203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err="1"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sp>
        <p:nvSpPr>
          <p:cNvPr id="236" name="Straight Connector 144"/>
          <p:cNvSpPr/>
          <p:nvPr/>
        </p:nvSpPr>
        <p:spPr>
          <a:xfrm>
            <a:off x="2735302" y="3018704"/>
            <a:ext cx="0" cy="596118"/>
          </a:xfrm>
          <a:prstGeom prst="line">
            <a:avLst/>
          </a:prstGeom>
          <a:noFill/>
          <a:ln w="9525" cap="flat" cmpd="sng" algn="ctr">
            <a:solidFill>
              <a:srgbClr val="008CBA"/>
            </a:solidFill>
            <a:prstDash val="solid"/>
            <a:headEnd type="triangle" w="med" len="med"/>
            <a:tailEnd type="none" w="med" len="med"/>
          </a:ln>
          <a:effectLst/>
        </p:spPr>
      </p:sp>
      <p:cxnSp>
        <p:nvCxnSpPr>
          <p:cNvPr id="237" name="Conexão Reta 77"/>
          <p:cNvCxnSpPr/>
          <p:nvPr/>
        </p:nvCxnSpPr>
        <p:spPr>
          <a:xfrm>
            <a:off x="516611" y="3790315"/>
            <a:ext cx="1113790" cy="0"/>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cxnSp>
        <p:nvCxnSpPr>
          <p:cNvPr id="238" name="Conexão Reta 77"/>
          <p:cNvCxnSpPr/>
          <p:nvPr/>
        </p:nvCxnSpPr>
        <p:spPr>
          <a:xfrm>
            <a:off x="497561" y="5272405"/>
            <a:ext cx="1113790" cy="0"/>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cxnSp>
        <p:nvCxnSpPr>
          <p:cNvPr id="239" name="Conexão Reta 77"/>
          <p:cNvCxnSpPr/>
          <p:nvPr/>
        </p:nvCxnSpPr>
        <p:spPr>
          <a:xfrm>
            <a:off x="2726411" y="5095240"/>
            <a:ext cx="1113790" cy="0"/>
          </a:xfrm>
          <a:prstGeom prst="line">
            <a:avLst/>
          </a:prstGeom>
          <a:ln w="9525">
            <a:solidFill>
              <a:srgbClr val="008CBA"/>
            </a:solidFill>
          </a:ln>
        </p:spPr>
        <p:style>
          <a:lnRef idx="1">
            <a:schemeClr val="accent1"/>
          </a:lnRef>
          <a:fillRef idx="0">
            <a:schemeClr val="accent1"/>
          </a:fillRef>
          <a:effectRef idx="0">
            <a:schemeClr val="accent1"/>
          </a:effectRef>
          <a:fontRef idx="minor">
            <a:schemeClr val="tx1"/>
          </a:fontRef>
        </p:style>
      </p:cxnSp>
      <p:sp>
        <p:nvSpPr>
          <p:cNvPr id="240" name="Triângulo Isósceles 176"/>
          <p:cNvSpPr/>
          <p:nvPr/>
        </p:nvSpPr>
        <p:spPr>
          <a:xfrm rot="5400000">
            <a:off x="6541491" y="2325801"/>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241" name="Isosceles Triangle 240"/>
          <p:cNvSpPr/>
          <p:nvPr/>
        </p:nvSpPr>
        <p:spPr>
          <a:xfrm flipV="1">
            <a:off x="5989676" y="6085205"/>
            <a:ext cx="357822" cy="223405"/>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42" name="Isosceles Triangle 241"/>
          <p:cNvSpPr/>
          <p:nvPr/>
        </p:nvSpPr>
        <p:spPr>
          <a:xfrm rot="16200000" flipV="1">
            <a:off x="6625946" y="6513830"/>
            <a:ext cx="357822" cy="223405"/>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43" name="Cortar Retângulo de Canto Simples 106"/>
          <p:cNvSpPr/>
          <p:nvPr/>
        </p:nvSpPr>
        <p:spPr>
          <a:xfrm>
            <a:off x="2472011" y="31053"/>
            <a:ext cx="1830070" cy="247650"/>
          </a:xfrm>
          <a:prstGeom prst="snip1Rect">
            <a:avLst/>
          </a:prstGeom>
          <a:solidFill>
            <a:srgbClr val="FF0000"/>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sz="1400" b="1" dirty="0">
                <a:sym typeface="+mn-ea"/>
              </a:rPr>
              <a:t>1</a:t>
            </a:r>
            <a:r>
              <a:rPr lang="pt-PT" altLang="en-US" sz="1400" b="1" dirty="0" smtClean="0">
                <a:sym typeface="+mn-ea"/>
              </a:rPr>
              <a:t>º </a:t>
            </a:r>
            <a:r>
              <a:rPr lang="pt-PT" altLang="en-US" sz="1400" b="1" dirty="0" smtClean="0">
                <a:sym typeface="+mn-ea"/>
              </a:rPr>
              <a:t>JOUR </a:t>
            </a:r>
            <a:r>
              <a:rPr lang="pt-PT" altLang="en-US" sz="1400" b="1" dirty="0">
                <a:sym typeface="+mn-ea"/>
              </a:rPr>
              <a:t>- </a:t>
            </a:r>
            <a:r>
              <a:rPr lang="pt-PT" altLang="en-US" sz="1200" b="1" dirty="0" smtClean="0">
                <a:solidFill>
                  <a:srgbClr val="FFFF00"/>
                </a:solidFill>
                <a:sym typeface="+mn-ea"/>
              </a:rPr>
              <a:t>17 MARS</a:t>
            </a:r>
            <a:endParaRPr lang="pt-PT" altLang="en-US" sz="1200" b="1" dirty="0">
              <a:solidFill>
                <a:srgbClr val="FFFF00"/>
              </a:solidFill>
              <a:sym typeface="+mn-ea"/>
            </a:endParaRPr>
          </a:p>
        </p:txBody>
      </p:sp>
      <p:sp>
        <p:nvSpPr>
          <p:cNvPr id="244" name="Forma automática4"/>
          <p:cNvSpPr/>
          <p:nvPr/>
        </p:nvSpPr>
        <p:spPr>
          <a:xfrm>
            <a:off x="5436202" y="679344"/>
            <a:ext cx="1091243" cy="432445"/>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lnSpc>
                <a:spcPts val="1100"/>
              </a:lnSpc>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lnSpc>
                <a:spcPts val="1100"/>
              </a:lnSpc>
              <a:defRPr lang="en-US">
                <a:solidFill>
                  <a:srgbClr val="0099CC"/>
                </a:solidFill>
              </a:defRPr>
            </a:pPr>
            <a:r>
              <a:rPr lang="fr-FR" altLang="en-US" sz="1100" dirty="0">
                <a:solidFill>
                  <a:srgbClr val="008CBA"/>
                </a:solidFill>
                <a:latin typeface="Arial Narrow" panose="020B0606020202030204" pitchFamily="34" charset="0"/>
                <a:sym typeface="+mn-ea"/>
              </a:rPr>
              <a:t>Conférence</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II</a:t>
            </a:r>
          </a:p>
          <a:p>
            <a:pPr algn="ctr">
              <a:lnSpc>
                <a:spcPts val="1100"/>
              </a:lnSpc>
              <a:defRPr lang="en-US">
                <a:solidFill>
                  <a:srgbClr val="0099CC"/>
                </a:solidFill>
              </a:defRPr>
            </a:pP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08:</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100" dirty="0">
                <a:latin typeface="Arial Narrow" panose="020B0606020202030204" pitchFamily="34" charset="0"/>
                <a:ea typeface="Century Gothic" panose="020B0502020202020204" pitchFamily="2" charset="0"/>
                <a:cs typeface="Century Gothic" panose="020B0502020202020204" pitchFamily="2" charset="0"/>
              </a:rPr>
              <a:t>– </a:t>
            </a:r>
            <a:r>
              <a:rPr lang="pt-PT" altLang="en-US" sz="1100" dirty="0">
                <a:latin typeface="Arial Narrow" panose="020B0606020202030204" pitchFamily="34" charset="0"/>
                <a:ea typeface="Century Gothic" panose="020B0502020202020204" pitchFamily="2" charset="0"/>
                <a:cs typeface="Century Gothic" panose="020B0502020202020204" pitchFamily="2" charset="0"/>
              </a:rPr>
              <a:t>09</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30</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a:p>
            <a:pPr algn="ctr">
              <a:lnSpc>
                <a:spcPts val="1100"/>
              </a:lnSpc>
              <a:defRPr lang="en-US">
                <a:solidFill>
                  <a:srgbClr val="0099CC"/>
                </a:solidFill>
              </a:defRPr>
            </a:pPr>
            <a:endParaRPr lang="pt-PT" sz="11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45" name="Forma automática4"/>
          <p:cNvSpPr/>
          <p:nvPr/>
        </p:nvSpPr>
        <p:spPr>
          <a:xfrm>
            <a:off x="5408260" y="1420178"/>
            <a:ext cx="1091243" cy="432445"/>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lnSpc>
                <a:spcPts val="1100"/>
              </a:lnSpc>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lnSpc>
                <a:spcPts val="1100"/>
              </a:lnSpc>
              <a:defRPr lang="en-US">
                <a:solidFill>
                  <a:srgbClr val="0099CC"/>
                </a:solidFill>
              </a:defRPr>
            </a:pPr>
            <a:r>
              <a:rPr lang="fr-FR" altLang="en-US" sz="1100" dirty="0">
                <a:solidFill>
                  <a:srgbClr val="008CBA"/>
                </a:solidFill>
                <a:latin typeface="Arial Narrow" panose="020B0606020202030204" pitchFamily="34" charset="0"/>
                <a:sym typeface="+mn-ea"/>
              </a:rPr>
              <a:t>Conférence</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III</a:t>
            </a:r>
          </a:p>
          <a:p>
            <a:pPr algn="ctr">
              <a:lnSpc>
                <a:spcPts val="1100"/>
              </a:lnSpc>
              <a:defRPr lang="en-US">
                <a:solidFill>
                  <a:srgbClr val="0099CC"/>
                </a:solidFill>
              </a:defRPr>
            </a:pP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09:</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45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100" dirty="0">
                <a:latin typeface="Arial Narrow" panose="020B0606020202030204" pitchFamily="34" charset="0"/>
                <a:ea typeface="Century Gothic" panose="020B0502020202020204" pitchFamily="2" charset="0"/>
                <a:cs typeface="Century Gothic" panose="020B0502020202020204" pitchFamily="2" charset="0"/>
              </a:rPr>
              <a:t>– </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a:t>
            </a:r>
            <a:r>
              <a:rPr lang="pt-PT" sz="1100" dirty="0">
                <a:latin typeface="Arial Narrow" panose="020B0606020202030204" pitchFamily="34" charset="0"/>
                <a:ea typeface="Century Gothic" panose="020B0502020202020204" pitchFamily="2" charset="0"/>
                <a:cs typeface="Century Gothic" panose="020B0502020202020204" pitchFamily="2" charset="0"/>
              </a:rPr>
              <a:t>1</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00</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46" name="Forma automática4"/>
          <p:cNvSpPr/>
          <p:nvPr/>
        </p:nvSpPr>
        <p:spPr>
          <a:xfrm>
            <a:off x="5428582" y="2210514"/>
            <a:ext cx="1091243" cy="429962"/>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lnSpc>
                <a:spcPts val="1000"/>
              </a:lnSpc>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lnSpc>
                <a:spcPts val="1000"/>
              </a:lnSpc>
              <a:defRPr lang="en-US">
                <a:solidFill>
                  <a:srgbClr val="0099CC"/>
                </a:solidFill>
              </a:defRPr>
            </a:pPr>
            <a:r>
              <a:rPr lang="fr-FR" altLang="en-US" sz="1100" dirty="0">
                <a:solidFill>
                  <a:srgbClr val="008CBA"/>
                </a:solidFill>
                <a:latin typeface="Arial Narrow" panose="020B0606020202030204" pitchFamily="34" charset="0"/>
                <a:sym typeface="+mn-ea"/>
              </a:rPr>
              <a:t>Conférence</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IV</a:t>
            </a:r>
          </a:p>
          <a:p>
            <a:pPr algn="ctr">
              <a:lnSpc>
                <a:spcPts val="1000"/>
              </a:lnSpc>
              <a:defRPr lang="en-US">
                <a:solidFill>
                  <a:srgbClr val="0099CC"/>
                </a:solidFill>
              </a:defRPr>
            </a:pP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11:</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100" dirty="0">
                <a:latin typeface="Arial Narrow" panose="020B0606020202030204" pitchFamily="34" charset="0"/>
                <a:ea typeface="Century Gothic" panose="020B0502020202020204" pitchFamily="2" charset="0"/>
                <a:cs typeface="Century Gothic" panose="020B0502020202020204" pitchFamily="2" charset="0"/>
              </a:rPr>
              <a:t>– 1</a:t>
            </a:r>
            <a:r>
              <a:rPr lang="pt-PT" sz="1100" dirty="0">
                <a:latin typeface="Arial Narrow" panose="020B0606020202030204" pitchFamily="34" charset="0"/>
                <a:ea typeface="Century Gothic" panose="020B0502020202020204" pitchFamily="2" charset="0"/>
                <a:cs typeface="Century Gothic" panose="020B0502020202020204" pitchFamily="2" charset="0"/>
              </a:rPr>
              <a:t>2</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30</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47" name="Forma automática4"/>
          <p:cNvSpPr/>
          <p:nvPr/>
        </p:nvSpPr>
        <p:spPr>
          <a:xfrm>
            <a:off x="5436202" y="3099425"/>
            <a:ext cx="1091243" cy="523259"/>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defRPr lang="en-US">
                <a:solidFill>
                  <a:srgbClr val="0099CC"/>
                </a:solidFill>
              </a:defRPr>
            </a:pP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Panel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I</a:t>
            </a:r>
          </a:p>
          <a:p>
            <a:pPr algn="ctr">
              <a:defRPr lang="en-US">
                <a:solidFill>
                  <a:srgbClr val="0099CC"/>
                </a:solidFill>
              </a:defRPr>
            </a:pPr>
            <a:r>
              <a:rPr lang="en-US" sz="1100" dirty="0">
                <a:latin typeface="Arial Narrow" panose="020B0606020202030204" pitchFamily="34" charset="0"/>
                <a:ea typeface="Century Gothic" panose="020B0502020202020204" pitchFamily="2" charset="0"/>
                <a:cs typeface="Century Gothic" panose="020B0502020202020204" pitchFamily="2" charset="0"/>
              </a:rPr>
              <a:t>14:</a:t>
            </a:r>
            <a:r>
              <a:rPr lang="pt-PT" altLang="en-US" sz="1100" dirty="0">
                <a:latin typeface="Arial Narrow" panose="020B0606020202030204" pitchFamily="34" charset="0"/>
                <a:ea typeface="Century Gothic" panose="020B0502020202020204" pitchFamily="2" charset="0"/>
                <a:cs typeface="Century Gothic" panose="020B0502020202020204" pitchFamily="2" charset="0"/>
              </a:rPr>
              <a:t>0</a:t>
            </a:r>
            <a:r>
              <a:rPr lang="en-US" sz="1100" dirty="0">
                <a:latin typeface="Arial Narrow" panose="020B0606020202030204" pitchFamily="34" charset="0"/>
                <a:ea typeface="Century Gothic" panose="020B0502020202020204" pitchFamily="2" charset="0"/>
                <a:cs typeface="Century Gothic" panose="020B0502020202020204" pitchFamily="2" charset="0"/>
              </a:rPr>
              <a:t>0 – </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a:t>
            </a:r>
            <a:r>
              <a:rPr lang="pt-PT" sz="1100" dirty="0">
                <a:latin typeface="Arial Narrow" panose="020B0606020202030204" pitchFamily="34" charset="0"/>
                <a:ea typeface="Century Gothic" panose="020B0502020202020204" pitchFamily="2" charset="0"/>
                <a:cs typeface="Century Gothic" panose="020B0502020202020204" pitchFamily="2" charset="0"/>
              </a:rPr>
              <a:t>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a:latin typeface="Arial Narrow" panose="020B0606020202030204" pitchFamily="34" charset="0"/>
                <a:ea typeface="Century Gothic" panose="020B0502020202020204" pitchFamily="2" charset="0"/>
                <a:cs typeface="Century Gothic" panose="020B0502020202020204" pitchFamily="2" charset="0"/>
              </a:rPr>
              <a:t>3</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0</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48" name="Forma automática4"/>
          <p:cNvSpPr/>
          <p:nvPr/>
        </p:nvSpPr>
        <p:spPr>
          <a:xfrm>
            <a:off x="5436202" y="5329545"/>
            <a:ext cx="1091243" cy="523259"/>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defRPr lang="en-US">
                <a:solidFill>
                  <a:srgbClr val="0099CC"/>
                </a:solidFill>
              </a:defRPr>
            </a:pPr>
            <a:r>
              <a:rPr lang="en-GB" sz="1100" dirty="0" err="1">
                <a:latin typeface="Arial Narrow" panose="020B0606020202030204" pitchFamily="34" charset="0"/>
                <a:ea typeface="Century Gothic" panose="020B0502020202020204" pitchFamily="2" charset="0"/>
                <a:cs typeface="Century Gothic" panose="020B0502020202020204" pitchFamily="2" charset="0"/>
                <a:sym typeface="+mn-ea"/>
              </a:rPr>
              <a:t>Painel</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III</a:t>
            </a:r>
            <a:endParaRPr lang="en-GB" sz="1100" dirty="0">
              <a:latin typeface="Arial Narrow" panose="020B0606020202030204" pitchFamily="34" charset="0"/>
              <a:ea typeface="Century Gothic" panose="020B0502020202020204" pitchFamily="2" charset="0"/>
              <a:cs typeface="Century Gothic" panose="020B0502020202020204" pitchFamily="2" charset="0"/>
              <a:sym typeface="+mn-ea"/>
            </a:endParaRPr>
          </a:p>
          <a:p>
            <a:pPr algn="ctr">
              <a:defRPr lang="en-US">
                <a:solidFill>
                  <a:srgbClr val="0099CC"/>
                </a:solidFill>
              </a:defRPr>
            </a:pP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17:</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100" dirty="0">
                <a:latin typeface="Arial Narrow" panose="020B0606020202030204" pitchFamily="34" charset="0"/>
                <a:ea typeface="Century Gothic" panose="020B0502020202020204" pitchFamily="2" charset="0"/>
                <a:cs typeface="Century Gothic" panose="020B0502020202020204" pitchFamily="2" charset="0"/>
              </a:rPr>
              <a:t>– </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a:t>
            </a:r>
            <a:r>
              <a:rPr lang="pt-PT" sz="1100" dirty="0">
                <a:latin typeface="Arial Narrow" panose="020B0606020202030204" pitchFamily="34" charset="0"/>
                <a:ea typeface="Century Gothic" panose="020B0502020202020204" pitchFamily="2" charset="0"/>
                <a:cs typeface="Century Gothic" panose="020B0502020202020204" pitchFamily="2" charset="0"/>
              </a:rPr>
              <a:t>9</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15</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49" name="Forma automática4"/>
          <p:cNvSpPr/>
          <p:nvPr/>
        </p:nvSpPr>
        <p:spPr>
          <a:xfrm>
            <a:off x="5380618" y="6417639"/>
            <a:ext cx="1210743" cy="403071"/>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defTabSz="0" fontAlgn="auto">
              <a:lnSpc>
                <a:spcPts val="1000"/>
              </a:lnSpc>
              <a:spcBef>
                <a:spcPts val="0"/>
              </a:spcBef>
              <a:spcAft>
                <a:spcPts val="0"/>
              </a:spcAft>
              <a:defRPr lang="en-US"/>
            </a:pPr>
            <a:r>
              <a:rPr lang="pt-PT" sz="11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18 </a:t>
            </a:r>
            <a:r>
              <a:rPr lang="pt-PT" altLang="en-US" sz="11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Mars </a:t>
            </a:r>
            <a:r>
              <a:rPr lang="pt-PT" altLang="en-US" sz="11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2022</a:t>
            </a:r>
            <a:endParaRPr lang="pt-PT" altLang="en-US" sz="11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a:p>
            <a:pPr algn="ctr" defTabSz="0" fontAlgn="auto">
              <a:lnSpc>
                <a:spcPts val="1000"/>
              </a:lnSpc>
              <a:spcBef>
                <a:spcPts val="0"/>
              </a:spcBef>
              <a:spcAft>
                <a:spcPts val="0"/>
              </a:spcAft>
              <a:defRPr lang="en-US"/>
            </a:pPr>
            <a:r>
              <a:rPr lang="pt-PT" sz="1100" dirty="0">
                <a:solidFill>
                  <a:srgbClr val="00B4B2"/>
                </a:solidFill>
                <a:latin typeface="Arial Narrow" panose="020B0606020202030204" pitchFamily="34" charset="0"/>
                <a:sym typeface="+mn-ea"/>
              </a:rPr>
              <a:t>Séance de </a:t>
            </a:r>
            <a:r>
              <a:rPr lang="pt-PT" sz="1100" dirty="0" smtClean="0">
                <a:solidFill>
                  <a:srgbClr val="00B4B2"/>
                </a:solidFill>
                <a:latin typeface="Arial Narrow" panose="020B0606020202030204" pitchFamily="34" charset="0"/>
                <a:sym typeface="+mn-ea"/>
              </a:rPr>
              <a:t>clôture</a:t>
            </a:r>
          </a:p>
          <a:p>
            <a:pPr algn="ctr" defTabSz="0" fontAlgn="auto">
              <a:lnSpc>
                <a:spcPts val="1000"/>
              </a:lnSpc>
              <a:spcBef>
                <a:spcPts val="0"/>
              </a:spcBef>
              <a:spcAft>
                <a:spcPts val="0"/>
              </a:spcAft>
              <a:defRPr lang="en-US"/>
            </a:pPr>
            <a:r>
              <a:rPr lang="pt-PT" sz="11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19:15 </a:t>
            </a:r>
            <a:r>
              <a:rPr lang="pt-PT" sz="11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 </a:t>
            </a:r>
            <a:r>
              <a:rPr lang="pt-PT" sz="11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19:30</a:t>
            </a:r>
            <a:endParaRPr lang="pt-PT" sz="11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50" name="Forma automática4"/>
          <p:cNvSpPr/>
          <p:nvPr/>
        </p:nvSpPr>
        <p:spPr>
          <a:xfrm>
            <a:off x="7255629" y="6445274"/>
            <a:ext cx="1362160" cy="366428"/>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defTabSz="0" fontAlgn="auto">
              <a:lnSpc>
                <a:spcPts val="1000"/>
              </a:lnSpc>
              <a:spcBef>
                <a:spcPts val="0"/>
              </a:spcBef>
              <a:defRPr lang="en-US"/>
            </a:pPr>
            <a:r>
              <a:rPr lang="pt-PT"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18 </a:t>
            </a:r>
            <a:r>
              <a:rPr lang="pt-PT" altLang="en-US"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Mars </a:t>
            </a:r>
            <a:r>
              <a:rPr lang="pt-PT" altLang="en-US"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2022</a:t>
            </a:r>
            <a:endParaRPr lang="pt-PT" altLang="en-US"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a:p>
            <a:pPr algn="ctr" defTabSz="0" fontAlgn="auto">
              <a:lnSpc>
                <a:spcPts val="1000"/>
              </a:lnSpc>
              <a:defRPr lang="en-US">
                <a:solidFill>
                  <a:srgbClr val="0099CC"/>
                </a:solidFill>
              </a:defRPr>
            </a:pPr>
            <a:r>
              <a:rPr lang="pt-PT"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DÎNER DE </a:t>
            </a:r>
            <a:r>
              <a:rPr lang="pt-PT"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sym typeface="+mn-ea"/>
              </a:rPr>
              <a:t>GALA</a:t>
            </a:r>
          </a:p>
          <a:p>
            <a:pPr algn="ctr" defTabSz="0" fontAlgn="auto">
              <a:lnSpc>
                <a:spcPts val="1000"/>
              </a:lnSpc>
              <a:defRPr lang="en-US">
                <a:solidFill>
                  <a:srgbClr val="0099CC"/>
                </a:solidFill>
              </a:defRPr>
            </a:pPr>
            <a:r>
              <a:rPr lang="pt-PT" altLang="en-US"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20</a:t>
            </a:r>
            <a:r>
              <a:rPr lang="pt-PT"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a:t>
            </a:r>
            <a:r>
              <a:rPr lang="pt-PT" altLang="en-US"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3</a:t>
            </a:r>
            <a:r>
              <a:rPr lang="pt-PT" sz="1000"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0 </a:t>
            </a:r>
            <a:r>
              <a:rPr lang="pt-PT"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 </a:t>
            </a:r>
            <a:r>
              <a:rPr lang="pt-PT" altLang="en-US"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23</a:t>
            </a:r>
            <a:r>
              <a:rPr lang="pt-PT"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a:t>
            </a:r>
            <a:r>
              <a:rPr lang="pt-PT" altLang="en-US"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0</a:t>
            </a:r>
            <a:r>
              <a:rPr lang="pt-PT" sz="1000"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rPr>
              <a:t>0</a:t>
            </a:r>
          </a:p>
        </p:txBody>
      </p:sp>
      <p:sp>
        <p:nvSpPr>
          <p:cNvPr id="251" name="Caixa de Texto 14"/>
          <p:cNvSpPr txBox="1"/>
          <p:nvPr/>
        </p:nvSpPr>
        <p:spPr>
          <a:xfrm>
            <a:off x="9698355" y="55245"/>
            <a:ext cx="1674495" cy="275590"/>
          </a:xfrm>
          <a:prstGeom prst="rect">
            <a:avLst/>
          </a:prstGeom>
          <a:noFill/>
        </p:spPr>
        <p:txBody>
          <a:bodyPr wrap="square" rtlCol="0">
            <a:spAutoFit/>
          </a:bodyPr>
          <a:lstStyle/>
          <a:p>
            <a:r>
              <a:rPr lang="pt-PT" altLang="en-US" sz="1200" i="1" dirty="0" smtClean="0">
                <a:solidFill>
                  <a:srgbClr val="00B4B2"/>
                </a:solidFill>
                <a:latin typeface="Arial Narrow" panose="020B0606020202030204" pitchFamily="34" charset="0"/>
                <a:sym typeface="+mn-ea"/>
              </a:rPr>
              <a:t>WWW.EMERGYS.TECH</a:t>
            </a:r>
          </a:p>
        </p:txBody>
      </p:sp>
      <p:sp>
        <p:nvSpPr>
          <p:cNvPr id="252" name="Forma automática3"/>
          <p:cNvSpPr/>
          <p:nvPr/>
        </p:nvSpPr>
        <p:spPr>
          <a:xfrm>
            <a:off x="6807768" y="4949665"/>
            <a:ext cx="3644265" cy="1482702"/>
          </a:xfrm>
          <a:prstGeom prst="roundRect">
            <a:avLst>
              <a:gd name="adj" fmla="val 16667"/>
            </a:avLst>
          </a:prstGeom>
          <a:solidFill>
            <a:schemeClr val="accent1">
              <a:lumMod val="20000"/>
              <a:lumOff val="80000"/>
            </a:schemeClr>
          </a:solidFill>
          <a:ln w="15875" cap="flat" cmpd="sng" algn="ctr">
            <a:noFill/>
            <a:prstDash val="solid"/>
            <a:headEnd type="none"/>
            <a:tailEnd type="none"/>
          </a:ln>
          <a:effectLst>
            <a:softEdge rad="127000"/>
          </a:effectLst>
          <a:scene3d>
            <a:camera prst="orthographicFront">
              <a:rot lat="0" lon="0" rev="0"/>
            </a:camera>
            <a:lightRig rig="contrasting" dir="t">
              <a:rot lat="0" lon="0" rev="1500000"/>
            </a:lightRig>
          </a:scene3d>
          <a:sp3d prstMaterial="metal">
            <a:bevelT w="88900" h="88900"/>
          </a:sp3d>
        </p:spPr>
        <p:txBody>
          <a:bodyPr vert="horz" wrap="square" lIns="91440" tIns="0" rIns="91440" bIns="45720" numCol="1" spcCol="215900" anchor="ctr"/>
          <a:lstStyle/>
          <a:p>
            <a:pPr algn="ctr" defTabSz="0" fontAlgn="auto">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000" b="1" dirty="0" smtClean="0">
              <a:solidFill>
                <a:srgbClr val="00B4B2"/>
              </a:solidFill>
              <a:sym typeface="+mn-ea"/>
            </a:endParaRPr>
          </a:p>
          <a:p>
            <a:pPr algn="ctr" defTabSz="0" fontAlgn="auto">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000" b="1" dirty="0">
              <a:solidFill>
                <a:srgbClr val="00B4B2"/>
              </a:solidFill>
              <a:sym typeface="+mn-ea"/>
            </a:endParaRPr>
          </a:p>
          <a:p>
            <a:pPr algn="ctr" defTabSz="0" fontAlgn="auto">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000" b="1" dirty="0" smtClean="0">
              <a:solidFill>
                <a:srgbClr val="00B4B2"/>
              </a:solidFill>
              <a:sym typeface="+mn-ea"/>
            </a:endParaRPr>
          </a:p>
          <a:p>
            <a:pPr algn="ctr" defTabSz="0" fontAlgn="auto">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endParaRPr lang="pt-PT" sz="1000" b="1" dirty="0">
              <a:solidFill>
                <a:srgbClr val="00B4B2"/>
              </a:solidFill>
              <a:sym typeface="+mn-ea"/>
            </a:endParaRPr>
          </a:p>
          <a:p>
            <a:pPr algn="ctr" defTabSz="0" fontAlgn="auto">
              <a:lnSpc>
                <a:spcPts val="1100"/>
              </a:lnSpc>
              <a:tabLst>
                <a:tab pos="0" algn="dec"/>
              </a:tabLst>
              <a:defRPr lang="pt-PT">
                <a:solidFill>
                  <a:srgbClr val="FFFFFF"/>
                </a:solidFill>
                <a:latin typeface="Arial Narrow" panose="020B0606020202030204" pitchFamily="34" charset="0"/>
                <a:ea typeface="Century Gothic" panose="020B0502020202020204" pitchFamily="2" charset="0"/>
                <a:cs typeface="Century Gothic" panose="020B0502020202020204" pitchFamily="2" charset="0"/>
              </a:defRPr>
            </a:pPr>
            <a:r>
              <a:rPr lang="pt-PT" sz="1000" b="1" dirty="0" smtClean="0">
                <a:solidFill>
                  <a:srgbClr val="00B4B2"/>
                </a:solidFill>
                <a:sym typeface="+mn-ea"/>
              </a:rPr>
              <a:t>Panel II: « </a:t>
            </a:r>
            <a:r>
              <a:rPr lang="pt-PT" sz="1000" dirty="0" smtClean="0">
                <a:solidFill>
                  <a:srgbClr val="00B4B2"/>
                </a:solidFill>
                <a:sym typeface="+mn-ea"/>
              </a:rPr>
              <a:t>LES</a:t>
            </a:r>
            <a:r>
              <a:rPr altLang="fr-FR" sz="1000" i="1" dirty="0" smtClean="0">
                <a:solidFill>
                  <a:srgbClr val="00B4B2"/>
                </a:solidFill>
                <a:latin typeface="Arial Narrow" panose="020B0606020202030204" pitchFamily="34" charset="0"/>
                <a:sym typeface="+mn-ea"/>
              </a:rPr>
              <a:t> PALOPs: Un Lien d'Excellence avec le marché Unique de Libre-Échange Continental Africain</a:t>
            </a:r>
            <a:r>
              <a:rPr lang="pt-PT" sz="1000" i="1" dirty="0" smtClean="0">
                <a:solidFill>
                  <a:srgbClr val="00B4B2"/>
                </a:solidFill>
                <a:latin typeface="Arial Narrow" panose="020B0606020202030204" pitchFamily="34" charset="0"/>
              </a:rPr>
              <a:t> »</a:t>
            </a:r>
            <a:endParaRPr lang="pt-PT" sz="1000" dirty="0" smtClean="0">
              <a:solidFill>
                <a:srgbClr val="00B4B2"/>
              </a:solidFill>
              <a:latin typeface="Arial Narrow" panose="020B0606020202030204" pitchFamily="34" charset="0"/>
            </a:endParaRPr>
          </a:p>
          <a:p>
            <a:pPr>
              <a:lnSpc>
                <a:spcPts val="1100"/>
              </a:lnSpc>
              <a:defRPr lang="en-US"/>
            </a:pPr>
            <a:r>
              <a:rPr lang="fr-FR" sz="1000" b="1" dirty="0" smtClean="0">
                <a:solidFill>
                  <a:srgbClr val="3EA4BA"/>
                </a:solidFill>
                <a:latin typeface="Arial Narrow" panose="020B0606020202030204" pitchFamily="34" charset="0"/>
                <a:cs typeface="Arial Narrow" panose="020B0606020202030204" pitchFamily="34" charset="0"/>
                <a:sym typeface="+mn-ea"/>
              </a:rPr>
              <a:t>Modérateur</a:t>
            </a:r>
            <a:r>
              <a:rPr lang="fr-FR" sz="1000" b="1" i="1" dirty="0" smtClean="0">
                <a:solidFill>
                  <a:srgbClr val="3EA4BA"/>
                </a:solidFill>
                <a:latin typeface="Arial Narrow" panose="020B0606020202030204" pitchFamily="34" charset="0"/>
                <a:cs typeface="Arial Narrow" panose="020B0606020202030204" pitchFamily="34" charset="0"/>
                <a:sym typeface="+mn-ea"/>
              </a:rPr>
              <a:t>: </a:t>
            </a:r>
            <a:r>
              <a:rPr lang="pt-PT" sz="1000" i="1" dirty="0" smtClean="0">
                <a:solidFill>
                  <a:srgbClr val="3EA4BA"/>
                </a:solidFill>
                <a:latin typeface="Arial Narrow" panose="020B0606020202030204" pitchFamily="34" charset="0"/>
                <a:cs typeface="Arial Narrow" panose="020B0606020202030204" pitchFamily="34" charset="0"/>
                <a:sym typeface="+mn-ea"/>
              </a:rPr>
              <a:t>Cap </a:t>
            </a:r>
            <a:r>
              <a:rPr lang="pt-PT" sz="1000" i="1" dirty="0">
                <a:solidFill>
                  <a:srgbClr val="3EA4BA"/>
                </a:solidFill>
                <a:latin typeface="Arial Narrow" panose="020B0606020202030204" pitchFamily="34" charset="0"/>
                <a:cs typeface="Arial Narrow" panose="020B0606020202030204" pitchFamily="34" charset="0"/>
                <a:sym typeface="+mn-ea"/>
              </a:rPr>
              <a:t>Vert</a:t>
            </a:r>
            <a:endParaRPr lang="pt-PT" sz="1000" i="1" dirty="0">
              <a:solidFill>
                <a:srgbClr val="3EA4BA"/>
              </a:solidFill>
              <a:latin typeface="Arial Narrow" panose="020B0606020202030204" pitchFamily="34" charset="0"/>
              <a:cs typeface="Arial Narrow" panose="020B0606020202030204" pitchFamily="34" charset="0"/>
            </a:endParaRPr>
          </a:p>
          <a:p>
            <a:pPr>
              <a:lnSpc>
                <a:spcPts val="1100"/>
              </a:lnSpc>
              <a:defRPr lang="en-US"/>
            </a:pPr>
            <a:r>
              <a:rPr lang="fr-FR" sz="1000" b="1" i="1" dirty="0">
                <a:solidFill>
                  <a:srgbClr val="3EA4BA"/>
                </a:solidFill>
                <a:latin typeface="Arial Narrow" panose="020B0606020202030204" pitchFamily="34" charset="0"/>
                <a:cs typeface="Arial Narrow" panose="020B0606020202030204" pitchFamily="34" charset="0"/>
                <a:sym typeface="+mn-ea"/>
              </a:rPr>
              <a:t>Orateurs</a:t>
            </a:r>
            <a:r>
              <a:rPr lang="pt-PT" sz="1000" b="1" i="1" dirty="0" smtClean="0">
                <a:solidFill>
                  <a:srgbClr val="00B4B2"/>
                </a:solidFill>
                <a:latin typeface="Arial Narrow" panose="020B0606020202030204" pitchFamily="34" charset="0"/>
                <a:sym typeface="+mn-ea"/>
              </a:rPr>
              <a:t> </a:t>
            </a:r>
            <a:r>
              <a:rPr lang="pt-PT" sz="1000" b="1" i="1" dirty="0">
                <a:solidFill>
                  <a:srgbClr val="00B4B2"/>
                </a:solidFill>
                <a:latin typeface="Arial Narrow" panose="020B0606020202030204" pitchFamily="34" charset="0"/>
                <a:cs typeface="Arial Narrow" panose="020B0606020202030204" pitchFamily="34" charset="0"/>
                <a:sym typeface="+mn-ea"/>
              </a:rPr>
              <a:t>:</a:t>
            </a:r>
          </a:p>
          <a:p>
            <a:pPr>
              <a:lnSpc>
                <a:spcPts val="1100"/>
              </a:lnSpc>
            </a:pPr>
            <a:r>
              <a:rPr lang="pt-PT" sz="1000" dirty="0">
                <a:solidFill>
                  <a:srgbClr val="00B4B2"/>
                </a:solidFill>
                <a:latin typeface="Arial Narrow" panose="020B0606020202030204" pitchFamily="34" charset="0"/>
                <a:sym typeface="+mn-ea"/>
              </a:rPr>
              <a:t>■ </a:t>
            </a:r>
            <a:r>
              <a:rPr lang="pt-PT" altLang="en-US" sz="1000" dirty="0" smtClean="0">
                <a:solidFill>
                  <a:srgbClr val="00B4B2"/>
                </a:solidFill>
                <a:latin typeface="Arial Narrow" panose="020B0606020202030204" pitchFamily="34" charset="0"/>
                <a:cs typeface="Arial Narrow" panose="020B0606020202030204" pitchFamily="34" charset="0"/>
                <a:sym typeface="+mn-ea"/>
              </a:rPr>
              <a:t>Angola</a:t>
            </a:r>
            <a:endParaRPr lang="pt-PT" altLang="en-US" sz="1000" i="1" dirty="0">
              <a:solidFill>
                <a:srgbClr val="00B4B2"/>
              </a:solidFill>
              <a:latin typeface="Arial Narrow" panose="020B0606020202030204" pitchFamily="34" charset="0"/>
              <a:cs typeface="Arial Narrow" panose="020B0606020202030204" pitchFamily="34" charset="0"/>
              <a:sym typeface="+mn-ea"/>
            </a:endParaRPr>
          </a:p>
          <a:p>
            <a:pPr>
              <a:lnSpc>
                <a:spcPts val="1100"/>
              </a:lnSpc>
            </a:pPr>
            <a:r>
              <a:rPr lang="pt-PT" sz="1000" dirty="0">
                <a:solidFill>
                  <a:srgbClr val="00B4B2"/>
                </a:solidFill>
                <a:latin typeface="Arial Narrow" panose="020B0606020202030204" pitchFamily="34" charset="0"/>
                <a:cs typeface="Arial Narrow" panose="020B0606020202030204" pitchFamily="34" charset="0"/>
                <a:sym typeface="+mn-ea"/>
              </a:rPr>
              <a:t>■ </a:t>
            </a:r>
            <a:r>
              <a:rPr lang="pt-PT" sz="1000" dirty="0" smtClean="0">
                <a:solidFill>
                  <a:srgbClr val="00B4B2"/>
                </a:solidFill>
                <a:latin typeface="Arial Narrow" panose="020B0606020202030204" pitchFamily="34" charset="0"/>
              </a:rPr>
              <a:t>Mozambique</a:t>
            </a:r>
            <a:endParaRPr lang="pt-PT" sz="1000" i="1" dirty="0" smtClean="0">
              <a:solidFill>
                <a:srgbClr val="00B4B2"/>
              </a:solidFill>
              <a:latin typeface="Arial Narrow" panose="020B0606020202030204" pitchFamily="34" charset="0"/>
            </a:endParaRPr>
          </a:p>
          <a:p>
            <a:pPr>
              <a:lnSpc>
                <a:spcPts val="1100"/>
              </a:lnSpc>
            </a:pPr>
            <a:r>
              <a:rPr lang="pt-PT" sz="1000" dirty="0">
                <a:solidFill>
                  <a:srgbClr val="00B4B2"/>
                </a:solidFill>
                <a:latin typeface="Arial Narrow" panose="020B0606020202030204" pitchFamily="34" charset="0"/>
                <a:cs typeface="Arial Narrow" panose="020B0606020202030204" pitchFamily="34" charset="0"/>
                <a:sym typeface="+mn-ea"/>
              </a:rPr>
              <a:t>■ </a:t>
            </a:r>
            <a:r>
              <a:rPr lang="pt-PT" sz="1000" dirty="0" smtClean="0">
                <a:solidFill>
                  <a:srgbClr val="00B4B2"/>
                </a:solidFill>
                <a:latin typeface="Arial Narrow" panose="020B0606020202030204" pitchFamily="34" charset="0"/>
              </a:rPr>
              <a:t>São Tomé et Priíncipe</a:t>
            </a:r>
          </a:p>
          <a:p>
            <a:pPr>
              <a:lnSpc>
                <a:spcPts val="1100"/>
              </a:lnSpc>
            </a:pPr>
            <a:r>
              <a:rPr lang="pt-PT" sz="1000" dirty="0">
                <a:solidFill>
                  <a:srgbClr val="00B4B2"/>
                </a:solidFill>
                <a:latin typeface="Arial Narrow" panose="020B0606020202030204" pitchFamily="34" charset="0"/>
                <a:cs typeface="Arial Narrow" panose="020B0606020202030204" pitchFamily="34" charset="0"/>
                <a:sym typeface="+mn-ea"/>
              </a:rPr>
              <a:t>■ </a:t>
            </a:r>
            <a:r>
              <a:rPr lang="pt-PT" sz="1000" dirty="0">
                <a:solidFill>
                  <a:srgbClr val="00B4B2"/>
                </a:solidFill>
                <a:latin typeface="Arial Narrow" panose="020B0606020202030204" pitchFamily="34" charset="0"/>
              </a:rPr>
              <a:t>Guinée Équatoriale</a:t>
            </a:r>
            <a:endParaRPr lang="pt-PT" sz="1000" dirty="0" smtClean="0">
              <a:solidFill>
                <a:srgbClr val="00B4B2"/>
              </a:solidFill>
              <a:latin typeface="Arial Narrow" panose="020B0606020202030204" pitchFamily="34" charset="0"/>
            </a:endParaRPr>
          </a:p>
          <a:p>
            <a:pPr>
              <a:lnSpc>
                <a:spcPts val="1100"/>
              </a:lnSpc>
            </a:pPr>
            <a:r>
              <a:rPr lang="pt-PT" sz="1000" dirty="0">
                <a:solidFill>
                  <a:srgbClr val="00B4B2"/>
                </a:solidFill>
                <a:latin typeface="Arial Narrow" panose="020B0606020202030204" pitchFamily="34" charset="0"/>
                <a:cs typeface="Arial Narrow" panose="020B0606020202030204" pitchFamily="34" charset="0"/>
                <a:sym typeface="+mn-ea"/>
              </a:rPr>
              <a:t>■ </a:t>
            </a:r>
            <a:r>
              <a:rPr lang="fr-FR" sz="1000" dirty="0">
                <a:solidFill>
                  <a:srgbClr val="00B4B2"/>
                </a:solidFill>
                <a:latin typeface="Arial Narrow" panose="020B0606020202030204" pitchFamily="34" charset="0"/>
                <a:cs typeface="Arial Narrow" panose="020B0606020202030204" pitchFamily="34" charset="0"/>
                <a:sym typeface="+mn-ea"/>
              </a:rPr>
              <a:t>Banque africaine de développement – ​​</a:t>
            </a:r>
            <a:r>
              <a:rPr lang="fr-FR" sz="1000" dirty="0" smtClean="0">
                <a:solidFill>
                  <a:srgbClr val="00B4B2"/>
                </a:solidFill>
                <a:latin typeface="Arial Narrow" panose="020B0606020202030204" pitchFamily="34" charset="0"/>
                <a:cs typeface="Arial Narrow" panose="020B0606020202030204" pitchFamily="34" charset="0"/>
                <a:sym typeface="+mn-ea"/>
              </a:rPr>
              <a:t>BAD</a:t>
            </a:r>
          </a:p>
          <a:p>
            <a:pPr>
              <a:lnSpc>
                <a:spcPts val="1100"/>
              </a:lnSpc>
            </a:pPr>
            <a:r>
              <a:rPr lang="pt-PT" sz="1000" dirty="0" smtClean="0">
                <a:solidFill>
                  <a:srgbClr val="00B4B2"/>
                </a:solidFill>
                <a:latin typeface="Arial Narrow" panose="020B0606020202030204" pitchFamily="34" charset="0"/>
                <a:cs typeface="Arial Narrow" panose="020B0606020202030204" pitchFamily="34" charset="0"/>
                <a:sym typeface="+mn-ea"/>
              </a:rPr>
              <a:t>■ </a:t>
            </a:r>
            <a:r>
              <a:rPr lang="fr-FR" sz="1000" dirty="0">
                <a:solidFill>
                  <a:srgbClr val="00B4B2"/>
                </a:solidFill>
                <a:latin typeface="Arial Narrow" panose="020B0606020202030204" pitchFamily="34" charset="0"/>
              </a:rPr>
              <a:t>Banque </a:t>
            </a:r>
            <a:r>
              <a:rPr lang="fr-FR" sz="1000" dirty="0" smtClean="0">
                <a:solidFill>
                  <a:srgbClr val="00B4B2"/>
                </a:solidFill>
                <a:latin typeface="Arial Narrow" panose="020B0606020202030204" pitchFamily="34" charset="0"/>
              </a:rPr>
              <a:t>Africaine d‘Exportation </a:t>
            </a:r>
            <a:r>
              <a:rPr lang="fr-FR" sz="1000" dirty="0">
                <a:solidFill>
                  <a:srgbClr val="00B4B2"/>
                </a:solidFill>
                <a:latin typeface="Arial Narrow" panose="020B0606020202030204" pitchFamily="34" charset="0"/>
              </a:rPr>
              <a:t>et </a:t>
            </a:r>
            <a:r>
              <a:rPr lang="fr-FR" sz="1000" dirty="0" smtClean="0">
                <a:solidFill>
                  <a:srgbClr val="00B4B2"/>
                </a:solidFill>
                <a:latin typeface="Arial Narrow" panose="020B0606020202030204" pitchFamily="34" charset="0"/>
              </a:rPr>
              <a:t>d‘Importation  </a:t>
            </a:r>
            <a:r>
              <a:rPr lang="pt-PT" sz="1000" dirty="0" smtClean="0">
                <a:solidFill>
                  <a:srgbClr val="00B4B2"/>
                </a:solidFill>
                <a:latin typeface="Arial Narrow" panose="020B0606020202030204" pitchFamily="34" charset="0"/>
                <a:cs typeface="Arial Narrow" panose="020B0606020202030204" pitchFamily="34" charset="0"/>
                <a:sym typeface="+mn-ea"/>
              </a:rPr>
              <a:t>- </a:t>
            </a:r>
            <a:r>
              <a:rPr lang="pt-PT" sz="1000" dirty="0">
                <a:solidFill>
                  <a:srgbClr val="00B4B2"/>
                </a:solidFill>
                <a:latin typeface="Arial Narrow" panose="020B0606020202030204" pitchFamily="34" charset="0"/>
              </a:rPr>
              <a:t>Afreximbank</a:t>
            </a:r>
          </a:p>
          <a:p>
            <a:pPr>
              <a:lnSpc>
                <a:spcPts val="1100"/>
              </a:lnSpc>
            </a:pPr>
            <a:endParaRPr lang="pt-PT" sz="1000" dirty="0">
              <a:solidFill>
                <a:srgbClr val="00B4B2"/>
              </a:solidFill>
              <a:latin typeface="Arial Narrow" panose="020B0606020202030204" pitchFamily="34" charset="0"/>
              <a:cs typeface="Arial Narrow" panose="020B0606020202030204" pitchFamily="34" charset="0"/>
              <a:sym typeface="+mn-ea"/>
            </a:endParaRPr>
          </a:p>
          <a:p>
            <a:pPr>
              <a:lnSpc>
                <a:spcPts val="1100"/>
              </a:lnSpc>
            </a:pPr>
            <a:endParaRPr lang="pt-PT" sz="1000" i="1" dirty="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100"/>
              </a:lnSpc>
            </a:pPr>
            <a:endParaRPr lang="pt-PT" sz="1000" i="1"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a:p>
            <a:pPr>
              <a:lnSpc>
                <a:spcPts val="1100"/>
              </a:lnSpc>
              <a:defRPr lang="en-US">
                <a:solidFill>
                  <a:srgbClr val="FFFFFF"/>
                </a:solidFill>
                <a:latin typeface="Arial Narrow" panose="020B0606020202030204" pitchFamily="34" charset="0"/>
                <a:ea typeface="Arial Narrow" panose="020B0606020202030204" pitchFamily="34" charset="0"/>
                <a:cs typeface="Arial Narrow" panose="020B0606020202030204" pitchFamily="34" charset="0"/>
              </a:defRPr>
            </a:pPr>
            <a:endParaRPr lang="pt-PT" sz="1000" i="1" dirty="0" smtClean="0">
              <a:solidFill>
                <a:srgbClr val="00B4B2"/>
              </a:solidFill>
              <a:latin typeface="Arial Narrow" panose="020B0606020202030204" pitchFamily="34" charset="0"/>
              <a:ea typeface="Century Gothic" panose="020B0502020202020204" pitchFamily="2" charset="0"/>
              <a:cs typeface="Century Gothic" panose="020B0502020202020204" pitchFamily="2" charset="0"/>
            </a:endParaRPr>
          </a:p>
        </p:txBody>
      </p:sp>
      <p:pic>
        <p:nvPicPr>
          <p:cNvPr id="253" name="Imagem9"/>
          <p:cNvPicPr>
            <a:picLocks noChangeAspect="1"/>
          </p:cNvPicPr>
          <p:nvPr/>
        </p:nvPicPr>
        <p:blipFill>
          <a:blip r:embed="rId5"/>
          <a:stretch>
            <a:fillRect/>
          </a:stretch>
        </p:blipFill>
        <p:spPr>
          <a:xfrm>
            <a:off x="10111248" y="6569065"/>
            <a:ext cx="351155" cy="271790"/>
          </a:xfrm>
          <a:prstGeom prst="rect">
            <a:avLst/>
          </a:prstGeom>
          <a:noFill/>
          <a:ln>
            <a:noFill/>
          </a:ln>
          <a:effectLst/>
        </p:spPr>
      </p:pic>
      <p:sp>
        <p:nvSpPr>
          <p:cNvPr id="254" name="TextBox 253"/>
          <p:cNvSpPr txBox="1"/>
          <p:nvPr/>
        </p:nvSpPr>
        <p:spPr>
          <a:xfrm>
            <a:off x="8627916" y="6642093"/>
            <a:ext cx="1385514" cy="215444"/>
          </a:xfrm>
          <a:prstGeom prst="rect">
            <a:avLst/>
          </a:prstGeom>
          <a:noFill/>
        </p:spPr>
        <p:txBody>
          <a:bodyPr wrap="square" rtlCol="0">
            <a:spAutoFit/>
          </a:bodyPr>
          <a:lstStyle/>
          <a:p>
            <a:pPr algn="r"/>
            <a:r>
              <a:rPr lang="pt-PT" sz="800" b="1" i="1" dirty="0" smtClean="0">
                <a:solidFill>
                  <a:srgbClr val="3EA4BA"/>
                </a:solidFill>
                <a:latin typeface="Arial Narrow" panose="020B0606020202030204" pitchFamily="34" charset="0"/>
              </a:rPr>
              <a:t>Ref.E-EICV.01/2022/VD-E.01</a:t>
            </a:r>
            <a:r>
              <a:rPr lang="fr-FR" sz="800" dirty="0" smtClean="0">
                <a:latin typeface="Arial Narrow" panose="020B0606020202030204" pitchFamily="34" charset="0"/>
              </a:rPr>
              <a:t> </a:t>
            </a:r>
            <a:endParaRPr lang="pt-PT" sz="800" dirty="0">
              <a:latin typeface="Arial Narrow" panose="020B0606020202030204" pitchFamily="34" charset="0"/>
            </a:endParaRPr>
          </a:p>
        </p:txBody>
      </p:sp>
      <p:sp>
        <p:nvSpPr>
          <p:cNvPr id="255" name="Rectangle: Rounded Corners 209"/>
          <p:cNvSpPr/>
          <p:nvPr/>
        </p:nvSpPr>
        <p:spPr>
          <a:xfrm>
            <a:off x="4485825" y="995695"/>
            <a:ext cx="872832" cy="415059"/>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0" tIns="0" rIns="0" bIns="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en-US" sz="1200" dirty="0" smtClean="0">
                <a:latin typeface="Arial Narrow" panose="020B0606020202030204" pitchFamily="34" charset="0"/>
                <a:ea typeface="Century Gothic" panose="020B0502020202020204" pitchFamily="2" charset="0"/>
                <a:cs typeface="Century Gothic" panose="020B0502020202020204" pitchFamily="2" charset="0"/>
              </a:rPr>
              <a:t>09:</a:t>
            </a:r>
            <a:r>
              <a:rPr lang="pt-PT" sz="1200" dirty="0" smtClean="0">
                <a:latin typeface="Arial Narrow" panose="020B0606020202030204" pitchFamily="34" charset="0"/>
                <a:ea typeface="Century Gothic" panose="020B0502020202020204" pitchFamily="2" charset="0"/>
                <a:cs typeface="Century Gothic" panose="020B0502020202020204" pitchFamily="2" charset="0"/>
              </a:rPr>
              <a:t>30</a:t>
            </a:r>
            <a:r>
              <a:rPr lang="en-US" sz="12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200" dirty="0">
                <a:latin typeface="Arial Narrow" panose="020B0606020202030204" pitchFamily="34" charset="0"/>
                <a:ea typeface="Century Gothic" panose="020B0502020202020204" pitchFamily="2" charset="0"/>
                <a:cs typeface="Century Gothic" panose="020B0502020202020204" pitchFamily="2" charset="0"/>
              </a:rPr>
              <a:t>– </a:t>
            </a:r>
            <a:r>
              <a:rPr lang="pt-PT" altLang="en-US" sz="1200" dirty="0" smtClean="0">
                <a:latin typeface="Arial Narrow" panose="020B0606020202030204" pitchFamily="34" charset="0"/>
                <a:ea typeface="Century Gothic" panose="020B0502020202020204" pitchFamily="2" charset="0"/>
                <a:cs typeface="Century Gothic" panose="020B0502020202020204" pitchFamily="2" charset="0"/>
              </a:rPr>
              <a:t>09</a:t>
            </a:r>
            <a:r>
              <a:rPr lang="en-US" sz="12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200" dirty="0" smtClean="0">
                <a:latin typeface="Arial Narrow" panose="020B0606020202030204" pitchFamily="34" charset="0"/>
                <a:ea typeface="Century Gothic" panose="020B0502020202020204" pitchFamily="2" charset="0"/>
                <a:cs typeface="Century Gothic" panose="020B0502020202020204" pitchFamily="2" charset="0"/>
              </a:rPr>
              <a:t>45</a:t>
            </a:r>
            <a:endParaRPr lang="en-US" sz="1200" dirty="0">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endParaRPr lang="en-GB" sz="1200" dirty="0">
              <a:latin typeface="Arial Narrow" panose="020B0606020202030204" pitchFamily="34" charset="0"/>
              <a:ea typeface="Century Gothic" panose="020B0502020202020204" pitchFamily="2" charset="0"/>
              <a:cs typeface="Century Gothic" panose="020B0502020202020204" pitchFamily="2" charset="0"/>
            </a:endParaRPr>
          </a:p>
        </p:txBody>
      </p:sp>
      <p:sp>
        <p:nvSpPr>
          <p:cNvPr id="256" name="Forma automática5"/>
          <p:cNvSpPr/>
          <p:nvPr/>
        </p:nvSpPr>
        <p:spPr>
          <a:xfrm>
            <a:off x="4532730" y="3829500"/>
            <a:ext cx="903267" cy="387006"/>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96825">
                <a:srgbClr val="DDF3E1"/>
              </a:gs>
              <a:gs pos="93650">
                <a:srgbClr val="DBF2DF"/>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p:spPr>
        <p:txBody>
          <a:bodyPr vert="horz" wrap="square" lIns="0" tIns="0" rIns="0" bIns="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050" dirty="0" smtClean="0">
                <a:latin typeface="Arial Narrow" panose="020B0606020202030204" pitchFamily="34" charset="0"/>
                <a:ea typeface="Century Gothic" panose="020B0502020202020204" pitchFamily="2" charset="0"/>
                <a:cs typeface="Arial" panose="020B0604020202020204" pitchFamily="34" charset="0"/>
              </a:rPr>
              <a:t>15:30 </a:t>
            </a:r>
            <a:r>
              <a:rPr lang="pt-PT" sz="1050" dirty="0">
                <a:latin typeface="Arial Narrow" panose="020B0606020202030204" pitchFamily="34" charset="0"/>
                <a:ea typeface="Century Gothic" panose="020B0502020202020204" pitchFamily="2" charset="0"/>
                <a:cs typeface="Arial" panose="020B0604020202020204" pitchFamily="34" charset="0"/>
              </a:rPr>
              <a:t>– </a:t>
            </a:r>
            <a:r>
              <a:rPr lang="pt-PT" sz="1050" dirty="0" smtClean="0">
                <a:latin typeface="Arial Narrow" panose="020B0606020202030204" pitchFamily="34" charset="0"/>
                <a:ea typeface="Century Gothic" panose="020B0502020202020204" pitchFamily="2" charset="0"/>
                <a:cs typeface="Arial" panose="020B0604020202020204" pitchFamily="34" charset="0"/>
              </a:rPr>
              <a:t>15:15</a:t>
            </a:r>
            <a:endParaRPr lang="pt-PT" sz="1050" dirty="0">
              <a:latin typeface="Arial Narrow" panose="020B060602020203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err="1" smtClean="0">
              <a:latin typeface="Arial Narrow" panose="020B0606020202030204" pitchFamily="34" charset="0"/>
              <a:ea typeface="Century Gothic" panose="020B0502020202020204" pitchFamily="2" charset="0"/>
              <a:cs typeface="Century Gothic" panose="020B0502020202020204" pitchFamily="2" charset="0"/>
              <a:sym typeface="+mn-ea"/>
            </a:endParaRPr>
          </a:p>
        </p:txBody>
      </p:sp>
      <p:grpSp>
        <p:nvGrpSpPr>
          <p:cNvPr id="257" name="Group 256"/>
          <p:cNvGrpSpPr/>
          <p:nvPr/>
        </p:nvGrpSpPr>
        <p:grpSpPr>
          <a:xfrm>
            <a:off x="5462565" y="3971509"/>
            <a:ext cx="1360015" cy="87115"/>
            <a:chOff x="7101013" y="3276223"/>
            <a:chExt cx="1645618" cy="87115"/>
          </a:xfrm>
        </p:grpSpPr>
        <p:sp>
          <p:nvSpPr>
            <p:cNvPr id="258" name="Oval 257"/>
            <p:cNvSpPr/>
            <p:nvPr/>
          </p:nvSpPr>
          <p:spPr>
            <a:xfrm>
              <a:off x="8673381" y="3276223"/>
              <a:ext cx="73250" cy="87115"/>
            </a:xfrm>
            <a:prstGeom prst="ellipse">
              <a:avLst/>
            </a:prstGeom>
            <a:solidFill>
              <a:srgbClr val="008CBA"/>
            </a:solidFill>
            <a:ln w="9525">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259" name="Conexão Reta 77"/>
            <p:cNvCxnSpPr/>
            <p:nvPr/>
          </p:nvCxnSpPr>
          <p:spPr>
            <a:xfrm>
              <a:off x="7101013" y="3333115"/>
              <a:ext cx="1614555" cy="0"/>
            </a:xfrm>
            <a:prstGeom prst="line">
              <a:avLst/>
            </a:prstGeom>
            <a:ln w="9525">
              <a:solidFill>
                <a:srgbClr val="008CBA"/>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60" name="Group 259"/>
          <p:cNvGrpSpPr/>
          <p:nvPr/>
        </p:nvGrpSpPr>
        <p:grpSpPr>
          <a:xfrm>
            <a:off x="5471026" y="2748865"/>
            <a:ext cx="1360015" cy="87115"/>
            <a:chOff x="7101013" y="3276223"/>
            <a:chExt cx="1645618" cy="87115"/>
          </a:xfrm>
        </p:grpSpPr>
        <p:sp>
          <p:nvSpPr>
            <p:cNvPr id="261" name="Oval 260"/>
            <p:cNvSpPr/>
            <p:nvPr/>
          </p:nvSpPr>
          <p:spPr>
            <a:xfrm>
              <a:off x="8673381" y="3276223"/>
              <a:ext cx="73250" cy="87115"/>
            </a:xfrm>
            <a:prstGeom prst="ellipse">
              <a:avLst/>
            </a:prstGeom>
            <a:solidFill>
              <a:srgbClr val="008CBA"/>
            </a:solidFill>
            <a:ln w="9525">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262" name="Conexão Reta 77"/>
            <p:cNvCxnSpPr/>
            <p:nvPr/>
          </p:nvCxnSpPr>
          <p:spPr>
            <a:xfrm>
              <a:off x="7101013" y="3316181"/>
              <a:ext cx="1614555" cy="0"/>
            </a:xfrm>
            <a:prstGeom prst="line">
              <a:avLst/>
            </a:prstGeom>
            <a:ln w="9525">
              <a:solidFill>
                <a:srgbClr val="008CBA"/>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63" name="Group 262"/>
          <p:cNvGrpSpPr/>
          <p:nvPr/>
        </p:nvGrpSpPr>
        <p:grpSpPr>
          <a:xfrm>
            <a:off x="5471020" y="2041021"/>
            <a:ext cx="1360015" cy="87115"/>
            <a:chOff x="7101013" y="3276223"/>
            <a:chExt cx="1645618" cy="87115"/>
          </a:xfrm>
        </p:grpSpPr>
        <p:sp>
          <p:nvSpPr>
            <p:cNvPr id="264" name="Oval 263"/>
            <p:cNvSpPr/>
            <p:nvPr/>
          </p:nvSpPr>
          <p:spPr>
            <a:xfrm>
              <a:off x="8673381" y="3276223"/>
              <a:ext cx="73250" cy="87115"/>
            </a:xfrm>
            <a:prstGeom prst="ellipse">
              <a:avLst/>
            </a:prstGeom>
            <a:solidFill>
              <a:srgbClr val="008CBA"/>
            </a:solidFill>
            <a:ln w="9525">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292" name="Conexão Reta 77"/>
            <p:cNvCxnSpPr/>
            <p:nvPr/>
          </p:nvCxnSpPr>
          <p:spPr>
            <a:xfrm>
              <a:off x="7101013" y="3316181"/>
              <a:ext cx="1614555" cy="0"/>
            </a:xfrm>
            <a:prstGeom prst="line">
              <a:avLst/>
            </a:prstGeom>
            <a:ln w="9525">
              <a:solidFill>
                <a:srgbClr val="008CBA"/>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93" name="Group 292"/>
          <p:cNvGrpSpPr/>
          <p:nvPr/>
        </p:nvGrpSpPr>
        <p:grpSpPr>
          <a:xfrm>
            <a:off x="5471014" y="1151980"/>
            <a:ext cx="1360015" cy="87115"/>
            <a:chOff x="7101013" y="3276223"/>
            <a:chExt cx="1645618" cy="87115"/>
          </a:xfrm>
        </p:grpSpPr>
        <p:sp>
          <p:nvSpPr>
            <p:cNvPr id="294" name="Oval 293"/>
            <p:cNvSpPr/>
            <p:nvPr/>
          </p:nvSpPr>
          <p:spPr>
            <a:xfrm>
              <a:off x="8673381" y="3276223"/>
              <a:ext cx="73250" cy="87115"/>
            </a:xfrm>
            <a:prstGeom prst="ellipse">
              <a:avLst/>
            </a:prstGeom>
            <a:solidFill>
              <a:srgbClr val="008CBA"/>
            </a:solidFill>
            <a:ln w="9525">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295" name="Conexão Reta 77"/>
            <p:cNvCxnSpPr/>
            <p:nvPr/>
          </p:nvCxnSpPr>
          <p:spPr>
            <a:xfrm>
              <a:off x="7101013" y="3316181"/>
              <a:ext cx="1614555" cy="0"/>
            </a:xfrm>
            <a:prstGeom prst="line">
              <a:avLst/>
            </a:prstGeom>
            <a:ln w="9525">
              <a:solidFill>
                <a:srgbClr val="008CBA"/>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96" name="Group 295"/>
          <p:cNvGrpSpPr/>
          <p:nvPr/>
        </p:nvGrpSpPr>
        <p:grpSpPr>
          <a:xfrm>
            <a:off x="5462559" y="4894406"/>
            <a:ext cx="1360015" cy="87115"/>
            <a:chOff x="7101013" y="3276223"/>
            <a:chExt cx="1645618" cy="87115"/>
          </a:xfrm>
        </p:grpSpPr>
        <p:sp>
          <p:nvSpPr>
            <p:cNvPr id="297" name="Oval 296"/>
            <p:cNvSpPr/>
            <p:nvPr/>
          </p:nvSpPr>
          <p:spPr>
            <a:xfrm>
              <a:off x="8673381" y="3276223"/>
              <a:ext cx="73250" cy="87115"/>
            </a:xfrm>
            <a:prstGeom prst="ellipse">
              <a:avLst/>
            </a:prstGeom>
            <a:solidFill>
              <a:srgbClr val="008CBA"/>
            </a:solidFill>
            <a:ln w="9525">
              <a:solidFill>
                <a:srgbClr val="008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cxnSp>
          <p:nvCxnSpPr>
            <p:cNvPr id="298" name="Conexão Reta 77"/>
            <p:cNvCxnSpPr/>
            <p:nvPr/>
          </p:nvCxnSpPr>
          <p:spPr>
            <a:xfrm>
              <a:off x="7101013" y="3333115"/>
              <a:ext cx="1614555" cy="0"/>
            </a:xfrm>
            <a:prstGeom prst="line">
              <a:avLst/>
            </a:prstGeom>
            <a:ln w="9525">
              <a:solidFill>
                <a:srgbClr val="008CBA"/>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99" name="Triângulo Isósceles 180"/>
          <p:cNvSpPr/>
          <p:nvPr/>
        </p:nvSpPr>
        <p:spPr>
          <a:xfrm rot="5400000">
            <a:off x="6538443" y="4394628"/>
            <a:ext cx="297815" cy="193040"/>
          </a:xfrm>
          <a:prstGeom prst="triangle">
            <a:avLst/>
          </a:prstGeom>
          <a:gradFill>
            <a:gsLst>
              <a:gs pos="0">
                <a:schemeClr val="accent1">
                  <a:tint val="66000"/>
                  <a:satMod val="160000"/>
                </a:schemeClr>
              </a:gs>
              <a:gs pos="0">
                <a:schemeClr val="accent1">
                  <a:tint val="44500"/>
                  <a:satMod val="160000"/>
                </a:schemeClr>
              </a:gs>
              <a:gs pos="4500">
                <a:srgbClr val="C4E0FF"/>
              </a:gs>
              <a:gs pos="9000">
                <a:schemeClr val="accent1">
                  <a:tint val="23500"/>
                  <a:satMod val="160000"/>
                </a:schemeClr>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ltLang="en-US"/>
          </a:p>
        </p:txBody>
      </p:sp>
      <p:sp>
        <p:nvSpPr>
          <p:cNvPr id="300" name="Forma automática4"/>
          <p:cNvSpPr/>
          <p:nvPr/>
        </p:nvSpPr>
        <p:spPr>
          <a:xfrm>
            <a:off x="5430106" y="4228883"/>
            <a:ext cx="1091243" cy="523259"/>
          </a:xfrm>
          <a:prstGeom prst="roundRect">
            <a:avLst>
              <a:gd name="adj" fmla="val 16667"/>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w="15875" cap="flat" cmpd="sng" algn="ctr">
            <a:noFill/>
            <a:prstDash val="solid"/>
            <a:headEnd type="none"/>
            <a:tailEnd type="none"/>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spcCol="215900" anchor="t"/>
          <a:lstStyle/>
          <a:p>
            <a:pPr algn="ctr">
              <a:defRPr lang="en-US">
                <a:solidFill>
                  <a:srgbClr val="0099CC"/>
                </a:solidFill>
              </a:defRPr>
            </a:pP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18 </a:t>
            </a: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Mars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2022</a:t>
            </a:r>
          </a:p>
          <a:p>
            <a:pPr algn="ctr">
              <a:defRPr lang="en-US">
                <a:solidFill>
                  <a:srgbClr val="0099CC"/>
                </a:solidFill>
              </a:defRPr>
            </a:pPr>
            <a:r>
              <a:rPr lang="en-GB" sz="1100" dirty="0" smtClean="0">
                <a:latin typeface="Arial Narrow" panose="020B0606020202030204" pitchFamily="34" charset="0"/>
                <a:ea typeface="Century Gothic" panose="020B0502020202020204" pitchFamily="2" charset="0"/>
                <a:cs typeface="Century Gothic" panose="020B0502020202020204" pitchFamily="2" charset="0"/>
                <a:sym typeface="+mn-ea"/>
              </a:rPr>
              <a:t>Panel </a:t>
            </a:r>
            <a:r>
              <a:rPr lang="en-GB" sz="1100" dirty="0">
                <a:latin typeface="Arial Narrow" panose="020B0606020202030204" pitchFamily="34" charset="0"/>
                <a:ea typeface="Century Gothic" panose="020B0502020202020204" pitchFamily="2" charset="0"/>
                <a:cs typeface="Century Gothic" panose="020B0502020202020204" pitchFamily="2" charset="0"/>
                <a:sym typeface="+mn-ea"/>
              </a:rPr>
              <a:t>II</a:t>
            </a:r>
          </a:p>
          <a:p>
            <a:pPr algn="ctr">
              <a:defRPr lang="en-US">
                <a:solidFill>
                  <a:srgbClr val="0099CC"/>
                </a:solidFill>
              </a:defRPr>
            </a:pP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15:</a:t>
            </a:r>
            <a:r>
              <a:rPr lang="pt-PT" sz="1100" dirty="0">
                <a:latin typeface="Arial Narrow" panose="020B0606020202030204" pitchFamily="34" charset="0"/>
                <a:ea typeface="Century Gothic" panose="020B0502020202020204" pitchFamily="2" charset="0"/>
                <a:cs typeface="Century Gothic" panose="020B0502020202020204" pitchFamily="2" charset="0"/>
              </a:rPr>
              <a:t>4</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5</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 </a:t>
            </a:r>
            <a:r>
              <a:rPr lang="en-US" sz="1100" dirty="0">
                <a:latin typeface="Arial Narrow" panose="020B0606020202030204" pitchFamily="34" charset="0"/>
                <a:ea typeface="Century Gothic" panose="020B0502020202020204" pitchFamily="2" charset="0"/>
                <a:cs typeface="Century Gothic" panose="020B0502020202020204" pitchFamily="2" charset="0"/>
              </a:rPr>
              <a:t>– </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1</a:t>
            </a:r>
            <a:r>
              <a:rPr lang="pt-PT" sz="1100" dirty="0">
                <a:latin typeface="Arial Narrow" panose="020B0606020202030204" pitchFamily="34" charset="0"/>
                <a:ea typeface="Century Gothic" panose="020B0502020202020204" pitchFamily="2" charset="0"/>
                <a:cs typeface="Century Gothic" panose="020B0502020202020204" pitchFamily="2" charset="0"/>
              </a:rPr>
              <a:t>7</a:t>
            </a:r>
            <a:r>
              <a:rPr lang="en-US" sz="1100" dirty="0" smtClean="0">
                <a:latin typeface="Arial Narrow" panose="020B0606020202030204" pitchFamily="34" charset="0"/>
                <a:ea typeface="Century Gothic" panose="020B0502020202020204" pitchFamily="2" charset="0"/>
                <a:cs typeface="Century Gothic" panose="020B0502020202020204" pitchFamily="2" charset="0"/>
              </a:rPr>
              <a:t>:</a:t>
            </a:r>
            <a:r>
              <a:rPr lang="pt-PT" sz="1100" dirty="0" smtClean="0">
                <a:latin typeface="Arial Narrow" panose="020B0606020202030204" pitchFamily="34" charset="0"/>
                <a:ea typeface="Century Gothic" panose="020B0502020202020204" pitchFamily="2" charset="0"/>
                <a:cs typeface="Century Gothic" panose="020B0502020202020204" pitchFamily="2" charset="0"/>
              </a:rPr>
              <a:t>00</a:t>
            </a:r>
            <a:endParaRPr lang="en-US" sz="1100" dirty="0">
              <a:latin typeface="Arial Narrow" panose="020B0606020202030204" pitchFamily="34" charset="0"/>
              <a:ea typeface="Century Gothic" panose="020B0502020202020204" pitchFamily="2" charset="0"/>
              <a:cs typeface="Century Gothic" panose="020B0502020202020204" pitchFamily="2" charset="0"/>
            </a:endParaRPr>
          </a:p>
        </p:txBody>
      </p:sp>
      <p:pic>
        <p:nvPicPr>
          <p:cNvPr id="301" name="Picture 30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8488" y="9465"/>
            <a:ext cx="2357342" cy="560188"/>
          </a:xfrm>
          <a:prstGeom prst="rect">
            <a:avLst/>
          </a:prstGeom>
        </p:spPr>
      </p:pic>
      <p:sp>
        <p:nvSpPr>
          <p:cNvPr id="302" name="Rectangle: Rounded Corners 111"/>
          <p:cNvSpPr/>
          <p:nvPr/>
        </p:nvSpPr>
        <p:spPr>
          <a:xfrm>
            <a:off x="6544438" y="206350"/>
            <a:ext cx="1926681" cy="299228"/>
          </a:xfrm>
          <a:prstGeom prst="roundRect">
            <a:avLst>
              <a:gd name="adj" fmla="val 16667"/>
            </a:avLst>
          </a:prstGeom>
          <a:solidFill>
            <a:srgbClr val="E3F8FD"/>
          </a:solidFill>
          <a:ln w="15875" cap="flat" cmpd="sng" algn="ctr">
            <a:noFill/>
            <a:prstDash val="solid"/>
            <a:headEnd type="none"/>
            <a:tailEnd type="none"/>
          </a:ln>
          <a:effectLst/>
        </p:spPr>
        <p:txBody>
          <a:bodyPr vert="horz" wrap="square" lIns="91440" tIns="45720" rIns="91440" bIns="45720" numCol="1" spcCol="215900" anchor="t"/>
          <a:lstStyle/>
          <a:p>
            <a:pPr algn="ctr">
              <a:lnSpc>
                <a:spcPts val="1000"/>
              </a:lnSpc>
              <a:defRPr lang="en-US">
                <a:solidFill>
                  <a:srgbClr val="FFFFFF"/>
                </a:solidFill>
              </a:defRPr>
            </a:pPr>
            <a:r>
              <a:rPr lang="pt-PT" sz="1000" b="1"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ACCRÉDITATION AU FORUM</a:t>
            </a:r>
          </a:p>
          <a:p>
            <a:pPr algn="ctr">
              <a:lnSpc>
                <a:spcPts val="1000"/>
              </a:lnSpc>
              <a:defRPr lang="en-US">
                <a:solidFill>
                  <a:srgbClr val="FFFFFF"/>
                </a:solidFill>
              </a:defRPr>
            </a:pPr>
            <a:r>
              <a:rPr lang="pt-PT" sz="1000"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07:00 </a:t>
            </a:r>
            <a:r>
              <a:rPr lang="pt-PT" sz="1000" dirty="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 </a:t>
            </a:r>
            <a:r>
              <a:rPr lang="pt-PT" sz="1000" dirty="0" smtClean="0">
                <a:solidFill>
                  <a:srgbClr val="00B4B2"/>
                </a:solidFill>
                <a:latin typeface="Arial Narrow" panose="020B0606020202030204" pitchFamily="34" charset="0"/>
                <a:ea typeface="Century Gothic" panose="020B0502020202020204" pitchFamily="2" charset="0"/>
                <a:cs typeface="Arial" panose="020B0604020202020204" pitchFamily="34" charset="0"/>
                <a:sym typeface="+mn-ea"/>
              </a:rPr>
              <a:t>08:15</a:t>
            </a:r>
          </a:p>
        </p:txBody>
      </p:sp>
      <p:sp>
        <p:nvSpPr>
          <p:cNvPr id="303" name="Cortar Retângulo de Canto Simples 126"/>
          <p:cNvSpPr/>
          <p:nvPr/>
        </p:nvSpPr>
        <p:spPr>
          <a:xfrm>
            <a:off x="6545337" y="27545"/>
            <a:ext cx="1918335" cy="209917"/>
          </a:xfrm>
          <a:prstGeom prst="snip1Rect">
            <a:avLst/>
          </a:prstGeom>
          <a:solidFill>
            <a:srgbClr val="FF0000"/>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PT" altLang="en-US" sz="1400" b="1" dirty="0">
                <a:sym typeface="+mn-ea"/>
              </a:rPr>
              <a:t>2</a:t>
            </a:r>
            <a:r>
              <a:rPr lang="pt-PT" altLang="en-US" sz="1400" b="1" dirty="0" smtClean="0">
                <a:sym typeface="+mn-ea"/>
              </a:rPr>
              <a:t>º </a:t>
            </a:r>
            <a:r>
              <a:rPr lang="pt-PT" altLang="en-US" sz="1400" b="1" dirty="0" smtClean="0">
                <a:sym typeface="+mn-ea"/>
              </a:rPr>
              <a:t>JOUR </a:t>
            </a:r>
            <a:r>
              <a:rPr lang="pt-PT" altLang="en-US" sz="1400" b="1" dirty="0">
                <a:sym typeface="+mn-ea"/>
              </a:rPr>
              <a:t>-</a:t>
            </a:r>
            <a:r>
              <a:rPr lang="pt-PT" altLang="en-US" sz="1200" b="1" dirty="0">
                <a:sym typeface="+mn-ea"/>
              </a:rPr>
              <a:t> </a:t>
            </a:r>
            <a:r>
              <a:rPr lang="pt-PT" altLang="en-US" sz="1200" b="1" dirty="0" smtClean="0">
                <a:solidFill>
                  <a:srgbClr val="FFFF00"/>
                </a:solidFill>
                <a:sym typeface="+mn-ea"/>
              </a:rPr>
              <a:t>18 MARS</a:t>
            </a:r>
            <a:endParaRPr lang="pt-PT" altLang="en-US" sz="1200" b="1" dirty="0">
              <a:solidFill>
                <a:srgbClr val="FFFF00"/>
              </a:solidFill>
              <a:sym typeface="+mn-ea"/>
            </a:endParaRPr>
          </a:p>
        </p:txBody>
      </p:sp>
      <p:sp>
        <p:nvSpPr>
          <p:cNvPr id="304" name="Rectangle: Rounded Corners 137"/>
          <p:cNvSpPr/>
          <p:nvPr/>
        </p:nvSpPr>
        <p:spPr>
          <a:xfrm>
            <a:off x="10517055" y="4484063"/>
            <a:ext cx="1650149" cy="440055"/>
          </a:xfrm>
          <a:prstGeom prst="roundRect">
            <a:avLst>
              <a:gd name="adj" fmla="val 16667"/>
            </a:avLst>
          </a:prstGeom>
          <a:solidFill>
            <a:schemeClr val="bg1"/>
          </a:solidFill>
          <a:ln w="15875" cap="flat" cmpd="sng" algn="ctr">
            <a:noFill/>
            <a:prstDash val="solid"/>
            <a:headEnd type="none"/>
            <a:tailEnd type="none"/>
          </a:ln>
          <a:effectLst/>
        </p:spPr>
        <p:txBody>
          <a:bodyPr vert="horz" wrap="square" lIns="91440" tIns="45720" rIns="91440" bIns="45720" numCol="1" spcCol="215900" anchor="t"/>
          <a:lstStyle/>
          <a:p>
            <a:pPr algn="ctr">
              <a:defRPr lang="en-US">
                <a:solidFill>
                  <a:srgbClr val="0099CC"/>
                </a:solidFill>
              </a:defRPr>
            </a:pPr>
            <a:r>
              <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rPr>
              <a:t>Pause-café</a:t>
            </a:r>
            <a:endParaRPr lang="pt-PT" sz="1200"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endParaRPr>
          </a:p>
          <a:p>
            <a:pPr algn="ctr">
              <a:defRPr lang="en-US">
                <a:solidFill>
                  <a:srgbClr val="0099CC"/>
                </a:solidFill>
              </a:defRPr>
            </a:pP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15:30 </a:t>
            </a:r>
            <a:r>
              <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rPr>
              <a:t>– </a:t>
            </a:r>
            <a:r>
              <a:rPr lang="pt-PT" sz="1200" b="1" dirty="0" smtClean="0">
                <a:solidFill>
                  <a:srgbClr val="00B4B2"/>
                </a:solidFill>
                <a:latin typeface="Arial" panose="020B0604020202020204" pitchFamily="34" charset="0"/>
                <a:ea typeface="Century Gothic" panose="020B0502020202020204" pitchFamily="2" charset="0"/>
                <a:cs typeface="Arial" panose="020B0604020202020204" pitchFamily="34" charset="0"/>
              </a:rPr>
              <a:t>16:00</a:t>
            </a:r>
            <a:endParaRPr lang="pt-PT" sz="1200" b="1" dirty="0">
              <a:solidFill>
                <a:srgbClr val="00B4B2"/>
              </a:solidFill>
              <a:latin typeface="Arial" panose="020B0604020202020204" pitchFamily="34" charset="0"/>
              <a:ea typeface="Century Gothic" panose="020B0502020202020204" pitchFamily="2" charset="0"/>
              <a:cs typeface="Arial" panose="020B0604020202020204" pitchFamily="34" charset="0"/>
            </a:endParaRPr>
          </a:p>
          <a:p>
            <a:pPr algn="ctr">
              <a:defRPr lang="en-US">
                <a:solidFill>
                  <a:srgbClr val="0099CC"/>
                </a:solidFill>
              </a:defRPr>
            </a:pPr>
            <a:endParaRPr lang="pt-PT" sz="1200" b="1" dirty="0">
              <a:solidFill>
                <a:srgbClr val="008CBA"/>
              </a:solidFill>
              <a:latin typeface="Arial Narrow" panose="020B0606020202030204" pitchFamily="34" charset="0"/>
              <a:ea typeface="Century Gothic" panose="020B0502020202020204" pitchFamily="2" charset="0"/>
              <a:cs typeface="Century Gothic" panose="020B0502020202020204" pitchFamily="2" charset="0"/>
              <a:sym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665</TotalTime>
  <Words>2543</Words>
  <Application>Microsoft Office PowerPoint</Application>
  <PresentationFormat>Custom</PresentationFormat>
  <Paragraphs>477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Pedro Borges</dc:creator>
  <cp:lastModifiedBy>Base</cp:lastModifiedBy>
  <cp:revision>1145</cp:revision>
  <dcterms:created xsi:type="dcterms:W3CDTF">2019-09-10T11:20:00Z</dcterms:created>
  <dcterms:modified xsi:type="dcterms:W3CDTF">2021-10-04T15:36:53Z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2070-11.2.0.9684</vt:lpwstr>
  </property>
</Properties>
</file>