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60" r:id="rId3"/>
    <p:sldId id="339" r:id="rId4"/>
    <p:sldId id="340" r:id="rId5"/>
    <p:sldId id="307" r:id="rId6"/>
    <p:sldId id="338" r:id="rId7"/>
    <p:sldId id="341" r:id="rId8"/>
    <p:sldId id="342" r:id="rId9"/>
    <p:sldId id="350" r:id="rId10"/>
    <p:sldId id="349" r:id="rId11"/>
    <p:sldId id="295" r:id="rId12"/>
    <p:sldId id="294"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416D12"/>
    <a:srgbClr val="FFFFFF"/>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90" d="100"/>
          <a:sy n="90" d="100"/>
        </p:scale>
        <p:origin x="514" y="1344"/>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15-02-2021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668002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15-02-2021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69468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15-02-2021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15-02-2021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15-02-2021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15-02-2021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15-02-2021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15-02-2021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15-02-2021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15-02-2021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7620" y="1963420"/>
            <a:ext cx="5210175" cy="2930525"/>
          </a:xfrm>
          <a:prstGeom prst="rect">
            <a:avLst/>
          </a:prstGeom>
        </p:spPr>
      </p:pic>
      <p:sp>
        <p:nvSpPr>
          <p:cNvPr id="13" name="Triângulo Retângulo 12"/>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1" name="Imagem 10" descr="LOGO-Paises ecowas"/>
          <p:cNvPicPr>
            <a:picLocks noChangeAspect="1"/>
          </p:cNvPicPr>
          <p:nvPr/>
        </p:nvPicPr>
        <p:blipFill>
          <a:blip r:embed="rId3"/>
          <a:stretch>
            <a:fillRect/>
          </a:stretch>
        </p:blipFill>
        <p:spPr>
          <a:xfrm>
            <a:off x="5163185" y="2161540"/>
            <a:ext cx="3897630" cy="3858260"/>
          </a:xfrm>
          <a:prstGeom prst="rect">
            <a:avLst/>
          </a:prstGeom>
        </p:spPr>
      </p:pic>
      <p:sp>
        <p:nvSpPr>
          <p:cNvPr id="127" name="CaixaDeTexto 53"/>
          <p:cNvSpPr txBox="1"/>
          <p:nvPr/>
        </p:nvSpPr>
        <p:spPr>
          <a:xfrm>
            <a:off x="9721496" y="496275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sp>
        <p:nvSpPr>
          <p:cNvPr id="153"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rgbClr val="008CBA"/>
                </a:solidFill>
              </a:rPr>
              <a:t>09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
        <p:nvSpPr>
          <p:cNvPr id="39" name="Rectangle 2"/>
          <p:cNvSpPr txBox="1">
            <a:spLocks noChangeArrowheads="1"/>
          </p:cNvSpPr>
          <p:nvPr/>
        </p:nvSpPr>
        <p:spPr>
          <a:xfrm>
            <a:off x="4531995" y="995680"/>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pic>
        <p:nvPicPr>
          <p:cNvPr id="2"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455" y="2094865"/>
            <a:ext cx="1024255" cy="849630"/>
          </a:xfrm>
          <a:prstGeom prst="rect">
            <a:avLst/>
          </a:prstGeom>
        </p:spPr>
      </p:pic>
      <p:pic>
        <p:nvPicPr>
          <p:cNvPr id="26" name="Imagem 25" descr="logo"/>
          <p:cNvPicPr>
            <a:picLocks noChangeAspect="1"/>
          </p:cNvPicPr>
          <p:nvPr/>
        </p:nvPicPr>
        <p:blipFill>
          <a:blip r:embed="rId6"/>
          <a:stretch>
            <a:fillRect/>
          </a:stretch>
        </p:blipFill>
        <p:spPr>
          <a:xfrm>
            <a:off x="9074150" y="124460"/>
            <a:ext cx="3107055" cy="681990"/>
          </a:xfrm>
          <a:prstGeom prst="rect">
            <a:avLst/>
          </a:prstGeom>
        </p:spPr>
      </p:pic>
      <p:pic>
        <p:nvPicPr>
          <p:cNvPr id="10" name="Imagem 9" descr="logo"/>
          <p:cNvPicPr>
            <a:picLocks noChangeAspect="1"/>
          </p:cNvPicPr>
          <p:nvPr/>
        </p:nvPicPr>
        <p:blipFill>
          <a:blip r:embed="rId7"/>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52" name="Rectangle: Rounded Corners 111"/>
          <p:cNvSpPr/>
          <p:nvPr/>
        </p:nvSpPr>
        <p:spPr>
          <a:xfrm>
            <a:off x="2289810" y="87153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2" name="Agrupar 1"/>
          <p:cNvGrpSpPr/>
          <p:nvPr/>
        </p:nvGrpSpPr>
        <p:grpSpPr>
          <a:xfrm>
            <a:off x="5176520" y="235648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31"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69" name="Forma automática3"/>
          <p:cNvSpPr/>
          <p:nvPr/>
        </p:nvSpPr>
        <p:spPr>
          <a:xfrm>
            <a:off x="8452485" y="340995"/>
            <a:ext cx="3644265" cy="141224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rgbClr val="008CBA"/>
                </a:solidFill>
                <a:sym typeface="+mn-ea"/>
              </a:rPr>
              <a:t>ATELIER </a:t>
            </a:r>
            <a:r>
              <a:rPr lang="pt-PT" sz="1400" b="1" i="1" dirty="0">
                <a:solidFill>
                  <a:srgbClr val="008CBA"/>
                </a:solidFill>
                <a:sym typeface="+mn-ea"/>
              </a:rPr>
              <a:t>ÉCONOMIQUE ET </a:t>
            </a:r>
            <a:r>
              <a:rPr lang="pt-PT" sz="1400" b="1" i="1" dirty="0" smtClean="0">
                <a:solidFill>
                  <a:srgbClr val="008CBA"/>
                </a:solidFill>
                <a:sym typeface="+mn-ea"/>
              </a:rPr>
              <a:t>FINANCIER</a:t>
            </a:r>
            <a:endParaRPr lang="pt-PT" sz="1400" b="1" i="1" dirty="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dirty="0">
                <a:solidFill>
                  <a:schemeClr val="tx1"/>
                </a:solidFill>
                <a:sym typeface="+mn-ea"/>
              </a:rPr>
              <a:t>Panel </a:t>
            </a:r>
            <a:r>
              <a:rPr lang="pt-PT" sz="1100" dirty="0" smtClean="0">
                <a:solidFill>
                  <a:schemeClr val="tx1"/>
                </a:solidFill>
                <a:sym typeface="+mn-ea"/>
              </a:rPr>
              <a:t>II</a:t>
            </a:r>
            <a:endParaRPr lang="pt-PT" sz="1100" dirty="0" smtClean="0">
              <a:solidFill>
                <a:schemeClr val="tx1"/>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fr-FR" sz="1100" i="1" dirty="0" smtClean="0">
                <a:solidFill>
                  <a:schemeClr val="tx1"/>
                </a:solidFill>
                <a:sym typeface="+mn-ea"/>
              </a:rPr>
              <a:t>FINANCEMENT </a:t>
            </a:r>
            <a:r>
              <a:rPr lang="fr-FR" sz="1100" i="1" dirty="0">
                <a:solidFill>
                  <a:schemeClr val="tx1"/>
                </a:solidFill>
                <a:sym typeface="+mn-ea"/>
              </a:rPr>
              <a:t>DU SECTEUR PRIVÉ DANS LA </a:t>
            </a:r>
            <a:r>
              <a:rPr lang="fr-FR" sz="1100" i="1" dirty="0" smtClean="0">
                <a:solidFill>
                  <a:schemeClr val="tx1"/>
                </a:solidFill>
                <a:sym typeface="+mn-ea"/>
              </a:rPr>
              <a:t>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84"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latin typeface="Arial Narrow" panose="020B0606020202030204" pitchFamily="34" charset="0"/>
              </a:rPr>
              <a:t>Temps Libre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III </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altLang="it-IT" dirty="0" smtClean="0">
                <a:solidFill>
                  <a:schemeClr val="tx1"/>
                </a:solidFill>
                <a:sym typeface="+mn-ea"/>
              </a:rPr>
              <a:t>«</a:t>
            </a:r>
            <a:r>
              <a:rPr lang="it-IT" i="1" dirty="0" smtClean="0">
                <a:solidFill>
                  <a:schemeClr val="tx1"/>
                </a:solidFill>
                <a:sym typeface="+mn-ea"/>
              </a:rPr>
              <a:t>LE DÉVELOPPEMENT DE L’ÉCONOMIE NUMÉRIQUE DANS LA CEDEAO: </a:t>
            </a:r>
            <a:r>
              <a:rPr i="1" dirty="0" smtClean="0">
                <a:solidFill>
                  <a:schemeClr val="tx1"/>
                </a:solidFill>
                <a:sym typeface="+mn-ea"/>
              </a:rPr>
              <a:t>L'Importance des TIC dans le Développement  des Start-Ups, l'Innovation du Marché et l'Intégration Régionale</a:t>
            </a:r>
            <a:r>
              <a:rPr altLang="it-IT" dirty="0" smtClean="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89" name="Rectangle: Rounded Corners 117"/>
          <p:cNvSpPr/>
          <p:nvPr/>
        </p:nvSpPr>
        <p:spPr>
          <a:xfrm>
            <a:off x="2520950" y="5380355"/>
            <a:ext cx="147574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a:solidFill>
                  <a:srgbClr val="008CBA"/>
                </a:solidFill>
                <a:latin typeface="Arial Narrow" panose="020B0606020202030204" pitchFamily="34" charset="0"/>
                <a:cs typeface="Arial Narrow" panose="020B0606020202030204" pitchFamily="34" charset="0"/>
                <a:sym typeface="+mn-ea"/>
              </a:rPr>
              <a:t>Conférence </a:t>
            </a:r>
            <a:r>
              <a:rPr lang="pt-PT" altLang="en-US" sz="1200" b="1" smtClean="0">
                <a:solidFill>
                  <a:srgbClr val="008CBA"/>
                </a:solidFill>
                <a:latin typeface="Arial Narrow" panose="020B0606020202030204" pitchFamily="34" charset="0"/>
                <a:cs typeface="Arial Narrow" panose="020B0606020202030204" pitchFamily="34" charset="0"/>
                <a:sym typeface="+mn-ea"/>
              </a:rPr>
              <a:t>II </a:t>
            </a:r>
            <a:endParaRPr lang="pt-PT" altLang="en-US" sz="1200" b="1" dirty="0">
              <a:solidFill>
                <a:srgbClr val="008CBA"/>
              </a:solidFill>
              <a:latin typeface="Arial Narrow" panose="020B0606020202030204" pitchFamily="34" charset="0"/>
              <a:cs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sz="1000" i="1" dirty="0">
                <a:solidFill>
                  <a:schemeClr val="tx1"/>
                </a:solidFill>
                <a:latin typeface="Arial Narrow" panose="020B0606020202030204" pitchFamily="34" charset="0"/>
                <a:cs typeface="Arial Narrow" panose="020B0606020202030204" pitchFamily="34" charset="0"/>
                <a:sym typeface="+mn-ea"/>
              </a:rPr>
              <a:t>A</a:t>
            </a:r>
            <a:r>
              <a:rPr lang="pt-PT" sz="1000" i="1" dirty="0">
                <a:solidFill>
                  <a:schemeClr val="tx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tx1"/>
                </a:solidFill>
                <a:latin typeface="Arial Narrow" panose="020B0606020202030204" pitchFamily="34" charset="0"/>
                <a:cs typeface="Arial Narrow" panose="020B0606020202030204" pitchFamily="34" charset="0"/>
                <a:sym typeface="+mn-ea"/>
              </a:rPr>
              <a:t>É</a:t>
            </a:r>
            <a:r>
              <a:rPr lang="pt-PT" sz="1000" i="1" dirty="0">
                <a:solidFill>
                  <a:schemeClr val="tx1"/>
                </a:solidFill>
                <a:latin typeface="Arial Narrow" panose="020B0606020202030204" pitchFamily="34" charset="0"/>
                <a:cs typeface="Arial Narrow" panose="020B0606020202030204" pitchFamily="34" charset="0"/>
                <a:sym typeface="+mn-ea"/>
              </a:rPr>
              <a:t>TATS </a:t>
            </a:r>
            <a:r>
              <a:rPr sz="1000" i="1" dirty="0">
                <a:solidFill>
                  <a:schemeClr val="tx1"/>
                </a:solidFill>
                <a:latin typeface="Arial Narrow" panose="020B0606020202030204" pitchFamily="34" charset="0"/>
                <a:cs typeface="Arial Narrow" panose="020B0606020202030204" pitchFamily="34" charset="0"/>
                <a:sym typeface="+mn-ea"/>
              </a:rPr>
              <a:t>- U</a:t>
            </a:r>
            <a:r>
              <a:rPr lang="pt-PT" sz="1000" i="1" dirty="0">
                <a:solidFill>
                  <a:schemeClr val="tx1"/>
                </a:solidFill>
                <a:latin typeface="Arial Narrow" panose="020B0606020202030204" pitchFamily="34" charset="0"/>
                <a:cs typeface="Arial Narrow" panose="020B0606020202030204" pitchFamily="34" charset="0"/>
                <a:sym typeface="+mn-ea"/>
              </a:rPr>
              <a:t>NIS</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a:t>
            </a:r>
            <a:r>
              <a:rPr lang="pt-PT" altLang="en-US" sz="1200" b="1" dirty="0" smtClean="0">
                <a:solidFill>
                  <a:srgbClr val="008CBA"/>
                </a:solidFill>
                <a:latin typeface="Arial Narrow" panose="020B0606020202030204" pitchFamily="34" charset="0"/>
                <a:cs typeface="Arial Narrow" panose="020B0606020202030204" pitchFamily="34" charset="0"/>
                <a:sym typeface="+mn-ea"/>
              </a:rPr>
              <a:t>IV</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rgbClr val="3EA4BA"/>
                </a:solidFill>
                <a:latin typeface="Arial Narrow" panose="020B0606020202030204" pitchFamily="34" charset="0"/>
                <a:cs typeface="Arial Narrow" panose="020B0606020202030204" pitchFamily="34" charset="0"/>
                <a:sym typeface="+mn-ea"/>
              </a:rPr>
              <a:t>A</a:t>
            </a:r>
            <a:r>
              <a:rPr lang="pt-PT" sz="1000" b="1" i="1" dirty="0">
                <a:solidFill>
                  <a:srgbClr val="3EA4BA"/>
                </a:solidFill>
                <a:latin typeface="Arial Narrow" panose="020B0606020202030204" pitchFamily="34" charset="0"/>
                <a:cs typeface="Arial Narrow" panose="020B0606020202030204" pitchFamily="34" charset="0"/>
                <a:sym typeface="+mn-ea"/>
              </a:rPr>
              <a:t>CCÈS AU MARCHÉ PRÉFÉRENTIEL DE L'</a:t>
            </a:r>
            <a:r>
              <a:rP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 name="Rectangle: Rounded Corners 198"/>
          <p:cNvSpPr/>
          <p:nvPr/>
        </p:nvSpPr>
        <p:spPr>
          <a:xfrm>
            <a:off x="4081780" y="53308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a:t>
            </a:r>
            <a:r>
              <a:rPr lang="pt-PT" sz="1000" b="1" i="1" dirty="0">
                <a:solidFill>
                  <a:srgbClr val="008CBA"/>
                </a:solidFill>
                <a:latin typeface="Arial Narrow" panose="020B0606020202030204" pitchFamily="34" charset="0"/>
                <a:cs typeface="Arial Narrow" panose="020B0606020202030204" pitchFamily="34" charset="0"/>
                <a:sym typeface="+mn-ea"/>
              </a:rPr>
              <a:t>CCÈS AU MARCHÉ PRÉFÉRENTIEL DE LA </a:t>
            </a:r>
            <a:r>
              <a:rPr sz="1000" b="1"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bg1"/>
                </a:solidFill>
                <a:latin typeface="Arial Narrow" panose="020B0606020202030204" pitchFamily="34" charset="0"/>
                <a:sym typeface="+mn-ea"/>
              </a:rPr>
              <a:t>Session de clôture </a:t>
            </a:r>
            <a:endParaRPr lang="en-US"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8</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4" name="Imagem 3" descr="logo"/>
          <p:cNvPicPr>
            <a:picLocks noChangeAspect="1"/>
          </p:cNvPicPr>
          <p:nvPr/>
        </p:nvPicPr>
        <p:blipFill>
          <a:blip r:embed="rId3"/>
          <a:stretch>
            <a:fillRect/>
          </a:stretch>
        </p:blipFill>
        <p:spPr>
          <a:xfrm>
            <a:off x="-4445" y="92075"/>
            <a:ext cx="3107055" cy="681990"/>
          </a:xfrm>
          <a:prstGeom prst="rect">
            <a:avLst/>
          </a:prstGeom>
        </p:spPr>
      </p:pic>
      <p:sp>
        <p:nvSpPr>
          <p:cNvPr id="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
        <p:nvSpPr>
          <p:cNvPr id="10" name="Caixa de Texto 9"/>
          <p:cNvSpPr txBox="1"/>
          <p:nvPr/>
        </p:nvSpPr>
        <p:spPr>
          <a:xfrm>
            <a:off x="8630285" y="852805"/>
            <a:ext cx="3462020" cy="104028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0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Fonds Africain de Garantie et de Cooperation Economique</a:t>
            </a: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Banque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fricaine de </a:t>
            </a:r>
            <a:r>
              <a:rPr lang="pt-PT" sz="1000" dirty="0" smtClean="0">
                <a:solidFill>
                  <a:schemeClr val="tx1"/>
                </a:solidFill>
                <a:latin typeface="Arial Narrow" panose="020B0606020202030204" pitchFamily="34" charset="0"/>
                <a:cs typeface="Arial Narrow" panose="020B0606020202030204" pitchFamily="34" charset="0"/>
                <a:sym typeface="+mn-ea"/>
              </a:rPr>
              <a:t>D</a:t>
            </a:r>
            <a:r>
              <a:rPr sz="1000" dirty="0" smtClean="0">
                <a:solidFill>
                  <a:schemeClr val="tx1"/>
                </a:solidFill>
                <a:latin typeface="Arial Narrow" panose="020B0606020202030204" pitchFamily="34" charset="0"/>
                <a:cs typeface="Arial Narrow" panose="020B0606020202030204" pitchFamily="34" charset="0"/>
                <a:sym typeface="+mn-ea"/>
              </a:rPr>
              <a:t>éveloppement </a:t>
            </a:r>
            <a:r>
              <a:rPr lang="pt-PT" sz="1000" dirty="0" smtClean="0">
                <a:solidFill>
                  <a:schemeClr val="tx1"/>
                </a:solidFill>
                <a:latin typeface="Arial Narrow" panose="020B0606020202030204" pitchFamily="34" charset="0"/>
                <a:cs typeface="Arial Narrow" panose="020B0606020202030204" pitchFamily="34" charset="0"/>
                <a:sym typeface="+mn-ea"/>
              </a:rPr>
              <a:t>- BfAD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0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ociété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inancière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err="1">
                <a:solidFill>
                  <a:schemeClr val="tx1"/>
                </a:solidFill>
                <a:latin typeface="Arial Narrow" panose="020B0606020202030204" pitchFamily="34" charset="0"/>
                <a:cs typeface="Arial Narrow" panose="020B0606020202030204" pitchFamily="34" charset="0"/>
                <a:sym typeface="+mn-ea"/>
              </a:rPr>
              <a:t>nternationale</a:t>
            </a:r>
            <a:r>
              <a:rPr sz="1000" dirty="0">
                <a:solidFill>
                  <a:schemeClr val="tx1"/>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 SFI</a:t>
            </a:r>
          </a:p>
          <a:p>
            <a:pPr>
              <a:lnSpc>
                <a:spcPct val="80000"/>
              </a:lnSpc>
            </a:pPr>
            <a:r>
              <a:rPr lang="pt-PT" sz="1000" dirty="0">
                <a:solidFill>
                  <a:srgbClr val="008CBA"/>
                </a:solidFill>
                <a:latin typeface="Arial Narrow" panose="020B0606020202030204" pitchFamily="34" charset="0"/>
                <a:cs typeface="Arial Narrow" panose="020B0606020202030204" pitchFamily="34" charset="0"/>
                <a:sym typeface="+mn-ea"/>
              </a:rPr>
              <a:t>■</a:t>
            </a:r>
            <a:r>
              <a:rPr lang="pt-PT" sz="1000" dirty="0">
                <a:latin typeface="Arial Narrow" panose="020B0606020202030204" pitchFamily="34" charset="0"/>
                <a:cs typeface="Arial Narrow" panose="020B0606020202030204" pitchFamily="34" charset="0"/>
                <a:sym typeface="+mn-ea"/>
              </a:rPr>
              <a:t> </a:t>
            </a:r>
            <a:r>
              <a:rPr lang="fr-FR" sz="1000" dirty="0">
                <a:latin typeface="Arial Narrow" panose="020B0606020202030204" pitchFamily="34" charset="0"/>
                <a:cs typeface="Arial Narrow" panose="020B0606020202030204" pitchFamily="34" charset="0"/>
                <a:sym typeface="+mn-ea"/>
              </a:rPr>
              <a:t>Agence Française de Développement - </a:t>
            </a:r>
            <a:r>
              <a:rPr lang="fr-FR" sz="1000" i="1" dirty="0" smtClean="0">
                <a:latin typeface="Arial Narrow" panose="020B0606020202030204" pitchFamily="34" charset="0"/>
                <a:cs typeface="Arial Narrow" panose="020B0606020202030204" pitchFamily="34" charset="0"/>
                <a:sym typeface="+mn-ea"/>
              </a:rPr>
              <a:t>AFD</a:t>
            </a:r>
            <a:endParaRPr lang="pt-PT" sz="1000" dirty="0">
              <a:latin typeface="Arial Narrow" panose="020B0606020202030204" pitchFamily="34" charset="0"/>
              <a:cs typeface="Arial Narrow" panose="020B0606020202030204" pitchFamily="34" charset="0"/>
              <a:sym typeface="+mn-ea"/>
            </a:endParaRPr>
          </a:p>
        </p:txBody>
      </p:sp>
      <p:sp>
        <p:nvSpPr>
          <p:cNvPr id="215" name="Caixa de Texto 214"/>
          <p:cNvSpPr txBox="1"/>
          <p:nvPr/>
        </p:nvSpPr>
        <p:spPr>
          <a:xfrm>
            <a:off x="8505190" y="3876040"/>
            <a:ext cx="3462020" cy="400110"/>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 </a:t>
            </a:r>
            <a:r>
              <a:rPr lang="pt-BR" sz="1100" b="1" i="1" dirty="0" smtClean="0">
                <a:solidFill>
                  <a:schemeClr val="tx1"/>
                </a:solidFill>
                <a:latin typeface="Arial Narrow" panose="020B0606020202030204" pitchFamily="34" charset="0"/>
                <a:cs typeface="Arial Narrow" panose="020B0606020202030204" pitchFamily="34" charset="0"/>
                <a:sym typeface="+mn-ea"/>
              </a:rPr>
              <a:t>: </a:t>
            </a:r>
            <a:r>
              <a:rPr lang="pt-BR" sz="1100" i="1" dirty="0" smtClean="0">
                <a:solidFill>
                  <a:schemeClr val="tx1"/>
                </a:solidFill>
                <a:latin typeface="Arial Narrow" panose="020B0606020202030204" pitchFamily="34" charset="0"/>
                <a:cs typeface="Arial Narrow" panose="020B0606020202030204" pitchFamily="34" charset="0"/>
                <a:sym typeface="+mn-ea"/>
              </a:rPr>
              <a:t>CEDEAO</a:t>
            </a:r>
            <a:endParaRPr lang="pt-BR" sz="1200" i="1" dirty="0" smtClean="0">
              <a:solidFill>
                <a:schemeClr val="tx1"/>
              </a:solidFill>
              <a:latin typeface="Arial Narrow" panose="020B0606020202030204" pitchFamily="34" charset="0"/>
              <a:cs typeface="Arial Narrow" panose="020B0606020202030204" pitchFamily="34" charset="0"/>
              <a:sym typeface="+mn-ea"/>
            </a:endParaRPr>
          </a:p>
        </p:txBody>
      </p:sp>
      <p:sp>
        <p:nvSpPr>
          <p:cNvPr id="3" name="Caixa de Texto 2"/>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6" name="Caixa de Texto 5"/>
          <p:cNvSpPr txBox="1"/>
          <p:nvPr/>
        </p:nvSpPr>
        <p:spPr>
          <a:xfrm>
            <a:off x="4185920" y="599440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smtClean="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cs typeface="Arial Narrow" panose="020B0606020202030204" pitchFamily="34" charset="0"/>
                <a:sym typeface="+mn-ea"/>
              </a:rPr>
              <a:t>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 name="Caixa de Texto 6"/>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8"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27"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37" name="Linha7"/>
          <p:cNvSpPr/>
          <p:nvPr/>
        </p:nvSpPr>
        <p:spPr>
          <a:xfrm rot="16200000">
            <a:off x="5353050" y="4900930"/>
            <a:ext cx="809625" cy="6350"/>
          </a:xfrm>
          <a:prstGeom prst="line">
            <a:avLst/>
          </a:prstGeom>
          <a:noFill/>
          <a:ln w="19050" cap="flat" cmpd="sng" algn="ctr">
            <a:solidFill>
              <a:srgbClr val="008CBA"/>
            </a:solidFill>
            <a:prstDash val="solid"/>
            <a:headEnd type="triangle" w="med" len="med"/>
            <a:tailEnd type="none" w="med" len="med"/>
          </a:ln>
          <a:effectLst/>
        </p:spPr>
      </p:sp>
      <p:sp>
        <p:nvSpPr>
          <p:cNvPr id="43"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44"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45" name="Oval 44"/>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6" name="Oval 45"/>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47" name="Conexão Reta 46"/>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50"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51"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1230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14:00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grpSp>
        <p:nvGrpSpPr>
          <p:cNvPr id="58" name="Agrupar 57"/>
          <p:cNvGrpSpPr/>
          <p:nvPr/>
        </p:nvGrpSpPr>
        <p:grpSpPr>
          <a:xfrm>
            <a:off x="7250430" y="1820545"/>
            <a:ext cx="1326515" cy="1261110"/>
            <a:chOff x="11114" y="3259"/>
            <a:chExt cx="2089" cy="1986"/>
          </a:xfrm>
        </p:grpSpPr>
        <p:sp>
          <p:nvSpPr>
            <p:cNvPr id="59" name="Oval 112"/>
            <p:cNvSpPr/>
            <p:nvPr/>
          </p:nvSpPr>
          <p:spPr>
            <a:xfrm>
              <a:off x="11114" y="3259"/>
              <a:ext cx="2089" cy="198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0"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61" name="Agrupar 60"/>
          <p:cNvGrpSpPr/>
          <p:nvPr/>
        </p:nvGrpSpPr>
        <p:grpSpPr>
          <a:xfrm>
            <a:off x="7362825" y="3550920"/>
            <a:ext cx="1214120" cy="1175385"/>
            <a:chOff x="11291" y="6236"/>
            <a:chExt cx="1912" cy="1851"/>
          </a:xfrm>
        </p:grpSpPr>
        <p:sp>
          <p:nvSpPr>
            <p:cNvPr id="63"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p>
          </p:txBody>
        </p:sp>
        <p:sp>
          <p:nvSpPr>
            <p:cNvPr id="64"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grpSp>
        <p:nvGrpSpPr>
          <p:cNvPr id="65" name="Agrupar 64"/>
          <p:cNvGrpSpPr/>
          <p:nvPr/>
        </p:nvGrpSpPr>
        <p:grpSpPr>
          <a:xfrm>
            <a:off x="7250430" y="4968875"/>
            <a:ext cx="1325880" cy="1262380"/>
            <a:chOff x="11204" y="8642"/>
            <a:chExt cx="1913" cy="1875"/>
          </a:xfrm>
        </p:grpSpPr>
        <p:sp>
          <p:nvSpPr>
            <p:cNvPr id="66"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68"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73" name="Cortar Retângulo de Canto Simples 72"/>
          <p:cNvSpPr/>
          <p:nvPr/>
        </p:nvSpPr>
        <p:spPr>
          <a:xfrm>
            <a:off x="4051300" y="60515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ème</a:t>
            </a:r>
            <a:r>
              <a:rPr lang="pt-PT" altLang="en-US" sz="1400" b="1"/>
              <a:t> JOUR</a:t>
            </a:r>
          </a:p>
        </p:txBody>
      </p:sp>
      <p:grpSp>
        <p:nvGrpSpPr>
          <p:cNvPr id="74" name="Agrupar 73"/>
          <p:cNvGrpSpPr/>
          <p:nvPr/>
        </p:nvGrpSpPr>
        <p:grpSpPr>
          <a:xfrm>
            <a:off x="5172710" y="3853180"/>
            <a:ext cx="1153160" cy="1169670"/>
            <a:chOff x="3453" y="5909"/>
            <a:chExt cx="1816" cy="1842"/>
          </a:xfrm>
        </p:grpSpPr>
        <p:sp>
          <p:nvSpPr>
            <p:cNvPr id="7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bg1"/>
                  </a:solidFill>
                  <a:latin typeface="Arial Narrow" panose="020B0606020202030204" pitchFamily="34" charset="0"/>
                  <a:sym typeface="+mn-ea"/>
                </a:rPr>
                <a:t>marchés</a:t>
              </a:r>
            </a:p>
            <a:p>
              <a:pPr algn="ctr" defTabSz="899795">
                <a:defRPr lang="en-US">
                  <a:solidFill>
                    <a:srgbClr val="FFFFFF"/>
                  </a:solidFill>
                </a:defRPr>
              </a:pPr>
              <a:endParaRPr lang="pt-PT" sz="1000" dirty="0">
                <a:latin typeface="Arial Narrow" panose="020B0606020202030204" pitchFamily="34" charset="0"/>
              </a:endParaRPr>
            </a:p>
          </p:txBody>
        </p:sp>
        <p:sp>
          <p:nvSpPr>
            <p:cNvPr id="76"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77"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8"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16:00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16:30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sp>
        <p:nvSpPr>
          <p:cNvPr id="79" name="Cortar Retângulo de Canto Simples 78"/>
          <p:cNvSpPr/>
          <p:nvPr/>
        </p:nvSpPr>
        <p:spPr>
          <a:xfrm>
            <a:off x="9656445" y="8699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ème</a:t>
            </a:r>
            <a:r>
              <a:rPr lang="pt-PT" altLang="en-US" sz="1400" b="1"/>
              <a:t> JOUR</a:t>
            </a:r>
          </a:p>
        </p:txBody>
      </p:sp>
      <p:grpSp>
        <p:nvGrpSpPr>
          <p:cNvPr id="84" name="Agrupar 83"/>
          <p:cNvGrpSpPr/>
          <p:nvPr/>
        </p:nvGrpSpPr>
        <p:grpSpPr>
          <a:xfrm>
            <a:off x="7581900" y="1647825"/>
            <a:ext cx="451485" cy="105410"/>
            <a:chOff x="11977" y="2442"/>
            <a:chExt cx="1031" cy="166"/>
          </a:xfrm>
        </p:grpSpPr>
        <p:sp>
          <p:nvSpPr>
            <p:cNvPr id="80" name="Oval 7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87" name="Agrupar 86"/>
          <p:cNvGrpSpPr/>
          <p:nvPr/>
        </p:nvGrpSpPr>
        <p:grpSpPr>
          <a:xfrm>
            <a:off x="7590155" y="3199765"/>
            <a:ext cx="451485" cy="105410"/>
            <a:chOff x="11977" y="2442"/>
            <a:chExt cx="1031" cy="166"/>
          </a:xfrm>
        </p:grpSpPr>
        <p:sp>
          <p:nvSpPr>
            <p:cNvPr id="82" name="Oval 8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85" name="Agrupar 84"/>
          <p:cNvGrpSpPr/>
          <p:nvPr/>
        </p:nvGrpSpPr>
        <p:grpSpPr>
          <a:xfrm>
            <a:off x="7576820" y="4848860"/>
            <a:ext cx="451485" cy="105410"/>
            <a:chOff x="11977" y="2442"/>
            <a:chExt cx="1031" cy="166"/>
          </a:xfrm>
        </p:grpSpPr>
        <p:sp>
          <p:nvSpPr>
            <p:cNvPr id="88" name="Oval 87"/>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97" name="CaixaDeTexto 13"/>
          <p:cNvSpPr txBox="1"/>
          <p:nvPr/>
        </p:nvSpPr>
        <p:spPr>
          <a:xfrm>
            <a:off x="2534285" y="6656070"/>
            <a:ext cx="4272915" cy="206375"/>
          </a:xfrm>
          <a:prstGeom prst="rect">
            <a:avLst/>
          </a:prstGeom>
          <a:noFill/>
        </p:spPr>
        <p:txBody>
          <a:bodyPr wrap="square" rtlCol="0">
            <a:spAutoFit/>
          </a:bodyPr>
          <a:lstStyle/>
          <a:p>
            <a:pPr>
              <a:lnSpc>
                <a:spcPct val="75000"/>
              </a:lnSpc>
              <a:spcBef>
                <a:spcPts val="0"/>
              </a:spcBef>
              <a:spcAft>
                <a:spcPts val="0"/>
              </a:spcAft>
            </a:pPr>
            <a:r>
              <a:rPr lang="pt-PT" sz="1000" i="1" dirty="0" smtClean="0">
                <a:solidFill>
                  <a:schemeClr val="bg1"/>
                </a:solidFill>
              </a:rPr>
              <a:t>Remarque</a:t>
            </a:r>
            <a:r>
              <a:rPr lang="pt-PT" sz="800" i="1" dirty="0" smtClean="0">
                <a:solidFill>
                  <a:schemeClr val="bg1"/>
                </a:solidFill>
              </a:rPr>
              <a:t>: </a:t>
            </a:r>
            <a:r>
              <a:rPr lang="pt-PT" sz="800" i="1" dirty="0" smtClean="0">
                <a:solidFill>
                  <a:schemeClr val="tx1"/>
                </a:solidFill>
              </a:rPr>
              <a:t> </a:t>
            </a: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95" name="Triângulo Isósceles 94"/>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8" name="Triângulo Isósceles 97"/>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5" name="Triângulo Isósceles 104"/>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6" name="Triângulo Isósceles 105"/>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7" name="Conexão Reta 106"/>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2"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115" name="Agrupar 114"/>
          <p:cNvGrpSpPr/>
          <p:nvPr/>
        </p:nvGrpSpPr>
        <p:grpSpPr>
          <a:xfrm>
            <a:off x="2605405" y="2346325"/>
            <a:ext cx="1153160" cy="1165860"/>
            <a:chOff x="3447" y="3520"/>
            <a:chExt cx="1816" cy="1836"/>
          </a:xfrm>
        </p:grpSpPr>
        <p:sp>
          <p:nvSpPr>
            <p:cNvPr id="116"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17"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119"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p>
        </p:txBody>
      </p:sp>
      <p:sp>
        <p:nvSpPr>
          <p:cNvPr id="126"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27" name="Agrupar 126"/>
          <p:cNvGrpSpPr/>
          <p:nvPr/>
        </p:nvGrpSpPr>
        <p:grpSpPr>
          <a:xfrm>
            <a:off x="2609215" y="3863340"/>
            <a:ext cx="1153160" cy="1165860"/>
            <a:chOff x="3453" y="5909"/>
            <a:chExt cx="1816" cy="1836"/>
          </a:xfrm>
        </p:grpSpPr>
        <p:sp>
          <p:nvSpPr>
            <p:cNvPr id="130"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132"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33" name="Forma automática5"/>
          <p:cNvSpPr/>
          <p:nvPr/>
        </p:nvSpPr>
        <p:spPr>
          <a:xfrm>
            <a:off x="1578610" y="4192477"/>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134" name="TextBox 206"/>
          <p:cNvSpPr/>
          <p:nvPr/>
        </p:nvSpPr>
        <p:spPr>
          <a:xfrm>
            <a:off x="1555115" y="4438222"/>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135"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sp>
        <p:nvSpPr>
          <p:cNvPr id="136"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137" name="Linha7"/>
          <p:cNvSpPr/>
          <p:nvPr/>
        </p:nvSpPr>
        <p:spPr>
          <a:xfrm rot="16200000">
            <a:off x="2765425" y="4971415"/>
            <a:ext cx="809625" cy="6350"/>
          </a:xfrm>
          <a:prstGeom prst="line">
            <a:avLst/>
          </a:prstGeom>
          <a:noFill/>
          <a:ln w="19050" cap="flat" cmpd="sng" algn="ctr">
            <a:solidFill>
              <a:srgbClr val="008CBA"/>
            </a:solidFill>
            <a:prstDash val="solid"/>
            <a:headEnd type="triangle" w="med" len="med"/>
            <a:tailEnd type="none" w="med" len="med"/>
          </a:ln>
          <a:effectLst/>
        </p:spPr>
      </p:sp>
      <p:sp>
        <p:nvSpPr>
          <p:cNvPr id="153" name="Linha7"/>
          <p:cNvSpPr/>
          <p:nvPr/>
        </p:nvSpPr>
        <p:spPr>
          <a:xfrm>
            <a:off x="2076450" y="5144135"/>
            <a:ext cx="1090295" cy="5715"/>
          </a:xfrm>
          <a:prstGeom prst="line">
            <a:avLst/>
          </a:prstGeom>
          <a:noFill/>
          <a:ln w="19050" cap="flat" cmpd="sng" algn="ctr">
            <a:solidFill>
              <a:srgbClr val="008CBA"/>
            </a:solidFill>
            <a:prstDash val="solid"/>
            <a:headEnd type="none"/>
            <a:tailEnd type="none" w="med" len="med"/>
          </a:ln>
          <a:effectLst/>
        </p:spPr>
      </p:sp>
      <p:sp>
        <p:nvSpPr>
          <p:cNvPr id="154"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155"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165" name="Straight Connector 144"/>
          <p:cNvSpPr/>
          <p:nvPr/>
        </p:nvSpPr>
        <p:spPr>
          <a:xfrm flipH="1">
            <a:off x="2077085" y="4753296"/>
            <a:ext cx="5080" cy="393265"/>
          </a:xfrm>
          <a:prstGeom prst="line">
            <a:avLst/>
          </a:prstGeom>
          <a:noFill/>
          <a:ln w="19050" cap="flat" cmpd="sng" algn="ctr">
            <a:solidFill>
              <a:srgbClr val="008CBA"/>
            </a:solidFill>
            <a:prstDash val="solid"/>
            <a:headEnd type="triangle" w="med" len="med"/>
            <a:tailEnd type="none" w="med" len="med"/>
          </a:ln>
          <a:effectLst/>
        </p:spPr>
      </p:sp>
      <p:sp>
        <p:nvSpPr>
          <p:cNvPr id="176" name="Oval 175"/>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7" name="Oval 176"/>
          <p:cNvSpPr/>
          <p:nvPr/>
        </p:nvSpPr>
        <p:spPr>
          <a:xfrm>
            <a:off x="3109595" y="510222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80"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1" name="Cortar Retângulo de Canto Simples 190"/>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er</a:t>
            </a:r>
            <a:r>
              <a:rPr lang="pt-PT" altLang="en-US" sz="1400" b="1">
                <a:sym typeface="+mn-ea"/>
              </a:rPr>
              <a:t> </a:t>
            </a:r>
            <a:r>
              <a:rPr lang="pt-PT" altLang="en-US" sz="1100" b="1">
                <a:sym typeface="+mn-ea"/>
              </a:rPr>
              <a:t>JOUR</a:t>
            </a:r>
            <a:r>
              <a:rPr lang="pt-PT" altLang="en-US" sz="1400" b="1"/>
              <a:t> - </a:t>
            </a:r>
            <a:r>
              <a:rPr lang="pt-PT" altLang="en-US" sz="1200" b="1">
                <a:solidFill>
                  <a:srgbClr val="FFFF00"/>
                </a:solidFill>
              </a:rPr>
              <a:t>9 JUIN</a:t>
            </a:r>
          </a:p>
        </p:txBody>
      </p:sp>
      <p:sp>
        <p:nvSpPr>
          <p:cNvPr id="192"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8"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chemeClr val="tx2"/>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9"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0"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02"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3"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04"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11"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14:00 –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16:00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16"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17"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19" name="Cortar Retângulo de Canto Simples 218"/>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20" name="Agrupar 219"/>
          <p:cNvGrpSpPr/>
          <p:nvPr/>
        </p:nvGrpSpPr>
        <p:grpSpPr>
          <a:xfrm>
            <a:off x="66576" y="4403211"/>
            <a:ext cx="1625213" cy="1528118"/>
            <a:chOff x="-64" y="4644"/>
            <a:chExt cx="2556" cy="2057"/>
          </a:xfrm>
          <a:solidFill>
            <a:srgbClr val="C7F3F3"/>
          </a:solidFill>
        </p:grpSpPr>
        <p:sp>
          <p:nvSpPr>
            <p:cNvPr id="221"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de Juin</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du BUSINESS FORUM</a:t>
              </a:r>
            </a:p>
          </p:txBody>
        </p:sp>
        <p:sp>
          <p:nvSpPr>
            <p:cNvPr id="222" name="TextBox 101"/>
            <p:cNvSpPr/>
            <p:nvPr/>
          </p:nvSpPr>
          <p:spPr>
            <a:xfrm>
              <a:off x="357" y="620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81" name="Rectangle: Rounded Corners 137"/>
          <p:cNvSpPr/>
          <p:nvPr/>
        </p:nvSpPr>
        <p:spPr>
          <a:xfrm>
            <a:off x="2540" y="6027622"/>
            <a:ext cx="2516505" cy="741213"/>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dirty="0" smtClean="0">
                <a:latin typeface="Arial Narrow" panose="020B0606020202030204" pitchFamily="34" charset="0"/>
                <a:sym typeface="+mn-ea"/>
              </a:rPr>
              <a:t>«</a:t>
            </a:r>
            <a:r>
              <a:rPr lang="pt-PT" sz="1100" i="1" dirty="0" smtClean="0">
                <a:latin typeface="Arial Narrow" panose="020B0606020202030204" pitchFamily="34" charset="0"/>
                <a:sym typeface="+mn-ea"/>
              </a:rPr>
              <a:t>BRÉSIL</a:t>
            </a:r>
            <a:r>
              <a:rPr lang="pt-PT" sz="1100" dirty="0" smtClean="0">
                <a:latin typeface="Arial Narrow" panose="020B0606020202030204" pitchFamily="34" charset="0"/>
                <a:sym typeface="+mn-ea"/>
              </a:rPr>
              <a:t>: Le Potentiel et l'Opportunité de Coopération Technique et Entrepreneuriale»</a:t>
            </a:r>
          </a:p>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p:txBody>
      </p:sp>
      <p:sp>
        <p:nvSpPr>
          <p:cNvPr id="186" name="TextBox 138"/>
          <p:cNvSpPr/>
          <p:nvPr/>
        </p:nvSpPr>
        <p:spPr>
          <a:xfrm>
            <a:off x="313276" y="6063607"/>
            <a:ext cx="1916430" cy="338346"/>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17:15 </a:t>
            </a:r>
            <a:r>
              <a:rPr lang="pt-PT" sz="1200" b="1">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 </a:t>
            </a:r>
            <a:r>
              <a:rPr lang="pt-PT" sz="1200" b="1"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19:15</a:t>
            </a:r>
            <a:endPar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endParaRPr>
          </a:p>
        </p:txBody>
      </p:sp>
      <p:sp>
        <p:nvSpPr>
          <p:cNvPr id="218" name="Cortar Retângulo de Canto Simples 217"/>
          <p:cNvSpPr/>
          <p:nvPr/>
        </p:nvSpPr>
        <p:spPr>
          <a:xfrm>
            <a:off x="0" y="5847282"/>
            <a:ext cx="2401570" cy="297429"/>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i="1" dirty="0" smtClean="0">
                <a:solidFill>
                  <a:schemeClr val="bg1"/>
                </a:solidFill>
                <a:sym typeface="+mn-ea"/>
              </a:rPr>
              <a:t>ATELIER </a:t>
            </a:r>
            <a:r>
              <a:rPr lang="pt-PT" sz="1200" b="1" i="1" dirty="0">
                <a:solidFill>
                  <a:schemeClr val="bg1"/>
                </a:solidFill>
                <a:sym typeface="+mn-ea"/>
              </a:rPr>
              <a:t>ÉCONOMIQUE</a:t>
            </a:r>
            <a:endParaRPr lang="pt-PT" altLang="en-US" sz="1200" b="1" i="1" dirty="0" smtClean="0">
              <a:solidFill>
                <a:schemeClr val="bg1"/>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8"/>
          <p:cNvSpPr/>
          <p:nvPr/>
        </p:nvSpPr>
        <p:spPr>
          <a:xfrm flipH="1">
            <a:off x="0"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3"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21"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p>
          <a:p>
            <a:pPr algn="ctr"/>
            <a:r>
              <a:rPr lang="pt-PT" sz="1400" b="1" dirty="0" smtClean="0">
                <a:solidFill>
                  <a:schemeClr val="bg1"/>
                </a:solidFill>
                <a:latin typeface="Arial Narrow" panose="020B0606020202030204" pitchFamily="34" charset="0"/>
              </a:rPr>
              <a:t>d'Août</a:t>
            </a:r>
          </a:p>
        </p:txBody>
      </p:sp>
      <p:sp>
        <p:nvSpPr>
          <p:cNvPr id="26"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Ouverture des inscriptions pour manifestations d'intérêt et participation au Forum.</a:t>
            </a:r>
          </a:p>
        </p:txBody>
      </p:sp>
      <p:sp>
        <p:nvSpPr>
          <p:cNvPr id="27"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Round d'affaires.</a:t>
            </a:r>
          </a:p>
        </p:txBody>
      </p:sp>
      <p:sp>
        <p:nvSpPr>
          <p:cNvPr id="28"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9"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32"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33"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Oval 33"/>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bg1"/>
                </a:solidFill>
                <a:latin typeface="Arial Narrow" panose="020B0606020202030204" pitchFamily="34" charset="0"/>
              </a:rPr>
              <a:t>30</a:t>
            </a:r>
          </a:p>
          <a:p>
            <a:pPr algn="ctr"/>
            <a:r>
              <a:rPr lang="pt-PT" sz="1400" b="1" dirty="0" smtClean="0">
                <a:solidFill>
                  <a:schemeClr val="bg1"/>
                </a:solidFill>
                <a:latin typeface="Arial Narrow" panose="020B0606020202030204" pitchFamily="34" charset="0"/>
              </a:rPr>
              <a:t>Avril</a:t>
            </a:r>
          </a:p>
        </p:txBody>
      </p:sp>
      <p:cxnSp>
        <p:nvCxnSpPr>
          <p:cNvPr id="35"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38"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40" name="Straight Connector 144"/>
          <p:cNvCxnSpPr/>
          <p:nvPr/>
        </p:nvCxnSpPr>
        <p:spPr>
          <a:xfrm>
            <a:off x="7651915"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41"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Forum et aux réunions institutionnelles.</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43" name="Oval 42"/>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p>
          <a:p>
            <a:pPr algn="ctr"/>
            <a:r>
              <a:rPr lang="pt-PT" sz="1400" b="1" dirty="0" smtClean="0">
                <a:solidFill>
                  <a:schemeClr val="bg1"/>
                </a:solidFill>
                <a:latin typeface="Arial Narrow" panose="020B0606020202030204" pitchFamily="34" charset="0"/>
              </a:rPr>
              <a:t>Janvier</a:t>
            </a:r>
          </a:p>
        </p:txBody>
      </p:sp>
      <p:cxnSp>
        <p:nvCxnSpPr>
          <p:cNvPr id="44"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46"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47"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8"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pic>
        <p:nvPicPr>
          <p:cNvPr id="5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51"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52" name="Imagem 51" descr="logo"/>
          <p:cNvPicPr>
            <a:picLocks noChangeAspect="1"/>
          </p:cNvPicPr>
          <p:nvPr/>
        </p:nvPicPr>
        <p:blipFill>
          <a:blip r:embed="rId4"/>
          <a:stretch>
            <a:fillRect/>
          </a:stretch>
        </p:blipFill>
        <p:spPr>
          <a:xfrm>
            <a:off x="9074150" y="70485"/>
            <a:ext cx="3107055" cy="681990"/>
          </a:xfrm>
          <a:prstGeom prst="rect">
            <a:avLst/>
          </a:prstGeom>
        </p:spPr>
      </p:pic>
      <p:cxnSp>
        <p:nvCxnSpPr>
          <p:cNvPr id="53" name="Straight Connector 149"/>
          <p:cNvCxnSpPr/>
          <p:nvPr/>
        </p:nvCxnSpPr>
        <p:spPr>
          <a:xfrm>
            <a:off x="3406400" y="2288447"/>
            <a:ext cx="0" cy="299445"/>
          </a:xfrm>
          <a:prstGeom prst="line">
            <a:avLst/>
          </a:prstGeom>
          <a:ln w="19050">
            <a:solidFill>
              <a:srgbClr val="3EA4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2" name="Imagem 111" descr="logo"/>
          <p:cNvPicPr>
            <a:picLocks noChangeAspect="1"/>
          </p:cNvPicPr>
          <p:nvPr/>
        </p:nvPicPr>
        <p:blipFill>
          <a:blip r:embed="rId5"/>
          <a:stretch>
            <a:fillRect/>
          </a:stretch>
        </p:blipFill>
        <p:spPr>
          <a:xfrm>
            <a:off x="0" y="128270"/>
            <a:ext cx="2891155" cy="635000"/>
          </a:xfrm>
          <a:prstGeom prst="rect">
            <a:avLst/>
          </a:prstGeom>
        </p:spPr>
      </p:pic>
      <p:sp>
        <p:nvSpPr>
          <p:cNvPr id="5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
        <p:nvSpPr>
          <p:cNvPr id="56" name="Oval 55"/>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Juin</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a:t>
            </a:r>
            <a:r>
              <a:rPr lang="pt-PT" sz="1050" dirty="0">
                <a:solidFill>
                  <a:schemeClr val="bg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57" name="Oval 56"/>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Juin</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5" name="Imagem 4"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6"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COMMENT PARTICIPER</a:t>
            </a:r>
          </a:p>
        </p:txBody>
      </p:sp>
      <p:sp>
        <p:nvSpPr>
          <p:cNvPr id="7" name="CaixaDeTexto 2"/>
          <p:cNvSpPr txBox="1"/>
          <p:nvPr/>
        </p:nvSpPr>
        <p:spPr>
          <a:xfrm>
            <a:off x="5706219" y="696303"/>
            <a:ext cx="6106511" cy="3108543"/>
          </a:xfrm>
          <a:prstGeom prst="rect">
            <a:avLst/>
          </a:prstGeom>
          <a:noFill/>
        </p:spPr>
        <p:txBody>
          <a:bodyPr wrap="square" rtlCol="0">
            <a:spAutoFit/>
          </a:bodyPr>
          <a:lstStyle/>
          <a:p>
            <a:pPr algn="just"/>
            <a:r>
              <a:rPr lang="fr-FR" sz="1400" dirty="0">
                <a:solidFill>
                  <a:schemeClr val="tx1"/>
                </a:solidFill>
                <a:latin typeface="Arial Narrow" panose="020B0606020202030204" pitchFamily="34" charset="0"/>
                <a:sym typeface="+mn-ea"/>
              </a:rPr>
              <a:t>Toutes les parties intéressées sont invitées à participer au Forum des </a:t>
            </a:r>
            <a:r>
              <a:rPr lang="fr-FR" sz="1400" dirty="0" smtClean="0">
                <a:solidFill>
                  <a:schemeClr val="tx1"/>
                </a:solidFill>
                <a:latin typeface="Arial Narrow" panose="020B0606020202030204" pitchFamily="34" charset="0"/>
                <a:sym typeface="+mn-ea"/>
              </a:rPr>
              <a:t>Entreprises </a:t>
            </a:r>
            <a:r>
              <a:rPr lang="fr-FR" sz="1400" dirty="0">
                <a:solidFill>
                  <a:schemeClr val="tx1"/>
                </a:solidFill>
                <a:latin typeface="Arial Narrow" panose="020B0606020202030204" pitchFamily="34" charset="0"/>
                <a:sym typeface="+mn-ea"/>
              </a:rPr>
              <a:t>sur le thème: «</a:t>
            </a:r>
            <a:r>
              <a:rPr lang="fr-FR" sz="1400" i="1" dirty="0">
                <a:solidFill>
                  <a:schemeClr val="tx1"/>
                </a:solidFill>
                <a:latin typeface="Arial Narrow" panose="020B0606020202030204" pitchFamily="34" charset="0"/>
                <a:sym typeface="+mn-ea"/>
              </a:rPr>
              <a:t>Opportunités </a:t>
            </a:r>
            <a:r>
              <a:rPr lang="fr-FR" sz="1400" i="1" dirty="0" smtClean="0">
                <a:solidFill>
                  <a:schemeClr val="tx1"/>
                </a:solidFill>
                <a:latin typeface="Arial Narrow" panose="020B0606020202030204" pitchFamily="34" charset="0"/>
                <a:sym typeface="+mn-ea"/>
              </a:rPr>
              <a:t>Commerciales </a:t>
            </a:r>
            <a:r>
              <a:rPr lang="fr-FR" sz="1400" i="1" dirty="0">
                <a:solidFill>
                  <a:schemeClr val="tx1"/>
                </a:solidFill>
                <a:latin typeface="Arial Narrow" panose="020B0606020202030204" pitchFamily="34" charset="0"/>
                <a:sym typeface="+mn-ea"/>
              </a:rPr>
              <a:t>et </a:t>
            </a:r>
            <a:r>
              <a:rPr lang="fr-FR" sz="1400" i="1" dirty="0" smtClean="0">
                <a:solidFill>
                  <a:schemeClr val="tx1"/>
                </a:solidFill>
                <a:latin typeface="Arial Narrow" panose="020B0606020202030204" pitchFamily="34" charset="0"/>
                <a:sym typeface="+mn-ea"/>
              </a:rPr>
              <a:t>Partenariats Commerciaux </a:t>
            </a:r>
            <a:r>
              <a:rPr lang="fr-FR" sz="1400" i="1" dirty="0">
                <a:solidFill>
                  <a:schemeClr val="tx1"/>
                </a:solidFill>
                <a:latin typeface="Arial Narrow" panose="020B0606020202030204" pitchFamily="34" charset="0"/>
                <a:sym typeface="+mn-ea"/>
              </a:rPr>
              <a:t>dans </a:t>
            </a:r>
            <a:r>
              <a:rPr lang="fr-FR" sz="1400" i="1" dirty="0" smtClean="0">
                <a:solidFill>
                  <a:schemeClr val="tx1"/>
                </a:solidFill>
                <a:latin typeface="Arial Narrow" panose="020B0606020202030204" pitchFamily="34" charset="0"/>
                <a:sym typeface="+mn-ea"/>
              </a:rPr>
              <a:t>l‘Espace de la CEDAEO</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1. </a:t>
            </a:r>
            <a:r>
              <a:rPr lang="fr-FR" sz="1400" i="1" dirty="0">
                <a:solidFill>
                  <a:schemeClr val="tx1"/>
                </a:solidFill>
                <a:latin typeface="Arial Narrow" panose="020B0606020202030204" pitchFamily="34" charset="0"/>
                <a:sym typeface="+mn-ea"/>
              </a:rPr>
              <a:t>Inscription en ligne via la plateforme: </a:t>
            </a:r>
            <a:r>
              <a:rPr lang="en-US" sz="1400" dirty="0" smtClean="0">
                <a:latin typeface="Arial Narrow" panose="020B0606020202030204" pitchFamily="34" charset="0"/>
                <a:sym typeface="+mn-ea"/>
              </a:rPr>
              <a:t>www.atlanticbusinessforum.com </a:t>
            </a:r>
            <a:r>
              <a:rPr lang="pt-PT" sz="1400" i="1" dirty="0" smtClean="0">
                <a:solidFill>
                  <a:schemeClr val="tx1"/>
                </a:solidFill>
                <a:latin typeface="Arial Narrow" panose="020B0606020202030204" pitchFamily="34" charset="0"/>
                <a:sym typeface="+mn-ea"/>
              </a:rPr>
              <a:t>; </a:t>
            </a:r>
            <a:r>
              <a:rPr lang="pt-PT" sz="1400" i="1" dirty="0">
                <a:solidFill>
                  <a:schemeClr val="tx1"/>
                </a:solidFill>
                <a:latin typeface="Arial Narrow" panose="020B0606020202030204" pitchFamily="34" charset="0"/>
                <a:sym typeface="+mn-ea"/>
              </a:rPr>
              <a:t>ou</a:t>
            </a:r>
            <a:endParaRPr lang="pt-PT" sz="1400" i="1" dirty="0">
              <a:solidFill>
                <a:schemeClr val="tx1"/>
              </a:solidFill>
              <a:latin typeface="Arial Narrow" panose="020B0606020202030204" pitchFamily="34" charset="0"/>
            </a:endParaRPr>
          </a:p>
          <a:p>
            <a:pPr lvl="1"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2. </a:t>
            </a:r>
            <a:r>
              <a:rPr lang="fr-FR" sz="1400" i="1" dirty="0">
                <a:solidFill>
                  <a:schemeClr val="tx1"/>
                </a:solidFill>
                <a:latin typeface="Arial Narrow" panose="020B0606020202030204" pitchFamily="34" charset="0"/>
                <a:sym typeface="+mn-ea"/>
              </a:rPr>
              <a:t>L'envoi d'un formulaire </a:t>
            </a:r>
            <a:r>
              <a:rPr lang="fr-FR" sz="1400" i="1" dirty="0" smtClean="0">
                <a:solidFill>
                  <a:schemeClr val="tx1"/>
                </a:solidFill>
                <a:latin typeface="Arial Narrow" panose="020B0606020202030204" pitchFamily="34" charset="0"/>
                <a:sym typeface="+mn-ea"/>
              </a:rPr>
              <a:t>d’inscription dûment </a:t>
            </a:r>
            <a:r>
              <a:rPr lang="fr-FR" sz="1400" i="1" dirty="0">
                <a:solidFill>
                  <a:schemeClr val="tx1"/>
                </a:solidFill>
                <a:latin typeface="Arial Narrow" panose="020B0606020202030204" pitchFamily="34" charset="0"/>
                <a:sym typeface="+mn-ea"/>
              </a:rPr>
              <a:t>rempli </a:t>
            </a:r>
            <a:r>
              <a:rPr lang="fr-FR" sz="1400" i="1" dirty="0" smtClean="0">
                <a:solidFill>
                  <a:schemeClr val="tx1"/>
                </a:solidFill>
                <a:latin typeface="Arial Narrow" panose="020B0606020202030204" pitchFamily="34" charset="0"/>
                <a:sym typeface="+mn-ea"/>
              </a:rPr>
              <a:t>qui </a:t>
            </a:r>
            <a:r>
              <a:rPr lang="fr-FR" sz="1400" i="1" dirty="0">
                <a:solidFill>
                  <a:schemeClr val="tx1"/>
                </a:solidFill>
                <a:latin typeface="Arial Narrow" panose="020B0606020202030204" pitchFamily="34" charset="0"/>
                <a:sym typeface="+mn-ea"/>
              </a:rPr>
              <a:t>peut être téléchargé sur ladite plate-forme</a:t>
            </a:r>
            <a:r>
              <a:rPr lang="pt-PT" sz="1400" i="1" dirty="0" smtClean="0">
                <a:solidFill>
                  <a:schemeClr val="tx1"/>
                </a:solidFill>
                <a:latin typeface="Arial Narrow" panose="020B0606020202030204" pitchFamily="34" charset="0"/>
                <a:sym typeface="+mn-ea"/>
              </a:rPr>
              <a:t>.</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Aux fins d'inscription, toutes les instructions saisies doivent être strictement suivies, soit dans le règlement de l'événement, soit dans le formulaire </a:t>
            </a:r>
            <a:r>
              <a:rPr lang="fr-FR" sz="1400" i="1" dirty="0" smtClean="0">
                <a:solidFill>
                  <a:schemeClr val="tx1"/>
                </a:solidFill>
                <a:latin typeface="Arial Narrow" panose="020B0606020202030204" pitchFamily="34" charset="0"/>
                <a:sym typeface="+mn-ea"/>
              </a:rPr>
              <a:t>d'inscription</a:t>
            </a:r>
            <a:r>
              <a:rPr lang="pt-PT" sz="1400" i="1" dirty="0" smtClean="0">
                <a:solidFill>
                  <a:schemeClr val="tx1"/>
                </a:solidFill>
                <a:latin typeface="Arial Narrow" panose="020B0606020202030204" pitchFamily="34" charset="0"/>
                <a:sym typeface="+mn-ea"/>
              </a:rPr>
              <a:t>.</a:t>
            </a:r>
          </a:p>
        </p:txBody>
      </p:sp>
      <p:pic>
        <p:nvPicPr>
          <p:cNvPr id="8"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4"/>
          <a:stretch>
            <a:fillRect/>
          </a:stretch>
        </p:blipFill>
        <p:spPr>
          <a:xfrm>
            <a:off x="-635" y="71120"/>
            <a:ext cx="5207000" cy="1143000"/>
          </a:xfrm>
          <a:prstGeom prst="rect">
            <a:avLst/>
          </a:prstGeom>
        </p:spPr>
      </p:pic>
      <p:sp>
        <p:nvSpPr>
          <p:cNvPr id="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sp>
        <p:nvSpPr>
          <p:cNvPr id="11"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5" name="Image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40" y="3844290"/>
            <a:ext cx="1209040" cy="1003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chemeClr val="bg1"/>
                </a:solidFill>
                <a:latin typeface="Arial Narrow" panose="020B0606020202030204" pitchFamily="34" charset="0"/>
              </a:rPr>
              <a:t>CONTACTS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008CBA"/>
                </a:solidFill>
              </a:rPr>
              <a:t>BUSINESS FORUM</a:t>
            </a:r>
            <a:endParaRPr lang="en-US" sz="1600" b="1" i="1" dirty="0">
              <a:solidFill>
                <a:srgbClr val="008C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pic>
        <p:nvPicPr>
          <p:cNvPr id="90" name="Imagem 89" descr="logo"/>
          <p:cNvPicPr>
            <a:picLocks noChangeAspect="1"/>
          </p:cNvPicPr>
          <p:nvPr/>
        </p:nvPicPr>
        <p:blipFill>
          <a:blip r:embed="rId5"/>
          <a:stretch>
            <a:fillRect/>
          </a:stretch>
        </p:blipFill>
        <p:spPr>
          <a:xfrm>
            <a:off x="7999095" y="120650"/>
            <a:ext cx="4168140" cy="915035"/>
          </a:xfrm>
          <a:prstGeom prst="rect">
            <a:avLst/>
          </a:prstGeom>
        </p:spPr>
      </p:pic>
      <p:sp>
        <p:nvSpPr>
          <p:cNvPr id="39" name="Rectangle 2"/>
          <p:cNvSpPr txBox="1">
            <a:spLocks noChangeArrowheads="1"/>
          </p:cNvSpPr>
          <p:nvPr/>
        </p:nvSpPr>
        <p:spPr>
          <a:xfrm>
            <a:off x="300355" y="488315"/>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6"/>
          <a:stretch>
            <a:fillRect/>
          </a:stretch>
        </p:blipFill>
        <p:spPr>
          <a:xfrm>
            <a:off x="-10795" y="120650"/>
            <a:ext cx="4168140" cy="915035"/>
          </a:xfrm>
          <a:prstGeom prst="rect">
            <a:avLst/>
          </a:prstGeom>
        </p:spPr>
      </p:pic>
      <p:graphicFrame>
        <p:nvGraphicFramePr>
          <p:cNvPr id="15" name="Tabela 14"/>
          <p:cNvGraphicFramePr/>
          <p:nvPr>
            <p:extLst>
              <p:ext uri="{D42A27DB-BD31-4B8C-83A1-F6EECF244321}">
                <p14:modId xmlns:p14="http://schemas.microsoft.com/office/powerpoint/2010/main" val="2811515742"/>
              </p:ext>
            </p:extLst>
          </p:nvPr>
        </p:nvGraphicFramePr>
        <p:xfrm>
          <a:off x="1021715" y="3860165"/>
          <a:ext cx="8089900" cy="2719705"/>
        </p:xfrm>
        <a:graphic>
          <a:graphicData uri="http://schemas.openxmlformats.org/drawingml/2006/table">
            <a:tbl>
              <a:tblPr firstRow="1" bandRow="1">
                <a:tableStyleId>{5C22544A-7EE6-4342-B048-85BDC9FD1C3A}</a:tableStyleId>
              </a:tblPr>
              <a:tblGrid>
                <a:gridCol w="4196715"/>
                <a:gridCol w="496570"/>
                <a:gridCol w="2924175"/>
                <a:gridCol w="472440"/>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7432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 </a:t>
                      </a:r>
                      <a:r>
                        <a:rPr lang="pt-PT" altLang="en-US" sz="1200" dirty="0" smtClean="0">
                          <a:solidFill>
                            <a:schemeClr val="tx1"/>
                          </a:solidFill>
                          <a:latin typeface="Arial Narrow" panose="020B0606020202030204" pitchFamily="34" charset="0"/>
                          <a:cs typeface="Arial Narrow" panose="020B0606020202030204" pitchFamily="34" charset="0"/>
                          <a:sym typeface="+mn-ea"/>
                        </a:rPr>
                        <a:t>Préambule</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R</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esponsabilités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a:t>
                      </a:r>
                      <a:r>
                        <a:rPr lang="fr-FR" sz="1200" b="0" dirty="0" smtClean="0">
                          <a:solidFill>
                            <a:schemeClr val="tx1"/>
                          </a:solidFill>
                          <a:latin typeface="Arial Narrow" panose="020B0606020202030204" pitchFamily="34" charset="0"/>
                          <a:cs typeface="Arial Narrow" panose="020B0606020202030204" pitchFamily="34" charset="0"/>
                          <a:sym typeface="+mn-ea"/>
                        </a:rPr>
                        <a:t>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r>
                        <a:rPr lang="fr-FR" sz="1200" b="0" dirty="0">
                          <a:solidFill>
                            <a:schemeClr val="tx1"/>
                          </a:solidFill>
                          <a:latin typeface="Arial Narrow" panose="020B0606020202030204" pitchFamily="34" charset="0"/>
                          <a:cs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Le Business Round</a:t>
                      </a:r>
                      <a:r>
                        <a:rPr lang="fr-FR" sz="1200" dirty="0">
                          <a:solidFill>
                            <a:schemeClr val="tx1"/>
                          </a:solidFill>
                          <a:latin typeface="Arial Narrow" panose="020B0606020202030204" pitchFamily="34" charset="0"/>
                          <a:cs typeface="Arial Narrow" panose="020B0606020202030204" pitchFamily="34" charset="0"/>
                          <a:sym typeface="+mn-ea"/>
                        </a:rPr>
                        <a:t> </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Assistance Juridique et Interpréte </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altLang="en-US" sz="1200">
                          <a:solidFill>
                            <a:schemeClr val="tx1"/>
                          </a:solidFill>
                          <a:latin typeface="Arial Narrow" panose="020B0606020202030204" pitchFamily="34" charset="0"/>
                          <a:cs typeface="Arial Narrow" panose="020B0606020202030204" pitchFamily="34" charset="0"/>
                          <a:sym typeface="+mn-ea"/>
                        </a:rPr>
                        <a:t>La Dimension  Géoéconomique du Cap Vert</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Le programme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Les ÉTAPS du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b="0" dirty="0">
                          <a:solidFill>
                            <a:schemeClr val="tx1"/>
                          </a:solidFill>
                          <a:latin typeface="Arial Narrow" panose="020B0606020202030204" pitchFamily="34" charset="0"/>
                          <a:cs typeface="Arial Narrow" panose="020B0606020202030204" pitchFamily="34" charset="0"/>
                          <a:sym typeface="+mn-ea"/>
                        </a:rPr>
                        <a:t>C</a:t>
                      </a:r>
                      <a:r>
                        <a:rPr lang="pt-PT" altLang="fr-FR" sz="1200" b="0" dirty="0">
                          <a:solidFill>
                            <a:schemeClr val="tx1"/>
                          </a:solidFill>
                          <a:latin typeface="Arial Narrow" panose="020B0606020202030204" pitchFamily="34" charset="0"/>
                          <a:cs typeface="Arial Narrow" panose="020B0606020202030204" pitchFamily="34" charset="0"/>
                          <a:sym typeface="+mn-ea"/>
                        </a:rPr>
                        <a:t>onditions d'expression d'intérêt  d</a:t>
                      </a:r>
                      <a:r>
                        <a:rPr lang="fr-FR" sz="1200" b="0" dirty="0">
                          <a:solidFill>
                            <a:schemeClr val="tx1"/>
                          </a:solidFill>
                          <a:latin typeface="Arial Narrow" panose="020B0606020202030204" pitchFamily="34" charset="0"/>
                          <a:cs typeface="Arial Narrow" panose="020B0606020202030204" pitchFamily="34" charset="0"/>
                          <a:sym typeface="+mn-ea"/>
                        </a:rPr>
                        <a:t>'I</a:t>
                      </a:r>
                      <a:r>
                        <a:rPr lang="pt-PT" altLang="fr-FR" sz="1200" b="0" dirty="0">
                          <a:solidFill>
                            <a:schemeClr val="tx1"/>
                          </a:solidFill>
                          <a:latin typeface="Arial Narrow" panose="020B0606020202030204" pitchFamily="34" charset="0"/>
                          <a:cs typeface="Arial Narrow" panose="020B0606020202030204" pitchFamily="34" charset="0"/>
                          <a:sym typeface="+mn-ea"/>
                        </a:rPr>
                        <a:t>nscription</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Méthodologie de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Comment Participer</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Avantages du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altLang="en-US" sz="1200" dirty="0" err="1"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rincipaux</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vantages </a:t>
                      </a:r>
                      <a:r>
                        <a:rPr lang="pt-PT" sz="1200" dirty="0">
                          <a:solidFill>
                            <a:schemeClr val="tx1"/>
                          </a:solidFill>
                          <a:latin typeface="Arial Narrow" panose="020B0606020202030204" pitchFamily="34" charset="0"/>
                          <a:cs typeface="Arial Narrow" panose="020B0606020202030204" pitchFamily="34" charset="0"/>
                          <a:sym typeface="+mn-ea"/>
                        </a:rPr>
                        <a:t> dr participer au Business Round</a:t>
                      </a:r>
                      <a:endParaRPr lang="pt-PT" altLang="fr-FR" sz="1200" b="0"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pt-PT" altLang="en-US"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fr-FR" sz="1200" b="0" dirty="0">
                          <a:solidFill>
                            <a:schemeClr val="tx1"/>
                          </a:solidFill>
                          <a:latin typeface="Arial Narrow" panose="020B0606020202030204" pitchFamily="34" charset="0"/>
                          <a:cs typeface="Arial Narrow" panose="020B0606020202030204" pitchFamily="34" charset="0"/>
                          <a:sym typeface="+mn-ea"/>
                        </a:rPr>
                        <a:t>S</a:t>
                      </a:r>
                      <a:r>
                        <a:rPr lang="pt-PT" altLang="fr-FR" sz="1200" b="0" dirty="0">
                          <a:solidFill>
                            <a:schemeClr val="tx1"/>
                          </a:solidFill>
                          <a:latin typeface="Arial Narrow" panose="020B0606020202030204" pitchFamily="34" charset="0"/>
                          <a:cs typeface="Arial Narrow" panose="020B0606020202030204" pitchFamily="34" charset="0"/>
                          <a:sym typeface="+mn-ea"/>
                        </a:rPr>
                        <a:t>outien aux </a:t>
                      </a:r>
                      <a:r>
                        <a:rPr lang="fr-FR" sz="1200" b="0" dirty="0" smtClean="0">
                          <a:solidFill>
                            <a:schemeClr val="tx1"/>
                          </a:solidFill>
                          <a:latin typeface="Arial Narrow" panose="020B0606020202030204" pitchFamily="34" charset="0"/>
                          <a:cs typeface="Arial Narrow" panose="020B0606020202030204" pitchFamily="34" charset="0"/>
                          <a:sym typeface="+mn-ea"/>
                        </a:rPr>
                        <a:t>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ffaires et initiatives d'entreprise</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ctivités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algn="l"/>
                      <a:endParaRPr lang="pt-PT"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4"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rgbClr val="008CBA"/>
                </a:solidFill>
              </a:rPr>
              <a:t>09 JUIN</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23" name="Imagem 22"/>
          <p:cNvPicPr>
            <a:picLocks noChangeAspect="1"/>
          </p:cNvPicPr>
          <p:nvPr/>
        </p:nvPicPr>
        <p:blipFill>
          <a:blip r:embed="rId7"/>
          <a:stretch>
            <a:fillRect/>
          </a:stretch>
        </p:blipFill>
        <p:spPr>
          <a:xfrm>
            <a:off x="315595" y="1305560"/>
            <a:ext cx="2413000" cy="13569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1673993"/>
            <a:ext cx="6326262" cy="1568450"/>
          </a:xfrm>
          <a:prstGeom prst="rect">
            <a:avLst/>
          </a:prstGeom>
          <a:noFill/>
        </p:spPr>
        <p:txBody>
          <a:bodyPr wrap="square" rtlCol="0">
            <a:spAutoFit/>
          </a:bodyPr>
          <a:lstStyle/>
          <a:p>
            <a:pPr algn="just"/>
            <a:r>
              <a:rPr lang="fr-FR" sz="1200" dirty="0" smtClean="0">
                <a:solidFill>
                  <a:schemeClr val="tx1"/>
                </a:solidFill>
                <a:latin typeface="Arial Narrow" panose="020B0606020202030204" pitchFamily="34" charset="0"/>
                <a:sym typeface="+mn-ea"/>
              </a:rPr>
              <a:t>Le </a:t>
            </a:r>
            <a:r>
              <a:rPr lang="fr-FR" sz="1200" i="1" dirty="0" smtClean="0">
                <a:solidFill>
                  <a:schemeClr val="tx1"/>
                </a:solidFill>
                <a:latin typeface="Arial Narrow" panose="020B0606020202030204" pitchFamily="34" charset="0"/>
                <a:sym typeface="+mn-ea"/>
              </a:rPr>
              <a:t>BUSINESS ROUND</a:t>
            </a:r>
            <a:r>
              <a:rPr lang="fr-FR" sz="1200" dirty="0" smtClean="0">
                <a:solidFill>
                  <a:schemeClr val="tx1"/>
                </a:solidFill>
                <a:latin typeface="Arial Narrow" panose="020B0606020202030204" pitchFamily="34" charset="0"/>
                <a:sym typeface="+mn-ea"/>
              </a:rPr>
              <a:t> du Forum des entreprises intitulé «</a:t>
            </a:r>
            <a:r>
              <a:rPr lang="fr-FR" sz="1200" i="1" dirty="0" smtClean="0">
                <a:solidFill>
                  <a:schemeClr val="tx1"/>
                </a:solidFill>
                <a:latin typeface="Arial Narrow" panose="020B0606020202030204" pitchFamily="34" charset="0"/>
                <a:sym typeface="+mn-ea"/>
              </a:rPr>
              <a:t>ATLANTIC BUSINESS FORUM</a:t>
            </a:r>
            <a:r>
              <a:rPr lang="fr-FR" sz="1200" dirty="0" smtClean="0">
                <a:solidFill>
                  <a:schemeClr val="tx1"/>
                </a:solidFill>
                <a:latin typeface="Arial Narrow" panose="020B0606020202030204" pitchFamily="34" charset="0"/>
                <a:sym typeface="+mn-ea"/>
              </a:rPr>
              <a:t>» comprendra des réunions entre les chefs d'entreprise, hommes d'affaire, et les entrepreneurs de différentes régions, à savoir d</a:t>
            </a:r>
            <a:r>
              <a:rPr lang="pt-PT" altLang="fr-FR" sz="1200" dirty="0" smtClean="0">
                <a:solidFill>
                  <a:schemeClr val="tx1"/>
                </a:solidFill>
                <a:latin typeface="Arial Narrow" panose="020B0606020202030204" pitchFamily="34" charset="0"/>
                <a:sym typeface="+mn-ea"/>
              </a:rPr>
              <a:t>e</a:t>
            </a:r>
            <a:r>
              <a:rPr lang="fr-FR" sz="1200" dirty="0" smtClean="0">
                <a:solidFill>
                  <a:schemeClr val="tx1"/>
                </a:solidFill>
                <a:latin typeface="Arial Narrow" panose="020B0606020202030204" pitchFamily="34" charset="0"/>
                <a:sym typeface="+mn-ea"/>
              </a:rPr>
              <a:t> </a:t>
            </a:r>
            <a:r>
              <a:rPr lang="pt-PT" altLang="fr-FR" sz="1200" dirty="0" smtClean="0">
                <a:solidFill>
                  <a:schemeClr val="tx1"/>
                </a:solidFill>
                <a:latin typeface="Arial Narrow" panose="020B0606020202030204" pitchFamily="34" charset="0"/>
                <a:sym typeface="+mn-ea"/>
              </a:rPr>
              <a:t>l'Amérique</a:t>
            </a:r>
            <a:r>
              <a:rPr lang="fr-FR" sz="1200" dirty="0" smtClean="0">
                <a:solidFill>
                  <a:schemeClr val="tx1"/>
                </a:solidFill>
                <a:latin typeface="Arial Narrow" panose="020B0606020202030204" pitchFamily="34" charset="0"/>
                <a:sym typeface="+mn-ea"/>
              </a:rPr>
              <a:t>, d'Afrique, d'Europe et d'autres origines.</a:t>
            </a:r>
          </a:p>
          <a:p>
            <a:pPr algn="just"/>
            <a:endParaRPr lang="fr-FR" sz="1200" dirty="0" smtClean="0">
              <a:solidFill>
                <a:schemeClr val="tx1"/>
              </a:solidFill>
              <a:latin typeface="Arial Narrow" panose="020B0606020202030204" pitchFamily="34" charset="0"/>
              <a:sym typeface="+mn-ea"/>
            </a:endParaRPr>
          </a:p>
          <a:p>
            <a:pPr algn="just"/>
            <a:r>
              <a:rPr lang="fr-FR" sz="1200" dirty="0" smtClean="0">
                <a:solidFill>
                  <a:schemeClr val="tx1"/>
                </a:solidFill>
                <a:latin typeface="Arial Narrow" panose="020B0606020202030204" pitchFamily="34" charset="0"/>
                <a:sym typeface="+mn-ea"/>
              </a:rPr>
              <a:t>Les domaines d'intérêt comprennent, entre autres: l'offre et la demande d'opportunités commerciales; l'offre et la demande de partenariats commerciaux et d'expertises; l'offre et la demande de produits (tous types); l'offre et la demande de services (tous types); et l'offre et la demande d'équipements (tous types); identification des opportunités d'investissement et d'affaires.</a:t>
            </a: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pic>
        <p:nvPicPr>
          <p:cNvPr id="23" name="Imagem 22"/>
          <p:cNvPicPr>
            <a:picLocks noChangeAspect="1"/>
          </p:cNvPicPr>
          <p:nvPr/>
        </p:nvPicPr>
        <p:blipFill>
          <a:blip r:embed="rId4"/>
          <a:stretch>
            <a:fillRect/>
          </a:stretch>
        </p:blipFill>
        <p:spPr>
          <a:xfrm>
            <a:off x="315595" y="1305560"/>
            <a:ext cx="2413000" cy="1356995"/>
          </a:xfrm>
          <a:prstGeom prst="rect">
            <a:avLst/>
          </a:prstGeom>
        </p:spPr>
      </p:pic>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6"/>
          <a:stretch>
            <a:fillRect/>
          </a:stretch>
        </p:blipFill>
        <p:spPr>
          <a:xfrm>
            <a:off x="-10795" y="120650"/>
            <a:ext cx="4168140" cy="915035"/>
          </a:xfrm>
          <a:prstGeom prst="rect">
            <a:avLst/>
          </a:prstGeom>
        </p:spPr>
      </p:pic>
      <p:sp>
        <p:nvSpPr>
          <p:cNvPr id="25" name="Caixa de Texto 24"/>
          <p:cNvSpPr txBox="1"/>
          <p:nvPr/>
        </p:nvSpPr>
        <p:spPr>
          <a:xfrm>
            <a:off x="4006850" y="1305560"/>
            <a:ext cx="1669415" cy="368300"/>
          </a:xfrm>
          <a:prstGeom prst="rect">
            <a:avLst/>
          </a:prstGeom>
          <a:noFill/>
        </p:spPr>
        <p:txBody>
          <a:bodyPr wrap="square" rtlCol="0">
            <a:spAutoFit/>
          </a:bodyPr>
          <a:lstStyle/>
          <a:p>
            <a:r>
              <a:rPr lang="pt-PT" altLang="en-US" dirty="0" smtClean="0">
                <a:solidFill>
                  <a:srgbClr val="008CBA"/>
                </a:solidFill>
              </a:rPr>
              <a:t>PRÉAMBULE</a:t>
            </a:r>
            <a:endParaRPr lang="pt-PT" altLang="en-US" dirty="0">
              <a:solidFill>
                <a:srgbClr val="008CBA"/>
              </a:solidFill>
            </a:endParaRP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13"/>
          <p:cNvSpPr txBox="1">
            <a:spLocks noChangeArrowheads="1"/>
          </p:cNvSpPr>
          <p:nvPr/>
        </p:nvSpPr>
        <p:spPr bwMode="auto">
          <a:xfrm>
            <a:off x="5337379" y="5626001"/>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sym typeface="+mn-ea"/>
              </a:rPr>
              <a:t>CEDEAO</a:t>
            </a:r>
          </a:p>
        </p:txBody>
      </p:sp>
      <p:sp>
        <p:nvSpPr>
          <p:cNvPr id="64" name="Text Box 14"/>
          <p:cNvSpPr txBox="1">
            <a:spLocks noChangeArrowheads="1"/>
          </p:cNvSpPr>
          <p:nvPr/>
        </p:nvSpPr>
        <p:spPr bwMode="auto">
          <a:xfrm rot="18956045">
            <a:off x="6724650" y="4790440"/>
            <a:ext cx="162814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sym typeface="+mn-ea"/>
              </a:rPr>
              <a:t>Croissance</a:t>
            </a: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smtClean="0">
                <a:solidFill>
                  <a:srgbClr val="008CBA"/>
                </a:solidFill>
                <a:latin typeface="Century" panose="02040604050505020304" pitchFamily="18" charset="0"/>
                <a:sym typeface="+mn-ea"/>
              </a:rPr>
              <a:t>Stabilité</a:t>
            </a: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4" name="Text Box 7"/>
          <p:cNvSpPr txBox="1">
            <a:spLocks noChangeArrowheads="1"/>
          </p:cNvSpPr>
          <p:nvPr/>
        </p:nvSpPr>
        <p:spPr bwMode="auto">
          <a:xfrm rot="21600000">
            <a:off x="9871600" y="4532826"/>
            <a:ext cx="2243277"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solidFill>
                  <a:srgbClr val="008CBA"/>
                </a:solidFill>
                <a:sym typeface="+mn-ea"/>
              </a:rPr>
              <a:t>Cap-Vert, </a:t>
            </a:r>
            <a:r>
              <a:rPr lang="fr-FR" sz="1600" dirty="0" smtClean="0">
                <a:solidFill>
                  <a:srgbClr val="008CBA"/>
                </a:solidFill>
                <a:sym typeface="+mn-ea"/>
              </a:rPr>
              <a:t>lieu où </a:t>
            </a:r>
            <a:r>
              <a:rPr lang="fr-FR" sz="1600" dirty="0">
                <a:solidFill>
                  <a:srgbClr val="008CBA"/>
                </a:solidFill>
                <a:sym typeface="+mn-ea"/>
              </a:rPr>
              <a:t>le </a:t>
            </a:r>
            <a:r>
              <a:rPr lang="fr-FR" sz="1600" dirty="0" smtClean="0">
                <a:solidFill>
                  <a:srgbClr val="008CBA"/>
                </a:solidFill>
                <a:sym typeface="+mn-ea"/>
              </a:rPr>
              <a:t>départ et la destination convergent</a:t>
            </a:r>
          </a:p>
        </p:txBody>
      </p:sp>
      <p:sp>
        <p:nvSpPr>
          <p:cNvPr id="85"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sp>
        <p:nvSpPr>
          <p:cNvPr id="41"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ÎLE DE SANTIAGO</a:t>
            </a:r>
            <a:endParaRPr lang="pt-PT" sz="1200" dirty="0">
              <a:solidFill>
                <a:srgbClr val="008CBA"/>
              </a:solidFill>
            </a:endParaRPr>
          </a:p>
          <a:p>
            <a:pPr algn="ctr"/>
            <a:r>
              <a:rPr lang="pt-PT" sz="2000" dirty="0">
                <a:solidFill>
                  <a:srgbClr val="008CBA"/>
                </a:solidFill>
              </a:rPr>
              <a:t>CABO VERDE</a:t>
            </a:r>
          </a:p>
        </p:txBody>
      </p:sp>
      <p:pic>
        <p:nvPicPr>
          <p:cNvPr id="5" name="Imagem 4"/>
          <p:cNvPicPr>
            <a:picLocks noChangeAspect="1"/>
          </p:cNvPicPr>
          <p:nvPr/>
        </p:nvPicPr>
        <p:blipFill>
          <a:blip r:embed="rId4"/>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pt-PT" alt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DU</a:t>
            </a:r>
            <a:endPar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CAP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a:t>
            </a: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T</a:t>
            </a:r>
            <a:endPar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VERS LE MONDE</a:t>
            </a:r>
            <a:endPar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p:txBody>
      </p:sp>
      <p:pic>
        <p:nvPicPr>
          <p:cNvPr id="8" name="Picture 8" descr="Resultado de imagem para cabo verde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sym typeface="+mn-ea"/>
              </a:rPr>
              <a:t>RÉSEAU</a:t>
            </a:r>
          </a:p>
        </p:txBody>
      </p:sp>
      <p:grpSp>
        <p:nvGrpSpPr>
          <p:cNvPr id="26" name="Group 19"/>
          <p:cNvGrpSpPr/>
          <p:nvPr/>
        </p:nvGrpSpPr>
        <p:grpSpPr bwMode="auto">
          <a:xfrm>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sym typeface="+mn-ea"/>
                </a:rPr>
                <a:t>Partager</a:t>
              </a: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Synergie</a:t>
              </a: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16480" y="6503670"/>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Un marché à fort potentiel</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DURABILITÉ</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RÉSILIENCE</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IMPORTATION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EXPORTATION</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HOSPITALITÉ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VALEUR AJOUTÉE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ÉCONOMIE</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NUMÉRIQUE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PROCESSUS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PRODUITS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PARTENARIATS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ENGAGEMENTS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cs typeface="Arial" panose="020B0604020202020204" pitchFamily="34" charset="0"/>
                <a:sym typeface="+mn-ea"/>
              </a:rPr>
              <a:t>GARANTIE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OPPORTUNITÉ</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PONT AUX MARCHÉS DES </a:t>
            </a:r>
            <a:endParaRPr lang="fr-FR" sz="1200"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fr-FR"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PRODUITS </a:t>
            </a:r>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ET DES SERVICES</a:t>
            </a:r>
            <a:endParaRPr lang="fr-F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115" y="5268595"/>
            <a:ext cx="677545" cy="561975"/>
          </a:xfrm>
          <a:prstGeom prst="rect">
            <a:avLst/>
          </a:prstGeom>
        </p:spPr>
      </p:pic>
      <p:pic>
        <p:nvPicPr>
          <p:cNvPr id="88" name="Imagem 87"/>
          <p:cNvPicPr>
            <a:picLocks noChangeAspect="1"/>
          </p:cNvPicPr>
          <p:nvPr/>
        </p:nvPicPr>
        <p:blipFill>
          <a:blip r:embed="rId7"/>
          <a:stretch>
            <a:fillRect/>
          </a:stretch>
        </p:blipFill>
        <p:spPr>
          <a:xfrm>
            <a:off x="6285230" y="779145"/>
            <a:ext cx="2413000" cy="1356995"/>
          </a:xfrm>
          <a:prstGeom prst="rect">
            <a:avLst/>
          </a:prstGeom>
        </p:spPr>
      </p:pic>
      <p:pic>
        <p:nvPicPr>
          <p:cNvPr id="89" name="Imagem 88" descr="logo"/>
          <p:cNvPicPr>
            <a:picLocks noChangeAspect="1"/>
          </p:cNvPicPr>
          <p:nvPr/>
        </p:nvPicPr>
        <p:blipFill>
          <a:blip r:embed="rId8"/>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9"/>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10"/>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sym typeface="+mn-ea"/>
              </a:rPr>
              <a:t>Consolidation</a:t>
            </a: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PROMOTION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DIFFUSION</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grpSp>
        <p:nvGrpSpPr>
          <p:cNvPr id="54" name="Group 19"/>
          <p:cNvGrpSpPr/>
          <p:nvPr/>
        </p:nvGrpSpPr>
        <p:grpSpPr bwMode="auto">
          <a:xfrm>
            <a:off x="5306695" y="5824855"/>
            <a:ext cx="1887855" cy="1073150"/>
            <a:chOff x="144" y="1788"/>
            <a:chExt cx="1189" cy="676"/>
          </a:xfrm>
        </p:grpSpPr>
        <p:sp>
          <p:nvSpPr>
            <p:cNvPr id="55"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p>
          </p:txBody>
        </p:sp>
        <p:sp>
          <p:nvSpPr>
            <p:cNvPr id="56"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p>
          </p:txBody>
        </p:sp>
        <p:sp>
          <p:nvSpPr>
            <p:cNvPr id="57"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a:p>
              <a:pPr>
                <a:buFont typeface="Wingdings" panose="05000000000000000000" pitchFamily="2" charset="2"/>
                <a:buChar char="ü"/>
              </a:pPr>
              <a:r>
                <a:rPr lang="pt-BR" sz="1600" dirty="0">
                  <a:sym typeface="+mn-ea"/>
                </a:rPr>
                <a:t>R</a:t>
              </a:r>
              <a:r>
                <a:rPr lang="pt-BR" sz="1600" dirty="0" smtClean="0">
                  <a:sym typeface="+mn-ea"/>
                </a:rPr>
                <a:t>ésilience</a:t>
              </a:r>
              <a:endParaRPr lang="pt-BR" sz="1600" dirty="0">
                <a:solidFill>
                  <a:schemeClr val="tx1"/>
                </a:solidFill>
              </a:endParaRPr>
            </a:p>
          </p:txBody>
        </p:sp>
      </p:grpSp>
      <p:sp>
        <p:nvSpPr>
          <p:cNvPr id="3"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p>
        </p:txBody>
      </p:sp>
      <p:sp>
        <p:nvSpPr>
          <p:cNvPr id="58" name="Text Box 7"/>
          <p:cNvSpPr txBox="1">
            <a:spLocks noChangeArrowheads="1"/>
          </p:cNvSpPr>
          <p:nvPr/>
        </p:nvSpPr>
        <p:spPr bwMode="auto">
          <a:xfrm>
            <a:off x="10149205" y="3394710"/>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p>
          <a:p>
            <a:pPr>
              <a:spcBef>
                <a:spcPct val="0"/>
              </a:spcBef>
              <a:buFont typeface="Wingdings" panose="05000000000000000000" pitchFamily="2" charset="2"/>
              <a:buChar char="ü"/>
            </a:pPr>
            <a:r>
              <a:rPr lang="pt-BR" sz="1600" dirty="0" smtClean="0">
                <a:solidFill>
                  <a:schemeClr val="tx1"/>
                </a:solidFill>
              </a:rPr>
              <a:t>Transparence</a:t>
            </a:r>
          </a:p>
          <a:p>
            <a:pPr>
              <a:spcBef>
                <a:spcPct val="0"/>
              </a:spcBef>
              <a:buFont typeface="Wingdings" panose="05000000000000000000" pitchFamily="2" charset="2"/>
              <a:buChar char="ü"/>
            </a:pPr>
            <a:r>
              <a:rPr lang="pt-BR" sz="1600" dirty="0">
                <a:solidFill>
                  <a:schemeClr val="tx1"/>
                </a:solidFill>
              </a:rPr>
              <a:t>Confiance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riângulo Retângulo 127"/>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9" name="Imagem 1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465" y="799465"/>
            <a:ext cx="1010920" cy="838200"/>
          </a:xfrm>
          <a:prstGeom prst="rect">
            <a:avLst/>
          </a:prstGeom>
        </p:spPr>
      </p:pic>
      <p:sp>
        <p:nvSpPr>
          <p:cNvPr id="198" name="Rectângulo 197"/>
          <p:cNvSpPr/>
          <p:nvPr/>
        </p:nvSpPr>
        <p:spPr>
          <a:xfrm>
            <a:off x="-9525" y="3620770"/>
            <a:ext cx="6028055" cy="32092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99" name="Oval 198"/>
          <p:cNvSpPr/>
          <p:nvPr/>
        </p:nvSpPr>
        <p:spPr>
          <a:xfrm>
            <a:off x="3154315" y="1174580"/>
            <a:ext cx="5737790" cy="5666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201" name="Rectângulo 200"/>
          <p:cNvSpPr/>
          <p:nvPr/>
        </p:nvSpPr>
        <p:spPr>
          <a:xfrm>
            <a:off x="1552575" y="2463165"/>
            <a:ext cx="2784475" cy="11817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Brésil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 T.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p>
          <a:p>
            <a:pPr algn="ctr"/>
            <a:endParaRPr lang="pt-PT" altLang="en-US" sz="1200"/>
          </a:p>
        </p:txBody>
      </p:sp>
      <p:sp>
        <p:nvSpPr>
          <p:cNvPr id="202" name="Oval 201"/>
          <p:cNvSpPr/>
          <p:nvPr/>
        </p:nvSpPr>
        <p:spPr>
          <a:xfrm>
            <a:off x="4067175" y="1842135"/>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203" name="Oval 202"/>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204" name="CaixaDeTexto 143"/>
          <p:cNvSpPr txBox="1"/>
          <p:nvPr/>
        </p:nvSpPr>
        <p:spPr>
          <a:xfrm>
            <a:off x="3761740" y="4557395"/>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sp>
        <p:nvSpPr>
          <p:cNvPr id="205" name="CaixaDeTexto 147"/>
          <p:cNvSpPr txBox="1"/>
          <p:nvPr/>
        </p:nvSpPr>
        <p:spPr>
          <a:xfrm>
            <a:off x="7494270" y="3822700"/>
            <a:ext cx="99123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UE  / SPG+</a:t>
            </a:r>
          </a:p>
        </p:txBody>
      </p:sp>
      <p:cxnSp>
        <p:nvCxnSpPr>
          <p:cNvPr id="206"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7" name="CaixaDeTexto 194"/>
          <p:cNvSpPr txBox="1"/>
          <p:nvPr/>
        </p:nvSpPr>
        <p:spPr>
          <a:xfrm>
            <a:off x="7791450" y="2713355"/>
            <a:ext cx="70675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CEDAO</a:t>
            </a:r>
          </a:p>
        </p:txBody>
      </p:sp>
      <p:sp>
        <p:nvSpPr>
          <p:cNvPr id="208" name="CaixaDeTexto 10"/>
          <p:cNvSpPr txBox="1"/>
          <p:nvPr/>
        </p:nvSpPr>
        <p:spPr>
          <a:xfrm>
            <a:off x="4320540" y="2250440"/>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pic>
        <p:nvPicPr>
          <p:cNvPr id="209" name="Imagem9"/>
          <p:cNvPicPr>
            <a:picLocks noChangeAspect="1"/>
          </p:cNvPicPr>
          <p:nvPr/>
        </p:nvPicPr>
        <p:blipFill>
          <a:blip r:embed="rId4"/>
          <a:stretch>
            <a:fillRect/>
          </a:stretch>
        </p:blipFill>
        <p:spPr>
          <a:xfrm>
            <a:off x="5593038" y="2880550"/>
            <a:ext cx="955769" cy="740483"/>
          </a:xfrm>
          <a:prstGeom prst="rect">
            <a:avLst/>
          </a:prstGeom>
          <a:noFill/>
          <a:ln>
            <a:noFill/>
          </a:ln>
          <a:effectLst/>
        </p:spPr>
      </p:pic>
      <p:sp>
        <p:nvSpPr>
          <p:cNvPr id="210" name="CaixaDeTexto 147"/>
          <p:cNvSpPr txBox="1"/>
          <p:nvPr/>
        </p:nvSpPr>
        <p:spPr>
          <a:xfrm>
            <a:off x="7268845" y="453136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211" name="Conexão Reta 210"/>
          <p:cNvCxnSpPr/>
          <p:nvPr/>
        </p:nvCxnSpPr>
        <p:spPr>
          <a:xfrm flipV="1">
            <a:off x="7922260" y="977265"/>
            <a:ext cx="1835150" cy="186753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2" name="Conexão Reta 211"/>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13" name="Caixa de Texto 212"/>
          <p:cNvSpPr txBox="1"/>
          <p:nvPr/>
        </p:nvSpPr>
        <p:spPr>
          <a:xfrm>
            <a:off x="7731125" y="264223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14" name="Conexão Reta 213"/>
          <p:cNvCxnSpPr/>
          <p:nvPr/>
        </p:nvCxnSpPr>
        <p:spPr>
          <a:xfrm>
            <a:off x="2525395" y="1007745"/>
            <a:ext cx="1837055" cy="137922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5" name="Conexão Reta 214"/>
          <p:cNvCxnSpPr/>
          <p:nvPr/>
        </p:nvCxnSpPr>
        <p:spPr>
          <a:xfrm>
            <a:off x="2253615" y="100584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16" name="Conexão Reta 215"/>
          <p:cNvCxnSpPr/>
          <p:nvPr/>
        </p:nvCxnSpPr>
        <p:spPr>
          <a:xfrm>
            <a:off x="3841115" y="4721225"/>
            <a:ext cx="527050" cy="34163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7" name="Conexão Reta 216"/>
          <p:cNvCxnSpPr/>
          <p:nvPr/>
        </p:nvCxnSpPr>
        <p:spPr>
          <a:xfrm flipH="1">
            <a:off x="9764395" y="966470"/>
            <a:ext cx="276225" cy="1905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218" name="Imagem 217"/>
          <p:cNvPicPr>
            <a:picLocks noChangeAspect="1"/>
          </p:cNvPicPr>
          <p:nvPr/>
        </p:nvPicPr>
        <p:blipFill>
          <a:blip r:embed="rId5"/>
          <a:stretch>
            <a:fillRect/>
          </a:stretch>
        </p:blipFill>
        <p:spPr>
          <a:xfrm>
            <a:off x="5199380" y="4237990"/>
            <a:ext cx="1346835" cy="1127760"/>
          </a:xfrm>
          <a:prstGeom prst="rect">
            <a:avLst/>
          </a:prstGeom>
        </p:spPr>
      </p:pic>
      <p:sp>
        <p:nvSpPr>
          <p:cNvPr id="219" name="Anel 218"/>
          <p:cNvSpPr/>
          <p:nvPr/>
        </p:nvSpPr>
        <p:spPr>
          <a:xfrm>
            <a:off x="5001895" y="379539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220" name="Caixa de Texto 219"/>
          <p:cNvSpPr txBox="1"/>
          <p:nvPr/>
        </p:nvSpPr>
        <p:spPr>
          <a:xfrm>
            <a:off x="4596130" y="2133600"/>
            <a:ext cx="4060825" cy="583565"/>
          </a:xfrm>
          <a:prstGeom prst="rect">
            <a:avLst/>
          </a:prstGeom>
          <a:noFill/>
        </p:spPr>
        <p:txBody>
          <a:bodyPr wrap="square" rtlCol="0">
            <a:spAutoFit/>
          </a:bodyPr>
          <a:lstStyle/>
          <a:p>
            <a:pPr algn="ctr"/>
            <a:r>
              <a:rPr lang="pt-PT" altLang="en-US" sz="1600" i="1">
                <a:solidFill>
                  <a:srgbClr val="008CBA"/>
                </a:solidFill>
              </a:rPr>
              <a:t>LA DIMENSION GÉOÉCONOMIQUE</a:t>
            </a:r>
          </a:p>
          <a:p>
            <a:pPr algn="ctr"/>
            <a:r>
              <a:rPr lang="pt-PT" altLang="en-US" sz="1600" i="1">
                <a:solidFill>
                  <a:srgbClr val="008CBA"/>
                </a:solidFill>
              </a:rPr>
              <a:t>DU CAP VERT</a:t>
            </a:r>
          </a:p>
        </p:txBody>
      </p:sp>
      <p:sp>
        <p:nvSpPr>
          <p:cNvPr id="221" name="Retângulo Arredondado 220"/>
          <p:cNvSpPr/>
          <p:nvPr/>
        </p:nvSpPr>
        <p:spPr>
          <a:xfrm>
            <a:off x="3643630" y="94615"/>
            <a:ext cx="896620" cy="5918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endParaRPr lang="pt-PT" altLang="en-US" sz="1200">
              <a:ln>
                <a:noFill/>
              </a:ln>
              <a:solidFill>
                <a:srgbClr val="008CBA"/>
              </a:solidFill>
            </a:endParaRPr>
          </a:p>
        </p:txBody>
      </p:sp>
      <p:cxnSp>
        <p:nvCxnSpPr>
          <p:cNvPr id="222" name="Conexão Reta 221"/>
          <p:cNvCxnSpPr/>
          <p:nvPr/>
        </p:nvCxnSpPr>
        <p:spPr>
          <a:xfrm>
            <a:off x="4093845" y="955675"/>
            <a:ext cx="253365" cy="1374140"/>
          </a:xfrm>
          <a:prstGeom prst="line">
            <a:avLst/>
          </a:prstGeom>
          <a:ln w="3175">
            <a:solidFill>
              <a:srgbClr val="3EA4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223" name="Caixa de Texto 222"/>
          <p:cNvSpPr txBox="1"/>
          <p:nvPr/>
        </p:nvSpPr>
        <p:spPr>
          <a:xfrm>
            <a:off x="4077970" y="76009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Position sur le marché</a:t>
            </a:r>
          </a:p>
        </p:txBody>
      </p:sp>
      <p:sp>
        <p:nvSpPr>
          <p:cNvPr id="224" name="Caixa de Texto 223"/>
          <p:cNvSpPr txBox="1"/>
          <p:nvPr/>
        </p:nvSpPr>
        <p:spPr>
          <a:xfrm>
            <a:off x="4197350" y="21774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sp>
        <p:nvSpPr>
          <p:cNvPr id="225" name="Retângulo Arredondado 224"/>
          <p:cNvSpPr/>
          <p:nvPr/>
        </p:nvSpPr>
        <p:spPr>
          <a:xfrm>
            <a:off x="4445" y="2394585"/>
            <a:ext cx="1474470" cy="13633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■Union Européenne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ASEAN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MERCOSUR</a:t>
            </a:r>
          </a:p>
          <a:p>
            <a:pPr algn="l"/>
            <a:r>
              <a:rPr lang="pt-PT" altLang="en-US" sz="1200">
                <a:ln>
                  <a:noFill/>
                </a:ln>
                <a:solidFill>
                  <a:srgbClr val="008CBA"/>
                </a:solidFill>
                <a:latin typeface="Arial Narrow" panose="020B0606020202030204" pitchFamily="34" charset="0"/>
                <a:cs typeface="Arial Narrow" panose="020B0606020202030204" pitchFamily="34" charset="0"/>
              </a:rPr>
              <a:t>■SADC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CEEAC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CEMAC</a:t>
            </a:r>
          </a:p>
        </p:txBody>
      </p:sp>
      <p:sp>
        <p:nvSpPr>
          <p:cNvPr id="226" name="Caixa de Texto 225"/>
          <p:cNvSpPr txBox="1"/>
          <p:nvPr/>
        </p:nvSpPr>
        <p:spPr>
          <a:xfrm>
            <a:off x="631825" y="3854450"/>
            <a:ext cx="1040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cxnSp>
        <p:nvCxnSpPr>
          <p:cNvPr id="227" name="Conexão Reta 226"/>
          <p:cNvCxnSpPr/>
          <p:nvPr/>
        </p:nvCxnSpPr>
        <p:spPr>
          <a:xfrm flipH="1">
            <a:off x="3863975" y="3503295"/>
            <a:ext cx="1732280" cy="117348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28" name="Caixa de Texto 227"/>
          <p:cNvSpPr txBox="1"/>
          <p:nvPr/>
        </p:nvSpPr>
        <p:spPr>
          <a:xfrm>
            <a:off x="2910205" y="4636770"/>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29" name="Conexão Reta 228"/>
          <p:cNvCxnSpPr/>
          <p:nvPr/>
        </p:nvCxnSpPr>
        <p:spPr>
          <a:xfrm>
            <a:off x="4401820" y="2413000"/>
            <a:ext cx="1292860" cy="67437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30" name="Caixa de Texto 229"/>
          <p:cNvSpPr txBox="1"/>
          <p:nvPr/>
        </p:nvSpPr>
        <p:spPr>
          <a:xfrm>
            <a:off x="3597910" y="2376805"/>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31" name="Conexão Reta 230"/>
          <p:cNvCxnSpPr/>
          <p:nvPr/>
        </p:nvCxnSpPr>
        <p:spPr>
          <a:xfrm flipH="1">
            <a:off x="6530975" y="2861310"/>
            <a:ext cx="1322070" cy="551815"/>
          </a:xfrm>
          <a:prstGeom prst="line">
            <a:avLst/>
          </a:prstGeom>
          <a:ln>
            <a:solidFill>
              <a:srgbClr val="3EA4BA"/>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32" name="Conexão Reta 231"/>
          <p:cNvCxnSpPr/>
          <p:nvPr/>
        </p:nvCxnSpPr>
        <p:spPr>
          <a:xfrm>
            <a:off x="6372225" y="3574415"/>
            <a:ext cx="1997710" cy="33401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3" name="Caixa de Texto 232"/>
          <p:cNvSpPr txBox="1"/>
          <p:nvPr/>
        </p:nvSpPr>
        <p:spPr>
          <a:xfrm>
            <a:off x="7715250" y="2934970"/>
            <a:ext cx="105283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Pays membre</a:t>
            </a:r>
          </a:p>
        </p:txBody>
      </p:sp>
      <p:cxnSp>
        <p:nvCxnSpPr>
          <p:cNvPr id="234" name="Conexão Reta 233"/>
          <p:cNvCxnSpPr/>
          <p:nvPr/>
        </p:nvCxnSpPr>
        <p:spPr>
          <a:xfrm>
            <a:off x="6051550" y="3653790"/>
            <a:ext cx="1983105" cy="96393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5" name="Caixa de Texto 234"/>
          <p:cNvSpPr txBox="1"/>
          <p:nvPr/>
        </p:nvSpPr>
        <p:spPr>
          <a:xfrm>
            <a:off x="7494905" y="3549015"/>
            <a:ext cx="1294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Accords spéciaux</a:t>
            </a:r>
          </a:p>
        </p:txBody>
      </p:sp>
      <p:sp>
        <p:nvSpPr>
          <p:cNvPr id="236" name="Caixa de Texto 235"/>
          <p:cNvSpPr txBox="1"/>
          <p:nvPr/>
        </p:nvSpPr>
        <p:spPr>
          <a:xfrm>
            <a:off x="8046720" y="4443095"/>
            <a:ext cx="125349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Accords spéciaux</a:t>
            </a:r>
          </a:p>
        </p:txBody>
      </p:sp>
      <p:cxnSp>
        <p:nvCxnSpPr>
          <p:cNvPr id="237" name="Conexão Reta 236"/>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Conexão Reta 237"/>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39" name="Conexão Reta 238"/>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0" name="Conexão Reta 239"/>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1" name="Conexão Reta 240"/>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2" name="Conexão Reta 241"/>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43" name="Caixa de Texto 242"/>
          <p:cNvSpPr txBox="1"/>
          <p:nvPr/>
        </p:nvSpPr>
        <p:spPr>
          <a:xfrm>
            <a:off x="8258810" y="370205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sp>
        <p:nvSpPr>
          <p:cNvPr id="244" name="Caixa de Texto 243"/>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245" name="Conexão Reta 244"/>
          <p:cNvCxnSpPr/>
          <p:nvPr/>
        </p:nvCxnSpPr>
        <p:spPr>
          <a:xfrm>
            <a:off x="10027920" y="8629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46" name="Conexão Reta 245"/>
          <p:cNvCxnSpPr/>
          <p:nvPr/>
        </p:nvCxnSpPr>
        <p:spPr>
          <a:xfrm flipH="1">
            <a:off x="9941560" y="324548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7" name="Conexão Reta 246"/>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48" name="Conexão Reta 247"/>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9" name="Conexão Reta 248"/>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50" name="Conexão Reta 249"/>
          <p:cNvCxnSpPr/>
          <p:nvPr/>
        </p:nvCxnSpPr>
        <p:spPr>
          <a:xfrm rot="5400000">
            <a:off x="560705" y="397383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51" name="Conexão Reta 250"/>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2" name="Conexão Reta 251"/>
          <p:cNvCxnSpPr/>
          <p:nvPr/>
        </p:nvCxnSpPr>
        <p:spPr>
          <a:xfrm>
            <a:off x="683260" y="4097020"/>
            <a:ext cx="3159760" cy="65341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3" name="Conexão Reta 252"/>
          <p:cNvCxnSpPr/>
          <p:nvPr/>
        </p:nvCxnSpPr>
        <p:spPr>
          <a:xfrm>
            <a:off x="2654935" y="4324985"/>
            <a:ext cx="1229995" cy="38227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4" name="Conexão Reta 253"/>
          <p:cNvCxnSpPr/>
          <p:nvPr/>
        </p:nvCxnSpPr>
        <p:spPr>
          <a:xfrm>
            <a:off x="2667000" y="415290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55" name="Caixa de Texto 254"/>
          <p:cNvSpPr txBox="1"/>
          <p:nvPr/>
        </p:nvSpPr>
        <p:spPr>
          <a:xfrm>
            <a:off x="3679825" y="4511040"/>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56" name="Conexão Reta 255"/>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7" name="Conexão Reta 256"/>
          <p:cNvCxnSpPr/>
          <p:nvPr/>
        </p:nvCxnSpPr>
        <p:spPr>
          <a:xfrm flipH="1" flipV="1">
            <a:off x="1319530" y="2657475"/>
            <a:ext cx="337820" cy="107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8" name="Conexão Reta 257"/>
          <p:cNvCxnSpPr/>
          <p:nvPr/>
        </p:nvCxnSpPr>
        <p:spPr>
          <a:xfrm flipH="1">
            <a:off x="742950" y="2839720"/>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9" name="Conexão Reta 258"/>
          <p:cNvCxnSpPr/>
          <p:nvPr/>
        </p:nvCxnSpPr>
        <p:spPr>
          <a:xfrm flipH="1">
            <a:off x="1016635" y="302069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0" name="Conexão Reta 259"/>
          <p:cNvCxnSpPr/>
          <p:nvPr/>
        </p:nvCxnSpPr>
        <p:spPr>
          <a:xfrm flipH="1" flipV="1">
            <a:off x="647700" y="3190875"/>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1" name="Conexão Reta 260"/>
          <p:cNvCxnSpPr/>
          <p:nvPr/>
        </p:nvCxnSpPr>
        <p:spPr>
          <a:xfrm flipH="1" flipV="1">
            <a:off x="742950" y="3383915"/>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2" name="Conexão Reta 261"/>
          <p:cNvCxnSpPr/>
          <p:nvPr/>
        </p:nvCxnSpPr>
        <p:spPr>
          <a:xfrm flipH="1">
            <a:off x="772160" y="3562350"/>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63" name="Triângulo Isósceles 262"/>
          <p:cNvSpPr/>
          <p:nvPr/>
        </p:nvSpPr>
        <p:spPr>
          <a:xfrm>
            <a:off x="2655570"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cxnSp>
        <p:nvCxnSpPr>
          <p:cNvPr id="264" name="Conexão Reta 263"/>
          <p:cNvCxnSpPr/>
          <p:nvPr/>
        </p:nvCxnSpPr>
        <p:spPr>
          <a:xfrm>
            <a:off x="4097020" y="774065"/>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5" name="Conexão Reta 264"/>
          <p:cNvCxnSpPr/>
          <p:nvPr/>
        </p:nvCxnSpPr>
        <p:spPr>
          <a:xfrm rot="5400000">
            <a:off x="4098290" y="64770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6" name="Rectângulo 265"/>
          <p:cNvSpPr/>
          <p:nvPr/>
        </p:nvSpPr>
        <p:spPr>
          <a:xfrm>
            <a:off x="5487670" y="0"/>
            <a:ext cx="3277870" cy="7245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endParaRPr lang="pt-PT" altLang="en-US" sz="1200"/>
          </a:p>
        </p:txBody>
      </p:sp>
      <p:cxnSp>
        <p:nvCxnSpPr>
          <p:cNvPr id="267" name="Conexão Reta 266"/>
          <p:cNvCxnSpPr/>
          <p:nvPr/>
        </p:nvCxnSpPr>
        <p:spPr>
          <a:xfrm>
            <a:off x="7143115" y="122301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8" name="Conexão Reta 267"/>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9" name="Triângulo Isósceles 268"/>
          <p:cNvSpPr/>
          <p:nvPr/>
        </p:nvSpPr>
        <p:spPr>
          <a:xfrm>
            <a:off x="6602730" y="73596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70" name="Conexão Reta 269"/>
          <p:cNvCxnSpPr/>
          <p:nvPr/>
        </p:nvCxnSpPr>
        <p:spPr>
          <a:xfrm flipH="1">
            <a:off x="4390390" y="1402080"/>
            <a:ext cx="2754630" cy="94361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71" name="Conexão Reta 270"/>
          <p:cNvCxnSpPr/>
          <p:nvPr/>
        </p:nvCxnSpPr>
        <p:spPr>
          <a:xfrm flipH="1">
            <a:off x="4311650" y="215265"/>
            <a:ext cx="1297305"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2" name="Conexão Reta 271"/>
          <p:cNvCxnSpPr/>
          <p:nvPr/>
        </p:nvCxnSpPr>
        <p:spPr>
          <a:xfrm flipH="1">
            <a:off x="4356735" y="394335"/>
            <a:ext cx="1263650" cy="127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3" name="Conexão Reta 272"/>
          <p:cNvCxnSpPr/>
          <p:nvPr/>
        </p:nvCxnSpPr>
        <p:spPr>
          <a:xfrm flipH="1">
            <a:off x="4363085" y="584835"/>
            <a:ext cx="1224280"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74" name="Cortar Retângulo de Canto Simples 273"/>
          <p:cNvSpPr/>
          <p:nvPr/>
        </p:nvSpPr>
        <p:spPr>
          <a:xfrm>
            <a:off x="5610860" y="870585"/>
            <a:ext cx="24644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sp>
        <p:nvSpPr>
          <p:cNvPr id="275" name="Cortar Retângulo de Canto Simples 274"/>
          <p:cNvSpPr/>
          <p:nvPr/>
        </p:nvSpPr>
        <p:spPr>
          <a:xfrm>
            <a:off x="1622425" y="3778885"/>
            <a:ext cx="2446020"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cxnSp>
        <p:nvCxnSpPr>
          <p:cNvPr id="276" name="Conexão Reta 275"/>
          <p:cNvCxnSpPr/>
          <p:nvPr/>
        </p:nvCxnSpPr>
        <p:spPr>
          <a:xfrm>
            <a:off x="2257425" y="88392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277" name="Imagem 276" descr="250px-Palop.svg"/>
          <p:cNvPicPr>
            <a:picLocks noChangeAspect="1"/>
          </p:cNvPicPr>
          <p:nvPr/>
        </p:nvPicPr>
        <p:blipFill>
          <a:blip r:embed="rId6"/>
          <a:stretch>
            <a:fillRect/>
          </a:stretch>
        </p:blipFill>
        <p:spPr>
          <a:xfrm>
            <a:off x="4445" y="-4445"/>
            <a:ext cx="2381250" cy="2381250"/>
          </a:xfrm>
          <a:prstGeom prst="rect">
            <a:avLst/>
          </a:prstGeom>
        </p:spPr>
      </p:pic>
      <p:sp>
        <p:nvSpPr>
          <p:cNvPr id="290" name="Caixa de Texto 289"/>
          <p:cNvSpPr txBox="1"/>
          <p:nvPr/>
        </p:nvSpPr>
        <p:spPr>
          <a:xfrm>
            <a:off x="-8890" y="4599305"/>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68 </a:t>
            </a:r>
            <a:r>
              <a:rPr lang="pt-PT" altLang="en-US" sz="1200" i="1">
                <a:gradFill>
                  <a:gsLst>
                    <a:gs pos="0">
                      <a:srgbClr val="7B32B2"/>
                    </a:gs>
                    <a:gs pos="100000">
                      <a:srgbClr val="401A5D"/>
                    </a:gs>
                  </a:gsLst>
                  <a:lin scaled="0"/>
                </a:gradFill>
                <a:sym typeface="+mn-ea"/>
              </a:rPr>
              <a:t>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en-US" sz="1200" i="1">
                <a:gradFill>
                  <a:gsLst>
                    <a:gs pos="0">
                      <a:srgbClr val="7B32B2"/>
                    </a:gs>
                    <a:gs pos="100000">
                      <a:srgbClr val="401A5D"/>
                    </a:gs>
                  </a:gsLst>
                  <a:lin scaled="0"/>
                </a:gradFill>
                <a:cs typeface="+mn-lt"/>
                <a:sym typeface="+mn-ea"/>
              </a:rPr>
              <a:t>2.033.955.651 </a:t>
            </a:r>
            <a:r>
              <a:rPr lang="pt-PT" altLang="en-US" sz="1200" i="1">
                <a:gradFill>
                  <a:gsLst>
                    <a:gs pos="0">
                      <a:srgbClr val="7B32B2"/>
                    </a:gs>
                    <a:gs pos="100000">
                      <a:srgbClr val="401A5D"/>
                    </a:gs>
                  </a:gsLst>
                  <a:lin scaled="0"/>
                </a:gradFill>
                <a:cs typeface="+mn-lt"/>
                <a:sym typeface="+mn-ea"/>
              </a:rPr>
              <a:t>hab</a:t>
            </a:r>
          </a:p>
        </p:txBody>
      </p:sp>
      <p:cxnSp>
        <p:nvCxnSpPr>
          <p:cNvPr id="291" name="Conexão Reta 290"/>
          <p:cNvCxnSpPr/>
          <p:nvPr/>
        </p:nvCxnSpPr>
        <p:spPr>
          <a:xfrm flipH="1">
            <a:off x="261620" y="3639185"/>
            <a:ext cx="9525" cy="9759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92" name="Fluxograma: Conexão 291"/>
          <p:cNvSpPr/>
          <p:nvPr/>
        </p:nvSpPr>
        <p:spPr>
          <a:xfrm>
            <a:off x="199390" y="35909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93" name="Conexão Reta 292"/>
          <p:cNvCxnSpPr/>
          <p:nvPr/>
        </p:nvCxnSpPr>
        <p:spPr>
          <a:xfrm rot="5400000">
            <a:off x="271780" y="450723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4" name="Conexão Reta 293"/>
          <p:cNvCxnSpPr/>
          <p:nvPr/>
        </p:nvCxnSpPr>
        <p:spPr>
          <a:xfrm>
            <a:off x="5902960" y="3669030"/>
            <a:ext cx="514985" cy="155575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95" name="Conexão Reta 294"/>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96" name="Rectângulo 295"/>
          <p:cNvSpPr/>
          <p:nvPr/>
        </p:nvSpPr>
        <p:spPr>
          <a:xfrm>
            <a:off x="-13335" y="5142865"/>
            <a:ext cx="3974465" cy="147447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CEDEAO</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des États de l'Afrique de l'Ouest</a:t>
            </a:r>
            <a:endParaRPr lang="pt-PT" altLang="en-US" sz="10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PALOP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Pays Africains de Langue Officielle Portugaise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CPLP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des Pays de Langue Portugaise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SADC</a:t>
            </a:r>
            <a:r>
              <a:rPr lang="pt-PT" altLang="en-US" sz="1000">
                <a:ln>
                  <a:noFill/>
                </a:ln>
                <a:solidFill>
                  <a:srgbClr val="008CBA"/>
                </a:solidFill>
                <a:latin typeface="Arial Narrow" panose="020B0606020202030204" pitchFamily="34" charset="0"/>
                <a:cs typeface="Arial Narrow" panose="020B0606020202030204" pitchFamily="34" charset="0"/>
                <a:sym typeface="+mn-ea"/>
              </a:rPr>
              <a:t> -Communauté de Développement de l'Afrique Australe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ASEAN</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Association des Nations de l'Asie du Sud-Est</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a:ln>
                  <a:noFill/>
                </a:ln>
                <a:solidFill>
                  <a:srgbClr val="008CBA"/>
                </a:solidFill>
                <a:latin typeface="Arial Narrow" panose="020B0606020202030204" pitchFamily="34" charset="0"/>
                <a:cs typeface="Arial Narrow" panose="020B0606020202030204" pitchFamily="34" charset="0"/>
                <a:sym typeface="+mn-ea"/>
              </a:rPr>
              <a:t>CEEAC - Communauté Économique des États de l'Afrique Centrale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CEMAC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et Monétaire de l'Afrique Centrale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 / SPG+ </a:t>
            </a:r>
            <a:r>
              <a:rPr lang="pt-PT" altLang="en-US" sz="1000">
                <a:ln>
                  <a:noFill/>
                </a:ln>
                <a:solidFill>
                  <a:srgbClr val="008CBA"/>
                </a:solidFill>
                <a:latin typeface="Arial Narrow" panose="020B0606020202030204" pitchFamily="34" charset="0"/>
                <a:cs typeface="Arial Narrow" panose="020B0606020202030204" pitchFamily="34" charset="0"/>
                <a:sym typeface="+mn-ea"/>
              </a:rPr>
              <a:t>- Système de Préférences Généralisées de l'Union Européenne</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USA / AGOA</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Loi sur la Croissance et les Opportunités en Afrique des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EUA</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b="1" i="1">
                <a:ln>
                  <a:noFill/>
                </a:ln>
                <a:solidFill>
                  <a:srgbClr val="008CBA"/>
                </a:solidFill>
                <a:latin typeface="Arial Narrow" panose="020B0606020202030204" pitchFamily="34" charset="0"/>
                <a:cs typeface="Arial Narrow" panose="020B0606020202030204" pitchFamily="34" charset="0"/>
                <a:sym typeface="+mn-ea"/>
              </a:rPr>
              <a:t>MERCOSUR</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Le Marché Commun du Sud</a:t>
            </a:r>
          </a:p>
          <a:p>
            <a:pPr algn="l"/>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p:txBody>
      </p:sp>
      <p:sp>
        <p:nvSpPr>
          <p:cNvPr id="298" name="Caixa de Texto 297"/>
          <p:cNvSpPr txBox="1"/>
          <p:nvPr/>
        </p:nvSpPr>
        <p:spPr>
          <a:xfrm>
            <a:off x="1925320" y="53975"/>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26 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554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714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746</a:t>
            </a:r>
            <a:r>
              <a:rPr lang="en-US" sz="1200" i="1">
                <a:gradFill>
                  <a:gsLst>
                    <a:gs pos="0">
                      <a:srgbClr val="7B32B2"/>
                    </a:gs>
                    <a:gs pos="100000">
                      <a:srgbClr val="401A5D"/>
                    </a:gs>
                  </a:gsLst>
                  <a:lin scaled="0"/>
                </a:gradFill>
                <a:cs typeface="+mn-lt"/>
                <a:sym typeface="+mn-ea"/>
              </a:rPr>
              <a:t> </a:t>
            </a:r>
            <a:r>
              <a:rPr lang="pt-PT" altLang="en-US" sz="1200" i="1">
                <a:gradFill>
                  <a:gsLst>
                    <a:gs pos="0">
                      <a:srgbClr val="7B32B2"/>
                    </a:gs>
                    <a:gs pos="100000">
                      <a:srgbClr val="401A5D"/>
                    </a:gs>
                  </a:gsLst>
                  <a:lin scaled="0"/>
                </a:gradFill>
                <a:cs typeface="+mn-lt"/>
                <a:sym typeface="+mn-ea"/>
              </a:rPr>
              <a:t>hab</a:t>
            </a:r>
          </a:p>
        </p:txBody>
      </p:sp>
      <p:cxnSp>
        <p:nvCxnSpPr>
          <p:cNvPr id="299" name="Conexão Reta 298"/>
          <p:cNvCxnSpPr/>
          <p:nvPr/>
        </p:nvCxnSpPr>
        <p:spPr>
          <a:xfrm rot="5400000">
            <a:off x="2493645" y="6032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0" name="Conexão Reta 299"/>
          <p:cNvCxnSpPr/>
          <p:nvPr/>
        </p:nvCxnSpPr>
        <p:spPr>
          <a:xfrm rot="5400000">
            <a:off x="2614930" y="346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301" name="Conexão Reta 300"/>
          <p:cNvCxnSpPr/>
          <p:nvPr/>
        </p:nvCxnSpPr>
        <p:spPr>
          <a:xfrm flipV="1">
            <a:off x="2622550" y="534035"/>
            <a:ext cx="1037590" cy="20510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sp>
        <p:nvSpPr>
          <p:cNvPr id="302" name="Fluxograma: Conexão 301"/>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03" name="Caixa de Texto 302"/>
          <p:cNvSpPr txBox="1"/>
          <p:nvPr/>
        </p:nvSpPr>
        <p:spPr>
          <a:xfrm>
            <a:off x="5605145" y="5236210"/>
            <a:ext cx="2519680" cy="645160"/>
          </a:xfrm>
          <a:prstGeom prst="rect">
            <a:avLst/>
          </a:prstGeom>
          <a:noFill/>
          <a:ln>
            <a:solidFill>
              <a:srgbClr val="00B4B2"/>
            </a:solidFill>
          </a:ln>
        </p:spPr>
        <p:txBody>
          <a:bodyPr wrap="square" rtlCol="0">
            <a:spAutoFit/>
          </a:bodyPr>
          <a:lstStyle/>
          <a:p>
            <a:pPr algn="just">
              <a:lnSpc>
                <a:spcPct val="75000"/>
              </a:lnSpc>
              <a:spcBef>
                <a:spcPts val="0"/>
              </a:spcBef>
              <a:spcAft>
                <a:spcPts val="0"/>
              </a:spcAft>
            </a:pPr>
            <a:r>
              <a:rPr lang="pt-PT" altLang="en-US" sz="1200">
                <a:solidFill>
                  <a:srgbClr val="008CBA"/>
                </a:solidFill>
              </a:rPr>
              <a:t>Par mer, air et le canal numérique le Cap-Vert relie vos affaires à 2,8 milliards de consommateurs sur 4 continents.</a:t>
            </a:r>
          </a:p>
        </p:txBody>
      </p:sp>
      <p:cxnSp>
        <p:nvCxnSpPr>
          <p:cNvPr id="304" name="Conexão Reta 303"/>
          <p:cNvCxnSpPr/>
          <p:nvPr/>
        </p:nvCxnSpPr>
        <p:spPr>
          <a:xfrm rot="5400000" flipH="1" flipV="1">
            <a:off x="4232275" y="51879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5" name="Conexão Reta 304"/>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306" name="Caixa de Texto 305"/>
          <p:cNvSpPr txBox="1"/>
          <p:nvPr/>
        </p:nvSpPr>
        <p:spPr>
          <a:xfrm>
            <a:off x="405130" y="425132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Position sur le marché</a:t>
            </a:r>
          </a:p>
        </p:txBody>
      </p:sp>
      <p:cxnSp>
        <p:nvCxnSpPr>
          <p:cNvPr id="307"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4" name="Caixa de Texto 393"/>
          <p:cNvSpPr txBox="1"/>
          <p:nvPr/>
        </p:nvSpPr>
        <p:spPr>
          <a:xfrm>
            <a:off x="1678940" y="1831340"/>
            <a:ext cx="2377440" cy="681355"/>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6 Pays</a:t>
            </a:r>
          </a:p>
          <a:p>
            <a:pPr>
              <a:lnSpc>
                <a:spcPct val="80000"/>
              </a:lnSpc>
              <a:spcBef>
                <a:spcPts val="0"/>
              </a:spcBef>
              <a:spcAft>
                <a:spcPts val="0"/>
              </a:spcAft>
            </a:pPr>
            <a:r>
              <a:rPr lang="pt-PT" altLang="en-US" sz="1200" i="1">
                <a:gradFill>
                  <a:gsLst>
                    <a:gs pos="0">
                      <a:srgbClr val="7B32B2"/>
                    </a:gs>
                    <a:gs pos="100000">
                      <a:srgbClr val="401A5D"/>
                    </a:gs>
                  </a:gsLst>
                  <a:lin scaled="0"/>
                </a:gradFill>
              </a:rPr>
              <a:t>68.267.839 hab</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14.624.555 Utilis. de l'Internet</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21.0 % Penetration [ % Pop.]</a:t>
            </a:r>
          </a:p>
        </p:txBody>
      </p:sp>
      <p:sp>
        <p:nvSpPr>
          <p:cNvPr id="393" name="Caixa de Texto 392"/>
          <p:cNvSpPr txBox="1"/>
          <p:nvPr/>
        </p:nvSpPr>
        <p:spPr>
          <a:xfrm>
            <a:off x="9617075" y="1240790"/>
            <a:ext cx="158877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15 Pays</a:t>
            </a:r>
          </a:p>
          <a:p>
            <a:pPr>
              <a:lnSpc>
                <a:spcPct val="80000"/>
              </a:lnSpc>
              <a:spcBef>
                <a:spcPts val="0"/>
              </a:spcBef>
              <a:spcAft>
                <a:spcPts val="0"/>
              </a:spcAft>
            </a:pPr>
            <a:r>
              <a:rPr lang="pt-PT" altLang="en-US" sz="1200" i="1">
                <a:gradFill>
                  <a:gsLst>
                    <a:gs pos="0">
                      <a:srgbClr val="7B32B2"/>
                    </a:gs>
                    <a:gs pos="100000">
                      <a:srgbClr val="401A5D"/>
                    </a:gs>
                  </a:gsLst>
                  <a:lin scaled="0"/>
                </a:gradFill>
              </a:rPr>
              <a:t>397.205.519 hab</a:t>
            </a:r>
          </a:p>
        </p:txBody>
      </p:sp>
      <p:sp>
        <p:nvSpPr>
          <p:cNvPr id="4" name="Caixa de Texto 3"/>
          <p:cNvSpPr txBox="1"/>
          <p:nvPr/>
        </p:nvSpPr>
        <p:spPr>
          <a:xfrm>
            <a:off x="9601835" y="1492885"/>
            <a:ext cx="2541905" cy="460375"/>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188.423.476 Utilis. de l'Internet</a:t>
            </a:r>
          </a:p>
          <a:p>
            <a:pPr algn="l"/>
            <a:r>
              <a:rPr lang="pt-PT" altLang="en-US" sz="1200" i="1">
                <a:gradFill>
                  <a:gsLst>
                    <a:gs pos="0">
                      <a:srgbClr val="7B32B2"/>
                    </a:gs>
                    <a:gs pos="100000">
                      <a:srgbClr val="401A5D"/>
                    </a:gs>
                  </a:gsLst>
                  <a:lin scaled="0"/>
                </a:gradFill>
              </a:rPr>
              <a:t>47</a:t>
            </a:r>
            <a:r>
              <a:rPr lang="pt-PT" altLang="en-US" sz="1200" i="1">
                <a:gradFill>
                  <a:gsLst>
                    <a:gs pos="0">
                      <a:srgbClr val="7B32B2"/>
                    </a:gs>
                    <a:gs pos="100000">
                      <a:srgbClr val="401A5D"/>
                    </a:gs>
                  </a:gsLst>
                  <a:lin scaled="0"/>
                </a:gradFill>
                <a:sym typeface="+mn-ea"/>
              </a:rPr>
              <a:t>.4 % Penetration [ % Pop.]</a:t>
            </a:r>
            <a:endParaRPr lang="pt-PT" altLang="en-US" sz="1200" i="1">
              <a:gradFill>
                <a:gsLst>
                  <a:gs pos="0">
                    <a:srgbClr val="7B32B2"/>
                  </a:gs>
                  <a:gs pos="100000">
                    <a:srgbClr val="401A5D"/>
                  </a:gs>
                </a:gsLst>
                <a:lin scaled="0"/>
              </a:gradFill>
            </a:endParaRPr>
          </a:p>
        </p:txBody>
      </p:sp>
      <p:sp>
        <p:nvSpPr>
          <p:cNvPr id="395" name="Caixa de Texto 394"/>
          <p:cNvSpPr txBox="1"/>
          <p:nvPr/>
        </p:nvSpPr>
        <p:spPr>
          <a:xfrm>
            <a:off x="10474960" y="4036695"/>
            <a:ext cx="158242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27 Pays</a:t>
            </a:r>
          </a:p>
          <a:p>
            <a:pPr>
              <a:lnSpc>
                <a:spcPct val="80000"/>
              </a:lnSpc>
              <a:spcBef>
                <a:spcPts val="0"/>
              </a:spcBef>
              <a:spcAft>
                <a:spcPts val="0"/>
              </a:spcAft>
            </a:pPr>
            <a:r>
              <a:rPr lang="pt-PT" altLang="en-US" sz="1200" i="1">
                <a:gradFill>
                  <a:gsLst>
                    <a:gs pos="0">
                      <a:srgbClr val="7B32B2"/>
                    </a:gs>
                    <a:gs pos="100000">
                      <a:srgbClr val="401A5D"/>
                    </a:gs>
                  </a:gsLst>
                  <a:lin scaled="0"/>
                </a:gradFill>
              </a:rPr>
              <a:t>513.635.012 hab</a:t>
            </a:r>
          </a:p>
        </p:txBody>
      </p:sp>
      <p:sp>
        <p:nvSpPr>
          <p:cNvPr id="3" name="Caixa de Texto 2"/>
          <p:cNvSpPr txBox="1"/>
          <p:nvPr/>
        </p:nvSpPr>
        <p:spPr>
          <a:xfrm>
            <a:off x="9776460" y="4404995"/>
            <a:ext cx="2382520" cy="460375"/>
          </a:xfrm>
          <a:prstGeom prst="rect">
            <a:avLst/>
          </a:prstGeom>
          <a:noFill/>
        </p:spPr>
        <p:txBody>
          <a:bodyPr wrap="square" rtlCol="0">
            <a:spAutoFit/>
          </a:bodyPr>
          <a:lstStyle/>
          <a:p>
            <a:r>
              <a:rPr lang="pt-PT" altLang="en-US" sz="1200" i="1">
                <a:gradFill>
                  <a:gsLst>
                    <a:gs pos="0">
                      <a:srgbClr val="7B32B2"/>
                    </a:gs>
                    <a:gs pos="100000">
                      <a:srgbClr val="401A5D"/>
                    </a:gs>
                  </a:gsLst>
                  <a:lin scaled="0"/>
                </a:gradFill>
              </a:rPr>
              <a:t>461.255.831</a:t>
            </a:r>
            <a:r>
              <a:rPr lang="pt-PT" altLang="en-US" sz="1200" i="1">
                <a:gradFill>
                  <a:gsLst>
                    <a:gs pos="0">
                      <a:srgbClr val="7B32B2"/>
                    </a:gs>
                    <a:gs pos="100000">
                      <a:srgbClr val="401A5D"/>
                    </a:gs>
                  </a:gsLst>
                  <a:lin scaled="0"/>
                </a:gradFill>
                <a:sym typeface="+mn-ea"/>
              </a:rPr>
              <a:t>Utilis. de l'Internet</a:t>
            </a:r>
          </a:p>
          <a:p>
            <a:r>
              <a:rPr lang="pt-PT" altLang="en-US" sz="1200" i="1">
                <a:gradFill>
                  <a:gsLst>
                    <a:gs pos="0">
                      <a:srgbClr val="7B32B2"/>
                    </a:gs>
                    <a:gs pos="100000">
                      <a:srgbClr val="401A5D"/>
                    </a:gs>
                  </a:gsLst>
                  <a:lin scaled="0"/>
                </a:gradFill>
              </a:rPr>
              <a:t>90.4 % Penetration [ % Pop.]</a:t>
            </a:r>
          </a:p>
        </p:txBody>
      </p:sp>
      <p:sp>
        <p:nvSpPr>
          <p:cNvPr id="396" name="Caixa de Texto 395"/>
          <p:cNvSpPr txBox="1"/>
          <p:nvPr/>
        </p:nvSpPr>
        <p:spPr>
          <a:xfrm>
            <a:off x="9685655" y="6264275"/>
            <a:ext cx="1799590" cy="275590"/>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333 812 486 hab</a:t>
            </a:r>
          </a:p>
        </p:txBody>
      </p:sp>
      <p:sp>
        <p:nvSpPr>
          <p:cNvPr id="11" name="Caixa de Texto 10"/>
          <p:cNvSpPr txBox="1"/>
          <p:nvPr/>
        </p:nvSpPr>
        <p:spPr>
          <a:xfrm>
            <a:off x="9674860" y="6466840"/>
            <a:ext cx="2508885" cy="368300"/>
          </a:xfrm>
          <a:prstGeom prst="rect">
            <a:avLst/>
          </a:prstGeom>
          <a:noFill/>
        </p:spPr>
        <p:txBody>
          <a:bodyPr wrap="square" rtlCol="0">
            <a:spAutoFit/>
          </a:bodyPr>
          <a:lstStyle/>
          <a:p>
            <a:pPr algn="l">
              <a:lnSpc>
                <a:spcPct val="75000"/>
              </a:lnSpc>
              <a:spcBef>
                <a:spcPts val="0"/>
              </a:spcBef>
              <a:spcAft>
                <a:spcPts val="0"/>
              </a:spcAft>
            </a:pPr>
            <a:r>
              <a:rPr lang="pt-PT" altLang="en-US" sz="1200" i="1">
                <a:gradFill>
                  <a:gsLst>
                    <a:gs pos="0">
                      <a:srgbClr val="7B32B2"/>
                    </a:gs>
                    <a:gs pos="100000">
                      <a:srgbClr val="401A5D"/>
                    </a:gs>
                  </a:gsLst>
                  <a:lin scaled="0"/>
                </a:gradFill>
              </a:rPr>
              <a:t>292.892.868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gn="l">
              <a:lnSpc>
                <a:spcPct val="75000"/>
              </a:lnSpc>
              <a:spcBef>
                <a:spcPts val="0"/>
              </a:spcBef>
              <a:spcAft>
                <a:spcPts val="0"/>
              </a:spcAft>
            </a:pPr>
            <a:r>
              <a:rPr lang="pt-PT" altLang="en-US" sz="1200" i="1">
                <a:gradFill>
                  <a:gsLst>
                    <a:gs pos="0">
                      <a:srgbClr val="7B32B2"/>
                    </a:gs>
                    <a:gs pos="100000">
                      <a:srgbClr val="401A5D"/>
                    </a:gs>
                  </a:gsLst>
                  <a:lin scaled="0"/>
                </a:gradFill>
                <a:sym typeface="+mn-ea"/>
              </a:rPr>
              <a:t>89.0 % Penetration [ % Pop.]</a:t>
            </a:r>
            <a:endParaRPr lang="pt-PT" altLang="en-US" sz="1200" i="1">
              <a:gradFill>
                <a:gsLst>
                  <a:gs pos="0">
                    <a:srgbClr val="7B32B2"/>
                  </a:gs>
                  <a:gs pos="100000">
                    <a:srgbClr val="401A5D"/>
                  </a:gs>
                </a:gsLst>
                <a:lin scaled="0"/>
              </a:gradFill>
            </a:endParaRPr>
          </a:p>
        </p:txBody>
      </p:sp>
      <p:pic>
        <p:nvPicPr>
          <p:cNvPr id="417" name="Imagem 416" descr="cplp map"/>
          <p:cNvPicPr>
            <a:picLocks noChangeAspect="1"/>
          </p:cNvPicPr>
          <p:nvPr/>
        </p:nvPicPr>
        <p:blipFill>
          <a:blip r:embed="rId7"/>
          <a:stretch>
            <a:fillRect/>
          </a:stretch>
        </p:blipFill>
        <p:spPr>
          <a:xfrm>
            <a:off x="3293745" y="5046980"/>
            <a:ext cx="2357120" cy="1407795"/>
          </a:xfrm>
          <a:prstGeom prst="rect">
            <a:avLst/>
          </a:prstGeom>
        </p:spPr>
      </p:pic>
      <p:sp>
        <p:nvSpPr>
          <p:cNvPr id="418" name="Caixa de Texto 417"/>
          <p:cNvSpPr txBox="1"/>
          <p:nvPr/>
        </p:nvSpPr>
        <p:spPr>
          <a:xfrm>
            <a:off x="3889375" y="6207125"/>
            <a:ext cx="2528570" cy="606425"/>
          </a:xfrm>
          <a:prstGeom prst="rect">
            <a:avLst/>
          </a:prstGeom>
          <a:noFill/>
        </p:spPr>
        <p:txBody>
          <a:bodyPr wrap="square" rtlCol="0">
            <a:spAutoFit/>
          </a:bodyPr>
          <a:lstStyle/>
          <a:p>
            <a:pPr>
              <a:lnSpc>
                <a:spcPct val="70000"/>
              </a:lnSpc>
              <a:spcBef>
                <a:spcPts val="0"/>
              </a:spcBef>
              <a:spcAft>
                <a:spcPts val="0"/>
              </a:spcAft>
            </a:pPr>
            <a:r>
              <a:rPr lang="pt-PT" altLang="en-US" sz="1200" i="1">
                <a:gradFill>
                  <a:gsLst>
                    <a:gs pos="0">
                      <a:srgbClr val="7B32B2"/>
                    </a:gs>
                    <a:gs pos="100000">
                      <a:srgbClr val="401A5D"/>
                    </a:gs>
                  </a:gsLst>
                  <a:lin scaled="0"/>
                </a:gradFill>
              </a:rPr>
              <a:t>9 Pays</a:t>
            </a:r>
          </a:p>
          <a:p>
            <a:pPr>
              <a:lnSpc>
                <a:spcPct val="70000"/>
              </a:lnSpc>
              <a:spcBef>
                <a:spcPts val="0"/>
              </a:spcBef>
              <a:spcAft>
                <a:spcPts val="0"/>
              </a:spcAft>
            </a:pPr>
            <a:r>
              <a:rPr lang="pt-PT" altLang="en-US" sz="1200" i="1">
                <a:gradFill>
                  <a:gsLst>
                    <a:gs pos="0">
                      <a:srgbClr val="7B32B2"/>
                    </a:gs>
                    <a:gs pos="100000">
                      <a:srgbClr val="401A5D"/>
                    </a:gs>
                  </a:gsLst>
                  <a:lin scaled="0"/>
                </a:gradFill>
              </a:rPr>
              <a:t>292.111.889 hab</a:t>
            </a:r>
          </a:p>
          <a:p>
            <a:pPr>
              <a:lnSpc>
                <a:spcPct val="70000"/>
              </a:lnSpc>
              <a:spcBef>
                <a:spcPts val="0"/>
              </a:spcBef>
              <a:spcAft>
                <a:spcPts val="0"/>
              </a:spcAft>
            </a:pPr>
            <a:r>
              <a:rPr lang="pt-PT" altLang="en-US" sz="1200" i="1">
                <a:gradFill>
                  <a:gsLst>
                    <a:gs pos="0">
                      <a:srgbClr val="7B32B2"/>
                    </a:gs>
                    <a:gs pos="100000">
                      <a:srgbClr val="401A5D"/>
                    </a:gs>
                  </a:gsLst>
                  <a:lin scaled="0"/>
                </a:gradFill>
              </a:rPr>
              <a:t>172.107.709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sym typeface="+mn-ea"/>
              </a:rPr>
              <a:t>61.4 % Penetração [ % Pop.]</a:t>
            </a:r>
            <a:endParaRPr lang="pt-PT" altLang="en-US" sz="1200" i="1">
              <a:gradFill>
                <a:gsLst>
                  <a:gs pos="0">
                    <a:srgbClr val="7B32B2"/>
                  </a:gs>
                  <a:gs pos="100000">
                    <a:srgbClr val="401A5D"/>
                  </a:gs>
                </a:gsLst>
                <a:lin scaled="0"/>
              </a:gradFill>
            </a:endParaRPr>
          </a:p>
        </p:txBody>
      </p:sp>
      <p:pic>
        <p:nvPicPr>
          <p:cNvPr id="390" name="Marcador de Posição da Imagem 389" descr="ECOWAS_members map"/>
          <p:cNvPicPr>
            <a:picLocks noGrp="1" noChangeAspect="1"/>
          </p:cNvPicPr>
          <p:nvPr>
            <p:ph type="pic" idx="15"/>
          </p:nvPr>
        </p:nvPicPr>
        <p:blipFill>
          <a:blip r:embed="rId8">
            <a:extLst>
              <a:ext uri="{96DAC541-7B7A-43D3-8B79-37D633B846F1}">
                <asvg:svgBlip xmlns:asvg="http://schemas.microsoft.com/office/drawing/2016/SVG/main" xmlns="" r:embed="rId9"/>
              </a:ext>
            </a:extLst>
          </a:blip>
          <a:stretch>
            <a:fillRect/>
          </a:stretch>
        </p:blipFill>
        <p:spPr>
          <a:xfrm>
            <a:off x="10100310" y="45085"/>
            <a:ext cx="1920240" cy="1593215"/>
          </a:xfrm>
          <a:prstGeom prst="rect">
            <a:avLst/>
          </a:prstGeom>
        </p:spPr>
      </p:pic>
      <p:pic>
        <p:nvPicPr>
          <p:cNvPr id="14" name="Marcador de Posição de Conteúdo 9" descr="map"/>
          <p:cNvPicPr>
            <a:picLocks noChangeAspect="1"/>
          </p:cNvPicPr>
          <p:nvPr/>
        </p:nvPicPr>
        <p:blipFill>
          <a:blip r:embed="rId10"/>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39" name="Marcador de Posição de Conteúdo 11" descr="map"/>
          <p:cNvPicPr>
            <a:picLocks noChangeAspect="1"/>
          </p:cNvPicPr>
          <p:nvPr/>
        </p:nvPicPr>
        <p:blipFill>
          <a:blip r:embed="rId11"/>
          <a:stretch>
            <a:fillRect/>
          </a:stretch>
        </p:blipFill>
        <p:spPr>
          <a:xfrm>
            <a:off x="9897745" y="1987550"/>
            <a:ext cx="2301875" cy="2170430"/>
          </a:xfrm>
          <a:prstGeom prst="rect">
            <a:avLst/>
          </a:prstGeom>
        </p:spPr>
      </p:pic>
      <p:cxnSp>
        <p:nvCxnSpPr>
          <p:cNvPr id="397" name="Conexão Reta 396"/>
          <p:cNvCxnSpPr>
            <a:stCxn id="399"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98"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99" name="Caixa de Texto 398"/>
          <p:cNvSpPr txBox="1"/>
          <p:nvPr/>
        </p:nvSpPr>
        <p:spPr>
          <a:xfrm>
            <a:off x="9276080" y="15240"/>
            <a:ext cx="1087755" cy="245110"/>
          </a:xfrm>
          <a:prstGeom prst="rect">
            <a:avLst/>
          </a:prstGeom>
          <a:noFill/>
        </p:spPr>
        <p:txBody>
          <a:bodyPr wrap="square" rtlCol="0">
            <a:spAutoFit/>
          </a:bodyPr>
          <a:lstStyle/>
          <a:p>
            <a:r>
              <a:rPr lang="pt-PT" altLang="en-US" sz="1000" b="1">
                <a:gradFill>
                  <a:gsLst>
                    <a:gs pos="0">
                      <a:srgbClr val="FE4444"/>
                    </a:gs>
                    <a:gs pos="100000">
                      <a:srgbClr val="832B2B"/>
                    </a:gs>
                  </a:gsLst>
                  <a:lin scaled="0"/>
                </a:gradFill>
              </a:rPr>
              <a:t>CABO VERDE</a:t>
            </a:r>
          </a:p>
        </p:txBody>
      </p:sp>
      <p:sp>
        <p:nvSpPr>
          <p:cNvPr id="400" name="Caixa de Texto 399"/>
          <p:cNvSpPr txBox="1"/>
          <p:nvPr/>
        </p:nvSpPr>
        <p:spPr>
          <a:xfrm>
            <a:off x="8920480" y="467995"/>
            <a:ext cx="1276350" cy="275590"/>
          </a:xfrm>
          <a:prstGeom prst="rect">
            <a:avLst/>
          </a:prstGeom>
          <a:noFill/>
        </p:spPr>
        <p:txBody>
          <a:bodyPr wrap="square" rtlCol="0">
            <a:spAutoFit/>
          </a:bodyPr>
          <a:lstStyle/>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p>
        </p:txBody>
      </p:sp>
      <p:cxnSp>
        <p:nvCxnSpPr>
          <p:cNvPr id="40" name="Conexão Reta Unidirecional 39"/>
          <p:cNvCxnSpPr>
            <a:stCxn id="399"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sp>
        <p:nvSpPr>
          <p:cNvPr id="44" name="Caixa de Texto 43"/>
          <p:cNvSpPr txBox="1"/>
          <p:nvPr/>
        </p:nvSpPr>
        <p:spPr>
          <a:xfrm>
            <a:off x="-27940" y="6667500"/>
            <a:ext cx="2069465" cy="245110"/>
          </a:xfrm>
          <a:prstGeom prst="rect">
            <a:avLst/>
          </a:prstGeom>
          <a:noFill/>
        </p:spPr>
        <p:txBody>
          <a:bodyPr wrap="square" rtlCol="0">
            <a:spAutoFit/>
          </a:bodyPr>
          <a:lstStyle/>
          <a:p>
            <a:pPr>
              <a:lnSpc>
                <a:spcPct val="100000"/>
              </a:lnSpc>
              <a:spcBef>
                <a:spcPts val="0"/>
              </a:spcBef>
              <a:spcAft>
                <a:spcPts val="0"/>
              </a:spcAft>
            </a:pPr>
            <a:r>
              <a:rPr lang="pt-PT" altLang="en-US" sz="1000" i="1">
                <a:solidFill>
                  <a:srgbClr val="008CBA"/>
                </a:solidFill>
              </a:rPr>
              <a:t>www.atlanticbusinessforum.com</a:t>
            </a:r>
          </a:p>
        </p:txBody>
      </p:sp>
      <p:sp>
        <p:nvSpPr>
          <p:cNvPr id="2"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8" name="CaixaDeTexto 67"/>
          <p:cNvSpPr txBox="1"/>
          <p:nvPr/>
        </p:nvSpPr>
        <p:spPr>
          <a:xfrm>
            <a:off x="3456940" y="1182370"/>
            <a:ext cx="8390255" cy="4799965"/>
          </a:xfrm>
          <a:prstGeom prst="rect">
            <a:avLst/>
          </a:prstGeom>
          <a:noFill/>
        </p:spPr>
        <p:txBody>
          <a:bodyPr wrap="square">
            <a:spAutoFit/>
          </a:bodyPr>
          <a:lstStyle/>
          <a:p>
            <a:pPr algn="just">
              <a:lnSpc>
                <a:spcPts val="1200"/>
              </a:lnSpc>
            </a:pPr>
            <a:r>
              <a:rPr lang="pt-PT" sz="1400" b="1" i="1" dirty="0">
                <a:solidFill>
                  <a:srgbClr val="008CBA"/>
                </a:solidFill>
                <a:latin typeface="Arial Narrow" panose="020B0606020202030204" pitchFamily="34" charset="0"/>
                <a:cs typeface="Times New Roman" panose="02020603050405020304" pitchFamily="18" charset="0"/>
              </a:rPr>
              <a:t>LES </a:t>
            </a:r>
            <a:r>
              <a:rPr lang="pt-PT" sz="1400" b="1" i="1" dirty="0" smtClean="0">
                <a:solidFill>
                  <a:srgbClr val="008CBA"/>
                </a:solidFill>
                <a:latin typeface="Arial Narrow" panose="020B0606020202030204" pitchFamily="34" charset="0"/>
                <a:sym typeface="+mn-ea"/>
              </a:rPr>
              <a:t>ÉTAPES </a:t>
            </a:r>
            <a:r>
              <a:rPr lang="pt-PT" sz="1400" b="1" i="1" dirty="0">
                <a:solidFill>
                  <a:srgbClr val="008CBA"/>
                </a:solidFill>
                <a:latin typeface="Arial Narrow" panose="020B0606020202030204" pitchFamily="34" charset="0"/>
                <a:sym typeface="+mn-ea"/>
              </a:rPr>
              <a:t>DU </a:t>
            </a:r>
            <a:r>
              <a:rPr lang="pt-PT" sz="1400" b="1" i="1" dirty="0">
                <a:solidFill>
                  <a:srgbClr val="008CBA"/>
                </a:solidFill>
                <a:latin typeface="Arial Narrow" panose="020B0606020202030204" pitchFamily="34" charset="0"/>
                <a:cs typeface="Times New Roman" panose="02020603050405020304" pitchFamily="18" charset="0"/>
              </a:rPr>
              <a:t>BUSINESS </a:t>
            </a:r>
            <a:r>
              <a:rPr lang="pt-PT" sz="1400" b="1" i="1" dirty="0" smtClean="0">
                <a:solidFill>
                  <a:srgbClr val="008CBA"/>
                </a:solidFill>
                <a:latin typeface="Arial Narrow" panose="020B0606020202030204" pitchFamily="34" charset="0"/>
                <a:cs typeface="Times New Roman" panose="02020603050405020304" pitchFamily="18" charset="0"/>
              </a:rPr>
              <a:t>ROUND</a:t>
            </a:r>
          </a:p>
          <a:p>
            <a:pPr algn="just">
              <a:lnSpc>
                <a:spcPts val="1200"/>
              </a:lnSpc>
            </a:pPr>
            <a:r>
              <a:rPr lang="fr-FR" sz="1200" dirty="0" smtClean="0">
                <a:latin typeface="Arial Narrow" panose="020B0606020202030204" pitchFamily="34" charset="0"/>
              </a:rPr>
              <a:t>Le</a:t>
            </a:r>
            <a:r>
              <a:rPr lang="fr-FR" sz="1200" dirty="0" smtClean="0">
                <a:solidFill>
                  <a:srgbClr val="FF0000"/>
                </a:solidFill>
                <a:latin typeface="Arial Narrow" panose="020B0606020202030204" pitchFamily="34" charset="0"/>
              </a:rPr>
              <a:t>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a:t>
            </a:r>
            <a:r>
              <a:rPr lang="fr-FR" sz="1200" dirty="0">
                <a:latin typeface="Arial Narrow" panose="020B0606020202030204" pitchFamily="34" charset="0"/>
              </a:rPr>
              <a:t>aura lieu le </a:t>
            </a:r>
            <a:r>
              <a:rPr lang="pt-PT" altLang="fr-FR" sz="1200" dirty="0">
                <a:latin typeface="Arial Narrow" panose="020B0606020202030204" pitchFamily="34" charset="0"/>
              </a:rPr>
              <a:t>09</a:t>
            </a:r>
            <a:r>
              <a:rPr lang="fr-FR" sz="1200" dirty="0">
                <a:latin typeface="Arial Narrow" panose="020B0606020202030204" pitchFamily="34" charset="0"/>
              </a:rPr>
              <a:t> </a:t>
            </a:r>
            <a:r>
              <a:rPr lang="pt-PT" altLang="fr-FR" sz="1200" dirty="0">
                <a:latin typeface="Arial Narrow" panose="020B0606020202030204" pitchFamily="34" charset="0"/>
              </a:rPr>
              <a:t>Juin</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de </a:t>
            </a:r>
            <a:r>
              <a:rPr lang="pt-PT" altLang="fr-FR" sz="1200" dirty="0">
                <a:latin typeface="Arial Narrow" panose="020B0606020202030204" pitchFamily="34" charset="0"/>
              </a:rPr>
              <a:t>08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à </a:t>
            </a:r>
            <a:r>
              <a:rPr lang="fr-FR" sz="1200" dirty="0" smtClean="0">
                <a:latin typeface="Arial Narrow" panose="020B0606020202030204" pitchFamily="34" charset="0"/>
              </a:rPr>
              <a:t>1</a:t>
            </a:r>
            <a:r>
              <a:rPr lang="pt-PT" sz="1200" dirty="0">
                <a:latin typeface="Arial Narrow" panose="020B0606020202030204" pitchFamily="34" charset="0"/>
              </a:rPr>
              <a:t>6</a:t>
            </a:r>
            <a:r>
              <a:rPr lang="fr-FR" sz="1200" dirty="0" smtClean="0">
                <a:latin typeface="Arial Narrow" panose="020B0606020202030204" pitchFamily="34" charset="0"/>
              </a:rPr>
              <a:t>h</a:t>
            </a:r>
            <a:r>
              <a:rPr lang="pt-PT" sz="1200" dirty="0">
                <a:latin typeface="Arial Narrow" panose="020B0606020202030204" pitchFamily="34" charset="0"/>
              </a:rPr>
              <a:t>0</a:t>
            </a:r>
            <a:r>
              <a:rPr lang="pt-PT" altLang="fr-FR" sz="1200" dirty="0" smtClean="0">
                <a:latin typeface="Arial Narrow" panose="020B0606020202030204" pitchFamily="34" charset="0"/>
              </a:rPr>
              <a:t>0</a:t>
            </a:r>
            <a:r>
              <a:rPr lang="fr-FR" sz="1200" dirty="0">
                <a:latin typeface="Arial Narrow" panose="020B0606020202030204" pitchFamily="34" charset="0"/>
              </a:rPr>
              <a:t>. Les participants doivent s'inscrire dans la catégorie Business </a:t>
            </a:r>
            <a:r>
              <a:rPr lang="fr-FR" sz="1200" dirty="0" err="1">
                <a:latin typeface="Arial Narrow" panose="020B0606020202030204" pitchFamily="34" charset="0"/>
              </a:rPr>
              <a:t>Executive</a:t>
            </a:r>
            <a:r>
              <a:rPr lang="fr-FR" sz="1200" dirty="0">
                <a:latin typeface="Arial Narrow" panose="020B0606020202030204" pitchFamily="34" charset="0"/>
              </a:rPr>
              <a:t>. Le Business Round se compose de trois étapes:</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1</a:t>
            </a:r>
            <a:r>
              <a:rPr lang="pt-PT" sz="1200" dirty="0">
                <a:latin typeface="Arial Narrow" panose="020B0606020202030204" pitchFamily="34" charset="0"/>
              </a:rPr>
              <a:t>: </a:t>
            </a:r>
            <a:r>
              <a:rPr lang="fr-FR" sz="1200" dirty="0">
                <a:latin typeface="Arial Narrow" panose="020B0606020202030204" pitchFamily="34" charset="0"/>
              </a:rPr>
              <a:t>Inscription des participants et soumission de leurs profils. Les participants, lors de leur inscription, doivent soumettre leur profil au Business Round </a:t>
            </a:r>
            <a:r>
              <a:rPr lang="fr-FR" sz="1200" dirty="0" smtClean="0">
                <a:latin typeface="Arial Narrow" panose="020B0606020202030204" pitchFamily="34" charset="0"/>
              </a:rPr>
              <a:t>à </a:t>
            </a:r>
            <a:r>
              <a:rPr lang="fr-FR" sz="1200" dirty="0">
                <a:latin typeface="Arial Narrow" panose="020B0606020202030204" pitchFamily="34" charset="0"/>
              </a:rPr>
              <a:t>partir d</a:t>
            </a:r>
            <a:r>
              <a:rPr lang="pt-PT" altLang="fr-FR" sz="1200" dirty="0">
                <a:latin typeface="Arial Narrow" panose="020B0606020202030204" pitchFamily="34" charset="0"/>
              </a:rPr>
              <a:t>e 01</a:t>
            </a:r>
            <a:r>
              <a:rPr lang="fr-FR" sz="1200" dirty="0">
                <a:latin typeface="Arial Narrow" panose="020B0606020202030204" pitchFamily="34" charset="0"/>
              </a:rPr>
              <a:t> </a:t>
            </a:r>
            <a:r>
              <a:rPr lang="pt-PT" sz="1200" dirty="0" smtClean="0">
                <a:latin typeface="Arial Narrow" panose="020B0606020202030204" pitchFamily="34" charset="0"/>
                <a:sym typeface="+mn-ea"/>
              </a:rPr>
              <a:t>Août</a:t>
            </a:r>
            <a:r>
              <a:rPr lang="fr-FR" sz="1200" dirty="0">
                <a:latin typeface="Arial Narrow" panose="020B0606020202030204" pitchFamily="34" charset="0"/>
              </a:rPr>
              <a:t> 20</a:t>
            </a:r>
            <a:r>
              <a:rPr lang="pt-PT" altLang="fr-FR" sz="1200" dirty="0">
                <a:latin typeface="Arial Narrow" panose="020B0606020202030204" pitchFamily="34" charset="0"/>
              </a:rPr>
              <a:t>20</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2</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Gestion et coordination des rencontres entre les participants inscrits au système, depuis le début des inscriptions jusqu'au </a:t>
            </a:r>
            <a:r>
              <a:rPr lang="pt-PT" altLang="fr-FR" sz="1200" dirty="0">
                <a:latin typeface="Arial Narrow" panose="020B0606020202030204" pitchFamily="34" charset="0"/>
              </a:rPr>
              <a:t>30 </a:t>
            </a:r>
            <a:r>
              <a:rPr lang="pt-PT" sz="1200" dirty="0" smtClean="0">
                <a:latin typeface="Arial Narrow" panose="020B0606020202030204" pitchFamily="34" charset="0"/>
                <a:sym typeface="+mn-ea"/>
              </a:rPr>
              <a:t>Avril </a:t>
            </a:r>
            <a:r>
              <a:rPr lang="fr-FR" sz="1200" dirty="0">
                <a:latin typeface="Arial Narrow" panose="020B0606020202030204" pitchFamily="34" charset="0"/>
              </a:rPr>
              <a:t>202</a:t>
            </a:r>
            <a:r>
              <a:rPr lang="pt-PT" altLang="fr-FR" sz="1200" dirty="0">
                <a:latin typeface="Arial Narrow" panose="020B0606020202030204" pitchFamily="34" charset="0"/>
              </a:rPr>
              <a:t>1</a:t>
            </a:r>
            <a:r>
              <a:rPr lang="fr-FR" sz="1200" dirty="0">
                <a:latin typeface="Arial Narrow" panose="020B0606020202030204" pitchFamily="34" charset="0"/>
              </a:rPr>
              <a:t>.</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3</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Le </a:t>
            </a:r>
            <a:r>
              <a:rPr lang="pt-PT" sz="1200" dirty="0">
                <a:latin typeface="Arial Narrow" panose="020B0606020202030204" pitchFamily="34" charset="0"/>
              </a:rPr>
              <a:t>15 </a:t>
            </a:r>
            <a:r>
              <a:rPr lang="pt-PT" altLang="fr-FR" sz="1200" dirty="0">
                <a:latin typeface="Arial Narrow" panose="020B0606020202030204" pitchFamily="34" charset="0"/>
              </a:rPr>
              <a:t>Mai</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l'ordre du jour de la réunion sera envoyé à tous les participants inscrits, en indiquant les profils des contreparties. Ceux-ci devraient également être enregistrés pour les réunions d'affaires prévues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À mesure que les inscriptions deviennent effectives, </a:t>
            </a:r>
            <a:r>
              <a:rPr lang="fr-FR" sz="1200" dirty="0" smtClean="0">
                <a:latin typeface="Arial Narrow" panose="020B0606020202030204" pitchFamily="34" charset="0"/>
              </a:rPr>
              <a:t>les candidats </a:t>
            </a:r>
            <a:r>
              <a:rPr lang="fr-FR" sz="1200" dirty="0">
                <a:latin typeface="Arial Narrow" panose="020B0606020202030204" pitchFamily="34" charset="0"/>
              </a:rPr>
              <a:t>recevront des mises à jour hebdomadaires sur les manifestations d'intérêt présentées pour les différents secteurs d'activité..</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rPr>
              <a:t>METHODOLOGIE </a:t>
            </a:r>
            <a:r>
              <a:rPr lang="pt-PT" sz="1200" b="1" i="1" dirty="0" smtClean="0">
                <a:solidFill>
                  <a:srgbClr val="008CBA"/>
                </a:solidFill>
              </a:rPr>
              <a:t>DE </a:t>
            </a:r>
            <a:r>
              <a:rPr lang="pt-PT" sz="1200" b="1" i="1" dirty="0">
                <a:solidFill>
                  <a:srgbClr val="008CBA"/>
                </a:solidFill>
              </a:rPr>
              <a:t>BUSINESS </a:t>
            </a:r>
            <a:r>
              <a:rPr lang="pt-PT" sz="1200" b="1" i="1" dirty="0" smtClean="0">
                <a:solidFill>
                  <a:srgbClr val="008CBA"/>
                </a:solidFill>
              </a:rPr>
              <a:t>ROUND</a:t>
            </a:r>
          </a:p>
          <a:p>
            <a:pPr algn="just"/>
            <a:r>
              <a:rPr lang="fr-FR" sz="1200" dirty="0">
                <a:latin typeface="Arial Narrow" panose="020B0606020202030204" pitchFamily="34" charset="0"/>
              </a:rPr>
              <a:t>Les réunions du Business Round seront coordonnées en fonction des profils et des objectifs de chaque dirigeant ou entrepreneur inscrit. La gestion sera assurée par une équipe qui utilisera à cet effet un logiciel spécialisé. Chaque participant peut générer directement un agenda spécifique en fonction de ses objectifs ou avec l'aide d'assistants. À cette fin, chaque dirigeant ou entrepreneur inscrit peut effectuer une analyse des entreprises et des entrepreneurs avec lesquels il souhaite rencontrer et demander une réunion via le système informatique. La réunion sera programmée si la contrepartie accepte la demande de réunion. Aucune réunion ne sera programmée sans que les objectifs spécifiques soient fixés à l'avance</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Cependant, il est important de préciser que l'Organisation ne garantit pas que les participants auront les réunions prévues, car le but du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est </a:t>
            </a:r>
            <a:r>
              <a:rPr lang="fr-FR" sz="1200" dirty="0">
                <a:latin typeface="Arial Narrow" panose="020B0606020202030204" pitchFamily="34" charset="0"/>
              </a:rPr>
              <a:t>de planifier et de coordonner des réunions importantes et de qualité avec des objectifs spécifiques et bien définis. La programmation et la coordination des réunions dépendent de l'existence d'une contrepartie disposée à rencontrer des représentants d'entreprises enregistrées ou d'entrepreneurs, avec des objectifs très clairs. Les participants doivent avoir des compétences en prise de décision.</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5" name="CaixaDeTexto 4"/>
          <p:cNvSpPr txBox="1"/>
          <p:nvPr/>
        </p:nvSpPr>
        <p:spPr>
          <a:xfrm>
            <a:off x="3395345" y="953135"/>
            <a:ext cx="8655685" cy="5734050"/>
          </a:xfrm>
          <a:prstGeom prst="rect">
            <a:avLst/>
          </a:prstGeom>
          <a:noFill/>
        </p:spPr>
        <p:txBody>
          <a:bodyPr wrap="square">
            <a:spAutoFit/>
          </a:bodyPr>
          <a:lstStyle/>
          <a:p>
            <a:pPr algn="just">
              <a:lnSpc>
                <a:spcPts val="1200"/>
              </a:lnSpc>
              <a:spcBef>
                <a:spcPts val="0"/>
              </a:spcBef>
              <a:spcAft>
                <a:spcPts val="0"/>
              </a:spcAft>
            </a:pPr>
            <a:r>
              <a:rPr lang="pt-PT" sz="1200" b="1" i="1" dirty="0">
                <a:solidFill>
                  <a:srgbClr val="008CBA"/>
                </a:solidFill>
                <a:latin typeface="Arial Narrow" panose="020B0606020202030204" pitchFamily="34" charset="0"/>
              </a:rPr>
              <a:t>AVANTAGES </a:t>
            </a:r>
            <a:r>
              <a:rPr lang="pt-PT" sz="1200" b="1" i="1" dirty="0" smtClean="0">
                <a:solidFill>
                  <a:srgbClr val="008CBA"/>
                </a:solidFill>
                <a:latin typeface="Arial Narrow" panose="020B0606020202030204" pitchFamily="34" charset="0"/>
              </a:rPr>
              <a:t>DU BUSINESS ROUND </a:t>
            </a:r>
          </a:p>
          <a:p>
            <a:pPr algn="just">
              <a:lnSpc>
                <a:spcPts val="1200"/>
              </a:lnSpc>
              <a:spcBef>
                <a:spcPts val="0"/>
              </a:spcBef>
              <a:spcAft>
                <a:spcPts val="0"/>
              </a:spcAft>
            </a:pPr>
            <a:r>
              <a:rPr lang="fr-FR" sz="1200" dirty="0">
                <a:latin typeface="Arial Narrow" panose="020B0606020202030204" pitchFamily="34" charset="0"/>
              </a:rPr>
              <a:t>Si votre entreprise ou activité est liée au commerce, à l'importation et à l'exportation, à la logistique, à l'investissement et à la participation des entreprises, exerce les fonctions de responsable de l'innovation, des technologies de l'information, du marketing, du commerce électronique, de l'agriculture, de l'élevage, du tourisme, de l'hôtellerie, de la formation ou du conseil, une table ronde d'affaires peut vous offrir d'importantes opportunités commerciales ainsi que vous aider à trouver des solutions pour développer votre marché en vous mettant en relation avec des partenaires stratégiques potentiels ou des partenaires dans un marché à fort potentiel et riche en </a:t>
            </a:r>
            <a:r>
              <a:rPr lang="fr-FR" sz="1200" dirty="0" smtClean="0">
                <a:latin typeface="Arial Narrow" panose="020B0606020202030204" pitchFamily="34" charset="0"/>
              </a:rPr>
              <a:t>opportunités d’affaire.</a:t>
            </a:r>
            <a:endParaRPr lang="pt-PT" sz="1200" dirty="0" smtClean="0">
              <a:latin typeface="Arial Narrow" panose="020B0606020202030204" pitchFamily="34" charset="0"/>
            </a:endParaRPr>
          </a:p>
          <a:p>
            <a:pPr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PRINCIPAUX AVANTAGES DE PARTICIPER AU BUSINESS ROUND SONT: </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Ga</a:t>
            </a:r>
            <a:r>
              <a:rPr lang="fr-FR" sz="1200" dirty="0" smtClean="0">
                <a:solidFill>
                  <a:schemeClr val="tx1"/>
                </a:solidFill>
                <a:latin typeface="Arial Narrow" panose="020B0606020202030204" pitchFamily="34" charset="0"/>
                <a:sym typeface="+mn-ea"/>
              </a:rPr>
              <a:t>gner </a:t>
            </a:r>
            <a:r>
              <a:rPr lang="fr-FR" sz="1200" dirty="0">
                <a:solidFill>
                  <a:schemeClr val="tx1"/>
                </a:solidFill>
                <a:latin typeface="Arial Narrow" panose="020B0606020202030204" pitchFamily="34" charset="0"/>
                <a:sym typeface="+mn-ea"/>
              </a:rPr>
              <a:t>du temps et de la logistique: chaque dirigeant ou chef d'entreprise, par le biais du Business Round, </a:t>
            </a:r>
            <a:r>
              <a:rPr lang="fr-FR" sz="1200" dirty="0" smtClean="0">
                <a:solidFill>
                  <a:schemeClr val="tx1"/>
                </a:solidFill>
                <a:latin typeface="Arial Narrow" panose="020B0606020202030204" pitchFamily="34" charset="0"/>
                <a:sym typeface="+mn-ea"/>
              </a:rPr>
              <a:t>peut </a:t>
            </a:r>
            <a:r>
              <a:rPr lang="fr-FR" sz="1200" dirty="0">
                <a:solidFill>
                  <a:schemeClr val="tx1"/>
                </a:solidFill>
                <a:latin typeface="Arial Narrow" panose="020B0606020202030204" pitchFamily="34" charset="0"/>
                <a:sym typeface="+mn-ea"/>
              </a:rPr>
              <a:t>effectuer jusqu'à 16 réunions de 30 minutes au cours </a:t>
            </a:r>
            <a:r>
              <a:rPr lang="fr-FR" sz="1200" dirty="0" smtClean="0">
                <a:solidFill>
                  <a:schemeClr val="tx1"/>
                </a:solidFill>
                <a:latin typeface="Arial Narrow" panose="020B0606020202030204" pitchFamily="34" charset="0"/>
                <a:sym typeface="+mn-ea"/>
              </a:rPr>
              <a:t>d</a:t>
            </a:r>
            <a:r>
              <a:rPr lang="pt-PT" sz="1200" dirty="0" smtClean="0">
                <a:solidFill>
                  <a:schemeClr val="tx1"/>
                </a:solidFill>
                <a:latin typeface="Arial Narrow" panose="020B0606020202030204" pitchFamily="34" charset="0"/>
                <a:sym typeface="+mn-ea"/>
              </a:rPr>
              <a:t>e la journée du</a:t>
            </a:r>
            <a:r>
              <a:rPr lang="fr-FR" sz="1200" dirty="0" smtClean="0">
                <a:solidFill>
                  <a:schemeClr val="tx1"/>
                </a:solidFill>
                <a:latin typeface="Arial Narrow" panose="020B0606020202030204" pitchFamily="34" charset="0"/>
                <a:sym typeface="+mn-ea"/>
              </a:rPr>
              <a:t> </a:t>
            </a:r>
            <a:r>
              <a:rPr lang="pt-PT" altLang="fr-FR" sz="1200" dirty="0">
                <a:solidFill>
                  <a:schemeClr val="tx1"/>
                </a:solidFill>
                <a:latin typeface="Arial Narrow" panose="020B0606020202030204" pitchFamily="34" charset="0"/>
                <a:sym typeface="+mn-ea"/>
              </a:rPr>
              <a:t>09</a:t>
            </a:r>
            <a:r>
              <a:rPr lang="pt-PT" altLang="fr-FR" sz="1200" dirty="0">
                <a:latin typeface="Arial Narrow" panose="020B0606020202030204" pitchFamily="34" charset="0"/>
                <a:sym typeface="+mn-ea"/>
              </a:rPr>
              <a:t> Juin</a:t>
            </a:r>
            <a:r>
              <a:rPr lang="fr-FR" sz="1200" dirty="0">
                <a:latin typeface="Arial Narrow" panose="020B0606020202030204" pitchFamily="34" charset="0"/>
                <a:sym typeface="+mn-ea"/>
              </a:rPr>
              <a:t> 202</a:t>
            </a:r>
            <a:r>
              <a:rPr lang="pt-PT" altLang="fr-FR" sz="1200" dirty="0">
                <a:latin typeface="Arial Narrow" panose="020B0606020202030204" pitchFamily="34" charset="0"/>
                <a:sym typeface="+mn-ea"/>
              </a:rPr>
              <a:t>1</a:t>
            </a:r>
            <a:r>
              <a:rPr lang="fr-FR" sz="1200" dirty="0">
                <a:latin typeface="Arial Narrow" panose="020B0606020202030204" pitchFamily="34" charset="0"/>
                <a:sym typeface="+mn-ea"/>
              </a:rPr>
              <a:t>, chacune des réunions est </a:t>
            </a:r>
            <a:r>
              <a:rPr lang="fr-FR" sz="1200" dirty="0" smtClean="0">
                <a:latin typeface="Arial Narrow" panose="020B0606020202030204" pitchFamily="34" charset="0"/>
                <a:sym typeface="+mn-ea"/>
              </a:rPr>
              <a:t>préparée </a:t>
            </a:r>
            <a:r>
              <a:rPr lang="fr-FR" sz="1200" dirty="0">
                <a:latin typeface="Arial Narrow" panose="020B0606020202030204" pitchFamily="34" charset="0"/>
                <a:sym typeface="+mn-ea"/>
              </a:rPr>
              <a:t>à l'avance, ce qui permettr</a:t>
            </a:r>
            <a:r>
              <a:rPr lang="fr-FR" sz="1200" dirty="0">
                <a:solidFill>
                  <a:schemeClr val="tx1"/>
                </a:solidFill>
                <a:latin typeface="Arial Narrow" panose="020B0606020202030204" pitchFamily="34" charset="0"/>
                <a:sym typeface="+mn-ea"/>
              </a:rPr>
              <a:t>a </a:t>
            </a:r>
            <a:r>
              <a:rPr lang="fr-FR" sz="1200" dirty="0" smtClean="0">
                <a:solidFill>
                  <a:schemeClr val="tx1"/>
                </a:solidFill>
                <a:latin typeface="Arial Narrow" panose="020B0606020202030204" pitchFamily="34" charset="0"/>
                <a:sym typeface="+mn-ea"/>
              </a:rPr>
              <a:t>d’atteindre de</a:t>
            </a:r>
            <a:r>
              <a:rPr lang="fr-FR" sz="1200" dirty="0" smtClean="0">
                <a:latin typeface="Arial Narrow" panose="020B0606020202030204" pitchFamily="34" charset="0"/>
                <a:sym typeface="+mn-ea"/>
              </a:rPr>
              <a:t>s </a:t>
            </a:r>
            <a:r>
              <a:rPr lang="fr-FR" sz="1200" dirty="0">
                <a:latin typeface="Arial Narrow" panose="020B0606020202030204" pitchFamily="34" charset="0"/>
                <a:sym typeface="+mn-ea"/>
              </a:rPr>
              <a:t>résultats selon les objectifs définis. Si votre entreprise </a:t>
            </a:r>
            <a:r>
              <a:rPr lang="fr-FR" sz="1200" dirty="0" smtClean="0">
                <a:latin typeface="Arial Narrow" panose="020B0606020202030204" pitchFamily="34" charset="0"/>
                <a:sym typeface="+mn-ea"/>
              </a:rPr>
              <a:t>inscrit, </a:t>
            </a:r>
            <a:r>
              <a:rPr lang="fr-FR" sz="1200" dirty="0">
                <a:latin typeface="Arial Narrow" panose="020B0606020202030204" pitchFamily="34" charset="0"/>
                <a:sym typeface="+mn-ea"/>
              </a:rPr>
              <a:t>par exemple, 4 dirigeants, elle peut organiser jusqu'à 64 réunions clés avec des dirigeants de 20 pays en une seule journée, ce qui dans d'autres circonstances signifierait des semaines, voire des mois de voyage, de séjour, de coordination et de temps requis. </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Éla</a:t>
            </a:r>
            <a:r>
              <a:rPr lang="fr-FR" sz="1200" dirty="0" smtClean="0">
                <a:solidFill>
                  <a:schemeClr val="tx1"/>
                </a:solidFill>
                <a:latin typeface="Arial Narrow" panose="020B0606020202030204" pitchFamily="34" charset="0"/>
                <a:sym typeface="+mn-ea"/>
              </a:rPr>
              <a:t>rgir </a:t>
            </a:r>
            <a:r>
              <a:rPr lang="fr-FR" sz="1200" dirty="0">
                <a:latin typeface="Arial Narrow" panose="020B0606020202030204" pitchFamily="34" charset="0"/>
                <a:sym typeface="+mn-ea"/>
              </a:rPr>
              <a:t>votre base de contacts commerciaux et </a:t>
            </a:r>
            <a:r>
              <a:rPr lang="fr-FR" sz="1200" dirty="0" smtClean="0">
                <a:latin typeface="Arial Narrow" panose="020B0606020202030204" pitchFamily="34" charset="0"/>
                <a:sym typeface="+mn-ea"/>
              </a:rPr>
              <a:t>rencont</a:t>
            </a:r>
            <a:r>
              <a:rPr lang="fr-FR" sz="1200" dirty="0" smtClean="0">
                <a:solidFill>
                  <a:schemeClr val="tx1"/>
                </a:solidFill>
                <a:latin typeface="Arial Narrow" panose="020B0606020202030204" pitchFamily="34" charset="0"/>
                <a:sym typeface="+mn-ea"/>
              </a:rPr>
              <a:t>rer </a:t>
            </a:r>
            <a:r>
              <a:rPr lang="fr-FR" sz="1200" dirty="0">
                <a:latin typeface="Arial Narrow" panose="020B0606020202030204" pitchFamily="34" charset="0"/>
                <a:sym typeface="+mn-ea"/>
              </a:rPr>
              <a:t>d'autres acteurs de votre secteur principal, en créant des alliances et des partenariats qui vous permettent d'élargir votre réseau commercial</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Éta</a:t>
            </a:r>
            <a:r>
              <a:rPr lang="fr-FR" sz="1200" dirty="0" smtClean="0">
                <a:solidFill>
                  <a:schemeClr val="tx1"/>
                </a:solidFill>
                <a:latin typeface="Arial Narrow" panose="020B0606020202030204" pitchFamily="34" charset="0"/>
                <a:sym typeface="+mn-ea"/>
              </a:rPr>
              <a:t>blir d</a:t>
            </a:r>
            <a:r>
              <a:rPr lang="fr-FR" sz="1200" dirty="0" smtClean="0">
                <a:latin typeface="Arial Narrow" panose="020B0606020202030204" pitchFamily="34" charset="0"/>
                <a:sym typeface="+mn-ea"/>
              </a:rPr>
              <a:t>es </a:t>
            </a:r>
            <a:r>
              <a:rPr lang="fr-FR" sz="1200" dirty="0">
                <a:latin typeface="Arial Narrow" panose="020B0606020202030204" pitchFamily="34" charset="0"/>
                <a:sym typeface="+mn-ea"/>
              </a:rPr>
              <a:t>contacts avec les principales entreprises et professionnels de votre secteur qui seraient autrement très difficiles à réaliser</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Dé</a:t>
            </a:r>
            <a:r>
              <a:rPr lang="fr-FR" sz="1200" dirty="0" smtClean="0">
                <a:solidFill>
                  <a:schemeClr val="tx1"/>
                </a:solidFill>
                <a:latin typeface="Arial Narrow" panose="020B0606020202030204" pitchFamily="34" charset="0"/>
                <a:sym typeface="+mn-ea"/>
              </a:rPr>
              <a:t>velopper </a:t>
            </a:r>
            <a:r>
              <a:rPr lang="fr-FR" sz="1200" dirty="0">
                <a:solidFill>
                  <a:schemeClr val="tx1"/>
                </a:solidFill>
                <a:latin typeface="Arial Narrow" panose="020B0606020202030204" pitchFamily="34" charset="0"/>
                <a:sym typeface="+mn-ea"/>
              </a:rPr>
              <a:t>v</a:t>
            </a:r>
            <a:r>
              <a:rPr lang="fr-FR" sz="1200" dirty="0">
                <a:latin typeface="Arial Narrow" panose="020B0606020202030204" pitchFamily="34" charset="0"/>
                <a:sym typeface="+mn-ea"/>
              </a:rPr>
              <a:t>os réseaux commerciaux et </a:t>
            </a:r>
            <a:r>
              <a:rPr lang="fr-FR" sz="1200" dirty="0" smtClean="0">
                <a:latin typeface="Arial Narrow" panose="020B0606020202030204" pitchFamily="34" charset="0"/>
                <a:sym typeface="+mn-ea"/>
              </a:rPr>
              <a:t>d’affaires </a:t>
            </a:r>
            <a:r>
              <a:rPr lang="fr-FR" sz="1200" dirty="0">
                <a:latin typeface="Arial Narrow" panose="020B0606020202030204" pitchFamily="34" charset="0"/>
                <a:sym typeface="+mn-ea"/>
              </a:rPr>
              <a:t>sur les marchés africains, américains et d'autres continents</a:t>
            </a:r>
            <a:r>
              <a:rPr lang="fr-FR" sz="1200" dirty="0" smtClean="0">
                <a:latin typeface="Arial Narrow" panose="020B0606020202030204" pitchFamily="34" charset="0"/>
                <a:sym typeface="+mn-ea"/>
              </a:rPr>
              <a:t>.</a:t>
            </a:r>
          </a:p>
          <a:p>
            <a:pPr lvl="0" algn="just">
              <a:lnSpc>
                <a:spcPts val="1200"/>
              </a:lnSpc>
              <a:spcBef>
                <a:spcPts val="0"/>
              </a:spcBef>
              <a:spcAft>
                <a:spcPts val="0"/>
              </a:spcAft>
            </a:pP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400" b="1" i="1" dirty="0">
                <a:solidFill>
                  <a:srgbClr val="008CBA"/>
                </a:solidFill>
                <a:latin typeface="Arial Narrow" panose="020B0606020202030204" pitchFamily="34" charset="0"/>
              </a:rPr>
              <a:t>SOUTIEN AUX </a:t>
            </a:r>
            <a:r>
              <a:rPr lang="fr-FR" sz="1400" b="1" i="1" dirty="0" smtClean="0">
                <a:solidFill>
                  <a:srgbClr val="008CBA"/>
                </a:solidFill>
                <a:latin typeface="Arial Narrow" panose="020B0606020202030204" pitchFamily="34" charset="0"/>
              </a:rPr>
              <a:t>AFFAIRES </a:t>
            </a:r>
            <a:r>
              <a:rPr lang="fr-FR" sz="1400" b="1" i="1" dirty="0">
                <a:solidFill>
                  <a:srgbClr val="008CBA"/>
                </a:solidFill>
                <a:latin typeface="Arial Narrow" panose="020B0606020202030204" pitchFamily="34" charset="0"/>
              </a:rPr>
              <a:t>ET INITIATIVES </a:t>
            </a:r>
            <a:r>
              <a:rPr lang="fr-FR" sz="1400" b="1" i="1" dirty="0" smtClean="0">
                <a:solidFill>
                  <a:srgbClr val="008CBA"/>
                </a:solidFill>
                <a:latin typeface="Arial Narrow" panose="020B0606020202030204" pitchFamily="34" charset="0"/>
              </a:rPr>
              <a:t>D'ENTREPRISE</a:t>
            </a:r>
          </a:p>
          <a:p>
            <a:pPr algn="just">
              <a:lnSpc>
                <a:spcPts val="1200"/>
              </a:lnSpc>
              <a:spcBef>
                <a:spcPts val="0"/>
              </a:spcBef>
              <a:spcAft>
                <a:spcPts val="0"/>
              </a:spcAft>
            </a:pP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et son réseau de partenaires stratégiques, «</a:t>
            </a:r>
            <a:r>
              <a:rPr lang="fr-FR" sz="1200" i="1" dirty="0">
                <a:latin typeface="Arial Narrow" panose="020B0606020202030204" pitchFamily="34" charset="0"/>
              </a:rPr>
              <a:t>ASSOCIATED PARTNERS</a:t>
            </a:r>
            <a:r>
              <a:rPr lang="fr-FR" sz="1200" dirty="0">
                <a:latin typeface="Arial Narrow" panose="020B0606020202030204" pitchFamily="34" charset="0"/>
              </a:rPr>
              <a:t>», soutiennent votre entreprise en vous aidant à vous positionner sur les marchés avant, pendant et après l'événement</a:t>
            </a:r>
            <a:r>
              <a:rPr lang="fr-FR" sz="1200" dirty="0" smtClean="0">
                <a:latin typeface="Arial Narrow" panose="020B0606020202030204" pitchFamily="34" charset="0"/>
              </a:rPr>
              <a:t>.</a:t>
            </a:r>
          </a:p>
          <a:p>
            <a:pPr algn="just">
              <a:lnSpc>
                <a:spcPts val="7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fr-FR" sz="1200" dirty="0">
                <a:latin typeface="Arial Narrow" panose="020B0606020202030204" pitchFamily="34" charset="0"/>
              </a:rPr>
              <a:t>Les partenaires, ci-après dénommés </a:t>
            </a:r>
            <a:r>
              <a:rPr lang="fr-FR" sz="1200" i="1" dirty="0">
                <a:latin typeface="Arial Narrow" panose="020B0606020202030204" pitchFamily="34" charset="0"/>
              </a:rPr>
              <a:t>PARTENAIRES ASSOCIÉS</a:t>
            </a:r>
            <a:r>
              <a:rPr lang="fr-FR" sz="1200" dirty="0">
                <a:latin typeface="Arial Narrow" panose="020B0606020202030204" pitchFamily="34" charset="0"/>
              </a:rPr>
              <a:t>, planifient, dirigent et coordonnent les activités liées à la commercialisation et à la vente des produits et / ou services gérés par </a:t>
            </a: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ainsi que le soutien aux entreprises et aux entrepreneurs dans les entreprises où ils opèrent</a:t>
            </a:r>
            <a:r>
              <a:rPr lang="fr-FR" sz="1200" dirty="0" smtClean="0">
                <a:latin typeface="Arial Narrow" panose="020B0606020202030204" pitchFamily="34" charset="0"/>
              </a:rPr>
              <a:t>.</a:t>
            </a:r>
            <a:endParaRPr lang="fr-FR" sz="1400" dirty="0" smtClean="0">
              <a:latin typeface="Arial Narrow" panose="020B0606020202030204" pitchFamily="34" charset="0"/>
            </a:endParaRPr>
          </a:p>
          <a:p>
            <a:pPr algn="just">
              <a:lnSpc>
                <a:spcPts val="1200"/>
              </a:lnSpc>
              <a:spcBef>
                <a:spcPts val="0"/>
              </a:spcBef>
              <a:spcAft>
                <a:spcPts val="0"/>
              </a:spcAft>
            </a:pPr>
            <a:endParaRPr lang="pt-PT" sz="1400" dirty="0" smtClean="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ACTIVITÉS DES PARTENAIRES </a:t>
            </a:r>
            <a:r>
              <a:rPr lang="fr-FR" sz="1200" b="1" i="1" dirty="0">
                <a:solidFill>
                  <a:srgbClr val="008CBA"/>
                </a:solidFill>
                <a:latin typeface="Arial Narrow" panose="020B0606020202030204" pitchFamily="34" charset="0"/>
              </a:rPr>
              <a:t>ASSOCIÉS </a:t>
            </a:r>
            <a:r>
              <a:rPr lang="fr-FR" sz="1200" b="1" i="1" dirty="0" smtClean="0">
                <a:solidFill>
                  <a:srgbClr val="008CBA"/>
                </a:solidFill>
                <a:latin typeface="Arial Narrow" panose="020B0606020202030204" pitchFamily="34" charset="0"/>
              </a:rPr>
              <a:t>CONSISTENT EN: </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La coordination des activités du réseau </a:t>
            </a:r>
            <a:r>
              <a:rPr lang="fr-FR" sz="1200" dirty="0" smtClean="0">
                <a:latin typeface="Arial Narrow" panose="020B0606020202030204" pitchFamily="34" charset="0"/>
              </a:rPr>
              <a:t>d'entreprises</a:t>
            </a:r>
            <a:r>
              <a:rPr lang="fr-FR" sz="1200" dirty="0" smtClean="0">
                <a:solidFill>
                  <a:srgbClr val="FF0000"/>
                </a:solidFill>
                <a:latin typeface="Arial Narrow" panose="020B0606020202030204" pitchFamily="34" charset="0"/>
              </a:rPr>
              <a:t> </a:t>
            </a:r>
            <a:r>
              <a:rPr lang="fr-FR" sz="1200" dirty="0">
                <a:latin typeface="Arial Narrow" panose="020B0606020202030204" pitchFamily="34" charset="0"/>
              </a:rPr>
              <a:t>dans la zone géographique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Définition et gestion du marché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Planification et ordonnancement des réunions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Enquête sur les opportunités et les besoins des entreprises du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Préparation</a:t>
            </a:r>
            <a:r>
              <a:rPr lang="pt-PT" sz="1200" dirty="0">
                <a:latin typeface="Arial Narrow" panose="020B0606020202030204" pitchFamily="34" charset="0"/>
              </a:rPr>
              <a:t> de la </a:t>
            </a:r>
            <a:r>
              <a:rPr lang="pt-PT" sz="1200" dirty="0" err="1">
                <a:latin typeface="Arial Narrow" panose="020B0606020202030204" pitchFamily="34" charset="0"/>
              </a:rPr>
              <a:t>proposition</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Les négociations avec les entités publiques chargées d'attirer les investissements étrangers dans le pays concerné, afin d'obtenir les </a:t>
            </a:r>
            <a:r>
              <a:rPr lang="fr-FR" sz="1200" dirty="0" smtClean="0">
                <a:latin typeface="Arial Narrow" panose="020B0606020202030204" pitchFamily="34" charset="0"/>
              </a:rPr>
              <a:t>bénéfices </a:t>
            </a:r>
            <a:r>
              <a:rPr lang="fr-FR" sz="1200" dirty="0">
                <a:latin typeface="Arial Narrow" panose="020B0606020202030204" pitchFamily="34" charset="0"/>
              </a:rPr>
              <a:t>et les avantages juridiques pour les entreprises intéressées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Assurance de la qualité des initiatives commerciales sur le territoire où les entreprises de réseau fonctionnent</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Analyse</a:t>
            </a:r>
            <a:r>
              <a:rPr lang="pt-PT" sz="1200" dirty="0">
                <a:latin typeface="Arial Narrow" panose="020B0606020202030204" pitchFamily="34" charset="0"/>
              </a:rPr>
              <a:t> de </a:t>
            </a:r>
            <a:r>
              <a:rPr lang="pt-PT" sz="1200" dirty="0" err="1">
                <a:latin typeface="Arial Narrow" panose="020B0606020202030204" pitchFamily="34" charset="0"/>
              </a:rPr>
              <a:t>marché</a:t>
            </a:r>
            <a:r>
              <a:rPr lang="pt-PT" sz="1200" dirty="0">
                <a:latin typeface="Arial Narrow" panose="020B0606020202030204" pitchFamily="34" charset="0"/>
              </a:rPr>
              <a:t>;</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Assurer les affaires entre les clients et les </a:t>
            </a:r>
            <a:r>
              <a:rPr lang="fr-FR" sz="1200" dirty="0" smtClean="0">
                <a:latin typeface="Arial Narrow" panose="020B0606020202030204" pitchFamily="34" charset="0"/>
              </a:rPr>
              <a:t>fournisseurs.</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 name="CaixaDeTexto 5"/>
          <p:cNvSpPr txBox="1"/>
          <p:nvPr/>
        </p:nvSpPr>
        <p:spPr>
          <a:xfrm>
            <a:off x="3843020" y="909320"/>
            <a:ext cx="8147685" cy="5844677"/>
          </a:xfrm>
          <a:prstGeom prst="rect">
            <a:avLst/>
          </a:prstGeom>
          <a:noFill/>
        </p:spPr>
        <p:txBody>
          <a:bodyPr wrap="square">
            <a:spAutoFit/>
          </a:bodyPr>
          <a:lstStyle/>
          <a:p>
            <a:pPr algn="just"/>
            <a:r>
              <a:rPr lang="fr-FR" sz="1400" b="1" i="1" dirty="0" smtClean="0">
                <a:solidFill>
                  <a:srgbClr val="008CBA"/>
                </a:solidFill>
                <a:latin typeface="Arial Narrow" panose="020B0606020202030204" pitchFamily="34" charset="0"/>
              </a:rPr>
              <a:t>LES RESPONSABILITÉS DES PARTENAIRES </a:t>
            </a:r>
            <a:r>
              <a:rPr lang="fr-FR" sz="1400" b="1" i="1" dirty="0">
                <a:solidFill>
                  <a:srgbClr val="008CBA"/>
                </a:solidFill>
                <a:latin typeface="Arial Narrow" panose="020B0606020202030204" pitchFamily="34" charset="0"/>
              </a:rPr>
              <a:t>ASSOCIÉS </a:t>
            </a:r>
            <a:r>
              <a:rPr lang="fr-FR" sz="1400" b="1" i="1" dirty="0" smtClean="0">
                <a:solidFill>
                  <a:srgbClr val="008CBA"/>
                </a:solidFill>
                <a:latin typeface="Arial Narrow" panose="020B0606020202030204" pitchFamily="34" charset="0"/>
              </a:rPr>
              <a:t>COMPRENNENT NOTAMMENT </a:t>
            </a:r>
            <a:r>
              <a:rPr lang="pt-PT" sz="1400" b="1" i="1" dirty="0" smtClean="0">
                <a:solidFill>
                  <a:srgbClr val="008CBA"/>
                </a:solidFill>
                <a:latin typeface="Arial Narrow" panose="020B0606020202030204" pitchFamily="34" charset="0"/>
              </a:rPr>
              <a:t>:</a:t>
            </a:r>
            <a:r>
              <a:rPr lang="pt-PT" sz="1400" b="1" i="1" dirty="0">
                <a:solidFill>
                  <a:srgbClr val="008CBA"/>
                </a:solidFill>
                <a:latin typeface="Arial Narrow" panose="020B0606020202030204" pitchFamily="34" charset="0"/>
              </a:rPr>
              <a:t> </a:t>
            </a:r>
          </a:p>
          <a:p>
            <a:pPr lvl="1" algn="just">
              <a:lnSpc>
                <a:spcPts val="1200"/>
              </a:lnSpc>
            </a:pPr>
            <a:r>
              <a:rPr lang="pt-PT" sz="1200" dirty="0">
                <a:solidFill>
                  <a:srgbClr val="008CBA"/>
                </a:solidFill>
                <a:latin typeface="Arial Narrow" panose="020B0606020202030204" pitchFamily="34" charset="0"/>
              </a:rPr>
              <a:t>■ </a:t>
            </a:r>
            <a:r>
              <a:rPr lang="fr-FR" sz="1400" dirty="0">
                <a:latin typeface="Arial Narrow" panose="020B0606020202030204" pitchFamily="34" charset="0"/>
              </a:rPr>
              <a:t>Coordination et gestion des intérêts des sociétés de réseau dans les domaines où elles opèrent</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800" dirty="0" smtClean="0">
                <a:solidFill>
                  <a:srgbClr val="FFFF00"/>
                </a:solidFill>
                <a:latin typeface="Arial Narrow" panose="020B0606020202030204" pitchFamily="34" charset="0"/>
              </a:rPr>
              <a:t> </a:t>
            </a:r>
            <a:r>
              <a:rPr lang="fr-FR" sz="1400" dirty="0">
                <a:latin typeface="Arial Narrow" panose="020B0606020202030204" pitchFamily="34" charset="0"/>
              </a:rPr>
              <a:t>Validation et suivi des propositions soumises par les sociétés du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Suivi des affaires </a:t>
            </a:r>
            <a:r>
              <a:rPr lang="fr-FR" sz="1400" dirty="0" smtClean="0">
                <a:latin typeface="Arial Narrow" panose="020B0606020202030204" pitchFamily="34" charset="0"/>
              </a:rPr>
              <a:t>promues </a:t>
            </a:r>
            <a:r>
              <a:rPr lang="fr-FR" sz="1400" dirty="0">
                <a:latin typeface="Arial Narrow" panose="020B0606020202030204" pitchFamily="34" charset="0"/>
              </a:rPr>
              <a:t>par les sociétés de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de rapports périodiques et promotion d'informations sur les opportunités commerciales et les partenariats avec le secteur privé dans leurs pays </a:t>
            </a:r>
            <a:r>
              <a:rPr lang="fr-FR" sz="1400" dirty="0" smtClean="0">
                <a:latin typeface="Arial Narrow" panose="020B0606020202030204" pitchFamily="34" charset="0"/>
              </a:rPr>
              <a:t>respectifs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Surveiller la satisfaction des entreprises locales dans le réseau d'entreprises</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des solutions et des conditions pour la livraison de produits et services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Mise à jour de la base de données des clients, fournisseurs et sociétés de réseau en général</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une liste de produits prioritaires sur le marché sous leur coordination</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d'un rapport périodique sur les besoins du marché </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Définir des campagnes de promotion pour </a:t>
            </a:r>
            <a:r>
              <a:rPr lang="fr-FR" sz="1400" dirty="0" smtClean="0">
                <a:latin typeface="Arial Narrow" panose="020B0606020202030204" pitchFamily="34" charset="0"/>
              </a:rPr>
              <a:t>leur </a:t>
            </a:r>
            <a:r>
              <a:rPr lang="fr-FR" sz="1400" dirty="0">
                <a:latin typeface="Arial Narrow" panose="020B0606020202030204" pitchFamily="34" charset="0"/>
              </a:rPr>
              <a:t>territoire d'affaires</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S'assurer que les objectifs de vente sont atteints, définir et suivre les écarts, mettre en place des actions correctives si nécessaire</a:t>
            </a:r>
            <a:r>
              <a:rPr lang="pt-PT" sz="1400" dirty="0" smtClean="0">
                <a:latin typeface="Arial Narrow" panose="020B0606020202030204" pitchFamily="34" charset="0"/>
              </a:rPr>
              <a:t>;</a:t>
            </a:r>
            <a:r>
              <a:rPr lang="pt-PT" sz="1400" dirty="0">
                <a:latin typeface="Arial Narrow" panose="020B0606020202030204" pitchFamily="34" charset="0"/>
              </a:rPr>
              <a:t> </a:t>
            </a:r>
          </a:p>
          <a:p>
            <a:pPr lvl="1" algn="just">
              <a:lnSpc>
                <a:spcPts val="1200"/>
              </a:lnSpc>
            </a:pPr>
            <a:endParaRPr lang="pt-PT" sz="8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Etudier et analyser les différents segments de marché et canaux de distribution, proposer des politiques à adopter</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Créer et suivre la mise en œuvre d'un plan </a:t>
            </a:r>
            <a:r>
              <a:rPr lang="pt-PT" altLang="fr-FR" sz="1400" dirty="0">
                <a:latin typeface="Arial Narrow" panose="020B0606020202030204" pitchFamily="34" charset="0"/>
              </a:rPr>
              <a:t>de </a:t>
            </a:r>
            <a:r>
              <a:rPr lang="fr-FR" sz="1400" dirty="0">
                <a:latin typeface="Arial Narrow" panose="020B0606020202030204" pitchFamily="34" charset="0"/>
              </a:rPr>
              <a:t>marketing </a:t>
            </a:r>
            <a:r>
              <a:rPr lang="fr-FR" sz="1400" dirty="0" smtClean="0">
                <a:latin typeface="Arial Narrow" panose="020B0606020202030204" pitchFamily="34" charset="0"/>
              </a:rPr>
              <a:t>régulier</a:t>
            </a:r>
            <a:r>
              <a:rPr lang="pt-PT" sz="1400" dirty="0" smtClean="0">
                <a:latin typeface="Arial Narrow" panose="020B0606020202030204" pitchFamily="34" charset="0"/>
              </a:rPr>
              <a:t>.</a:t>
            </a:r>
            <a:endParaRPr lang="pt-PT" sz="1400" dirty="0">
              <a:latin typeface="Arial Narrow" panose="020B0606020202030204" pitchFamily="34" charset="0"/>
            </a:endParaRPr>
          </a:p>
          <a:p>
            <a:pPr algn="just">
              <a:lnSpc>
                <a:spcPct val="85000"/>
              </a:lnSpc>
              <a:spcBef>
                <a:spcPts val="0"/>
              </a:spcBef>
              <a:spcAft>
                <a:spcPts val="0"/>
              </a:spcAft>
            </a:pPr>
            <a:r>
              <a:rPr lang="pt-PT" sz="1400" dirty="0">
                <a:latin typeface="Arial Narrow" panose="020B0606020202030204" pitchFamily="34" charset="0"/>
              </a:rPr>
              <a:t> </a:t>
            </a:r>
          </a:p>
          <a:p>
            <a:pPr algn="just"/>
            <a:r>
              <a:rPr lang="fr-FR" sz="1400" dirty="0">
                <a:latin typeface="Arial Narrow" panose="020B0606020202030204" pitchFamily="34" charset="0"/>
              </a:rPr>
              <a:t>Pour l'événement de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dirty="0">
                <a:latin typeface="Arial Narrow" panose="020B0606020202030204" pitchFamily="34" charset="0"/>
              </a:rPr>
              <a:t> au Cap-Vert, le Business Round </a:t>
            </a:r>
            <a:r>
              <a:rPr lang="fr-FR" sz="1400" dirty="0" smtClean="0">
                <a:latin typeface="Arial Narrow" panose="020B0606020202030204" pitchFamily="34" charset="0"/>
              </a:rPr>
              <a:t>se </a:t>
            </a:r>
            <a:r>
              <a:rPr lang="fr-FR" sz="1400" dirty="0">
                <a:latin typeface="Arial Narrow" panose="020B0606020202030204" pitchFamily="34" charset="0"/>
              </a:rPr>
              <a:t>tiendra le </a:t>
            </a:r>
            <a:r>
              <a:rPr lang="pt-PT" altLang="fr-FR" sz="1400" dirty="0">
                <a:latin typeface="Arial Narrow" panose="020B0606020202030204" pitchFamily="34" charset="0"/>
              </a:rPr>
              <a:t>09</a:t>
            </a:r>
            <a:r>
              <a:rPr lang="fr-FR" sz="1400" dirty="0">
                <a:latin typeface="Arial Narrow" panose="020B0606020202030204" pitchFamily="34" charset="0"/>
              </a:rPr>
              <a:t>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dirty="0">
                <a:latin typeface="Arial Narrow" panose="020B0606020202030204" pitchFamily="34" charset="0"/>
              </a:rPr>
              <a:t>, </a:t>
            </a:r>
            <a:r>
              <a:rPr lang="fr-FR" sz="1400" dirty="0" smtClean="0">
                <a:latin typeface="Arial Narrow" panose="020B0606020202030204" pitchFamily="34" charset="0"/>
              </a:rPr>
              <a:t>de </a:t>
            </a:r>
            <a:r>
              <a:rPr lang="fr-FR" sz="1400" dirty="0">
                <a:latin typeface="Arial Narrow" panose="020B0606020202030204" pitchFamily="34" charset="0"/>
              </a:rPr>
              <a:t>0</a:t>
            </a:r>
            <a:r>
              <a:rPr lang="pt-PT" altLang="fr-FR" sz="1400" dirty="0">
                <a:latin typeface="Arial Narrow" panose="020B0606020202030204" pitchFamily="34" charset="0"/>
              </a:rPr>
              <a:t>8</a:t>
            </a:r>
            <a:r>
              <a:rPr lang="fr-FR" sz="1400" dirty="0">
                <a:latin typeface="Arial Narrow" panose="020B0606020202030204" pitchFamily="34" charset="0"/>
              </a:rPr>
              <a:t>h00 à </a:t>
            </a:r>
            <a:r>
              <a:rPr lang="fr-FR" sz="1400" dirty="0" smtClean="0">
                <a:latin typeface="Arial Narrow" panose="020B0606020202030204" pitchFamily="34" charset="0"/>
              </a:rPr>
              <a:t>1</a:t>
            </a:r>
            <a:r>
              <a:rPr lang="pt-PT" sz="1400" dirty="0">
                <a:latin typeface="Arial Narrow" panose="020B0606020202030204" pitchFamily="34" charset="0"/>
              </a:rPr>
              <a:t>6</a:t>
            </a:r>
            <a:r>
              <a:rPr lang="fr-FR" sz="1400" dirty="0" smtClean="0">
                <a:latin typeface="Arial Narrow" panose="020B0606020202030204" pitchFamily="34" charset="0"/>
              </a:rPr>
              <a:t>h</a:t>
            </a:r>
            <a:r>
              <a:rPr lang="pt-PT" sz="1400" dirty="0">
                <a:latin typeface="Arial Narrow" panose="020B0606020202030204" pitchFamily="34" charset="0"/>
              </a:rPr>
              <a:t>0</a:t>
            </a:r>
            <a:r>
              <a:rPr lang="fr-FR" sz="1400" dirty="0" smtClean="0">
                <a:latin typeface="Arial Narrow" panose="020B0606020202030204" pitchFamily="34" charset="0"/>
              </a:rPr>
              <a:t>0</a:t>
            </a:r>
            <a:r>
              <a:rPr lang="fr-FR" sz="1400" dirty="0">
                <a:latin typeface="Arial Narrow" panose="020B0606020202030204" pitchFamily="34" charset="0"/>
              </a:rPr>
              <a:t>.</a:t>
            </a:r>
            <a:endParaRPr lang="pt-PT" sz="1400" dirty="0">
              <a:latin typeface="Arial Narrow" panose="020B0606020202030204" pitchFamily="34" charset="0"/>
            </a:endParaRPr>
          </a:p>
          <a:p>
            <a:pPr algn="just">
              <a:lnSpc>
                <a:spcPct val="85000"/>
              </a:lnSpc>
              <a:spcBef>
                <a:spcPts val="0"/>
              </a:spcBef>
              <a:spcAft>
                <a:spcPts val="0"/>
              </a:spcAft>
            </a:pPr>
            <a:endParaRPr lang="pt-PT" sz="1400" dirty="0" smtClean="0">
              <a:latin typeface="Arial Narrow" panose="020B0606020202030204" pitchFamily="34" charset="0"/>
            </a:endParaRPr>
          </a:p>
          <a:p>
            <a:pPr algn="just"/>
            <a:r>
              <a:rPr lang="fr-FR" sz="1400" dirty="0">
                <a:latin typeface="Arial Narrow" panose="020B0606020202030204" pitchFamily="34" charset="0"/>
              </a:rPr>
              <a:t>Les fonctions des </a:t>
            </a:r>
            <a:r>
              <a:rPr lang="fr-FR" sz="1400" i="1" dirty="0">
                <a:latin typeface="Arial Narrow" panose="020B0606020202030204" pitchFamily="34" charset="0"/>
              </a:rPr>
              <a:t>PARTENAIRES ASSOCIÉS</a:t>
            </a:r>
            <a:r>
              <a:rPr lang="fr-FR" sz="1400" dirty="0">
                <a:latin typeface="Arial Narrow" panose="020B0606020202030204" pitchFamily="34" charset="0"/>
              </a:rPr>
              <a:t> sont très importantes, et dans chaque pays où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fr-FR" sz="1400" dirty="0">
                <a:latin typeface="Arial Narrow" panose="020B0606020202030204" pitchFamily="34" charset="0"/>
              </a:rPr>
              <a:t> opère, il y aura une équipe coordonnée par un </a:t>
            </a:r>
            <a:r>
              <a:rPr lang="fr-FR" sz="1400" i="1" dirty="0">
                <a:latin typeface="Arial Narrow" panose="020B0606020202030204" pitchFamily="34" charset="0"/>
              </a:rPr>
              <a:t>PARTENAIRE ASSOCIÉ</a:t>
            </a:r>
            <a:r>
              <a:rPr lang="fr-FR" sz="1400" dirty="0">
                <a:latin typeface="Arial Narrow" panose="020B0606020202030204" pitchFamily="34" charset="0"/>
              </a:rPr>
              <a:t>, complétant son action avec celle de responsable représentant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pt-PT" sz="1200" dirty="0" smtClean="0">
                <a:latin typeface="Arial Narrow" panose="020B0606020202030204" pitchFamily="34" charset="0"/>
              </a:rPr>
              <a:t>. </a:t>
            </a:r>
            <a:r>
              <a:rPr lang="pt-PT" sz="1200" dirty="0">
                <a:latin typeface="Arial Narrow" panose="020B0606020202030204"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6" name="Imagem 5"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8" name="Imagem 7"/>
          <p:cNvPicPr>
            <a:picLocks noChangeAspect="1"/>
          </p:cNvPicPr>
          <p:nvPr/>
        </p:nvPicPr>
        <p:blipFill>
          <a:blip r:embed="rId4"/>
          <a:stretch>
            <a:fillRect/>
          </a:stretch>
        </p:blipFill>
        <p:spPr>
          <a:xfrm>
            <a:off x="315595" y="1340485"/>
            <a:ext cx="2413000" cy="1356995"/>
          </a:xfrm>
          <a:prstGeom prst="rect">
            <a:avLst/>
          </a:prstGeom>
        </p:spPr>
      </p:pic>
      <p:sp>
        <p:nvSpPr>
          <p:cNvPr id="9" name="CaixaDeTexto 3"/>
          <p:cNvSpPr txBox="1"/>
          <p:nvPr/>
        </p:nvSpPr>
        <p:spPr>
          <a:xfrm>
            <a:off x="3559810" y="1524000"/>
            <a:ext cx="7131685" cy="193802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ASSISTANCE JURIDIQUE ET INTERPRÈTE</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Deux équipes spécialisées seront en permanence à la disposition des participants au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tout au long de la journée du 9 juin 2021:</a:t>
            </a:r>
          </a:p>
          <a:p>
            <a:pPr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1.</a:t>
            </a:r>
            <a:r>
              <a:rPr sz="1200" dirty="0">
                <a:latin typeface="Arial Narrow" panose="020B0606020202030204" pitchFamily="34" charset="0"/>
                <a:sym typeface="+mn-ea"/>
              </a:rPr>
              <a:t> Une équipe d'interprètes en trois langues: portugais; Français et anglais; et</a:t>
            </a:r>
          </a:p>
          <a:p>
            <a:pPr lvl="1"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2. </a:t>
            </a:r>
            <a:r>
              <a:rPr sz="1200" dirty="0">
                <a:latin typeface="Arial Narrow" panose="020B0606020202030204" pitchFamily="34" charset="0"/>
                <a:sym typeface="+mn-ea"/>
              </a:rPr>
              <a:t>Une équipe juridique.</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Ces deux équipes resteront disponibles, après l'événement et pendant tout le temps, pour accompagner les participants dans la formalisation et la consolidation des affaires sur le marché de la </a:t>
            </a:r>
            <a:r>
              <a:rPr sz="1200" i="1" dirty="0">
                <a:latin typeface="Arial Narrow" panose="020B0606020202030204" pitchFamily="34" charset="0"/>
                <a:sym typeface="+mn-ea"/>
              </a:rPr>
              <a:t>CEDEAO</a:t>
            </a:r>
            <a:r>
              <a:rPr sz="1200" dirty="0">
                <a:latin typeface="Arial Narrow" panose="020B0606020202030204" pitchFamily="34" charset="0"/>
                <a:sym typeface="+mn-ea"/>
              </a:rPr>
              <a:t>.</a:t>
            </a:r>
          </a:p>
        </p:txBody>
      </p:sp>
      <p:sp>
        <p:nvSpPr>
          <p:cNvPr id="1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pic>
        <p:nvPicPr>
          <p:cNvPr id="13" name="Imagem 12" descr="logo"/>
          <p:cNvPicPr>
            <a:picLocks noChangeAspect="1"/>
          </p:cNvPicPr>
          <p:nvPr/>
        </p:nvPicPr>
        <p:blipFill>
          <a:blip r:embed="rId5"/>
          <a:stretch>
            <a:fillRect/>
          </a:stretch>
        </p:blipFill>
        <p:spPr>
          <a:xfrm>
            <a:off x="9074150" y="124460"/>
            <a:ext cx="3107055" cy="681990"/>
          </a:xfrm>
          <a:prstGeom prst="rect">
            <a:avLst/>
          </a:prstGeom>
        </p:spPr>
      </p:pic>
      <p:pic>
        <p:nvPicPr>
          <p:cNvPr id="14" name="Imagem 13" descr="logo"/>
          <p:cNvPicPr>
            <a:picLocks noChangeAspect="1"/>
          </p:cNvPicPr>
          <p:nvPr/>
        </p:nvPicPr>
        <p:blipFill>
          <a:blip r:embed="rId6"/>
          <a:stretch>
            <a:fillRect/>
          </a:stretch>
        </p:blipFill>
        <p:spPr>
          <a:xfrm>
            <a:off x="-10795" y="120650"/>
            <a:ext cx="4168140" cy="915035"/>
          </a:xfrm>
          <a:prstGeom prst="rect">
            <a:avLst/>
          </a:prstGeom>
        </p:spPr>
      </p:pic>
      <p:pic>
        <p:nvPicPr>
          <p:cNvPr id="16" name="Imagem 15"/>
          <p:cNvPicPr>
            <a:picLocks noChangeAspect="1"/>
          </p:cNvPicPr>
          <p:nvPr/>
        </p:nvPicPr>
        <p:blipFill>
          <a:blip r:embed="rId7"/>
          <a:stretch>
            <a:fillRect/>
          </a:stretch>
        </p:blipFill>
        <p:spPr>
          <a:xfrm>
            <a:off x="6874510" y="469265"/>
            <a:ext cx="1379855" cy="1240155"/>
          </a:xfrm>
          <a:prstGeom prst="rect">
            <a:avLst/>
          </a:prstGeom>
        </p:spPr>
      </p:pic>
      <p:sp>
        <p:nvSpPr>
          <p:cNvPr id="17" name="Caixa de Texto 16"/>
          <p:cNvSpPr txBox="1"/>
          <p:nvPr/>
        </p:nvSpPr>
        <p:spPr>
          <a:xfrm>
            <a:off x="4334510" y="3716020"/>
            <a:ext cx="4354830" cy="860425"/>
          </a:xfrm>
          <a:prstGeom prst="rect">
            <a:avLst/>
          </a:prstGeom>
          <a:noFill/>
        </p:spPr>
        <p:txBody>
          <a:bodyPr wrap="square" rtlCol="0" anchor="t">
            <a:spAutoFit/>
          </a:bodyPr>
          <a:lstStyle/>
          <a:p>
            <a:pPr algn="just"/>
            <a:r>
              <a:rPr lang="pt-PT" altLang="en-US" sz="1400" i="1">
                <a:solidFill>
                  <a:srgbClr val="008CBA"/>
                </a:solidFill>
              </a:rPr>
              <a:t>L'Aide Juridique pour les Entreprises</a:t>
            </a:r>
          </a:p>
          <a:p>
            <a:pPr algn="just"/>
            <a:r>
              <a:rPr lang="pt-PT" altLang="en-US" sz="1200">
                <a:latin typeface="Arial Narrow" panose="020B0606020202030204" pitchFamily="34" charset="0"/>
                <a:cs typeface="Arial Narrow" panose="020B0606020202030204" pitchFamily="34" charset="0"/>
              </a:rPr>
              <a:t>Avec l'assurance protection juridique des spécialistes, vous avez tout en main en tant qu'entrepreneur pour faire face à des questions juridiques de toute nature, dans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19" name="Caixa de Texto 18"/>
          <p:cNvSpPr txBox="1"/>
          <p:nvPr/>
        </p:nvSpPr>
        <p:spPr>
          <a:xfrm>
            <a:off x="5083810" y="5001895"/>
            <a:ext cx="4784090" cy="829945"/>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En tant que participant à </a:t>
            </a:r>
            <a:r>
              <a:rPr lang="pt-PT" altLang="en-US" sz="1200" i="1">
                <a:solidFill>
                  <a:srgbClr val="008CBA"/>
                </a:solidFill>
                <a:latin typeface="Arial Narrow" panose="020B0606020202030204" pitchFamily="34" charset="0"/>
                <a:cs typeface="Arial Narrow" panose="020B0606020202030204" pitchFamily="34" charset="0"/>
              </a:rPr>
              <a:t>ATLANTIC BUSINESS FORUM</a:t>
            </a:r>
            <a:r>
              <a:rPr lang="pt-PT" altLang="en-US" sz="1200">
                <a:latin typeface="Arial Narrow" panose="020B0606020202030204" pitchFamily="34" charset="0"/>
                <a:cs typeface="Arial Narrow" panose="020B0606020202030204" pitchFamily="34" charset="0"/>
              </a:rPr>
              <a:t>, concentrez-vous sur votre entreprise et vos affaires, des spécialistes prennent en main avec sagesse toutes les questions juridiques et fiscales, pour vous et pour votre entreprise, pour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21" name="CaixaDeTexto 67"/>
          <p:cNvSpPr txBox="1"/>
          <p:nvPr/>
        </p:nvSpPr>
        <p:spPr>
          <a:xfrm>
            <a:off x="9726930" y="3767455"/>
            <a:ext cx="246634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ÎLE DE SANTIAGO</a:t>
            </a:r>
          </a:p>
          <a:p>
            <a:pPr algn="ctr"/>
            <a:r>
              <a:rPr lang="pt-PT" sz="2000" dirty="0">
                <a:solidFill>
                  <a:srgbClr val="008CBA"/>
                </a:solidFill>
              </a:rPr>
              <a:t>CABO VERDE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278</TotalTime>
  <Words>2465</Words>
  <Application>Microsoft Office PowerPoint</Application>
  <PresentationFormat>Custom</PresentationFormat>
  <Paragraphs>509</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1107</cp:revision>
  <dcterms:created xsi:type="dcterms:W3CDTF">2019-09-10T11:20:00Z</dcterms:created>
  <dcterms:modified xsi:type="dcterms:W3CDTF">2021-02-15T15:00:46Z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