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7"/>
  </p:handoutMasterIdLst>
  <p:sldIdLst>
    <p:sldId id="340" r:id="rId3"/>
    <p:sldId id="307" r:id="rId4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CBA"/>
    <a:srgbClr val="416D12"/>
    <a:srgbClr val="3EA4BA"/>
    <a:srgbClr val="CCE9AD"/>
    <a:srgbClr val="00B4B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66"/>
      </p:cViewPr>
      <p:guideLst>
        <p:guide orient="horz" pos="2365"/>
        <p:guide pos="4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ítulo 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1029" name="Marcador de Posição do Rodapé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iângulo Retângulo 42"/>
          <p:cNvSpPr/>
          <p:nvPr/>
        </p:nvSpPr>
        <p:spPr>
          <a:xfrm flipH="1">
            <a:off x="0" y="239395"/>
            <a:ext cx="12228830" cy="661860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>
              <a:solidFill>
                <a:schemeClr val="accent1"/>
              </a:solidFill>
            </a:endParaRPr>
          </a:p>
        </p:txBody>
      </p:sp>
      <p:pic>
        <p:nvPicPr>
          <p:cNvPr id="1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0800000" flipV="1">
            <a:off x="3596005" y="716280"/>
            <a:ext cx="2484120" cy="516636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p>
            <a:endParaRPr lang="pt-BR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909320" y="716915"/>
            <a:ext cx="2687320" cy="5239385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" name="AutoShape 4"/>
          <p:cNvCxnSpPr>
            <a:cxnSpLocks noChangeShapeType="1"/>
          </p:cNvCxnSpPr>
          <p:nvPr/>
        </p:nvCxnSpPr>
        <p:spPr bwMode="auto">
          <a:xfrm>
            <a:off x="9315803" y="3144452"/>
            <a:ext cx="2819400" cy="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10"/>
          <p:cNvSpPr txBox="1">
            <a:spLocks noChangeArrowheads="1"/>
          </p:cNvSpPr>
          <p:nvPr/>
        </p:nvSpPr>
        <p:spPr bwMode="auto">
          <a:xfrm rot="19116543">
            <a:off x="7078918" y="4930394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Mobilize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/>
                </a:solidFill>
              </a:rPr>
              <a:t>Undertake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Expand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337379" y="5626001"/>
            <a:ext cx="9872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ECOWAS</a:t>
            </a:r>
            <a:endParaRPr lang="pt-BR" sz="1200" b="1" dirty="0" smtClean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 rot="18956045">
            <a:off x="6790055" y="4962525"/>
            <a:ext cx="1009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800" b="1" dirty="0">
                <a:solidFill>
                  <a:srgbClr val="008CBA"/>
                </a:solidFill>
                <a:latin typeface="Century" panose="02040604050505020304" pitchFamily="18" charset="0"/>
              </a:rPr>
              <a:t>Growth</a:t>
            </a:r>
            <a:endParaRPr lang="pt-BR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10154285" y="3154045"/>
            <a:ext cx="1238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800" b="1" dirty="0">
                <a:solidFill>
                  <a:srgbClr val="008CBA"/>
                </a:solidFill>
                <a:latin typeface="Century" panose="02040604050505020304" pitchFamily="18" charset="0"/>
              </a:rPr>
              <a:t>Stability</a:t>
            </a:r>
            <a:endParaRPr lang="pt-BR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grpSp>
        <p:nvGrpSpPr>
          <p:cNvPr id="67" name="Group 19"/>
          <p:cNvGrpSpPr/>
          <p:nvPr/>
        </p:nvGrpSpPr>
        <p:grpSpPr bwMode="auto">
          <a:xfrm>
            <a:off x="5303446" y="5833260"/>
            <a:ext cx="1887538" cy="825500"/>
            <a:chOff x="144" y="1788"/>
            <a:chExt cx="1189" cy="520"/>
          </a:xfrm>
        </p:grpSpPr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15 country</a:t>
              </a:r>
              <a:endParaRPr lang="pt-BR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Sustainability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Simplicity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 rot="21600000">
            <a:off x="9983965" y="3403229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Warranty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Transparency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Trust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765235" y="5520845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Oval 74"/>
          <p:cNvSpPr/>
          <p:nvPr/>
        </p:nvSpPr>
        <p:spPr>
          <a:xfrm>
            <a:off x="10830947" y="308209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5337379" y="656668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Resilience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 rot="21600000">
            <a:off x="9871600" y="4532826"/>
            <a:ext cx="22432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EA4BA"/>
                </a:solidFill>
              </a:rPr>
              <a:t>Cabo </a:t>
            </a:r>
            <a:r>
              <a:rPr lang="en-US" sz="1600" dirty="0">
                <a:solidFill>
                  <a:srgbClr val="3EA4BA"/>
                </a:solidFill>
              </a:rPr>
              <a:t>Verde, the place where departure and destination converge</a:t>
            </a:r>
            <a:endParaRPr lang="en-US" sz="1600" dirty="0" smtClean="0">
              <a:solidFill>
                <a:srgbClr val="3EA4BA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8498205" y="659765"/>
            <a:ext cx="2138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BUSINESS </a:t>
            </a:r>
            <a:endParaRPr lang="en-GB" sz="2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ROUND</a:t>
            </a:r>
            <a:endParaRPr lang="pt-PT" altLang="en-GB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67"/>
          <p:cNvSpPr txBox="1"/>
          <p:nvPr/>
        </p:nvSpPr>
        <p:spPr>
          <a:xfrm>
            <a:off x="9536534" y="1171738"/>
            <a:ext cx="2549291" cy="1900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</a:rPr>
              <a:t>09 JUNE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  <a:sym typeface="+mn-ea"/>
              </a:rPr>
              <a:t>SANTIAGO ISLAND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000" dirty="0">
                <a:solidFill>
                  <a:srgbClr val="008CBA"/>
                </a:solidFill>
              </a:rPr>
              <a:t>CABO VERDE</a:t>
            </a:r>
            <a:endParaRPr lang="pt-PT" sz="2000" dirty="0">
              <a:solidFill>
                <a:srgbClr val="008CBA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960245"/>
            <a:ext cx="2992120" cy="2531745"/>
          </a:xfrm>
          <a:prstGeom prst="rect">
            <a:avLst/>
          </a:prstGeom>
        </p:spPr>
      </p:pic>
      <p:sp>
        <p:nvSpPr>
          <p:cNvPr id="7" name="Anel 6"/>
          <p:cNvSpPr/>
          <p:nvPr/>
        </p:nvSpPr>
        <p:spPr>
          <a:xfrm>
            <a:off x="960755" y="821055"/>
            <a:ext cx="4690110" cy="463042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3248025" y="1009015"/>
            <a:ext cx="3175" cy="653415"/>
          </a:xfrm>
          <a:prstGeom prst="line">
            <a:avLst/>
          </a:prstGeom>
          <a:noFill/>
          <a:ln w="76200">
            <a:solidFill>
              <a:srgbClr val="008CB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" name="TextBox 1"/>
          <p:cNvSpPr txBox="1"/>
          <p:nvPr/>
        </p:nvSpPr>
        <p:spPr>
          <a:xfrm>
            <a:off x="2370455" y="2143125"/>
            <a:ext cx="1811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endParaRPr lang="en-GB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CAPE </a:t>
            </a:r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VERDE</a:t>
            </a:r>
            <a:endParaRPr lang="en-US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WORLD</a:t>
            </a:r>
            <a:endParaRPr lang="en-US" sz="14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8" descr="Resultado de imagem para cabo verde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0" y="3289300"/>
            <a:ext cx="362585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>
            <a:off x="2797810" y="5559425"/>
            <a:ext cx="2971165" cy="4572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0"/>
          <p:cNvSpPr/>
          <p:nvPr/>
        </p:nvSpPr>
        <p:spPr>
          <a:xfrm>
            <a:off x="5759450" y="5523230"/>
            <a:ext cx="144145" cy="144145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>
            <a:off x="2349500" y="5549265"/>
            <a:ext cx="485775" cy="127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73935" y="5572760"/>
            <a:ext cx="117411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NETWORK</a:t>
            </a:r>
            <a:endParaRPr lang="pt-PT" altLang="pt-BR" sz="1200" b="1" dirty="0" smtClean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grpSp>
        <p:nvGrpSpPr>
          <p:cNvPr id="26" name="Group 19"/>
          <p:cNvGrpSpPr/>
          <p:nvPr/>
        </p:nvGrpSpPr>
        <p:grpSpPr bwMode="auto">
          <a:xfrm rot="0">
            <a:off x="2326005" y="5779135"/>
            <a:ext cx="1887855" cy="1073150"/>
            <a:chOff x="144" y="1788"/>
            <a:chExt cx="1189" cy="676"/>
          </a:xfrm>
        </p:grpSpPr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altLang="pt-BR" sz="1600" dirty="0">
                  <a:solidFill>
                    <a:schemeClr val="tx1"/>
                  </a:solidFill>
                </a:rPr>
                <a:t>Share</a:t>
              </a:r>
              <a:endParaRPr lang="pt-PT" alt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Synergy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Opportunity</a:t>
              </a:r>
              <a:endParaRPr lang="pt-BR" sz="1600" dirty="0">
                <a:solidFill>
                  <a:schemeClr val="tx1"/>
                </a:solidFill>
              </a:endParaRPr>
            </a:p>
            <a:p>
              <a:pPr indent="0">
                <a:buFont typeface="Wingdings" panose="05000000000000000000" pitchFamily="2" charset="2"/>
                <a:buNone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788285" y="5477510"/>
            <a:ext cx="144145" cy="144145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359660" y="6504305"/>
            <a:ext cx="31654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A market with strong potential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9" name="Slide Number Placeholder 6"/>
          <p:cNvSpPr txBox="1"/>
          <p:nvPr/>
        </p:nvSpPr>
        <p:spPr bwMode="auto">
          <a:xfrm>
            <a:off x="65513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0" name="Retângulo Arredondado 39"/>
          <p:cNvSpPr/>
          <p:nvPr/>
        </p:nvSpPr>
        <p:spPr>
          <a:xfrm>
            <a:off x="3828415" y="1009650"/>
            <a:ext cx="1886585" cy="58547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400" i="1" dirty="0">
                <a:solidFill>
                  <a:srgbClr val="3EA4BA"/>
                </a:solidFill>
                <a:latin typeface="Arial" panose="020B0604020202020204" pitchFamily="34" charset="0"/>
                <a:sym typeface="+mn-ea"/>
              </a:rPr>
              <a:t>SUSTAINABILITY </a:t>
            </a:r>
            <a:endParaRPr lang="pt-BR" sz="1400" i="1" dirty="0" smtClean="0">
              <a:solidFill>
                <a:srgbClr val="3EA4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400" i="1" dirty="0" smtClean="0">
                <a:solidFill>
                  <a:srgbClr val="3EA4BA"/>
                </a:solidFill>
                <a:latin typeface="Arial" panose="020B0604020202020204" pitchFamily="34" charset="0"/>
                <a:sym typeface="+mn-ea"/>
              </a:rPr>
              <a:t>AND </a:t>
            </a:r>
            <a:r>
              <a:rPr lang="pt-BR" sz="1400" i="1" dirty="0">
                <a:solidFill>
                  <a:srgbClr val="3EA4BA"/>
                </a:solidFill>
                <a:latin typeface="Arial" panose="020B0604020202020204" pitchFamily="34" charset="0"/>
                <a:sym typeface="+mn-ea"/>
              </a:rPr>
              <a:t>RESILIENCE</a:t>
            </a:r>
            <a:endParaRPr lang="pt-BR" altLang="en-US" sz="1400" i="1" dirty="0">
              <a:solidFill>
                <a:srgbClr val="3EA4BA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2" name="Retângulo Arredondado 41"/>
          <p:cNvSpPr/>
          <p:nvPr/>
        </p:nvSpPr>
        <p:spPr>
          <a:xfrm>
            <a:off x="4537710" y="18440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IMPORT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AND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 EXPORT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4597400" y="378206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HOSPITALITY 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AND ADDED </a:t>
            </a:r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VALUE 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Retângulo Arredondado 45"/>
          <p:cNvSpPr/>
          <p:nvPr/>
        </p:nvSpPr>
        <p:spPr>
          <a:xfrm>
            <a:off x="3666490" y="455676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DIGITAL 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ECONOMY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47" name="Retângulo Arredondado 46"/>
          <p:cNvSpPr/>
          <p:nvPr/>
        </p:nvSpPr>
        <p:spPr>
          <a:xfrm>
            <a:off x="1191895" y="4543425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INNOVATE 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 </a:t>
            </a:r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PROCESSES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77" name="Retângulo Arredondado 76"/>
          <p:cNvSpPr/>
          <p:nvPr/>
        </p:nvSpPr>
        <p:spPr>
          <a:xfrm>
            <a:off x="412115" y="3763645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INNOVATE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 </a:t>
            </a:r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PRODUCTS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81" name="Retângulo Arredondado 80"/>
          <p:cNvSpPr/>
          <p:nvPr/>
        </p:nvSpPr>
        <p:spPr>
          <a:xfrm>
            <a:off x="20955" y="2875915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PARTNERSHIPS 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AND</a:t>
            </a:r>
            <a:endParaRPr lang="pt-BR" sz="1200" i="1" dirty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COMMITMENTS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82" name="Retângulo Arredondado 81"/>
          <p:cNvSpPr/>
          <p:nvPr/>
        </p:nvSpPr>
        <p:spPr>
          <a:xfrm>
            <a:off x="194310" y="1805305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WARRANTY AND</a:t>
            </a:r>
            <a:endParaRPr lang="pt-BR" sz="1200" i="1" dirty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OPPORTUNITY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86" name="Retângulo Arredondado 85"/>
          <p:cNvSpPr/>
          <p:nvPr/>
        </p:nvSpPr>
        <p:spPr>
          <a:xfrm>
            <a:off x="208915" y="1025525"/>
            <a:ext cx="257683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BRIDGE TO MARKETS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PRODUCTS AND SERVICES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7" name="Imagem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5268595"/>
            <a:ext cx="677545" cy="561975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230" y="779145"/>
            <a:ext cx="2413000" cy="1356995"/>
          </a:xfrm>
          <a:prstGeom prst="rect">
            <a:avLst/>
          </a:prstGeom>
        </p:spPr>
      </p:pic>
      <p:pic>
        <p:nvPicPr>
          <p:cNvPr id="89" name="Imagem 88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150" y="124460"/>
            <a:ext cx="3107055" cy="681990"/>
          </a:xfrm>
          <a:prstGeom prst="rect">
            <a:avLst/>
          </a:prstGeom>
        </p:spPr>
      </p:pic>
      <p:pic>
        <p:nvPicPr>
          <p:cNvPr id="90" name="Imagem 8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95" y="120650"/>
            <a:ext cx="4168140" cy="915035"/>
          </a:xfrm>
          <a:prstGeom prst="rect">
            <a:avLst/>
          </a:prstGeom>
        </p:spPr>
      </p:pic>
      <p:pic>
        <p:nvPicPr>
          <p:cNvPr id="2" name="Imagem 1" descr="LOGO-Paises ecowa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180" y="2066290"/>
            <a:ext cx="2093595" cy="2072640"/>
          </a:xfrm>
          <a:prstGeom prst="rect">
            <a:avLst/>
          </a:prstGeom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 rot="20049445">
            <a:off x="7934678" y="3608039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Competence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Efficiency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Excellence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 rot="19986363">
            <a:off x="7649210" y="3395345"/>
            <a:ext cx="190944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b="1" dirty="0">
                <a:solidFill>
                  <a:srgbClr val="008CBA"/>
                </a:solidFill>
                <a:latin typeface="Century" panose="02040604050505020304" pitchFamily="18" charset="0"/>
              </a:rPr>
              <a:t>Consolidation</a:t>
            </a:r>
            <a:endParaRPr lang="pt-BR" sz="20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145691" y="342308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098665" y="5021580"/>
            <a:ext cx="141605" cy="143510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AutoShape 3"/>
          <p:cNvCxnSpPr>
            <a:cxnSpLocks noChangeShapeType="1"/>
          </p:cNvCxnSpPr>
          <p:nvPr/>
        </p:nvCxnSpPr>
        <p:spPr bwMode="auto">
          <a:xfrm flipV="1">
            <a:off x="5810603" y="3151402"/>
            <a:ext cx="3581400" cy="2438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tângulo Arredondado 43"/>
          <p:cNvSpPr/>
          <p:nvPr/>
        </p:nvSpPr>
        <p:spPr>
          <a:xfrm>
            <a:off x="4945380" y="289941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PROMOTE</a:t>
            </a:r>
            <a:endParaRPr lang="pt-BR" sz="1200" i="1" dirty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AND</a:t>
            </a:r>
            <a:endParaRPr lang="pt-BR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i="1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 </a:t>
            </a:r>
            <a:r>
              <a:rPr lang="pt-BR" sz="1200" i="1" dirty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DISSEMINATE</a:t>
            </a:r>
            <a:endParaRPr lang="pt-BR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iângulo Retângulo 42"/>
          <p:cNvSpPr/>
          <p:nvPr/>
        </p:nvSpPr>
        <p:spPr>
          <a:xfrm flipH="1">
            <a:off x="-9525" y="243840"/>
            <a:ext cx="12228830" cy="661860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>
              <a:solidFill>
                <a:schemeClr val="accent1"/>
              </a:solidFill>
            </a:endParaRPr>
          </a:p>
        </p:txBody>
      </p:sp>
      <p:pic>
        <p:nvPicPr>
          <p:cNvPr id="127" name="Imagem 1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65" y="799465"/>
            <a:ext cx="1010920" cy="838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65110" y="1206965"/>
            <a:ext cx="5737790" cy="56663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pt-PT" sz="1400"/>
          </a:p>
        </p:txBody>
      </p:sp>
      <p:cxnSp>
        <p:nvCxnSpPr>
          <p:cNvPr id="116" name="Conexão Reta 115"/>
          <p:cNvCxnSpPr/>
          <p:nvPr/>
        </p:nvCxnSpPr>
        <p:spPr>
          <a:xfrm>
            <a:off x="8082280" y="4665345"/>
            <a:ext cx="1433830" cy="13557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Conexão Reta 77"/>
          <p:cNvCxnSpPr/>
          <p:nvPr/>
        </p:nvCxnSpPr>
        <p:spPr>
          <a:xfrm flipH="1">
            <a:off x="4312285" y="1402080"/>
            <a:ext cx="2832735" cy="99504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ângulo 4"/>
          <p:cNvSpPr/>
          <p:nvPr/>
        </p:nvSpPr>
        <p:spPr>
          <a:xfrm>
            <a:off x="1270" y="3653155"/>
            <a:ext cx="6028055" cy="3209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>
              <a:ln>
                <a:noFill/>
              </a:ln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552575" y="2463165"/>
            <a:ext cx="2600325" cy="1181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pt-PT" altLang="en-US" sz="80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endParaRPr lang="pt-PT" altLang="en-US" sz="80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Portugal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Timor - Leste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Brazil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Angola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Mozambique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Angola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E.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Guinea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São T. and Príncipe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Equatorial Guinea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ctr"/>
            <a:endParaRPr lang="pt-PT" altLang="en-US" sz="1200"/>
          </a:p>
        </p:txBody>
      </p:sp>
      <p:sp>
        <p:nvSpPr>
          <p:cNvPr id="9" name="Oval 8"/>
          <p:cNvSpPr/>
          <p:nvPr/>
        </p:nvSpPr>
        <p:spPr>
          <a:xfrm>
            <a:off x="4067175" y="1960880"/>
            <a:ext cx="3961130" cy="426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pt-PT" sz="1400"/>
          </a:p>
        </p:txBody>
      </p:sp>
      <p:sp>
        <p:nvSpPr>
          <p:cNvPr id="10" name="Oval 9"/>
          <p:cNvSpPr/>
          <p:nvPr/>
        </p:nvSpPr>
        <p:spPr>
          <a:xfrm>
            <a:off x="4732655" y="2701290"/>
            <a:ext cx="2623185" cy="32683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pt-PT" sz="1400" dirty="0"/>
          </a:p>
          <a:p>
            <a:pPr algn="ctr">
              <a:defRPr/>
            </a:pPr>
            <a:endParaRPr lang="pt-PT" sz="1400" dirty="0"/>
          </a:p>
          <a:p>
            <a:pPr algn="ctr">
              <a:defRPr/>
            </a:pPr>
            <a:endParaRPr lang="pt-PT" sz="1400" dirty="0"/>
          </a:p>
          <a:p>
            <a:pPr algn="ctr">
              <a:defRPr/>
            </a:pPr>
            <a:endParaRPr lang="pt-PT" sz="1400" dirty="0"/>
          </a:p>
          <a:p>
            <a:pPr algn="ctr">
              <a:defRPr/>
            </a:pPr>
            <a:endParaRPr lang="pt-PT" sz="1400" dirty="0"/>
          </a:p>
        </p:txBody>
      </p:sp>
      <p:sp>
        <p:nvSpPr>
          <p:cNvPr id="12" name="CaixaDeTexto 143"/>
          <p:cNvSpPr txBox="1"/>
          <p:nvPr/>
        </p:nvSpPr>
        <p:spPr>
          <a:xfrm>
            <a:off x="3766185" y="4610100"/>
            <a:ext cx="575310" cy="2832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Narrow" panose="020B0606020202030204" pitchFamily="34" charset="0"/>
                <a:cs typeface="+mn-cs"/>
              </a:rPr>
              <a:t>CPLP</a:t>
            </a:r>
            <a:endParaRPr lang="pt-PT" sz="10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6" name="CaixaDeTexto 147"/>
          <p:cNvSpPr txBox="1"/>
          <p:nvPr/>
        </p:nvSpPr>
        <p:spPr>
          <a:xfrm>
            <a:off x="7494905" y="3888105"/>
            <a:ext cx="991235" cy="2832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EU  / SPG+</a:t>
            </a:r>
            <a:endParaRPr lang="pt-PT" sz="10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cxnSp>
        <p:nvCxnSpPr>
          <p:cNvPr id="17" name="Conexão recta 42"/>
          <p:cNvCxnSpPr/>
          <p:nvPr/>
        </p:nvCxnSpPr>
        <p:spPr>
          <a:xfrm>
            <a:off x="6031230" y="1177925"/>
            <a:ext cx="1905" cy="6705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94"/>
          <p:cNvSpPr txBox="1"/>
          <p:nvPr/>
        </p:nvSpPr>
        <p:spPr>
          <a:xfrm>
            <a:off x="7856220" y="2734945"/>
            <a:ext cx="706755" cy="2832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ECOWAS</a:t>
            </a:r>
            <a:endParaRPr lang="pt-PT" sz="10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sp>
        <p:nvSpPr>
          <p:cNvPr id="19" name="CaixaDeTexto 10"/>
          <p:cNvSpPr txBox="1"/>
          <p:nvPr/>
        </p:nvSpPr>
        <p:spPr>
          <a:xfrm>
            <a:off x="4320540" y="2272030"/>
            <a:ext cx="695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1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PALOP</a:t>
            </a:r>
            <a:endParaRPr lang="pt-PT" sz="10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pic>
        <p:nvPicPr>
          <p:cNvPr id="20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38" y="2880550"/>
            <a:ext cx="955769" cy="7404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CaixaDeTexto 147"/>
          <p:cNvSpPr txBox="1"/>
          <p:nvPr/>
        </p:nvSpPr>
        <p:spPr>
          <a:xfrm>
            <a:off x="7268845" y="4531360"/>
            <a:ext cx="849630" cy="2832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USA / AGOA</a:t>
            </a:r>
            <a:endParaRPr lang="pt-PT" sz="10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cxnSp>
        <p:nvCxnSpPr>
          <p:cNvPr id="22" name="Conexão Reta 21"/>
          <p:cNvCxnSpPr/>
          <p:nvPr/>
        </p:nvCxnSpPr>
        <p:spPr>
          <a:xfrm flipV="1">
            <a:off x="7830820" y="977265"/>
            <a:ext cx="1937385" cy="1924050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aixa de Texto 22"/>
          <p:cNvSpPr txBox="1"/>
          <p:nvPr/>
        </p:nvSpPr>
        <p:spPr>
          <a:xfrm>
            <a:off x="7677150" y="27070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PT" altLang="en-US">
                <a:solidFill>
                  <a:srgbClr val="FF0000"/>
                </a:solidFill>
                <a:latin typeface="Arial Narrow" panose="020B0606020202030204" pitchFamily="34" charset="0"/>
              </a:rPr>
              <a:t>■</a:t>
            </a:r>
            <a:endParaRPr lang="pt-PT" alt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Conexão Reta 23"/>
          <p:cNvCxnSpPr/>
          <p:nvPr/>
        </p:nvCxnSpPr>
        <p:spPr>
          <a:xfrm>
            <a:off x="2525395" y="1007745"/>
            <a:ext cx="1837055" cy="1379220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exão Reta 24"/>
          <p:cNvCxnSpPr/>
          <p:nvPr/>
        </p:nvCxnSpPr>
        <p:spPr>
          <a:xfrm>
            <a:off x="2253615" y="1005840"/>
            <a:ext cx="266700" cy="0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>
            <a:off x="3957320" y="4827270"/>
            <a:ext cx="422275" cy="24066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 flipH="1">
            <a:off x="9764395" y="749935"/>
            <a:ext cx="492125" cy="23558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80" y="4237990"/>
            <a:ext cx="1346835" cy="1127760"/>
          </a:xfrm>
          <a:prstGeom prst="rect">
            <a:avLst/>
          </a:prstGeom>
        </p:spPr>
      </p:pic>
      <p:sp>
        <p:nvSpPr>
          <p:cNvPr id="29" name="Anel 28"/>
          <p:cNvSpPr/>
          <p:nvPr/>
        </p:nvSpPr>
        <p:spPr>
          <a:xfrm>
            <a:off x="5001895" y="3795395"/>
            <a:ext cx="2088515" cy="208153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>
              <a:solidFill>
                <a:schemeClr val="tx1"/>
              </a:solidFill>
            </a:endParaRPr>
          </a:p>
        </p:txBody>
      </p:sp>
      <p:sp>
        <p:nvSpPr>
          <p:cNvPr id="30" name="Caixa de Texto 29"/>
          <p:cNvSpPr txBox="1"/>
          <p:nvPr/>
        </p:nvSpPr>
        <p:spPr>
          <a:xfrm>
            <a:off x="4591050" y="2044065"/>
            <a:ext cx="3682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altLang="en-US" i="1">
                <a:solidFill>
                  <a:srgbClr val="008CBA"/>
                </a:solidFill>
              </a:rPr>
              <a:t>THE GEOECONOMIC DIMENSION OF CABO VERDE</a:t>
            </a:r>
            <a:endParaRPr lang="pt-PT" altLang="en-US" i="1">
              <a:solidFill>
                <a:srgbClr val="008CBA"/>
              </a:solidFill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3643630" y="94615"/>
            <a:ext cx="896620" cy="5918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</a:rPr>
              <a:t>SADC</a:t>
            </a:r>
            <a:endParaRPr lang="pt-PT" altLang="en-US" sz="1200">
              <a:ln>
                <a:noFill/>
              </a:ln>
              <a:solidFill>
                <a:srgbClr val="008CBA"/>
              </a:solidFill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</a:rPr>
              <a:t>CEEAC</a:t>
            </a:r>
            <a:endParaRPr lang="pt-PT" altLang="en-US" sz="1200">
              <a:ln>
                <a:noFill/>
              </a:ln>
              <a:solidFill>
                <a:srgbClr val="008CBA"/>
              </a:solidFill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CEMAC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cxnSp>
        <p:nvCxnSpPr>
          <p:cNvPr id="32" name="Conexão Reta 31"/>
          <p:cNvCxnSpPr/>
          <p:nvPr/>
        </p:nvCxnSpPr>
        <p:spPr>
          <a:xfrm>
            <a:off x="4093845" y="955675"/>
            <a:ext cx="253365" cy="1374140"/>
          </a:xfrm>
          <a:prstGeom prst="line">
            <a:avLst/>
          </a:prstGeom>
          <a:ln w="3175">
            <a:solidFill>
              <a:srgbClr val="008CBA"/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Caixa de Texto 32"/>
          <p:cNvSpPr txBox="1"/>
          <p:nvPr/>
        </p:nvSpPr>
        <p:spPr>
          <a:xfrm>
            <a:off x="4077970" y="760095"/>
            <a:ext cx="1076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Market position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1270" y="2394585"/>
            <a:ext cx="1323975" cy="13633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European Union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ASEAN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MERCOSUR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■SADC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CEEAC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CEMAC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6" name="Caixa de Texto 35"/>
          <p:cNvSpPr txBox="1"/>
          <p:nvPr/>
        </p:nvSpPr>
        <p:spPr>
          <a:xfrm>
            <a:off x="631825" y="3854450"/>
            <a:ext cx="1040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Market position</a:t>
            </a:r>
            <a:endParaRPr lang="pt-PT" altLang="en-US" sz="1200" i="1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37" name="Conexão Reta 36"/>
          <p:cNvCxnSpPr/>
          <p:nvPr/>
        </p:nvCxnSpPr>
        <p:spPr>
          <a:xfrm flipH="1">
            <a:off x="3852545" y="3503295"/>
            <a:ext cx="1743710" cy="123571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Caixa de Texto 37"/>
          <p:cNvSpPr txBox="1"/>
          <p:nvPr/>
        </p:nvSpPr>
        <p:spPr>
          <a:xfrm>
            <a:off x="2897505" y="4660265"/>
            <a:ext cx="1094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Member </a:t>
            </a:r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State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41" name="Conexão Reta 40"/>
          <p:cNvCxnSpPr/>
          <p:nvPr/>
        </p:nvCxnSpPr>
        <p:spPr>
          <a:xfrm>
            <a:off x="4368165" y="2384425"/>
            <a:ext cx="1326515" cy="74612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Caixa de Texto 41"/>
          <p:cNvSpPr txBox="1"/>
          <p:nvPr/>
        </p:nvSpPr>
        <p:spPr>
          <a:xfrm>
            <a:off x="3727450" y="2430780"/>
            <a:ext cx="1094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Member State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45" name="Conexão Reta 44"/>
          <p:cNvCxnSpPr/>
          <p:nvPr/>
        </p:nvCxnSpPr>
        <p:spPr>
          <a:xfrm flipH="1">
            <a:off x="6530975" y="2922270"/>
            <a:ext cx="1265555" cy="49085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>
            <a:off x="6350635" y="3585210"/>
            <a:ext cx="2007235" cy="402590"/>
          </a:xfrm>
          <a:prstGeom prst="line">
            <a:avLst/>
          </a:prstGeom>
          <a:ln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 de Texto 46"/>
          <p:cNvSpPr txBox="1"/>
          <p:nvPr/>
        </p:nvSpPr>
        <p:spPr>
          <a:xfrm>
            <a:off x="7715250" y="2934970"/>
            <a:ext cx="1052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Member </a:t>
            </a:r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State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48" name="Conexão Reta 47"/>
          <p:cNvCxnSpPr/>
          <p:nvPr/>
        </p:nvCxnSpPr>
        <p:spPr>
          <a:xfrm>
            <a:off x="6051550" y="3653790"/>
            <a:ext cx="1983105" cy="963930"/>
          </a:xfrm>
          <a:prstGeom prst="line">
            <a:avLst/>
          </a:prstGeom>
          <a:ln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 de Texto 48"/>
          <p:cNvSpPr txBox="1"/>
          <p:nvPr/>
        </p:nvSpPr>
        <p:spPr>
          <a:xfrm>
            <a:off x="8361680" y="3855720"/>
            <a:ext cx="129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Special agreement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0" name="Caixa de Texto 49"/>
          <p:cNvSpPr txBox="1"/>
          <p:nvPr/>
        </p:nvSpPr>
        <p:spPr>
          <a:xfrm>
            <a:off x="8035925" y="4518660"/>
            <a:ext cx="1253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Special agreement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51" name="Conexão Reta 50"/>
          <p:cNvCxnSpPr/>
          <p:nvPr/>
        </p:nvCxnSpPr>
        <p:spPr>
          <a:xfrm>
            <a:off x="5596255" y="3446145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xão Reta 51"/>
          <p:cNvCxnSpPr/>
          <p:nvPr/>
        </p:nvCxnSpPr>
        <p:spPr>
          <a:xfrm>
            <a:off x="5685155" y="3039745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exão Reta 52"/>
          <p:cNvCxnSpPr/>
          <p:nvPr/>
        </p:nvCxnSpPr>
        <p:spPr>
          <a:xfrm>
            <a:off x="6532880" y="3354070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Conexão Reta 53"/>
          <p:cNvCxnSpPr/>
          <p:nvPr/>
        </p:nvCxnSpPr>
        <p:spPr>
          <a:xfrm>
            <a:off x="6056630" y="3601720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exão Reta 54"/>
          <p:cNvCxnSpPr/>
          <p:nvPr/>
        </p:nvCxnSpPr>
        <p:spPr>
          <a:xfrm>
            <a:off x="6364605" y="3519170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Caixa de Texto 55"/>
          <p:cNvSpPr txBox="1"/>
          <p:nvPr/>
        </p:nvSpPr>
        <p:spPr>
          <a:xfrm>
            <a:off x="7912100" y="445389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>
                <a:solidFill>
                  <a:srgbClr val="FF0000"/>
                </a:solidFill>
                <a:latin typeface="Arial Narrow" panose="020B0606020202030204" pitchFamily="34" charset="0"/>
              </a:rPr>
              <a:t>■</a:t>
            </a:r>
            <a:endParaRPr lang="pt-PT" alt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7" name="Conexão Reta 56"/>
          <p:cNvCxnSpPr/>
          <p:nvPr/>
        </p:nvCxnSpPr>
        <p:spPr>
          <a:xfrm>
            <a:off x="10243820" y="647065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ta 57"/>
          <p:cNvCxnSpPr/>
          <p:nvPr/>
        </p:nvCxnSpPr>
        <p:spPr>
          <a:xfrm rot="5400000">
            <a:off x="560705" y="3973830"/>
            <a:ext cx="266700" cy="0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ta 58"/>
          <p:cNvCxnSpPr/>
          <p:nvPr/>
        </p:nvCxnSpPr>
        <p:spPr>
          <a:xfrm rot="5400000">
            <a:off x="681990" y="3717290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Conexão Reta 59"/>
          <p:cNvCxnSpPr/>
          <p:nvPr/>
        </p:nvCxnSpPr>
        <p:spPr>
          <a:xfrm>
            <a:off x="683260" y="4097020"/>
            <a:ext cx="3159760" cy="65341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Conexão Reta 60"/>
          <p:cNvCxnSpPr/>
          <p:nvPr/>
        </p:nvCxnSpPr>
        <p:spPr>
          <a:xfrm>
            <a:off x="2654935" y="4324985"/>
            <a:ext cx="1152525" cy="414020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Conexão Reta 61"/>
          <p:cNvCxnSpPr/>
          <p:nvPr/>
        </p:nvCxnSpPr>
        <p:spPr>
          <a:xfrm>
            <a:off x="2655570" y="4152900"/>
            <a:ext cx="1905" cy="18732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Caixa de Texto 62"/>
          <p:cNvSpPr txBox="1"/>
          <p:nvPr/>
        </p:nvSpPr>
        <p:spPr>
          <a:xfrm>
            <a:off x="3679825" y="45650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PT" altLang="en-US">
                <a:solidFill>
                  <a:srgbClr val="FF0000"/>
                </a:solidFill>
                <a:latin typeface="Arial Narrow" panose="020B0606020202030204" pitchFamily="34" charset="0"/>
              </a:rPr>
              <a:t>■</a:t>
            </a:r>
            <a:endParaRPr lang="pt-PT" alt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4" name="Conexão Reta 63"/>
          <p:cNvCxnSpPr/>
          <p:nvPr/>
        </p:nvCxnSpPr>
        <p:spPr>
          <a:xfrm rot="5400000">
            <a:off x="2656840" y="4048125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exão Reta 64"/>
          <p:cNvCxnSpPr/>
          <p:nvPr/>
        </p:nvCxnSpPr>
        <p:spPr>
          <a:xfrm flipH="1">
            <a:off x="1198880" y="2657475"/>
            <a:ext cx="447675" cy="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exão Reta 65"/>
          <p:cNvCxnSpPr/>
          <p:nvPr/>
        </p:nvCxnSpPr>
        <p:spPr>
          <a:xfrm flipH="1">
            <a:off x="742950" y="2839720"/>
            <a:ext cx="923925" cy="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Conexão Reta 66"/>
          <p:cNvCxnSpPr/>
          <p:nvPr/>
        </p:nvCxnSpPr>
        <p:spPr>
          <a:xfrm flipH="1">
            <a:off x="990600" y="3018155"/>
            <a:ext cx="666750" cy="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 flipH="1" flipV="1">
            <a:off x="647700" y="3180080"/>
            <a:ext cx="1038225" cy="1905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exão Reta 68"/>
          <p:cNvCxnSpPr/>
          <p:nvPr/>
        </p:nvCxnSpPr>
        <p:spPr>
          <a:xfrm flipH="1" flipV="1">
            <a:off x="742950" y="3373120"/>
            <a:ext cx="914400" cy="952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Conexão Reta 69"/>
          <p:cNvCxnSpPr/>
          <p:nvPr/>
        </p:nvCxnSpPr>
        <p:spPr>
          <a:xfrm flipH="1">
            <a:off x="782955" y="3573145"/>
            <a:ext cx="911225" cy="317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" name="Triângulo Isósceles 70"/>
          <p:cNvSpPr/>
          <p:nvPr/>
        </p:nvSpPr>
        <p:spPr>
          <a:xfrm>
            <a:off x="2428875" y="3653790"/>
            <a:ext cx="438150" cy="161925"/>
          </a:xfrm>
          <a:prstGeom prst="triangle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2" name="Conexão Reta 71"/>
          <p:cNvCxnSpPr/>
          <p:nvPr/>
        </p:nvCxnSpPr>
        <p:spPr>
          <a:xfrm>
            <a:off x="4097020" y="774065"/>
            <a:ext cx="1905" cy="18732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Conexão Reta 72"/>
          <p:cNvCxnSpPr/>
          <p:nvPr/>
        </p:nvCxnSpPr>
        <p:spPr>
          <a:xfrm rot="5400000">
            <a:off x="4098290" y="647700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4" name="Rectângulo 73"/>
          <p:cNvSpPr/>
          <p:nvPr/>
        </p:nvSpPr>
        <p:spPr>
          <a:xfrm>
            <a:off x="5487670" y="0"/>
            <a:ext cx="3277870" cy="7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Angola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Mozambique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Angola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Equatorial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Guinea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200" b="1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São Tomé and Príncipe</a:t>
            </a:r>
            <a:endParaRPr lang="pt-PT" altLang="en-US" sz="12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Equatorial Guinea</a:t>
            </a:r>
            <a:endParaRPr lang="pt-PT" altLang="en-US" sz="1200"/>
          </a:p>
        </p:txBody>
      </p:sp>
      <p:cxnSp>
        <p:nvCxnSpPr>
          <p:cNvPr id="75" name="Conexão Reta 74"/>
          <p:cNvCxnSpPr/>
          <p:nvPr/>
        </p:nvCxnSpPr>
        <p:spPr>
          <a:xfrm>
            <a:off x="7143115" y="1223010"/>
            <a:ext cx="1905" cy="187325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Conexão Reta 75"/>
          <p:cNvCxnSpPr/>
          <p:nvPr/>
        </p:nvCxnSpPr>
        <p:spPr>
          <a:xfrm rot="5400000">
            <a:off x="7132955" y="1096645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7" name="Triângulo Isósceles 76"/>
          <p:cNvSpPr/>
          <p:nvPr/>
        </p:nvSpPr>
        <p:spPr>
          <a:xfrm>
            <a:off x="6904990" y="714375"/>
            <a:ext cx="438150" cy="1714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79" name="Conexão Reta 78"/>
          <p:cNvCxnSpPr/>
          <p:nvPr/>
        </p:nvCxnSpPr>
        <p:spPr>
          <a:xfrm flipH="1">
            <a:off x="4311650" y="226060"/>
            <a:ext cx="1297305" cy="1587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exão Reta 79"/>
          <p:cNvCxnSpPr/>
          <p:nvPr/>
        </p:nvCxnSpPr>
        <p:spPr>
          <a:xfrm flipH="1">
            <a:off x="4390390" y="394335"/>
            <a:ext cx="1240790" cy="63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Conexão Reta 80"/>
          <p:cNvCxnSpPr/>
          <p:nvPr/>
        </p:nvCxnSpPr>
        <p:spPr>
          <a:xfrm flipH="1">
            <a:off x="4384675" y="567690"/>
            <a:ext cx="1224280" cy="1587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Cortar Retângulo de Canto Simples 81"/>
          <p:cNvSpPr/>
          <p:nvPr/>
        </p:nvSpPr>
        <p:spPr>
          <a:xfrm>
            <a:off x="6123940" y="848995"/>
            <a:ext cx="1994535" cy="294005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Position in the economic region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83" name="Cortar Retângulo de Canto Simples 82"/>
          <p:cNvSpPr/>
          <p:nvPr/>
        </p:nvSpPr>
        <p:spPr>
          <a:xfrm>
            <a:off x="1657350" y="3778885"/>
            <a:ext cx="1990725" cy="294005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Position in the economic region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cxnSp>
        <p:nvCxnSpPr>
          <p:cNvPr id="84" name="Conexão Reta 83"/>
          <p:cNvCxnSpPr/>
          <p:nvPr/>
        </p:nvCxnSpPr>
        <p:spPr>
          <a:xfrm>
            <a:off x="2257425" y="840740"/>
            <a:ext cx="3175" cy="326390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5" name="Imagem 84" descr="250px-Palop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" y="-4445"/>
            <a:ext cx="2381250" cy="2381250"/>
          </a:xfrm>
          <a:prstGeom prst="rect">
            <a:avLst/>
          </a:prstGeom>
        </p:spPr>
      </p:pic>
      <p:pic>
        <p:nvPicPr>
          <p:cNvPr id="86" name="Marcador de Posição da Imagem 85" descr="ECOWAS_members map"/>
          <p:cNvPicPr>
            <a:picLocks noChangeAspect="1"/>
          </p:cNvPicPr>
          <p:nvPr>
            <p:ph type="pic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0310" y="45085"/>
            <a:ext cx="1920240" cy="1593215"/>
          </a:xfrm>
          <a:prstGeom prst="rect">
            <a:avLst/>
          </a:prstGeom>
        </p:spPr>
      </p:pic>
      <p:sp>
        <p:nvSpPr>
          <p:cNvPr id="87" name="Caixa de Texto 86"/>
          <p:cNvSpPr txBox="1"/>
          <p:nvPr/>
        </p:nvSpPr>
        <p:spPr>
          <a:xfrm>
            <a:off x="9779000" y="1154430"/>
            <a:ext cx="158877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15 Countries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397.205.519 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88" name="Caixa de Texto 87"/>
          <p:cNvSpPr txBox="1"/>
          <p:nvPr/>
        </p:nvSpPr>
        <p:spPr>
          <a:xfrm>
            <a:off x="2035175" y="1734185"/>
            <a:ext cx="218249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6 Countries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68.267.839 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14.624.555 Internet User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21.0 % Penetration [ % Pop.]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89" name="Caixa de Texto 88"/>
          <p:cNvSpPr txBox="1"/>
          <p:nvPr/>
        </p:nvSpPr>
        <p:spPr>
          <a:xfrm>
            <a:off x="10474960" y="4036695"/>
            <a:ext cx="15824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27 Countries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513.635.012 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90" name="Caixa de Texto 89"/>
          <p:cNvSpPr txBox="1"/>
          <p:nvPr/>
        </p:nvSpPr>
        <p:spPr>
          <a:xfrm>
            <a:off x="9685655" y="6264275"/>
            <a:ext cx="1799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333 812 486 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95" name="Caixa de Texto 94"/>
          <p:cNvSpPr txBox="1"/>
          <p:nvPr/>
        </p:nvSpPr>
        <p:spPr>
          <a:xfrm>
            <a:off x="-8890" y="4558665"/>
            <a:ext cx="205105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68 Countries</a:t>
            </a:r>
            <a:endParaRPr 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+mn-lt"/>
              <a:sym typeface="+mn-ea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2.033.955.651 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+mn-lt"/>
              <a:sym typeface="+mn-ea"/>
            </a:endParaRPr>
          </a:p>
        </p:txBody>
      </p:sp>
      <p:cxnSp>
        <p:nvCxnSpPr>
          <p:cNvPr id="96" name="Conexão Reta 95"/>
          <p:cNvCxnSpPr/>
          <p:nvPr/>
        </p:nvCxnSpPr>
        <p:spPr>
          <a:xfrm flipH="1">
            <a:off x="260985" y="3753485"/>
            <a:ext cx="10160" cy="749935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7" name="Fluxograma: Conexão 96"/>
          <p:cNvSpPr/>
          <p:nvPr/>
        </p:nvSpPr>
        <p:spPr>
          <a:xfrm>
            <a:off x="199390" y="3705225"/>
            <a:ext cx="132715" cy="1447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98" name="Conexão Reta 97"/>
          <p:cNvCxnSpPr/>
          <p:nvPr/>
        </p:nvCxnSpPr>
        <p:spPr>
          <a:xfrm rot="5400000">
            <a:off x="260350" y="4403725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9" name="Conexão Reta 98"/>
          <p:cNvCxnSpPr/>
          <p:nvPr/>
        </p:nvCxnSpPr>
        <p:spPr>
          <a:xfrm>
            <a:off x="5902960" y="3669030"/>
            <a:ext cx="514985" cy="1555750"/>
          </a:xfrm>
          <a:prstGeom prst="line">
            <a:avLst/>
          </a:prstGeom>
          <a:ln>
            <a:solidFill>
              <a:srgbClr val="008C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Conexão Reta 99"/>
          <p:cNvCxnSpPr/>
          <p:nvPr/>
        </p:nvCxnSpPr>
        <p:spPr>
          <a:xfrm>
            <a:off x="5906135" y="3641725"/>
            <a:ext cx="0" cy="1047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1" name="Rectângulo 100"/>
          <p:cNvSpPr/>
          <p:nvPr/>
        </p:nvSpPr>
        <p:spPr>
          <a:xfrm>
            <a:off x="-2540" y="5054600"/>
            <a:ext cx="3974465" cy="164973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-Economic Community of West African States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PALOP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Portuguese Speaking African Countries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CPLP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Community of Portuguese Speaking Countries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SADC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Southern African Development Community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ASEAN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Association of Southeast Asian Nations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ECCAS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Economic Community of Central African States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CEMAC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Central African Economic and Monetary Community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EU / SPG+ 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Generalised Scheme of Preferences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USA / AGOA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African Growth and Opportunity Act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r>
              <a:rPr lang="pt-PT" altLang="en-US" sz="12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lang="pt-PT" altLang="en-US" sz="1000" i="1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MERCOSUR</a:t>
            </a:r>
            <a:r>
              <a:rPr lang="pt-PT" altLang="en-US" sz="100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Southern Common Market</a:t>
            </a:r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/>
            <a:endParaRPr lang="pt-PT" altLang="en-US" sz="1000">
              <a:ln>
                <a:noFill/>
              </a:ln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2" name="Caixa de Texto 101"/>
          <p:cNvSpPr txBox="1"/>
          <p:nvPr/>
        </p:nvSpPr>
        <p:spPr>
          <a:xfrm>
            <a:off x="1924685" y="2540"/>
            <a:ext cx="138811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26 Countries</a:t>
            </a:r>
            <a:endParaRPr 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+mn-lt"/>
              <a:sym typeface="+mn-ea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554</a:t>
            </a:r>
            <a:r>
              <a:rPr 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.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714</a:t>
            </a:r>
            <a:r>
              <a:rPr 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.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746</a:t>
            </a:r>
            <a:r>
              <a:rPr 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 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+mn-lt"/>
              <a:sym typeface="+mn-ea"/>
            </a:endParaRPr>
          </a:p>
        </p:txBody>
      </p:sp>
      <p:cxnSp>
        <p:nvCxnSpPr>
          <p:cNvPr id="103" name="Conexão Reta 102"/>
          <p:cNvCxnSpPr/>
          <p:nvPr/>
        </p:nvCxnSpPr>
        <p:spPr>
          <a:xfrm rot="5400000">
            <a:off x="2493645" y="603250"/>
            <a:ext cx="266700" cy="0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Conexão Reta 103"/>
          <p:cNvCxnSpPr/>
          <p:nvPr/>
        </p:nvCxnSpPr>
        <p:spPr>
          <a:xfrm rot="5400000">
            <a:off x="2614930" y="346710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" name="Conexão Reta 104"/>
          <p:cNvCxnSpPr/>
          <p:nvPr/>
        </p:nvCxnSpPr>
        <p:spPr>
          <a:xfrm flipV="1">
            <a:off x="2622550" y="534035"/>
            <a:ext cx="1037590" cy="2051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6" name="Fluxograma: Conexão 105"/>
          <p:cNvSpPr/>
          <p:nvPr/>
        </p:nvSpPr>
        <p:spPr>
          <a:xfrm>
            <a:off x="3549650" y="460375"/>
            <a:ext cx="132715" cy="1447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07" name="Caixa de Texto 106"/>
          <p:cNvSpPr txBox="1"/>
          <p:nvPr/>
        </p:nvSpPr>
        <p:spPr>
          <a:xfrm>
            <a:off x="5513705" y="5236210"/>
            <a:ext cx="2519680" cy="645160"/>
          </a:xfrm>
          <a:prstGeom prst="rect">
            <a:avLst/>
          </a:prstGeom>
          <a:noFill/>
          <a:ln>
            <a:solidFill>
              <a:srgbClr val="00B4B2"/>
            </a:solidFill>
          </a:ln>
        </p:spPr>
        <p:txBody>
          <a:bodyPr wrap="square" rtlCol="0">
            <a:spAutoFit/>
          </a:bodyPr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rgbClr val="008CBA"/>
                </a:solidFill>
              </a:rPr>
              <a:t>By sea, by air and by digital channel Cape Verde links its business to 2.8 billion consumers on 4 continents.</a:t>
            </a:r>
            <a:endParaRPr lang="pt-PT" altLang="en-US" sz="1200">
              <a:solidFill>
                <a:srgbClr val="008CBA"/>
              </a:solidFill>
            </a:endParaRPr>
          </a:p>
        </p:txBody>
      </p:sp>
      <p:cxnSp>
        <p:nvCxnSpPr>
          <p:cNvPr id="108" name="Conexão Reta 107"/>
          <p:cNvCxnSpPr/>
          <p:nvPr/>
        </p:nvCxnSpPr>
        <p:spPr>
          <a:xfrm rot="5400000" flipH="1" flipV="1">
            <a:off x="4232275" y="5187950"/>
            <a:ext cx="266700" cy="0"/>
          </a:xfrm>
          <a:prstGeom prst="line">
            <a:avLst/>
          </a:prstGeom>
          <a:ln>
            <a:solidFill>
              <a:srgbClr val="008CBA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9" name="Conexão Reta 108"/>
          <p:cNvCxnSpPr/>
          <p:nvPr/>
        </p:nvCxnSpPr>
        <p:spPr>
          <a:xfrm rot="5400000">
            <a:off x="4361180" y="5203825"/>
            <a:ext cx="2540" cy="217805"/>
          </a:xfrm>
          <a:prstGeom prst="line">
            <a:avLst/>
          </a:prstGeom>
          <a:ln>
            <a:solidFill>
              <a:srgbClr val="008CB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0" name="Imagem 109" descr="cplp ma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3545" y="5011420"/>
            <a:ext cx="2525395" cy="1508125"/>
          </a:xfrm>
          <a:prstGeom prst="rect">
            <a:avLst/>
          </a:prstGeom>
        </p:spPr>
      </p:pic>
      <p:sp>
        <p:nvSpPr>
          <p:cNvPr id="111" name="Caixa de Texto 110"/>
          <p:cNvSpPr txBox="1"/>
          <p:nvPr/>
        </p:nvSpPr>
        <p:spPr>
          <a:xfrm>
            <a:off x="3674110" y="6228080"/>
            <a:ext cx="2344420" cy="60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9 C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lt"/>
                <a:sym typeface="+mn-ea"/>
              </a:rPr>
              <a:t>ountries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292.111.889 inh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172.107.709 Internet User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61.4 % Penetration [ % Pop.]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cxnSp>
        <p:nvCxnSpPr>
          <p:cNvPr id="112" name="Conexão recta 42"/>
          <p:cNvCxnSpPr/>
          <p:nvPr/>
        </p:nvCxnSpPr>
        <p:spPr>
          <a:xfrm>
            <a:off x="6032500" y="6094095"/>
            <a:ext cx="1905" cy="6705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xão Reta 112"/>
          <p:cNvCxnSpPr/>
          <p:nvPr/>
        </p:nvCxnSpPr>
        <p:spPr>
          <a:xfrm flipV="1">
            <a:off x="8448675" y="3250565"/>
            <a:ext cx="1520825" cy="6610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xão Reta 113"/>
          <p:cNvCxnSpPr/>
          <p:nvPr/>
        </p:nvCxnSpPr>
        <p:spPr>
          <a:xfrm flipH="1">
            <a:off x="9930765" y="3178810"/>
            <a:ext cx="549910" cy="74930"/>
          </a:xfrm>
          <a:prstGeom prst="line">
            <a:avLst/>
          </a:prstGeom>
          <a:ln>
            <a:solidFill>
              <a:srgbClr val="0070C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5" name="Conexão Reta 114"/>
          <p:cNvCxnSpPr/>
          <p:nvPr/>
        </p:nvCxnSpPr>
        <p:spPr>
          <a:xfrm>
            <a:off x="10464165" y="3066415"/>
            <a:ext cx="2540" cy="2178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7" name="Conexão Reta 116"/>
          <p:cNvCxnSpPr/>
          <p:nvPr/>
        </p:nvCxnSpPr>
        <p:spPr>
          <a:xfrm flipH="1">
            <a:off x="9511030" y="5995035"/>
            <a:ext cx="276225" cy="19050"/>
          </a:xfrm>
          <a:prstGeom prst="line">
            <a:avLst/>
          </a:prstGeom>
          <a:ln>
            <a:solidFill>
              <a:srgbClr val="0070C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Conexão Reta 117"/>
          <p:cNvCxnSpPr/>
          <p:nvPr/>
        </p:nvCxnSpPr>
        <p:spPr>
          <a:xfrm>
            <a:off x="9774555" y="5880735"/>
            <a:ext cx="2540" cy="2178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9" name="Caixa de Texto 118"/>
          <p:cNvSpPr txBox="1"/>
          <p:nvPr/>
        </p:nvSpPr>
        <p:spPr>
          <a:xfrm>
            <a:off x="9774555" y="1514475"/>
            <a:ext cx="241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188.423.476 Internet User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algn="l"/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47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.4 % Penetration [ % Pop.]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20" name="Caixa de Texto 119"/>
          <p:cNvSpPr txBox="1"/>
          <p:nvPr/>
        </p:nvSpPr>
        <p:spPr>
          <a:xfrm>
            <a:off x="9869170" y="4404995"/>
            <a:ext cx="228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461.255.831Internet User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90.4 % Penetration [ % Pop.]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21" name="Caixa de Texto 120"/>
          <p:cNvSpPr txBox="1"/>
          <p:nvPr/>
        </p:nvSpPr>
        <p:spPr>
          <a:xfrm>
            <a:off x="9674860" y="6466840"/>
            <a:ext cx="241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292.892.868 Internet User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89.0 % Penetration [ % Pop.]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22" name="Caixa de Texto 121"/>
          <p:cNvSpPr txBox="1"/>
          <p:nvPr/>
        </p:nvSpPr>
        <p:spPr>
          <a:xfrm>
            <a:off x="-6350" y="6624320"/>
            <a:ext cx="2069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i="1">
                <a:solidFill>
                  <a:srgbClr val="008CBA"/>
                </a:solidFill>
              </a:rPr>
              <a:t>w</a:t>
            </a:r>
            <a:r>
              <a:rPr lang="pt-PT" altLang="en-US" sz="1000" i="1">
                <a:solidFill>
                  <a:srgbClr val="008CBA"/>
                </a:solidFill>
              </a:rPr>
              <a:t>ww.atlanticbusinessforum.com</a:t>
            </a:r>
            <a:endParaRPr lang="pt-PT" altLang="en-US" sz="1000" i="1">
              <a:solidFill>
                <a:srgbClr val="008CBA"/>
              </a:solidFill>
            </a:endParaRPr>
          </a:p>
        </p:txBody>
      </p:sp>
      <p:pic>
        <p:nvPicPr>
          <p:cNvPr id="123" name="Marcador de Posição de Conteúdo 9" descr="m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110" y="4851400"/>
            <a:ext cx="2364105" cy="1524000"/>
          </a:xfrm>
          <a:prstGeom prst="rect">
            <a:avLst/>
          </a:prstGeom>
          <a:ln w="19050" cap="sq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4" name="Marcador de Posição de Conteúdo 11" descr="ma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745" y="1987550"/>
            <a:ext cx="2301875" cy="2170430"/>
          </a:xfrm>
          <a:prstGeom prst="rect">
            <a:avLst/>
          </a:prstGeom>
        </p:spPr>
      </p:pic>
      <p:sp>
        <p:nvSpPr>
          <p:cNvPr id="125" name="Caixa de Texto 124"/>
          <p:cNvSpPr txBox="1"/>
          <p:nvPr/>
        </p:nvSpPr>
        <p:spPr>
          <a:xfrm>
            <a:off x="8237220" y="3764280"/>
            <a:ext cx="3867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>
                <a:solidFill>
                  <a:srgbClr val="FF0000"/>
                </a:solidFill>
                <a:latin typeface="Arial Narrow" panose="020B0606020202030204" pitchFamily="34" charset="0"/>
              </a:rPr>
              <a:t>■</a:t>
            </a:r>
            <a:endParaRPr lang="pt-PT" alt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Caixa de Texto 125"/>
          <p:cNvSpPr txBox="1"/>
          <p:nvPr/>
        </p:nvSpPr>
        <p:spPr>
          <a:xfrm>
            <a:off x="340360" y="4157980"/>
            <a:ext cx="1076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Market position</a:t>
            </a:r>
            <a:endParaRPr lang="pt-PT" altLang="en-US" sz="1200" i="1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Caixa de Texto 33"/>
          <p:cNvSpPr txBox="1"/>
          <p:nvPr/>
        </p:nvSpPr>
        <p:spPr>
          <a:xfrm>
            <a:off x="4186555" y="21450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PT" altLang="en-US">
                <a:solidFill>
                  <a:srgbClr val="FF0000"/>
                </a:solidFill>
                <a:latin typeface="Arial Narrow" panose="020B0606020202030204" pitchFamily="34" charset="0"/>
              </a:rPr>
              <a:t>■</a:t>
            </a:r>
            <a:endParaRPr lang="pt-PT" alt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7" name="Conexão Reta 396"/>
          <p:cNvCxnSpPr>
            <a:stCxn id="399" idx="2"/>
          </p:cNvCxnSpPr>
          <p:nvPr/>
        </p:nvCxnSpPr>
        <p:spPr>
          <a:xfrm>
            <a:off x="9820275" y="260350"/>
            <a:ext cx="207010" cy="251460"/>
          </a:xfrm>
          <a:prstGeom prst="line">
            <a:avLst/>
          </a:prstGeom>
          <a:ln>
            <a:solidFill>
              <a:srgbClr val="3EA4BA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8" name="Conexão Reta 397"/>
          <p:cNvCxnSpPr/>
          <p:nvPr/>
        </p:nvCxnSpPr>
        <p:spPr>
          <a:xfrm>
            <a:off x="9703435" y="252095"/>
            <a:ext cx="412115" cy="25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9" name="Caixa de Texto 398"/>
          <p:cNvSpPr txBox="1"/>
          <p:nvPr/>
        </p:nvSpPr>
        <p:spPr>
          <a:xfrm>
            <a:off x="9276080" y="15240"/>
            <a:ext cx="1087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CABO VERDE</a:t>
            </a:r>
            <a:endParaRPr lang="pt-PT" altLang="en-US" sz="1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400" name="Caixa de Texto 399"/>
          <p:cNvSpPr txBox="1"/>
          <p:nvPr/>
        </p:nvSpPr>
        <p:spPr>
          <a:xfrm>
            <a:off x="8920480" y="467995"/>
            <a:ext cx="1276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b="1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ZEE</a:t>
            </a:r>
            <a:r>
              <a:rPr lang="pt-PT" altLang="en-US" sz="1200" i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:</a:t>
            </a:r>
            <a:r>
              <a:rPr lang="pt-PT" altLang="en-US" sz="1200" i="1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pt-PT" altLang="en-US" sz="1200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Narrow" panose="020B0606020202030204" pitchFamily="34" charset="0"/>
                <a:cs typeface="Arial Narrow" panose="020B0606020202030204" pitchFamily="34" charset="0"/>
              </a:rPr>
              <a:t>734.265 Km2</a:t>
            </a:r>
            <a:endParaRPr lang="pt-PT" altLang="en-US" sz="1200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cxnSp>
        <p:nvCxnSpPr>
          <p:cNvPr id="40" name="Conexão Reta Unidirecional 39"/>
          <p:cNvCxnSpPr>
            <a:stCxn id="399" idx="2"/>
          </p:cNvCxnSpPr>
          <p:nvPr/>
        </p:nvCxnSpPr>
        <p:spPr>
          <a:xfrm flipH="1">
            <a:off x="9141460" y="260350"/>
            <a:ext cx="678815" cy="231775"/>
          </a:xfrm>
          <a:prstGeom prst="straightConnector1">
            <a:avLst/>
          </a:prstGeom>
          <a:ln>
            <a:solidFill>
              <a:srgbClr val="008C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/>
          <p:cNvSpPr/>
          <p:nvPr/>
        </p:nvSpPr>
        <p:spPr>
          <a:xfrm flipH="1">
            <a:off x="0" y="22796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sp>
        <p:nvSpPr>
          <p:cNvPr id="18" name="CaixaDeTexto 67"/>
          <p:cNvSpPr txBox="1"/>
          <p:nvPr/>
        </p:nvSpPr>
        <p:spPr>
          <a:xfrm>
            <a:off x="10046970" y="1137920"/>
            <a:ext cx="215836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JUNE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SANTIAGO ISLAND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000" dirty="0">
                <a:solidFill>
                  <a:srgbClr val="008CBA"/>
                </a:solidFill>
              </a:rPr>
              <a:t>CABO VERDE</a:t>
            </a:r>
            <a:endParaRPr lang="pt-PT" sz="2000" dirty="0">
              <a:solidFill>
                <a:srgbClr val="008CBA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32385"/>
            <a:ext cx="1415415" cy="1174115"/>
          </a:xfrm>
          <a:prstGeom prst="rect">
            <a:avLst/>
          </a:prstGeom>
        </p:spPr>
      </p:pic>
      <p:pic>
        <p:nvPicPr>
          <p:cNvPr id="17411" name="Picture 82" descr="cape_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370" y="1164590"/>
            <a:ext cx="651256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 de Texto 9"/>
          <p:cNvSpPr txBox="1"/>
          <p:nvPr/>
        </p:nvSpPr>
        <p:spPr>
          <a:xfrm>
            <a:off x="5142230" y="3824605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  <a:sym typeface="+mn-ea"/>
              </a:rPr>
              <a:t>36 hours by sea</a:t>
            </a:r>
            <a:endParaRPr lang="pt-PT" altLang="en-US" sz="1200" i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2" name="Caixa de Texto 11"/>
          <p:cNvSpPr txBox="1"/>
          <p:nvPr/>
        </p:nvSpPr>
        <p:spPr>
          <a:xfrm>
            <a:off x="4265295" y="4081145"/>
            <a:ext cx="1534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50 min </a:t>
            </a:r>
            <a:r>
              <a:rPr lang="pt-PT" altLang="en-US" sz="1200" i="1">
                <a:solidFill>
                  <a:schemeClr val="bg1"/>
                </a:solidFill>
                <a:sym typeface="+mn-ea"/>
              </a:rPr>
              <a:t>by sea</a:t>
            </a:r>
            <a:r>
              <a:rPr lang="pt-PT" altLang="en-US" sz="1200" i="1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flight 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sp>
        <p:nvSpPr>
          <p:cNvPr id="13" name="Anel 12"/>
          <p:cNvSpPr/>
          <p:nvPr/>
        </p:nvSpPr>
        <p:spPr>
          <a:xfrm>
            <a:off x="122555" y="240030"/>
            <a:ext cx="9738995" cy="661733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7" name="Imagem 6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45" y="2987040"/>
            <a:ext cx="3897630" cy="3858260"/>
          </a:xfrm>
          <a:prstGeom prst="rect">
            <a:avLst/>
          </a:prstGeom>
        </p:spPr>
      </p:pic>
      <p:pic>
        <p:nvPicPr>
          <p:cNvPr id="90" name="Imagem 89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6350"/>
            <a:ext cx="3439160" cy="755015"/>
          </a:xfrm>
          <a:prstGeom prst="rect">
            <a:avLst/>
          </a:prstGeom>
        </p:spPr>
      </p:pic>
      <p:cxnSp>
        <p:nvCxnSpPr>
          <p:cNvPr id="17" name="Conexão Reta Unidirecional 16"/>
          <p:cNvCxnSpPr>
            <a:stCxn id="17415" idx="0"/>
          </p:cNvCxnSpPr>
          <p:nvPr/>
        </p:nvCxnSpPr>
        <p:spPr>
          <a:xfrm>
            <a:off x="3763010" y="4081145"/>
            <a:ext cx="3275330" cy="19685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6"/>
          <p:cNvSpPr txBox="1"/>
          <p:nvPr/>
        </p:nvSpPr>
        <p:spPr bwMode="auto">
          <a:xfrm>
            <a:off x="655005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2318</Words>
  <Application>WPS Presentation</Application>
  <PresentationFormat>Ecrã Panorâmico</PresentationFormat>
  <Paragraphs>229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9" baseType="lpstr">
      <vt:lpstr>Arial</vt:lpstr>
      <vt:lpstr>SimSun</vt:lpstr>
      <vt:lpstr>Wingdings</vt:lpstr>
      <vt:lpstr>Arial Narrow</vt:lpstr>
      <vt:lpstr>Calisto MT</vt:lpstr>
      <vt:lpstr>Calibri</vt:lpstr>
      <vt:lpstr>Calibri</vt:lpstr>
      <vt:lpstr>Times New Roman</vt:lpstr>
      <vt:lpstr>Century</vt:lpstr>
      <vt:lpstr>Arial Unicode MS</vt:lpstr>
      <vt:lpstr>Century Gothic</vt:lpstr>
      <vt:lpstr>Microsoft YaHei</vt:lpstr>
      <vt:lpstr/>
      <vt:lpstr>Arial Unicode MS</vt:lpstr>
      <vt:lpstr>Segoe Print</vt:lpstr>
      <vt:lpstr>Default Design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1049</cp:revision>
  <dcterms:created xsi:type="dcterms:W3CDTF">2019-09-10T11:20:00Z</dcterms:created>
  <dcterms:modified xsi:type="dcterms:W3CDTF">2020-11-07T13:34:42Z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