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2"/>
    <p:sldId id="260" r:id="rId3"/>
    <p:sldId id="339" r:id="rId4"/>
    <p:sldId id="340" r:id="rId5"/>
    <p:sldId id="338" r:id="rId6"/>
    <p:sldId id="341" r:id="rId7"/>
    <p:sldId id="342" r:id="rId8"/>
    <p:sldId id="350" r:id="rId9"/>
    <p:sldId id="349" r:id="rId10"/>
    <p:sldId id="295" r:id="rId11"/>
    <p:sldId id="294"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46" y="-58"/>
      </p:cViewPr>
      <p:guideLst>
        <p:guide orient="horz" pos="2365"/>
        <p:guide pos="40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03-02-2022</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41123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03-02-2022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5989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03-02-2022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03-02-2022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03-02-2022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03-02-2022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03-02-2022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03-02-2022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03-02-2022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03-02-2022</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ângulo Retângulo 5"/>
          <p:cNvSpPr/>
          <p:nvPr/>
        </p:nvSpPr>
        <p:spPr>
          <a:xfrm flipH="1">
            <a:off x="0" y="239395"/>
            <a:ext cx="12188190" cy="6618605"/>
          </a:xfrm>
          <a:prstGeom prst="rtTriangl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5" name="Imagem9"/>
          <p:cNvPicPr>
            <a:picLocks noChangeAspect="1"/>
          </p:cNvPicPr>
          <p:nvPr/>
        </p:nvPicPr>
        <p:blipFill>
          <a:blip r:embed="rId2"/>
          <a:stretch>
            <a:fillRect/>
          </a:stretch>
        </p:blipFill>
        <p:spPr>
          <a:xfrm>
            <a:off x="11830049" y="6569065"/>
            <a:ext cx="351155" cy="271790"/>
          </a:xfrm>
          <a:prstGeom prst="rect">
            <a:avLst/>
          </a:prstGeom>
          <a:noFill/>
          <a:ln>
            <a:noFill/>
          </a:ln>
          <a:effectLst/>
        </p:spPr>
      </p:pic>
      <p:sp>
        <p:nvSpPr>
          <p:cNvPr id="16" name="TextBox 1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17" name="Picture 2" descr="E:\DOSSIER 2020\bconference\logos\unicv\logotipo_unicv_fina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pic>
        <p:nvPicPr>
          <p:cNvPr id="19" name="Imagem 7"/>
          <p:cNvPicPr>
            <a:picLocks noChangeAspect="1"/>
          </p:cNvPicPr>
          <p:nvPr/>
        </p:nvPicPr>
        <p:blipFill>
          <a:blip r:embed="rId5"/>
          <a:stretch>
            <a:fillRect/>
          </a:stretch>
        </p:blipFill>
        <p:spPr>
          <a:xfrm>
            <a:off x="7620" y="1963420"/>
            <a:ext cx="5210175" cy="2930525"/>
          </a:xfrm>
          <a:prstGeom prst="rect">
            <a:avLst/>
          </a:prstGeom>
        </p:spPr>
      </p:pic>
      <p:pic>
        <p:nvPicPr>
          <p:cNvPr id="20" name="Imagem 10" descr="LOGO-Paises ecowas"/>
          <p:cNvPicPr>
            <a:picLocks noChangeAspect="1"/>
          </p:cNvPicPr>
          <p:nvPr/>
        </p:nvPicPr>
        <p:blipFill>
          <a:blip r:embed="rId6"/>
          <a:stretch>
            <a:fillRect/>
          </a:stretch>
        </p:blipFill>
        <p:spPr>
          <a:xfrm>
            <a:off x="5163185" y="2161540"/>
            <a:ext cx="3897630" cy="3858260"/>
          </a:xfrm>
          <a:prstGeom prst="rect">
            <a:avLst/>
          </a:prstGeom>
        </p:spPr>
      </p:pic>
      <p:sp>
        <p:nvSpPr>
          <p:cNvPr id="22" name="Rectangle 2"/>
          <p:cNvSpPr txBox="1">
            <a:spLocks noChangeArrowheads="1"/>
          </p:cNvSpPr>
          <p:nvPr/>
        </p:nvSpPr>
        <p:spPr>
          <a:xfrm>
            <a:off x="4531995" y="995680"/>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pic>
        <p:nvPicPr>
          <p:cNvPr id="23" name="Imagem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4" name="Imagem 9" descr="logo"/>
          <p:cNvPicPr>
            <a:picLocks noChangeAspect="1"/>
          </p:cNvPicPr>
          <p:nvPr/>
        </p:nvPicPr>
        <p:blipFill>
          <a:blip r:embed="rId8"/>
          <a:stretch>
            <a:fillRect/>
          </a:stretch>
        </p:blipFill>
        <p:spPr>
          <a:xfrm>
            <a:off x="464907" y="294085"/>
            <a:ext cx="2588086" cy="568165"/>
          </a:xfrm>
          <a:prstGeom prst="rect">
            <a:avLst/>
          </a:prstGeom>
        </p:spPr>
      </p:pic>
      <p:sp>
        <p:nvSpPr>
          <p:cNvPr id="25" name="CaixaDeTexto 1"/>
          <p:cNvSpPr txBox="1"/>
          <p:nvPr/>
        </p:nvSpPr>
        <p:spPr>
          <a:xfrm>
            <a:off x="9640569" y="4084330"/>
            <a:ext cx="1734893" cy="368300"/>
          </a:xfrm>
          <a:prstGeom prst="rect">
            <a:avLst/>
          </a:prstGeom>
          <a:noFill/>
        </p:spPr>
        <p:txBody>
          <a:bodyPr wrap="square" rtlCol="0">
            <a:spAutoFit/>
          </a:bodyPr>
          <a:lstStyle/>
          <a:p>
            <a:pPr algn="ctr"/>
            <a:r>
              <a:rPr lang="pt-PT" i="1" dirty="0" smtClean="0">
                <a:solidFill>
                  <a:srgbClr val="008CBA"/>
                </a:solidFill>
                <a:latin typeface="Arial Narrow" panose="020B0606020202030204" pitchFamily="34" charset="0"/>
              </a:rPr>
              <a:t>CONTACTS</a:t>
            </a:r>
            <a:endParaRPr lang="pt-PT" i="1" dirty="0">
              <a:solidFill>
                <a:srgbClr val="008CBA"/>
              </a:solidFill>
              <a:latin typeface="Arial Narrow" panose="020B0606020202030204" pitchFamily="34" charset="0"/>
            </a:endParaRPr>
          </a:p>
        </p:txBody>
      </p:sp>
      <p:sp>
        <p:nvSpPr>
          <p:cNvPr id="28" name="CaixaDeTexto 53"/>
          <p:cNvSpPr txBox="1"/>
          <p:nvPr/>
        </p:nvSpPr>
        <p:spPr>
          <a:xfrm>
            <a:off x="9906000" y="4328795"/>
            <a:ext cx="2277427" cy="2185214"/>
          </a:xfrm>
          <a:prstGeom prst="rect">
            <a:avLst/>
          </a:prstGeom>
          <a:noFill/>
        </p:spPr>
        <p:txBody>
          <a:bodyPr wrap="square" rtlCol="0">
            <a:spAutoFit/>
          </a:bodyPr>
          <a:lstStyle/>
          <a:p>
            <a:r>
              <a:rPr lang="en-US" sz="1600" b="1" i="1" dirty="0" smtClean="0">
                <a:solidFill>
                  <a:srgbClr val="3EA4BA"/>
                </a:solidFill>
              </a:rPr>
              <a:t>EVENT</a:t>
            </a:r>
            <a:endParaRPr lang="en-US" sz="1600" b="1" i="1" dirty="0">
              <a:solidFill>
                <a:srgbClr val="3EA4BA"/>
              </a:solidFill>
            </a:endParaRPr>
          </a:p>
          <a:p>
            <a:r>
              <a:rPr lang="pt-PT" sz="1200" i="1" dirty="0">
                <a:latin typeface="Arial Narrow" panose="020B0606020202030204" pitchFamily="34" charset="0"/>
              </a:rPr>
              <a:t>Apartado 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6452" y="240955"/>
            <a:ext cx="2054182" cy="420589"/>
          </a:xfrm>
          <a:prstGeom prst="rect">
            <a:avLst/>
          </a:prstGeom>
        </p:spPr>
      </p:pic>
      <p:sp>
        <p:nvSpPr>
          <p:cNvPr id="30" name="CaixaDeTexto 67"/>
          <p:cNvSpPr/>
          <p:nvPr/>
        </p:nvSpPr>
        <p:spPr>
          <a:xfrm>
            <a:off x="9226550" y="1661110"/>
            <a:ext cx="2548890" cy="222001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 name="Imagem 2" descr="LOGO-Paises ecowas"/>
          <p:cNvPicPr>
            <a:picLocks noChangeAspect="1"/>
          </p:cNvPicPr>
          <p:nvPr/>
        </p:nvPicPr>
        <p:blipFill>
          <a:blip r:embed="rId2"/>
          <a:stretch>
            <a:fillRect/>
          </a:stretch>
        </p:blipFill>
        <p:spPr>
          <a:xfrm>
            <a:off x="3119755" y="276288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01</a:t>
            </a:r>
          </a:p>
          <a:p>
            <a:pPr algn="ctr"/>
            <a:r>
              <a:rPr lang="pt-PT" sz="1200" b="1" dirty="0" smtClean="0">
                <a:solidFill>
                  <a:schemeClr val="bg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tx1"/>
                </a:solidFill>
                <a:latin typeface="Arial Narrow" panose="020B0606020202030204" pitchFamily="34" charset="0"/>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latin typeface="Arial Narrow" panose="020B0606020202030204" pitchFamily="34" charset="0"/>
                <a:cs typeface="Arial Narrow" panose="020B0606020202030204" pitchFamily="34" charset="0"/>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bg1"/>
                </a:solidFill>
                <a:latin typeface="Arial Narrow" panose="020B0606020202030204" pitchFamily="34" charset="0"/>
              </a:rPr>
              <a:t>30</a:t>
            </a:r>
          </a:p>
          <a:p>
            <a:pPr algn="ctr"/>
            <a:r>
              <a:rPr lang="pt-PT" sz="1200" b="1" dirty="0" smtClean="0">
                <a:solidFill>
                  <a:schemeClr val="bg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June</a:t>
            </a:r>
            <a:endParaRPr lang="pt-PT" sz="14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tx1"/>
                </a:solidFill>
                <a:latin typeface="Arial Narrow" panose="020B0606020202030204" pitchFamily="34" charset="0"/>
                <a:cs typeface="Arial Narrow" panose="020B0606020202030204" pitchFamily="34" charset="0"/>
                <a:sym typeface="+mn-ea"/>
              </a:rPr>
              <a:t>Deadline for </a:t>
            </a:r>
            <a:r>
              <a:rPr sz="1200" dirty="0" smtClean="0">
                <a:solidFill>
                  <a:schemeClr val="tx1"/>
                </a:solidFill>
                <a:latin typeface="Arial Narrow" panose="020B0606020202030204" pitchFamily="34" charset="0"/>
                <a:cs typeface="Arial Narrow" panose="020B0606020202030204" pitchFamily="34" charset="0"/>
                <a:sym typeface="+mn-ea"/>
              </a:rPr>
              <a:t>the expression </a:t>
            </a:r>
            <a:r>
              <a:rPr sz="1200" dirty="0">
                <a:solidFill>
                  <a:schemeClr val="tx1"/>
                </a:solidFill>
                <a:latin typeface="Arial Narrow" panose="020B0606020202030204" pitchFamily="34" charset="0"/>
                <a:cs typeface="Arial Narrow" panose="020B0606020202030204" pitchFamily="34" charset="0"/>
                <a:sym typeface="+mn-ea"/>
              </a:rPr>
              <a:t>of interest in participating in </a:t>
            </a:r>
            <a:r>
              <a:rPr sz="1200" dirty="0" smtClean="0">
                <a:solidFill>
                  <a:schemeClr val="tx1"/>
                </a:solidFill>
                <a:latin typeface="Arial Narrow" panose="020B0606020202030204" pitchFamily="34" charset="0"/>
                <a:cs typeface="Arial Narrow" panose="020B0606020202030204" pitchFamily="34" charset="0"/>
                <a:sym typeface="+mn-ea"/>
              </a:rPr>
              <a:t>the business network</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31</a:t>
            </a:r>
          </a:p>
          <a:p>
            <a:pPr algn="ctr"/>
            <a:r>
              <a:rPr lang="pt-PT" sz="1200" b="1" dirty="0" smtClean="0">
                <a:solidFill>
                  <a:schemeClr val="bg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June</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8" name="Straight Connector 149"/>
          <p:cNvCxnSpPr/>
          <p:nvPr/>
        </p:nvCxnSpPr>
        <p:spPr>
          <a:xfrm>
            <a:off x="3406400" y="2288447"/>
            <a:ext cx="0" cy="299445"/>
          </a:xfrm>
          <a:prstGeom prst="line">
            <a:avLst/>
          </a:prstGeom>
          <a:ln w="19050">
            <a:solidFill>
              <a:srgbClr val="008C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lide Number Placeholder 6"/>
          <p:cNvSpPr txBox="1"/>
          <p:nvPr/>
        </p:nvSpPr>
        <p:spPr bwMode="auto">
          <a:xfrm>
            <a:off x="6064281"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pic>
        <p:nvPicPr>
          <p:cNvPr id="5" name="Imagem 4" descr="logo"/>
          <p:cNvPicPr>
            <a:picLocks noChangeAspect="1"/>
          </p:cNvPicPr>
          <p:nvPr/>
        </p:nvPicPr>
        <p:blipFill>
          <a:blip r:embed="rId4"/>
          <a:stretch>
            <a:fillRect/>
          </a:stretch>
        </p:blipFill>
        <p:spPr>
          <a:xfrm>
            <a:off x="9074150" y="124460"/>
            <a:ext cx="3107055" cy="681990"/>
          </a:xfrm>
          <a:prstGeom prst="rect">
            <a:avLst/>
          </a:prstGeom>
        </p:spPr>
      </p:pic>
      <p:pic>
        <p:nvPicPr>
          <p:cNvPr id="15" name="Imagem 14" descr="logo"/>
          <p:cNvPicPr>
            <a:picLocks noChangeAspect="1"/>
          </p:cNvPicPr>
          <p:nvPr/>
        </p:nvPicPr>
        <p:blipFill>
          <a:blip r:embed="rId5"/>
          <a:stretch>
            <a:fillRect/>
          </a:stretch>
        </p:blipFill>
        <p:spPr>
          <a:xfrm>
            <a:off x="-10795" y="120650"/>
            <a:ext cx="4168140" cy="915035"/>
          </a:xfrm>
          <a:prstGeom prst="rect">
            <a:avLst/>
          </a:prstGeom>
        </p:spPr>
      </p:pic>
      <p:sp>
        <p:nvSpPr>
          <p:cNvPr id="2" name="Oval 1"/>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June</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June</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32385"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180590" y="1575435"/>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3" name="CaixaDeTexto 2"/>
          <p:cNvSpPr txBox="1"/>
          <p:nvPr/>
        </p:nvSpPr>
        <p:spPr>
          <a:xfrm>
            <a:off x="5706219" y="9122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a:t>
            </a:r>
            <a:r>
              <a:rPr lang="pt-PT" sz="1400" dirty="0" err="1">
                <a:solidFill>
                  <a:schemeClr val="tx1"/>
                </a:solidFill>
                <a:latin typeface="Arial Narrow" panose="020B0606020202030204" pitchFamily="34" charset="0"/>
                <a:sym typeface="+mn-ea"/>
              </a:rPr>
              <a:t>Space»</a:t>
            </a:r>
            <a:r>
              <a:rPr lang="pt-PT" sz="1400" i="1"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en-US" sz="1400" dirty="0">
                <a:latin typeface="Arial Narrow" panose="020B0606020202030204" pitchFamily="34" charset="0"/>
                <a:sym typeface="+mn-ea"/>
              </a:rPr>
              <a:t>www.businessround.emergys.pt</a:t>
            </a:r>
            <a:r>
              <a:rPr lang="en-US" sz="1400" dirty="0" err="1">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474835" y="354965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5" name="Marcador de Posição de Conteúdo 1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pic>
        <p:nvPicPr>
          <p:cNvPr id="90" name="Imagem 89" descr="logo"/>
          <p:cNvPicPr>
            <a:picLocks noChangeAspect="1"/>
          </p:cNvPicPr>
          <p:nvPr/>
        </p:nvPicPr>
        <p:blipFill>
          <a:blip r:embed="rId6"/>
          <a:stretch>
            <a:fillRect/>
          </a:stretch>
        </p:blipFill>
        <p:spPr>
          <a:xfrm>
            <a:off x="7999095" y="120650"/>
            <a:ext cx="4168140" cy="915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 </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graphicFrame>
        <p:nvGraphicFramePr>
          <p:cNvPr id="4" name="Tabela 3"/>
          <p:cNvGraphicFramePr/>
          <p:nvPr>
            <p:extLst>
              <p:ext uri="{D42A27DB-BD31-4B8C-83A1-F6EECF244321}">
                <p14:modId xmlns:p14="http://schemas.microsoft.com/office/powerpoint/2010/main" val="668784748"/>
              </p:ext>
            </p:extLst>
          </p:nvPr>
        </p:nvGraphicFramePr>
        <p:xfrm>
          <a:off x="492125" y="3827780"/>
          <a:ext cx="8880475" cy="3002280"/>
        </p:xfrm>
        <a:graphic>
          <a:graphicData uri="http://schemas.openxmlformats.org/drawingml/2006/table">
            <a:tbl>
              <a:tblPr firstRow="1" bandRow="1">
                <a:tableStyleId>{5C22544A-7EE6-4342-B048-85BDC9FD1C3A}</a:tableStyleId>
              </a:tblPr>
              <a:tblGrid>
                <a:gridCol w="3242945"/>
                <a:gridCol w="582930"/>
                <a:gridCol w="4147820"/>
                <a:gridCol w="90678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algn="l" rtl="0" fontAlgn="ctr"/>
                      <a:r>
                        <a:rPr lang="pt-PT" altLang="en-US" sz="1200" b="0">
                          <a:solidFill>
                            <a:schemeClr val="tx1"/>
                          </a:solidFill>
                          <a:latin typeface="Arial Narrow" panose="020B0606020202030204" pitchFamily="34" charset="0"/>
                          <a:cs typeface="Arial Narrow" panose="020B0606020202030204" pitchFamily="34" charset="0"/>
                          <a:sym typeface="+mn-ea"/>
                        </a:rPr>
                        <a:t>Preamble</a:t>
                      </a:r>
                      <a:endParaRPr lang="pt-PT" altLang="en-US" sz="1200" b="0" dirty="0" err="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GB" sz="1200" dirty="0" smtClean="0">
                          <a:solidFill>
                            <a:schemeClr val="tx1"/>
                          </a:solidFill>
                          <a:latin typeface="Arial Narrow" panose="020B0606020202030204" pitchFamily="34" charset="0"/>
                          <a:cs typeface="Arial Narrow" panose="020B0606020202030204" pitchFamily="34" charset="0"/>
                          <a:sym typeface="+mn-ea"/>
                        </a:rPr>
                        <a:t>The responsibility of A</a:t>
                      </a:r>
                      <a:r>
                        <a:rPr lang="pt-PT" altLang="en-GB" sz="1200" dirty="0" smtClean="0">
                          <a:solidFill>
                            <a:schemeClr val="tx1"/>
                          </a:solidFill>
                          <a:latin typeface="Arial Narrow" panose="020B0606020202030204" pitchFamily="34" charset="0"/>
                          <a:cs typeface="Arial Narrow" panose="020B0606020202030204" pitchFamily="34" charset="0"/>
                          <a:sym typeface="+mn-ea"/>
                        </a:rPr>
                        <a:t>ssociated</a:t>
                      </a:r>
                      <a:r>
                        <a:rPr lang="en-GB" sz="120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marL="0" marR="0" indent="0" algn="l" defTabSz="914400" rtl="0" eaLnBrk="1" fontAlgn="ctr" latinLnBrk="0" hangingPunct="1">
                        <a:lnSpc>
                          <a:spcPct val="100000"/>
                        </a:lnSpc>
                        <a:spcBef>
                          <a:spcPct val="0"/>
                        </a:spcBef>
                        <a:spcAft>
                          <a:spcPct val="0"/>
                        </a:spcAft>
                        <a:buClrTx/>
                        <a:buSzTx/>
                        <a:buFont typeface="Arial" panose="020B0604020202020204" pitchFamily="34" charset="0"/>
                        <a:buNone/>
                        <a:tabLst/>
                        <a:defRPr/>
                      </a:pPr>
                      <a:r>
                        <a:rPr lang="pt-PT" sz="1200" b="0" i="0" u="none" kern="1200" baseline="0" dirty="0" smtClean="0">
                          <a:solidFill>
                            <a:schemeClr val="dk1"/>
                          </a:solidFill>
                          <a:effectLst/>
                          <a:latin typeface="Arial Narrow" panose="020B0606020202030204" pitchFamily="34" charset="0"/>
                          <a:ea typeface="+mn-ea"/>
                          <a:cs typeface="+mn-cs"/>
                        </a:rPr>
                        <a:t>The Stages of the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fr-FR" sz="1200" b="0" dirty="0">
                          <a:solidFill>
                            <a:schemeClr val="tx1"/>
                          </a:solidFill>
                          <a:latin typeface="Arial Narrow" panose="020B0606020202030204" pitchFamily="34" charset="0"/>
                          <a:sym typeface="+mn-ea"/>
                        </a:rPr>
                        <a:t>L</a:t>
                      </a:r>
                      <a:r>
                        <a:rPr lang="pt-PT" altLang="fr-FR" sz="1200" b="0" dirty="0">
                          <a:solidFill>
                            <a:schemeClr val="tx1"/>
                          </a:solidFill>
                          <a:latin typeface="Arial Narrow" panose="020B0606020202030204" pitchFamily="34" charset="0"/>
                          <a:sym typeface="+mn-ea"/>
                        </a:rPr>
                        <a:t>egal </a:t>
                      </a:r>
                      <a:r>
                        <a:rPr lang="fr-FR" sz="1200" b="0" dirty="0">
                          <a:solidFill>
                            <a:schemeClr val="tx1"/>
                          </a:solidFill>
                          <a:latin typeface="Arial Narrow" panose="020B0606020202030204" pitchFamily="34" charset="0"/>
                          <a:sym typeface="+mn-ea"/>
                        </a:rPr>
                        <a:t>A</a:t>
                      </a:r>
                      <a:r>
                        <a:rPr lang="pt-PT" altLang="fr-FR" sz="1200" b="0" dirty="0">
                          <a:solidFill>
                            <a:schemeClr val="tx1"/>
                          </a:solidFill>
                          <a:latin typeface="Arial Narrow" panose="020B0606020202030204" pitchFamily="34" charset="0"/>
                          <a:sym typeface="+mn-ea"/>
                        </a:rPr>
                        <a:t>ssistence and Interpreter </a:t>
                      </a:r>
                      <a:r>
                        <a:rPr lang="fr-FR" sz="1200" b="0" dirty="0" smtClean="0">
                          <a:solidFill>
                            <a:schemeClr val="tx1"/>
                          </a:solidFill>
                          <a:latin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b="0" dirty="0" smtClean="0">
                          <a:solidFill>
                            <a:schemeClr val="tx1"/>
                          </a:solidFill>
                          <a:effectLst/>
                          <a:latin typeface="Arial Narrow" panose="020B0606020202030204" pitchFamily="34" charset="0"/>
                          <a:cs typeface="Arial Narrow" panose="020B0606020202030204" pitchFamily="34" charset="0"/>
                          <a:sym typeface="+mn-ea"/>
                        </a:rPr>
                        <a:t>The Business Round</a:t>
                      </a:r>
                      <a:endParaRPr lang="pt-PT" altLang="en-US"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The Programme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r>
                        <a:rPr lang="pt-PT" sz="1200" b="0" i="0" u="none" kern="1200" baseline="0" dirty="0" smtClean="0">
                          <a:solidFill>
                            <a:schemeClr val="dk1"/>
                          </a:solidFill>
                          <a:effectLst/>
                          <a:latin typeface="Arial Narrow" panose="020B0606020202030204" pitchFamily="34" charset="0"/>
                          <a:ea typeface="+mn-ea"/>
                          <a:cs typeface="+mn-cs"/>
                        </a:rPr>
                        <a:t>Business Round Methodology</a:t>
                      </a:r>
                      <a:endParaRPr lang="pt-PT" sz="1200" b="0" i="0" u="none" kern="1200" baseline="0" dirty="0">
                        <a:solidFill>
                          <a:schemeClr val="dk1"/>
                        </a:solidFill>
                        <a:effectLst/>
                        <a:latin typeface="Arial Narrow" panose="020B0606020202030204" pitchFamily="34" charset="0"/>
                        <a:ea typeface="+mn-ea"/>
                        <a:cs typeface="+mn-cs"/>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defRPr lang="en-US"/>
                      </a:pPr>
                      <a:r>
                        <a:rPr sz="1200" dirty="0">
                          <a:solidFill>
                            <a:schemeClr val="tx1"/>
                          </a:solidFill>
                          <a:latin typeface="Arial Narrow" panose="020B0606020202030204" pitchFamily="34" charset="0"/>
                          <a:cs typeface="Arial Narrow" panose="020B0606020202030204" pitchFamily="34" charset="0"/>
                          <a:sym typeface="+mn-ea"/>
                        </a:rPr>
                        <a:t>D</a:t>
                      </a:r>
                      <a:r>
                        <a:rPr lang="pt-PT" sz="1200" dirty="0">
                          <a:solidFill>
                            <a:schemeClr val="tx1"/>
                          </a:solidFill>
                          <a:latin typeface="Arial Narrow" panose="020B0606020202030204" pitchFamily="34" charset="0"/>
                          <a:cs typeface="Arial Narrow" panose="020B0606020202030204" pitchFamily="34" charset="0"/>
                          <a:sym typeface="+mn-ea"/>
                        </a:rPr>
                        <a:t>eadlines </a:t>
                      </a:r>
                      <a:r>
                        <a:rPr lang="pt-PT" altLang="en-US" sz="1200" dirty="0">
                          <a:solidFill>
                            <a:schemeClr val="tx1"/>
                          </a:solidFill>
                          <a:latin typeface="Arial Narrow" panose="020B0606020202030204" pitchFamily="34" charset="0"/>
                          <a:cs typeface="Arial Narrow" panose="020B0606020202030204" pitchFamily="34" charset="0"/>
                          <a:sym typeface="+mn-ea"/>
                        </a:rPr>
                        <a:t>for expression of Internet and registration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M</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ethodology</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How to participate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indent="0">
                        <a:buNone/>
                      </a:pP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enefits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of</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the</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F</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orum</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altLang="en-GB" sz="1200" dirty="0"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The main benefits of participating </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in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S</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upport to </a:t>
                      </a: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and entrepreneurial initiatives</a:t>
                      </a:r>
                      <a:endParaRPr lang="pt-PT" altLang="en-GB"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sz="1200" b="0" i="1"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algn="l" rtl="0" fontAlgn="ctr"/>
                      <a:r>
                        <a:rPr lang="en-GB" sz="1200" b="0" dirty="0" smtClean="0">
                          <a:solidFill>
                            <a:schemeClr val="tx1"/>
                          </a:solidFill>
                          <a:latin typeface="Arial Narrow" panose="020B0606020202030204" pitchFamily="34" charset="0"/>
                          <a:cs typeface="Arial Narrow" panose="020B0606020202030204" pitchFamily="34" charset="0"/>
                          <a:sym typeface="+mn-ea"/>
                        </a:rPr>
                        <a:t>The activities of A</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ssociated</a:t>
                      </a:r>
                      <a:r>
                        <a:rPr lang="en-GB" sz="1200" b="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altLang="en-GB"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i="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6" name="Imagem 25" descr="logo"/>
          <p:cNvPicPr>
            <a:picLocks noChangeAspect="1"/>
          </p:cNvPicPr>
          <p:nvPr/>
        </p:nvPicPr>
        <p:blipFill>
          <a:blip r:embed="rId4"/>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5"/>
          <a:stretch>
            <a:fillRect/>
          </a:stretch>
        </p:blipFill>
        <p:spPr>
          <a:xfrm>
            <a:off x="-10795" y="120650"/>
            <a:ext cx="4168140" cy="915035"/>
          </a:xfrm>
          <a:prstGeom prst="rect">
            <a:avLst/>
          </a:prstGeom>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
        <p:nvSpPr>
          <p:cNvPr id="13" name="CaixaDeTexto 67"/>
          <p:cNvSpPr/>
          <p:nvPr/>
        </p:nvSpPr>
        <p:spPr>
          <a:xfrm>
            <a:off x="9226550" y="1661110"/>
            <a:ext cx="2548890" cy="222001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Focused on business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Opportunity</a:t>
            </a:r>
            <a:r>
              <a:rPr lang="pt-PT" sz="1200" i="1" dirty="0">
                <a:solidFill>
                  <a:schemeClr val="tx1"/>
                </a:solidFill>
                <a:latin typeface="Arial Narrow" panose="020B0606020202030204" pitchFamily="34" charset="0"/>
                <a:sym typeface="+mn-ea"/>
              </a:rPr>
              <a:t> </a:t>
            </a:r>
            <a:r>
              <a:rPr lang="pt-PT" sz="1200" i="1" dirty="0" err="1" smtClean="0">
                <a:solidFill>
                  <a:schemeClr val="tx1"/>
                </a:solidFill>
                <a:latin typeface="Arial Narrow" panose="020B0606020202030204" pitchFamily="34" charset="0"/>
                <a:sym typeface="+mn-ea"/>
              </a:rPr>
              <a:t>Centred</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Realistic</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Strategic</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Results</a:t>
            </a: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latin typeface="Arial Narrow" panose="020B0606020202030204" pitchFamily="34" charset="0"/>
                <a:sym typeface="+mn-ea"/>
              </a:rPr>
              <a:t>Revaluation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673993"/>
            <a:ext cx="6326262" cy="1384995"/>
          </a:xfrm>
          <a:prstGeom prst="rect">
            <a:avLst/>
          </a:prstGeom>
          <a:noFill/>
        </p:spPr>
        <p:txBody>
          <a:bodyPr wrap="square" rtlCol="0">
            <a:spAutoFit/>
          </a:bodyPr>
          <a:lstStyle/>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i="1" dirty="0">
                <a:latin typeface="Arial Narrow" panose="020B0606020202030204" pitchFamily="34" charset="0"/>
                <a:ea typeface="Calibri" panose="020F0502020204030204" charset="0"/>
                <a:cs typeface="Times New Roman" panose="02020603050405020304" pitchFamily="18" charset="0"/>
                <a:sym typeface="+mn-ea"/>
              </a:rPr>
              <a:t>ATLANTIC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a:t>
            </a:r>
            <a:r>
              <a:rPr sz="1200" dirty="0" smtClean="0">
                <a:latin typeface="Arial Narrow" panose="020B0606020202030204" pitchFamily="34" charset="0"/>
                <a:ea typeface="Calibri" panose="020F0502020204030204" charset="0"/>
                <a:cs typeface="Times New Roman" panose="02020603050405020304" pitchFamily="18" charset="0"/>
                <a:sym typeface="+mn-ea"/>
              </a:rPr>
              <a:t>meetings </a:t>
            </a:r>
            <a:r>
              <a:rPr sz="1200" dirty="0">
                <a:latin typeface="Arial Narrow" panose="020B0606020202030204" pitchFamily="34" charset="0"/>
                <a:ea typeface="Calibri" panose="020F0502020204030204" charset="0"/>
                <a:cs typeface="Times New Roman" panose="02020603050405020304" pitchFamily="18" charset="0"/>
                <a:sym typeface="+mn-ea"/>
              </a:rPr>
              <a:t>between business leaders, businessmen, and entrepreneurs from different </a:t>
            </a:r>
            <a:r>
              <a:rPr sz="1200" dirty="0" smtClean="0">
                <a:latin typeface="Arial Narrow" panose="020B0606020202030204" pitchFamily="34" charset="0"/>
                <a:ea typeface="Calibri" panose="020F0502020204030204" charset="0"/>
                <a:cs typeface="Times New Roman" panose="02020603050405020304" pitchFamily="18" charset="0"/>
                <a:sym typeface="+mn-ea"/>
              </a:rPr>
              <a:t>regions</a:t>
            </a:r>
            <a:r>
              <a:rPr lang="pt-PT" sz="1200" dirty="0" smtClean="0">
                <a:latin typeface="Arial Narrow" panose="020B0606020202030204" pitchFamily="34" charset="0"/>
                <a:ea typeface="Calibri" panose="020F0502020204030204" charset="0"/>
                <a:cs typeface="Times New Roman" panose="02020603050405020304" pitchFamily="18" charset="0"/>
                <a:sym typeface="+mn-ea"/>
              </a:rPr>
              <a:t>, </a:t>
            </a:r>
            <a:r>
              <a:rPr lang="en-US" sz="1200" dirty="0">
                <a:latin typeface="Arial Narrow" panose="020B0606020202030204" pitchFamily="34" charset="0"/>
                <a:ea typeface="Calibri" panose="020F0502020204030204" charset="0"/>
                <a:cs typeface="Times New Roman" panose="02020603050405020304" pitchFamily="18" charset="0"/>
                <a:sym typeface="+mn-ea"/>
              </a:rPr>
              <a:t>namely from America, Africa, Brazil, Europe and other </a:t>
            </a:r>
            <a:r>
              <a:rPr lang="en-US" sz="1200" dirty="0" smtClean="0">
                <a:latin typeface="Arial Narrow" panose="020B0606020202030204" pitchFamily="34" charset="0"/>
                <a:ea typeface="Calibri" panose="020F0502020204030204" charset="0"/>
                <a:cs typeface="Times New Roman" panose="02020603050405020304" pitchFamily="18" charset="0"/>
                <a:sym typeface="+mn-ea"/>
              </a:rPr>
              <a:t>origins</a:t>
            </a:r>
            <a:r>
              <a:rPr sz="1200" dirty="0" smtClean="0">
                <a:latin typeface="Arial Narrow" panose="020B0606020202030204" pitchFamily="34" charset="0"/>
                <a:ea typeface="Calibri" panose="020F0502020204030204" charset="0"/>
                <a:cs typeface="Times New Roman" panose="02020603050405020304" pitchFamily="18" charset="0"/>
                <a:sym typeface="+mn-ea"/>
              </a:rPr>
              <a:t>.</a:t>
            </a:r>
            <a:endParaRPr sz="1200" dirty="0">
              <a:latin typeface="Arial Narrow" panose="020B0606020202030204" pitchFamily="34" charset="0"/>
              <a:ea typeface="Calibri" panose="020F0502020204030204" charset="0"/>
              <a:cs typeface="Times New Roman" panose="02020603050405020304" pitchFamily="18" charset="0"/>
              <a:sym typeface="+mn-ea"/>
            </a:endParaRPr>
          </a:p>
          <a:p>
            <a:pPr algn="just"/>
            <a:endParaRPr sz="1200" dirty="0">
              <a:latin typeface="Arial Narrow" panose="020B0606020202030204" pitchFamily="34" charset="0"/>
              <a:ea typeface="Calibri" panose="020F0502020204030204" charset="0"/>
              <a:cs typeface="Times New Roman" panose="02020603050405020304" pitchFamily="18" charset="0"/>
              <a:sym typeface="+mn-ea"/>
            </a:endParaRPr>
          </a:p>
          <a:p>
            <a:pPr algn="just"/>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23" name="Imagem 22"/>
          <p:cNvPicPr>
            <a:picLocks noChangeAspect="1"/>
          </p:cNvPicPr>
          <p:nvPr/>
        </p:nvPicPr>
        <p:blipFill>
          <a:blip r:embed="rId4"/>
          <a:stretch>
            <a:fillRect/>
          </a:stretch>
        </p:blipFill>
        <p:spPr>
          <a:xfrm>
            <a:off x="315595" y="1340485"/>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05560"/>
            <a:ext cx="1669415" cy="368300"/>
          </a:xfrm>
          <a:prstGeom prst="rect">
            <a:avLst/>
          </a:prstGeom>
          <a:noFill/>
        </p:spPr>
        <p:txBody>
          <a:bodyPr wrap="square" rtlCol="0">
            <a:spAutoFit/>
          </a:bodyPr>
          <a:lstStyle/>
          <a:p>
            <a:r>
              <a:rPr lang="pt-PT" altLang="en-US" dirty="0">
                <a:solidFill>
                  <a:srgbClr val="008CBA"/>
                </a:solidFill>
              </a:rPr>
              <a:t>PREAMBLE</a:t>
            </a:r>
          </a:p>
        </p:txBody>
      </p:sp>
      <p:sp>
        <p:nvSpPr>
          <p:cNvPr id="27" name="CaixaDeTexto 67"/>
          <p:cNvSpPr/>
          <p:nvPr/>
        </p:nvSpPr>
        <p:spPr>
          <a:xfrm>
            <a:off x="9340850" y="2813635"/>
            <a:ext cx="2548890" cy="2599790"/>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smtClean="0">
                <a:solidFill>
                  <a:srgbClr val="006666"/>
                </a:solidFill>
              </a:rPr>
              <a:t>BUSINESS ROUND</a:t>
            </a:r>
            <a:endParaRPr lang="pt-PT" sz="2000" i="1" dirty="0">
              <a:solidFill>
                <a:srgbClr val="006666"/>
              </a:solidFill>
            </a:endParaRP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1907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10"/>
          <p:cNvSpPr txBox="1">
            <a:spLocks noChangeArrowheads="1"/>
          </p:cNvSpPr>
          <p:nvPr/>
        </p:nvSpPr>
        <p:spPr bwMode="auto">
          <a:xfrm rot="19116543">
            <a:off x="7078918" y="4930394"/>
            <a:ext cx="1676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Mobilize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Undertake</a:t>
            </a:r>
          </a:p>
          <a:p>
            <a:pPr>
              <a:spcBef>
                <a:spcPct val="0"/>
              </a:spcBef>
              <a:buFont typeface="Wingdings" panose="05000000000000000000" pitchFamily="2" charset="2"/>
              <a:buChar char="ü"/>
            </a:pPr>
            <a:r>
              <a:rPr lang="pt-BR" sz="1600" dirty="0">
                <a:solidFill>
                  <a:schemeClr val="tx1"/>
                </a:solidFill>
              </a:rPr>
              <a:t>Expand</a:t>
            </a:r>
          </a:p>
        </p:txBody>
      </p:sp>
      <p:sp>
        <p:nvSpPr>
          <p:cNvPr id="63" name="Text Box 13"/>
          <p:cNvSpPr txBox="1">
            <a:spLocks noChangeArrowheads="1"/>
          </p:cNvSpPr>
          <p:nvPr/>
        </p:nvSpPr>
        <p:spPr bwMode="auto">
          <a:xfrm>
            <a:off x="5337379" y="5626001"/>
            <a:ext cx="987207" cy="276999"/>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rPr>
              <a:t>ECOWAS</a:t>
            </a:r>
          </a:p>
        </p:txBody>
      </p:sp>
      <p:sp>
        <p:nvSpPr>
          <p:cNvPr id="64" name="Text Box 14"/>
          <p:cNvSpPr txBox="1">
            <a:spLocks noChangeArrowheads="1"/>
          </p:cNvSpPr>
          <p:nvPr/>
        </p:nvSpPr>
        <p:spPr bwMode="auto">
          <a:xfrm rot="18956045">
            <a:off x="6790055" y="4962525"/>
            <a:ext cx="10096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Growth</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grpSp>
        <p:nvGrpSpPr>
          <p:cNvPr id="67" name="Group 19"/>
          <p:cNvGrpSpPr/>
          <p:nvPr/>
        </p:nvGrpSpPr>
        <p:grpSpPr bwMode="auto">
          <a:xfrm>
            <a:off x="5303446" y="5833260"/>
            <a:ext cx="1887538" cy="825500"/>
            <a:chOff x="144" y="1788"/>
            <a:chExt cx="1189" cy="520"/>
          </a:xfrm>
        </p:grpSpPr>
        <p:sp>
          <p:nvSpPr>
            <p:cNvPr id="6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country</a:t>
              </a:r>
            </a:p>
          </p:txBody>
        </p:sp>
        <p:sp>
          <p:nvSpPr>
            <p:cNvPr id="69"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Sustainability</a:t>
              </a:r>
            </a:p>
          </p:txBody>
        </p:sp>
        <p:sp>
          <p:nvSpPr>
            <p:cNvPr id="70"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Simplicity</a:t>
              </a:r>
            </a:p>
          </p:txBody>
        </p:sp>
      </p:grpSp>
      <p:sp>
        <p:nvSpPr>
          <p:cNvPr id="71" name="Text Box 7"/>
          <p:cNvSpPr txBox="1">
            <a:spLocks noChangeArrowheads="1"/>
          </p:cNvSpPr>
          <p:nvPr/>
        </p:nvSpPr>
        <p:spPr bwMode="auto">
          <a:xfrm rot="21600000">
            <a:off x="9983965" y="340322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Warranty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Transparency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Trust</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8" name="Text Box 22"/>
          <p:cNvSpPr txBox="1">
            <a:spLocks noChangeArrowheads="1"/>
          </p:cNvSpPr>
          <p:nvPr/>
        </p:nvSpPr>
        <p:spPr bwMode="auto">
          <a:xfrm>
            <a:off x="5337379" y="656668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Resilience</a:t>
            </a:r>
          </a:p>
        </p:txBody>
      </p:sp>
      <p:sp>
        <p:nvSpPr>
          <p:cNvPr id="84" name="Text Box 7"/>
          <p:cNvSpPr txBox="1">
            <a:spLocks noChangeArrowheads="1"/>
          </p:cNvSpPr>
          <p:nvPr/>
        </p:nvSpPr>
        <p:spPr bwMode="auto">
          <a:xfrm rot="21600000">
            <a:off x="9871600" y="4532826"/>
            <a:ext cx="2243277"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sz="1600" dirty="0" smtClean="0">
                <a:solidFill>
                  <a:srgbClr val="3EA4BA"/>
                </a:solidFill>
              </a:rPr>
              <a:t>Cabo </a:t>
            </a:r>
            <a:r>
              <a:rPr lang="en-US" sz="1600" dirty="0">
                <a:solidFill>
                  <a:srgbClr val="3EA4BA"/>
                </a:solidFill>
              </a:rPr>
              <a:t>Verde, the place where departure and destination converge</a:t>
            </a:r>
            <a:endParaRPr lang="en-US" sz="1600" dirty="0" smtClean="0">
              <a:solidFill>
                <a:srgbClr val="3EA4BA"/>
              </a:solidFill>
            </a:endParaRPr>
          </a:p>
        </p:txBody>
      </p:sp>
      <p:pic>
        <p:nvPicPr>
          <p:cNvPr id="5" name="Imagem 4"/>
          <p:cNvPicPr>
            <a:picLocks noChangeAspect="1"/>
          </p:cNvPicPr>
          <p:nvPr/>
        </p:nvPicPr>
        <p:blipFill>
          <a:blip r:embed="rId3"/>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8" name="Picture 8" descr="Resultado de imagem para cabo verde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2"/>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Share</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Synergy</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Opportunity</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59660" y="6504305"/>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A market with strong potential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400" i="1" dirty="0">
                <a:solidFill>
                  <a:srgbClr val="3EA4BA"/>
                </a:solidFill>
                <a:latin typeface="Arial" panose="020B0604020202020204" pitchFamily="34" charset="0"/>
                <a:sym typeface="+mn-ea"/>
              </a:rPr>
              <a:t>SUSTAINABILITY </a:t>
            </a:r>
            <a:endParaRPr lang="pt-BR" sz="1400" i="1" dirty="0" smtClean="0">
              <a:solidFill>
                <a:srgbClr val="3EA4BA"/>
              </a:solidFill>
              <a:latin typeface="Arial" panose="020B0604020202020204" pitchFamily="34" charset="0"/>
            </a:endParaRPr>
          </a:p>
          <a:p>
            <a:pPr algn="ctr" eaLnBrk="0" hangingPunct="0"/>
            <a:r>
              <a:rPr lang="pt-BR" sz="1400" i="1" dirty="0" smtClean="0">
                <a:solidFill>
                  <a:srgbClr val="3EA4BA"/>
                </a:solidFill>
                <a:latin typeface="Arial" panose="020B0604020202020204" pitchFamily="34" charset="0"/>
                <a:sym typeface="+mn-ea"/>
              </a:rPr>
              <a:t>AND </a:t>
            </a:r>
            <a:r>
              <a:rPr lang="pt-BR" sz="1400" i="1" dirty="0">
                <a:solidFill>
                  <a:srgbClr val="3EA4BA"/>
                </a:solidFill>
                <a:latin typeface="Arial" panose="020B0604020202020204" pitchFamily="34" charset="0"/>
                <a:sym typeface="+mn-ea"/>
              </a:rPr>
              <a:t>RESILIENCE</a:t>
            </a:r>
            <a:endParaRPr lang="pt-BR" altLang="en-US" sz="1400" i="1" dirty="0">
              <a:solidFill>
                <a:srgbClr val="3EA4BA"/>
              </a:solidFill>
              <a:latin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IMPORT</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 EXPORT</a:t>
            </a:r>
            <a:endParaRPr lang="pt-BR" altLang="en-US" sz="1200" i="1" dirty="0" smtClean="0">
              <a:solidFill>
                <a:srgbClr val="008CBA"/>
              </a:solidFill>
              <a:latin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HOSPITALITY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 ADDED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VALUE </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DIGITAL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ECONOMY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INNOVATE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PROCESSES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INNOVATE</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PRODUCTS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PARTNERSHIPS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COMMITMENTS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WARRANTY 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OPPORTUNITY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BRIDGE TO MARKETS</a:t>
            </a:r>
            <a:endParaRPr lang="en-US" sz="1200" i="1" dirty="0">
              <a:solidFill>
                <a:schemeClr val="bg1">
                  <a:lumMod val="50000"/>
                </a:schemeClr>
              </a:solidFill>
              <a:latin typeface="Arial Unicode MS" pitchFamily="34" charset="-128"/>
              <a:ea typeface="Arial Unicode MS" pitchFamily="34" charset="-128"/>
              <a:cs typeface="Arial Unicode MS" pitchFamily="34" charset="-128"/>
            </a:endParaRPr>
          </a:p>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PRODUCTS AND SERVICES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25" y="5268595"/>
            <a:ext cx="677545" cy="561975"/>
          </a:xfrm>
          <a:prstGeom prst="rect">
            <a:avLst/>
          </a:prstGeom>
        </p:spPr>
      </p:pic>
      <p:pic>
        <p:nvPicPr>
          <p:cNvPr id="88" name="Imagem 87"/>
          <p:cNvPicPr>
            <a:picLocks noChangeAspect="1"/>
          </p:cNvPicPr>
          <p:nvPr/>
        </p:nvPicPr>
        <p:blipFill>
          <a:blip r:embed="rId6"/>
          <a:stretch>
            <a:fillRect/>
          </a:stretch>
        </p:blipFill>
        <p:spPr>
          <a:xfrm>
            <a:off x="6285230" y="779145"/>
            <a:ext cx="2413000" cy="1356995"/>
          </a:xfrm>
          <a:prstGeom prst="rect">
            <a:avLst/>
          </a:prstGeom>
        </p:spPr>
      </p:pic>
      <p:pic>
        <p:nvPicPr>
          <p:cNvPr id="90" name="Imagem 89" descr="logo"/>
          <p:cNvPicPr>
            <a:picLocks noChangeAspect="1"/>
          </p:cNvPicPr>
          <p:nvPr/>
        </p:nvPicPr>
        <p:blipFill>
          <a:blip r:embed="rId7"/>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8"/>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PROMOTE</a:t>
            </a:r>
            <a:endParaRPr lang="pt-BR" sz="1200" i="1" dirty="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DISSEMINATE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6" name="CaixaDeTexto 67"/>
          <p:cNvSpPr/>
          <p:nvPr/>
        </p:nvSpPr>
        <p:spPr>
          <a:xfrm>
            <a:off x="9645650" y="518110"/>
            <a:ext cx="2548890" cy="2599790"/>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smtClean="0">
                <a:solidFill>
                  <a:srgbClr val="006666"/>
                </a:solidFill>
              </a:rPr>
              <a:t>BUSINESS ROUND</a:t>
            </a:r>
            <a:endParaRPr lang="pt-PT" sz="2000" i="1" dirty="0">
              <a:solidFill>
                <a:srgbClr val="006666"/>
              </a:solidFill>
            </a:endParaRP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2"/>
          <p:cNvSpPr txBox="1"/>
          <p:nvPr/>
        </p:nvSpPr>
        <p:spPr>
          <a:xfrm>
            <a:off x="3601085" y="1042035"/>
            <a:ext cx="8453755" cy="5574030"/>
          </a:xfrm>
          <a:prstGeom prst="rect">
            <a:avLst/>
          </a:prstGeom>
          <a:noFill/>
        </p:spPr>
        <p:txBody>
          <a:bodyPr wrap="square">
            <a:spAutoFit/>
          </a:bodyPr>
          <a:lstStyle/>
          <a:p>
            <a:pPr algn="just">
              <a:lnSpc>
                <a:spcPct val="85000"/>
              </a:lnSpc>
              <a:spcBef>
                <a:spcPts val="0"/>
              </a:spcBef>
            </a:pPr>
            <a:r>
              <a:rPr lang="en-GB" b="1" i="1" dirty="0" smtClean="0">
                <a:solidFill>
                  <a:srgbClr val="008CBA"/>
                </a:solidFill>
              </a:rPr>
              <a:t>BUSINESS ROUND STEPS</a:t>
            </a: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en-GB" sz="1200" dirty="0">
                <a:latin typeface="Arial Narrow" panose="020B0606020202030204" pitchFamily="34" charset="0"/>
                <a:ea typeface="Calibri" panose="020F0502020204030204" charset="0"/>
                <a:cs typeface="Times New Roman" panose="02020603050405020304" pitchFamily="18" charset="0"/>
              </a:rPr>
              <a:t>The Business Round will take place on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 in Cabo Verde. People who will participate must register in the Business Executive category. The Business Round consists of three </a:t>
            </a:r>
            <a:r>
              <a:rPr lang="en-GB" sz="1200" dirty="0" smtClean="0">
                <a:latin typeface="Arial Narrow" panose="020B0606020202030204" pitchFamily="34" charset="0"/>
                <a:ea typeface="Calibri" panose="020F0502020204030204" charset="0"/>
                <a:cs typeface="Times New Roman" panose="02020603050405020304" pitchFamily="18" charset="0"/>
              </a:rPr>
              <a:t>steps:</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pt-PT" sz="1200" b="1" i="1" dirty="0" smtClean="0">
                <a:solidFill>
                  <a:srgbClr val="008CBA"/>
                </a:solidFill>
                <a:latin typeface="Arial Narrow" panose="020B0606020202030204" pitchFamily="34" charset="0"/>
              </a:rPr>
              <a:t>STEP 1</a:t>
            </a:r>
            <a:r>
              <a:rPr lang="pt-PT" sz="1200" dirty="0" smtClean="0">
                <a:solidFill>
                  <a:srgbClr val="008CBA"/>
                </a:solidFill>
                <a:latin typeface="Arial Narrow" panose="020B0606020202030204" pitchFamily="34" charset="0"/>
              </a:rPr>
              <a:t>:</a:t>
            </a:r>
            <a:r>
              <a:rPr lang="pt-PT" sz="1200" dirty="0" smtClean="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Registration of participants and submission of their profiles. Participants, after registration, must submit their profiles for the Business Round from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pt-PT" alt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0</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1 </a:t>
            </a:r>
            <a:r>
              <a:rPr lang="pt-PT" sz="1200" dirty="0" smtClean="0">
                <a:solidFill>
                  <a:schemeClr val="tx1"/>
                </a:solidFill>
                <a:latin typeface="Arial Narrow" panose="020B0606020202030204" pitchFamily="34" charset="0"/>
                <a:sym typeface="+mn-ea"/>
              </a:rPr>
              <a:t>August</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202</a:t>
            </a:r>
            <a:r>
              <a:rPr lang="pt-PT" alt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1</a:t>
            </a:r>
            <a:r>
              <a:rPr lang="pt-PT" sz="1200" dirty="0">
                <a:solidFill>
                  <a:schemeClr val="tx1"/>
                </a:solidFill>
                <a:latin typeface="Arial Narrow" panose="020B0606020202030204" pitchFamily="34" charset="0"/>
              </a:rPr>
              <a:t>.</a:t>
            </a:r>
          </a:p>
          <a:p>
            <a:pPr algn="just">
              <a:lnSpc>
                <a:spcPct val="85000"/>
              </a:lnSpc>
              <a:spcBef>
                <a:spcPts val="0"/>
              </a:spcBef>
            </a:pPr>
            <a:endParaRPr lang="pt-PT" sz="1200" dirty="0" smtClean="0">
              <a:solidFill>
                <a:srgbClr val="FF00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a:t>
            </a:r>
            <a:r>
              <a:rPr lang="pt-PT" sz="1200" b="1" i="1" dirty="0" smtClean="0">
                <a:solidFill>
                  <a:srgbClr val="008CBA"/>
                </a:solidFill>
                <a:latin typeface="Arial Narrow" panose="020B0606020202030204" pitchFamily="34" charset="0"/>
              </a:rPr>
              <a:t>2:</a:t>
            </a:r>
            <a:r>
              <a:rPr lang="en-GB" sz="1200" dirty="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Management and coordination of meetings between participants registered in the system, from the beginning of the registration until </a:t>
            </a:r>
            <a:r>
              <a:rPr lang="en-GB" sz="1200" dirty="0" smtClean="0">
                <a:latin typeface="Arial Narrow" panose="020B0606020202030204" pitchFamily="34" charset="0"/>
                <a:ea typeface="Calibri" panose="020F0502020204030204" charset="0"/>
                <a:cs typeface="Times New Roman" panose="02020603050405020304" pitchFamily="18" charset="0"/>
              </a:rPr>
              <a:t>3</a:t>
            </a:r>
            <a:r>
              <a:rPr lang="pt-PT" altLang="en-GB" sz="1200" dirty="0" smtClean="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sz="1200" dirty="0" smtClean="0">
                <a:solidFill>
                  <a:schemeClr val="tx1"/>
                </a:solidFill>
                <a:latin typeface="Arial Narrow" panose="020B0606020202030204" pitchFamily="34" charset="0"/>
                <a:sym typeface="+mn-ea"/>
              </a:rPr>
              <a:t>April</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pt-PT" sz="1200" dirty="0" smtClean="0">
                <a:latin typeface="Arial Narrow" panose="020B0606020202030204" pitchFamily="34" charset="0"/>
              </a:rPr>
              <a:t>.</a:t>
            </a:r>
          </a:p>
          <a:p>
            <a:pPr algn="just">
              <a:lnSpc>
                <a:spcPct val="85000"/>
              </a:lnSpc>
              <a:spcBef>
                <a:spcPts val="0"/>
              </a:spcBef>
            </a:pPr>
            <a:endParaRPr lang="pt-PT" sz="1200" b="1" i="1" dirty="0">
              <a:solidFill>
                <a:srgbClr val="FFFF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3</a:t>
            </a:r>
            <a:r>
              <a:rPr lang="pt-PT" sz="1200" dirty="0">
                <a:solidFill>
                  <a:schemeClr val="tx1"/>
                </a:solidFill>
                <a:latin typeface="Arial Narrow" panose="020B0606020202030204" pitchFamily="34" charset="0"/>
              </a:rPr>
              <a:t>:</a:t>
            </a:r>
            <a:r>
              <a:rPr lang="pt-PT" sz="1200" dirty="0">
                <a:solidFill>
                  <a:srgbClr val="00808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On </a:t>
            </a:r>
            <a:r>
              <a:rPr lang="pt-PT" altLang="en-GB" sz="1200" dirty="0" smtClean="0">
                <a:latin typeface="Arial Narrow" panose="020B0606020202030204" pitchFamily="34" charset="0"/>
                <a:ea typeface="Calibri" panose="020F0502020204030204" charset="0"/>
                <a:cs typeface="Times New Roman" panose="02020603050405020304" pitchFamily="18" charset="0"/>
              </a:rPr>
              <a:t>15</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May</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the Agenda of the scheduled meetings will be sent to all reg</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istered participants, indicating the profiles of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their homologues who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should also be registered for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relevant scheduled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business meetings</a:t>
            </a:r>
            <a:r>
              <a:rPr lang="pt-PT" sz="1200" dirty="0" smtClean="0">
                <a:solidFill>
                  <a:schemeClr val="tx1"/>
                </a:solidFill>
                <a:latin typeface="Arial Narrow" panose="020B0606020202030204" pitchFamily="34" charset="0"/>
              </a:rPr>
              <a:t>.</a:t>
            </a:r>
          </a:p>
          <a:p>
            <a:pPr algn="just">
              <a:lnSpc>
                <a:spcPct val="85000"/>
              </a:lnSpc>
              <a:spcBef>
                <a:spcPts val="0"/>
              </a:spcBef>
            </a:pPr>
            <a:endParaRPr lang="pt-PT" sz="1200" dirty="0">
              <a:solidFill>
                <a:schemeClr val="tx1"/>
              </a:solidFill>
              <a:latin typeface="Arial Narrow" panose="020B0606020202030204" pitchFamily="34" charset="0"/>
            </a:endParaRPr>
          </a:p>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a:t>
            </a:r>
            <a:r>
              <a:rPr sz="1200" i="1" dirty="0">
                <a:latin typeface="Arial Narrow" panose="020B0606020202030204" pitchFamily="34" charset="0"/>
                <a:ea typeface="Calibri" panose="020F0502020204030204" charset="0"/>
                <a:cs typeface="Times New Roman" panose="02020603050405020304" pitchFamily="18" charset="0"/>
                <a:sym typeface="+mn-ea"/>
              </a:rPr>
              <a:t>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meetings between business leaders, businessmen, and entrepreneurs from different regions of the globe. </a:t>
            </a:r>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a:p>
            <a:pPr algn="just">
              <a:lnSpc>
                <a:spcPct val="85000"/>
              </a:lnSpc>
              <a:spcBef>
                <a:spcPts val="0"/>
              </a:spcBef>
            </a:pPr>
            <a:endParaRPr lang="pt-PT" sz="1200" dirty="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As the registrations become effective,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applicants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will receive,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weekly updates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expressions of interest presented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different business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lines</a:t>
            </a: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spcAft>
                <a:spcPts val="1000"/>
              </a:spcAft>
            </a:pP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ROUND METHODOLOGY</a:t>
            </a:r>
            <a:endParaRPr lang="pt-PT" sz="1200" b="1" i="1" dirty="0" smtClean="0">
              <a:solidFill>
                <a:srgbClr val="008CBA"/>
              </a:solidFill>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Business Round meetings of the</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 FORUM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will be coordinated according to the profiles and objectives of each registered Executive or Entrepreneur. The management will be done by a team that will use specialized software for this purpose. Each participant can directly generate a specific agenda according to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his objectives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or with the help of assistants. For this purpose, each registered Executive or Entrepreneur will be able to carry out an analysis of the companies and entrepreneurs with whom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 wishes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to meet and request a meeting through the computer system. The meeting will be scheduled if the counterpart accepts the request for the meeting. No meeting shall be scheduled unless the specific objectives have been defined in advance</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a:p>
            <a:pPr algn="just">
              <a:lnSpc>
                <a:spcPct val="85000"/>
              </a:lnSpc>
              <a:spcBef>
                <a:spcPts val="0"/>
              </a:spcBef>
            </a:pPr>
            <a:endParaRPr lang="pt-PT" sz="1200" dirty="0" smtClean="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However, it is important to clarify that the Organization does not guarantee that the participants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will have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intended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meetings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since the objective of the Business Round is the planning and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coordination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of important and quality meetings, with specific and well-defined objectives. The scheduling and coordination of meetings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depend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the existence of a counterpart willing to meet with the representatives of the registered companies or entrepreneurs, with very clear objectives. Participants must have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authority to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make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decisions.</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5</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3" name="CaixaDeTexto 2"/>
          <p:cNvSpPr txBox="1"/>
          <p:nvPr/>
        </p:nvSpPr>
        <p:spPr>
          <a:xfrm>
            <a:off x="3514090" y="1414145"/>
            <a:ext cx="8580755" cy="5323205"/>
          </a:xfrm>
          <a:prstGeom prst="rect">
            <a:avLst/>
          </a:prstGeom>
          <a:noFill/>
        </p:spPr>
        <p:txBody>
          <a:bodyPr wrap="square">
            <a:spAutoFit/>
          </a:bodyPr>
          <a:lstStyle/>
          <a:p>
            <a:pPr algn="just">
              <a:lnSpc>
                <a:spcPts val="1200"/>
              </a:lnSpc>
              <a:spcBef>
                <a:spcPts val="0"/>
              </a:spcBef>
              <a:spcAft>
                <a:spcPts val="0"/>
              </a:spcAft>
            </a:pPr>
            <a:r>
              <a:rPr lang="en-GB" sz="14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BENEFITS OF THE FORUM BUSINESS ROUND</a:t>
            </a:r>
            <a:endParaRPr lang="pt-PT" sz="1400" dirty="0">
              <a:solidFill>
                <a:srgbClr val="008CBA"/>
              </a:solidFill>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If your company or activity is linked to trade, import and export, logistics, investment and business participation, exercising the function of executive innovation, information technology, marketing, e-commerce, agriculture, livestock, tourism, hotels, training or consulting, a meeting in the Business Round can offer you important business opportunities, as well as help you find solutions to expand your market, connecting you to partners or potential strategic partners in a market of high potential and full of business opportunities.</a:t>
            </a:r>
            <a:endParaRPr lang="pt-PT" sz="1200" dirty="0" smtClean="0">
              <a:latin typeface="Arial Narrow" panose="020B0606020202030204" pitchFamily="34" charset="0"/>
            </a:endParaRPr>
          </a:p>
          <a:p>
            <a:pPr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dirty="0">
                <a:solidFill>
                  <a:srgbClr val="008CBA"/>
                </a:solidFill>
                <a:latin typeface="Arial Narrow" panose="020B0606020202030204" pitchFamily="34" charset="0"/>
                <a:ea typeface="Calibri" panose="020F0502020204030204" charset="0"/>
                <a:cs typeface="Times New Roman" panose="02020603050405020304" pitchFamily="18" charset="0"/>
              </a:rPr>
              <a:t>The main benefits of participating in the Business Round of the Forum are </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Saving time and logistics: each executive or entrepreneur, through the Business Round, can hold </a:t>
            </a:r>
            <a:r>
              <a:rPr lang="en-GB" sz="1200" dirty="0" smtClean="0">
                <a:latin typeface="Arial Narrow" panose="020B0606020202030204" pitchFamily="34" charset="0"/>
                <a:ea typeface="Calibri" panose="020F0502020204030204" charset="0"/>
                <a:cs typeface="Times New Roman" panose="02020603050405020304" pitchFamily="18" charset="0"/>
              </a:rPr>
              <a:t>up, </a:t>
            </a:r>
            <a:r>
              <a:rPr lang="en-GB" sz="1200" dirty="0">
                <a:latin typeface="Arial Narrow" panose="020B0606020202030204" pitchFamily="34" charset="0"/>
                <a:ea typeface="Calibri" panose="020F0502020204030204" charset="0"/>
                <a:cs typeface="Times New Roman" panose="02020603050405020304" pitchFamily="18" charset="0"/>
              </a:rPr>
              <a:t>to 16 meetings of 30 minutes each, during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and each of the meetings is prepared in advance, which will enable concrete results according to the defined objectives. If your company</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registers </a:t>
            </a:r>
            <a:r>
              <a:rPr lang="en-GB" sz="1200" dirty="0">
                <a:latin typeface="Arial Narrow" panose="020B0606020202030204" pitchFamily="34" charset="0"/>
                <a:ea typeface="Calibri" panose="020F0502020204030204" charset="0"/>
                <a:cs typeface="Times New Roman" panose="02020603050405020304" pitchFamily="18" charset="0"/>
              </a:rPr>
              <a:t>for </a:t>
            </a:r>
            <a:r>
              <a:rPr lang="en-GB" sz="1200" dirty="0" smtClean="0">
                <a:latin typeface="Arial Narrow" panose="020B0606020202030204" pitchFamily="34" charset="0"/>
                <a:ea typeface="Calibri" panose="020F0502020204030204" charset="0"/>
                <a:cs typeface="Times New Roman" panose="02020603050405020304" pitchFamily="18" charset="0"/>
              </a:rPr>
              <a:t>example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4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it can hold up to 64 important meetings with </a:t>
            </a:r>
            <a:r>
              <a:rPr lang="en-GB" sz="1200" dirty="0" smtClean="0">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from 20 countries on a single day, which in other circumstances would mean weeks or even months of travel, stays, coordination and time required for that </a:t>
            </a:r>
            <a:r>
              <a:rPr lang="en-GB" sz="1200" dirty="0" smtClean="0">
                <a:latin typeface="Arial Narrow" panose="020B0606020202030204" pitchFamily="34" charset="0"/>
                <a:ea typeface="Calibri" panose="020F0502020204030204" charset="0"/>
                <a:cs typeface="Times New Roman" panose="02020603050405020304" pitchFamily="18" charset="0"/>
              </a:rPr>
              <a:t>purpose.</a:t>
            </a:r>
            <a:endParaRPr lang="pt-PT" sz="1200" dirty="0" smtClean="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Expansion of your base of business contacts and meeting other players in your  </a:t>
            </a:r>
            <a:r>
              <a:rPr lang="en-GB" sz="1200" dirty="0" smtClean="0">
                <a:latin typeface="Arial Narrow" panose="020B0606020202030204" pitchFamily="34" charset="0"/>
                <a:ea typeface="Calibri" panose="020F0502020204030204" charset="0"/>
                <a:cs typeface="Times New Roman" panose="02020603050405020304" pitchFamily="18" charset="0"/>
              </a:rPr>
              <a:t>main sector by creating </a:t>
            </a:r>
            <a:r>
              <a:rPr lang="en-GB" sz="1200" dirty="0">
                <a:latin typeface="Arial Narrow" panose="020B0606020202030204" pitchFamily="34" charset="0"/>
                <a:ea typeface="Calibri" panose="020F0502020204030204" charset="0"/>
                <a:cs typeface="Times New Roman" panose="02020603050405020304" pitchFamily="18" charset="0"/>
              </a:rPr>
              <a:t>alliances and partnerships </a:t>
            </a:r>
            <a:r>
              <a:rPr lang="en-GB" sz="1200" dirty="0" smtClean="0">
                <a:latin typeface="Arial Narrow" panose="020B0606020202030204" pitchFamily="34" charset="0"/>
                <a:ea typeface="Calibri" panose="020F0502020204030204" charset="0"/>
                <a:cs typeface="Times New Roman" panose="02020603050405020304" pitchFamily="18" charset="0"/>
              </a:rPr>
              <a:t>that allow you to </a:t>
            </a:r>
            <a:r>
              <a:rPr lang="en-GB" sz="1200" dirty="0">
                <a:latin typeface="Arial Narrow" panose="020B0606020202030204" pitchFamily="34" charset="0"/>
                <a:ea typeface="Calibri" panose="020F0502020204030204" charset="0"/>
                <a:cs typeface="Times New Roman" panose="02020603050405020304" pitchFamily="18" charset="0"/>
              </a:rPr>
              <a:t>expand your business network</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Establish contacts with the main companies and professionals in the sector of your activity that would otherwise be very difficult to achieve</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Expand your commercial and business networks in the African, American and other continent markets</a:t>
            </a:r>
            <a:r>
              <a:rPr lang="pt-PT" sz="1200" dirty="0" smtClean="0">
                <a:latin typeface="Arial Narrow" panose="020B0606020202030204" pitchFamily="34" charset="0"/>
              </a:rPr>
              <a:t>.</a:t>
            </a:r>
          </a:p>
          <a:p>
            <a:pPr lvl="0"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SUPPORT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TO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AND ENTREPRENEURIAL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INITIATIVES</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and its network of strategic partners, </a:t>
            </a:r>
            <a:r>
              <a:rPr lang="en-GB" sz="1200" i="1" dirty="0">
                <a:latin typeface="Arial Narrow" panose="020B0606020202030204" pitchFamily="34" charset="0"/>
                <a:ea typeface="Calibri" panose="020F0502020204030204" charset="0"/>
                <a:cs typeface="Times New Roman" panose="02020603050405020304" pitchFamily="18" charset="0"/>
              </a:rPr>
              <a:t>ASSOCIATED PARTNERS</a:t>
            </a:r>
            <a:r>
              <a:rPr lang="en-GB" sz="1200" dirty="0">
                <a:latin typeface="Arial Narrow" panose="020B0606020202030204" pitchFamily="34" charset="0"/>
                <a:ea typeface="Calibri" panose="020F0502020204030204" charset="0"/>
                <a:cs typeface="Times New Roman" panose="02020603050405020304" pitchFamily="18" charset="0"/>
              </a:rPr>
              <a:t>, support your company by helping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same to be </a:t>
            </a:r>
            <a:r>
              <a:rPr lang="en-GB" sz="1200" dirty="0" err="1" smtClean="0">
                <a:solidFill>
                  <a:schemeClr val="tx1"/>
                </a:solidFill>
                <a:latin typeface="Arial Narrow" panose="020B0606020202030204" pitchFamily="34" charset="0"/>
                <a:ea typeface="Calibri" panose="020F0502020204030204" charset="0"/>
                <a:cs typeface="Times New Roman" panose="02020603050405020304" pitchFamily="18" charset="0"/>
              </a:rPr>
              <a:t>positionned</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in the markets before, during and after the event</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Th</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hereafter Partners</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called </a:t>
            </a:r>
            <a:r>
              <a:rPr lang="en-GB" sz="1200" dirty="0">
                <a:latin typeface="Arial Narrow" panose="020B0606020202030204" pitchFamily="34" charset="0"/>
                <a:ea typeface="Calibri" panose="020F0502020204030204" charset="0"/>
                <a:cs typeface="Times New Roman" panose="02020603050405020304" pitchFamily="18" charset="0"/>
              </a:rPr>
              <a:t>ASSOCIATED PARTNERS, plan, </a:t>
            </a:r>
            <a:r>
              <a:rPr lang="en-GB" sz="1200" dirty="0" smtClean="0">
                <a:latin typeface="Arial Narrow" panose="020B0606020202030204" pitchFamily="34" charset="0"/>
                <a:ea typeface="Calibri" panose="020F0502020204030204" charset="0"/>
                <a:cs typeface="Times New Roman" panose="02020603050405020304" pitchFamily="18" charset="0"/>
              </a:rPr>
              <a:t>direct </a:t>
            </a:r>
            <a:r>
              <a:rPr lang="en-GB" sz="1200" dirty="0">
                <a:latin typeface="Arial Narrow" panose="020B0606020202030204" pitchFamily="34" charset="0"/>
                <a:ea typeface="Calibri" panose="020F0502020204030204" charset="0"/>
                <a:cs typeface="Times New Roman" panose="02020603050405020304" pitchFamily="18" charset="0"/>
              </a:rPr>
              <a:t>and coordinate the activities related to the marketing and sale of products and/or services managed by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also supporting the companies and entrepreneurs in the markets where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they operate</a:t>
            </a:r>
            <a:r>
              <a:rPr lang="pt-PT" sz="1200" dirty="0" smtClean="0">
                <a:solidFill>
                  <a:schemeClr val="tx1"/>
                </a:solidFill>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b="1" i="1" dirty="0" smtClean="0">
                <a:solidFill>
                  <a:srgbClr val="008CBA"/>
                </a:solidFill>
                <a:latin typeface="Arial Narrow" panose="020B0606020202030204" pitchFamily="34" charset="0"/>
              </a:rPr>
              <a:t>The activities of ASSOCIATED PARTNERS consist of the following points</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Coordination of the activities of the business network in the geographical region under thei</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management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Definition and management of the market under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their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control</a:t>
            </a:r>
            <a:r>
              <a:rPr lang="pt-PT" sz="1200" dirty="0" smtClean="0">
                <a:solidFill>
                  <a:schemeClr val="tx1"/>
                </a:solidFill>
                <a:latin typeface="Arial Narrow" panose="020B0606020202030204" pitchFamily="34" charset="0"/>
              </a:rPr>
              <a: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Planning and scheduling of meetings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Survey of business opportunities and needs of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Preparation of proposals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Negotiation with public entities that are responsible for attracting foreign </a:t>
            </a:r>
            <a:r>
              <a:rPr lang="en-GB" sz="1200" dirty="0" smtClean="0">
                <a:latin typeface="Arial Narrow" panose="020B0606020202030204" pitchFamily="34" charset="0"/>
                <a:ea typeface="Calibri" panose="020F0502020204030204" charset="0"/>
                <a:cs typeface="Times New Roman" panose="02020603050405020304" pitchFamily="18" charset="0"/>
              </a:rPr>
              <a:t>investmen</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to the respective country in order to obtain legal benefits and advantages for the interested companies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Quality assurance of business initiatives in the territory where the network companies operate</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Market analysis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Ensure business between customers and suppliers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447415" y="1073785"/>
            <a:ext cx="8744585" cy="4799965"/>
          </a:xfrm>
          <a:prstGeom prst="rect">
            <a:avLst/>
          </a:prstGeom>
          <a:noFill/>
        </p:spPr>
        <p:txBody>
          <a:bodyPr wrap="square">
            <a:spAutoFit/>
          </a:bodyPr>
          <a:lstStyle/>
          <a:p>
            <a:pPr algn="just">
              <a:lnSpc>
                <a:spcPct val="150000"/>
              </a:lnSpc>
            </a:pPr>
            <a:r>
              <a:rPr lang="en-GB" sz="1200" b="1" i="1" dirty="0" smtClean="0">
                <a:solidFill>
                  <a:srgbClr val="008CBA"/>
                </a:solidFill>
                <a:latin typeface="Arial Narrow" panose="020B0606020202030204" pitchFamily="34" charset="0"/>
              </a:rPr>
              <a:t>The responsibility of ASSOCIATED PARTNERS includes in particular the following</a:t>
            </a:r>
            <a:r>
              <a:rPr lang="pt-PT" sz="1200" b="1" i="1" dirty="0" smtClean="0">
                <a:solidFill>
                  <a:srgbClr val="008CBA"/>
                </a:solidFill>
                <a:latin typeface="Arial Narrow" panose="020B0606020202030204" pitchFamily="34" charset="0"/>
              </a:rPr>
              <a:t>:</a:t>
            </a:r>
            <a:r>
              <a:rPr lang="pt-PT" sz="1200" b="1" i="1" dirty="0">
                <a:solidFill>
                  <a:srgbClr val="008CBA"/>
                </a:solidFill>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sym typeface="+mn-ea"/>
              </a:rPr>
              <a:t>■</a:t>
            </a:r>
            <a:r>
              <a:rPr lang="pt-PT" sz="1200" dirty="0" smtClean="0">
                <a:solidFill>
                  <a:srgbClr val="FFFF00"/>
                </a:solidFill>
                <a:latin typeface="Arial Narrow" panose="020B0606020202030204" pitchFamily="34" charset="0"/>
                <a:sym typeface="+mn-ea"/>
              </a:rPr>
              <a:t> </a:t>
            </a:r>
            <a:r>
              <a:rPr lang="en-GB" sz="1200" dirty="0">
                <a:latin typeface="Arial Narrow" panose="020B0606020202030204" pitchFamily="34" charset="0"/>
                <a:ea typeface="Calibri" panose="020F0502020204030204" charset="0"/>
                <a:cs typeface="Times New Roman" panose="02020603050405020304" pitchFamily="18" charset="0"/>
              </a:rPr>
              <a:t>Coordinate and manage the interests of network companies in the areas in which they operate</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Validate </a:t>
            </a:r>
            <a:r>
              <a:rPr lang="en-GB" sz="1200" dirty="0">
                <a:latin typeface="Arial Narrow" panose="020B0606020202030204" pitchFamily="34" charset="0"/>
                <a:ea typeface="Calibri" panose="020F0502020204030204" charset="0"/>
                <a:cs typeface="Times New Roman" panose="02020603050405020304" pitchFamily="18" charset="0"/>
              </a:rPr>
              <a:t>and monitor the proposals submitted by the companies in the network</a:t>
            </a:r>
            <a:r>
              <a:rPr lang="pt-PT" sz="1200" dirty="0" smtClean="0">
                <a:latin typeface="Arial Narrow" panose="020B0606020202030204" pitchFamily="34" charset="0"/>
              </a:rPr>
              <a:t>;</a:t>
            </a:r>
            <a:endParaRPr lang="pt-PT" sz="1200" dirty="0">
              <a:solidFill>
                <a:srgbClr val="FFC000"/>
              </a:solidFill>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Monitor the businesses promoted by the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Produce regular reports and promote information on business opportunities and partnerships with the private sector in the respective countries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Monitor </a:t>
            </a:r>
            <a:r>
              <a:rPr lang="en-GB" sz="1200" dirty="0">
                <a:latin typeface="Arial Narrow" panose="020B0606020202030204" pitchFamily="34" charset="0"/>
                <a:ea typeface="Calibri" panose="020F0502020204030204" charset="0"/>
                <a:cs typeface="Times New Roman" panose="02020603050405020304" pitchFamily="18" charset="0"/>
              </a:rPr>
              <a:t>the satisfaction of local businesses that are part of the business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solutions and conditions for the supply of products and services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Update </a:t>
            </a:r>
            <a:r>
              <a:rPr lang="en-GB" sz="1200" dirty="0">
                <a:latin typeface="Arial Narrow" panose="020B0606020202030204" pitchFamily="34" charset="0"/>
                <a:ea typeface="Calibri" panose="020F0502020204030204" charset="0"/>
                <a:cs typeface="Times New Roman" panose="02020603050405020304" pitchFamily="18" charset="0"/>
              </a:rPr>
              <a:t>the database of customers, suppliers and companies of the network in general</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Propose a list of priority products for the market under their coordination</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Prepare periodic reports on market needs </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Define </a:t>
            </a:r>
            <a:r>
              <a:rPr lang="en-GB" sz="1200" dirty="0">
                <a:latin typeface="Arial Narrow" panose="020B0606020202030204" pitchFamily="34" charset="0"/>
                <a:ea typeface="Calibri" panose="020F0502020204030204" charset="0"/>
                <a:cs typeface="Times New Roman" panose="02020603050405020304" pitchFamily="18" charset="0"/>
              </a:rPr>
              <a:t>promotional campaigns for their commercial territory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Ensure </a:t>
            </a:r>
            <a:r>
              <a:rPr lang="en-GB" sz="1200" dirty="0">
                <a:latin typeface="Arial Narrow" panose="020B0606020202030204" pitchFamily="34" charset="0"/>
                <a:ea typeface="Calibri" panose="020F0502020204030204" charset="0"/>
                <a:cs typeface="Times New Roman" panose="02020603050405020304" pitchFamily="18" charset="0"/>
              </a:rPr>
              <a:t>compliance with sales targets; define and monitor deviations from them, implementing corrective actions if necessary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Study and analyse the various market segments and distribution channels,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policies to be adopted</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Create and monitor the implementation of a regular marketing plan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ct val="150000"/>
              </a:lnSpc>
            </a:pPr>
            <a:r>
              <a:rPr lang="pt-PT" sz="1200" dirty="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For the </a:t>
            </a:r>
            <a:r>
              <a:rPr lang="pt-PT" sz="1200" dirty="0" smtClean="0">
                <a:latin typeface="Arial Narrow" panose="020B0606020202030204" pitchFamily="34" charset="0"/>
                <a:ea typeface="Calibri" panose="020F0502020204030204" charset="0"/>
                <a:cs typeface="Times New Roman" panose="02020603050405020304" pitchFamily="18" charset="0"/>
              </a:rPr>
              <a:t>June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event in Cabo Verde, the Business Round will be on </a:t>
            </a:r>
            <a:r>
              <a:rPr lang="pt-PT" sz="1200" dirty="0" smtClean="0">
                <a:latin typeface="Arial Narrow" panose="020B0606020202030204" pitchFamily="34" charset="0"/>
                <a:ea typeface="Calibri" panose="020F0502020204030204" charset="0"/>
                <a:cs typeface="Times New Roman" panose="02020603050405020304" pitchFamily="18" charset="0"/>
              </a:rPr>
              <a:t>09</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a:t>
            </a:r>
          </a:p>
          <a:p>
            <a:pPr algn="just">
              <a:lnSpc>
                <a:spcPct val="150000"/>
              </a:lnSpc>
            </a:pPr>
            <a:r>
              <a:rPr lang="en-GB" sz="1200" dirty="0" smtClean="0">
                <a:latin typeface="Arial Narrow" panose="020B0606020202030204" pitchFamily="34" charset="0"/>
                <a:ea typeface="Calibri" panose="020F0502020204030204" charset="0"/>
                <a:cs typeface="Times New Roman" panose="02020603050405020304" pitchFamily="18" charset="0"/>
              </a:rPr>
              <a:t>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functions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of the</a:t>
            </a:r>
            <a:r>
              <a:rPr lang="en-GB" sz="1200" i="1" dirty="0">
                <a:latin typeface="Arial Narrow" panose="020B0606020202030204" pitchFamily="34" charset="0"/>
                <a:ea typeface="Calibri" panose="020F0502020204030204" charset="0"/>
                <a:cs typeface="Times New Roman" panose="02020603050405020304" pitchFamily="18" charset="0"/>
              </a:rPr>
              <a:t> 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are </a:t>
            </a:r>
            <a:r>
              <a:rPr lang="en-GB" sz="1200" dirty="0">
                <a:latin typeface="Arial Narrow" panose="020B0606020202030204" pitchFamily="34" charset="0"/>
                <a:ea typeface="Calibri" panose="020F0502020204030204" charset="0"/>
                <a:cs typeface="Times New Roman" panose="02020603050405020304" pitchFamily="18" charset="0"/>
              </a:rPr>
              <a:t>very </a:t>
            </a:r>
            <a:r>
              <a:rPr lang="en-GB" sz="1200" dirty="0" smtClean="0">
                <a:latin typeface="Arial Narrow" panose="020B0606020202030204" pitchFamily="34" charset="0"/>
                <a:ea typeface="Calibri" panose="020F0502020204030204" charset="0"/>
                <a:cs typeface="Times New Roman" panose="02020603050405020304" pitchFamily="18" charset="0"/>
              </a:rPr>
              <a:t>important and in </a:t>
            </a:r>
            <a:r>
              <a:rPr lang="en-GB" sz="1200" dirty="0">
                <a:latin typeface="Arial Narrow" panose="020B0606020202030204" pitchFamily="34" charset="0"/>
                <a:ea typeface="Calibri" panose="020F0502020204030204" charset="0"/>
                <a:cs typeface="Times New Roman" panose="02020603050405020304" pitchFamily="18" charset="0"/>
              </a:rPr>
              <a:t>each country </a:t>
            </a:r>
            <a:r>
              <a:rPr lang="en-GB" sz="1200" dirty="0" smtClean="0">
                <a:latin typeface="Arial Narrow" panose="020B0606020202030204" pitchFamily="34" charset="0"/>
                <a:ea typeface="Calibri" panose="020F0502020204030204" charset="0"/>
                <a:cs typeface="Times New Roman" panose="02020603050405020304" pitchFamily="18" charset="0"/>
              </a:rPr>
              <a:t>where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 </a:t>
            </a:r>
            <a:r>
              <a:rPr lang="en-GB" sz="1200" dirty="0">
                <a:latin typeface="Arial Narrow" panose="020B0606020202030204" pitchFamily="34" charset="0"/>
                <a:ea typeface="Calibri" panose="020F0502020204030204" charset="0"/>
                <a:cs typeface="Times New Roman" panose="02020603050405020304" pitchFamily="18" charset="0"/>
              </a:rPr>
              <a:t>operates, there will be a team coordinated by the </a:t>
            </a:r>
            <a:r>
              <a:rPr lang="en-GB" sz="1200" i="1" dirty="0">
                <a:latin typeface="Arial Narrow" panose="020B0606020202030204" pitchFamily="34" charset="0"/>
                <a:ea typeface="Calibri" panose="020F0502020204030204" charset="0"/>
                <a:cs typeface="Times New Roman" panose="02020603050405020304" pitchFamily="18" charset="0"/>
              </a:rPr>
              <a:t>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complementing their action with that of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manager representing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FORUM</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559810" y="1524000"/>
            <a:ext cx="7131685" cy="156845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LEGAL ASSISTANCE AND INTERPRETER</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Two specialized teams will be permanently available to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participants throughout the day of June 9, 2021:</a:t>
            </a:r>
          </a:p>
          <a:p>
            <a:pPr algn="just">
              <a:lnSpc>
                <a:spcPct val="100000"/>
              </a:lnSpc>
            </a:pPr>
            <a:r>
              <a:rPr sz="1200" dirty="0">
                <a:latin typeface="Arial Narrow" panose="020B0606020202030204" pitchFamily="34" charset="0"/>
                <a:sym typeface="+mn-ea"/>
              </a:rPr>
              <a:t>1. A team of interpreters in three languages: Portuguese; French and English; and</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2. A legal team.</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These two teams will remain available, after the event and throughout the entire time, to support the participants in the formalization and business consolidation in the</a:t>
            </a:r>
            <a:r>
              <a:rPr sz="1200" i="1" dirty="0">
                <a:latin typeface="Arial Narrow" panose="020B0606020202030204" pitchFamily="34" charset="0"/>
                <a:sym typeface="+mn-ea"/>
              </a:rPr>
              <a:t> </a:t>
            </a:r>
            <a:r>
              <a:rPr sz="1200" i="1" dirty="0">
                <a:solidFill>
                  <a:srgbClr val="008CBA"/>
                </a:solidFill>
                <a:latin typeface="Arial Narrow" panose="020B0606020202030204" pitchFamily="34" charset="0"/>
                <a:sym typeface="+mn-ea"/>
              </a:rPr>
              <a:t>ECOWAS</a:t>
            </a:r>
            <a:r>
              <a:rPr sz="1200" dirty="0">
                <a:latin typeface="Arial Narrow" panose="020B0606020202030204" pitchFamily="34" charset="0"/>
                <a:sym typeface="+mn-ea"/>
              </a:rPr>
              <a:t> market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pic>
        <p:nvPicPr>
          <p:cNvPr id="11" name="Imagem 10"/>
          <p:cNvPicPr>
            <a:picLocks noChangeAspect="1"/>
          </p:cNvPicPr>
          <p:nvPr/>
        </p:nvPicPr>
        <p:blipFill>
          <a:blip r:embed="rId7"/>
          <a:stretch>
            <a:fillRect/>
          </a:stretch>
        </p:blipFill>
        <p:spPr>
          <a:xfrm>
            <a:off x="6874510" y="469265"/>
            <a:ext cx="1379855" cy="1240155"/>
          </a:xfrm>
          <a:prstGeom prst="rect">
            <a:avLst/>
          </a:prstGeom>
        </p:spPr>
      </p:pic>
      <p:sp>
        <p:nvSpPr>
          <p:cNvPr id="3" name="Caixa de Texto 2"/>
          <p:cNvSpPr txBox="1"/>
          <p:nvPr/>
        </p:nvSpPr>
        <p:spPr>
          <a:xfrm>
            <a:off x="4334510" y="3435350"/>
            <a:ext cx="4354830" cy="860425"/>
          </a:xfrm>
          <a:prstGeom prst="rect">
            <a:avLst/>
          </a:prstGeom>
          <a:noFill/>
        </p:spPr>
        <p:txBody>
          <a:bodyPr wrap="square" rtlCol="0" anchor="t">
            <a:spAutoFit/>
          </a:bodyPr>
          <a:lstStyle/>
          <a:p>
            <a:pPr algn="just"/>
            <a:r>
              <a:rPr lang="pt-PT" altLang="en-US" sz="1400" b="1" i="1">
                <a:solidFill>
                  <a:srgbClr val="008CBA"/>
                </a:solidFill>
                <a:latin typeface="Arial Narrow" panose="020B0606020202030204" pitchFamily="34" charset="0"/>
                <a:cs typeface="Arial Narrow" panose="020B0606020202030204" pitchFamily="34" charset="0"/>
              </a:rPr>
              <a:t>Legal Aid for Businesses</a:t>
            </a:r>
          </a:p>
          <a:p>
            <a:pPr algn="just"/>
            <a:r>
              <a:rPr lang="pt-PT" altLang="en-US" sz="1200">
                <a:latin typeface="Arial Narrow" panose="020B0606020202030204" pitchFamily="34" charset="0"/>
                <a:cs typeface="Arial Narrow" panose="020B0606020202030204" pitchFamily="34" charset="0"/>
              </a:rPr>
              <a:t>With the legal protection insurance of specialists, you have everything in hand as an entrepreneur to deal with legal issues of any kind, in all </a:t>
            </a:r>
            <a:r>
              <a:rPr lang="pt-PT" altLang="en-US" sz="1200" i="1">
                <a:latin typeface="Arial Narrow" panose="020B0606020202030204" pitchFamily="34" charset="0"/>
                <a:cs typeface="Arial Narrow" panose="020B0606020202030204" pitchFamily="34" charset="0"/>
              </a:rPr>
              <a:t>ECOWAS</a:t>
            </a:r>
            <a:r>
              <a:rPr lang="pt-PT" altLang="en-US" sz="1200">
                <a:latin typeface="Arial Narrow" panose="020B0606020202030204" pitchFamily="34" charset="0"/>
                <a:cs typeface="Arial Narrow" panose="020B0606020202030204" pitchFamily="34" charset="0"/>
              </a:rPr>
              <a:t> countries.</a:t>
            </a:r>
          </a:p>
        </p:txBody>
      </p:sp>
      <p:sp>
        <p:nvSpPr>
          <p:cNvPr id="5" name="Caixa de Texto 4"/>
          <p:cNvSpPr txBox="1"/>
          <p:nvPr/>
        </p:nvSpPr>
        <p:spPr>
          <a:xfrm>
            <a:off x="5203190" y="4721225"/>
            <a:ext cx="4784090" cy="645160"/>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As a participant in</a:t>
            </a:r>
            <a:r>
              <a:rPr lang="pt-PT" altLang="en-US" sz="1200" i="1">
                <a:solidFill>
                  <a:srgbClr val="008CBA"/>
                </a:solidFill>
                <a:latin typeface="Arial Narrow" panose="020B0606020202030204" pitchFamily="34" charset="0"/>
                <a:cs typeface="Arial Narrow" panose="020B0606020202030204" pitchFamily="34" charset="0"/>
              </a:rPr>
              <a:t> ATLANTIC BUSINESS FORUM</a:t>
            </a:r>
            <a:r>
              <a:rPr lang="pt-PT" altLang="en-US" sz="1200">
                <a:latin typeface="Arial Narrow" panose="020B0606020202030204" pitchFamily="34" charset="0"/>
                <a:cs typeface="Arial Narrow" panose="020B0606020202030204" pitchFamily="34" charset="0"/>
              </a:rPr>
              <a:t>, focus on your company and your business, specialists take charge with wisdom in all legal and fiscal matters, for you and for your company, for all ECOWAS countries.</a:t>
            </a:r>
          </a:p>
        </p:txBody>
      </p:sp>
      <p:sp>
        <p:nvSpPr>
          <p:cNvPr id="7"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7"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7"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5" name="Agrupar 44"/>
          <p:cNvGrpSpPr/>
          <p:nvPr/>
        </p:nvGrpSpPr>
        <p:grpSpPr>
          <a:xfrm>
            <a:off x="5176520" y="2381885"/>
            <a:ext cx="1153160" cy="1165860"/>
            <a:chOff x="8101" y="3527"/>
            <a:chExt cx="1816" cy="1836"/>
          </a:xfrm>
        </p:grpSpPr>
        <p:sp>
          <p:nvSpPr>
            <p:cNvPr id="46"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47"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48"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9"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50" name="Forma automática3"/>
          <p:cNvSpPr/>
          <p:nvPr/>
        </p:nvSpPr>
        <p:spPr>
          <a:xfrm>
            <a:off x="8452485" y="340995"/>
            <a:ext cx="3644265" cy="158496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Panel</a:t>
            </a:r>
            <a:r>
              <a:rPr lang="pt-PT" sz="1400" b="1" i="1" dirty="0" smtClean="0">
                <a:solidFill>
                  <a:srgbClr val="008CBA"/>
                </a:solidFill>
                <a:sym typeface="+mn-ea"/>
              </a:rPr>
              <a:t> II</a:t>
            </a:r>
            <a:endParaRPr lang="pt-PT" sz="1400" b="1" i="1" dirty="0">
              <a:solidFill>
                <a:srgbClr val="008CBA"/>
              </a:solidFill>
            </a:endParaRPr>
          </a:p>
          <a:p>
            <a:pPr algn="ctr">
              <a:lnSpc>
                <a:spcPts val="1200"/>
              </a:lnSpc>
              <a:defRPr lang="en-US" sz="1100">
                <a:solidFill>
                  <a:srgbClr val="FFFFFF"/>
                </a:solidFill>
              </a:defRPr>
            </a:pPr>
            <a:r>
              <a:rPr lang="pt-PT" altLang="en-US" sz="1200" i="1" dirty="0">
                <a:solidFill>
                  <a:schemeClr val="tx1"/>
                </a:solidFill>
                <a:sym typeface="+mn-ea"/>
              </a:rPr>
              <a:t>«</a:t>
            </a:r>
            <a:r>
              <a:rPr sz="1200" i="1" dirty="0">
                <a:solidFill>
                  <a:schemeClr val="tx1"/>
                </a:solidFill>
                <a:sym typeface="+mn-ea"/>
              </a:rPr>
              <a:t>PRIVATE SECTOR FINANCING IN ECOWAS</a:t>
            </a:r>
            <a:r>
              <a:rPr lang="pt-PT" altLang="en-US" sz="1200" i="1" dirty="0">
                <a:solidFill>
                  <a:schemeClr val="tx1"/>
                </a:solidFill>
                <a:sym typeface="+mn-ea"/>
              </a:rPr>
              <a:t>»</a:t>
            </a:r>
            <a:endPar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1" name="Straight Connector 151"/>
          <p:cNvSpPr/>
          <p:nvPr/>
        </p:nvSpPr>
        <p:spPr>
          <a:xfrm>
            <a:off x="7285990" y="3114040"/>
            <a:ext cx="0" cy="776605"/>
          </a:xfrm>
          <a:prstGeom prst="line">
            <a:avLst/>
          </a:prstGeom>
          <a:noFill/>
          <a:ln w="19050" cap="flat" cmpd="sng" algn="ctr">
            <a:solidFill>
              <a:schemeClr val="bg1"/>
            </a:solidFill>
            <a:prstDash val="solid"/>
            <a:headEnd type="triangle" w="med" len="med"/>
            <a:tailEnd type="triangle" w="med" len="med"/>
          </a:ln>
          <a:effectLst/>
        </p:spPr>
      </p:sp>
      <p:sp>
        <p:nvSpPr>
          <p:cNvPr id="52"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59" name="Agrupar 58"/>
          <p:cNvGrpSpPr/>
          <p:nvPr/>
        </p:nvGrpSpPr>
        <p:grpSpPr>
          <a:xfrm>
            <a:off x="7372350" y="340995"/>
            <a:ext cx="1214120" cy="1211580"/>
            <a:chOff x="11307" y="281"/>
            <a:chExt cx="1912" cy="1908"/>
          </a:xfrm>
          <a:solidFill>
            <a:srgbClr val="C7F3F3"/>
          </a:solidFill>
        </p:grpSpPr>
        <p:sp>
          <p:nvSpPr>
            <p:cNvPr id="60"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1"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63"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64"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65"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i="1" dirty="0">
                <a:solidFill>
                  <a:schemeClr val="tx1"/>
                </a:solidFill>
                <a:sym typeface="+mn-ea"/>
              </a:rPr>
              <a:t>THE DEVELOPMENT OF THE DIGITAL ECONOMY IN AFRICA: The Importance of Start-Ups in Market Innovation and Youth Entrepreneurship</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66"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8"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dirty="0">
                <a:ln>
                  <a:noFill/>
                </a:ln>
                <a:solidFill>
                  <a:srgbClr val="008CBA"/>
                </a:solidFill>
                <a:latin typeface="Arial Narrow" panose="020B0606020202030204" pitchFamily="34" charset="0"/>
                <a:cs typeface="Times New Roman" panose="02020603050405020304" pitchFamily="18"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9" name="Rectangle: Rounded Corners 198"/>
          <p:cNvSpPr/>
          <p:nvPr/>
        </p:nvSpPr>
        <p:spPr>
          <a:xfrm>
            <a:off x="4081780" y="53562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70"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err="1">
                <a:solidFill>
                  <a:schemeClr val="bg1"/>
                </a:solidFill>
                <a:latin typeface="Arial Narrow" panose="020B0606020202030204" pitchFamily="34" charset="0"/>
                <a:sym typeface="+mn-ea"/>
              </a:rPr>
              <a:t>Opening</a:t>
            </a:r>
            <a:r>
              <a:rPr lang="pt-PT" sz="1200" dirty="0">
                <a:solidFill>
                  <a:schemeClr val="bg1"/>
                </a:solidFill>
                <a:latin typeface="Arial Narrow" panose="020B0606020202030204" pitchFamily="34" charset="0"/>
                <a:sym typeface="+mn-ea"/>
              </a:rPr>
              <a:t> </a:t>
            </a:r>
            <a:r>
              <a:rPr lang="pt-PT" sz="1200" dirty="0" err="1">
                <a:solidFill>
                  <a:schemeClr val="bg1"/>
                </a:solidFill>
                <a:latin typeface="Arial Narrow" panose="020B0606020202030204" pitchFamily="34" charset="0"/>
                <a:sym typeface="+mn-ea"/>
              </a:rPr>
              <a:t>Session</a:t>
            </a:r>
            <a:endParaRPr lang="pt-PT" sz="1200" dirty="0">
              <a:solidFill>
                <a:schemeClr val="bg1"/>
              </a:solidFill>
              <a:latin typeface="Arial Narrow" panose="020B0606020202030204" pitchFamily="34" charset="0"/>
            </a:endParaRPr>
          </a:p>
          <a:p>
            <a:pPr algn="ctr" defTabSz="0" fontAlgn="auto">
              <a:defRPr lang="en-US">
                <a:solidFill>
                  <a:srgbClr val="0099CC"/>
                </a:solidFill>
              </a:defRPr>
            </a:pPr>
            <a:endParaRPr lang="pt-PT"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8</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200" b="1" dirty="0">
              <a:solidFill>
                <a:srgbClr val="FFFF0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2"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sym typeface="+mn-ea"/>
              </a:rPr>
              <a:t>GALA </a:t>
            </a:r>
            <a:r>
              <a:rPr lang="pt-PT" altLang="en-US" sz="1200">
                <a:solidFill>
                  <a:schemeClr val="bg1"/>
                </a:solidFill>
                <a:latin typeface="Arial Narrow" panose="020B0606020202030204" pitchFamily="34" charset="0"/>
                <a:sym typeface="+mn-ea"/>
              </a:rPr>
              <a:t>DINNER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3"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74" name="Imagem 73"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sp>
        <p:nvSpPr>
          <p:cNvPr id="75" name="Caixa de Texto 74"/>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6" name="Caixa de Texto 75"/>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7" name="Caixa de Texto 7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78"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79"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80"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81"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82"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83" name="Oval 82"/>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4" name="Oval 83"/>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5" name="Conexão Reta 84"/>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86" name="Conexão Reta 85"/>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7"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8"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12:30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14:00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grpSp>
        <p:nvGrpSpPr>
          <p:cNvPr id="89" name="Agrupar 88"/>
          <p:cNvGrpSpPr/>
          <p:nvPr/>
        </p:nvGrpSpPr>
        <p:grpSpPr>
          <a:xfrm>
            <a:off x="7367905" y="1820545"/>
            <a:ext cx="1209040" cy="1165860"/>
            <a:chOff x="11299" y="3259"/>
            <a:chExt cx="1904" cy="1836"/>
          </a:xfrm>
        </p:grpSpPr>
        <p:sp>
          <p:nvSpPr>
            <p:cNvPr id="95"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98" name="Agrupar 97"/>
          <p:cNvGrpSpPr/>
          <p:nvPr/>
        </p:nvGrpSpPr>
        <p:grpSpPr>
          <a:xfrm>
            <a:off x="7362825" y="3550920"/>
            <a:ext cx="1214120" cy="1175385"/>
            <a:chOff x="11291" y="6236"/>
            <a:chExt cx="1912" cy="1851"/>
          </a:xfrm>
        </p:grpSpPr>
        <p:sp>
          <p:nvSpPr>
            <p:cNvPr id="105"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6"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1</a:t>
              </a:r>
              <a:r>
                <a:rPr lang="pt-PT" alt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grpSp>
        <p:nvGrpSpPr>
          <p:cNvPr id="107" name="Agrupar 106"/>
          <p:cNvGrpSpPr/>
          <p:nvPr/>
        </p:nvGrpSpPr>
        <p:grpSpPr>
          <a:xfrm>
            <a:off x="7286625" y="4998720"/>
            <a:ext cx="1289685" cy="1210310"/>
            <a:chOff x="11204" y="8642"/>
            <a:chExt cx="1913" cy="1875"/>
          </a:xfrm>
        </p:grpSpPr>
        <p:sp>
          <p:nvSpPr>
            <p:cNvPr id="112"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14"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endParaRPr lang="en-US" sz="10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116" name="Cortar Retângulo de Canto Simples 115"/>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nd</a:t>
            </a:r>
            <a:r>
              <a:rPr lang="pt-PT" altLang="en-US" sz="1400" b="1"/>
              <a:t> DAY - </a:t>
            </a:r>
            <a:r>
              <a:rPr lang="pt-PT" altLang="en-US" sz="1400" b="1">
                <a:solidFill>
                  <a:srgbClr val="FFFF00"/>
                </a:solidFill>
                <a:sym typeface="+mn-ea"/>
              </a:rPr>
              <a:t> </a:t>
            </a:r>
            <a:r>
              <a:rPr lang="pt-PT" altLang="en-US" sz="1200" b="1">
                <a:solidFill>
                  <a:srgbClr val="FFFF00"/>
                </a:solidFill>
                <a:sym typeface="+mn-ea"/>
              </a:rPr>
              <a:t>10 JUNE</a:t>
            </a:r>
          </a:p>
        </p:txBody>
      </p:sp>
      <p:grpSp>
        <p:nvGrpSpPr>
          <p:cNvPr id="119" name="Agrupar 118"/>
          <p:cNvGrpSpPr/>
          <p:nvPr/>
        </p:nvGrpSpPr>
        <p:grpSpPr>
          <a:xfrm>
            <a:off x="5172710" y="3878580"/>
            <a:ext cx="1153160" cy="1169670"/>
            <a:chOff x="3453" y="5909"/>
            <a:chExt cx="1816" cy="1842"/>
          </a:xfrm>
        </p:grpSpPr>
        <p:sp>
          <p:nvSpPr>
            <p:cNvPr id="12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27"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2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2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dirty="0" smtClean="0">
                <a:latin typeface="Arial" panose="020B0604020202020204" pitchFamily="34" charset="0"/>
                <a:ea typeface="Century Gothic" panose="020B0502020202020204" pitchFamily="2" charset="0"/>
                <a:cs typeface="Arial" panose="020B0604020202020204" pitchFamily="34" charset="0"/>
              </a:rPr>
              <a:t>16:00 </a:t>
            </a:r>
            <a:r>
              <a:rPr lang="pt-PT" sz="1000" b="1" dirty="0">
                <a:latin typeface="Arial" panose="020B0604020202020204" pitchFamily="34" charset="0"/>
                <a:ea typeface="Century Gothic" panose="020B0502020202020204" pitchFamily="2" charset="0"/>
                <a:cs typeface="Arial" panose="020B0604020202020204" pitchFamily="34" charset="0"/>
              </a:rPr>
              <a:t>– </a:t>
            </a:r>
            <a:r>
              <a:rPr lang="pt-PT" sz="1000" b="1" dirty="0" smtClean="0">
                <a:latin typeface="Arial" panose="020B0604020202020204" pitchFamily="34" charset="0"/>
                <a:ea typeface="Century Gothic" panose="020B0502020202020204" pitchFamily="2" charset="0"/>
                <a:cs typeface="Arial" panose="020B0604020202020204" pitchFamily="34" charset="0"/>
              </a:rPr>
              <a:t>16:30</a:t>
            </a:r>
            <a:endParaRPr lang="pt-PT" sz="1000" b="1" dirty="0">
              <a:latin typeface="Arial" panose="020B0604020202020204" pitchFamily="34" charset="0"/>
              <a:ea typeface="Century Gothic" panose="020B0502020202020204" pitchFamily="2" charset="0"/>
              <a:cs typeface="Arial" panose="020B0604020202020204" pitchFamily="34" charset="0"/>
            </a:endParaRPr>
          </a:p>
        </p:txBody>
      </p:sp>
      <p:sp>
        <p:nvSpPr>
          <p:cNvPr id="130" name="Cortar Retângulo de Canto Simples 129"/>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rd</a:t>
            </a:r>
            <a:r>
              <a:rPr lang="pt-PT" altLang="en-US" sz="1400" b="1"/>
              <a:t> DAY </a:t>
            </a:r>
            <a:r>
              <a:rPr lang="pt-PT" altLang="en-US" sz="1400" b="1">
                <a:sym typeface="+mn-ea"/>
              </a:rPr>
              <a:t>-  </a:t>
            </a:r>
            <a:r>
              <a:rPr lang="pt-PT" altLang="en-US" sz="1200" b="1">
                <a:solidFill>
                  <a:srgbClr val="FFFF00"/>
                </a:solidFill>
                <a:sym typeface="+mn-ea"/>
              </a:rPr>
              <a:t>11 JUNE</a:t>
            </a:r>
          </a:p>
        </p:txBody>
      </p:sp>
      <p:grpSp>
        <p:nvGrpSpPr>
          <p:cNvPr id="131" name="Agrupar 130"/>
          <p:cNvGrpSpPr/>
          <p:nvPr/>
        </p:nvGrpSpPr>
        <p:grpSpPr>
          <a:xfrm>
            <a:off x="7581900" y="1647825"/>
            <a:ext cx="451485" cy="105410"/>
            <a:chOff x="11977" y="2442"/>
            <a:chExt cx="1031" cy="166"/>
          </a:xfrm>
        </p:grpSpPr>
        <p:sp>
          <p:nvSpPr>
            <p:cNvPr id="132" name="Oval 13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4" name="Agrupar 133"/>
          <p:cNvGrpSpPr/>
          <p:nvPr/>
        </p:nvGrpSpPr>
        <p:grpSpPr>
          <a:xfrm>
            <a:off x="7590155" y="3199765"/>
            <a:ext cx="451485" cy="105410"/>
            <a:chOff x="11977" y="2442"/>
            <a:chExt cx="1031" cy="166"/>
          </a:xfrm>
        </p:grpSpPr>
        <p:sp>
          <p:nvSpPr>
            <p:cNvPr id="135" name="Oval 13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7" name="Agrupar 136"/>
          <p:cNvGrpSpPr/>
          <p:nvPr/>
        </p:nvGrpSpPr>
        <p:grpSpPr>
          <a:xfrm>
            <a:off x="7576820" y="4848860"/>
            <a:ext cx="451485" cy="105410"/>
            <a:chOff x="11977" y="2442"/>
            <a:chExt cx="1031" cy="166"/>
          </a:xfrm>
        </p:grpSpPr>
        <p:sp>
          <p:nvSpPr>
            <p:cNvPr id="153" name="Oval 15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155" name="Caixa de Texto 154"/>
          <p:cNvSpPr txBox="1"/>
          <p:nvPr/>
        </p:nvSpPr>
        <p:spPr>
          <a:xfrm>
            <a:off x="8612505" y="854710"/>
            <a:ext cx="3284220" cy="988695"/>
          </a:xfrm>
          <a:prstGeom prst="rect">
            <a:avLst/>
          </a:prstGeom>
          <a:noFill/>
        </p:spPr>
        <p:txBody>
          <a:bodyPr wrap="square" rtlCol="0">
            <a:spAutoFit/>
          </a:bodyPr>
          <a:lstStyle/>
          <a:p>
            <a:pPr>
              <a:lnSpc>
                <a:spcPts val="1200"/>
              </a:lnSpc>
              <a:defRPr lang="en-US"/>
            </a:pPr>
            <a:r>
              <a:rPr lang="en-GB" sz="1000" b="1" i="1" dirty="0" smtClean="0">
                <a:solidFill>
                  <a:srgbClr val="008CBA"/>
                </a:solidFill>
                <a:latin typeface="Arial Narrow" panose="020B0606020202030204" pitchFamily="34" charset="0"/>
                <a:sym typeface="+mn-ea"/>
              </a:rPr>
              <a:t>Moderator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rgbClr val="008CBA"/>
                </a:solidFill>
                <a:latin typeface="Arial Narrow" panose="020B0606020202030204" pitchFamily="34" charset="0"/>
                <a:sym typeface="+mn-ea"/>
              </a:rPr>
              <a:t>Speaker</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sym typeface="+mn-ea"/>
              </a:rPr>
              <a:t>African Development Bank - AfDB</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International Finance Corporation - IFC</a:t>
            </a:r>
          </a:p>
        </p:txBody>
      </p:sp>
      <p:sp>
        <p:nvSpPr>
          <p:cNvPr id="165" name="Caixa de Texto 164"/>
          <p:cNvSpPr txBox="1"/>
          <p:nvPr/>
        </p:nvSpPr>
        <p:spPr>
          <a:xfrm>
            <a:off x="8524240" y="3886200"/>
            <a:ext cx="3430905" cy="781752"/>
          </a:xfrm>
          <a:prstGeom prst="rect">
            <a:avLst/>
          </a:prstGeom>
          <a:noFill/>
        </p:spPr>
        <p:txBody>
          <a:bodyPr wrap="square" rtlCol="0">
            <a:spAutoFit/>
          </a:bodyPr>
          <a:lstStyle/>
          <a:p>
            <a:pPr>
              <a:lnSpc>
                <a:spcPct val="80000"/>
              </a:lnSpc>
            </a:pPr>
            <a:r>
              <a:rPr lang="en-GB" sz="1000" b="1" i="1" dirty="0" smtClean="0">
                <a:solidFill>
                  <a:srgbClr val="008CBA"/>
                </a:solidFill>
                <a:latin typeface="Arial Narrow" panose="020B0606020202030204" pitchFamily="34" charset="0"/>
                <a:sym typeface="+mn-ea"/>
              </a:rPr>
              <a:t>Moderator</a:t>
            </a:r>
            <a:r>
              <a:rPr lang="pt-PT" sz="10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rgbClr val="008CBA"/>
                </a:solidFill>
                <a:latin typeface="Arial Narrow" panose="020B0606020202030204" pitchFamily="34" charset="0"/>
                <a:sym typeface="+mn-ea"/>
              </a:rPr>
              <a:t>Speaker</a:t>
            </a:r>
            <a:r>
              <a:rPr lang="pt-PT" sz="1000" i="1" dirty="0">
                <a:solidFill>
                  <a:schemeClr val="tx1"/>
                </a:solidFill>
                <a:latin typeface="Arial Narrow" panose="020B0606020202030204" pitchFamily="34" charset="0"/>
                <a:cs typeface="Arial Narrow" panose="020B0606020202030204" pitchFamily="34" charset="0"/>
                <a:sym typeface="+mn-ea"/>
              </a:rPr>
              <a:t>: </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ECOWAS Commission</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rPr>
              <a:t>ANPROTEC</a:t>
            </a:r>
            <a:r>
              <a:rPr lang="pt-PT" sz="1000" i="1"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Brazil </a:t>
            </a:r>
            <a:endParaRPr lang="pt-PT" sz="1000" dirty="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French Development Agency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169" name="CaixaDeTexto 1"/>
          <p:cNvSpPr txBox="1"/>
          <p:nvPr/>
        </p:nvSpPr>
        <p:spPr>
          <a:xfrm>
            <a:off x="2446020" y="6650990"/>
            <a:ext cx="3883025" cy="245110"/>
          </a:xfrm>
          <a:prstGeom prst="rect">
            <a:avLst/>
          </a:prstGeom>
          <a:noFill/>
        </p:spPr>
        <p:txBody>
          <a:bodyPr wrap="square" rtlCol="0">
            <a:spAutoFit/>
          </a:bodyPr>
          <a:lstStyle/>
          <a:p>
            <a:r>
              <a:rPr lang="en-US" sz="1000" b="1" dirty="0">
                <a:solidFill>
                  <a:schemeClr val="bg1"/>
                </a:solidFill>
              </a:rPr>
              <a:t>Remark</a:t>
            </a:r>
            <a:r>
              <a:rPr lang="en-US" sz="1000" dirty="0"/>
              <a:t>: Some of the names indicated are still being </a:t>
            </a:r>
            <a:r>
              <a:rPr lang="en-US" sz="1000" dirty="0" smtClean="0"/>
              <a:t>confirmed</a:t>
            </a:r>
            <a:r>
              <a:rPr lang="pt-PT" altLang="en-US" sz="1000" dirty="0" smtClean="0"/>
              <a:t>.</a:t>
            </a:r>
          </a:p>
        </p:txBody>
      </p:sp>
      <p:sp>
        <p:nvSpPr>
          <p:cNvPr id="170" name="Triângulo Isósceles 169"/>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6" name="Triângulo Isósceles 175"/>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Triângulo Isósceles 176"/>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8" name="Triângulo Isósceles 177"/>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79" name="Conexão Reta 178"/>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0"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181" name="Agrupar 180"/>
          <p:cNvGrpSpPr/>
          <p:nvPr/>
        </p:nvGrpSpPr>
        <p:grpSpPr>
          <a:xfrm>
            <a:off x="2605405" y="2346325"/>
            <a:ext cx="1153160" cy="1165860"/>
            <a:chOff x="3447" y="3520"/>
            <a:chExt cx="1816" cy="1836"/>
          </a:xfrm>
        </p:grpSpPr>
        <p:sp>
          <p:nvSpPr>
            <p:cNvPr id="184"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186"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1"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92" name="Agrupar 191"/>
          <p:cNvGrpSpPr/>
          <p:nvPr/>
        </p:nvGrpSpPr>
        <p:grpSpPr>
          <a:xfrm>
            <a:off x="2609215" y="3863340"/>
            <a:ext cx="1153160" cy="1165860"/>
            <a:chOff x="3453" y="5909"/>
            <a:chExt cx="1816" cy="1836"/>
          </a:xfrm>
        </p:grpSpPr>
        <p:sp>
          <p:nvSpPr>
            <p:cNvPr id="19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98"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99" name="Forma automática5"/>
          <p:cNvSpPr/>
          <p:nvPr/>
        </p:nvSpPr>
        <p:spPr>
          <a:xfrm>
            <a:off x="1578610" y="422529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0" name="TextBox 206"/>
          <p:cNvSpPr/>
          <p:nvPr/>
        </p:nvSpPr>
        <p:spPr>
          <a:xfrm>
            <a:off x="1555115" y="447103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202"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203"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204"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205"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206" name="Straight Connector 144"/>
          <p:cNvSpPr/>
          <p:nvPr/>
        </p:nvSpPr>
        <p:spPr>
          <a:xfrm>
            <a:off x="2076450" y="4773851"/>
            <a:ext cx="635" cy="432592"/>
          </a:xfrm>
          <a:prstGeom prst="line">
            <a:avLst/>
          </a:prstGeom>
          <a:noFill/>
          <a:ln w="19050" cap="flat" cmpd="sng" algn="ctr">
            <a:solidFill>
              <a:srgbClr val="008CBA"/>
            </a:solidFill>
            <a:prstDash val="solid"/>
            <a:headEnd type="triangle" w="med" len="med"/>
            <a:tailEnd type="none" w="med" len="med"/>
          </a:ln>
          <a:effectLst/>
        </p:spPr>
      </p:sp>
      <p:sp>
        <p:nvSpPr>
          <p:cNvPr id="207" name="Oval 206"/>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08" name="Oval 207"/>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5"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19" name="Cortar Retângulo de Canto Simples 218"/>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st</a:t>
            </a:r>
            <a:r>
              <a:rPr lang="pt-PT" altLang="en-US" sz="1400" b="1">
                <a:sym typeface="+mn-ea"/>
              </a:rPr>
              <a:t> DAY - </a:t>
            </a:r>
            <a:r>
              <a:rPr lang="pt-PT" altLang="en-US" sz="1200" b="1">
                <a:solidFill>
                  <a:srgbClr val="FFFF00"/>
                </a:solidFill>
                <a:sym typeface="+mn-ea"/>
              </a:rPr>
              <a:t>9 JUNE</a:t>
            </a:r>
            <a:endParaRPr lang="pt-PT" altLang="en-US" sz="1200" b="1">
              <a:solidFill>
                <a:srgbClr val="FFFF00"/>
              </a:solidFill>
            </a:endParaRPr>
          </a:p>
        </p:txBody>
      </p:sp>
      <p:sp>
        <p:nvSpPr>
          <p:cNvPr id="220"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1"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2"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3"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tx1"/>
                </a:solidFill>
                <a:latin typeface="Arial Narrow" panose="020B0606020202030204" pitchFamily="34" charset="0"/>
                <a:sym typeface="+mn-ea"/>
              </a:rPr>
              <a:t>Lunch</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4"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5"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26"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27"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22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2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31" name="Cortar Retângulo de Canto Simples 230"/>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32" name="Agrupar 231"/>
          <p:cNvGrpSpPr/>
          <p:nvPr/>
        </p:nvGrpSpPr>
        <p:grpSpPr>
          <a:xfrm>
            <a:off x="66576" y="4378874"/>
            <a:ext cx="1655733" cy="1528118"/>
            <a:chOff x="-64" y="4644"/>
            <a:chExt cx="2604" cy="2057"/>
          </a:xfrm>
          <a:solidFill>
            <a:srgbClr val="C7F3F3"/>
          </a:solidFill>
        </p:grpSpPr>
        <p:sp>
          <p:nvSpPr>
            <p:cNvPr id="233"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sym typeface="+mn-ea"/>
                </a:rPr>
                <a:t>Opening</a:t>
              </a:r>
              <a:r>
                <a:rPr lang="pt-PT" sz="1100" dirty="0">
                  <a:solidFill>
                    <a:schemeClr val="tx1"/>
                  </a:solidFill>
                  <a:latin typeface="Arial Narrow" panose="020B0606020202030204" pitchFamily="34" charset="0"/>
                  <a:sym typeface="+mn-ea"/>
                </a:rPr>
                <a:t> </a:t>
              </a:r>
              <a:r>
                <a:rPr lang="pt-PT" sz="1100" dirty="0" err="1">
                  <a:solidFill>
                    <a:schemeClr val="tx1"/>
                  </a:solidFill>
                  <a:latin typeface="Arial Narrow" panose="020B0606020202030204" pitchFamily="34" charset="0"/>
                  <a:sym typeface="+mn-ea"/>
                </a:rPr>
                <a:t>Session</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234"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a:t>
              </a:r>
              <a:r>
                <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sz="1200" b="1"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endParaRPr lang="en-US"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grpSp>
      <p:sp>
        <p:nvSpPr>
          <p:cNvPr id="217" name="Rectangle: Rounded Corners 137"/>
          <p:cNvSpPr/>
          <p:nvPr/>
        </p:nvSpPr>
        <p:spPr>
          <a:xfrm>
            <a:off x="2540" y="6009639"/>
            <a:ext cx="2379980" cy="71056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Cooperation.</a:t>
            </a:r>
            <a:endParaRPr lang="pt-PT" sz="1100" dirty="0" smtClean="0">
              <a:solidFill>
                <a:srgbClr val="416D12"/>
              </a:solidFill>
              <a:latin typeface="Arial Narrow" panose="020B0606020202030204" pitchFamily="34" charset="0"/>
              <a:sym typeface="+mn-ea"/>
            </a:endParaRPr>
          </a:p>
        </p:txBody>
      </p:sp>
      <p:sp>
        <p:nvSpPr>
          <p:cNvPr id="218" name="TextBox 138"/>
          <p:cNvSpPr/>
          <p:nvPr/>
        </p:nvSpPr>
        <p:spPr>
          <a:xfrm>
            <a:off x="256540" y="6019080"/>
            <a:ext cx="1916430" cy="324356"/>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17:15 </a:t>
            </a:r>
            <a:r>
              <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 </a:t>
            </a:r>
            <a:r>
              <a:rPr lang="pt-PT" sz="1200" b="1" dirty="0" smtClean="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19:15</a:t>
            </a:r>
            <a:endPar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endParaRPr>
          </a:p>
        </p:txBody>
      </p:sp>
      <p:sp>
        <p:nvSpPr>
          <p:cNvPr id="230" name="Cortar Retângulo de Canto Simples 229"/>
          <p:cNvSpPr/>
          <p:nvPr/>
        </p:nvSpPr>
        <p:spPr>
          <a:xfrm>
            <a:off x="-10160" y="5788659"/>
            <a:ext cx="2392680" cy="294183"/>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bg1"/>
                </a:solidFill>
                <a:sym typeface="+mn-ea"/>
              </a:rPr>
              <a:t>ECONOMIC </a:t>
            </a:r>
            <a:r>
              <a:rPr sz="1200" b="1" i="1" dirty="0" smtClean="0">
                <a:solidFill>
                  <a:srgbClr val="3EA4BA"/>
                </a:solidFill>
                <a:sym typeface="+mn-ea"/>
              </a:rPr>
              <a:t> </a:t>
            </a:r>
            <a:r>
              <a:rPr lang="pt-PT" sz="1200" b="1" dirty="0" smtClean="0">
                <a:solidFill>
                  <a:srgbClr val="FFFFFF"/>
                </a:solidFill>
                <a:latin typeface="Arial Narrow" panose="020B0606020202030204" pitchFamily="34" charset="0"/>
                <a:sym typeface="+mn-ea"/>
              </a:rPr>
              <a:t>WORKSHOP</a:t>
            </a:r>
            <a:endParaRPr lang="pt-PT" altLang="en-US" sz="1200" b="1" dirty="0" smtClean="0">
              <a:solidFill>
                <a:srgbClr val="FFFFFF"/>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38</TotalTime>
  <Words>1937</Words>
  <Application>Microsoft Office PowerPoint</Application>
  <PresentationFormat>Custom</PresentationFormat>
  <Paragraphs>415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1050</cp:revision>
  <dcterms:created xsi:type="dcterms:W3CDTF">2019-09-10T11:20:00Z</dcterms:created>
  <dcterms:modified xsi:type="dcterms:W3CDTF">2022-02-03T12:53:47Z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