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8" r:id="rId4"/>
    <p:sldId id="277" r:id="rId5"/>
    <p:sldId id="269" r:id="rId6"/>
    <p:sldId id="265" r:id="rId7"/>
    <p:sldId id="266" r:id="rId8"/>
    <p:sldId id="267" r:id="rId9"/>
    <p:sldId id="268" r:id="rId10"/>
    <p:sldId id="259" r:id="rId11"/>
    <p:sldId id="280" r:id="rId12"/>
    <p:sldId id="279" r:id="rId13"/>
    <p:sldId id="271" r:id="rId14"/>
    <p:sldId id="272" r:id="rId15"/>
    <p:sldId id="260" r:id="rId16"/>
    <p:sldId id="270" r:id="rId17"/>
    <p:sldId id="273" r:id="rId18"/>
    <p:sldId id="274" r:id="rId19"/>
    <p:sldId id="276" r:id="rId20"/>
  </p:sldIdLst>
  <p:sldSz cx="6661150" cy="8821738"/>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4660"/>
  </p:normalViewPr>
  <p:slideViewPr>
    <p:cSldViewPr>
      <p:cViewPr>
        <p:scale>
          <a:sx n="100" d="100"/>
          <a:sy n="100" d="100"/>
        </p:scale>
        <p:origin x="-1114" y="-202"/>
      </p:cViewPr>
      <p:guideLst>
        <p:guide orient="horz" pos="2779"/>
        <p:guide pos="2098"/>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USINESS%20CENTER%202020\ABC\CEDEAO\PT\Dados%20CEDEAO%20Estaisticas%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'Fertilizantes na CEDEAO'!$B$4</c:f>
              <c:strCache>
                <c:ptCount val="1"/>
                <c:pt idx="0">
                  <c:v>2007</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CEDEAO'!$B$5:$B$19</c:f>
              <c:numCache>
                <c:formatCode>0.00</c:formatCode>
                <c:ptCount val="15"/>
                <c:pt idx="0">
                  <c:v>0.24560000000000001</c:v>
                </c:pt>
                <c:pt idx="1">
                  <c:v>10.101020408163265</c:v>
                </c:pt>
                <c:pt idx="3">
                  <c:v>23.99</c:v>
                </c:pt>
                <c:pt idx="4">
                  <c:v>17.760000000000002</c:v>
                </c:pt>
                <c:pt idx="5">
                  <c:v>1.2135714285714285</c:v>
                </c:pt>
                <c:pt idx="6">
                  <c:v>8.9768976897689772</c:v>
                </c:pt>
                <c:pt idx="9">
                  <c:v>31.050275482093664</c:v>
                </c:pt>
                <c:pt idx="10">
                  <c:v>0.35490787269681739</c:v>
                </c:pt>
                <c:pt idx="11">
                  <c:v>4.2050540540540542</c:v>
                </c:pt>
                <c:pt idx="12">
                  <c:v>2.1459649122807019</c:v>
                </c:pt>
                <c:pt idx="14">
                  <c:v>6.282251082251082</c:v>
                </c:pt>
              </c:numCache>
            </c:numRef>
          </c:val>
        </c:ser>
        <c:ser>
          <c:idx val="1"/>
          <c:order val="1"/>
          <c:tx>
            <c:strRef>
              <c:f>'Fertilizantes na CEDEAO'!$C$4</c:f>
              <c:strCache>
                <c:ptCount val="1"/>
                <c:pt idx="0">
                  <c:v>2008</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CEDEAO'!$C$5:$C$19</c:f>
              <c:numCache>
                <c:formatCode>0.00</c:formatCode>
                <c:ptCount val="15"/>
                <c:pt idx="0">
                  <c:v>0.30807692307692308</c:v>
                </c:pt>
                <c:pt idx="1">
                  <c:v>9.5344999999999995</c:v>
                </c:pt>
                <c:pt idx="3">
                  <c:v>18.211724137931036</c:v>
                </c:pt>
                <c:pt idx="4">
                  <c:v>14.549555555555555</c:v>
                </c:pt>
                <c:pt idx="5">
                  <c:v>1.2975438596491229</c:v>
                </c:pt>
                <c:pt idx="6">
                  <c:v>4.260752688172043</c:v>
                </c:pt>
                <c:pt idx="9">
                  <c:v>22.481687207082103</c:v>
                </c:pt>
                <c:pt idx="10">
                  <c:v>0.15341823056300269</c:v>
                </c:pt>
                <c:pt idx="11">
                  <c:v>5.8768333333333329</c:v>
                </c:pt>
                <c:pt idx="12">
                  <c:v>2.3030386740331492</c:v>
                </c:pt>
                <c:pt idx="14">
                  <c:v>4.2735042735042735E-4</c:v>
                </c:pt>
              </c:numCache>
            </c:numRef>
          </c:val>
        </c:ser>
        <c:ser>
          <c:idx val="2"/>
          <c:order val="2"/>
          <c:tx>
            <c:strRef>
              <c:f>'Fertilizantes na CEDEAO'!$D$4</c:f>
              <c:strCache>
                <c:ptCount val="1"/>
                <c:pt idx="0">
                  <c:v>2009</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CEDEAO'!$D$5:$D$19</c:f>
              <c:numCache>
                <c:formatCode>0.00</c:formatCode>
                <c:ptCount val="15"/>
                <c:pt idx="0">
                  <c:v>6.6775510204081634</c:v>
                </c:pt>
                <c:pt idx="1">
                  <c:v>9.4519298245614038</c:v>
                </c:pt>
                <c:pt idx="3">
                  <c:v>15.307586206896552</c:v>
                </c:pt>
                <c:pt idx="4">
                  <c:v>18.979565217391304</c:v>
                </c:pt>
                <c:pt idx="5">
                  <c:v>0.63403508771929828</c:v>
                </c:pt>
                <c:pt idx="6">
                  <c:v>6.3434579439252339</c:v>
                </c:pt>
                <c:pt idx="9">
                  <c:v>6.0889792170967283</c:v>
                </c:pt>
                <c:pt idx="10">
                  <c:v>0.35348993288590602</c:v>
                </c:pt>
                <c:pt idx="11">
                  <c:v>5.2610312500000003</c:v>
                </c:pt>
                <c:pt idx="12">
                  <c:v>6.3718015665796344</c:v>
                </c:pt>
                <c:pt idx="14">
                  <c:v>6.1616666666666671</c:v>
                </c:pt>
              </c:numCache>
            </c:numRef>
          </c:val>
        </c:ser>
        <c:ser>
          <c:idx val="3"/>
          <c:order val="3"/>
          <c:tx>
            <c:strRef>
              <c:f>'Fertilizantes na CEDEAO'!$E$4</c:f>
              <c:strCache>
                <c:ptCount val="1"/>
                <c:pt idx="0">
                  <c:v>2010</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CEDEAO'!$E$5:$E$19</c:f>
              <c:numCache>
                <c:formatCode>0.00</c:formatCode>
                <c:ptCount val="15"/>
                <c:pt idx="0">
                  <c:v>8.9901574803149611</c:v>
                </c:pt>
                <c:pt idx="1">
                  <c:v>9.4284999999999997</c:v>
                </c:pt>
                <c:pt idx="3">
                  <c:v>32.085862068965518</c:v>
                </c:pt>
                <c:pt idx="4">
                  <c:v>18.700216450216452</c:v>
                </c:pt>
                <c:pt idx="5">
                  <c:v>0.9327586206896552</c:v>
                </c:pt>
                <c:pt idx="6">
                  <c:v>7.3</c:v>
                </c:pt>
                <c:pt idx="9">
                  <c:v>19.600383325347387</c:v>
                </c:pt>
                <c:pt idx="10">
                  <c:v>0.49602649006622518</c:v>
                </c:pt>
                <c:pt idx="11">
                  <c:v>12.213666666666667</c:v>
                </c:pt>
                <c:pt idx="12">
                  <c:v>8.2023684210526309</c:v>
                </c:pt>
                <c:pt idx="14">
                  <c:v>8.9617886178861781</c:v>
                </c:pt>
              </c:numCache>
            </c:numRef>
          </c:val>
        </c:ser>
        <c:ser>
          <c:idx val="4"/>
          <c:order val="4"/>
          <c:tx>
            <c:strRef>
              <c:f>'Fertilizantes na CEDEAO'!$F$4</c:f>
              <c:strCache>
                <c:ptCount val="1"/>
                <c:pt idx="0">
                  <c:v>2011</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CEDEAO'!$F$5:$F$19</c:f>
              <c:numCache>
                <c:formatCode>0.00</c:formatCode>
                <c:ptCount val="15"/>
                <c:pt idx="0">
                  <c:v>4.3023255813953485</c:v>
                </c:pt>
                <c:pt idx="1">
                  <c:v>10.702456140350877</c:v>
                </c:pt>
                <c:pt idx="3">
                  <c:v>19.402758620689657</c:v>
                </c:pt>
                <c:pt idx="4">
                  <c:v>13.230508474576272</c:v>
                </c:pt>
                <c:pt idx="5">
                  <c:v>3.5831034482758621</c:v>
                </c:pt>
                <c:pt idx="6">
                  <c:v>10.275555555555556</c:v>
                </c:pt>
                <c:pt idx="9">
                  <c:v>22.00728756741</c:v>
                </c:pt>
                <c:pt idx="10">
                  <c:v>0.48564102564102563</c:v>
                </c:pt>
                <c:pt idx="11">
                  <c:v>6.5612941176470585</c:v>
                </c:pt>
                <c:pt idx="12">
                  <c:v>6.8275757575757572</c:v>
                </c:pt>
                <c:pt idx="14">
                  <c:v>10.202845528455285</c:v>
                </c:pt>
              </c:numCache>
            </c:numRef>
          </c:val>
        </c:ser>
        <c:ser>
          <c:idx val="5"/>
          <c:order val="5"/>
          <c:tx>
            <c:strRef>
              <c:f>'Fertilizantes na CEDEAO'!$G$4</c:f>
              <c:strCache>
                <c:ptCount val="1"/>
                <c:pt idx="0">
                  <c:v>2012</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CEDEAO'!$G$5:$G$19</c:f>
              <c:numCache>
                <c:formatCode>0.00</c:formatCode>
                <c:ptCount val="15"/>
                <c:pt idx="0">
                  <c:v>9.9092925347222227</c:v>
                </c:pt>
                <c:pt idx="1">
                  <c:v>13.5669716796875</c:v>
                </c:pt>
                <c:pt idx="3">
                  <c:v>26.918396417025861</c:v>
                </c:pt>
                <c:pt idx="4">
                  <c:v>34.757659574468086</c:v>
                </c:pt>
                <c:pt idx="5">
                  <c:v>2.9318332519531269</c:v>
                </c:pt>
                <c:pt idx="6">
                  <c:v>2.6410000194202796</c:v>
                </c:pt>
                <c:pt idx="9">
                  <c:v>20.685344901207916</c:v>
                </c:pt>
                <c:pt idx="10">
                  <c:v>0.92329494584281524</c:v>
                </c:pt>
                <c:pt idx="11">
                  <c:v>8.6686972098214294</c:v>
                </c:pt>
                <c:pt idx="12">
                  <c:v>10.524242424242424</c:v>
                </c:pt>
                <c:pt idx="14">
                  <c:v>5.2564943248820759</c:v>
                </c:pt>
              </c:numCache>
            </c:numRef>
          </c:val>
        </c:ser>
        <c:ser>
          <c:idx val="6"/>
          <c:order val="6"/>
          <c:tx>
            <c:strRef>
              <c:f>'Fertilizantes na CEDEAO'!$H$4</c:f>
              <c:strCache>
                <c:ptCount val="1"/>
                <c:pt idx="0">
                  <c:v>2013</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CEDEAO'!$H$5:$H$19</c:f>
              <c:numCache>
                <c:formatCode>0.00</c:formatCode>
                <c:ptCount val="15"/>
                <c:pt idx="0">
                  <c:v>5.002277922453704</c:v>
                </c:pt>
                <c:pt idx="1">
                  <c:v>15.460796685987903</c:v>
                </c:pt>
                <c:pt idx="3">
                  <c:v>37.580682920258617</c:v>
                </c:pt>
                <c:pt idx="4">
                  <c:v>25.259148936170213</c:v>
                </c:pt>
                <c:pt idx="5">
                  <c:v>2.8680677450856873</c:v>
                </c:pt>
                <c:pt idx="6">
                  <c:v>0.4131363782015714</c:v>
                </c:pt>
                <c:pt idx="9">
                  <c:v>25.871159097888395</c:v>
                </c:pt>
                <c:pt idx="10">
                  <c:v>0.63715059552873932</c:v>
                </c:pt>
                <c:pt idx="11">
                  <c:v>9.0181733685661758</c:v>
                </c:pt>
                <c:pt idx="12">
                  <c:v>12.38125</c:v>
                </c:pt>
                <c:pt idx="14">
                  <c:v>20.993509728773585</c:v>
                </c:pt>
              </c:numCache>
            </c:numRef>
          </c:val>
        </c:ser>
        <c:ser>
          <c:idx val="7"/>
          <c:order val="7"/>
          <c:tx>
            <c:strRef>
              <c:f>'Fertilizantes na CEDEAO'!$I$4</c:f>
              <c:strCache>
                <c:ptCount val="1"/>
                <c:pt idx="0">
                  <c:v>2014</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CEDEAO'!$I$5:$I$19</c:f>
              <c:numCache>
                <c:formatCode>0.00</c:formatCode>
                <c:ptCount val="15"/>
                <c:pt idx="0">
                  <c:v>15.535462962962963</c:v>
                </c:pt>
                <c:pt idx="1">
                  <c:v>15.880756184895834</c:v>
                </c:pt>
                <c:pt idx="3">
                  <c:v>42.386986799568966</c:v>
                </c:pt>
                <c:pt idx="4">
                  <c:v>15.702127659574469</c:v>
                </c:pt>
                <c:pt idx="5">
                  <c:v>1.0971870619250896</c:v>
                </c:pt>
                <c:pt idx="6">
                  <c:v>0.6762499895962798</c:v>
                </c:pt>
                <c:pt idx="9">
                  <c:v>29.070296658087663</c:v>
                </c:pt>
                <c:pt idx="10">
                  <c:v>0.9992434401739213</c:v>
                </c:pt>
                <c:pt idx="11">
                  <c:v>9.4310638786764702</c:v>
                </c:pt>
                <c:pt idx="12">
                  <c:v>11.740625</c:v>
                </c:pt>
                <c:pt idx="14">
                  <c:v>1.7274905568248831</c:v>
                </c:pt>
              </c:numCache>
            </c:numRef>
          </c:val>
        </c:ser>
        <c:ser>
          <c:idx val="8"/>
          <c:order val="8"/>
          <c:tx>
            <c:strRef>
              <c:f>'Fertilizantes na CEDEAO'!$J$4</c:f>
              <c:strCache>
                <c:ptCount val="1"/>
                <c:pt idx="0">
                  <c:v>2015</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CEDEAO'!$J$5:$J$19</c:f>
              <c:numCache>
                <c:formatCode>0.00</c:formatCode>
                <c:ptCount val="15"/>
                <c:pt idx="0">
                  <c:v>11.290344328703704</c:v>
                </c:pt>
                <c:pt idx="1">
                  <c:v>16.2886953125</c:v>
                </c:pt>
                <c:pt idx="3">
                  <c:v>50.634678071120689</c:v>
                </c:pt>
                <c:pt idx="4">
                  <c:v>23.505408494015956</c:v>
                </c:pt>
                <c:pt idx="5">
                  <c:v>2.6992871093750002</c:v>
                </c:pt>
                <c:pt idx="6">
                  <c:v>0.85</c:v>
                </c:pt>
                <c:pt idx="9">
                  <c:v>27.047718277179847</c:v>
                </c:pt>
                <c:pt idx="10">
                  <c:v>0.40373214517320904</c:v>
                </c:pt>
                <c:pt idx="11">
                  <c:v>7.7154995404411766</c:v>
                </c:pt>
                <c:pt idx="12">
                  <c:v>16.315625000000001</c:v>
                </c:pt>
                <c:pt idx="14">
                  <c:v>10.003071657576651</c:v>
                </c:pt>
              </c:numCache>
            </c:numRef>
          </c:val>
        </c:ser>
        <c:ser>
          <c:idx val="9"/>
          <c:order val="9"/>
          <c:tx>
            <c:strRef>
              <c:f>'Fertilizantes na CEDEAO'!$K$4</c:f>
              <c:strCache>
                <c:ptCount val="1"/>
                <c:pt idx="0">
                  <c:v>2016</c:v>
                </c:pt>
              </c:strCache>
            </c:strRef>
          </c:tx>
          <c:invertIfNegative val="0"/>
          <c:cat>
            <c:strRef>
              <c:f>'Fertilizantes na CEDEAO'!$A$5:$A$19</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'Fertilizantes na CEDEAO'!$K$5:$K$19</c:f>
              <c:numCache>
                <c:formatCode>0.00</c:formatCode>
                <c:ptCount val="15"/>
                <c:pt idx="0">
                  <c:v>14.747607421874999</c:v>
                </c:pt>
                <c:pt idx="1">
                  <c:v>21.773516601562498</c:v>
                </c:pt>
                <c:pt idx="3">
                  <c:v>51.683337823275863</c:v>
                </c:pt>
                <c:pt idx="4">
                  <c:v>20.876595744680852</c:v>
                </c:pt>
                <c:pt idx="5">
                  <c:v>1.5685838859311996</c:v>
                </c:pt>
                <c:pt idx="6">
                  <c:v>1.2353408986871877</c:v>
                </c:pt>
                <c:pt idx="9">
                  <c:v>44.235022081188582</c:v>
                </c:pt>
                <c:pt idx="10">
                  <c:v>0.40209046772548129</c:v>
                </c:pt>
                <c:pt idx="11">
                  <c:v>5.4703673023897057</c:v>
                </c:pt>
                <c:pt idx="12">
                  <c:v>16.409375000000001</c:v>
                </c:pt>
                <c:pt idx="14">
                  <c:v>11.026124705188678</c:v>
                </c:pt>
              </c:numCache>
            </c:numRef>
          </c:val>
        </c:ser>
        <c:dLbls>
          <c:showLegendKey val="0"/>
          <c:showVal val="0"/>
          <c:showCatName val="0"/>
          <c:showSerName val="0"/>
          <c:showPercent val="0"/>
          <c:showBubbleSize val="0"/>
        </c:dLbls>
        <c:gapWidth val="150"/>
        <c:axId val="136692224"/>
        <c:axId val="85625664"/>
      </c:barChart>
      <c:catAx>
        <c:axId val="136692224"/>
        <c:scaling>
          <c:orientation val="minMax"/>
        </c:scaling>
        <c:delete val="0"/>
        <c:axPos val="b"/>
        <c:majorGridlines/>
        <c:minorGridlines/>
        <c:majorTickMark val="out"/>
        <c:minorTickMark val="none"/>
        <c:tickLblPos val="nextTo"/>
        <c:crossAx val="85625664"/>
        <c:crosses val="autoZero"/>
        <c:auto val="1"/>
        <c:lblAlgn val="ctr"/>
        <c:lblOffset val="100"/>
        <c:noMultiLvlLbl val="0"/>
      </c:catAx>
      <c:valAx>
        <c:axId val="85625664"/>
        <c:scaling>
          <c:orientation val="minMax"/>
        </c:scaling>
        <c:delete val="0"/>
        <c:axPos val="l"/>
        <c:majorGridlines/>
        <c:minorGridlines>
          <c:spPr>
            <a:ln w="9525"/>
          </c:spPr>
        </c:minorGridlines>
        <c:numFmt formatCode="0.00" sourceLinked="1"/>
        <c:majorTickMark val="out"/>
        <c:minorTickMark val="none"/>
        <c:tickLblPos val="nextTo"/>
        <c:crossAx val="136692224"/>
        <c:crosses val="autoZero"/>
        <c:crossBetween val="between"/>
      </c:valAx>
    </c:plotArea>
    <c:legend>
      <c:legendPos val="b"/>
      <c:layout>
        <c:manualLayout>
          <c:xMode val="edge"/>
          <c:yMode val="edge"/>
          <c:x val="0"/>
          <c:y val="0.9169840972567157"/>
          <c:w val="1"/>
          <c:h val="6.2333379475445608E-2"/>
        </c:manualLayout>
      </c:layout>
      <c:overlay val="0"/>
    </c:legend>
    <c:plotVisOnly val="0"/>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9586" y="2740457"/>
            <a:ext cx="5661978" cy="1890956"/>
          </a:xfrm>
        </p:spPr>
        <p:txBody>
          <a:bodyPr/>
          <a:lstStyle/>
          <a:p>
            <a:r>
              <a:rPr lang="en-US" smtClean="0"/>
              <a:t>Click to edit Master title style</a:t>
            </a:r>
            <a:endParaRPr lang="pt-PT"/>
          </a:p>
        </p:txBody>
      </p:sp>
      <p:sp>
        <p:nvSpPr>
          <p:cNvPr id="3" name="Subtitle 2"/>
          <p:cNvSpPr>
            <a:spLocks noGrp="1"/>
          </p:cNvSpPr>
          <p:nvPr>
            <p:ph type="subTitle" idx="1"/>
          </p:nvPr>
        </p:nvSpPr>
        <p:spPr>
          <a:xfrm>
            <a:off x="999173" y="4998985"/>
            <a:ext cx="4662805" cy="2254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07-10-2021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55981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07-10-2021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0630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17920" y="455383"/>
            <a:ext cx="1091688" cy="968144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242855" y="455383"/>
            <a:ext cx="3164046" cy="96814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07-10-2021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1660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07-10-2021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8261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6185" y="5668784"/>
            <a:ext cx="5661978" cy="175209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526185" y="3739029"/>
            <a:ext cx="5661978" cy="19297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1C330-3C54-4323-BB76-3A1D96CA84A7}" type="datetimeFigureOut">
              <a:rPr lang="pt-PT" smtClean="0"/>
              <a:t>07-10-2021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387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42855" y="2648564"/>
            <a:ext cx="2127867"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2481741" y="2648564"/>
            <a:ext cx="2127867"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8731C330-3C54-4323-BB76-3A1D96CA84A7}" type="datetimeFigureOut">
              <a:rPr lang="pt-PT" smtClean="0"/>
              <a:t>07-10-2021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23770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3058" y="353278"/>
            <a:ext cx="5995035" cy="147029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333057" y="1974681"/>
            <a:ext cx="2943165"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33057" y="2797635"/>
            <a:ext cx="2943165"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3383772" y="1974681"/>
            <a:ext cx="2944321"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383772" y="2797635"/>
            <a:ext cx="2944321"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8731C330-3C54-4323-BB76-3A1D96CA84A7}" type="datetimeFigureOut">
              <a:rPr lang="pt-PT" smtClean="0"/>
              <a:t>07-10-2021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41076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8731C330-3C54-4323-BB76-3A1D96CA84A7}" type="datetimeFigureOut">
              <a:rPr lang="pt-PT" smtClean="0"/>
              <a:t>07-10-2021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8132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1C330-3C54-4323-BB76-3A1D96CA84A7}" type="datetimeFigureOut">
              <a:rPr lang="pt-PT" smtClean="0"/>
              <a:t>07-10-2021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387402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3058" y="351236"/>
            <a:ext cx="2191472" cy="1494794"/>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604325" y="351236"/>
            <a:ext cx="3723768" cy="75291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333058" y="1846031"/>
            <a:ext cx="2191472" cy="6034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07-10-2021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44353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5632" y="6175217"/>
            <a:ext cx="3996690" cy="729019"/>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305632" y="788239"/>
            <a:ext cx="3996690" cy="529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305632" y="6904236"/>
            <a:ext cx="3996690" cy="1035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07-10-2021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52357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3058" y="353278"/>
            <a:ext cx="5995035" cy="147029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333058" y="2058406"/>
            <a:ext cx="5995035" cy="5821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333058" y="8176445"/>
            <a:ext cx="1554268" cy="469676"/>
          </a:xfrm>
          <a:prstGeom prst="rect">
            <a:avLst/>
          </a:prstGeom>
        </p:spPr>
        <p:txBody>
          <a:bodyPr vert="horz" lIns="91440" tIns="45720" rIns="91440" bIns="45720" rtlCol="0" anchor="ctr"/>
          <a:lstStyle>
            <a:lvl1pPr algn="l">
              <a:defRPr sz="1200">
                <a:solidFill>
                  <a:schemeClr val="tx1">
                    <a:tint val="75000"/>
                  </a:schemeClr>
                </a:solidFill>
              </a:defRPr>
            </a:lvl1pPr>
          </a:lstStyle>
          <a:p>
            <a:fld id="{8731C330-3C54-4323-BB76-3A1D96CA84A7}" type="datetimeFigureOut">
              <a:rPr lang="pt-PT" smtClean="0"/>
              <a:t>07-10-2021</a:t>
            </a:fld>
            <a:endParaRPr lang="pt-PT"/>
          </a:p>
        </p:txBody>
      </p:sp>
      <p:sp>
        <p:nvSpPr>
          <p:cNvPr id="5" name="Footer Placeholder 4"/>
          <p:cNvSpPr>
            <a:spLocks noGrp="1"/>
          </p:cNvSpPr>
          <p:nvPr>
            <p:ph type="ftr" sz="quarter" idx="3"/>
          </p:nvPr>
        </p:nvSpPr>
        <p:spPr>
          <a:xfrm>
            <a:off x="2275893" y="8176445"/>
            <a:ext cx="2109364" cy="4696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4773824" y="8176445"/>
            <a:ext cx="1554268" cy="469676"/>
          </a:xfrm>
          <a:prstGeom prst="rect">
            <a:avLst/>
          </a:prstGeom>
        </p:spPr>
        <p:txBody>
          <a:bodyPr vert="horz" lIns="91440" tIns="45720" rIns="91440" bIns="45720" rtlCol="0" anchor="ctr"/>
          <a:lstStyle>
            <a:lvl1pPr algn="r">
              <a:defRPr sz="1200">
                <a:solidFill>
                  <a:schemeClr val="tx1">
                    <a:tint val="75000"/>
                  </a:schemeClr>
                </a:solidFill>
              </a:defRPr>
            </a:lvl1pPr>
          </a:lstStyle>
          <a:p>
            <a:fld id="{79FB0386-8BA2-4102-9BEE-502D567D938F}" type="slidenum">
              <a:rPr lang="pt-PT" smtClean="0"/>
              <a:t>‹#›</a:t>
            </a:fld>
            <a:endParaRPr lang="pt-PT"/>
          </a:p>
        </p:txBody>
      </p:sp>
    </p:spTree>
    <p:extLst>
      <p:ext uri="{BB962C8B-B14F-4D97-AF65-F5344CB8AC3E}">
        <p14:creationId xmlns:p14="http://schemas.microsoft.com/office/powerpoint/2010/main" val="379063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peg"/><Relationship Id="rId7"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4926" y="0"/>
            <a:ext cx="6650563" cy="8821738"/>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TextBox 10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a:t>
            </a:fld>
            <a:endParaRPr lang="fr-FR" altLang="pt-PT" sz="800" b="1" i="1" u="sng" dirty="0" smtClean="0">
              <a:solidFill>
                <a:srgbClr val="00B4B2"/>
              </a:solidFill>
            </a:endParaRPr>
          </a:p>
        </p:txBody>
      </p:sp>
      <p:sp>
        <p:nvSpPr>
          <p:cNvPr id="9" name="Rectangle 2"/>
          <p:cNvSpPr txBox="1">
            <a:spLocks noChangeArrowheads="1"/>
          </p:cNvSpPr>
          <p:nvPr/>
        </p:nvSpPr>
        <p:spPr>
          <a:xfrm>
            <a:off x="3044917" y="2944854"/>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14 - 16 MARÇO</a:t>
            </a:r>
          </a:p>
          <a:p>
            <a:pPr algn="ctr">
              <a:defRPr/>
            </a:pPr>
            <a:r>
              <a:rPr lang="pt-PT" altLang="pt-PT" sz="4000" b="1" dirty="0" smtClean="0">
                <a:solidFill>
                  <a:schemeClr val="bg1">
                    <a:lumMod val="95000"/>
                  </a:schemeClr>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lumMod val="95000"/>
                  </a:schemeClr>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lumMod val="95000"/>
                  </a:schemeClr>
                </a:solidFill>
                <a:effectLst>
                  <a:outerShdw blurRad="38100" dist="38100" dir="2700000" algn="tl">
                    <a:srgbClr val="000000"/>
                  </a:outerShdw>
                </a:effectLst>
                <a:latin typeface="Calisto MT" panose="02040603050505030304" pitchFamily="18" charset="0"/>
              </a:rPr>
              <a:t>ILHA DE SANTIAGO</a:t>
            </a:r>
          </a:p>
          <a:p>
            <a:pPr algn="ctr">
              <a:defRPr/>
            </a:pPr>
            <a:r>
              <a:rPr lang="pt-PT" altLang="pt-PT" sz="24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p:txBody>
      </p:sp>
      <p:sp>
        <p:nvSpPr>
          <p:cNvPr id="10" name="Rectangle 2"/>
          <p:cNvSpPr txBox="1">
            <a:spLocks noChangeArrowheads="1"/>
          </p:cNvSpPr>
          <p:nvPr/>
        </p:nvSpPr>
        <p:spPr>
          <a:xfrm>
            <a:off x="263506" y="7085181"/>
            <a:ext cx="3211085" cy="121412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basalto</a:t>
            </a: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a</a:t>
            </a: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Riqueza das nações</a:t>
            </a:r>
          </a:p>
        </p:txBody>
      </p:sp>
      <p:sp>
        <p:nvSpPr>
          <p:cNvPr id="11" name="Rectangle 2"/>
          <p:cNvSpPr txBox="1">
            <a:spLocks noChangeArrowheads="1"/>
          </p:cNvSpPr>
          <p:nvPr/>
        </p:nvSpPr>
        <p:spPr>
          <a:xfrm>
            <a:off x="1602383" y="1098501"/>
            <a:ext cx="473639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BASALT CONFERENCE</a:t>
            </a:r>
          </a:p>
        </p:txBody>
      </p:sp>
      <p:sp>
        <p:nvSpPr>
          <p:cNvPr id="12" name="Rectangle 2"/>
          <p:cNvSpPr txBox="1">
            <a:spLocks noChangeArrowheads="1"/>
          </p:cNvSpPr>
          <p:nvPr/>
        </p:nvSpPr>
        <p:spPr>
          <a:xfrm>
            <a:off x="1746399" y="1619992"/>
            <a:ext cx="4382090" cy="35115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1400" b="1" dirty="0" smtClean="0">
                <a:solidFill>
                  <a:schemeClr val="bg1"/>
                </a:solidFill>
                <a:effectLst>
                  <a:outerShdw blurRad="38100" dist="38100" dir="2700000" algn="tl">
                    <a:srgbClr val="000000"/>
                  </a:outerShdw>
                </a:effectLst>
                <a:latin typeface="Calisto MT" panose="02040603050505030304" pitchFamily="18" charset="0"/>
              </a:rPr>
              <a:t>CONFERÊNCIA INTERNACIONAL </a:t>
            </a:r>
          </a:p>
        </p:txBody>
      </p:sp>
      <p:pic>
        <p:nvPicPr>
          <p:cNvPr id="1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1028" name="Picture 4" descr="C:\Users\Teresa\Documents\Downloads\bc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 y="2682677"/>
            <a:ext cx="2770909" cy="27709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eresa\Documents\Downloads\bcim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62" y="5923037"/>
            <a:ext cx="2651125" cy="7620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
          <p:cNvSpPr txBox="1">
            <a:spLocks noChangeArrowheads="1"/>
          </p:cNvSpPr>
          <p:nvPr/>
        </p:nvSpPr>
        <p:spPr>
          <a:xfrm>
            <a:off x="4353" y="6923337"/>
            <a:ext cx="3611880" cy="52991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Termos de refência</a:t>
            </a: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 y="4489"/>
            <a:ext cx="3315657" cy="847233"/>
          </a:xfrm>
          <a:prstGeom prst="rect">
            <a:avLst/>
          </a:prstGeom>
        </p:spPr>
      </p:pic>
    </p:spTree>
    <p:extLst>
      <p:ext uri="{BB962C8B-B14F-4D97-AF65-F5344CB8AC3E}">
        <p14:creationId xmlns:p14="http://schemas.microsoft.com/office/powerpoint/2010/main" val="3952409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7" name="TextBox 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10</a:t>
            </a:fld>
            <a:endParaRPr lang="fr-FR" altLang="pt-PT" sz="800" b="1" i="1" u="sng" dirty="0" smtClean="0">
              <a:solidFill>
                <a:srgbClr val="00B4B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pic>
        <p:nvPicPr>
          <p:cNvPr id="10" name="Imagem 7" descr="cap_vert_vallee"/>
          <p:cNvPicPr>
            <a:picLocks noChangeAspect="1"/>
          </p:cNvPicPr>
          <p:nvPr/>
        </p:nvPicPr>
        <p:blipFill>
          <a:blip r:embed="rId5"/>
          <a:stretch>
            <a:fillRect/>
          </a:stretch>
        </p:blipFill>
        <p:spPr>
          <a:xfrm>
            <a:off x="5858510" y="3070225"/>
            <a:ext cx="5849620" cy="3176905"/>
          </a:xfrm>
          <a:prstGeom prst="rect">
            <a:avLst/>
          </a:prstGeom>
        </p:spPr>
      </p:pic>
      <p:grpSp>
        <p:nvGrpSpPr>
          <p:cNvPr id="11" name="Agrupar 31"/>
          <p:cNvGrpSpPr/>
          <p:nvPr/>
        </p:nvGrpSpPr>
        <p:grpSpPr>
          <a:xfrm>
            <a:off x="4231005" y="2603500"/>
            <a:ext cx="7934960" cy="4227830"/>
            <a:chOff x="6663" y="4100"/>
            <a:chExt cx="12496" cy="6658"/>
          </a:xfrm>
          <a:solidFill>
            <a:schemeClr val="bg1"/>
          </a:solidFill>
        </p:grpSpPr>
        <p:grpSp>
          <p:nvGrpSpPr>
            <p:cNvPr id="12" name="Agrupar 30"/>
            <p:cNvGrpSpPr/>
            <p:nvPr/>
          </p:nvGrpSpPr>
          <p:grpSpPr>
            <a:xfrm>
              <a:off x="8759" y="4100"/>
              <a:ext cx="10400" cy="5798"/>
              <a:chOff x="8759" y="4100"/>
              <a:chExt cx="10400" cy="5798"/>
            </a:xfrm>
            <a:grpFill/>
          </p:grpSpPr>
          <p:sp>
            <p:nvSpPr>
              <p:cNvPr id="23" name="Rectângulo 4"/>
              <p:cNvSpPr/>
              <p:nvPr/>
            </p:nvSpPr>
            <p:spPr>
              <a:xfrm>
                <a:off x="8759" y="5330"/>
                <a:ext cx="2595" cy="355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Anel 5"/>
              <p:cNvSpPr/>
              <p:nvPr/>
            </p:nvSpPr>
            <p:spPr>
              <a:xfrm>
                <a:off x="9943" y="4100"/>
                <a:ext cx="9217" cy="5799"/>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13" name="Agrupar 29"/>
            <p:cNvGrpSpPr/>
            <p:nvPr/>
          </p:nvGrpSpPr>
          <p:grpSpPr>
            <a:xfrm>
              <a:off x="6663" y="8310"/>
              <a:ext cx="12254" cy="2448"/>
              <a:chOff x="6663" y="8310"/>
              <a:chExt cx="12254" cy="2448"/>
            </a:xfrm>
            <a:grpFill/>
          </p:grpSpPr>
          <p:sp>
            <p:nvSpPr>
              <p:cNvPr id="14" name="Rectângulo 2"/>
              <p:cNvSpPr/>
              <p:nvPr/>
            </p:nvSpPr>
            <p:spPr>
              <a:xfrm>
                <a:off x="6663" y="8511"/>
                <a:ext cx="12255" cy="1799"/>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15" name="Agrupar 28"/>
              <p:cNvGrpSpPr/>
              <p:nvPr/>
            </p:nvGrpSpPr>
            <p:grpSpPr>
              <a:xfrm>
                <a:off x="8264" y="8310"/>
                <a:ext cx="6836" cy="2449"/>
                <a:chOff x="8264" y="8310"/>
                <a:chExt cx="6836" cy="2449"/>
              </a:xfrm>
              <a:grpFill/>
            </p:grpSpPr>
            <p:pic>
              <p:nvPicPr>
                <p:cNvPr id="16" name="Imagem 15" descr="fundo"/>
                <p:cNvPicPr>
                  <a:picLocks noChangeAspect="1"/>
                </p:cNvPicPr>
                <p:nvPr/>
              </p:nvPicPr>
              <p:blipFill>
                <a:blip r:embed="rId6"/>
                <a:stretch>
                  <a:fillRect/>
                </a:stretch>
              </p:blipFill>
              <p:spPr>
                <a:xfrm>
                  <a:off x="8668" y="8614"/>
                  <a:ext cx="6015" cy="2025"/>
                </a:xfrm>
                <a:prstGeom prst="rect">
                  <a:avLst/>
                </a:prstGeom>
                <a:grpFill/>
              </p:spPr>
            </p:pic>
            <p:sp>
              <p:nvSpPr>
                <p:cNvPr id="17" name="Anel 12"/>
                <p:cNvSpPr/>
                <p:nvPr/>
              </p:nvSpPr>
              <p:spPr>
                <a:xfrm>
                  <a:off x="9766" y="8347"/>
                  <a:ext cx="5334" cy="241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8" name="Rectângulo 14"/>
                <p:cNvSpPr/>
                <p:nvPr/>
              </p:nvSpPr>
              <p:spPr>
                <a:xfrm>
                  <a:off x="8264" y="8511"/>
                  <a:ext cx="2071" cy="2184"/>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9" name="Rectângulo 20"/>
                <p:cNvSpPr/>
                <p:nvPr/>
              </p:nvSpPr>
              <p:spPr>
                <a:xfrm>
                  <a:off x="9899" y="831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ctângulo 23"/>
                <p:cNvSpPr/>
                <p:nvPr/>
              </p:nvSpPr>
              <p:spPr>
                <a:xfrm>
                  <a:off x="13729" y="8465"/>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1" name="Rectângulo 24"/>
                <p:cNvSpPr/>
                <p:nvPr/>
              </p:nvSpPr>
              <p:spPr>
                <a:xfrm>
                  <a:off x="13494" y="10120"/>
                  <a:ext cx="121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2" name="Rectângulo 25"/>
                <p:cNvSpPr/>
                <p:nvPr/>
              </p:nvSpPr>
              <p:spPr>
                <a:xfrm>
                  <a:off x="10214" y="10155"/>
                  <a:ext cx="1365" cy="585"/>
                </a:xfrm>
                <a:prstGeom prst="rect">
                  <a:avLst/>
                </a:prstGeom>
                <a:grp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25" name="Triângulo Retângulo 16"/>
          <p:cNvSpPr/>
          <p:nvPr/>
        </p:nvSpPr>
        <p:spPr>
          <a:xfrm flipH="1">
            <a:off x="3856355" y="0"/>
            <a:ext cx="8336915" cy="3458845"/>
          </a:xfrm>
          <a:prstGeom prst="rtTriangle">
            <a:avLst/>
          </a:prstGeom>
          <a:solidFill>
            <a:schemeClr val="bg1">
              <a:lumMod val="95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angle 2"/>
          <p:cNvSpPr txBox="1">
            <a:spLocks noChangeArrowheads="1"/>
          </p:cNvSpPr>
          <p:nvPr/>
        </p:nvSpPr>
        <p:spPr>
          <a:xfrm>
            <a:off x="2522220" y="291783"/>
            <a:ext cx="7046277" cy="628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ts val="2800"/>
              </a:lnSpc>
              <a:defRPr/>
            </a:pPr>
            <a:r>
              <a:rPr lang="pt-PT" altLang="pt-PT" sz="1600" b="1" dirty="0" smtClean="0">
                <a:solidFill>
                  <a:schemeClr val="bg1"/>
                </a:solidFill>
                <a:effectLst>
                  <a:outerShdw blurRad="38100" dist="38100" dir="2700000" algn="tl">
                    <a:srgbClr val="000000"/>
                  </a:outerShdw>
                </a:effectLst>
                <a:latin typeface="Calisto MT" panose="02040603050505030304" pitchFamily="18" charset="0"/>
              </a:rPr>
              <a:t>CONSUMO DE FERTILIZANTES NA CEDEAO</a:t>
            </a:r>
          </a:p>
          <a:p>
            <a:pPr algn="ctr">
              <a:lnSpc>
                <a:spcPts val="1700"/>
              </a:lnSpc>
              <a:defRPr/>
            </a:pPr>
            <a:r>
              <a:rPr lang="pt-PT" altLang="pt-PT" sz="900" dirty="0" smtClean="0">
                <a:effectLst>
                  <a:outerShdw blurRad="38100" dist="38100" dir="2700000" algn="tl">
                    <a:srgbClr val="000000"/>
                  </a:outerShdw>
                </a:effectLst>
                <a:latin typeface="Arial Narrow" panose="020B0606020202030204" pitchFamily="34" charset="0"/>
              </a:rPr>
              <a:t>[ </a:t>
            </a:r>
            <a:r>
              <a:rPr lang="pt-PT" altLang="pt-PT" sz="900" dirty="0" smtClean="0">
                <a:latin typeface="Arial Narrow" panose="020B0606020202030204" pitchFamily="34" charset="0"/>
              </a:rPr>
              <a:t>quilogramas </a:t>
            </a:r>
            <a:r>
              <a:rPr lang="pt-PT" altLang="pt-PT" sz="900" dirty="0">
                <a:latin typeface="Arial Narrow" panose="020B0606020202030204" pitchFamily="34" charset="0"/>
              </a:rPr>
              <a:t>por hectare de terra </a:t>
            </a:r>
            <a:r>
              <a:rPr lang="pt-PT" altLang="pt-PT" sz="900" dirty="0" smtClean="0">
                <a:latin typeface="Arial Narrow" panose="020B0606020202030204" pitchFamily="34" charset="0"/>
              </a:rPr>
              <a:t>arável</a:t>
            </a:r>
            <a:r>
              <a:rPr lang="pt-PT" altLang="pt-PT" sz="900" dirty="0">
                <a:latin typeface="Arial Narrow" panose="020B0606020202030204" pitchFamily="34" charset="0"/>
              </a:rPr>
              <a:t> </a:t>
            </a:r>
            <a:r>
              <a:rPr lang="pt-PT" altLang="pt-PT" sz="900" dirty="0" smtClean="0">
                <a:effectLst>
                  <a:outerShdw blurRad="38100" dist="38100" dir="2700000" algn="tl">
                    <a:srgbClr val="000000"/>
                  </a:outerShdw>
                </a:effectLst>
                <a:latin typeface="Arial Narrow" panose="020B0606020202030204" pitchFamily="34" charset="0"/>
              </a:rPr>
              <a:t>]</a:t>
            </a:r>
          </a:p>
          <a:p>
            <a:pPr algn="ctr">
              <a:lnSpc>
                <a:spcPts val="1700"/>
              </a:lnSpc>
              <a:defRPr/>
            </a:pPr>
            <a:endParaRPr lang="fr-FR" sz="1000" i="1" dirty="0">
              <a:solidFill>
                <a:srgbClr val="00B0F0"/>
              </a:solidFill>
            </a:endParaRPr>
          </a:p>
        </p:txBody>
      </p:sp>
      <p:graphicFrame>
        <p:nvGraphicFramePr>
          <p:cNvPr id="27" name="Chart 26"/>
          <p:cNvGraphicFramePr>
            <a:graphicFrameLocks/>
          </p:cNvGraphicFramePr>
          <p:nvPr>
            <p:extLst>
              <p:ext uri="{D42A27DB-BD31-4B8C-83A1-F6EECF244321}">
                <p14:modId xmlns:p14="http://schemas.microsoft.com/office/powerpoint/2010/main" val="202569740"/>
              </p:ext>
            </p:extLst>
          </p:nvPr>
        </p:nvGraphicFramePr>
        <p:xfrm>
          <a:off x="0" y="726226"/>
          <a:ext cx="12193270" cy="5339929"/>
        </p:xfrm>
        <a:graphic>
          <a:graphicData uri="http://schemas.openxmlformats.org/drawingml/2006/chart">
            <c:chart xmlns:c="http://schemas.openxmlformats.org/drawingml/2006/chart" xmlns:r="http://schemas.openxmlformats.org/officeDocument/2006/relationships" r:id="rId7"/>
          </a:graphicData>
        </a:graphic>
      </p:graphicFrame>
      <p:pic>
        <p:nvPicPr>
          <p:cNvPr id="28" name="Imagem 81" descr="LOGO-Paises ecowas"/>
          <p:cNvPicPr>
            <a:picLocks noChangeAspect="1"/>
          </p:cNvPicPr>
          <p:nvPr/>
        </p:nvPicPr>
        <p:blipFill>
          <a:blip r:embed="rId8"/>
          <a:stretch>
            <a:fillRect/>
          </a:stretch>
        </p:blipFill>
        <p:spPr>
          <a:xfrm>
            <a:off x="2315684" y="5851250"/>
            <a:ext cx="1005281" cy="995792"/>
          </a:xfrm>
          <a:prstGeom prst="rect">
            <a:avLst/>
          </a:prstGeom>
        </p:spPr>
      </p:pic>
    </p:spTree>
    <p:extLst>
      <p:ext uri="{BB962C8B-B14F-4D97-AF65-F5344CB8AC3E}">
        <p14:creationId xmlns:p14="http://schemas.microsoft.com/office/powerpoint/2010/main" val="1313344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844377"/>
            <a:ext cx="6120680" cy="6001643"/>
          </a:xfrm>
          <a:prstGeom prst="rect">
            <a:avLst/>
          </a:prstGeom>
          <a:noFill/>
        </p:spPr>
        <p:txBody>
          <a:bodyPr wrap="square" rtlCol="0">
            <a:spAutoFit/>
          </a:bodyPr>
          <a:lstStyle/>
          <a:p>
            <a:r>
              <a:rPr lang="pt-PT" sz="1200" dirty="0" smtClean="0">
                <a:solidFill>
                  <a:schemeClr val="accent5">
                    <a:lumMod val="60000"/>
                    <a:lumOff val="40000"/>
                  </a:schemeClr>
                </a:solidFill>
                <a:latin typeface="Arial Narrow" panose="020B0606020202030204" pitchFamily="34" charset="0"/>
              </a:rPr>
              <a:t>TERMOS DE REFERÊNCIA DO FÓRUM EMPRESARIAL</a:t>
            </a:r>
          </a:p>
          <a:p>
            <a:r>
              <a:rPr lang="pt-PT" sz="1200" dirty="0" smtClean="0">
                <a:solidFill>
                  <a:schemeClr val="accent5">
                    <a:lumMod val="60000"/>
                    <a:lumOff val="40000"/>
                  </a:schemeClr>
                </a:solidFill>
                <a:latin typeface="Arial Narrow" panose="020B0606020202030204" pitchFamily="34" charset="0"/>
              </a:rPr>
              <a:t>3. </a:t>
            </a:r>
            <a:r>
              <a:rPr lang="pt-PT" altLang="pt-PT" sz="1400" dirty="0">
                <a:latin typeface="Arial Narrow" panose="020B0606020202030204" pitchFamily="34" charset="0"/>
              </a:rPr>
              <a:t>Guia para a discussão na mesa </a:t>
            </a:r>
            <a:r>
              <a:rPr lang="pt-PT" altLang="pt-PT" sz="1400" dirty="0" smtClean="0">
                <a:latin typeface="Arial Narrow" panose="020B0606020202030204" pitchFamily="34" charset="0"/>
              </a:rPr>
              <a:t>redonda</a:t>
            </a:r>
            <a:endParaRPr lang="pt-PT" sz="1400" dirty="0" smtClean="0">
              <a:latin typeface="Arial Narrow" panose="020B0606020202030204" pitchFamily="34" charset="0"/>
            </a:endParaRPr>
          </a:p>
          <a:p>
            <a:pPr algn="just">
              <a:lnSpc>
                <a:spcPts val="1200"/>
              </a:lnSpc>
              <a:defRPr lang="en-US"/>
            </a:pPr>
            <a:r>
              <a:rPr lang="pt-PT" sz="1200" dirty="0">
                <a:solidFill>
                  <a:schemeClr val="accent4">
                    <a:lumMod val="95000"/>
                    <a:lumOff val="5000"/>
                  </a:schemeClr>
                </a:solidFill>
                <a:latin typeface="Arial Narrow" panose="020B0606020202030204" pitchFamily="34" charset="0"/>
              </a:rPr>
              <a:t>As intervenções na «Mesa Redonda de Integração e Debates» devem focar no uso de pó de rocha na agricultura e sua especificidade científicá e tecnológica. Entre essas especificidades científicas e tecnológicas, os intervenientes podem abordar: </a:t>
            </a: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a) Realidades actuais e históricas de uso de pó de rocha na fertilização de terras agrícolas; </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b) As orientações gerais e tendências de políticas públicas, fatores científicos, tecnológicos e ambientais que sustentam os fundamentos de uso de pó de rocha na fertilização de solos agrícolas;</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c) As diferentes categorias e tipos de nutrientes e que integram a composição química do basalto dando-lhe condições naturais de fertilizantes;</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d) As políticas públlicas de investigação científica e tecnológica, processo de legislação, regulamentação e controlo de uso de pó de basalto na agricultura; </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e) Mecanismos e seus respectivos papéis e funções na formulação, implementação, controlo e monitorização da qualidade de alimentos produzidos com base no uso de pó de rocha na fertilização de solos agrícolas;</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f) As relações entre o uso de pó de rocha na fertilização de solos agrícolas e a rentabilidade agrícola e qualidade dos alimentos produzidos;</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g) Os tipos e qualidades de solos agrícola susceptíveis de beneficiar e potencias a uso de pó de rocha da respectiva fertilização;</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h) As tendências na evolução presente e futuro de uso de pó de ronha na agricultura;</a:t>
            </a:r>
          </a:p>
          <a:p>
            <a:pPr lvl="1"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lvl="1" algn="just">
              <a:lnSpc>
                <a:spcPts val="1200"/>
              </a:lnSpc>
              <a:defRPr lang="en-US"/>
            </a:pPr>
            <a:r>
              <a:rPr lang="pt-PT" sz="1200" dirty="0">
                <a:solidFill>
                  <a:schemeClr val="accent4">
                    <a:lumMod val="95000"/>
                    <a:lumOff val="5000"/>
                  </a:schemeClr>
                </a:solidFill>
                <a:latin typeface="Arial Narrow" panose="020B0606020202030204" pitchFamily="34" charset="0"/>
              </a:rPr>
              <a:t>i) A relação causa e efeito entre uso de pó de rocha na fertilização de solos agrícolas e seus efeitos na preservação do ambiente.</a:t>
            </a: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algn="just">
              <a:lnSpc>
                <a:spcPts val="1200"/>
              </a:lnSpc>
              <a:defRPr lang="en-US"/>
            </a:pPr>
            <a:endParaRPr lang="pt-PT" sz="1200" dirty="0">
              <a:solidFill>
                <a:schemeClr val="accent4">
                  <a:lumMod val="95000"/>
                  <a:lumOff val="5000"/>
                </a:schemeClr>
              </a:solidFill>
              <a:latin typeface="Arial Narrow" panose="020B0606020202030204" pitchFamily="34" charset="0"/>
            </a:endParaRPr>
          </a:p>
          <a:p>
            <a:pPr algn="just">
              <a:lnSpc>
                <a:spcPts val="1200"/>
              </a:lnSpc>
              <a:defRPr lang="en-US"/>
            </a:pPr>
            <a:r>
              <a:rPr lang="pt-PT" sz="1200" dirty="0">
                <a:solidFill>
                  <a:schemeClr val="accent4">
                    <a:lumMod val="95000"/>
                    <a:lumOff val="5000"/>
                  </a:schemeClr>
                </a:solidFill>
                <a:latin typeface="Arial Narrow" panose="020B0606020202030204" pitchFamily="34" charset="0"/>
              </a:rPr>
              <a:t>Após Intervenções dos especialistas em cada tema que faz parte do programa da «Mesa Redonda de Integração e Debates», abrirá um periódo de debates em que todos os presentes poderão intervir apresentando as suas visões, bem como confrontar os especialistas com questões estrtitamente relacionados com os Temas em Debates.</a:t>
            </a:r>
            <a:endParaRPr lang="pt-PT" sz="1100" dirty="0" smtClean="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7" name="TextBox 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11</a:t>
            </a:fld>
            <a:endParaRPr lang="fr-FR" altLang="pt-PT" sz="800" b="1" i="1" u="sng" dirty="0" smtClean="0">
              <a:solidFill>
                <a:srgbClr val="00B4B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4276911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844377"/>
            <a:ext cx="6120680" cy="7694414"/>
          </a:xfrm>
          <a:prstGeom prst="rect">
            <a:avLst/>
          </a:prstGeom>
          <a:noFill/>
        </p:spPr>
        <p:txBody>
          <a:bodyPr wrap="square" rtlCol="0">
            <a:spAutoFit/>
          </a:bodyPr>
          <a:lstStyle/>
          <a:p>
            <a:r>
              <a:rPr lang="pt-PT" sz="1200" dirty="0" smtClean="0">
                <a:solidFill>
                  <a:schemeClr val="accent5">
                    <a:lumMod val="60000"/>
                    <a:lumOff val="40000"/>
                  </a:schemeClr>
                </a:solidFill>
                <a:latin typeface="Arial Narrow" panose="020B0606020202030204" pitchFamily="34" charset="0"/>
              </a:rPr>
              <a:t>TERMOS DE REFERÊNCIA DO FÓRUM EMPRESARIAL</a:t>
            </a:r>
          </a:p>
          <a:p>
            <a:r>
              <a:rPr lang="pt-PT" sz="1200" dirty="0" smtClean="0">
                <a:solidFill>
                  <a:schemeClr val="accent5">
                    <a:lumMod val="60000"/>
                    <a:lumOff val="40000"/>
                  </a:schemeClr>
                </a:solidFill>
                <a:latin typeface="Arial Narrow" panose="020B0606020202030204" pitchFamily="34" charset="0"/>
              </a:rPr>
              <a:t>3. ORGANIZAÇÃO DO FÓRUM EMPRESARIAL</a:t>
            </a:r>
          </a:p>
          <a:p>
            <a:pPr>
              <a:lnSpc>
                <a:spcPts val="1200"/>
              </a:lnSpc>
            </a:pPr>
            <a:r>
              <a:rPr lang="pt-PT" sz="1100" b="1" i="1" dirty="0">
                <a:latin typeface="Arial Narrow" panose="020B0606020202030204" pitchFamily="34" charset="0"/>
              </a:rPr>
              <a:t>3.1. </a:t>
            </a:r>
            <a:r>
              <a:rPr lang="pt-PT" sz="1100" b="1" i="1" dirty="0" smtClean="0">
                <a:latin typeface="Arial Narrow" panose="020B0606020202030204" pitchFamily="34" charset="0"/>
              </a:rPr>
              <a:t>Participantes  </a:t>
            </a:r>
          </a:p>
          <a:p>
            <a:pPr algn="just">
              <a:lnSpc>
                <a:spcPts val="1200"/>
              </a:lnSpc>
            </a:pPr>
            <a:r>
              <a:rPr lang="pt-PT" sz="1100" dirty="0" smtClean="0">
                <a:latin typeface="Arial Narrow" panose="020B0606020202030204" pitchFamily="34" charset="0"/>
                <a:cs typeface="Arial Narrow" panose="020B0606020202030204" pitchFamily="34" charset="0"/>
                <a:sym typeface="+mn-ea"/>
              </a:rPr>
              <a:t>Empresas ligadas ao comércio; indústria; turismo; agricultura; logística; </a:t>
            </a:r>
            <a:r>
              <a:rPr lang="pt-PT" sz="1100" dirty="0">
                <a:latin typeface="Arial Narrow" panose="020B0606020202030204" pitchFamily="34" charset="0"/>
                <a:cs typeface="Arial Narrow" panose="020B0606020202030204" pitchFamily="34" charset="0"/>
                <a:sym typeface="+mn-ea"/>
              </a:rPr>
              <a:t>indústria </a:t>
            </a:r>
            <a:r>
              <a:rPr lang="pt-PT" sz="1100" dirty="0" smtClean="0">
                <a:latin typeface="Arial Narrow" panose="020B0606020202030204" pitchFamily="34" charset="0"/>
                <a:cs typeface="Arial Narrow" panose="020B0606020202030204" pitchFamily="34" charset="0"/>
                <a:sym typeface="+mn-ea"/>
              </a:rPr>
              <a:t>agro-alimentar; </a:t>
            </a:r>
            <a:r>
              <a:rPr lang="pt-PT" sz="1100" i="1" dirty="0" smtClean="0">
                <a:latin typeface="Arial Narrow" panose="020B0606020202030204" pitchFamily="34" charset="0"/>
                <a:cs typeface="Arial Narrow" panose="020B0606020202030204" pitchFamily="34" charset="0"/>
                <a:sym typeface="+mn-ea"/>
              </a:rPr>
              <a:t>TIC; </a:t>
            </a:r>
            <a:r>
              <a:rPr lang="pt-PT" sz="1100" dirty="0" smtClean="0">
                <a:latin typeface="Arial Narrow" panose="020B0606020202030204" pitchFamily="34" charset="0"/>
                <a:cs typeface="Times New Roman" panose="02020603050405020304" pitchFamily="18" charset="0"/>
                <a:sym typeface="+mn-ea"/>
              </a:rPr>
              <a:t>autoridades locais; Embaixadas; </a:t>
            </a:r>
            <a:r>
              <a:rPr lang="pt-PT" sz="1100" dirty="0">
                <a:latin typeface="Arial Narrow" panose="020B0606020202030204" pitchFamily="34" charset="0"/>
                <a:cs typeface="Times New Roman" panose="02020603050405020304" pitchFamily="18" charset="0"/>
                <a:sym typeface="+mn-ea"/>
              </a:rPr>
              <a:t>Agências de </a:t>
            </a:r>
            <a:r>
              <a:rPr lang="pt-PT" sz="1100" dirty="0" smtClean="0">
                <a:latin typeface="Arial Narrow" panose="020B0606020202030204" pitchFamily="34" charset="0"/>
                <a:cs typeface="Times New Roman" panose="02020603050405020304" pitchFamily="18" charset="0"/>
                <a:sym typeface="+mn-ea"/>
              </a:rPr>
              <a:t>investimento; </a:t>
            </a:r>
            <a:r>
              <a:rPr lang="pt-PT" sz="1100" dirty="0">
                <a:latin typeface="Arial Narrow" panose="020B0606020202030204" pitchFamily="34" charset="0"/>
                <a:cs typeface="Times New Roman" panose="02020603050405020304" pitchFamily="18" charset="0"/>
                <a:sym typeface="+mn-ea"/>
              </a:rPr>
              <a:t>Instituições Financeiras nacionais e internacionais, </a:t>
            </a:r>
            <a:r>
              <a:rPr lang="pt-PT" sz="1100" dirty="0" smtClean="0">
                <a:latin typeface="Arial Narrow" panose="020B0606020202030204" pitchFamily="34" charset="0"/>
                <a:cs typeface="Times New Roman" panose="02020603050405020304" pitchFamily="18" charset="0"/>
                <a:sym typeface="+mn-ea"/>
              </a:rPr>
              <a:t>Companhias Seguradoras; Câmaras </a:t>
            </a:r>
            <a:r>
              <a:rPr lang="pt-PT" sz="1100" dirty="0">
                <a:latin typeface="Arial Narrow" panose="020B0606020202030204" pitchFamily="34" charset="0"/>
                <a:cs typeface="Times New Roman" panose="02020603050405020304" pitchFamily="18" charset="0"/>
                <a:sym typeface="+mn-ea"/>
              </a:rPr>
              <a:t>de Comércio e de indústrias Locais e externas, Universidades, instituições científicas e tecnológicas; Agências de Cooperação e de Desenvolvimento; operadores económicos, em geral, em todos os sectores de actividade económica e empresarial.</a:t>
            </a:r>
            <a:endParaRPr lang="pt-PT" sz="1100" dirty="0">
              <a:latin typeface="Arial Narrow" panose="020B0606020202030204" pitchFamily="34" charset="0"/>
              <a:cs typeface="Times New Roman" panose="02020603050405020304" pitchFamily="18" charset="0"/>
            </a:endParaRPr>
          </a:p>
          <a:p>
            <a:pPr>
              <a:lnSpc>
                <a:spcPts val="1200"/>
              </a:lnSpc>
            </a:pPr>
            <a:endParaRPr lang="pt-PT" sz="1100" dirty="0">
              <a:latin typeface="Arial Narrow" panose="020B0606020202030204" pitchFamily="34" charset="0"/>
            </a:endParaRPr>
          </a:p>
          <a:p>
            <a:pPr>
              <a:lnSpc>
                <a:spcPts val="1200"/>
              </a:lnSpc>
            </a:pPr>
            <a:r>
              <a:rPr lang="pt-PT" sz="1100" b="1" i="1" dirty="0" smtClean="0">
                <a:latin typeface="Arial Narrow" panose="020B0606020202030204" pitchFamily="34" charset="0"/>
              </a:rPr>
              <a:t>3.2 Desenvolvimento dos trabalhos</a:t>
            </a:r>
          </a:p>
          <a:p>
            <a:pPr algn="just">
              <a:lnSpc>
                <a:spcPts val="1200"/>
              </a:lnSpc>
            </a:pPr>
            <a:r>
              <a:rPr lang="pt-PT" sz="1100" dirty="0" smtClean="0">
                <a:latin typeface="Arial Narrow" panose="020B0606020202030204" pitchFamily="34" charset="0"/>
              </a:rPr>
              <a:t>O Evento acontecerá </a:t>
            </a:r>
            <a:r>
              <a:rPr lang="pt-PT" sz="1100" dirty="0">
                <a:latin typeface="Arial Narrow" panose="020B0606020202030204" pitchFamily="34" charset="0"/>
              </a:rPr>
              <a:t>em sessões </a:t>
            </a:r>
            <a:r>
              <a:rPr lang="pt-PT" sz="1100" dirty="0" smtClean="0">
                <a:latin typeface="Arial Narrow" panose="020B0606020202030204" pitchFamily="34" charset="0"/>
              </a:rPr>
              <a:t>plenárias nos dias 17 e 18 de Março e no dia 19 de Março haverá lugar uma Ronda / Rodada de Negócios,de </a:t>
            </a:r>
            <a:r>
              <a:rPr lang="pt-PT" sz="1100" dirty="0">
                <a:latin typeface="Arial Narrow" panose="020B0606020202030204" pitchFamily="34" charset="0"/>
              </a:rPr>
              <a:t>acordo com </a:t>
            </a:r>
            <a:r>
              <a:rPr lang="pt-PT" sz="1100" dirty="0" smtClean="0">
                <a:latin typeface="Arial Narrow" panose="020B0606020202030204" pitchFamily="34" charset="0"/>
              </a:rPr>
              <a:t>9 </a:t>
            </a:r>
            <a:r>
              <a:rPr lang="pt-PT" sz="1100" dirty="0">
                <a:latin typeface="Arial Narrow" panose="020B0606020202030204" pitchFamily="34" charset="0"/>
              </a:rPr>
              <a:t>sequências </a:t>
            </a:r>
            <a:r>
              <a:rPr lang="pt-PT" sz="1100" dirty="0" smtClean="0">
                <a:latin typeface="Arial Narrow" panose="020B0606020202030204" pitchFamily="34" charset="0"/>
              </a:rPr>
              <a:t>principais, constituídas pelas Sessões de abertura e de encerramento, dois Painéis e cinco Conferências temáticas, </a:t>
            </a:r>
            <a:r>
              <a:rPr lang="pt-PT" sz="1100" dirty="0">
                <a:latin typeface="Arial Narrow" panose="020B0606020202030204" pitchFamily="34" charset="0"/>
              </a:rPr>
              <a:t>detalhadas </a:t>
            </a:r>
            <a:r>
              <a:rPr lang="pt-PT" sz="1100" dirty="0" smtClean="0">
                <a:latin typeface="Arial Narrow" panose="020B0606020202030204" pitchFamily="34" charset="0"/>
              </a:rPr>
              <a:t>no programa do evento (anexo).</a:t>
            </a:r>
          </a:p>
          <a:p>
            <a:pPr>
              <a:lnSpc>
                <a:spcPts val="1200"/>
              </a:lnSpc>
            </a:pPr>
            <a:endParaRPr lang="pt-PT" sz="1100" i="1" dirty="0" smtClean="0">
              <a:latin typeface="Arial Narrow" panose="020B0606020202030204" pitchFamily="34" charset="0"/>
            </a:endParaRPr>
          </a:p>
          <a:p>
            <a:pPr>
              <a:lnSpc>
                <a:spcPts val="1200"/>
              </a:lnSpc>
            </a:pPr>
            <a:r>
              <a:rPr lang="pt-PT" sz="1100" b="1" i="1" dirty="0">
                <a:latin typeface="Arial Narrow" panose="020B0606020202030204" pitchFamily="34" charset="0"/>
              </a:rPr>
              <a:t>3.2.1. </a:t>
            </a:r>
            <a:r>
              <a:rPr lang="pt-PT" sz="1100" b="1" i="1" dirty="0" smtClean="0">
                <a:latin typeface="Arial Narrow" panose="020B0606020202030204" pitchFamily="34" charset="0"/>
              </a:rPr>
              <a:t>Sequência 1: Abertura</a:t>
            </a:r>
          </a:p>
          <a:p>
            <a:pPr>
              <a:lnSpc>
                <a:spcPts val="1200"/>
              </a:lnSpc>
            </a:pPr>
            <a:r>
              <a:rPr lang="pt-PT" sz="1100" dirty="0">
                <a:latin typeface="Arial Narrow" panose="020B0606020202030204" pitchFamily="34" charset="0"/>
                <a:sym typeface="+mn-ea"/>
              </a:rPr>
              <a:t>A sessão do dia 17 de Março </a:t>
            </a:r>
            <a:r>
              <a:rPr lang="pt-PT" sz="1100" dirty="0" smtClean="0">
                <a:latin typeface="Arial Narrow" panose="020B0606020202030204" pitchFamily="34" charset="0"/>
                <a:sym typeface="+mn-ea"/>
              </a:rPr>
              <a:t>iniciar-se-à </a:t>
            </a:r>
            <a:r>
              <a:rPr lang="pt-PT" sz="1100" dirty="0">
                <a:latin typeface="Arial Narrow" panose="020B0606020202030204" pitchFamily="34" charset="0"/>
                <a:sym typeface="+mn-ea"/>
              </a:rPr>
              <a:t>com a </a:t>
            </a:r>
            <a:r>
              <a:rPr lang="pt-PT" sz="1100" dirty="0" smtClean="0">
                <a:latin typeface="Arial Narrow" panose="020B0606020202030204" pitchFamily="34" charset="0"/>
              </a:rPr>
              <a:t>cerimónia </a:t>
            </a:r>
            <a:r>
              <a:rPr lang="pt-PT" sz="1100" dirty="0">
                <a:latin typeface="Arial Narrow" panose="020B0606020202030204" pitchFamily="34" charset="0"/>
              </a:rPr>
              <a:t>de abertura </a:t>
            </a:r>
            <a:r>
              <a:rPr lang="pt-PT" sz="1100" dirty="0" smtClean="0">
                <a:latin typeface="Arial Narrow" panose="020B0606020202030204" pitchFamily="34" charset="0"/>
              </a:rPr>
              <a:t>que será </a:t>
            </a:r>
            <a:r>
              <a:rPr lang="pt-PT" sz="1100" dirty="0">
                <a:latin typeface="Arial Narrow" panose="020B0606020202030204" pitchFamily="34" charset="0"/>
              </a:rPr>
              <a:t>presidida por </a:t>
            </a:r>
            <a:r>
              <a:rPr lang="pt-PT" sz="1100" dirty="0" smtClean="0">
                <a:latin typeface="Arial Narrow" panose="020B0606020202030204" pitchFamily="34" charset="0"/>
              </a:rPr>
              <a:t>uma personalidade de relevância Nacional, </a:t>
            </a:r>
            <a:r>
              <a:rPr lang="pt-PT" sz="1100" dirty="0">
                <a:latin typeface="Arial Narrow" panose="020B0606020202030204" pitchFamily="34" charset="0"/>
              </a:rPr>
              <a:t>que fará o discurso de abertura do </a:t>
            </a:r>
            <a:r>
              <a:rPr lang="pt-PT" sz="1100" dirty="0" smtClean="0">
                <a:latin typeface="Arial Narrow" panose="020B0606020202030204" pitchFamily="34" charset="0"/>
              </a:rPr>
              <a:t>Fórum.</a:t>
            </a:r>
          </a:p>
          <a:p>
            <a:pPr>
              <a:lnSpc>
                <a:spcPts val="1200"/>
              </a:lnSpc>
            </a:pPr>
            <a:endParaRPr lang="pt-PT" sz="1100" i="1" dirty="0">
              <a:latin typeface="Arial Narrow" panose="020B0606020202030204" pitchFamily="34" charset="0"/>
            </a:endParaRPr>
          </a:p>
          <a:p>
            <a:pPr>
              <a:lnSpc>
                <a:spcPts val="1200"/>
              </a:lnSpc>
            </a:pPr>
            <a:r>
              <a:rPr lang="fr-FR" sz="1100" b="1" i="1" dirty="0">
                <a:latin typeface="Arial Narrow" panose="020B0606020202030204" pitchFamily="34" charset="0"/>
              </a:rPr>
              <a:t>3.2.2</a:t>
            </a:r>
            <a:r>
              <a:rPr lang="fr-FR" sz="1100" b="1" i="1" dirty="0" smtClean="0">
                <a:latin typeface="Arial Narrow" panose="020B0606020202030204" pitchFamily="34" charset="0"/>
              </a:rPr>
              <a:t>.</a:t>
            </a:r>
            <a:r>
              <a:rPr lang="pt-PT" sz="1100" b="1" i="1" dirty="0" smtClean="0">
                <a:latin typeface="Arial Narrow" panose="020B0606020202030204" pitchFamily="34" charset="0"/>
              </a:rPr>
              <a:t> Sequência </a:t>
            </a:r>
            <a:r>
              <a:rPr lang="fr-FR" sz="1100" b="1" i="1" dirty="0" smtClean="0">
                <a:latin typeface="Arial Narrow" panose="020B0606020202030204" pitchFamily="34" charset="0"/>
              </a:rPr>
              <a:t>2 </a:t>
            </a:r>
            <a:r>
              <a:rPr lang="fr-FR" sz="1100" b="1" i="1" dirty="0">
                <a:latin typeface="Arial Narrow" panose="020B0606020202030204" pitchFamily="34" charset="0"/>
              </a:rPr>
              <a:t>: </a:t>
            </a:r>
            <a:r>
              <a:rPr lang="pt-PT" sz="1100" b="1" i="1" dirty="0" smtClean="0">
                <a:latin typeface="Arial Narrow" panose="020B0606020202030204" pitchFamily="34" charset="0"/>
              </a:rPr>
              <a:t>B</a:t>
            </a:r>
            <a:r>
              <a:rPr lang="pt-PT" sz="1100" b="1" i="1" dirty="0" smtClean="0">
                <a:latin typeface="Arial Narrow" panose="020B0606020202030204" pitchFamily="34" charset="0"/>
                <a:cs typeface="Arial Narrow" panose="020B0606020202030204" pitchFamily="34" charset="0"/>
              </a:rPr>
              <a:t>locos </a:t>
            </a:r>
            <a:r>
              <a:rPr lang="pt-PT" sz="1100" b="1" i="1" dirty="0">
                <a:latin typeface="Arial Narrow" panose="020B0606020202030204" pitchFamily="34" charset="0"/>
                <a:cs typeface="Arial Narrow" panose="020B0606020202030204" pitchFamily="34" charset="0"/>
              </a:rPr>
              <a:t>de apresentações </a:t>
            </a:r>
            <a:endParaRPr lang="pt-PT" sz="1100" b="1" i="1" dirty="0" smtClean="0">
              <a:latin typeface="Arial Narrow" panose="020B0606020202030204" pitchFamily="34" charset="0"/>
              <a:cs typeface="Arial Narrow" panose="020B0606020202030204" pitchFamily="34" charset="0"/>
            </a:endParaRPr>
          </a:p>
          <a:p>
            <a:pPr algn="just">
              <a:lnSpc>
                <a:spcPts val="1200"/>
              </a:lnSpc>
            </a:pP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À sessão de abertura seguir-se-á </a:t>
            </a:r>
            <a:r>
              <a:rPr lang="pt-PT" sz="1100" dirty="0">
                <a:latin typeface="Arial Narrow" panose="020B0606020202030204" pitchFamily="34" charset="0"/>
                <a:cs typeface="Arial Narrow" panose="020B0606020202030204" pitchFamily="34" charset="0"/>
              </a:rPr>
              <a:t>3 blocos de apresentações. Cada bloco será representado por 5 países membros da </a:t>
            </a:r>
            <a:r>
              <a:rPr lang="pt-PT" sz="1100" i="1" dirty="0">
                <a:latin typeface="Arial Narrow" panose="020B0606020202030204" pitchFamily="34" charset="0"/>
                <a:cs typeface="Arial Narrow" panose="020B0606020202030204" pitchFamily="34" charset="0"/>
              </a:rPr>
              <a:t>CEDEAO</a:t>
            </a:r>
            <a:r>
              <a:rPr lang="pt-PT" sz="1100" dirty="0">
                <a:latin typeface="Arial Narrow" panose="020B0606020202030204" pitchFamily="34" charset="0"/>
                <a:cs typeface="Arial Narrow" panose="020B0606020202030204" pitchFamily="34" charset="0"/>
              </a:rPr>
              <a:t>. Cada bloco de apresentação terá uma duração de 2 horas, cabendo a cada País 24 minutos para apresentar as oportunidades de negócios e de parcerias empresariais no respectivo mercado. </a:t>
            </a:r>
            <a:endParaRPr lang="pt-PT" sz="1100" dirty="0">
              <a:latin typeface="Arial Narrow" panose="020B0606020202030204" pitchFamily="34" charset="0"/>
              <a:cs typeface="Arial Narrow" panose="020B0606020202030204" pitchFamily="34" charset="0"/>
              <a:sym typeface="+mn-ea"/>
            </a:endParaRPr>
          </a:p>
          <a:p>
            <a:pPr>
              <a:lnSpc>
                <a:spcPts val="1200"/>
              </a:lnSpc>
            </a:pPr>
            <a:endParaRPr lang="fr-FR"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3.2.3. </a:t>
            </a:r>
            <a:r>
              <a:rPr lang="pt-PT" sz="1100" b="1" dirty="0" smtClean="0">
                <a:latin typeface="Arial Narrow" panose="020B0606020202030204" pitchFamily="34" charset="0"/>
              </a:rPr>
              <a:t>Sequência 3</a:t>
            </a:r>
            <a:r>
              <a:rPr lang="pt-PT" sz="1100" b="1" i="1" dirty="0" smtClean="0">
                <a:latin typeface="Arial Narrow" panose="020B0606020202030204" pitchFamily="34" charset="0"/>
              </a:rPr>
              <a:t>: Conferência I</a:t>
            </a:r>
          </a:p>
          <a:p>
            <a:pPr algn="just">
              <a:lnSpc>
                <a:spcPts val="1200"/>
              </a:lnSpc>
            </a:pPr>
            <a:r>
              <a:rPr lang="pt-PT" sz="1100" i="1" dirty="0" smtClean="0">
                <a:latin typeface="Arial Narrow" panose="020B0606020202030204" pitchFamily="34" charset="0"/>
              </a:rPr>
              <a:t>A  Conferência I visa apresentar as condições de </a:t>
            </a:r>
            <a:r>
              <a:rPr lang="pt-PT" sz="1100" i="1" dirty="0">
                <a:latin typeface="Arial Narrow" panose="020B0606020202030204" pitchFamily="34" charset="0"/>
                <a:sym typeface="+mn-ea"/>
              </a:rPr>
              <a:t>a</a:t>
            </a:r>
            <a:r>
              <a:rPr lang="pt-PT" sz="1100" i="1" dirty="0" smtClean="0">
                <a:latin typeface="Arial Narrow" panose="020B0606020202030204" pitchFamily="34" charset="0"/>
                <a:cs typeface="Arial Narrow" panose="020B0606020202030204" pitchFamily="34" charset="0"/>
                <a:sym typeface="+mn-ea"/>
              </a:rPr>
              <a:t>cesso </a:t>
            </a:r>
            <a:r>
              <a:rPr lang="pt-PT" sz="1100" i="1" dirty="0">
                <a:latin typeface="Arial Narrow" panose="020B0606020202030204" pitchFamily="34" charset="0"/>
                <a:cs typeface="Arial Narrow" panose="020B0606020202030204" pitchFamily="34" charset="0"/>
                <a:sym typeface="+mn-ea"/>
              </a:rPr>
              <a:t>ao  Mercado preferêncial da  </a:t>
            </a:r>
            <a:r>
              <a:rPr lang="pt-PT" sz="1100" i="1" dirty="0" smtClean="0">
                <a:latin typeface="Arial Narrow" panose="020B0606020202030204" pitchFamily="34" charset="0"/>
                <a:cs typeface="Arial Narrow" panose="020B0606020202030204" pitchFamily="34" charset="0"/>
                <a:sym typeface="+mn-ea"/>
              </a:rPr>
              <a:t>CEDEAO e o seu grande potencial e oportunidades. </a:t>
            </a:r>
            <a:r>
              <a:rPr lang="pt-PT" sz="1100" dirty="0" smtClean="0">
                <a:latin typeface="Arial Narrow" panose="020B0606020202030204" pitchFamily="34" charset="0"/>
              </a:rPr>
              <a:t>Nomeadamente apresentação do </a:t>
            </a:r>
            <a:r>
              <a:rPr lang="pt-PT" sz="1100" dirty="0">
                <a:latin typeface="Arial Narrow" panose="020B0606020202030204" pitchFamily="34" charset="0"/>
              </a:rPr>
              <a:t>mecanismo que implementa a União Aduaneira entre os Estados Membros da CEDEAO – Comunidade Económica dos Estados da África Ocidental, que integra 15 países e mais de 400 milhões de </a:t>
            </a:r>
            <a:r>
              <a:rPr lang="pt-PT" sz="1100" dirty="0" smtClean="0">
                <a:latin typeface="Arial Narrow" panose="020B0606020202030204" pitchFamily="34" charset="0"/>
              </a:rPr>
              <a:t>consumidores, </a:t>
            </a:r>
            <a:r>
              <a:rPr lang="pt-PT" sz="1100" dirty="0">
                <a:latin typeface="Arial Narrow" panose="020B0606020202030204" pitchFamily="34" charset="0"/>
              </a:rPr>
              <a:t>através do qual as empresas </a:t>
            </a:r>
            <a:r>
              <a:rPr lang="pt-PT" sz="1100" dirty="0" smtClean="0">
                <a:latin typeface="Arial Narrow" panose="020B0606020202030204" pitchFamily="34" charset="0"/>
              </a:rPr>
              <a:t>podem importar, </a:t>
            </a:r>
            <a:r>
              <a:rPr lang="pt-PT" sz="1100" dirty="0">
                <a:latin typeface="Arial Narrow" panose="020B0606020202030204" pitchFamily="34" charset="0"/>
              </a:rPr>
              <a:t>exportar e reexportar sem taxas ou quotas.</a:t>
            </a:r>
          </a:p>
          <a:p>
            <a:pPr>
              <a:lnSpc>
                <a:spcPts val="1200"/>
              </a:lnSpc>
            </a:pPr>
            <a:endParaRPr lang="pt-PT" sz="1100" i="1"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3.2.4. </a:t>
            </a:r>
            <a:r>
              <a:rPr lang="pt-PT" sz="1100" b="1" dirty="0">
                <a:latin typeface="Arial Narrow" panose="020B0606020202030204" pitchFamily="34" charset="0"/>
              </a:rPr>
              <a:t>Sequência </a:t>
            </a:r>
            <a:r>
              <a:rPr lang="pt-PT" sz="1100" b="1" dirty="0" smtClean="0">
                <a:latin typeface="Arial Narrow" panose="020B0606020202030204" pitchFamily="34" charset="0"/>
              </a:rPr>
              <a:t>4</a:t>
            </a:r>
            <a:r>
              <a:rPr lang="pt-PT" sz="1100" b="1" i="1" dirty="0" smtClean="0">
                <a:latin typeface="Arial Narrow" panose="020B0606020202030204" pitchFamily="34" charset="0"/>
              </a:rPr>
              <a:t>: </a:t>
            </a:r>
            <a:r>
              <a:rPr lang="pt-PT" sz="1100" b="1" i="1" dirty="0">
                <a:latin typeface="Arial Narrow" panose="020B0606020202030204" pitchFamily="34" charset="0"/>
              </a:rPr>
              <a:t>Conferência </a:t>
            </a:r>
            <a:r>
              <a:rPr lang="pt-PT" sz="1100" b="1" i="1" dirty="0" smtClean="0">
                <a:latin typeface="Arial Narrow" panose="020B0606020202030204" pitchFamily="34" charset="0"/>
              </a:rPr>
              <a:t>II</a:t>
            </a:r>
            <a:endParaRPr lang="pt-PT" sz="1100" b="1" i="1" dirty="0">
              <a:latin typeface="Arial Narrow" panose="020B0606020202030204" pitchFamily="34" charset="0"/>
            </a:endParaRPr>
          </a:p>
          <a:p>
            <a:pPr algn="just">
              <a:lnSpc>
                <a:spcPts val="1200"/>
              </a:lnSpc>
            </a:pPr>
            <a:r>
              <a:rPr lang="pt-PT" sz="1100" i="1" dirty="0">
                <a:latin typeface="Arial Narrow" panose="020B0606020202030204" pitchFamily="34" charset="0"/>
              </a:rPr>
              <a:t>A  Conferência </a:t>
            </a:r>
            <a:r>
              <a:rPr lang="pt-PT" sz="1100" i="1" dirty="0" smtClean="0">
                <a:latin typeface="Arial Narrow" panose="020B0606020202030204" pitchFamily="34" charset="0"/>
              </a:rPr>
              <a:t>II </a:t>
            </a:r>
            <a:r>
              <a:rPr lang="pt-PT" sz="1100" i="1" dirty="0">
                <a:latin typeface="Arial Narrow" panose="020B0606020202030204" pitchFamily="34" charset="0"/>
              </a:rPr>
              <a:t>visa apresentar as condições de </a:t>
            </a:r>
            <a:r>
              <a:rPr lang="pt-PT" sz="1100" i="1" dirty="0">
                <a:latin typeface="Arial Narrow" panose="020B0606020202030204" pitchFamily="34" charset="0"/>
                <a:sym typeface="+mn-ea"/>
              </a:rPr>
              <a:t>a</a:t>
            </a:r>
            <a:r>
              <a:rPr lang="pt-PT" sz="1100" i="1" dirty="0">
                <a:latin typeface="Arial Narrow" panose="020B0606020202030204" pitchFamily="34" charset="0"/>
                <a:cs typeface="Arial Narrow" panose="020B0606020202030204" pitchFamily="34" charset="0"/>
                <a:sym typeface="+mn-ea"/>
              </a:rPr>
              <a:t>cesso ao  Mercado preferêncial dos EUA </a:t>
            </a:r>
            <a:r>
              <a:rPr lang="pt-PT" sz="1100" i="1" dirty="0" smtClean="0">
                <a:latin typeface="Arial Narrow" panose="020B0606020202030204" pitchFamily="34" charset="0"/>
                <a:cs typeface="Arial Narrow" panose="020B0606020202030204" pitchFamily="34" charset="0"/>
                <a:sym typeface="+mn-ea"/>
              </a:rPr>
              <a:t>e </a:t>
            </a:r>
            <a:r>
              <a:rPr lang="pt-PT" sz="1100" i="1" dirty="0">
                <a:latin typeface="Arial Narrow" panose="020B0606020202030204" pitchFamily="34" charset="0"/>
                <a:cs typeface="Arial Narrow" panose="020B0606020202030204" pitchFamily="34" charset="0"/>
                <a:sym typeface="+mn-ea"/>
              </a:rPr>
              <a:t>o seu grande </a:t>
            </a:r>
            <a:r>
              <a:rPr lang="pt-PT" sz="1100" i="1" dirty="0" smtClean="0">
                <a:latin typeface="Arial Narrow" panose="020B0606020202030204" pitchFamily="34" charset="0"/>
                <a:cs typeface="Arial Narrow" panose="020B0606020202030204" pitchFamily="34" charset="0"/>
                <a:sym typeface="+mn-ea"/>
              </a:rPr>
              <a:t>potencial </a:t>
            </a:r>
            <a:r>
              <a:rPr lang="pt-PT" sz="1100" i="1" dirty="0">
                <a:latin typeface="Arial Narrow" panose="020B0606020202030204" pitchFamily="34" charset="0"/>
                <a:cs typeface="Arial Narrow" panose="020B0606020202030204" pitchFamily="34" charset="0"/>
                <a:sym typeface="+mn-ea"/>
              </a:rPr>
              <a:t> e oportunidade</a:t>
            </a:r>
            <a:r>
              <a:rPr lang="pt-PT" sz="1100" i="1" dirty="0" smtClean="0">
                <a:latin typeface="Arial Narrow" panose="020B0606020202030204" pitchFamily="34" charset="0"/>
                <a:cs typeface="Arial Narrow" panose="020B0606020202030204" pitchFamily="34" charset="0"/>
                <a:sym typeface="+mn-ea"/>
              </a:rPr>
              <a:t>. </a:t>
            </a:r>
            <a:r>
              <a:rPr lang="pt-PT" sz="1100" dirty="0">
                <a:latin typeface="Arial Narrow" panose="020B0606020202030204" pitchFamily="34" charset="0"/>
              </a:rPr>
              <a:t>Nomeadamente apresentação do mecanismo que implementa </a:t>
            </a:r>
            <a:r>
              <a:rPr lang="pt-PT" sz="1100" dirty="0" smtClean="0">
                <a:latin typeface="Arial Narrow" panose="020B0606020202030204" pitchFamily="34" charset="0"/>
              </a:rPr>
              <a:t>o programa AGOA -  </a:t>
            </a:r>
            <a:r>
              <a:rPr lang="pt-PT" sz="1100" dirty="0">
                <a:latin typeface="Arial Narrow" panose="020B0606020202030204" pitchFamily="34" charset="0"/>
              </a:rPr>
              <a:t>Lei para o Crescimento e a Oportunidade de África, </a:t>
            </a:r>
            <a:r>
              <a:rPr lang="pt-PT" sz="1100" dirty="0" smtClean="0">
                <a:latin typeface="Arial Narrow" panose="020B0606020202030204" pitchFamily="34" charset="0"/>
              </a:rPr>
              <a:t>permite </a:t>
            </a:r>
            <a:r>
              <a:rPr lang="pt-PT" sz="1100" dirty="0">
                <a:latin typeface="Arial Narrow" panose="020B0606020202030204" pitchFamily="34" charset="0"/>
              </a:rPr>
              <a:t>que os países africanos elegíveis, como é o caso de Cabo Verde, exportem cerca de </a:t>
            </a:r>
            <a:r>
              <a:rPr lang="pt-PT" sz="1100" dirty="0" smtClean="0">
                <a:latin typeface="Arial Narrow" panose="020B0606020202030204" pitchFamily="34" charset="0"/>
              </a:rPr>
              <a:t>6.400 </a:t>
            </a:r>
            <a:r>
              <a:rPr lang="pt-PT" sz="1100" dirty="0">
                <a:latin typeface="Arial Narrow" panose="020B0606020202030204" pitchFamily="34" charset="0"/>
              </a:rPr>
              <a:t>produtos com isenção de direitos para os </a:t>
            </a:r>
            <a:r>
              <a:rPr lang="pt-PT" sz="1100" i="1" dirty="0">
                <a:latin typeface="Arial Narrow" panose="020B0606020202030204" pitchFamily="34" charset="0"/>
              </a:rPr>
              <a:t>EUA</a:t>
            </a:r>
            <a:r>
              <a:rPr lang="pt-PT" sz="1100" dirty="0">
                <a:latin typeface="Arial Narrow" panose="020B0606020202030204" pitchFamily="34" charset="0"/>
              </a:rPr>
              <a:t>. Esta lei tem por base um alargamento dos benefícios já disponíveis no âmbito do Sistema de Preferências Generalizadas </a:t>
            </a:r>
            <a:r>
              <a:rPr lang="pt-PT" sz="1100" i="1" dirty="0">
                <a:latin typeface="Arial Narrow" panose="020B0606020202030204" pitchFamily="34" charset="0"/>
              </a:rPr>
              <a:t>(SPG) </a:t>
            </a:r>
            <a:r>
              <a:rPr lang="pt-PT" sz="1100" dirty="0">
                <a:latin typeface="Arial Narrow" panose="020B0606020202030204" pitchFamily="34" charset="0"/>
              </a:rPr>
              <a:t>dos </a:t>
            </a:r>
            <a:r>
              <a:rPr lang="pt-PT" sz="1100" i="1" dirty="0" smtClean="0">
                <a:latin typeface="Arial Narrow" panose="020B0606020202030204" pitchFamily="34" charset="0"/>
              </a:rPr>
              <a:t>EUA, com </a:t>
            </a:r>
            <a:r>
              <a:rPr lang="pt-PT" sz="1100" dirty="0" smtClean="0">
                <a:latin typeface="Arial Narrow" panose="020B0606020202030204" pitchFamily="34" charset="0"/>
              </a:rPr>
              <a:t>mais </a:t>
            </a:r>
            <a:r>
              <a:rPr lang="pt-PT" sz="1100" dirty="0">
                <a:latin typeface="Arial Narrow" panose="020B0606020202030204" pitchFamily="34" charset="0"/>
              </a:rPr>
              <a:t>de </a:t>
            </a:r>
            <a:r>
              <a:rPr lang="pt-PT" sz="1100" dirty="0" smtClean="0">
                <a:latin typeface="Arial Narrow" panose="020B0606020202030204" pitchFamily="34" charset="0"/>
              </a:rPr>
              <a:t>300 </a:t>
            </a:r>
            <a:r>
              <a:rPr lang="pt-PT" sz="1100" dirty="0">
                <a:latin typeface="Arial Narrow" panose="020B0606020202030204" pitchFamily="34" charset="0"/>
              </a:rPr>
              <a:t>milhões de consumidores</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200"/>
              </a:lnSpc>
            </a:pPr>
            <a:endParaRPr lang="pt-PT" sz="1100" dirty="0" smtClean="0">
              <a:latin typeface="Arial Narrow" panose="020B0606020202030204" pitchFamily="34" charset="0"/>
            </a:endParaRPr>
          </a:p>
          <a:p>
            <a:pPr algn="just">
              <a:lnSpc>
                <a:spcPts val="1200"/>
              </a:lnSpc>
            </a:pPr>
            <a:r>
              <a:rPr lang="pt-PT" sz="1100" b="1" i="1" dirty="0">
                <a:latin typeface="Arial Narrow" panose="020B0606020202030204" pitchFamily="34" charset="0"/>
              </a:rPr>
              <a:t>3.2.5. </a:t>
            </a:r>
            <a:r>
              <a:rPr lang="pt-PT" sz="1100" b="1" dirty="0">
                <a:latin typeface="Arial Narrow" panose="020B0606020202030204" pitchFamily="34" charset="0"/>
              </a:rPr>
              <a:t>Sequência 5</a:t>
            </a:r>
            <a:r>
              <a:rPr lang="pt-PT" sz="1100" b="1" i="1" dirty="0">
                <a:latin typeface="Arial Narrow" panose="020B0606020202030204" pitchFamily="34" charset="0"/>
              </a:rPr>
              <a:t>: Conferência III</a:t>
            </a:r>
          </a:p>
          <a:p>
            <a:pPr algn="just">
              <a:lnSpc>
                <a:spcPts val="1200"/>
              </a:lnSpc>
            </a:pPr>
            <a:r>
              <a:rPr lang="pt-PT" sz="1100" dirty="0" smtClean="0">
                <a:latin typeface="Arial Narrow" panose="020B0606020202030204" pitchFamily="34" charset="0"/>
              </a:rPr>
              <a:t>A Conferência III subordinado ao tema «</a:t>
            </a:r>
            <a:r>
              <a:rPr lang="pt-PT" sz="1100" dirty="0" smtClean="0">
                <a:latin typeface="Arial Narrow" panose="020B0606020202030204" pitchFamily="34" charset="0"/>
                <a:cs typeface="Arial Narrow" panose="020B0606020202030204" pitchFamily="34" charset="0"/>
                <a:sym typeface="+mn-ea"/>
              </a:rPr>
              <a:t>Desenvolvimento </a:t>
            </a:r>
            <a:r>
              <a:rPr lang="pt-PT" sz="1100" dirty="0">
                <a:latin typeface="Arial Narrow" panose="020B0606020202030204" pitchFamily="34" charset="0"/>
                <a:cs typeface="Arial Narrow" panose="020B0606020202030204" pitchFamily="34" charset="0"/>
                <a:sym typeface="+mn-ea"/>
              </a:rPr>
              <a:t>da Economia Digital na CEDEAO</a:t>
            </a:r>
            <a:r>
              <a:rPr lang="pt-PT" sz="1100" b="1" dirty="0">
                <a:latin typeface="Arial Narrow" panose="020B0606020202030204" pitchFamily="34" charset="0"/>
                <a:cs typeface="Arial Narrow" panose="020B0606020202030204" pitchFamily="34" charset="0"/>
                <a:sym typeface="+mn-ea"/>
              </a:rPr>
              <a:t>: </a:t>
            </a:r>
            <a:r>
              <a:rPr lang="pt-PT" altLang="it-IT" sz="1100" dirty="0">
                <a:latin typeface="Arial Narrow" panose="020B0606020202030204" pitchFamily="34" charset="0"/>
                <a:cs typeface="Arial Narrow" panose="020B0606020202030204" pitchFamily="34" charset="0"/>
                <a:sym typeface="+mn-ea"/>
              </a:rPr>
              <a:t>Uma Oportunidade da Transição Digital no Desenvolvimento Empresarial, Inovação de Mercado</a:t>
            </a:r>
            <a:r>
              <a:rPr lang="pt-PT" sz="1100" dirty="0">
                <a:latin typeface="Arial Narrow" panose="020B0606020202030204" pitchFamily="34" charset="0"/>
                <a:cs typeface="Arial Narrow" panose="020B0606020202030204" pitchFamily="34" charset="0"/>
                <a:sym typeface="+mn-ea"/>
              </a:rPr>
              <a:t>s</a:t>
            </a:r>
            <a:r>
              <a:rPr lang="pt-PT" altLang="it-IT" sz="1100" dirty="0">
                <a:latin typeface="Arial Narrow" panose="020B0606020202030204" pitchFamily="34" charset="0"/>
                <a:cs typeface="Arial Narrow" panose="020B0606020202030204" pitchFamily="34" charset="0"/>
                <a:sym typeface="+mn-ea"/>
              </a:rPr>
              <a:t> e Integração </a:t>
            </a:r>
            <a:r>
              <a:rPr lang="pt-PT" altLang="it-IT" sz="1100" dirty="0" smtClean="0">
                <a:latin typeface="Arial Narrow" panose="020B0606020202030204" pitchFamily="34" charset="0"/>
                <a:cs typeface="Arial Narrow" panose="020B0606020202030204" pitchFamily="34" charset="0"/>
                <a:sym typeface="+mn-ea"/>
              </a:rPr>
              <a:t>Regional» é um corolário da importância crescente da </a:t>
            </a:r>
            <a:r>
              <a:rPr lang="pt-PT" sz="1100" dirty="0" smtClean="0">
                <a:latin typeface="Arial Narrow" panose="020B0606020202030204" pitchFamily="34" charset="0"/>
              </a:rPr>
              <a:t>economia </a:t>
            </a:r>
            <a:r>
              <a:rPr lang="pt-PT" sz="1100" dirty="0">
                <a:latin typeface="Arial Narrow" panose="020B0606020202030204" pitchFamily="34" charset="0"/>
              </a:rPr>
              <a:t>digital </a:t>
            </a:r>
            <a:r>
              <a:rPr lang="pt-PT" sz="1100" dirty="0" smtClean="0">
                <a:latin typeface="Arial Narrow" panose="020B0606020202030204" pitchFamily="34" charset="0"/>
              </a:rPr>
              <a:t>como requisitos </a:t>
            </a:r>
            <a:r>
              <a:rPr lang="pt-PT" sz="1100" dirty="0">
                <a:latin typeface="Arial Narrow" panose="020B0606020202030204" pitchFamily="34" charset="0"/>
              </a:rPr>
              <a:t>para </a:t>
            </a:r>
            <a:r>
              <a:rPr lang="pt-PT" sz="1100" dirty="0" smtClean="0">
                <a:latin typeface="Arial Narrow" panose="020B0606020202030204" pitchFamily="34" charset="0"/>
              </a:rPr>
              <a:t>se construir </a:t>
            </a:r>
            <a:r>
              <a:rPr lang="pt-PT" sz="1100" dirty="0">
                <a:latin typeface="Arial Narrow" panose="020B0606020202030204" pitchFamily="34" charset="0"/>
              </a:rPr>
              <a:t>a prosperidade de um </a:t>
            </a:r>
            <a:r>
              <a:rPr lang="pt-PT" sz="1100" dirty="0" smtClean="0">
                <a:latin typeface="Arial Narrow" panose="020B0606020202030204" pitchFamily="34" charset="0"/>
              </a:rPr>
              <a:t>País e </a:t>
            </a:r>
            <a:r>
              <a:rPr lang="pt-PT" sz="1100" dirty="0">
                <a:latin typeface="Arial Narrow" panose="020B0606020202030204" pitchFamily="34" charset="0"/>
              </a:rPr>
              <a:t>o caminho para a exportação para novos mercados e um passo à frente </a:t>
            </a:r>
            <a:r>
              <a:rPr lang="pt-PT" sz="1100" dirty="0" smtClean="0">
                <a:latin typeface="Arial Narrow" panose="020B0606020202030204" pitchFamily="34" charset="0"/>
              </a:rPr>
              <a:t>na internacionalização das empresas, com relevância especial para </a:t>
            </a:r>
            <a:r>
              <a:rPr lang="pt-PT" sz="1100" dirty="0">
                <a:latin typeface="Arial Narrow" panose="020B0606020202030204" pitchFamily="34" charset="0"/>
              </a:rPr>
              <a:t>com </a:t>
            </a:r>
            <a:r>
              <a:rPr lang="pt-PT" sz="1100" dirty="0" smtClean="0">
                <a:latin typeface="Arial Narrow" panose="020B0606020202030204" pitchFamily="34" charset="0"/>
              </a:rPr>
              <a:t>países </a:t>
            </a:r>
            <a:r>
              <a:rPr lang="pt-PT" sz="1100" dirty="0">
                <a:latin typeface="Arial Narrow" panose="020B0606020202030204" pitchFamily="34" charset="0"/>
              </a:rPr>
              <a:t>com mercados internos </a:t>
            </a:r>
            <a:r>
              <a:rPr lang="pt-PT" sz="1100" dirty="0" smtClean="0">
                <a:latin typeface="Arial Narrow" panose="020B0606020202030204" pitchFamily="34" charset="0"/>
              </a:rPr>
              <a:t>de pequenas  dimensões.</a:t>
            </a:r>
          </a:p>
          <a:p>
            <a:pPr algn="just">
              <a:lnSpc>
                <a:spcPts val="1200"/>
              </a:lnSpc>
            </a:pPr>
            <a:endParaRPr lang="pt-PT" sz="1100" dirty="0">
              <a:latin typeface="Arial Narrow" panose="020B0606020202030204" pitchFamily="34" charset="0"/>
            </a:endParaRPr>
          </a:p>
          <a:p>
            <a:pPr algn="just">
              <a:lnSpc>
                <a:spcPts val="1200"/>
              </a:lnSpc>
            </a:pPr>
            <a:r>
              <a:rPr lang="pt-PT" sz="1100" dirty="0" smtClean="0">
                <a:latin typeface="Arial Narrow" panose="020B0606020202030204" pitchFamily="34" charset="0"/>
              </a:rPr>
              <a:t>Através deste tema serão colocadas em evidência a </a:t>
            </a:r>
            <a:r>
              <a:rPr lang="pt-PT" sz="1100" dirty="0">
                <a:latin typeface="Arial Narrow" panose="020B0606020202030204" pitchFamily="34" charset="0"/>
              </a:rPr>
              <a:t>importância das tecnologias digitais </a:t>
            </a:r>
            <a:r>
              <a:rPr lang="pt-PT" sz="1100" dirty="0" smtClean="0">
                <a:latin typeface="Arial Narrow" panose="020B0606020202030204" pitchFamily="34" charset="0"/>
              </a:rPr>
              <a:t>no processo </a:t>
            </a:r>
            <a:r>
              <a:rPr lang="pt-PT" sz="1100" dirty="0">
                <a:latin typeface="Arial Narrow" panose="020B0606020202030204" pitchFamily="34" charset="0"/>
              </a:rPr>
              <a:t>de produção e distribuição, não só nas economias desenvolvidas como nas </a:t>
            </a:r>
            <a:r>
              <a:rPr lang="pt-PT" sz="1100" dirty="0" smtClean="0">
                <a:latin typeface="Arial Narrow" panose="020B0606020202030204" pitchFamily="34" charset="0"/>
              </a:rPr>
              <a:t>em processo de desenvolvimento. </a:t>
            </a:r>
            <a:r>
              <a:rPr lang="pt-PT" sz="1100" dirty="0">
                <a:latin typeface="Arial Narrow" panose="020B0606020202030204" pitchFamily="34" charset="0"/>
              </a:rPr>
              <a:t>Contribui para tornar a economia mais competitiva e, ao permitir que as empresas vendam os seus produtos </a:t>
            </a:r>
            <a:r>
              <a:rPr lang="pt-PT" sz="1100" dirty="0" smtClean="0">
                <a:latin typeface="Arial Narrow" panose="020B0606020202030204" pitchFamily="34" charset="0"/>
              </a:rPr>
              <a:t>e serviços no mercado externo, mantendo a </a:t>
            </a:r>
            <a:r>
              <a:rPr lang="pt-PT" sz="1100" dirty="0">
                <a:latin typeface="Arial Narrow" panose="020B0606020202030204" pitchFamily="34" charset="0"/>
              </a:rPr>
              <a:t>força de trabalho, </a:t>
            </a:r>
            <a:r>
              <a:rPr lang="pt-PT" sz="1100" dirty="0" smtClean="0">
                <a:latin typeface="Arial Narrow" panose="020B0606020202030204" pitchFamily="34" charset="0"/>
              </a:rPr>
              <a:t>gerando riquezas com forte impacto na integração regional.</a:t>
            </a:r>
            <a:r>
              <a:rPr lang="pt-PT" sz="1100" dirty="0">
                <a:latin typeface="Arial Narrow" panose="020B0606020202030204" pitchFamily="34" charset="0"/>
              </a:rPr>
              <a:t> </a:t>
            </a:r>
            <a:endParaRPr lang="pt-PT" sz="1100" dirty="0" smtClean="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7" name="TextBox 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12</a:t>
            </a:fld>
            <a:endParaRPr lang="fr-FR" altLang="pt-PT" sz="800" b="1" i="1" u="sng" dirty="0" smtClean="0">
              <a:solidFill>
                <a:srgbClr val="00B4B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4019486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924277"/>
            <a:ext cx="6120680" cy="7725192"/>
          </a:xfrm>
          <a:prstGeom prst="rect">
            <a:avLst/>
          </a:prstGeom>
          <a:noFill/>
        </p:spPr>
        <p:txBody>
          <a:bodyPr wrap="square" rtlCol="0">
            <a:spAutoFit/>
          </a:bodyPr>
          <a:lstStyle/>
          <a:p>
            <a:r>
              <a:rPr lang="pt-PT" sz="1200" dirty="0" smtClean="0">
                <a:solidFill>
                  <a:schemeClr val="accent5">
                    <a:lumMod val="60000"/>
                    <a:lumOff val="40000"/>
                  </a:schemeClr>
                </a:solidFill>
                <a:latin typeface="Arial Narrow" panose="020B0606020202030204" pitchFamily="34" charset="0"/>
              </a:rPr>
              <a:t>TERMOS DE REFERÊNCIA DO FÓRUM EMPRESARIAL</a:t>
            </a:r>
          </a:p>
          <a:p>
            <a:r>
              <a:rPr lang="pt-PT" sz="1200" dirty="0" smtClean="0">
                <a:solidFill>
                  <a:schemeClr val="accent5">
                    <a:lumMod val="60000"/>
                    <a:lumOff val="40000"/>
                  </a:schemeClr>
                </a:solidFill>
                <a:latin typeface="Arial Narrow" panose="020B0606020202030204" pitchFamily="34" charset="0"/>
              </a:rPr>
              <a:t>3. ORGANIZAÇÃO DO FÓRUM EMPRESARIAL</a:t>
            </a:r>
          </a:p>
          <a:p>
            <a:pPr>
              <a:lnSpc>
                <a:spcPts val="1200"/>
              </a:lnSpc>
            </a:pPr>
            <a:r>
              <a:rPr lang="pt-PT" sz="1100" b="1" i="1" dirty="0" smtClean="0">
                <a:latin typeface="Arial Narrow" panose="020B0606020202030204" pitchFamily="34" charset="0"/>
              </a:rPr>
              <a:t>3.2.6. </a:t>
            </a:r>
            <a:r>
              <a:rPr lang="pt-PT" sz="1100" b="1" dirty="0">
                <a:latin typeface="Arial Narrow" panose="020B0606020202030204" pitchFamily="34" charset="0"/>
              </a:rPr>
              <a:t>Sequência 6</a:t>
            </a:r>
            <a:r>
              <a:rPr lang="pt-PT" sz="1100" b="1" i="1" dirty="0" smtClean="0">
                <a:latin typeface="Arial Narrow" panose="020B0606020202030204" pitchFamily="34" charset="0"/>
              </a:rPr>
              <a:t>: </a:t>
            </a:r>
            <a:r>
              <a:rPr lang="pt-PT" sz="1100" b="1" i="1" dirty="0">
                <a:latin typeface="Arial Narrow" panose="020B0606020202030204" pitchFamily="34" charset="0"/>
              </a:rPr>
              <a:t>Conferência </a:t>
            </a:r>
            <a:r>
              <a:rPr lang="pt-PT" sz="1100" b="1" i="1" dirty="0" smtClean="0">
                <a:latin typeface="Arial Narrow" panose="020B0606020202030204" pitchFamily="34" charset="0"/>
              </a:rPr>
              <a:t>IV</a:t>
            </a:r>
            <a:endParaRPr lang="pt-PT" sz="1100" b="1" i="1" dirty="0">
              <a:latin typeface="Arial Narrow" panose="020B0606020202030204" pitchFamily="34" charset="0"/>
            </a:endParaRPr>
          </a:p>
          <a:p>
            <a:pPr algn="just">
              <a:lnSpc>
                <a:spcPts val="1200"/>
              </a:lnSpc>
            </a:pPr>
            <a:r>
              <a:rPr lang="pt-PT" sz="1100" i="1" dirty="0">
                <a:latin typeface="Arial Narrow" panose="020B0606020202030204" pitchFamily="34" charset="0"/>
              </a:rPr>
              <a:t>A  Conferência </a:t>
            </a:r>
            <a:r>
              <a:rPr lang="pt-PT" sz="1100" i="1" dirty="0" smtClean="0">
                <a:latin typeface="Arial Narrow" panose="020B0606020202030204" pitchFamily="34" charset="0"/>
              </a:rPr>
              <a:t>IV </a:t>
            </a:r>
            <a:r>
              <a:rPr lang="pt-PT" sz="1100" i="1" dirty="0">
                <a:latin typeface="Arial Narrow" panose="020B0606020202030204" pitchFamily="34" charset="0"/>
              </a:rPr>
              <a:t>visa apresentar as condições de </a:t>
            </a:r>
            <a:r>
              <a:rPr lang="pt-PT" sz="1100" i="1" dirty="0">
                <a:latin typeface="Arial Narrow" panose="020B0606020202030204" pitchFamily="34" charset="0"/>
                <a:sym typeface="+mn-ea"/>
              </a:rPr>
              <a:t>a</a:t>
            </a:r>
            <a:r>
              <a:rPr lang="pt-PT" sz="1100" i="1" dirty="0">
                <a:latin typeface="Arial Narrow" panose="020B0606020202030204" pitchFamily="34" charset="0"/>
                <a:cs typeface="Arial Narrow" panose="020B0606020202030204" pitchFamily="34" charset="0"/>
                <a:sym typeface="+mn-ea"/>
              </a:rPr>
              <a:t>cesso ao  Mercado preferêncial </a:t>
            </a:r>
            <a:r>
              <a:rPr lang="pt-PT" sz="1100" i="1" dirty="0" smtClean="0">
                <a:latin typeface="Arial Narrow" panose="020B0606020202030204" pitchFamily="34" charset="0"/>
                <a:cs typeface="Arial Narrow" panose="020B0606020202030204" pitchFamily="34" charset="0"/>
                <a:sym typeface="+mn-ea"/>
              </a:rPr>
              <a:t>da União Europeia e </a:t>
            </a:r>
            <a:r>
              <a:rPr lang="pt-PT" sz="1100" i="1" dirty="0">
                <a:latin typeface="Arial Narrow" panose="020B0606020202030204" pitchFamily="34" charset="0"/>
                <a:cs typeface="Arial Narrow" panose="020B0606020202030204" pitchFamily="34" charset="0"/>
                <a:sym typeface="+mn-ea"/>
              </a:rPr>
              <a:t>o seu grande potencial  e oportunidade. </a:t>
            </a:r>
            <a:r>
              <a:rPr lang="pt-PT" sz="1100" dirty="0">
                <a:latin typeface="Arial Narrow" panose="020B0606020202030204" pitchFamily="34" charset="0"/>
              </a:rPr>
              <a:t>Nomeadamente apresentação do mecanismo </a:t>
            </a:r>
            <a:r>
              <a:rPr lang="pt-PT" sz="1100" i="1" dirty="0" smtClean="0">
                <a:latin typeface="Arial Narrow" panose="020B0606020202030204" pitchFamily="34" charset="0"/>
              </a:rPr>
              <a:t>UE/SPG</a:t>
            </a:r>
            <a:r>
              <a:rPr lang="pt-PT" sz="1100" i="1" dirty="0">
                <a:latin typeface="Arial Narrow" panose="020B0606020202030204" pitchFamily="34" charset="0"/>
              </a:rPr>
              <a:t>+</a:t>
            </a:r>
            <a:r>
              <a:rPr lang="pt-PT" sz="1100" dirty="0">
                <a:latin typeface="Arial Narrow" panose="020B0606020202030204" pitchFamily="34" charset="0"/>
              </a:rPr>
              <a:t> que assume particular relevância, nomeadamente no que diz respeito à competitividade externa de produtos cabo - verdianos que ao abrigo deste regime preferencial poderão ser exportados para o mercado da União Europeia livre de quotas e tarifas</a:t>
            </a:r>
            <a:r>
              <a:rPr lang="pt-PT" sz="1100" dirty="0" smtClean="0">
                <a:latin typeface="Arial Narrow" panose="020B0606020202030204" pitchFamily="34" charset="0"/>
              </a:rPr>
              <a:t>.</a:t>
            </a:r>
            <a:r>
              <a:rPr lang="pt-PT" sz="1100" i="1" dirty="0" smtClean="0">
                <a:latin typeface="Arial Narrow" panose="020B0606020202030204" pitchFamily="34" charset="0"/>
              </a:rPr>
              <a:t>, com </a:t>
            </a:r>
            <a:r>
              <a:rPr lang="pt-PT" sz="1100" dirty="0">
                <a:latin typeface="Arial Narrow" panose="020B0606020202030204" pitchFamily="34" charset="0"/>
              </a:rPr>
              <a:t>mais de </a:t>
            </a:r>
            <a:r>
              <a:rPr lang="pt-PT" sz="1100" dirty="0" smtClean="0">
                <a:latin typeface="Arial Narrow" panose="020B0606020202030204" pitchFamily="34" charset="0"/>
              </a:rPr>
              <a:t>500 </a:t>
            </a:r>
            <a:r>
              <a:rPr lang="pt-PT" sz="1100" dirty="0">
                <a:latin typeface="Arial Narrow" panose="020B0606020202030204" pitchFamily="34" charset="0"/>
              </a:rPr>
              <a:t>milhões de consumidores.</a:t>
            </a:r>
          </a:p>
          <a:p>
            <a:pPr>
              <a:lnSpc>
                <a:spcPts val="1200"/>
              </a:lnSpc>
            </a:pPr>
            <a:endParaRPr lang="pt-PT"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3.2.7. </a:t>
            </a:r>
            <a:r>
              <a:rPr lang="pt-PT" sz="1100" b="1" dirty="0">
                <a:latin typeface="Arial Narrow" panose="020B0606020202030204" pitchFamily="34" charset="0"/>
              </a:rPr>
              <a:t>Sequência </a:t>
            </a:r>
            <a:r>
              <a:rPr lang="pt-PT" sz="1100" b="1" dirty="0" smtClean="0">
                <a:latin typeface="Arial Narrow" panose="020B0606020202030204" pitchFamily="34" charset="0"/>
              </a:rPr>
              <a:t>7</a:t>
            </a:r>
            <a:r>
              <a:rPr lang="pt-PT" sz="1100" b="1" i="1" dirty="0" smtClean="0">
                <a:latin typeface="Arial Narrow" panose="020B0606020202030204" pitchFamily="34" charset="0"/>
              </a:rPr>
              <a:t>: Painel I</a:t>
            </a:r>
            <a:endParaRPr lang="pt-PT" sz="1100" b="1" i="1" dirty="0">
              <a:latin typeface="Arial Narrow" panose="020B0606020202030204" pitchFamily="34" charset="0"/>
            </a:endParaRPr>
          </a:p>
          <a:p>
            <a:pPr algn="just">
              <a:lnSpc>
                <a:spcPts val="1200"/>
              </a:lnSpc>
            </a:pPr>
            <a:r>
              <a:rPr lang="pt-PT" sz="1100" dirty="0" smtClean="0">
                <a:latin typeface="Arial Narrow" panose="020B0606020202030204" pitchFamily="34" charset="0"/>
              </a:rPr>
              <a:t>O Painel I é centrado no </a:t>
            </a:r>
            <a:r>
              <a:rPr lang="en-US" sz="1100" dirty="0" err="1" smtClean="0">
                <a:latin typeface="Arial Narrow" panose="020B0606020202030204" pitchFamily="34" charset="0"/>
                <a:sym typeface="+mn-ea"/>
              </a:rPr>
              <a:t>Financiamento</a:t>
            </a:r>
            <a:r>
              <a:rPr lang="en-US" sz="1100" dirty="0" smtClean="0">
                <a:latin typeface="Arial Narrow" panose="020B0606020202030204" pitchFamily="34" charset="0"/>
                <a:sym typeface="+mn-ea"/>
              </a:rPr>
              <a:t> </a:t>
            </a:r>
            <a:r>
              <a:rPr lang="en-US" sz="1100" dirty="0">
                <a:latin typeface="Arial Narrow" panose="020B0606020202030204" pitchFamily="34" charset="0"/>
                <a:sym typeface="+mn-ea"/>
              </a:rPr>
              <a:t>do Sector </a:t>
            </a:r>
            <a:r>
              <a:rPr lang="en-US" sz="1100" dirty="0" err="1">
                <a:latin typeface="Arial Narrow" panose="020B0606020202030204" pitchFamily="34" charset="0"/>
                <a:sym typeface="+mn-ea"/>
              </a:rPr>
              <a:t>Privado</a:t>
            </a:r>
            <a:r>
              <a:rPr lang="en-US" sz="1100" dirty="0">
                <a:latin typeface="Arial Narrow" panose="020B0606020202030204" pitchFamily="34" charset="0"/>
                <a:sym typeface="+mn-ea"/>
              </a:rPr>
              <a:t> </a:t>
            </a:r>
            <a:r>
              <a:rPr lang="en-US" sz="1100" dirty="0" err="1">
                <a:latin typeface="Arial Narrow" panose="020B0606020202030204" pitchFamily="34" charset="0"/>
                <a:sym typeface="+mn-ea"/>
              </a:rPr>
              <a:t>na</a:t>
            </a:r>
            <a:r>
              <a:rPr lang="en-US" sz="1100" dirty="0">
                <a:latin typeface="Arial Narrow" panose="020B0606020202030204" pitchFamily="34" charset="0"/>
                <a:sym typeface="+mn-ea"/>
              </a:rPr>
              <a:t> </a:t>
            </a:r>
            <a:r>
              <a:rPr lang="en-US" sz="1100" i="1" dirty="0" smtClean="0">
                <a:latin typeface="Arial Narrow" panose="020B0606020202030204" pitchFamily="34" charset="0"/>
                <a:sym typeface="+mn-ea"/>
              </a:rPr>
              <a:t>CEDEAO</a:t>
            </a:r>
            <a:r>
              <a:rPr lang="en-US" sz="1100" dirty="0" smtClean="0">
                <a:latin typeface="Arial Narrow" panose="020B0606020202030204" pitchFamily="34" charset="0"/>
                <a:sym typeface="+mn-ea"/>
              </a:rPr>
              <a:t>.</a:t>
            </a:r>
            <a:r>
              <a:rPr lang="pt-PT" sz="1100" dirty="0">
                <a:latin typeface="Arial Narrow" panose="020B0606020202030204" pitchFamily="34" charset="0"/>
              </a:rPr>
              <a:t> O financiamento é vital para o setor </a:t>
            </a:r>
            <a:r>
              <a:rPr lang="pt-PT" sz="1100" dirty="0" smtClean="0">
                <a:latin typeface="Arial Narrow" panose="020B0606020202030204" pitchFamily="34" charset="0"/>
              </a:rPr>
              <a:t>privado. </a:t>
            </a:r>
          </a:p>
          <a:p>
            <a:pPr algn="just">
              <a:lnSpc>
                <a:spcPts val="1200"/>
              </a:lnSpc>
            </a:pPr>
            <a:endParaRPr lang="pt-PT" sz="1100" dirty="0" smtClean="0">
              <a:latin typeface="Arial Narrow" panose="020B0606020202030204" pitchFamily="34" charset="0"/>
            </a:endParaRPr>
          </a:p>
          <a:p>
            <a:pPr algn="just">
              <a:lnSpc>
                <a:spcPts val="1200"/>
              </a:lnSpc>
            </a:pPr>
            <a:r>
              <a:rPr lang="pt-PT" sz="1100" dirty="0" smtClean="0">
                <a:latin typeface="Arial Narrow" panose="020B0606020202030204" pitchFamily="34" charset="0"/>
              </a:rPr>
              <a:t>Alavancar o </a:t>
            </a:r>
            <a:r>
              <a:rPr lang="pt-PT" sz="1100" dirty="0">
                <a:latin typeface="Arial Narrow" panose="020B0606020202030204" pitchFamily="34" charset="0"/>
              </a:rPr>
              <a:t>setor privado para estimular o </a:t>
            </a:r>
            <a:r>
              <a:rPr lang="pt-PT" sz="1100" dirty="0" smtClean="0">
                <a:latin typeface="Arial Narrow" panose="020B0606020202030204" pitchFamily="34" charset="0"/>
              </a:rPr>
              <a:t>crescimento em África, em geral, e a zona da África Ocidental, em particular, constitui uma das prioridades das principais instituições financeiras que operam na região, visando apoiar </a:t>
            </a:r>
            <a:r>
              <a:rPr lang="pt-PT" sz="1100" dirty="0">
                <a:latin typeface="Arial Narrow" panose="020B0606020202030204" pitchFamily="34" charset="0"/>
              </a:rPr>
              <a:t>o crescimento sustentável </a:t>
            </a:r>
            <a:r>
              <a:rPr lang="pt-PT" sz="1100" dirty="0" smtClean="0">
                <a:latin typeface="Arial Narrow" panose="020B0606020202030204" pitchFamily="34" charset="0"/>
              </a:rPr>
              <a:t>da região através de aplicação </a:t>
            </a:r>
            <a:r>
              <a:rPr lang="pt-PT" sz="1100" dirty="0">
                <a:latin typeface="Arial Narrow" panose="020B0606020202030204" pitchFamily="34" charset="0"/>
              </a:rPr>
              <a:t>de recursos </a:t>
            </a:r>
            <a:r>
              <a:rPr lang="pt-PT" sz="1100" dirty="0" smtClean="0">
                <a:latin typeface="Arial Narrow" panose="020B0606020202030204" pitchFamily="34" charset="0"/>
              </a:rPr>
              <a:t>financeiros no sector privado em </a:t>
            </a:r>
            <a:r>
              <a:rPr lang="pt-PT" sz="1100" dirty="0">
                <a:latin typeface="Arial Narrow" panose="020B0606020202030204" pitchFamily="34" charset="0"/>
              </a:rPr>
              <a:t>torno de três eixos principais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lvl="1" algn="just">
              <a:lnSpc>
                <a:spcPts val="12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melhorar </a:t>
            </a:r>
            <a:r>
              <a:rPr lang="pt-PT" sz="1100" dirty="0">
                <a:latin typeface="Arial Narrow" panose="020B0606020202030204" pitchFamily="34" charset="0"/>
              </a:rPr>
              <a:t>o clima de </a:t>
            </a:r>
            <a:r>
              <a:rPr lang="pt-PT" sz="1100" dirty="0" smtClean="0">
                <a:latin typeface="Arial Narrow" panose="020B0606020202030204" pitchFamily="34" charset="0"/>
              </a:rPr>
              <a:t>investimentos </a:t>
            </a:r>
            <a:r>
              <a:rPr lang="pt-PT" sz="1100" dirty="0">
                <a:latin typeface="Arial Narrow" panose="020B0606020202030204" pitchFamily="34" charset="0"/>
              </a:rPr>
              <a:t>e </a:t>
            </a:r>
            <a:r>
              <a:rPr lang="pt-PT" sz="1100" dirty="0" smtClean="0">
                <a:latin typeface="Arial Narrow" panose="020B0606020202030204" pitchFamily="34" charset="0"/>
              </a:rPr>
              <a:t>negócios; </a:t>
            </a:r>
          </a:p>
          <a:p>
            <a:pPr lvl="1" algn="just">
              <a:lnSpc>
                <a:spcPts val="12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melhorar </a:t>
            </a:r>
            <a:r>
              <a:rPr lang="pt-PT" sz="1100" dirty="0">
                <a:latin typeface="Arial Narrow" panose="020B0606020202030204" pitchFamily="34" charset="0"/>
              </a:rPr>
              <a:t>o acesso à infraestrutura social e </a:t>
            </a:r>
            <a:r>
              <a:rPr lang="pt-PT" sz="1100" dirty="0" smtClean="0">
                <a:latin typeface="Arial Narrow" panose="020B0606020202030204" pitchFamily="34" charset="0"/>
              </a:rPr>
              <a:t>econômica;</a:t>
            </a:r>
          </a:p>
          <a:p>
            <a:pPr lvl="1" algn="just">
              <a:lnSpc>
                <a:spcPts val="12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promover </a:t>
            </a:r>
            <a:r>
              <a:rPr lang="pt-PT" sz="1100" dirty="0">
                <a:latin typeface="Arial Narrow" panose="020B0606020202030204" pitchFamily="34" charset="0"/>
              </a:rPr>
              <a:t>o desenvolvimento de </a:t>
            </a:r>
            <a:r>
              <a:rPr lang="pt-PT" sz="1100" dirty="0" smtClean="0">
                <a:latin typeface="Arial Narrow" panose="020B0606020202030204" pitchFamily="34" charset="0"/>
              </a:rPr>
              <a:t>negócios na região.</a:t>
            </a:r>
          </a:p>
          <a:p>
            <a:pPr algn="just">
              <a:lnSpc>
                <a:spcPts val="1200"/>
              </a:lnSpc>
            </a:pPr>
            <a:endParaRPr lang="pt-PT" sz="1100" dirty="0" smtClean="0">
              <a:latin typeface="Arial Narrow" panose="020B0606020202030204" pitchFamily="34" charset="0"/>
            </a:endParaRPr>
          </a:p>
          <a:p>
            <a:pPr algn="just">
              <a:lnSpc>
                <a:spcPts val="1200"/>
              </a:lnSpc>
            </a:pPr>
            <a:r>
              <a:rPr lang="pt-PT" sz="1100" dirty="0">
                <a:latin typeface="Arial Narrow" panose="020B0606020202030204" pitchFamily="34" charset="0"/>
              </a:rPr>
              <a:t>As necessidades e os instrumentos de financiamento do sector privado  disponíveis, assim, como os mecanismos e procedimentos desse acesso é fundamental para que região da CEDEAO realize todo o seu potencial e alcance; um crescimento forte e inclusivo, e todas as questões relacionadas ao financiamento, incluindo sistemas de garantias disponíveis, serão abordados neste </a:t>
            </a:r>
            <a:r>
              <a:rPr lang="pt-PT" sz="1100" dirty="0" smtClean="0">
                <a:latin typeface="Arial Narrow" panose="020B0606020202030204" pitchFamily="34" charset="0"/>
              </a:rPr>
              <a:t>Painel.</a:t>
            </a:r>
          </a:p>
          <a:p>
            <a:pPr algn="just">
              <a:lnSpc>
                <a:spcPts val="1200"/>
              </a:lnSpc>
            </a:pPr>
            <a:endParaRPr lang="pt-PT" sz="1100" i="1"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3.2.8. </a:t>
            </a:r>
            <a:r>
              <a:rPr lang="pt-PT" sz="1100" b="1" dirty="0">
                <a:latin typeface="Arial Narrow" panose="020B0606020202030204" pitchFamily="34" charset="0"/>
              </a:rPr>
              <a:t>Sequência </a:t>
            </a:r>
            <a:r>
              <a:rPr lang="pt-PT" sz="1100" b="1" dirty="0" smtClean="0">
                <a:latin typeface="Arial Narrow" panose="020B0606020202030204" pitchFamily="34" charset="0"/>
              </a:rPr>
              <a:t>8</a:t>
            </a:r>
            <a:r>
              <a:rPr lang="pt-PT" sz="1100" b="1" i="1" dirty="0" smtClean="0">
                <a:latin typeface="Arial Narrow" panose="020B0606020202030204" pitchFamily="34" charset="0"/>
              </a:rPr>
              <a:t>: </a:t>
            </a:r>
            <a:r>
              <a:rPr lang="pt-PT" altLang="en-US" sz="1100" b="1" dirty="0">
                <a:latin typeface="Arial Narrow" panose="020B0606020202030204" pitchFamily="34" charset="0"/>
                <a:cs typeface="Arial Narrow" panose="020B0606020202030204" pitchFamily="34" charset="0"/>
                <a:sym typeface="+mn-ea"/>
              </a:rPr>
              <a:t>Conferência V </a:t>
            </a:r>
            <a:endParaRPr lang="pt-PT" altLang="en-US" sz="1100" b="1" dirty="0" smtClean="0">
              <a:latin typeface="Arial Narrow" panose="020B0606020202030204" pitchFamily="34" charset="0"/>
              <a:cs typeface="Arial Narrow" panose="020B0606020202030204" pitchFamily="34" charset="0"/>
              <a:sym typeface="+mn-ea"/>
            </a:endParaRPr>
          </a:p>
          <a:p>
            <a:pPr algn="just">
              <a:lnSpc>
                <a:spcPts val="1200"/>
              </a:lnSpc>
            </a:pPr>
            <a:r>
              <a:rPr lang="pt-PT" altLang="en-US" sz="1100" dirty="0" smtClean="0">
                <a:latin typeface="Arial Narrow" panose="020B0606020202030204" pitchFamily="34" charset="0"/>
                <a:cs typeface="Arial Narrow" panose="020B0606020202030204" pitchFamily="34" charset="0"/>
                <a:sym typeface="+mn-ea"/>
              </a:rPr>
              <a:t>A Conferência V subordinado ao tema </a:t>
            </a:r>
            <a:r>
              <a:rPr lang="pt-PT" sz="1100" b="1" dirty="0" smtClean="0">
                <a:latin typeface="Arial Narrow" panose="020B0606020202030204" pitchFamily="34" charset="0"/>
                <a:sym typeface="+mn-ea"/>
              </a:rPr>
              <a:t>«</a:t>
            </a:r>
            <a:r>
              <a:rPr lang="pt-PT" altLang="fr-FR" sz="1100" i="1" dirty="0" smtClean="0">
                <a:latin typeface="Arial Narrow" panose="020B0606020202030204" pitchFamily="34" charset="0"/>
                <a:sym typeface="+mn-ea"/>
              </a:rPr>
              <a:t>BRASIL</a:t>
            </a:r>
            <a:r>
              <a:rPr lang="pt-PT" altLang="fr-FR" sz="1100" i="1" dirty="0">
                <a:latin typeface="Arial Narrow" panose="020B0606020202030204" pitchFamily="34" charset="0"/>
                <a:sym typeface="+mn-ea"/>
              </a:rPr>
              <a:t>: </a:t>
            </a:r>
            <a:r>
              <a:rPr lang="pt-PT" altLang="fr-FR" sz="1100" i="1" dirty="0" smtClean="0">
                <a:latin typeface="Arial Narrow" panose="020B0606020202030204" pitchFamily="34" charset="0"/>
                <a:sym typeface="+mn-ea"/>
              </a:rPr>
              <a:t>O </a:t>
            </a:r>
            <a:r>
              <a:rPr lang="pt-PT" altLang="fr-FR" sz="1100" i="1" dirty="0">
                <a:latin typeface="Arial Narrow" panose="020B0606020202030204" pitchFamily="34" charset="0"/>
                <a:sym typeface="+mn-ea"/>
              </a:rPr>
              <a:t>Potencial e Oportunidade de Cooperação Técnica e </a:t>
            </a:r>
            <a:r>
              <a:rPr lang="pt-PT" altLang="fr-FR" sz="1100" i="1" dirty="0" smtClean="0">
                <a:latin typeface="Arial Narrow" panose="020B0606020202030204" pitchFamily="34" charset="0"/>
                <a:sym typeface="+mn-ea"/>
              </a:rPr>
              <a:t>Empresaria</a:t>
            </a:r>
            <a:r>
              <a:rPr lang="pt-PT" altLang="fr-FR" sz="1100" dirty="0" smtClean="0">
                <a:latin typeface="Arial Narrow" panose="020B0606020202030204" pitchFamily="34" charset="0"/>
                <a:sym typeface="+mn-ea"/>
              </a:rPr>
              <a:t>l» visa explorar o enorme potencial que Brasil tem para desenvolvimento de relações económicas com todo o espaço da </a:t>
            </a:r>
            <a:r>
              <a:rPr lang="pt-PT" altLang="fr-FR" sz="1100" i="1" dirty="0" smtClean="0">
                <a:latin typeface="Arial Narrow" panose="020B0606020202030204" pitchFamily="34" charset="0"/>
                <a:sym typeface="+mn-ea"/>
              </a:rPr>
              <a:t>CEDEAO</a:t>
            </a:r>
            <a:r>
              <a:rPr lang="pt-PT" altLang="fr-FR" sz="1100" dirty="0" smtClean="0">
                <a:latin typeface="Arial Narrow" panose="020B0606020202030204" pitchFamily="34" charset="0"/>
                <a:sym typeface="+mn-ea"/>
              </a:rPr>
              <a:t> nomeadamente nos domínios do comércio; dos negócios; de investimento; de parcerias empresariais; de cooperação a nível da logística,  técnica, científica e tecnlógica.</a:t>
            </a:r>
          </a:p>
          <a:p>
            <a:pPr algn="just">
              <a:lnSpc>
                <a:spcPts val="1200"/>
              </a:lnSpc>
            </a:pPr>
            <a:endParaRPr lang="pt-PT" sz="1100" dirty="0" smtClean="0">
              <a:latin typeface="Arial Narrow" panose="020B0606020202030204" pitchFamily="34" charset="0"/>
              <a:sym typeface="+mn-ea"/>
            </a:endParaRPr>
          </a:p>
          <a:p>
            <a:pPr algn="just">
              <a:lnSpc>
                <a:spcPts val="1200"/>
              </a:lnSpc>
            </a:pPr>
            <a:r>
              <a:rPr lang="pt-PT" sz="1100" dirty="0" smtClean="0">
                <a:latin typeface="Arial Narrow" panose="020B0606020202030204" pitchFamily="34" charset="0"/>
                <a:sym typeface="+mn-ea"/>
              </a:rPr>
              <a:t>A implementação de uma linha marítima regular, ligando o Brasil e a África Ocidental, enquanto instrumento para criar e facilitar fluidez nas trocas comerciais do Brasil para a África Ocidental e da África Ocidental para o Brasil e para o vasto mercado da </a:t>
            </a:r>
            <a:r>
              <a:rPr lang="pt-PT" sz="1100" i="1" dirty="0" smtClean="0">
                <a:latin typeface="Arial Narrow" panose="020B0606020202030204" pitchFamily="34" charset="0"/>
                <a:sym typeface="+mn-ea"/>
              </a:rPr>
              <a:t>MERCOSUL</a:t>
            </a:r>
            <a:r>
              <a:rPr lang="pt-PT" sz="1100" dirty="0" smtClean="0">
                <a:latin typeface="Arial Narrow" panose="020B0606020202030204" pitchFamily="34" charset="0"/>
                <a:sym typeface="+mn-ea"/>
              </a:rPr>
              <a:t>, através do Brasil, constitui igualmente um dos objectivos centrais deste tema.</a:t>
            </a:r>
          </a:p>
          <a:p>
            <a:pPr>
              <a:lnSpc>
                <a:spcPts val="1200"/>
              </a:lnSpc>
            </a:pPr>
            <a:endParaRPr lang="pt-PT" sz="1100" i="1" dirty="0" smtClean="0">
              <a:latin typeface="Arial Narrow" panose="020B0606020202030204" pitchFamily="34" charset="0"/>
              <a:sym typeface="+mn-ea"/>
            </a:endParaRPr>
          </a:p>
          <a:p>
            <a:pPr>
              <a:lnSpc>
                <a:spcPts val="1200"/>
              </a:lnSpc>
            </a:pPr>
            <a:r>
              <a:rPr lang="pt-PT" sz="1100" b="1" i="1" dirty="0" smtClean="0">
                <a:latin typeface="Arial Narrow" panose="020B0606020202030204" pitchFamily="34" charset="0"/>
              </a:rPr>
              <a:t>3.2.9. </a:t>
            </a:r>
            <a:r>
              <a:rPr lang="pt-PT" sz="1100" b="1" dirty="0">
                <a:latin typeface="Arial Narrow" panose="020B0606020202030204" pitchFamily="34" charset="0"/>
              </a:rPr>
              <a:t>Sequência </a:t>
            </a:r>
            <a:r>
              <a:rPr lang="pt-PT" sz="1100" b="1" dirty="0" smtClean="0">
                <a:latin typeface="Arial Narrow" panose="020B0606020202030204" pitchFamily="34" charset="0"/>
              </a:rPr>
              <a:t>9</a:t>
            </a:r>
            <a:r>
              <a:rPr lang="pt-PT" sz="1100" b="1" i="1" dirty="0" smtClean="0">
                <a:latin typeface="Arial Narrow" panose="020B0606020202030204" pitchFamily="34" charset="0"/>
              </a:rPr>
              <a:t>: </a:t>
            </a:r>
            <a:r>
              <a:rPr lang="pt-PT" altLang="en-US" sz="1100" b="1" dirty="0" smtClean="0">
                <a:latin typeface="Arial Narrow" panose="020B0606020202030204" pitchFamily="34" charset="0"/>
                <a:cs typeface="Arial Narrow" panose="020B0606020202030204" pitchFamily="34" charset="0"/>
                <a:sym typeface="+mn-ea"/>
              </a:rPr>
              <a:t>Painel II</a:t>
            </a:r>
            <a:r>
              <a:rPr lang="pt-PT" altLang="en-US" sz="1100" b="1" dirty="0">
                <a:latin typeface="Arial Narrow" panose="020B0606020202030204" pitchFamily="34" charset="0"/>
                <a:cs typeface="Arial Narrow" panose="020B0606020202030204" pitchFamily="34" charset="0"/>
                <a:sym typeface="+mn-ea"/>
              </a:rPr>
              <a:t> </a:t>
            </a:r>
            <a:endParaRPr lang="pt-PT" altLang="en-US" sz="1100" b="1" dirty="0" smtClean="0">
              <a:latin typeface="Arial Narrow" panose="020B0606020202030204" pitchFamily="34" charset="0"/>
              <a:cs typeface="Arial Narrow" panose="020B0606020202030204" pitchFamily="34" charset="0"/>
              <a:sym typeface="+mn-ea"/>
            </a:endParaRPr>
          </a:p>
          <a:p>
            <a:pPr algn="just">
              <a:lnSpc>
                <a:spcPts val="1200"/>
              </a:lnSpc>
            </a:pPr>
            <a:r>
              <a:rPr lang="pt-PT" altLang="en-US" sz="1100" dirty="0" smtClean="0">
                <a:latin typeface="Arial Narrow" panose="020B0606020202030204" pitchFamily="34" charset="0"/>
                <a:cs typeface="Arial Narrow" panose="020B0606020202030204" pitchFamily="34" charset="0"/>
                <a:sym typeface="+mn-ea"/>
              </a:rPr>
              <a:t>O </a:t>
            </a:r>
            <a:r>
              <a:rPr lang="pt-PT" altLang="en-US" sz="1100" dirty="0">
                <a:latin typeface="Arial Narrow" panose="020B0606020202030204" pitchFamily="34" charset="0"/>
                <a:cs typeface="Arial Narrow" panose="020B0606020202030204" pitchFamily="34" charset="0"/>
                <a:sym typeface="+mn-ea"/>
              </a:rPr>
              <a:t>Painel </a:t>
            </a:r>
            <a:r>
              <a:rPr lang="pt-PT" altLang="en-US" sz="1100" dirty="0" smtClean="0">
                <a:latin typeface="Arial Narrow" panose="020B0606020202030204" pitchFamily="34" charset="0"/>
                <a:cs typeface="Arial Narrow" panose="020B0606020202030204" pitchFamily="34" charset="0"/>
                <a:sym typeface="+mn-ea"/>
              </a:rPr>
              <a:t>II subordinado ao tema «</a:t>
            </a:r>
            <a:r>
              <a:rPr lang="pt-PT" altLang="en-US" sz="1100" i="1" dirty="0" smtClean="0">
                <a:latin typeface="Arial Narrow" panose="020B0606020202030204" pitchFamily="34" charset="0"/>
                <a:cs typeface="Arial Narrow" panose="020B0606020202030204" pitchFamily="34" charset="0"/>
                <a:sym typeface="+mn-ea"/>
              </a:rPr>
              <a:t>OS </a:t>
            </a:r>
            <a:r>
              <a:rPr lang="pt-PT" altLang="en-US" sz="1100" i="1" dirty="0">
                <a:latin typeface="Arial Narrow" panose="020B0606020202030204" pitchFamily="34" charset="0"/>
                <a:cs typeface="Arial Narrow" panose="020B0606020202030204" pitchFamily="34" charset="0"/>
                <a:sym typeface="+mn-ea"/>
              </a:rPr>
              <a:t>PALOP: Um Elo de Excelência com Mercado Único de Livre Comércio Continental Africana </a:t>
            </a:r>
            <a:r>
              <a:rPr lang="pt-PT" altLang="en-US" sz="1100" dirty="0" smtClean="0">
                <a:latin typeface="Arial Narrow" panose="020B0606020202030204" pitchFamily="34" charset="0"/>
                <a:cs typeface="Arial Narrow" panose="020B0606020202030204" pitchFamily="34" charset="0"/>
                <a:sym typeface="+mn-ea"/>
              </a:rPr>
              <a:t>», além de traduzir uma necessidade e uma vontade do reforço das relações económicas, comerciais, </a:t>
            </a:r>
            <a:r>
              <a:rPr lang="pt-PT" altLang="en-US" sz="1100" dirty="0" smtClean="0">
                <a:latin typeface="Arial Narrow" panose="020B0606020202030204" pitchFamily="34" charset="0"/>
                <a:ea typeface="Verdana" panose="020B0604030504040204" pitchFamily="34" charset="0"/>
                <a:cs typeface="Verdana" panose="020B0604030504040204" pitchFamily="34" charset="0"/>
                <a:sym typeface="+mn-ea"/>
              </a:rPr>
              <a:t>o</a:t>
            </a:r>
            <a:r>
              <a:rPr lang="pt-PT" sz="1100" dirty="0" smtClean="0">
                <a:latin typeface="Arial Narrow" panose="020B0606020202030204" pitchFamily="34" charset="0"/>
                <a:ea typeface="Verdana" panose="020B0604030504040204" pitchFamily="34" charset="0"/>
                <a:cs typeface="Verdana" panose="020B0604030504040204" pitchFamily="34" charset="0"/>
                <a:sym typeface="+mn-ea"/>
              </a:rPr>
              <a:t>s </a:t>
            </a:r>
            <a:r>
              <a:rPr lang="pt-PT" sz="1100" dirty="0">
                <a:latin typeface="Arial Narrow" panose="020B0606020202030204" pitchFamily="34" charset="0"/>
                <a:ea typeface="Verdana" panose="020B0604030504040204" pitchFamily="34" charset="0"/>
                <a:cs typeface="Verdana" panose="020B0604030504040204" pitchFamily="34" charset="0"/>
                <a:sym typeface="+mn-ea"/>
              </a:rPr>
              <a:t>5 Países Africanos de Língua Oficial Portuguesa (</a:t>
            </a:r>
            <a:r>
              <a:rPr lang="pt-PT" sz="1100" i="1" dirty="0">
                <a:latin typeface="Arial Narrow" panose="020B0606020202030204" pitchFamily="34" charset="0"/>
                <a:ea typeface="Verdana" panose="020B0604030504040204" pitchFamily="34" charset="0"/>
                <a:cs typeface="Verdana" panose="020B0604030504040204" pitchFamily="34" charset="0"/>
                <a:sym typeface="+mn-ea"/>
              </a:rPr>
              <a:t>PALOP</a:t>
            </a:r>
            <a:r>
              <a:rPr lang="pt-PT" sz="1100" dirty="0">
                <a:latin typeface="Arial Narrow" panose="020B0606020202030204" pitchFamily="34" charset="0"/>
                <a:ea typeface="Verdana" panose="020B0604030504040204" pitchFamily="34" charset="0"/>
                <a:cs typeface="Verdana" panose="020B0604030504040204" pitchFamily="34" charset="0"/>
                <a:sym typeface="+mn-ea"/>
              </a:rPr>
              <a:t>): Angola; Cabo Verde; Guiné Bissau; Moçambique e São Tomé e Príncipe, partilham uma língua e uma história comum de mais de 5 séculos. Angola, Moçambique e São Tomé e Principe oferecem </a:t>
            </a:r>
            <a:r>
              <a:rPr lang="pt-PT" sz="1100" dirty="0" smtClean="0">
                <a:latin typeface="Arial Narrow" panose="020B0606020202030204" pitchFamily="34" charset="0"/>
                <a:ea typeface="Verdana" panose="020B0604030504040204" pitchFamily="34" charset="0"/>
                <a:cs typeface="Verdana" panose="020B0604030504040204" pitchFamily="34" charset="0"/>
                <a:sym typeface="+mn-ea"/>
              </a:rPr>
              <a:t>a Cabo </a:t>
            </a:r>
            <a:r>
              <a:rPr lang="pt-PT" sz="1100" dirty="0">
                <a:latin typeface="Arial Narrow" panose="020B0606020202030204" pitchFamily="34" charset="0"/>
                <a:ea typeface="Verdana" panose="020B0604030504040204" pitchFamily="34" charset="0"/>
                <a:cs typeface="Verdana" panose="020B0604030504040204" pitchFamily="34" charset="0"/>
                <a:sym typeface="+mn-ea"/>
              </a:rPr>
              <a:t>Verde </a:t>
            </a:r>
            <a:r>
              <a:rPr lang="pt-PT" sz="1100" dirty="0" smtClean="0">
                <a:latin typeface="Arial Narrow" panose="020B0606020202030204" pitchFamily="34" charset="0"/>
                <a:ea typeface="Verdana" panose="020B0604030504040204" pitchFamily="34" charset="0"/>
                <a:cs typeface="Verdana" panose="020B0604030504040204" pitchFamily="34" charset="0"/>
                <a:sym typeface="+mn-ea"/>
              </a:rPr>
              <a:t>e aos países parceiros de Cabo Verde </a:t>
            </a:r>
            <a:r>
              <a:rPr lang="pt-PT" sz="1100" dirty="0" smtClean="0">
                <a:latin typeface="Arial Narrow" panose="020B0606020202030204" pitchFamily="34" charset="0"/>
                <a:cs typeface="Verdana" panose="020B0604030504040204" pitchFamily="34" charset="0"/>
                <a:sym typeface="+mn-ea"/>
              </a:rPr>
              <a:t>p</a:t>
            </a:r>
            <a:r>
              <a:rPr lang="pt-PT" altLang="en-US" sz="1100" dirty="0" smtClean="0">
                <a:latin typeface="Arial Narrow" panose="020B0606020202030204" pitchFamily="34" charset="0"/>
                <a:cs typeface="Arial Narrow" panose="020B0606020202030204" pitchFamily="34" charset="0"/>
                <a:sym typeface="+mn-ea"/>
              </a:rPr>
              <a:t>osições </a:t>
            </a:r>
            <a:r>
              <a:rPr lang="pt-PT" altLang="en-US" sz="1100" dirty="0">
                <a:latin typeface="Arial Narrow" panose="020B0606020202030204" pitchFamily="34" charset="0"/>
                <a:cs typeface="Arial Narrow" panose="020B0606020202030204" pitchFamily="34" charset="0"/>
                <a:sym typeface="+mn-ea"/>
              </a:rPr>
              <a:t>nas regiões económicas </a:t>
            </a:r>
            <a:r>
              <a:rPr lang="pt-PT" sz="1100" dirty="0">
                <a:latin typeface="Arial Narrow" panose="020B0606020202030204" pitchFamily="34" charset="0"/>
                <a:ea typeface="Verdana" panose="020B0604030504040204" pitchFamily="34" charset="0"/>
                <a:cs typeface="Verdana" panose="020B0604030504040204" pitchFamily="34" charset="0"/>
                <a:sym typeface="+mn-ea"/>
              </a:rPr>
              <a:t>de maior relevância no continente africano (</a:t>
            </a:r>
            <a:r>
              <a:rPr lang="pt-PT" sz="1100" i="1" dirty="0">
                <a:latin typeface="Arial Narrow" panose="020B0606020202030204" pitchFamily="34" charset="0"/>
                <a:ea typeface="Verdana" panose="020B0604030504040204" pitchFamily="34" charset="0"/>
                <a:cs typeface="Verdana" panose="020B0604030504040204" pitchFamily="34" charset="0"/>
                <a:sym typeface="+mn-ea"/>
              </a:rPr>
              <a:t>SADC, </a:t>
            </a:r>
            <a:r>
              <a:rPr lang="pt-PT" altLang="en-US" sz="1100" i="1" dirty="0">
                <a:latin typeface="Arial Narrow" panose="020B0606020202030204" pitchFamily="34" charset="0"/>
              </a:rPr>
              <a:t>CEEAC e </a:t>
            </a:r>
            <a:r>
              <a:rPr lang="pt-PT" altLang="en-US" sz="1100" i="1" dirty="0">
                <a:latin typeface="Arial Narrow" panose="020B0606020202030204" pitchFamily="34" charset="0"/>
                <a:cs typeface="Arial Narrow" panose="020B0606020202030204" pitchFamily="34" charset="0"/>
                <a:sym typeface="+mn-ea"/>
              </a:rPr>
              <a:t>CEMAC</a:t>
            </a:r>
            <a:r>
              <a:rPr lang="pt-PT" altLang="en-US" sz="1100" dirty="0">
                <a:latin typeface="Arial Narrow" panose="020B0606020202030204" pitchFamily="34" charset="0"/>
                <a:sym typeface="+mn-ea"/>
              </a:rPr>
              <a:t>)</a:t>
            </a:r>
            <a:r>
              <a:rPr lang="pt-PT" sz="1100" dirty="0">
                <a:latin typeface="Arial Narrow" panose="020B0606020202030204" pitchFamily="34" charset="0"/>
                <a:ea typeface="Verdana" panose="020B0604030504040204" pitchFamily="34" charset="0"/>
                <a:cs typeface="Verdana" panose="020B0604030504040204" pitchFamily="34" charset="0"/>
                <a:sym typeface="+mn-ea"/>
              </a:rPr>
              <a:t> , possibilitando deste modo uma integração plena de Cabo Verde  na </a:t>
            </a:r>
            <a:r>
              <a:rPr lang="pt-PT" sz="1100" dirty="0">
                <a:latin typeface="Arial Narrow" panose="020B0606020202030204" pitchFamily="34" charset="0"/>
              </a:rPr>
              <a:t>AfCFTA -Zona de Comércio Livre Continental </a:t>
            </a:r>
            <a:r>
              <a:rPr lang="pt-PT" sz="1100" dirty="0" smtClean="0">
                <a:latin typeface="Arial Narrow" panose="020B0606020202030204" pitchFamily="34" charset="0"/>
              </a:rPr>
              <a:t>Africana</a:t>
            </a:r>
            <a:r>
              <a:rPr lang="pt-PT" sz="1100" dirty="0" smtClean="0">
                <a:latin typeface="Arial Narrow" panose="020B0606020202030204" pitchFamily="34" charset="0"/>
                <a:ea typeface="Verdana" panose="020B0604030504040204" pitchFamily="34" charset="0"/>
                <a:cs typeface="Verdana" panose="020B0604030504040204" pitchFamily="34" charset="0"/>
                <a:sym typeface="+mn-ea"/>
              </a:rPr>
              <a:t>. </a:t>
            </a:r>
            <a:r>
              <a:rPr lang="pt-PT" sz="1100" dirty="0">
                <a:latin typeface="Arial Narrow" panose="020B0606020202030204" pitchFamily="34" charset="0"/>
                <a:ea typeface="Verdana" panose="020B0604030504040204" pitchFamily="34" charset="0"/>
                <a:cs typeface="Verdana" panose="020B0604030504040204" pitchFamily="34" charset="0"/>
                <a:sym typeface="+mn-ea"/>
              </a:rPr>
              <a:t>De igual modo Cabo Verde oferece a esses países a</a:t>
            </a:r>
            <a:r>
              <a:rPr lang="pt-PT" sz="1100" dirty="0">
                <a:latin typeface="Arial Narrow" panose="020B0606020202030204" pitchFamily="34" charset="0"/>
                <a:cs typeface="Verdana" panose="020B0604030504040204" pitchFamily="34" charset="0"/>
                <a:sym typeface="+mn-ea"/>
              </a:rPr>
              <a:t> p</a:t>
            </a:r>
            <a:r>
              <a:rPr lang="pt-PT" altLang="en-US" sz="1100" dirty="0">
                <a:latin typeface="Arial Narrow" panose="020B0606020202030204" pitchFamily="34" charset="0"/>
                <a:cs typeface="Arial Narrow" panose="020B0606020202030204" pitchFamily="34" charset="0"/>
                <a:sym typeface="+mn-ea"/>
              </a:rPr>
              <a:t>osição na relevante região económica da </a:t>
            </a:r>
            <a:r>
              <a:rPr lang="pt-PT" altLang="en-US" sz="1100" i="1" dirty="0">
                <a:latin typeface="Arial Narrow" panose="020B0606020202030204" pitchFamily="34" charset="0"/>
                <a:cs typeface="Arial Narrow" panose="020B0606020202030204" pitchFamily="34" charset="0"/>
                <a:sym typeface="+mn-ea"/>
              </a:rPr>
              <a:t>CEDEAO</a:t>
            </a:r>
            <a:r>
              <a:rPr lang="pt-PT" altLang="en-US" sz="1100" dirty="0">
                <a:latin typeface="Arial Narrow" panose="020B0606020202030204" pitchFamily="34" charset="0"/>
                <a:cs typeface="Arial Narrow" panose="020B0606020202030204" pitchFamily="34" charset="0"/>
                <a:sym typeface="+mn-ea"/>
              </a:rPr>
              <a:t>. </a:t>
            </a:r>
            <a:r>
              <a:rPr lang="pt-PT" altLang="en-US" sz="1100" dirty="0" smtClean="0">
                <a:latin typeface="Arial Narrow" panose="020B0606020202030204" pitchFamily="34" charset="0"/>
                <a:cs typeface="Arial Narrow" panose="020B0606020202030204" pitchFamily="34" charset="0"/>
                <a:sym typeface="+mn-ea"/>
              </a:rPr>
              <a:t>Este Painel visa assim a exploração desse potencial do mercado continental africano e o reforço das sinergias entre esses país, sendo a Guiné Equatorial parte integrante deste processo, quer pela partilha de língua, quer por integrar um bloco económico comum com aqueles: a </a:t>
            </a:r>
            <a:r>
              <a:rPr lang="pt-PT" altLang="en-US" sz="1100" i="1" dirty="0" smtClean="0">
                <a:latin typeface="Arial Narrow" panose="020B0606020202030204" pitchFamily="34" charset="0"/>
                <a:cs typeface="Arial Narrow" panose="020B0606020202030204" pitchFamily="34" charset="0"/>
                <a:sym typeface="+mn-ea"/>
              </a:rPr>
              <a:t>CPLP</a:t>
            </a:r>
            <a:r>
              <a:rPr lang="pt-PT" altLang="en-US" sz="1100" dirty="0" smtClean="0">
                <a:latin typeface="Arial Narrow" panose="020B0606020202030204" pitchFamily="34" charset="0"/>
                <a:cs typeface="Arial Narrow" panose="020B0606020202030204" pitchFamily="34" charset="0"/>
                <a:sym typeface="+mn-ea"/>
              </a:rPr>
              <a:t> - Comunidade de Países de Língua Portuguesa.</a:t>
            </a:r>
            <a:endParaRPr lang="pt-PT" sz="1100" i="1" dirty="0" smtClean="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7" name="TextBox 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13</a:t>
            </a:fld>
            <a:endParaRPr lang="fr-FR" altLang="pt-PT" sz="800" b="1" i="1" u="sng" dirty="0" smtClean="0">
              <a:solidFill>
                <a:srgbClr val="00B4B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779733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1242517"/>
            <a:ext cx="6120680" cy="6617196"/>
          </a:xfrm>
          <a:prstGeom prst="rect">
            <a:avLst/>
          </a:prstGeom>
          <a:noFill/>
        </p:spPr>
        <p:txBody>
          <a:bodyPr wrap="square" rtlCol="0">
            <a:spAutoFit/>
          </a:bodyPr>
          <a:lstStyle/>
          <a:p>
            <a:r>
              <a:rPr lang="pt-PT" sz="1200" dirty="0" smtClean="0">
                <a:solidFill>
                  <a:schemeClr val="accent5">
                    <a:lumMod val="60000"/>
                    <a:lumOff val="40000"/>
                  </a:schemeClr>
                </a:solidFill>
                <a:latin typeface="Arial Narrow" panose="020B0606020202030204" pitchFamily="34" charset="0"/>
              </a:rPr>
              <a:t>TERMOS DE REFERÊNCIA DO FÓRUM EMPRESARIAL</a:t>
            </a:r>
          </a:p>
          <a:p>
            <a:r>
              <a:rPr lang="pt-PT" sz="1200" dirty="0" smtClean="0">
                <a:solidFill>
                  <a:schemeClr val="accent5">
                    <a:lumMod val="60000"/>
                    <a:lumOff val="40000"/>
                  </a:schemeClr>
                </a:solidFill>
                <a:latin typeface="Arial Narrow" panose="020B0606020202030204" pitchFamily="34" charset="0"/>
              </a:rPr>
              <a:t>3. ORGANIZAÇÃO DO FÓRUM EMPRESARIAL</a:t>
            </a:r>
          </a:p>
          <a:p>
            <a:pPr>
              <a:lnSpc>
                <a:spcPts val="1200"/>
              </a:lnSpc>
            </a:pPr>
            <a:endParaRPr lang="pt-PT" sz="1100" i="1"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3.2.10. </a:t>
            </a:r>
            <a:r>
              <a:rPr lang="pt-PT" sz="1100" b="1" dirty="0">
                <a:latin typeface="Arial Narrow" panose="020B0606020202030204" pitchFamily="34" charset="0"/>
              </a:rPr>
              <a:t>Sequência </a:t>
            </a:r>
            <a:r>
              <a:rPr lang="pt-PT" sz="1100" b="1" dirty="0" smtClean="0">
                <a:latin typeface="Arial Narrow" panose="020B0606020202030204" pitchFamily="34" charset="0"/>
              </a:rPr>
              <a:t>10</a:t>
            </a:r>
            <a:r>
              <a:rPr lang="pt-PT" sz="1100" b="1" i="1" dirty="0" smtClean="0">
                <a:latin typeface="Arial Narrow" panose="020B0606020202030204" pitchFamily="34" charset="0"/>
              </a:rPr>
              <a:t>: </a:t>
            </a:r>
            <a:r>
              <a:rPr lang="pt-PT" altLang="en-US" sz="1100" b="1" dirty="0" smtClean="0">
                <a:latin typeface="Arial Narrow" panose="020B0606020202030204" pitchFamily="34" charset="0"/>
                <a:cs typeface="Arial Narrow" panose="020B0606020202030204" pitchFamily="34" charset="0"/>
                <a:sym typeface="+mn-ea"/>
              </a:rPr>
              <a:t>Sessão de Encerramento e Comunicação</a:t>
            </a:r>
            <a:endParaRPr lang="pt-PT" altLang="en-US" sz="1100" b="1" dirty="0">
              <a:latin typeface="Arial Narrow" panose="020B0606020202030204" pitchFamily="34" charset="0"/>
              <a:cs typeface="Arial Narrow" panose="020B0606020202030204" pitchFamily="34" charset="0"/>
              <a:sym typeface="+mn-ea"/>
            </a:endParaRPr>
          </a:p>
          <a:p>
            <a:pPr>
              <a:lnSpc>
                <a:spcPts val="1200"/>
              </a:lnSpc>
            </a:pPr>
            <a:r>
              <a:rPr lang="pt-PT" altLang="en-US" sz="1100" dirty="0" smtClean="0">
                <a:latin typeface="Arial Narrow" panose="020B0606020202030204" pitchFamily="34" charset="0"/>
                <a:cs typeface="Arial Narrow" panose="020B0606020202030204" pitchFamily="34" charset="0"/>
                <a:sym typeface="+mn-ea"/>
              </a:rPr>
              <a:t>Durante esta sessão de encerramento, </a:t>
            </a:r>
            <a:r>
              <a:rPr lang="pt-PT" altLang="en-US" sz="1100" dirty="0">
                <a:latin typeface="Arial Narrow" panose="020B0606020202030204" pitchFamily="34" charset="0"/>
                <a:cs typeface="Arial Narrow" panose="020B0606020202030204" pitchFamily="34" charset="0"/>
                <a:sym typeface="+mn-ea"/>
              </a:rPr>
              <a:t>uma breve síntese das conclusões </a:t>
            </a:r>
            <a:r>
              <a:rPr lang="pt-PT" altLang="en-US" sz="1100" dirty="0" smtClean="0">
                <a:latin typeface="Arial Narrow" panose="020B0606020202030204" pitchFamily="34" charset="0"/>
                <a:cs typeface="Arial Narrow" panose="020B0606020202030204" pitchFamily="34" charset="0"/>
                <a:sym typeface="+mn-ea"/>
              </a:rPr>
              <a:t>do Fórum Empresarial será apresentado </a:t>
            </a:r>
            <a:r>
              <a:rPr lang="pt-PT" altLang="en-US" sz="1100" dirty="0">
                <a:latin typeface="Arial Narrow" panose="020B0606020202030204" pitchFamily="34" charset="0"/>
                <a:cs typeface="Arial Narrow" panose="020B0606020202030204" pitchFamily="34" charset="0"/>
                <a:sym typeface="+mn-ea"/>
              </a:rPr>
              <a:t>com comentários </a:t>
            </a:r>
            <a:r>
              <a:rPr lang="pt-PT" altLang="en-US" sz="1100" dirty="0" smtClean="0">
                <a:latin typeface="Arial Narrow" panose="020B0606020202030204" pitchFamily="34" charset="0"/>
                <a:cs typeface="Arial Narrow" panose="020B0606020202030204" pitchFamily="34" charset="0"/>
                <a:sym typeface="+mn-ea"/>
              </a:rPr>
              <a:t>e com uma alocução de cerimónia </a:t>
            </a:r>
            <a:r>
              <a:rPr lang="pt-PT" altLang="en-US" sz="1100" dirty="0">
                <a:latin typeface="Arial Narrow" panose="020B0606020202030204" pitchFamily="34" charset="0"/>
                <a:cs typeface="Arial Narrow" panose="020B0606020202030204" pitchFamily="34" charset="0"/>
                <a:sym typeface="+mn-ea"/>
              </a:rPr>
              <a:t>de encerramento</a:t>
            </a:r>
            <a:r>
              <a:rPr lang="pt-PT" altLang="en-US" sz="1100" dirty="0" smtClean="0">
                <a:latin typeface="Arial Narrow" panose="020B0606020202030204" pitchFamily="34" charset="0"/>
                <a:cs typeface="Arial Narrow" panose="020B0606020202030204" pitchFamily="34" charset="0"/>
                <a:sym typeface="+mn-ea"/>
              </a:rPr>
              <a:t>. </a:t>
            </a:r>
          </a:p>
          <a:p>
            <a:pPr>
              <a:lnSpc>
                <a:spcPts val="1200"/>
              </a:lnSpc>
            </a:pPr>
            <a:endParaRPr lang="pt-PT" altLang="en-US" sz="1100" dirty="0">
              <a:latin typeface="Arial Narrow" panose="020B0606020202030204" pitchFamily="34" charset="0"/>
              <a:cs typeface="Arial Narrow" panose="020B0606020202030204" pitchFamily="34" charset="0"/>
              <a:sym typeface="+mn-ea"/>
            </a:endParaRPr>
          </a:p>
          <a:p>
            <a:pPr>
              <a:lnSpc>
                <a:spcPts val="1200"/>
              </a:lnSpc>
            </a:pPr>
            <a:r>
              <a:rPr lang="pt-PT" altLang="en-US" sz="1100" dirty="0" smtClean="0">
                <a:latin typeface="Arial Narrow" panose="020B0606020202030204" pitchFamily="34" charset="0"/>
                <a:cs typeface="Arial Narrow" panose="020B0606020202030204" pitchFamily="34" charset="0"/>
                <a:sym typeface="+mn-ea"/>
              </a:rPr>
              <a:t>No final da Sessão haverá lugar uma conferência </a:t>
            </a:r>
            <a:r>
              <a:rPr lang="pt-PT" altLang="en-US" sz="1100" dirty="0">
                <a:latin typeface="Arial Narrow" panose="020B0606020202030204" pitchFamily="34" charset="0"/>
                <a:cs typeface="Arial Narrow" panose="020B0606020202030204" pitchFamily="34" charset="0"/>
                <a:sym typeface="+mn-ea"/>
              </a:rPr>
              <a:t>de imprensa </a:t>
            </a:r>
            <a:r>
              <a:rPr lang="pt-PT" altLang="en-US" sz="1100" dirty="0" smtClean="0">
                <a:latin typeface="Arial Narrow" panose="020B0606020202030204" pitchFamily="34" charset="0"/>
                <a:cs typeface="Arial Narrow" panose="020B0606020202030204" pitchFamily="34" charset="0"/>
                <a:sym typeface="+mn-ea"/>
              </a:rPr>
              <a:t>em que intervirão um representante das delegações externas e determinados participantes.</a:t>
            </a:r>
          </a:p>
          <a:p>
            <a:pPr>
              <a:lnSpc>
                <a:spcPts val="1200"/>
              </a:lnSpc>
            </a:pPr>
            <a:endParaRPr lang="pt-PT" altLang="en-US" sz="1100" dirty="0">
              <a:latin typeface="Arial Narrow" panose="020B0606020202030204" pitchFamily="34" charset="0"/>
              <a:cs typeface="Arial Narrow" panose="020B0606020202030204" pitchFamily="34" charset="0"/>
              <a:sym typeface="+mn-ea"/>
            </a:endParaRPr>
          </a:p>
          <a:p>
            <a:pPr>
              <a:lnSpc>
                <a:spcPts val="1200"/>
              </a:lnSpc>
            </a:pPr>
            <a:r>
              <a:rPr lang="pt-PT" sz="1100" b="1" i="1" dirty="0" smtClean="0">
                <a:latin typeface="Arial Narrow" panose="020B0606020202030204" pitchFamily="34" charset="0"/>
              </a:rPr>
              <a:t>3.2.11. </a:t>
            </a:r>
            <a:r>
              <a:rPr lang="pt-PT" sz="1100" b="1" dirty="0">
                <a:latin typeface="Arial Narrow" panose="020B0606020202030204" pitchFamily="34" charset="0"/>
              </a:rPr>
              <a:t>Sequência </a:t>
            </a:r>
            <a:r>
              <a:rPr lang="pt-PT" sz="1100" b="1" dirty="0" smtClean="0">
                <a:latin typeface="Arial Narrow" panose="020B0606020202030204" pitchFamily="34" charset="0"/>
              </a:rPr>
              <a:t>11</a:t>
            </a:r>
            <a:r>
              <a:rPr lang="pt-PT" sz="1100" b="1" i="1" dirty="0" smtClean="0">
                <a:latin typeface="Arial Narrow" panose="020B0606020202030204" pitchFamily="34" charset="0"/>
              </a:rPr>
              <a:t>: </a:t>
            </a:r>
            <a:r>
              <a:rPr lang="pt-PT" altLang="en-US" sz="1100" b="1" dirty="0" smtClean="0">
                <a:latin typeface="Arial Narrow" panose="020B0606020202030204" pitchFamily="34" charset="0"/>
                <a:cs typeface="Arial Narrow" panose="020B0606020202030204" pitchFamily="34" charset="0"/>
                <a:sym typeface="+mn-ea"/>
              </a:rPr>
              <a:t>Jantar de Gala</a:t>
            </a:r>
            <a:endParaRPr lang="pt-PT" altLang="en-US" sz="1100" b="1" dirty="0">
              <a:latin typeface="Arial Narrow" panose="020B0606020202030204" pitchFamily="34" charset="0"/>
              <a:cs typeface="Arial Narrow" panose="020B0606020202030204" pitchFamily="34" charset="0"/>
              <a:sym typeface="+mn-ea"/>
            </a:endParaRPr>
          </a:p>
          <a:p>
            <a:pPr algn="just">
              <a:lnSpc>
                <a:spcPts val="1200"/>
              </a:lnSpc>
            </a:pPr>
            <a:r>
              <a:rPr lang="pt-PT" altLang="en-US" sz="1100" dirty="0" smtClean="0">
                <a:latin typeface="Arial Narrow" panose="020B0606020202030204" pitchFamily="34" charset="0"/>
                <a:cs typeface="Arial Narrow" panose="020B0606020202030204" pitchFamily="34" charset="0"/>
                <a:sym typeface="+mn-ea"/>
              </a:rPr>
              <a:t>Um jantar de Gala com a participação de todos os participantes no evento e convidados a nível de instituições nacionais e internacionais presentes em Cabo Verde assim como individualidades.</a:t>
            </a:r>
          </a:p>
          <a:p>
            <a:pPr algn="just">
              <a:lnSpc>
                <a:spcPts val="1200"/>
              </a:lnSpc>
            </a:pPr>
            <a:endParaRPr lang="pt-PT" altLang="en-US" sz="1100" dirty="0">
              <a:latin typeface="Arial Narrow" panose="020B0606020202030204" pitchFamily="34" charset="0"/>
              <a:cs typeface="Arial Narrow" panose="020B0606020202030204" pitchFamily="34" charset="0"/>
              <a:sym typeface="+mn-ea"/>
            </a:endParaRPr>
          </a:p>
          <a:p>
            <a:pPr algn="just">
              <a:lnSpc>
                <a:spcPts val="1200"/>
              </a:lnSpc>
            </a:pPr>
            <a:r>
              <a:rPr lang="pt-PT" altLang="en-US" sz="1100" dirty="0" smtClean="0">
                <a:latin typeface="Arial Narrow" panose="020B0606020202030204" pitchFamily="34" charset="0"/>
                <a:cs typeface="Arial Narrow" panose="020B0606020202030204" pitchFamily="34" charset="0"/>
                <a:sym typeface="+mn-ea"/>
              </a:rPr>
              <a:t>Esta sequência permitirá uma socialização entre todos os presentes como permitirá estabelecemento de redes que vigorará pós o evento.</a:t>
            </a:r>
          </a:p>
          <a:p>
            <a:pPr algn="just">
              <a:lnSpc>
                <a:spcPts val="1200"/>
              </a:lnSpc>
            </a:pPr>
            <a:endParaRPr lang="pt-PT" altLang="en-US" sz="1100" dirty="0" smtClean="0">
              <a:latin typeface="Arial Narrow" panose="020B0606020202030204" pitchFamily="34" charset="0"/>
              <a:cs typeface="Arial Narrow" panose="020B0606020202030204" pitchFamily="34" charset="0"/>
              <a:sym typeface="+mn-ea"/>
            </a:endParaRPr>
          </a:p>
          <a:p>
            <a:pPr algn="just">
              <a:lnSpc>
                <a:spcPts val="1200"/>
              </a:lnSpc>
            </a:pPr>
            <a:r>
              <a:rPr lang="pt-PT" sz="1100" b="1" i="1" dirty="0" smtClean="0">
                <a:latin typeface="Arial Narrow" panose="020B0606020202030204" pitchFamily="34" charset="0"/>
              </a:rPr>
              <a:t>4. </a:t>
            </a:r>
            <a:r>
              <a:rPr lang="pt-PT" sz="1100" b="1" dirty="0">
                <a:latin typeface="Arial Narrow" panose="020B0606020202030204" pitchFamily="34" charset="0"/>
                <a:cs typeface="Arial Narrow" panose="020B0606020202030204" pitchFamily="34" charset="0"/>
                <a:sym typeface="+mn-ea"/>
              </a:rPr>
              <a:t>Ronda / Rodada de </a:t>
            </a:r>
            <a:r>
              <a:rPr lang="pt-PT" sz="1100" b="1" dirty="0" smtClean="0">
                <a:latin typeface="Arial Narrow" panose="020B0606020202030204" pitchFamily="34" charset="0"/>
                <a:cs typeface="Arial Narrow" panose="020B0606020202030204" pitchFamily="34" charset="0"/>
                <a:sym typeface="+mn-ea"/>
              </a:rPr>
              <a:t>Negócios</a:t>
            </a:r>
            <a:endParaRPr lang="pt-PT" altLang="en-US" sz="1100" b="1" dirty="0">
              <a:latin typeface="Arial Narrow" panose="020B0606020202030204" pitchFamily="34" charset="0"/>
              <a:cs typeface="Arial Narrow" panose="020B0606020202030204" pitchFamily="34" charset="0"/>
              <a:sym typeface="+mn-ea"/>
            </a:endParaRPr>
          </a:p>
          <a:p>
            <a:pPr algn="just">
              <a:lnSpc>
                <a:spcPts val="1200"/>
              </a:lnSpc>
            </a:pPr>
            <a:r>
              <a:rPr lang="pt-PT" sz="1100" dirty="0">
                <a:latin typeface="Arial Narrow" panose="020B0606020202030204" pitchFamily="34" charset="0"/>
                <a:cs typeface="Arial Narrow" panose="020B0606020202030204" pitchFamily="34" charset="0"/>
              </a:rPr>
              <a:t>Uma </a:t>
            </a:r>
            <a:r>
              <a:rPr lang="pt-PT" sz="1100" dirty="0">
                <a:latin typeface="Arial Narrow" panose="020B0606020202030204" pitchFamily="34" charset="0"/>
                <a:cs typeface="Arial Narrow" panose="020B0606020202030204" pitchFamily="34" charset="0"/>
                <a:sym typeface="+mn-ea"/>
              </a:rPr>
              <a:t>Ronda / Rodada de Negócios, previamente programado, </a:t>
            </a:r>
            <a:r>
              <a:rPr lang="pt-PT" sz="1100" dirty="0" smtClean="0">
                <a:latin typeface="Arial Narrow" panose="020B0606020202030204" pitchFamily="34" charset="0"/>
                <a:cs typeface="Arial Narrow" panose="020B0606020202030204" pitchFamily="34" charset="0"/>
                <a:sym typeface="+mn-ea"/>
              </a:rPr>
              <a:t>haverá lugar no </a:t>
            </a:r>
            <a:r>
              <a:rPr lang="pt-PT" sz="1100" dirty="0">
                <a:latin typeface="Arial Narrow" panose="020B0606020202030204" pitchFamily="34" charset="0"/>
                <a:cs typeface="Arial Narrow" panose="020B0606020202030204" pitchFamily="34" charset="0"/>
                <a:sym typeface="+mn-ea"/>
              </a:rPr>
              <a:t>dia 19 de Março de 2022.</a:t>
            </a:r>
            <a:r>
              <a:rPr lang="pt-PT" sz="1100" dirty="0">
                <a:latin typeface="Arial Narrow" panose="020B0606020202030204" pitchFamily="34" charset="0"/>
                <a:cs typeface="Arial Narrow" panose="020B0606020202030204" pitchFamily="34" charset="0"/>
              </a:rPr>
              <a:t> </a:t>
            </a:r>
            <a:r>
              <a:rPr lang="pt-PT" sz="1100" dirty="0">
                <a:latin typeface="Arial Narrow" panose="020B0606020202030204" pitchFamily="34" charset="0"/>
                <a:sym typeface="+mn-ea"/>
              </a:rPr>
              <a:t>Cada empresa participante terá um período de tempo, previamente definido, destinado a apresentação dos respectivos produtos, serviços e oportunidades de parcerias de negócios que as mesmas queiram submeter aos demais presentes, e de igual modo apresentação de </a:t>
            </a:r>
            <a:r>
              <a:rPr lang="pt-PT" sz="1100" i="1" dirty="0">
                <a:latin typeface="Arial Narrow" panose="020B0606020202030204" pitchFamily="34" charset="0"/>
                <a:sym typeface="+mn-ea"/>
              </a:rPr>
              <a:t>SPIN-OFFs</a:t>
            </a:r>
            <a:r>
              <a:rPr lang="pt-PT" sz="1100" dirty="0" smtClean="0">
                <a:latin typeface="Arial Narrow" panose="020B0606020202030204" pitchFamily="34" charset="0"/>
                <a:sym typeface="+mn-ea"/>
              </a:rPr>
              <a:t>.</a:t>
            </a:r>
          </a:p>
          <a:p>
            <a:pPr algn="just">
              <a:lnSpc>
                <a:spcPts val="1200"/>
              </a:lnSpc>
            </a:pPr>
            <a:endParaRPr lang="pt-PT" sz="1100" dirty="0">
              <a:latin typeface="Arial Narrow" panose="020B0606020202030204" pitchFamily="34" charset="0"/>
              <a:sym typeface="+mn-ea"/>
            </a:endParaRPr>
          </a:p>
          <a:p>
            <a:pPr algn="just">
              <a:lnSpc>
                <a:spcPts val="1200"/>
              </a:lnSpc>
            </a:pPr>
            <a:r>
              <a:rPr lang="pt-PT" sz="1100" dirty="0">
                <a:latin typeface="Arial Narrow" panose="020B0606020202030204" pitchFamily="34" charset="0"/>
                <a:sym typeface="+mn-ea"/>
              </a:rPr>
              <a:t>A Ronda / Rodada  de Negócios </a:t>
            </a:r>
            <a:r>
              <a:rPr lang="pt-PT" sz="1100" dirty="0" smtClean="0">
                <a:latin typeface="Arial Narrow" panose="020B0606020202030204" pitchFamily="34" charset="0"/>
                <a:sym typeface="+mn-ea"/>
              </a:rPr>
              <a:t>incluirá </a:t>
            </a:r>
            <a:r>
              <a:rPr lang="pt-PT" sz="1100" dirty="0">
                <a:latin typeface="Arial Narrow" panose="020B0606020202030204" pitchFamily="34" charset="0"/>
                <a:sym typeface="+mn-ea"/>
              </a:rPr>
              <a:t>reuniões entre executivos de empresas e empreendedores provenientes de diferentes regiões, designadamente da América, de África, da Europa e de outras origens, assim como apresentação de produtos, serviços e oportunidades de parceriais empresariais. </a:t>
            </a:r>
          </a:p>
          <a:p>
            <a:pPr algn="just">
              <a:lnSpc>
                <a:spcPts val="1200"/>
              </a:lnSpc>
            </a:pPr>
            <a:endParaRPr lang="pt-PT" sz="1100" dirty="0">
              <a:latin typeface="Arial Narrow" panose="020B0606020202030204" pitchFamily="34" charset="0"/>
              <a:sym typeface="+mn-ea"/>
            </a:endParaRPr>
          </a:p>
          <a:p>
            <a:pPr algn="just">
              <a:lnSpc>
                <a:spcPts val="1200"/>
              </a:lnSpc>
            </a:pPr>
            <a:r>
              <a:rPr lang="pt-PT" sz="1100" dirty="0">
                <a:latin typeface="Arial Narrow" panose="020B0606020202030204" pitchFamily="34" charset="0"/>
                <a:sym typeface="+mn-ea"/>
              </a:rPr>
              <a:t>As áreas de interesse são, entre outras, </a:t>
            </a:r>
            <a:r>
              <a:rPr lang="pt-PT" sz="1100" dirty="0" smtClean="0">
                <a:latin typeface="Arial Narrow" panose="020B0606020202030204" pitchFamily="34" charset="0"/>
                <a:sym typeface="+mn-ea"/>
              </a:rPr>
              <a:t>a </a:t>
            </a:r>
            <a:r>
              <a:rPr lang="pt-PT" sz="1100" dirty="0">
                <a:latin typeface="Arial Narrow" panose="020B0606020202030204" pitchFamily="34" charset="0"/>
                <a:sym typeface="+mn-ea"/>
              </a:rPr>
              <a:t>oferta e procura de oportunidades de negócio; oferta e procura de parcerias empresariais e </a:t>
            </a:r>
            <a:r>
              <a:rPr lang="pt-PT" sz="1100" i="1" dirty="0">
                <a:latin typeface="Arial Narrow" panose="020B0606020202030204" pitchFamily="34" charset="0"/>
                <a:sym typeface="+mn-ea"/>
              </a:rPr>
              <a:t>Expertises</a:t>
            </a:r>
            <a:r>
              <a:rPr lang="pt-PT" sz="1100" dirty="0">
                <a:latin typeface="Arial Narrow" panose="020B0606020202030204" pitchFamily="34" charset="0"/>
                <a:sym typeface="+mn-ea"/>
              </a:rPr>
              <a:t>; oferta e procura de produtos (todos os tipos); oferta e procura de serviços (todos os tipos); e oferta e procura de equipamentos (todos os tipos</a:t>
            </a:r>
            <a:r>
              <a:rPr lang="pt-PT" sz="1100" dirty="0" smtClean="0">
                <a:latin typeface="Arial Narrow" panose="020B0606020202030204" pitchFamily="34" charset="0"/>
                <a:sym typeface="+mn-ea"/>
              </a:rPr>
              <a:t>).</a:t>
            </a:r>
          </a:p>
          <a:p>
            <a:pPr algn="just">
              <a:lnSpc>
                <a:spcPts val="1200"/>
              </a:lnSpc>
            </a:pPr>
            <a:endParaRPr lang="pt-PT" sz="1100" dirty="0" smtClean="0">
              <a:latin typeface="Arial Narrow" panose="020B0606020202030204" pitchFamily="34" charset="0"/>
              <a:sym typeface="+mn-ea"/>
            </a:endParaRPr>
          </a:p>
          <a:p>
            <a:pPr algn="just">
              <a:lnSpc>
                <a:spcPts val="1200"/>
              </a:lnSpc>
            </a:pPr>
            <a:r>
              <a:rPr lang="pt-PT" sz="1100" dirty="0" smtClean="0">
                <a:latin typeface="Arial Narrow" panose="020B0606020202030204" pitchFamily="34" charset="0"/>
              </a:rPr>
              <a:t>4.1. </a:t>
            </a:r>
            <a:r>
              <a:rPr lang="pt-PT" sz="1100" b="1" i="1" dirty="0" smtClean="0">
                <a:latin typeface="Arial Narrow" panose="020B0606020202030204" pitchFamily="34" charset="0"/>
              </a:rPr>
              <a:t>Realização </a:t>
            </a:r>
            <a:r>
              <a:rPr lang="pt-PT" sz="1100" b="1" i="1" dirty="0">
                <a:latin typeface="Arial Narrow" panose="020B0606020202030204" pitchFamily="34" charset="0"/>
              </a:rPr>
              <a:t>das reuniões agendadas</a:t>
            </a:r>
          </a:p>
          <a:p>
            <a:pPr algn="just">
              <a:lnSpc>
                <a:spcPts val="1200"/>
              </a:lnSpc>
            </a:pPr>
            <a:r>
              <a:rPr lang="pt-PT" sz="1100" dirty="0">
                <a:latin typeface="Arial Narrow" panose="020B0606020202030204" pitchFamily="34" charset="0"/>
              </a:rPr>
              <a:t>As diferentes reuniões agendadas terão lugar no dia 19 de Março de 2022, no período das 08:15 às 12:30 no local que serão comunicados a todos os inscritos com a devida antecedência.</a:t>
            </a:r>
          </a:p>
          <a:p>
            <a:pPr algn="just">
              <a:lnSpc>
                <a:spcPts val="1200"/>
              </a:lnSpc>
            </a:pPr>
            <a:endParaRPr lang="pt-PT" sz="1100" dirty="0">
              <a:latin typeface="Arial Narrow" panose="020B0606020202030204" pitchFamily="34" charset="0"/>
              <a:sym typeface="+mn-ea"/>
            </a:endParaRPr>
          </a:p>
          <a:p>
            <a:pPr algn="just">
              <a:lnSpc>
                <a:spcPts val="1200"/>
              </a:lnSpc>
            </a:pPr>
            <a:r>
              <a:rPr lang="pt-PT" sz="1100" dirty="0" smtClean="0">
                <a:latin typeface="Arial Narrow" panose="020B0606020202030204" pitchFamily="34" charset="0"/>
                <a:sym typeface="+mn-ea"/>
              </a:rPr>
              <a:t>4.2 </a:t>
            </a:r>
            <a:r>
              <a:rPr lang="pt-PT" sz="1100" b="1" i="1" dirty="0" smtClean="0">
                <a:latin typeface="Arial Narrow" panose="020B0606020202030204" pitchFamily="34" charset="0"/>
              </a:rPr>
              <a:t>Sessão de apresentação de produtos, serviços e oportunidades de parcerias</a:t>
            </a:r>
            <a:endParaRPr lang="pt-PT" sz="1100" dirty="0">
              <a:latin typeface="Arial Narrow" panose="020B0606020202030204" pitchFamily="34" charset="0"/>
            </a:endParaRPr>
          </a:p>
          <a:p>
            <a:pPr algn="just">
              <a:lnSpc>
                <a:spcPts val="1200"/>
              </a:lnSpc>
            </a:pPr>
            <a:r>
              <a:rPr lang="pt-PT" sz="1100" dirty="0" smtClean="0">
                <a:latin typeface="Arial Narrow" panose="020B0606020202030204" pitchFamily="34" charset="0"/>
              </a:rPr>
              <a:t>No </a:t>
            </a:r>
            <a:r>
              <a:rPr lang="pt-PT" sz="1100" dirty="0">
                <a:latin typeface="Arial Narrow" panose="020B0606020202030204" pitchFamily="34" charset="0"/>
              </a:rPr>
              <a:t>dia 19 de Março de 2022, o período das 14:00 às 19:00 é reservado às empresas participantes no Atlantic Business Forum para apresentação dos respectivos </a:t>
            </a:r>
            <a:r>
              <a:rPr lang="pt-PT" sz="1100" dirty="0" smtClean="0">
                <a:latin typeface="Arial Narrow" panose="020B0606020202030204" pitchFamily="34" charset="0"/>
              </a:rPr>
              <a:t>produtos, </a:t>
            </a:r>
            <a:r>
              <a:rPr lang="pt-PT" sz="1100" dirty="0">
                <a:latin typeface="Arial Narrow" panose="020B0606020202030204" pitchFamily="34" charset="0"/>
              </a:rPr>
              <a:t>serviços e disponibilidade para conclusão de parcerias. Cada empresa terá um período de tempo previamente agendado para as referidas apresentações. A Organização se encarrega de organizar as referidas agendas assim como disponibilizará o espaço as sessões de apresentação e comunicará antecipadamente às empresas inscritas a audiência, que terá com base na manifestação de interesses dos participantes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7" name="TextBox 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14</a:t>
            </a:fld>
            <a:endParaRPr lang="fr-FR" altLang="pt-PT" sz="800" b="1" i="1" u="sng" dirty="0" smtClean="0">
              <a:solidFill>
                <a:srgbClr val="00B4B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69122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954485"/>
            <a:ext cx="6120680" cy="7402026"/>
          </a:xfrm>
          <a:prstGeom prst="rect">
            <a:avLst/>
          </a:prstGeom>
          <a:noFill/>
        </p:spPr>
        <p:txBody>
          <a:bodyPr wrap="square" rtlCol="0">
            <a:spAutoFit/>
          </a:bodyPr>
          <a:lstStyle/>
          <a:p>
            <a:r>
              <a:rPr lang="pt-PT" sz="1200" dirty="0" smtClean="0">
                <a:solidFill>
                  <a:schemeClr val="accent5">
                    <a:lumMod val="60000"/>
                    <a:lumOff val="40000"/>
                  </a:schemeClr>
                </a:solidFill>
                <a:latin typeface="Arial Narrow" panose="020B0606020202030204" pitchFamily="34" charset="0"/>
              </a:rPr>
              <a:t>TERMOS DE REFERÊNCIA DO FÓRUM EMPRESARIAL</a:t>
            </a:r>
          </a:p>
          <a:p>
            <a:r>
              <a:rPr lang="pt-PT" sz="1200" i="1" dirty="0" smtClean="0">
                <a:solidFill>
                  <a:schemeClr val="accent5">
                    <a:lumMod val="60000"/>
                    <a:lumOff val="40000"/>
                  </a:schemeClr>
                </a:solidFill>
                <a:latin typeface="Arial Narrow" panose="020B0606020202030204" pitchFamily="34" charset="0"/>
              </a:rPr>
              <a:t>5. INFORMAÇÕES ADICIONAIS</a:t>
            </a:r>
          </a:p>
          <a:p>
            <a:endParaRPr lang="pt-PT"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5.1. Local e datas</a:t>
            </a:r>
          </a:p>
          <a:p>
            <a:pPr algn="just">
              <a:lnSpc>
                <a:spcPts val="1200"/>
              </a:lnSpc>
            </a:pPr>
            <a:r>
              <a:rPr lang="pt-PT" sz="1100" dirty="0" smtClean="0">
                <a:latin typeface="Arial Narrow" panose="020B0606020202030204" pitchFamily="34" charset="0"/>
              </a:rPr>
              <a:t>O Fórum Empresarial terá lugar em Cabo Verde, cidade da Praia, no Salão Nobre de Assembleia Nacional, de 17 a 19 de Março de 2022. O programa do dia 19 de Março consiste numa Ronda / Rodada de Negócios e terá lugar em Cidade Velha.</a:t>
            </a:r>
          </a:p>
          <a:p>
            <a:pPr>
              <a:lnSpc>
                <a:spcPts val="1200"/>
              </a:lnSpc>
            </a:pPr>
            <a:endParaRPr lang="pt-PT"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5.2 Línguas de Trabalho</a:t>
            </a:r>
          </a:p>
          <a:p>
            <a:pPr>
              <a:lnSpc>
                <a:spcPts val="1200"/>
              </a:lnSpc>
            </a:pPr>
            <a:r>
              <a:rPr lang="pt-PT" sz="1100" i="1" dirty="0" smtClean="0">
                <a:latin typeface="Arial Narrow" panose="020B0606020202030204" pitchFamily="34" charset="0"/>
              </a:rPr>
              <a:t>Serão utilizadas três línguas de trabalho: francês, inglês e português. </a:t>
            </a:r>
          </a:p>
          <a:p>
            <a:pPr>
              <a:lnSpc>
                <a:spcPts val="1200"/>
              </a:lnSpc>
            </a:pPr>
            <a:endParaRPr lang="pt-PT"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5.3. Comunicações</a:t>
            </a:r>
          </a:p>
          <a:p>
            <a:pPr>
              <a:lnSpc>
                <a:spcPts val="1200"/>
              </a:lnSpc>
            </a:pPr>
            <a:r>
              <a:rPr lang="pt-PT" sz="1100" i="1" dirty="0" smtClean="0">
                <a:latin typeface="Arial Narrow" panose="020B0606020202030204" pitchFamily="34" charset="0"/>
              </a:rPr>
              <a:t>As comunicações serão feitas por especialistas nacionais, regionais e internacionais, individualmente ou em nome da instituição que representam.</a:t>
            </a:r>
          </a:p>
          <a:p>
            <a:pPr>
              <a:lnSpc>
                <a:spcPts val="1200"/>
              </a:lnSpc>
            </a:pPr>
            <a:endParaRPr lang="pt-PT" sz="1100" i="1"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5.4 </a:t>
            </a:r>
            <a:r>
              <a:rPr lang="pt-PT" sz="1100" b="1" i="1" dirty="0">
                <a:latin typeface="Arial Narrow" panose="020B0606020202030204" pitchFamily="34" charset="0"/>
              </a:rPr>
              <a:t>I</a:t>
            </a:r>
            <a:r>
              <a:rPr lang="pt-PT" sz="1100" b="1" i="1" dirty="0" smtClean="0">
                <a:latin typeface="Arial Narrow" panose="020B0606020202030204" pitchFamily="34" charset="0"/>
              </a:rPr>
              <a:t>nscrição </a:t>
            </a:r>
          </a:p>
          <a:p>
            <a:pPr>
              <a:lnSpc>
                <a:spcPts val="1200"/>
              </a:lnSpc>
            </a:pPr>
            <a:r>
              <a:rPr lang="pt-PT" sz="1100" b="1" dirty="0" smtClean="0">
                <a:latin typeface="Arial Narrow" panose="020B0606020202030204" pitchFamily="34" charset="0"/>
              </a:rPr>
              <a:t>5.4.1</a:t>
            </a:r>
            <a:r>
              <a:rPr lang="pt-PT" sz="1100" dirty="0" smtClean="0">
                <a:latin typeface="Arial Narrow" panose="020B0606020202030204" pitchFamily="34" charset="0"/>
              </a:rPr>
              <a:t> Um formulário de registro está disponível. Deve ser preenchido por qualquer pessoa convidada ou participante </a:t>
            </a:r>
            <a:r>
              <a:rPr lang="pt-PT" sz="1100" dirty="0">
                <a:latin typeface="Arial Narrow" panose="020B0606020202030204" pitchFamily="34" charset="0"/>
              </a:rPr>
              <a:t>e remetê-la via email: </a:t>
            </a:r>
            <a:r>
              <a:rPr lang="pt-PT" sz="1100" dirty="0" smtClean="0">
                <a:latin typeface="Arial Narrow" panose="020B0606020202030204" pitchFamily="34" charset="0"/>
              </a:rPr>
              <a:t>events@atlanticbusinessforum.com </a:t>
            </a:r>
            <a:r>
              <a:rPr lang="pt-PT" sz="1100" dirty="0">
                <a:latin typeface="Arial Narrow" panose="020B0606020202030204" pitchFamily="34" charset="0"/>
              </a:rPr>
              <a:t>/ </a:t>
            </a:r>
            <a:r>
              <a:rPr lang="pt-PT" sz="1100" dirty="0" smtClean="0">
                <a:latin typeface="Arial Narrow" panose="020B0606020202030204" pitchFamily="34" charset="0"/>
              </a:rPr>
              <a:t>helpdesk@atlanticbusinessforum.com </a:t>
            </a:r>
          </a:p>
          <a:p>
            <a:pPr>
              <a:lnSpc>
                <a:spcPts val="1200"/>
              </a:lnSpc>
            </a:pPr>
            <a:endParaRPr lang="pt-PT" sz="1100" dirty="0" smtClean="0">
              <a:latin typeface="Arial Narrow" panose="020B0606020202030204" pitchFamily="34" charset="0"/>
            </a:endParaRPr>
          </a:p>
          <a:p>
            <a:pPr>
              <a:lnSpc>
                <a:spcPts val="1200"/>
              </a:lnSpc>
            </a:pPr>
            <a:r>
              <a:rPr lang="pt-PT" sz="1100" b="1" dirty="0" smtClean="0">
                <a:latin typeface="Arial Narrow" panose="020B0606020202030204" pitchFamily="34" charset="0"/>
              </a:rPr>
              <a:t>5.4.2</a:t>
            </a:r>
            <a:r>
              <a:rPr lang="pt-PT" sz="1100" dirty="0" smtClean="0">
                <a:latin typeface="Arial Narrow" panose="020B0606020202030204" pitchFamily="34" charset="0"/>
              </a:rPr>
              <a:t> Os formulários de inscrição podem ser descarregado da website seguinte: https</a:t>
            </a:r>
            <a:r>
              <a:rPr lang="pt-PT" sz="1100" dirty="0">
                <a:latin typeface="Arial Narrow" panose="020B0606020202030204" pitchFamily="34" charset="0"/>
              </a:rPr>
              <a:t>://www.atlanticbusinessforum.com/.</a:t>
            </a:r>
            <a:endParaRPr lang="pt-PT" sz="1100" dirty="0" smtClean="0">
              <a:latin typeface="Arial Narrow" panose="020B0606020202030204" pitchFamily="34" charset="0"/>
            </a:endParaRPr>
          </a:p>
          <a:p>
            <a:pPr>
              <a:lnSpc>
                <a:spcPts val="1200"/>
              </a:lnSpc>
            </a:pPr>
            <a:endParaRPr lang="pt-PT" sz="1100" i="1" dirty="0" smtClean="0">
              <a:latin typeface="Arial Narrow" panose="020B0606020202030204" pitchFamily="34" charset="0"/>
            </a:endParaRPr>
          </a:p>
          <a:p>
            <a:pPr>
              <a:lnSpc>
                <a:spcPts val="1200"/>
              </a:lnSpc>
            </a:pPr>
            <a:r>
              <a:rPr lang="pt-PT" sz="1100" b="1" dirty="0" smtClean="0">
                <a:latin typeface="Arial Narrow" panose="020B0606020202030204" pitchFamily="34" charset="0"/>
              </a:rPr>
              <a:t>5.4.3</a:t>
            </a:r>
            <a:r>
              <a:rPr lang="pt-PT" sz="1100" dirty="0" smtClean="0">
                <a:latin typeface="Arial Narrow" panose="020B0606020202030204" pitchFamily="34" charset="0"/>
              </a:rPr>
              <a:t> </a:t>
            </a:r>
            <a:r>
              <a:rPr lang="pt-PT" sz="1100" i="1" dirty="0" smtClean="0">
                <a:latin typeface="Arial Narrow" panose="020B0606020202030204" pitchFamily="34" charset="0"/>
              </a:rPr>
              <a:t>As inscrições poderão ser feitas online igualmente no website: </a:t>
            </a:r>
            <a:r>
              <a:rPr lang="pt-PT" sz="1100" dirty="0">
                <a:latin typeface="Arial Narrow" panose="020B0606020202030204" pitchFamily="34" charset="0"/>
              </a:rPr>
              <a:t>https://www.atlanticbusinessforum.com</a:t>
            </a:r>
            <a:r>
              <a:rPr lang="pt-PT" sz="1100" dirty="0" smtClean="0">
                <a:latin typeface="Arial Narrow" panose="020B0606020202030204" pitchFamily="34" charset="0"/>
              </a:rPr>
              <a:t>/.</a:t>
            </a:r>
            <a:endParaRPr lang="pt-PT" sz="1100" dirty="0">
              <a:latin typeface="Arial Narrow" panose="020B0606020202030204" pitchFamily="34" charset="0"/>
            </a:endParaRPr>
          </a:p>
          <a:p>
            <a:pPr>
              <a:lnSpc>
                <a:spcPts val="1200"/>
              </a:lnSpc>
            </a:pPr>
            <a:endParaRPr lang="pt-PT" sz="1100" i="1" dirty="0" smtClean="0">
              <a:latin typeface="Arial Narrow" panose="020B0606020202030204" pitchFamily="34" charset="0"/>
            </a:endParaRPr>
          </a:p>
          <a:p>
            <a:pPr>
              <a:lnSpc>
                <a:spcPts val="1200"/>
              </a:lnSpc>
            </a:pPr>
            <a:r>
              <a:rPr lang="pt-PT" sz="1100" b="1" dirty="0" smtClean="0">
                <a:latin typeface="Arial Narrow" panose="020B0606020202030204" pitchFamily="34" charset="0"/>
              </a:rPr>
              <a:t>5.4.4 </a:t>
            </a:r>
            <a:r>
              <a:rPr lang="pt-PT" sz="1100" i="1" dirty="0" smtClean="0">
                <a:latin typeface="Arial Narrow" panose="020B0606020202030204" pitchFamily="34" charset="0"/>
              </a:rPr>
              <a:t>As condições de participação encontram-se especificadas no referido website.</a:t>
            </a: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5.4.5</a:t>
            </a:r>
            <a:r>
              <a:rPr lang="pt-PT" sz="1100" dirty="0" smtClean="0">
                <a:latin typeface="Arial Narrow" panose="020B0606020202030204" pitchFamily="34" charset="0"/>
              </a:rPr>
              <a:t>  Para </a:t>
            </a:r>
            <a:r>
              <a:rPr lang="pt-PT" sz="1100" dirty="0">
                <a:latin typeface="Arial Narrow" panose="020B0606020202030204" pitchFamily="34" charset="0"/>
              </a:rPr>
              <a:t>cada grupo de 10 participantes no evento </a:t>
            </a:r>
            <a:r>
              <a:rPr lang="pt-PT" sz="1100" dirty="0" smtClean="0">
                <a:latin typeface="Arial Narrow" panose="020B0606020202030204" pitchFamily="34" charset="0"/>
              </a:rPr>
              <a:t>a organização assume os custos de participação com o décimo primeiro elemento.</a:t>
            </a:r>
          </a:p>
          <a:p>
            <a:pPr>
              <a:lnSpc>
                <a:spcPts val="12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5.4.6</a:t>
            </a:r>
            <a:r>
              <a:rPr lang="pt-PT" sz="1100" dirty="0" smtClean="0">
                <a:latin typeface="Arial Narrow" panose="020B0606020202030204" pitchFamily="34" charset="0"/>
              </a:rPr>
              <a:t> Para </a:t>
            </a:r>
            <a:r>
              <a:rPr lang="pt-PT" sz="1100" dirty="0">
                <a:latin typeface="Arial Narrow" panose="020B0606020202030204" pitchFamily="34" charset="0"/>
              </a:rPr>
              <a:t>cada grupo de 25 participantes </a:t>
            </a:r>
            <a:r>
              <a:rPr lang="pt-PT" sz="1100" dirty="0" smtClean="0">
                <a:latin typeface="Arial Narrow" panose="020B0606020202030204" pitchFamily="34" charset="0"/>
              </a:rPr>
              <a:t>a organização assume o custo de participação para dois (2) elementos adicionais. </a:t>
            </a:r>
          </a:p>
          <a:p>
            <a:pPr>
              <a:lnSpc>
                <a:spcPts val="1200"/>
              </a:lnSpc>
            </a:pPr>
            <a:endParaRPr lang="pt-PT" sz="1100" i="1" dirty="0">
              <a:latin typeface="Arial Narrow" panose="020B0606020202030204" pitchFamily="34" charset="0"/>
            </a:endParaRPr>
          </a:p>
          <a:p>
            <a:pPr>
              <a:lnSpc>
                <a:spcPts val="1200"/>
              </a:lnSpc>
            </a:pPr>
            <a:r>
              <a:rPr lang="pt-PT" altLang="pt-PT" sz="1100" b="1" dirty="0" smtClean="0">
                <a:latin typeface="Arial Narrow" pitchFamily="34" charset="0"/>
              </a:rPr>
              <a:t>5.5 Transferência de inscrição </a:t>
            </a:r>
          </a:p>
          <a:p>
            <a:pPr algn="just">
              <a:lnSpc>
                <a:spcPts val="1200"/>
              </a:lnSpc>
            </a:pPr>
            <a:r>
              <a:rPr lang="pt-PT" altLang="pt-PT" sz="1100" dirty="0" smtClean="0">
                <a:latin typeface="Arial Narrow" pitchFamily="34" charset="0"/>
              </a:rPr>
              <a:t>Um participante devidamente inscrito, se confrontado com a impossibilidade de participar no evento, poderá transferir a sua inscrição a terceiro. Para tal, o participante substituto deverá ser cabalmente identificado e aceitar as mesmas condições do substituído.</a:t>
            </a:r>
          </a:p>
          <a:p>
            <a:pPr>
              <a:lnSpc>
                <a:spcPts val="1200"/>
              </a:lnSpc>
            </a:pPr>
            <a:endParaRPr lang="pt-PT" sz="1100" i="1" dirty="0" smtClean="0">
              <a:latin typeface="Arial Narrow" pitchFamily="34" charset="0"/>
            </a:endParaRPr>
          </a:p>
          <a:p>
            <a:pPr>
              <a:lnSpc>
                <a:spcPts val="1200"/>
              </a:lnSpc>
            </a:pPr>
            <a:r>
              <a:rPr lang="pt-PT" sz="1100" b="1" i="1" dirty="0" smtClean="0">
                <a:latin typeface="Arial Narrow" pitchFamily="34" charset="0"/>
              </a:rPr>
              <a:t>5.6 Grupos e </a:t>
            </a:r>
            <a:r>
              <a:rPr lang="pt-PT" sz="1100" b="1" dirty="0" smtClean="0">
                <a:latin typeface="Arial Narrow" pitchFamily="34" charset="0"/>
              </a:rPr>
              <a:t>D</a:t>
            </a:r>
            <a:r>
              <a:rPr lang="pt-PT" altLang="pt-PT" sz="1100" b="1" dirty="0" smtClean="0">
                <a:latin typeface="Arial Narrow" pitchFamily="34" charset="0"/>
              </a:rPr>
              <a:t>elegações Oficiais </a:t>
            </a:r>
            <a:endParaRPr lang="pt-PT" sz="1100" b="1" i="1" dirty="0">
              <a:latin typeface="Arial Narrow" pitchFamily="34" charset="0"/>
            </a:endParaRPr>
          </a:p>
          <a:p>
            <a:pPr algn="just">
              <a:lnSpc>
                <a:spcPts val="1200"/>
              </a:lnSpc>
            </a:pPr>
            <a:r>
              <a:rPr lang="pt-PT" altLang="pt-PT" sz="1100" dirty="0" smtClean="0">
                <a:latin typeface="Arial Narrow" pitchFamily="34" charset="0"/>
              </a:rPr>
              <a:t>Para grupos (mínimo 10 Pax), delegações oficiais ou entidades Governamentais, a Organização deverá ser contactada para tratamento específico.</a:t>
            </a:r>
          </a:p>
          <a:p>
            <a:pPr>
              <a:lnSpc>
                <a:spcPts val="1200"/>
              </a:lnSpc>
            </a:pPr>
            <a:endParaRPr lang="pt-PT" sz="1100" i="1" dirty="0">
              <a:latin typeface="Arial Narrow" panose="020B0606020202030204" pitchFamily="34" charset="0"/>
            </a:endParaRPr>
          </a:p>
          <a:p>
            <a:pPr>
              <a:lnSpc>
                <a:spcPts val="1200"/>
              </a:lnSpc>
            </a:pPr>
            <a:r>
              <a:rPr lang="pt-PT" altLang="pt-PT" sz="1100" b="1" dirty="0" smtClean="0">
                <a:latin typeface="Arial Narrow" pitchFamily="34" charset="0"/>
              </a:rPr>
              <a:t>5.7 Vistos</a:t>
            </a:r>
          </a:p>
          <a:p>
            <a:pPr algn="just">
              <a:lnSpc>
                <a:spcPts val="1200"/>
              </a:lnSpc>
            </a:pPr>
            <a:r>
              <a:rPr lang="pt-PT" altLang="pt-PT" sz="1100" dirty="0" smtClean="0">
                <a:latin typeface="Arial Narrow" pitchFamily="34" charset="0"/>
              </a:rPr>
              <a:t>O pedido de visto, para os participantes que dele precisa, é feito através de uma plataforma disponibilizada na internet </a:t>
            </a:r>
            <a:r>
              <a:rPr lang="pt-PT" altLang="pt-PT" sz="1100" i="1" dirty="0" smtClean="0">
                <a:latin typeface="Arial Narrow" pitchFamily="34" charset="0"/>
              </a:rPr>
              <a:t>(www.ease.gov.cv). </a:t>
            </a:r>
            <a:r>
              <a:rPr lang="pt-PT" altLang="pt-PT" sz="1100" dirty="0" smtClean="0">
                <a:latin typeface="Arial Narrow" pitchFamily="34" charset="0"/>
              </a:rPr>
              <a:t>Excepcionalmente, pode ser solicitado nas embaixadas, postos consulares ou à chegada no território nacional, Cabo Verde, mediante pagamento de sobretaxa. O custo do Visto é pago diretamente às autoridades competentes: cerca de € 30,00. Se necessário, a Organização pode auxiliar os participantes nos procedimentos para obtenção de vistos.</a:t>
            </a:r>
            <a:endParaRPr lang="pt-PT" sz="1100" i="1"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8" name="TextBox 7"/>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9"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15</a:t>
            </a:fld>
            <a:endParaRPr lang="fr-FR" altLang="pt-PT" sz="800" b="1" i="1" u="sng" dirty="0" smtClean="0">
              <a:solidFill>
                <a:srgbClr val="00B4B2"/>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596388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903847"/>
            <a:ext cx="5760641" cy="7509748"/>
          </a:xfrm>
          <a:prstGeom prst="rect">
            <a:avLst/>
          </a:prstGeom>
        </p:spPr>
        <p:txBody>
          <a:bodyPr wrap="square">
            <a:spAutoFit/>
          </a:bodyPr>
          <a:lstStyle/>
          <a:p>
            <a:r>
              <a:rPr lang="pt-PT" sz="1100" dirty="0">
                <a:solidFill>
                  <a:schemeClr val="accent5">
                    <a:lumMod val="60000"/>
                    <a:lumOff val="40000"/>
                  </a:schemeClr>
                </a:solidFill>
                <a:latin typeface="Arial Narrow" panose="020B0606020202030204" pitchFamily="34" charset="0"/>
              </a:rPr>
              <a:t>TERMOS DE REFERÊNCIA DO FÓRUM EMPRESARIAL</a:t>
            </a:r>
          </a:p>
          <a:p>
            <a:r>
              <a:rPr lang="pt-PT" sz="1100" i="1" dirty="0">
                <a:solidFill>
                  <a:schemeClr val="accent5">
                    <a:lumMod val="60000"/>
                    <a:lumOff val="40000"/>
                  </a:schemeClr>
                </a:solidFill>
                <a:latin typeface="Arial Narrow" panose="020B0606020202030204" pitchFamily="34" charset="0"/>
              </a:rPr>
              <a:t>5. INFORMAÇÕES </a:t>
            </a:r>
            <a:r>
              <a:rPr lang="pt-PT" sz="1100" i="1" dirty="0" smtClean="0">
                <a:solidFill>
                  <a:schemeClr val="accent5">
                    <a:lumMod val="60000"/>
                    <a:lumOff val="40000"/>
                  </a:schemeClr>
                </a:solidFill>
                <a:latin typeface="Arial Narrow" panose="020B0606020202030204" pitchFamily="34" charset="0"/>
              </a:rPr>
              <a:t>ADICIONAIS</a:t>
            </a:r>
            <a:endParaRPr lang="pt-PT" altLang="pt-PT" sz="1100" b="1" dirty="0" smtClean="0">
              <a:latin typeface="Arial Narrow" pitchFamily="34" charset="0"/>
            </a:endParaRPr>
          </a:p>
          <a:p>
            <a:pPr>
              <a:lnSpc>
                <a:spcPts val="1200"/>
              </a:lnSpc>
            </a:pPr>
            <a:r>
              <a:rPr lang="pt-PT" altLang="pt-PT" sz="1100" b="1" dirty="0" smtClean="0">
                <a:latin typeface="Arial Narrow" pitchFamily="34" charset="0"/>
              </a:rPr>
              <a:t>5.8 Serviços de Protocolo</a:t>
            </a:r>
          </a:p>
          <a:p>
            <a:pPr algn="just">
              <a:lnSpc>
                <a:spcPts val="1200"/>
              </a:lnSpc>
            </a:pPr>
            <a:r>
              <a:rPr lang="pt-PT" sz="1100" dirty="0" smtClean="0">
                <a:latin typeface="Arial Narrow" panose="020B0606020202030204" pitchFamily="34" charset="0"/>
              </a:rPr>
              <a:t>À chegada ao aeroporto, em Cabo Verde, os participantes encontrarão uma equipa habilitada e preparada para apoiar no cumprimento de todas as formalidades necessárias e capaz de desenvolver </a:t>
            </a:r>
            <a:r>
              <a:rPr lang="pt-PT" sz="1100" dirty="0">
                <a:latin typeface="Arial Narrow" panose="020B0606020202030204" pitchFamily="34" charset="0"/>
              </a:rPr>
              <a:t>comunicação em três idiomas: Português; Francês e </a:t>
            </a:r>
            <a:r>
              <a:rPr lang="pt-PT" sz="1100" dirty="0" smtClean="0">
                <a:latin typeface="Arial Narrow" panose="020B0606020202030204" pitchFamily="34" charset="0"/>
              </a:rPr>
              <a:t>Inglês, niomeadamente:</a:t>
            </a:r>
          </a:p>
          <a:p>
            <a:pPr marL="182563" algn="just">
              <a:lnSpc>
                <a:spcPts val="1200"/>
              </a:lnSpc>
            </a:pPr>
            <a:r>
              <a:rPr lang="pt-PT" altLang="pt-PT" sz="1100" b="1" dirty="0" smtClean="0">
                <a:latin typeface="Arial Narrow" pitchFamily="34" charset="0"/>
              </a:rPr>
              <a:t>5.8.1 </a:t>
            </a:r>
            <a:r>
              <a:rPr lang="pt-PT" sz="1100" dirty="0" smtClean="0">
                <a:latin typeface="Arial Narrow" panose="020B0606020202030204" pitchFamily="34" charset="0"/>
              </a:rPr>
              <a:t>Protocolo </a:t>
            </a:r>
            <a:r>
              <a:rPr lang="pt-PT" sz="1100" dirty="0">
                <a:latin typeface="Arial Narrow" panose="020B0606020202030204" pitchFamily="34" charset="0"/>
              </a:rPr>
              <a:t>no aeroporto para acolhimento das delegações no aeroporto e transferência para o hotel</a:t>
            </a:r>
            <a:r>
              <a:rPr lang="pt-PT" sz="1100" dirty="0" smtClean="0">
                <a:latin typeface="Arial Narrow" panose="020B0606020202030204" pitchFamily="34" charset="0"/>
              </a:rPr>
              <a:t>;</a:t>
            </a:r>
            <a:endParaRPr lang="pt-PT" sz="1100" i="1" dirty="0" smtClean="0">
              <a:latin typeface="Arial Narrow" panose="020B0606020202030204" pitchFamily="34" charset="0"/>
            </a:endParaRPr>
          </a:p>
          <a:p>
            <a:pPr marL="182563" algn="just">
              <a:lnSpc>
                <a:spcPts val="1200"/>
              </a:lnSpc>
            </a:pPr>
            <a:r>
              <a:rPr lang="pt-PT" altLang="pt-PT" sz="1100" b="1" dirty="0" smtClean="0">
                <a:latin typeface="Arial Narrow" pitchFamily="34" charset="0"/>
              </a:rPr>
              <a:t>5.8.2 </a:t>
            </a:r>
            <a:r>
              <a:rPr lang="pt-PT" sz="1100" dirty="0">
                <a:latin typeface="Arial Narrow" panose="020B0606020202030204" pitchFamily="34" charset="0"/>
              </a:rPr>
              <a:t>Protocolo durante todos os dias do evento para registo dos participantes e apoio no </a:t>
            </a:r>
            <a:r>
              <a:rPr lang="pt-PT" sz="1100" dirty="0" smtClean="0">
                <a:latin typeface="Arial Narrow" panose="020B0606020202030204" pitchFamily="34" charset="0"/>
              </a:rPr>
              <a:t>evento.</a:t>
            </a:r>
            <a:endParaRPr lang="pt-PT" sz="1100" i="1" dirty="0" smtClean="0">
              <a:latin typeface="Arial Narrow" panose="020B0606020202030204" pitchFamily="34" charset="0"/>
            </a:endParaRPr>
          </a:p>
          <a:p>
            <a:pPr algn="just">
              <a:lnSpc>
                <a:spcPts val="1200"/>
              </a:lnSpc>
            </a:pPr>
            <a:r>
              <a:rPr lang="pt-PT" altLang="pt-PT" sz="1100" b="1" dirty="0">
                <a:latin typeface="Arial Narrow" pitchFamily="34" charset="0"/>
              </a:rPr>
              <a:t>5.9 Tranferes </a:t>
            </a:r>
            <a:endParaRPr lang="pt-PT" altLang="pt-PT" sz="1100" b="1" dirty="0" smtClean="0">
              <a:latin typeface="Arial Narrow" pitchFamily="34" charset="0"/>
            </a:endParaRPr>
          </a:p>
          <a:p>
            <a:pPr algn="just">
              <a:lnSpc>
                <a:spcPts val="1200"/>
              </a:lnSpc>
            </a:pPr>
            <a:r>
              <a:rPr lang="pt-PT" altLang="pt-PT" sz="1100" b="1" dirty="0" smtClean="0">
                <a:latin typeface="Arial Narrow" pitchFamily="34" charset="0"/>
              </a:rPr>
              <a:t>5.9.1 </a:t>
            </a:r>
            <a:r>
              <a:rPr lang="pt-PT" sz="1100" dirty="0" smtClean="0">
                <a:latin typeface="Arial Narrow" panose="020B0606020202030204" pitchFamily="34" charset="0"/>
              </a:rPr>
              <a:t>Os participantes ao chegarem Cabo Verde têm assegurados os meios de transporte nos </a:t>
            </a:r>
            <a:r>
              <a:rPr lang="pt-PT" sz="1100" dirty="0">
                <a:latin typeface="Arial Narrow" panose="020B0606020202030204" pitchFamily="34" charset="0"/>
              </a:rPr>
              <a:t>percursos </a:t>
            </a:r>
            <a:r>
              <a:rPr lang="pt-PT" sz="1100" dirty="0" smtClean="0">
                <a:latin typeface="Arial Narrow" panose="020B0606020202030204" pitchFamily="34" charset="0"/>
              </a:rPr>
              <a:t>Aeroporto / local de alojamento / Aeroporto.</a:t>
            </a:r>
            <a:endParaRPr lang="pt-PT" altLang="pt-PT" sz="1100" dirty="0">
              <a:latin typeface="Arial Narrow" pitchFamily="34" charset="0"/>
            </a:endParaRPr>
          </a:p>
          <a:p>
            <a:pPr algn="just">
              <a:lnSpc>
                <a:spcPts val="1200"/>
              </a:lnSpc>
            </a:pPr>
            <a:endParaRPr lang="pt-PT" altLang="pt-PT" sz="1100" dirty="0" smtClean="0">
              <a:latin typeface="Arial Narrow" pitchFamily="34" charset="0"/>
            </a:endParaRPr>
          </a:p>
          <a:p>
            <a:pPr algn="just">
              <a:lnSpc>
                <a:spcPts val="1200"/>
              </a:lnSpc>
            </a:pPr>
            <a:r>
              <a:rPr lang="pt-PT" altLang="pt-PT" sz="1100" b="1" dirty="0" smtClean="0">
                <a:latin typeface="Arial Narrow" pitchFamily="34" charset="0"/>
              </a:rPr>
              <a:t>5.9.2 </a:t>
            </a:r>
            <a:r>
              <a:rPr lang="pt-PT" sz="1100" dirty="0">
                <a:latin typeface="Arial Narrow" panose="020B0606020202030204" pitchFamily="34" charset="0"/>
              </a:rPr>
              <a:t>Os participantes </a:t>
            </a:r>
            <a:r>
              <a:rPr lang="pt-PT" sz="1100" dirty="0" smtClean="0">
                <a:latin typeface="Arial Narrow" panose="020B0606020202030204" pitchFamily="34" charset="0"/>
              </a:rPr>
              <a:t>têm assegurados </a:t>
            </a:r>
            <a:r>
              <a:rPr lang="pt-PT" sz="1100" dirty="0">
                <a:latin typeface="Arial Narrow" panose="020B0606020202030204" pitchFamily="34" charset="0"/>
              </a:rPr>
              <a:t>os meios de transporte nos percursos </a:t>
            </a:r>
            <a:r>
              <a:rPr lang="pt-PT" sz="1100" dirty="0" smtClean="0">
                <a:latin typeface="Arial Narrow" panose="020B0606020202030204" pitchFamily="34" charset="0"/>
              </a:rPr>
              <a:t>local de alojamento </a:t>
            </a:r>
            <a:r>
              <a:rPr lang="pt-PT" sz="1100" dirty="0">
                <a:latin typeface="Arial Narrow" panose="020B0606020202030204" pitchFamily="34" charset="0"/>
              </a:rPr>
              <a:t>/ local </a:t>
            </a:r>
            <a:r>
              <a:rPr lang="pt-PT" sz="1100" dirty="0" smtClean="0">
                <a:latin typeface="Arial Narrow" panose="020B0606020202030204" pitchFamily="34" charset="0"/>
              </a:rPr>
              <a:t>do evento </a:t>
            </a:r>
            <a:r>
              <a:rPr lang="pt-PT" sz="1100" dirty="0">
                <a:latin typeface="Arial Narrow" panose="020B0606020202030204" pitchFamily="34" charset="0"/>
              </a:rPr>
              <a:t>/ local de alojamento </a:t>
            </a:r>
            <a:r>
              <a:rPr lang="pt-PT" sz="1100" dirty="0" smtClean="0">
                <a:latin typeface="Arial Narrow" panose="020B0606020202030204" pitchFamily="34" charset="0"/>
              </a:rPr>
              <a:t>.</a:t>
            </a:r>
            <a:endParaRPr lang="pt-PT" altLang="pt-PT" sz="1100" dirty="0">
              <a:latin typeface="Arial Narrow" pitchFamily="34" charset="0"/>
            </a:endParaRPr>
          </a:p>
          <a:p>
            <a:pPr algn="just">
              <a:lnSpc>
                <a:spcPts val="1200"/>
              </a:lnSpc>
            </a:pPr>
            <a:endParaRPr lang="pt-PT" altLang="pt-PT" sz="1100" dirty="0" smtClean="0">
              <a:latin typeface="Arial Narrow" pitchFamily="34" charset="0"/>
            </a:endParaRPr>
          </a:p>
          <a:p>
            <a:pPr algn="just">
              <a:lnSpc>
                <a:spcPts val="1200"/>
              </a:lnSpc>
            </a:pPr>
            <a:r>
              <a:rPr lang="pt-PT" altLang="pt-PT" sz="1100" b="1" dirty="0">
                <a:latin typeface="Arial Narrow" pitchFamily="34" charset="0"/>
              </a:rPr>
              <a:t>5.10 </a:t>
            </a:r>
            <a:r>
              <a:rPr lang="pt-PT" altLang="pt-PT" sz="1100" b="1" dirty="0" smtClean="0">
                <a:latin typeface="Arial Narrow" pitchFamily="34" charset="0"/>
              </a:rPr>
              <a:t>Alojamento</a:t>
            </a:r>
          </a:p>
          <a:p>
            <a:pPr algn="just">
              <a:lnSpc>
                <a:spcPts val="1200"/>
              </a:lnSpc>
            </a:pPr>
            <a:r>
              <a:rPr lang="pt-PT" sz="1100" dirty="0">
                <a:latin typeface="Arial Narrow" panose="020B0606020202030204" pitchFamily="34" charset="0"/>
              </a:rPr>
              <a:t>A diversidade e qualidade das unidades </a:t>
            </a:r>
            <a:r>
              <a:rPr lang="pt-PT" sz="1100" dirty="0" smtClean="0">
                <a:latin typeface="Arial Narrow" panose="020B0606020202030204" pitchFamily="34" charset="0"/>
              </a:rPr>
              <a:t>de alojamento disponíveis </a:t>
            </a:r>
            <a:r>
              <a:rPr lang="pt-PT" sz="1100" dirty="0">
                <a:latin typeface="Arial Narrow" panose="020B0606020202030204" pitchFamily="34" charset="0"/>
              </a:rPr>
              <a:t>e </a:t>
            </a:r>
            <a:r>
              <a:rPr lang="pt-PT" sz="1100" dirty="0" smtClean="0">
                <a:latin typeface="Arial Narrow" panose="020B0606020202030204" pitchFamily="34" charset="0"/>
              </a:rPr>
              <a:t>as condições acolhedoras  e hospitaleiras, proporcionam aos participantes uma agradável estadias </a:t>
            </a:r>
            <a:r>
              <a:rPr lang="pt-PT" sz="1100" dirty="0">
                <a:latin typeface="Arial Narrow" panose="020B0606020202030204" pitchFamily="34" charset="0"/>
              </a:rPr>
              <a:t>dos </a:t>
            </a:r>
            <a:r>
              <a:rPr lang="pt-PT" sz="1100" dirty="0" smtClean="0">
                <a:latin typeface="Arial Narrow" panose="020B0606020202030204" pitchFamily="34" charset="0"/>
              </a:rPr>
              <a:t>participantes no evento. </a:t>
            </a:r>
            <a:r>
              <a:rPr lang="pt-PT" altLang="pt-PT" sz="1100" dirty="0" smtClean="0">
                <a:latin typeface="Arial Narrow" pitchFamily="34" charset="0"/>
              </a:rPr>
              <a:t>São disponibilizados alojamentos, em hotéis e em apartamentos particulares, para os participantes que assim o desejar, tanto em Cabo Verde como nos países de trânsito em viagem de ida a Cabo Verde e de regresso.</a:t>
            </a:r>
          </a:p>
          <a:p>
            <a:pPr algn="just">
              <a:lnSpc>
                <a:spcPts val="1200"/>
              </a:lnSpc>
            </a:pPr>
            <a:endParaRPr lang="pt-PT" altLang="pt-PT" sz="1100" dirty="0">
              <a:latin typeface="Arial Narrow" pitchFamily="34" charset="0"/>
            </a:endParaRPr>
          </a:p>
          <a:p>
            <a:pPr>
              <a:lnSpc>
                <a:spcPts val="1200"/>
              </a:lnSpc>
            </a:pPr>
            <a:r>
              <a:rPr lang="pt-PT" sz="1100" b="1" dirty="0" smtClean="0">
                <a:latin typeface="Arial Narrow" panose="020B0606020202030204" pitchFamily="34" charset="0"/>
              </a:rPr>
              <a:t>5.10.1</a:t>
            </a:r>
            <a:r>
              <a:rPr lang="pt-PT" sz="1100" dirty="0" smtClean="0">
                <a:latin typeface="Arial Narrow" panose="020B0606020202030204" pitchFamily="34" charset="0"/>
              </a:rPr>
              <a:t> </a:t>
            </a:r>
            <a:r>
              <a:rPr lang="pt-PT" sz="1100" dirty="0">
                <a:latin typeface="Arial Narrow" panose="020B0606020202030204" pitchFamily="34" charset="0"/>
              </a:rPr>
              <a:t>Um formulário de </a:t>
            </a:r>
            <a:r>
              <a:rPr lang="pt-PT" sz="1100" dirty="0" smtClean="0">
                <a:latin typeface="Arial Narrow" panose="020B0606020202030204" pitchFamily="34" charset="0"/>
              </a:rPr>
              <a:t>reserva </a:t>
            </a:r>
            <a:r>
              <a:rPr lang="pt-PT" sz="1100" dirty="0">
                <a:latin typeface="Arial Narrow" panose="020B0606020202030204" pitchFamily="34" charset="0"/>
              </a:rPr>
              <a:t>está disponível. Deve ser preenchido </a:t>
            </a:r>
            <a:r>
              <a:rPr lang="pt-PT" sz="1100" dirty="0" smtClean="0">
                <a:latin typeface="Arial Narrow" panose="020B0606020202030204" pitchFamily="34" charset="0"/>
              </a:rPr>
              <a:t>pelos participantes interessados. </a:t>
            </a:r>
            <a:endParaRPr lang="pt-PT" sz="1100" dirty="0">
              <a:latin typeface="Arial Narrow" panose="020B0606020202030204" pitchFamily="34" charset="0"/>
            </a:endParaRPr>
          </a:p>
          <a:p>
            <a:pPr>
              <a:lnSpc>
                <a:spcPts val="12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5.10.2</a:t>
            </a:r>
            <a:r>
              <a:rPr lang="pt-PT" sz="1100" dirty="0" smtClean="0">
                <a:latin typeface="Arial Narrow" panose="020B0606020202030204" pitchFamily="34" charset="0"/>
              </a:rPr>
              <a:t> </a:t>
            </a:r>
            <a:r>
              <a:rPr lang="pt-PT" sz="1100" dirty="0">
                <a:latin typeface="Arial Narrow" panose="020B0606020202030204" pitchFamily="34" charset="0"/>
              </a:rPr>
              <a:t>Os formulários de </a:t>
            </a:r>
            <a:r>
              <a:rPr lang="pt-PT" sz="1100" dirty="0" smtClean="0">
                <a:latin typeface="Arial Narrow" panose="020B0606020202030204" pitchFamily="34" charset="0"/>
              </a:rPr>
              <a:t>reserva podem </a:t>
            </a:r>
            <a:r>
              <a:rPr lang="pt-PT" sz="1100" dirty="0">
                <a:latin typeface="Arial Narrow" panose="020B0606020202030204" pitchFamily="34" charset="0"/>
              </a:rPr>
              <a:t>ser descarregado da wesite seguinte: </a:t>
            </a:r>
            <a:r>
              <a:rPr lang="pt-PT" sz="1100" dirty="0" smtClean="0">
                <a:latin typeface="Arial Narrow" panose="020B0606020202030204" pitchFamily="34" charset="0"/>
              </a:rPr>
              <a:t>https://www.atlanticbusinessforum.com/.</a:t>
            </a:r>
            <a:endParaRPr lang="pt-PT" sz="1100" dirty="0">
              <a:latin typeface="Arial Narrow" panose="020B0606020202030204" pitchFamily="34" charset="0"/>
            </a:endParaRP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5.10.3</a:t>
            </a:r>
            <a:r>
              <a:rPr lang="pt-PT" sz="1100" dirty="0" smtClean="0">
                <a:latin typeface="Arial Narrow" panose="020B0606020202030204" pitchFamily="34" charset="0"/>
              </a:rPr>
              <a:t> </a:t>
            </a:r>
            <a:r>
              <a:rPr lang="pt-PT" sz="1100" dirty="0">
                <a:latin typeface="Arial Narrow" panose="020B0606020202030204" pitchFamily="34" charset="0"/>
              </a:rPr>
              <a:t>As </a:t>
            </a:r>
            <a:r>
              <a:rPr lang="pt-PT" sz="1100" dirty="0" smtClean="0">
                <a:latin typeface="Arial Narrow" panose="020B0606020202030204" pitchFamily="34" charset="0"/>
              </a:rPr>
              <a:t>reservas </a:t>
            </a:r>
            <a:r>
              <a:rPr lang="pt-PT" sz="1100" dirty="0">
                <a:latin typeface="Arial Narrow" panose="020B0606020202030204" pitchFamily="34" charset="0"/>
              </a:rPr>
              <a:t>poderão ser </a:t>
            </a:r>
            <a:r>
              <a:rPr lang="pt-PT" sz="1100" dirty="0" smtClean="0">
                <a:latin typeface="Arial Narrow" panose="020B0606020202030204" pitchFamily="34" charset="0"/>
              </a:rPr>
              <a:t>feitas,  igualmente, online no </a:t>
            </a:r>
            <a:r>
              <a:rPr lang="pt-PT" sz="1100" dirty="0">
                <a:latin typeface="Arial Narrow" panose="020B0606020202030204" pitchFamily="34" charset="0"/>
              </a:rPr>
              <a:t>website: </a:t>
            </a:r>
            <a:r>
              <a:rPr lang="pt-PT" sz="1100" dirty="0" smtClean="0">
                <a:latin typeface="Arial Narrow" panose="020B0606020202030204" pitchFamily="34" charset="0"/>
              </a:rPr>
              <a:t>https://www.atlanticbusinessforum.com/.</a:t>
            </a:r>
            <a:endParaRPr lang="pt-PT" sz="1100" dirty="0">
              <a:latin typeface="Arial Narrow" panose="020B0606020202030204" pitchFamily="34" charset="0"/>
            </a:endParaRP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5.10.4 </a:t>
            </a:r>
            <a:r>
              <a:rPr lang="pt-PT" sz="1100" dirty="0">
                <a:latin typeface="Arial Narrow" panose="020B0606020202030204" pitchFamily="34" charset="0"/>
              </a:rPr>
              <a:t>As condições de </a:t>
            </a:r>
            <a:r>
              <a:rPr lang="pt-PT" sz="1100" dirty="0" smtClean="0">
                <a:latin typeface="Arial Narrow" panose="020B0606020202030204" pitchFamily="34" charset="0"/>
              </a:rPr>
              <a:t>reservas </a:t>
            </a:r>
            <a:r>
              <a:rPr lang="pt-PT" sz="1100" dirty="0">
                <a:latin typeface="Arial Narrow" panose="020B0606020202030204" pitchFamily="34" charset="0"/>
              </a:rPr>
              <a:t>encontram-se especificadas no referido website.</a:t>
            </a:r>
          </a:p>
          <a:p>
            <a:pPr algn="just">
              <a:lnSpc>
                <a:spcPts val="1200"/>
              </a:lnSpc>
            </a:pPr>
            <a:endParaRPr lang="pt-PT" altLang="pt-PT" sz="1100" dirty="0" smtClean="0">
              <a:latin typeface="Arial Narrow" pitchFamily="34" charset="0"/>
            </a:endParaRPr>
          </a:p>
          <a:p>
            <a:pPr algn="just">
              <a:lnSpc>
                <a:spcPts val="1200"/>
              </a:lnSpc>
            </a:pPr>
            <a:r>
              <a:rPr lang="pt-PT" altLang="pt-PT" sz="1100" b="1" dirty="0" smtClean="0">
                <a:latin typeface="Arial Narrow" pitchFamily="34" charset="0"/>
              </a:rPr>
              <a:t>5.11 Viagens aéreas</a:t>
            </a:r>
            <a:endParaRPr lang="pt-PT" altLang="pt-PT" sz="1100" b="1" dirty="0">
              <a:latin typeface="Arial Narrow" pitchFamily="34" charset="0"/>
            </a:endParaRPr>
          </a:p>
          <a:p>
            <a:pPr algn="just">
              <a:lnSpc>
                <a:spcPts val="1200"/>
              </a:lnSpc>
            </a:pPr>
            <a:r>
              <a:rPr lang="pt-PT" altLang="pt-PT" sz="1100" dirty="0">
                <a:latin typeface="Arial Narrow" pitchFamily="34" charset="0"/>
              </a:rPr>
              <a:t>São disponibilizados </a:t>
            </a:r>
            <a:r>
              <a:rPr lang="pt-PT" altLang="pt-PT" sz="1100" dirty="0" smtClean="0">
                <a:latin typeface="Arial Narrow" pitchFamily="34" charset="0"/>
              </a:rPr>
              <a:t>apoios nas reservas de viagens aéreas, </a:t>
            </a:r>
            <a:r>
              <a:rPr lang="pt-PT" altLang="pt-PT" sz="1100" dirty="0">
                <a:latin typeface="Arial Narrow" pitchFamily="34" charset="0"/>
              </a:rPr>
              <a:t>em </a:t>
            </a:r>
            <a:r>
              <a:rPr lang="pt-PT" altLang="pt-PT" sz="1100" dirty="0" smtClean="0">
                <a:latin typeface="Arial Narrow" pitchFamily="34" charset="0"/>
              </a:rPr>
              <a:t>companhiais aéreas,  </a:t>
            </a:r>
            <a:r>
              <a:rPr lang="pt-PT" altLang="pt-PT" sz="1100" dirty="0">
                <a:latin typeface="Arial Narrow" pitchFamily="34" charset="0"/>
              </a:rPr>
              <a:t>para os participantes que assim o desejar.</a:t>
            </a:r>
          </a:p>
          <a:p>
            <a:pPr algn="just">
              <a:lnSpc>
                <a:spcPts val="1200"/>
              </a:lnSpc>
            </a:pPr>
            <a:endParaRPr lang="pt-PT" altLang="pt-PT" sz="1100" dirty="0">
              <a:latin typeface="Arial Narrow" pitchFamily="34" charset="0"/>
            </a:endParaRPr>
          </a:p>
          <a:p>
            <a:pPr>
              <a:lnSpc>
                <a:spcPts val="1200"/>
              </a:lnSpc>
            </a:pPr>
            <a:r>
              <a:rPr lang="pt-PT" sz="1100" b="1" dirty="0" smtClean="0">
                <a:latin typeface="Arial Narrow" panose="020B0606020202030204" pitchFamily="34" charset="0"/>
              </a:rPr>
              <a:t>5.11.1</a:t>
            </a:r>
            <a:r>
              <a:rPr lang="pt-PT" sz="1100" dirty="0" smtClean="0">
                <a:latin typeface="Arial Narrow" panose="020B0606020202030204" pitchFamily="34" charset="0"/>
              </a:rPr>
              <a:t> </a:t>
            </a:r>
            <a:r>
              <a:rPr lang="pt-PT" sz="1100" dirty="0">
                <a:latin typeface="Arial Narrow" panose="020B0606020202030204" pitchFamily="34" charset="0"/>
              </a:rPr>
              <a:t>Um formulário de reserva está disponível. Deve ser preenchido pelos participantes interessados. </a:t>
            </a:r>
          </a:p>
          <a:p>
            <a:pPr>
              <a:lnSpc>
                <a:spcPts val="12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5.11.2</a:t>
            </a:r>
            <a:r>
              <a:rPr lang="pt-PT" sz="1100" dirty="0" smtClean="0">
                <a:latin typeface="Arial Narrow" panose="020B0606020202030204" pitchFamily="34" charset="0"/>
              </a:rPr>
              <a:t> </a:t>
            </a:r>
            <a:r>
              <a:rPr lang="pt-PT" sz="1100" dirty="0">
                <a:latin typeface="Arial Narrow" panose="020B0606020202030204" pitchFamily="34" charset="0"/>
              </a:rPr>
              <a:t>Os formulários de reserva podem ser descarregado da wesite seguinte: </a:t>
            </a:r>
            <a:r>
              <a:rPr lang="pt-PT" sz="1100" dirty="0" smtClean="0">
                <a:latin typeface="Arial Narrow" panose="020B0606020202030204" pitchFamily="34" charset="0"/>
              </a:rPr>
              <a:t>https://www.atlanticbusinessforum.com/.</a:t>
            </a:r>
            <a:endParaRPr lang="pt-PT" sz="1100" dirty="0">
              <a:latin typeface="Arial Narrow" panose="020B0606020202030204" pitchFamily="34" charset="0"/>
            </a:endParaRP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5.11.3</a:t>
            </a:r>
            <a:r>
              <a:rPr lang="pt-PT" sz="1100" dirty="0" smtClean="0">
                <a:latin typeface="Arial Narrow" panose="020B0606020202030204" pitchFamily="34" charset="0"/>
              </a:rPr>
              <a:t> </a:t>
            </a:r>
            <a:r>
              <a:rPr lang="pt-PT" sz="1100" i="1" dirty="0">
                <a:latin typeface="Arial Narrow" panose="020B0606020202030204" pitchFamily="34" charset="0"/>
              </a:rPr>
              <a:t>As reservas poderão ser feitas,  igualmente, online no website: </a:t>
            </a:r>
            <a:r>
              <a:rPr lang="pt-PT" sz="1100" dirty="0" smtClean="0">
                <a:latin typeface="Arial Narrow" panose="020B0606020202030204" pitchFamily="34" charset="0"/>
              </a:rPr>
              <a:t>https://www.atlanticbusinessforum.com/.</a:t>
            </a:r>
            <a:endParaRPr lang="pt-PT" sz="1100" dirty="0">
              <a:latin typeface="Arial Narrow" panose="020B0606020202030204" pitchFamily="34" charset="0"/>
            </a:endParaRPr>
          </a:p>
          <a:p>
            <a:pPr>
              <a:lnSpc>
                <a:spcPts val="1200"/>
              </a:lnSpc>
            </a:pPr>
            <a:endParaRPr lang="pt-PT" sz="1100" i="1" dirty="0">
              <a:latin typeface="Arial Narrow" panose="020B0606020202030204" pitchFamily="34" charset="0"/>
            </a:endParaRPr>
          </a:p>
          <a:p>
            <a:pPr>
              <a:lnSpc>
                <a:spcPts val="1200"/>
              </a:lnSpc>
            </a:pPr>
            <a:r>
              <a:rPr lang="pt-PT" sz="1100" b="1" dirty="0" smtClean="0">
                <a:latin typeface="Arial Narrow" panose="020B0606020202030204" pitchFamily="34" charset="0"/>
              </a:rPr>
              <a:t>5.11.4</a:t>
            </a:r>
            <a:r>
              <a:rPr lang="pt-PT" sz="1100" dirty="0" smtClean="0">
                <a:latin typeface="Arial Narrow" panose="020B0606020202030204" pitchFamily="34" charset="0"/>
              </a:rPr>
              <a:t> </a:t>
            </a:r>
            <a:r>
              <a:rPr lang="pt-PT" sz="1100" i="1" dirty="0">
                <a:latin typeface="Arial Narrow" panose="020B0606020202030204" pitchFamily="34" charset="0"/>
              </a:rPr>
              <a:t>As condições de reservas encontram-se especificadas no referido website.</a:t>
            </a:r>
          </a:p>
          <a:p>
            <a:pPr algn="just">
              <a:lnSpc>
                <a:spcPts val="1200"/>
              </a:lnSpc>
            </a:pPr>
            <a:endParaRPr lang="pt-PT" altLang="pt-PT" sz="1100" dirty="0">
              <a:latin typeface="Arial Narrow" pitchFamily="34" charset="0"/>
            </a:endParaRPr>
          </a:p>
          <a:p>
            <a:pPr algn="just">
              <a:lnSpc>
                <a:spcPts val="1200"/>
              </a:lnSpc>
            </a:pPr>
            <a:r>
              <a:rPr lang="pt-PT" altLang="pt-PT" sz="1100" b="1" dirty="0" smtClean="0">
                <a:latin typeface="Arial Narrow" pitchFamily="34" charset="0"/>
              </a:rPr>
              <a:t>5.12 </a:t>
            </a:r>
            <a:r>
              <a:rPr lang="pt-PT" altLang="pt-PT" sz="1100" b="1" dirty="0">
                <a:latin typeface="Arial Narrow" pitchFamily="34" charset="0"/>
              </a:rPr>
              <a:t>Serviços de </a:t>
            </a:r>
            <a:r>
              <a:rPr lang="pt-PT" altLang="pt-PT" sz="1100" b="1" dirty="0" smtClean="0">
                <a:latin typeface="Arial Narrow" pitchFamily="34" charset="0"/>
              </a:rPr>
              <a:t>restauração</a:t>
            </a:r>
          </a:p>
          <a:p>
            <a:pPr algn="just">
              <a:lnSpc>
                <a:spcPts val="1200"/>
              </a:lnSpc>
            </a:pPr>
            <a:r>
              <a:rPr lang="pt-PT" altLang="pt-PT" sz="1100" b="1" dirty="0" smtClean="0">
                <a:latin typeface="Arial Narrow" pitchFamily="34" charset="0"/>
              </a:rPr>
              <a:t>5.12.1 </a:t>
            </a:r>
            <a:r>
              <a:rPr lang="pt-PT" sz="1100" dirty="0" smtClean="0">
                <a:latin typeface="Arial Narrow" panose="020B0606020202030204" pitchFamily="34" charset="0"/>
              </a:rPr>
              <a:t>Durante o funcionamento das actividades do evento os participantes têm assegurados serviços </a:t>
            </a:r>
            <a:r>
              <a:rPr lang="pt-PT" sz="1100" dirty="0">
                <a:latin typeface="Arial Narrow" panose="020B0606020202030204" pitchFamily="34" charset="0"/>
              </a:rPr>
              <a:t>de </a:t>
            </a:r>
            <a:r>
              <a:rPr lang="pt-PT" sz="1100" dirty="0" smtClean="0">
                <a:latin typeface="Arial Narrow" panose="020B0606020202030204" pitchFamily="34" charset="0"/>
              </a:rPr>
              <a:t>água e de Coffee Break.</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20" name="TextBox 1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16</a:t>
            </a:fld>
            <a:endParaRPr lang="fr-FR" altLang="pt-PT" sz="800" b="1" i="1" u="sng" dirty="0" smtClean="0">
              <a:solidFill>
                <a:srgbClr val="00B4B2"/>
              </a:solidFill>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44628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1072068"/>
            <a:ext cx="5760641" cy="7512313"/>
          </a:xfrm>
          <a:prstGeom prst="rect">
            <a:avLst/>
          </a:prstGeom>
        </p:spPr>
        <p:txBody>
          <a:bodyPr wrap="square">
            <a:spAutoFit/>
          </a:bodyPr>
          <a:lstStyle/>
          <a:p>
            <a:r>
              <a:rPr lang="pt-PT" sz="1100" dirty="0">
                <a:solidFill>
                  <a:schemeClr val="accent5">
                    <a:lumMod val="60000"/>
                    <a:lumOff val="40000"/>
                  </a:schemeClr>
                </a:solidFill>
                <a:latin typeface="Arial Narrow" panose="020B0606020202030204" pitchFamily="34" charset="0"/>
              </a:rPr>
              <a:t>TERMOS DE REFERÊNCIA DO FÓRUM EMPRESARIAL</a:t>
            </a:r>
          </a:p>
          <a:p>
            <a:r>
              <a:rPr lang="pt-PT" sz="1100" i="1" dirty="0">
                <a:solidFill>
                  <a:schemeClr val="accent5">
                    <a:lumMod val="60000"/>
                    <a:lumOff val="40000"/>
                  </a:schemeClr>
                </a:solidFill>
                <a:latin typeface="Arial Narrow" panose="020B0606020202030204" pitchFamily="34" charset="0"/>
              </a:rPr>
              <a:t>5. INFORMAÇÕES </a:t>
            </a:r>
            <a:r>
              <a:rPr lang="pt-PT" sz="1100" i="1" dirty="0" smtClean="0">
                <a:solidFill>
                  <a:schemeClr val="accent5">
                    <a:lumMod val="60000"/>
                    <a:lumOff val="40000"/>
                  </a:schemeClr>
                </a:solidFill>
                <a:latin typeface="Arial Narrow" panose="020B0606020202030204" pitchFamily="34" charset="0"/>
              </a:rPr>
              <a:t>ADICIONAIS</a:t>
            </a:r>
          </a:p>
          <a:p>
            <a:endParaRPr lang="pt-PT" altLang="pt-PT" sz="1100" b="1" dirty="0" smtClean="0">
              <a:latin typeface="Arial Narrow" pitchFamily="34" charset="0"/>
            </a:endParaRPr>
          </a:p>
          <a:p>
            <a:pPr algn="just">
              <a:lnSpc>
                <a:spcPts val="1100"/>
              </a:lnSpc>
            </a:pPr>
            <a:r>
              <a:rPr lang="pt-PT" altLang="pt-PT" sz="1100" b="1" dirty="0">
                <a:latin typeface="Arial Narrow" pitchFamily="34" charset="0"/>
              </a:rPr>
              <a:t>5.12.2</a:t>
            </a:r>
            <a:r>
              <a:rPr lang="pt-PT" altLang="pt-PT" sz="1100" dirty="0">
                <a:latin typeface="Arial Narrow" pitchFamily="34" charset="0"/>
              </a:rPr>
              <a:t> </a:t>
            </a:r>
            <a:r>
              <a:rPr lang="pt-PT" sz="1100" dirty="0">
                <a:latin typeface="Arial Narrow" panose="020B0606020202030204" pitchFamily="34" charset="0"/>
              </a:rPr>
              <a:t>Para as refeições do meio dia, almoços,  durante os dias do funcionamento do evento estarão disponíveis transportes nos percursos local do evento  / Local de restauração / local do evento.</a:t>
            </a:r>
            <a:endParaRPr lang="pt-PT" altLang="pt-PT" sz="1100" dirty="0">
              <a:latin typeface="Arial Narrow" pitchFamily="34" charset="0"/>
            </a:endParaRPr>
          </a:p>
          <a:p>
            <a:pPr algn="just">
              <a:lnSpc>
                <a:spcPts val="1100"/>
              </a:lnSpc>
            </a:pPr>
            <a:endParaRPr lang="pt-PT" altLang="pt-PT" sz="1100" b="1" dirty="0" smtClean="0">
              <a:latin typeface="Arial Narrow" pitchFamily="34" charset="0"/>
            </a:endParaRPr>
          </a:p>
          <a:p>
            <a:pPr algn="just">
              <a:lnSpc>
                <a:spcPts val="1100"/>
              </a:lnSpc>
            </a:pPr>
            <a:r>
              <a:rPr lang="pt-PT" altLang="pt-PT" sz="1100" b="1" dirty="0" smtClean="0">
                <a:latin typeface="Arial Narrow" pitchFamily="34" charset="0"/>
              </a:rPr>
              <a:t>5.13 </a:t>
            </a:r>
            <a:r>
              <a:rPr lang="pt-PT" altLang="pt-PT" sz="1100" b="1" dirty="0">
                <a:latin typeface="Arial Narrow" pitchFamily="34" charset="0"/>
              </a:rPr>
              <a:t>Moedas e câmbios</a:t>
            </a:r>
          </a:p>
          <a:p>
            <a:pPr algn="just">
              <a:lnSpc>
                <a:spcPts val="1100"/>
              </a:lnSpc>
            </a:pPr>
            <a:r>
              <a:rPr lang="pt-PT" altLang="pt-PT" sz="1100" dirty="0">
                <a:latin typeface="Arial Narrow" pitchFamily="34" charset="0"/>
              </a:rPr>
              <a:t>A moeda de uso corrente em Cabo Verde é o escudo caboverdiano. </a:t>
            </a:r>
            <a:r>
              <a:rPr lang="pt-PT" altLang="pt-PT" sz="1100" dirty="0" smtClean="0">
                <a:latin typeface="Arial Narrow" pitchFamily="34" charset="0"/>
              </a:rPr>
              <a:t>Todas as divisas internaconais são aceites. O </a:t>
            </a:r>
            <a:r>
              <a:rPr lang="pt-PT" altLang="pt-PT" sz="1100" dirty="0">
                <a:latin typeface="Arial Narrow" pitchFamily="34" charset="0"/>
              </a:rPr>
              <a:t>Euro </a:t>
            </a:r>
            <a:r>
              <a:rPr lang="pt-PT" altLang="pt-PT" sz="1100" dirty="0" smtClean="0">
                <a:latin typeface="Arial Narrow" pitchFamily="34" charset="0"/>
              </a:rPr>
              <a:t>é </a:t>
            </a:r>
            <a:r>
              <a:rPr lang="pt-PT" altLang="pt-PT" sz="1100" dirty="0">
                <a:latin typeface="Arial Narrow" pitchFamily="34" charset="0"/>
              </a:rPr>
              <a:t>aceite nas </a:t>
            </a:r>
            <a:r>
              <a:rPr lang="pt-PT" altLang="pt-PT" sz="1100" dirty="0" smtClean="0">
                <a:latin typeface="Arial Narrow" pitchFamily="34" charset="0"/>
              </a:rPr>
              <a:t>transações </a:t>
            </a:r>
            <a:r>
              <a:rPr lang="pt-PT" altLang="pt-PT" sz="1100" dirty="0">
                <a:latin typeface="Arial Narrow" pitchFamily="34" charset="0"/>
              </a:rPr>
              <a:t>correntes em Cabo Verde e tem a paridade fixa com o escudo  (1 € = 110,265 Escudos). Para todo e qualquer informação adiconal sobre moedas e câmbios deverá ser consultado o website oficial do Banco Central de Cabo </a:t>
            </a:r>
            <a:r>
              <a:rPr lang="pt-PT" altLang="pt-PT" sz="1100" dirty="0" smtClean="0">
                <a:latin typeface="Arial Narrow" pitchFamily="34" charset="0"/>
              </a:rPr>
              <a:t>Verde</a:t>
            </a:r>
            <a:r>
              <a:rPr lang="pt-PT" altLang="pt-PT" sz="1100" dirty="0">
                <a:latin typeface="Arial Narrow" pitchFamily="34" charset="0"/>
              </a:rPr>
              <a:t>: https://www.bcv.cv/pt/Paginas/Homepage.aspx</a:t>
            </a:r>
            <a:r>
              <a:rPr lang="pt-PT" altLang="pt-PT" sz="1100" dirty="0" smtClean="0">
                <a:latin typeface="Arial Narrow" pitchFamily="34" charset="0"/>
              </a:rPr>
              <a:t>.</a:t>
            </a:r>
            <a:endParaRPr lang="pt-PT" altLang="pt-PT" sz="1100" b="1" dirty="0" smtClean="0">
              <a:latin typeface="Arial Narrow" pitchFamily="34" charset="0"/>
            </a:endParaRPr>
          </a:p>
          <a:p>
            <a:pPr algn="just">
              <a:lnSpc>
                <a:spcPts val="1100"/>
              </a:lnSpc>
            </a:pPr>
            <a:endParaRPr lang="pt-PT" altLang="pt-PT" sz="1100" b="1" dirty="0">
              <a:latin typeface="Arial Narrow" pitchFamily="34" charset="0"/>
            </a:endParaRPr>
          </a:p>
          <a:p>
            <a:pPr algn="just">
              <a:lnSpc>
                <a:spcPts val="1100"/>
              </a:lnSpc>
            </a:pPr>
            <a:r>
              <a:rPr lang="pt-PT" altLang="pt-PT" sz="1100" b="1" dirty="0" smtClean="0">
                <a:latin typeface="Arial Narrow" pitchFamily="34" charset="0"/>
              </a:rPr>
              <a:t>5.14 Serviços de internet</a:t>
            </a:r>
            <a:endParaRPr lang="pt-PT" altLang="pt-PT" sz="1100" b="1" dirty="0">
              <a:latin typeface="Arial Narrow" pitchFamily="34" charset="0"/>
            </a:endParaRPr>
          </a:p>
          <a:p>
            <a:pPr algn="just">
              <a:lnSpc>
                <a:spcPts val="1100"/>
              </a:lnSpc>
            </a:pPr>
            <a:r>
              <a:rPr lang="pt-PT" altLang="pt-PT" sz="1100" dirty="0" smtClean="0">
                <a:latin typeface="Arial Narrow" pitchFamily="34" charset="0"/>
              </a:rPr>
              <a:t>Serviços de internet estarão disponíveis nos locais de alojamento e do evento.</a:t>
            </a:r>
          </a:p>
          <a:p>
            <a:pPr algn="just">
              <a:lnSpc>
                <a:spcPts val="1100"/>
              </a:lnSpc>
            </a:pPr>
            <a:endParaRPr lang="pt-PT" altLang="pt-PT" sz="1100" dirty="0">
              <a:solidFill>
                <a:schemeClr val="accent5">
                  <a:lumMod val="60000"/>
                  <a:lumOff val="40000"/>
                </a:schemeClr>
              </a:solidFill>
              <a:latin typeface="Arial Narrow" pitchFamily="34" charset="0"/>
            </a:endParaRPr>
          </a:p>
          <a:p>
            <a:pPr algn="just">
              <a:lnSpc>
                <a:spcPts val="1100"/>
              </a:lnSpc>
            </a:pPr>
            <a:r>
              <a:rPr lang="pt-PT" altLang="pt-PT" sz="1100" b="1" dirty="0">
                <a:latin typeface="Arial Narrow" pitchFamily="34" charset="0"/>
              </a:rPr>
              <a:t>5.15 Encontros </a:t>
            </a:r>
            <a:r>
              <a:rPr lang="pt-PT" altLang="pt-PT" sz="1100" b="1" dirty="0" smtClean="0">
                <a:latin typeface="Arial Narrow" pitchFamily="34" charset="0"/>
              </a:rPr>
              <a:t>institucionais</a:t>
            </a:r>
          </a:p>
          <a:p>
            <a:pPr algn="just">
              <a:lnSpc>
                <a:spcPts val="1100"/>
              </a:lnSpc>
            </a:pPr>
            <a:r>
              <a:rPr lang="pt-PT" sz="1100" dirty="0">
                <a:latin typeface="Arial Narrow" panose="020B0606020202030204" pitchFamily="34" charset="0"/>
              </a:rPr>
              <a:t>Caso for pertinente, a </a:t>
            </a:r>
            <a:r>
              <a:rPr lang="pt-PT" sz="1100" dirty="0" smtClean="0">
                <a:latin typeface="Arial Narrow" panose="020B0606020202030204" pitchFamily="34" charset="0"/>
              </a:rPr>
              <a:t>Organização </a:t>
            </a:r>
            <a:r>
              <a:rPr lang="pt-PT" sz="1100" dirty="0">
                <a:latin typeface="Arial Narrow" panose="020B0606020202030204" pitchFamily="34" charset="0"/>
              </a:rPr>
              <a:t>se responsabilizará pela solicitação </a:t>
            </a:r>
            <a:r>
              <a:rPr lang="pt-PT" sz="1100" dirty="0" smtClean="0">
                <a:latin typeface="Arial Narrow" panose="020B0606020202030204" pitchFamily="34" charset="0"/>
              </a:rPr>
              <a:t>de agendamento de encontros / reuniões institucionais junto das entidades competentes, </a:t>
            </a:r>
            <a:r>
              <a:rPr lang="pt-PT" sz="1100" dirty="0">
                <a:latin typeface="Arial Narrow" panose="020B0606020202030204" pitchFamily="34" charset="0"/>
              </a:rPr>
              <a:t>exclusivamente para o país </a:t>
            </a:r>
            <a:r>
              <a:rPr lang="pt-PT" sz="1100" dirty="0" smtClean="0">
                <a:latin typeface="Arial Narrow" panose="020B0606020202030204" pitchFamily="34" charset="0"/>
              </a:rPr>
              <a:t>anfitrião.</a:t>
            </a:r>
          </a:p>
          <a:p>
            <a:pPr algn="just">
              <a:lnSpc>
                <a:spcPts val="1100"/>
              </a:lnSpc>
            </a:pPr>
            <a:endParaRPr lang="pt-PT" altLang="pt-PT" sz="1100" dirty="0" smtClean="0">
              <a:solidFill>
                <a:schemeClr val="accent5">
                  <a:lumMod val="60000"/>
                  <a:lumOff val="40000"/>
                </a:schemeClr>
              </a:solidFill>
              <a:latin typeface="Arial Narrow" pitchFamily="34" charset="0"/>
            </a:endParaRPr>
          </a:p>
          <a:p>
            <a:pPr algn="just">
              <a:lnSpc>
                <a:spcPts val="1100"/>
              </a:lnSpc>
            </a:pPr>
            <a:r>
              <a:rPr lang="pt-PT" altLang="pt-PT" sz="1100" b="1" dirty="0">
                <a:latin typeface="Arial Narrow" pitchFamily="34" charset="0"/>
              </a:rPr>
              <a:t>5.16 Divulgação de produtos e serviços de empresas </a:t>
            </a:r>
            <a:r>
              <a:rPr lang="pt-PT" altLang="pt-PT" sz="1100" b="1" dirty="0" smtClean="0">
                <a:latin typeface="Arial Narrow" pitchFamily="34" charset="0"/>
              </a:rPr>
              <a:t>participantes</a:t>
            </a:r>
          </a:p>
          <a:p>
            <a:pPr algn="just">
              <a:lnSpc>
                <a:spcPts val="1100"/>
              </a:lnSpc>
            </a:pPr>
            <a:r>
              <a:rPr lang="pt-PT" sz="1100" dirty="0">
                <a:latin typeface="Arial Narrow" panose="020B0606020202030204" pitchFamily="34" charset="0"/>
              </a:rPr>
              <a:t>Para efeitos de </a:t>
            </a:r>
            <a:r>
              <a:rPr lang="pt-PT" sz="1100" dirty="0" smtClean="0">
                <a:latin typeface="Arial Narrow" panose="020B0606020202030204" pitchFamily="34" charset="0"/>
              </a:rPr>
              <a:t>divulgação dos seus produtos e serviços as empresas participantes no evento têm à disposição uma plataforma web específica através da qual podem ser divulgados os respectivos produtos e serviços em todos os mercados cobertos pelos objectivos do evento.</a:t>
            </a: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smtClean="0">
                <a:latin typeface="Arial Narrow" panose="020B0606020202030204" pitchFamily="34" charset="0"/>
              </a:rPr>
              <a:t>5.16.1 </a:t>
            </a:r>
            <a:r>
              <a:rPr lang="pt-PT" sz="1100" dirty="0" smtClean="0">
                <a:latin typeface="Arial Narrow" panose="020B0606020202030204" pitchFamily="34" charset="0"/>
              </a:rPr>
              <a:t>Para cada empresa participante no evento, além da colocação do respectivo logotipo, haverá lugar uma breve descrição das características dos produtos e serviços, em três idiomas: português; inglês e francês ;</a:t>
            </a: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smtClean="0">
                <a:latin typeface="Arial Narrow" panose="020B0606020202030204" pitchFamily="34" charset="0"/>
              </a:rPr>
              <a:t>5.16.2</a:t>
            </a:r>
            <a:r>
              <a:rPr lang="pt-PT" sz="1100" dirty="0" smtClean="0">
                <a:latin typeface="Arial Narrow" panose="020B0606020202030204" pitchFamily="34" charset="0"/>
              </a:rPr>
              <a:t> As informações colocadas no referido website serão mantidas até 120 dias antes da data de realização da edição seguinte do evento, caso a empresa decidir não participar na edição seguinte;</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 5.16.3 </a:t>
            </a:r>
            <a:r>
              <a:rPr lang="pt-PT" sz="1100" dirty="0" smtClean="0">
                <a:latin typeface="Arial Narrow" panose="020B0606020202030204" pitchFamily="34" charset="0"/>
              </a:rPr>
              <a:t>As empresas não participantes no evento e que pretendem divulgar os respectivos produtos e serviços na referida pltaforma web podem faze-lo mediante o pagamento de uma taxa mensal, trimestal, simestral ou anual; </a:t>
            </a:r>
            <a:endParaRPr lang="pt-PT" sz="1100" dirty="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a:latin typeface="Arial Narrow" panose="020B0606020202030204" pitchFamily="34" charset="0"/>
              </a:rPr>
              <a:t> </a:t>
            </a:r>
            <a:r>
              <a:rPr lang="pt-PT" sz="1100" b="1" dirty="0" smtClean="0">
                <a:latin typeface="Arial Narrow" panose="020B0606020202030204" pitchFamily="34" charset="0"/>
              </a:rPr>
              <a:t>5.16.4 </a:t>
            </a:r>
            <a:r>
              <a:rPr lang="pt-PT" sz="1100" dirty="0" smtClean="0">
                <a:latin typeface="Arial Narrow" panose="020B0606020202030204" pitchFamily="34" charset="0"/>
              </a:rPr>
              <a:t>Uma equipa especializada fará a manutenção permanente das informações inseridas na plataforma web e as empresas poderão solicitar alterações / correcções / actualizações de </a:t>
            </a:r>
            <a:r>
              <a:rPr lang="pt-PT" sz="1100" dirty="0">
                <a:latin typeface="Arial Narrow" panose="020B0606020202030204" pitchFamily="34" charset="0"/>
              </a:rPr>
              <a:t>informações </a:t>
            </a:r>
            <a:r>
              <a:rPr lang="pt-PT" sz="1100" dirty="0" smtClean="0">
                <a:latin typeface="Arial Narrow" panose="020B0606020202030204" pitchFamily="34" charset="0"/>
              </a:rPr>
              <a:t>a todo o tempo sem custos;</a:t>
            </a: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a:latin typeface="Arial Narrow" panose="020B0606020202030204" pitchFamily="34" charset="0"/>
              </a:rPr>
              <a:t> 5.16.5 </a:t>
            </a:r>
            <a:r>
              <a:rPr lang="pt-PT" sz="1100" dirty="0">
                <a:latin typeface="Arial Narrow" panose="020B0606020202030204" pitchFamily="34" charset="0"/>
              </a:rPr>
              <a:t>As empresas participantes no evento poderão ainda durante o período de vigência das respectivas informações no espaço reservado na plataforma web fazer </a:t>
            </a:r>
            <a:r>
              <a:rPr lang="pt-PT" sz="1100" dirty="0" smtClean="0">
                <a:latin typeface="Arial Narrow" panose="020B0606020202030204" pitchFamily="34" charset="0"/>
              </a:rPr>
              <a:t>publicação trimestral de newsletters através da qual é divulgada informações relacionadas com os respectivos produtos e serviços em três idiomas: português; inglês e francês.  A equipa especializada acima referida fará divulgação períodica e selectiva junto de potenciais importadores e exportadores o referido newsletter;</a:t>
            </a:r>
            <a:endParaRPr lang="pt-PT" sz="1100" dirty="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smtClean="0">
                <a:latin typeface="Arial Narrow" panose="020B0606020202030204" pitchFamily="34" charset="0"/>
              </a:rPr>
              <a:t>5.16.6 </a:t>
            </a:r>
            <a:r>
              <a:rPr lang="pt-PT" sz="1100" dirty="0" smtClean="0">
                <a:latin typeface="Arial Narrow" panose="020B0606020202030204" pitchFamily="34" charset="0"/>
              </a:rPr>
              <a:t>Todo e qualquer pedido de informações sobre produtos ou serviços por parte de potenciais interessados </a:t>
            </a:r>
            <a:r>
              <a:rPr lang="pt-PT" sz="1100" dirty="0">
                <a:latin typeface="Arial Narrow" panose="020B0606020202030204" pitchFamily="34" charset="0"/>
              </a:rPr>
              <a:t>, incluindo eventuais encomendas, </a:t>
            </a:r>
            <a:r>
              <a:rPr lang="pt-PT" sz="1100" dirty="0" smtClean="0">
                <a:latin typeface="Arial Narrow" panose="020B0606020202030204" pitchFamily="34" charset="0"/>
              </a:rPr>
              <a:t>será prontamente comunicado à empresa visada.</a:t>
            </a:r>
            <a:endParaRPr lang="pt-PT" sz="1100" dirty="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altLang="pt-PT" sz="1100" b="1" dirty="0" smtClean="0">
                <a:latin typeface="Arial Narrow" pitchFamily="34" charset="0"/>
              </a:rPr>
              <a:t>5.17 </a:t>
            </a:r>
            <a:r>
              <a:rPr lang="pt-PT" altLang="pt-PT" sz="1100" b="1" dirty="0">
                <a:latin typeface="Arial Narrow" pitchFamily="34" charset="0"/>
              </a:rPr>
              <a:t>Documentação do </a:t>
            </a:r>
            <a:r>
              <a:rPr lang="pt-PT" altLang="pt-PT" sz="1100" b="1" dirty="0" smtClean="0">
                <a:latin typeface="Arial Narrow" pitchFamily="34" charset="0"/>
              </a:rPr>
              <a:t>evento</a:t>
            </a:r>
          </a:p>
          <a:p>
            <a:pPr algn="just">
              <a:lnSpc>
                <a:spcPts val="1100"/>
              </a:lnSpc>
            </a:pPr>
            <a:r>
              <a:rPr lang="pt-PT" altLang="pt-PT" sz="1100" dirty="0" smtClean="0">
                <a:latin typeface="Arial Narrow" pitchFamily="34" charset="0"/>
              </a:rPr>
              <a:t>Toda a documentação relacionada com o evento pode ser descarregada diretanente da plataforma do evento: </a:t>
            </a:r>
            <a:r>
              <a:rPr lang="pt-PT" sz="1100" dirty="0">
                <a:latin typeface="Arial Narrow" panose="020B0606020202030204" pitchFamily="34" charset="0"/>
              </a:rPr>
              <a:t>https://www.atlanticbusinessforum.com</a:t>
            </a:r>
            <a:r>
              <a:rPr lang="pt-PT" sz="1100" dirty="0" smtClean="0">
                <a:latin typeface="Arial Narrow" panose="020B0606020202030204" pitchFamily="34" charset="0"/>
              </a:rPr>
              <a:t>/</a:t>
            </a:r>
            <a:endParaRPr lang="pt-PT" altLang="pt-PT" sz="1100" dirty="0">
              <a:latin typeface="Arial Narrow"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5" name="TextBox 4"/>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17</a:t>
            </a:fld>
            <a:endParaRPr lang="fr-FR" altLang="pt-PT" sz="800" b="1" i="1" u="sng" dirty="0" smtClean="0">
              <a:solidFill>
                <a:srgbClr val="00B4B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419511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903847"/>
            <a:ext cx="5760641" cy="7509748"/>
          </a:xfrm>
          <a:prstGeom prst="rect">
            <a:avLst/>
          </a:prstGeom>
        </p:spPr>
        <p:txBody>
          <a:bodyPr wrap="square">
            <a:spAutoFit/>
          </a:bodyPr>
          <a:lstStyle/>
          <a:p>
            <a:r>
              <a:rPr lang="pt-PT" sz="1100" dirty="0">
                <a:solidFill>
                  <a:schemeClr val="accent5">
                    <a:lumMod val="60000"/>
                    <a:lumOff val="40000"/>
                  </a:schemeClr>
                </a:solidFill>
                <a:latin typeface="Arial Narrow" panose="020B0606020202030204" pitchFamily="34" charset="0"/>
              </a:rPr>
              <a:t>TERMOS DE REFERÊNCIA DO FÓRUM EMPRESARIAL</a:t>
            </a:r>
          </a:p>
          <a:p>
            <a:r>
              <a:rPr lang="pt-PT" sz="1100" i="1" dirty="0">
                <a:solidFill>
                  <a:schemeClr val="accent5">
                    <a:lumMod val="60000"/>
                    <a:lumOff val="40000"/>
                  </a:schemeClr>
                </a:solidFill>
                <a:latin typeface="Arial Narrow" panose="020B0606020202030204" pitchFamily="34" charset="0"/>
              </a:rPr>
              <a:t>5. INFORMAÇÕES </a:t>
            </a:r>
            <a:r>
              <a:rPr lang="pt-PT" sz="1100" i="1" dirty="0" smtClean="0">
                <a:solidFill>
                  <a:schemeClr val="accent5">
                    <a:lumMod val="60000"/>
                    <a:lumOff val="40000"/>
                  </a:schemeClr>
                </a:solidFill>
                <a:latin typeface="Arial Narrow" panose="020B0606020202030204" pitchFamily="34" charset="0"/>
              </a:rPr>
              <a:t>ADICIONAIS</a:t>
            </a:r>
            <a:endParaRPr lang="pt-PT" altLang="pt-PT" sz="1100" b="1" dirty="0" smtClean="0">
              <a:latin typeface="Arial Narrow" pitchFamily="34" charset="0"/>
            </a:endParaRPr>
          </a:p>
          <a:p>
            <a:pPr>
              <a:lnSpc>
                <a:spcPts val="1200"/>
              </a:lnSpc>
            </a:pPr>
            <a:r>
              <a:rPr lang="pt-PT" altLang="pt-PT" sz="1100" b="1" dirty="0" smtClean="0">
                <a:latin typeface="Arial Narrow" pitchFamily="34" charset="0"/>
              </a:rPr>
              <a:t>5.18 </a:t>
            </a:r>
            <a:r>
              <a:rPr lang="pt-PT" altLang="pt-PT" sz="1100" b="1" dirty="0">
                <a:latin typeface="Arial Narrow" pitchFamily="34" charset="0"/>
              </a:rPr>
              <a:t>Eventos Sociais</a:t>
            </a:r>
          </a:p>
          <a:p>
            <a:pPr algn="just">
              <a:lnSpc>
                <a:spcPts val="1200"/>
              </a:lnSpc>
            </a:pPr>
            <a:r>
              <a:rPr lang="pt-PT" sz="1100" dirty="0">
                <a:latin typeface="Arial Narrow" pitchFamily="34" charset="0"/>
                <a:cs typeface="Times New Roman" panose="02020603050405020304" pitchFamily="18" charset="0"/>
              </a:rPr>
              <a:t>Faz parte integrante do evento um programa social onde os convidados, em geral, e os participantes, em particular, poderão desfrutar de uma agradável estadia em Cabo Verde antes, durante e após os três dias do evento.</a:t>
            </a:r>
          </a:p>
          <a:p>
            <a:pPr algn="just">
              <a:lnSpc>
                <a:spcPts val="1200"/>
              </a:lnSpc>
            </a:pPr>
            <a:endParaRPr lang="pt-PT" altLang="pt-PT" sz="1100" dirty="0">
              <a:solidFill>
                <a:schemeClr val="accent5">
                  <a:lumMod val="60000"/>
                  <a:lumOff val="40000"/>
                </a:schemeClr>
              </a:solidFill>
              <a:latin typeface="Arial Narrow" pitchFamily="34" charset="0"/>
              <a:cs typeface="Times New Roman" panose="02020603050405020304" pitchFamily="18" charset="0"/>
            </a:endParaRPr>
          </a:p>
          <a:p>
            <a:pPr algn="just">
              <a:lnSpc>
                <a:spcPts val="1200"/>
              </a:lnSpc>
            </a:pPr>
            <a:r>
              <a:rPr lang="pt-PT" sz="1100" dirty="0">
                <a:latin typeface="Arial Narrow" pitchFamily="34" charset="0"/>
                <a:cs typeface="Times New Roman" panose="02020603050405020304" pitchFamily="18" charset="0"/>
              </a:rPr>
              <a:t>À noite são reservados dois períodos de programas sociais. No primeiro dia do evento, 17 de </a:t>
            </a:r>
            <a:r>
              <a:rPr lang="pt-PT" sz="1100" dirty="0" smtClean="0">
                <a:latin typeface="Arial Narrow" pitchFamily="34" charset="0"/>
                <a:cs typeface="Times New Roman" panose="02020603050405020304" pitchFamily="18" charset="0"/>
              </a:rPr>
              <a:t>Março</a:t>
            </a:r>
            <a:r>
              <a:rPr lang="pt-PT" sz="1100" dirty="0">
                <a:latin typeface="Arial Narrow" pitchFamily="34" charset="0"/>
                <a:cs typeface="Times New Roman" panose="02020603050405020304" pitchFamily="18" charset="0"/>
              </a:rPr>
              <a:t>, é organizada uma recepção de boas vindas às delegações participantes no evento e no dia 18 de </a:t>
            </a:r>
            <a:r>
              <a:rPr lang="pt-PT" sz="1100" dirty="0" smtClean="0">
                <a:latin typeface="Arial Narrow" pitchFamily="34" charset="0"/>
                <a:cs typeface="Times New Roman" panose="02020603050405020304" pitchFamily="18" charset="0"/>
              </a:rPr>
              <a:t>Março </a:t>
            </a:r>
            <a:r>
              <a:rPr lang="pt-PT" sz="1100" dirty="0">
                <a:latin typeface="Arial Narrow" pitchFamily="34" charset="0"/>
                <a:cs typeface="Times New Roman" panose="02020603050405020304" pitchFamily="18" charset="0"/>
              </a:rPr>
              <a:t>terá lugar um jantar de Gala. </a:t>
            </a:r>
            <a:endParaRPr lang="pt-PT" altLang="pt-PT" sz="1100" b="1" dirty="0" smtClean="0">
              <a:latin typeface="Arial Narrow" pitchFamily="34" charset="0"/>
            </a:endParaRPr>
          </a:p>
          <a:p>
            <a:pPr>
              <a:lnSpc>
                <a:spcPts val="1200"/>
              </a:lnSpc>
            </a:pPr>
            <a:endParaRPr lang="pt-PT" altLang="pt-PT" sz="1100" b="1" dirty="0">
              <a:latin typeface="Arial Narrow" pitchFamily="34" charset="0"/>
            </a:endParaRPr>
          </a:p>
          <a:p>
            <a:pPr>
              <a:lnSpc>
                <a:spcPts val="1200"/>
              </a:lnSpc>
            </a:pPr>
            <a:r>
              <a:rPr lang="pt-PT" altLang="pt-PT" sz="1100" b="1" dirty="0" smtClean="0">
                <a:latin typeface="Arial Narrow" pitchFamily="34" charset="0"/>
              </a:rPr>
              <a:t>5.19 Hospedeiras</a:t>
            </a:r>
            <a:endParaRPr lang="pt-PT" altLang="pt-PT" sz="1100" b="1" dirty="0">
              <a:latin typeface="Arial Narrow" pitchFamily="34" charset="0"/>
            </a:endParaRPr>
          </a:p>
          <a:p>
            <a:pPr algn="just">
              <a:lnSpc>
                <a:spcPts val="1200"/>
              </a:lnSpc>
            </a:pPr>
            <a:r>
              <a:rPr lang="pt-PT" sz="1100" dirty="0" smtClean="0">
                <a:latin typeface="Arial Narrow" panose="020B0606020202030204" pitchFamily="34" charset="0"/>
              </a:rPr>
              <a:t>Um atendimento profissional e qualificado é </a:t>
            </a:r>
            <a:r>
              <a:rPr lang="pt-PT" sz="1100" dirty="0">
                <a:latin typeface="Arial Narrow" panose="020B0606020202030204" pitchFamily="34" charset="0"/>
              </a:rPr>
              <a:t>uma </a:t>
            </a:r>
            <a:r>
              <a:rPr lang="pt-PT" sz="1100" dirty="0" smtClean="0">
                <a:latin typeface="Arial Narrow" panose="020B0606020202030204" pitchFamily="34" charset="0"/>
              </a:rPr>
              <a:t>exigência e uma mais-valia </a:t>
            </a:r>
            <a:r>
              <a:rPr lang="pt-PT" sz="1100" dirty="0">
                <a:latin typeface="Arial Narrow" panose="020B0606020202030204" pitchFamily="34" charset="0"/>
              </a:rPr>
              <a:t>nos eventos inter-</a:t>
            </a:r>
            <a:br>
              <a:rPr lang="pt-PT" sz="1100" dirty="0">
                <a:latin typeface="Arial Narrow" panose="020B0606020202030204" pitchFamily="34" charset="0"/>
              </a:rPr>
            </a:br>
            <a:r>
              <a:rPr lang="pt-PT" sz="1100" dirty="0" smtClean="0">
                <a:latin typeface="Arial Narrow" panose="020B0606020202030204" pitchFamily="34" charset="0"/>
              </a:rPr>
              <a:t>nacionais. Desde a chegada no aeroporto em Cabo Verde e nos locais onde decorrerão o evento, os participantes terão permanentemente acessíveis e disponível equipas de profissionais qualificadas </a:t>
            </a:r>
            <a:r>
              <a:rPr lang="pt-PT" sz="1100" dirty="0">
                <a:latin typeface="Arial Narrow" panose="020B0606020202030204" pitchFamily="34" charset="0"/>
              </a:rPr>
              <a:t>e com elevada </a:t>
            </a:r>
            <a:r>
              <a:rPr lang="pt-PT" sz="1100" dirty="0" smtClean="0">
                <a:latin typeface="Arial Narrow" panose="020B0606020202030204" pitchFamily="34" charset="0"/>
              </a:rPr>
              <a:t>experiência, preparada para comunicação em três ideomas: português, inglês e francês, para os assistir e apoiar na respectiva participação no evento.</a:t>
            </a:r>
          </a:p>
          <a:p>
            <a:pPr algn="just">
              <a:lnSpc>
                <a:spcPts val="1200"/>
              </a:lnSpc>
            </a:pPr>
            <a:endParaRPr lang="pt-PT" sz="1100" dirty="0" smtClean="0">
              <a:latin typeface="Arial Narrow" pitchFamily="34" charset="0"/>
              <a:cs typeface="Times New Roman" panose="02020603050405020304" pitchFamily="18" charset="0"/>
            </a:endParaRPr>
          </a:p>
          <a:p>
            <a:pPr>
              <a:lnSpc>
                <a:spcPts val="1200"/>
              </a:lnSpc>
            </a:pPr>
            <a:r>
              <a:rPr lang="pt-PT" altLang="pt-PT" sz="1100" b="1" dirty="0" smtClean="0">
                <a:latin typeface="Arial Narrow" panose="020B0606020202030204" pitchFamily="34" charset="0"/>
              </a:rPr>
              <a:t>5.20 </a:t>
            </a:r>
            <a:r>
              <a:rPr lang="pt-PT" altLang="pt-PT" sz="1100" b="1" dirty="0">
                <a:latin typeface="Arial Narrow" panose="020B0606020202030204" pitchFamily="34" charset="0"/>
              </a:rPr>
              <a:t>Pacotes de lazer</a:t>
            </a:r>
          </a:p>
          <a:p>
            <a:pPr algn="just">
              <a:lnSpc>
                <a:spcPts val="1200"/>
              </a:lnSpc>
            </a:pPr>
            <a:r>
              <a:rPr lang="pt-PT" sz="1100" dirty="0">
                <a:latin typeface="Arial Narrow" pitchFamily="34" charset="0"/>
                <a:cs typeface="Times New Roman" panose="02020603050405020304" pitchFamily="18" charset="0"/>
              </a:rPr>
              <a:t>Vários pacotes e programas de visitas guiadas aos principais pontos de atracção turística, quer na  cidade da Praia (Capital de Cabo Verde), quer em outras Ilhas, são igualmente disponibilizados</a:t>
            </a:r>
            <a:r>
              <a:rPr lang="pt-PT" sz="1100" dirty="0" smtClean="0">
                <a:latin typeface="Arial Narrow" pitchFamily="34" charset="0"/>
                <a:cs typeface="Times New Roman" panose="02020603050405020304" pitchFamily="18" charset="0"/>
              </a:rPr>
              <a:t>.</a:t>
            </a:r>
          </a:p>
          <a:p>
            <a:pPr algn="just">
              <a:lnSpc>
                <a:spcPts val="1200"/>
              </a:lnSpc>
            </a:pPr>
            <a:endParaRPr lang="pt-PT" sz="1100" dirty="0">
              <a:latin typeface="Arial Narrow" pitchFamily="34" charset="0"/>
              <a:cs typeface="Times New Roman" panose="02020603050405020304" pitchFamily="18" charset="0"/>
            </a:endParaRPr>
          </a:p>
          <a:p>
            <a:pPr algn="just">
              <a:lnSpc>
                <a:spcPts val="1200"/>
              </a:lnSpc>
            </a:pPr>
            <a:r>
              <a:rPr lang="pt-PT" sz="1100" b="1" dirty="0" smtClean="0">
                <a:latin typeface="Arial Narrow" panose="020B0606020202030204" pitchFamily="34" charset="0"/>
              </a:rPr>
              <a:t>6. Alterações</a:t>
            </a:r>
          </a:p>
          <a:p>
            <a:pPr algn="just">
              <a:lnSpc>
                <a:spcPts val="1200"/>
              </a:lnSpc>
            </a:pPr>
            <a:r>
              <a:rPr lang="pt-PT" sz="1100" b="1" dirty="0" smtClean="0">
                <a:latin typeface="Arial Narrow" panose="020B0606020202030204" pitchFamily="34" charset="0"/>
              </a:rPr>
              <a:t> </a:t>
            </a:r>
            <a:r>
              <a:rPr lang="pt-PT" sz="1100" dirty="0" smtClean="0">
                <a:latin typeface="Arial Narrow" panose="020B0606020202030204" pitchFamily="34" charset="0"/>
              </a:rPr>
              <a:t>A Organização </a:t>
            </a:r>
            <a:r>
              <a:rPr lang="pt-PT" sz="1100" dirty="0">
                <a:latin typeface="Arial Narrow" panose="020B0606020202030204" pitchFamily="34" charset="0"/>
              </a:rPr>
              <a:t>reserva-se no direito de alterar </a:t>
            </a:r>
            <a:r>
              <a:rPr lang="pt-PT" sz="1100" dirty="0" smtClean="0">
                <a:latin typeface="Arial Narrow" panose="020B0606020202030204" pitchFamily="34" charset="0"/>
              </a:rPr>
              <a:t>o programa do evento assim como as </a:t>
            </a:r>
            <a:r>
              <a:rPr lang="pt-PT" sz="1100" dirty="0">
                <a:latin typeface="Arial Narrow" panose="020B0606020202030204" pitchFamily="34" charset="0"/>
              </a:rPr>
              <a:t>Condições Gerais de </a:t>
            </a:r>
            <a:br>
              <a:rPr lang="pt-PT" sz="1100" dirty="0">
                <a:latin typeface="Arial Narrow" panose="020B0606020202030204" pitchFamily="34" charset="0"/>
              </a:rPr>
            </a:br>
            <a:r>
              <a:rPr lang="pt-PT" sz="1100" dirty="0">
                <a:latin typeface="Arial Narrow" panose="020B0606020202030204" pitchFamily="34" charset="0"/>
              </a:rPr>
              <a:t>Participação sempre que se justificar, devendo no entanto informar a parte interessada com a devida </a:t>
            </a:r>
            <a:br>
              <a:rPr lang="pt-PT" sz="1100" dirty="0">
                <a:latin typeface="Arial Narrow" panose="020B0606020202030204" pitchFamily="34" charset="0"/>
              </a:rPr>
            </a:br>
            <a:r>
              <a:rPr lang="pt-PT" sz="1100" dirty="0">
                <a:latin typeface="Arial Narrow" panose="020B0606020202030204" pitchFamily="34" charset="0"/>
              </a:rPr>
              <a:t>antecedência</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smtClean="0">
                <a:latin typeface="Arial Narrow" panose="020B0606020202030204" pitchFamily="34" charset="0"/>
              </a:rPr>
              <a:t>7. Seguros</a:t>
            </a:r>
            <a:endParaRPr lang="pt-PT" sz="1100" b="1" dirty="0">
              <a:latin typeface="Arial Narrow" panose="020B0606020202030204" pitchFamily="34" charset="0"/>
            </a:endParaRPr>
          </a:p>
          <a:p>
            <a:pPr>
              <a:lnSpc>
                <a:spcPts val="1200"/>
              </a:lnSpc>
            </a:pPr>
            <a:r>
              <a:rPr lang="pt-PT" sz="1100" b="1" dirty="0">
                <a:latin typeface="Arial Narrow" panose="020B0606020202030204" pitchFamily="34" charset="0"/>
              </a:rPr>
              <a:t> </a:t>
            </a:r>
            <a:r>
              <a:rPr lang="pt-PT" sz="1100" dirty="0" smtClean="0">
                <a:latin typeface="Arial Narrow" panose="020B0606020202030204" pitchFamily="34" charset="0"/>
              </a:rPr>
              <a:t>São disponibilizados aos participantes  três (3) </a:t>
            </a:r>
            <a:r>
              <a:rPr lang="pt-PT" sz="1100" dirty="0">
                <a:latin typeface="Arial Narrow" panose="020B0606020202030204" pitchFamily="34" charset="0"/>
              </a:rPr>
              <a:t>modalidades </a:t>
            </a:r>
            <a:r>
              <a:rPr lang="pt-PT" sz="1100" dirty="0" smtClean="0">
                <a:latin typeface="Arial Narrow" panose="020B0606020202030204" pitchFamily="34" charset="0"/>
              </a:rPr>
              <a:t>de seguros:</a:t>
            </a:r>
          </a:p>
          <a:p>
            <a:pPr>
              <a:lnSpc>
                <a:spcPts val="600"/>
              </a:lnSpc>
            </a:pPr>
            <a:endParaRPr lang="pt-PT" sz="1100" dirty="0">
              <a:latin typeface="Arial Narrow" panose="020B0606020202030204" pitchFamily="34" charset="0"/>
            </a:endParaRPr>
          </a:p>
          <a:p>
            <a:pPr>
              <a:lnSpc>
                <a:spcPts val="1200"/>
              </a:lnSpc>
            </a:pPr>
            <a:r>
              <a:rPr lang="pt-PT" sz="1100" dirty="0" smtClean="0">
                <a:latin typeface="Arial Narrow" panose="020B0606020202030204" pitchFamily="34" charset="0"/>
              </a:rPr>
              <a:t>7.1 </a:t>
            </a:r>
            <a:r>
              <a:rPr lang="pt-PT" sz="1100" b="1" dirty="0" smtClean="0">
                <a:latin typeface="Arial Narrow" panose="020B0606020202030204" pitchFamily="34" charset="0"/>
              </a:rPr>
              <a:t>Seguro </a:t>
            </a:r>
            <a:r>
              <a:rPr lang="pt-PT" sz="1100" b="1" dirty="0">
                <a:latin typeface="Arial Narrow" panose="020B0606020202030204" pitchFamily="34" charset="0"/>
              </a:rPr>
              <a:t>Acidentes </a:t>
            </a:r>
            <a:r>
              <a:rPr lang="pt-PT" sz="1100" b="1" dirty="0" smtClean="0">
                <a:latin typeface="Arial Narrow" panose="020B0606020202030204" pitchFamily="34" charset="0"/>
              </a:rPr>
              <a:t>Pessoais</a:t>
            </a:r>
          </a:p>
          <a:p>
            <a:pPr>
              <a:lnSpc>
                <a:spcPts val="1200"/>
              </a:lnSpc>
            </a:pPr>
            <a:r>
              <a:rPr lang="pt-PT" sz="1100" dirty="0" smtClean="0">
                <a:latin typeface="Arial Narrow" panose="020B0606020202030204" pitchFamily="34" charset="0"/>
              </a:rPr>
              <a:t>Esse </a:t>
            </a:r>
            <a:r>
              <a:rPr lang="pt-PT" sz="1100" dirty="0">
                <a:latin typeface="Arial Narrow" panose="020B0606020202030204" pitchFamily="34" charset="0"/>
              </a:rPr>
              <a:t>seguro cobre qualquer tipo de acidente que possa ocorrer durante o período em que decorrer os eventos. Também poderá ser incluído neste mesmo seguro, a cobertura de viagem e bagagens (extravio, perda ou dano causado à bagagem: roupas e objetos de uso pessoal transportados em malas, sacos ou outros volumes </a:t>
            </a:r>
            <a:r>
              <a:rPr lang="pt-PT" sz="1100" dirty="0" smtClean="0">
                <a:latin typeface="Arial Narrow" panose="020B0606020202030204" pitchFamily="34" charset="0"/>
              </a:rPr>
              <a:t>devidamente acondicionados</a:t>
            </a:r>
            <a:r>
              <a:rPr lang="pt-PT" sz="1100" dirty="0">
                <a:latin typeface="Arial Narrow" panose="020B0606020202030204" pitchFamily="34" charset="0"/>
              </a:rPr>
              <a:t>, pertencentes à Pessoa Segura, incluindo computadores portáteis e seus acessórios.</a:t>
            </a:r>
          </a:p>
          <a:p>
            <a:pPr>
              <a:lnSpc>
                <a:spcPts val="6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7.2</a:t>
            </a:r>
            <a:r>
              <a:rPr lang="pt-PT" sz="1100" b="1" dirty="0">
                <a:latin typeface="Arial Narrow" panose="020B0606020202030204" pitchFamily="34" charset="0"/>
              </a:rPr>
              <a:t> </a:t>
            </a:r>
            <a:r>
              <a:rPr lang="pt-PT" sz="1100" b="1" dirty="0" smtClean="0">
                <a:latin typeface="Arial Narrow" panose="020B0606020202030204" pitchFamily="34" charset="0"/>
              </a:rPr>
              <a:t>Seguro </a:t>
            </a:r>
            <a:r>
              <a:rPr lang="pt-PT" sz="1100" b="1" dirty="0">
                <a:latin typeface="Arial Narrow" panose="020B0606020202030204" pitchFamily="34" charset="0"/>
              </a:rPr>
              <a:t>de </a:t>
            </a:r>
            <a:r>
              <a:rPr lang="pt-PT" sz="1100" b="1" dirty="0" smtClean="0">
                <a:latin typeface="Arial Narrow" panose="020B0606020202030204" pitchFamily="34" charset="0"/>
              </a:rPr>
              <a:t>Viagem</a:t>
            </a:r>
          </a:p>
          <a:p>
            <a:pPr>
              <a:lnSpc>
                <a:spcPts val="1200"/>
              </a:lnSpc>
            </a:pPr>
            <a:r>
              <a:rPr lang="pt-PT" sz="1100" dirty="0" smtClean="0">
                <a:latin typeface="Arial Narrow" panose="020B0606020202030204" pitchFamily="34" charset="0"/>
              </a:rPr>
              <a:t>De igual modo são disponibilizados seguros de proteção com as seguintes característuicas:</a:t>
            </a: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7.2.1 </a:t>
            </a:r>
            <a:r>
              <a:rPr lang="pt-PT" sz="1100" dirty="0" smtClean="0">
                <a:latin typeface="Arial Narrow" panose="020B0606020202030204" pitchFamily="34" charset="0"/>
              </a:rPr>
              <a:t>Multiviagens Cabo Verde</a:t>
            </a:r>
            <a:endParaRPr lang="pt-PT" sz="1100" dirty="0">
              <a:latin typeface="Arial Narrow" panose="020B0606020202030204" pitchFamily="34" charset="0"/>
            </a:endParaRPr>
          </a:p>
          <a:p>
            <a:pPr>
              <a:lnSpc>
                <a:spcPts val="1200"/>
              </a:lnSpc>
            </a:pPr>
            <a:r>
              <a:rPr lang="pt-PT" sz="1100" dirty="0">
                <a:latin typeface="Arial Narrow" panose="020B0606020202030204" pitchFamily="34" charset="0"/>
              </a:rPr>
              <a:t>Seguro aplicável exclusivamente para viagens que se realizem em </a:t>
            </a:r>
            <a:r>
              <a:rPr lang="pt-PT" sz="1100" dirty="0" smtClean="0">
                <a:latin typeface="Arial Narrow" panose="020B0606020202030204" pitchFamily="34" charset="0"/>
              </a:rPr>
              <a:t>Cabo Verde.</a:t>
            </a: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7.2.2 </a:t>
            </a:r>
            <a:r>
              <a:rPr lang="pt-PT" sz="1100" dirty="0" smtClean="0">
                <a:latin typeface="Arial Narrow" panose="020B0606020202030204" pitchFamily="34" charset="0"/>
              </a:rPr>
              <a:t>Multiviagens </a:t>
            </a:r>
            <a:r>
              <a:rPr lang="pt-PT" sz="1100" dirty="0">
                <a:latin typeface="Arial Narrow" panose="020B0606020202030204" pitchFamily="34" charset="0"/>
              </a:rPr>
              <a:t>Estrangeiro</a:t>
            </a:r>
          </a:p>
          <a:p>
            <a:pPr>
              <a:lnSpc>
                <a:spcPts val="1200"/>
              </a:lnSpc>
            </a:pPr>
            <a:r>
              <a:rPr lang="pt-PT" sz="1100" dirty="0">
                <a:latin typeface="Arial Narrow" panose="020B0606020202030204" pitchFamily="34" charset="0"/>
              </a:rPr>
              <a:t>Seguro aplicável para viagens ao estrangeiro</a:t>
            </a:r>
            <a:r>
              <a:rPr lang="pt-PT" sz="1100" dirty="0" smtClean="0">
                <a:latin typeface="Arial Narrow" panose="020B0606020202030204" pitchFamily="34" charset="0"/>
              </a:rPr>
              <a:t>.</a:t>
            </a: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7.2.3 </a:t>
            </a:r>
            <a:r>
              <a:rPr lang="pt-PT" sz="1100" dirty="0" smtClean="0">
                <a:latin typeface="Arial Narrow" panose="020B0606020202030204" pitchFamily="34" charset="0"/>
              </a:rPr>
              <a:t>Multiviagens </a:t>
            </a:r>
            <a:r>
              <a:rPr lang="pt-PT" sz="1100" dirty="0">
                <a:latin typeface="Arial Narrow" panose="020B0606020202030204" pitchFamily="34" charset="0"/>
              </a:rPr>
              <a:t>Estrangeiro + PVFM</a:t>
            </a:r>
          </a:p>
          <a:p>
            <a:pPr>
              <a:lnSpc>
                <a:spcPts val="1200"/>
              </a:lnSpc>
            </a:pPr>
            <a:r>
              <a:rPr lang="pt-PT" sz="1100" dirty="0">
                <a:latin typeface="Arial Narrow" panose="020B0606020202030204" pitchFamily="34" charset="0"/>
              </a:rPr>
              <a:t>Seguro aplicável para viagens ao estrangeiro. Inclui protecção de Cancelamento por Motivo de Força </a:t>
            </a:r>
            <a:r>
              <a:rPr lang="pt-PT" sz="1100" dirty="0" smtClean="0">
                <a:latin typeface="Arial Narrow" panose="020B0606020202030204" pitchFamily="34" charset="0"/>
              </a:rPr>
              <a:t>Maior.</a:t>
            </a:r>
          </a:p>
          <a:p>
            <a:pPr>
              <a:lnSpc>
                <a:spcPts val="1200"/>
              </a:lnSpc>
            </a:pPr>
            <a:endParaRPr lang="pt-PT" sz="1100" b="1" dirty="0" smtClean="0">
              <a:latin typeface="Arial Narrow" panose="020B0606020202030204" pitchFamily="34" charset="0"/>
            </a:endParaRPr>
          </a:p>
          <a:p>
            <a:pPr>
              <a:lnSpc>
                <a:spcPts val="1200"/>
              </a:lnSpc>
            </a:pPr>
            <a:r>
              <a:rPr lang="pt-PT" sz="1100" b="1" dirty="0" smtClean="0">
                <a:latin typeface="Arial Narrow" panose="020B0606020202030204" pitchFamily="34" charset="0"/>
              </a:rPr>
              <a:t>7.2.4 </a:t>
            </a:r>
            <a:r>
              <a:rPr lang="pt-PT" sz="1100" dirty="0" smtClean="0">
                <a:latin typeface="Arial Narrow" panose="020B0606020202030204" pitchFamily="34" charset="0"/>
              </a:rPr>
              <a:t>Complementos</a:t>
            </a:r>
            <a:r>
              <a:rPr lang="pt-PT" sz="1100" dirty="0">
                <a:latin typeface="Arial Narrow" panose="020B0606020202030204" pitchFamily="34" charset="0"/>
              </a:rPr>
              <a:t>:</a:t>
            </a:r>
          </a:p>
          <a:p>
            <a:pPr>
              <a:lnSpc>
                <a:spcPts val="1200"/>
              </a:lnSpc>
            </a:pPr>
            <a:r>
              <a:rPr lang="pt-PT" sz="1100" b="1" dirty="0" smtClean="0">
                <a:latin typeface="Arial Narrow" panose="020B0606020202030204" pitchFamily="34" charset="0"/>
              </a:rPr>
              <a:t>7.2.4.1 </a:t>
            </a:r>
            <a:r>
              <a:rPr lang="pt-PT" sz="1100" dirty="0" smtClean="0">
                <a:latin typeface="Arial Narrow" panose="020B0606020202030204" pitchFamily="34" charset="0"/>
              </a:rPr>
              <a:t>Despesas </a:t>
            </a:r>
            <a:r>
              <a:rPr lang="pt-PT" sz="1100" dirty="0">
                <a:latin typeface="Arial Narrow" panose="020B0606020202030204" pitchFamily="34" charset="0"/>
              </a:rPr>
              <a:t>Médicas</a:t>
            </a:r>
          </a:p>
          <a:p>
            <a:pPr>
              <a:lnSpc>
                <a:spcPts val="1200"/>
              </a:lnSpc>
            </a:pPr>
            <a:r>
              <a:rPr lang="pt-PT" sz="1100" dirty="0">
                <a:latin typeface="Arial Narrow" panose="020B0606020202030204" pitchFamily="34" charset="0"/>
              </a:rPr>
              <a:t>Aumento do capital de Despesas Médicas do Seguro </a:t>
            </a:r>
            <a:r>
              <a:rPr lang="pt-PT" sz="1100" dirty="0" smtClean="0">
                <a:latin typeface="Arial Narrow" panose="020B0606020202030204" pitchFamily="34" charset="0"/>
              </a:rPr>
              <a:t>Base.</a:t>
            </a:r>
            <a:endParaRPr lang="pt-PT" sz="1100" dirty="0">
              <a:latin typeface="Arial Narrow" panose="020B060602020203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5" name="TextBox 4"/>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18</a:t>
            </a:fld>
            <a:endParaRPr lang="fr-FR" altLang="pt-PT" sz="800" b="1" i="1" u="sng" dirty="0" smtClean="0">
              <a:solidFill>
                <a:srgbClr val="00B4B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651471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903847"/>
            <a:ext cx="5760641" cy="7740581"/>
          </a:xfrm>
          <a:prstGeom prst="rect">
            <a:avLst/>
          </a:prstGeom>
        </p:spPr>
        <p:txBody>
          <a:bodyPr wrap="square">
            <a:spAutoFit/>
          </a:bodyPr>
          <a:lstStyle/>
          <a:p>
            <a:r>
              <a:rPr lang="pt-PT" sz="1100" dirty="0">
                <a:solidFill>
                  <a:schemeClr val="accent5">
                    <a:lumMod val="60000"/>
                    <a:lumOff val="40000"/>
                  </a:schemeClr>
                </a:solidFill>
                <a:latin typeface="Arial Narrow" panose="020B0606020202030204" pitchFamily="34" charset="0"/>
              </a:rPr>
              <a:t>TERMOS DE REFERÊNCIA DO FÓRUM EMPRESARIAL</a:t>
            </a:r>
          </a:p>
          <a:p>
            <a:r>
              <a:rPr lang="pt-PT" sz="1100" i="1" dirty="0">
                <a:solidFill>
                  <a:schemeClr val="accent5">
                    <a:lumMod val="60000"/>
                    <a:lumOff val="40000"/>
                  </a:schemeClr>
                </a:solidFill>
                <a:latin typeface="Arial Narrow" panose="020B0606020202030204" pitchFamily="34" charset="0"/>
              </a:rPr>
              <a:t>7</a:t>
            </a:r>
            <a:r>
              <a:rPr lang="pt-PT" sz="1100" i="1" dirty="0" smtClean="0">
                <a:solidFill>
                  <a:schemeClr val="accent5">
                    <a:lumMod val="60000"/>
                    <a:lumOff val="40000"/>
                  </a:schemeClr>
                </a:solidFill>
                <a:latin typeface="Arial Narrow" panose="020B0606020202030204" pitchFamily="34" charset="0"/>
              </a:rPr>
              <a:t>. PONTOS FOCAIS</a:t>
            </a:r>
            <a:endParaRPr lang="pt-PT" sz="1100" i="1" dirty="0">
              <a:solidFill>
                <a:schemeClr val="accent5">
                  <a:lumMod val="60000"/>
                  <a:lumOff val="40000"/>
                </a:schemeClr>
              </a:solidFill>
              <a:latin typeface="Arial Narrow" panose="020B0606020202030204" pitchFamily="34" charset="0"/>
            </a:endParaRPr>
          </a:p>
          <a:p>
            <a:pPr>
              <a:lnSpc>
                <a:spcPts val="1200"/>
              </a:lnSpc>
            </a:pPr>
            <a:endParaRPr lang="pt-PT" altLang="pt-PT" sz="1100" b="1" dirty="0" smtClean="0">
              <a:latin typeface="Arial Narrow" pitchFamily="34" charset="0"/>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ÁFRICA OCIDENTAL</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CÔTE D’IVOIRE</a:t>
            </a:r>
          </a:p>
          <a:p>
            <a:pPr>
              <a:lnSpc>
                <a:spcPts val="1200"/>
              </a:lnSpc>
            </a:pPr>
            <a:r>
              <a:rPr lang="pt-PT" sz="1100" dirty="0"/>
              <a:t>Mr ALLAH </a:t>
            </a:r>
            <a:r>
              <a:rPr lang="pt-PT" sz="1100" dirty="0" smtClean="0"/>
              <a:t>Ambroise</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a:t>
            </a:r>
            <a:r>
              <a:rPr lang="pt-PT" sz="1100" dirty="0"/>
              <a:t>+225 07 08 08 58 </a:t>
            </a:r>
            <a:r>
              <a:rPr lang="pt-PT" sz="1100" dirty="0" smtClean="0"/>
              <a:t>92</a:t>
            </a:r>
          </a:p>
          <a:p>
            <a:pPr>
              <a:lnSpc>
                <a:spcPts val="1200"/>
              </a:lnSpc>
            </a:pPr>
            <a:r>
              <a:rPr lang="pt-PT" sz="1100" dirty="0"/>
              <a:t>Whatsapp </a:t>
            </a:r>
            <a:r>
              <a:rPr lang="pt-PT" sz="1100" dirty="0" smtClean="0"/>
              <a:t>:+</a:t>
            </a:r>
            <a:r>
              <a:rPr lang="pt-PT" sz="1100" dirty="0"/>
              <a:t>225 07 08 08 58 </a:t>
            </a:r>
            <a:r>
              <a:rPr lang="pt-PT" sz="1100" dirty="0" smtClean="0"/>
              <a:t>92</a:t>
            </a:r>
          </a:p>
          <a:p>
            <a:pPr>
              <a:lnSpc>
                <a:spcPts val="1200"/>
              </a:lnSpc>
            </a:pPr>
            <a:r>
              <a:rPr lang="pt-PT" sz="1100" dirty="0"/>
              <a:t>Cocody II </a:t>
            </a:r>
            <a:r>
              <a:rPr lang="pt-PT" sz="1100" dirty="0" smtClean="0"/>
              <a:t>Plateaux</a:t>
            </a:r>
          </a:p>
          <a:p>
            <a:pPr>
              <a:lnSpc>
                <a:spcPts val="1200"/>
              </a:lnSpc>
            </a:pPr>
            <a:r>
              <a:rPr lang="fr-FR" sz="1100" dirty="0"/>
              <a:t>Résidence Perles </a:t>
            </a:r>
            <a:r>
              <a:rPr lang="fr-FR" sz="1100" dirty="0" smtClean="0"/>
              <a:t>2</a:t>
            </a:r>
          </a:p>
          <a:p>
            <a:pPr>
              <a:lnSpc>
                <a:spcPts val="1200"/>
              </a:lnSpc>
            </a:pPr>
            <a:r>
              <a:rPr lang="fr-FR" sz="1100" dirty="0" smtClean="0"/>
              <a:t>Rue L27 - Villa 603</a:t>
            </a:r>
          </a:p>
          <a:p>
            <a:pPr>
              <a:lnSpc>
                <a:spcPts val="1200"/>
              </a:lnSpc>
            </a:pPr>
            <a:r>
              <a:rPr lang="es-ES" sz="1100" dirty="0"/>
              <a:t>28 BP 462 </a:t>
            </a:r>
            <a:r>
              <a:rPr lang="es-ES" sz="1100" dirty="0" err="1"/>
              <a:t>Abidjan</a:t>
            </a:r>
            <a:r>
              <a:rPr lang="es-ES" sz="1100" dirty="0"/>
              <a:t> </a:t>
            </a:r>
            <a:r>
              <a:rPr lang="es-ES" sz="1100" dirty="0" smtClean="0"/>
              <a:t>28</a:t>
            </a:r>
          </a:p>
          <a:p>
            <a:pPr>
              <a:lnSpc>
                <a:spcPts val="1200"/>
              </a:lnSpc>
            </a:pPr>
            <a:r>
              <a:rPr lang="pt-PT" sz="1100" i="1" dirty="0">
                <a:latin typeface="Arial Narrow" panose="020B0606020202030204" pitchFamily="34" charset="0"/>
                <a:cs typeface="Times New Roman" panose="02020603050405020304" pitchFamily="18" charset="0"/>
                <a:sym typeface="+mn-ea"/>
              </a:rPr>
              <a:t>E-mail:ambroise@boxtravel.eu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endParaRPr lang="es-ES" sz="1100" dirty="0" smtClean="0"/>
          </a:p>
          <a:p>
            <a:pPr>
              <a:lnSpc>
                <a:spcPts val="1200"/>
              </a:lnSpc>
            </a:pPr>
            <a:r>
              <a:rPr lang="es-ES" sz="1100" dirty="0" smtClean="0"/>
              <a:t>ABIDJAN</a:t>
            </a:r>
          </a:p>
          <a:p>
            <a:pPr>
              <a:lnSpc>
                <a:spcPts val="1200"/>
              </a:lnSpc>
            </a:pPr>
            <a:r>
              <a:rPr lang="pt-PT" sz="1100" dirty="0" smtClean="0"/>
              <a:t>RÉPUBLIQUE DE CÔTE D’IVOIRE</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BENIM</a:t>
            </a: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dirty="0"/>
              <a:t>Mr Hippolyte G. Ahonlonsou</a:t>
            </a:r>
            <a:br>
              <a:rPr lang="pt-PT" sz="1100" dirty="0"/>
            </a:br>
            <a:r>
              <a:rPr lang="pt-PT" sz="1100" dirty="0"/>
              <a:t>Directeur  Associé</a:t>
            </a:r>
            <a:br>
              <a:rPr lang="pt-PT" sz="1100" dirty="0"/>
            </a:br>
            <a:r>
              <a:rPr lang="pt-PT" sz="1100" dirty="0"/>
              <a:t>HGA Conseil &amp; Associés SARL</a:t>
            </a:r>
            <a:br>
              <a:rPr lang="pt-PT" sz="1100" dirty="0"/>
            </a:br>
            <a:r>
              <a:rPr lang="pt-PT" sz="1100" dirty="0"/>
              <a:t>Tél: +229 21 33 89 80 | Fax: +229 21 33 34 88</a:t>
            </a:r>
            <a:br>
              <a:rPr lang="pt-PT" sz="1100" dirty="0"/>
            </a:br>
            <a:r>
              <a:rPr lang="pt-PT" sz="1100" dirty="0"/>
              <a:t>E-mail: h.ahonlonsou@hgaconseil.com</a:t>
            </a:r>
          </a:p>
          <a:p>
            <a:pPr>
              <a:lnSpc>
                <a:spcPts val="1200"/>
              </a:lnSpc>
            </a:pPr>
            <a:r>
              <a:rPr lang="pt-PT" sz="1100" dirty="0"/>
              <a:t>Skype: savuka1 | www.hgaconseil.com</a:t>
            </a:r>
            <a:br>
              <a:rPr lang="pt-PT" sz="1100" dirty="0"/>
            </a:br>
            <a:r>
              <a:rPr lang="pt-PT" sz="1100" dirty="0"/>
              <a:t>08 BP 0826 Cotonou </a:t>
            </a:r>
          </a:p>
          <a:p>
            <a:pPr>
              <a:lnSpc>
                <a:spcPts val="1200"/>
              </a:lnSpc>
            </a:pPr>
            <a:r>
              <a:rPr lang="pt-PT" sz="1100" dirty="0"/>
              <a:t>RÉPUBLIQUE DU </a:t>
            </a:r>
            <a:r>
              <a:rPr lang="pt-PT" sz="1100" dirty="0" smtClean="0"/>
              <a:t>BENIN</a:t>
            </a: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EUROPA</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PORTUGAL</a:t>
            </a:r>
          </a:p>
          <a:p>
            <a:pPr>
              <a:lnSpc>
                <a:spcPts val="1200"/>
              </a:lnSpc>
            </a:pPr>
            <a:r>
              <a:rPr lang="pt-PT" sz="1100" i="1" dirty="0" smtClean="0">
                <a:latin typeface="Arial Narrow" panose="020B0606020202030204" pitchFamily="34" charset="0"/>
                <a:cs typeface="Times New Roman" panose="02020603050405020304" pitchFamily="18" charset="0"/>
                <a:sym typeface="+mn-ea"/>
              </a:rPr>
              <a:t>Mr. Pedro Ivan</a:t>
            </a:r>
          </a:p>
          <a:p>
            <a:pPr>
              <a:lnSpc>
                <a:spcPts val="1200"/>
              </a:lnSpc>
            </a:pPr>
            <a:r>
              <a:rPr lang="pt-PT" sz="1100" i="1" dirty="0" smtClean="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smtClean="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E-mail:pedro.ivan@boxtravel.eu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 +351 927 645 198</a:t>
            </a:r>
          </a:p>
          <a:p>
            <a:pPr>
              <a:lnSpc>
                <a:spcPts val="1200"/>
              </a:lnSpc>
            </a:pPr>
            <a:r>
              <a:rPr lang="pt-PT" sz="1100" i="1" dirty="0" smtClean="0">
                <a:latin typeface="Arial Narrow" panose="020B0606020202030204" pitchFamily="34" charset="0"/>
                <a:cs typeface="Times New Roman" panose="02020603050405020304" pitchFamily="18" charset="0"/>
                <a:sym typeface="+mn-ea"/>
              </a:rPr>
              <a:t>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PORTUGAL</a:t>
            </a: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BRASIL</a:t>
            </a:r>
          </a:p>
          <a:p>
            <a:r>
              <a:rPr lang="pt-BR" sz="1100" dirty="0" smtClean="0"/>
              <a:t>Mr William </a:t>
            </a:r>
            <a:r>
              <a:rPr lang="pt-BR" sz="1100" dirty="0"/>
              <a:t>Presta</a:t>
            </a:r>
            <a:endParaRPr lang="pt-PT" sz="1100" dirty="0"/>
          </a:p>
          <a:p>
            <a:r>
              <a:rPr lang="pt-BR" sz="1100" dirty="0"/>
              <a:t>Rua Alcides Munhoz n° 392</a:t>
            </a:r>
            <a:endParaRPr lang="pt-PT" sz="1100" dirty="0"/>
          </a:p>
          <a:p>
            <a:r>
              <a:rPr lang="pt-BR" sz="1100" dirty="0"/>
              <a:t>Bairro Mercês </a:t>
            </a:r>
          </a:p>
          <a:p>
            <a:r>
              <a:rPr lang="pt-PT" sz="1100" i="1" dirty="0" smtClean="0">
                <a:latin typeface="Arial Narrow" panose="020B0606020202030204" pitchFamily="34" charset="0"/>
                <a:cs typeface="Times New Roman" panose="02020603050405020304" pitchFamily="18" charset="0"/>
                <a:sym typeface="+mn-ea"/>
              </a:rPr>
              <a:t>Tel: +</a:t>
            </a:r>
            <a:r>
              <a:rPr lang="pt-BR" sz="1100" dirty="0" smtClean="0"/>
              <a:t>55(41) 99212 1156</a:t>
            </a:r>
            <a:endParaRPr lang="pt-PT" sz="1100" dirty="0" smtClean="0"/>
          </a:p>
          <a:p>
            <a:r>
              <a:rPr lang="pt-PT" sz="1100" i="1" dirty="0" smtClean="0">
                <a:latin typeface="Arial Narrow" panose="020B0606020202030204" pitchFamily="34" charset="0"/>
                <a:cs typeface="Times New Roman" panose="02020603050405020304" pitchFamily="18" charset="0"/>
                <a:sym typeface="+mn-ea"/>
              </a:rPr>
              <a:t>E-mail: </a:t>
            </a:r>
            <a:r>
              <a:rPr lang="pt-BR" sz="1100" dirty="0" smtClean="0"/>
              <a:t>williampresta@atlanticbusinessforum.com</a:t>
            </a:r>
            <a:endParaRPr lang="pt-PT" sz="1100" dirty="0" smtClean="0"/>
          </a:p>
          <a:p>
            <a:pPr>
              <a:lnSpc>
                <a:spcPts val="1200"/>
              </a:lnSpc>
            </a:pPr>
            <a:r>
              <a:rPr lang="pt-BR" sz="1100" dirty="0" smtClean="0"/>
              <a:t>Curitiba</a:t>
            </a:r>
          </a:p>
          <a:p>
            <a:pPr>
              <a:lnSpc>
                <a:spcPts val="1200"/>
              </a:lnSpc>
            </a:pPr>
            <a:r>
              <a:rPr lang="pt-BR" sz="1100" dirty="0" smtClean="0"/>
              <a:t>PARANÁ</a:t>
            </a:r>
          </a:p>
          <a:p>
            <a:pPr>
              <a:lnSpc>
                <a:spcPts val="1200"/>
              </a:lnSpc>
            </a:pPr>
            <a:r>
              <a:rPr lang="pt-BR" sz="1100" dirty="0" smtClean="0"/>
              <a:t>BRASIL</a:t>
            </a: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dirty="0">
              <a:latin typeface="Arial Narrow" panose="020B0606020202030204" pitchFamily="34" charset="0"/>
              <a:cs typeface="Arial Narrow" panose="020B0606020202030204" pitchFamily="34" charset="0"/>
              <a:sym typeface="+mn-ea"/>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sp>
        <p:nvSpPr>
          <p:cNvPr id="5" name="TextBox 4"/>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19</a:t>
            </a:fld>
            <a:endParaRPr lang="fr-FR" altLang="pt-PT" sz="800" b="1" i="1" u="sng" dirty="0" smtClean="0">
              <a:solidFill>
                <a:srgbClr val="00B4B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
        <p:nvSpPr>
          <p:cNvPr id="8" name="CaixaDeTexto 53"/>
          <p:cNvSpPr txBox="1"/>
          <p:nvPr/>
        </p:nvSpPr>
        <p:spPr>
          <a:xfrm>
            <a:off x="3979704" y="6139061"/>
            <a:ext cx="2675051" cy="2369880"/>
          </a:xfrm>
          <a:prstGeom prst="rect">
            <a:avLst/>
          </a:prstGeom>
          <a:noFill/>
        </p:spPr>
        <p:txBody>
          <a:bodyPr wrap="square" rtlCol="0">
            <a:spAutoFit/>
          </a:bodyPr>
          <a:lstStyle/>
          <a:p>
            <a:r>
              <a:rPr lang="en-US" sz="1600" b="1" i="1" dirty="0" smtClean="0">
                <a:solidFill>
                  <a:srgbClr val="3EA4BA"/>
                </a:solidFill>
              </a:rPr>
              <a:t>ATLANTIC BUSINESS FORUM</a:t>
            </a:r>
            <a:endParaRPr lang="en-US" sz="1600" b="1" i="1" dirty="0">
              <a:solidFill>
                <a:srgbClr val="3EA4BA"/>
              </a:solidFill>
            </a:endParaRPr>
          </a:p>
          <a:p>
            <a:r>
              <a:rPr lang="pt-PT" sz="1200" i="1" dirty="0">
                <a:latin typeface="Arial Narrow" panose="020B0606020202030204" pitchFamily="34" charset="0"/>
              </a:rPr>
              <a:t>Apartado 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err="1" smtClean="0">
                <a:latin typeface="Arial Narrow" panose="020B0606020202030204" pitchFamily="34" charset="0"/>
              </a:rPr>
              <a:t>events@emergys.tech</a:t>
            </a:r>
            <a:endParaRPr lang="en-US" sz="1200" dirty="0" smtClean="0">
              <a:latin typeface="Arial Narrow" panose="020B0606020202030204" pitchFamily="34" charset="0"/>
            </a:endParaRP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pic>
        <p:nvPicPr>
          <p:cNvPr id="10" name="Imagem 12" descr="LOGO-Paises ecowas"/>
          <p:cNvPicPr>
            <a:picLocks noChangeAspect="1"/>
          </p:cNvPicPr>
          <p:nvPr/>
        </p:nvPicPr>
        <p:blipFill>
          <a:blip r:embed="rId4"/>
          <a:stretch>
            <a:fillRect/>
          </a:stretch>
        </p:blipFill>
        <p:spPr>
          <a:xfrm>
            <a:off x="2752933" y="1174393"/>
            <a:ext cx="3897630" cy="3858260"/>
          </a:xfrm>
          <a:prstGeom prst="rect">
            <a:avLst/>
          </a:prstGeom>
        </p:spPr>
      </p:pic>
      <p:pic>
        <p:nvPicPr>
          <p:cNvPr id="11"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5338" y="90389"/>
            <a:ext cx="1649573" cy="1368337"/>
          </a:xfrm>
          <a:prstGeom prst="rect">
            <a:avLst/>
          </a:prstGeom>
        </p:spPr>
      </p:pic>
    </p:spTree>
    <p:extLst>
      <p:ext uri="{BB962C8B-B14F-4D97-AF65-F5344CB8AC3E}">
        <p14:creationId xmlns:p14="http://schemas.microsoft.com/office/powerpoint/2010/main" val="1390491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9" name="Picture 9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90389"/>
            <a:ext cx="2677325" cy="559804"/>
          </a:xfrm>
          <a:prstGeom prst="rect">
            <a:avLst/>
          </a:prstGeom>
        </p:spPr>
      </p:pic>
      <p:pic>
        <p:nvPicPr>
          <p:cNvPr id="10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106" name="TextBox 10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a:t>
            </a:fld>
            <a:endParaRPr lang="fr-FR" altLang="pt-PT" sz="800" b="1" i="1" u="sng" dirty="0" smtClean="0">
              <a:solidFill>
                <a:srgbClr val="00B4B2"/>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graphicFrame>
        <p:nvGraphicFramePr>
          <p:cNvPr id="9" name="Table 4"/>
          <p:cNvGraphicFramePr>
            <a:graphicFrameLocks noGrp="1"/>
          </p:cNvGraphicFramePr>
          <p:nvPr>
            <p:extLst>
              <p:ext uri="{D42A27DB-BD31-4B8C-83A1-F6EECF244321}">
                <p14:modId xmlns:p14="http://schemas.microsoft.com/office/powerpoint/2010/main" val="3368741607"/>
              </p:ext>
            </p:extLst>
          </p:nvPr>
        </p:nvGraphicFramePr>
        <p:xfrm>
          <a:off x="58384" y="784181"/>
          <a:ext cx="6547230" cy="2511427"/>
        </p:xfrm>
        <a:graphic>
          <a:graphicData uri="http://schemas.openxmlformats.org/drawingml/2006/table">
            <a:tbl>
              <a:tblPr firstRow="1" bandRow="1">
                <a:tableStyleId>{5C22544A-7EE6-4342-B048-85BDC9FD1C3A}</a:tableStyleId>
              </a:tblPr>
              <a:tblGrid>
                <a:gridCol w="2463511">
                  <a:extLst>
                    <a:ext uri="{9D8B030D-6E8A-4147-A177-3AD203B41FA5}">
                      <a16:colId xmlns="" xmlns:a16="http://schemas.microsoft.com/office/drawing/2014/main" val="20000"/>
                    </a:ext>
                  </a:extLst>
                </a:gridCol>
                <a:gridCol w="704840">
                  <a:extLst>
                    <a:ext uri="{9D8B030D-6E8A-4147-A177-3AD203B41FA5}">
                      <a16:colId xmlns="" xmlns:a16="http://schemas.microsoft.com/office/drawing/2014/main" val="20001"/>
                    </a:ext>
                  </a:extLst>
                </a:gridCol>
                <a:gridCol w="2592288">
                  <a:extLst>
                    <a:ext uri="{9D8B030D-6E8A-4147-A177-3AD203B41FA5}">
                      <a16:colId xmlns="" xmlns:a16="http://schemas.microsoft.com/office/drawing/2014/main" val="20002"/>
                    </a:ext>
                  </a:extLst>
                </a:gridCol>
                <a:gridCol w="786591">
                  <a:extLst>
                    <a:ext uri="{9D8B030D-6E8A-4147-A177-3AD203B41FA5}">
                      <a16:colId xmlns="" xmlns:a16="http://schemas.microsoft.com/office/drawing/2014/main" val="20003"/>
                    </a:ext>
                  </a:extLst>
                </a:gridCol>
              </a:tblGrid>
              <a:tr h="274340">
                <a:tc>
                  <a:txBody>
                    <a:bodyPr/>
                    <a:lstStyle/>
                    <a:p>
                      <a:pPr algn="ctr"/>
                      <a:r>
                        <a:rPr lang="pt-PT" sz="1100" b="0" i="1" dirty="0" smtClean="0">
                          <a:solidFill>
                            <a:srgbClr val="008CBA"/>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100" b="0" i="1" dirty="0" smtClean="0">
                          <a:solidFill>
                            <a:srgbClr val="008CBA"/>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 xmlns:a16="http://schemas.microsoft.com/office/drawing/2014/main" val="10000"/>
                  </a:ext>
                </a:extLst>
              </a:tr>
              <a:tr h="327938">
                <a:tc>
                  <a:txBody>
                    <a:bodyPr/>
                    <a:lstStyle/>
                    <a:p>
                      <a:pPr algn="just"/>
                      <a:r>
                        <a:rPr lang="fr-FR" sz="1100" b="0" i="0" dirty="0" err="1" smtClean="0">
                          <a:solidFill>
                            <a:schemeClr val="tx1"/>
                          </a:solidFill>
                          <a:latin typeface="Arial Narrow" panose="020B0606020202030204" pitchFamily="34" charset="0"/>
                        </a:rPr>
                        <a:t>Contexto</a:t>
                      </a:r>
                      <a:r>
                        <a:rPr lang="fr-FR" sz="1100" b="0" i="0" dirty="0" smtClean="0">
                          <a:solidFill>
                            <a:schemeClr val="tx1"/>
                          </a:solidFill>
                          <a:latin typeface="Arial Narrow" panose="020B0606020202030204" pitchFamily="34" charset="0"/>
                        </a:rPr>
                        <a:t> e </a:t>
                      </a:r>
                      <a:r>
                        <a:rPr lang="fr-FR" sz="1100" b="0" i="0" dirty="0" err="1" smtClean="0">
                          <a:solidFill>
                            <a:schemeClr val="tx1"/>
                          </a:solidFill>
                          <a:latin typeface="Arial Narrow" panose="020B0606020202030204" pitchFamily="34" charset="0"/>
                        </a:rPr>
                        <a:t>justificação</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Inscrição </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Fórum Empresarial</a:t>
                      </a:r>
                      <a:r>
                        <a:rPr lang="pt-PT" sz="1100" b="0" i="0" baseline="0" dirty="0" smtClean="0">
                          <a:solidFill>
                            <a:schemeClr val="tx1"/>
                          </a:solidFill>
                          <a:latin typeface="Arial Narrow" panose="020B0606020202030204" pitchFamily="34" charset="0"/>
                        </a:rPr>
                        <a:t> e resultados esperados</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dirty="0" smtClean="0">
                          <a:latin typeface="Arial Narrow" panose="020B0606020202030204" pitchFamily="34" charset="0"/>
                        </a:rPr>
                        <a:t>Transfência de inscrição</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i="0" dirty="0" smtClean="0">
                          <a:solidFill>
                            <a:schemeClr val="tx1"/>
                          </a:solidFill>
                          <a:latin typeface="Arial Narrow" panose="020B0606020202030204" pitchFamily="34" charset="0"/>
                          <a:cs typeface="Arial" panose="020B0604020202020204" pitchFamily="34" charset="0"/>
                        </a:rPr>
                        <a:t>Alguns indicadores da CEDEO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dirty="0" smtClean="0">
                          <a:latin typeface="Arial Narrow" panose="020B0606020202030204" pitchFamily="34" charset="0"/>
                        </a:rPr>
                        <a:t>Grupos e D</a:t>
                      </a:r>
                      <a:r>
                        <a:rPr lang="pt-PT" altLang="pt-PT" sz="1100" dirty="0" smtClean="0">
                          <a:latin typeface="Arial Narrow" panose="020B0606020202030204" pitchFamily="34" charset="0"/>
                        </a:rPr>
                        <a:t>elegações Oficiais</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pt-PT" sz="1100" dirty="0" smtClean="0">
                          <a:latin typeface="Arial Narrow" panose="020B0606020202030204" pitchFamily="34" charset="0"/>
                        </a:rPr>
                        <a:t>Participantes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dirty="0" smtClean="0">
                          <a:latin typeface="Arial Narrow" panose="020B0606020202030204" pitchFamily="34" charset="0"/>
                        </a:rPr>
                        <a:t>Vistos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i="1" dirty="0" smtClean="0">
                          <a:latin typeface="Arial Narrow" panose="020B0606020202030204" pitchFamily="34" charset="0"/>
                        </a:rPr>
                        <a:t>Desenvolvimento dos trabalhos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dirty="0" smtClean="0">
                          <a:latin typeface="Arial Narrow" pitchFamily="34" charset="0"/>
                        </a:rPr>
                        <a:t>Serviços de Protocolo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i="1" dirty="0" smtClean="0">
                          <a:latin typeface="Arial Narrow" panose="020B0606020202030204" pitchFamily="34" charset="0"/>
                        </a:rPr>
                        <a:t>Sequência 1: Abertura</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dirty="0" smtClean="0">
                          <a:latin typeface="Arial Narrow" pitchFamily="34" charset="0"/>
                        </a:rPr>
                        <a:t>Tranferes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i="1" dirty="0" smtClean="0">
                          <a:latin typeface="Arial Narrow" panose="020B0606020202030204" pitchFamily="34" charset="0"/>
                        </a:rPr>
                        <a:t>Sequência </a:t>
                      </a:r>
                      <a:r>
                        <a:rPr lang="fr-FR" sz="1100" i="1" dirty="0" smtClean="0">
                          <a:latin typeface="Arial Narrow" panose="020B0606020202030204" pitchFamily="34" charset="0"/>
                        </a:rPr>
                        <a:t>2 : </a:t>
                      </a:r>
                      <a:r>
                        <a:rPr lang="pt-PT" sz="1100" i="1" dirty="0" smtClean="0">
                          <a:latin typeface="Arial Narrow" panose="020B0606020202030204" pitchFamily="34" charset="0"/>
                        </a:rPr>
                        <a:t>B</a:t>
                      </a:r>
                      <a:r>
                        <a:rPr lang="pt-PT" sz="1100" i="1" dirty="0" smtClean="0">
                          <a:latin typeface="Arial Narrow" panose="020B0606020202030204" pitchFamily="34" charset="0"/>
                          <a:cs typeface="Arial Narrow" panose="020B0606020202030204" pitchFamily="34" charset="0"/>
                        </a:rPr>
                        <a:t>locos de apresentações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dirty="0" smtClean="0">
                          <a:solidFill>
                            <a:schemeClr val="tx1"/>
                          </a:solidFill>
                          <a:latin typeface="Arial Narrow" pitchFamily="34" charset="0"/>
                        </a:rPr>
                        <a:t>Alojamento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graphicFrame>
        <p:nvGraphicFramePr>
          <p:cNvPr id="10" name="Table 4"/>
          <p:cNvGraphicFramePr>
            <a:graphicFrameLocks noGrp="1"/>
          </p:cNvGraphicFramePr>
          <p:nvPr>
            <p:extLst>
              <p:ext uri="{D42A27DB-BD31-4B8C-83A1-F6EECF244321}">
                <p14:modId xmlns:p14="http://schemas.microsoft.com/office/powerpoint/2010/main" val="3493747698"/>
              </p:ext>
            </p:extLst>
          </p:nvPr>
        </p:nvGraphicFramePr>
        <p:xfrm>
          <a:off x="58383" y="3302254"/>
          <a:ext cx="6547230" cy="2511427"/>
        </p:xfrm>
        <a:graphic>
          <a:graphicData uri="http://schemas.openxmlformats.org/drawingml/2006/table">
            <a:tbl>
              <a:tblPr firstRow="1" bandRow="1">
                <a:tableStyleId>{5C22544A-7EE6-4342-B048-85BDC9FD1C3A}</a:tableStyleId>
              </a:tblPr>
              <a:tblGrid>
                <a:gridCol w="2463512">
                  <a:extLst>
                    <a:ext uri="{9D8B030D-6E8A-4147-A177-3AD203B41FA5}">
                      <a16:colId xmlns="" xmlns:a16="http://schemas.microsoft.com/office/drawing/2014/main" val="20000"/>
                    </a:ext>
                  </a:extLst>
                </a:gridCol>
                <a:gridCol w="704839">
                  <a:extLst>
                    <a:ext uri="{9D8B030D-6E8A-4147-A177-3AD203B41FA5}">
                      <a16:colId xmlns="" xmlns:a16="http://schemas.microsoft.com/office/drawing/2014/main" val="20001"/>
                    </a:ext>
                  </a:extLst>
                </a:gridCol>
                <a:gridCol w="2592288">
                  <a:extLst>
                    <a:ext uri="{9D8B030D-6E8A-4147-A177-3AD203B41FA5}">
                      <a16:colId xmlns="" xmlns:a16="http://schemas.microsoft.com/office/drawing/2014/main" val="20002"/>
                    </a:ext>
                  </a:extLst>
                </a:gridCol>
                <a:gridCol w="786591">
                  <a:extLst>
                    <a:ext uri="{9D8B030D-6E8A-4147-A177-3AD203B41FA5}">
                      <a16:colId xmlns="" xmlns:a16="http://schemas.microsoft.com/office/drawing/2014/main" val="20003"/>
                    </a:ext>
                  </a:extLst>
                </a:gridCol>
              </a:tblGrid>
              <a:tr h="274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Sequência 3</a:t>
                      </a:r>
                      <a:r>
                        <a:rPr lang="pt-PT" sz="1100" b="0" i="1" dirty="0" smtClean="0">
                          <a:solidFill>
                            <a:schemeClr val="tx1"/>
                          </a:solidFill>
                          <a:latin typeface="Arial Narrow" panose="020B0606020202030204" pitchFamily="34" charset="0"/>
                        </a:rPr>
                        <a:t>: Conferência I</a:t>
                      </a:r>
                    </a:p>
                  </a:txBody>
                  <a:tcPr marL="91446" marR="91446"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10</a:t>
                      </a:r>
                    </a:p>
                  </a:txBody>
                  <a:tcPr marL="91446" marR="91446" marT="45729" marB="45729" anchor="ctr">
                    <a:solidFill>
                      <a:schemeClr val="bg1">
                        <a:lumMod val="95000"/>
                      </a:schemeClr>
                    </a:solidFill>
                  </a:tcP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altLang="pt-PT" sz="1100" b="0" dirty="0" smtClean="0">
                          <a:solidFill>
                            <a:schemeClr val="tx1"/>
                          </a:solidFill>
                          <a:latin typeface="Arial Narrow" pitchFamily="34" charset="0"/>
                        </a:rPr>
                        <a:t>Viagens aéreas</a:t>
                      </a:r>
                    </a:p>
                  </a:txBody>
                  <a:tcPr marL="91446" marR="91446"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14</a:t>
                      </a:r>
                    </a:p>
                  </a:txBody>
                  <a:tcPr marL="93909" marR="93909" marT="45729" marB="45729" anchor="ctr">
                    <a:solidFill>
                      <a:schemeClr val="bg1">
                        <a:lumMod val="95000"/>
                      </a:schemeClr>
                    </a:solidFill>
                  </a:tcPr>
                </a:tc>
                <a:extLst>
                  <a:ext uri="{0D108BD9-81ED-4DB2-BD59-A6C34878D82A}">
                    <a16:rowId xmlns="" xmlns:a16="http://schemas.microsoft.com/office/drawing/2014/main" val="10000"/>
                  </a:ext>
                </a:extLst>
              </a:tr>
              <a:tr h="3279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Sequência 4</a:t>
                      </a:r>
                      <a:r>
                        <a:rPr lang="pt-PT" sz="1100" b="0" i="1" dirty="0" smtClean="0">
                          <a:solidFill>
                            <a:schemeClr val="tx1"/>
                          </a:solidFill>
                          <a:latin typeface="Arial Narrow" panose="020B0606020202030204" pitchFamily="34" charset="0"/>
                        </a:rPr>
                        <a:t>: Conferência II</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Serviços de restauração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Sequência 5</a:t>
                      </a:r>
                      <a:r>
                        <a:rPr lang="pt-PT" sz="1100" b="0" i="1" dirty="0" smtClean="0">
                          <a:solidFill>
                            <a:schemeClr val="tx1"/>
                          </a:solidFill>
                          <a:latin typeface="Arial Narrow" panose="020B0606020202030204" pitchFamily="34" charset="0"/>
                        </a:rPr>
                        <a:t>: Conferência III</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Moedas e câmbios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latin typeface="Arial Narrow" panose="020B0606020202030204" pitchFamily="34" charset="0"/>
                        </a:rPr>
                        <a:t>Sequência 6</a:t>
                      </a:r>
                      <a:r>
                        <a:rPr lang="pt-PT" sz="1100" b="0" i="1" dirty="0" smtClean="0">
                          <a:latin typeface="Arial Narrow" panose="020B0606020202030204" pitchFamily="34" charset="0"/>
                        </a:rPr>
                        <a:t>: Conferência IV</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pt-PT" sz="1100" b="0" dirty="0" smtClean="0">
                          <a:latin typeface="Arial Narrow" pitchFamily="34" charset="0"/>
                        </a:rPr>
                        <a:t>Serviços de internet</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pt-PT" sz="1100" b="0" dirty="0" smtClean="0">
                          <a:latin typeface="Arial Narrow" panose="020B0606020202030204" pitchFamily="34" charset="0"/>
                        </a:rPr>
                        <a:t>Sequência 7</a:t>
                      </a:r>
                      <a:r>
                        <a:rPr lang="pt-PT" sz="1100" b="0" i="1" dirty="0" smtClean="0">
                          <a:latin typeface="Arial Narrow" panose="020B0606020202030204" pitchFamily="34" charset="0"/>
                        </a:rPr>
                        <a:t>: Painel I</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Encontros institucionais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latin typeface="Arial Narrow" panose="020B0606020202030204" pitchFamily="34" charset="0"/>
                        </a:rPr>
                        <a:t>Sequência 8</a:t>
                      </a:r>
                      <a:r>
                        <a:rPr lang="pt-PT" sz="1100" b="0" i="1" dirty="0" smtClean="0">
                          <a:latin typeface="Arial Narrow" panose="020B0606020202030204" pitchFamily="34" charset="0"/>
                        </a:rPr>
                        <a:t>: </a:t>
                      </a:r>
                      <a:r>
                        <a:rPr lang="pt-PT" altLang="en-US" sz="1100" b="0" dirty="0" smtClean="0">
                          <a:latin typeface="Arial Narrow" panose="020B0606020202030204" pitchFamily="34" charset="0"/>
                          <a:cs typeface="Arial Narrow" panose="020B0606020202030204" pitchFamily="34" charset="0"/>
                          <a:sym typeface="+mn-ea"/>
                        </a:rPr>
                        <a:t>Conferência V </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dirty="0" smtClean="0">
                          <a:latin typeface="Arial Narrow" pitchFamily="34" charset="0"/>
                        </a:rPr>
                        <a:t>Divulgação de produtos e serviços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b="0" dirty="0" smtClean="0">
                          <a:latin typeface="Arial Narrow" panose="020B0606020202030204" pitchFamily="34" charset="0"/>
                        </a:rPr>
                        <a:t>Sequência 9</a:t>
                      </a:r>
                      <a:r>
                        <a:rPr lang="pt-PT" sz="1100" b="0" i="1" dirty="0" smtClean="0">
                          <a:latin typeface="Arial Narrow" panose="020B0606020202030204" pitchFamily="34" charset="0"/>
                        </a:rPr>
                        <a:t>: </a:t>
                      </a:r>
                      <a:r>
                        <a:rPr lang="pt-PT" altLang="en-US" sz="1100" b="0" dirty="0" smtClean="0">
                          <a:latin typeface="Arial Narrow" panose="020B0606020202030204" pitchFamily="34" charset="0"/>
                          <a:cs typeface="Arial Narrow" panose="020B0606020202030204" pitchFamily="34" charset="0"/>
                          <a:sym typeface="+mn-ea"/>
                        </a:rPr>
                        <a:t>Painel II</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Documentação do evento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Sequência 10</a:t>
                      </a:r>
                      <a:r>
                        <a:rPr lang="pt-PT" sz="1100" i="1" dirty="0" smtClean="0">
                          <a:latin typeface="Arial Narrow" panose="020B0606020202030204" pitchFamily="34" charset="0"/>
                        </a:rPr>
                        <a:t>: </a:t>
                      </a:r>
                      <a:r>
                        <a:rPr lang="pt-PT" altLang="en-US" sz="1100" dirty="0" smtClean="0">
                          <a:latin typeface="Arial Narrow" panose="020B0606020202030204" pitchFamily="34" charset="0"/>
                          <a:cs typeface="Arial Narrow" panose="020B0606020202030204" pitchFamily="34" charset="0"/>
                          <a:sym typeface="+mn-ea"/>
                        </a:rPr>
                        <a:t>Sessão de Encerramento</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altLang="pt-PT" sz="1100" b="0" dirty="0" smtClean="0">
                          <a:solidFill>
                            <a:schemeClr val="tx1"/>
                          </a:solidFill>
                          <a:latin typeface="Arial Narrow" pitchFamily="34" charset="0"/>
                        </a:rPr>
                        <a:t>Eventos Sociais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graphicFrame>
        <p:nvGraphicFramePr>
          <p:cNvPr id="11" name="Table 4"/>
          <p:cNvGraphicFramePr>
            <a:graphicFrameLocks noGrp="1"/>
          </p:cNvGraphicFramePr>
          <p:nvPr>
            <p:extLst>
              <p:ext uri="{D42A27DB-BD31-4B8C-83A1-F6EECF244321}">
                <p14:modId xmlns:p14="http://schemas.microsoft.com/office/powerpoint/2010/main" val="226265559"/>
              </p:ext>
            </p:extLst>
          </p:nvPr>
        </p:nvGraphicFramePr>
        <p:xfrm>
          <a:off x="73623" y="5923037"/>
          <a:ext cx="6547230" cy="2168247"/>
        </p:xfrm>
        <a:graphic>
          <a:graphicData uri="http://schemas.openxmlformats.org/drawingml/2006/table">
            <a:tbl>
              <a:tblPr firstRow="1" bandRow="1">
                <a:tableStyleId>{5C22544A-7EE6-4342-B048-85BDC9FD1C3A}</a:tableStyleId>
              </a:tblPr>
              <a:tblGrid>
                <a:gridCol w="2448272">
                  <a:extLst>
                    <a:ext uri="{9D8B030D-6E8A-4147-A177-3AD203B41FA5}">
                      <a16:colId xmlns="" xmlns:a16="http://schemas.microsoft.com/office/drawing/2014/main" val="20000"/>
                    </a:ext>
                  </a:extLst>
                </a:gridCol>
                <a:gridCol w="720079">
                  <a:extLst>
                    <a:ext uri="{9D8B030D-6E8A-4147-A177-3AD203B41FA5}">
                      <a16:colId xmlns="" xmlns:a16="http://schemas.microsoft.com/office/drawing/2014/main" val="20001"/>
                    </a:ext>
                  </a:extLst>
                </a:gridCol>
                <a:gridCol w="2592288">
                  <a:extLst>
                    <a:ext uri="{9D8B030D-6E8A-4147-A177-3AD203B41FA5}">
                      <a16:colId xmlns="" xmlns:a16="http://schemas.microsoft.com/office/drawing/2014/main" val="20002"/>
                    </a:ext>
                  </a:extLst>
                </a:gridCol>
                <a:gridCol w="786591">
                  <a:extLst>
                    <a:ext uri="{9D8B030D-6E8A-4147-A177-3AD203B41FA5}">
                      <a16:colId xmlns="" xmlns:a16="http://schemas.microsoft.com/office/drawing/2014/main" val="20003"/>
                    </a:ext>
                  </a:extLst>
                </a:gridCol>
              </a:tblGrid>
              <a:tr h="25593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Sequência 11</a:t>
                      </a:r>
                      <a:r>
                        <a:rPr lang="pt-PT" sz="1100" b="0" i="1" dirty="0" smtClean="0">
                          <a:solidFill>
                            <a:schemeClr val="tx1"/>
                          </a:solidFill>
                          <a:latin typeface="Arial Narrow" panose="020B0606020202030204" pitchFamily="34" charset="0"/>
                        </a:rPr>
                        <a:t>: </a:t>
                      </a:r>
                      <a:r>
                        <a:rPr lang="pt-PT" altLang="en-US" sz="1100" b="0" dirty="0" smtClean="0">
                          <a:solidFill>
                            <a:schemeClr val="tx1"/>
                          </a:solidFill>
                          <a:latin typeface="Arial Narrow" panose="020B0606020202030204" pitchFamily="34" charset="0"/>
                          <a:cs typeface="Arial Narrow" panose="020B0606020202030204" pitchFamily="34" charset="0"/>
                          <a:sym typeface="+mn-ea"/>
                        </a:rPr>
                        <a:t>Jantar de Gala</a:t>
                      </a: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solidFill>
                            <a:schemeClr val="tx1"/>
                          </a:solidFill>
                          <a:latin typeface="Arial Narrow" pitchFamily="34" charset="0"/>
                        </a:rPr>
                        <a:t>Hospedeiras</a:t>
                      </a: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dirty="0" smtClean="0">
                          <a:latin typeface="Arial Narrow" panose="020B0606020202030204" pitchFamily="34" charset="0"/>
                          <a:cs typeface="Arial Narrow" panose="020B0606020202030204" pitchFamily="34" charset="0"/>
                          <a:sym typeface="+mn-ea"/>
                        </a:rPr>
                        <a:t>Ronda / Rodada de Negócios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solidFill>
                            <a:schemeClr val="tx1"/>
                          </a:solidFill>
                          <a:latin typeface="Arial Narrow" pitchFamily="34" charset="0"/>
                        </a:rPr>
                        <a:t>Pacotes de lazer</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i="1" dirty="0" smtClean="0">
                          <a:latin typeface="Arial Narrow" panose="020B0606020202030204" pitchFamily="34" charset="0"/>
                        </a:rPr>
                        <a:t>Realização das reuniões agendadas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dirty="0" smtClean="0">
                          <a:solidFill>
                            <a:schemeClr val="tx1"/>
                          </a:solidFill>
                          <a:latin typeface="Arial Narrow" panose="020B0606020202030204" pitchFamily="34" charset="0"/>
                        </a:rPr>
                        <a:t>Alterações</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328998">
                <a:tc>
                  <a:txBody>
                    <a:bodyPr/>
                    <a:lstStyle/>
                    <a:p>
                      <a:r>
                        <a:rPr lang="pt-PT" sz="1100" i="1" dirty="0" smtClean="0">
                          <a:latin typeface="Arial Narrow" panose="020B0606020202030204" pitchFamily="34" charset="0"/>
                        </a:rPr>
                        <a:t>Sessão de apresentações</a:t>
                      </a:r>
                      <a:endParaRPr lang="pt-PT" sz="1100" dirty="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b="0" dirty="0" smtClean="0">
                          <a:solidFill>
                            <a:schemeClr val="tx1"/>
                          </a:solidFill>
                          <a:latin typeface="Arial Narrow" panose="020B0606020202030204" pitchFamily="34" charset="0"/>
                        </a:rPr>
                        <a:t>Seguros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dirty="0" smtClean="0">
                          <a:latin typeface="Arial Narrow" panose="020B0606020202030204" pitchFamily="34" charset="0"/>
                        </a:rPr>
                        <a:t>Local e datas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100" b="0" i="0" dirty="0" smtClean="0">
                          <a:solidFill>
                            <a:schemeClr val="tx1"/>
                          </a:solidFill>
                          <a:latin typeface="Arial Narrow" panose="020B0606020202030204" pitchFamily="34" charset="0"/>
                        </a:rPr>
                        <a:t>Pontos Focais</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Línguas de Trabalho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Comunicações</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06010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9" name="Picture 9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90389"/>
            <a:ext cx="2677325" cy="559804"/>
          </a:xfrm>
          <a:prstGeom prst="rect">
            <a:avLst/>
          </a:prstGeom>
        </p:spPr>
      </p:pic>
      <p:pic>
        <p:nvPicPr>
          <p:cNvPr id="10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106" name="TextBox 10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a:t>
            </a:fld>
            <a:endParaRPr lang="fr-FR" altLang="pt-PT" sz="800" b="1" i="1" u="sng" dirty="0" smtClean="0">
              <a:solidFill>
                <a:srgbClr val="00B4B2"/>
              </a:solidFill>
            </a:endParaRPr>
          </a:p>
        </p:txBody>
      </p:sp>
      <p:sp>
        <p:nvSpPr>
          <p:cNvPr id="108" name="TextBox 107"/>
          <p:cNvSpPr txBox="1"/>
          <p:nvPr/>
        </p:nvSpPr>
        <p:spPr>
          <a:xfrm>
            <a:off x="306239" y="810469"/>
            <a:ext cx="6120680" cy="7938071"/>
          </a:xfrm>
          <a:prstGeom prst="rect">
            <a:avLst/>
          </a:prstGeom>
          <a:noFill/>
        </p:spPr>
        <p:txBody>
          <a:bodyPr wrap="square" rtlCol="0">
            <a:spAutoFit/>
          </a:bodyPr>
          <a:lstStyle/>
          <a:p>
            <a:r>
              <a:rPr lang="pt-PT" sz="1200" dirty="0" smtClean="0">
                <a:solidFill>
                  <a:schemeClr val="accent5">
                    <a:lumMod val="75000"/>
                  </a:schemeClr>
                </a:solidFill>
                <a:latin typeface="Arial Narrow" panose="020B0606020202030204" pitchFamily="34" charset="0"/>
              </a:rPr>
              <a:t>TERMOS DE REFERÊNCIA DO FÓRUM EMPRESARIAL</a:t>
            </a:r>
          </a:p>
          <a:p>
            <a:r>
              <a:rPr lang="pt-PT" sz="1200" dirty="0" smtClean="0">
                <a:solidFill>
                  <a:schemeClr val="accent5">
                    <a:lumMod val="75000"/>
                  </a:schemeClr>
                </a:solidFill>
                <a:latin typeface="Arial Narrow" panose="020B0606020202030204" pitchFamily="34" charset="0"/>
              </a:rPr>
              <a:t>CONTEXTO E JUSTIFICAÇÃO</a:t>
            </a:r>
          </a:p>
          <a:p>
            <a:pPr algn="just">
              <a:lnSpc>
                <a:spcPts val="1100"/>
              </a:lnSpc>
            </a:pPr>
            <a:endParaRPr lang="pt-PT" sz="1200" dirty="0" smtClean="0">
              <a:latin typeface="Arial Narrow" panose="020B0606020202030204" pitchFamily="34" charset="0"/>
            </a:endParaRPr>
          </a:p>
          <a:p>
            <a:pPr algn="just">
              <a:lnSpc>
                <a:spcPts val="1100"/>
              </a:lnSpc>
            </a:pPr>
            <a:r>
              <a:rPr lang="fr-FR" sz="1200" dirty="0" smtClean="0">
                <a:latin typeface="Arial Narrow" panose="020B0606020202030204" pitchFamily="34" charset="0"/>
              </a:rPr>
              <a:t>La </a:t>
            </a:r>
            <a:r>
              <a:rPr lang="fr-FR" sz="1200" dirty="0">
                <a:latin typeface="Arial Narrow" panose="020B0606020202030204" pitchFamily="34" charset="0"/>
              </a:rPr>
              <a:t>sécurité alimentaire et nutritionnelle demeure encore </a:t>
            </a:r>
            <a:r>
              <a:rPr lang="fr-FR" sz="1200" dirty="0" smtClean="0">
                <a:latin typeface="Arial Narrow" panose="020B0606020202030204" pitchFamily="34" charset="0"/>
              </a:rPr>
              <a:t>et sera pour toujours </a:t>
            </a:r>
            <a:r>
              <a:rPr lang="fr-FR" sz="1200" dirty="0">
                <a:latin typeface="Arial Narrow" panose="020B0606020202030204" pitchFamily="34" charset="0"/>
              </a:rPr>
              <a:t>une </a:t>
            </a:r>
            <a:r>
              <a:rPr lang="fr-FR" sz="1200" dirty="0" err="1" smtClean="0">
                <a:latin typeface="Arial Narrow" panose="020B0606020202030204" pitchFamily="34" charset="0"/>
              </a:rPr>
              <a:t>préorité</a:t>
            </a:r>
            <a:r>
              <a:rPr lang="fr-FR" sz="1200" dirty="0" smtClean="0">
                <a:latin typeface="Arial Narrow" panose="020B0606020202030204" pitchFamily="34" charset="0"/>
              </a:rPr>
              <a:t> </a:t>
            </a:r>
            <a:r>
              <a:rPr lang="fr-FR" sz="1200" dirty="0">
                <a:latin typeface="Arial Narrow" panose="020B0606020202030204" pitchFamily="34" charset="0"/>
              </a:rPr>
              <a:t/>
            </a:r>
            <a:br>
              <a:rPr lang="fr-FR" sz="1200" dirty="0">
                <a:latin typeface="Arial Narrow" panose="020B0606020202030204" pitchFamily="34" charset="0"/>
              </a:rPr>
            </a:br>
            <a:r>
              <a:rPr lang="fr-FR" sz="1200" dirty="0" smtClean="0">
                <a:latin typeface="Arial Narrow" panose="020B0606020202030204" pitchFamily="34" charset="0"/>
              </a:rPr>
              <a:t>mondiale.</a:t>
            </a:r>
          </a:p>
          <a:p>
            <a:pPr algn="just">
              <a:lnSpc>
                <a:spcPts val="1100"/>
              </a:lnSpc>
            </a:pPr>
            <a:endParaRPr lang="fr-FR" sz="1200" dirty="0">
              <a:latin typeface="Arial Narrow" panose="020B0606020202030204" pitchFamily="34" charset="0"/>
            </a:endParaRPr>
          </a:p>
          <a:p>
            <a:pPr algn="just">
              <a:lnSpc>
                <a:spcPts val="1100"/>
              </a:lnSpc>
            </a:pPr>
            <a:r>
              <a:rPr lang="fr-FR" sz="1200" dirty="0" smtClean="0">
                <a:latin typeface="Arial Narrow" panose="020B0606020202030204" pitchFamily="34" charset="0"/>
              </a:rPr>
              <a:t>La </a:t>
            </a:r>
            <a:r>
              <a:rPr lang="fr-FR" sz="1200" dirty="0">
                <a:latin typeface="Arial Narrow" panose="020B0606020202030204" pitchFamily="34" charset="0"/>
              </a:rPr>
              <a:t>hausse inégalée des prix </a:t>
            </a:r>
            <a:r>
              <a:rPr lang="fr-FR" sz="1200" dirty="0" smtClean="0">
                <a:latin typeface="Arial Narrow" panose="020B0606020202030204" pitchFamily="34" charset="0"/>
              </a:rPr>
              <a:t>des facteurs de </a:t>
            </a:r>
            <a:r>
              <a:rPr lang="fr-FR" sz="1200" dirty="0" err="1" smtClean="0">
                <a:latin typeface="Arial Narrow" panose="020B0606020202030204" pitchFamily="34" charset="0"/>
              </a:rPr>
              <a:t>prodution</a:t>
            </a:r>
            <a:r>
              <a:rPr lang="fr-FR" sz="1200" dirty="0" smtClean="0">
                <a:latin typeface="Arial Narrow" panose="020B0606020202030204" pitchFamily="34" charset="0"/>
              </a:rPr>
              <a:t> agricoles, a </a:t>
            </a:r>
            <a:r>
              <a:rPr lang="fr-FR" sz="1200" dirty="0">
                <a:latin typeface="Arial Narrow" panose="020B0606020202030204" pitchFamily="34" charset="0"/>
              </a:rPr>
              <a:t>fait ressurgir </a:t>
            </a:r>
            <a:r>
              <a:rPr lang="fr-FR" sz="1200" dirty="0" smtClean="0">
                <a:latin typeface="Arial Narrow" panose="020B0606020202030204" pitchFamily="34" charset="0"/>
              </a:rPr>
              <a:t>une exigence majeure des programmes alimentaire en différents régions du monde. </a:t>
            </a:r>
            <a:r>
              <a:rPr lang="fr-FR" sz="1200" dirty="0">
                <a:latin typeface="Arial Narrow" panose="020B0606020202030204" pitchFamily="34" charset="0"/>
              </a:rPr>
              <a:t>A ce exigence </a:t>
            </a:r>
            <a:r>
              <a:rPr lang="fr-FR" sz="1200" dirty="0" smtClean="0">
                <a:latin typeface="Arial Narrow" panose="020B0606020202030204" pitchFamily="34" charset="0"/>
              </a:rPr>
              <a:t>alimentaire</a:t>
            </a:r>
            <a:r>
              <a:rPr lang="fr-FR" sz="1200" dirty="0">
                <a:latin typeface="Arial Narrow" panose="020B0606020202030204" pitchFamily="34" charset="0"/>
              </a:rPr>
              <a:t>, s’ajoute l'urgence </a:t>
            </a:r>
            <a:r>
              <a:rPr lang="fr-FR" sz="1200" dirty="0" smtClean="0">
                <a:latin typeface="Arial Narrow" panose="020B0606020202030204" pitchFamily="34" charset="0"/>
              </a:rPr>
              <a:t>environnementale en conséquence de </a:t>
            </a:r>
            <a:r>
              <a:rPr lang="pt-PT" sz="1200" dirty="0" smtClean="0">
                <a:latin typeface="Arial Narrow" panose="020B0606020202030204" pitchFamily="34" charset="0"/>
              </a:rPr>
              <a:t>la </a:t>
            </a:r>
            <a:r>
              <a:rPr lang="pt-PT" sz="1200" dirty="0" smtClean="0">
                <a:solidFill>
                  <a:schemeClr val="bg1"/>
                </a:solidFill>
                <a:latin typeface="Arial Narrow" panose="020B0606020202030204" pitchFamily="34" charset="0"/>
              </a:rPr>
              <a:t>la </a:t>
            </a:r>
            <a:r>
              <a:rPr lang="pt-PT" sz="1200" dirty="0" smtClean="0">
                <a:latin typeface="Arial Narrow" panose="020B0606020202030204" pitchFamily="34" charset="0"/>
              </a:rPr>
              <a:t>pollution </a:t>
            </a:r>
            <a:r>
              <a:rPr lang="pt-PT" sz="1200" dirty="0">
                <a:latin typeface="Arial Narrow" panose="020B0606020202030204" pitchFamily="34" charset="0"/>
              </a:rPr>
              <a:t>et le ruissellement des engrais artificiels </a:t>
            </a:r>
            <a:r>
              <a:rPr lang="pt-PT" sz="1200" dirty="0" smtClean="0">
                <a:latin typeface="Arial Narrow" panose="020B0606020202030204" pitchFamily="34" charset="0"/>
              </a:rPr>
              <a:t>qui représentent </a:t>
            </a:r>
            <a:r>
              <a:rPr lang="pt-PT" sz="1200" dirty="0">
                <a:latin typeface="Arial Narrow" panose="020B0606020202030204" pitchFamily="34" charset="0"/>
              </a:rPr>
              <a:t>une menace plus grande pour la santé humaine et </a:t>
            </a:r>
            <a:r>
              <a:rPr lang="pt-PT" sz="1200" dirty="0" smtClean="0">
                <a:latin typeface="Arial Narrow" panose="020B0606020202030204" pitchFamily="34" charset="0"/>
              </a:rPr>
              <a:t>les </a:t>
            </a:r>
            <a:r>
              <a:rPr lang="pt-PT" sz="1200" dirty="0">
                <a:latin typeface="Arial Narrow" panose="020B0606020202030204" pitchFamily="34" charset="0"/>
              </a:rPr>
              <a:t>marchés recherchent de plus en plus des alternatives durables qui peuvent éliminer les déchets qui se déversent des fermes vers les cours d'eau.</a:t>
            </a:r>
          </a:p>
          <a:p>
            <a:pPr algn="just">
              <a:lnSpc>
                <a:spcPts val="1100"/>
              </a:lnSpc>
            </a:pPr>
            <a:endParaRPr lang="fr-FR" sz="1200" dirty="0" smtClean="0">
              <a:latin typeface="Arial Narrow" panose="020B0606020202030204" pitchFamily="34" charset="0"/>
            </a:endParaRPr>
          </a:p>
          <a:p>
            <a:pPr algn="just">
              <a:lnSpc>
                <a:spcPts val="1100"/>
              </a:lnSpc>
            </a:pPr>
            <a:r>
              <a:rPr lang="fr-FR" sz="1200" dirty="0" smtClean="0">
                <a:latin typeface="Arial Narrow" panose="020B0606020202030204" pitchFamily="34" charset="0"/>
              </a:rPr>
              <a:t>En Afrique, en général, des </a:t>
            </a:r>
            <a:r>
              <a:rPr lang="fr-FR" sz="1200" dirty="0">
                <a:latin typeface="Arial Narrow" panose="020B0606020202030204" pitchFamily="34" charset="0"/>
              </a:rPr>
              <a:t>facteurs structurels comme la </a:t>
            </a:r>
            <a:r>
              <a:rPr lang="fr-FR" sz="1200" dirty="0" err="1">
                <a:latin typeface="Arial Narrow" panose="020B0606020202030204" pitchFamily="34" charset="0"/>
              </a:rPr>
              <a:t>sécheresse</a:t>
            </a:r>
            <a:r>
              <a:rPr lang="fr-FR" sz="1200" dirty="0">
                <a:latin typeface="Arial Narrow" panose="020B0606020202030204" pitchFamily="34" charset="0"/>
              </a:rPr>
              <a:t>, les changements </a:t>
            </a:r>
            <a:br>
              <a:rPr lang="fr-FR" sz="1200" dirty="0">
                <a:latin typeface="Arial Narrow" panose="020B0606020202030204" pitchFamily="34" charset="0"/>
              </a:rPr>
            </a:br>
            <a:r>
              <a:rPr lang="fr-FR" sz="1200" dirty="0" smtClean="0">
                <a:latin typeface="Arial Narrow" panose="020B0606020202030204" pitchFamily="34" charset="0"/>
              </a:rPr>
              <a:t>climatiques, la </a:t>
            </a:r>
            <a:r>
              <a:rPr lang="fr-FR" sz="1200" dirty="0">
                <a:latin typeface="Arial Narrow" panose="020B0606020202030204" pitchFamily="34" charset="0"/>
              </a:rPr>
              <a:t>démographie </a:t>
            </a:r>
            <a:r>
              <a:rPr lang="fr-FR" sz="1200" dirty="0" smtClean="0">
                <a:latin typeface="Arial Narrow" panose="020B0606020202030204" pitchFamily="34" charset="0"/>
              </a:rPr>
              <a:t>galopante amplifient </a:t>
            </a:r>
            <a:r>
              <a:rPr lang="fr-FR" sz="1200" dirty="0">
                <a:latin typeface="Arial Narrow" panose="020B0606020202030204" pitchFamily="34" charset="0"/>
              </a:rPr>
              <a:t>les causes conjoncturelles et provoquent des crises alimentaires et </a:t>
            </a:r>
            <a:r>
              <a:rPr lang="fr-FR" sz="1200" dirty="0" err="1" smtClean="0">
                <a:latin typeface="Arial Narrow" panose="020B0606020202030204" pitchFamily="34" charset="0"/>
              </a:rPr>
              <a:t>nutritionne</a:t>
            </a:r>
            <a:r>
              <a:rPr lang="fr-FR" sz="1200" dirty="0" smtClean="0">
                <a:latin typeface="Arial Narrow" panose="020B0606020202030204" pitchFamily="34" charset="0"/>
              </a:rPr>
              <a:t>.</a:t>
            </a:r>
          </a:p>
          <a:p>
            <a:pPr algn="just">
              <a:lnSpc>
                <a:spcPts val="1100"/>
              </a:lnSpc>
            </a:pPr>
            <a:endParaRPr lang="fr-FR" sz="1200" dirty="0">
              <a:latin typeface="Arial Narrow" panose="020B0606020202030204" pitchFamily="34" charset="0"/>
            </a:endParaRPr>
          </a:p>
          <a:p>
            <a:pPr algn="just">
              <a:lnSpc>
                <a:spcPts val="1100"/>
              </a:lnSpc>
            </a:pPr>
            <a:r>
              <a:rPr lang="fr-FR" sz="1200" dirty="0">
                <a:latin typeface="Arial Narrow" panose="020B0606020202030204" pitchFamily="34" charset="0"/>
              </a:rPr>
              <a:t>Les </a:t>
            </a:r>
            <a:r>
              <a:rPr lang="fr-FR" sz="1200" dirty="0" smtClean="0">
                <a:latin typeface="Arial Narrow" panose="020B0606020202030204" pitchFamily="34" charset="0"/>
              </a:rPr>
              <a:t>activités </a:t>
            </a:r>
            <a:r>
              <a:rPr lang="fr-FR" sz="1200" dirty="0" err="1" smtClean="0">
                <a:latin typeface="Arial Narrow" panose="020B0606020202030204" pitchFamily="34" charset="0"/>
              </a:rPr>
              <a:t>agro-pastorales</a:t>
            </a:r>
            <a:r>
              <a:rPr lang="fr-FR" sz="1200" dirty="0" smtClean="0">
                <a:latin typeface="Arial Narrow" panose="020B0606020202030204" pitchFamily="34" charset="0"/>
              </a:rPr>
              <a:t> </a:t>
            </a:r>
            <a:r>
              <a:rPr lang="fr-FR" sz="1200" dirty="0">
                <a:latin typeface="Arial Narrow" panose="020B0606020202030204" pitchFamily="34" charset="0"/>
              </a:rPr>
              <a:t>et halieutiques sont fortement dépendantes du </a:t>
            </a:r>
            <a:r>
              <a:rPr lang="fr-FR" sz="1200" dirty="0" smtClean="0">
                <a:latin typeface="Arial Narrow" panose="020B0606020202030204" pitchFamily="34" charset="0"/>
              </a:rPr>
              <a:t>climat </a:t>
            </a:r>
            <a:r>
              <a:rPr lang="fr-FR" sz="1200" dirty="0">
                <a:latin typeface="Arial Narrow" panose="020B0606020202030204" pitchFamily="34" charset="0"/>
              </a:rPr>
              <a:t>dont la variabilité </a:t>
            </a:r>
            <a:r>
              <a:rPr lang="fr-FR" sz="1200" dirty="0" err="1">
                <a:latin typeface="Arial Narrow" panose="020B0606020202030204" pitchFamily="34" charset="0"/>
              </a:rPr>
              <a:t>spatio-temporelle</a:t>
            </a:r>
            <a:r>
              <a:rPr lang="fr-FR" sz="1200" dirty="0">
                <a:latin typeface="Arial Narrow" panose="020B0606020202030204" pitchFamily="34" charset="0"/>
              </a:rPr>
              <a:t> et les </a:t>
            </a:r>
            <a:r>
              <a:rPr lang="fr-FR" sz="1200" dirty="0" err="1">
                <a:latin typeface="Arial Narrow" panose="020B0606020202030204" pitchFamily="34" charset="0"/>
              </a:rPr>
              <a:t>événements</a:t>
            </a:r>
            <a:r>
              <a:rPr lang="fr-FR" sz="1200" dirty="0">
                <a:latin typeface="Arial Narrow" panose="020B0606020202030204" pitchFamily="34" charset="0"/>
              </a:rPr>
              <a:t> extrêmes influencent les </a:t>
            </a:r>
            <a:r>
              <a:rPr lang="fr-FR" sz="1200" dirty="0" smtClean="0">
                <a:latin typeface="Arial Narrow" panose="020B0606020202030204" pitchFamily="34" charset="0"/>
              </a:rPr>
              <a:t>conditions </a:t>
            </a:r>
            <a:r>
              <a:rPr lang="fr-FR" sz="1200" dirty="0">
                <a:latin typeface="Arial Narrow" panose="020B0606020202030204" pitchFamily="34" charset="0"/>
              </a:rPr>
              <a:t>de vie des populations. Par ailleurs, les pressions intenses et croissantes </a:t>
            </a:r>
            <a:r>
              <a:rPr lang="fr-FR" sz="1200" dirty="0" smtClean="0">
                <a:latin typeface="Arial Narrow" panose="020B0606020202030204" pitchFamily="34" charset="0"/>
              </a:rPr>
              <a:t>exercées </a:t>
            </a:r>
            <a:r>
              <a:rPr lang="fr-FR" sz="1200" dirty="0">
                <a:latin typeface="Arial Narrow" panose="020B0606020202030204" pitchFamily="34" charset="0"/>
              </a:rPr>
              <a:t>par les populations sur le milieu pour l’accès aux ressources naturelles, </a:t>
            </a:r>
            <a:r>
              <a:rPr lang="fr-FR" sz="1200" dirty="0" smtClean="0">
                <a:latin typeface="Arial Narrow" panose="020B0606020202030204" pitchFamily="34" charset="0"/>
              </a:rPr>
              <a:t>contribuent </a:t>
            </a:r>
            <a:r>
              <a:rPr lang="fr-FR" sz="1200" dirty="0">
                <a:latin typeface="Arial Narrow" panose="020B0606020202030204" pitchFamily="34" charset="0"/>
              </a:rPr>
              <a:t>à accélérer la dégradation des terres et les impacts du changement </a:t>
            </a:r>
            <a:br>
              <a:rPr lang="fr-FR" sz="1200" dirty="0">
                <a:latin typeface="Arial Narrow" panose="020B0606020202030204" pitchFamily="34" charset="0"/>
              </a:rPr>
            </a:br>
            <a:r>
              <a:rPr lang="fr-FR" sz="1200" dirty="0">
                <a:latin typeface="Arial Narrow" panose="020B0606020202030204" pitchFamily="34" charset="0"/>
              </a:rPr>
              <a:t>climatique. </a:t>
            </a:r>
            <a:endParaRPr lang="fr-FR" sz="1200" dirty="0" smtClean="0">
              <a:latin typeface="Arial Narrow" panose="020B0606020202030204" pitchFamily="34" charset="0"/>
            </a:endParaRPr>
          </a:p>
          <a:p>
            <a:pPr algn="just">
              <a:lnSpc>
                <a:spcPts val="1100"/>
              </a:lnSpc>
            </a:pPr>
            <a:r>
              <a:rPr lang="fr-FR" sz="1200" dirty="0">
                <a:latin typeface="Arial Narrow" panose="020B0606020202030204" pitchFamily="34" charset="0"/>
              </a:rPr>
              <a:t/>
            </a:r>
            <a:br>
              <a:rPr lang="fr-FR" sz="1200" dirty="0">
                <a:latin typeface="Arial Narrow" panose="020B0606020202030204" pitchFamily="34" charset="0"/>
              </a:rPr>
            </a:br>
            <a:r>
              <a:rPr lang="fr-FR" sz="1200" dirty="0">
                <a:latin typeface="Arial Narrow" panose="020B0606020202030204" pitchFamily="34" charset="0"/>
              </a:rPr>
              <a:t>L</a:t>
            </a:r>
            <a:r>
              <a:rPr lang="fr-FR" sz="1200" dirty="0" smtClean="0">
                <a:latin typeface="Arial Narrow" panose="020B0606020202030204" pitchFamily="34" charset="0"/>
              </a:rPr>
              <a:t>’adaptation </a:t>
            </a:r>
            <a:r>
              <a:rPr lang="fr-FR" sz="1200" dirty="0">
                <a:latin typeface="Arial Narrow" panose="020B0606020202030204" pitchFamily="34" charset="0"/>
              </a:rPr>
              <a:t>au changement climatique constitue </a:t>
            </a:r>
            <a:r>
              <a:rPr lang="fr-FR" sz="1200" dirty="0" smtClean="0">
                <a:latin typeface="Arial Narrow" panose="020B0606020202030204" pitchFamily="34" charset="0"/>
              </a:rPr>
              <a:t>une </a:t>
            </a:r>
            <a:r>
              <a:rPr lang="fr-FR" sz="1200" dirty="0">
                <a:latin typeface="Arial Narrow" panose="020B0606020202030204" pitchFamily="34" charset="0"/>
              </a:rPr>
              <a:t>condition </a:t>
            </a:r>
            <a:r>
              <a:rPr lang="fr-FR" sz="1200" dirty="0" smtClean="0">
                <a:latin typeface="Arial Narrow" panose="020B0606020202030204" pitchFamily="34" charset="0"/>
              </a:rPr>
              <a:t>sine </a:t>
            </a:r>
            <a:r>
              <a:rPr lang="fr-FR" sz="1200" dirty="0">
                <a:latin typeface="Arial Narrow" panose="020B0606020202030204" pitchFamily="34" charset="0"/>
              </a:rPr>
              <a:t>qua none pour la sécurité alimentaire des populations </a:t>
            </a:r>
            <a:r>
              <a:rPr lang="fr-FR" sz="1200" dirty="0" smtClean="0">
                <a:latin typeface="Arial Narrow" panose="020B0606020202030204" pitchFamily="34" charset="0"/>
              </a:rPr>
              <a:t>dans chaque Pays </a:t>
            </a:r>
            <a:r>
              <a:rPr lang="fr-FR" sz="1200" dirty="0">
                <a:latin typeface="Arial Narrow" panose="020B0606020202030204" pitchFamily="34" charset="0"/>
              </a:rPr>
              <a:t>qu’il convient </a:t>
            </a:r>
            <a:r>
              <a:rPr lang="fr-FR" sz="1200" dirty="0" smtClean="0">
                <a:latin typeface="Arial Narrow" panose="020B0606020202030204" pitchFamily="34" charset="0"/>
              </a:rPr>
              <a:t>d’intégrer </a:t>
            </a:r>
            <a:r>
              <a:rPr lang="fr-FR" sz="1200" dirty="0">
                <a:latin typeface="Arial Narrow" panose="020B0606020202030204" pitchFamily="34" charset="0"/>
              </a:rPr>
              <a:t>aux politiques </a:t>
            </a:r>
            <a:r>
              <a:rPr lang="fr-FR" sz="1200" dirty="0" smtClean="0">
                <a:latin typeface="Arial Narrow" panose="020B0606020202030204" pitchFamily="34" charset="0"/>
              </a:rPr>
              <a:t>du développement nationales</a:t>
            </a:r>
            <a:r>
              <a:rPr lang="fr-FR" sz="1200" dirty="0">
                <a:latin typeface="Arial Narrow" panose="020B0606020202030204" pitchFamily="34" charset="0"/>
              </a:rPr>
              <a:t>, régionales et internationales. </a:t>
            </a:r>
            <a:endParaRPr lang="fr-FR" sz="1200" dirty="0" smtClean="0">
              <a:latin typeface="Arial Narrow" panose="020B0606020202030204" pitchFamily="34" charset="0"/>
            </a:endParaRPr>
          </a:p>
          <a:p>
            <a:pPr algn="just">
              <a:lnSpc>
                <a:spcPts val="1100"/>
              </a:lnSpc>
            </a:pPr>
            <a:endParaRPr lang="fr-FR" sz="1200" dirty="0">
              <a:latin typeface="Arial Narrow" panose="020B0606020202030204" pitchFamily="34" charset="0"/>
            </a:endParaRPr>
          </a:p>
          <a:p>
            <a:pPr algn="just">
              <a:lnSpc>
                <a:spcPts val="1100"/>
              </a:lnSpc>
            </a:pPr>
            <a:r>
              <a:rPr lang="fr-FR" sz="1200" dirty="0" smtClean="0">
                <a:latin typeface="Arial Narrow" panose="020B0606020202030204" pitchFamily="34" charset="0"/>
              </a:rPr>
              <a:t>Dans ce contexte, </a:t>
            </a:r>
            <a:r>
              <a:rPr lang="fr-FR" sz="1200" dirty="0">
                <a:latin typeface="Arial Narrow" panose="020B0606020202030204" pitchFamily="34" charset="0"/>
              </a:rPr>
              <a:t>la sécurité alimentaire et nutritionnelle est prise en compte dans toutes les </a:t>
            </a:r>
            <a:br>
              <a:rPr lang="fr-FR" sz="1200" dirty="0">
                <a:latin typeface="Arial Narrow" panose="020B0606020202030204" pitchFamily="34" charset="0"/>
              </a:rPr>
            </a:br>
            <a:r>
              <a:rPr lang="fr-FR" sz="1200" dirty="0">
                <a:latin typeface="Arial Narrow" panose="020B0606020202030204" pitchFamily="34" charset="0"/>
              </a:rPr>
              <a:t>politiques et stratégies de développement économiques et sociales qui sont traduites en </a:t>
            </a:r>
            <a:br>
              <a:rPr lang="fr-FR" sz="1200" dirty="0">
                <a:latin typeface="Arial Narrow" panose="020B0606020202030204" pitchFamily="34" charset="0"/>
              </a:rPr>
            </a:br>
            <a:r>
              <a:rPr lang="fr-FR" sz="1200" dirty="0">
                <a:latin typeface="Arial Narrow" panose="020B0606020202030204" pitchFamily="34" charset="0"/>
              </a:rPr>
              <a:t>programmes et projets qui sous-tendent des initiatives aux niveaux international (OMD, </a:t>
            </a:r>
            <a:br>
              <a:rPr lang="fr-FR" sz="1200" dirty="0">
                <a:latin typeface="Arial Narrow" panose="020B0606020202030204" pitchFamily="34" charset="0"/>
              </a:rPr>
            </a:br>
            <a:r>
              <a:rPr lang="fr-FR" sz="1200" dirty="0">
                <a:latin typeface="Arial Narrow" panose="020B0606020202030204" pitchFamily="34" charset="0"/>
              </a:rPr>
              <a:t>etc.), régional et national. </a:t>
            </a:r>
            <a:endParaRPr lang="fr-FR" sz="1200" dirty="0" smtClean="0">
              <a:latin typeface="Arial Narrow" panose="020B0606020202030204" pitchFamily="34" charset="0"/>
            </a:endParaRPr>
          </a:p>
          <a:p>
            <a:pPr algn="just">
              <a:lnSpc>
                <a:spcPts val="1100"/>
              </a:lnSpc>
            </a:pPr>
            <a:endParaRPr lang="fr-FR" sz="1200" dirty="0" smtClean="0">
              <a:latin typeface="Arial Narrow" panose="020B0606020202030204" pitchFamily="34" charset="0"/>
            </a:endParaRPr>
          </a:p>
          <a:p>
            <a:pPr algn="just">
              <a:lnSpc>
                <a:spcPts val="1100"/>
              </a:lnSpc>
            </a:pPr>
            <a:r>
              <a:rPr lang="fr-FR" sz="1200" dirty="0" smtClean="0">
                <a:latin typeface="Arial Narrow" panose="020B0606020202030204" pitchFamily="34" charset="0"/>
              </a:rPr>
              <a:t>l’insécurité </a:t>
            </a:r>
            <a:r>
              <a:rPr lang="fr-FR" sz="1200" dirty="0">
                <a:latin typeface="Arial Narrow" panose="020B0606020202030204" pitchFamily="34" charset="0"/>
              </a:rPr>
              <a:t>nutritionnelle pour les </a:t>
            </a:r>
            <a:r>
              <a:rPr lang="fr-FR" sz="1200" dirty="0" smtClean="0">
                <a:latin typeface="Arial Narrow" panose="020B0606020202030204" pitchFamily="34" charset="0"/>
              </a:rPr>
              <a:t>pays </a:t>
            </a:r>
            <a:r>
              <a:rPr lang="fr-FR" sz="1200" dirty="0">
                <a:latin typeface="Arial Narrow" panose="020B0606020202030204" pitchFamily="34" charset="0"/>
              </a:rPr>
              <a:t>du sahel en général et pour le Niger en particulier. </a:t>
            </a:r>
            <a:endParaRPr lang="fr-FR" sz="1200" dirty="0" smtClean="0">
              <a:latin typeface="Arial Narrow" panose="020B0606020202030204" pitchFamily="34" charset="0"/>
            </a:endParaRPr>
          </a:p>
          <a:p>
            <a:pPr algn="just">
              <a:lnSpc>
                <a:spcPts val="1100"/>
              </a:lnSpc>
            </a:pPr>
            <a:endParaRPr lang="fr-FR" sz="1200" dirty="0">
              <a:latin typeface="Arial Narrow" panose="020B0606020202030204" pitchFamily="34" charset="0"/>
            </a:endParaRPr>
          </a:p>
          <a:p>
            <a:pPr algn="just">
              <a:lnSpc>
                <a:spcPts val="1100"/>
              </a:lnSpc>
            </a:pPr>
            <a:r>
              <a:rPr lang="fr-FR" sz="1200" dirty="0">
                <a:latin typeface="Arial Narrow" panose="020B0606020202030204" pitchFamily="34" charset="0"/>
              </a:rPr>
              <a:t>En Afrique, l’état de l’environnement est influencé principalement par la forte </a:t>
            </a:r>
            <a:br>
              <a:rPr lang="fr-FR" sz="1200" dirty="0">
                <a:latin typeface="Arial Narrow" panose="020B0606020202030204" pitchFamily="34" charset="0"/>
              </a:rPr>
            </a:br>
            <a:r>
              <a:rPr lang="fr-FR" sz="1200" dirty="0">
                <a:latin typeface="Arial Narrow" panose="020B0606020202030204" pitchFamily="34" charset="0"/>
              </a:rPr>
              <a:t>croissance </a:t>
            </a:r>
            <a:r>
              <a:rPr lang="fr-FR" sz="1200" dirty="0" smtClean="0">
                <a:latin typeface="Arial Narrow" panose="020B0606020202030204" pitchFamily="34" charset="0"/>
              </a:rPr>
              <a:t>démographique.</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É neste contexto </a:t>
            </a:r>
            <a:r>
              <a:rPr lang="pt-PT" sz="1100" dirty="0" smtClean="0">
                <a:latin typeface="Arial Narrow" panose="020B0606020202030204" pitchFamily="34" charset="0"/>
              </a:rPr>
              <a:t>que</a:t>
            </a:r>
            <a:r>
              <a:rPr lang="pt-PT" sz="1100" i="1" dirty="0">
                <a:latin typeface="Arial Narrow" panose="020B0606020202030204" pitchFamily="34" charset="0"/>
                <a:cs typeface="Times New Roman" panose="02020603050405020304" pitchFamily="18" charset="0"/>
                <a:sym typeface="+mn-ea"/>
              </a:rPr>
              <a:t> </a:t>
            </a:r>
            <a:r>
              <a:rPr lang="pt-PT" sz="1100" i="1" dirty="0" smtClean="0">
                <a:latin typeface="Arial Narrow" panose="020B0606020202030204" pitchFamily="34" charset="0"/>
                <a:cs typeface="Times New Roman" panose="02020603050405020304" pitchFamily="18" charset="0"/>
                <a:sym typeface="+mn-ea"/>
              </a:rPr>
              <a:t>em </a:t>
            </a:r>
            <a:r>
              <a:rPr lang="pt-PT" sz="1100" i="1" dirty="0">
                <a:latin typeface="Arial Narrow" panose="020B0606020202030204" pitchFamily="34" charset="0"/>
                <a:cs typeface="Times New Roman" panose="02020603050405020304" pitchFamily="18" charset="0"/>
                <a:sym typeface="+mn-ea"/>
              </a:rPr>
              <a:t>Março de 2022 Cabo Verde acolhe um Fórum Empresarial Internacional, intitulado «</a:t>
            </a:r>
            <a:r>
              <a:rPr lang="pt-PT" sz="1100" b="1" i="1" dirty="0">
                <a:solidFill>
                  <a:srgbClr val="00B4B2"/>
                </a:solidFill>
                <a:latin typeface="Arial Narrow" panose="020B0606020202030204" pitchFamily="34" charset="0"/>
                <a:cs typeface="Times New Roman" panose="02020603050405020304" pitchFamily="18" charset="0"/>
                <a:sym typeface="+mn-ea"/>
              </a:rPr>
              <a:t>Atlantic Business Forum</a:t>
            </a:r>
            <a:r>
              <a:rPr lang="pt-PT" sz="1100" i="1" dirty="0">
                <a:latin typeface="Arial Narrow" panose="020B0606020202030204" pitchFamily="34" charset="0"/>
                <a:cs typeface="Times New Roman" panose="02020603050405020304" pitchFamily="18" charset="0"/>
                <a:sym typeface="+mn-ea"/>
              </a:rPr>
              <a:t>», </a:t>
            </a:r>
            <a:r>
              <a:rPr lang="pt-PT" sz="1100" dirty="0">
                <a:latin typeface="Arial Narrow" panose="020B0606020202030204" pitchFamily="34" charset="0"/>
                <a:cs typeface="Arial Narrow" panose="020B0606020202030204" pitchFamily="34" charset="0"/>
                <a:sym typeface="+mn-ea"/>
              </a:rPr>
              <a:t>sob o Slogan: «</a:t>
            </a:r>
            <a:r>
              <a:rPr lang="pt-PT" sz="1100" i="1" dirty="0">
                <a:latin typeface="Arial Narrow" panose="020B0606020202030204" pitchFamily="34" charset="0"/>
                <a:cs typeface="Arial Narrow" panose="020B0606020202030204" pitchFamily="34" charset="0"/>
                <a:sym typeface="+mn-ea"/>
              </a:rPr>
              <a:t>Cabo Verde um  elo com  mercados de </a:t>
            </a:r>
            <a:r>
              <a:rPr lang="pt-PT" sz="1100" i="1" dirty="0" smtClean="0">
                <a:latin typeface="Arial Narrow" panose="020B0606020202030204" pitchFamily="34" charset="0"/>
                <a:cs typeface="Arial Narrow" panose="020B0606020202030204" pitchFamily="34" charset="0"/>
                <a:sym typeface="+mn-ea"/>
              </a:rPr>
              <a:t>excelências</a:t>
            </a:r>
            <a:r>
              <a:rPr lang="pt-PT" sz="1100" dirty="0" smtClean="0">
                <a:latin typeface="Arial Narrow" panose="020B0606020202030204" pitchFamily="34" charset="0"/>
                <a:cs typeface="Arial Narrow" panose="020B0606020202030204" pitchFamily="34" charset="0"/>
                <a:sym typeface="+mn-ea"/>
              </a:rPr>
              <a:t>».</a:t>
            </a:r>
          </a:p>
          <a:p>
            <a:pPr algn="just">
              <a:lnSpc>
                <a:spcPts val="1100"/>
              </a:lnSpc>
            </a:pPr>
            <a:endParaRPr lang="pt-PT" sz="1100" dirty="0">
              <a:latin typeface="Arial Narrow" panose="020B0606020202030204" pitchFamily="34" charset="0"/>
              <a:cs typeface="Arial Narrow" panose="020B0606020202030204" pitchFamily="34" charset="0"/>
              <a:sym typeface="+mn-ea"/>
            </a:endParaRPr>
          </a:p>
          <a:p>
            <a:pPr algn="just">
              <a:lnSpc>
                <a:spcPts val="1100"/>
              </a:lnSpc>
            </a:pPr>
            <a:r>
              <a:rPr lang="pt-PT" sz="1100" dirty="0">
                <a:latin typeface="Arial Narrow" panose="020B0606020202030204" pitchFamily="34" charset="0"/>
                <a:cs typeface="Arial Narrow" panose="020B0606020202030204" pitchFamily="34" charset="0"/>
              </a:rPr>
              <a:t>Uma </a:t>
            </a:r>
            <a:r>
              <a:rPr lang="pt-PT" sz="1100" dirty="0">
                <a:latin typeface="Arial Narrow" panose="020B0606020202030204" pitchFamily="34" charset="0"/>
                <a:cs typeface="Arial Narrow" panose="020B0606020202030204" pitchFamily="34" charset="0"/>
                <a:sym typeface="+mn-ea"/>
              </a:rPr>
              <a:t>Ronda / Rodada de Negócios, previamente </a:t>
            </a:r>
            <a:r>
              <a:rPr lang="pt-PT" sz="1100" dirty="0" smtClean="0">
                <a:latin typeface="Arial Narrow" panose="020B0606020202030204" pitchFamily="34" charset="0"/>
                <a:cs typeface="Arial Narrow" panose="020B0606020202030204" pitchFamily="34" charset="0"/>
                <a:sym typeface="+mn-ea"/>
              </a:rPr>
              <a:t>programada, </a:t>
            </a:r>
            <a:r>
              <a:rPr lang="pt-PT" sz="1100" dirty="0">
                <a:latin typeface="Arial Narrow" panose="020B0606020202030204" pitchFamily="34" charset="0"/>
                <a:cs typeface="Arial Narrow" panose="020B0606020202030204" pitchFamily="34" charset="0"/>
                <a:sym typeface="+mn-ea"/>
              </a:rPr>
              <a:t>a se realizar no dia 19 de Março de 2022.</a:t>
            </a:r>
            <a:r>
              <a:rPr lang="pt-PT" sz="1100" dirty="0">
                <a:latin typeface="Arial Narrow" panose="020B0606020202030204" pitchFamily="34" charset="0"/>
                <a:cs typeface="Arial Narrow" panose="020B0606020202030204" pitchFamily="34" charset="0"/>
              </a:rPr>
              <a:t> </a:t>
            </a:r>
            <a:r>
              <a:rPr lang="pt-PT" sz="1100" dirty="0">
                <a:latin typeface="Arial Narrow" panose="020B0606020202030204" pitchFamily="34" charset="0"/>
                <a:sym typeface="+mn-ea"/>
              </a:rPr>
              <a:t>Cada empresa participante terá um período de tempo, previamente definido, destinado a apresentação dos respectivos produtos, serviços e oportunidades de parcerias de negócios que as mesmas queiram submeter aos demais </a:t>
            </a:r>
            <a:r>
              <a:rPr lang="pt-PT" sz="1100" dirty="0" smtClean="0">
                <a:latin typeface="Arial Narrow" panose="020B0606020202030204" pitchFamily="34" charset="0"/>
                <a:sym typeface="+mn-ea"/>
              </a:rPr>
              <a:t>presentes.</a:t>
            </a:r>
          </a:p>
          <a:p>
            <a:pPr algn="just">
              <a:lnSpc>
                <a:spcPts val="1100"/>
              </a:lnSpc>
            </a:pPr>
            <a:endParaRPr lang="pt-PT" sz="1100" dirty="0">
              <a:latin typeface="Arial Narrow" panose="020B0606020202030204" pitchFamily="34" charset="0"/>
              <a:sym typeface="+mn-ea"/>
            </a:endParaRPr>
          </a:p>
          <a:p>
            <a:pPr algn="just">
              <a:lnSpc>
                <a:spcPts val="1100"/>
              </a:lnSpc>
            </a:pPr>
            <a:r>
              <a:rPr lang="pt-PT" sz="1100" dirty="0" smtClean="0">
                <a:latin typeface="Arial Narrow" panose="020B0606020202030204" pitchFamily="34" charset="0"/>
                <a:sym typeface="+mn-ea"/>
              </a:rPr>
              <a:t>O presente documento, além de apresentar alguns indicadores da </a:t>
            </a:r>
            <a:r>
              <a:rPr lang="pt-PT" sz="1100" i="1" dirty="0" smtClean="0">
                <a:latin typeface="Arial Narrow" panose="020B0606020202030204" pitchFamily="34" charset="0"/>
                <a:sym typeface="+mn-ea"/>
              </a:rPr>
              <a:t>CEDEAO</a:t>
            </a:r>
            <a:r>
              <a:rPr lang="pt-PT" sz="1100" dirty="0" smtClean="0">
                <a:latin typeface="Arial Narrow" panose="020B0606020202030204" pitchFamily="34" charset="0"/>
                <a:sym typeface="+mn-ea"/>
              </a:rPr>
              <a:t>, descreve  a condução do funcionamento do Evento </a:t>
            </a:r>
            <a:r>
              <a:rPr lang="pt-PT" sz="1100" dirty="0">
                <a:latin typeface="Arial Narrow" panose="020B0606020202030204" pitchFamily="34" charset="0"/>
                <a:sym typeface="+mn-ea"/>
              </a:rPr>
              <a:t>em apreço </a:t>
            </a:r>
            <a:r>
              <a:rPr lang="pt-PT" sz="1100" dirty="0" smtClean="0">
                <a:latin typeface="Arial Narrow" panose="020B0606020202030204" pitchFamily="34" charset="0"/>
                <a:sym typeface="+mn-ea"/>
              </a:rPr>
              <a:t>e condições de participação no mesmo nas suas múltiplas etapas.</a:t>
            </a:r>
          </a:p>
          <a:p>
            <a:pPr algn="just">
              <a:lnSpc>
                <a:spcPts val="1100"/>
              </a:lnSpc>
            </a:pPr>
            <a:endParaRPr lang="pt-PT" sz="1100" dirty="0">
              <a:latin typeface="Arial Narrow" panose="020B0606020202030204" pitchFamily="34" charset="0"/>
              <a:sym typeface="+mn-ea"/>
            </a:endParaRPr>
          </a:p>
          <a:p>
            <a:pPr algn="just">
              <a:lnSpc>
                <a:spcPts val="1100"/>
              </a:lnSpc>
            </a:pPr>
            <a:r>
              <a:rPr lang="pt-PT" sz="1100" dirty="0">
                <a:solidFill>
                  <a:srgbClr val="FF0000"/>
                </a:solidFill>
              </a:rPr>
              <a:t>A solução de fertilização  de solos agrícolas com base na aplicação de pó de rocha além dos efeitos altamente positivo na rentabilidade agrícola, na qualidade dos alimentos produzidos, tem impacto incisivo no sequestro de dióxido de carbono (CO2) na atomosféra.</a:t>
            </a:r>
          </a:p>
          <a:p>
            <a:pPr algn="just">
              <a:lnSpc>
                <a:spcPts val="1100"/>
              </a:lnSpc>
            </a:pPr>
            <a:endParaRPr lang="pt-PT" sz="1100" dirty="0" smtClean="0">
              <a:latin typeface="Arial Narrow" panose="020B0606020202030204" pitchFamily="34" charset="0"/>
              <a:sym typeface="+mn-ea"/>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3292692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TextBox 10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4</a:t>
            </a:fld>
            <a:endParaRPr lang="fr-FR" altLang="pt-PT" sz="800" b="1" i="1" u="sng" dirty="0" smtClean="0">
              <a:solidFill>
                <a:srgbClr val="00B4B2"/>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
        <p:nvSpPr>
          <p:cNvPr id="9" name="Rectangle 8"/>
          <p:cNvSpPr/>
          <p:nvPr/>
        </p:nvSpPr>
        <p:spPr>
          <a:xfrm>
            <a:off x="602656" y="1430367"/>
            <a:ext cx="5536231" cy="6724918"/>
          </a:xfrm>
          <a:prstGeom prst="rect">
            <a:avLst/>
          </a:prstGeom>
        </p:spPr>
        <p:txBody>
          <a:bodyPr wrap="square">
            <a:spAutoFit/>
          </a:bodyPr>
          <a:lstStyle/>
          <a:p>
            <a:r>
              <a:rPr lang="pt-PT" sz="1100" b="1" i="1" dirty="0" smtClean="0">
                <a:solidFill>
                  <a:schemeClr val="accent5">
                    <a:lumMod val="60000"/>
                    <a:lumOff val="40000"/>
                  </a:schemeClr>
                </a:solidFill>
                <a:latin typeface="Arial Narrow" panose="020B0606020202030204" pitchFamily="34" charset="0"/>
              </a:rPr>
              <a:t>FÓRUM EMPRESARIAL E OS RESULTADOS ESPERADOS</a:t>
            </a:r>
            <a:endParaRPr lang="pt-PT" sz="1100" b="1" i="1" dirty="0">
              <a:solidFill>
                <a:schemeClr val="accent5">
                  <a:lumMod val="60000"/>
                  <a:lumOff val="40000"/>
                </a:schemeClr>
              </a:solidFill>
              <a:latin typeface="Arial Narrow" panose="020B0606020202030204" pitchFamily="34" charset="0"/>
            </a:endParaRPr>
          </a:p>
          <a:p>
            <a:pPr>
              <a:lnSpc>
                <a:spcPts val="1200"/>
              </a:lnSpc>
            </a:pPr>
            <a:endParaRPr lang="pt-PT" altLang="pt-PT" sz="1100" b="1" dirty="0" smtClean="0">
              <a:latin typeface="Arial Narrow" pitchFamily="34" charset="0"/>
            </a:endParaRPr>
          </a:p>
          <a:p>
            <a:pPr>
              <a:lnSpc>
                <a:spcPts val="1200"/>
              </a:lnSpc>
            </a:pPr>
            <a:r>
              <a:rPr lang="pt-PT" sz="1100" i="1" dirty="0" smtClean="0">
                <a:latin typeface="Arial Narrow" panose="020B0606020202030204" pitchFamily="34" charset="0"/>
                <a:cs typeface="Times New Roman" panose="02020603050405020304" pitchFamily="18" charset="0"/>
                <a:sym typeface="+mn-ea"/>
              </a:rPr>
              <a:t>O Fórum </a:t>
            </a:r>
            <a:r>
              <a:rPr lang="pt-PT" sz="1100" i="1" dirty="0">
                <a:latin typeface="Arial Narrow" panose="020B0606020202030204" pitchFamily="34" charset="0"/>
                <a:cs typeface="Times New Roman" panose="02020603050405020304" pitchFamily="18" charset="0"/>
                <a:sym typeface="+mn-ea"/>
              </a:rPr>
              <a:t>Empresarial Internacional</a:t>
            </a:r>
            <a:r>
              <a:rPr lang="pt-PT" sz="1100" i="1" dirty="0" smtClean="0">
                <a:latin typeface="Arial Narrow" panose="020B0606020202030204" pitchFamily="34" charset="0"/>
                <a:cs typeface="Times New Roman" panose="02020603050405020304" pitchFamily="18" charset="0"/>
                <a:sym typeface="+mn-ea"/>
              </a:rPr>
              <a:t>, evento anual, </a:t>
            </a:r>
            <a:r>
              <a:rPr lang="pt-PT" sz="1100" i="1" dirty="0">
                <a:latin typeface="Arial Narrow" panose="020B0606020202030204" pitchFamily="34" charset="0"/>
                <a:cs typeface="Times New Roman" panose="02020603050405020304" pitchFamily="18" charset="0"/>
                <a:sym typeface="+mn-ea"/>
              </a:rPr>
              <a:t>intitulado «</a:t>
            </a:r>
            <a:r>
              <a:rPr lang="pt-PT" sz="1100" b="1" i="1" dirty="0">
                <a:solidFill>
                  <a:srgbClr val="00B4B2"/>
                </a:solidFill>
                <a:latin typeface="Arial Narrow" panose="020B0606020202030204" pitchFamily="34" charset="0"/>
                <a:cs typeface="Times New Roman" panose="02020603050405020304" pitchFamily="18" charset="0"/>
                <a:sym typeface="+mn-ea"/>
              </a:rPr>
              <a:t>Atlantic Business Forum</a:t>
            </a:r>
            <a:r>
              <a:rPr lang="pt-PT" sz="1100" i="1" dirty="0">
                <a:latin typeface="Arial Narrow" panose="020B0606020202030204" pitchFamily="34" charset="0"/>
                <a:cs typeface="Times New Roman" panose="02020603050405020304" pitchFamily="18" charset="0"/>
                <a:sym typeface="+mn-ea"/>
              </a:rPr>
              <a:t>», </a:t>
            </a:r>
            <a:r>
              <a:rPr lang="pt-PT" sz="1100" dirty="0">
                <a:latin typeface="Arial Narrow" panose="020B0606020202030204" pitchFamily="34" charset="0"/>
                <a:cs typeface="Arial Narrow" panose="020B0606020202030204" pitchFamily="34" charset="0"/>
                <a:sym typeface="+mn-ea"/>
              </a:rPr>
              <a:t>sob o Slogan: «</a:t>
            </a:r>
            <a:r>
              <a:rPr lang="pt-PT" sz="1100" i="1" dirty="0">
                <a:latin typeface="Arial Narrow" panose="020B0606020202030204" pitchFamily="34" charset="0"/>
                <a:cs typeface="Arial Narrow" panose="020B0606020202030204" pitchFamily="34" charset="0"/>
                <a:sym typeface="+mn-ea"/>
              </a:rPr>
              <a:t>Cabo Verde um  elo com  mercados de </a:t>
            </a:r>
            <a:r>
              <a:rPr lang="pt-PT" sz="1100" i="1" dirty="0" smtClean="0">
                <a:latin typeface="Arial Narrow" panose="020B0606020202030204" pitchFamily="34" charset="0"/>
                <a:cs typeface="Arial Narrow" panose="020B0606020202030204" pitchFamily="34" charset="0"/>
                <a:sym typeface="+mn-ea"/>
              </a:rPr>
              <a:t>excelências</a:t>
            </a:r>
            <a:r>
              <a:rPr lang="pt-PT" sz="1100" dirty="0" smtClean="0">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cs typeface="Arial Narrow" panose="020B0606020202030204" pitchFamily="34" charset="0"/>
              </a:rPr>
              <a:t>está </a:t>
            </a:r>
            <a:r>
              <a:rPr lang="pt-PT" sz="1100" dirty="0">
                <a:latin typeface="Arial Narrow" panose="020B0606020202030204" pitchFamily="34" charset="0"/>
                <a:cs typeface="Arial Narrow" panose="020B0606020202030204" pitchFamily="34" charset="0"/>
              </a:rPr>
              <a:t>organizado em</a:t>
            </a:r>
            <a:r>
              <a:rPr lang="pt-PT" sz="1100" dirty="0" smtClean="0">
                <a:latin typeface="Arial Narrow" panose="020B0606020202030204" pitchFamily="34" charset="0"/>
                <a:cs typeface="Arial Narrow" panose="020B0606020202030204" pitchFamily="34" charset="0"/>
              </a:rPr>
              <a:t>:</a:t>
            </a:r>
          </a:p>
          <a:p>
            <a:pPr>
              <a:lnSpc>
                <a:spcPts val="1200"/>
              </a:lnSpc>
            </a:pPr>
            <a:endParaRPr lang="pt-PT" sz="1100" dirty="0">
              <a:latin typeface="Arial Narrow" panose="020B0606020202030204" pitchFamily="34" charset="0"/>
              <a:cs typeface="Arial Narrow" panose="020B0606020202030204" pitchFamily="34" charset="0"/>
            </a:endParaRPr>
          </a:p>
          <a:p>
            <a:pPr lvl="1" algn="just" defTabSz="360000">
              <a:lnSpc>
                <a:spcPts val="1100"/>
              </a:lnSpc>
            </a:pPr>
            <a:r>
              <a:rPr lang="pt-PT" sz="1100" dirty="0">
                <a:solidFill>
                  <a:srgbClr val="008CBA"/>
                </a:solidFill>
                <a:latin typeface="Arial Narrow" panose="020B0606020202030204" pitchFamily="34" charset="0"/>
                <a:cs typeface="Arial Narrow" panose="020B0606020202030204" pitchFamily="34" charset="0"/>
                <a:sym typeface="+mn-ea"/>
              </a:rPr>
              <a:t>■ </a:t>
            </a:r>
            <a:r>
              <a:rPr lang="pt-PT" sz="1100" dirty="0">
                <a:latin typeface="Arial Narrow" panose="020B0606020202030204" pitchFamily="34" charset="0"/>
                <a:cs typeface="Arial Narrow" panose="020B0606020202030204" pitchFamily="34" charset="0"/>
              </a:rPr>
              <a:t>Três (3) sessões de apresentação de oportunidades de negócios em cada País membro da CEDEAO</a:t>
            </a:r>
            <a:r>
              <a:rPr lang="pt-PT" sz="1100" dirty="0" smtClean="0">
                <a:latin typeface="Arial Narrow" panose="020B0606020202030204" pitchFamily="34" charset="0"/>
                <a:cs typeface="Arial Narrow" panose="020B0606020202030204" pitchFamily="34" charset="0"/>
              </a:rPr>
              <a:t>;</a:t>
            </a:r>
          </a:p>
          <a:p>
            <a:pPr lvl="1" algn="just" defTabSz="360000">
              <a:lnSpc>
                <a:spcPts val="1100"/>
              </a:lnSpc>
            </a:pPr>
            <a:endParaRPr lang="pt-PT" sz="1100" dirty="0">
              <a:latin typeface="Arial Narrow" panose="020B0606020202030204" pitchFamily="34" charset="0"/>
              <a:cs typeface="Arial Narrow" panose="020B0606020202030204" pitchFamily="34" charset="0"/>
            </a:endParaRPr>
          </a:p>
          <a:p>
            <a:pPr lvl="1" algn="just" defTabSz="360000">
              <a:lnSpc>
                <a:spcPts val="1100"/>
              </a:lnSpc>
            </a:pPr>
            <a:r>
              <a:rPr lang="pt-PT" sz="1100" dirty="0">
                <a:solidFill>
                  <a:srgbClr val="008CBA"/>
                </a:solidFill>
                <a:latin typeface="Arial Narrow" panose="020B0606020202030204" pitchFamily="34" charset="0"/>
                <a:cs typeface="Arial Narrow" panose="020B0606020202030204" pitchFamily="34" charset="0"/>
                <a:sym typeface="+mn-ea"/>
              </a:rPr>
              <a:t>■ </a:t>
            </a:r>
            <a:r>
              <a:rPr lang="pt-PT" sz="1100" dirty="0">
                <a:latin typeface="Arial Narrow" panose="020B0606020202030204" pitchFamily="34" charset="0"/>
                <a:cs typeface="Arial Narrow" panose="020B0606020202030204" pitchFamily="34" charset="0"/>
              </a:rPr>
              <a:t>Um </a:t>
            </a:r>
            <a:r>
              <a:rPr lang="pt-PT" sz="1100" i="1" dirty="0">
                <a:latin typeface="Arial Narrow" panose="020B0606020202030204" pitchFamily="34" charset="0"/>
                <a:sym typeface="+mn-ea"/>
              </a:rPr>
              <a:t>Workshop Económico, Financeiro e Empresarial </a:t>
            </a:r>
            <a:r>
              <a:rPr lang="pt-PT" sz="1100" dirty="0">
                <a:latin typeface="Arial Narrow" panose="020B0606020202030204" pitchFamily="34" charset="0"/>
                <a:sym typeface="+mn-ea"/>
              </a:rPr>
              <a:t>com </a:t>
            </a:r>
            <a:r>
              <a:rPr lang="pt-PT" sz="1100" dirty="0" smtClean="0">
                <a:latin typeface="Arial Narrow" panose="020B0606020202030204" pitchFamily="34" charset="0"/>
                <a:sym typeface="+mn-ea"/>
              </a:rPr>
              <a:t>dois</a:t>
            </a:r>
            <a:r>
              <a:rPr lang="pt-PT" sz="1100" dirty="0" smtClean="0">
                <a:latin typeface="Arial Narrow" panose="020B0606020202030204" pitchFamily="34" charset="0"/>
                <a:cs typeface="Arial Narrow" panose="020B0606020202030204" pitchFamily="34" charset="0"/>
              </a:rPr>
              <a:t> (2) </a:t>
            </a:r>
            <a:r>
              <a:rPr lang="pt-PT" sz="1100" dirty="0">
                <a:latin typeface="Arial Narrow" panose="020B0606020202030204" pitchFamily="34" charset="0"/>
                <a:cs typeface="Arial Narrow" panose="020B0606020202030204" pitchFamily="34" charset="0"/>
              </a:rPr>
              <a:t>Painéis </a:t>
            </a:r>
            <a:r>
              <a:rPr lang="pt-PT" sz="1100" dirty="0" smtClean="0">
                <a:latin typeface="Arial Narrow" panose="020B0606020202030204" pitchFamily="34" charset="0"/>
                <a:cs typeface="Arial Narrow" panose="020B0606020202030204" pitchFamily="34" charset="0"/>
              </a:rPr>
              <a:t>Temáticos;</a:t>
            </a:r>
          </a:p>
          <a:p>
            <a:pPr lvl="1" algn="just" defTabSz="360000">
              <a:lnSpc>
                <a:spcPts val="1100"/>
              </a:lnSpc>
            </a:pPr>
            <a:endParaRPr lang="pt-PT" sz="1100" dirty="0">
              <a:latin typeface="Arial Narrow" panose="020B0606020202030204" pitchFamily="34" charset="0"/>
              <a:sym typeface="+mn-ea"/>
            </a:endParaRPr>
          </a:p>
          <a:p>
            <a:pPr lvl="1" algn="just" defTabSz="360000">
              <a:lnSpc>
                <a:spcPts val="1100"/>
              </a:lnSpc>
            </a:pPr>
            <a:r>
              <a:rPr lang="pt-PT" sz="1100" dirty="0">
                <a:solidFill>
                  <a:srgbClr val="008CBA"/>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cs typeface="Arial Narrow" panose="020B0606020202030204" pitchFamily="34" charset="0"/>
                <a:sym typeface="+mn-ea"/>
              </a:rPr>
              <a:t>Cinco </a:t>
            </a:r>
            <a:r>
              <a:rPr lang="pt-PT" sz="1100" dirty="0">
                <a:latin typeface="Arial Narrow" panose="020B0606020202030204" pitchFamily="34" charset="0"/>
                <a:cs typeface="Arial Narrow" panose="020B0606020202030204" pitchFamily="34" charset="0"/>
                <a:sym typeface="+mn-ea"/>
              </a:rPr>
              <a:t>(5) Conferências </a:t>
            </a:r>
            <a:r>
              <a:rPr lang="pt-PT" sz="1100" dirty="0" smtClean="0">
                <a:latin typeface="Arial Narrow" panose="020B0606020202030204" pitchFamily="34" charset="0"/>
                <a:cs typeface="Arial Narrow" panose="020B0606020202030204" pitchFamily="34" charset="0"/>
                <a:sym typeface="+mn-ea"/>
              </a:rPr>
              <a:t>temáticas.</a:t>
            </a:r>
          </a:p>
          <a:p>
            <a:pPr lvl="1" algn="just" defTabSz="360000">
              <a:lnSpc>
                <a:spcPts val="1100"/>
              </a:lnSpc>
            </a:pPr>
            <a:endParaRPr lang="pt-PT" sz="1100" dirty="0" smtClean="0">
              <a:latin typeface="Arial Narrow" panose="020B0606020202030204" pitchFamily="34" charset="0"/>
              <a:cs typeface="Arial Narrow" panose="020B0606020202030204" pitchFamily="34" charset="0"/>
              <a:sym typeface="+mn-ea"/>
            </a:endParaRPr>
          </a:p>
          <a:p>
            <a:pPr lvl="1" algn="just" defTabSz="360000">
              <a:lnSpc>
                <a:spcPts val="1100"/>
              </a:lnSpc>
            </a:pPr>
            <a:r>
              <a:rPr lang="pt-PT" sz="1100" dirty="0">
                <a:solidFill>
                  <a:srgbClr val="008CBA"/>
                </a:solidFill>
                <a:latin typeface="Arial Narrow" panose="020B0606020202030204" pitchFamily="34" charset="0"/>
                <a:cs typeface="Arial Narrow" panose="020B0606020202030204" pitchFamily="34" charset="0"/>
                <a:sym typeface="+mn-ea"/>
              </a:rPr>
              <a:t>■ </a:t>
            </a:r>
            <a:r>
              <a:rPr lang="pt-PT" sz="1100" dirty="0">
                <a:solidFill>
                  <a:schemeClr val="bg1"/>
                </a:solidFill>
                <a:latin typeface="Arial Narrow" panose="020B0606020202030204" pitchFamily="34" charset="0"/>
                <a:cs typeface="Arial Narrow" panose="020B0606020202030204" pitchFamily="34" charset="0"/>
                <a:sym typeface="+mn-ea"/>
              </a:rPr>
              <a:t> </a:t>
            </a:r>
            <a:r>
              <a:rPr lang="pt-PT" sz="1100" dirty="0">
                <a:latin typeface="Arial Narrow" panose="020B0606020202030204" pitchFamily="34" charset="0"/>
                <a:cs typeface="Arial Narrow" panose="020B0606020202030204" pitchFamily="34" charset="0"/>
              </a:rPr>
              <a:t>Uma </a:t>
            </a:r>
            <a:r>
              <a:rPr lang="pt-PT" sz="1100" dirty="0">
                <a:latin typeface="Arial Narrow" panose="020B0606020202030204" pitchFamily="34" charset="0"/>
                <a:cs typeface="Arial Narrow" panose="020B0606020202030204" pitchFamily="34" charset="0"/>
                <a:sym typeface="+mn-ea"/>
              </a:rPr>
              <a:t>Ronda / Rodada de Negócios, previamente </a:t>
            </a:r>
            <a:r>
              <a:rPr lang="pt-PT" sz="1100" dirty="0" smtClean="0">
                <a:latin typeface="Arial Narrow" panose="020B0606020202030204" pitchFamily="34" charset="0"/>
                <a:cs typeface="Arial Narrow" panose="020B0606020202030204" pitchFamily="34" charset="0"/>
                <a:sym typeface="+mn-ea"/>
              </a:rPr>
              <a:t>programada, </a:t>
            </a:r>
            <a:r>
              <a:rPr lang="pt-PT" sz="1100" dirty="0">
                <a:latin typeface="Arial Narrow" panose="020B0606020202030204" pitchFamily="34" charset="0"/>
                <a:cs typeface="Arial Narrow" panose="020B0606020202030204" pitchFamily="34" charset="0"/>
                <a:sym typeface="+mn-ea"/>
              </a:rPr>
              <a:t>a se realizar no dia 19 de Março de 2022.</a:t>
            </a:r>
            <a:r>
              <a:rPr lang="pt-PT" sz="1100" dirty="0">
                <a:latin typeface="Arial Narrow" panose="020B0606020202030204" pitchFamily="34" charset="0"/>
                <a:cs typeface="Arial Narrow" panose="020B0606020202030204" pitchFamily="34" charset="0"/>
              </a:rPr>
              <a:t> </a:t>
            </a:r>
            <a:r>
              <a:rPr lang="pt-PT" sz="1100" dirty="0">
                <a:latin typeface="Arial Narrow" panose="020B0606020202030204" pitchFamily="34" charset="0"/>
                <a:sym typeface="+mn-ea"/>
              </a:rPr>
              <a:t>Cada empresa participante terá um período de tempo, previamente definido, destinado a apresentação dos respectivos produtos, serviços e oportunidades de parcerias de negócios que as mesmas queiram submeter aos demais </a:t>
            </a:r>
            <a:r>
              <a:rPr lang="pt-PT" sz="1100" dirty="0" smtClean="0">
                <a:latin typeface="Arial Narrow" panose="020B0606020202030204" pitchFamily="34" charset="0"/>
                <a:sym typeface="+mn-ea"/>
              </a:rPr>
              <a:t>presentes.</a:t>
            </a:r>
          </a:p>
          <a:p>
            <a:pPr algn="just" defTabSz="360000">
              <a:lnSpc>
                <a:spcPts val="1100"/>
              </a:lnSpc>
            </a:pPr>
            <a:endParaRPr lang="pt-PT" sz="1200" dirty="0">
              <a:latin typeface="Arial Narrow" panose="020B0606020202030204" pitchFamily="34" charset="0"/>
              <a:cs typeface="Arial Narrow" panose="020B0606020202030204" pitchFamily="34" charset="0"/>
              <a:sym typeface="+mn-ea"/>
            </a:endParaRPr>
          </a:p>
          <a:p>
            <a:pPr>
              <a:lnSpc>
                <a:spcPts val="1200"/>
              </a:lnSpc>
            </a:pPr>
            <a:r>
              <a:rPr lang="pt-PT" sz="1100" b="1" i="1" dirty="0" smtClean="0">
                <a:latin typeface="Arial Narrow" panose="020B0606020202030204" pitchFamily="34" charset="0"/>
                <a:cs typeface="Arial Narrow" panose="020B0606020202030204" pitchFamily="34" charset="0"/>
                <a:sym typeface="+mn-ea"/>
              </a:rPr>
              <a:t>Os </a:t>
            </a:r>
            <a:r>
              <a:rPr lang="pt-PT" sz="1100" b="1" i="1" dirty="0">
                <a:latin typeface="Arial Narrow" panose="020B0606020202030204" pitchFamily="34" charset="0"/>
                <a:cs typeface="Arial Narrow" panose="020B0606020202030204" pitchFamily="34" charset="0"/>
                <a:sym typeface="+mn-ea"/>
              </a:rPr>
              <a:t>principais resultados esperados são</a:t>
            </a:r>
            <a:r>
              <a:rPr lang="pt-PT" sz="1100" b="1" i="1" dirty="0" smtClean="0">
                <a:latin typeface="Arial Narrow" panose="020B0606020202030204" pitchFamily="34" charset="0"/>
                <a:cs typeface="Arial Narrow" panose="020B0606020202030204" pitchFamily="34" charset="0"/>
                <a:sym typeface="+mn-ea"/>
              </a:rPr>
              <a:t>:</a:t>
            </a:r>
            <a:endParaRPr lang="pt-PT" sz="1100" b="1" i="1" dirty="0">
              <a:latin typeface="Arial Narrow" panose="020B0606020202030204" pitchFamily="34" charset="0"/>
              <a:cs typeface="Arial Narrow" panose="020B0606020202030204" pitchFamily="34" charset="0"/>
              <a:sym typeface="+mn-ea"/>
            </a:endParaRPr>
          </a:p>
          <a:p>
            <a:pPr lvl="1" algn="just">
              <a:lnSpc>
                <a:spcPts val="1200"/>
              </a:lnSpc>
            </a:pPr>
            <a:r>
              <a:rPr lang="pt-PT" sz="1100" dirty="0">
                <a:solidFill>
                  <a:srgbClr val="008CBA"/>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cs typeface="Arial Narrow" panose="020B0606020202030204" pitchFamily="34" charset="0"/>
                <a:sym typeface="+mn-ea"/>
              </a:rPr>
              <a:t>Uma </a:t>
            </a:r>
            <a:r>
              <a:rPr lang="pt-PT" sz="1100" dirty="0">
                <a:latin typeface="Arial Narrow" panose="020B0606020202030204" pitchFamily="34" charset="0"/>
                <a:cs typeface="Arial Narrow" panose="020B0606020202030204" pitchFamily="34" charset="0"/>
                <a:sym typeface="+mn-ea"/>
              </a:rPr>
              <a:t>análise abrangente das </a:t>
            </a:r>
            <a:r>
              <a:rPr lang="pt-PT" sz="1100" dirty="0" smtClean="0">
                <a:latin typeface="Arial Narrow" panose="020B0606020202030204" pitchFamily="34" charset="0"/>
                <a:cs typeface="Arial Narrow" panose="020B0606020202030204" pitchFamily="34" charset="0"/>
                <a:sym typeface="+mn-ea"/>
              </a:rPr>
              <a:t>estratégias </a:t>
            </a:r>
            <a:r>
              <a:rPr lang="pt-PT" sz="1100" dirty="0">
                <a:latin typeface="Arial Narrow" panose="020B0606020202030204" pitchFamily="34" charset="0"/>
                <a:cs typeface="Arial Narrow" panose="020B0606020202030204" pitchFamily="34" charset="0"/>
                <a:sym typeface="+mn-ea"/>
              </a:rPr>
              <a:t>de </a:t>
            </a:r>
            <a:r>
              <a:rPr lang="pt-PT" sz="1100" dirty="0" smtClean="0">
                <a:latin typeface="Arial Narrow" panose="020B0606020202030204" pitchFamily="34" charset="0"/>
                <a:cs typeface="Arial Narrow" panose="020B0606020202030204" pitchFamily="34" charset="0"/>
                <a:sym typeface="+mn-ea"/>
              </a:rPr>
              <a:t>posicionamento das empresas participantes nos mercados de excelências, a partir da presença física ou virtual em Cabo Verde, como são os casos da: </a:t>
            </a:r>
            <a:r>
              <a:rPr lang="pt-PT" sz="1100" i="1" dirty="0" smtClean="0">
                <a:latin typeface="Arial Narrow" panose="020B0606020202030204" pitchFamily="34" charset="0"/>
                <a:cs typeface="Arial Narrow" panose="020B0606020202030204" pitchFamily="34" charset="0"/>
                <a:sym typeface="+mn-ea"/>
              </a:rPr>
              <a:t>CEDEAO</a:t>
            </a:r>
            <a:r>
              <a:rPr lang="pt-PT" sz="1100" dirty="0" smtClean="0">
                <a:latin typeface="Arial Narrow" panose="020B0606020202030204" pitchFamily="34" charset="0"/>
                <a:cs typeface="Arial Narrow" panose="020B0606020202030204" pitchFamily="34" charset="0"/>
                <a:sym typeface="+mn-ea"/>
              </a:rPr>
              <a:t>; União Europeia / </a:t>
            </a:r>
            <a:r>
              <a:rPr lang="pt-PT" sz="1100" i="1" dirty="0" smtClean="0">
                <a:latin typeface="Arial Narrow" panose="020B0606020202030204" pitchFamily="34" charset="0"/>
                <a:cs typeface="Arial Narrow" panose="020B0606020202030204" pitchFamily="34" charset="0"/>
                <a:sym typeface="+mn-ea"/>
              </a:rPr>
              <a:t>SPG</a:t>
            </a:r>
            <a:r>
              <a:rPr lang="pt-PT" sz="1100" dirty="0" smtClean="0">
                <a:latin typeface="Arial Narrow" panose="020B0606020202030204" pitchFamily="34" charset="0"/>
                <a:cs typeface="Arial Narrow" panose="020B0606020202030204" pitchFamily="34" charset="0"/>
                <a:sym typeface="+mn-ea"/>
              </a:rPr>
              <a:t>+; Estados Unidos da América / </a:t>
            </a:r>
            <a:r>
              <a:rPr lang="pt-PT" sz="1100" i="1" dirty="0" smtClean="0">
                <a:latin typeface="Arial Narrow" panose="020B0606020202030204" pitchFamily="34" charset="0"/>
                <a:cs typeface="Arial Narrow" panose="020B0606020202030204" pitchFamily="34" charset="0"/>
                <a:sym typeface="+mn-ea"/>
              </a:rPr>
              <a:t>AGOA</a:t>
            </a:r>
            <a:r>
              <a:rPr lang="pt-PT" sz="1100" dirty="0" smtClean="0">
                <a:latin typeface="Arial Narrow" panose="020B0606020202030204" pitchFamily="34" charset="0"/>
                <a:cs typeface="Arial Narrow" panose="020B0606020202030204" pitchFamily="34" charset="0"/>
                <a:sym typeface="+mn-ea"/>
              </a:rPr>
              <a:t>; </a:t>
            </a:r>
            <a:r>
              <a:rPr lang="pt-PT" sz="1100" i="1" dirty="0" smtClean="0">
                <a:latin typeface="Arial Narrow" panose="020B0606020202030204" pitchFamily="34" charset="0"/>
                <a:cs typeface="Arial Narrow" panose="020B0606020202030204" pitchFamily="34" charset="0"/>
                <a:sym typeface="+mn-ea"/>
              </a:rPr>
              <a:t>PALOP</a:t>
            </a:r>
            <a:r>
              <a:rPr lang="pt-PT" sz="1100" dirty="0" smtClean="0">
                <a:latin typeface="Arial Narrow" panose="020B0606020202030204" pitchFamily="34" charset="0"/>
                <a:cs typeface="Arial Narrow" panose="020B0606020202030204" pitchFamily="34" charset="0"/>
                <a:sym typeface="+mn-ea"/>
              </a:rPr>
              <a:t> - Países Africanos de Língua Oficial Portuguesa; Brasil; </a:t>
            </a:r>
            <a:r>
              <a:rPr lang="pt-PT" sz="1100" i="1" dirty="0" smtClean="0">
                <a:latin typeface="Arial Narrow" panose="020B0606020202030204" pitchFamily="34" charset="0"/>
              </a:rPr>
              <a:t>AfCFTA </a:t>
            </a:r>
            <a:r>
              <a:rPr lang="pt-PT" sz="1100" dirty="0" smtClean="0">
                <a:latin typeface="Arial Narrow" panose="020B0606020202030204" pitchFamily="34" charset="0"/>
              </a:rPr>
              <a:t>- Zona</a:t>
            </a:r>
            <a:r>
              <a:rPr lang="pt-PT" sz="1100" dirty="0">
                <a:latin typeface="Arial Narrow" panose="020B0606020202030204" pitchFamily="34" charset="0"/>
              </a:rPr>
              <a:t> de Comércio Livre Continental </a:t>
            </a:r>
            <a:r>
              <a:rPr lang="pt-PT" sz="1100" dirty="0" smtClean="0">
                <a:latin typeface="Arial Narrow" panose="020B0606020202030204" pitchFamily="34" charset="0"/>
              </a:rPr>
              <a:t>Africana.</a:t>
            </a:r>
          </a:p>
          <a:p>
            <a:pPr lvl="1" algn="just">
              <a:lnSpc>
                <a:spcPts val="1200"/>
              </a:lnSpc>
            </a:pPr>
            <a:endParaRPr lang="pt-PT" sz="1100" dirty="0">
              <a:latin typeface="Arial Narrow" panose="020B0606020202030204" pitchFamily="34" charset="0"/>
              <a:ea typeface="Verdana" panose="020B0604030504040204" pitchFamily="34" charset="0"/>
              <a:cs typeface="Verdana" panose="020B0604030504040204" pitchFamily="34" charset="0"/>
              <a:sym typeface="+mn-ea"/>
            </a:endParaRPr>
          </a:p>
          <a:p>
            <a:pPr lvl="1" algn="just">
              <a:lnSpc>
                <a:spcPts val="1200"/>
              </a:lnSpc>
            </a:pPr>
            <a:r>
              <a:rPr lang="pt-PT" sz="1100" dirty="0">
                <a:solidFill>
                  <a:srgbClr val="008CBA"/>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cs typeface="Arial Narrow" panose="020B0606020202030204" pitchFamily="34" charset="0"/>
                <a:sym typeface="+mn-ea"/>
              </a:rPr>
              <a:t>Estabelecimento de uma rede de negócios e de parcerias empresariais, envolvendo as empresas de diferentes regiões geográficas participantes no evento.</a:t>
            </a:r>
          </a:p>
          <a:p>
            <a:pPr lvl="1" algn="just">
              <a:lnSpc>
                <a:spcPts val="1200"/>
              </a:lnSpc>
            </a:pPr>
            <a:endParaRPr lang="pt-PT" sz="1100" dirty="0">
              <a:latin typeface="Arial Narrow" panose="020B0606020202030204" pitchFamily="34" charset="0"/>
              <a:ea typeface="Verdana" panose="020B0604030504040204" pitchFamily="34" charset="0"/>
              <a:cs typeface="Verdana" panose="020B0604030504040204" pitchFamily="34" charset="0"/>
              <a:sym typeface="+mn-ea"/>
            </a:endParaRPr>
          </a:p>
          <a:p>
            <a:pPr lvl="1" algn="just">
              <a:lnSpc>
                <a:spcPts val="1200"/>
              </a:lnSpc>
            </a:pPr>
            <a:r>
              <a:rPr lang="pt-PT" sz="1100" dirty="0">
                <a:solidFill>
                  <a:srgbClr val="008CBA"/>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cs typeface="Arial Narrow" panose="020B0606020202030204" pitchFamily="34" charset="0"/>
                <a:sym typeface="+mn-ea"/>
              </a:rPr>
              <a:t>Aquisição de informações e solidez de conhecimento sobre os principais instrumentos e canais de financiamento do sector privado colocados à disposição pelas principais instituições que são baluartes de desenvolvimento e integração regional Oeste Africana.</a:t>
            </a:r>
          </a:p>
          <a:p>
            <a:pPr algn="just">
              <a:lnSpc>
                <a:spcPts val="1200"/>
              </a:lnSpc>
            </a:pPr>
            <a:endParaRPr lang="pt-PT" sz="1100" dirty="0">
              <a:solidFill>
                <a:srgbClr val="008CBA"/>
              </a:solidFill>
              <a:latin typeface="Arial Narrow" panose="020B0606020202030204" pitchFamily="34" charset="0"/>
              <a:cs typeface="Arial Narrow" panose="020B0606020202030204" pitchFamily="34" charset="0"/>
              <a:sym typeface="+mn-ea"/>
            </a:endParaRPr>
          </a:p>
          <a:p>
            <a:pPr>
              <a:lnSpc>
                <a:spcPts val="1200"/>
              </a:lnSpc>
            </a:pPr>
            <a:r>
              <a:rPr lang="pt-PT" sz="1100" b="1" i="1" dirty="0" smtClean="0">
                <a:latin typeface="Arial Narrow" panose="020B0606020202030204" pitchFamily="34" charset="0"/>
                <a:cs typeface="Arial Narrow" panose="020B0606020202030204" pitchFamily="34" charset="0"/>
                <a:sym typeface="+mn-ea"/>
              </a:rPr>
              <a:t>Os </a:t>
            </a:r>
            <a:r>
              <a:rPr lang="pt-PT" sz="1100" b="1" i="1" dirty="0">
                <a:latin typeface="Arial Narrow" panose="020B0606020202030204" pitchFamily="34" charset="0"/>
                <a:cs typeface="Arial Narrow" panose="020B0606020202030204" pitchFamily="34" charset="0"/>
                <a:sym typeface="+mn-ea"/>
              </a:rPr>
              <a:t>principais produtos esperados são</a:t>
            </a:r>
            <a:r>
              <a:rPr lang="pt-PT" sz="1100" b="1" i="1" dirty="0" smtClean="0">
                <a:latin typeface="Arial Narrow" panose="020B0606020202030204" pitchFamily="34" charset="0"/>
                <a:cs typeface="Arial Narrow" panose="020B0606020202030204" pitchFamily="34" charset="0"/>
                <a:sym typeface="+mn-ea"/>
              </a:rPr>
              <a:t>:</a:t>
            </a:r>
          </a:p>
          <a:p>
            <a:pPr lvl="1">
              <a:lnSpc>
                <a:spcPts val="1200"/>
              </a:lnSpc>
            </a:pPr>
            <a:r>
              <a:rPr lang="pt-PT" sz="1100" dirty="0">
                <a:solidFill>
                  <a:srgbClr val="008CBA"/>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cs typeface="Arial Narrow" panose="020B0606020202030204" pitchFamily="34" charset="0"/>
                <a:sym typeface="+mn-ea"/>
              </a:rPr>
              <a:t>Presença de produtos e serviços das empresas participantes no evento numa plataforma Web, por forma a posicioná-las e consolidar uma presença constante nos mercados de excelências acima referidos;</a:t>
            </a:r>
          </a:p>
          <a:p>
            <a:pPr lvl="1">
              <a:lnSpc>
                <a:spcPts val="1200"/>
              </a:lnSpc>
            </a:pPr>
            <a:endParaRPr lang="pt-PT" sz="1100" dirty="0" smtClean="0">
              <a:latin typeface="Arial Narrow" panose="020B0606020202030204" pitchFamily="34" charset="0"/>
              <a:cs typeface="Arial Narrow" panose="020B0606020202030204" pitchFamily="34" charset="0"/>
              <a:sym typeface="+mn-ea"/>
            </a:endParaRPr>
          </a:p>
          <a:p>
            <a:pPr lvl="1">
              <a:lnSpc>
                <a:spcPts val="1200"/>
              </a:lnSpc>
            </a:pPr>
            <a:r>
              <a:rPr lang="pt-PT" sz="1100" dirty="0" smtClean="0">
                <a:solidFill>
                  <a:srgbClr val="008CBA"/>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cs typeface="Arial Narrow" panose="020B0606020202030204" pitchFamily="34" charset="0"/>
                <a:sym typeface="+mn-ea"/>
              </a:rPr>
              <a:t>Edição periódica de uma </a:t>
            </a:r>
            <a:r>
              <a:rPr lang="pt-PT" sz="1100" dirty="0" smtClean="0">
                <a:latin typeface="Arial Narrow" panose="020B0606020202030204" pitchFamily="34" charset="0"/>
              </a:rPr>
              <a:t>newsletter através da qual serão divulgados produtos e serviços das empresas participantes no evento nos mercados alvo de análise durante o evento.</a:t>
            </a:r>
          </a:p>
          <a:p>
            <a:pPr lvl="1">
              <a:lnSpc>
                <a:spcPts val="1200"/>
              </a:lnSpc>
            </a:pPr>
            <a:endParaRPr lang="pt-PT" sz="1100" dirty="0" smtClean="0">
              <a:latin typeface="Arial Narrow" panose="020B0606020202030204" pitchFamily="34" charset="0"/>
              <a:cs typeface="Arial Narrow" panose="020B0606020202030204" pitchFamily="34" charset="0"/>
              <a:sym typeface="+mn-ea"/>
            </a:endParaRPr>
          </a:p>
          <a:p>
            <a:pPr lvl="1">
              <a:lnSpc>
                <a:spcPts val="1200"/>
              </a:lnSpc>
            </a:pPr>
            <a:r>
              <a:rPr lang="pt-PT" sz="1100" dirty="0" smtClean="0">
                <a:solidFill>
                  <a:srgbClr val="008CBA"/>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cs typeface="Arial Narrow" panose="020B0606020202030204" pitchFamily="34" charset="0"/>
                <a:sym typeface="+mn-ea"/>
              </a:rPr>
              <a:t>Posicionar as empresas participantes no evento nos mercados em análise enquanto actores de crescimento, desenvolvimento e criação de riquezas.</a:t>
            </a:r>
          </a:p>
          <a:p>
            <a:pPr>
              <a:lnSpc>
                <a:spcPts val="1200"/>
              </a:lnSpc>
            </a:pPr>
            <a:endParaRPr lang="pt-PT" sz="1100" dirty="0">
              <a:latin typeface="Arial Narrow" panose="020B0606020202030204" pitchFamily="34" charset="0"/>
              <a:cs typeface="Arial Narrow" panose="020B0606020202030204" pitchFamily="34" charset="0"/>
              <a:sym typeface="+mn-ea"/>
            </a:endParaRPr>
          </a:p>
          <a:p>
            <a:pPr>
              <a:lnSpc>
                <a:spcPts val="1200"/>
              </a:lnSpc>
            </a:pPr>
            <a:r>
              <a:rPr lang="pt-PT" sz="1100" dirty="0">
                <a:latin typeface="Arial Narrow" panose="020B0606020202030204" pitchFamily="34" charset="0"/>
                <a:cs typeface="Arial Narrow" panose="020B0606020202030204" pitchFamily="34" charset="0"/>
                <a:sym typeface="+mn-ea"/>
              </a:rPr>
              <a:t>Para mais informações, por favor, entre em contato com </a:t>
            </a:r>
            <a:r>
              <a:rPr lang="pt-PT" sz="1100" dirty="0" smtClean="0">
                <a:latin typeface="Arial Narrow" panose="020B0606020202030204" pitchFamily="34" charset="0"/>
                <a:cs typeface="Arial Narrow" panose="020B0606020202030204" pitchFamily="34" charset="0"/>
                <a:sym typeface="+mn-ea"/>
              </a:rPr>
              <a:t>os Pontos Focais, listados na última página do presente documento ou na plataforma web: </a:t>
            </a:r>
            <a:r>
              <a:rPr lang="pt-PT" sz="1100" dirty="0">
                <a:latin typeface="Arial Narrow" panose="020B0606020202030204" pitchFamily="34" charset="0"/>
              </a:rPr>
              <a:t>https://www.atlanticbusinessforum.com/.</a:t>
            </a:r>
            <a:endParaRPr lang="pt-PT" sz="1100" dirty="0">
              <a:latin typeface="Arial Narrow" panose="020B0606020202030204" pitchFamily="34" charset="0"/>
              <a:cs typeface="Arial Narrow" panose="020B0606020202030204" pitchFamily="34" charset="0"/>
              <a:sym typeface="+mn-ea"/>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55" y="475073"/>
            <a:ext cx="2677325" cy="559804"/>
          </a:xfrm>
          <a:prstGeom prst="rect">
            <a:avLst/>
          </a:prstGeom>
        </p:spPr>
      </p:pic>
      <p:pic>
        <p:nvPicPr>
          <p:cNvPr id="11"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1154" y="386805"/>
            <a:ext cx="578165" cy="479595"/>
          </a:xfrm>
          <a:prstGeom prst="rect">
            <a:avLst/>
          </a:prstGeom>
        </p:spPr>
      </p:pic>
    </p:spTree>
    <p:extLst>
      <p:ext uri="{BB962C8B-B14F-4D97-AF65-F5344CB8AC3E}">
        <p14:creationId xmlns:p14="http://schemas.microsoft.com/office/powerpoint/2010/main" val="4105825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6" name="Imagem 81" descr="LOGO-Paises ecowas"/>
          <p:cNvPicPr>
            <a:picLocks noChangeAspect="1"/>
          </p:cNvPicPr>
          <p:nvPr/>
        </p:nvPicPr>
        <p:blipFill>
          <a:blip r:embed="rId2"/>
          <a:stretch>
            <a:fillRect/>
          </a:stretch>
        </p:blipFill>
        <p:spPr>
          <a:xfrm>
            <a:off x="810295" y="1310735"/>
            <a:ext cx="4911090" cy="4864735"/>
          </a:xfrm>
          <a:prstGeom prst="rect">
            <a:avLst/>
          </a:prstGeom>
        </p:spPr>
      </p:pic>
      <p:sp>
        <p:nvSpPr>
          <p:cNvPr id="7" name="Caixa de Texto 9"/>
          <p:cNvSpPr txBox="1"/>
          <p:nvPr/>
        </p:nvSpPr>
        <p:spPr>
          <a:xfrm>
            <a:off x="166415" y="4365779"/>
            <a:ext cx="1337310" cy="245110"/>
          </a:xfrm>
          <a:prstGeom prst="rect">
            <a:avLst/>
          </a:prstGeom>
          <a:noFill/>
        </p:spPr>
        <p:txBody>
          <a:bodyPr wrap="square" rtlCol="0">
            <a:spAutoFit/>
          </a:bodyPr>
          <a:lstStyle/>
          <a:p>
            <a:pPr lvl="0" fontAlgn="auto">
              <a:lnSpc>
                <a:spcPts val="1200"/>
              </a:lnSpc>
              <a:spcBef>
                <a:spcPts val="0"/>
              </a:spcBef>
              <a:spcAft>
                <a:spcPts val="0"/>
              </a:spcAft>
            </a:pPr>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15 Países membros</a:t>
            </a:r>
          </a:p>
        </p:txBody>
      </p:sp>
      <p:sp>
        <p:nvSpPr>
          <p:cNvPr id="9" name="Caixa de Texto 16"/>
          <p:cNvSpPr txBox="1"/>
          <p:nvPr/>
        </p:nvSpPr>
        <p:spPr>
          <a:xfrm>
            <a:off x="797153" y="1314525"/>
            <a:ext cx="2184028" cy="261610"/>
          </a:xfrm>
          <a:prstGeom prst="rect">
            <a:avLst/>
          </a:prstGeom>
          <a:noFill/>
        </p:spPr>
        <p:txBody>
          <a:bodyPr wrap="square" rtlCol="0">
            <a:spAutoFit/>
          </a:bodyPr>
          <a:lstStyle/>
          <a:p>
            <a:r>
              <a:rPr lang="pt-PT" altLang="en-US" sz="1100" i="1" smtClean="0">
                <a:solidFill>
                  <a:schemeClr val="accent5">
                    <a:lumMod val="75000"/>
                  </a:schemeClr>
                </a:solidFill>
                <a:latin typeface="Arial Narrow" panose="020B0606020202030204" pitchFamily="34" charset="0"/>
                <a:cs typeface="Arial Narrow" panose="020B0606020202030204" pitchFamily="34" charset="0"/>
                <a:sym typeface="+mn-ea"/>
              </a:rPr>
              <a:t>407.000.000 habitantes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[2021]</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0" name="Caixa de Texto 17"/>
          <p:cNvSpPr txBox="1"/>
          <p:nvPr/>
        </p:nvSpPr>
        <p:spPr>
          <a:xfrm>
            <a:off x="4165719" y="1746573"/>
            <a:ext cx="2405846" cy="246221"/>
          </a:xfrm>
          <a:prstGeom prst="rect">
            <a:avLst/>
          </a:prstGeom>
          <a:noFill/>
        </p:spPr>
        <p:txBody>
          <a:bodyPr wrap="square" rtlCol="0">
            <a:spAutoFit/>
          </a:bodyPr>
          <a:lstStyle/>
          <a:p>
            <a:pPr>
              <a:lnSpc>
                <a:spcPts val="1200"/>
              </a:lnSpc>
            </a:pPr>
            <a:r>
              <a:rPr lang="pt-PT" sz="1100" dirty="0">
                <a:solidFill>
                  <a:schemeClr val="accent5">
                    <a:lumMod val="75000"/>
                  </a:schemeClr>
                </a:solidFill>
                <a:latin typeface="Arial Narrow" panose="020B0606020202030204" pitchFamily="34" charset="0"/>
              </a:rPr>
              <a:t>221.724.638</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Utilizadores </a:t>
            </a:r>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de Internet [2021</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1" name="Caixa de Texto 40"/>
          <p:cNvSpPr txBox="1"/>
          <p:nvPr/>
        </p:nvSpPr>
        <p:spPr>
          <a:xfrm>
            <a:off x="5265823" y="3300403"/>
            <a:ext cx="1384759" cy="261610"/>
          </a:xfrm>
          <a:prstGeom prst="rect">
            <a:avLst/>
          </a:prstGeom>
          <a:noFill/>
        </p:spPr>
        <p:txBody>
          <a:bodyPr wrap="square" rtlCol="0">
            <a:spAutoFit/>
          </a:bodyPr>
          <a:lstStyle/>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Área de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5.112.069 Km</a:t>
            </a:r>
            <a:r>
              <a:rPr lang="pt-PT" altLang="en-US" sz="1100" baseline="30000" dirty="0">
                <a:solidFill>
                  <a:schemeClr val="accent5">
                    <a:lumMod val="75000"/>
                  </a:schemeClr>
                </a:solidFill>
                <a:latin typeface="Arial Narrow" panose="020B0606020202030204" pitchFamily="34" charset="0"/>
                <a:cs typeface="Arial Narrow" panose="020B0606020202030204" pitchFamily="34" charset="0"/>
                <a:sym typeface="+mn-ea"/>
              </a:rPr>
              <a:t>2</a:t>
            </a:r>
            <a:endParaRPr lang="pt-PT" altLang="en-US" sz="1100" i="1" baseline="30000"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2" name="Caixa de Texto 41"/>
          <p:cNvSpPr txBox="1"/>
          <p:nvPr/>
        </p:nvSpPr>
        <p:spPr>
          <a:xfrm>
            <a:off x="886114" y="5756295"/>
            <a:ext cx="1948025" cy="261610"/>
          </a:xfrm>
          <a:prstGeom prst="rect">
            <a:avLst/>
          </a:prstGeom>
          <a:noFill/>
        </p:spPr>
        <p:txBody>
          <a:bodyPr wrap="square" rtlCol="0">
            <a:spAutoFit/>
          </a:bodyPr>
          <a:lstStyle/>
          <a:p>
            <a:r>
              <a:rPr lang="pt-PT" altLang="en-US" sz="1100" dirty="0">
                <a:solidFill>
                  <a:schemeClr val="accent5">
                    <a:lumMod val="75000"/>
                  </a:schemeClr>
                </a:solidFill>
                <a:latin typeface="Arial Narrow" panose="020B0606020202030204" pitchFamily="34" charset="0"/>
                <a:ea typeface="SimSun" panose="02010600030101010101" pitchFamily="2" charset="-122"/>
                <a:cs typeface="Arial Narrow" panose="020B0606020202030204" pitchFamily="34" charset="0"/>
                <a:sym typeface="+mn-ea"/>
              </a:rPr>
              <a:t>＄</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113,440,000,000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de Importação</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3" name="Caixa de Texto 69"/>
          <p:cNvSpPr txBox="1"/>
          <p:nvPr/>
        </p:nvSpPr>
        <p:spPr>
          <a:xfrm>
            <a:off x="230039" y="5083904"/>
            <a:ext cx="1997710" cy="261610"/>
          </a:xfrm>
          <a:prstGeom prst="rect">
            <a:avLst/>
          </a:prstGeom>
          <a:noFill/>
        </p:spPr>
        <p:txBody>
          <a:bodyPr wrap="square" rtlCol="0">
            <a:spAutoFit/>
          </a:bodyPr>
          <a:lstStyle/>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113,062,000,000 de Exportação</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5" name="Straight Connector 14"/>
          <p:cNvCxnSpPr/>
          <p:nvPr/>
        </p:nvCxnSpPr>
        <p:spPr>
          <a:xfrm>
            <a:off x="1044987" y="2111219"/>
            <a:ext cx="1415968" cy="651086"/>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2"/>
          </p:cNvCxnSpPr>
          <p:nvPr/>
        </p:nvCxnSpPr>
        <p:spPr>
          <a:xfrm>
            <a:off x="1889167" y="1576135"/>
            <a:ext cx="1225384" cy="939507"/>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2"/>
          </p:cNvCxnSpPr>
          <p:nvPr/>
        </p:nvCxnSpPr>
        <p:spPr>
          <a:xfrm flipH="1">
            <a:off x="4120634" y="1992794"/>
            <a:ext cx="1248008" cy="834208"/>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578781" y="3523912"/>
            <a:ext cx="1310938" cy="265172"/>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3186559" y="5021605"/>
            <a:ext cx="504058" cy="107187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132235" y="4585366"/>
            <a:ext cx="1142604" cy="53034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864676" y="4850537"/>
            <a:ext cx="880967" cy="886176"/>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38287" y="4198274"/>
            <a:ext cx="1309480" cy="212595"/>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8" name="Caixa de Texto 37"/>
          <p:cNvSpPr txBox="1"/>
          <p:nvPr/>
        </p:nvSpPr>
        <p:spPr>
          <a:xfrm>
            <a:off x="10587" y="1867863"/>
            <a:ext cx="2448272" cy="261610"/>
          </a:xfrm>
          <a:prstGeom prst="rect">
            <a:avLst/>
          </a:prstGeom>
          <a:noFill/>
        </p:spPr>
        <p:txBody>
          <a:bodyPr wrap="square" rtlCol="0">
            <a:spAutoFit/>
          </a:bodyPr>
          <a:lstStyle/>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47.4 % Penetração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internet [ </a:t>
            </a:r>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População]</a:t>
            </a:r>
          </a:p>
        </p:txBody>
      </p:sp>
      <p:cxnSp>
        <p:nvCxnSpPr>
          <p:cNvPr id="41" name="Straight Connector 40"/>
          <p:cNvCxnSpPr/>
          <p:nvPr/>
        </p:nvCxnSpPr>
        <p:spPr>
          <a:xfrm flipH="1">
            <a:off x="4482704" y="2754685"/>
            <a:ext cx="1152553" cy="576064"/>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3" name="Caixa de Texto 17"/>
          <p:cNvSpPr txBox="1"/>
          <p:nvPr/>
        </p:nvSpPr>
        <p:spPr>
          <a:xfrm>
            <a:off x="4706923" y="2554184"/>
            <a:ext cx="1856669" cy="246221"/>
          </a:xfrm>
          <a:prstGeom prst="rect">
            <a:avLst/>
          </a:prstGeom>
          <a:noFill/>
        </p:spPr>
        <p:txBody>
          <a:bodyPr wrap="square" rtlCol="0">
            <a:spAutoFit/>
          </a:bodyPr>
          <a:lstStyle/>
          <a:p>
            <a:pPr>
              <a:lnSpc>
                <a:spcPts val="1200"/>
              </a:lnSpc>
            </a:pP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485.800 Utiliz</a:t>
            </a:r>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de Internet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2000]</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44" name="Caixa de Texto 6"/>
          <p:cNvSpPr txBox="1"/>
          <p:nvPr/>
        </p:nvSpPr>
        <p:spPr>
          <a:xfrm>
            <a:off x="109647" y="3296841"/>
            <a:ext cx="1121286" cy="261610"/>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3 </a:t>
            </a:r>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línguas oficiais</a:t>
            </a:r>
          </a:p>
        </p:txBody>
      </p:sp>
      <p:cxnSp>
        <p:nvCxnSpPr>
          <p:cNvPr id="47" name="Straight Connector 46"/>
          <p:cNvCxnSpPr/>
          <p:nvPr/>
        </p:nvCxnSpPr>
        <p:spPr>
          <a:xfrm flipH="1" flipV="1">
            <a:off x="594271" y="3520485"/>
            <a:ext cx="1347580" cy="268599"/>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9" name="Caixa de Texto 111"/>
          <p:cNvSpPr txBox="1"/>
          <p:nvPr/>
        </p:nvSpPr>
        <p:spPr>
          <a:xfrm>
            <a:off x="4991974" y="4411003"/>
            <a:ext cx="1602679" cy="261610"/>
          </a:xfrm>
          <a:prstGeom prst="rect">
            <a:avLst/>
          </a:prstGeom>
          <a:noFill/>
        </p:spPr>
        <p:txBody>
          <a:bodyPr wrap="square" rtlCol="0">
            <a:spAutoFit/>
          </a:bodyPr>
          <a:lstStyle/>
          <a:p>
            <a:r>
              <a:rPr lang="pt-PT" altLang="en-US" sz="1100" i="1" dirty="0">
                <a:solidFill>
                  <a:schemeClr val="accent5">
                    <a:lumMod val="75000"/>
                  </a:schemeClr>
                </a:solidFill>
                <a:latin typeface="Arial Narrow" panose="020B0606020202030204" pitchFamily="34" charset="0"/>
                <a:cs typeface="Arial Narrow" panose="020B0606020202030204" pitchFamily="34" charset="0"/>
              </a:rPr>
              <a:t>8 países de língua francesa</a:t>
            </a:r>
          </a:p>
        </p:txBody>
      </p:sp>
      <p:cxnSp>
        <p:nvCxnSpPr>
          <p:cNvPr id="60" name="Straight Connector 59"/>
          <p:cNvCxnSpPr/>
          <p:nvPr/>
        </p:nvCxnSpPr>
        <p:spPr>
          <a:xfrm flipH="1" flipV="1">
            <a:off x="4461747" y="4179605"/>
            <a:ext cx="1347580" cy="268599"/>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1" name="Caixa de Texto 112"/>
          <p:cNvSpPr txBox="1"/>
          <p:nvPr/>
        </p:nvSpPr>
        <p:spPr>
          <a:xfrm>
            <a:off x="4356442" y="5021605"/>
            <a:ext cx="1782445" cy="275590"/>
          </a:xfrm>
          <a:prstGeom prst="rect">
            <a:avLst/>
          </a:prstGeom>
          <a:noFill/>
        </p:spPr>
        <p:txBody>
          <a:bodyPr wrap="square" rtlCol="0">
            <a:spAutoFit/>
          </a:bodyPr>
          <a:lstStyle/>
          <a:p>
            <a:r>
              <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rPr>
              <a:t>5 países de língua</a:t>
            </a:r>
            <a:r>
              <a:rPr lang="pt-PT" altLang="en-US" sz="1200" i="1" dirty="0">
                <a:solidFill>
                  <a:schemeClr val="accent5">
                    <a:lumMod val="75000"/>
                  </a:schemeClr>
                </a:solidFill>
                <a:latin typeface="Arial Narrow" panose="020B0606020202030204" pitchFamily="34" charset="0"/>
                <a:cs typeface="Arial Narrow" panose="020B0606020202030204" pitchFamily="34" charset="0"/>
              </a:rPr>
              <a:t> inglêsa</a:t>
            </a:r>
          </a:p>
        </p:txBody>
      </p:sp>
      <p:cxnSp>
        <p:nvCxnSpPr>
          <p:cNvPr id="72" name="Straight Connector 71"/>
          <p:cNvCxnSpPr>
            <a:stCxn id="71" idx="0"/>
          </p:cNvCxnSpPr>
          <p:nvPr/>
        </p:nvCxnSpPr>
        <p:spPr>
          <a:xfrm flipH="1" flipV="1">
            <a:off x="4122663" y="4668557"/>
            <a:ext cx="1125002" cy="353048"/>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3782298" y="4865777"/>
            <a:ext cx="797174" cy="71246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0" name="Caixa de Texto 113"/>
          <p:cNvSpPr txBox="1"/>
          <p:nvPr/>
        </p:nvSpPr>
        <p:spPr>
          <a:xfrm>
            <a:off x="3683218" y="5526291"/>
            <a:ext cx="1896745" cy="275590"/>
          </a:xfrm>
          <a:prstGeom prst="rect">
            <a:avLst/>
          </a:prstGeom>
          <a:noFill/>
        </p:spPr>
        <p:txBody>
          <a:bodyPr wrap="square" rtlCol="0">
            <a:spAutoFit/>
          </a:bodyPr>
          <a:lstStyle/>
          <a:p>
            <a:r>
              <a:rPr lang="pt-PT" altLang="en-US" sz="1200" i="1" dirty="0">
                <a:solidFill>
                  <a:schemeClr val="accent5">
                    <a:lumMod val="75000"/>
                  </a:schemeClr>
                </a:solidFill>
                <a:latin typeface="Arial Narrow" panose="020B0606020202030204" pitchFamily="34" charset="0"/>
                <a:cs typeface="Arial Narrow" panose="020B0606020202030204" pitchFamily="34" charset="0"/>
              </a:rPr>
              <a:t>2 </a:t>
            </a:r>
            <a:r>
              <a:rPr lang="pt-PT" altLang="en-US" sz="1200" i="1" dirty="0">
                <a:solidFill>
                  <a:schemeClr val="accent5">
                    <a:lumMod val="75000"/>
                  </a:schemeClr>
                </a:solidFill>
                <a:latin typeface="Arial Narrow" panose="020B0606020202030204" pitchFamily="34" charset="0"/>
                <a:cs typeface="Arial Narrow" panose="020B0606020202030204" pitchFamily="34" charset="0"/>
                <a:sym typeface="+mn-ea"/>
              </a:rPr>
              <a:t>países de língua</a:t>
            </a:r>
            <a:r>
              <a:rPr lang="pt-PT" altLang="en-US" sz="1200" i="1" dirty="0">
                <a:solidFill>
                  <a:schemeClr val="accent5">
                    <a:lumMod val="75000"/>
                  </a:schemeClr>
                </a:solidFill>
                <a:latin typeface="Arial Narrow" panose="020B0606020202030204" pitchFamily="34" charset="0"/>
                <a:cs typeface="Arial Narrow" panose="020B0606020202030204" pitchFamily="34" charset="0"/>
              </a:rPr>
              <a:t> portuguesa</a:t>
            </a:r>
          </a:p>
        </p:txBody>
      </p:sp>
      <p:cxnSp>
        <p:nvCxnSpPr>
          <p:cNvPr id="81" name="Straight Connector 80"/>
          <p:cNvCxnSpPr/>
          <p:nvPr/>
        </p:nvCxnSpPr>
        <p:spPr>
          <a:xfrm>
            <a:off x="835070" y="2554184"/>
            <a:ext cx="1233269" cy="678269"/>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91" name="Caixa de Texto 114"/>
          <p:cNvSpPr txBox="1"/>
          <p:nvPr/>
        </p:nvSpPr>
        <p:spPr>
          <a:xfrm>
            <a:off x="3812778" y="1196797"/>
            <a:ext cx="807085" cy="275590"/>
          </a:xfrm>
          <a:prstGeom prst="rect">
            <a:avLst/>
          </a:prstGeom>
          <a:noFill/>
        </p:spPr>
        <p:txBody>
          <a:bodyPr wrap="square" rtlCol="0">
            <a:spAutoFit/>
          </a:bodyPr>
          <a:lstStyle/>
          <a:p>
            <a:r>
              <a:rPr lang="pt-PT" altLang="en-US" sz="1200" i="1" dirty="0">
                <a:solidFill>
                  <a:schemeClr val="accent5">
                    <a:lumMod val="75000"/>
                  </a:schemeClr>
                </a:solidFill>
                <a:latin typeface="Arial Narrow" panose="020B0606020202030204" pitchFamily="34" charset="0"/>
                <a:cs typeface="Arial Narrow" panose="020B0606020202030204" pitchFamily="34" charset="0"/>
              </a:rPr>
              <a:t>8 moedas</a:t>
            </a:r>
          </a:p>
        </p:txBody>
      </p:sp>
      <p:cxnSp>
        <p:nvCxnSpPr>
          <p:cNvPr id="92" name="Straight Connector 91"/>
          <p:cNvCxnSpPr/>
          <p:nvPr/>
        </p:nvCxnSpPr>
        <p:spPr>
          <a:xfrm flipH="1">
            <a:off x="3618608" y="1452320"/>
            <a:ext cx="547111" cy="1093961"/>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99" name="Picture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55" y="90389"/>
            <a:ext cx="2677325" cy="559804"/>
          </a:xfrm>
          <a:prstGeom prst="rect">
            <a:avLst/>
          </a:prstGeom>
        </p:spPr>
      </p:pic>
      <p:sp>
        <p:nvSpPr>
          <p:cNvPr id="100" name="Caixa de Texto 54"/>
          <p:cNvSpPr txBox="1"/>
          <p:nvPr/>
        </p:nvSpPr>
        <p:spPr>
          <a:xfrm>
            <a:off x="2589497" y="6093475"/>
            <a:ext cx="2211718" cy="261610"/>
          </a:xfrm>
          <a:prstGeom prst="rect">
            <a:avLst/>
          </a:prstGeom>
          <a:noFill/>
        </p:spPr>
        <p:txBody>
          <a:bodyPr wrap="square" rtlCol="0">
            <a:spAutoFit/>
          </a:bodyPr>
          <a:lstStyle/>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600 milhões de consumidores em 2050</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pic>
        <p:nvPicPr>
          <p:cNvPr id="10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106" name="TextBox 10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5</a:t>
            </a:fld>
            <a:endParaRPr lang="fr-FR" altLang="pt-PT" sz="800" b="1" i="1" u="sng" dirty="0" smtClean="0">
              <a:solidFill>
                <a:srgbClr val="00B4B2"/>
              </a:solidFill>
            </a:endParaRPr>
          </a:p>
        </p:txBody>
      </p:sp>
      <p:grpSp>
        <p:nvGrpSpPr>
          <p:cNvPr id="2" name="Group 1"/>
          <p:cNvGrpSpPr/>
          <p:nvPr/>
        </p:nvGrpSpPr>
        <p:grpSpPr>
          <a:xfrm>
            <a:off x="696568" y="776224"/>
            <a:ext cx="1985935" cy="538301"/>
            <a:chOff x="696568" y="776224"/>
            <a:chExt cx="1985935" cy="538301"/>
          </a:xfrm>
        </p:grpSpPr>
        <p:sp>
          <p:nvSpPr>
            <p:cNvPr id="37" name="Rectangle 2"/>
            <p:cNvSpPr txBox="1">
              <a:spLocks noChangeArrowheads="1"/>
            </p:cNvSpPr>
            <p:nvPr/>
          </p:nvSpPr>
          <p:spPr>
            <a:xfrm>
              <a:off x="696568" y="776224"/>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 cedeao</a:t>
              </a:r>
            </a:p>
          </p:txBody>
        </p:sp>
        <p:sp>
          <p:nvSpPr>
            <p:cNvPr id="39" name="Rectangle 2"/>
            <p:cNvSpPr txBox="1">
              <a:spLocks noChangeArrowheads="1"/>
            </p:cNvSpPr>
            <p:nvPr/>
          </p:nvSpPr>
          <p:spPr>
            <a:xfrm>
              <a:off x="1307415" y="1091961"/>
              <a:ext cx="1356420" cy="2225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1100" b="1" dirty="0" smtClean="0">
                  <a:solidFill>
                    <a:schemeClr val="bg1">
                      <a:lumMod val="95000"/>
                    </a:schemeClr>
                  </a:solidFill>
                  <a:effectLst>
                    <a:outerShdw blurRad="38100" dist="38100" dir="2700000" algn="tl">
                      <a:srgbClr val="000000"/>
                    </a:outerShdw>
                  </a:effectLst>
                  <a:latin typeface="Calisto MT" panose="02040603050505030304" pitchFamily="18" charset="0"/>
                </a:rPr>
                <a:t>INDICADORES</a:t>
              </a:r>
            </a:p>
          </p:txBody>
        </p:sp>
      </p:grpSp>
      <p:sp>
        <p:nvSpPr>
          <p:cNvPr id="40" name="Caixa de Texto 37"/>
          <p:cNvSpPr txBox="1"/>
          <p:nvPr/>
        </p:nvSpPr>
        <p:spPr>
          <a:xfrm>
            <a:off x="2967" y="2307531"/>
            <a:ext cx="1485518" cy="261610"/>
          </a:xfrm>
          <a:prstGeom prst="rect">
            <a:avLst/>
          </a:prstGeom>
          <a:noFill/>
        </p:spPr>
        <p:txBody>
          <a:bodyPr wrap="square" rtlCol="0">
            <a:spAutoFit/>
          </a:bodyPr>
          <a:lstStyle/>
          <a:p>
            <a:r>
              <a:rPr lang="pt-PT" altLang="en-US" sz="1100" i="1" dirty="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Principal Rio</a:t>
            </a:r>
            <a:r>
              <a:rPr lang="pt-PT" altLang="en-US" sz="1100" dirty="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 4.180 </a:t>
            </a:r>
            <a:r>
              <a:rPr lang="pt-PT" altLang="en-US" sz="1100" dirty="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Km </a:t>
            </a:r>
            <a:endParaRPr lang="pt-PT" altLang="en-US" sz="1100" i="1" dirty="0">
              <a:solidFill>
                <a:srgbClr val="008CBA"/>
              </a:solidFill>
              <a:latin typeface="Arial Narrow" panose="020B0606020202030204" pitchFamily="34" charset="0"/>
              <a:cs typeface="Arial Narrow" panose="020B0606020202030204" pitchFamily="34" charset="0"/>
              <a:sym typeface="+mn-ea"/>
            </a:endParaRPr>
          </a:p>
        </p:txBody>
      </p:sp>
      <p:sp>
        <p:nvSpPr>
          <p:cNvPr id="45" name="TextBox 44"/>
          <p:cNvSpPr txBox="1"/>
          <p:nvPr/>
        </p:nvSpPr>
        <p:spPr>
          <a:xfrm>
            <a:off x="86380" y="6244977"/>
            <a:ext cx="3174720" cy="2246769"/>
          </a:xfrm>
          <a:prstGeom prst="rect">
            <a:avLst/>
          </a:prstGeom>
          <a:noFill/>
        </p:spPr>
        <p:txBody>
          <a:bodyPr wrap="square" rtlCol="0">
            <a:spAutoFit/>
          </a:bodyPr>
          <a:lstStyle/>
          <a:p>
            <a:pPr algn="just">
              <a:lnSpc>
                <a:spcPts val="1200"/>
              </a:lnSpc>
            </a:pPr>
            <a:r>
              <a:rPr lang="pt-PT" sz="1100" dirty="0">
                <a:solidFill>
                  <a:schemeClr val="accent5">
                    <a:lumMod val="75000"/>
                  </a:schemeClr>
                </a:solidFill>
                <a:latin typeface="Arial Narrow" panose="020B0606020202030204" pitchFamily="34" charset="0"/>
                <a:sym typeface="+mn-ea"/>
              </a:rPr>
              <a:t>As trocas comerciais na África Ocidental, assim como a livre circulação de pessoas e de bens, estão bem ancoradas na tradição da região desde as antigas e  grandes civilizações da África Ocidental, favorecendo o </a:t>
            </a:r>
            <a:r>
              <a:rPr lang="pt-PT" sz="1100" dirty="0" smtClean="0">
                <a:solidFill>
                  <a:schemeClr val="accent5">
                    <a:lumMod val="75000"/>
                  </a:schemeClr>
                </a:solidFill>
                <a:latin typeface="Arial Narrow" panose="020B0606020202030204" pitchFamily="34" charset="0"/>
                <a:sym typeface="+mn-ea"/>
              </a:rPr>
              <a:t>desenvolvimento </a:t>
            </a:r>
            <a:r>
              <a:rPr lang="pt-PT" sz="1100" dirty="0">
                <a:solidFill>
                  <a:schemeClr val="accent5">
                    <a:lumMod val="75000"/>
                  </a:schemeClr>
                </a:solidFill>
                <a:latin typeface="Arial Narrow" panose="020B0606020202030204" pitchFamily="34" charset="0"/>
                <a:sym typeface="+mn-ea"/>
              </a:rPr>
              <a:t>do comércio entre as regiões do Sahel e da savana, com uma ampla gama de produtos, tais como gado vivo, couros e peles, aves, madeira e seus derivados. Esta tradição de comércio secular gerou uma mobilidade precoce significativa de pessoas e de bens na região da África Ocidental e se manteve uma constante ao longo de séculos, podendo assim ser considerado que a Comunidade Económica dos Estados da África Ocidental, </a:t>
            </a:r>
            <a:r>
              <a:rPr lang="pt-PT" sz="1100" i="1" dirty="0">
                <a:solidFill>
                  <a:schemeClr val="accent5">
                    <a:lumMod val="75000"/>
                  </a:schemeClr>
                </a:solidFill>
                <a:latin typeface="Arial Narrow" panose="020B0606020202030204" pitchFamily="34" charset="0"/>
                <a:sym typeface="+mn-ea"/>
              </a:rPr>
              <a:t>CEDEAO</a:t>
            </a:r>
            <a:r>
              <a:rPr lang="pt-PT" sz="1100" dirty="0">
                <a:solidFill>
                  <a:schemeClr val="accent5">
                    <a:lumMod val="75000"/>
                  </a:schemeClr>
                </a:solidFill>
                <a:latin typeface="Arial Narrow" panose="020B0606020202030204" pitchFamily="34" charset="0"/>
                <a:sym typeface="+mn-ea"/>
              </a:rPr>
              <a:t>, é herdeira e percursora desta ancestral tradição africana.</a:t>
            </a:r>
            <a:endParaRPr lang="pt-PT" sz="1100" dirty="0">
              <a:solidFill>
                <a:schemeClr val="accent5">
                  <a:lumMod val="75000"/>
                </a:schemeClr>
              </a:solidFill>
              <a:latin typeface="Arial Narrow" panose="020B0606020202030204" pitchFamily="34" charset="0"/>
            </a:endParaRPr>
          </a:p>
        </p:txBody>
      </p:sp>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1515" y="6444887"/>
            <a:ext cx="3430280" cy="2040425"/>
          </a:xfrm>
          <a:prstGeom prst="rect">
            <a:avLst/>
          </a:pr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717623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ight Triangle 107"/>
          <p:cNvSpPr/>
          <p:nvPr/>
        </p:nvSpPr>
        <p:spPr>
          <a:xfrm>
            <a:off x="296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pic>
        <p:nvPicPr>
          <p:cNvPr id="6" name="Imagem 81" descr="LOGO-Paises ecowas"/>
          <p:cNvPicPr>
            <a:picLocks noChangeAspect="1"/>
          </p:cNvPicPr>
          <p:nvPr/>
        </p:nvPicPr>
        <p:blipFill>
          <a:blip r:embed="rId3"/>
          <a:stretch>
            <a:fillRect/>
          </a:stretch>
        </p:blipFill>
        <p:spPr>
          <a:xfrm>
            <a:off x="810295" y="1837439"/>
            <a:ext cx="4911090" cy="4864735"/>
          </a:xfrm>
          <a:prstGeom prst="rect">
            <a:avLst/>
          </a:prstGeom>
        </p:spPr>
      </p:pic>
      <p:sp>
        <p:nvSpPr>
          <p:cNvPr id="9" name="Caixa de Texto 16"/>
          <p:cNvSpPr txBox="1"/>
          <p:nvPr/>
        </p:nvSpPr>
        <p:spPr>
          <a:xfrm>
            <a:off x="1170335" y="1431827"/>
            <a:ext cx="1391940"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4,0%</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5,5%</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5,0%</a:t>
            </a:r>
          </a:p>
        </p:txBody>
      </p:sp>
      <p:cxnSp>
        <p:nvCxnSpPr>
          <p:cNvPr id="15" name="Straight Connector 14"/>
          <p:cNvCxnSpPr/>
          <p:nvPr/>
        </p:nvCxnSpPr>
        <p:spPr>
          <a:xfrm>
            <a:off x="1026319" y="2705324"/>
            <a:ext cx="1044880" cy="53755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2"/>
          </p:cNvCxnSpPr>
          <p:nvPr/>
        </p:nvCxnSpPr>
        <p:spPr>
          <a:xfrm>
            <a:off x="1866305" y="2201268"/>
            <a:ext cx="744190" cy="65913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978649" y="1890589"/>
            <a:ext cx="377793" cy="98220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765238" y="3273768"/>
            <a:ext cx="971387" cy="610354"/>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898527" y="5741412"/>
            <a:ext cx="792089" cy="878766"/>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10295" y="5112069"/>
            <a:ext cx="1142604" cy="53034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818407" y="5487918"/>
            <a:ext cx="529794" cy="817806"/>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026319" y="4543606"/>
            <a:ext cx="589400" cy="393966"/>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490325" y="2201268"/>
            <a:ext cx="931277" cy="1152128"/>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673579" y="4732190"/>
            <a:ext cx="748023" cy="289204"/>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76" idx="1"/>
          </p:cNvCxnSpPr>
          <p:nvPr/>
        </p:nvCxnSpPr>
        <p:spPr>
          <a:xfrm flipH="1" flipV="1">
            <a:off x="4310053" y="5402264"/>
            <a:ext cx="1036746" cy="86692"/>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3656186" y="5704136"/>
            <a:ext cx="1633845" cy="592148"/>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54311" y="3893692"/>
            <a:ext cx="661408" cy="3615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114552" y="1890589"/>
            <a:ext cx="288032" cy="88674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1" name="Caixa de Texto 16"/>
          <p:cNvSpPr txBox="1"/>
          <p:nvPr/>
        </p:nvSpPr>
        <p:spPr>
          <a:xfrm>
            <a:off x="2682503" y="1121148"/>
            <a:ext cx="1391940"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4,4%</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4,9%</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3,4%</a:t>
            </a:r>
          </a:p>
        </p:txBody>
      </p:sp>
      <p:sp>
        <p:nvSpPr>
          <p:cNvPr id="56" name="Caixa de Texto 16"/>
          <p:cNvSpPr txBox="1"/>
          <p:nvPr/>
        </p:nvSpPr>
        <p:spPr>
          <a:xfrm>
            <a:off x="3882851" y="1121148"/>
            <a:ext cx="1391940"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3,8%</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3,7%</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5,4%</a:t>
            </a:r>
          </a:p>
        </p:txBody>
      </p:sp>
      <p:sp>
        <p:nvSpPr>
          <p:cNvPr id="62" name="Caixa de Texto 16"/>
          <p:cNvSpPr txBox="1"/>
          <p:nvPr/>
        </p:nvSpPr>
        <p:spPr>
          <a:xfrm>
            <a:off x="4818955" y="1431827"/>
            <a:ext cx="1391940"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7,1%</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6</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,7%</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6,9%</a:t>
            </a:r>
          </a:p>
        </p:txBody>
      </p:sp>
      <p:sp>
        <p:nvSpPr>
          <p:cNvPr id="63" name="Caixa de Texto 16"/>
          <p:cNvSpPr txBox="1"/>
          <p:nvPr/>
        </p:nvSpPr>
        <p:spPr>
          <a:xfrm>
            <a:off x="5251003" y="2489300"/>
            <a:ext cx="1319932"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0,8%</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1,9%</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2,1%</a:t>
            </a:r>
          </a:p>
        </p:txBody>
      </p:sp>
      <p:sp>
        <p:nvSpPr>
          <p:cNvPr id="64" name="Caixa de Texto 37"/>
          <p:cNvSpPr txBox="1"/>
          <p:nvPr/>
        </p:nvSpPr>
        <p:spPr>
          <a:xfrm rot="-4140000">
            <a:off x="3664327" y="2214873"/>
            <a:ext cx="792088"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Serra Leoa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65" name="Caixa de Texto 37"/>
          <p:cNvSpPr txBox="1"/>
          <p:nvPr/>
        </p:nvSpPr>
        <p:spPr>
          <a:xfrm rot="-6540000">
            <a:off x="2893183" y="2214991"/>
            <a:ext cx="496569"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Togo</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66" name="Caixa de Texto 37"/>
          <p:cNvSpPr txBox="1"/>
          <p:nvPr/>
        </p:nvSpPr>
        <p:spPr>
          <a:xfrm rot="-3060000">
            <a:off x="4546462" y="2629542"/>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Senegal</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67" name="Caixa de Texto 37"/>
          <p:cNvSpPr txBox="1"/>
          <p:nvPr/>
        </p:nvSpPr>
        <p:spPr>
          <a:xfrm rot="-1920000">
            <a:off x="4900139" y="3364610"/>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Nigéria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68" name="Caixa de Texto 16"/>
          <p:cNvSpPr txBox="1"/>
          <p:nvPr/>
        </p:nvSpPr>
        <p:spPr>
          <a:xfrm>
            <a:off x="5377093" y="3463251"/>
            <a:ext cx="1281113"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4,9%</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5,2%</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6,5%</a:t>
            </a:r>
          </a:p>
        </p:txBody>
      </p:sp>
      <p:cxnSp>
        <p:nvCxnSpPr>
          <p:cNvPr id="69" name="Straight Connector 68"/>
          <p:cNvCxnSpPr/>
          <p:nvPr/>
        </p:nvCxnSpPr>
        <p:spPr>
          <a:xfrm flipH="1">
            <a:off x="4898698" y="4217531"/>
            <a:ext cx="891268" cy="28799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0" name="Caixa de Texto 37"/>
          <p:cNvSpPr txBox="1"/>
          <p:nvPr/>
        </p:nvSpPr>
        <p:spPr>
          <a:xfrm rot="-1020000">
            <a:off x="5016692" y="4136051"/>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Níger</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3" name="Caixa de Texto 16"/>
          <p:cNvSpPr txBox="1"/>
          <p:nvPr/>
        </p:nvSpPr>
        <p:spPr>
          <a:xfrm>
            <a:off x="5377093" y="4361508"/>
            <a:ext cx="1281113"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5,4%</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4,9%</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5,0%</a:t>
            </a:r>
          </a:p>
        </p:txBody>
      </p:sp>
      <p:sp>
        <p:nvSpPr>
          <p:cNvPr id="75" name="Caixa de Texto 37"/>
          <p:cNvSpPr txBox="1"/>
          <p:nvPr/>
        </p:nvSpPr>
        <p:spPr>
          <a:xfrm rot="-1440000">
            <a:off x="4799912" y="4673886"/>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Mali</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6" name="Caixa de Texto 16"/>
          <p:cNvSpPr txBox="1"/>
          <p:nvPr/>
        </p:nvSpPr>
        <p:spPr>
          <a:xfrm>
            <a:off x="5346799" y="5104235"/>
            <a:ext cx="1281113"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3,5%</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1,3%</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0,4%</a:t>
            </a:r>
          </a:p>
        </p:txBody>
      </p:sp>
      <p:sp>
        <p:nvSpPr>
          <p:cNvPr id="79" name="Caixa de Texto 37"/>
          <p:cNvSpPr txBox="1"/>
          <p:nvPr/>
        </p:nvSpPr>
        <p:spPr>
          <a:xfrm rot="300000">
            <a:off x="4596069" y="5272432"/>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Libéria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83" name="Caixa de Texto 16"/>
          <p:cNvSpPr txBox="1"/>
          <p:nvPr/>
        </p:nvSpPr>
        <p:spPr>
          <a:xfrm>
            <a:off x="5274791" y="5896323"/>
            <a:ext cx="1281113"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5,9%</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3,8%</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5,0%</a:t>
            </a:r>
          </a:p>
        </p:txBody>
      </p:sp>
      <p:sp>
        <p:nvSpPr>
          <p:cNvPr id="84" name="Caixa de Texto 37"/>
          <p:cNvSpPr txBox="1"/>
          <p:nvPr/>
        </p:nvSpPr>
        <p:spPr>
          <a:xfrm rot="1200000">
            <a:off x="4197126" y="5852904"/>
            <a:ext cx="812236"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Guiné  Bissau</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85" name="Caixa de Texto 16"/>
          <p:cNvSpPr txBox="1"/>
          <p:nvPr/>
        </p:nvSpPr>
        <p:spPr>
          <a:xfrm>
            <a:off x="3641467" y="6248743"/>
            <a:ext cx="1281113"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13,4%</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8,7%</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5,9%</a:t>
            </a:r>
          </a:p>
        </p:txBody>
      </p:sp>
      <p:sp>
        <p:nvSpPr>
          <p:cNvPr id="86" name="Caixa de Texto 37"/>
          <p:cNvSpPr txBox="1"/>
          <p:nvPr/>
        </p:nvSpPr>
        <p:spPr>
          <a:xfrm rot="2880000">
            <a:off x="2899074" y="5966989"/>
            <a:ext cx="812236"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Guiné  Conacri</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87" name="Caixa de Texto 16"/>
          <p:cNvSpPr txBox="1"/>
          <p:nvPr/>
        </p:nvSpPr>
        <p:spPr>
          <a:xfrm>
            <a:off x="1170335" y="6305724"/>
            <a:ext cx="1281113"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8,1%</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8,3%</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8,8%</a:t>
            </a:r>
          </a:p>
        </p:txBody>
      </p:sp>
      <p:sp>
        <p:nvSpPr>
          <p:cNvPr id="88" name="Caixa de Texto 37"/>
          <p:cNvSpPr txBox="1"/>
          <p:nvPr/>
        </p:nvSpPr>
        <p:spPr>
          <a:xfrm rot="-3480000">
            <a:off x="1775576" y="5659644"/>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Gana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89" name="Caixa de Texto 16"/>
          <p:cNvSpPr txBox="1"/>
          <p:nvPr/>
        </p:nvSpPr>
        <p:spPr>
          <a:xfrm>
            <a:off x="234231" y="5600671"/>
            <a:ext cx="1281113"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4,6%</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6,7%</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5,4%</a:t>
            </a:r>
          </a:p>
        </p:txBody>
      </p:sp>
      <p:sp>
        <p:nvSpPr>
          <p:cNvPr id="90" name="Caixa de Texto 37"/>
          <p:cNvSpPr txBox="1"/>
          <p:nvPr/>
        </p:nvSpPr>
        <p:spPr>
          <a:xfrm rot="-1500000">
            <a:off x="983818" y="5224066"/>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Gâmbia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93" name="Caixa de Texto 16"/>
          <p:cNvSpPr txBox="1"/>
          <p:nvPr/>
        </p:nvSpPr>
        <p:spPr>
          <a:xfrm>
            <a:off x="131743" y="4319980"/>
            <a:ext cx="1281113"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7,7%</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7,4%</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7,5%</a:t>
            </a:r>
          </a:p>
        </p:txBody>
      </p:sp>
      <p:sp>
        <p:nvSpPr>
          <p:cNvPr id="95" name="Caixa de Texto 37"/>
          <p:cNvSpPr txBox="1"/>
          <p:nvPr/>
        </p:nvSpPr>
        <p:spPr>
          <a:xfrm rot="-1920000">
            <a:off x="973943" y="4539378"/>
            <a:ext cx="743741"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Cõte d’Ivoire</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96" name="Caixa de Texto 16"/>
          <p:cNvSpPr txBox="1"/>
          <p:nvPr/>
        </p:nvSpPr>
        <p:spPr>
          <a:xfrm>
            <a:off x="90006" y="3459863"/>
            <a:ext cx="1281113"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6,3%</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6,6%</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6,0%</a:t>
            </a:r>
          </a:p>
        </p:txBody>
      </p:sp>
      <p:sp>
        <p:nvSpPr>
          <p:cNvPr id="97" name="Caixa de Texto 37"/>
          <p:cNvSpPr txBox="1"/>
          <p:nvPr/>
        </p:nvSpPr>
        <p:spPr>
          <a:xfrm rot="180000">
            <a:off x="941174" y="3740361"/>
            <a:ext cx="743741"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Burkina Faso</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99" name="Caixa de Texto 16"/>
          <p:cNvSpPr txBox="1"/>
          <p:nvPr/>
        </p:nvSpPr>
        <p:spPr>
          <a:xfrm>
            <a:off x="177254" y="2273276"/>
            <a:ext cx="1281113" cy="769441"/>
          </a:xfrm>
          <a:prstGeom prst="rect">
            <a:avLst/>
          </a:prstGeom>
          <a:noFill/>
        </p:spPr>
        <p:txBody>
          <a:bodyPr wrap="square" rtlCol="0">
            <a:spAutoFit/>
          </a:bodyPr>
          <a:lstStyle/>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Taxa de crescimento:</a:t>
            </a:r>
          </a:p>
          <a:p>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 2017 : 5,8%</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2018 :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6,8%</a:t>
            </a:r>
          </a:p>
          <a:p>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2019 : 6,3%</a:t>
            </a:r>
          </a:p>
        </p:txBody>
      </p:sp>
      <p:sp>
        <p:nvSpPr>
          <p:cNvPr id="101" name="Caixa de Texto 37"/>
          <p:cNvSpPr txBox="1"/>
          <p:nvPr/>
        </p:nvSpPr>
        <p:spPr>
          <a:xfrm rot="1680000">
            <a:off x="1328446" y="2814683"/>
            <a:ext cx="743741"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Benin</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07" name="Caixa de Texto 37"/>
          <p:cNvSpPr txBox="1"/>
          <p:nvPr/>
        </p:nvSpPr>
        <p:spPr>
          <a:xfrm rot="2460000">
            <a:off x="1940037" y="2368941"/>
            <a:ext cx="743741"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Cabo Verde</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pic>
        <p:nvPicPr>
          <p:cNvPr id="110" name="Picture 1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255" y="90389"/>
            <a:ext cx="2677325" cy="559804"/>
          </a:xfrm>
          <a:prstGeom prst="rect">
            <a:avLst/>
          </a:prstGeom>
        </p:spPr>
      </p:pic>
      <p:sp>
        <p:nvSpPr>
          <p:cNvPr id="111" name="TextBox 110"/>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2"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6</a:t>
            </a:fld>
            <a:endParaRPr lang="fr-FR" altLang="pt-PT" sz="800" b="1" i="1" u="sng" dirty="0" smtClean="0">
              <a:solidFill>
                <a:srgbClr val="00B4B2"/>
              </a:solidFill>
            </a:endParaRPr>
          </a:p>
        </p:txBody>
      </p:sp>
      <p:grpSp>
        <p:nvGrpSpPr>
          <p:cNvPr id="113" name="Group 112"/>
          <p:cNvGrpSpPr/>
          <p:nvPr/>
        </p:nvGrpSpPr>
        <p:grpSpPr>
          <a:xfrm>
            <a:off x="696568" y="776224"/>
            <a:ext cx="1985935" cy="538301"/>
            <a:chOff x="696568" y="776224"/>
            <a:chExt cx="1985935" cy="538301"/>
          </a:xfrm>
        </p:grpSpPr>
        <p:sp>
          <p:nvSpPr>
            <p:cNvPr id="114" name="Rectangle 2"/>
            <p:cNvSpPr txBox="1">
              <a:spLocks noChangeArrowheads="1"/>
            </p:cNvSpPr>
            <p:nvPr/>
          </p:nvSpPr>
          <p:spPr>
            <a:xfrm>
              <a:off x="696568" y="776224"/>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 cedeao</a:t>
              </a:r>
            </a:p>
          </p:txBody>
        </p:sp>
        <p:sp>
          <p:nvSpPr>
            <p:cNvPr id="115" name="Rectangle 2"/>
            <p:cNvSpPr txBox="1">
              <a:spLocks noChangeArrowheads="1"/>
            </p:cNvSpPr>
            <p:nvPr/>
          </p:nvSpPr>
          <p:spPr>
            <a:xfrm>
              <a:off x="1307415" y="1091961"/>
              <a:ext cx="1356420" cy="2225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1100" b="1" dirty="0" smtClean="0">
                  <a:solidFill>
                    <a:schemeClr val="bg1">
                      <a:lumMod val="95000"/>
                    </a:schemeClr>
                  </a:solidFill>
                  <a:effectLst>
                    <a:outerShdw blurRad="38100" dist="38100" dir="2700000" algn="tl">
                      <a:srgbClr val="000000"/>
                    </a:outerShdw>
                  </a:effectLst>
                  <a:latin typeface="Calisto MT" panose="02040603050505030304" pitchFamily="18" charset="0"/>
                </a:rPr>
                <a:t>INDICADORES</a:t>
              </a:r>
            </a:p>
          </p:txBody>
        </p:sp>
      </p:grpSp>
      <p:sp>
        <p:nvSpPr>
          <p:cNvPr id="4" name="TextBox 3"/>
          <p:cNvSpPr txBox="1"/>
          <p:nvPr/>
        </p:nvSpPr>
        <p:spPr>
          <a:xfrm>
            <a:off x="18207" y="7500483"/>
            <a:ext cx="5326273" cy="798818"/>
          </a:xfrm>
          <a:prstGeom prst="rect">
            <a:avLst/>
          </a:prstGeom>
          <a:noFill/>
        </p:spPr>
        <p:txBody>
          <a:bodyPr wrap="square" rtlCol="0">
            <a:spAutoFit/>
          </a:bodyPr>
          <a:lstStyle/>
          <a:p>
            <a:pPr algn="just"/>
            <a:r>
              <a:rPr lang="pt-PT" sz="1100" dirty="0" smtClean="0">
                <a:solidFill>
                  <a:schemeClr val="accent5">
                    <a:lumMod val="75000"/>
                  </a:schemeClr>
                </a:solidFill>
                <a:latin typeface="Arial Narrow" panose="020B0606020202030204" pitchFamily="34" charset="0"/>
              </a:rPr>
              <a:t>Indicadores de Taxas de crescimento para os anos 2017, 2018 e 2019 para cada um dos 15 países (</a:t>
            </a:r>
            <a:r>
              <a:rPr lang="pt-PT" sz="1100" dirty="0">
                <a:solidFill>
                  <a:schemeClr val="accent5">
                    <a:lumMod val="75000"/>
                  </a:schemeClr>
                </a:solidFill>
                <a:latin typeface="Arial Narrow" panose="020B0606020202030204" pitchFamily="34" charset="0"/>
              </a:rPr>
              <a:t>Benim, Burkina Faso, Cabo Verde, Costa do Marfim, Gâmbia, Gana, Guiné Conacri, Guiné-Bissau, Libéria, Mali, Níger, Nigéria, Senegal, Serra Leoa e Togo)</a:t>
            </a:r>
            <a:r>
              <a:rPr lang="pt-PT" sz="1100" dirty="0" smtClean="0">
                <a:solidFill>
                  <a:schemeClr val="accent5">
                    <a:lumMod val="75000"/>
                  </a:schemeClr>
                </a:solidFill>
                <a:latin typeface="Arial Narrow" panose="020B0606020202030204" pitchFamily="34" charset="0"/>
              </a:rPr>
              <a:t> membros da Comunidade Económica dos Estados da África Ocidental – </a:t>
            </a:r>
            <a:r>
              <a:rPr lang="pt-PT" sz="1100" i="1" dirty="0" smtClean="0">
                <a:solidFill>
                  <a:schemeClr val="accent5">
                    <a:lumMod val="75000"/>
                  </a:schemeClr>
                </a:solidFill>
                <a:latin typeface="Arial Narrow" panose="020B0606020202030204" pitchFamily="34" charset="0"/>
              </a:rPr>
              <a:t>CEDEAO</a:t>
            </a:r>
            <a:r>
              <a:rPr lang="pt-PT" sz="1100" dirty="0" smtClean="0">
                <a:solidFill>
                  <a:schemeClr val="accent5">
                    <a:lumMod val="75000"/>
                  </a:schemeClr>
                </a:solidFill>
                <a:latin typeface="Arial Narrow" panose="020B0606020202030204" pitchFamily="34" charset="0"/>
              </a:rPr>
              <a:t>.</a:t>
            </a:r>
            <a:endParaRPr lang="pt-PT" sz="1100" dirty="0">
              <a:solidFill>
                <a:schemeClr val="accent5">
                  <a:lumMod val="75000"/>
                </a:schemeClr>
              </a:solidFill>
              <a:latin typeface="Arial Narrow" panose="020B0606020202030204" pitchFamily="34" charset="0"/>
            </a:endParaRPr>
          </a:p>
        </p:txBody>
      </p:sp>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626121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ight Triangle 107"/>
          <p:cNvSpPr/>
          <p:nvPr/>
        </p:nvSpPr>
        <p:spPr>
          <a:xfrm>
            <a:off x="296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pic>
        <p:nvPicPr>
          <p:cNvPr id="6" name="Imagem 81" descr="LOGO-Paises ecowas"/>
          <p:cNvPicPr>
            <a:picLocks noChangeAspect="1"/>
          </p:cNvPicPr>
          <p:nvPr/>
        </p:nvPicPr>
        <p:blipFill>
          <a:blip r:embed="rId3"/>
          <a:stretch>
            <a:fillRect/>
          </a:stretch>
        </p:blipFill>
        <p:spPr>
          <a:xfrm>
            <a:off x="810295" y="2094306"/>
            <a:ext cx="4911090" cy="4864735"/>
          </a:xfrm>
          <a:prstGeom prst="rect">
            <a:avLst/>
          </a:prstGeom>
        </p:spPr>
      </p:pic>
      <p:sp>
        <p:nvSpPr>
          <p:cNvPr id="9" name="Caixa de Texto 16"/>
          <p:cNvSpPr txBox="1"/>
          <p:nvPr/>
        </p:nvSpPr>
        <p:spPr>
          <a:xfrm>
            <a:off x="730562" y="1757274"/>
            <a:ext cx="180792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30,0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 180,0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37,0%</a:t>
            </a:r>
          </a:p>
        </p:txBody>
      </p:sp>
      <p:cxnSp>
        <p:nvCxnSpPr>
          <p:cNvPr id="15" name="Straight Connector 14"/>
          <p:cNvCxnSpPr/>
          <p:nvPr/>
        </p:nvCxnSpPr>
        <p:spPr>
          <a:xfrm>
            <a:off x="963045" y="3318110"/>
            <a:ext cx="1108154" cy="181631"/>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2"/>
          </p:cNvCxnSpPr>
          <p:nvPr/>
        </p:nvCxnSpPr>
        <p:spPr>
          <a:xfrm>
            <a:off x="1634525" y="2413864"/>
            <a:ext cx="903962" cy="715795"/>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978651" y="2176055"/>
            <a:ext cx="1068939" cy="953604"/>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765239" y="3716730"/>
            <a:ext cx="230768" cy="424259"/>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898527" y="5998279"/>
            <a:ext cx="792089" cy="878766"/>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10295" y="5368936"/>
            <a:ext cx="1142604" cy="53034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818407" y="5744785"/>
            <a:ext cx="529794" cy="817806"/>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94271" y="4785038"/>
            <a:ext cx="1008112" cy="7894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490326" y="3129659"/>
            <a:ext cx="1023349" cy="480604"/>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4513120" y="5365427"/>
            <a:ext cx="428876" cy="26868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4310053" y="5659132"/>
            <a:ext cx="1203622" cy="456689"/>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3656187" y="5961003"/>
            <a:ext cx="1578737" cy="916042"/>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30562" y="3952943"/>
            <a:ext cx="885157" cy="208786"/>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114552" y="2147456"/>
            <a:ext cx="288032" cy="88674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4" name="Caixa de Texto 37"/>
          <p:cNvSpPr txBox="1"/>
          <p:nvPr/>
        </p:nvSpPr>
        <p:spPr>
          <a:xfrm rot="-2460000">
            <a:off x="4045793" y="2517460"/>
            <a:ext cx="792088"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Serra Leoa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65" name="Caixa de Texto 37"/>
          <p:cNvSpPr txBox="1"/>
          <p:nvPr/>
        </p:nvSpPr>
        <p:spPr>
          <a:xfrm rot="-6540000">
            <a:off x="2893183" y="2471858"/>
            <a:ext cx="496569"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Togo</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66" name="Caixa de Texto 37"/>
          <p:cNvSpPr txBox="1"/>
          <p:nvPr/>
        </p:nvSpPr>
        <p:spPr>
          <a:xfrm rot="-1560000">
            <a:off x="4656654" y="3202694"/>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Senegal</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67" name="Caixa de Texto 37"/>
          <p:cNvSpPr txBox="1"/>
          <p:nvPr/>
        </p:nvSpPr>
        <p:spPr>
          <a:xfrm rot="-3720000">
            <a:off x="4550386" y="3735175"/>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Nigéria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0" name="Caixa de Texto 37"/>
          <p:cNvSpPr txBox="1"/>
          <p:nvPr/>
        </p:nvSpPr>
        <p:spPr>
          <a:xfrm rot="-420000">
            <a:off x="5184818" y="4793323"/>
            <a:ext cx="4451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Níger</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5" name="Caixa de Texto 37"/>
          <p:cNvSpPr txBox="1"/>
          <p:nvPr/>
        </p:nvSpPr>
        <p:spPr>
          <a:xfrm rot="1980000">
            <a:off x="4618583" y="5371414"/>
            <a:ext cx="416715"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Mali</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9" name="Caixa de Texto 37"/>
          <p:cNvSpPr txBox="1"/>
          <p:nvPr/>
        </p:nvSpPr>
        <p:spPr>
          <a:xfrm rot="1380000">
            <a:off x="4878647" y="5806108"/>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Libéria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84" name="Caixa de Texto 37"/>
          <p:cNvSpPr txBox="1"/>
          <p:nvPr/>
        </p:nvSpPr>
        <p:spPr>
          <a:xfrm rot="1800000">
            <a:off x="4197126" y="6303418"/>
            <a:ext cx="812236"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Guiné  Bissau</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86" name="Caixa de Texto 37"/>
          <p:cNvSpPr txBox="1"/>
          <p:nvPr/>
        </p:nvSpPr>
        <p:spPr>
          <a:xfrm rot="2880000">
            <a:off x="2991368" y="6261306"/>
            <a:ext cx="812236"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Guiné  Conacri</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88" name="Caixa de Texto 37"/>
          <p:cNvSpPr txBox="1"/>
          <p:nvPr/>
        </p:nvSpPr>
        <p:spPr>
          <a:xfrm rot="-3480000">
            <a:off x="1775576" y="5916511"/>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Gana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90" name="Caixa de Texto 37"/>
          <p:cNvSpPr txBox="1"/>
          <p:nvPr/>
        </p:nvSpPr>
        <p:spPr>
          <a:xfrm rot="-1500000">
            <a:off x="983818" y="5480933"/>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Gâmbia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95" name="Caixa de Texto 37"/>
          <p:cNvSpPr txBox="1"/>
          <p:nvPr/>
        </p:nvSpPr>
        <p:spPr>
          <a:xfrm rot="-180000">
            <a:off x="845165" y="4637219"/>
            <a:ext cx="743741"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Cõte d’Ivoire</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97" name="Caixa de Texto 37"/>
          <p:cNvSpPr txBox="1"/>
          <p:nvPr/>
        </p:nvSpPr>
        <p:spPr>
          <a:xfrm rot="720000">
            <a:off x="941174" y="3904510"/>
            <a:ext cx="743741"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Burkina Faso</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01" name="Caixa de Texto 37"/>
          <p:cNvSpPr txBox="1"/>
          <p:nvPr/>
        </p:nvSpPr>
        <p:spPr>
          <a:xfrm rot="540000">
            <a:off x="1436134" y="3240912"/>
            <a:ext cx="452884"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Benin</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07" name="Caixa de Texto 37"/>
          <p:cNvSpPr txBox="1"/>
          <p:nvPr/>
        </p:nvSpPr>
        <p:spPr>
          <a:xfrm rot="2220000">
            <a:off x="1874919" y="2659716"/>
            <a:ext cx="743741"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Cabo Verde</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pic>
        <p:nvPicPr>
          <p:cNvPr id="110" name="Picture 1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255" y="90389"/>
            <a:ext cx="2677325" cy="559804"/>
          </a:xfrm>
          <a:prstGeom prst="rect">
            <a:avLst/>
          </a:prstGeom>
        </p:spPr>
      </p:pic>
      <p:sp>
        <p:nvSpPr>
          <p:cNvPr id="55" name="Caixa de Texto 16"/>
          <p:cNvSpPr txBox="1"/>
          <p:nvPr/>
        </p:nvSpPr>
        <p:spPr>
          <a:xfrm>
            <a:off x="2530762" y="1389063"/>
            <a:ext cx="1807925" cy="769441"/>
          </a:xfrm>
          <a:prstGeom prst="rect">
            <a:avLst/>
          </a:prstGeom>
          <a:noFill/>
        </p:spPr>
        <p:txBody>
          <a:bodyPr wrap="square" rtlCol="0">
            <a:spAutoFit/>
          </a:bodyPr>
          <a:lstStyle/>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49,0</a:t>
            </a:r>
          </a:p>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159,0</a:t>
            </a:r>
          </a:p>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48,2%</a:t>
            </a:r>
          </a:p>
        </p:txBody>
      </p:sp>
      <p:sp>
        <p:nvSpPr>
          <p:cNvPr id="57" name="Caixa de Texto 16"/>
          <p:cNvSpPr txBox="1"/>
          <p:nvPr/>
        </p:nvSpPr>
        <p:spPr>
          <a:xfrm>
            <a:off x="4330962" y="1450023"/>
            <a:ext cx="1807925" cy="769441"/>
          </a:xfrm>
          <a:prstGeom prst="rect">
            <a:avLst/>
          </a:prstGeom>
          <a:noFill/>
        </p:spPr>
        <p:txBody>
          <a:bodyPr wrap="square" rtlCol="0">
            <a:spAutoFit/>
          </a:bodyPr>
          <a:lstStyle/>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34,0</a:t>
            </a:r>
          </a:p>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343,0</a:t>
            </a:r>
          </a:p>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30,7%</a:t>
            </a:r>
          </a:p>
        </p:txBody>
      </p:sp>
      <p:sp>
        <p:nvSpPr>
          <p:cNvPr id="59" name="Caixa de Texto 16"/>
          <p:cNvSpPr txBox="1"/>
          <p:nvPr/>
        </p:nvSpPr>
        <p:spPr>
          <a:xfrm>
            <a:off x="4763010" y="2386127"/>
            <a:ext cx="1807925" cy="769441"/>
          </a:xfrm>
          <a:prstGeom prst="rect">
            <a:avLst/>
          </a:prstGeom>
          <a:noFill/>
        </p:spPr>
        <p:txBody>
          <a:bodyPr wrap="square" rtlCol="0">
            <a:spAutoFit/>
          </a:bodyPr>
          <a:lstStyle/>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58,0</a:t>
            </a:r>
          </a:p>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441,0</a:t>
            </a:r>
          </a:p>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45,1%</a:t>
            </a:r>
          </a:p>
        </p:txBody>
      </p:sp>
      <p:sp>
        <p:nvSpPr>
          <p:cNvPr id="61" name="Caixa de Texto 16"/>
          <p:cNvSpPr txBox="1"/>
          <p:nvPr/>
        </p:nvSpPr>
        <p:spPr>
          <a:xfrm>
            <a:off x="4941995" y="3420695"/>
            <a:ext cx="1754754" cy="769441"/>
          </a:xfrm>
          <a:prstGeom prst="rect">
            <a:avLst/>
          </a:prstGeom>
          <a:noFill/>
        </p:spPr>
        <p:txBody>
          <a:bodyPr wrap="square" rtlCol="0">
            <a:spAutoFit/>
          </a:bodyPr>
          <a:lstStyle/>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48,0</a:t>
            </a:r>
          </a:p>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347,4</a:t>
            </a:r>
          </a:p>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34,8%</a:t>
            </a:r>
          </a:p>
        </p:txBody>
      </p:sp>
      <p:sp>
        <p:nvSpPr>
          <p:cNvPr id="71" name="Caixa de Texto 16"/>
          <p:cNvSpPr txBox="1"/>
          <p:nvPr/>
        </p:nvSpPr>
        <p:spPr>
          <a:xfrm>
            <a:off x="48687" y="2606130"/>
            <a:ext cx="180792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57 ,0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270,0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41,3%</a:t>
            </a:r>
          </a:p>
        </p:txBody>
      </p:sp>
      <p:sp>
        <p:nvSpPr>
          <p:cNvPr id="74" name="Caixa de Texto 16"/>
          <p:cNvSpPr txBox="1"/>
          <p:nvPr/>
        </p:nvSpPr>
        <p:spPr>
          <a:xfrm>
            <a:off x="6395" y="3337471"/>
            <a:ext cx="180792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57,0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270,0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41,3%</a:t>
            </a:r>
          </a:p>
        </p:txBody>
      </p:sp>
      <p:sp>
        <p:nvSpPr>
          <p:cNvPr id="78" name="Caixa de Texto 16"/>
          <p:cNvSpPr txBox="1"/>
          <p:nvPr/>
        </p:nvSpPr>
        <p:spPr>
          <a:xfrm>
            <a:off x="18207" y="4863981"/>
            <a:ext cx="180792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63,0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205,0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50,1%</a:t>
            </a:r>
          </a:p>
        </p:txBody>
      </p:sp>
      <p:sp>
        <p:nvSpPr>
          <p:cNvPr id="80" name="Caixa de Texto 16"/>
          <p:cNvSpPr txBox="1"/>
          <p:nvPr/>
        </p:nvSpPr>
        <p:spPr>
          <a:xfrm>
            <a:off x="18207" y="5906001"/>
            <a:ext cx="180792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49,0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326,0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50,3%</a:t>
            </a:r>
          </a:p>
        </p:txBody>
      </p:sp>
      <p:sp>
        <p:nvSpPr>
          <p:cNvPr id="82" name="Caixa de Texto 16"/>
          <p:cNvSpPr txBox="1"/>
          <p:nvPr/>
        </p:nvSpPr>
        <p:spPr>
          <a:xfrm>
            <a:off x="889818" y="6549881"/>
            <a:ext cx="180792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31,0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224,0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32,4%</a:t>
            </a:r>
          </a:p>
        </p:txBody>
      </p:sp>
      <p:sp>
        <p:nvSpPr>
          <p:cNvPr id="91" name="Caixa de Texto 16"/>
          <p:cNvSpPr txBox="1"/>
          <p:nvPr/>
        </p:nvSpPr>
        <p:spPr>
          <a:xfrm>
            <a:off x="2818794" y="6922631"/>
            <a:ext cx="180792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33,0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400,0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61,4%</a:t>
            </a:r>
          </a:p>
        </p:txBody>
      </p:sp>
      <p:sp>
        <p:nvSpPr>
          <p:cNvPr id="94" name="Caixa de Texto 16"/>
          <p:cNvSpPr txBox="1"/>
          <p:nvPr/>
        </p:nvSpPr>
        <p:spPr>
          <a:xfrm>
            <a:off x="4691002" y="6876013"/>
            <a:ext cx="180792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46,0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218,0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45,5%</a:t>
            </a:r>
          </a:p>
        </p:txBody>
      </p:sp>
      <p:sp>
        <p:nvSpPr>
          <p:cNvPr id="98" name="Caixa de Texto 16"/>
          <p:cNvSpPr txBox="1"/>
          <p:nvPr/>
        </p:nvSpPr>
        <p:spPr>
          <a:xfrm>
            <a:off x="4843402" y="6072877"/>
            <a:ext cx="180792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33,0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139,5</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45,5%</a:t>
            </a:r>
          </a:p>
        </p:txBody>
      </p:sp>
      <p:sp>
        <p:nvSpPr>
          <p:cNvPr id="100" name="Caixa de Texto 16"/>
          <p:cNvSpPr txBox="1"/>
          <p:nvPr/>
        </p:nvSpPr>
        <p:spPr>
          <a:xfrm>
            <a:off x="4903483" y="5185921"/>
            <a:ext cx="1770703"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33,0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139,5</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45,5%</a:t>
            </a:r>
          </a:p>
        </p:txBody>
      </p:sp>
      <p:sp>
        <p:nvSpPr>
          <p:cNvPr id="102" name="Caixa de Texto 16"/>
          <p:cNvSpPr txBox="1"/>
          <p:nvPr/>
        </p:nvSpPr>
        <p:spPr>
          <a:xfrm>
            <a:off x="4976008" y="4146565"/>
            <a:ext cx="1754754"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Fiscalidade nas empresas:</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taxas ano : 33,0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Nº horas formalidades: 139,5</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Taxas em % lucros : 45,5%</a:t>
            </a:r>
          </a:p>
        </p:txBody>
      </p:sp>
      <p:cxnSp>
        <p:nvCxnSpPr>
          <p:cNvPr id="103" name="Straight Connector 102"/>
          <p:cNvCxnSpPr/>
          <p:nvPr/>
        </p:nvCxnSpPr>
        <p:spPr>
          <a:xfrm flipH="1">
            <a:off x="4755499" y="4762391"/>
            <a:ext cx="1167364" cy="120564"/>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5"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7</a:t>
            </a:fld>
            <a:endParaRPr lang="fr-FR" altLang="pt-PT" sz="800" b="1" i="1" u="sng" dirty="0" smtClean="0">
              <a:solidFill>
                <a:srgbClr val="00B4B2"/>
              </a:solidFill>
            </a:endParaRPr>
          </a:p>
        </p:txBody>
      </p:sp>
      <p:grpSp>
        <p:nvGrpSpPr>
          <p:cNvPr id="106" name="Group 105"/>
          <p:cNvGrpSpPr/>
          <p:nvPr/>
        </p:nvGrpSpPr>
        <p:grpSpPr>
          <a:xfrm>
            <a:off x="696568" y="776224"/>
            <a:ext cx="1985935" cy="538301"/>
            <a:chOff x="696568" y="776224"/>
            <a:chExt cx="1985935" cy="538301"/>
          </a:xfrm>
        </p:grpSpPr>
        <p:sp>
          <p:nvSpPr>
            <p:cNvPr id="111" name="Rectangle 2"/>
            <p:cNvSpPr txBox="1">
              <a:spLocks noChangeArrowheads="1"/>
            </p:cNvSpPr>
            <p:nvPr/>
          </p:nvSpPr>
          <p:spPr>
            <a:xfrm>
              <a:off x="696568" y="776224"/>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 cedeao</a:t>
              </a:r>
            </a:p>
          </p:txBody>
        </p:sp>
        <p:sp>
          <p:nvSpPr>
            <p:cNvPr id="112" name="Rectangle 2"/>
            <p:cNvSpPr txBox="1">
              <a:spLocks noChangeArrowheads="1"/>
            </p:cNvSpPr>
            <p:nvPr/>
          </p:nvSpPr>
          <p:spPr>
            <a:xfrm>
              <a:off x="1307415" y="1091961"/>
              <a:ext cx="1356420" cy="2225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1100" b="1" dirty="0" smtClean="0">
                  <a:solidFill>
                    <a:schemeClr val="bg1">
                      <a:lumMod val="95000"/>
                    </a:schemeClr>
                  </a:solidFill>
                  <a:effectLst>
                    <a:outerShdw blurRad="38100" dist="38100" dir="2700000" algn="tl">
                      <a:srgbClr val="000000"/>
                    </a:outerShdw>
                  </a:effectLst>
                  <a:latin typeface="Calisto MT" panose="02040603050505030304" pitchFamily="18" charset="0"/>
                </a:rPr>
                <a:t>INDICADORES</a:t>
              </a:r>
            </a:p>
          </p:txBody>
        </p:sp>
      </p:grpSp>
      <p:sp>
        <p:nvSpPr>
          <p:cNvPr id="56" name="TextBox 55"/>
          <p:cNvSpPr txBox="1"/>
          <p:nvPr/>
        </p:nvSpPr>
        <p:spPr>
          <a:xfrm>
            <a:off x="18207" y="7537819"/>
            <a:ext cx="5624210" cy="938719"/>
          </a:xfrm>
          <a:prstGeom prst="rect">
            <a:avLst/>
          </a:prstGeom>
          <a:noFill/>
        </p:spPr>
        <p:txBody>
          <a:bodyPr wrap="square" rtlCol="0">
            <a:spAutoFit/>
          </a:bodyPr>
          <a:lstStyle/>
          <a:p>
            <a:pPr algn="just"/>
            <a:r>
              <a:rPr lang="pt-PT" sz="1100" dirty="0" smtClean="0">
                <a:solidFill>
                  <a:schemeClr val="accent5">
                    <a:lumMod val="75000"/>
                  </a:schemeClr>
                </a:solidFill>
                <a:latin typeface="Arial Narrow" panose="020B0606020202030204" pitchFamily="34" charset="0"/>
              </a:rPr>
              <a:t>Indicadores de Fiscalidade nas Empresas para cada um dos 15 países </a:t>
            </a:r>
            <a:r>
              <a:rPr lang="pt-PT" sz="1100" dirty="0">
                <a:solidFill>
                  <a:schemeClr val="accent5">
                    <a:lumMod val="75000"/>
                  </a:schemeClr>
                </a:solidFill>
                <a:latin typeface="Arial Narrow" panose="020B0606020202030204" pitchFamily="34" charset="0"/>
              </a:rPr>
              <a:t>(Benim, Burkina Faso, Cabo Verde, Costa do Marfim, Gâmbia, Gana, Guiné Conacri, Guiné-Bissau, Libéria, Mali, Níger, Nigéria, Senegal, Serra Leoa e Togo)</a:t>
            </a:r>
            <a:r>
              <a:rPr lang="pt-PT" sz="1100" dirty="0" smtClean="0">
                <a:solidFill>
                  <a:schemeClr val="accent5">
                    <a:lumMod val="75000"/>
                  </a:schemeClr>
                </a:solidFill>
                <a:latin typeface="Arial Narrow" panose="020B0606020202030204" pitchFamily="34" charset="0"/>
              </a:rPr>
              <a:t> membros da Comunidade Económica dos Estados da África Ocidental – </a:t>
            </a:r>
            <a:r>
              <a:rPr lang="pt-PT" sz="1100" i="1" dirty="0" smtClean="0">
                <a:solidFill>
                  <a:schemeClr val="accent5">
                    <a:lumMod val="75000"/>
                  </a:schemeClr>
                </a:solidFill>
                <a:latin typeface="Arial Narrow" panose="020B0606020202030204" pitchFamily="34" charset="0"/>
              </a:rPr>
              <a:t>CEDEAO</a:t>
            </a:r>
            <a:r>
              <a:rPr lang="pt-PT" sz="1100" dirty="0" smtClean="0">
                <a:solidFill>
                  <a:schemeClr val="accent5">
                    <a:lumMod val="75000"/>
                  </a:schemeClr>
                </a:solidFill>
                <a:latin typeface="Arial Narrow" panose="020B0606020202030204" pitchFamily="34" charset="0"/>
              </a:rPr>
              <a:t>. Número de Taxas devidas anualmente; o tempo de duração de formalidades administrativas em horas e as Taxas , em percentagem, incidindo sobre o lucro das empresas. </a:t>
            </a:r>
            <a:endParaRPr lang="pt-PT" sz="1100" dirty="0">
              <a:solidFill>
                <a:schemeClr val="accent5">
                  <a:lumMod val="75000"/>
                </a:schemeClr>
              </a:solidFill>
              <a:latin typeface="Arial Narrow" panose="020B0606020202030204" pitchFamily="34" charset="0"/>
            </a:endParaRPr>
          </a:p>
        </p:txBody>
      </p:sp>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1251021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ight Triangle 107"/>
          <p:cNvSpPr/>
          <p:nvPr/>
        </p:nvSpPr>
        <p:spPr>
          <a:xfrm>
            <a:off x="296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pic>
        <p:nvPicPr>
          <p:cNvPr id="6" name="Imagem 81" descr="LOGO-Paises ecowas"/>
          <p:cNvPicPr>
            <a:picLocks noChangeAspect="1"/>
          </p:cNvPicPr>
          <p:nvPr/>
        </p:nvPicPr>
        <p:blipFill>
          <a:blip r:embed="rId3"/>
          <a:stretch>
            <a:fillRect/>
          </a:stretch>
        </p:blipFill>
        <p:spPr>
          <a:xfrm>
            <a:off x="810295" y="1731736"/>
            <a:ext cx="4911090" cy="4864735"/>
          </a:xfrm>
          <a:prstGeom prst="rect">
            <a:avLst/>
          </a:prstGeom>
        </p:spPr>
      </p:pic>
      <p:sp>
        <p:nvSpPr>
          <p:cNvPr id="9" name="Caixa de Texto 16"/>
          <p:cNvSpPr txBox="1"/>
          <p:nvPr/>
        </p:nvSpPr>
        <p:spPr>
          <a:xfrm>
            <a:off x="730562" y="1394704"/>
            <a:ext cx="1807925" cy="656590"/>
          </a:xfrm>
          <a:prstGeom prst="rect">
            <a:avLst/>
          </a:prstGeom>
          <a:noFill/>
        </p:spPr>
        <p:txBody>
          <a:bodyPr wrap="square" rtlCol="0">
            <a:spAutoFit/>
          </a:bodyPr>
          <a:lstStyle/>
          <a:p>
            <a:pPr>
              <a:lnSpc>
                <a:spcPts val="1100"/>
              </a:lnSpc>
            </a:pPr>
            <a:r>
              <a:rPr lang="pt-PT" sz="1100" i="1" dirty="0">
                <a:solidFill>
                  <a:schemeClr val="accent5">
                    <a:lumMod val="75000"/>
                  </a:schemeClr>
                </a:solidFill>
                <a:latin typeface="Arial Narrow" panose="020B0606020202030204" pitchFamily="34" charset="0"/>
              </a:rPr>
              <a:t>Assinantes de Internet móvel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assinantes: 34,0%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População coberta: 30,0%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Diferença de utilização:36,0%</a:t>
            </a:r>
          </a:p>
        </p:txBody>
      </p:sp>
      <p:cxnSp>
        <p:nvCxnSpPr>
          <p:cNvPr id="15" name="Straight Connector 14"/>
          <p:cNvCxnSpPr>
            <a:stCxn id="71" idx="2"/>
          </p:cNvCxnSpPr>
          <p:nvPr/>
        </p:nvCxnSpPr>
        <p:spPr>
          <a:xfrm>
            <a:off x="952650" y="2725103"/>
            <a:ext cx="1118549" cy="418074"/>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2"/>
          </p:cNvCxnSpPr>
          <p:nvPr/>
        </p:nvCxnSpPr>
        <p:spPr>
          <a:xfrm>
            <a:off x="1634525" y="2051294"/>
            <a:ext cx="903962" cy="715795"/>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978651" y="1813485"/>
            <a:ext cx="1068939" cy="953604"/>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765239" y="3354160"/>
            <a:ext cx="230768" cy="424259"/>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898527" y="5635709"/>
            <a:ext cx="792089" cy="878766"/>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10295" y="5006366"/>
            <a:ext cx="1142604" cy="53034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818407" y="5382215"/>
            <a:ext cx="529794" cy="817806"/>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94271" y="4422468"/>
            <a:ext cx="1008112" cy="7894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490326" y="2767089"/>
            <a:ext cx="1023349" cy="480604"/>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4513120" y="5002857"/>
            <a:ext cx="428876" cy="26868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4310053" y="5296562"/>
            <a:ext cx="1203622" cy="456689"/>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3656187" y="5598433"/>
            <a:ext cx="1578737" cy="916042"/>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30562" y="3590373"/>
            <a:ext cx="885157" cy="208786"/>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114552" y="1784886"/>
            <a:ext cx="288032" cy="88674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4" name="Caixa de Texto 37"/>
          <p:cNvSpPr txBox="1"/>
          <p:nvPr/>
        </p:nvSpPr>
        <p:spPr>
          <a:xfrm rot="-2460000">
            <a:off x="4045793" y="2154890"/>
            <a:ext cx="792088"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Serra Leoa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65" name="Caixa de Texto 37"/>
          <p:cNvSpPr txBox="1"/>
          <p:nvPr/>
        </p:nvSpPr>
        <p:spPr>
          <a:xfrm rot="-6540000">
            <a:off x="2893183" y="2109288"/>
            <a:ext cx="496569"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Togo</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66" name="Caixa de Texto 37"/>
          <p:cNvSpPr txBox="1"/>
          <p:nvPr/>
        </p:nvSpPr>
        <p:spPr>
          <a:xfrm rot="-1560000">
            <a:off x="4656654" y="2840124"/>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Senegal</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67" name="Caixa de Texto 37"/>
          <p:cNvSpPr txBox="1"/>
          <p:nvPr/>
        </p:nvSpPr>
        <p:spPr>
          <a:xfrm rot="-3720000">
            <a:off x="4550386" y="3372605"/>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Nigéria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0" name="Caixa de Texto 37"/>
          <p:cNvSpPr txBox="1"/>
          <p:nvPr/>
        </p:nvSpPr>
        <p:spPr>
          <a:xfrm rot="-420000">
            <a:off x="5184818" y="4430753"/>
            <a:ext cx="4451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Níger</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5" name="Caixa de Texto 37"/>
          <p:cNvSpPr txBox="1"/>
          <p:nvPr/>
        </p:nvSpPr>
        <p:spPr>
          <a:xfrm rot="1980000">
            <a:off x="4618583" y="5008844"/>
            <a:ext cx="416715"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Mali</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9" name="Caixa de Texto 37"/>
          <p:cNvSpPr txBox="1"/>
          <p:nvPr/>
        </p:nvSpPr>
        <p:spPr>
          <a:xfrm rot="1380000">
            <a:off x="4878647" y="5443538"/>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Libéria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84" name="Caixa de Texto 37"/>
          <p:cNvSpPr txBox="1"/>
          <p:nvPr/>
        </p:nvSpPr>
        <p:spPr>
          <a:xfrm rot="1800000">
            <a:off x="4197126" y="5940848"/>
            <a:ext cx="812236"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Guiné  Bissau</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86" name="Caixa de Texto 37"/>
          <p:cNvSpPr txBox="1"/>
          <p:nvPr/>
        </p:nvSpPr>
        <p:spPr>
          <a:xfrm rot="2880000">
            <a:off x="2991368" y="5898736"/>
            <a:ext cx="812236"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Guiné  Conacri</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88" name="Caixa de Texto 37"/>
          <p:cNvSpPr txBox="1"/>
          <p:nvPr/>
        </p:nvSpPr>
        <p:spPr>
          <a:xfrm rot="-3480000">
            <a:off x="1775576" y="5553941"/>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Gana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90" name="Caixa de Texto 37"/>
          <p:cNvSpPr txBox="1"/>
          <p:nvPr/>
        </p:nvSpPr>
        <p:spPr>
          <a:xfrm rot="-1500000">
            <a:off x="983818" y="5118363"/>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Gâmbia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95" name="Caixa de Texto 37"/>
          <p:cNvSpPr txBox="1"/>
          <p:nvPr/>
        </p:nvSpPr>
        <p:spPr>
          <a:xfrm rot="-180000">
            <a:off x="845165" y="4274649"/>
            <a:ext cx="743741"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Cõte d’Ivoire</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97" name="Caixa de Texto 37"/>
          <p:cNvSpPr txBox="1"/>
          <p:nvPr/>
        </p:nvSpPr>
        <p:spPr>
          <a:xfrm rot="720000">
            <a:off x="941174" y="3541940"/>
            <a:ext cx="743741"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Burkina Faso</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01" name="Caixa de Texto 37"/>
          <p:cNvSpPr txBox="1"/>
          <p:nvPr/>
        </p:nvSpPr>
        <p:spPr>
          <a:xfrm rot="1200000">
            <a:off x="1436134" y="2800500"/>
            <a:ext cx="452884"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Benin</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07" name="Caixa de Texto 37"/>
          <p:cNvSpPr txBox="1"/>
          <p:nvPr/>
        </p:nvSpPr>
        <p:spPr>
          <a:xfrm rot="2220000">
            <a:off x="1874919" y="2297146"/>
            <a:ext cx="743741"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Cabo Verde</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pic>
        <p:nvPicPr>
          <p:cNvPr id="110" name="Picture 1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255" y="90389"/>
            <a:ext cx="2677325" cy="559804"/>
          </a:xfrm>
          <a:prstGeom prst="rect">
            <a:avLst/>
          </a:prstGeom>
        </p:spPr>
      </p:pic>
      <p:sp>
        <p:nvSpPr>
          <p:cNvPr id="55" name="Caixa de Texto 16"/>
          <p:cNvSpPr txBox="1"/>
          <p:nvPr/>
        </p:nvSpPr>
        <p:spPr>
          <a:xfrm>
            <a:off x="2530762" y="1026493"/>
            <a:ext cx="1807925" cy="769441"/>
          </a:xfrm>
          <a:prstGeom prst="rect">
            <a:avLst/>
          </a:prstGeom>
          <a:noFill/>
        </p:spPr>
        <p:txBody>
          <a:bodyPr wrap="square" rtlCol="0">
            <a:spAutoFit/>
          </a:bodyPr>
          <a:lstStyle/>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Assinantes de Internet móvel:</a:t>
            </a:r>
          </a:p>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assinantes : 24,0%</a:t>
            </a:r>
          </a:p>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População coberta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16,0%</a:t>
            </a:r>
          </a:p>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Diferença de utilização:60,0%</a:t>
            </a:r>
          </a:p>
        </p:txBody>
      </p:sp>
      <p:sp>
        <p:nvSpPr>
          <p:cNvPr id="57" name="Caixa de Texto 16"/>
          <p:cNvSpPr txBox="1"/>
          <p:nvPr/>
        </p:nvSpPr>
        <p:spPr>
          <a:xfrm>
            <a:off x="4330962" y="1087453"/>
            <a:ext cx="1807925" cy="769441"/>
          </a:xfrm>
          <a:prstGeom prst="rect">
            <a:avLst/>
          </a:prstGeom>
          <a:noFill/>
        </p:spPr>
        <p:txBody>
          <a:bodyPr wrap="square" rtlCol="0">
            <a:spAutoFit/>
          </a:bodyPr>
          <a:lstStyle/>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Assinantes de Internet móvel:</a:t>
            </a:r>
          </a:p>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assinantes : 24,0%</a:t>
            </a:r>
          </a:p>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População coberta: 16,0%</a:t>
            </a:r>
          </a:p>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Diferença de utilização:60,0%</a:t>
            </a:r>
          </a:p>
        </p:txBody>
      </p:sp>
      <p:sp>
        <p:nvSpPr>
          <p:cNvPr id="59" name="Caixa de Texto 16"/>
          <p:cNvSpPr txBox="1"/>
          <p:nvPr/>
        </p:nvSpPr>
        <p:spPr>
          <a:xfrm>
            <a:off x="4763010" y="2023557"/>
            <a:ext cx="1807925" cy="769441"/>
          </a:xfrm>
          <a:prstGeom prst="rect">
            <a:avLst/>
          </a:prstGeom>
          <a:noFill/>
        </p:spPr>
        <p:txBody>
          <a:bodyPr wrap="square" rtlCol="0">
            <a:spAutoFit/>
          </a:bodyPr>
          <a:lstStyle/>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Assinantes de Internet móvel:</a:t>
            </a:r>
          </a:p>
          <a:p>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assinantes : 28,0%</a:t>
            </a:r>
          </a:p>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População coberta: 22,0%</a:t>
            </a:r>
          </a:p>
          <a:p>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Diferença de utilização:50,0%</a:t>
            </a:r>
          </a:p>
        </p:txBody>
      </p:sp>
      <p:sp>
        <p:nvSpPr>
          <p:cNvPr id="61" name="Caixa de Texto 16"/>
          <p:cNvSpPr txBox="1"/>
          <p:nvPr/>
        </p:nvSpPr>
        <p:spPr>
          <a:xfrm>
            <a:off x="4941994" y="3058125"/>
            <a:ext cx="1844965" cy="769441"/>
          </a:xfrm>
          <a:prstGeom prst="rect">
            <a:avLst/>
          </a:prstGeom>
          <a:noFill/>
        </p:spPr>
        <p:txBody>
          <a:bodyPr wrap="square" rtlCol="0">
            <a:spAutoFit/>
          </a:bodyPr>
          <a:lstStyle/>
          <a:p>
            <a:r>
              <a:rPr lang="pt-PT" altLang="en-US" sz="1100" dirty="0" smtClean="0">
                <a:solidFill>
                  <a:srgbClr val="3EA4BA"/>
                </a:solidFill>
                <a:latin typeface="Arial Narrow" panose="020B0606020202030204" pitchFamily="34" charset="0"/>
                <a:cs typeface="Arial Narrow" panose="020B0606020202030204" pitchFamily="34" charset="0"/>
                <a:sym typeface="+mn-ea"/>
              </a:rPr>
              <a:t>Assinantes de Internet móvel:</a:t>
            </a:r>
          </a:p>
          <a:p>
            <a:r>
              <a:rPr lang="pt-PT" altLang="en-US" sz="1100" dirty="0" smtClean="0">
                <a:solidFill>
                  <a:srgbClr val="3EA4BA"/>
                </a:solidFill>
                <a:latin typeface="Arial Narrow" panose="020B0606020202030204" pitchFamily="34" charset="0"/>
                <a:cs typeface="Arial Narrow" panose="020B0606020202030204" pitchFamily="34" charset="0"/>
                <a:sym typeface="+mn-ea"/>
              </a:rPr>
              <a:t>» Nº de assinantes : 29,0%</a:t>
            </a:r>
          </a:p>
          <a:p>
            <a:r>
              <a:rPr lang="pt-PT" altLang="en-US" sz="1100" dirty="0">
                <a:solidFill>
                  <a:srgbClr val="3EA4BA"/>
                </a:solidFill>
                <a:latin typeface="Arial Narrow" panose="020B0606020202030204" pitchFamily="34" charset="0"/>
                <a:cs typeface="Arial Narrow" panose="020B0606020202030204" pitchFamily="34" charset="0"/>
                <a:sym typeface="+mn-ea"/>
              </a:rPr>
              <a:t>» </a:t>
            </a:r>
            <a:r>
              <a:rPr lang="pt-PT" altLang="en-US" sz="1100" dirty="0" smtClean="0">
                <a:solidFill>
                  <a:srgbClr val="3EA4BA"/>
                </a:solidFill>
                <a:latin typeface="Arial Narrow" panose="020B0606020202030204" pitchFamily="34" charset="0"/>
                <a:cs typeface="Arial Narrow" panose="020B0606020202030204" pitchFamily="34" charset="0"/>
                <a:sym typeface="+mn-ea"/>
              </a:rPr>
              <a:t>População coberta: 41,0%</a:t>
            </a:r>
          </a:p>
          <a:p>
            <a:r>
              <a:rPr lang="pt-PT" altLang="en-US" sz="1100" dirty="0">
                <a:solidFill>
                  <a:srgbClr val="3EA4BA"/>
                </a:solidFill>
                <a:latin typeface="Arial Narrow" panose="020B0606020202030204" pitchFamily="34" charset="0"/>
                <a:cs typeface="Arial Narrow" panose="020B0606020202030204" pitchFamily="34" charset="0"/>
                <a:sym typeface="+mn-ea"/>
              </a:rPr>
              <a:t>» </a:t>
            </a:r>
            <a:r>
              <a:rPr lang="pt-PT" altLang="en-US" sz="1100" dirty="0" smtClean="0">
                <a:solidFill>
                  <a:srgbClr val="3EA4BA"/>
                </a:solidFill>
                <a:latin typeface="Arial Narrow" panose="020B0606020202030204" pitchFamily="34" charset="0"/>
                <a:cs typeface="Arial Narrow" panose="020B0606020202030204" pitchFamily="34" charset="0"/>
                <a:sym typeface="+mn-ea"/>
              </a:rPr>
              <a:t>Diferença de utilização:30,0%</a:t>
            </a:r>
          </a:p>
        </p:txBody>
      </p:sp>
      <p:sp>
        <p:nvSpPr>
          <p:cNvPr id="71" name="Caixa de Texto 16"/>
          <p:cNvSpPr txBox="1"/>
          <p:nvPr/>
        </p:nvSpPr>
        <p:spPr>
          <a:xfrm>
            <a:off x="48687" y="2068513"/>
            <a:ext cx="180792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Assinantes de Internet móvel:</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assinantes : 24,0%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População coberta: 23,0%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Diferença de utilização:53,0%</a:t>
            </a:r>
          </a:p>
        </p:txBody>
      </p:sp>
      <p:sp>
        <p:nvSpPr>
          <p:cNvPr id="74" name="Caixa de Texto 16"/>
          <p:cNvSpPr txBox="1"/>
          <p:nvPr/>
        </p:nvSpPr>
        <p:spPr>
          <a:xfrm>
            <a:off x="6395" y="2974901"/>
            <a:ext cx="180792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Assinantes de Internet móvel:</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assinantes : 21,0%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População coberta: 44,0%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Diferença de utilização:35,0%</a:t>
            </a:r>
          </a:p>
        </p:txBody>
      </p:sp>
      <p:sp>
        <p:nvSpPr>
          <p:cNvPr id="78" name="Caixa de Texto 16"/>
          <p:cNvSpPr txBox="1"/>
          <p:nvPr/>
        </p:nvSpPr>
        <p:spPr>
          <a:xfrm>
            <a:off x="18207" y="4501411"/>
            <a:ext cx="180792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Assinantes de Internet móvel:</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assinantes : 26,0%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População coberta: 69,0%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Diferença de utilização:6,0%</a:t>
            </a:r>
          </a:p>
        </p:txBody>
      </p:sp>
      <p:sp>
        <p:nvSpPr>
          <p:cNvPr id="80" name="Caixa de Texto 16"/>
          <p:cNvSpPr txBox="1"/>
          <p:nvPr/>
        </p:nvSpPr>
        <p:spPr>
          <a:xfrm>
            <a:off x="882303" y="6248271"/>
            <a:ext cx="180792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Assinantes de Internet móvel:</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assinantes : 33,0%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População coberta: 52,0%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Diferença de utilização:15,0%</a:t>
            </a:r>
          </a:p>
        </p:txBody>
      </p:sp>
      <p:sp>
        <p:nvSpPr>
          <p:cNvPr id="82" name="Caixa de Texto 16"/>
          <p:cNvSpPr txBox="1"/>
          <p:nvPr/>
        </p:nvSpPr>
        <p:spPr>
          <a:xfrm>
            <a:off x="18207" y="5543431"/>
            <a:ext cx="1928976"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Assinantes de Internet móvel:</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assinantes : 16,0%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População coberta: 42,0%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Diferença de utilização:42,0%</a:t>
            </a:r>
          </a:p>
        </p:txBody>
      </p:sp>
      <p:sp>
        <p:nvSpPr>
          <p:cNvPr id="91" name="Caixa de Texto 16"/>
          <p:cNvSpPr txBox="1"/>
          <p:nvPr/>
        </p:nvSpPr>
        <p:spPr>
          <a:xfrm>
            <a:off x="2818794" y="6560061"/>
            <a:ext cx="180792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Assinantes de Internet móvel:</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assinantes : 18,0%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População coberta: 18,0%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Diferença de utilização:64,0%</a:t>
            </a:r>
          </a:p>
        </p:txBody>
      </p:sp>
      <p:sp>
        <p:nvSpPr>
          <p:cNvPr id="94" name="Caixa de Texto 16"/>
          <p:cNvSpPr txBox="1"/>
          <p:nvPr/>
        </p:nvSpPr>
        <p:spPr>
          <a:xfrm>
            <a:off x="4691002" y="6513443"/>
            <a:ext cx="1879933"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Assinantes de Internet móvel:</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assinantes : 10,0%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População coberta: 27,0%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Diferença de utilização:62,0%</a:t>
            </a:r>
          </a:p>
        </p:txBody>
      </p:sp>
      <p:sp>
        <p:nvSpPr>
          <p:cNvPr id="98" name="Caixa de Texto 16"/>
          <p:cNvSpPr txBox="1"/>
          <p:nvPr/>
        </p:nvSpPr>
        <p:spPr>
          <a:xfrm>
            <a:off x="4843402" y="5710307"/>
            <a:ext cx="1853347"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Assinantes de Internet móvel:</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assinantes : 12,0%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População coberta: 37,0%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Diferença de utilização:51,0%</a:t>
            </a:r>
          </a:p>
        </p:txBody>
      </p:sp>
      <p:sp>
        <p:nvSpPr>
          <p:cNvPr id="100" name="Caixa de Texto 16"/>
          <p:cNvSpPr txBox="1"/>
          <p:nvPr/>
        </p:nvSpPr>
        <p:spPr>
          <a:xfrm>
            <a:off x="4903483" y="4823351"/>
            <a:ext cx="1827279"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Assinantes de Internet móvel:</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assinantes : 23,0%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População coberta: 13,0%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Diferença de utilização:64,0%</a:t>
            </a:r>
          </a:p>
        </p:txBody>
      </p:sp>
      <p:sp>
        <p:nvSpPr>
          <p:cNvPr id="102" name="Caixa de Texto 16"/>
          <p:cNvSpPr txBox="1"/>
          <p:nvPr/>
        </p:nvSpPr>
        <p:spPr>
          <a:xfrm>
            <a:off x="4907427" y="3783995"/>
            <a:ext cx="1810951"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Assinantes de Internet móvel:</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Nº de assinantes : 11,0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População coberta: 7,0</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Diferença de utilização:82,0%</a:t>
            </a:r>
          </a:p>
        </p:txBody>
      </p:sp>
      <p:cxnSp>
        <p:nvCxnSpPr>
          <p:cNvPr id="103" name="Straight Connector 102"/>
          <p:cNvCxnSpPr/>
          <p:nvPr/>
        </p:nvCxnSpPr>
        <p:spPr>
          <a:xfrm flipH="1">
            <a:off x="4755499" y="4399821"/>
            <a:ext cx="1167364" cy="120564"/>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5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8</a:t>
            </a:fld>
            <a:endParaRPr lang="fr-FR" altLang="pt-PT" sz="800" b="1" i="1" u="sng" dirty="0" smtClean="0">
              <a:solidFill>
                <a:srgbClr val="00B4B2"/>
              </a:solidFill>
            </a:endParaRPr>
          </a:p>
        </p:txBody>
      </p:sp>
      <p:grpSp>
        <p:nvGrpSpPr>
          <p:cNvPr id="58" name="Group 57"/>
          <p:cNvGrpSpPr/>
          <p:nvPr/>
        </p:nvGrpSpPr>
        <p:grpSpPr>
          <a:xfrm>
            <a:off x="696568" y="666453"/>
            <a:ext cx="1985935" cy="538301"/>
            <a:chOff x="696568" y="776224"/>
            <a:chExt cx="1985935" cy="538301"/>
          </a:xfrm>
        </p:grpSpPr>
        <p:sp>
          <p:nvSpPr>
            <p:cNvPr id="62" name="Rectangle 2"/>
            <p:cNvSpPr txBox="1">
              <a:spLocks noChangeArrowheads="1"/>
            </p:cNvSpPr>
            <p:nvPr/>
          </p:nvSpPr>
          <p:spPr>
            <a:xfrm>
              <a:off x="696568" y="776224"/>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 cedeao</a:t>
              </a:r>
            </a:p>
          </p:txBody>
        </p:sp>
        <p:sp>
          <p:nvSpPr>
            <p:cNvPr id="63" name="Rectangle 2"/>
            <p:cNvSpPr txBox="1">
              <a:spLocks noChangeArrowheads="1"/>
            </p:cNvSpPr>
            <p:nvPr/>
          </p:nvSpPr>
          <p:spPr>
            <a:xfrm>
              <a:off x="1307415" y="1091961"/>
              <a:ext cx="1356420" cy="2225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1100" b="1" dirty="0" smtClean="0">
                  <a:solidFill>
                    <a:schemeClr val="bg1">
                      <a:lumMod val="95000"/>
                    </a:schemeClr>
                  </a:solidFill>
                  <a:effectLst>
                    <a:outerShdw blurRad="38100" dist="38100" dir="2700000" algn="tl">
                      <a:srgbClr val="000000"/>
                    </a:outerShdw>
                  </a:effectLst>
                  <a:latin typeface="Calisto MT" panose="02040603050505030304" pitchFamily="18" charset="0"/>
                </a:rPr>
                <a:t>INDICADORES</a:t>
              </a:r>
            </a:p>
          </p:txBody>
        </p:sp>
      </p:grpSp>
      <p:sp>
        <p:nvSpPr>
          <p:cNvPr id="68" name="TextBox 67"/>
          <p:cNvSpPr txBox="1"/>
          <p:nvPr/>
        </p:nvSpPr>
        <p:spPr>
          <a:xfrm>
            <a:off x="18206" y="7160221"/>
            <a:ext cx="6552729" cy="1477328"/>
          </a:xfrm>
          <a:prstGeom prst="rect">
            <a:avLst/>
          </a:prstGeom>
          <a:noFill/>
        </p:spPr>
        <p:txBody>
          <a:bodyPr wrap="square" rtlCol="0">
            <a:spAutoFit/>
          </a:bodyPr>
          <a:lstStyle/>
          <a:p>
            <a:pPr algn="just">
              <a:lnSpc>
                <a:spcPts val="12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rPr>
              <a:t>Durante os últimos anos, a população da África Ocidental registou um forte crescimento, passando de 70 milhões de habitantes para 400 milhões entre 1950 e 2020. No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rPr>
              <a:t>final do </a:t>
            </a:r>
            <a:r>
              <a:rPr lang="pt-PT" altLang="en-US" sz="1100" dirty="0">
                <a:solidFill>
                  <a:schemeClr val="accent5">
                    <a:lumMod val="75000"/>
                  </a:schemeClr>
                </a:solidFill>
                <a:latin typeface="Arial Narrow" panose="020B0606020202030204" pitchFamily="34" charset="0"/>
                <a:cs typeface="Arial Narrow" panose="020B0606020202030204" pitchFamily="34" charset="0"/>
              </a:rPr>
              <a:t>ano de 2014, representava cerca de 40% da população da África Subsaariana. De acordo com as projeções das Nações Unidas, a população da África Ocidental deverá atingir aos 550 ou 600 milhões de habitantes em 2050, sendo a região cuja população é a mais jovem do mundo. Além disso, com cerca de 5% da população mundial e com uma área superior a 40% da África Subsaariana, a África Ocidental é a mais densamente povoada do continente. Na região da CEDEAO, o número de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rPr>
              <a:t>utilizadores da Internet </a:t>
            </a:r>
            <a:r>
              <a:rPr lang="pt-PT" altLang="en-US" sz="1100" dirty="0">
                <a:solidFill>
                  <a:schemeClr val="accent5">
                    <a:lumMod val="75000"/>
                  </a:schemeClr>
                </a:solidFill>
                <a:latin typeface="Arial Narrow" panose="020B0606020202030204" pitchFamily="34" charset="0"/>
                <a:cs typeface="Arial Narrow" panose="020B0606020202030204" pitchFamily="34" charset="0"/>
              </a:rPr>
              <a:t>aumentou de 452.000 em 2000 para </a:t>
            </a:r>
            <a:r>
              <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rPr>
              <a:t>188.423.476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Utilizadores em 2021. É apresentado o Nº de assinantes de Internet móvel; a Taxa da população coberta e a diferença de utilização.</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gn="just">
              <a:lnSpc>
                <a:spcPts val="1200"/>
              </a:lnSpc>
            </a:pP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pic>
        <p:nvPicPr>
          <p:cNvPr id="69" name="Picture 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2713138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ight Triangle 107"/>
          <p:cNvSpPr/>
          <p:nvPr/>
        </p:nvSpPr>
        <p:spPr>
          <a:xfrm>
            <a:off x="296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pic>
        <p:nvPicPr>
          <p:cNvPr id="6" name="Imagem 81" descr="LOGO-Paises ecowas"/>
          <p:cNvPicPr>
            <a:picLocks noChangeAspect="1"/>
          </p:cNvPicPr>
          <p:nvPr/>
        </p:nvPicPr>
        <p:blipFill>
          <a:blip r:embed="rId3"/>
          <a:stretch>
            <a:fillRect/>
          </a:stretch>
        </p:blipFill>
        <p:spPr>
          <a:xfrm>
            <a:off x="810295" y="1518242"/>
            <a:ext cx="4911090" cy="4864735"/>
          </a:xfrm>
          <a:prstGeom prst="rect">
            <a:avLst/>
          </a:prstGeom>
        </p:spPr>
      </p:pic>
      <p:sp>
        <p:nvSpPr>
          <p:cNvPr id="9" name="Caixa de Texto 16"/>
          <p:cNvSpPr txBox="1"/>
          <p:nvPr/>
        </p:nvSpPr>
        <p:spPr>
          <a:xfrm>
            <a:off x="306238" y="1181210"/>
            <a:ext cx="2282905" cy="656590"/>
          </a:xfrm>
          <a:prstGeom prst="rect">
            <a:avLst/>
          </a:prstGeom>
          <a:noFill/>
        </p:spPr>
        <p:txBody>
          <a:bodyPr wrap="square" rtlCol="0">
            <a:spAutoFit/>
          </a:bodyPr>
          <a:lstStyle/>
          <a:p>
            <a:pPr>
              <a:lnSpc>
                <a:spcPts val="1100"/>
              </a:lnSpc>
            </a:pPr>
            <a:r>
              <a:rPr lang="pt-PT" sz="1100" i="1" dirty="0" smtClean="0">
                <a:solidFill>
                  <a:schemeClr val="accent5">
                    <a:lumMod val="75000"/>
                  </a:schemeClr>
                </a:solidFill>
                <a:latin typeface="Arial Narrow" panose="020B0606020202030204" pitchFamily="34" charset="0"/>
              </a:rPr>
              <a:t>Comércio Internacional</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Importação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1100" dirty="0" smtClean="0">
                <a:solidFill>
                  <a:schemeClr val="accent5">
                    <a:lumMod val="75000"/>
                  </a:schemeClr>
                </a:solidFill>
                <a:latin typeface="Arial Narrow" panose="020B0606020202030204" pitchFamily="34" charset="0"/>
              </a:rPr>
              <a:t>1.398.861.219,33</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Exportação</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1100" dirty="0">
                <a:solidFill>
                  <a:schemeClr val="accent5">
                    <a:lumMod val="75000"/>
                  </a:schemeClr>
                </a:solidFill>
                <a:latin typeface="Arial Narrow" panose="020B0606020202030204" pitchFamily="34" charset="0"/>
              </a:rPr>
              <a:t> </a:t>
            </a:r>
            <a:r>
              <a:rPr lang="pt-PT" sz="1100" dirty="0" smtClean="0">
                <a:solidFill>
                  <a:schemeClr val="accent5">
                    <a:lumMod val="75000"/>
                  </a:schemeClr>
                </a:solidFill>
                <a:latin typeface="Arial Narrow" panose="020B0606020202030204" pitchFamily="34" charset="0"/>
              </a:rPr>
              <a:t>1.063.973</a:t>
            </a:r>
            <a:r>
              <a:rPr lang="pt-PT" sz="1100" dirty="0">
                <a:solidFill>
                  <a:schemeClr val="accent5">
                    <a:lumMod val="75000"/>
                  </a:schemeClr>
                </a:solidFill>
                <a:latin typeface="Arial Narrow" panose="020B0606020202030204" pitchFamily="34" charset="0"/>
              </a:rPr>
              <a:t>.</a:t>
            </a:r>
            <a:r>
              <a:rPr lang="pt-PT" sz="1100" dirty="0" smtClean="0">
                <a:solidFill>
                  <a:schemeClr val="accent5">
                    <a:lumMod val="75000"/>
                  </a:schemeClr>
                </a:solidFill>
                <a:latin typeface="Arial Narrow" panose="020B0606020202030204" pitchFamily="34" charset="0"/>
              </a:rPr>
              <a:t>967,75</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Comércio (% do PIB):</a:t>
            </a:r>
            <a:r>
              <a:rPr lang="pt-PT" sz="1100" dirty="0" smtClean="0">
                <a:solidFill>
                  <a:schemeClr val="accent5">
                    <a:lumMod val="75000"/>
                  </a:schemeClr>
                </a:solidFill>
                <a:latin typeface="Arial Narrow" panose="020B0606020202030204" pitchFamily="34" charset="0"/>
              </a:rPr>
              <a:t>115,9</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p:txBody>
      </p:sp>
      <p:cxnSp>
        <p:nvCxnSpPr>
          <p:cNvPr id="15" name="Straight Connector 14"/>
          <p:cNvCxnSpPr>
            <a:stCxn id="71" idx="2"/>
          </p:cNvCxnSpPr>
          <p:nvPr/>
        </p:nvCxnSpPr>
        <p:spPr>
          <a:xfrm>
            <a:off x="1105947" y="2511609"/>
            <a:ext cx="965252" cy="418074"/>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66380" y="1848256"/>
            <a:ext cx="1044115" cy="715795"/>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978651" y="1599991"/>
            <a:ext cx="1068939" cy="953604"/>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1" idx="2"/>
          </p:cNvCxnSpPr>
          <p:nvPr/>
        </p:nvCxnSpPr>
        <p:spPr>
          <a:xfrm flipH="1">
            <a:off x="4801038" y="3618781"/>
            <a:ext cx="878750" cy="126444"/>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898528" y="5422215"/>
            <a:ext cx="87247" cy="878766"/>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10295" y="4792872"/>
            <a:ext cx="1142604" cy="53034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952899" y="5168721"/>
            <a:ext cx="395302" cy="977062"/>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94271" y="4208974"/>
            <a:ext cx="1008112" cy="7894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490326" y="2553595"/>
            <a:ext cx="1023349" cy="480604"/>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00" idx="1"/>
          </p:cNvCxnSpPr>
          <p:nvPr/>
        </p:nvCxnSpPr>
        <p:spPr>
          <a:xfrm flipH="1" flipV="1">
            <a:off x="4513122" y="4789364"/>
            <a:ext cx="246768" cy="51528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4122663" y="5183961"/>
            <a:ext cx="604895" cy="411912"/>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3656188" y="5384939"/>
            <a:ext cx="856932" cy="916042"/>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30562" y="3376879"/>
            <a:ext cx="885157" cy="208786"/>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114552" y="1571392"/>
            <a:ext cx="288032" cy="886743"/>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4" name="Caixa de Texto 37"/>
          <p:cNvSpPr txBox="1"/>
          <p:nvPr/>
        </p:nvSpPr>
        <p:spPr>
          <a:xfrm rot="-2460000">
            <a:off x="4045793" y="1941396"/>
            <a:ext cx="792088"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Serra Leoa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65" name="Caixa de Texto 37"/>
          <p:cNvSpPr txBox="1"/>
          <p:nvPr/>
        </p:nvSpPr>
        <p:spPr>
          <a:xfrm rot="-6540000">
            <a:off x="2893183" y="1895794"/>
            <a:ext cx="496569"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Togo</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66" name="Caixa de Texto 37"/>
          <p:cNvSpPr txBox="1"/>
          <p:nvPr/>
        </p:nvSpPr>
        <p:spPr>
          <a:xfrm rot="-1440000">
            <a:off x="4656654" y="2626630"/>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Senegal</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67" name="Caixa de Texto 37"/>
          <p:cNvSpPr txBox="1"/>
          <p:nvPr/>
        </p:nvSpPr>
        <p:spPr>
          <a:xfrm rot="-300000">
            <a:off x="5309729" y="3617207"/>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Nigéria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0" name="Caixa de Texto 37"/>
          <p:cNvSpPr txBox="1"/>
          <p:nvPr/>
        </p:nvSpPr>
        <p:spPr>
          <a:xfrm rot="540000">
            <a:off x="5226149" y="4098115"/>
            <a:ext cx="4451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Níger</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5" name="Caixa de Texto 37"/>
          <p:cNvSpPr txBox="1"/>
          <p:nvPr/>
        </p:nvSpPr>
        <p:spPr>
          <a:xfrm rot="3720000">
            <a:off x="4505813" y="4935737"/>
            <a:ext cx="416715"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Mali</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9" name="Caixa de Texto 37"/>
          <p:cNvSpPr txBox="1"/>
          <p:nvPr/>
        </p:nvSpPr>
        <p:spPr>
          <a:xfrm rot="2160000">
            <a:off x="4226779" y="5254600"/>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Libéria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84" name="Caixa de Texto 37"/>
          <p:cNvSpPr txBox="1"/>
          <p:nvPr/>
        </p:nvSpPr>
        <p:spPr>
          <a:xfrm rot="2880000">
            <a:off x="3786884" y="5719734"/>
            <a:ext cx="812236"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Guiné  Bissau</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86" name="Caixa de Texto 37"/>
          <p:cNvSpPr txBox="1"/>
          <p:nvPr/>
        </p:nvSpPr>
        <p:spPr>
          <a:xfrm rot="5040000">
            <a:off x="2622090" y="5788905"/>
            <a:ext cx="812236"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Guiné  Conacri</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88" name="Caixa de Texto 37"/>
          <p:cNvSpPr txBox="1"/>
          <p:nvPr/>
        </p:nvSpPr>
        <p:spPr>
          <a:xfrm rot="-4020000">
            <a:off x="1869785" y="5340447"/>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Gana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90" name="Caixa de Texto 37"/>
          <p:cNvSpPr txBox="1"/>
          <p:nvPr/>
        </p:nvSpPr>
        <p:spPr>
          <a:xfrm rot="-1500000">
            <a:off x="983818" y="4904869"/>
            <a:ext cx="597792"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Gâmbia</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95" name="Caixa de Texto 37"/>
          <p:cNvSpPr txBox="1"/>
          <p:nvPr/>
        </p:nvSpPr>
        <p:spPr>
          <a:xfrm rot="-180000">
            <a:off x="845165" y="4061155"/>
            <a:ext cx="743741"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Cõte d’Ivoire</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97" name="Caixa de Texto 37"/>
          <p:cNvSpPr txBox="1"/>
          <p:nvPr/>
        </p:nvSpPr>
        <p:spPr>
          <a:xfrm rot="720000">
            <a:off x="941174" y="3328446"/>
            <a:ext cx="743741"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Burkina Faso</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01" name="Caixa de Texto 37"/>
          <p:cNvSpPr txBox="1"/>
          <p:nvPr/>
        </p:nvSpPr>
        <p:spPr>
          <a:xfrm rot="1200000">
            <a:off x="1436134" y="2587006"/>
            <a:ext cx="452884"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Benin</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07" name="Caixa de Texto 37"/>
          <p:cNvSpPr txBox="1"/>
          <p:nvPr/>
        </p:nvSpPr>
        <p:spPr>
          <a:xfrm rot="2040000">
            <a:off x="1844439" y="2083652"/>
            <a:ext cx="743741" cy="230832"/>
          </a:xfrm>
          <a:prstGeom prst="rect">
            <a:avLst/>
          </a:prstGeom>
          <a:noFill/>
        </p:spPr>
        <p:txBody>
          <a:bodyPr wrap="square" rtlCol="0">
            <a:spAutoFit/>
          </a:bodyPr>
          <a:lstStyle/>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Cabo Verde</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p:txBody>
      </p:sp>
      <p:pic>
        <p:nvPicPr>
          <p:cNvPr id="110" name="Picture 1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255" y="90389"/>
            <a:ext cx="2677325" cy="559804"/>
          </a:xfrm>
          <a:prstGeom prst="rect">
            <a:avLst/>
          </a:prstGeom>
        </p:spPr>
      </p:pic>
      <p:sp>
        <p:nvSpPr>
          <p:cNvPr id="55" name="Caixa de Texto 16"/>
          <p:cNvSpPr txBox="1"/>
          <p:nvPr/>
        </p:nvSpPr>
        <p:spPr>
          <a:xfrm>
            <a:off x="2492217" y="886153"/>
            <a:ext cx="1990486"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Comércio</a:t>
            </a:r>
            <a:r>
              <a:rPr lang="pt-PT" sz="1100" i="1" dirty="0">
                <a:solidFill>
                  <a:schemeClr val="accent5">
                    <a:lumMod val="75000"/>
                  </a:schemeClr>
                </a:solidFill>
                <a:latin typeface="Arial Narrow" panose="020B0606020202030204" pitchFamily="34" charset="0"/>
              </a:rPr>
              <a:t> Internacional</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Importação $: </a:t>
            </a:r>
            <a:r>
              <a:rPr lang="pt-PT" sz="1100" dirty="0" smtClean="0">
                <a:solidFill>
                  <a:schemeClr val="accent5">
                    <a:lumMod val="75000"/>
                  </a:schemeClr>
                </a:solidFill>
                <a:latin typeface="Arial Narrow" panose="020B0606020202030204" pitchFamily="34" charset="0"/>
              </a:rPr>
              <a:t>2.675.648</a:t>
            </a:r>
            <a:r>
              <a:rPr lang="pt-PT" sz="1100" dirty="0">
                <a:solidFill>
                  <a:schemeClr val="accent5">
                    <a:lumMod val="75000"/>
                  </a:schemeClr>
                </a:solidFill>
                <a:latin typeface="Arial Narrow" panose="020B0606020202030204" pitchFamily="34" charset="0"/>
              </a:rPr>
              <a:t>.</a:t>
            </a:r>
            <a:r>
              <a:rPr lang="pt-PT" sz="1100" dirty="0" smtClean="0">
                <a:solidFill>
                  <a:schemeClr val="accent5">
                    <a:lumMod val="75000"/>
                  </a:schemeClr>
                </a:solidFill>
                <a:latin typeface="Arial Narrow" panose="020B0606020202030204" pitchFamily="34" charset="0"/>
              </a:rPr>
              <a:t>548,53</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Exportação $:</a:t>
            </a:r>
            <a:r>
              <a:rPr lang="pt-PT" sz="1100" dirty="0" smtClean="0">
                <a:solidFill>
                  <a:schemeClr val="accent5">
                    <a:lumMod val="75000"/>
                  </a:schemeClr>
                </a:solidFill>
                <a:latin typeface="Arial Narrow" panose="020B0606020202030204" pitchFamily="34" charset="0"/>
              </a:rPr>
              <a:t>1.848.790.295,3</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Comércio (% do PIB):</a:t>
            </a:r>
            <a:r>
              <a:rPr lang="pt-PT" sz="1100" dirty="0" smtClean="0">
                <a:solidFill>
                  <a:schemeClr val="accent5">
                    <a:lumMod val="75000"/>
                  </a:schemeClr>
                </a:solidFill>
                <a:latin typeface="Arial Narrow" panose="020B0606020202030204" pitchFamily="34" charset="0"/>
              </a:rPr>
              <a:t>54,4</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p:txBody>
      </p:sp>
      <p:sp>
        <p:nvSpPr>
          <p:cNvPr id="57" name="Caixa de Texto 16"/>
          <p:cNvSpPr txBox="1"/>
          <p:nvPr/>
        </p:nvSpPr>
        <p:spPr>
          <a:xfrm>
            <a:off x="4474978" y="873959"/>
            <a:ext cx="2095957"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Comércio</a:t>
            </a:r>
            <a:r>
              <a:rPr lang="pt-PT" sz="1100" i="1" dirty="0">
                <a:solidFill>
                  <a:schemeClr val="accent5">
                    <a:lumMod val="75000"/>
                  </a:schemeClr>
                </a:solidFill>
                <a:latin typeface="Arial Narrow" panose="020B0606020202030204" pitchFamily="34" charset="0"/>
              </a:rPr>
              <a:t> Internacional</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Importação $: </a:t>
            </a:r>
            <a:r>
              <a:rPr lang="pt-PT" sz="1100" dirty="0" smtClean="0">
                <a:solidFill>
                  <a:schemeClr val="accent5">
                    <a:lumMod val="75000"/>
                  </a:schemeClr>
                </a:solidFill>
                <a:latin typeface="Arial Narrow" panose="020B0606020202030204" pitchFamily="34" charset="0"/>
              </a:rPr>
              <a:t>2.509.638</a:t>
            </a:r>
            <a:r>
              <a:rPr lang="pt-PT" sz="1100" dirty="0">
                <a:solidFill>
                  <a:schemeClr val="accent5">
                    <a:lumMod val="75000"/>
                  </a:schemeClr>
                </a:solidFill>
                <a:latin typeface="Arial Narrow" panose="020B0606020202030204" pitchFamily="34" charset="0"/>
              </a:rPr>
              <a:t>.</a:t>
            </a:r>
            <a:r>
              <a:rPr lang="pt-PT" sz="1100" dirty="0" smtClean="0">
                <a:solidFill>
                  <a:schemeClr val="accent5">
                    <a:lumMod val="75000"/>
                  </a:schemeClr>
                </a:solidFill>
                <a:latin typeface="Arial Narrow" panose="020B0606020202030204" pitchFamily="34" charset="0"/>
              </a:rPr>
              <a:t>207,02</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Exportação $:</a:t>
            </a:r>
            <a:r>
              <a:rPr lang="pt-PT" sz="1100" dirty="0" smtClean="0">
                <a:solidFill>
                  <a:schemeClr val="accent5">
                    <a:lumMod val="75000"/>
                  </a:schemeClr>
                </a:solidFill>
                <a:latin typeface="Arial Narrow" panose="020B0606020202030204" pitchFamily="34" charset="0"/>
              </a:rPr>
              <a:t>1.749.463.762,4</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Comércio (% do PIB):</a:t>
            </a:r>
            <a:r>
              <a:rPr lang="pt-PT" sz="1100" dirty="0" smtClean="0">
                <a:solidFill>
                  <a:schemeClr val="accent5">
                    <a:lumMod val="75000"/>
                  </a:schemeClr>
                </a:solidFill>
                <a:latin typeface="Arial Narrow" panose="020B0606020202030204" pitchFamily="34" charset="0"/>
              </a:rPr>
              <a:t>53,5</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p:txBody>
      </p:sp>
      <p:sp>
        <p:nvSpPr>
          <p:cNvPr id="59" name="Caixa de Texto 16"/>
          <p:cNvSpPr txBox="1"/>
          <p:nvPr/>
        </p:nvSpPr>
        <p:spPr>
          <a:xfrm>
            <a:off x="4672896" y="1863403"/>
            <a:ext cx="1970047"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Comércio</a:t>
            </a:r>
            <a:r>
              <a:rPr lang="pt-PT" sz="1100" i="1" dirty="0">
                <a:solidFill>
                  <a:schemeClr val="accent5">
                    <a:lumMod val="75000"/>
                  </a:schemeClr>
                </a:solidFill>
                <a:latin typeface="Arial Narrow" panose="020B0606020202030204" pitchFamily="34" charset="0"/>
              </a:rPr>
              <a:t> Internacional</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Importação $:</a:t>
            </a:r>
            <a:r>
              <a:rPr lang="pt-PT" sz="1100" dirty="0" smtClean="0">
                <a:solidFill>
                  <a:schemeClr val="accent5">
                    <a:lumMod val="75000"/>
                  </a:schemeClr>
                </a:solidFill>
                <a:latin typeface="Arial Narrow" panose="020B0606020202030204" pitchFamily="34" charset="0"/>
              </a:rPr>
              <a:t>10.547.880.777,4</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Exportação $:</a:t>
            </a:r>
            <a:r>
              <a:rPr lang="pt-PT" sz="1100" dirty="0" smtClean="0">
                <a:solidFill>
                  <a:schemeClr val="accent5">
                    <a:lumMod val="75000"/>
                  </a:schemeClr>
                </a:solidFill>
                <a:latin typeface="Arial Narrow" panose="020B0606020202030204" pitchFamily="34" charset="0"/>
              </a:rPr>
              <a:t>5.322.157.555,23</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Comércio (% do PIB):</a:t>
            </a:r>
            <a:r>
              <a:rPr lang="pt-PT" sz="1100" dirty="0" smtClean="0">
                <a:solidFill>
                  <a:schemeClr val="accent5">
                    <a:lumMod val="75000"/>
                  </a:schemeClr>
                </a:solidFill>
                <a:latin typeface="Arial Narrow" panose="020B0606020202030204" pitchFamily="34" charset="0"/>
              </a:rPr>
              <a:t>62,83</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p:txBody>
      </p:sp>
      <p:sp>
        <p:nvSpPr>
          <p:cNvPr id="61" name="Caixa de Texto 16"/>
          <p:cNvSpPr txBox="1"/>
          <p:nvPr/>
        </p:nvSpPr>
        <p:spPr>
          <a:xfrm>
            <a:off x="4694536" y="2962191"/>
            <a:ext cx="1970504"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Comércio</a:t>
            </a:r>
            <a:r>
              <a:rPr lang="pt-PT" sz="1100" i="1" dirty="0">
                <a:solidFill>
                  <a:schemeClr val="accent5">
                    <a:lumMod val="75000"/>
                  </a:schemeClr>
                </a:solidFill>
                <a:latin typeface="Arial Narrow" panose="020B0606020202030204" pitchFamily="34" charset="0"/>
              </a:rPr>
              <a:t> Internacional</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Importação $:</a:t>
            </a:r>
            <a:r>
              <a:rPr lang="pt-PT" sz="1100" dirty="0" smtClean="0">
                <a:solidFill>
                  <a:schemeClr val="accent5">
                    <a:lumMod val="75000"/>
                  </a:schemeClr>
                </a:solidFill>
                <a:latin typeface="Arial Narrow" panose="020B0606020202030204" pitchFamily="34" charset="0"/>
              </a:rPr>
              <a:t>62.193.520638,8</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Exportação $:</a:t>
            </a:r>
            <a:r>
              <a:rPr lang="pt-PT" sz="1100" dirty="0" smtClean="0">
                <a:solidFill>
                  <a:schemeClr val="accent5">
                    <a:lumMod val="75000"/>
                  </a:schemeClr>
                </a:solidFill>
                <a:latin typeface="Arial Narrow" panose="020B0606020202030204" pitchFamily="34" charset="0"/>
              </a:rPr>
              <a:t>150.310.683.824,9</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Comércio (% do PIB):</a:t>
            </a:r>
            <a:r>
              <a:rPr lang="pt-PT" sz="1100" dirty="0" smtClean="0">
                <a:solidFill>
                  <a:schemeClr val="accent5">
                    <a:lumMod val="75000"/>
                  </a:schemeClr>
                </a:solidFill>
                <a:latin typeface="Arial Narrow" panose="020B0606020202030204" pitchFamily="34" charset="0"/>
              </a:rPr>
              <a:t>34,03</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p:txBody>
      </p:sp>
      <p:sp>
        <p:nvSpPr>
          <p:cNvPr id="71" name="Caixa de Texto 16"/>
          <p:cNvSpPr txBox="1"/>
          <p:nvPr/>
        </p:nvSpPr>
        <p:spPr>
          <a:xfrm>
            <a:off x="48687" y="1855019"/>
            <a:ext cx="2114520"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Comércio</a:t>
            </a:r>
            <a:r>
              <a:rPr lang="pt-PT" sz="1100" i="1" dirty="0">
                <a:solidFill>
                  <a:schemeClr val="accent5">
                    <a:lumMod val="75000"/>
                  </a:schemeClr>
                </a:solidFill>
                <a:latin typeface="Arial Narrow" panose="020B0606020202030204" pitchFamily="34" charset="0"/>
              </a:rPr>
              <a:t> Internacional</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Importação $:</a:t>
            </a:r>
            <a:r>
              <a:rPr lang="pt-PT" sz="1100" dirty="0" smtClean="0">
                <a:solidFill>
                  <a:schemeClr val="accent5">
                    <a:lumMod val="75000"/>
                  </a:schemeClr>
                </a:solidFill>
                <a:latin typeface="Arial Narrow" panose="020B0606020202030204" pitchFamily="34" charset="0"/>
              </a:rPr>
              <a:t>5.464.475.545,32</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Exportação </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1100" dirty="0" smtClean="0">
                <a:solidFill>
                  <a:schemeClr val="accent5">
                    <a:lumMod val="75000"/>
                  </a:schemeClr>
                </a:solidFill>
                <a:latin typeface="Arial Narrow" panose="020B0606020202030204" pitchFamily="34" charset="0"/>
              </a:rPr>
              <a:t>4.182.533.401,8</a:t>
            </a:r>
          </a:p>
          <a:p>
            <a:pPr>
              <a:lnSpc>
                <a:spcPts val="1100"/>
              </a:lnSpc>
            </a:pP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 Comércio (% do PIB</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1100" dirty="0" smtClean="0">
                <a:solidFill>
                  <a:schemeClr val="accent5">
                    <a:lumMod val="75000"/>
                  </a:schemeClr>
                </a:solidFill>
                <a:latin typeface="Arial Narrow" panose="020B0606020202030204" pitchFamily="34" charset="0"/>
              </a:rPr>
              <a:t>63,7</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p>
        </p:txBody>
      </p:sp>
      <p:sp>
        <p:nvSpPr>
          <p:cNvPr id="74" name="Caixa de Texto 16"/>
          <p:cNvSpPr txBox="1"/>
          <p:nvPr/>
        </p:nvSpPr>
        <p:spPr>
          <a:xfrm>
            <a:off x="6395" y="2761407"/>
            <a:ext cx="2064804"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Comércio</a:t>
            </a:r>
            <a:r>
              <a:rPr lang="pt-PT" sz="1100" i="1" dirty="0">
                <a:solidFill>
                  <a:schemeClr val="accent5">
                    <a:lumMod val="75000"/>
                  </a:schemeClr>
                </a:solidFill>
                <a:latin typeface="Arial Narrow" panose="020B0606020202030204" pitchFamily="34" charset="0"/>
              </a:rPr>
              <a:t> Internacional</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Importação $:</a:t>
            </a:r>
            <a:r>
              <a:rPr lang="pt-PT" sz="1100" dirty="0" smtClean="0">
                <a:solidFill>
                  <a:schemeClr val="accent5">
                    <a:lumMod val="75000"/>
                  </a:schemeClr>
                </a:solidFill>
                <a:latin typeface="Arial Narrow" panose="020B0606020202030204" pitchFamily="34" charset="0"/>
              </a:rPr>
              <a:t>7.061.492.600,56</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Exportação $:</a:t>
            </a:r>
            <a:r>
              <a:rPr lang="pt-PT" sz="1100" dirty="0" smtClean="0">
                <a:solidFill>
                  <a:schemeClr val="accent5">
                    <a:lumMod val="75000"/>
                  </a:schemeClr>
                </a:solidFill>
                <a:latin typeface="Arial Narrow" panose="020B0606020202030204" pitchFamily="34" charset="0"/>
              </a:rPr>
              <a:t>3.938.276.572,63</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Comércio (% do PIB):</a:t>
            </a:r>
            <a:r>
              <a:rPr lang="pt-PT" sz="1100" dirty="0" smtClean="0">
                <a:solidFill>
                  <a:schemeClr val="accent5">
                    <a:lumMod val="75000"/>
                  </a:schemeClr>
                </a:solidFill>
                <a:latin typeface="Arial Narrow" panose="020B0606020202030204" pitchFamily="34" charset="0"/>
              </a:rPr>
              <a:t>56,73</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p:txBody>
      </p:sp>
      <p:sp>
        <p:nvSpPr>
          <p:cNvPr id="78" name="Caixa de Texto 16"/>
          <p:cNvSpPr txBox="1"/>
          <p:nvPr/>
        </p:nvSpPr>
        <p:spPr>
          <a:xfrm>
            <a:off x="18207" y="4287917"/>
            <a:ext cx="2052992"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Comércio</a:t>
            </a:r>
            <a:r>
              <a:rPr lang="pt-PT" sz="1100" i="1" dirty="0">
                <a:solidFill>
                  <a:schemeClr val="accent5">
                    <a:lumMod val="75000"/>
                  </a:schemeClr>
                </a:solidFill>
                <a:latin typeface="Arial Narrow" panose="020B0606020202030204" pitchFamily="34" charset="0"/>
              </a:rPr>
              <a:t> Internacional</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Importação $:</a:t>
            </a:r>
            <a:r>
              <a:rPr lang="pt-PT" sz="1100" dirty="0" smtClean="0">
                <a:solidFill>
                  <a:schemeClr val="accent5">
                    <a:lumMod val="75000"/>
                  </a:schemeClr>
                </a:solidFill>
                <a:latin typeface="Arial Narrow" panose="020B0606020202030204" pitchFamily="34" charset="0"/>
              </a:rPr>
              <a:t>15.783.580.561,3</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Exportação $:</a:t>
            </a:r>
            <a:r>
              <a:rPr lang="pt-PT" sz="1100" dirty="0" smtClean="0">
                <a:solidFill>
                  <a:schemeClr val="accent5">
                    <a:lumMod val="75000"/>
                  </a:schemeClr>
                </a:solidFill>
                <a:latin typeface="Arial Narrow" panose="020B0606020202030204" pitchFamily="34" charset="0"/>
              </a:rPr>
              <a:t>16.360.562.954,4</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Comércio (% do PIB):</a:t>
            </a:r>
            <a:r>
              <a:rPr lang="pt-PT" sz="1100" dirty="0" smtClean="0">
                <a:solidFill>
                  <a:schemeClr val="accent5">
                    <a:lumMod val="75000"/>
                  </a:schemeClr>
                </a:solidFill>
                <a:latin typeface="Arial Narrow" panose="020B0606020202030204" pitchFamily="34" charset="0"/>
              </a:rPr>
              <a:t>46,4</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p:txBody>
      </p:sp>
      <p:sp>
        <p:nvSpPr>
          <p:cNvPr id="80" name="Caixa de Texto 16"/>
          <p:cNvSpPr txBox="1"/>
          <p:nvPr/>
        </p:nvSpPr>
        <p:spPr>
          <a:xfrm>
            <a:off x="306239" y="6034777"/>
            <a:ext cx="2383990"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Comércio internacional:</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Importação $:</a:t>
            </a:r>
            <a:r>
              <a:rPr lang="pt-PT" sz="1100" dirty="0" smtClean="0">
                <a:solidFill>
                  <a:schemeClr val="accent5">
                    <a:lumMod val="75000"/>
                  </a:schemeClr>
                </a:solidFill>
                <a:latin typeface="Arial Narrow" panose="020B0606020202030204" pitchFamily="34" charset="0"/>
              </a:rPr>
              <a:t>25</a:t>
            </a:r>
            <a:r>
              <a:rPr lang="pt-PT" sz="1100" dirty="0">
                <a:solidFill>
                  <a:schemeClr val="accent5">
                    <a:lumMod val="75000"/>
                  </a:schemeClr>
                </a:solidFill>
                <a:latin typeface="Arial Narrow" panose="020B0606020202030204" pitchFamily="34" charset="0"/>
              </a:rPr>
              <a:t> 003 422 </a:t>
            </a:r>
            <a:r>
              <a:rPr lang="pt-PT" sz="1100" dirty="0" smtClean="0">
                <a:solidFill>
                  <a:schemeClr val="accent5">
                    <a:lumMod val="75000"/>
                  </a:schemeClr>
                </a:solidFill>
                <a:latin typeface="Arial Narrow" panose="020B0606020202030204" pitchFamily="34" charset="0"/>
              </a:rPr>
              <a:t>445,9</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Exportação $:</a:t>
            </a:r>
            <a:r>
              <a:rPr lang="pt-PT" sz="1100" dirty="0" smtClean="0">
                <a:solidFill>
                  <a:schemeClr val="accent5">
                    <a:lumMod val="75000"/>
                  </a:schemeClr>
                </a:solidFill>
                <a:latin typeface="Arial Narrow" panose="020B0606020202030204" pitchFamily="34" charset="0"/>
              </a:rPr>
              <a:t>23.947.785.973,9</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Comércio (% do PIB):</a:t>
            </a:r>
            <a:r>
              <a:rPr lang="pt-PT" sz="1100" dirty="0" smtClean="0">
                <a:solidFill>
                  <a:schemeClr val="accent5">
                    <a:lumMod val="75000"/>
                  </a:schemeClr>
                </a:solidFill>
                <a:latin typeface="Arial Narrow" panose="020B0606020202030204" pitchFamily="34" charset="0"/>
              </a:rPr>
              <a:t>71,1%</a:t>
            </a:r>
            <a:endPar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82" name="Caixa de Texto 16"/>
          <p:cNvSpPr txBox="1"/>
          <p:nvPr/>
        </p:nvSpPr>
        <p:spPr>
          <a:xfrm>
            <a:off x="18207" y="5329937"/>
            <a:ext cx="2070230"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Comércio</a:t>
            </a:r>
            <a:r>
              <a:rPr lang="pt-PT" sz="1100" i="1" dirty="0">
                <a:solidFill>
                  <a:schemeClr val="accent5">
                    <a:lumMod val="75000"/>
                  </a:schemeClr>
                </a:solidFill>
                <a:latin typeface="Arial Narrow" panose="020B0606020202030204" pitchFamily="34" charset="0"/>
              </a:rPr>
              <a:t> Internacional</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Importação $:</a:t>
            </a:r>
            <a:r>
              <a:rPr lang="pt-PT" sz="1100" dirty="0" smtClean="0">
                <a:solidFill>
                  <a:schemeClr val="accent5">
                    <a:lumMod val="75000"/>
                  </a:schemeClr>
                </a:solidFill>
                <a:latin typeface="Arial Narrow" panose="020B0606020202030204" pitchFamily="34" charset="0"/>
              </a:rPr>
              <a:t>885.646.099,7</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Exportação $:</a:t>
            </a:r>
            <a:r>
              <a:rPr lang="pt-PT" sz="1100" dirty="0" smtClean="0">
                <a:solidFill>
                  <a:schemeClr val="accent5">
                    <a:lumMod val="75000"/>
                  </a:schemeClr>
                </a:solidFill>
                <a:latin typeface="Arial Narrow" panose="020B0606020202030204" pitchFamily="34" charset="0"/>
              </a:rPr>
              <a:t>478.756.607,3</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Comércio (% do PIB):</a:t>
            </a:r>
            <a:r>
              <a:rPr lang="pt-PT" sz="1100" dirty="0" smtClean="0">
                <a:solidFill>
                  <a:schemeClr val="accent5">
                    <a:lumMod val="75000"/>
                  </a:schemeClr>
                </a:solidFill>
                <a:latin typeface="Arial Narrow" panose="020B0606020202030204" pitchFamily="34" charset="0"/>
              </a:rPr>
              <a:t>55,54</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p:txBody>
      </p:sp>
      <p:sp>
        <p:nvSpPr>
          <p:cNvPr id="91" name="Caixa de Texto 16"/>
          <p:cNvSpPr txBox="1"/>
          <p:nvPr/>
        </p:nvSpPr>
        <p:spPr>
          <a:xfrm>
            <a:off x="2250455" y="6346567"/>
            <a:ext cx="2134502"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Comércio Internacional:</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Importação $:</a:t>
            </a:r>
            <a:r>
              <a:rPr lang="pt-PT" sz="1100" dirty="0" smtClean="0">
                <a:solidFill>
                  <a:schemeClr val="accent5">
                    <a:lumMod val="75000"/>
                  </a:schemeClr>
                </a:solidFill>
                <a:latin typeface="Arial Narrow" panose="020B0606020202030204" pitchFamily="34" charset="0"/>
              </a:rPr>
              <a:t>5.762.392.294,6</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Exportação $:</a:t>
            </a:r>
            <a:r>
              <a:rPr lang="pt-PT" sz="1100" dirty="0" smtClean="0">
                <a:solidFill>
                  <a:schemeClr val="accent5">
                    <a:lumMod val="75000"/>
                  </a:schemeClr>
                </a:solidFill>
                <a:latin typeface="Arial Narrow" panose="020B0606020202030204" pitchFamily="34" charset="0"/>
              </a:rPr>
              <a:t>3.732.954.715,82</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Comércio (% do PIB):</a:t>
            </a:r>
            <a:r>
              <a:rPr lang="pt-PT" sz="1100" dirty="0" smtClean="0">
                <a:solidFill>
                  <a:schemeClr val="accent5">
                    <a:lumMod val="75000"/>
                  </a:schemeClr>
                </a:solidFill>
                <a:latin typeface="Arial Narrow" panose="020B0606020202030204" pitchFamily="34" charset="0"/>
              </a:rPr>
              <a:t>72,25</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p:txBody>
      </p:sp>
      <p:sp>
        <p:nvSpPr>
          <p:cNvPr id="94" name="Caixa de Texto 16"/>
          <p:cNvSpPr txBox="1"/>
          <p:nvPr/>
        </p:nvSpPr>
        <p:spPr>
          <a:xfrm>
            <a:off x="4194671" y="6299949"/>
            <a:ext cx="2057815"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Comércio</a:t>
            </a:r>
            <a:r>
              <a:rPr lang="pt-PT" sz="1100" i="1" dirty="0">
                <a:solidFill>
                  <a:schemeClr val="accent5">
                    <a:lumMod val="75000"/>
                  </a:schemeClr>
                </a:solidFill>
                <a:latin typeface="Arial Narrow" panose="020B0606020202030204" pitchFamily="34" charset="0"/>
              </a:rPr>
              <a:t> Internacional</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Importação $:</a:t>
            </a:r>
            <a:r>
              <a:rPr lang="pt-PT" sz="1100" dirty="0" smtClean="0">
                <a:solidFill>
                  <a:schemeClr val="accent5">
                    <a:lumMod val="75000"/>
                  </a:schemeClr>
                </a:solidFill>
                <a:latin typeface="Arial Narrow" panose="020B0606020202030204" pitchFamily="34" charset="0"/>
              </a:rPr>
              <a:t>429.685.926,8</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Exportação $:</a:t>
            </a:r>
            <a:r>
              <a:rPr lang="pt-PT" sz="1100" dirty="0" smtClean="0">
                <a:solidFill>
                  <a:schemeClr val="accent5">
                    <a:lumMod val="75000"/>
                  </a:schemeClr>
                </a:solidFill>
                <a:latin typeface="Arial Narrow" panose="020B0606020202030204" pitchFamily="34" charset="0"/>
              </a:rPr>
              <a:t>226.806.098,9</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Comércio (% do PIB):</a:t>
            </a:r>
            <a:r>
              <a:rPr lang="pt-PT" sz="1100" dirty="0" smtClean="0">
                <a:solidFill>
                  <a:schemeClr val="accent5">
                    <a:lumMod val="75000"/>
                  </a:schemeClr>
                </a:solidFill>
                <a:latin typeface="Arial Narrow" panose="020B0606020202030204" pitchFamily="34" charset="0"/>
              </a:rPr>
              <a:t>55,4</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p:txBody>
      </p:sp>
      <p:sp>
        <p:nvSpPr>
          <p:cNvPr id="98" name="Caixa de Texto 16"/>
          <p:cNvSpPr txBox="1"/>
          <p:nvPr/>
        </p:nvSpPr>
        <p:spPr>
          <a:xfrm>
            <a:off x="4514390" y="5618733"/>
            <a:ext cx="2060440"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Comércio internacional:</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Importação $:</a:t>
            </a:r>
            <a:r>
              <a:rPr lang="pt-PT" sz="1100" dirty="0" smtClean="0">
                <a:solidFill>
                  <a:schemeClr val="accent5">
                    <a:lumMod val="75000"/>
                  </a:schemeClr>
                </a:solidFill>
                <a:latin typeface="Arial Narrow" panose="020B0606020202030204" pitchFamily="34" charset="0"/>
              </a:rPr>
              <a:t>1.964.117.213,2</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Exportação $:</a:t>
            </a:r>
            <a:r>
              <a:rPr lang="pt-PT" sz="1100" dirty="0" smtClean="0">
                <a:solidFill>
                  <a:schemeClr val="accent5">
                    <a:lumMod val="75000"/>
                  </a:schemeClr>
                </a:solidFill>
                <a:latin typeface="Arial Narrow" panose="020B0606020202030204" pitchFamily="34" charset="0"/>
              </a:rPr>
              <a:t>367.244.457,6</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Comércio (% do PIB)2019:</a:t>
            </a:r>
            <a:r>
              <a:rPr lang="pt-PT" sz="1100" dirty="0" smtClean="0">
                <a:solidFill>
                  <a:schemeClr val="accent5">
                    <a:lumMod val="75000"/>
                  </a:schemeClr>
                </a:solidFill>
                <a:latin typeface="Arial Narrow" panose="020B0606020202030204" pitchFamily="34" charset="0"/>
              </a:rPr>
              <a:t>127,5</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p:txBody>
      </p:sp>
      <p:sp>
        <p:nvSpPr>
          <p:cNvPr id="100" name="Caixa de Texto 16"/>
          <p:cNvSpPr txBox="1"/>
          <p:nvPr/>
        </p:nvSpPr>
        <p:spPr>
          <a:xfrm>
            <a:off x="4759890" y="4976349"/>
            <a:ext cx="1901260"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Comércio</a:t>
            </a:r>
            <a:r>
              <a:rPr lang="pt-PT" sz="1100" i="1" dirty="0">
                <a:solidFill>
                  <a:schemeClr val="accent5">
                    <a:lumMod val="75000"/>
                  </a:schemeClr>
                </a:solidFill>
                <a:latin typeface="Arial Narrow" panose="020B0606020202030204" pitchFamily="34" charset="0"/>
              </a:rPr>
              <a:t> Internacional</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Importação $:</a:t>
            </a:r>
            <a:r>
              <a:rPr lang="pt-PT" sz="1100" dirty="0" smtClean="0">
                <a:solidFill>
                  <a:schemeClr val="accent5">
                    <a:lumMod val="75000"/>
                  </a:schemeClr>
                </a:solidFill>
                <a:latin typeface="Arial Narrow" panose="020B0606020202030204" pitchFamily="34" charset="0"/>
              </a:rPr>
              <a:t>4.959.504</a:t>
            </a:r>
            <a:r>
              <a:rPr lang="pt-PT" sz="1100" dirty="0">
                <a:solidFill>
                  <a:schemeClr val="accent5">
                    <a:lumMod val="75000"/>
                  </a:schemeClr>
                </a:solidFill>
                <a:latin typeface="Arial Narrow" panose="020B0606020202030204" pitchFamily="34" charset="0"/>
              </a:rPr>
              <a:t>.</a:t>
            </a:r>
            <a:r>
              <a:rPr lang="pt-PT" sz="1100" dirty="0" smtClean="0">
                <a:solidFill>
                  <a:schemeClr val="accent5">
                    <a:lumMod val="75000"/>
                  </a:schemeClr>
                </a:solidFill>
                <a:latin typeface="Arial Narrow" panose="020B0606020202030204" pitchFamily="34" charset="0"/>
              </a:rPr>
              <a:t>286,5</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Exportação $:</a:t>
            </a:r>
            <a:r>
              <a:rPr lang="pt-PT" sz="1100" dirty="0" smtClean="0">
                <a:solidFill>
                  <a:schemeClr val="accent5">
                    <a:lumMod val="75000"/>
                  </a:schemeClr>
                </a:solidFill>
                <a:latin typeface="Arial Narrow" panose="020B0606020202030204" pitchFamily="34" charset="0"/>
              </a:rPr>
              <a:t>3.575.922.527,12</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Comércio (% do PIB):</a:t>
            </a:r>
            <a:r>
              <a:rPr lang="pt-PT" sz="1100" dirty="0" smtClean="0">
                <a:solidFill>
                  <a:schemeClr val="accent5">
                    <a:lumMod val="75000"/>
                  </a:schemeClr>
                </a:solidFill>
                <a:latin typeface="Arial Narrow" panose="020B0606020202030204" pitchFamily="34" charset="0"/>
              </a:rPr>
              <a:t>61,1</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p:txBody>
      </p:sp>
      <p:sp>
        <p:nvSpPr>
          <p:cNvPr id="102" name="Caixa de Texto 16"/>
          <p:cNvSpPr txBox="1"/>
          <p:nvPr/>
        </p:nvSpPr>
        <p:spPr>
          <a:xfrm>
            <a:off x="4824389" y="4364881"/>
            <a:ext cx="1833030" cy="656590"/>
          </a:xfrm>
          <a:prstGeom prst="rect">
            <a:avLst/>
          </a:prstGeom>
          <a:noFill/>
        </p:spPr>
        <p:txBody>
          <a:bodyPr wrap="square" rtlCol="0">
            <a:spAutoFit/>
          </a:bodyPr>
          <a:lstStyle/>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Comércio internacional:</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Importação $:</a:t>
            </a:r>
            <a:r>
              <a:rPr lang="pt-PT" sz="1100" dirty="0" smtClean="0">
                <a:solidFill>
                  <a:schemeClr val="accent5">
                    <a:lumMod val="75000"/>
                  </a:schemeClr>
                </a:solidFill>
                <a:latin typeface="Arial Narrow" panose="020B0606020202030204" pitchFamily="34" charset="0"/>
              </a:rPr>
              <a:t>3.645.071.324,9</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1100" dirty="0">
                <a:solidFill>
                  <a:schemeClr val="accent5">
                    <a:lumMod val="75000"/>
                  </a:schemeClr>
                </a:solidFill>
                <a:latin typeface="Arial Narrow" panose="020B0606020202030204" pitchFamily="34" charset="0"/>
                <a:cs typeface="Arial Narrow" panose="020B0606020202030204" pitchFamily="34" charset="0"/>
                <a:sym typeface="+mn-ea"/>
              </a:rPr>
              <a:t>Exportação $:</a:t>
            </a:r>
            <a:r>
              <a:rPr lang="pt-PT" sz="1100" dirty="0" smtClean="0">
                <a:solidFill>
                  <a:schemeClr val="accent5">
                    <a:lumMod val="75000"/>
                  </a:schemeClr>
                </a:solidFill>
                <a:latin typeface="Arial Narrow" panose="020B0606020202030204" pitchFamily="34" charset="0"/>
              </a:rPr>
              <a:t>1.479.972.152,4</a:t>
            </a:r>
          </a:p>
          <a:p>
            <a:pPr>
              <a:lnSpc>
                <a:spcPts val="1100"/>
              </a:lnSpc>
            </a:pP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 Comércio (% do PIB):</a:t>
            </a:r>
            <a:r>
              <a:rPr lang="pt-PT" sz="1100" dirty="0" smtClean="0">
                <a:solidFill>
                  <a:schemeClr val="accent5">
                    <a:lumMod val="75000"/>
                  </a:schemeClr>
                </a:solidFill>
                <a:latin typeface="Arial Narrow" panose="020B0606020202030204" pitchFamily="34" charset="0"/>
              </a:rPr>
              <a:t>37,8</a:t>
            </a:r>
            <a:r>
              <a:rPr lang="pt-PT" altLang="en-US" sz="1100" dirty="0" smtClean="0">
                <a:solidFill>
                  <a:schemeClr val="accent5">
                    <a:lumMod val="75000"/>
                  </a:schemeClr>
                </a:solidFill>
                <a:latin typeface="Arial Narrow" panose="020B0606020202030204" pitchFamily="34" charset="0"/>
                <a:cs typeface="Arial Narrow" panose="020B0606020202030204" pitchFamily="34" charset="0"/>
                <a:sym typeface="+mn-ea"/>
              </a:rPr>
              <a:t>%</a:t>
            </a:r>
          </a:p>
        </p:txBody>
      </p:sp>
      <p:cxnSp>
        <p:nvCxnSpPr>
          <p:cNvPr id="103" name="Straight Connector 102"/>
          <p:cNvCxnSpPr/>
          <p:nvPr/>
        </p:nvCxnSpPr>
        <p:spPr>
          <a:xfrm flipH="1" flipV="1">
            <a:off x="4878030" y="4167672"/>
            <a:ext cx="1024546" cy="220069"/>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2223" y="6943293"/>
            <a:ext cx="6336704" cy="1541448"/>
          </a:xfrm>
          <a:prstGeom prst="rect">
            <a:avLst/>
          </a:prstGeom>
          <a:noFill/>
        </p:spPr>
        <p:txBody>
          <a:bodyPr wrap="square" rtlCol="0">
            <a:spAutoFit/>
          </a:bodyPr>
          <a:lstStyle/>
          <a:p>
            <a:pPr algn="just">
              <a:lnSpc>
                <a:spcPts val="1100"/>
              </a:lnSpc>
            </a:pPr>
            <a:r>
              <a:rPr lang="pt-PT" sz="1100" dirty="0">
                <a:solidFill>
                  <a:schemeClr val="accent5">
                    <a:lumMod val="75000"/>
                  </a:schemeClr>
                </a:solidFill>
                <a:latin typeface="Arial Narrow" panose="020B0606020202030204" pitchFamily="34" charset="0"/>
              </a:rPr>
              <a:t>As exportações de bens e serviços incluem o valor de todos os bens e serviços com destino ao exterior. Esses dados </a:t>
            </a:r>
            <a:r>
              <a:rPr lang="pt-PT" sz="1100" dirty="0" smtClean="0">
                <a:solidFill>
                  <a:schemeClr val="accent5">
                    <a:lumMod val="75000"/>
                  </a:schemeClr>
                </a:solidFill>
                <a:latin typeface="Arial Narrow" panose="020B0606020202030204" pitchFamily="34" charset="0"/>
              </a:rPr>
              <a:t>incluem, de entre outros, </a:t>
            </a:r>
            <a:r>
              <a:rPr lang="pt-PT" sz="1100" dirty="0">
                <a:solidFill>
                  <a:schemeClr val="accent5">
                    <a:lumMod val="75000"/>
                  </a:schemeClr>
                </a:solidFill>
                <a:latin typeface="Arial Narrow" panose="020B0606020202030204" pitchFamily="34" charset="0"/>
              </a:rPr>
              <a:t>o valor das mercadorias, frete, seguro, </a:t>
            </a:r>
            <a:r>
              <a:rPr lang="pt-PT" sz="1100" dirty="0" smtClean="0">
                <a:solidFill>
                  <a:schemeClr val="accent5">
                    <a:lumMod val="75000"/>
                  </a:schemeClr>
                </a:solidFill>
                <a:latin typeface="Arial Narrow" panose="020B0606020202030204" pitchFamily="34" charset="0"/>
              </a:rPr>
              <a:t>transporte. Os </a:t>
            </a:r>
            <a:r>
              <a:rPr lang="pt-PT" sz="1100" dirty="0">
                <a:solidFill>
                  <a:schemeClr val="accent5">
                    <a:lumMod val="75000"/>
                  </a:schemeClr>
                </a:solidFill>
                <a:latin typeface="Arial Narrow" panose="020B0606020202030204" pitchFamily="34" charset="0"/>
              </a:rPr>
              <a:t>dados são convertidos em dólares americanos constantes para permitir comparações internacionais</a:t>
            </a:r>
            <a:r>
              <a:rPr lang="pt-PT" sz="1100" dirty="0" smtClean="0">
                <a:solidFill>
                  <a:schemeClr val="accent5">
                    <a:lumMod val="75000"/>
                  </a:schemeClr>
                </a:solidFill>
                <a:latin typeface="Arial Narrow" panose="020B0606020202030204" pitchFamily="34" charset="0"/>
              </a:rPr>
              <a:t>.</a:t>
            </a:r>
          </a:p>
          <a:p>
            <a:pPr algn="just">
              <a:lnSpc>
                <a:spcPts val="700"/>
              </a:lnSpc>
            </a:pPr>
            <a:endParaRPr lang="pt-PT" sz="1100" dirty="0" smtClean="0">
              <a:solidFill>
                <a:schemeClr val="accent5">
                  <a:lumMod val="75000"/>
                </a:schemeClr>
              </a:solidFill>
              <a:latin typeface="Arial Narrow" panose="020B0606020202030204" pitchFamily="34" charset="0"/>
            </a:endParaRPr>
          </a:p>
          <a:p>
            <a:pPr algn="just">
              <a:lnSpc>
                <a:spcPts val="1100"/>
              </a:lnSpc>
            </a:pPr>
            <a:r>
              <a:rPr lang="pt-PT" sz="1100" dirty="0">
                <a:solidFill>
                  <a:schemeClr val="accent5">
                    <a:lumMod val="75000"/>
                  </a:schemeClr>
                </a:solidFill>
                <a:latin typeface="Arial Narrow" panose="020B0606020202030204" pitchFamily="34" charset="0"/>
              </a:rPr>
              <a:t>As importações de bens e serviços incluem o valor de todos os bens e serviços </a:t>
            </a:r>
            <a:r>
              <a:rPr lang="pt-PT" sz="1100" dirty="0" smtClean="0">
                <a:solidFill>
                  <a:schemeClr val="accent5">
                    <a:lumMod val="75000"/>
                  </a:schemeClr>
                </a:solidFill>
                <a:latin typeface="Arial Narrow" panose="020B0606020202030204" pitchFamily="34" charset="0"/>
              </a:rPr>
              <a:t>importados. </a:t>
            </a:r>
            <a:r>
              <a:rPr lang="pt-PT" sz="1100" dirty="0">
                <a:solidFill>
                  <a:schemeClr val="accent5">
                    <a:lumMod val="75000"/>
                  </a:schemeClr>
                </a:solidFill>
                <a:latin typeface="Arial Narrow" panose="020B0606020202030204" pitchFamily="34" charset="0"/>
              </a:rPr>
              <a:t>Esses dados incluem </a:t>
            </a:r>
            <a:r>
              <a:rPr lang="pt-PT" sz="1100" dirty="0" smtClean="0">
                <a:solidFill>
                  <a:schemeClr val="accent5">
                    <a:lumMod val="75000"/>
                  </a:schemeClr>
                </a:solidFill>
                <a:latin typeface="Arial Narrow" panose="020B0606020202030204" pitchFamily="34" charset="0"/>
              </a:rPr>
              <a:t>de entre outros o </a:t>
            </a:r>
            <a:r>
              <a:rPr lang="pt-PT" sz="1100" dirty="0">
                <a:solidFill>
                  <a:schemeClr val="accent5">
                    <a:lumMod val="75000"/>
                  </a:schemeClr>
                </a:solidFill>
                <a:latin typeface="Arial Narrow" panose="020B0606020202030204" pitchFamily="34" charset="0"/>
              </a:rPr>
              <a:t>valor das mercadorias, frete, seguro, </a:t>
            </a:r>
            <a:r>
              <a:rPr lang="pt-PT" sz="1100" dirty="0" smtClean="0">
                <a:solidFill>
                  <a:schemeClr val="accent5">
                    <a:lumMod val="75000"/>
                  </a:schemeClr>
                </a:solidFill>
                <a:latin typeface="Arial Narrow" panose="020B0606020202030204" pitchFamily="34" charset="0"/>
              </a:rPr>
              <a:t>transporte. </a:t>
            </a:r>
            <a:r>
              <a:rPr lang="pt-PT" sz="1100" dirty="0">
                <a:solidFill>
                  <a:schemeClr val="accent5">
                    <a:lumMod val="75000"/>
                  </a:schemeClr>
                </a:solidFill>
                <a:latin typeface="Arial Narrow" panose="020B0606020202030204" pitchFamily="34" charset="0"/>
              </a:rPr>
              <a:t>Os dados são </a:t>
            </a:r>
            <a:r>
              <a:rPr lang="pt-PT" sz="1100" dirty="0" smtClean="0">
                <a:solidFill>
                  <a:schemeClr val="accent5">
                    <a:lumMod val="75000"/>
                  </a:schemeClr>
                </a:solidFill>
                <a:latin typeface="Arial Narrow" panose="020B0606020202030204" pitchFamily="34" charset="0"/>
              </a:rPr>
              <a:t>apresentados </a:t>
            </a:r>
            <a:r>
              <a:rPr lang="pt-PT" sz="1100" dirty="0">
                <a:solidFill>
                  <a:schemeClr val="accent5">
                    <a:lumMod val="75000"/>
                  </a:schemeClr>
                </a:solidFill>
                <a:latin typeface="Arial Narrow" panose="020B0606020202030204" pitchFamily="34" charset="0"/>
              </a:rPr>
              <a:t>em dólares americanos constantes para permitir comparações internacionais</a:t>
            </a:r>
            <a:r>
              <a:rPr lang="pt-PT" sz="1100" dirty="0" smtClean="0">
                <a:solidFill>
                  <a:schemeClr val="accent5">
                    <a:lumMod val="75000"/>
                  </a:schemeClr>
                </a:solidFill>
                <a:latin typeface="Arial Narrow" panose="020B0606020202030204" pitchFamily="34" charset="0"/>
              </a:rPr>
              <a:t>.</a:t>
            </a:r>
          </a:p>
          <a:p>
            <a:pPr algn="just">
              <a:lnSpc>
                <a:spcPts val="700"/>
              </a:lnSpc>
            </a:pPr>
            <a:endParaRPr lang="pt-PT" sz="1100" dirty="0">
              <a:solidFill>
                <a:schemeClr val="accent5">
                  <a:lumMod val="75000"/>
                </a:schemeClr>
              </a:solidFill>
              <a:latin typeface="Arial Narrow" panose="020B0606020202030204" pitchFamily="34" charset="0"/>
            </a:endParaRPr>
          </a:p>
          <a:p>
            <a:pPr algn="just">
              <a:lnSpc>
                <a:spcPts val="1100"/>
              </a:lnSpc>
            </a:pPr>
            <a:r>
              <a:rPr lang="pt-PT" sz="1100" dirty="0" smtClean="0">
                <a:solidFill>
                  <a:schemeClr val="accent5">
                    <a:lumMod val="75000"/>
                  </a:schemeClr>
                </a:solidFill>
                <a:latin typeface="Arial Narrow" panose="020B0606020202030204" pitchFamily="34" charset="0"/>
              </a:rPr>
              <a:t>O </a:t>
            </a:r>
            <a:r>
              <a:rPr lang="pt-PT" sz="1100" dirty="0">
                <a:solidFill>
                  <a:schemeClr val="accent5">
                    <a:lumMod val="75000"/>
                  </a:schemeClr>
                </a:solidFill>
                <a:latin typeface="Arial Narrow" panose="020B0606020202030204" pitchFamily="34" charset="0"/>
              </a:rPr>
              <a:t>comércio como porcentagem do PIB é o valor total das exportações de bens e serviços adicionado ao valor total das importações de bens e serviços, como porcentagem do PIB. É um indicador muito útil para observar a abertura de uma economia em relação ao exterior. Quanto maior for esse percentual, mais aberta será a economia daquele país.</a:t>
            </a:r>
          </a:p>
        </p:txBody>
      </p:sp>
      <p:sp>
        <p:nvSpPr>
          <p:cNvPr id="83" name="TextBox 82"/>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5"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9</a:t>
            </a:fld>
            <a:endParaRPr lang="fr-FR" altLang="pt-PT" sz="800" b="1" i="1" u="sng" dirty="0" smtClean="0">
              <a:solidFill>
                <a:srgbClr val="00B4B2"/>
              </a:solidFill>
            </a:endParaRPr>
          </a:p>
        </p:txBody>
      </p:sp>
      <p:grpSp>
        <p:nvGrpSpPr>
          <p:cNvPr id="87" name="Group 86"/>
          <p:cNvGrpSpPr/>
          <p:nvPr/>
        </p:nvGrpSpPr>
        <p:grpSpPr>
          <a:xfrm>
            <a:off x="450255" y="643593"/>
            <a:ext cx="1985935" cy="538301"/>
            <a:chOff x="696568" y="776224"/>
            <a:chExt cx="1985935" cy="538301"/>
          </a:xfrm>
        </p:grpSpPr>
        <p:sp>
          <p:nvSpPr>
            <p:cNvPr id="89" name="Rectangle 2"/>
            <p:cNvSpPr txBox="1">
              <a:spLocks noChangeArrowheads="1"/>
            </p:cNvSpPr>
            <p:nvPr/>
          </p:nvSpPr>
          <p:spPr>
            <a:xfrm>
              <a:off x="696568" y="776224"/>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 cedeao</a:t>
              </a:r>
            </a:p>
          </p:txBody>
        </p:sp>
        <p:sp>
          <p:nvSpPr>
            <p:cNvPr id="93" name="Rectangle 2"/>
            <p:cNvSpPr txBox="1">
              <a:spLocks noChangeArrowheads="1"/>
            </p:cNvSpPr>
            <p:nvPr/>
          </p:nvSpPr>
          <p:spPr>
            <a:xfrm>
              <a:off x="1307415" y="1091961"/>
              <a:ext cx="1356420" cy="2225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1100" b="1" dirty="0" smtClean="0">
                  <a:solidFill>
                    <a:schemeClr val="bg1">
                      <a:lumMod val="95000"/>
                    </a:schemeClr>
                  </a:solidFill>
                  <a:effectLst>
                    <a:outerShdw blurRad="38100" dist="38100" dir="2700000" algn="tl">
                      <a:srgbClr val="000000"/>
                    </a:outerShdw>
                  </a:effectLst>
                  <a:latin typeface="Calisto MT" panose="02040603050505030304" pitchFamily="18" charset="0"/>
                </a:rPr>
                <a:t>INDICADORES</a:t>
              </a:r>
            </a:p>
          </p:txBody>
        </p:sp>
      </p:grpSp>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07" y="8449271"/>
            <a:ext cx="1470205" cy="339280"/>
          </a:xfrm>
          <a:prstGeom prst="rect">
            <a:avLst/>
          </a:prstGeom>
        </p:spPr>
      </p:pic>
    </p:spTree>
    <p:extLst>
      <p:ext uri="{BB962C8B-B14F-4D97-AF65-F5344CB8AC3E}">
        <p14:creationId xmlns:p14="http://schemas.microsoft.com/office/powerpoint/2010/main" val="3768362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9318</TotalTime>
  <Words>5227</Words>
  <Application>Microsoft Office PowerPoint</Application>
  <PresentationFormat>Custom</PresentationFormat>
  <Paragraphs>831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dc:creator>
  <cp:lastModifiedBy>Base</cp:lastModifiedBy>
  <cp:revision>351</cp:revision>
  <dcterms:created xsi:type="dcterms:W3CDTF">2021-09-01T10:46:08Z</dcterms:created>
  <dcterms:modified xsi:type="dcterms:W3CDTF">2021-10-07T04:49:32Z</dcterms:modified>
</cp:coreProperties>
</file>