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9" r:id="rId4"/>
    <p:sldId id="278" r:id="rId5"/>
    <p:sldId id="304" r:id="rId6"/>
    <p:sldId id="303" r:id="rId7"/>
    <p:sldId id="299" r:id="rId8"/>
    <p:sldId id="302" r:id="rId9"/>
    <p:sldId id="301" r:id="rId10"/>
    <p:sldId id="300" r:id="rId11"/>
    <p:sldId id="293" r:id="rId12"/>
    <p:sldId id="294" r:id="rId13"/>
    <p:sldId id="295" r:id="rId14"/>
    <p:sldId id="277" r:id="rId15"/>
    <p:sldId id="281" r:id="rId16"/>
    <p:sldId id="306" r:id="rId17"/>
    <p:sldId id="279" r:id="rId18"/>
    <p:sldId id="307" r:id="rId19"/>
    <p:sldId id="271" r:id="rId20"/>
    <p:sldId id="308" r:id="rId21"/>
    <p:sldId id="309" r:id="rId22"/>
    <p:sldId id="310" r:id="rId23"/>
    <p:sldId id="272" r:id="rId24"/>
    <p:sldId id="260" r:id="rId25"/>
    <p:sldId id="270" r:id="rId26"/>
    <p:sldId id="273" r:id="rId27"/>
    <p:sldId id="274" r:id="rId28"/>
    <p:sldId id="276" r:id="rId29"/>
    <p:sldId id="311" r:id="rId30"/>
  </p:sldIdLst>
  <p:sldSz cx="6661150"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5880" autoAdjust="0"/>
  </p:normalViewPr>
  <p:slideViewPr>
    <p:cSldViewPr>
      <p:cViewPr>
        <p:scale>
          <a:sx n="100" d="100"/>
          <a:sy n="100" d="100"/>
        </p:scale>
        <p:origin x="-1114" y="-58"/>
      </p:cViewPr>
      <p:guideLst>
        <p:guide orient="horz" pos="2779"/>
        <p:guide pos="2098"/>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400" dirty="0">
                <a:solidFill>
                  <a:schemeClr val="accent5">
                    <a:lumMod val="75000"/>
                  </a:schemeClr>
                </a:solidFill>
                <a:effectLst/>
              </a:rPr>
              <a:t>COMÉRCIO AGRÍCOLA  NA ÁFRICA </a:t>
            </a:r>
            <a:r>
              <a:rPr lang="pt-PT" sz="1400" dirty="0" smtClean="0">
                <a:solidFill>
                  <a:schemeClr val="accent5">
                    <a:lumMod val="75000"/>
                  </a:schemeClr>
                </a:solidFill>
                <a:effectLst/>
              </a:rPr>
              <a:t>SUB-SARIANA</a:t>
            </a:r>
          </a:p>
          <a:p>
            <a:pPr>
              <a:defRPr sz="1400">
                <a:solidFill>
                  <a:schemeClr val="accent5">
                    <a:lumMod val="75000"/>
                  </a:schemeClr>
                </a:solidFill>
              </a:defRPr>
            </a:pPr>
            <a:r>
              <a:rPr lang="pt-PT" sz="1050" dirty="0" smtClean="0">
                <a:solidFill>
                  <a:schemeClr val="accent5">
                    <a:lumMod val="75000"/>
                  </a:schemeClr>
                </a:solidFill>
                <a:effectLst/>
              </a:rPr>
              <a:t>[ $ ]</a:t>
            </a:r>
            <a:endParaRPr lang="pt-PT" sz="1050" dirty="0">
              <a:solidFill>
                <a:schemeClr val="accent5">
                  <a:lumMod val="75000"/>
                </a:schemeClr>
              </a:solidFill>
              <a:effectLst/>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Graficos!$A$20</c:f>
              <c:strCache>
                <c:ptCount val="1"/>
                <c:pt idx="0">
                  <c:v>Exportações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Graficos!$B$20:$D$20</c:f>
              <c:numCache>
                <c:formatCode>#,##0</c:formatCode>
                <c:ptCount val="3"/>
                <c:pt idx="0">
                  <c:v>7300000000</c:v>
                </c:pt>
                <c:pt idx="1">
                  <c:v>9700000000</c:v>
                </c:pt>
                <c:pt idx="2">
                  <c:v>9400000000</c:v>
                </c:pt>
              </c:numCache>
            </c:numRef>
          </c:val>
        </c:ser>
        <c:ser>
          <c:idx val="1"/>
          <c:order val="1"/>
          <c:tx>
            <c:strRef>
              <c:f>Graficos!$A$21</c:f>
              <c:strCache>
                <c:ptCount val="1"/>
                <c:pt idx="0">
                  <c:v>Importações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Graficos!$B$16:$D$16</c:f>
              <c:strCache>
                <c:ptCount val="3"/>
                <c:pt idx="0">
                  <c:v>2009 - 2009</c:v>
                </c:pt>
                <c:pt idx="1">
                  <c:v>2017 - 2019 </c:v>
                </c:pt>
                <c:pt idx="2">
                  <c:v>2029</c:v>
                </c:pt>
              </c:strCache>
            </c:strRef>
          </c:cat>
          <c:val>
            <c:numRef>
              <c:f>Graficos!$B$21:$D$21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153968128"/>
        <c:axId val="40484160"/>
        <c:axId val="0"/>
      </c:bar3DChart>
      <c:catAx>
        <c:axId val="153968128"/>
        <c:scaling>
          <c:orientation val="minMax"/>
        </c:scaling>
        <c:delete val="0"/>
        <c:axPos val="b"/>
        <c:majorTickMark val="out"/>
        <c:minorTickMark val="none"/>
        <c:tickLblPos val="nextTo"/>
        <c:crossAx val="40484160"/>
        <c:crosses val="autoZero"/>
        <c:auto val="1"/>
        <c:lblAlgn val="ctr"/>
        <c:lblOffset val="100"/>
        <c:noMultiLvlLbl val="0"/>
      </c:catAx>
      <c:valAx>
        <c:axId val="40484160"/>
        <c:scaling>
          <c:orientation val="minMax"/>
        </c:scaling>
        <c:delete val="0"/>
        <c:axPos val="l"/>
        <c:majorGridlines/>
        <c:numFmt formatCode="#,##0" sourceLinked="1"/>
        <c:majorTickMark val="out"/>
        <c:minorTickMark val="none"/>
        <c:tickLblPos val="nextTo"/>
        <c:crossAx val="153968128"/>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Diminuição de alguns nutrientes na composição dos alimentos</a:t>
            </a:r>
          </a:p>
          <a:p>
            <a:pPr>
              <a:defRPr sz="1100" b="0">
                <a:solidFill>
                  <a:schemeClr val="accent5">
                    <a:lumMod val="75000"/>
                  </a:schemeClr>
                </a:solidFill>
                <a:latin typeface="Arial Narrow" panose="020B0606020202030204" pitchFamily="34" charset="0"/>
              </a:defRPr>
            </a:pPr>
            <a:r>
              <a:rPr lang="pt-PT" sz="1100" b="0">
                <a:solidFill>
                  <a:schemeClr val="accent5">
                    <a:lumMod val="75000"/>
                  </a:schemeClr>
                </a:solidFill>
                <a:latin typeface="Arial Narrow" panose="020B0606020202030204" pitchFamily="34" charset="0"/>
              </a:rPr>
              <a:t>1940 a 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Graficos!$B$49:$B$52</c:f>
              <c:strCache>
                <c:ptCount val="4"/>
                <c:pt idx="0">
                  <c:v>Diminuição de cálcio</c:v>
                </c:pt>
                <c:pt idx="1">
                  <c:v>Diminuição do magnésio</c:v>
                </c:pt>
                <c:pt idx="2">
                  <c:v>Diminuição de potássio</c:v>
                </c:pt>
                <c:pt idx="3">
                  <c:v>Diminuição dos minerais em 10 tipos de carne</c:v>
                </c:pt>
              </c:strCache>
            </c:strRef>
          </c:cat>
          <c:val>
            <c:numRef>
              <c:f>Graficos!$C$49:$C$52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9586" y="2740457"/>
            <a:ext cx="566197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999173" y="4998985"/>
            <a:ext cx="4662805"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7920" y="455383"/>
            <a:ext cx="10916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2855" y="455383"/>
            <a:ext cx="3164046"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6185" y="5668784"/>
            <a:ext cx="566197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26185" y="3739029"/>
            <a:ext cx="566197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19-10-2021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2855"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481741" y="2648564"/>
            <a:ext cx="2127867"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19-10-2021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3278"/>
            <a:ext cx="5995035"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33057" y="1974681"/>
            <a:ext cx="2943165"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3057" y="2797635"/>
            <a:ext cx="2943165"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383772" y="1974681"/>
            <a:ext cx="2944321"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383772" y="2797635"/>
            <a:ext cx="2944321"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19-10-2021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19-10-2021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19-10-2021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3058" y="351236"/>
            <a:ext cx="2191472"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04325" y="351236"/>
            <a:ext cx="3723768"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33058" y="1846031"/>
            <a:ext cx="2191472"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19-10-2021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5632" y="6175217"/>
            <a:ext cx="3996690"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05632" y="788239"/>
            <a:ext cx="3996690"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05632" y="6904236"/>
            <a:ext cx="3996690"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19-10-2021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3058" y="353278"/>
            <a:ext cx="5995035"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33058" y="2058406"/>
            <a:ext cx="5995035"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33058" y="8176445"/>
            <a:ext cx="1554268"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19-10-2021</a:t>
            </a:fld>
            <a:endParaRPr lang="pt-PT"/>
          </a:p>
        </p:txBody>
      </p:sp>
      <p:sp>
        <p:nvSpPr>
          <p:cNvPr id="5" name="Footer Placeholder 4"/>
          <p:cNvSpPr>
            <a:spLocks noGrp="1"/>
          </p:cNvSpPr>
          <p:nvPr>
            <p:ph type="ftr" sz="quarter" idx="3"/>
          </p:nvPr>
        </p:nvSpPr>
        <p:spPr>
          <a:xfrm>
            <a:off x="2275893" y="8176445"/>
            <a:ext cx="2109364"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773824" y="8176445"/>
            <a:ext cx="1554268"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TextBox 10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9" name="Rectangle 2"/>
          <p:cNvSpPr txBox="1">
            <a:spLocks noChangeArrowheads="1"/>
          </p:cNvSpPr>
          <p:nvPr/>
        </p:nvSpPr>
        <p:spPr>
          <a:xfrm>
            <a:off x="2938237" y="2898701"/>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MARÇO</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lumMod val="95000"/>
                  </a:schemeClr>
                </a:solidFill>
                <a:effectLst>
                  <a:outerShdw blurRad="38100" dist="38100" dir="2700000" algn="tl">
                    <a:srgbClr val="000000"/>
                  </a:outerShdw>
                </a:effectLst>
                <a:latin typeface="Calisto MT" panose="02040603050505030304" pitchFamily="18" charset="0"/>
              </a:rPr>
              <a:t>ILHA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11" name="Rectangle 2"/>
          <p:cNvSpPr txBox="1">
            <a:spLocks noChangeArrowheads="1"/>
          </p:cNvSpPr>
          <p:nvPr/>
        </p:nvSpPr>
        <p:spPr>
          <a:xfrm>
            <a:off x="738287" y="954485"/>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12" name="Rectangle 2"/>
          <p:cNvSpPr txBox="1">
            <a:spLocks noChangeArrowheads="1"/>
          </p:cNvSpPr>
          <p:nvPr/>
        </p:nvSpPr>
        <p:spPr>
          <a:xfrm>
            <a:off x="882303" y="1496779"/>
            <a:ext cx="4382090" cy="2638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CONFERÊNCIA INTERNACIONAL </a:t>
            </a:r>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0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
          <p:cNvSpPr txBox="1">
            <a:spLocks noChangeArrowheads="1"/>
          </p:cNvSpPr>
          <p:nvPr/>
        </p:nvSpPr>
        <p:spPr>
          <a:xfrm>
            <a:off x="4353" y="7795245"/>
            <a:ext cx="6651136" cy="360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Termos de refência</a:t>
            </a: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5" name="Rectangle 2"/>
          <p:cNvSpPr txBox="1">
            <a:spLocks noChangeArrowheads="1"/>
          </p:cNvSpPr>
          <p:nvPr/>
        </p:nvSpPr>
        <p:spPr>
          <a:xfrm>
            <a:off x="1412647" y="1738652"/>
            <a:ext cx="3345938" cy="1957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Basalto A Riqueza das nações</a:t>
            </a:r>
          </a:p>
        </p:txBody>
      </p:sp>
    </p:spTree>
    <p:extLst>
      <p:ext uri="{BB962C8B-B14F-4D97-AF65-F5344CB8AC3E}">
        <p14:creationId xmlns:p14="http://schemas.microsoft.com/office/powerpoint/2010/main" val="395240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pic>
        <p:nvPicPr>
          <p:cNvPr id="17"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8" name="TextBox 17"/>
          <p:cNvSpPr txBox="1"/>
          <p:nvPr/>
        </p:nvSpPr>
        <p:spPr>
          <a:xfrm>
            <a:off x="181676" y="714001"/>
            <a:ext cx="6418323" cy="75943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300"/>
              </a:lnSpc>
              <a:spcBef>
                <a:spcPts val="0"/>
              </a:spcBef>
              <a:spcAft>
                <a:spcPts val="0"/>
              </a:spcAft>
              <a:defRPr/>
            </a:pPr>
            <a:r>
              <a:rPr lang="fr-FR" sz="1400" b="1" i="1" dirty="0" smtClean="0">
                <a:solidFill>
                  <a:srgbClr val="92D050"/>
                </a:solidFill>
                <a:latin typeface="Arial Narrow" panose="020B0606020202030204" pitchFamily="34" charset="0"/>
                <a:sym typeface="+mn-ea"/>
              </a:rPr>
              <a:t>5</a:t>
            </a:r>
            <a:r>
              <a:rPr lang="fr-FR" sz="1400" b="1" i="1" dirty="0" smtClean="0">
                <a:solidFill>
                  <a:srgbClr val="92D050"/>
                </a:solidFill>
                <a:latin typeface="Arial Narrow" panose="020B0606020202030204" pitchFamily="34" charset="0"/>
                <a:sym typeface="+mn-ea"/>
              </a:rPr>
              <a:t>. </a:t>
            </a:r>
            <a:r>
              <a:rPr lang="pt-PT" sz="1400" b="1" i="1" dirty="0">
                <a:gradFill>
                  <a:gsLst>
                    <a:gs pos="0">
                      <a:srgbClr val="14CD68"/>
                    </a:gs>
                    <a:gs pos="100000">
                      <a:srgbClr val="035C7D"/>
                    </a:gs>
                  </a:gsLst>
                  <a:lin scaled="0"/>
                </a:gradFill>
                <a:latin typeface="Arial Narrow" panose="020B0606020202030204" pitchFamily="34" charset="0"/>
              </a:rPr>
              <a:t>OS PRINCIPAIS ELEMENTOS CONSTITUINTES DO BASALTO</a:t>
            </a:r>
            <a:endParaRPr lang="pt-PT" sz="1200" b="1" i="1" dirty="0">
              <a:solidFill>
                <a:schemeClr val="accent3">
                  <a:lumMod val="75000"/>
                </a:schemeClr>
              </a:solidFill>
              <a:latin typeface="Arial Narrow" panose="020B0606020202030204" pitchFamily="34" charset="0"/>
            </a:endParaRPr>
          </a:p>
          <a:p>
            <a:pPr fontAlgn="auto">
              <a:lnSpc>
                <a:spcPts val="13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Silicatos</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Os silicatos são necessários na construção de proteínas vegetais e na síntese de certas vitaminas nas plantas. Os silicatos funcionam como um elemento vital na protecção de plantas contra o ataque de insectos e fungos, fortalecem as qualidades e influenciam outros minerais úteis no metabolismo das plantas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Cálcio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As plantas precisam de cálcio para uma divisão celular normal, como componente das paredes celulares, como componente dos sais minerais dentro das células e como parte do material de codificação genética</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Magnésio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magnésio é uma componente chave das clorofilas, as células de cor verde das plantas. É, portanto, vital uma vez que as clorofilas são as células que realizam a fotossíntese. Além disso, as plantas precisam de magnesium antes de poderem utilizar o fósforo e o magnesium também activa vários sistemas enzimáticos diferentes</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Ferro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gn="just">
              <a:lnSpc>
                <a:spcPts val="1300"/>
              </a:lnSpc>
              <a:spcBef>
                <a:spcPts val="0"/>
              </a:spcBef>
              <a:spcAft>
                <a:spcPts val="0"/>
              </a:spcAft>
              <a:defRPr/>
            </a:pPr>
            <a:r>
              <a:rPr lang="pt-PT" sz="1100" dirty="0">
                <a:latin typeface="Arial Narrow" panose="020B0606020202030204" pitchFamily="34" charset="0"/>
              </a:rPr>
              <a:t>O ferro é um constituinte de muitos compostos em plantas que regulam e promovem o crescimento. É especialmente importante para a função dos cloroplastos, as células vegetais que contêm clorofila, são os organelos que realizam a fotossíntese</a:t>
            </a:r>
            <a:r>
              <a:rPr lang="pt-PT" sz="1100" dirty="0" smtClean="0">
                <a:latin typeface="Arial Narrow" panose="020B0606020202030204" pitchFamily="34" charset="0"/>
              </a:rPr>
              <a:t>.</a:t>
            </a:r>
          </a:p>
          <a:p>
            <a:pPr algn="just">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Potássio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potássio fortalece os caules das plantas e ajuda a eliminar o estresse induzido pelo excesso de azoto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Fósforo</a:t>
            </a:r>
            <a:r>
              <a:rPr lang="pt-PT" sz="1100" b="1" i="1" dirty="0">
                <a:gradFill>
                  <a:gsLst>
                    <a:gs pos="0">
                      <a:srgbClr val="14CD68"/>
                    </a:gs>
                    <a:gs pos="100000">
                      <a:srgbClr val="035C7D"/>
                    </a:gs>
                  </a:gsLst>
                  <a:lin scaled="0"/>
                </a:gradFill>
                <a:latin typeface="Arial Narrow" panose="020B0606020202030204" pitchFamily="34" charset="0"/>
              </a:rPr>
              <a:t>:</a:t>
            </a:r>
            <a:endParaRPr lang="pt-PT" sz="1100" dirty="0">
              <a:latin typeface="Arial Narrow" panose="020B0606020202030204" pitchFamily="34" charset="0"/>
            </a:endParaRPr>
          </a:p>
          <a:p>
            <a:pPr>
              <a:lnSpc>
                <a:spcPts val="1300"/>
              </a:lnSpc>
              <a:spcBef>
                <a:spcPts val="0"/>
              </a:spcBef>
              <a:spcAft>
                <a:spcPts val="0"/>
              </a:spcAft>
              <a:defRPr/>
            </a:pPr>
            <a:r>
              <a:rPr lang="pt-PT" sz="1100" dirty="0">
                <a:latin typeface="Arial Narrow" panose="020B0606020202030204" pitchFamily="34" charset="0"/>
              </a:rPr>
              <a:t>O fósforo é o </a:t>
            </a:r>
            <a:r>
              <a:rPr lang="pt-PT" sz="1100" dirty="0">
                <a:gradFill>
                  <a:gsLst>
                    <a:gs pos="0">
                      <a:srgbClr val="14CD68"/>
                    </a:gs>
                    <a:gs pos="100000">
                      <a:srgbClr val="035C7D"/>
                    </a:gs>
                  </a:gsLst>
                  <a:lin scaled="0"/>
                </a:gradFill>
                <a:latin typeface="Arial Narrow" panose="020B0606020202030204" pitchFamily="34" charset="0"/>
              </a:rPr>
              <a:t> </a:t>
            </a:r>
            <a:r>
              <a:rPr lang="pt-PT" sz="1100" b="1" i="1" dirty="0">
                <a:latin typeface="Arial Narrow" panose="020B0606020202030204" pitchFamily="34" charset="0"/>
              </a:rPr>
              <a:t>«Go food»</a:t>
            </a:r>
            <a:r>
              <a:rPr lang="pt-PT" sz="1100" dirty="0">
                <a:latin typeface="Arial Narrow" panose="020B0606020202030204" pitchFamily="34" charset="0"/>
              </a:rPr>
              <a:t> para as plantas</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rPr>
              <a:t>Minerais</a:t>
            </a:r>
            <a:r>
              <a:rPr lang="pt-PT" sz="1100" b="1" i="1" dirty="0">
                <a:gradFill>
                  <a:gsLst>
                    <a:gs pos="0">
                      <a:srgbClr val="14CD68"/>
                    </a:gs>
                    <a:gs pos="100000">
                      <a:srgbClr val="035C7D"/>
                    </a:gs>
                  </a:gsLst>
                  <a:lin scaled="0"/>
                </a:gradFill>
                <a:latin typeface="Arial Narrow" panose="020B0606020202030204" pitchFamily="34" charset="0"/>
              </a:rPr>
              <a:t>:</a:t>
            </a:r>
            <a:endParaRPr lang="pt-PT" sz="1100" b="1" i="1" dirty="0">
              <a:latin typeface="Arial Narrow" panose="020B0606020202030204" pitchFamily="34" charset="0"/>
            </a:endParaRPr>
          </a:p>
          <a:p>
            <a:pPr>
              <a:lnSpc>
                <a:spcPts val="1300"/>
              </a:lnSpc>
              <a:spcBef>
                <a:spcPts val="0"/>
              </a:spcBef>
              <a:spcAft>
                <a:spcPts val="0"/>
              </a:spcAft>
              <a:defRPr/>
            </a:pPr>
            <a:r>
              <a:rPr lang="pt-PT" sz="1100" dirty="0" smtClean="0">
                <a:latin typeface="Arial Narrow" panose="020B0606020202030204" pitchFamily="34" charset="0"/>
              </a:rPr>
              <a:t>O </a:t>
            </a:r>
            <a:r>
              <a:rPr lang="pt-PT" sz="1100" dirty="0">
                <a:latin typeface="Arial Narrow" panose="020B0606020202030204" pitchFamily="34" charset="0"/>
              </a:rPr>
              <a:t>basalto é fonte de ferro, manganês, e alguns tipos de basaltos são fontes de cobre, zinco e vanádio</a:t>
            </a:r>
            <a:r>
              <a:rPr lang="pt-PT" sz="1100" dirty="0" smtClean="0">
                <a:latin typeface="Arial Narrow" panose="020B0606020202030204" pitchFamily="34" charset="0"/>
              </a:rPr>
              <a:t>.</a:t>
            </a:r>
          </a:p>
          <a:p>
            <a:pPr>
              <a:lnSpc>
                <a:spcPts val="1300"/>
              </a:lnSpc>
              <a:spcBef>
                <a:spcPts val="0"/>
              </a:spcBef>
              <a:spcAft>
                <a:spcPts val="0"/>
              </a:spcAft>
              <a:defRPr/>
            </a:pPr>
            <a:endParaRPr lang="pt-PT" sz="1100" dirty="0">
              <a:latin typeface="Arial Narrow" panose="020B0606020202030204" pitchFamily="34" charset="0"/>
            </a:endParaRPr>
          </a:p>
          <a:p>
            <a:pPr>
              <a:lnSpc>
                <a:spcPts val="1300"/>
              </a:lnSpc>
              <a:spcBef>
                <a:spcPts val="0"/>
              </a:spcBef>
              <a:spcAft>
                <a:spcPts val="0"/>
              </a:spcAft>
              <a:defRPr/>
            </a:pPr>
            <a:r>
              <a:rPr lang="pt-PT" sz="1100" b="1" dirty="0">
                <a:solidFill>
                  <a:srgbClr val="33B6D5"/>
                </a:solidFill>
                <a:latin typeface="Arial Narrow" panose="020B0606020202030204" pitchFamily="34" charset="0"/>
                <a:sym typeface="+mn-ea"/>
              </a:rPr>
              <a:t>■ </a:t>
            </a:r>
            <a:r>
              <a:rPr lang="pt-PT" sz="1100" b="1" i="1" dirty="0" smtClean="0">
                <a:latin typeface="Arial Narrow" panose="020B0606020202030204" pitchFamily="34" charset="0"/>
              </a:rPr>
              <a:t>Como </a:t>
            </a:r>
            <a:r>
              <a:rPr lang="pt-PT" sz="1100" b="1" i="1" dirty="0">
                <a:latin typeface="Arial Narrow" panose="020B0606020202030204" pitchFamily="34" charset="0"/>
              </a:rPr>
              <a:t>produto de remineralização do solo, o Pó de Basalto:</a:t>
            </a:r>
            <a:endParaRPr lang="pt-PT" sz="1100" dirty="0">
              <a:latin typeface="Arial Narrow" panose="020B0606020202030204" pitchFamily="34" charset="0"/>
            </a:endParaRP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Provoca um crescimento impressionante de microrganismos benéficos no solo e induz o desenvolvimento de raízes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Aumenta </a:t>
            </a:r>
            <a:r>
              <a:rPr lang="pt-PT" sz="1100" dirty="0">
                <a:latin typeface="Arial Narrow" panose="020B0606020202030204" pitchFamily="34" charset="0"/>
              </a:rPr>
              <a:t>a capacidade de retenção de humidade e nutrientes no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Torna </a:t>
            </a:r>
            <a:r>
              <a:rPr lang="pt-PT" sz="1100" dirty="0">
                <a:latin typeface="Arial Narrow" panose="020B0606020202030204" pitchFamily="34" charset="0"/>
              </a:rPr>
              <a:t>os nutrientes minerais disponíveis em todas as fases de crescimento das plantas.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Fornece </a:t>
            </a:r>
            <a:r>
              <a:rPr lang="pt-PT" sz="1100" dirty="0">
                <a:latin typeface="Arial Narrow" panose="020B0606020202030204" pitchFamily="34" charset="0"/>
              </a:rPr>
              <a:t>propriedades de liberação sustentada.</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Contraria </a:t>
            </a:r>
            <a:r>
              <a:rPr lang="pt-PT" sz="1100" dirty="0">
                <a:latin typeface="Arial Narrow" panose="020B0606020202030204" pitchFamily="34" charset="0"/>
              </a:rPr>
              <a:t>os efeitos da acidez do solo [pH].</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dirty="0" smtClean="0">
                <a:latin typeface="Arial Narrow" panose="020B0606020202030204" pitchFamily="34" charset="0"/>
              </a:rPr>
              <a:t>Diminui </a:t>
            </a:r>
            <a:r>
              <a:rPr lang="pt-PT" sz="1100" dirty="0">
                <a:latin typeface="Arial Narrow" panose="020B0606020202030204" pitchFamily="34" charset="0"/>
              </a:rPr>
              <a:t>o alumínio intercambiável tóxico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Reduz a erosão do solo.</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Contribui para a formação de complexos estáveis de húmus.</a:t>
            </a:r>
          </a:p>
          <a:p>
            <a:pPr lvl="1">
              <a:lnSpc>
                <a:spcPts val="1300"/>
              </a:lnSpc>
              <a:spcBef>
                <a:spcPts val="0"/>
              </a:spcBef>
              <a:spcAft>
                <a:spcPts val="0"/>
              </a:spcAft>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Melhora a resistência aos insectos, doenças, fungos, geadas e secas.</a:t>
            </a:r>
          </a:p>
          <a:p>
            <a:pPr lvl="1">
              <a:lnSpc>
                <a:spcPts val="1300"/>
              </a:lnSpc>
              <a:spcBef>
                <a:spcPts val="0"/>
              </a:spcBef>
              <a:spcAft>
                <a:spcPts val="0"/>
              </a:spcAft>
              <a:defRPr/>
            </a:pPr>
            <a:r>
              <a:rPr lang="pt-PT" sz="1100" dirty="0">
                <a:latin typeface="Arial Narrow" panose="020B0606020202030204" pitchFamily="34" charset="0"/>
              </a:rPr>
              <a:t> </a:t>
            </a:r>
          </a:p>
          <a:p>
            <a:pPr algn="just">
              <a:lnSpc>
                <a:spcPts val="1300"/>
              </a:lnSpc>
              <a:spcBef>
                <a:spcPts val="0"/>
              </a:spcBef>
              <a:spcAft>
                <a:spcPts val="0"/>
              </a:spcAft>
              <a:defRPr/>
            </a:pPr>
            <a:r>
              <a:rPr lang="pt-PT" sz="1100" dirty="0">
                <a:latin typeface="Arial Narrow" panose="020B0606020202030204" pitchFamily="34" charset="0"/>
              </a:rPr>
              <a:t>O pó de basalto pode ser fornecido em pequenas quantidades para jardinagem ou em grandes quantidades para a agricultura intensiva e extensiva.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604005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868586"/>
            <a:ext cx="6120680" cy="138499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a:t>
            </a:r>
            <a:r>
              <a:rPr lang="pt-PT" sz="1100" i="1" dirty="0">
                <a:latin typeface="Arial Narrow" panose="020B0606020202030204" pitchFamily="34" charset="0"/>
              </a:rPr>
              <a:t> FAO</a:t>
            </a:r>
            <a:r>
              <a:rPr lang="pt-PT" sz="1100" dirty="0">
                <a:latin typeface="Arial Narrow" panose="020B0606020202030204" pitchFamily="34" charset="0"/>
              </a:rPr>
              <a:t>, dados recentes indicam que, apesar do progresso feito, o uso médio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foi de 11 kg / ha em 2014, bem abaixo da meta da Declaração de Abuja de 50 kg / ha, e dez vezes menos do que a média mundial. Esperava-se que este número atingisse 12 kg / ha no final de 2015. Embora a tendência permaneça positiva, há claramente um caminho a percorrer para atingir a meta de 50 kg / ha, definida pela Declaração de Abuja. Hoje, o objetivo não deve ser aumentar de forma decisiva a quantidade de fertilizantes, mas sim aumentar a terra arável de boa qualidade como a principal estratégia na agenda de muitos países africanos.</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33869414"/>
              </p:ext>
            </p:extLst>
          </p:nvPr>
        </p:nvGraphicFramePr>
        <p:xfrm>
          <a:off x="306239" y="2989809"/>
          <a:ext cx="6120680" cy="526908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200" dirty="0" smtClean="0">
                          <a:latin typeface="Arial Narrow" panose="020B0606020202030204" pitchFamily="34" charset="0"/>
                        </a:rPr>
                        <a:t>Indicador</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Estado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Estabelecimento de políticas e âmbitos regulamentares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Capacidade de controle de qualidade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Eliminação de impostos e tarifas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Não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de redes de distribuidores de insumos agrícolas</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Satisfatório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Distância percorrida para comprar fertilizante</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 </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do número de agricultores que usam fertilizantes químicos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Aumento da dimensão do mercado</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Parcialmente 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subsídios direcionados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Aplicação de recursos financeiros nacionais a favor de importadores e distribuidores de insumos agrícolas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Bom</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Introdução de iniciativas de compras regionais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Melhorar o acesso a fertilizantes adicionais</a:t>
                      </a:r>
                      <a:endParaRPr lang="pt-PT" sz="1200" dirty="0">
                        <a:latin typeface="Arial Narrow" panose="020B0606020202030204" pitchFamily="34" charset="0"/>
                      </a:endParaRPr>
                    </a:p>
                  </a:txBody>
                  <a:tcPr anchor="ctr"/>
                </a:tc>
                <a:tc>
                  <a:txBody>
                    <a:bodyPr/>
                    <a:lstStyle/>
                    <a:p>
                      <a:r>
                        <a:rPr lang="pt-PT" sz="1200" dirty="0" smtClean="0">
                          <a:latin typeface="Arial Narrow" panose="020B0606020202030204" pitchFamily="34" charset="0"/>
                        </a:rPr>
                        <a:t>Satisfatório</a:t>
                      </a:r>
                      <a:endParaRPr lang="pt-PT" sz="1200" dirty="0">
                        <a:latin typeface="Arial Narrow" panose="020B0606020202030204" pitchFamily="34" charset="0"/>
                      </a:endParaRPr>
                    </a:p>
                  </a:txBody>
                  <a:tcPr anchor="ctr"/>
                </a:tc>
              </a:tr>
              <a:tr h="400990">
                <a:tc>
                  <a:txBody>
                    <a:bodyPr/>
                    <a:lstStyle/>
                    <a:p>
                      <a:r>
                        <a:rPr lang="pt-PT" sz="1200" dirty="0" smtClean="0">
                          <a:latin typeface="Arial Narrow" panose="020B0606020202030204" pitchFamily="34" charset="0"/>
                        </a:rPr>
                        <a:t>Criação do Fundo Africano de Desenvolvimento de Fertilizantes (AFFM)</a:t>
                      </a:r>
                      <a:endParaRPr lang="pt-PT" sz="1200" dirty="0">
                        <a:latin typeface="Arial Narrow" panose="020B0606020202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Não Satisfatório</a:t>
                      </a:r>
                    </a:p>
                  </a:txBody>
                  <a:tcPr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96536164"/>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1" dirty="0" smtClean="0">
                          <a:latin typeface="Arial Narrow" panose="020B0606020202030204" pitchFamily="34" charset="0"/>
                        </a:rPr>
                        <a:t>Estado de implementação da Declaração de Abuja sobre Fertilizantes para uma Revolução Verde Africana</a:t>
                      </a:r>
                    </a:p>
                  </a:txBody>
                  <a:tcPr anchor="ctr"/>
                </a:tc>
              </a:tr>
            </a:tbl>
          </a:graphicData>
        </a:graphic>
      </p:graphicFrame>
    </p:spTree>
    <p:extLst>
      <p:ext uri="{BB962C8B-B14F-4D97-AF65-F5344CB8AC3E}">
        <p14:creationId xmlns:p14="http://schemas.microsoft.com/office/powerpoint/2010/main" val="342582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04553"/>
            <a:ext cx="6120680" cy="1667123"/>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FERTILIZANTES</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De acordo com a FAO, a fim de implementar a Declaração de Abuja, um plano de ação foi colocado em prática que incluiu a criação de redes de distribuidores de insumos agrícolas em toda a África rural, o estabelecimento de mecanismos nacionais de garantias de crédito de insumos agrícolas, o uso de subsídios </a:t>
            </a:r>
            <a:r>
              <a:rPr lang="pt-PT" sz="1100" dirty="0" smtClean="0">
                <a:latin typeface="Arial Narrow" panose="020B0606020202030204" pitchFamily="34" charset="0"/>
              </a:rPr>
              <a:t>«inteligentes» </a:t>
            </a:r>
            <a:r>
              <a:rPr lang="pt-PT" sz="1100" dirty="0">
                <a:latin typeface="Arial Narrow" panose="020B0606020202030204" pitchFamily="34" charset="0"/>
              </a:rPr>
              <a:t>para garantir que os pequenos agricultores tenham acesso a fertilizantes, o estabelecimento de centros regionais de compra e distribuição de fertilizantes, a eliminação de barreiras comerciais e a promoção da produção local de fertilizantes, bem como o estabelecimento de um Mecanismo de Financiamento de Desenvolvimento de Fertilizantes Africano pelo Banco Africano de </a:t>
            </a:r>
            <a:r>
              <a:rPr lang="pt-PT" sz="1100" dirty="0" smtClean="0">
                <a:latin typeface="Arial Narrow" panose="020B0606020202030204" pitchFamily="34" charset="0"/>
              </a:rPr>
              <a:t>Desenvolvimento. </a:t>
            </a:r>
            <a:r>
              <a:rPr lang="pt-PT" sz="1100" dirty="0">
                <a:latin typeface="Arial Narrow" panose="020B0606020202030204" pitchFamily="34" charset="0"/>
              </a:rPr>
              <a:t>A tabela a seguir mostra a série de resoluções e os </a:t>
            </a:r>
            <a:r>
              <a:rPr lang="pt-PT" sz="1100" dirty="0" smtClean="0">
                <a:latin typeface="Arial Narrow" panose="020B0606020202030204" pitchFamily="34" charset="0"/>
              </a:rPr>
              <a:t>progressos alcançados </a:t>
            </a:r>
            <a:r>
              <a:rPr lang="pt-PT" sz="1100" dirty="0">
                <a:latin typeface="Arial Narrow" panose="020B0606020202030204" pitchFamily="34" charset="0"/>
              </a:rPr>
              <a:t>de cada uma delas até o momento.</a:t>
            </a:r>
            <a:endParaRPr lang="pt-PT" sz="1100" dirty="0" smtClean="0">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78466915"/>
              </p:ext>
            </p:extLst>
          </p:nvPr>
        </p:nvGraphicFramePr>
        <p:xfrm>
          <a:off x="306239" y="2682677"/>
          <a:ext cx="6120680" cy="564355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dirty="0" smtClean="0">
                          <a:latin typeface="Arial Narrow" panose="020B0606020202030204" pitchFamily="34" charset="0"/>
                        </a:rPr>
                        <a:t>Resolução</a:t>
                      </a:r>
                      <a:endParaRPr lang="pt-PT" sz="1100" dirty="0">
                        <a:latin typeface="Arial Narrow" panose="020B0606020202030204" pitchFamily="34" charset="0"/>
                      </a:endParaRPr>
                    </a:p>
                  </a:txBody>
                  <a:tcPr anchor="ctr"/>
                </a:tc>
                <a:tc>
                  <a:txBody>
                    <a:bodyPr/>
                    <a:lstStyle/>
                    <a:p>
                      <a:pPr algn="just"/>
                      <a:r>
                        <a:rPr lang="pt-PT" sz="1100" dirty="0" smtClean="0">
                          <a:latin typeface="Arial Narrow" panose="020B0606020202030204" pitchFamily="34" charset="0"/>
                        </a:rPr>
                        <a:t>Progresso / Resultados</a:t>
                      </a:r>
                      <a:endParaRPr lang="pt-PT" sz="1100" dirty="0">
                        <a:latin typeface="Arial Narrow" panose="020B0606020202030204" pitchFamily="34" charset="0"/>
                      </a:endParaRPr>
                    </a:p>
                  </a:txBody>
                  <a:tcPr anchor="ctr"/>
                </a:tc>
              </a:tr>
              <a:tr h="400990">
                <a:tc>
                  <a:txBody>
                    <a:bodyPr/>
                    <a:lstStyle/>
                    <a:p>
                      <a:pPr algn="just"/>
                      <a:r>
                        <a:rPr lang="pt-PT" sz="1100" dirty="0" smtClean="0">
                          <a:latin typeface="Arial Narrow" panose="020B0606020202030204" pitchFamily="34" charset="0"/>
                        </a:rPr>
                        <a:t>1. Aumentar a taxa de uso de fertilizantes de uma média de 8 kg / ha para uma média de pelo menos 50 kg / ha até 2015.</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consumo de nutrientes por ha ainda permanece bastante baixo, com a maioria dos países ficando bem abaixo da meta de 50kg / ha e, portanto, não houve progresso suficiente.</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2. Reduzir o custo do fornecimento de fertilizantes a nível nacional e regional, particularmente através da harmonização de políticas e regulamentos para garantir a livre circulação sem impostos e taxas alfandegárias entre as regiões, e capacitação no controlo de qualidade.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custo dos fertilizantes não baixou a níveis acessíveis para os pequenos agricultores. No que diz respeito à introdução de medidas de controlo de qualidade e à eliminação de impostos e tarifas sobre fertilizantes, as mesmas estão a progredir na direção certa, embora a adoção e implementação de leis sobre fertilizantes e o quadro regulamentar de apoio continuem a não existir.</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3. Desenvolver e fortalecer redes de distribuidores de insumos agrícolas, bem como redes comunitárias.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uma melhora acentuada no desenvolvimento e fortalecimento das redes de distribuidores de insumos agrícolas.</a:t>
                      </a:r>
                      <a:endParaRPr lang="pt-PT" sz="1100" dirty="0">
                        <a:latin typeface="Arial Narrow" panose="020B0606020202030204" pitchFamily="34" charset="0"/>
                      </a:endParaRPr>
                    </a:p>
                  </a:txBody>
                  <a:tcPr/>
                </a:tc>
              </a:tr>
              <a:tr h="400990">
                <a:tc>
                  <a:txBody>
                    <a:bodyPr/>
                    <a:lstStyle/>
                    <a:p>
                      <a:pPr algn="just"/>
                      <a:r>
                        <a:rPr lang="pt-PT" sz="1100" dirty="0" smtClean="0">
                          <a:latin typeface="Arial Narrow" panose="020B0606020202030204" pitchFamily="34" charset="0"/>
                        </a:rPr>
                        <a:t>4. Atender às necessidades de fertilizantes dos agricultores, especialmente mulheres. Capacitar jovens, associações de agricultores, organizações da sociedade civil e o setor privado.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a:t>
                      </a:r>
                      <a:r>
                        <a:rPr lang="fr-FR" sz="1100" dirty="0" smtClean="0">
                          <a:latin typeface="Arial Narrow" panose="020B0606020202030204" pitchFamily="34" charset="0"/>
                        </a:rPr>
                        <a:t>«</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a:t>
                      </a:r>
                      <a:r>
                        <a:rPr lang="pt-PT" sz="1100" i="1" dirty="0" smtClean="0">
                          <a:latin typeface="Arial Narrow" panose="020B0606020202030204" pitchFamily="34" charset="0"/>
                        </a:rPr>
                        <a:t> </a:t>
                      </a:r>
                      <a:r>
                        <a:rPr lang="pt-PT" sz="1100" dirty="0" smtClean="0">
                          <a:latin typeface="Arial Narrow" panose="020B0606020202030204" pitchFamily="34" charset="0"/>
                        </a:rPr>
                        <a:t>ajudou a atender às necessidades das mulheres no setor agrícola. O setor privado participa com cursos de capacitação e workshops.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a:t>
                      </a:r>
                      <a:r>
                        <a:rPr lang="pt-PT" sz="1100" dirty="0" smtClean="0">
                          <a:latin typeface="Arial Narrow" panose="020B0606020202030204" pitchFamily="34" charset="0"/>
                        </a:rPr>
                        <a:t>Subsídios direcionados a favor do setor de fertilizantes, com atenção especial aos agricultores menos favorecidos.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sistema de apoio de preços direcionados para insumos foi adotado em diferentes países com algum grau de sucesso.</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t>
                      </a:r>
                      <a:r>
                        <a:rPr lang="pt-PT" sz="1100" dirty="0" smtClean="0">
                          <a:latin typeface="Arial Narrow" panose="020B0606020202030204" pitchFamily="34" charset="0"/>
                        </a:rPr>
                        <a:t>Acelerar o investimento em infraestrutura, especialmente em transporte, incentivos fiscais, fortalecimento de organizações de agricultores e outras medidas para melhorar os incentivos à comercialização de produtos.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Programa de Desenvolvimento de Infra-estruturas de África </a:t>
                      </a:r>
                      <a:r>
                        <a:rPr lang="pt-PT" sz="1100" i="1" dirty="0" smtClean="0">
                          <a:latin typeface="Arial Narrow" panose="020B0606020202030204" pitchFamily="34" charset="0"/>
                        </a:rPr>
                        <a:t>(PIDA) </a:t>
                      </a:r>
                      <a:r>
                        <a:rPr lang="pt-PT" sz="1100" dirty="0" smtClean="0">
                          <a:latin typeface="Arial Narrow" panose="020B0606020202030204" pitchFamily="34" charset="0"/>
                        </a:rPr>
                        <a:t>e o Fundo Africa50 são iniciativas importantes para promover o desenvolvimento de infra-estruturas regionais e continentais. O </a:t>
                      </a:r>
                      <a:r>
                        <a:rPr lang="pt-PT" sz="1100" i="1" dirty="0" smtClean="0">
                          <a:latin typeface="Arial Narrow" panose="020B0606020202030204" pitchFamily="34" charset="0"/>
                        </a:rPr>
                        <a:t>COMESA</a:t>
                      </a:r>
                      <a:r>
                        <a:rPr lang="pt-PT" sz="1100" dirty="0" smtClean="0">
                          <a:latin typeface="Arial Narrow" panose="020B0606020202030204" pitchFamily="34" charset="0"/>
                        </a:rPr>
                        <a:t>, a </a:t>
                      </a:r>
                      <a:r>
                        <a:rPr lang="pt-PT" sz="1100" i="1" dirty="0" smtClean="0">
                          <a:latin typeface="Arial Narrow" panose="020B0606020202030204" pitchFamily="34" charset="0"/>
                        </a:rPr>
                        <a:t>SADC</a:t>
                      </a:r>
                      <a:r>
                        <a:rPr lang="pt-PT" sz="1100" dirty="0" smtClean="0">
                          <a:latin typeface="Arial Narrow" panose="020B0606020202030204" pitchFamily="34" charset="0"/>
                        </a:rPr>
                        <a:t> e a Comunidade dos Estados da África Oriental têm planos diretores para melhorar as infraestruturas ao longo dos corredores comerciais.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72521382"/>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dirty="0" smtClean="0">
                          <a:latin typeface="Arial Narrow" panose="020B0606020202030204" pitchFamily="34" charset="0"/>
                        </a:rPr>
                        <a:t>Declaração de Abuja sobre Fertilizantes: As realizações conseguidas até ao presente</a:t>
                      </a:r>
                    </a:p>
                  </a:txBody>
                  <a:tcPr anchor="ctr"/>
                </a:tc>
              </a:tr>
            </a:tbl>
          </a:graphicData>
        </a:graphic>
      </p:graphicFrame>
    </p:spTree>
    <p:extLst>
      <p:ext uri="{BB962C8B-B14F-4D97-AF65-F5344CB8AC3E}">
        <p14:creationId xmlns:p14="http://schemas.microsoft.com/office/powerpoint/2010/main" val="3295854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75916"/>
            <a:ext cx="612068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endParaRPr lang="pt-PT" sz="1200" i="1" dirty="0">
              <a:solidFill>
                <a:schemeClr val="accent5">
                  <a:lumMod val="75000"/>
                </a:schemeClr>
              </a:solidFill>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3073406"/>
              </p:ext>
            </p:extLst>
          </p:nvPr>
        </p:nvGraphicFramePr>
        <p:xfrm>
          <a:off x="306239" y="1721919"/>
          <a:ext cx="6120680" cy="614647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dirty="0" smtClean="0">
                          <a:latin typeface="Arial Narrow" panose="020B0606020202030204" pitchFamily="34" charset="0"/>
                        </a:rPr>
                        <a:t>Resolução</a:t>
                      </a:r>
                      <a:endParaRPr lang="pt-PT" sz="1100" dirty="0">
                        <a:latin typeface="Arial Narrow" panose="020B0606020202030204" pitchFamily="34" charset="0"/>
                      </a:endParaRPr>
                    </a:p>
                  </a:txBody>
                  <a:tcPr anchor="ctr"/>
                </a:tc>
                <a:tc>
                  <a:txBody>
                    <a:bodyPr/>
                    <a:lstStyle/>
                    <a:p>
                      <a:pPr algn="just"/>
                      <a:r>
                        <a:rPr lang="pt-PT" sz="1100" dirty="0" smtClean="0">
                          <a:latin typeface="Arial Narrow" panose="020B0606020202030204" pitchFamily="34" charset="0"/>
                        </a:rPr>
                        <a:t>Progresso / Resultados</a:t>
                      </a:r>
                      <a:endParaRPr lang="pt-PT" sz="1100" dirty="0">
                        <a:latin typeface="Arial Narrow" panose="020B0606020202030204" pitchFamily="34" charset="0"/>
                      </a:endParaRPr>
                    </a:p>
                  </a:txBody>
                  <a:tcPr anchor="ctr"/>
                </a:tc>
              </a:tr>
              <a:tr h="400990">
                <a:tc>
                  <a:txBody>
                    <a:bodyPr/>
                    <a:lstStyle/>
                    <a:p>
                      <a:pPr algn="just"/>
                      <a:r>
                        <a:rPr lang="fr-FR" sz="1100" dirty="0" smtClean="0">
                          <a:latin typeface="Arial Narrow" panose="020B0606020202030204" pitchFamily="34" charset="0"/>
                        </a:rPr>
                        <a:t>7. </a:t>
                      </a:r>
                      <a:r>
                        <a:rPr lang="pt-PT" sz="1100" dirty="0" smtClean="0">
                          <a:latin typeface="Arial Narrow" panose="020B0606020202030204" pitchFamily="34" charset="0"/>
                        </a:rPr>
                        <a:t>Estabelecer mecanismos nacionais de financiamento para fornecedores de insumos a fim de acelerar o acesso ao crédito a nível local e nacional, com atenção especial para as mulheres.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Os sistemas de garantia de crédito agrícola foram implementados com esquemas de garantia de crédito disponíveis em 77 por cento dos estados membros que foram estudados pela </a:t>
                      </a:r>
                      <a:r>
                        <a:rPr lang="pt-PT" sz="1100" i="1" dirty="0" smtClean="0">
                          <a:latin typeface="Arial Narrow" panose="020B0606020202030204" pitchFamily="34" charset="0"/>
                        </a:rPr>
                        <a:t>NEPAD</a:t>
                      </a:r>
                      <a:r>
                        <a:rPr lang="pt-PT" sz="1100" dirty="0" smtClean="0">
                          <a:latin typeface="Arial Narrow" panose="020B0606020202030204" pitchFamily="34" charset="0"/>
                        </a:rPr>
                        <a:t> em 2012. Mecanismos ligados aos riscos de transferência e diversificação foram introduzidos em favor dos importadores e distribuidores de insumos agrícolas.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a:t>
                      </a:r>
                      <a:r>
                        <a:rPr lang="pt-PT" sz="1100" dirty="0" smtClean="0">
                          <a:latin typeface="Arial Narrow" panose="020B0606020202030204" pitchFamily="34" charset="0"/>
                        </a:rPr>
                        <a:t>Estabelecer mecanismos regionais de abastecimento e distribuição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Houve um aumento no número de fábricas de produção e mistura de fertilizantes, enquanto as antigas foram modernizadas.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a:t>
                      </a:r>
                      <a:r>
                        <a:rPr lang="pt-PT" sz="1100" dirty="0" smtClean="0">
                          <a:latin typeface="Arial Narrow" panose="020B0606020202030204" pitchFamily="34" charset="0"/>
                        </a:rPr>
                        <a:t>Promover a produção nacional / regional de fertilizantes e o comércio intra-regional de fertilizantes.</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Instalações de mistura a granel foram instaladas. O nível de comércio de fertilizantes entre os estados membros aumentou consideravelmente.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t>
                      </a:r>
                      <a:r>
                        <a:rPr lang="pt-PT" sz="1100" dirty="0" smtClean="0">
                          <a:latin typeface="Arial Narrow" panose="020B0606020202030204" pitchFamily="34" charset="0"/>
                        </a:rPr>
                        <a:t>Melhorar o acesso dos agricultores a sementes de qualidade, instalações de irrigação, serviços de extensão, informações de mercado, mapeamento e análises de nutrientes do solo para facilitar o uso eficaz e eficiente de fertilizantes minerais e orgânicos, zelando pelo meio ambiente.</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Há um número relativamente elevado de agricultores com acesso a sementes de qualidade, embora tenham diminuído aqueles que usam produtos para proteger suas plantações. Os agricultores agora podem aceder informações por vários meios e a terra irrigada foi ampliada.</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a:t>
                      </a:r>
                      <a:r>
                        <a:rPr lang="pt-PT" sz="1100" dirty="0" smtClean="0">
                          <a:latin typeface="Arial Narrow" panose="020B0606020202030204" pitchFamily="34" charset="0"/>
                        </a:rPr>
                        <a:t>Estabelecer no horizonte de 2007 um mecanismo africano para o desenvolvimento de fertilizantes que deverá cumprir as condições de financiamento das várias medidas acordadas pela Cimeira.</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O Mecanismo de Financiamento para o Desenvolvimento de Fertilizantes Africanos gerido pelo Banco Africano de Desenvolvimento (BAD) foi criado em Março de 2007. No entanto, ainda não está legalmente operacional, uma vez que os Estados-Membros ainda não cumpriram os seus compromissos financeiros.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a:t>
                      </a:r>
                      <a:r>
                        <a:rPr lang="pt-PT" sz="1100" dirty="0" smtClean="0">
                          <a:latin typeface="Arial Narrow" panose="020B0606020202030204" pitchFamily="34" charset="0"/>
                        </a:rPr>
                        <a:t>Estabelecer um mecanismo para monitorar e avaliar a implementação da Declaração.</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Um mecanismo para monitorizar e avaliar a implementação da Declaração foi estabelecido pela Comissão da União Africana </a:t>
                      </a:r>
                      <a:r>
                        <a:rPr lang="pt-PT" sz="1100" i="1" dirty="0" smtClean="0">
                          <a:latin typeface="Arial Narrow" panose="020B0606020202030204" pitchFamily="34" charset="0"/>
                        </a:rPr>
                        <a:t>(CUA)</a:t>
                      </a:r>
                      <a:r>
                        <a:rPr lang="pt-PT" sz="1100" dirty="0" smtClean="0">
                          <a:latin typeface="Arial Narrow" panose="020B0606020202030204" pitchFamily="34" charset="0"/>
                        </a:rPr>
                        <a:t>, que desde 2007 reporta sobre o estado de implementação aos Chefes de Estado Africanos.</a:t>
                      </a:r>
                      <a:endParaRPr lang="pt-PT" sz="1100" dirty="0">
                        <a:latin typeface="Arial Narrow" panose="020B0606020202030204" pitchFamily="34" charset="0"/>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73212890"/>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i="1" dirty="0" smtClean="0">
                          <a:latin typeface="Arial Narrow" panose="020B0606020202030204" pitchFamily="34" charset="0"/>
                        </a:rPr>
                        <a:t>Declaração de Abuja sobre Fertilizantes: As realizações conseguidas até ao presente</a:t>
                      </a:r>
                    </a:p>
                  </a:txBody>
                  <a:tcPr/>
                </a:tc>
              </a:tr>
            </a:tbl>
          </a:graphicData>
        </a:graphic>
      </p:graphicFrame>
    </p:spTree>
    <p:extLst>
      <p:ext uri="{BB962C8B-B14F-4D97-AF65-F5344CB8AC3E}">
        <p14:creationId xmlns:p14="http://schemas.microsoft.com/office/powerpoint/2010/main" val="3466538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100"/>
              </a:lnSpc>
              <a:defRPr lang="en-US"/>
            </a:pPr>
            <a:r>
              <a:rPr lang="pt-PT" sz="1100" dirty="0">
                <a:latin typeface="Arial Narrow" panose="020B0606020202030204" pitchFamily="34" charset="0"/>
              </a:rPr>
              <a:t>De acordo com a </a:t>
            </a:r>
            <a:r>
              <a:rPr lang="pt-PT" sz="1100" i="1" dirty="0">
                <a:latin typeface="Arial Narrow" panose="020B0606020202030204" pitchFamily="34" charset="0"/>
              </a:rPr>
              <a:t>FAO</a:t>
            </a:r>
            <a:r>
              <a:rPr lang="pt-PT" sz="1100" dirty="0">
                <a:latin typeface="Arial Narrow" panose="020B0606020202030204" pitchFamily="34" charset="0"/>
              </a:rPr>
              <a:t>, </a:t>
            </a:r>
            <a:r>
              <a:rPr lang="pt-PT" sz="1100" dirty="0" smtClean="0">
                <a:latin typeface="Arial Narrow" panose="020B0606020202030204" pitchFamily="34" charset="0"/>
              </a:rPr>
              <a:t>ao ser avaliado </a:t>
            </a:r>
            <a:r>
              <a:rPr lang="pt-PT" sz="1100" dirty="0">
                <a:latin typeface="Arial Narrow" panose="020B0606020202030204" pitchFamily="34" charset="0"/>
              </a:rPr>
              <a:t>o estado de implementação do plano de ação, foram identificados vários obstáculos que têm contribuído para a desaceleração </a:t>
            </a:r>
            <a:r>
              <a:rPr lang="pt-PT" sz="1100" dirty="0" smtClean="0">
                <a:latin typeface="Arial Narrow" panose="020B0606020202030204" pitchFamily="34" charset="0"/>
              </a:rPr>
              <a:t>dos progressos a nível </a:t>
            </a:r>
            <a:r>
              <a:rPr lang="pt-PT" sz="1100" dirty="0">
                <a:latin typeface="Arial Narrow" panose="020B0606020202030204" pitchFamily="34" charset="0"/>
              </a:rPr>
              <a:t>nacional e regional. </a:t>
            </a:r>
            <a:r>
              <a:rPr lang="pt-PT" sz="1100" dirty="0" smtClean="0">
                <a:latin typeface="Arial Narrow" panose="020B0606020202030204" pitchFamily="34" charset="0"/>
              </a:rPr>
              <a:t>Nomeadamente:</a:t>
            </a:r>
          </a:p>
          <a:p>
            <a:pPr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Restrições financeiras que dificultam o funcionamento do mecanismo africano de financiamento para o desenvolvimento de </a:t>
            </a:r>
            <a:r>
              <a:rPr lang="pt-PT" sz="1100" dirty="0" smtClean="0">
                <a:latin typeface="Arial Narrow" panose="020B0606020202030204" pitchFamily="34" charset="0"/>
                <a:sym typeface="+mn-ea"/>
              </a:rPr>
              <a:t>fertilizantes;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O número insuficiente de distribuidores de insumos </a:t>
            </a:r>
            <a:r>
              <a:rPr lang="pt-PT" sz="1100" dirty="0" smtClean="0">
                <a:latin typeface="Arial Narrow" panose="020B0606020202030204" pitchFamily="34" charset="0"/>
                <a:sym typeface="+mn-ea"/>
              </a:rPr>
              <a:t>agrícolas;</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 ineficácia das leis de </a:t>
            </a:r>
            <a:r>
              <a:rPr lang="pt-PT" sz="1100" dirty="0" smtClean="0">
                <a:latin typeface="Arial Narrow" panose="020B0606020202030204" pitchFamily="34" charset="0"/>
                <a:sym typeface="+mn-ea"/>
              </a:rPr>
              <a:t>fertilizantes;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err="1">
                <a:latin typeface="Arial Narrow" panose="020B0606020202030204" pitchFamily="34" charset="0"/>
                <a:sym typeface="+mn-ea"/>
              </a:rPr>
              <a:t>Infraestrutura</a:t>
            </a:r>
            <a:r>
              <a:rPr lang="fr-FR" sz="1100" dirty="0">
                <a:latin typeface="Arial Narrow" panose="020B0606020202030204" pitchFamily="34" charset="0"/>
                <a:sym typeface="+mn-ea"/>
              </a:rPr>
              <a:t> </a:t>
            </a:r>
            <a:r>
              <a:rPr lang="fr-FR" sz="1100" dirty="0" err="1">
                <a:latin typeface="Arial Narrow" panose="020B0606020202030204" pitchFamily="34" charset="0"/>
                <a:sym typeface="+mn-ea"/>
              </a:rPr>
              <a:t>comercial</a:t>
            </a:r>
            <a:r>
              <a:rPr lang="fr-FR" sz="1100" dirty="0">
                <a:latin typeface="Arial Narrow" panose="020B0606020202030204" pitchFamily="34" charset="0"/>
                <a:sym typeface="+mn-ea"/>
              </a:rPr>
              <a:t> </a:t>
            </a:r>
            <a:r>
              <a:rPr lang="fr-FR" sz="1100" dirty="0" err="1">
                <a:latin typeface="Arial Narrow" panose="020B0606020202030204" pitchFamily="34" charset="0"/>
                <a:sym typeface="+mn-ea"/>
              </a:rPr>
              <a:t>não</a:t>
            </a:r>
            <a:r>
              <a:rPr lang="fr-FR" sz="1100" dirty="0">
                <a:latin typeface="Arial Narrow" panose="020B0606020202030204" pitchFamily="34" charset="0"/>
                <a:sym typeface="+mn-ea"/>
              </a:rPr>
              <a:t> </a:t>
            </a:r>
            <a:r>
              <a:rPr lang="fr-FR" sz="1100" dirty="0" err="1" smtClean="0">
                <a:latin typeface="Arial Narrow" panose="020B0606020202030204" pitchFamily="34" charset="0"/>
                <a:sym typeface="+mn-ea"/>
              </a:rPr>
              <a:t>desenvolvida</a:t>
            </a:r>
            <a:r>
              <a:rPr lang="fr-FR" sz="1100" dirty="0" smtClean="0">
                <a:latin typeface="Arial Narrow" panose="020B0606020202030204" pitchFamily="34" charset="0"/>
                <a:sym typeface="+mn-ea"/>
              </a:rPr>
              <a:t>;</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Imposição de impostos e tarifas</a:t>
            </a:r>
            <a:r>
              <a:rPr lang="fr-FR" sz="1100" dirty="0" smtClean="0">
                <a:latin typeface="Arial Narrow" panose="020B0606020202030204" pitchFamily="34" charset="0"/>
              </a:rPr>
              <a:t>, </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Acesso limitado a financiamento e </a:t>
            </a:r>
            <a:r>
              <a:rPr lang="pt-PT" sz="1100" dirty="0" smtClean="0">
                <a:latin typeface="Arial Narrow" panose="020B0606020202030204" pitchFamily="34" charset="0"/>
                <a:sym typeface="+mn-ea"/>
              </a:rPr>
              <a:t>subsídios;</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Insuficiência nas áreas de pesquisa e desenvolvimento </a:t>
            </a:r>
            <a:r>
              <a:rPr lang="pt-PT" sz="1100" dirty="0" smtClean="0">
                <a:latin typeface="Arial Narrow" panose="020B0606020202030204" pitchFamily="34" charset="0"/>
                <a:sym typeface="+mn-ea"/>
              </a:rPr>
              <a:t>agrícola;</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Serviços de extensão </a:t>
            </a:r>
            <a:r>
              <a:rPr lang="pt-PT" sz="1100" dirty="0" smtClean="0">
                <a:latin typeface="Arial Narrow" panose="020B0606020202030204" pitchFamily="34" charset="0"/>
                <a:sym typeface="+mn-ea"/>
              </a:rPr>
              <a:t>inadequados;</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Geralmente, baixo investimento em práticas sustentáveis ​​de manejo do solo</a:t>
            </a:r>
            <a:r>
              <a:rPr lang="pt-PT" sz="1100" dirty="0" smtClean="0">
                <a:latin typeface="Arial Narrow" panose="020B0606020202030204" pitchFamily="34" charset="0"/>
                <a:sym typeface="+mn-ea"/>
              </a:rPr>
              <a:t>.</a:t>
            </a:r>
          </a:p>
          <a:p>
            <a:pPr marL="182563" algn="just">
              <a:lnSpc>
                <a:spcPts val="1100"/>
              </a:lnSpc>
              <a:defRPr lang="en-US"/>
            </a:pPr>
            <a:endParaRPr lang="pt-PT" sz="1100" dirty="0" smtClean="0">
              <a:latin typeface="Arial Narrow" panose="020B0606020202030204" pitchFamily="34" charset="0"/>
              <a:sym typeface="+mn-ea"/>
            </a:endParaRPr>
          </a:p>
          <a:p>
            <a:pPr marL="182563" algn="just">
              <a:lnSpc>
                <a:spcPts val="1100"/>
              </a:lnSpc>
              <a:defRPr lang="en-US"/>
            </a:pPr>
            <a:endParaRPr lang="fr-FR" sz="1100" dirty="0">
              <a:latin typeface="Arial Narrow" panose="020B0606020202030204" pitchFamily="34" charset="0"/>
            </a:endParaRPr>
          </a:p>
          <a:p>
            <a:pPr algn="just">
              <a:lnSpc>
                <a:spcPts val="1100"/>
              </a:lnSpc>
              <a:defRPr lang="en-US"/>
            </a:pPr>
            <a:r>
              <a:rPr lang="pt-PT" sz="1100" dirty="0">
                <a:latin typeface="Arial Narrow" panose="020B0606020202030204" pitchFamily="34" charset="0"/>
              </a:rPr>
              <a:t>De acordo com a</a:t>
            </a:r>
            <a:r>
              <a:rPr lang="pt-PT" sz="1100" i="1" dirty="0">
                <a:latin typeface="Arial Narrow" panose="020B0606020202030204" pitchFamily="34" charset="0"/>
              </a:rPr>
              <a:t> FAO</a:t>
            </a:r>
            <a:r>
              <a:rPr lang="pt-PT" sz="1100" dirty="0">
                <a:latin typeface="Arial Narrow" panose="020B0606020202030204" pitchFamily="34" charset="0"/>
              </a:rPr>
              <a:t>, esses obstáculos claramente precisam ser superados por meio de</a:t>
            </a:r>
            <a:r>
              <a:rPr lang="pt-PT" sz="1100" dirty="0" smtClean="0">
                <a:latin typeface="Arial Narrow" panose="020B0606020202030204" pitchFamily="34" charset="0"/>
              </a:rPr>
              <a:t>:</a:t>
            </a:r>
          </a:p>
          <a:p>
            <a:pPr algn="just">
              <a:lnSpc>
                <a:spcPts val="1100"/>
              </a:lnSpc>
              <a:defRPr lang="en-US"/>
            </a:pPr>
            <a:endParaRPr lang="pt-PT" sz="1100" b="1" dirty="0">
              <a:solidFill>
                <a:schemeClr val="accent1"/>
              </a:solidFill>
              <a:latin typeface="Arial Narrow" panose="020B0606020202030204" pitchFamily="34" charset="0"/>
              <a:cs typeface="Arial Narrow" panose="020B0606020202030204" pitchFamily="34" charset="0"/>
              <a:sym typeface="+mn-ea"/>
            </a:endParaRPr>
          </a:p>
          <a:p>
            <a:pPr marL="182563" algn="just">
              <a:lnSpc>
                <a:spcPts val="11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Estimular a demanda e o fornecimento para a restauração sustentada de nutrientes do solo como parte de uma boa abordagem para o manejo sustentável do solo</a:t>
            </a:r>
            <a:r>
              <a:rPr lang="pt-PT" sz="1100" dirty="0" smtClean="0">
                <a:latin typeface="Arial Narrow" panose="020B0606020202030204" pitchFamily="34" charset="0"/>
              </a:rPr>
              <a:t>;</a:t>
            </a:r>
          </a:p>
          <a:p>
            <a:pPr algn="just">
              <a:lnSpc>
                <a:spcPts val="1100"/>
              </a:lnSpc>
              <a:defRPr lang="en-US"/>
            </a:pPr>
            <a:endParaRPr lang="fr-FR" sz="1100" dirty="0" smtClean="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Capacitação para melhorar as habilidades dos agricultores na gestão de safras e reorientação das mensagens de extensão agrícola para atender às necessidades dos agricultores, levando em consideração os diversos sistemas agroecológicos e as condições socioeconômicas das comunidades</a:t>
            </a:r>
            <a:r>
              <a:rPr lang="fr-FR" sz="1100" dirty="0" smtClean="0">
                <a:latin typeface="Arial Narrow" panose="020B0606020202030204" pitchFamily="34" charset="0"/>
              </a:rPr>
              <a:t>; </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Melhorar as ligações entre produtos e </a:t>
            </a:r>
            <a:r>
              <a:rPr lang="pt-PT" sz="1100" dirty="0" smtClean="0">
                <a:latin typeface="Arial Narrow" panose="020B0606020202030204" pitchFamily="34" charset="0"/>
                <a:sym typeface="+mn-ea"/>
              </a:rPr>
              <a:t>comercialização;</a:t>
            </a:r>
            <a:endParaRPr lang="fr-FR" sz="1100" dirty="0" smtClean="0">
              <a:latin typeface="Arial Narrow" panose="020B0606020202030204" pitchFamily="34" charset="0"/>
            </a:endParaRP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A combinação de insumos orgânicos e inorgânicos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Formulação de recomendações de uso efetivo que correspondam aos tipos de solo e seus atuais teores de nutrientes, bem como às necessidades das culturas previstas e que levem em consideração os conhecimentos e práticas locais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Investir na pesquisa agrícola para que os fertilizantes e métodos de aplicação de fertilizantes correspondam da melhor forma às características do solo, fisiologia da planta, condições ambientais e contextos sociais e que as melhorias nos fertilizantes e sua aplicação sejam realizadas com base em todas essas informações</a:t>
            </a:r>
            <a:r>
              <a:rPr lang="pt-PT" sz="1100" dirty="0" smtClean="0">
                <a:latin typeface="Arial Narrow" panose="020B0606020202030204" pitchFamily="34" charset="0"/>
                <a:sym typeface="+mn-ea"/>
              </a:rPr>
              <a:t>;</a:t>
            </a:r>
          </a:p>
          <a:p>
            <a:pPr marL="182563" algn="just">
              <a:lnSpc>
                <a:spcPts val="1100"/>
              </a:lnSpc>
              <a:defRPr lang="en-US"/>
            </a:pPr>
            <a:endParaRPr lang="fr-FR" sz="1100" dirty="0">
              <a:latin typeface="Arial Narrow" panose="020B0606020202030204" pitchFamily="34" charset="0"/>
            </a:endParaRPr>
          </a:p>
          <a:p>
            <a:pPr marL="182563" algn="just">
              <a:lnSpc>
                <a:spcPts val="11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a:latin typeface="Arial Narrow" panose="020B0606020202030204" pitchFamily="34" charset="0"/>
                <a:sym typeface="+mn-ea"/>
              </a:rPr>
              <a:t>Recolha de dados recentes, dados fiáveis ​​e informações sobre os níveis de degradação do solo e requisitos de fertilizantes.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7" name="TextBox 16"/>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8"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9" name="TextBox 18"/>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22" name="TextBox 21"/>
          <p:cNvSpPr txBox="1"/>
          <p:nvPr/>
        </p:nvSpPr>
        <p:spPr>
          <a:xfrm>
            <a:off x="306239" y="719793"/>
            <a:ext cx="612068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6</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rPr>
              <a:t>ESTADO DE IMPLEMENTAÇÃO DA DECLARAÇÃO DE ABUJA SOBRE </a:t>
            </a:r>
            <a:r>
              <a:rPr lang="pt-PT" sz="1200" i="1" dirty="0" smtClean="0">
                <a:solidFill>
                  <a:schemeClr val="accent5">
                    <a:lumMod val="75000"/>
                  </a:schemeClr>
                </a:solidFill>
                <a:latin typeface="Arial Narrow" panose="020B0606020202030204" pitchFamily="34" charset="0"/>
              </a:rPr>
              <a:t>FERTILIZANTES</a:t>
            </a:r>
            <a:endParaRPr lang="pt-PT" sz="1200" dirty="0" smtClean="0">
              <a:latin typeface="Arial Narrow" panose="020B0606020202030204" pitchFamily="34" charset="0"/>
            </a:endParaRPr>
          </a:p>
        </p:txBody>
      </p:sp>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angle 16"/>
          <p:cNvSpPr/>
          <p:nvPr/>
        </p:nvSpPr>
        <p:spPr>
          <a:xfrm>
            <a:off x="602656" y="1189177"/>
            <a:ext cx="5536231" cy="7478970"/>
          </a:xfrm>
          <a:prstGeom prst="rect">
            <a:avLst/>
          </a:prstGeom>
        </p:spPr>
        <p:txBody>
          <a:bodyPr wrap="square">
            <a:spAutoFit/>
          </a:bodyPr>
          <a:lstStyle/>
          <a:p>
            <a:pPr algn="just">
              <a:lnSpc>
                <a:spcPts val="1200"/>
              </a:lnSpc>
              <a:defRPr lang="en-US"/>
            </a:pPr>
            <a:r>
              <a:rPr lang="pt-PT" sz="1100" b="1" dirty="0" smtClean="0">
                <a:latin typeface="Arial Narrow" panose="020B0606020202030204" pitchFamily="34" charset="0"/>
                <a:sym typeface="+mn-ea"/>
              </a:rPr>
              <a:t>»</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Apresentar o estado da arte da investigação e aplicação do pó de basalto na agricultura e da fibra de basalto na indústria</a:t>
            </a:r>
            <a:r>
              <a:rPr lang="pt-PT" sz="1100" dirty="0" smtClean="0">
                <a:latin typeface="Arial Narrow" panose="020B0606020202030204" pitchFamily="34" charset="0"/>
                <a:sym typeface="+mn-ea"/>
              </a:rPr>
              <a:t>;</a:t>
            </a: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científicas, técnicas e tecnológicas que permitam a restauração sustentada dos nutrientes </a:t>
            </a:r>
            <a:r>
              <a:rPr lang="pt-PT" sz="1100" dirty="0" smtClean="0">
                <a:latin typeface="Arial Narrow" panose="020B0606020202030204" pitchFamily="34" charset="0"/>
                <a:sym typeface="+mn-ea"/>
              </a:rPr>
              <a:t>nos </a:t>
            </a:r>
            <a:r>
              <a:rPr lang="pt-PT" sz="1100" dirty="0">
                <a:latin typeface="Arial Narrow" panose="020B0606020202030204" pitchFamily="34" charset="0"/>
                <a:sym typeface="+mn-ea"/>
              </a:rPr>
              <a:t>solos agrícolas e que permitam a gestão sustentável dos solos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para a fertilização de solos agrícolas a um custo acessível para a generalidade dos pequenos agricultores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cs typeface="Arial Narrow" panose="020B0606020202030204" pitchFamily="34" charset="0"/>
                <a:sym typeface="+mn-ea"/>
              </a:rPr>
              <a:t>»</a:t>
            </a:r>
            <a:r>
              <a:rPr lang="pt-PT" sz="1100" b="1" dirty="0">
                <a:latin typeface="Arial Narrow" panose="020B0606020202030204" pitchFamily="34" charset="0"/>
                <a:sym typeface="+mn-ea"/>
              </a:rPr>
              <a:t> </a:t>
            </a:r>
            <a:r>
              <a:rPr lang="pt-PT" sz="1100" dirty="0">
                <a:latin typeface="Arial Narrow" panose="020B0606020202030204" pitchFamily="34" charset="0"/>
                <a:sym typeface="+mn-ea"/>
              </a:rPr>
              <a:t>Apresentar experiências práticas e resultados da utilização de pós de rocha na fertilização de solos agrícolas</a:t>
            </a:r>
            <a:r>
              <a:rPr lang="pt-PT" sz="1100" dirty="0" smtClean="0">
                <a:latin typeface="Arial Narrow" panose="020B0606020202030204" pitchFamily="34" charset="0"/>
                <a:sym typeface="+mn-ea"/>
              </a:rPr>
              <a:t>;</a:t>
            </a:r>
          </a:p>
          <a:p>
            <a:pPr algn="just">
              <a:lnSpc>
                <a:spcPts val="1200"/>
              </a:lnSpc>
              <a:defRPr lang="en-US"/>
            </a:pPr>
            <a:endParaRPr lang="fr-FR"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dirty="0">
                <a:latin typeface="Arial Narrow" panose="020B0606020202030204" pitchFamily="34" charset="0"/>
                <a:sym typeface="+mn-ea"/>
              </a:rPr>
              <a:t>Apresentar soluções para fertilizar solos agrícolas que protegem o meio ambiente e a saúde dos agricultores</a:t>
            </a:r>
            <a:r>
              <a:rPr lang="pt-PT" sz="1100" dirty="0" smtClean="0">
                <a:latin typeface="Arial Narrow" panose="020B0606020202030204" pitchFamily="34" charset="0"/>
                <a:sym typeface="+mn-ea"/>
              </a:rPr>
              <a:t>;</a:t>
            </a:r>
          </a:p>
          <a:p>
            <a:pPr algn="just">
              <a:lnSpc>
                <a:spcPts val="1200"/>
              </a:lnSpc>
              <a:defRPr lang="en-US"/>
            </a:pPr>
            <a:endParaRPr lang="fr-FR"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defRPr lang="en-US"/>
            </a:pPr>
            <a:r>
              <a:rPr lang="fr-FR" sz="1100" dirty="0">
                <a:latin typeface="Arial Narrow" panose="020B0606020202030204" pitchFamily="34" charset="0"/>
                <a:sym typeface="+mn-ea"/>
              </a:rPr>
              <a:t> </a:t>
            </a:r>
            <a:r>
              <a:rPr lang="pt-PT" sz="1100" b="1" dirty="0">
                <a:latin typeface="Arial Narrow" panose="020B0606020202030204" pitchFamily="34" charset="0"/>
                <a:cs typeface="Arial Narrow" panose="020B0606020202030204" pitchFamily="34" charset="0"/>
                <a:sym typeface="+mn-ea"/>
              </a:rPr>
              <a:t>»</a:t>
            </a:r>
            <a:r>
              <a:rPr lang="pt-PT" sz="1100" b="1" dirty="0">
                <a:latin typeface="Arial Narrow" panose="020B0606020202030204" pitchFamily="34" charset="0"/>
                <a:sym typeface="+mn-ea"/>
              </a:rPr>
              <a:t> </a:t>
            </a:r>
            <a:r>
              <a:rPr lang="pt-PT" sz="1100" dirty="0">
                <a:latin typeface="Arial Narrow" panose="020B0606020202030204" pitchFamily="34" charset="0"/>
                <a:sym typeface="+mn-ea"/>
              </a:rPr>
              <a:t>Apresentar soluções que permitam a capacitação de agricultores para melhorar o manejo do solo e da cultura, bem como as condições socioeconômicas das comunidades</a:t>
            </a:r>
            <a:r>
              <a:rPr lang="pt-PT" sz="1100" dirty="0" smtClean="0">
                <a:solidFill>
                  <a:srgbClr val="FF0000"/>
                </a:solidFill>
                <a:latin typeface="Arial Narrow" panose="020B0606020202030204" pitchFamily="34" charset="0"/>
                <a:sym typeface="+mn-ea"/>
              </a:rPr>
              <a:t>;</a:t>
            </a: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Divulgar os resultados mais recentes acerca dos avanços </a:t>
            </a:r>
            <a:r>
              <a:rPr lang="pt-PT" sz="1100" dirty="0" smtClean="0">
                <a:latin typeface="Arial Narrow" panose="020B0606020202030204" pitchFamily="34" charset="0"/>
                <a:sym typeface="+mn-ea"/>
              </a:rPr>
              <a:t>científicos tecnológicos no domínio da </a:t>
            </a:r>
            <a:r>
              <a:rPr lang="pt-PT" sz="1100" dirty="0">
                <a:latin typeface="Arial Narrow" panose="020B0606020202030204" pitchFamily="34" charset="0"/>
                <a:sym typeface="+mn-ea"/>
              </a:rPr>
              <a:t>aplicação de </a:t>
            </a:r>
            <a:r>
              <a:rPr lang="pt-PT" sz="1100" dirty="0" smtClean="0">
                <a:latin typeface="Arial Narrow" panose="020B0606020202030204" pitchFamily="34" charset="0"/>
                <a:sym typeface="+mn-ea"/>
              </a:rPr>
              <a:t>pó de rocha basáltica na fertilização de solos agrícola, </a:t>
            </a:r>
            <a:r>
              <a:rPr lang="pt-PT" sz="1100" dirty="0">
                <a:latin typeface="Arial Narrow" panose="020B0606020202030204" pitchFamily="34" charset="0"/>
                <a:sym typeface="+mn-ea"/>
              </a:rPr>
              <a:t>bem como </a:t>
            </a:r>
            <a:r>
              <a:rPr lang="pt-PT" sz="1100" dirty="0" smtClean="0">
                <a:latin typeface="Arial Narrow" panose="020B0606020202030204" pitchFamily="34" charset="0"/>
                <a:sym typeface="+mn-ea"/>
              </a:rPr>
              <a:t>perspectivas </a:t>
            </a:r>
            <a:r>
              <a:rPr lang="pt-PT" sz="1100" dirty="0">
                <a:latin typeface="Arial Narrow" panose="020B0606020202030204" pitchFamily="34" charset="0"/>
                <a:sym typeface="+mn-ea"/>
              </a:rPr>
              <a:t>de futuro;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Consolidar os resultados das investigação levadas a cabo pelos cientistas africanos no que diz respeito à aplicação do pó de basalto na agricultura como fonte alternativa de nutrientes para os solos tropicais africanos, além de fomentar e incentivar parcerias com os seus congéneres externos;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Apresentar a aplicação de pó de basalto na agricultura enquanto tecnologia viável e apropriada à orientação da política pública com vista a diversificar os tipos de insumo utilizados na agricultura visando a fertilização dos solos em África;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Analisar e concluir sobre os mecanismos e os procedimentos a adotar na legislação e regulamentação das práticas de  comercialização do pó de basalto como </a:t>
            </a:r>
            <a:r>
              <a:rPr lang="pt-PT" altLang="en-US" sz="1100" dirty="0">
                <a:latin typeface="Arial Narrow" panose="020B0606020202030204" pitchFamily="34" charset="0"/>
                <a:sym typeface="+mn-ea"/>
              </a:rPr>
              <a:t>fonte d</a:t>
            </a:r>
            <a:r>
              <a:rPr lang="pt-PT" sz="1100" dirty="0">
                <a:latin typeface="Arial Narrow" panose="020B0606020202030204" pitchFamily="34" charset="0"/>
                <a:sym typeface="+mn-ea"/>
              </a:rPr>
              <a:t>e nutr</a:t>
            </a:r>
            <a:r>
              <a:rPr lang="pt-PT" altLang="en-US" sz="1100" dirty="0">
                <a:latin typeface="Arial Narrow" panose="020B0606020202030204" pitchFamily="34" charset="0"/>
                <a:sym typeface="+mn-ea"/>
              </a:rPr>
              <a:t>i</a:t>
            </a:r>
            <a:r>
              <a:rPr lang="pt-PT" sz="1100" dirty="0">
                <a:latin typeface="Arial Narrow" panose="020B0606020202030204" pitchFamily="34" charset="0"/>
                <a:sym typeface="+mn-ea"/>
              </a:rPr>
              <a:t>entes para as plantas.</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Definir e adoptar estratégias de promoção da tecnologia da aplicação de pó de basalto na agricultura de modo que a mesma possa ser assumida como meio adequado à sustentabilidade ambiental  e à produção agrícola, para dar resposta às necessidades do mercado interno e regional, em particular para atender às necessidades da  agricultura familiar em todo o espaço da </a:t>
            </a:r>
            <a:r>
              <a:rPr lang="pt-PT" sz="1100" i="1" dirty="0">
                <a:latin typeface="Arial Narrow" panose="020B0606020202030204" pitchFamily="34" charset="0"/>
                <a:sym typeface="+mn-ea"/>
              </a:rPr>
              <a:t>CEDEAO</a:t>
            </a:r>
            <a:r>
              <a:rPr lang="pt-PT" sz="1100" dirty="0">
                <a:latin typeface="Arial Narrow" panose="020B0606020202030204" pitchFamily="34" charset="0"/>
                <a:sym typeface="+mn-ea"/>
              </a:rPr>
              <a:t>  e na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Posicionar o potencial da aplicação de pó de basalto na agricultura como mecanismo adequado ao rejuvenescimento dos solos semi-degradados no espaço da </a:t>
            </a:r>
            <a:r>
              <a:rPr lang="pt-PT" sz="1100" i="1" dirty="0">
                <a:latin typeface="Arial Narrow" panose="020B0606020202030204" pitchFamily="34" charset="0"/>
                <a:sym typeface="+mn-ea"/>
              </a:rPr>
              <a:t>CEDEAO </a:t>
            </a:r>
            <a:r>
              <a:rPr lang="pt-PT" sz="1100" dirty="0">
                <a:latin typeface="Arial Narrow" panose="020B0606020202030204" pitchFamily="34" charset="0"/>
                <a:sym typeface="+mn-ea"/>
              </a:rPr>
              <a:t>e em África em geral;</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Promover a criação de uma rede de investigadores envolvendo Universidades, Centros de Investigação e Desenvolvimento, Associações Empresariais e empresas envolvidas, quer em projectos e programas de investigação, quer na comercialização de pó de basalto destinado à </a:t>
            </a:r>
            <a:r>
              <a:rPr lang="pt-PT" sz="1100" dirty="0" smtClean="0">
                <a:latin typeface="Arial Narrow" panose="020B0606020202030204" pitchFamily="34" charset="0"/>
                <a:sym typeface="+mn-ea"/>
              </a:rPr>
              <a:t>agricultura;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Promover e consolidar a cooperação e parcerias Universidade - Indústria.</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dirty="0">
                <a:latin typeface="Arial Narrow" panose="020B0606020202030204" pitchFamily="34" charset="0"/>
                <a:sym typeface="+mn-ea"/>
              </a:rPr>
              <a:t>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lang="pt-PT" sz="1100" b="1" dirty="0">
                <a:latin typeface="Arial Narrow" panose="020B0606020202030204" pitchFamily="34" charset="0"/>
                <a:sym typeface="+mn-ea"/>
              </a:rPr>
              <a:t>»</a:t>
            </a:r>
            <a:r>
              <a:rPr lang="pt-PT" sz="1100" dirty="0">
                <a:latin typeface="Arial Narrow" panose="020B0606020202030204" pitchFamily="34" charset="0"/>
                <a:sym typeface="+mn-ea"/>
              </a:rPr>
              <a:t> Elaborar uma publicação onde serão inseridos os trabalhos e comunicações mais relevantes apresentadas no evento e que servirá de guia para trabalhos futuros</a:t>
            </a:r>
            <a:r>
              <a:rPr lang="pt-PT" altLang="en-US" sz="1100" dirty="0">
                <a:latin typeface="Arial Narrow" panose="020B0606020202030204" pitchFamily="34" charset="0"/>
                <a:sym typeface="+mn-ea"/>
              </a:rPr>
              <a:t>.</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18"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3" name="TextBox 22"/>
          <p:cNvSpPr txBox="1"/>
          <p:nvPr/>
        </p:nvSpPr>
        <p:spPr>
          <a:xfrm>
            <a:off x="306239" y="719793"/>
            <a:ext cx="612068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a:solidFill>
                  <a:schemeClr val="accent5">
                    <a:lumMod val="75000"/>
                  </a:schemeClr>
                </a:solidFill>
                <a:latin typeface="Arial Narrow" panose="020B0606020202030204" pitchFamily="34" charset="0"/>
              </a:rPr>
              <a:t>7</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cs typeface="Times New Roman" panose="02020603050405020304" pitchFamily="1" charset="0"/>
                <a:sym typeface="+mn-ea"/>
              </a:rPr>
              <a:t>OS PRINCIPAIS OBJECTIVOS DA CONFERÊNCIA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Tree>
    <p:extLst>
      <p:ext uri="{BB962C8B-B14F-4D97-AF65-F5344CB8AC3E}">
        <p14:creationId xmlns:p14="http://schemas.microsoft.com/office/powerpoint/2010/main" val="3480982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Right Triangle 31"/>
          <p:cNvSpPr/>
          <p:nvPr/>
        </p:nvSpPr>
        <p:spPr>
          <a:xfrm flipH="1">
            <a:off x="1" y="4554885"/>
            <a:ext cx="6653528"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753309" y="1189519"/>
            <a:ext cx="5385578" cy="5934958"/>
          </a:xfrm>
          <a:prstGeom prst="rect">
            <a:avLst/>
          </a:prstGeom>
        </p:spPr>
        <p:txBody>
          <a:bodyPr wrap="square">
            <a:spAutoFit/>
          </a:bodyPr>
          <a:lstStyle/>
          <a:p>
            <a:pPr algn="just">
              <a:defRPr lang="en-US"/>
            </a:pPr>
            <a:r>
              <a:rPr lang="pt-PT" sz="1100" dirty="0" smtClean="0">
                <a:latin typeface="Arial Narrow" panose="020B0606020202030204" pitchFamily="34" charset="0"/>
                <a:cs typeface="Times New Roman" panose="02020603050405020304" pitchFamily="1" charset="0"/>
                <a:sym typeface="+mn-ea"/>
              </a:rPr>
              <a:t>A </a:t>
            </a:r>
            <a:r>
              <a:rPr lang="pt-PT" sz="1100" dirty="0">
                <a:latin typeface="Arial Narrow" panose="020B0606020202030204" pitchFamily="34" charset="0"/>
                <a:cs typeface="Times New Roman" panose="02020603050405020304" pitchFamily="1" charset="0"/>
                <a:sym typeface="+mn-ea"/>
              </a:rPr>
              <a:t>Conferência Internacional sobre </a:t>
            </a:r>
            <a:r>
              <a:rPr lang="pt-PT" altLang="en-US" sz="1100" i="1" dirty="0">
                <a:latin typeface="Arial Narrow" panose="020B0606020202030204" pitchFamily="34" charset="0"/>
                <a:cs typeface="Times New Roman" panose="02020603050405020304" pitchFamily="1" charset="0"/>
                <a:sym typeface="+mn-ea"/>
              </a:rPr>
              <a:t>«</a:t>
            </a:r>
            <a:r>
              <a:rPr lang="pt-PT" sz="1100" i="1" dirty="0">
                <a:latin typeface="Arial Narrow" panose="020B0606020202030204" pitchFamily="34" charset="0"/>
                <a:sym typeface="+mn-ea"/>
              </a:rPr>
              <a:t>APLICAÇÃO DO PÓ DE BASALTO NA AGRICULTURA </a:t>
            </a:r>
            <a:r>
              <a:rPr lang="pt-PT" sz="1100" i="1" dirty="0" smtClean="0">
                <a:latin typeface="Arial Narrow" panose="020B0606020202030204" pitchFamily="34" charset="0"/>
                <a:sym typeface="+mn-ea"/>
              </a:rPr>
              <a:t>–  </a:t>
            </a:r>
            <a:r>
              <a:rPr lang="pt-PT" sz="1100" i="1" dirty="0">
                <a:latin typeface="Arial Narrow" panose="020B0606020202030204" pitchFamily="34" charset="0"/>
              </a:rPr>
              <a:t>As suas vantagens como fertilizante para agricultura</a:t>
            </a:r>
            <a:r>
              <a:rPr lang="pt-PT" altLang="en-US" sz="1100" i="1" dirty="0" smtClean="0">
                <a:latin typeface="Arial Narrow" panose="020B0606020202030204" pitchFamily="34" charset="0"/>
                <a:sym typeface="+mn-ea"/>
              </a:rPr>
              <a:t>»</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está organizada em </a:t>
            </a:r>
            <a:r>
              <a:rPr lang="pt-PT" sz="1100" dirty="0" smtClean="0">
                <a:latin typeface="Arial Narrow" panose="020B0606020202030204" pitchFamily="34" charset="0"/>
                <a:cs typeface="Times New Roman" panose="02020603050405020304" pitchFamily="1" charset="0"/>
                <a:sym typeface="+mn-ea"/>
              </a:rPr>
              <a:t>7 (sete) </a:t>
            </a:r>
            <a:r>
              <a:rPr lang="pt-PT" sz="1100" dirty="0">
                <a:latin typeface="Arial Narrow" panose="020B0606020202030204" pitchFamily="34" charset="0"/>
                <a:cs typeface="Times New Roman" panose="02020603050405020304" pitchFamily="1" charset="0"/>
                <a:sym typeface="+mn-ea"/>
              </a:rPr>
              <a:t>Conferências temáticas, </a:t>
            </a:r>
            <a:r>
              <a:rPr lang="pt-PT" sz="1100" dirty="0" smtClean="0">
                <a:latin typeface="Arial Narrow" panose="020B0606020202030204" pitchFamily="34" charset="0"/>
                <a:cs typeface="Times New Roman" panose="02020603050405020304" pitchFamily="1" charset="0"/>
                <a:sym typeface="+mn-ea"/>
              </a:rPr>
              <a:t>1 (um) Painél temátic</a:t>
            </a:r>
            <a:r>
              <a:rPr lang="pt-PT" altLang="en-US" sz="1100" dirty="0" smtClean="0">
                <a:latin typeface="Arial Narrow" panose="020B0606020202030204" pitchFamily="34" charset="0"/>
                <a:cs typeface="Times New Roman" panose="02020603050405020304" pitchFamily="1" charset="0"/>
                <a:sym typeface="+mn-ea"/>
              </a:rPr>
              <a:t>o</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com a duração de </a:t>
            </a:r>
            <a:r>
              <a:rPr lang="pt-PT" altLang="en-US" sz="1100" dirty="0">
                <a:latin typeface="Arial Narrow" panose="020B0606020202030204" pitchFamily="34" charset="0"/>
                <a:cs typeface="Times New Roman" panose="02020603050405020304" pitchFamily="1" charset="0"/>
                <a:sym typeface="+mn-ea"/>
              </a:rPr>
              <a:t>três</a:t>
            </a:r>
            <a:r>
              <a:rPr lang="pt-PT" sz="1100" dirty="0">
                <a:latin typeface="Arial Narrow" panose="020B0606020202030204" pitchFamily="34" charset="0"/>
                <a:cs typeface="Times New Roman" panose="02020603050405020304" pitchFamily="1" charset="0"/>
                <a:sym typeface="+mn-ea"/>
              </a:rPr>
              <a:t> dias.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O moderador de cada Conferência  / Paine</a:t>
            </a:r>
            <a:r>
              <a:rPr lang="pt-PT" altLang="en-US" sz="1100" dirty="0">
                <a:latin typeface="Arial Narrow" panose="020B0606020202030204" pitchFamily="34" charset="0"/>
                <a:cs typeface="Times New Roman" panose="02020603050405020304" pitchFamily="1" charset="0"/>
                <a:sym typeface="+mn-ea"/>
              </a:rPr>
              <a:t>l</a:t>
            </a:r>
            <a:r>
              <a:rPr lang="pt-PT" sz="1100" dirty="0">
                <a:latin typeface="Arial Narrow" panose="020B0606020202030204" pitchFamily="34" charset="0"/>
                <a:cs typeface="Times New Roman" panose="02020603050405020304" pitchFamily="1" charset="0"/>
                <a:sym typeface="+mn-ea"/>
              </a:rPr>
              <a:t> </a:t>
            </a:r>
            <a:r>
              <a:rPr lang="pt-PT" altLang="en-US" sz="1100" dirty="0" smtClean="0">
                <a:latin typeface="Arial Narrow" panose="020B0606020202030204" pitchFamily="34" charset="0"/>
                <a:cs typeface="Times New Roman" panose="02020603050405020304" pitchFamily="1" charset="0"/>
                <a:sym typeface="+mn-ea"/>
              </a:rPr>
              <a:t>t</a:t>
            </a:r>
            <a:r>
              <a:rPr lang="pt-PT" sz="1100" dirty="0" smtClean="0">
                <a:latin typeface="Arial Narrow" panose="020B0606020202030204" pitchFamily="34" charset="0"/>
                <a:cs typeface="Times New Roman" panose="02020603050405020304" pitchFamily="1" charset="0"/>
                <a:sym typeface="+mn-ea"/>
              </a:rPr>
              <a:t>emátic</a:t>
            </a:r>
            <a:r>
              <a:rPr lang="pt-PT" altLang="en-US" sz="1100" dirty="0" smtClean="0">
                <a:latin typeface="Arial Narrow" panose="020B0606020202030204" pitchFamily="34" charset="0"/>
                <a:cs typeface="Times New Roman" panose="02020603050405020304" pitchFamily="1" charset="0"/>
                <a:sym typeface="+mn-ea"/>
              </a:rPr>
              <a:t>o</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tem os 10 minutos inicias para introduzir o tema. Após a  intervenção dos Oradores e dos Conferencistas convidados para cada um dos Painéis e Conferências temáticas, seguir-se-á um período de debate no qual os participantes, em geral,  terão a oportunidade de intervir ativamente.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Cada Conferencista, que será um especialista de referência em cada tema, terá 1 hora e 45 minutos para expor o seu tema, incluindo o período de </a:t>
            </a:r>
            <a:r>
              <a:rPr lang="pt-PT" sz="1100" dirty="0" smtClean="0">
                <a:latin typeface="Arial Narrow" panose="020B0606020202030204" pitchFamily="34" charset="0"/>
                <a:cs typeface="Times New Roman" panose="02020603050405020304" pitchFamily="1" charset="0"/>
                <a:sym typeface="+mn-ea"/>
              </a:rPr>
              <a:t>debate e da intervenção do moderador.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As inscrições, a submissão de </a:t>
            </a:r>
            <a:r>
              <a:rPr lang="pt-PT" sz="1100" i="1" dirty="0">
                <a:latin typeface="Arial Narrow" panose="020B0606020202030204" pitchFamily="34" charset="0"/>
                <a:cs typeface="Times New Roman" panose="02020603050405020304" pitchFamily="1" charset="0"/>
                <a:sym typeface="+mn-ea"/>
              </a:rPr>
              <a:t>papers, </a:t>
            </a:r>
            <a:r>
              <a:rPr lang="pt-PT" sz="1100" dirty="0">
                <a:latin typeface="Arial Narrow" panose="020B0606020202030204" pitchFamily="34" charset="0"/>
                <a:cs typeface="Times New Roman" panose="02020603050405020304" pitchFamily="1" charset="0"/>
                <a:sym typeface="+mn-ea"/>
              </a:rPr>
              <a:t>assim como informações completas, estão acessíveis no </a:t>
            </a:r>
            <a:r>
              <a:rPr lang="pt-PT" sz="1100" i="1" dirty="0" smtClean="0">
                <a:latin typeface="Arial Narrow" panose="020B0606020202030204" pitchFamily="34" charset="0"/>
                <a:cs typeface="Times New Roman" panose="02020603050405020304" pitchFamily="1" charset="0"/>
                <a:sym typeface="+mn-ea"/>
              </a:rPr>
              <a:t>Link</a:t>
            </a:r>
            <a:r>
              <a:rPr lang="pt-PT" sz="1100" dirty="0" smtClean="0">
                <a:latin typeface="Arial Narrow" panose="020B0606020202030204" pitchFamily="34" charset="0"/>
                <a:cs typeface="Times New Roman" panose="02020603050405020304" pitchFamily="1" charset="0"/>
                <a:sym typeface="+mn-ea"/>
              </a:rPr>
              <a:t> </a:t>
            </a:r>
            <a:r>
              <a:rPr lang="pt-PT" sz="1100" i="1" dirty="0">
                <a:latin typeface="Arial Narrow" panose="020B0606020202030204" pitchFamily="34" charset="0"/>
                <a:cs typeface="Times New Roman" panose="02020603050405020304" pitchFamily="1" charset="0"/>
                <a:sym typeface="+mn-ea"/>
              </a:rPr>
              <a:t>https://www.basaltconference.com/e/eventsdocs/</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Poderão ser obtidas informações adicionais através do endereço de </a:t>
            </a:r>
            <a:r>
              <a:rPr lang="pt-PT" sz="1100" i="1" dirty="0">
                <a:latin typeface="Arial Narrow" panose="020B0606020202030204" pitchFamily="34" charset="0"/>
                <a:cs typeface="Times New Roman" panose="02020603050405020304" pitchFamily="1" charset="0"/>
                <a:sym typeface="+mn-ea"/>
              </a:rPr>
              <a:t>e-mail </a:t>
            </a:r>
            <a:r>
              <a:rPr lang="pt-PT" sz="1100" i="1" dirty="0" smtClean="0">
                <a:latin typeface="Arial Narrow" panose="020B0606020202030204" pitchFamily="34" charset="0"/>
                <a:cs typeface="Times New Roman" panose="02020603050405020304" pitchFamily="1" charset="0"/>
                <a:sym typeface="+mn-ea"/>
              </a:rPr>
              <a:t>events@basaltconference.com</a:t>
            </a:r>
            <a:r>
              <a:rPr lang="pt-PT" sz="1100" dirty="0" smtClean="0">
                <a:latin typeface="Arial Narrow" panose="020B0606020202030204" pitchFamily="34" charset="0"/>
                <a:cs typeface="Times New Roman" panose="02020603050405020304" pitchFamily="1" charset="0"/>
                <a:sym typeface="+mn-ea"/>
              </a:rPr>
              <a:t> </a:t>
            </a:r>
            <a:r>
              <a:rPr lang="pt-PT" sz="1100" dirty="0">
                <a:latin typeface="Arial Narrow" panose="020B0606020202030204" pitchFamily="34" charset="0"/>
                <a:cs typeface="Times New Roman" panose="02020603050405020304" pitchFamily="1" charset="0"/>
                <a:sym typeface="+mn-ea"/>
              </a:rPr>
              <a:t>ou de outros contactos inseridos nos referidos website, designadamente o Secretariado Técnico do </a:t>
            </a:r>
            <a:r>
              <a:rPr lang="pt-PT" sz="1100" dirty="0" smtClean="0">
                <a:latin typeface="Arial Narrow" panose="020B0606020202030204" pitchFamily="34" charset="0"/>
                <a:cs typeface="Times New Roman" panose="02020603050405020304" pitchFamily="1" charset="0"/>
                <a:sym typeface="+mn-ea"/>
              </a:rPr>
              <a:t>Evento e os Pontos Focais.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Faz igualmente parte integrante do evento um programa social onde os participantes, em geral, e os convidados, em particular, poderão desfrutar de uma agradável estadia em Cabo Verde antes, durante e após os três dias do evento.</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Vários pacotes e programas de visitas guiadas aos principais pontos de atracção turística, quer na  cidade da Praia (Capital de Cabo Verde), quer em outras Ilhas, são igualmente disponibilizados. Serão também organizadas </a:t>
            </a:r>
            <a:r>
              <a:rPr lang="pt-PT" sz="1100" dirty="0">
                <a:latin typeface="Arial Narrow" panose="020B0606020202030204" pitchFamily="34" charset="0"/>
                <a:sym typeface="+mn-ea"/>
              </a:rPr>
              <a:t>visitas guiadas a alguns locais de exploração de basalto em Cabo Verde. </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À noite são reservados dois períodos de programas sociais. No </a:t>
            </a:r>
            <a:r>
              <a:rPr lang="pt-PT" sz="1100" dirty="0" smtClean="0">
                <a:latin typeface="Arial Narrow" panose="020B0606020202030204" pitchFamily="34" charset="0"/>
                <a:cs typeface="Times New Roman" panose="02020603050405020304" pitchFamily="1" charset="0"/>
                <a:sym typeface="+mn-ea"/>
              </a:rPr>
              <a:t>terceiro dia </a:t>
            </a:r>
            <a:r>
              <a:rPr lang="pt-PT" sz="1100" dirty="0">
                <a:latin typeface="Arial Narrow" panose="020B0606020202030204" pitchFamily="34" charset="0"/>
                <a:cs typeface="Times New Roman" panose="02020603050405020304" pitchFamily="1" charset="0"/>
                <a:sym typeface="+mn-ea"/>
              </a:rPr>
              <a:t>do evento, </a:t>
            </a:r>
            <a:r>
              <a:rPr lang="pt-PT" sz="1100" dirty="0" smtClean="0">
                <a:latin typeface="Arial Narrow" panose="020B0606020202030204" pitchFamily="34" charset="0"/>
                <a:cs typeface="Times New Roman" panose="02020603050405020304" pitchFamily="1" charset="0"/>
                <a:sym typeface="+mn-ea"/>
              </a:rPr>
              <a:t>16 de Março, é organizado um </a:t>
            </a:r>
            <a:r>
              <a:rPr lang="pt-PT" sz="1100" dirty="0">
                <a:latin typeface="Arial Narrow" panose="020B0606020202030204" pitchFamily="34" charset="0"/>
                <a:cs typeface="Times New Roman" panose="02020603050405020304" pitchFamily="1" charset="0"/>
                <a:sym typeface="+mn-ea"/>
              </a:rPr>
              <a:t>jantar </a:t>
            </a:r>
            <a:r>
              <a:rPr lang="pt-PT" sz="1100" i="1" dirty="0">
                <a:latin typeface="Arial Narrow" panose="020B0606020202030204" pitchFamily="34" charset="0"/>
                <a:sym typeface="+mn-ea"/>
              </a:rPr>
              <a:t>de Boas </a:t>
            </a:r>
            <a:r>
              <a:rPr lang="pt-PT" sz="1100" i="1" dirty="0" smtClean="0">
                <a:latin typeface="Arial Narrow" panose="020B0606020202030204" pitchFamily="34" charset="0"/>
                <a:sym typeface="+mn-ea"/>
              </a:rPr>
              <a:t>Vindas, intitulado «OS </a:t>
            </a:r>
            <a:r>
              <a:rPr lang="pt-PT" sz="1100" i="1" dirty="0">
                <a:latin typeface="Arial Narrow" panose="020B0606020202030204" pitchFamily="34" charset="0"/>
                <a:sym typeface="+mn-ea"/>
              </a:rPr>
              <a:t>SABORES D</a:t>
            </a:r>
            <a:r>
              <a:rPr lang="pt-PT" altLang="en-US" sz="1100" i="1" dirty="0">
                <a:latin typeface="Arial Narrow" panose="020B0606020202030204" pitchFamily="34" charset="0"/>
                <a:sym typeface="+mn-ea"/>
              </a:rPr>
              <a:t>A </a:t>
            </a:r>
            <a:r>
              <a:rPr lang="pt-PT" altLang="en-US" sz="1100" i="1" dirty="0" smtClean="0">
                <a:latin typeface="Arial Narrow" panose="020B0606020202030204" pitchFamily="34" charset="0"/>
                <a:sym typeface="+mn-ea"/>
              </a:rPr>
              <a:t>CEDEAO», </a:t>
            </a:r>
            <a:r>
              <a:rPr lang="pt-PT" sz="1100" dirty="0" smtClean="0">
                <a:latin typeface="Arial Narrow" panose="020B0606020202030204" pitchFamily="34" charset="0"/>
                <a:cs typeface="Times New Roman" panose="02020603050405020304" pitchFamily="1" charset="0"/>
                <a:sym typeface="+mn-ea"/>
              </a:rPr>
              <a:t>às </a:t>
            </a:r>
            <a:r>
              <a:rPr lang="pt-PT" sz="1100" dirty="0">
                <a:latin typeface="Arial Narrow" panose="020B0606020202030204" pitchFamily="34" charset="0"/>
                <a:cs typeface="Times New Roman" panose="02020603050405020304" pitchFamily="1" charset="0"/>
                <a:sym typeface="+mn-ea"/>
              </a:rPr>
              <a:t>delegações participantes no evento e no </a:t>
            </a:r>
            <a:r>
              <a:rPr lang="pt-PT" sz="1100" dirty="0" smtClean="0">
                <a:latin typeface="Arial Narrow" panose="020B0606020202030204" pitchFamily="34" charset="0"/>
                <a:cs typeface="Times New Roman" panose="02020603050405020304" pitchFamily="1" charset="0"/>
                <a:sym typeface="+mn-ea"/>
              </a:rPr>
              <a:t>dia 18 de Março </a:t>
            </a:r>
            <a:r>
              <a:rPr lang="pt-PT" sz="1100" dirty="0">
                <a:latin typeface="Arial Narrow" panose="020B0606020202030204" pitchFamily="34" charset="0"/>
                <a:cs typeface="Times New Roman" panose="02020603050405020304" pitchFamily="1" charset="0"/>
                <a:sym typeface="+mn-ea"/>
              </a:rPr>
              <a:t>terá lugar um </a:t>
            </a:r>
            <a:r>
              <a:rPr lang="pt-PT" sz="1100" dirty="0" smtClean="0">
                <a:latin typeface="Arial Narrow" panose="020B0606020202030204" pitchFamily="34" charset="0"/>
                <a:cs typeface="Times New Roman" panose="02020603050405020304" pitchFamily="1" charset="0"/>
                <a:sym typeface="+mn-ea"/>
              </a:rPr>
              <a:t>Jantar </a:t>
            </a:r>
            <a:r>
              <a:rPr lang="pt-PT" sz="1100" i="1" dirty="0">
                <a:latin typeface="Arial Narrow" panose="020B0606020202030204" pitchFamily="34" charset="0"/>
                <a:sym typeface="+mn-ea"/>
              </a:rPr>
              <a:t>de </a:t>
            </a:r>
            <a:r>
              <a:rPr lang="pt-PT" sz="1100" i="1" dirty="0" smtClean="0">
                <a:latin typeface="Arial Narrow" panose="020B0606020202030204" pitchFamily="34" charset="0"/>
                <a:sym typeface="+mn-ea"/>
              </a:rPr>
              <a:t>Gala, no âmbito do evento Fórum Empresarial ao qual todos os participantes na Conferência Internacional tem direito de acesso.</a:t>
            </a:r>
            <a:endParaRPr lang="pt-PT" sz="1100" i="1"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 </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Estarão disponíveis três </a:t>
            </a:r>
            <a:r>
              <a:rPr lang="pt-PT" sz="1100" dirty="0" smtClean="0">
                <a:latin typeface="Arial Narrow" panose="020B0606020202030204" pitchFamily="34" charset="0"/>
                <a:cs typeface="Times New Roman" panose="02020603050405020304" pitchFamily="1" charset="0"/>
                <a:sym typeface="+mn-ea"/>
              </a:rPr>
              <a:t>idiomas </a:t>
            </a:r>
            <a:r>
              <a:rPr lang="pt-PT" sz="1100" dirty="0">
                <a:latin typeface="Arial Narrow" panose="020B0606020202030204" pitchFamily="34" charset="0"/>
                <a:cs typeface="Times New Roman" panose="02020603050405020304" pitchFamily="1" charset="0"/>
                <a:sym typeface="+mn-ea"/>
              </a:rPr>
              <a:t>de trabalho com tradução simultânea: o português; o inglês e o francês.</a:t>
            </a: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endParaRPr lang="pt-PT" sz="1100"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300"/>
              </a:lnSpc>
              <a:defRPr lang="en-US"/>
            </a:pPr>
            <a:r>
              <a:rPr lang="pt-PT" sz="1100" dirty="0">
                <a:latin typeface="Arial Narrow" panose="020B0606020202030204" pitchFamily="34" charset="0"/>
                <a:cs typeface="Times New Roman" panose="02020603050405020304" pitchFamily="1" charset="0"/>
                <a:sym typeface="+mn-ea"/>
              </a:rPr>
              <a:t>O Secretariado Técnico do evento estará permanentemente acessível e disponível para atender todas as necessidades especiais e particulares dos participantes no evento em apreço.</a:t>
            </a:r>
            <a:endParaRPr lang="pt-PT" sz="1100" dirty="0">
              <a:latin typeface="Arial Narrow" panose="020B0606020202030204" pitchFamily="34" charset="0"/>
              <a:ea typeface="Century Gothic" panose="020B0502020202020204" pitchFamily="2" charset="0"/>
              <a:cs typeface="Century Gothic" panose="020B0502020202020204" pitchFamily="2" charset="0"/>
            </a:endParaRP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154" y="386805"/>
            <a:ext cx="578165" cy="47959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 name="TextBox 9"/>
          <p:cNvSpPr txBox="1"/>
          <p:nvPr/>
        </p:nvSpPr>
        <p:spPr>
          <a:xfrm>
            <a:off x="306239" y="719793"/>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a:solidFill>
                  <a:schemeClr val="accent5">
                    <a:lumMod val="75000"/>
                  </a:schemeClr>
                </a:solidFill>
                <a:latin typeface="Arial Narrow" panose="020B0606020202030204" pitchFamily="34" charset="0"/>
              </a:rPr>
              <a:t>8</a:t>
            </a:r>
            <a:r>
              <a:rPr lang="pt-PT" sz="1200" i="1" dirty="0" smtClean="0">
                <a:solidFill>
                  <a:schemeClr val="accent5">
                    <a:lumMod val="75000"/>
                  </a:schemeClr>
                </a:solidFill>
                <a:latin typeface="Arial Narrow" panose="020B0606020202030204" pitchFamily="34" charset="0"/>
              </a:rPr>
              <a:t>. </a:t>
            </a:r>
            <a:r>
              <a:rPr lang="pt-PT" sz="1200" i="1" dirty="0">
                <a:solidFill>
                  <a:schemeClr val="accent5">
                    <a:lumMod val="75000"/>
                  </a:schemeClr>
                </a:solidFill>
                <a:latin typeface="Arial Narrow" panose="020B0606020202030204" pitchFamily="34" charset="0"/>
                <a:cs typeface="Times New Roman" panose="02020603050405020304" pitchFamily="1" charset="0"/>
                <a:sym typeface="+mn-ea"/>
              </a:rPr>
              <a:t>FUNCIONAMENTO DO PROGRAMA</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50" y="6848609"/>
            <a:ext cx="1822553" cy="1981036"/>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667" y="7363197"/>
            <a:ext cx="1242111" cy="1352214"/>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8929" y="7707997"/>
            <a:ext cx="1023694" cy="1117532"/>
          </a:xfrm>
          <a:prstGeom prst="rect">
            <a:avLst/>
          </a:prstGeom>
        </p:spPr>
      </p:pic>
      <p:pic>
        <p:nvPicPr>
          <p:cNvPr id="28" name="Picture 5" descr="C:\Users\Teresa\Documents\Downloads\bcim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6264" y="8299301"/>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2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30" name="Rectangle 29"/>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Rectangle 30"/>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TextBox 23"/>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6" name="TextBox 15"/>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2249598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200115"/>
            <a:ext cx="6120680" cy="7171194"/>
          </a:xfrm>
          <a:prstGeom prst="rect">
            <a:avLst/>
          </a:prstGeom>
          <a:noFill/>
        </p:spPr>
        <p:txBody>
          <a:bodyPr wrap="square" rtlCol="0">
            <a:spAutoFit/>
          </a:bodyPr>
          <a:lstStyle/>
          <a:p>
            <a:pPr>
              <a:lnSpc>
                <a:spcPts val="1200"/>
              </a:lnSpc>
            </a:pPr>
            <a:r>
              <a:rPr lang="pt-PT" sz="1100" b="1" i="1" dirty="0">
                <a:latin typeface="Arial Narrow" panose="020B0606020202030204" pitchFamily="34" charset="0"/>
              </a:rPr>
              <a:t>9</a:t>
            </a:r>
            <a:r>
              <a:rPr lang="pt-PT" sz="1100" b="1" i="1" dirty="0" smtClean="0">
                <a:latin typeface="Arial Narrow" panose="020B0606020202030204" pitchFamily="34" charset="0"/>
              </a:rPr>
              <a:t>.1</a:t>
            </a:r>
            <a:r>
              <a:rPr lang="pt-PT" sz="1100" b="1" i="1" dirty="0">
                <a:latin typeface="Arial Narrow" panose="020B0606020202030204" pitchFamily="34" charset="0"/>
              </a:rPr>
              <a:t>. </a:t>
            </a:r>
            <a:r>
              <a:rPr lang="pt-PT" sz="1100" b="1" i="1" dirty="0" smtClean="0">
                <a:latin typeface="Arial Narrow" panose="020B0606020202030204" pitchFamily="34" charset="0"/>
              </a:rPr>
              <a:t>Participantes  </a:t>
            </a:r>
          </a:p>
          <a:p>
            <a:pPr algn="just">
              <a:lnSpc>
                <a:spcPts val="1200"/>
              </a:lnSpc>
            </a:pPr>
            <a:r>
              <a:rPr lang="pt-PT" sz="1100" dirty="0" smtClean="0">
                <a:latin typeface="Arial Narrow" panose="020B0606020202030204" pitchFamily="34" charset="0"/>
                <a:cs typeface="Arial Narrow" panose="020B0606020202030204" pitchFamily="34" charset="0"/>
                <a:sym typeface="+mn-ea"/>
              </a:rPr>
              <a:t>Municípios, empresas e entidades ligadas à agricultura; agroindústria; protecção ambiental; pecuária; comércio; indústria; turismo; logística; indústria transformadora; agro-alimentar; </a:t>
            </a:r>
            <a:r>
              <a:rPr lang="pt-PT" sz="1100" i="1" dirty="0" smtClean="0">
                <a:latin typeface="Arial Narrow" panose="020B0606020202030204" pitchFamily="34" charset="0"/>
                <a:cs typeface="Arial Narrow" panose="020B0606020202030204" pitchFamily="34" charset="0"/>
                <a:sym typeface="+mn-ea"/>
              </a:rPr>
              <a:t>TIC; </a:t>
            </a:r>
            <a:r>
              <a:rPr lang="pt-PT" sz="1100" dirty="0" smtClean="0">
                <a:latin typeface="Arial Narrow" panose="020B0606020202030204" pitchFamily="34" charset="0"/>
                <a:cs typeface="Times New Roman" panose="02020603050405020304" pitchFamily="18" charset="0"/>
                <a:sym typeface="+mn-ea"/>
              </a:rPr>
              <a:t>autoridades nacionais e locais; Embaixadas; </a:t>
            </a:r>
            <a:r>
              <a:rPr lang="pt-PT" sz="1100" dirty="0">
                <a:latin typeface="Arial Narrow" panose="020B0606020202030204" pitchFamily="34" charset="0"/>
                <a:cs typeface="Times New Roman" panose="02020603050405020304" pitchFamily="18" charset="0"/>
                <a:sym typeface="+mn-ea"/>
              </a:rPr>
              <a:t>Agências de </a:t>
            </a:r>
            <a:r>
              <a:rPr lang="pt-PT" sz="1100" dirty="0" smtClean="0">
                <a:latin typeface="Arial Narrow" panose="020B0606020202030204" pitchFamily="34" charset="0"/>
                <a:cs typeface="Times New Roman" panose="02020603050405020304" pitchFamily="18" charset="0"/>
                <a:sym typeface="+mn-ea"/>
              </a:rPr>
              <a:t>investimento; </a:t>
            </a:r>
            <a:r>
              <a:rPr lang="pt-PT" sz="1100" dirty="0">
                <a:latin typeface="Arial Narrow" panose="020B0606020202030204" pitchFamily="34" charset="0"/>
                <a:cs typeface="Times New Roman" panose="02020603050405020304" pitchFamily="18" charset="0"/>
                <a:sym typeface="+mn-ea"/>
              </a:rPr>
              <a:t>Instituições Financeiras </a:t>
            </a:r>
            <a:r>
              <a:rPr lang="pt-PT" sz="1100" dirty="0" smtClean="0">
                <a:latin typeface="Arial Narrow" panose="020B0606020202030204" pitchFamily="34" charset="0"/>
                <a:cs typeface="Times New Roman" panose="02020603050405020304" pitchFamily="18" charset="0"/>
                <a:sym typeface="+mn-ea"/>
              </a:rPr>
              <a:t>nacionais, regionais </a:t>
            </a:r>
            <a:r>
              <a:rPr lang="pt-PT" sz="1100" dirty="0">
                <a:latin typeface="Arial Narrow" panose="020B0606020202030204" pitchFamily="34" charset="0"/>
                <a:cs typeface="Times New Roman" panose="02020603050405020304" pitchFamily="18" charset="0"/>
                <a:sym typeface="+mn-ea"/>
              </a:rPr>
              <a:t>e internacionais, </a:t>
            </a:r>
            <a:r>
              <a:rPr lang="pt-PT" sz="1100" dirty="0" smtClean="0">
                <a:latin typeface="Arial Narrow" panose="020B0606020202030204" pitchFamily="34" charset="0"/>
                <a:cs typeface="Times New Roman" panose="02020603050405020304" pitchFamily="18" charset="0"/>
                <a:sym typeface="+mn-ea"/>
              </a:rPr>
              <a:t>Companhias Seguradoras; Câmaras de Agricultura; agricultores e produtores agícolas; Câmaras </a:t>
            </a:r>
            <a:r>
              <a:rPr lang="pt-PT" sz="1100" dirty="0">
                <a:latin typeface="Arial Narrow" panose="020B0606020202030204" pitchFamily="34" charset="0"/>
                <a:cs typeface="Times New Roman" panose="02020603050405020304" pitchFamily="18" charset="0"/>
                <a:sym typeface="+mn-ea"/>
              </a:rPr>
              <a:t>de Comércio e de indústrias Locais e externas, Universidades, instituições científicas e tecnológicas; Agências de Cooperação e de Desenvolvimento; operadores económicos, em geral, em todos os sectores de actividade económica e empresarial.</a:t>
            </a:r>
            <a:endParaRPr lang="pt-PT" sz="1100" dirty="0">
              <a:latin typeface="Arial Narrow" panose="020B0606020202030204" pitchFamily="34" charset="0"/>
              <a:cs typeface="Times New Roman" panose="02020603050405020304" pitchFamily="18" charset="0"/>
            </a:endParaRPr>
          </a:p>
          <a:p>
            <a:pPr>
              <a:lnSpc>
                <a:spcPts val="1200"/>
              </a:lnSpc>
            </a:pPr>
            <a:endParaRPr lang="pt-PT" sz="1100" dirty="0">
              <a:latin typeface="Arial Narrow" panose="020B0606020202030204" pitchFamily="34" charset="0"/>
            </a:endParaRPr>
          </a:p>
          <a:p>
            <a:pPr>
              <a:lnSpc>
                <a:spcPts val="1200"/>
              </a:lnSpc>
            </a:pPr>
            <a:r>
              <a:rPr lang="pt-PT" sz="1100" b="1" i="1" dirty="0">
                <a:latin typeface="Arial Narrow" panose="020B0606020202030204" pitchFamily="34" charset="0"/>
              </a:rPr>
              <a:t>9</a:t>
            </a:r>
            <a:r>
              <a:rPr lang="pt-PT" sz="1100" b="1" i="1" dirty="0" smtClean="0">
                <a:latin typeface="Arial Narrow" panose="020B0606020202030204" pitchFamily="34" charset="0"/>
              </a:rPr>
              <a:t>.2 </a:t>
            </a:r>
            <a:r>
              <a:rPr lang="pt-PT" sz="1100" b="1" i="1" dirty="0" smtClean="0">
                <a:latin typeface="Arial Narrow" panose="020B0606020202030204" pitchFamily="34" charset="0"/>
              </a:rPr>
              <a:t>Desenvolvimento dos trabalhos</a:t>
            </a:r>
          </a:p>
          <a:p>
            <a:pPr algn="just">
              <a:lnSpc>
                <a:spcPts val="1200"/>
              </a:lnSpc>
            </a:pPr>
            <a:r>
              <a:rPr lang="pt-PT" sz="1100" dirty="0" smtClean="0">
                <a:latin typeface="Arial Narrow" panose="020B0606020202030204" pitchFamily="34" charset="0"/>
              </a:rPr>
              <a:t>O Evento acontecerá </a:t>
            </a:r>
            <a:r>
              <a:rPr lang="pt-PT" sz="1100" dirty="0">
                <a:latin typeface="Arial Narrow" panose="020B0606020202030204" pitchFamily="34" charset="0"/>
              </a:rPr>
              <a:t>em sessões </a:t>
            </a:r>
            <a:r>
              <a:rPr lang="pt-PT" sz="1100" dirty="0" smtClean="0">
                <a:latin typeface="Arial Narrow" panose="020B0606020202030204" pitchFamily="34" charset="0"/>
              </a:rPr>
              <a:t>plenárias nos dias 14 e 16 de Março de 2022 e no dia 16 de Março haverá lugar uma </a:t>
            </a:r>
            <a:r>
              <a:rPr lang="pt-PT" sz="1100" dirty="0">
                <a:latin typeface="Arial Narrow" panose="020B0606020202030204" pitchFamily="34" charset="0"/>
              </a:rPr>
              <a:t>Mesa Redonda de Integração e Debates no dia 16 de Março de 2022 </a:t>
            </a:r>
            <a:r>
              <a:rPr lang="pt-PT" sz="1100" dirty="0" smtClean="0">
                <a:latin typeface="Arial Narrow" panose="020B0606020202030204" pitchFamily="34" charset="0"/>
              </a:rPr>
              <a:t>que encerrará </a:t>
            </a:r>
            <a:r>
              <a:rPr lang="pt-PT" sz="1100" dirty="0">
                <a:latin typeface="Arial Narrow" panose="020B0606020202030204" pitchFamily="34" charset="0"/>
              </a:rPr>
              <a:t>a Conferência Internacional.</a:t>
            </a:r>
            <a:r>
              <a:rPr lang="pt-PT" sz="1100" dirty="0" smtClean="0">
                <a:latin typeface="Arial Narrow" panose="020B0606020202030204" pitchFamily="34" charset="0"/>
              </a:rPr>
              <a:t>,de </a:t>
            </a:r>
            <a:r>
              <a:rPr lang="pt-PT" sz="1100" dirty="0">
                <a:latin typeface="Arial Narrow" panose="020B0606020202030204" pitchFamily="34" charset="0"/>
              </a:rPr>
              <a:t>acordo com </a:t>
            </a:r>
            <a:r>
              <a:rPr lang="pt-PT" sz="1100" dirty="0" smtClean="0">
                <a:latin typeface="Arial Narrow" panose="020B0606020202030204" pitchFamily="34" charset="0"/>
              </a:rPr>
              <a:t>12 </a:t>
            </a:r>
            <a:r>
              <a:rPr lang="pt-PT" sz="1100" dirty="0">
                <a:latin typeface="Arial Narrow" panose="020B0606020202030204" pitchFamily="34" charset="0"/>
              </a:rPr>
              <a:t>sequências </a:t>
            </a:r>
            <a:r>
              <a:rPr lang="pt-PT" sz="1100" dirty="0" smtClean="0">
                <a:latin typeface="Arial Narrow" panose="020B0606020202030204" pitchFamily="34" charset="0"/>
              </a:rPr>
              <a:t>principais, constituídas pelas Sessões de abertura e de encerramento, um (1) Painel e ste (7) Conferências temáticas, </a:t>
            </a:r>
            <a:r>
              <a:rPr lang="pt-PT" sz="1100" dirty="0">
                <a:latin typeface="Arial Narrow" panose="020B0606020202030204" pitchFamily="34" charset="0"/>
              </a:rPr>
              <a:t>detalhadas </a:t>
            </a:r>
            <a:r>
              <a:rPr lang="pt-PT" sz="1100" dirty="0" smtClean="0">
                <a:latin typeface="Arial Narrow" panose="020B0606020202030204" pitchFamily="34" charset="0"/>
              </a:rPr>
              <a:t>no programa do evento (anexo).</a:t>
            </a:r>
          </a:p>
          <a:p>
            <a:pPr>
              <a:lnSpc>
                <a:spcPts val="1200"/>
              </a:lnSpc>
            </a:pPr>
            <a:endParaRPr lang="pt-PT" sz="1100" i="1" dirty="0" smtClean="0">
              <a:latin typeface="Arial Narrow" panose="020B0606020202030204" pitchFamily="34" charset="0"/>
            </a:endParaRPr>
          </a:p>
          <a:p>
            <a:pPr>
              <a:lnSpc>
                <a:spcPts val="1200"/>
              </a:lnSpc>
            </a:pPr>
            <a:r>
              <a:rPr lang="pt-PT" sz="1100" b="1" i="1" dirty="0">
                <a:latin typeface="Arial Narrow" panose="020B0606020202030204" pitchFamily="34" charset="0"/>
              </a:rPr>
              <a:t>9</a:t>
            </a:r>
            <a:r>
              <a:rPr lang="pt-PT" sz="1100" b="1" i="1" dirty="0" smtClean="0">
                <a:latin typeface="Arial Narrow" panose="020B0606020202030204" pitchFamily="34" charset="0"/>
              </a:rPr>
              <a:t>.2.1</a:t>
            </a:r>
            <a:r>
              <a:rPr lang="pt-PT" sz="1100" b="1" i="1" dirty="0">
                <a:latin typeface="Arial Narrow" panose="020B0606020202030204" pitchFamily="34" charset="0"/>
              </a:rPr>
              <a:t>. </a:t>
            </a:r>
            <a:r>
              <a:rPr lang="pt-PT" sz="1100" b="1" i="1" dirty="0" smtClean="0">
                <a:latin typeface="Arial Narrow" panose="020B0606020202030204" pitchFamily="34" charset="0"/>
              </a:rPr>
              <a:t>Sequência 1: Abertura</a:t>
            </a:r>
          </a:p>
          <a:p>
            <a:pPr>
              <a:lnSpc>
                <a:spcPts val="1200"/>
              </a:lnSpc>
            </a:pPr>
            <a:r>
              <a:rPr lang="pt-PT" sz="1100" dirty="0">
                <a:latin typeface="Arial Narrow" panose="020B0606020202030204" pitchFamily="34" charset="0"/>
                <a:sym typeface="+mn-ea"/>
              </a:rPr>
              <a:t>A sessão do dia </a:t>
            </a:r>
            <a:r>
              <a:rPr lang="pt-PT" sz="1100" dirty="0" smtClean="0">
                <a:latin typeface="Arial Narrow" panose="020B0606020202030204" pitchFamily="34" charset="0"/>
                <a:sym typeface="+mn-ea"/>
              </a:rPr>
              <a:t>16 </a:t>
            </a:r>
            <a:r>
              <a:rPr lang="pt-PT" sz="1100" dirty="0">
                <a:latin typeface="Arial Narrow" panose="020B0606020202030204" pitchFamily="34" charset="0"/>
                <a:sym typeface="+mn-ea"/>
              </a:rPr>
              <a:t>de Março </a:t>
            </a:r>
            <a:r>
              <a:rPr lang="pt-PT" sz="1100" dirty="0" smtClean="0">
                <a:latin typeface="Arial Narrow" panose="020B0606020202030204" pitchFamily="34" charset="0"/>
                <a:sym typeface="+mn-ea"/>
              </a:rPr>
              <a:t>iniciar-se-à </a:t>
            </a:r>
            <a:r>
              <a:rPr lang="pt-PT" sz="1100" dirty="0">
                <a:latin typeface="Arial Narrow" panose="020B0606020202030204" pitchFamily="34" charset="0"/>
                <a:sym typeface="+mn-ea"/>
              </a:rPr>
              <a:t>com a </a:t>
            </a:r>
            <a:r>
              <a:rPr lang="pt-PT" sz="1100" dirty="0" smtClean="0">
                <a:latin typeface="Arial Narrow" panose="020B0606020202030204" pitchFamily="34" charset="0"/>
              </a:rPr>
              <a:t>cerimónia </a:t>
            </a:r>
            <a:r>
              <a:rPr lang="pt-PT" sz="1100" dirty="0">
                <a:latin typeface="Arial Narrow" panose="020B0606020202030204" pitchFamily="34" charset="0"/>
              </a:rPr>
              <a:t>de abertura </a:t>
            </a:r>
            <a:r>
              <a:rPr lang="pt-PT" sz="1100" dirty="0" smtClean="0">
                <a:latin typeface="Arial Narrow" panose="020B0606020202030204" pitchFamily="34" charset="0"/>
              </a:rPr>
              <a:t>que será </a:t>
            </a:r>
            <a:r>
              <a:rPr lang="pt-PT" sz="1100" dirty="0">
                <a:latin typeface="Arial Narrow" panose="020B0606020202030204" pitchFamily="34" charset="0"/>
              </a:rPr>
              <a:t>presidida por </a:t>
            </a:r>
            <a:r>
              <a:rPr lang="pt-PT" sz="1100" dirty="0" smtClean="0">
                <a:latin typeface="Arial Narrow" panose="020B0606020202030204" pitchFamily="34" charset="0"/>
              </a:rPr>
              <a:t>uma personalidade de relevância Nacional, </a:t>
            </a:r>
            <a:r>
              <a:rPr lang="pt-PT" sz="1100" dirty="0">
                <a:latin typeface="Arial Narrow" panose="020B0606020202030204" pitchFamily="34" charset="0"/>
              </a:rPr>
              <a:t>que fará o discurso de abertura </a:t>
            </a:r>
            <a:r>
              <a:rPr lang="pt-PT" sz="1100" dirty="0" smtClean="0">
                <a:latin typeface="Arial Narrow" panose="020B0606020202030204" pitchFamily="34" charset="0"/>
              </a:rPr>
              <a:t>da Conferência Internacional.</a:t>
            </a:r>
          </a:p>
          <a:p>
            <a:pPr>
              <a:lnSpc>
                <a:spcPts val="1200"/>
              </a:lnSpc>
            </a:pPr>
            <a:endParaRPr lang="pt-PT" sz="1100" i="1" dirty="0">
              <a:latin typeface="Arial Narrow" panose="020B0606020202030204" pitchFamily="34" charset="0"/>
            </a:endParaRPr>
          </a:p>
          <a:p>
            <a:pPr>
              <a:lnSpc>
                <a:spcPts val="1200"/>
              </a:lnSpc>
            </a:pPr>
            <a:r>
              <a:rPr lang="fr-FR" sz="1100" b="1" i="1" dirty="0">
                <a:latin typeface="Arial Narrow" panose="020B0606020202030204" pitchFamily="34" charset="0"/>
              </a:rPr>
              <a:t>9</a:t>
            </a:r>
            <a:r>
              <a:rPr lang="fr-FR" sz="1100" b="1" i="1" dirty="0" smtClean="0">
                <a:latin typeface="Arial Narrow" panose="020B0606020202030204" pitchFamily="34" charset="0"/>
              </a:rPr>
              <a:t>.2.2</a:t>
            </a:r>
            <a:r>
              <a:rPr lang="fr-FR" sz="1100" b="1" i="1" dirty="0" smtClean="0">
                <a:latin typeface="Arial Narrow" panose="020B0606020202030204" pitchFamily="34" charset="0"/>
              </a:rPr>
              <a:t>.</a:t>
            </a:r>
            <a:r>
              <a:rPr lang="pt-PT" sz="1100" b="1" i="1" dirty="0" smtClean="0">
                <a:latin typeface="Arial Narrow" panose="020B0606020202030204" pitchFamily="34" charset="0"/>
              </a:rPr>
              <a:t> Sequência </a:t>
            </a:r>
            <a:r>
              <a:rPr lang="fr-FR" sz="1100" b="1" i="1" dirty="0" smtClean="0">
                <a:latin typeface="Arial Narrow" panose="020B0606020202030204" pitchFamily="34" charset="0"/>
              </a:rPr>
              <a:t>2 </a:t>
            </a:r>
            <a:r>
              <a:rPr lang="fr-FR" sz="1100" b="1" i="1" dirty="0">
                <a:latin typeface="Arial Narrow" panose="020B0606020202030204" pitchFamily="34" charset="0"/>
              </a:rPr>
              <a:t>: </a:t>
            </a:r>
            <a:r>
              <a:rPr lang="pt-PT" sz="1100" i="1" dirty="0">
                <a:solidFill>
                  <a:srgbClr val="00B4B2"/>
                </a:solidFill>
                <a:latin typeface="Arial Narrow" panose="020B0606020202030204" pitchFamily="34" charset="0"/>
                <a:sym typeface="+mn-ea"/>
              </a:rPr>
              <a:t>Confer</a:t>
            </a:r>
            <a:r>
              <a:rPr lang="pt-PT" altLang="en-US" sz="1100" i="1" dirty="0">
                <a:solidFill>
                  <a:srgbClr val="00B4B2"/>
                </a:solidFill>
                <a:latin typeface="Arial Narrow" panose="020B0606020202030204" pitchFamily="34" charset="0"/>
                <a:sym typeface="+mn-ea"/>
              </a:rPr>
              <a:t>ê</a:t>
            </a:r>
            <a:r>
              <a:rPr lang="pt-PT" sz="1100" i="1" dirty="0">
                <a:solidFill>
                  <a:srgbClr val="00B4B2"/>
                </a:solidFill>
                <a:latin typeface="Arial Narrow" panose="020B0606020202030204" pitchFamily="34" charset="0"/>
                <a:sym typeface="+mn-ea"/>
              </a:rPr>
              <a:t>nc</a:t>
            </a:r>
            <a:r>
              <a:rPr lang="pt-PT" altLang="en-US" sz="1100" i="1" dirty="0">
                <a:solidFill>
                  <a:srgbClr val="00B4B2"/>
                </a:solidFill>
                <a:latin typeface="Arial Narrow" panose="020B0606020202030204" pitchFamily="34" charset="0"/>
                <a:sym typeface="+mn-ea"/>
              </a:rPr>
              <a:t>ia</a:t>
            </a:r>
            <a:r>
              <a:rPr lang="pt-PT" sz="1100" i="1" dirty="0">
                <a:solidFill>
                  <a:srgbClr val="00B4B2"/>
                </a:solidFill>
                <a:latin typeface="Arial Narrow" panose="020B0606020202030204" pitchFamily="34" charset="0"/>
                <a:sym typeface="+mn-ea"/>
              </a:rPr>
              <a:t> </a:t>
            </a:r>
            <a:r>
              <a:rPr lang="pt-PT" sz="1100" i="1" dirty="0">
                <a:solidFill>
                  <a:srgbClr val="00B4B2"/>
                </a:solidFill>
                <a:latin typeface="Arial Narrow" panose="020B0606020202030204" pitchFamily="34" charset="0"/>
              </a:rPr>
              <a:t>I</a:t>
            </a:r>
            <a:endParaRPr lang="pt-PT" sz="1100" b="1" i="1" dirty="0" smtClean="0">
              <a:latin typeface="Arial Narrow" panose="020B0606020202030204" pitchFamily="34" charset="0"/>
              <a:cs typeface="Arial Narrow" panose="020B0606020202030204" pitchFamily="34" charset="0"/>
            </a:endParaRPr>
          </a:p>
          <a:p>
            <a:pPr algn="just">
              <a:lnSpc>
                <a:spcPts val="1200"/>
              </a:lnSpc>
            </a:pP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Ao longo das últimas décadas relevantes centros de investigação aplicada, Universidades, Governos se dedicaram à procura de alternativas aos tradicionais fertilizantes químicos quer na perspetiva do aumento da rentabilidade agrícola quer na qualidade de alimentos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produzidos </a:t>
            </a: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e proteção ambiental. A aplicação de pó de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rocha</a:t>
            </a: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 na agricultura revelou-se uma solução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comprovada para a agricultura </a:t>
            </a:r>
            <a:r>
              <a:rPr lang="pt-PT" sz="1100" dirty="0">
                <a:latin typeface="Arial Narrow" panose="020B0606020202030204" pitchFamily="34" charset="0"/>
                <a:ea typeface="Century Gothic" panose="020B0502020202020204" pitchFamily="2" charset="0"/>
                <a:cs typeface="Century Gothic" panose="020B0502020202020204" pitchFamily="2" charset="0"/>
                <a:sym typeface="+mn-ea"/>
              </a:rPr>
              <a:t>à altura dos desafiados que se colocam à sociedade contemporânea, quer no presente, quer no futuro. </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pPr>
            <a:endPar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À sessão de abertura seguir-se-á a </a:t>
            </a:r>
            <a:r>
              <a:rPr lang="pt-PT" altLang="en-US" sz="1100" b="1" i="1" dirty="0" smtClean="0">
                <a:solidFill>
                  <a:schemeClr val="accent5">
                    <a:lumMod val="60000"/>
                    <a:lumOff val="4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Conferência I </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subordinado ao tema  </a:t>
            </a:r>
            <a:r>
              <a:rPr lang="en-US" sz="1100" i="1" dirty="0">
                <a:latin typeface="Arial Narrow" panose="020B0606020202030204" pitchFamily="34" charset="0"/>
              </a:rPr>
              <a:t>«ESTADO ACTUAL NA INVESTIGAÇÃO DA UTILIZAÇÃO DE PÓ DE BASALTO E A CONSOLIDAÇÃO DA SUA APLICAÇÃO NA  </a:t>
            </a:r>
            <a:r>
              <a:rPr lang="en-US" sz="1100" i="1" dirty="0" smtClean="0">
                <a:latin typeface="Arial Narrow" panose="020B0606020202030204" pitchFamily="34" charset="0"/>
              </a:rPr>
              <a:t>AGRICULTURA</a:t>
            </a:r>
            <a:r>
              <a:rPr lang="en-US" sz="1100" i="1" dirty="0" smtClean="0">
                <a:latin typeface="Arial Narrow" panose="020B0606020202030204" pitchFamily="34" charset="0"/>
                <a:cs typeface="Arial" panose="020B0604020202020204" pitchFamily="34" charset="0"/>
              </a:rPr>
              <a:t>» </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através da qual será feita uma retrospectiva da evolução histórica do processo de adopção de pó de rocha na agricultura; os avanços científicos e tecnológicos</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 o estado actual do desenvolvimento científico e tecnológico do </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sector; as vantagens desta tecnologia; a perspectiva e tendência futura no desenvolvimento da tecnologia de aplicação de pó de rocha na fertilização de solos agrícolas, incluindo experiências normativas e legislativa sobre aplicação de pó de rochas na agricultura.</a:t>
            </a:r>
          </a:p>
          <a:p>
            <a:pPr algn="just">
              <a:lnSpc>
                <a:spcPts val="1200"/>
              </a:lnSpc>
            </a:pPr>
            <a:endPar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200"/>
              </a:lnSpc>
            </a:pPr>
            <a:r>
              <a:rPr lang="pt-PT" sz="1100" dirty="0"/>
              <a:t>Esta</a:t>
            </a:r>
            <a:r>
              <a:rPr lang="pt-PT" sz="1100" b="1" i="1" dirty="0"/>
              <a:t> </a:t>
            </a:r>
            <a:r>
              <a:rPr lang="pt-PT" sz="1100" b="1" i="1" dirty="0">
                <a:solidFill>
                  <a:schemeClr val="accent5">
                    <a:lumMod val="40000"/>
                    <a:lumOff val="60000"/>
                  </a:schemeClr>
                </a:solidFill>
              </a:rPr>
              <a:t>Conferência </a:t>
            </a:r>
            <a:r>
              <a:rPr lang="pt-PT" sz="1100" b="1" i="1" dirty="0" smtClean="0">
                <a:solidFill>
                  <a:schemeClr val="accent5">
                    <a:lumMod val="40000"/>
                    <a:lumOff val="60000"/>
                  </a:schemeClr>
                </a:solidFill>
              </a:rPr>
              <a:t>I</a:t>
            </a:r>
            <a:r>
              <a:rPr lang="pt-PT" sz="1100" dirty="0" smtClean="0"/>
              <a:t> </a:t>
            </a:r>
            <a:r>
              <a:rPr lang="pt-PT" sz="1100" dirty="0"/>
              <a:t>terá lugar no dia 14 de Março de 2022</a:t>
            </a:r>
            <a:r>
              <a:rPr lang="pt-PT" sz="1100" b="1" i="1" dirty="0"/>
              <a:t> e duração de 1h45</a:t>
            </a:r>
            <a:r>
              <a:rPr lang="pt-PT" sz="1100" dirty="0"/>
              <a:t>, incluindo o período de </a:t>
            </a:r>
            <a:r>
              <a:rPr lang="pt-PT" sz="1100" dirty="0" smtClean="0"/>
              <a:t>debate</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 O Conferencista, Senhor Eder Martins, Professor e </a:t>
            </a:r>
            <a:r>
              <a:rPr lang="pt-PT" sz="1100" dirty="0" smtClean="0">
                <a:latin typeface="Arial Narrow" panose="020B0606020202030204" pitchFamily="34" charset="0"/>
              </a:rPr>
              <a:t>Investigador </a:t>
            </a:r>
            <a:r>
              <a:rPr lang="pt-PT" sz="1100" dirty="0">
                <a:latin typeface="Arial Narrow" panose="020B0606020202030204" pitchFamily="34" charset="0"/>
              </a:rPr>
              <a:t>na EMBRAPA - Empresa </a:t>
            </a:r>
            <a:r>
              <a:rPr lang="pt-BR" sz="1100" dirty="0">
                <a:latin typeface="Arial Narrow" panose="020B0606020202030204" pitchFamily="34" charset="0"/>
              </a:rPr>
              <a:t>Bra</a:t>
            </a:r>
            <a:r>
              <a:rPr lang="pt-PT" altLang="pt-BR" sz="1100" dirty="0">
                <a:latin typeface="Arial Narrow" panose="020B0606020202030204" pitchFamily="34" charset="0"/>
              </a:rPr>
              <a:t>sileira de Pesquisa </a:t>
            </a:r>
            <a:r>
              <a:rPr lang="pt-BR" sz="1100" dirty="0">
                <a:latin typeface="Arial Narrow" panose="020B0606020202030204" pitchFamily="34" charset="0"/>
              </a:rPr>
              <a:t>Agr</a:t>
            </a:r>
            <a:r>
              <a:rPr lang="pt-PT" altLang="pt-BR" sz="1100" dirty="0" smtClean="0">
                <a:latin typeface="Arial Narrow" panose="020B0606020202030204" pitchFamily="34" charset="0"/>
              </a:rPr>
              <a:t>opecuária,</a:t>
            </a:r>
            <a:endParaRPr lang="en-US" sz="1100" dirty="0">
              <a:latin typeface="Arial Narrow" panose="020B0606020202030204" pitchFamily="34" charset="0"/>
            </a:endParaRPr>
          </a:p>
          <a:p>
            <a:pPr algn="just">
              <a:lnSpc>
                <a:spcPts val="12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é um dos mais conceituados e prestigeado investigador da actualidade no domínio de aplicação de pó de rocha na agricultura e tendo sido co-autor das</a:t>
            </a:r>
            <a:r>
              <a:rPr lang="pt-PT" sz="1100" dirty="0" smtClean="0"/>
              <a:t> </a:t>
            </a:r>
            <a:r>
              <a:rPr lang="pt-PT" sz="1100" dirty="0"/>
              <a:t>normas </a:t>
            </a:r>
            <a:r>
              <a:rPr lang="pt-PT" sz="1100" dirty="0" smtClean="0"/>
              <a:t>de aplicação de pó de rocha na agricultura, adoptado sob forma de Lei no seu País: o Brasil.</a:t>
            </a:r>
          </a:p>
          <a:p>
            <a:pPr algn="just">
              <a:lnSpc>
                <a:spcPts val="1200"/>
              </a:lnSpc>
            </a:pPr>
            <a:endParaRPr lang="fr-FR"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9.2.4. </a:t>
            </a:r>
            <a:r>
              <a:rPr lang="pt-PT" sz="1100" b="1" dirty="0" smtClean="0">
                <a:latin typeface="Arial Narrow" panose="020B0606020202030204" pitchFamily="34" charset="0"/>
              </a:rPr>
              <a:t>Sequência 3</a:t>
            </a:r>
            <a:r>
              <a:rPr lang="pt-PT" sz="1100" b="1" i="1" dirty="0" smtClean="0">
                <a:latin typeface="Arial Narrow" panose="020B0606020202030204" pitchFamily="34" charset="0"/>
              </a:rPr>
              <a:t>: </a:t>
            </a:r>
            <a:r>
              <a:rPr lang="pt-PT" sz="1100" b="1" i="1" dirty="0" smtClean="0">
                <a:solidFill>
                  <a:schemeClr val="accent5">
                    <a:lumMod val="60000"/>
                    <a:lumOff val="40000"/>
                  </a:schemeClr>
                </a:solidFill>
                <a:latin typeface="Arial Narrow" panose="020B0606020202030204" pitchFamily="34" charset="0"/>
              </a:rPr>
              <a:t>Conferência II</a:t>
            </a:r>
          </a:p>
          <a:p>
            <a:pPr algn="just">
              <a:lnSpc>
                <a:spcPts val="1200"/>
              </a:lnSpc>
            </a:pPr>
            <a:r>
              <a:rPr lang="pt-BR" sz="1100" dirty="0" smtClean="0">
                <a:latin typeface="Arial Narrow" panose="020B0606020202030204" pitchFamily="34" charset="0"/>
              </a:rPr>
              <a:t>O </a:t>
            </a:r>
            <a:r>
              <a:rPr lang="pt-BR" sz="1100" dirty="0">
                <a:latin typeface="Arial Narrow" panose="020B0606020202030204" pitchFamily="34" charset="0"/>
              </a:rPr>
              <a:t>uso de pós de rocha para fertilizar os solos é uma técnica milenar (civilizações incas e egípcias já se socorriam do uso de sub-produtos de rochas para fertilização de solos), que foi sendo deixada de lado, pela ampliação do uso e da oferta dos fertilizantes solúveis. Porém, os preços ascendentes desses produtos têm deixado um numero crescente de agricultores sem opção para fertilizar os solos e, assim, garantir produções compatíveis com seus esforços e investimentos realizados</a:t>
            </a:r>
            <a:r>
              <a:rPr lang="pt-BR" sz="1100" dirty="0" smtClean="0">
                <a:latin typeface="Arial Narrow" panose="020B060602020203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 name="TextBox 9"/>
          <p:cNvSpPr txBox="1"/>
          <p:nvPr/>
        </p:nvSpPr>
        <p:spPr>
          <a:xfrm>
            <a:off x="306239" y="856953"/>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a:t>
            </a:r>
            <a:r>
              <a:rPr lang="pt-PT" sz="1200" i="1" dirty="0" smtClean="0">
                <a:solidFill>
                  <a:schemeClr val="accent5">
                    <a:lumMod val="75000"/>
                  </a:schemeClr>
                </a:solidFill>
                <a:latin typeface="Arial Narrow" panose="020B0606020202030204" pitchFamily="34" charset="0"/>
              </a:rPr>
              <a:t>.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4019486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56072"/>
            <a:ext cx="6120680" cy="7271221"/>
          </a:xfrm>
          <a:prstGeom prst="rect">
            <a:avLst/>
          </a:prstGeom>
          <a:noFill/>
        </p:spPr>
        <p:txBody>
          <a:bodyPr wrap="square" rtlCol="0">
            <a:spAutoFit/>
          </a:bodyPr>
          <a:lstStyle/>
          <a:p>
            <a:pPr algn="just">
              <a:lnSpc>
                <a:spcPts val="1200"/>
              </a:lnSpc>
            </a:pPr>
            <a:endParaRPr lang="pt-BR" sz="1100" dirty="0">
              <a:latin typeface="Arial Narrow" panose="020B0606020202030204" pitchFamily="34" charset="0"/>
            </a:endParaRPr>
          </a:p>
          <a:p>
            <a:pPr algn="just">
              <a:lnSpc>
                <a:spcPts val="1100"/>
              </a:lnSpc>
            </a:pPr>
            <a:r>
              <a:rPr lang="pt-PT" sz="1100" dirty="0" smtClean="0">
                <a:latin typeface="Arial Narrow" pitchFamily="34" charset="0"/>
              </a:rPr>
              <a:t>Brasil é um dos países que mais depende de importação de fertilizantes para a sustantabilidade das actividades agrícolas e estima-se que cerca </a:t>
            </a:r>
            <a:r>
              <a:rPr lang="pt-PT" sz="1100" dirty="0">
                <a:latin typeface="Arial Narrow" panose="020B0606020202030204" pitchFamily="34" charset="0"/>
              </a:rPr>
              <a:t>de 70% </a:t>
            </a:r>
            <a:r>
              <a:rPr lang="pt-PT" sz="1100" dirty="0" smtClean="0">
                <a:latin typeface="Arial Narrow" panose="020B0606020202030204" pitchFamily="34" charset="0"/>
              </a:rPr>
              <a:t>dos fertilizantes consumidos no Brasil são importados. Esta realidade fez com que o Brasil adoptasse um conjunto de Leis e de Normas que enquadram os </a:t>
            </a:r>
            <a:r>
              <a:rPr lang="pt-PT" sz="1100" dirty="0">
                <a:latin typeface="Arial Narrow" panose="020B0606020202030204" pitchFamily="34" charset="0"/>
              </a:rPr>
              <a:t>remineralizadores </a:t>
            </a:r>
            <a:r>
              <a:rPr lang="pt-PT" sz="1100" dirty="0" smtClean="0">
                <a:latin typeface="Arial Narrow" panose="020B0606020202030204" pitchFamily="34" charset="0"/>
              </a:rPr>
              <a:t>(pó de rocha na agricultura) como </a:t>
            </a:r>
            <a:r>
              <a:rPr lang="pt-PT" sz="1100" dirty="0">
                <a:latin typeface="Arial Narrow" panose="020B0606020202030204" pitchFamily="34" charset="0"/>
              </a:rPr>
              <a:t>material de origem mineral que tenha sofrido apenas redução e classificação de tamanho por processos mecânicos e que altere os índices de fertilidade do solo por meio da adição de macro e micronutrientes para as plantas, bem como promova a melhoria das propriedades físicas ou físico-químicas ou da atividade biológica do solo</a:t>
            </a:r>
            <a:r>
              <a:rPr lang="pt-PT" sz="1100" dirty="0" smtClean="0">
                <a:latin typeface="Arial Narrow" panose="020B0606020202030204" pitchFamily="34" charset="0"/>
              </a:rPr>
              <a:t>.</a:t>
            </a:r>
          </a:p>
          <a:p>
            <a:pPr algn="just">
              <a:lnSpc>
                <a:spcPts val="1100"/>
              </a:lnSpc>
            </a:pPr>
            <a:endParaRPr lang="pt-PT" sz="1100" dirty="0">
              <a:latin typeface="Arial Narrow" pitchFamily="34" charset="0"/>
            </a:endParaRPr>
          </a:p>
          <a:p>
            <a:pPr algn="just">
              <a:lnSpc>
                <a:spcPts val="1100"/>
              </a:lnSpc>
            </a:pPr>
            <a:r>
              <a:rPr lang="pt-PT" sz="1100" dirty="0" smtClean="0">
                <a:latin typeface="Arial Narrow" panose="020B0606020202030204" pitchFamily="34" charset="0"/>
              </a:rPr>
              <a:t>O conjunto de Leis e Normas em vigor no Brasil, conferiram segurança jurídica </a:t>
            </a:r>
            <a:r>
              <a:rPr lang="pt-PT" sz="1100" dirty="0">
                <a:latin typeface="Arial Narrow" panose="020B0606020202030204" pitchFamily="34" charset="0"/>
              </a:rPr>
              <a:t>e </a:t>
            </a:r>
            <a:r>
              <a:rPr lang="pt-PT" sz="1100" dirty="0" smtClean="0">
                <a:latin typeface="Arial Narrow" panose="020B0606020202030204" pitchFamily="34" charset="0"/>
              </a:rPr>
              <a:t>alargou o </a:t>
            </a:r>
            <a:r>
              <a:rPr lang="pt-PT" sz="1100" dirty="0">
                <a:latin typeface="Arial Narrow" panose="020B0606020202030204" pitchFamily="34" charset="0"/>
              </a:rPr>
              <a:t>interesse por parte dos agricultores </a:t>
            </a:r>
            <a:r>
              <a:rPr lang="pt-PT" sz="1100" dirty="0" smtClean="0">
                <a:latin typeface="Arial Narrow" panose="020B0606020202030204" pitchFamily="34" charset="0"/>
              </a:rPr>
              <a:t>brasileiros, incluindo grandes produtores, pela utilização dessa tecnologia devido ao facto da </a:t>
            </a:r>
            <a:r>
              <a:rPr lang="pt-PT" sz="1100" dirty="0">
                <a:latin typeface="Arial Narrow" panose="020B0606020202030204" pitchFamily="34" charset="0"/>
              </a:rPr>
              <a:t>produtividade </a:t>
            </a:r>
            <a:r>
              <a:rPr lang="pt-PT" sz="1100" dirty="0" smtClean="0">
                <a:latin typeface="Arial Narrow" panose="020B0606020202030204" pitchFamily="34" charset="0"/>
              </a:rPr>
              <a:t>ter-se apresentado </a:t>
            </a:r>
            <a:r>
              <a:rPr lang="pt-PT" sz="1100" dirty="0">
                <a:latin typeface="Arial Narrow" panose="020B0606020202030204" pitchFamily="34" charset="0"/>
              </a:rPr>
              <a:t>resultados compatíveis com </a:t>
            </a:r>
            <a:r>
              <a:rPr lang="pt-PT" sz="1100" dirty="0" smtClean="0">
                <a:latin typeface="Arial Narrow" panose="020B0606020202030204" pitchFamily="34" charset="0"/>
              </a:rPr>
              <a:t>a média de produção tradicional e por apresentar custos consideravelmente inferiores e ser </a:t>
            </a:r>
            <a:r>
              <a:rPr lang="pt-PT" sz="1100" dirty="0">
                <a:latin typeface="Arial Narrow" panose="020B0606020202030204" pitchFamily="34" charset="0"/>
              </a:rPr>
              <a:t>um insumo </a:t>
            </a:r>
            <a:r>
              <a:rPr lang="pt-PT" sz="1100" dirty="0" smtClean="0">
                <a:latin typeface="Arial Narrow" panose="020B0606020202030204" pitchFamily="34" charset="0"/>
              </a:rPr>
              <a:t>de fácil acesso e aplicação. </a:t>
            </a:r>
          </a:p>
          <a:p>
            <a:pPr algn="just">
              <a:lnSpc>
                <a:spcPts val="1100"/>
              </a:lnSpc>
            </a:pPr>
            <a:endPar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endParaRPr>
          </a:p>
          <a:p>
            <a:pPr algn="just">
              <a:lnSpc>
                <a:spcPts val="11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A </a:t>
            </a:r>
            <a:r>
              <a:rPr lang="pt-PT" altLang="en-US" sz="1100" b="1" i="1" dirty="0">
                <a:solidFill>
                  <a:schemeClr val="accent5">
                    <a:lumMod val="60000"/>
                    <a:lumOff val="4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Conferência </a:t>
            </a:r>
            <a:r>
              <a:rPr lang="pt-PT" altLang="en-US" sz="1100" b="1" i="1" dirty="0" smtClean="0">
                <a:solidFill>
                  <a:schemeClr val="accent5">
                    <a:lumMod val="60000"/>
                    <a:lumOff val="40000"/>
                  </a:schemeClr>
                </a:solidFill>
                <a:latin typeface="Arial Narrow" panose="020B0606020202030204" pitchFamily="34" charset="0"/>
                <a:ea typeface="Century Gothic" panose="020B0502020202020204" pitchFamily="2" charset="0"/>
                <a:cs typeface="Century Gothic" panose="020B0502020202020204" pitchFamily="2" charset="0"/>
                <a:sym typeface="+mn-ea"/>
              </a:rPr>
              <a:t>II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subordinado ao tema  </a:t>
            </a:r>
            <a:r>
              <a:rPr lang="en-US" sz="1100" i="1" dirty="0" smtClean="0">
                <a:latin typeface="Arial Narrow" panose="020B0606020202030204" pitchFamily="34" charset="0"/>
              </a:rPr>
              <a:t>«</a:t>
            </a:r>
            <a:r>
              <a:rPr lang="en-US" sz="1100" i="1" dirty="0">
                <a:latin typeface="Arial Narrow" panose="020B0606020202030204" pitchFamily="34" charset="0"/>
              </a:rPr>
              <a:t>DA INVESTIGAÇÃO À LEGISLAÇÃO </a:t>
            </a:r>
            <a:r>
              <a:rPr lang="pt-PT" altLang="en-US" sz="1100" i="1" dirty="0">
                <a:latin typeface="Arial Narrow" panose="020B0606020202030204" pitchFamily="34" charset="0"/>
              </a:rPr>
              <a:t>E </a:t>
            </a:r>
            <a:r>
              <a:rPr lang="en-US" sz="1100" i="1" dirty="0">
                <a:latin typeface="Arial Narrow" panose="020B0606020202030204" pitchFamily="34" charset="0"/>
              </a:rPr>
              <a:t>REGULA</a:t>
            </a:r>
            <a:r>
              <a:rPr lang="pt-PT" altLang="en-US" sz="1100" i="1" dirty="0">
                <a:latin typeface="Arial Narrow" panose="020B0606020202030204" pitchFamily="34" charset="0"/>
              </a:rPr>
              <a:t>MENTAÇÃO</a:t>
            </a:r>
            <a:r>
              <a:rPr lang="en-US" sz="1100" i="1" dirty="0">
                <a:latin typeface="Arial Narrow" panose="020B0606020202030204" pitchFamily="34" charset="0"/>
              </a:rPr>
              <a:t>  DA  APLICAÇÃO DE PÓ DE BASALTO NA AGRICULTURA</a:t>
            </a:r>
            <a:r>
              <a:rPr lang="pt-BR" sz="1100" dirty="0">
                <a:latin typeface="Arial Narrow" panose="020B0606020202030204" pitchFamily="34" charset="0"/>
              </a:rPr>
              <a:t>:</a:t>
            </a:r>
            <a:r>
              <a:rPr lang="pt-BR" sz="1100" i="1" dirty="0">
                <a:latin typeface="Arial Narrow" panose="020B0606020202030204" pitchFamily="34" charset="0"/>
              </a:rPr>
              <a:t> </a:t>
            </a:r>
            <a:r>
              <a:rPr lang="pt-PT" altLang="pt-BR" sz="1100" i="1" dirty="0">
                <a:latin typeface="Arial Narrow" panose="020B0606020202030204" pitchFamily="34" charset="0"/>
              </a:rPr>
              <a:t>o </a:t>
            </a:r>
            <a:r>
              <a:rPr lang="pt-BR" sz="1100" i="1" dirty="0">
                <a:latin typeface="Arial Narrow" panose="020B0606020202030204" pitchFamily="34" charset="0"/>
              </a:rPr>
              <a:t>Bra</a:t>
            </a:r>
            <a:r>
              <a:rPr lang="pt-PT" altLang="pt-BR" sz="1100" i="1" dirty="0">
                <a:latin typeface="Arial Narrow" panose="020B0606020202030204" pitchFamily="34" charset="0"/>
              </a:rPr>
              <a:t>s</a:t>
            </a:r>
            <a:r>
              <a:rPr lang="pt-BR" sz="1100" i="1" dirty="0">
                <a:latin typeface="Arial Narrow" panose="020B0606020202030204" pitchFamily="34" charset="0"/>
              </a:rPr>
              <a:t>il </a:t>
            </a:r>
            <a:r>
              <a:rPr lang="pt-PT" altLang="pt-BR" sz="1100" i="1" dirty="0">
                <a:latin typeface="Arial Narrow" panose="020B0606020202030204" pitchFamily="34" charset="0"/>
              </a:rPr>
              <a:t>como </a:t>
            </a:r>
            <a:r>
              <a:rPr lang="pt-BR" sz="1100" i="1" dirty="0">
                <a:latin typeface="Arial Narrow" panose="020B0606020202030204" pitchFamily="34" charset="0"/>
              </a:rPr>
              <a:t>Case Study</a:t>
            </a:r>
            <a:r>
              <a:rPr lang="en-US" sz="1100" i="1" dirty="0" smtClean="0">
                <a:latin typeface="Arial Narrow" panose="020B0606020202030204" pitchFamily="34" charset="0"/>
                <a:cs typeface="Arial" panose="020B0604020202020204" pitchFamily="34" charset="0"/>
              </a:rPr>
              <a:t>» </a:t>
            </a:r>
            <a:r>
              <a:rPr lang="en-US" sz="1100" dirty="0" err="1">
                <a:latin typeface="Arial Narrow" panose="020B0606020202030204" pitchFamily="34" charset="0"/>
              </a:rPr>
              <a:t>apresenta</a:t>
            </a:r>
            <a:r>
              <a:rPr lang="en-US" sz="1100" dirty="0">
                <a:latin typeface="Arial Narrow" panose="020B0606020202030204" pitchFamily="34" charset="0"/>
              </a:rPr>
              <a:t> a </a:t>
            </a:r>
            <a:r>
              <a:rPr lang="en-US" sz="1100" dirty="0" err="1">
                <a:latin typeface="Arial Narrow" panose="020B0606020202030204" pitchFamily="34" charset="0"/>
              </a:rPr>
              <a:t>experiência</a:t>
            </a:r>
            <a:r>
              <a:rPr lang="en-US" sz="1100" dirty="0">
                <a:latin typeface="Arial Narrow" panose="020B0606020202030204" pitchFamily="34" charset="0"/>
              </a:rPr>
              <a:t> </a:t>
            </a:r>
            <a:r>
              <a:rPr lang="en-US" sz="1100" dirty="0" err="1">
                <a:latin typeface="Arial Narrow" panose="020B0606020202030204" pitchFamily="34" charset="0"/>
              </a:rPr>
              <a:t>brasileira</a:t>
            </a:r>
            <a:r>
              <a:rPr lang="en-US" sz="1100" dirty="0">
                <a:latin typeface="Arial Narrow" panose="020B0606020202030204" pitchFamily="34" charset="0"/>
              </a:rPr>
              <a:t> </a:t>
            </a:r>
            <a:r>
              <a:rPr lang="en-US" sz="1100" dirty="0" err="1">
                <a:latin typeface="Arial Narrow" panose="020B0606020202030204" pitchFamily="34" charset="0"/>
              </a:rPr>
              <a:t>em</a:t>
            </a:r>
            <a:r>
              <a:rPr lang="en-US" sz="1100" dirty="0">
                <a:latin typeface="Arial Narrow" panose="020B0606020202030204" pitchFamily="34" charset="0"/>
              </a:rPr>
              <a:t> </a:t>
            </a:r>
            <a:r>
              <a:rPr lang="en-US" sz="1100" dirty="0" err="1">
                <a:latin typeface="Arial Narrow" panose="020B0606020202030204" pitchFamily="34" charset="0"/>
              </a:rPr>
              <a:t>maréria</a:t>
            </a:r>
            <a:r>
              <a:rPr lang="en-US" sz="1100" dirty="0">
                <a:latin typeface="Arial Narrow" panose="020B0606020202030204" pitchFamily="34" charset="0"/>
              </a:rPr>
              <a:t> de </a:t>
            </a:r>
            <a:r>
              <a:rPr lang="en-US" sz="1100" dirty="0" err="1">
                <a:latin typeface="Arial Narrow" panose="020B0606020202030204" pitchFamily="34" charset="0"/>
              </a:rPr>
              <a:t>aplicação</a:t>
            </a:r>
            <a:r>
              <a:rPr lang="en-US" sz="1100" dirty="0">
                <a:latin typeface="Arial Narrow" panose="020B0606020202030204" pitchFamily="34" charset="0"/>
              </a:rPr>
              <a:t> de </a:t>
            </a:r>
            <a:r>
              <a:rPr lang="en-US" sz="1100" dirty="0" err="1">
                <a:latin typeface="Arial Narrow" panose="020B0606020202030204" pitchFamily="34" charset="0"/>
              </a:rPr>
              <a:t>pó</a:t>
            </a:r>
            <a:r>
              <a:rPr lang="en-US" sz="1100" dirty="0">
                <a:latin typeface="Arial Narrow" panose="020B0606020202030204" pitchFamily="34" charset="0"/>
              </a:rPr>
              <a:t> de </a:t>
            </a:r>
            <a:r>
              <a:rPr lang="en-US" sz="1100" dirty="0" err="1">
                <a:latin typeface="Arial Narrow" panose="020B0606020202030204" pitchFamily="34" charset="0"/>
              </a:rPr>
              <a:t>rocha</a:t>
            </a:r>
            <a:r>
              <a:rPr lang="en-US" sz="1100" dirty="0">
                <a:latin typeface="Arial Narrow" panose="020B0606020202030204" pitchFamily="34" charset="0"/>
              </a:rPr>
              <a:t> </a:t>
            </a:r>
            <a:r>
              <a:rPr lang="en-US" sz="1100" dirty="0" err="1">
                <a:latin typeface="Arial Narrow" panose="020B0606020202030204" pitchFamily="34" charset="0"/>
              </a:rPr>
              <a:t>na</a:t>
            </a:r>
            <a:r>
              <a:rPr lang="en-US" sz="1100" dirty="0">
                <a:latin typeface="Arial Narrow" panose="020B0606020202030204" pitchFamily="34" charset="0"/>
              </a:rPr>
              <a:t> </a:t>
            </a:r>
            <a:r>
              <a:rPr lang="en-US" sz="1100" dirty="0" err="1">
                <a:latin typeface="Arial Narrow" panose="020B0606020202030204" pitchFamily="34" charset="0"/>
              </a:rPr>
              <a:t>agricultura</a:t>
            </a:r>
            <a:r>
              <a:rPr lang="en-US" sz="1100" dirty="0">
                <a:latin typeface="Arial Narrow" panose="020B0606020202030204" pitchFamily="34" charset="0"/>
              </a:rPr>
              <a:t> (</a:t>
            </a:r>
            <a:r>
              <a:rPr lang="en-US" sz="1100" dirty="0" err="1">
                <a:latin typeface="Arial Narrow" panose="020B0606020202030204" pitchFamily="34" charset="0"/>
              </a:rPr>
              <a:t>Rochagem</a:t>
            </a:r>
            <a:r>
              <a:rPr lang="en-US" sz="1100" dirty="0">
                <a:latin typeface="Arial Narrow" panose="020B0606020202030204" pitchFamily="34" charset="0"/>
              </a:rPr>
              <a:t>), </a:t>
            </a:r>
            <a:r>
              <a:rPr lang="en-US" sz="1100" dirty="0" err="1">
                <a:latin typeface="Arial Narrow" panose="020B0606020202030204" pitchFamily="34" charset="0"/>
              </a:rPr>
              <a:t>bem</a:t>
            </a:r>
            <a:r>
              <a:rPr lang="en-US" sz="1100" dirty="0">
                <a:latin typeface="Arial Narrow" panose="020B0606020202030204" pitchFamily="34" charset="0"/>
              </a:rPr>
              <a:t> </a:t>
            </a:r>
            <a:r>
              <a:rPr lang="en-US" sz="1100" dirty="0" err="1">
                <a:latin typeface="Arial Narrow" panose="020B0606020202030204" pitchFamily="34" charset="0"/>
              </a:rPr>
              <a:t>como</a:t>
            </a:r>
            <a:r>
              <a:rPr lang="en-US" sz="1100" dirty="0">
                <a:latin typeface="Arial Narrow" panose="020B0606020202030204" pitchFamily="34" charset="0"/>
              </a:rPr>
              <a:t> a </a:t>
            </a:r>
            <a:r>
              <a:rPr lang="en-US" sz="1100" dirty="0" err="1">
                <a:latin typeface="Arial Narrow" panose="020B0606020202030204" pitchFamily="34" charset="0"/>
              </a:rPr>
              <a:t>experiência</a:t>
            </a:r>
            <a:r>
              <a:rPr lang="en-US" sz="1100" dirty="0">
                <a:latin typeface="Arial Narrow" panose="020B0606020202030204" pitchFamily="34" charset="0"/>
              </a:rPr>
              <a:t> de </a:t>
            </a:r>
            <a:r>
              <a:rPr lang="en-US" sz="1100" dirty="0" err="1">
                <a:latin typeface="Arial Narrow" panose="020B0606020202030204" pitchFamily="34" charset="0"/>
              </a:rPr>
              <a:t>produção</a:t>
            </a:r>
            <a:r>
              <a:rPr lang="en-US" sz="1100" dirty="0">
                <a:latin typeface="Arial Narrow" panose="020B0606020202030204" pitchFamily="34" charset="0"/>
              </a:rPr>
              <a:t> e </a:t>
            </a:r>
            <a:r>
              <a:rPr lang="en-US" sz="1100" dirty="0" err="1">
                <a:latin typeface="Arial Narrow" panose="020B0606020202030204" pitchFamily="34" charset="0"/>
              </a:rPr>
              <a:t>aplicação</a:t>
            </a:r>
            <a:r>
              <a:rPr lang="en-US" sz="1100" dirty="0">
                <a:latin typeface="Arial Narrow" panose="020B0606020202030204" pitchFamily="34" charset="0"/>
              </a:rPr>
              <a:t> de Leis </a:t>
            </a:r>
            <a:r>
              <a:rPr lang="en-US" sz="1100" dirty="0" err="1">
                <a:latin typeface="Arial Narrow" panose="020B0606020202030204" pitchFamily="34" charset="0"/>
              </a:rPr>
              <a:t>relacionadas</a:t>
            </a:r>
            <a:r>
              <a:rPr lang="en-US" sz="1100" dirty="0">
                <a:latin typeface="Arial Narrow" panose="020B0606020202030204" pitchFamily="34" charset="0"/>
              </a:rPr>
              <a:t> com a </a:t>
            </a:r>
            <a:r>
              <a:rPr lang="en-US" sz="1100" dirty="0" err="1">
                <a:latin typeface="Arial Narrow" panose="020B0606020202030204" pitchFamily="34" charset="0"/>
              </a:rPr>
              <a:t>utilização</a:t>
            </a:r>
            <a:r>
              <a:rPr lang="en-US" sz="1100" dirty="0">
                <a:latin typeface="Arial Narrow" panose="020B0606020202030204" pitchFamily="34" charset="0"/>
              </a:rPr>
              <a:t> de </a:t>
            </a:r>
            <a:r>
              <a:rPr lang="en-US" sz="1100" dirty="0" err="1">
                <a:latin typeface="Arial Narrow" panose="020B0606020202030204" pitchFamily="34" charset="0"/>
              </a:rPr>
              <a:t>pó</a:t>
            </a:r>
            <a:r>
              <a:rPr lang="en-US" sz="1100" dirty="0">
                <a:latin typeface="Arial Narrow" panose="020B0606020202030204" pitchFamily="34" charset="0"/>
              </a:rPr>
              <a:t> de </a:t>
            </a:r>
            <a:r>
              <a:rPr lang="en-US" sz="1100" dirty="0" err="1">
                <a:latin typeface="Arial Narrow" panose="020B0606020202030204" pitchFamily="34" charset="0"/>
              </a:rPr>
              <a:t>rocha</a:t>
            </a:r>
            <a:r>
              <a:rPr lang="en-US" sz="1100" dirty="0">
                <a:latin typeface="Arial Narrow" panose="020B0606020202030204" pitchFamily="34" charset="0"/>
              </a:rPr>
              <a:t> </a:t>
            </a:r>
            <a:r>
              <a:rPr lang="en-US" sz="1100" dirty="0" err="1">
                <a:latin typeface="Arial Narrow" panose="020B0606020202030204" pitchFamily="34" charset="0"/>
              </a:rPr>
              <a:t>como</a:t>
            </a:r>
            <a:r>
              <a:rPr lang="en-US" sz="1100" dirty="0">
                <a:latin typeface="Arial Narrow" panose="020B0606020202030204" pitchFamily="34" charset="0"/>
              </a:rPr>
              <a:t> </a:t>
            </a:r>
            <a:r>
              <a:rPr lang="en-US" sz="1100" dirty="0" err="1">
                <a:latin typeface="Arial Narrow" panose="020B0606020202030204" pitchFamily="34" charset="0"/>
              </a:rPr>
              <a:t>insumo</a:t>
            </a:r>
            <a:r>
              <a:rPr lang="en-US" sz="1100" dirty="0">
                <a:latin typeface="Arial Narrow" panose="020B0606020202030204" pitchFamily="34" charset="0"/>
              </a:rPr>
              <a:t> </a:t>
            </a:r>
            <a:r>
              <a:rPr lang="en-US" sz="1100" dirty="0" err="1">
                <a:latin typeface="Arial Narrow" panose="020B0606020202030204" pitchFamily="34" charset="0"/>
              </a:rPr>
              <a:t>na</a:t>
            </a:r>
            <a:r>
              <a:rPr lang="en-US" sz="1100" dirty="0">
                <a:latin typeface="Arial Narrow" panose="020B0606020202030204" pitchFamily="34" charset="0"/>
              </a:rPr>
              <a:t> </a:t>
            </a:r>
            <a:r>
              <a:rPr lang="en-US" sz="1100" dirty="0" err="1">
                <a:latin typeface="Arial Narrow" panose="020B0606020202030204" pitchFamily="34" charset="0"/>
              </a:rPr>
              <a:t>agricultura</a:t>
            </a:r>
            <a:r>
              <a:rPr lang="en-US" sz="1100" dirty="0">
                <a:latin typeface="Arial Narrow" panose="020B0606020202030204" pitchFamily="34" charset="0"/>
              </a:rPr>
              <a:t> e o </a:t>
            </a:r>
            <a:r>
              <a:rPr lang="en-US" sz="1100" dirty="0" err="1">
                <a:latin typeface="Arial Narrow" panose="020B0606020202030204" pitchFamily="34" charset="0"/>
              </a:rPr>
              <a:t>impacto</a:t>
            </a:r>
            <a:r>
              <a:rPr lang="en-US" sz="1100" dirty="0">
                <a:latin typeface="Arial Narrow" panose="020B0606020202030204" pitchFamily="34" charset="0"/>
              </a:rPr>
              <a:t> das </a:t>
            </a:r>
            <a:r>
              <a:rPr lang="en-US" sz="1100" dirty="0" err="1">
                <a:latin typeface="Arial Narrow" panose="020B0606020202030204" pitchFamily="34" charset="0"/>
              </a:rPr>
              <a:t>mesmas</a:t>
            </a:r>
            <a:r>
              <a:rPr lang="en-US" sz="1100" dirty="0">
                <a:latin typeface="Arial Narrow" panose="020B0606020202030204" pitchFamily="34" charset="0"/>
              </a:rPr>
              <a:t> junto da </a:t>
            </a:r>
            <a:r>
              <a:rPr lang="en-US" sz="1100" dirty="0" err="1">
                <a:latin typeface="Arial Narrow" panose="020B0606020202030204" pitchFamily="34" charset="0"/>
              </a:rPr>
              <a:t>comunidade</a:t>
            </a:r>
            <a:r>
              <a:rPr lang="en-US" sz="1100" dirty="0">
                <a:latin typeface="Arial Narrow" panose="020B0606020202030204" pitchFamily="34" charset="0"/>
              </a:rPr>
              <a:t> </a:t>
            </a:r>
            <a:r>
              <a:rPr lang="en-US" sz="1100" dirty="0" err="1">
                <a:latin typeface="Arial Narrow" panose="020B0606020202030204" pitchFamily="34" charset="0"/>
              </a:rPr>
              <a:t>agrícola</a:t>
            </a:r>
            <a:r>
              <a:rPr lang="en-US" sz="1100" dirty="0">
                <a:latin typeface="Arial Narrow" panose="020B0606020202030204" pitchFamily="34" charset="0"/>
              </a:rPr>
              <a:t> e de </a:t>
            </a:r>
            <a:r>
              <a:rPr lang="en-US" sz="1100" dirty="0" err="1">
                <a:latin typeface="Arial Narrow" panose="020B0606020202030204" pitchFamily="34" charset="0"/>
              </a:rPr>
              <a:t>agricultores</a:t>
            </a:r>
            <a:r>
              <a:rPr lang="en-US" sz="1100" dirty="0">
                <a:latin typeface="Arial Narrow" panose="020B0606020202030204" pitchFamily="34" charset="0"/>
              </a:rPr>
              <a:t> no </a:t>
            </a:r>
            <a:r>
              <a:rPr lang="en-US" sz="1100" dirty="0" err="1">
                <a:latin typeface="Arial Narrow" panose="020B0606020202030204" pitchFamily="34" charset="0"/>
              </a:rPr>
              <a:t>Brasil</a:t>
            </a:r>
            <a:r>
              <a:rPr lang="en-US" sz="1100" dirty="0">
                <a:latin typeface="Arial Narrow" panose="020B0606020202030204" pitchFamily="34" charset="0"/>
              </a:rPr>
              <a:t>. </a:t>
            </a:r>
            <a:endParaRPr lang="en-US" sz="1100" dirty="0" smtClean="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Esta </a:t>
            </a:r>
            <a:r>
              <a:rPr lang="pt-PT" sz="1100" b="1" i="1" dirty="0" smtClean="0">
                <a:solidFill>
                  <a:schemeClr val="accent5">
                    <a:lumMod val="40000"/>
                    <a:lumOff val="60000"/>
                  </a:schemeClr>
                </a:solidFill>
                <a:latin typeface="Arial Narrow" panose="020B0606020202030204" pitchFamily="34" charset="0"/>
              </a:rPr>
              <a:t>Conferência II</a:t>
            </a:r>
            <a:r>
              <a:rPr lang="pt-PT" sz="1100" b="1" i="1" dirty="0" smtClean="0">
                <a:latin typeface="Arial Narrow" panose="020B0606020202030204" pitchFamily="34" charset="0"/>
              </a:rPr>
              <a:t> </a:t>
            </a:r>
            <a:r>
              <a:rPr lang="pt-PT" sz="1100" dirty="0">
                <a:latin typeface="Arial Narrow" panose="020B0606020202030204" pitchFamily="34" charset="0"/>
              </a:rPr>
              <a:t>terá lugar no dia 14 de Março de 2022</a:t>
            </a:r>
            <a:r>
              <a:rPr lang="pt-PT" sz="1100" b="1" i="1" dirty="0">
                <a:latin typeface="Arial Narrow" panose="020B0606020202030204" pitchFamily="34" charset="0"/>
              </a:rPr>
              <a:t> e duração de 1h45</a:t>
            </a:r>
            <a:r>
              <a:rPr lang="pt-PT" sz="1100" dirty="0">
                <a:latin typeface="Arial Narrow" panose="020B0606020202030204" pitchFamily="34" charset="0"/>
              </a:rPr>
              <a:t>, incluindo o período de debate. </a:t>
            </a: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Esta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Conferência terá lugar no dia 14 de Março de 2022 e duração de 1h45, incluindo o período de debate. </a:t>
            </a:r>
            <a:r>
              <a:rPr lang="pt-PT" sz="1100" dirty="0">
                <a:latin typeface="Arial Narrow" panose="020B0606020202030204" pitchFamily="34" charset="0"/>
              </a:rPr>
              <a:t>A Conferencista, </a:t>
            </a:r>
            <a:r>
              <a:rPr lang="pt-PT" sz="1100" dirty="0" smtClean="0">
                <a:latin typeface="Arial Narrow" panose="020B0606020202030204" pitchFamily="34" charset="0"/>
              </a:rPr>
              <a:t>Senhora </a:t>
            </a:r>
            <a:r>
              <a:rPr lang="en-US" sz="1100" dirty="0" smtClean="0">
                <a:latin typeface="Arial Narrow" panose="020B0606020202030204" pitchFamily="34" charset="0"/>
              </a:rPr>
              <a:t>Suzi </a:t>
            </a:r>
            <a:r>
              <a:rPr lang="en-US" sz="1100" dirty="0">
                <a:latin typeface="Arial Narrow" panose="020B0606020202030204" pitchFamily="34" charset="0"/>
              </a:rPr>
              <a:t>Huff </a:t>
            </a:r>
            <a:r>
              <a:rPr lang="en-US" sz="1100" dirty="0" err="1">
                <a:latin typeface="Arial Narrow" panose="020B0606020202030204" pitchFamily="34" charset="0"/>
              </a:rPr>
              <a:t>Theodoro</a:t>
            </a:r>
            <a:r>
              <a:rPr lang="en-US" sz="1100" dirty="0">
                <a:latin typeface="Arial Narrow" panose="020B0606020202030204" pitchFamily="34" charset="0"/>
              </a:rPr>
              <a:t>, </a:t>
            </a:r>
            <a:r>
              <a:rPr lang="pt-PT" sz="1100" dirty="0">
                <a:latin typeface="Arial Narrow" panose="020B0606020202030204" pitchFamily="34" charset="0"/>
              </a:rPr>
              <a:t>Professora e Investigadora na</a:t>
            </a:r>
            <a:r>
              <a:rPr lang="pt-BR" sz="1100" dirty="0">
                <a:latin typeface="Arial Narrow" panose="020B0606020202030204" pitchFamily="34" charset="0"/>
              </a:rPr>
              <a:t> Universi</a:t>
            </a:r>
            <a:r>
              <a:rPr lang="pt-PT" sz="1100" dirty="0">
                <a:latin typeface="Arial Narrow" panose="020B0606020202030204" pitchFamily="34" charset="0"/>
              </a:rPr>
              <a:t>dade de </a:t>
            </a:r>
            <a:r>
              <a:rPr lang="pt-BR" sz="1100" dirty="0">
                <a:latin typeface="Arial Narrow" panose="020B0606020202030204" pitchFamily="34" charset="0"/>
              </a:rPr>
              <a:t>Brasília,</a:t>
            </a:r>
            <a:r>
              <a:rPr lang="pt-PT" sz="1100" dirty="0">
                <a:latin typeface="Arial Narrow" panose="020B0606020202030204" pitchFamily="34" charset="0"/>
              </a:rPr>
              <a:t> é uma </a:t>
            </a:r>
            <a:r>
              <a:rPr lang="pt-PT" sz="1100" dirty="0" smtClean="0">
                <a:latin typeface="Arial Narrow" panose="020B0606020202030204" pitchFamily="34" charset="0"/>
              </a:rPr>
              <a:t>das </a:t>
            </a:r>
            <a:r>
              <a:rPr lang="pt-PT" sz="1100" dirty="0">
                <a:latin typeface="Arial Narrow" panose="020B0606020202030204" pitchFamily="34" charset="0"/>
              </a:rPr>
              <a:t>mais conceituadas e prestigeadas investigadoras  da actualidade no domínio de aplicação de pó de rocha na agricultura e tendo sido co-autora  das Leis no Brasil sobre a utilização de pó de rocha na fertilização e recuperação de solos agrícolas brasileiros. </a:t>
            </a:r>
          </a:p>
          <a:p>
            <a:pPr>
              <a:lnSpc>
                <a:spcPts val="1100"/>
              </a:lnSpc>
            </a:pPr>
            <a:r>
              <a:rPr lang="pt-PT" sz="1100" dirty="0">
                <a:latin typeface="Arial Narrow" panose="020B0606020202030204" pitchFamily="34" charset="0"/>
              </a:rPr>
              <a:t> </a:t>
            </a:r>
            <a:endParaRPr lang="pt-PT" sz="1100" b="1" i="1" dirty="0">
              <a:latin typeface="Arial Narrow" panose="020B0606020202030204" pitchFamily="34" charset="0"/>
            </a:endParaRPr>
          </a:p>
          <a:p>
            <a:pPr>
              <a:lnSpc>
                <a:spcPts val="1100"/>
              </a:lnSpc>
            </a:pPr>
            <a:r>
              <a:rPr lang="pt-PT" sz="1100" b="1" i="1" dirty="0" smtClean="0">
                <a:latin typeface="Arial Narrow" panose="020B0606020202030204" pitchFamily="34" charset="0"/>
              </a:rPr>
              <a:t>9.2.5. </a:t>
            </a:r>
            <a:r>
              <a:rPr lang="pt-PT" sz="1100" b="1" dirty="0" smtClean="0">
                <a:latin typeface="Arial Narrow" panose="020B0606020202030204" pitchFamily="34" charset="0"/>
              </a:rPr>
              <a:t>Sequência 4</a:t>
            </a:r>
            <a:r>
              <a:rPr lang="pt-PT" sz="1100" b="1" i="1" dirty="0" smtClean="0">
                <a:latin typeface="Arial Narrow" panose="020B0606020202030204" pitchFamily="34" charset="0"/>
              </a:rPr>
              <a:t>: </a:t>
            </a:r>
            <a:r>
              <a:rPr lang="pt-PT" sz="1100" b="1" i="1" dirty="0" smtClean="0">
                <a:solidFill>
                  <a:schemeClr val="accent5">
                    <a:lumMod val="60000"/>
                    <a:lumOff val="40000"/>
                  </a:schemeClr>
                </a:solidFill>
                <a:latin typeface="Arial Narrow" panose="020B0606020202030204" pitchFamily="34" charset="0"/>
              </a:rPr>
              <a:t>Conferência III</a:t>
            </a:r>
          </a:p>
          <a:p>
            <a:pPr algn="just"/>
            <a:r>
              <a:rPr lang="pt-PT" sz="1100" dirty="0">
                <a:latin typeface="Arial Narrow" panose="020B0606020202030204" pitchFamily="34" charset="0"/>
              </a:rPr>
              <a:t>Estima-se que</a:t>
            </a:r>
            <a:r>
              <a:rPr lang="en-US" sz="1100" dirty="0">
                <a:latin typeface="Arial Narrow" panose="020B0606020202030204" pitchFamily="34" charset="0"/>
              </a:rPr>
              <a:t> </a:t>
            </a:r>
            <a:r>
              <a:rPr lang="en-US" sz="1100" dirty="0" err="1">
                <a:latin typeface="Arial Narrow" panose="020B0606020202030204" pitchFamily="34" charset="0"/>
              </a:rPr>
              <a:t>cerca</a:t>
            </a:r>
            <a:r>
              <a:rPr lang="en-US" sz="1100" dirty="0">
                <a:latin typeface="Arial Narrow" panose="020B0606020202030204" pitchFamily="34" charset="0"/>
              </a:rPr>
              <a:t> de 60%  da </a:t>
            </a:r>
            <a:r>
              <a:rPr lang="en-US" sz="1100" dirty="0" err="1">
                <a:latin typeface="Arial Narrow" panose="020B0606020202030204" pitchFamily="34" charset="0"/>
              </a:rPr>
              <a:t>mão</a:t>
            </a:r>
            <a:r>
              <a:rPr lang="en-US" sz="1100" dirty="0">
                <a:latin typeface="Arial Narrow" panose="020B0606020202030204" pitchFamily="34" charset="0"/>
              </a:rPr>
              <a:t>-de-</a:t>
            </a:r>
            <a:r>
              <a:rPr lang="en-US" sz="1100" dirty="0" err="1">
                <a:latin typeface="Arial Narrow" panose="020B0606020202030204" pitchFamily="34" charset="0"/>
              </a:rPr>
              <a:t>obra</a:t>
            </a:r>
            <a:r>
              <a:rPr lang="en-US" sz="1100" dirty="0">
                <a:latin typeface="Arial Narrow" panose="020B0606020202030204" pitchFamily="34" charset="0"/>
              </a:rPr>
              <a:t> </a:t>
            </a:r>
            <a:r>
              <a:rPr lang="en-US" sz="1100" dirty="0" err="1">
                <a:latin typeface="Arial Narrow" panose="020B0606020202030204" pitchFamily="34" charset="0"/>
              </a:rPr>
              <a:t>africana</a:t>
            </a:r>
            <a:r>
              <a:rPr lang="en-US" sz="1100" dirty="0">
                <a:latin typeface="Arial Narrow" panose="020B0606020202030204" pitchFamily="34" charset="0"/>
              </a:rPr>
              <a:t> é </a:t>
            </a:r>
            <a:r>
              <a:rPr lang="en-US" sz="1100" dirty="0" err="1">
                <a:latin typeface="Arial Narrow" panose="020B0606020202030204" pitchFamily="34" charset="0"/>
              </a:rPr>
              <a:t>empregada</a:t>
            </a:r>
            <a:r>
              <a:rPr lang="en-US" sz="1100" dirty="0">
                <a:latin typeface="Arial Narrow" panose="020B0606020202030204" pitchFamily="34" charset="0"/>
              </a:rPr>
              <a:t> </a:t>
            </a:r>
            <a:r>
              <a:rPr lang="en-US" sz="1100" dirty="0" err="1">
                <a:latin typeface="Arial Narrow" panose="020B0606020202030204" pitchFamily="34" charset="0"/>
              </a:rPr>
              <a:t>na</a:t>
            </a:r>
            <a:r>
              <a:rPr lang="en-US" sz="1100" dirty="0">
                <a:latin typeface="Arial Narrow" panose="020B0606020202030204" pitchFamily="34" charset="0"/>
              </a:rPr>
              <a:t> </a:t>
            </a:r>
            <a:r>
              <a:rPr lang="en-US" sz="1100" dirty="0" err="1">
                <a:latin typeface="Arial Narrow" panose="020B0606020202030204" pitchFamily="34" charset="0"/>
              </a:rPr>
              <a:t>agricultura</a:t>
            </a:r>
            <a:r>
              <a:rPr lang="en-US" sz="1100" dirty="0">
                <a:latin typeface="Arial Narrow" panose="020B0606020202030204" pitchFamily="34" charset="0"/>
              </a:rPr>
              <a:t>, </a:t>
            </a:r>
            <a:r>
              <a:rPr lang="en-US" sz="1100" dirty="0" err="1">
                <a:latin typeface="Arial Narrow" panose="020B0606020202030204" pitchFamily="34" charset="0"/>
              </a:rPr>
              <a:t>estimando</a:t>
            </a:r>
            <a:r>
              <a:rPr lang="en-US" sz="1100" dirty="0">
                <a:latin typeface="Arial Narrow" panose="020B0606020202030204" pitchFamily="34" charset="0"/>
              </a:rPr>
              <a:t>-se que as </a:t>
            </a:r>
            <a:r>
              <a:rPr lang="en-US" sz="1100" dirty="0" err="1">
                <a:latin typeface="Arial Narrow" panose="020B0606020202030204" pitchFamily="34" charset="0"/>
              </a:rPr>
              <a:t>mulheres</a:t>
            </a:r>
            <a:r>
              <a:rPr lang="en-US" sz="1100" dirty="0">
                <a:latin typeface="Arial Narrow" panose="020B0606020202030204" pitchFamily="34" charset="0"/>
              </a:rPr>
              <a:t> </a:t>
            </a:r>
            <a:r>
              <a:rPr lang="en-US" sz="1100" dirty="0" err="1">
                <a:latin typeface="Arial Narrow" panose="020B0606020202030204" pitchFamily="34" charset="0"/>
              </a:rPr>
              <a:t>são</a:t>
            </a:r>
            <a:r>
              <a:rPr lang="en-US" sz="1100" dirty="0">
                <a:latin typeface="Arial Narrow" panose="020B0606020202030204" pitchFamily="34" charset="0"/>
              </a:rPr>
              <a:t> </a:t>
            </a:r>
            <a:r>
              <a:rPr lang="en-US" sz="1100" dirty="0" err="1">
                <a:latin typeface="Arial Narrow" panose="020B0606020202030204" pitchFamily="34" charset="0"/>
              </a:rPr>
              <a:t>responsáveis</a:t>
            </a:r>
            <a:r>
              <a:rPr lang="en-US" sz="1100" dirty="0">
                <a:latin typeface="Arial Narrow" panose="020B0606020202030204" pitchFamily="34" charset="0"/>
              </a:rPr>
              <a:t> </a:t>
            </a:r>
            <a:r>
              <a:rPr lang="en-US" sz="1100" dirty="0" err="1">
                <a:latin typeface="Arial Narrow" panose="020B0606020202030204" pitchFamily="34" charset="0"/>
              </a:rPr>
              <a:t>por</a:t>
            </a:r>
            <a:r>
              <a:rPr lang="en-US" sz="1100" dirty="0">
                <a:latin typeface="Arial Narrow" panose="020B0606020202030204" pitchFamily="34" charset="0"/>
              </a:rPr>
              <a:t> 60 a 80% dos </a:t>
            </a:r>
            <a:r>
              <a:rPr lang="en-US" sz="1100" dirty="0" err="1">
                <a:latin typeface="Arial Narrow" panose="020B0606020202030204" pitchFamily="34" charset="0"/>
              </a:rPr>
              <a:t>alimentos</a:t>
            </a:r>
            <a:r>
              <a:rPr lang="en-US" sz="1100" dirty="0">
                <a:latin typeface="Arial Narrow" panose="020B0606020202030204" pitchFamily="34" charset="0"/>
              </a:rPr>
              <a:t> </a:t>
            </a:r>
            <a:r>
              <a:rPr lang="en-US" sz="1100" dirty="0" err="1">
                <a:latin typeface="Arial Narrow" panose="020B0606020202030204" pitchFamily="34" charset="0"/>
              </a:rPr>
              <a:t>produzidos</a:t>
            </a:r>
            <a:r>
              <a:rPr lang="en-US" sz="1100" dirty="0">
                <a:latin typeface="Arial Narrow" panose="020B0606020202030204" pitchFamily="34" charset="0"/>
              </a:rPr>
              <a:t> e </a:t>
            </a:r>
            <a:r>
              <a:rPr lang="en-US" sz="1100" dirty="0" err="1">
                <a:latin typeface="Arial Narrow" panose="020B0606020202030204" pitchFamily="34" charset="0"/>
              </a:rPr>
              <a:t>comercializados</a:t>
            </a:r>
            <a:r>
              <a:rPr lang="en-US" sz="1100" dirty="0">
                <a:latin typeface="Arial Narrow" panose="020B0606020202030204" pitchFamily="34" charset="0"/>
              </a:rPr>
              <a:t> </a:t>
            </a:r>
            <a:r>
              <a:rPr lang="en-US" sz="1100" dirty="0" err="1">
                <a:latin typeface="Arial Narrow" panose="020B0606020202030204" pitchFamily="34" charset="0"/>
              </a:rPr>
              <a:t>em</a:t>
            </a:r>
            <a:r>
              <a:rPr lang="en-US" sz="1100" dirty="0">
                <a:latin typeface="Arial Narrow" panose="020B0606020202030204" pitchFamily="34" charset="0"/>
              </a:rPr>
              <a:t> </a:t>
            </a:r>
            <a:r>
              <a:rPr lang="en-US" sz="1100" dirty="0" err="1">
                <a:latin typeface="Arial Narrow" panose="020B0606020202030204" pitchFamily="34" charset="0"/>
              </a:rPr>
              <a:t>África</a:t>
            </a:r>
            <a:r>
              <a:rPr lang="en-US" sz="1100" dirty="0">
                <a:latin typeface="Arial Narrow" panose="020B0606020202030204" pitchFamily="34" charset="0"/>
              </a:rPr>
              <a:t>. De </a:t>
            </a:r>
            <a:r>
              <a:rPr lang="en-US" sz="1100" dirty="0" err="1">
                <a:latin typeface="Arial Narrow" panose="020B0606020202030204" pitchFamily="34" charset="0"/>
              </a:rPr>
              <a:t>acordo</a:t>
            </a:r>
            <a:r>
              <a:rPr lang="en-US" sz="1100" dirty="0">
                <a:latin typeface="Arial Narrow" panose="020B0606020202030204" pitchFamily="34" charset="0"/>
              </a:rPr>
              <a:t> com </a:t>
            </a:r>
            <a:r>
              <a:rPr lang="en-US" sz="1100" dirty="0" err="1">
                <a:latin typeface="Arial Narrow" panose="020B0606020202030204" pitchFamily="34" charset="0"/>
              </a:rPr>
              <a:t>os</a:t>
            </a:r>
            <a:r>
              <a:rPr lang="en-US" sz="1100" dirty="0">
                <a:latin typeface="Arial Narrow" panose="020B0606020202030204" pitchFamily="34" charset="0"/>
              </a:rPr>
              <a:t> dados da </a:t>
            </a:r>
            <a:r>
              <a:rPr lang="en-US" sz="1100" i="1" dirty="0">
                <a:latin typeface="Arial Narrow" panose="020B0606020202030204" pitchFamily="34" charset="0"/>
              </a:rPr>
              <a:t>NEPAD </a:t>
            </a:r>
            <a:r>
              <a:rPr lang="pt-PT" sz="1100" i="1" dirty="0">
                <a:latin typeface="Arial Narrow" panose="020B0606020202030204" pitchFamily="34" charset="0"/>
              </a:rPr>
              <a:t>- Nova Parceria para o Desenvolvimento da África</a:t>
            </a:r>
            <a:r>
              <a:rPr lang="en-US" sz="1100" dirty="0">
                <a:latin typeface="Arial Narrow" panose="020B0606020202030204" pitchFamily="34" charset="0"/>
              </a:rPr>
              <a:t>, </a:t>
            </a:r>
            <a:r>
              <a:rPr lang="pt-PT" sz="1100" dirty="0">
                <a:latin typeface="Arial Narrow" panose="020B0606020202030204" pitchFamily="34" charset="0"/>
              </a:rPr>
              <a:t>de julho de 2016, </a:t>
            </a:r>
            <a:r>
              <a:rPr lang="en-US" sz="1100" dirty="0">
                <a:latin typeface="Arial Narrow" panose="020B0606020202030204" pitchFamily="34" charset="0"/>
              </a:rPr>
              <a:t>o </a:t>
            </a:r>
            <a:r>
              <a:rPr lang="en-US" sz="1100" dirty="0" err="1">
                <a:latin typeface="Arial Narrow" panose="020B0606020202030204" pitchFamily="34" charset="0"/>
              </a:rPr>
              <a:t>continente</a:t>
            </a:r>
            <a:r>
              <a:rPr lang="en-US" sz="1100" dirty="0">
                <a:latin typeface="Arial Narrow" panose="020B0606020202030204" pitchFamily="34" charset="0"/>
              </a:rPr>
              <a:t> </a:t>
            </a:r>
            <a:r>
              <a:rPr lang="en-US" sz="1100" dirty="0" err="1">
                <a:latin typeface="Arial Narrow" panose="020B0606020202030204" pitchFamily="34" charset="0"/>
              </a:rPr>
              <a:t>africano</a:t>
            </a:r>
            <a:r>
              <a:rPr lang="en-US" sz="1100" dirty="0">
                <a:latin typeface="Arial Narrow" panose="020B0606020202030204" pitchFamily="34" charset="0"/>
              </a:rPr>
              <a:t> </a:t>
            </a:r>
            <a:r>
              <a:rPr lang="en-US" sz="1100" dirty="0" err="1">
                <a:latin typeface="Arial Narrow" panose="020B0606020202030204" pitchFamily="34" charset="0"/>
              </a:rPr>
              <a:t>abriga</a:t>
            </a:r>
            <a:r>
              <a:rPr lang="en-US" sz="1100" dirty="0">
                <a:latin typeface="Arial Narrow" panose="020B0606020202030204" pitchFamily="34" charset="0"/>
              </a:rPr>
              <a:t> 65% das </a:t>
            </a:r>
            <a:r>
              <a:rPr lang="en-US" sz="1100" dirty="0" err="1">
                <a:latin typeface="Arial Narrow" panose="020B0606020202030204" pitchFamily="34" charset="0"/>
              </a:rPr>
              <a:t>terras</a:t>
            </a:r>
            <a:r>
              <a:rPr lang="en-US" sz="1100" dirty="0">
                <a:latin typeface="Arial Narrow" panose="020B0606020202030204" pitchFamily="34" charset="0"/>
              </a:rPr>
              <a:t> </a:t>
            </a:r>
            <a:r>
              <a:rPr lang="en-US" sz="1100" dirty="0" err="1">
                <a:latin typeface="Arial Narrow" panose="020B0606020202030204" pitchFamily="34" charset="0"/>
              </a:rPr>
              <a:t>férteis</a:t>
            </a:r>
            <a:r>
              <a:rPr lang="en-US" sz="1100" dirty="0">
                <a:latin typeface="Arial Narrow" panose="020B0606020202030204" pitchFamily="34" charset="0"/>
              </a:rPr>
              <a:t> </a:t>
            </a:r>
            <a:r>
              <a:rPr lang="en-US" sz="1100" dirty="0" err="1">
                <a:latin typeface="Arial Narrow" panose="020B0606020202030204" pitchFamily="34" charset="0"/>
              </a:rPr>
              <a:t>não</a:t>
            </a:r>
            <a:r>
              <a:rPr lang="en-US" sz="1100" dirty="0">
                <a:latin typeface="Arial Narrow" panose="020B0606020202030204" pitchFamily="34" charset="0"/>
              </a:rPr>
              <a:t> </a:t>
            </a:r>
            <a:r>
              <a:rPr lang="en-US" sz="1100" dirty="0" err="1">
                <a:latin typeface="Arial Narrow" panose="020B0606020202030204" pitchFamily="34" charset="0"/>
              </a:rPr>
              <a:t>cultivadas</a:t>
            </a:r>
            <a:r>
              <a:rPr lang="en-US" sz="1100" dirty="0">
                <a:latin typeface="Arial Narrow" panose="020B0606020202030204" pitchFamily="34" charset="0"/>
              </a:rPr>
              <a:t> do </a:t>
            </a:r>
            <a:r>
              <a:rPr lang="en-US" sz="1100" dirty="0" err="1">
                <a:latin typeface="Arial Narrow" panose="020B0606020202030204" pitchFamily="34" charset="0"/>
              </a:rPr>
              <a:t>planeta</a:t>
            </a:r>
            <a:r>
              <a:rPr lang="en-US" sz="1100" dirty="0">
                <a:latin typeface="Arial Narrow" panose="020B0606020202030204" pitchFamily="34" charset="0"/>
              </a:rPr>
              <a:t> </a:t>
            </a:r>
            <a:r>
              <a:rPr lang="pt-PT" sz="1100" dirty="0">
                <a:latin typeface="Arial Narrow" panose="020B0606020202030204" pitchFamily="34" charset="0"/>
              </a:rPr>
              <a:t>e</a:t>
            </a:r>
            <a:r>
              <a:rPr lang="en-US" sz="1100" dirty="0">
                <a:latin typeface="Arial Narrow" panose="020B0606020202030204" pitchFamily="34" charset="0"/>
              </a:rPr>
              <a:t> 10% dos </a:t>
            </a:r>
            <a:r>
              <a:rPr lang="en-US" sz="1100" dirty="0" err="1">
                <a:latin typeface="Arial Narrow" panose="020B0606020202030204" pitchFamily="34" charset="0"/>
              </a:rPr>
              <a:t>recursos</a:t>
            </a:r>
            <a:r>
              <a:rPr lang="en-US" sz="1100" dirty="0">
                <a:latin typeface="Arial Narrow" panose="020B0606020202030204" pitchFamily="34" charset="0"/>
              </a:rPr>
              <a:t> </a:t>
            </a:r>
            <a:r>
              <a:rPr lang="en-US" sz="1100" dirty="0" err="1">
                <a:latin typeface="Arial Narrow" panose="020B0606020202030204" pitchFamily="34" charset="0"/>
              </a:rPr>
              <a:t>renováveis</a:t>
            </a:r>
            <a:r>
              <a:rPr lang="en-US" sz="1100" dirty="0">
                <a:latin typeface="Arial Narrow" panose="020B0606020202030204" pitchFamily="34" charset="0"/>
              </a:rPr>
              <a:t> de </a:t>
            </a:r>
            <a:r>
              <a:rPr lang="en-US" sz="1100" dirty="0" err="1">
                <a:latin typeface="Arial Narrow" panose="020B0606020202030204" pitchFamily="34" charset="0"/>
              </a:rPr>
              <a:t>água</a:t>
            </a:r>
            <a:r>
              <a:rPr lang="en-US" sz="1100" dirty="0">
                <a:latin typeface="Arial Narrow" panose="020B0606020202030204" pitchFamily="34" charset="0"/>
              </a:rPr>
              <a:t> </a:t>
            </a:r>
            <a:r>
              <a:rPr lang="en-US" sz="1100" dirty="0" err="1">
                <a:latin typeface="Arial Narrow" panose="020B0606020202030204" pitchFamily="34" charset="0"/>
              </a:rPr>
              <a:t>doce</a:t>
            </a:r>
            <a:r>
              <a:rPr lang="pt-PT" sz="1100" dirty="0">
                <a:latin typeface="Arial Narrow" panose="020B0606020202030204" pitchFamily="34" charset="0"/>
              </a:rPr>
              <a:t>.</a:t>
            </a:r>
          </a:p>
          <a:p>
            <a:pPr algn="just"/>
            <a:r>
              <a:rPr lang="pt-PT" sz="1100" dirty="0">
                <a:latin typeface="Arial Narrow" panose="020B0606020202030204" pitchFamily="34" charset="0"/>
              </a:rPr>
              <a:t> </a:t>
            </a:r>
          </a:p>
          <a:p>
            <a:pPr algn="just"/>
            <a:r>
              <a:rPr lang="pt-PT" sz="1100" dirty="0">
                <a:latin typeface="Arial Narrow" panose="020B0606020202030204" pitchFamily="34" charset="0"/>
              </a:rPr>
              <a:t>Um dos maiores e mais importantes desafios actuais e futuro da humanidade está associado à qualidade e quantidade dos alimentos produzidos para o consumo humano.</a:t>
            </a:r>
          </a:p>
          <a:p>
            <a:pPr algn="just"/>
            <a:r>
              <a:rPr lang="pt-PT" sz="1100" dirty="0">
                <a:latin typeface="Arial Narrow" panose="020B0606020202030204" pitchFamily="34" charset="0"/>
              </a:rPr>
              <a:t> </a:t>
            </a:r>
          </a:p>
          <a:p>
            <a:pPr algn="just"/>
            <a:r>
              <a:rPr lang="pt-PT" sz="1100" dirty="0">
                <a:latin typeface="Arial Narrow" panose="020B0606020202030204" pitchFamily="34" charset="0"/>
              </a:rPr>
              <a:t>A </a:t>
            </a:r>
            <a:r>
              <a:rPr lang="pt-PT" sz="1100" b="1" i="1" dirty="0">
                <a:solidFill>
                  <a:schemeClr val="accent5">
                    <a:lumMod val="60000"/>
                    <a:lumOff val="40000"/>
                  </a:schemeClr>
                </a:solidFill>
                <a:latin typeface="Arial Narrow" panose="020B0606020202030204" pitchFamily="34" charset="0"/>
              </a:rPr>
              <a:t>Conferência III </a:t>
            </a:r>
            <a:r>
              <a:rPr lang="pt-PT" sz="1100" dirty="0">
                <a:latin typeface="Arial Narrow" panose="020B0606020202030204" pitchFamily="34" charset="0"/>
              </a:rPr>
              <a:t>subordinada ao tema  </a:t>
            </a:r>
            <a:r>
              <a:rPr lang="en-US" sz="1100" i="1" dirty="0">
                <a:latin typeface="Arial Narrow" panose="020B0606020202030204" pitchFamily="34" charset="0"/>
              </a:rPr>
              <a:t>«</a:t>
            </a:r>
            <a:r>
              <a:rPr lang="pt-PT" sz="1100" i="1" dirty="0">
                <a:latin typeface="Arial Narrow" panose="020B0606020202030204" pitchFamily="34" charset="0"/>
              </a:rPr>
              <a:t>RECONSTRUÇÃO DO SOLO E AMBIENTE COM ROCHAGEM PARA AUMENTO DE PRODUTIVIDADE E QUALIDADE DOS </a:t>
            </a:r>
            <a:r>
              <a:rPr lang="pt-PT" sz="1100" i="1" dirty="0" smtClean="0">
                <a:latin typeface="Arial Narrow" panose="020B0606020202030204" pitchFamily="34" charset="0"/>
              </a:rPr>
              <a:t>ALIMENTOS</a:t>
            </a:r>
            <a:r>
              <a:rPr lang="en-US" sz="1100" i="1" dirty="0" smtClean="0">
                <a:latin typeface="Arial Narrow" panose="020B0606020202030204" pitchFamily="34" charset="0"/>
              </a:rPr>
              <a:t>» </a:t>
            </a:r>
            <a:r>
              <a:rPr lang="en-US" sz="1100" dirty="0">
                <a:latin typeface="Arial Narrow" panose="020B0606020202030204" pitchFamily="34" charset="0"/>
              </a:rPr>
              <a:t>sera </a:t>
            </a:r>
            <a:r>
              <a:rPr lang="en-US" sz="1100" dirty="0" err="1">
                <a:latin typeface="Arial Narrow" panose="020B0606020202030204" pitchFamily="34" charset="0"/>
              </a:rPr>
              <a:t>proferida</a:t>
            </a:r>
            <a:r>
              <a:rPr lang="en-US" sz="1100" dirty="0">
                <a:latin typeface="Arial Narrow" panose="020B0606020202030204" pitchFamily="34" charset="0"/>
              </a:rPr>
              <a:t> </a:t>
            </a:r>
            <a:r>
              <a:rPr lang="en-US" sz="1100" dirty="0" err="1">
                <a:latin typeface="Arial Narrow" panose="020B0606020202030204" pitchFamily="34" charset="0"/>
              </a:rPr>
              <a:t>pelo</a:t>
            </a:r>
            <a:r>
              <a:rPr lang="en-US" sz="1100" dirty="0">
                <a:latin typeface="Arial Narrow" panose="020B0606020202030204" pitchFamily="34" charset="0"/>
              </a:rPr>
              <a:t> </a:t>
            </a:r>
            <a:r>
              <a:rPr lang="pt-PT" sz="1100" dirty="0">
                <a:latin typeface="Arial Narrow" panose="020B0606020202030204" pitchFamily="34" charset="0"/>
              </a:rPr>
              <a:t>Professor Bernardo Knapik, Biólogo e investigador da Universidade Estadual do Paraná.</a:t>
            </a:r>
          </a:p>
          <a:p>
            <a:pPr algn="just"/>
            <a:r>
              <a:rPr lang="pt-PT" sz="1100" dirty="0">
                <a:latin typeface="Arial Narrow" panose="020B0606020202030204" pitchFamily="34" charset="0"/>
              </a:rPr>
              <a:t> </a:t>
            </a:r>
          </a:p>
          <a:p>
            <a:pPr algn="just"/>
            <a:r>
              <a:rPr lang="pt-PT" sz="1100" dirty="0">
                <a:latin typeface="Arial Narrow" panose="020B0606020202030204" pitchFamily="34" charset="0"/>
              </a:rPr>
              <a:t>Professor Bernardo Knapik tem dedicado a sua actividade e seu prestígio científico focado no que constittui um dos maiores e mais empolgantes desafios da sociedade contemporânea: a qualidade dos alimentos produzidos, com base na fertilização de solos agrícolas com pó de rocha.</a:t>
            </a:r>
          </a:p>
          <a:p>
            <a:pPr algn="just"/>
            <a:r>
              <a:rPr lang="pt-PT" sz="1100" dirty="0">
                <a:latin typeface="Arial Narrow" panose="020B0606020202030204" pitchFamily="34" charset="0"/>
              </a:rPr>
              <a:t> </a:t>
            </a:r>
          </a:p>
          <a:p>
            <a:pPr algn="just"/>
            <a:r>
              <a:rPr lang="pt-PT" sz="1100" dirty="0">
                <a:latin typeface="Arial Narrow" panose="020B0606020202030204" pitchFamily="34" charset="0"/>
              </a:rPr>
              <a:t>Este tema terá lugar no dia 14 de Março de 2022</a:t>
            </a:r>
            <a:r>
              <a:rPr lang="pt-PT" sz="1100" b="1" i="1" dirty="0">
                <a:latin typeface="Arial Narrow" panose="020B0606020202030204" pitchFamily="34" charset="0"/>
              </a:rPr>
              <a:t> e duração de 1h45</a:t>
            </a:r>
            <a:r>
              <a:rPr lang="pt-PT" sz="1100" dirty="0">
                <a:latin typeface="Arial Narrow" panose="020B0606020202030204" pitchFamily="34" charset="0"/>
              </a:rPr>
              <a:t>, incluindo o período de debate. O Conferencista apresentará uma relação causa e efeito da utilização de pó de rocha na produção de alimentos e seu impacto benéfico na saúde humana.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162397"/>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 name="TextBox 9"/>
          <p:cNvSpPr txBox="1"/>
          <p:nvPr/>
        </p:nvSpPr>
        <p:spPr>
          <a:xfrm>
            <a:off x="306239" y="67523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a:t>
            </a:r>
            <a:r>
              <a:rPr lang="pt-PT" sz="1200" i="1" dirty="0" smtClean="0">
                <a:solidFill>
                  <a:schemeClr val="accent5">
                    <a:lumMod val="75000"/>
                  </a:schemeClr>
                </a:solidFill>
                <a:latin typeface="Arial Narrow" panose="020B0606020202030204" pitchFamily="34" charset="0"/>
              </a:rPr>
              <a:t>.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013919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946586"/>
            <a:ext cx="6120680" cy="7568739"/>
          </a:xfrm>
          <a:prstGeom prst="rect">
            <a:avLst/>
          </a:prstGeom>
          <a:noFill/>
        </p:spPr>
        <p:txBody>
          <a:bodyPr wrap="square" rtlCol="0">
            <a:spAutoFit/>
          </a:bodyPr>
          <a:lstStyle/>
          <a:p>
            <a:pPr>
              <a:lnSpc>
                <a:spcPts val="1100"/>
              </a:lnSpc>
            </a:pPr>
            <a:r>
              <a:rPr lang="pt-PT" sz="1100" b="1" dirty="0" smtClean="0">
                <a:latin typeface="Arial Narrow" panose="020B0606020202030204" pitchFamily="34" charset="0"/>
              </a:rPr>
              <a:t>9</a:t>
            </a:r>
            <a:r>
              <a:rPr lang="pt-PT" sz="1100" b="1" dirty="0" smtClean="0">
                <a:latin typeface="Arial Narrow" panose="020B0606020202030204" pitchFamily="34" charset="0"/>
              </a:rPr>
              <a:t>.2.6</a:t>
            </a:r>
            <a:r>
              <a:rPr lang="pt-PT" sz="1100" b="1" dirty="0" smtClean="0">
                <a:latin typeface="Arial Narrow" panose="020B0606020202030204" pitchFamily="34" charset="0"/>
              </a:rPr>
              <a:t>. </a:t>
            </a:r>
            <a:r>
              <a:rPr lang="pt-PT" sz="1100" b="1" dirty="0">
                <a:latin typeface="Arial Narrow" panose="020B0606020202030204" pitchFamily="34" charset="0"/>
              </a:rPr>
              <a:t>Sequência </a:t>
            </a:r>
            <a:r>
              <a:rPr lang="pt-PT" sz="1100" b="1" dirty="0" smtClean="0">
                <a:latin typeface="Arial Narrow" panose="020B0606020202030204" pitchFamily="34" charset="0"/>
              </a:rPr>
              <a:t>5: </a:t>
            </a:r>
            <a:r>
              <a:rPr lang="pt-PT" sz="1100" b="1" dirty="0">
                <a:latin typeface="Arial Narrow" panose="020B0606020202030204" pitchFamily="34" charset="0"/>
              </a:rPr>
              <a:t>Conferência </a:t>
            </a:r>
            <a:r>
              <a:rPr lang="pt-PT" sz="1100" b="1" dirty="0" smtClean="0">
                <a:latin typeface="Arial Narrow" panose="020B0606020202030204" pitchFamily="34" charset="0"/>
              </a:rPr>
              <a:t>IV</a:t>
            </a:r>
            <a:endParaRPr lang="pt-PT" sz="1100" b="1" dirty="0">
              <a:latin typeface="Arial Narrow" panose="020B0606020202030204" pitchFamily="34" charset="0"/>
            </a:endParaRPr>
          </a:p>
          <a:p>
            <a:pPr algn="just">
              <a:lnSpc>
                <a:spcPts val="1100"/>
              </a:lnSpc>
            </a:pPr>
            <a:r>
              <a:rPr lang="pt-PT" sz="1100" dirty="0">
                <a:latin typeface="Arial Narrow" panose="020B0606020202030204" pitchFamily="34" charset="0"/>
              </a:rPr>
              <a:t>Na África Subsariana a população mais do que duplicou desde 1960 e a produção de alimentos per capita diminuiu nesse mesmo período drasticamente, apesar de todos os esforços de desenvolvimento levados a cabo durante esse período. Uma das principais causas do declínio dessa produção de alimentos se deve à factores ligados à fertilidade de solos agrícolas, problemas crescentes relacionados à erosão do solo, irrigação excessiva, deficiências de nutrientes nessários às plantações agrícolas, entre outros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Conferência IV subordinada ao tema «UTILIZAÇÃO DE PÓ DE BASALTO NA  AGRICULTURA – Case Studies » será proferida por um dos mais prestigiados investigadores e internacionalmente reconhecido: o Professor Emérito Peter van Straaten, da Universidade de Guelph, Canadá</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Professor Peter van Straaten, é autor de vários estudos e publicações que são fontes ímpar de informações sobre recursos de rochas e minerais que estão disponíveis na África Subsariana para uso na agricultura. Os estudos e dados geológicos disponibilizados pelo Professor van Straaten abrangem cerca de 48 países da África Subsariana, incluindo valiosos estudos e informações relacionadas com agricultura, minerais e rochas disponíveis localmente na África Subsariana com elevado potencial para aplicação na agricultura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Professor van Straaten, pode analisar e concluir o sucesso das aplicações de rocha fosfática nas principais áreas agrícolas na região da África Oriental e que ajudou a aumentar os rendimentos das colheitas. Concluiu, ainda, a forma como o uso de pó de basalto na agricultura pode contribuir para a captura de dióxido de carbono (CO2), sendo umadas constatações que terá grande impacto para o meio ambiente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tema da </a:t>
            </a:r>
            <a:r>
              <a:rPr lang="pt-PT" sz="1100" b="1" dirty="0">
                <a:latin typeface="Arial Narrow" panose="020B0606020202030204" pitchFamily="34" charset="0"/>
              </a:rPr>
              <a:t>Conferência IV </a:t>
            </a:r>
            <a:r>
              <a:rPr lang="pt-PT" sz="1100" dirty="0">
                <a:latin typeface="Arial Narrow" panose="020B0606020202030204" pitchFamily="34" charset="0"/>
              </a:rPr>
              <a:t>terá lugar no dia 14 de Março de 2022</a:t>
            </a:r>
            <a:r>
              <a:rPr lang="pt-PT" sz="1100" b="1" dirty="0">
                <a:latin typeface="Arial Narrow" panose="020B0606020202030204" pitchFamily="34" charset="0"/>
              </a:rPr>
              <a:t> com duração de 1h45</a:t>
            </a:r>
            <a:r>
              <a:rPr lang="pt-PT" sz="1100" dirty="0">
                <a:latin typeface="Arial Narrow" panose="020B0606020202030204" pitchFamily="34" charset="0"/>
              </a:rPr>
              <a:t>, incluindo o período de debate.</a:t>
            </a:r>
          </a:p>
          <a:p>
            <a:pPr algn="just">
              <a:lnSpc>
                <a:spcPts val="1100"/>
              </a:lnSpc>
            </a:pPr>
            <a:endParaRPr lang="pt-PT" sz="1100" dirty="0" smtClean="0">
              <a:latin typeface="Arial Narrow" panose="020B0606020202030204" pitchFamily="34" charset="0"/>
            </a:endParaRPr>
          </a:p>
          <a:p>
            <a:pPr>
              <a:lnSpc>
                <a:spcPts val="1100"/>
              </a:lnSpc>
            </a:pPr>
            <a:r>
              <a:rPr lang="pt-PT" sz="1100" b="1" i="1" dirty="0" smtClean="0">
                <a:latin typeface="Arial Narrow" panose="020B0606020202030204" pitchFamily="34" charset="0"/>
              </a:rPr>
              <a:t>9</a:t>
            </a:r>
            <a:r>
              <a:rPr lang="pt-PT" sz="1100" b="1" i="1" dirty="0" smtClean="0">
                <a:latin typeface="Arial Narrow" panose="020B0606020202030204" pitchFamily="34" charset="0"/>
              </a:rPr>
              <a:t>.2.7. </a:t>
            </a:r>
            <a:r>
              <a:rPr lang="pt-PT" sz="1100" b="1" dirty="0">
                <a:latin typeface="Arial Narrow" panose="020B0606020202030204" pitchFamily="34" charset="0"/>
              </a:rPr>
              <a:t>Sequência </a:t>
            </a:r>
            <a:r>
              <a:rPr lang="pt-PT" sz="1100" b="1" dirty="0" smtClean="0">
                <a:latin typeface="Arial Narrow" panose="020B0606020202030204" pitchFamily="34" charset="0"/>
              </a:rPr>
              <a:t>6</a:t>
            </a:r>
            <a:r>
              <a:rPr lang="pt-PT" sz="1100" b="1" i="1" dirty="0" smtClean="0">
                <a:latin typeface="Arial Narrow" panose="020B0606020202030204" pitchFamily="34" charset="0"/>
              </a:rPr>
              <a:t>: </a:t>
            </a:r>
            <a:r>
              <a:rPr lang="pt-PT" altLang="en-US" sz="1100" b="1" dirty="0">
                <a:latin typeface="Arial Narrow" panose="020B0606020202030204" pitchFamily="34" charset="0"/>
                <a:cs typeface="Arial Narrow" panose="020B0606020202030204" pitchFamily="34" charset="0"/>
                <a:sym typeface="+mn-ea"/>
              </a:rPr>
              <a:t>Conferência V </a:t>
            </a: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A</a:t>
            </a:r>
            <a:r>
              <a:rPr lang="pt-PT" sz="1100" dirty="0">
                <a:latin typeface="Arial Narrow" panose="020B0606020202030204" pitchFamily="34" charset="0"/>
              </a:rPr>
              <a:t> Organização das Nações Unidas para a Alimentação e a Agricultura – FAO é uma das agências das Nações Unidas, símbolo mundial na liderança de esforços global para auto-suficiência alimentar beneficiando todas as Nações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Composta por quase duas centenas de países membros e presente em quase uma cento e trinta países, a FAO  une nações em torno de uma estratégia global para o desenvolvimento da agricultura e alimentação, e, fomenta esperança de disponibilidade de alimentos para bilhões de pessoal. </a:t>
            </a:r>
          </a:p>
          <a:p>
            <a:pPr algn="just">
              <a:lnSpc>
                <a:spcPts val="1100"/>
              </a:lnSpc>
            </a:pPr>
            <a:endParaRPr lang="pt-PT" sz="1100" dirty="0">
              <a:latin typeface="Arial Narrow" panose="020B0606020202030204" pitchFamily="34" charset="0"/>
            </a:endParaRPr>
          </a:p>
          <a:p>
            <a:pPr algn="just">
              <a:lnSpc>
                <a:spcPts val="1100"/>
              </a:lnSpc>
            </a:pPr>
            <a:r>
              <a:rPr lang="pt-PT" sz="1100" i="1" dirty="0">
                <a:latin typeface="Arial Narrow" panose="020B0606020202030204" pitchFamily="34" charset="0"/>
              </a:rPr>
              <a:t>A Conferência V subordinado ao tema «OS DESAFIOS DE DESENVOLVIMENTO SUSTENTÁVEL: - A necessidade da gestão estratégica de nutrientes na agricultura», será proferida pela  </a:t>
            </a:r>
            <a:r>
              <a:rPr lang="pt-PT" sz="1100" dirty="0">
                <a:latin typeface="Arial Narrow" panose="020B0606020202030204" pitchFamily="34" charset="0"/>
              </a:rPr>
              <a:t>Organização das Nações Unidas para a Alimentação e a Agricultura. O contribuito esperado da intervenção da FAO, contribuirá:</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Proporcionar uma visão abrangente da situação de nutrientes para a agricultura em África e prespectivas futuras;</a:t>
            </a:r>
          </a:p>
          <a:p>
            <a:pPr lvl="1" algn="just">
              <a:lnSpc>
                <a:spcPts val="1100"/>
              </a:lnSpc>
            </a:pPr>
            <a:r>
              <a:rPr lang="pt-PT" sz="1100" dirty="0">
                <a:latin typeface="Arial Narrow" panose="020B0606020202030204" pitchFamily="34" charset="0"/>
              </a:rPr>
              <a:t>» Proporcionar uma visão abrangente das actividades de investigação e desenvolvimento tecnológico aplicadas aos fertilizantes para a sustentabilidade agrícola no continente africano;</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Proporcionar uma uma visão orientadora e estratégica para posicionar actividdades de investigação e desenvolvimento da agricultura sustentável em África;</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Proporcionar um contributo à orientaçãao de sinergias para posicionar actividades de investigação e dsenvolvimento de fertilizates orientados para agricultura familiar e pequenos agricultores no continente africano.</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Uma actualização, durante o evento, dos diferentes tópicos inseridos no documento da FAO intitulado «Estimular Solos Africanos» será certmente um relevante contributo para o investigadores que se dedicam ao desenvolvimento da agricultura e à segurança alimentar</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41241"/>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 name="TextBox 9"/>
          <p:cNvSpPr txBox="1"/>
          <p:nvPr/>
        </p:nvSpPr>
        <p:spPr>
          <a:xfrm>
            <a:off x="306239" y="58379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a:t>
            </a:r>
            <a:r>
              <a:rPr lang="pt-PT" sz="1200" i="1" dirty="0" smtClean="0">
                <a:solidFill>
                  <a:schemeClr val="accent5">
                    <a:lumMod val="75000"/>
                  </a:schemeClr>
                </a:solidFill>
                <a:latin typeface="Arial Narrow" panose="020B0606020202030204" pitchFamily="34" charset="0"/>
              </a:rPr>
              <a:t>.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9" name="Table 4"/>
          <p:cNvGraphicFramePr>
            <a:graphicFrameLocks noGrp="1"/>
          </p:cNvGraphicFramePr>
          <p:nvPr>
            <p:extLst>
              <p:ext uri="{D42A27DB-BD31-4B8C-83A1-F6EECF244321}">
                <p14:modId xmlns:p14="http://schemas.microsoft.com/office/powerpoint/2010/main" val="417611899"/>
              </p:ext>
            </p:extLst>
          </p:nvPr>
        </p:nvGraphicFramePr>
        <p:xfrm>
          <a:off x="58384" y="1068021"/>
          <a:ext cx="6547230" cy="2511427"/>
        </p:xfrm>
        <a:graphic>
          <a:graphicData uri="http://schemas.openxmlformats.org/drawingml/2006/table">
            <a:tbl>
              <a:tblPr firstRow="1" bandRow="1">
                <a:tableStyleId>{5C22544A-7EE6-4342-B048-85BDC9FD1C3A}</a:tableStyleId>
              </a:tblPr>
              <a:tblGrid>
                <a:gridCol w="2463511">
                  <a:extLst>
                    <a:ext uri="{9D8B030D-6E8A-4147-A177-3AD203B41FA5}">
                      <a16:colId xmlns="" xmlns:a16="http://schemas.microsoft.com/office/drawing/2014/main" val="20000"/>
                    </a:ext>
                  </a:extLst>
                </a:gridCol>
                <a:gridCol w="704840">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fr-FR" sz="1100" b="0" i="0" dirty="0" err="1" smtClean="0">
                          <a:solidFill>
                            <a:schemeClr val="tx1"/>
                          </a:solidFill>
                          <a:latin typeface="Arial Narrow" panose="020B0606020202030204" pitchFamily="34" charset="0"/>
                        </a:rPr>
                        <a:t>Contexto</a:t>
                      </a:r>
                      <a:r>
                        <a:rPr lang="fr-FR" sz="1100" b="0" i="0" dirty="0" smtClean="0">
                          <a:solidFill>
                            <a:schemeClr val="tx1"/>
                          </a:solidFill>
                          <a:latin typeface="Arial Narrow" panose="020B0606020202030204" pitchFamily="34" charset="0"/>
                        </a:rPr>
                        <a:t> e </a:t>
                      </a:r>
                      <a:r>
                        <a:rPr lang="fr-FR" sz="1100" b="0" i="0" dirty="0" err="1" smtClean="0">
                          <a:solidFill>
                            <a:schemeClr val="tx1"/>
                          </a:solidFill>
                          <a:latin typeface="Arial Narrow" panose="020B0606020202030204" pitchFamily="34" charset="0"/>
                        </a:rPr>
                        <a:t>justificação</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Inscrição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smtClean="0">
                          <a:solidFill>
                            <a:schemeClr val="tx1"/>
                          </a:solidFill>
                          <a:latin typeface="Arial Narrow" panose="020B0606020202030204" pitchFamily="34" charset="0"/>
                        </a:rPr>
                        <a:t>Fórum Empresarial</a:t>
                      </a:r>
                      <a:r>
                        <a:rPr lang="pt-PT" sz="1100" b="0" i="0" baseline="0" smtClean="0">
                          <a:solidFill>
                            <a:schemeClr val="tx1"/>
                          </a:solidFill>
                          <a:latin typeface="Arial Narrow" panose="020B0606020202030204" pitchFamily="34" charset="0"/>
                        </a:rPr>
                        <a:t> e resultados esperados</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smtClean="0">
                          <a:latin typeface="Arial Narrow" panose="020B0606020202030204" pitchFamily="34" charset="0"/>
                        </a:rPr>
                        <a:t>Transfência de inscrição</a:t>
                      </a:r>
                      <a:endParaRPr lang="pt-PT" sz="1100"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smtClean="0">
                          <a:solidFill>
                            <a:schemeClr val="tx1"/>
                          </a:solidFill>
                          <a:latin typeface="Arial Narrow" panose="020B0606020202030204" pitchFamily="34" charset="0"/>
                          <a:cs typeface="Arial" panose="020B0604020202020204" pitchFamily="34" charset="0"/>
                        </a:rPr>
                        <a:t>Alguns indicadores da CEDEO</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5-9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smtClean="0">
                          <a:latin typeface="Arial Narrow" panose="020B0606020202030204" pitchFamily="34" charset="0"/>
                        </a:rPr>
                        <a:t>Grupos e D</a:t>
                      </a:r>
                      <a:r>
                        <a:rPr lang="pt-PT" altLang="pt-PT" sz="1100" smtClean="0">
                          <a:latin typeface="Arial Narrow" panose="020B0606020202030204" pitchFamily="34" charset="0"/>
                        </a:rPr>
                        <a:t>elegações Oficiais</a:t>
                      </a:r>
                      <a:endParaRPr lang="pt-PT" sz="1100"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smtClean="0">
                          <a:latin typeface="Arial Narrow" panose="020B0606020202030204" pitchFamily="34" charset="0"/>
                        </a:rPr>
                        <a:t>Participantes</a:t>
                      </a:r>
                      <a:endParaRPr lang="pt-PT" sz="1100"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smtClean="0">
                          <a:latin typeface="Arial Narrow" panose="020B0606020202030204" pitchFamily="34" charset="0"/>
                        </a:rPr>
                        <a:t>Vistos</a:t>
                      </a:r>
                      <a:endParaRPr lang="pt-PT" altLang="pt-PT" sz="1100"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smtClean="0">
                          <a:latin typeface="Arial Narrow" panose="020B0606020202030204" pitchFamily="34" charset="0"/>
                        </a:rPr>
                        <a:t>Desenvolvimento dos trabalhos</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smtClean="0">
                          <a:latin typeface="Arial Narrow" pitchFamily="34" charset="0"/>
                        </a:rPr>
                        <a:t>Serviços de Protocolo</a:t>
                      </a:r>
                      <a:endParaRPr lang="pt-PT" altLang="pt-PT" sz="1100" b="0" dirty="0" smtClean="0">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smtClean="0">
                          <a:latin typeface="Arial Narrow" panose="020B0606020202030204" pitchFamily="34" charset="0"/>
                        </a:rPr>
                        <a:t>Sequência 1: Abertura</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smtClean="0">
                          <a:latin typeface="Arial Narrow" pitchFamily="34" charset="0"/>
                        </a:rPr>
                        <a:t>Tranferes</a:t>
                      </a:r>
                      <a:endParaRPr lang="pt-PT" altLang="pt-PT" sz="1100" b="0" dirty="0" smtClean="0">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smtClean="0">
                          <a:latin typeface="Arial Narrow" panose="020B0606020202030204" pitchFamily="34" charset="0"/>
                        </a:rPr>
                        <a:t>Sequência </a:t>
                      </a:r>
                      <a:r>
                        <a:rPr lang="fr-FR" sz="1100" i="1" smtClean="0">
                          <a:latin typeface="Arial Narrow" panose="020B0606020202030204" pitchFamily="34" charset="0"/>
                        </a:rPr>
                        <a:t>2 : </a:t>
                      </a:r>
                      <a:r>
                        <a:rPr lang="pt-PT" sz="1100" i="1" smtClean="0">
                          <a:latin typeface="Arial Narrow" panose="020B0606020202030204" pitchFamily="34" charset="0"/>
                        </a:rPr>
                        <a:t>B</a:t>
                      </a:r>
                      <a:r>
                        <a:rPr lang="pt-PT" sz="1100" i="1" smtClean="0">
                          <a:latin typeface="Arial Narrow" panose="020B0606020202030204" pitchFamily="34" charset="0"/>
                          <a:cs typeface="Arial Narrow" panose="020B0606020202030204" pitchFamily="34" charset="0"/>
                        </a:rPr>
                        <a:t>locos de apresentações</a:t>
                      </a:r>
                      <a:endParaRPr lang="pt-PT" sz="1100" i="1"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smtClean="0">
                          <a:solidFill>
                            <a:schemeClr val="tx1"/>
                          </a:solidFill>
                          <a:latin typeface="Arial Narrow" pitchFamily="34" charset="0"/>
                        </a:rPr>
                        <a:t>Alojamento</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0" name="Table 4"/>
          <p:cNvGraphicFramePr>
            <a:graphicFrameLocks noGrp="1"/>
          </p:cNvGraphicFramePr>
          <p:nvPr>
            <p:extLst>
              <p:ext uri="{D42A27DB-BD31-4B8C-83A1-F6EECF244321}">
                <p14:modId xmlns:p14="http://schemas.microsoft.com/office/powerpoint/2010/main" val="2061449621"/>
              </p:ext>
            </p:extLst>
          </p:nvPr>
        </p:nvGraphicFramePr>
        <p:xfrm>
          <a:off x="58383" y="3586094"/>
          <a:ext cx="6547230" cy="2511427"/>
        </p:xfrm>
        <a:graphic>
          <a:graphicData uri="http://schemas.openxmlformats.org/drawingml/2006/table">
            <a:tbl>
              <a:tblPr firstRow="1" bandRow="1">
                <a:tableStyleId>{5C22544A-7EE6-4342-B048-85BDC9FD1C3A}</a:tableStyleId>
              </a:tblPr>
              <a:tblGrid>
                <a:gridCol w="2463512">
                  <a:extLst>
                    <a:ext uri="{9D8B030D-6E8A-4147-A177-3AD203B41FA5}">
                      <a16:colId xmlns="" xmlns:a16="http://schemas.microsoft.com/office/drawing/2014/main" val="20000"/>
                    </a:ext>
                  </a:extLst>
                </a:gridCol>
                <a:gridCol w="704839">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7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3</a:t>
                      </a:r>
                      <a:r>
                        <a:rPr lang="pt-PT" sz="1100" b="0" i="1" dirty="0" smtClean="0">
                          <a:solidFill>
                            <a:schemeClr val="tx1"/>
                          </a:solidFill>
                          <a:latin typeface="Arial Narrow" panose="020B0606020202030204" pitchFamily="34" charset="0"/>
                        </a:rPr>
                        <a:t>: Conferência I</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Viagens aéreas</a:t>
                      </a: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14</a:t>
                      </a:r>
                    </a:p>
                  </a:txBody>
                  <a:tcPr marL="93909" marR="93909" marT="45729" marB="45729" anchor="ctr">
                    <a:solidFill>
                      <a:schemeClr val="bg1">
                        <a:lumMod val="95000"/>
                      </a:schemeClr>
                    </a:solidFill>
                  </a:tcPr>
                </a:tc>
                <a:extLst>
                  <a:ext uri="{0D108BD9-81ED-4DB2-BD59-A6C34878D82A}">
                    <a16:rowId xmlns="" xmlns:a16="http://schemas.microsoft.com/office/drawing/2014/main" val="10000"/>
                  </a:ext>
                </a:extLst>
              </a:tr>
              <a:tr h="327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smtClean="0">
                          <a:solidFill>
                            <a:schemeClr val="tx1"/>
                          </a:solidFill>
                          <a:latin typeface="Arial Narrow" panose="020B0606020202030204" pitchFamily="34" charset="0"/>
                        </a:rPr>
                        <a:t>Sequência 4</a:t>
                      </a:r>
                      <a:r>
                        <a:rPr lang="pt-PT" sz="1100" b="0" i="1" smtClean="0">
                          <a:solidFill>
                            <a:schemeClr val="tx1"/>
                          </a:solidFill>
                          <a:latin typeface="Arial Narrow" panose="020B0606020202030204" pitchFamily="34" charset="0"/>
                        </a:rPr>
                        <a:t>: Conferência II</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smtClean="0">
                          <a:latin typeface="Arial Narrow" pitchFamily="34" charset="0"/>
                        </a:rPr>
                        <a:t>Serviços de restauração</a:t>
                      </a:r>
                      <a:endParaRPr lang="pt-PT" altLang="pt-PT" sz="1100" b="0" dirty="0" smtClean="0">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smtClean="0">
                          <a:solidFill>
                            <a:schemeClr val="tx1"/>
                          </a:solidFill>
                          <a:latin typeface="Arial Narrow" panose="020B0606020202030204" pitchFamily="34" charset="0"/>
                        </a:rPr>
                        <a:t>Sequência 5</a:t>
                      </a:r>
                      <a:r>
                        <a:rPr lang="pt-PT" sz="1100" b="0" i="1" smtClean="0">
                          <a:solidFill>
                            <a:schemeClr val="tx1"/>
                          </a:solidFill>
                          <a:latin typeface="Arial Narrow" panose="020B0606020202030204" pitchFamily="34" charset="0"/>
                        </a:rPr>
                        <a:t>: Conferência III</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smtClean="0">
                          <a:latin typeface="Arial Narrow" pitchFamily="34" charset="0"/>
                        </a:rPr>
                        <a:t>Moedas e câmbios</a:t>
                      </a:r>
                      <a:endParaRPr lang="pt-PT" altLang="pt-PT" sz="1100" b="0" dirty="0" smtClean="0">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smtClean="0">
                          <a:latin typeface="Arial Narrow" panose="020B0606020202030204" pitchFamily="34" charset="0"/>
                        </a:rPr>
                        <a:t>Sequência 6</a:t>
                      </a:r>
                      <a:r>
                        <a:rPr lang="pt-PT" sz="1100" b="0" i="1" smtClean="0">
                          <a:latin typeface="Arial Narrow" panose="020B0606020202030204" pitchFamily="34" charset="0"/>
                        </a:rPr>
                        <a:t>: Conferência IV</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pt-PT" sz="1100" b="0" smtClean="0">
                          <a:latin typeface="Arial Narrow" pitchFamily="34" charset="0"/>
                        </a:rPr>
                        <a:t>Serviços de internet</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b="0" smtClean="0">
                          <a:latin typeface="Arial Narrow" panose="020B0606020202030204" pitchFamily="34" charset="0"/>
                        </a:rPr>
                        <a:t>Sequência 7</a:t>
                      </a:r>
                      <a:r>
                        <a:rPr lang="pt-PT" sz="1100" b="0" i="1" smtClean="0">
                          <a:latin typeface="Arial Narrow" panose="020B0606020202030204" pitchFamily="34" charset="0"/>
                        </a:rPr>
                        <a:t>: Painel I</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smtClean="0">
                          <a:latin typeface="Arial Narrow" pitchFamily="34" charset="0"/>
                        </a:rPr>
                        <a:t>Encontros institucionais</a:t>
                      </a:r>
                      <a:endParaRPr lang="pt-PT" altLang="pt-PT" sz="1100" b="0" dirty="0" smtClean="0">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smtClean="0">
                          <a:latin typeface="Arial Narrow" panose="020B0606020202030204" pitchFamily="34" charset="0"/>
                        </a:rPr>
                        <a:t>Sequência 8</a:t>
                      </a:r>
                      <a:r>
                        <a:rPr lang="pt-PT" sz="1100" b="0" i="1" smtClean="0">
                          <a:latin typeface="Arial Narrow" panose="020B0606020202030204" pitchFamily="34" charset="0"/>
                        </a:rPr>
                        <a:t>: </a:t>
                      </a:r>
                      <a:r>
                        <a:rPr lang="pt-PT" altLang="en-US" sz="1100" b="0" smtClean="0">
                          <a:latin typeface="Arial Narrow" panose="020B0606020202030204" pitchFamily="34" charset="0"/>
                          <a:cs typeface="Arial Narrow" panose="020B0606020202030204" pitchFamily="34" charset="0"/>
                          <a:sym typeface="+mn-ea"/>
                        </a:rPr>
                        <a:t>Conferência V </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smtClean="0">
                          <a:latin typeface="Arial Narrow" pitchFamily="34" charset="0"/>
                        </a:rPr>
                        <a:t>Divulgação de produtos e serviços</a:t>
                      </a:r>
                      <a:endParaRPr lang="pt-PT" altLang="pt-PT" sz="1100" b="0" dirty="0" smtClean="0">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b="0" smtClean="0">
                          <a:latin typeface="Arial Narrow" panose="020B0606020202030204" pitchFamily="34" charset="0"/>
                        </a:rPr>
                        <a:t>Sequência 9</a:t>
                      </a:r>
                      <a:r>
                        <a:rPr lang="pt-PT" sz="1100" b="0" i="1" smtClean="0">
                          <a:latin typeface="Arial Narrow" panose="020B0606020202030204" pitchFamily="34" charset="0"/>
                        </a:rPr>
                        <a:t>: </a:t>
                      </a:r>
                      <a:r>
                        <a:rPr lang="pt-PT" altLang="en-US" sz="1100" b="0" smtClean="0">
                          <a:latin typeface="Arial Narrow" panose="020B0606020202030204" pitchFamily="34" charset="0"/>
                          <a:cs typeface="Arial Narrow" panose="020B0606020202030204" pitchFamily="34" charset="0"/>
                          <a:sym typeface="+mn-ea"/>
                        </a:rPr>
                        <a:t>Painel II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smtClean="0">
                          <a:latin typeface="Arial Narrow" pitchFamily="34" charset="0"/>
                        </a:rPr>
                        <a:t>Documentação do evento</a:t>
                      </a:r>
                      <a:endParaRPr lang="pt-PT" altLang="pt-PT" sz="1100" b="0" dirty="0" smtClean="0">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smtClean="0">
                          <a:latin typeface="Arial Narrow" panose="020B0606020202030204" pitchFamily="34" charset="0"/>
                        </a:rPr>
                        <a:t>Sequência 10</a:t>
                      </a:r>
                      <a:r>
                        <a:rPr lang="pt-PT" sz="1100" i="1" smtClean="0">
                          <a:latin typeface="Arial Narrow" panose="020B0606020202030204" pitchFamily="34" charset="0"/>
                        </a:rPr>
                        <a:t>: </a:t>
                      </a:r>
                      <a:r>
                        <a:rPr lang="pt-PT" altLang="en-US" sz="1100" smtClean="0">
                          <a:latin typeface="Arial Narrow" panose="020B0606020202030204" pitchFamily="34" charset="0"/>
                          <a:cs typeface="Arial Narrow" panose="020B0606020202030204" pitchFamily="34" charset="0"/>
                          <a:sym typeface="+mn-ea"/>
                        </a:rPr>
                        <a:t>Sessão de Encerramento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smtClean="0">
                          <a:solidFill>
                            <a:schemeClr val="tx1"/>
                          </a:solidFill>
                          <a:latin typeface="Arial Narrow" pitchFamily="34" charset="0"/>
                        </a:rPr>
                        <a:t>Eventos Sociais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896642960"/>
              </p:ext>
            </p:extLst>
          </p:nvPr>
        </p:nvGraphicFramePr>
        <p:xfrm>
          <a:off x="73623" y="6206877"/>
          <a:ext cx="6547230" cy="2168247"/>
        </p:xfrm>
        <a:graphic>
          <a:graphicData uri="http://schemas.openxmlformats.org/drawingml/2006/table">
            <a:tbl>
              <a:tblPr firstRow="1" bandRow="1">
                <a:tableStyleId>{5C22544A-7EE6-4342-B048-85BDC9FD1C3A}</a:tableStyleId>
              </a:tblPr>
              <a:tblGrid>
                <a:gridCol w="2448272">
                  <a:extLst>
                    <a:ext uri="{9D8B030D-6E8A-4147-A177-3AD203B41FA5}">
                      <a16:colId xmlns="" xmlns:a16="http://schemas.microsoft.com/office/drawing/2014/main" val="20000"/>
                    </a:ext>
                  </a:extLst>
                </a:gridCol>
                <a:gridCol w="720079">
                  <a:extLst>
                    <a:ext uri="{9D8B030D-6E8A-4147-A177-3AD203B41FA5}">
                      <a16:colId xmlns="" xmlns:a16="http://schemas.microsoft.com/office/drawing/2014/main" val="20001"/>
                    </a:ext>
                  </a:extLst>
                </a:gridCol>
                <a:gridCol w="2592288">
                  <a:extLst>
                    <a:ext uri="{9D8B030D-6E8A-4147-A177-3AD203B41FA5}">
                      <a16:colId xmlns="" xmlns:a16="http://schemas.microsoft.com/office/drawing/2014/main" val="20002"/>
                    </a:ext>
                  </a:extLst>
                </a:gridCol>
                <a:gridCol w="786591">
                  <a:extLst>
                    <a:ext uri="{9D8B030D-6E8A-4147-A177-3AD203B41FA5}">
                      <a16:colId xmlns="" xmlns:a16="http://schemas.microsoft.com/office/drawing/2014/main" val="20003"/>
                    </a:ext>
                  </a:extLst>
                </a:gridCol>
              </a:tblGrid>
              <a:tr h="2559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Sequência 11</a:t>
                      </a:r>
                      <a:r>
                        <a:rPr lang="pt-PT" sz="1100" b="0" i="1" dirty="0" smtClean="0">
                          <a:solidFill>
                            <a:schemeClr val="tx1"/>
                          </a:solidFill>
                          <a:latin typeface="Arial Narrow" panose="020B0606020202030204" pitchFamily="34" charset="0"/>
                        </a:rPr>
                        <a:t>: </a:t>
                      </a:r>
                      <a:r>
                        <a:rPr lang="pt-PT" altLang="en-US" sz="1100" b="0" dirty="0" smtClean="0">
                          <a:solidFill>
                            <a:schemeClr val="tx1"/>
                          </a:solidFill>
                          <a:latin typeface="Arial Narrow" panose="020B0606020202030204" pitchFamily="34" charset="0"/>
                          <a:cs typeface="Arial Narrow" panose="020B0606020202030204" pitchFamily="34" charset="0"/>
                          <a:sym typeface="+mn-ea"/>
                        </a:rPr>
                        <a:t>Jantar de Gala</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Hospedeiras</a:t>
                      </a: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smtClean="0">
                          <a:latin typeface="Arial Narrow" panose="020B0606020202030204" pitchFamily="34" charset="0"/>
                          <a:cs typeface="Arial Narrow" panose="020B0606020202030204" pitchFamily="34" charset="0"/>
                          <a:sym typeface="+mn-ea"/>
                        </a:rPr>
                        <a:t>Ronda / Rodada de Negócios</a:t>
                      </a:r>
                      <a:endParaRPr lang="pt-PT" sz="110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smtClean="0">
                          <a:solidFill>
                            <a:schemeClr val="tx1"/>
                          </a:solidFill>
                          <a:latin typeface="Arial Narrow" pitchFamily="34" charset="0"/>
                        </a:rPr>
                        <a:t>Pacotes de lazer</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smtClean="0">
                          <a:latin typeface="Arial Narrow" panose="020B0606020202030204" pitchFamily="34" charset="0"/>
                        </a:rPr>
                        <a:t>Realização das reuniões agendadas</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smtClean="0">
                          <a:solidFill>
                            <a:schemeClr val="tx1"/>
                          </a:solidFill>
                          <a:latin typeface="Arial Narrow" panose="020B0606020202030204" pitchFamily="34" charset="0"/>
                        </a:rPr>
                        <a:t>Alterações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r>
                        <a:rPr lang="pt-PT" sz="1100" i="1" smtClean="0">
                          <a:latin typeface="Arial Narrow" panose="020B0606020202030204" pitchFamily="34" charset="0"/>
                        </a:rPr>
                        <a:t>Sessão de apresentações</a:t>
                      </a:r>
                      <a:endParaRPr lang="pt-PT" sz="1100" dirty="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smtClean="0">
                          <a:solidFill>
                            <a:schemeClr val="tx1"/>
                          </a:solidFill>
                          <a:latin typeface="Arial Narrow" panose="020B0606020202030204" pitchFamily="34" charset="0"/>
                        </a:rPr>
                        <a:t>Seguros</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smtClean="0">
                          <a:latin typeface="Arial Narrow" panose="020B0606020202030204" pitchFamily="34" charset="0"/>
                        </a:rPr>
                        <a:t>Local e datas</a:t>
                      </a:r>
                      <a:endParaRPr lang="pt-PT" sz="1100"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smtClean="0">
                          <a:solidFill>
                            <a:schemeClr val="tx1"/>
                          </a:solidFill>
                          <a:latin typeface="Arial Narrow" panose="020B0606020202030204" pitchFamily="34" charset="0"/>
                        </a:rPr>
                        <a:t>Pontos Focais</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smtClean="0">
                          <a:latin typeface="Arial Narrow" panose="020B0606020202030204" pitchFamily="34" charset="0"/>
                        </a:rPr>
                        <a:t>Línguas de Trabalho</a:t>
                      </a:r>
                      <a:endParaRPr lang="pt-PT" sz="1100"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smtClean="0">
                          <a:latin typeface="Arial Narrow" panose="020B0606020202030204" pitchFamily="34" charset="0"/>
                        </a:rPr>
                        <a:t>Comunicações</a:t>
                      </a:r>
                      <a:endParaRPr lang="pt-PT" sz="1100" dirty="0" smtClean="0">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48" y="162397"/>
            <a:ext cx="2455739" cy="536735"/>
          </a:xfrm>
          <a:prstGeom prst="rect">
            <a:avLst/>
          </a:prstGeom>
        </p:spPr>
      </p:pic>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051163"/>
            <a:ext cx="6120680" cy="7248138"/>
          </a:xfrm>
          <a:prstGeom prst="rect">
            <a:avLst/>
          </a:prstGeom>
          <a:noFill/>
        </p:spPr>
        <p:txBody>
          <a:bodyPr wrap="square" rtlCol="0">
            <a:spAutoFit/>
          </a:bodyPr>
          <a:lstStyle/>
          <a:p>
            <a:pPr>
              <a:lnSpc>
                <a:spcPts val="1100"/>
              </a:lnSpc>
            </a:pPr>
            <a:r>
              <a:rPr lang="pt-PT" sz="1100" b="1" dirty="0" smtClean="0">
                <a:latin typeface="Arial Narrow" panose="020B0606020202030204" pitchFamily="34" charset="0"/>
              </a:rPr>
              <a:t>9</a:t>
            </a:r>
            <a:r>
              <a:rPr lang="pt-PT" sz="1100" b="1" dirty="0" smtClean="0">
                <a:latin typeface="Arial Narrow" panose="020B0606020202030204" pitchFamily="34" charset="0"/>
              </a:rPr>
              <a:t>.2.8. </a:t>
            </a:r>
            <a:r>
              <a:rPr lang="pt-PT" sz="1100" b="1" dirty="0">
                <a:latin typeface="Arial Narrow" panose="020B0606020202030204" pitchFamily="34" charset="0"/>
              </a:rPr>
              <a:t>Sequência </a:t>
            </a:r>
            <a:r>
              <a:rPr lang="pt-PT" sz="1100" b="1" dirty="0" smtClean="0">
                <a:latin typeface="Arial Narrow" panose="020B0606020202030204" pitchFamily="34" charset="0"/>
              </a:rPr>
              <a:t>7: </a:t>
            </a:r>
            <a:r>
              <a:rPr lang="pt-PT" sz="1100" b="1" dirty="0">
                <a:latin typeface="Arial Narrow" panose="020B0606020202030204" pitchFamily="34" charset="0"/>
              </a:rPr>
              <a:t>Conferência VI</a:t>
            </a:r>
          </a:p>
          <a:p>
            <a:pPr algn="just">
              <a:lnSpc>
                <a:spcPts val="1100"/>
              </a:lnSpc>
            </a:pPr>
            <a:r>
              <a:rPr lang="pt-PT" sz="1100" dirty="0">
                <a:latin typeface="Arial Narrow" panose="020B0606020202030204" pitchFamily="34" charset="0"/>
              </a:rPr>
              <a:t>A </a:t>
            </a:r>
            <a:r>
              <a:rPr lang="pt-PT" sz="1100" i="1" dirty="0">
                <a:latin typeface="Arial Narrow" panose="020B0606020202030204" pitchFamily="34" charset="0"/>
              </a:rPr>
              <a:t>Conferência VI subordinado ao tema «ROCHAGEM: HISTÓRICO, PERSPECTIVAS FUTURAS E NOVOS DESAFIOS» será proferida pelo  </a:t>
            </a:r>
            <a:r>
              <a:rPr lang="pt-PT" sz="1100" dirty="0">
                <a:latin typeface="Arial Narrow" panose="020B0606020202030204" pitchFamily="34" charset="0"/>
              </a:rPr>
              <a:t>Professor emérito da Universidade de Brasília, Othon Henry Leonardos. </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Professor Othon Leonardos iniciou a vida académica e científica na Universidade de Brasília no início da década de 70, como chefe do Departamento de Geociências. Professor Othon Leonardos é Pós-Doutorado pela University of Western Ontario, Canadá; PhD pela Universidade de Manchester, Inglaterra; mestre pela Universidade da Califórnia, Estados Unidos da América; geólogo pela Universidade Federal do Rio de Janeiro, Brasil; membro titular da Academia Brasileira de Ciências, Ciências da Terra.</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Professor Othon é autor de duas centenas de publicações, com trabalhos fundamentais em geoquímica, metamorfismo, gênese de depósitos minerais, kimberlitos e rochagem (fertilização de solos agrícolas com pó de rocha) para uma agricultura sustentável, tendo orientado dezenas de teses, dissertações e monografias, incluido ações orientadas para o meio ambiente.</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As linhas de investigação do Professor Othon:</a:t>
            </a:r>
          </a:p>
          <a:p>
            <a:pPr lvl="1" algn="just">
              <a:lnSpc>
                <a:spcPts val="1100"/>
              </a:lnSpc>
            </a:pPr>
            <a:r>
              <a:rPr lang="pt-PT" sz="1100" dirty="0">
                <a:latin typeface="Arial Narrow" panose="020B0606020202030204" pitchFamily="34" charset="0"/>
              </a:rPr>
              <a:t>» Petrologia metamórfica;</a:t>
            </a:r>
          </a:p>
          <a:p>
            <a:pPr lvl="1" algn="just">
              <a:lnSpc>
                <a:spcPts val="1100"/>
              </a:lnSpc>
            </a:pPr>
            <a:r>
              <a:rPr lang="pt-PT" sz="1100" dirty="0">
                <a:latin typeface="Arial Narrow" panose="020B0606020202030204" pitchFamily="34" charset="0"/>
              </a:rPr>
              <a:t>» Rochas alcalinas, carbonatitos e kimberlitos;</a:t>
            </a:r>
          </a:p>
          <a:p>
            <a:pPr lvl="1" algn="just">
              <a:lnSpc>
                <a:spcPts val="1100"/>
              </a:lnSpc>
            </a:pPr>
            <a:r>
              <a:rPr lang="pt-PT" sz="1100" dirty="0">
                <a:latin typeface="Arial Narrow" panose="020B0606020202030204" pitchFamily="34" charset="0"/>
              </a:rPr>
              <a:t>» Geoquímica;</a:t>
            </a:r>
          </a:p>
          <a:p>
            <a:pPr lvl="1" algn="just">
              <a:lnSpc>
                <a:spcPts val="1100"/>
              </a:lnSpc>
            </a:pPr>
            <a:r>
              <a:rPr lang="pt-PT" sz="1100" dirty="0">
                <a:latin typeface="Arial Narrow" panose="020B0606020202030204" pitchFamily="34" charset="0"/>
              </a:rPr>
              <a:t>» Metalogênse, hidrotermalismo;</a:t>
            </a:r>
          </a:p>
          <a:p>
            <a:pPr lvl="1" algn="just">
              <a:lnSpc>
                <a:spcPts val="1100"/>
              </a:lnSpc>
            </a:pPr>
            <a:r>
              <a:rPr lang="pt-PT" sz="1100" dirty="0">
                <a:latin typeface="Arial Narrow" panose="020B0606020202030204" pitchFamily="34" charset="0"/>
              </a:rPr>
              <a:t>» Granitogênese;</a:t>
            </a:r>
          </a:p>
          <a:p>
            <a:pPr lvl="1" algn="just">
              <a:lnSpc>
                <a:spcPts val="1100"/>
              </a:lnSpc>
            </a:pPr>
            <a:r>
              <a:rPr lang="pt-PT" sz="1100" dirty="0">
                <a:latin typeface="Arial Narrow" panose="020B0606020202030204" pitchFamily="34" charset="0"/>
              </a:rPr>
              <a:t>» Pedologia;</a:t>
            </a:r>
          </a:p>
          <a:p>
            <a:pPr lvl="1" algn="just">
              <a:lnSpc>
                <a:spcPts val="1100"/>
              </a:lnSpc>
            </a:pPr>
            <a:r>
              <a:rPr lang="pt-PT" sz="1100" dirty="0">
                <a:latin typeface="Arial Narrow" panose="020B0606020202030204" pitchFamily="34" charset="0"/>
              </a:rPr>
              <a:t>» Rochagem (fertilização de solos agrícolas com pó de rocha).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Entre outros o tema da Conferência do Professor Othon abordará:</a:t>
            </a:r>
          </a:p>
          <a:p>
            <a:pPr lvl="1" algn="just">
              <a:lnSpc>
                <a:spcPts val="1100"/>
              </a:lnSpc>
            </a:pPr>
            <a:r>
              <a:rPr lang="pt-PT" sz="1100" dirty="0">
                <a:latin typeface="Arial Narrow" panose="020B0606020202030204" pitchFamily="34" charset="0"/>
              </a:rPr>
              <a:t>» A evolução histórica de agrominerais na fertilização de solos agrícolas;</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Os fundamentos da aplicação de agrominerais na fertilização de solos agrícolas;</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Os recursos geológicos disponíveis para fertilização de solos agrícolas;</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 importância da Rochagem na sustentabilidade da agricultura familiar e pequenos agricultures;</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 importância e o impacto da Rochagem na resposta aos desafios da alimentação para a população mundial crescente;</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 importância da Rochagem na produção agricultura sustentável e resposta aos desafios ambientais no presente e no futuro.</a:t>
            </a:r>
          </a:p>
          <a:p>
            <a:pPr lvl="1"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Professor Othon é um dos pioneiros da introdução e desenvolvimento da tecnologia de Rochagem na agricultura brasileira</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200"/>
              </a:lnSpc>
            </a:pPr>
            <a:endParaRPr lang="pt-PT" sz="1100" b="1" i="1" dirty="0" smtClean="0">
              <a:latin typeface="Arial Narrow" panose="020B0606020202030204" pitchFamily="34" charset="0"/>
            </a:endParaRPr>
          </a:p>
          <a:p>
            <a:pPr>
              <a:lnSpc>
                <a:spcPts val="1200"/>
              </a:lnSpc>
            </a:pPr>
            <a:endParaRPr lang="pt-PT" sz="1100" b="1"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9</a:t>
            </a:r>
            <a:r>
              <a:rPr lang="pt-PT" sz="1100" b="1" i="1" dirty="0" smtClean="0">
                <a:latin typeface="Arial Narrow" panose="020B0606020202030204" pitchFamily="34" charset="0"/>
              </a:rPr>
              <a:t>.2.9. </a:t>
            </a:r>
            <a:r>
              <a:rPr lang="pt-PT" sz="1100" b="1" dirty="0">
                <a:latin typeface="Arial Narrow" panose="020B0606020202030204" pitchFamily="34" charset="0"/>
              </a:rPr>
              <a:t>Sequência </a:t>
            </a:r>
            <a:r>
              <a:rPr lang="pt-PT" sz="1100" b="1" dirty="0">
                <a:latin typeface="Arial Narrow" panose="020B0606020202030204" pitchFamily="34" charset="0"/>
              </a:rPr>
              <a:t>8</a:t>
            </a:r>
            <a:r>
              <a:rPr lang="pt-PT" sz="1100" b="1" i="1" dirty="0" smtClean="0">
                <a:latin typeface="Arial Narrow" panose="020B0606020202030204" pitchFamily="34" charset="0"/>
              </a:rPr>
              <a:t>: </a:t>
            </a:r>
            <a:r>
              <a:rPr lang="pt-PT" sz="1100" b="1" i="1" dirty="0" smtClean="0">
                <a:latin typeface="Arial Narrow" panose="020B0606020202030204" pitchFamily="34" charset="0"/>
              </a:rPr>
              <a:t>Painel I</a:t>
            </a:r>
            <a:endParaRPr lang="pt-PT" sz="1100" b="1" i="1" dirty="0">
              <a:latin typeface="Arial Narrow" panose="020B0606020202030204" pitchFamily="34" charset="0"/>
            </a:endParaRPr>
          </a:p>
          <a:p>
            <a:pPr algn="just">
              <a:lnSpc>
                <a:spcPts val="1200"/>
              </a:lnSpc>
            </a:pPr>
            <a:r>
              <a:rPr lang="pt-PT" sz="1100" dirty="0">
                <a:latin typeface="Arial Narrow" panose="020B0606020202030204" pitchFamily="34" charset="0"/>
              </a:rPr>
              <a:t>O Painel I subordinado ao tema «BASALTOS: POTENCIAL AGROMINERAL E OPORTUNIDADES DA CADEIA PRODUTIVA» tem o privilégio da intervençção da notável investigadora do Serviço Geológico do Brasil: MSc.  Magda Bergmann</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Dra Magda é mestre em Geociências e pesquisadora geóloga do Serviço Geológico do Brasil (CPRM</a:t>
            </a:r>
            <a:r>
              <a:rPr lang="pt-PT" sz="1100" dirty="0" smtClean="0">
                <a:latin typeface="Arial Narrow" panose="020B060602020203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8645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 name="TextBox 9"/>
          <p:cNvSpPr txBox="1"/>
          <p:nvPr/>
        </p:nvSpPr>
        <p:spPr>
          <a:xfrm>
            <a:off x="306239" y="64475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a:t>
            </a:r>
            <a:r>
              <a:rPr lang="pt-PT" sz="1200" i="1" dirty="0" smtClean="0">
                <a:solidFill>
                  <a:schemeClr val="accent5">
                    <a:lumMod val="75000"/>
                  </a:schemeClr>
                </a:solidFill>
                <a:latin typeface="Arial Narrow" panose="020B0606020202030204" pitchFamily="34" charset="0"/>
              </a:rPr>
              <a:t>.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62681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062494"/>
            <a:ext cx="6120680" cy="7494359"/>
          </a:xfrm>
          <a:prstGeom prst="rect">
            <a:avLst/>
          </a:prstGeom>
          <a:noFill/>
        </p:spPr>
        <p:txBody>
          <a:bodyPr wrap="square" rtlCol="0">
            <a:spAutoFit/>
          </a:bodyPr>
          <a:lstStyle/>
          <a:p>
            <a:pPr algn="just">
              <a:lnSpc>
                <a:spcPts val="1200"/>
              </a:lnSpc>
            </a:pPr>
            <a:r>
              <a:rPr lang="pt-PT" sz="1100" dirty="0" smtClean="0">
                <a:latin typeface="Arial Narrow" panose="020B0606020202030204" pitchFamily="34" charset="0"/>
              </a:rPr>
              <a:t>MSc </a:t>
            </a:r>
            <a:r>
              <a:rPr lang="pt-PT" sz="1100" i="1" dirty="0">
                <a:latin typeface="Arial Narrow" panose="020B0606020202030204" pitchFamily="34" charset="0"/>
              </a:rPr>
              <a:t>Magda Bergmann </a:t>
            </a:r>
            <a:r>
              <a:rPr lang="pt-PT" sz="1100" dirty="0">
                <a:latin typeface="Arial Narrow" panose="020B0606020202030204" pitchFamily="34" charset="0"/>
              </a:rPr>
              <a:t>desenvolve atividades de relevância no contexto científico e tecnológico, em especial estudos e investigação na área estratégica de fontes de minerais e rochas para remineralização de solos agrícolas (fertilização de solos com uso de pó de riocha), procurando disponibilidade de insumos agrícolas que sejam acessíveis e que promovam a sustentabilidade do setor mineral, através do aproveitamento de minerais e rochas como coprodutos e subprodutos de mineração, desde que  apropriados ao uso como insumos agrícolas. O processo contribui para a produção de alimentos saudáveis e também tem potencial de mitigar impactos ao meio ambiental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As áreas científicas de actuação da MSc Magda abrangem, de entre outras:</a:t>
            </a:r>
          </a:p>
          <a:p>
            <a:pPr lvl="1" algn="just">
              <a:lnSpc>
                <a:spcPts val="1200"/>
              </a:lnSpc>
            </a:pPr>
            <a:r>
              <a:rPr lang="pt-PT" sz="1100" dirty="0">
                <a:latin typeface="Arial Narrow" panose="020B0606020202030204" pitchFamily="34" charset="0"/>
              </a:rPr>
              <a:t>» Mapeamento Geológico; </a:t>
            </a:r>
          </a:p>
          <a:p>
            <a:pPr lvl="1" algn="just">
              <a:lnSpc>
                <a:spcPts val="1200"/>
              </a:lnSpc>
            </a:pPr>
            <a:r>
              <a:rPr lang="pt-PT" sz="1100" dirty="0">
                <a:latin typeface="Arial Narrow" panose="020B0606020202030204" pitchFamily="34" charset="0"/>
              </a:rPr>
              <a:t>» Pesquisa para Agrominerais Silicáticos ;</a:t>
            </a:r>
          </a:p>
          <a:p>
            <a:pPr lvl="1" algn="just">
              <a:lnSpc>
                <a:spcPts val="1200"/>
              </a:lnSpc>
            </a:pPr>
            <a:r>
              <a:rPr lang="pt-PT" sz="1100" dirty="0">
                <a:latin typeface="Arial Narrow" panose="020B0606020202030204" pitchFamily="34" charset="0"/>
              </a:rPr>
              <a:t>» Cartografia Geológica;</a:t>
            </a:r>
          </a:p>
          <a:p>
            <a:pPr lvl="1" algn="just">
              <a:lnSpc>
                <a:spcPts val="1200"/>
              </a:lnSpc>
            </a:pPr>
            <a:r>
              <a:rPr lang="pt-PT" sz="1100" dirty="0">
                <a:latin typeface="Arial Narrow" panose="020B0606020202030204" pitchFamily="34" charset="0"/>
              </a:rPr>
              <a:t>» Pesquisa de gemas em geodos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A intervenção da MSc Magda no Painel I serão abordados, de entre outros os seguntes temas:</a:t>
            </a:r>
          </a:p>
          <a:p>
            <a:pPr lvl="1" algn="just">
              <a:lnSpc>
                <a:spcPts val="1200"/>
              </a:lnSpc>
            </a:pPr>
            <a:r>
              <a:rPr lang="pt-PT" sz="1100" dirty="0">
                <a:latin typeface="Arial Narrow" panose="020B0606020202030204" pitchFamily="34" charset="0"/>
              </a:rPr>
              <a:t>» Rocha basáltica como insumos Alternativos para Produção Agrícola;</a:t>
            </a:r>
          </a:p>
          <a:p>
            <a:pPr lvl="1" algn="just">
              <a:lnSpc>
                <a:spcPts val="1200"/>
              </a:lnSpc>
            </a:pPr>
            <a:r>
              <a:rPr lang="pt-PT" sz="1100" dirty="0">
                <a:latin typeface="Arial Narrow" panose="020B0606020202030204" pitchFamily="34" charset="0"/>
              </a:rPr>
              <a:t>» As especificidades particulares do basalto no desenvolvimento de Agrominerais;</a:t>
            </a:r>
          </a:p>
          <a:p>
            <a:pPr lvl="1" algn="just">
              <a:lnSpc>
                <a:spcPts val="1200"/>
              </a:lnSpc>
            </a:pPr>
            <a:r>
              <a:rPr lang="pt-PT" sz="1100" dirty="0">
                <a:latin typeface="Arial Narrow" panose="020B0606020202030204" pitchFamily="34" charset="0"/>
              </a:rPr>
              <a:t>» Micronutrientes aportados pela matriz da rocha basáltica;</a:t>
            </a:r>
          </a:p>
          <a:p>
            <a:pPr lvl="1" algn="just">
              <a:lnSpc>
                <a:spcPts val="1200"/>
              </a:lnSpc>
            </a:pPr>
            <a:r>
              <a:rPr lang="pt-PT" sz="1100" dirty="0">
                <a:latin typeface="Arial Narrow" panose="020B0606020202030204" pitchFamily="34" charset="0"/>
              </a:rPr>
              <a:t>» Cadeia industrial e potencial industrial e agromineral de rochas basálticas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As áreas de Geociências; Ciências Exatas e da Terra, a Rochagem enquanto Alternativa Sustentável aos Fertilizantes e a mineralização de Solos, integram a vasta área de actuação da MSc </a:t>
            </a:r>
            <a:r>
              <a:rPr lang="pt-PT" sz="1100" i="1" dirty="0">
                <a:latin typeface="Arial Narrow" panose="020B0606020202030204" pitchFamily="34" charset="0"/>
              </a:rPr>
              <a:t>Magda Bergmann.</a:t>
            </a:r>
            <a:r>
              <a:rPr lang="pt-PT" sz="1100" dirty="0">
                <a:latin typeface="Arial Narrow" panose="020B0606020202030204" pitchFamily="34" charset="0"/>
              </a:rPr>
              <a:t> </a:t>
            </a:r>
          </a:p>
          <a:p>
            <a:pPr algn="just">
              <a:lnSpc>
                <a:spcPts val="1200"/>
              </a:lnSpc>
            </a:pPr>
            <a:endParaRPr lang="pt-PT" sz="1100" dirty="0" smtClean="0">
              <a:latin typeface="Arial Narrow" panose="020B0606020202030204" pitchFamily="34" charset="0"/>
            </a:endParaRPr>
          </a:p>
          <a:p>
            <a:pPr algn="just">
              <a:lnSpc>
                <a:spcPts val="1200"/>
              </a:lnSpc>
            </a:pPr>
            <a:r>
              <a:rPr lang="pt-PT" sz="1100" dirty="0">
                <a:latin typeface="Arial Narrow" panose="020B0606020202030204" pitchFamily="34" charset="0"/>
              </a:rPr>
              <a:t>O tema </a:t>
            </a:r>
            <a:r>
              <a:rPr lang="pt-PT" sz="1100" dirty="0" smtClean="0">
                <a:latin typeface="Arial Narrow" panose="020B0606020202030204" pitchFamily="34" charset="0"/>
              </a:rPr>
              <a:t>do </a:t>
            </a:r>
            <a:r>
              <a:rPr lang="pt-PT" sz="1100" b="1" i="1" dirty="0" smtClean="0">
                <a:latin typeface="Arial Narrow" panose="020B0606020202030204" pitchFamily="34" charset="0"/>
              </a:rPr>
              <a:t>Painel I</a:t>
            </a:r>
            <a:r>
              <a:rPr lang="pt-PT" sz="1100" dirty="0" smtClean="0">
                <a:latin typeface="Arial Narrow" panose="020B0606020202030204" pitchFamily="34" charset="0"/>
              </a:rPr>
              <a:t> </a:t>
            </a:r>
            <a:r>
              <a:rPr lang="pt-PT" sz="1100" dirty="0">
                <a:latin typeface="Arial Narrow" panose="020B0606020202030204" pitchFamily="34" charset="0"/>
              </a:rPr>
              <a:t>terá lugar no dia 15 de Março de 2022</a:t>
            </a:r>
            <a:r>
              <a:rPr lang="pt-PT" sz="1100" b="1" dirty="0">
                <a:latin typeface="Arial Narrow" panose="020B0606020202030204" pitchFamily="34" charset="0"/>
              </a:rPr>
              <a:t> e duração de 1h45</a:t>
            </a:r>
            <a:r>
              <a:rPr lang="pt-PT" sz="1100" dirty="0">
                <a:latin typeface="Arial Narrow" panose="020B0606020202030204" pitchFamily="34" charset="0"/>
              </a:rPr>
              <a:t>, incluindo o período de debate.</a:t>
            </a:r>
          </a:p>
          <a:p>
            <a:pPr algn="just">
              <a:lnSpc>
                <a:spcPts val="1200"/>
              </a:lnSpc>
            </a:pPr>
            <a:endParaRPr lang="pt-PT" sz="1100" i="1"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9</a:t>
            </a:r>
            <a:r>
              <a:rPr lang="pt-PT" sz="1100" b="1" i="1" dirty="0" smtClean="0">
                <a:latin typeface="Arial Narrow" panose="020B0606020202030204" pitchFamily="34" charset="0"/>
              </a:rPr>
              <a:t>.2.10. </a:t>
            </a:r>
            <a:r>
              <a:rPr lang="pt-PT" sz="1100" b="1" dirty="0">
                <a:latin typeface="Arial Narrow" panose="020B0606020202030204" pitchFamily="34" charset="0"/>
              </a:rPr>
              <a:t>Sequência </a:t>
            </a:r>
            <a:r>
              <a:rPr lang="pt-PT" sz="1100" b="1" dirty="0" smtClean="0">
                <a:latin typeface="Arial Narrow" panose="020B0606020202030204" pitchFamily="34" charset="0"/>
              </a:rPr>
              <a:t>9</a:t>
            </a:r>
            <a:r>
              <a:rPr lang="pt-PT" sz="1100" b="1" i="1" dirty="0" smtClean="0">
                <a:latin typeface="Arial Narrow" panose="020B0606020202030204" pitchFamily="34" charset="0"/>
              </a:rPr>
              <a:t>: </a:t>
            </a:r>
            <a:r>
              <a:rPr lang="pt-PT" sz="1100" i="1" dirty="0" smtClean="0">
                <a:solidFill>
                  <a:srgbClr val="00B4B2"/>
                </a:solidFill>
                <a:latin typeface="Arial Narrow" panose="020B0606020202030204" pitchFamily="34" charset="0"/>
                <a:sym typeface="+mn-ea"/>
              </a:rPr>
              <a:t>Conferência</a:t>
            </a:r>
            <a:r>
              <a:rPr lang="pt-PT" altLang="en-US" sz="1100" i="1" dirty="0" smtClean="0">
                <a:solidFill>
                  <a:srgbClr val="00B4B2"/>
                </a:solidFill>
                <a:latin typeface="Arial Narrow" panose="020B0606020202030204" pitchFamily="34" charset="0"/>
                <a:cs typeface="Arial Narrow" panose="020B0606020202030204" pitchFamily="34" charset="0"/>
                <a:sym typeface="+mn-ea"/>
              </a:rPr>
              <a:t> </a:t>
            </a:r>
            <a:r>
              <a:rPr lang="pt-PT" sz="1100" i="1" dirty="0">
                <a:solidFill>
                  <a:srgbClr val="00B4B2"/>
                </a:solidFill>
                <a:latin typeface="Arial Narrow" panose="020B0606020202030204" pitchFamily="34" charset="0"/>
                <a:cs typeface="Arial Narrow" panose="020B0606020202030204" pitchFamily="34" charset="0"/>
                <a:sym typeface="+mn-ea"/>
              </a:rPr>
              <a:t>VII </a:t>
            </a:r>
            <a:endParaRPr lang="pt-PT" sz="1100" i="1" dirty="0" smtClean="0">
              <a:solidFill>
                <a:srgbClr val="00B4B2"/>
              </a:solidFill>
              <a:latin typeface="Arial Narrow" panose="020B0606020202030204" pitchFamily="34" charset="0"/>
              <a:cs typeface="Arial Narrow" panose="020B0606020202030204" pitchFamily="34" charset="0"/>
              <a:sym typeface="+mn-ea"/>
            </a:endParaRPr>
          </a:p>
          <a:p>
            <a:pPr algn="just">
              <a:lnSpc>
                <a:spcPts val="1200"/>
              </a:lnSpc>
            </a:pPr>
            <a:r>
              <a:rPr lang="pt-PT" sz="1100" dirty="0">
                <a:latin typeface="Arial Narrow" panose="020B0606020202030204" pitchFamily="34" charset="0"/>
              </a:rPr>
              <a:t>A agricultura é a espinha dorsal da economia africana e os dados mais recentes da Organização das Nações Unidas para a Alimentação e a Agricultura </a:t>
            </a:r>
            <a:r>
              <a:rPr lang="pt-PT" sz="1100" i="1" dirty="0">
                <a:latin typeface="Arial Narrow" panose="020B0606020202030204" pitchFamily="34" charset="0"/>
              </a:rPr>
              <a:t>(FAO)</a:t>
            </a:r>
            <a:r>
              <a:rPr lang="pt-PT" sz="1100" dirty="0">
                <a:latin typeface="Arial Narrow" panose="020B0606020202030204" pitchFamily="34" charset="0"/>
              </a:rPr>
              <a:t> descrevem que a agricultura representa cerca de 20% do PIB do continente, 60% da sua mão-de-obra e 20% de todas as exportações e é a principal fonte de renda das populações rurais do continente. Reconhecendo o papel essencial que a agricultura desempenha na sustentabilidade alimentar da população africana em crescimento, os líderes africanos adotaram um forte Programa de Desenvolvimento Agrícola Africano </a:t>
            </a:r>
            <a:r>
              <a:rPr lang="pt-PT" sz="1100" i="1" dirty="0">
                <a:latin typeface="Arial Narrow" panose="020B0606020202030204" pitchFamily="34" charset="0"/>
              </a:rPr>
              <a:t>(CAADP),</a:t>
            </a:r>
            <a:r>
              <a:rPr lang="pt-PT" sz="1100" dirty="0">
                <a:latin typeface="Arial Narrow" panose="020B0606020202030204" pitchFamily="34" charset="0"/>
              </a:rPr>
              <a:t> visando uma taxa média de crescimento agrícola anual de 6</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 Banco Africano de Desenvolvimento </a:t>
            </a:r>
            <a:r>
              <a:rPr lang="pt-PT" sz="1100" i="1" dirty="0">
                <a:latin typeface="Arial Narrow" panose="020B0606020202030204" pitchFamily="34" charset="0"/>
              </a:rPr>
              <a:t>(BAD)</a:t>
            </a:r>
            <a:r>
              <a:rPr lang="pt-PT" sz="1100" dirty="0">
                <a:latin typeface="Arial Narrow" panose="020B0606020202030204" pitchFamily="34" charset="0"/>
              </a:rPr>
              <a:t> é um banco multinacional de desenvolvimento, criado em 1964,  do qual são membros 54 países africanos.  Tem, ainda como accionistas, um conjunto de europeus, americanos e asiáticos. A missão principal do BAD é a de fomentar o desenvolvimento económico e progresso social no continente africano, apoiando e financiando o desenvolvimento de infraestructuras, projectos estructurantes para os países membros e iniciativas privados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 </a:t>
            </a:r>
            <a:r>
              <a:rPr lang="pt-PT" sz="1100" i="1" dirty="0">
                <a:latin typeface="Arial Narrow" panose="020B0606020202030204" pitchFamily="34" charset="0"/>
              </a:rPr>
              <a:t>BAD</a:t>
            </a:r>
            <a:r>
              <a:rPr lang="pt-PT" sz="1100" dirty="0">
                <a:latin typeface="Arial Narrow" panose="020B0606020202030204" pitchFamily="34" charset="0"/>
              </a:rPr>
              <a:t> tem a sua sede em Abidjan, na Costa do Marfim. O Grupo Banco Africano de Desenvolvimento inclui o Fundo Africano de Desenvolvimento </a:t>
            </a:r>
            <a:r>
              <a:rPr lang="pt-PT" sz="1100" i="1" dirty="0">
                <a:latin typeface="Arial Narrow" panose="020B0606020202030204" pitchFamily="34" charset="0"/>
              </a:rPr>
              <a:t>(FAD),</a:t>
            </a:r>
            <a:r>
              <a:rPr lang="pt-PT" sz="1100" dirty="0">
                <a:latin typeface="Arial Narrow" panose="020B0606020202030204" pitchFamily="34" charset="0"/>
              </a:rPr>
              <a:t> criado em 1972, e o Fundo Especial da Nigéria, criado pelo estado nigeriano em 1976</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Os intervenientes na Conferência Internacional de Cabo Verde integram especialistas que desde o inícios dos anos 70 têm como actividades fundamentais investigação científica e tecnológica focada na procura de soluções para a fertilização de solos agrícolas visando o aumento da rentabilidade agrícola, melhoria da qualidade dos alimentos produzidos e a protecção do meio ambiente.</a:t>
            </a:r>
          </a:p>
          <a:p>
            <a:pPr algn="just"/>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106649"/>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 name="TextBox 9"/>
          <p:cNvSpPr txBox="1"/>
          <p:nvPr/>
        </p:nvSpPr>
        <p:spPr>
          <a:xfrm>
            <a:off x="306239" y="63713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a:t>
            </a:r>
            <a:r>
              <a:rPr lang="pt-PT" sz="1200" i="1" dirty="0" smtClean="0">
                <a:solidFill>
                  <a:schemeClr val="accent5">
                    <a:lumMod val="75000"/>
                  </a:schemeClr>
                </a:solidFill>
                <a:latin typeface="Arial Narrow" panose="020B0606020202030204" pitchFamily="34" charset="0"/>
              </a:rPr>
              <a:t>.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239718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003662"/>
            <a:ext cx="6120680" cy="7825219"/>
          </a:xfrm>
          <a:prstGeom prst="rect">
            <a:avLst/>
          </a:prstGeom>
          <a:noFill/>
        </p:spPr>
        <p:txBody>
          <a:bodyPr wrap="square" rtlCol="0">
            <a:spAutoFit/>
          </a:bodyPr>
          <a:lstStyle/>
          <a:p>
            <a:pPr algn="just"/>
            <a:r>
              <a:rPr lang="pt-PT" sz="1100" dirty="0" smtClean="0">
                <a:latin typeface="Arial Narrow" panose="020B0606020202030204" pitchFamily="34" charset="0"/>
              </a:rPr>
              <a:t>O </a:t>
            </a:r>
            <a:r>
              <a:rPr lang="pt-PT" sz="1100" dirty="0">
                <a:latin typeface="Arial Narrow" panose="020B0606020202030204" pitchFamily="34" charset="0"/>
              </a:rPr>
              <a:t>tema da Conferência VII «</a:t>
            </a:r>
            <a:r>
              <a:rPr lang="pt-PT" sz="1100" i="1" dirty="0">
                <a:latin typeface="Arial Narrow" panose="020B0606020202030204" pitchFamily="34" charset="0"/>
              </a:rPr>
              <a:t>A CADEIA DE DESENVOLVIMENTO AGRÍCOLA NO CONTINENTE AFRICANO</a:t>
            </a:r>
            <a:r>
              <a:rPr lang="pt-PT" sz="1100" dirty="0">
                <a:latin typeface="Arial Narrow" panose="020B0606020202030204" pitchFamily="34" charset="0"/>
              </a:rPr>
              <a:t> - Da produção à industrialização», será apresentado pelo Banco Africano de Desenvolvimento, e será uma ocasião ímpar para para unir esta importante instituição de desenvolvimento e os especialistas internacionais que criam e desenvolvem soluções científicas e tecnológicas, que pode contribuir para</a:t>
            </a:r>
            <a:r>
              <a:rPr lang="pt-PT" sz="1100" dirty="0" smtClean="0">
                <a:latin typeface="Arial Narrow" panose="020B0606020202030204" pitchFamily="34" charset="0"/>
              </a:rPr>
              <a:t>:</a:t>
            </a:r>
          </a:p>
          <a:p>
            <a:pPr algn="just">
              <a:lnSpc>
                <a:spcPts val="1000"/>
              </a:lnSpc>
            </a:pPr>
            <a:endParaRPr lang="pt-PT" sz="1100" dirty="0">
              <a:latin typeface="Arial Narrow" panose="020B0606020202030204" pitchFamily="34" charset="0"/>
            </a:endParaRPr>
          </a:p>
          <a:p>
            <a:pPr lvl="1" algn="just">
              <a:lnSpc>
                <a:spcPts val="1000"/>
              </a:lnSpc>
            </a:pPr>
            <a:r>
              <a:rPr lang="pt-PT" sz="1100" dirty="0">
                <a:latin typeface="Arial Narrow" panose="020B0606020202030204" pitchFamily="34" charset="0"/>
              </a:rPr>
              <a:t>» Transferência de experiência científica e tecnológica na área de Rochagem para o continente africano e sua aplicação na agricultura</a:t>
            </a:r>
            <a:r>
              <a:rPr lang="pt-PT" sz="1100" dirty="0" smtClean="0">
                <a:latin typeface="Arial Narrow" panose="020B0606020202030204" pitchFamily="34" charset="0"/>
              </a:rPr>
              <a:t>;</a:t>
            </a:r>
          </a:p>
          <a:p>
            <a:pPr lvl="1" algn="just">
              <a:lnSpc>
                <a:spcPts val="1000"/>
              </a:lnSpc>
            </a:pPr>
            <a:endParaRPr lang="pt-PT" sz="1100" dirty="0">
              <a:latin typeface="Arial Narrow" panose="020B0606020202030204" pitchFamily="34" charset="0"/>
            </a:endParaRPr>
          </a:p>
          <a:p>
            <a:pPr lvl="1" algn="just">
              <a:lnSpc>
                <a:spcPts val="1000"/>
              </a:lnSpc>
            </a:pPr>
            <a:r>
              <a:rPr lang="pt-PT" sz="1100" dirty="0">
                <a:latin typeface="Arial Narrow" panose="020B0606020202030204" pitchFamily="34" charset="0"/>
              </a:rPr>
              <a:t>» Modernizar e transformar o sector agrícola africano</a:t>
            </a:r>
            <a:r>
              <a:rPr lang="pt-PT" sz="1100" dirty="0" smtClean="0">
                <a:latin typeface="Arial Narrow" panose="020B0606020202030204" pitchFamily="34" charset="0"/>
              </a:rPr>
              <a:t>;</a:t>
            </a:r>
          </a:p>
          <a:p>
            <a:pPr lvl="1" algn="just">
              <a:lnSpc>
                <a:spcPts val="1000"/>
              </a:lnSpc>
            </a:pPr>
            <a:endParaRPr lang="pt-PT" sz="1100" dirty="0">
              <a:latin typeface="Arial Narrow" panose="020B0606020202030204" pitchFamily="34" charset="0"/>
            </a:endParaRPr>
          </a:p>
          <a:p>
            <a:pPr lvl="1" algn="just">
              <a:lnSpc>
                <a:spcPts val="1000"/>
              </a:lnSpc>
            </a:pPr>
            <a:r>
              <a:rPr lang="pt-PT" sz="1100" dirty="0">
                <a:latin typeface="Arial Narrow" panose="020B0606020202030204" pitchFamily="34" charset="0"/>
              </a:rPr>
              <a:t>» Orientar os esforços de investigação científica e tecnológica focada para a solução de fertilização de solos agrícolas no continente africano</a:t>
            </a:r>
            <a:r>
              <a:rPr lang="pt-PT" sz="1100" dirty="0" smtClean="0">
                <a:latin typeface="Arial Narrow" panose="020B0606020202030204" pitchFamily="34" charset="0"/>
              </a:rPr>
              <a:t>;</a:t>
            </a:r>
          </a:p>
          <a:p>
            <a:pPr lvl="1" algn="just">
              <a:lnSpc>
                <a:spcPts val="1000"/>
              </a:lnSpc>
            </a:pPr>
            <a:endParaRPr lang="pt-PT" sz="1100" dirty="0">
              <a:latin typeface="Arial Narrow" panose="020B0606020202030204" pitchFamily="34" charset="0"/>
            </a:endParaRPr>
          </a:p>
          <a:p>
            <a:pPr lvl="1" algn="just">
              <a:lnSpc>
                <a:spcPts val="1000"/>
              </a:lnSpc>
            </a:pPr>
            <a:r>
              <a:rPr lang="pt-PT" sz="1100" dirty="0">
                <a:latin typeface="Arial Narrow" panose="020B0606020202030204" pitchFamily="34" charset="0"/>
              </a:rPr>
              <a:t>» Partilha de experiência de utilização de pó de rocha na agricultura em benefício dos agricultores em África</a:t>
            </a:r>
            <a:r>
              <a:rPr lang="pt-PT" sz="1100" dirty="0" smtClean="0">
                <a:latin typeface="Arial Narrow" panose="020B0606020202030204" pitchFamily="34" charset="0"/>
              </a:rPr>
              <a:t>;</a:t>
            </a:r>
          </a:p>
          <a:p>
            <a:pPr lvl="1" algn="just">
              <a:lnSpc>
                <a:spcPts val="1000"/>
              </a:lnSpc>
            </a:pPr>
            <a:endParaRPr lang="pt-PT" sz="1100" dirty="0">
              <a:latin typeface="Arial Narrow" panose="020B0606020202030204" pitchFamily="34" charset="0"/>
            </a:endParaRPr>
          </a:p>
          <a:p>
            <a:pPr lvl="1" algn="just">
              <a:lnSpc>
                <a:spcPts val="1000"/>
              </a:lnSpc>
            </a:pPr>
            <a:r>
              <a:rPr lang="pt-PT" sz="1100" dirty="0">
                <a:latin typeface="Arial Narrow" panose="020B0606020202030204" pitchFamily="34" charset="0"/>
              </a:rPr>
              <a:t>» Transferência para o continente africano de experiências e práticas agrícolas que contribuem para a protecção ambiental, aumento da rentabilidade da produção agrícola e da qualidade dos alimentos produzidos</a:t>
            </a:r>
            <a:r>
              <a:rPr lang="pt-PT" sz="1100" dirty="0" smtClean="0">
                <a:latin typeface="Arial Narrow" panose="020B0606020202030204" pitchFamily="34" charset="0"/>
              </a:rPr>
              <a:t>;</a:t>
            </a:r>
          </a:p>
          <a:p>
            <a:pPr lvl="1" algn="just">
              <a:lnSpc>
                <a:spcPts val="1000"/>
              </a:lnSpc>
            </a:pPr>
            <a:endParaRPr lang="pt-PT" sz="1100" dirty="0">
              <a:latin typeface="Arial Narrow" panose="020B0606020202030204" pitchFamily="34" charset="0"/>
            </a:endParaRPr>
          </a:p>
          <a:p>
            <a:pPr lvl="1" algn="just">
              <a:lnSpc>
                <a:spcPts val="1000"/>
              </a:lnSpc>
            </a:pPr>
            <a:r>
              <a:rPr lang="pt-PT" sz="1100" dirty="0">
                <a:latin typeface="Arial Narrow" panose="020B0606020202030204" pitchFamily="34" charset="0"/>
              </a:rPr>
              <a:t>» Inserir os produtores agrícolas africanos na rede de inovação científica e tecnológica internacional</a:t>
            </a:r>
            <a:r>
              <a:rPr lang="pt-PT" sz="1100" dirty="0" smtClean="0">
                <a:latin typeface="Arial Narrow" panose="020B0606020202030204" pitchFamily="34" charset="0"/>
              </a:rPr>
              <a:t>;</a:t>
            </a:r>
          </a:p>
          <a:p>
            <a:pPr lvl="1" algn="just">
              <a:lnSpc>
                <a:spcPts val="1000"/>
              </a:lnSpc>
            </a:pPr>
            <a:endParaRPr lang="pt-PT" sz="1100" dirty="0">
              <a:latin typeface="Arial Narrow" panose="020B0606020202030204" pitchFamily="34" charset="0"/>
            </a:endParaRPr>
          </a:p>
          <a:p>
            <a:pPr lvl="1" algn="just">
              <a:lnSpc>
                <a:spcPts val="1000"/>
              </a:lnSpc>
            </a:pPr>
            <a:r>
              <a:rPr lang="pt-PT" sz="1100" dirty="0">
                <a:latin typeface="Arial Narrow" panose="020B0606020202030204" pitchFamily="34" charset="0"/>
              </a:rPr>
              <a:t>» Aumentar o rendimento da produção agrícola africana e reduzir a depência externa de alimentos para a população africana</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O tema da </a:t>
            </a:r>
            <a:r>
              <a:rPr lang="pt-PT" sz="1100" b="1" dirty="0">
                <a:latin typeface="Arial Narrow" panose="020B0606020202030204" pitchFamily="34" charset="0"/>
              </a:rPr>
              <a:t>Conferência VII</a:t>
            </a:r>
            <a:r>
              <a:rPr lang="pt-PT" sz="1100" dirty="0">
                <a:latin typeface="Arial Narrow" panose="020B0606020202030204" pitchFamily="34" charset="0"/>
              </a:rPr>
              <a:t> terá lugar no dia 15 de Março de 2022</a:t>
            </a:r>
            <a:r>
              <a:rPr lang="pt-PT" sz="1100" b="1" dirty="0">
                <a:latin typeface="Arial Narrow" panose="020B0606020202030204" pitchFamily="34" charset="0"/>
              </a:rPr>
              <a:t> e duração de 1h45</a:t>
            </a:r>
            <a:r>
              <a:rPr lang="pt-PT" sz="1100" dirty="0">
                <a:latin typeface="Arial Narrow" panose="020B0606020202030204" pitchFamily="34" charset="0"/>
              </a:rPr>
              <a:t>, incluindo o período de debate</a:t>
            </a:r>
            <a:r>
              <a:rPr lang="pt-PT" sz="1100" dirty="0" smtClean="0">
                <a:latin typeface="Arial Narrow" panose="020B0606020202030204" pitchFamily="34" charset="0"/>
              </a:rPr>
              <a:t>.</a:t>
            </a:r>
          </a:p>
          <a:p>
            <a:pPr algn="just"/>
            <a:endParaRPr lang="pt-PT" sz="1100" dirty="0" smtClean="0">
              <a:latin typeface="Arial Narrow" panose="020B0606020202030204" pitchFamily="34" charset="0"/>
            </a:endParaRPr>
          </a:p>
          <a:p>
            <a:pPr algn="just"/>
            <a:r>
              <a:rPr lang="pt-PT" sz="1100" b="1" i="1" dirty="0" smtClean="0">
                <a:latin typeface="Arial Narrow" panose="020B0606020202030204" pitchFamily="34" charset="0"/>
              </a:rPr>
              <a:t>9.2.11. </a:t>
            </a:r>
            <a:r>
              <a:rPr lang="pt-PT" sz="1100" b="1" dirty="0">
                <a:latin typeface="Arial Narrow" panose="020B0606020202030204" pitchFamily="34" charset="0"/>
              </a:rPr>
              <a:t>Sequência </a:t>
            </a:r>
            <a:r>
              <a:rPr lang="pt-PT" sz="1100" b="1" dirty="0" smtClean="0">
                <a:latin typeface="Arial Narrow" panose="020B0606020202030204" pitchFamily="34" charset="0"/>
              </a:rPr>
              <a:t>10</a:t>
            </a:r>
            <a:r>
              <a:rPr lang="pt-PT" sz="1100" b="1" i="1" dirty="0" smtClean="0">
                <a:latin typeface="Arial Narrow" panose="020B0606020202030204" pitchFamily="34" charset="0"/>
              </a:rPr>
              <a:t>: </a:t>
            </a:r>
            <a:r>
              <a:rPr lang="pt-PT" sz="1100" b="1" i="1" dirty="0">
                <a:solidFill>
                  <a:schemeClr val="accent5">
                    <a:lumMod val="60000"/>
                    <a:lumOff val="40000"/>
                  </a:schemeClr>
                </a:solidFill>
                <a:latin typeface="Arial Narrow" panose="020B0606020202030204" pitchFamily="34" charset="0"/>
              </a:rPr>
              <a:t>Mesa Redonda de Integração e Debates</a:t>
            </a:r>
            <a:endParaRPr lang="pt-PT" sz="1100" b="1" dirty="0">
              <a:solidFill>
                <a:schemeClr val="accent5">
                  <a:lumMod val="60000"/>
                  <a:lumOff val="40000"/>
                </a:schemeClr>
              </a:solidFill>
              <a:latin typeface="Arial Narrow" panose="020B0606020202030204" pitchFamily="34" charset="0"/>
            </a:endParaRPr>
          </a:p>
          <a:p>
            <a:pPr algn="just">
              <a:lnSpc>
                <a:spcPts val="1200"/>
              </a:lnSpc>
              <a:defRPr lang="en-US"/>
            </a:pPr>
            <a:r>
              <a:rPr lang="pt-PT" sz="1100" dirty="0">
                <a:latin typeface="Arial Narrow" panose="020B0606020202030204" pitchFamily="34" charset="0"/>
              </a:rPr>
              <a:t>As intervenções na </a:t>
            </a:r>
            <a:r>
              <a:rPr lang="pt-PT" sz="1100" i="1" dirty="0">
                <a:latin typeface="Arial Narrow" panose="020B0606020202030204" pitchFamily="34" charset="0"/>
              </a:rPr>
              <a:t>«Mesa Redonda de Integração e Debates» </a:t>
            </a:r>
            <a:r>
              <a:rPr lang="pt-PT" sz="1100" dirty="0">
                <a:latin typeface="Arial Narrow" panose="020B0606020202030204" pitchFamily="34" charset="0"/>
              </a:rPr>
              <a:t>devem focar no uso de pó de rocha na agricultura e sua especificidade científicas e tecnológica. Entre essas especificidades científicas e tecnológicas, os intervenientes podem abordar: </a:t>
            </a:r>
          </a:p>
          <a:p>
            <a:pPr algn="just">
              <a:lnSpc>
                <a:spcPts val="800"/>
              </a:lnSpc>
              <a:defRPr lang="en-US"/>
            </a:pPr>
            <a:endParaRPr lang="pt-PT" sz="1100" dirty="0">
              <a:latin typeface="Arial Narrow" panose="020B0606020202030204" pitchFamily="34" charset="0"/>
            </a:endParaRPr>
          </a:p>
          <a:p>
            <a:pPr lvl="1" algn="just">
              <a:lnSpc>
                <a:spcPts val="1100"/>
              </a:lnSpc>
              <a:defRPr lang="en-US"/>
            </a:pPr>
            <a:r>
              <a:rPr lang="pt-PT" sz="1100" dirty="0">
                <a:latin typeface="Arial Narrow" panose="020B0606020202030204" pitchFamily="34" charset="0"/>
              </a:rPr>
              <a:t>a) Realidades actuais e históricas de uso de pó de rocha na fertilização de terras agrícolas; </a:t>
            </a:r>
            <a:r>
              <a:rPr lang="pt-PT" sz="1100" dirty="0" smtClean="0">
                <a:latin typeface="Arial Narrow" panose="020B0606020202030204" pitchFamily="34" charset="0"/>
              </a:rPr>
              <a:t>As </a:t>
            </a:r>
            <a:r>
              <a:rPr lang="pt-PT" sz="1100" dirty="0">
                <a:latin typeface="Arial Narrow" panose="020B0606020202030204" pitchFamily="34" charset="0"/>
              </a:rPr>
              <a:t>orientações gerais e tendências de políticas públicas, fatores científicos, tecnológicos e ambientais que sustentam os fundamentos de uso de pó de rocha na fertilização de solos agrícolas;</a:t>
            </a:r>
          </a:p>
          <a:p>
            <a:pPr algn="just">
              <a:lnSpc>
                <a:spcPts val="800"/>
              </a:lnSpc>
              <a:defRPr lang="en-US"/>
            </a:pPr>
            <a:endParaRPr lang="pt-PT" sz="1100" dirty="0">
              <a:latin typeface="Arial Narrow" panose="020B0606020202030204" pitchFamily="34" charset="0"/>
            </a:endParaRPr>
          </a:p>
          <a:p>
            <a:pPr lvl="1" algn="just">
              <a:lnSpc>
                <a:spcPts val="1100"/>
              </a:lnSpc>
              <a:defRPr lang="en-US"/>
            </a:pPr>
            <a:r>
              <a:rPr lang="pt-PT" sz="1100" dirty="0" smtClean="0">
                <a:latin typeface="Arial Narrow" panose="020B0606020202030204" pitchFamily="34" charset="0"/>
              </a:rPr>
              <a:t>b) </a:t>
            </a:r>
            <a:r>
              <a:rPr lang="pt-PT" sz="1100" dirty="0">
                <a:latin typeface="Arial Narrow" panose="020B0606020202030204" pitchFamily="34" charset="0"/>
              </a:rPr>
              <a:t>As diferentes categorias e tipos de nutrientes e que integram a composição química do basalto dando-lhe condições naturais de </a:t>
            </a:r>
            <a:r>
              <a:rPr lang="pt-PT" sz="1100" dirty="0" smtClean="0">
                <a:latin typeface="Arial Narrow" panose="020B0606020202030204" pitchFamily="34" charset="0"/>
              </a:rPr>
              <a:t>fertilizantes; As </a:t>
            </a:r>
            <a:r>
              <a:rPr lang="pt-PT" sz="1100" dirty="0">
                <a:latin typeface="Arial Narrow" panose="020B0606020202030204" pitchFamily="34" charset="0"/>
              </a:rPr>
              <a:t>políticas públicas de investigação científica e tecnológica, processo de legislação, regulamentação e controlo de uso de pó de basalto na agricultura; </a:t>
            </a:r>
          </a:p>
          <a:p>
            <a:pPr algn="just">
              <a:lnSpc>
                <a:spcPts val="800"/>
              </a:lnSpc>
              <a:defRPr lang="en-US"/>
            </a:pPr>
            <a:endParaRPr lang="pt-PT" sz="1100" dirty="0">
              <a:latin typeface="Arial Narrow" panose="020B0606020202030204" pitchFamily="34" charset="0"/>
            </a:endParaRPr>
          </a:p>
          <a:p>
            <a:pPr lvl="1" algn="just">
              <a:lnSpc>
                <a:spcPts val="1100"/>
              </a:lnSpc>
              <a:defRPr lang="en-US"/>
            </a:pPr>
            <a:r>
              <a:rPr lang="pt-PT" sz="1100" dirty="0" smtClean="0">
                <a:latin typeface="Arial Narrow" panose="020B0606020202030204" pitchFamily="34" charset="0"/>
              </a:rPr>
              <a:t>c) </a:t>
            </a:r>
            <a:r>
              <a:rPr lang="pt-PT" sz="1100" dirty="0">
                <a:latin typeface="Arial Narrow" panose="020B0606020202030204" pitchFamily="34" charset="0"/>
              </a:rPr>
              <a:t>Mecanismos e seus respectivos papéis e funções na formulação, implementação, controlo e monitorização da qualidade de alimentos produzidos com base no uso de pó de rocha na fertilização de solos </a:t>
            </a:r>
            <a:r>
              <a:rPr lang="pt-PT" sz="1100" dirty="0" smtClean="0">
                <a:latin typeface="Arial Narrow" panose="020B0606020202030204" pitchFamily="34" charset="0"/>
              </a:rPr>
              <a:t>agrícolas; As </a:t>
            </a:r>
            <a:r>
              <a:rPr lang="pt-PT" sz="1100" dirty="0">
                <a:latin typeface="Arial Narrow" panose="020B0606020202030204" pitchFamily="34" charset="0"/>
              </a:rPr>
              <a:t>relações entre o uso de pó de rocha na fertilização de solos agrícolas e a rentabilidade agrícola e qualidade dos alimentos produzidos;</a:t>
            </a:r>
          </a:p>
          <a:p>
            <a:pPr algn="just">
              <a:lnSpc>
                <a:spcPts val="800"/>
              </a:lnSpc>
              <a:defRPr lang="en-US"/>
            </a:pPr>
            <a:endParaRPr lang="pt-PT" sz="1100" dirty="0">
              <a:latin typeface="Arial Narrow" panose="020B0606020202030204" pitchFamily="34" charset="0"/>
            </a:endParaRPr>
          </a:p>
          <a:p>
            <a:pPr lvl="1" algn="just">
              <a:lnSpc>
                <a:spcPts val="1100"/>
              </a:lnSpc>
              <a:defRPr lang="en-US"/>
            </a:pPr>
            <a:r>
              <a:rPr lang="pt-PT" sz="1100" dirty="0" smtClean="0">
                <a:latin typeface="Arial Narrow" panose="020B0606020202030204" pitchFamily="34" charset="0"/>
              </a:rPr>
              <a:t>d) </a:t>
            </a:r>
            <a:r>
              <a:rPr lang="pt-PT" sz="1100" dirty="0">
                <a:latin typeface="Arial Narrow" panose="020B0606020202030204" pitchFamily="34" charset="0"/>
              </a:rPr>
              <a:t>Os tipos e qualidades de solos agrícola susceptíveis de beneficiar e potenciar a uso de pó de rocha da respectiva </a:t>
            </a:r>
            <a:r>
              <a:rPr lang="pt-PT" sz="1100" dirty="0" smtClean="0">
                <a:latin typeface="Arial Narrow" panose="020B0606020202030204" pitchFamily="34" charset="0"/>
              </a:rPr>
              <a:t>fertilização; As </a:t>
            </a:r>
            <a:r>
              <a:rPr lang="pt-PT" sz="1100" dirty="0">
                <a:latin typeface="Arial Narrow" panose="020B0606020202030204" pitchFamily="34" charset="0"/>
              </a:rPr>
              <a:t>tendências na evolução presente e futuro de uso de pó de rocha na agricultura;</a:t>
            </a:r>
          </a:p>
          <a:p>
            <a:pPr algn="just">
              <a:lnSpc>
                <a:spcPts val="800"/>
              </a:lnSpc>
              <a:defRPr lang="en-US"/>
            </a:pPr>
            <a:endParaRPr lang="pt-PT" sz="1100" dirty="0">
              <a:latin typeface="Arial Narrow" panose="020B0606020202030204" pitchFamily="34" charset="0"/>
            </a:endParaRPr>
          </a:p>
          <a:p>
            <a:pPr lvl="1" algn="just">
              <a:lnSpc>
                <a:spcPts val="1100"/>
              </a:lnSpc>
              <a:defRPr lang="en-US"/>
            </a:pPr>
            <a:r>
              <a:rPr lang="pt-PT" sz="1100" dirty="0" smtClean="0">
                <a:latin typeface="Arial Narrow" panose="020B0606020202030204" pitchFamily="34" charset="0"/>
              </a:rPr>
              <a:t>e) </a:t>
            </a:r>
            <a:r>
              <a:rPr lang="pt-PT" sz="1100" dirty="0">
                <a:latin typeface="Arial Narrow" panose="020B0606020202030204" pitchFamily="34" charset="0"/>
              </a:rPr>
              <a:t>A relação causa e efeito entre uso de pó de rocha na fertilização de solos agrícolas e seus efeitos na preservação do ambiente.</a:t>
            </a:r>
          </a:p>
          <a:p>
            <a:pPr algn="just">
              <a:lnSpc>
                <a:spcPts val="800"/>
              </a:lnSpc>
              <a:defRPr lang="en-US"/>
            </a:pPr>
            <a:endParaRPr lang="pt-PT" sz="1100" dirty="0">
              <a:latin typeface="Arial Narrow" panose="020B0606020202030204" pitchFamily="34" charset="0"/>
            </a:endParaRPr>
          </a:p>
          <a:p>
            <a:pPr algn="just">
              <a:lnSpc>
                <a:spcPts val="1100"/>
              </a:lnSpc>
              <a:defRPr lang="en-US"/>
            </a:pPr>
            <a:r>
              <a:rPr lang="pt-PT" sz="1100" dirty="0" smtClean="0">
                <a:latin typeface="Arial Narrow" panose="020B0606020202030204" pitchFamily="34" charset="0"/>
              </a:rPr>
              <a:t>Após </a:t>
            </a:r>
            <a:r>
              <a:rPr lang="pt-PT" sz="1100" dirty="0">
                <a:latin typeface="Arial Narrow" panose="020B0606020202030204" pitchFamily="34" charset="0"/>
              </a:rPr>
              <a:t>Intervenções dos especialistas em cada tema que faz parte do programa da «Mesa Redonda de Integração e Debates», abrirá um periodo de debates em que todos os presentes poderão intervir apresentando as suas visões, bem como confrontar os especialistas com questões estritamente relacionados com os Temas em Debates.</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3" name="TextBox 12"/>
          <p:cNvSpPr txBox="1"/>
          <p:nvPr/>
        </p:nvSpPr>
        <p:spPr>
          <a:xfrm>
            <a:off x="306239" y="62189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a:t>
            </a:r>
            <a:r>
              <a:rPr lang="pt-PT" sz="1200" i="1" dirty="0" smtClean="0">
                <a:solidFill>
                  <a:schemeClr val="accent5">
                    <a:lumMod val="75000"/>
                  </a:schemeClr>
                </a:solidFill>
                <a:latin typeface="Arial Narrow" panose="020B0606020202030204" pitchFamily="34" charset="0"/>
              </a:rPr>
              <a:t>.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Tree>
    <p:extLst>
      <p:ext uri="{BB962C8B-B14F-4D97-AF65-F5344CB8AC3E}">
        <p14:creationId xmlns:p14="http://schemas.microsoft.com/office/powerpoint/2010/main" val="4109376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242517"/>
            <a:ext cx="6120680" cy="6978834"/>
          </a:xfrm>
          <a:prstGeom prst="rect">
            <a:avLst/>
          </a:prstGeom>
          <a:noFill/>
        </p:spPr>
        <p:txBody>
          <a:bodyPr wrap="square" rtlCol="0">
            <a:spAutoFit/>
          </a:bodyPr>
          <a:lstStyle/>
          <a:p>
            <a:pPr>
              <a:lnSpc>
                <a:spcPts val="1200"/>
              </a:lnSpc>
            </a:pPr>
            <a:r>
              <a:rPr lang="pt-PT" sz="1100" b="1" i="1" dirty="0" smtClean="0">
                <a:latin typeface="Arial Narrow" panose="020B0606020202030204" pitchFamily="34" charset="0"/>
              </a:rPr>
              <a:t>9.2.12. </a:t>
            </a:r>
            <a:r>
              <a:rPr lang="pt-PT" sz="1100" b="1" dirty="0">
                <a:latin typeface="Arial Narrow" panose="020B0606020202030204" pitchFamily="34" charset="0"/>
              </a:rPr>
              <a:t>Sequência </a:t>
            </a:r>
            <a:r>
              <a:rPr lang="pt-PT" sz="1100" b="1" dirty="0" smtClean="0">
                <a:latin typeface="Arial Narrow" panose="020B0606020202030204" pitchFamily="34" charset="0"/>
              </a:rPr>
              <a:t>11</a:t>
            </a:r>
            <a:r>
              <a:rPr lang="pt-PT" sz="1100" b="1" i="1" dirty="0" smtClean="0">
                <a:latin typeface="Arial Narrow" panose="020B0606020202030204" pitchFamily="34" charset="0"/>
              </a:rPr>
              <a:t>: </a:t>
            </a:r>
            <a:r>
              <a:rPr lang="pt-PT" altLang="en-US" sz="1100" b="1" dirty="0" smtClean="0">
                <a:latin typeface="Arial Narrow" panose="020B0606020202030204" pitchFamily="34" charset="0"/>
                <a:cs typeface="Arial Narrow" panose="020B0606020202030204" pitchFamily="34" charset="0"/>
                <a:sym typeface="+mn-ea"/>
              </a:rPr>
              <a:t>Sessão de Encerramento e Comunicação</a:t>
            </a:r>
            <a:endParaRPr lang="pt-PT" altLang="en-US" sz="1100" b="1" dirty="0">
              <a:latin typeface="Arial Narrow" panose="020B0606020202030204" pitchFamily="34" charset="0"/>
              <a:cs typeface="Arial Narrow" panose="020B0606020202030204" pitchFamily="34" charset="0"/>
              <a:sym typeface="+mn-ea"/>
            </a:endParaRPr>
          </a:p>
          <a:p>
            <a:pPr>
              <a:lnSpc>
                <a:spcPts val="1200"/>
              </a:lnSpc>
            </a:pPr>
            <a:r>
              <a:rPr lang="pt-PT" altLang="en-US" sz="1100" dirty="0" smtClean="0">
                <a:latin typeface="Arial Narrow" panose="020B0606020202030204" pitchFamily="34" charset="0"/>
                <a:cs typeface="Arial Narrow" panose="020B0606020202030204" pitchFamily="34" charset="0"/>
                <a:sym typeface="+mn-ea"/>
              </a:rPr>
              <a:t>Durante esta sessão de encerramento, </a:t>
            </a:r>
            <a:r>
              <a:rPr lang="pt-PT" altLang="en-US" sz="1100" dirty="0">
                <a:latin typeface="Arial Narrow" panose="020B0606020202030204" pitchFamily="34" charset="0"/>
                <a:cs typeface="Arial Narrow" panose="020B0606020202030204" pitchFamily="34" charset="0"/>
                <a:sym typeface="+mn-ea"/>
              </a:rPr>
              <a:t>uma breve síntese das conclusões </a:t>
            </a:r>
            <a:r>
              <a:rPr lang="pt-PT" altLang="en-US" sz="1100" dirty="0" smtClean="0">
                <a:latin typeface="Arial Narrow" panose="020B0606020202030204" pitchFamily="34" charset="0"/>
                <a:cs typeface="Arial Narrow" panose="020B0606020202030204" pitchFamily="34" charset="0"/>
                <a:sym typeface="+mn-ea"/>
              </a:rPr>
              <a:t>da Conferência Internacional </a:t>
            </a:r>
            <a:r>
              <a:rPr lang="pt-PT" altLang="en-US" sz="1100" dirty="0" smtClean="0">
                <a:latin typeface="Arial Narrow" panose="020B0606020202030204" pitchFamily="34" charset="0"/>
                <a:cs typeface="Arial Narrow" panose="020B0606020202030204" pitchFamily="34" charset="0"/>
                <a:sym typeface="+mn-ea"/>
              </a:rPr>
              <a:t>será apresentado </a:t>
            </a:r>
            <a:r>
              <a:rPr lang="pt-PT" altLang="en-US" sz="1100" dirty="0">
                <a:latin typeface="Arial Narrow" panose="020B0606020202030204" pitchFamily="34" charset="0"/>
                <a:cs typeface="Arial Narrow" panose="020B0606020202030204" pitchFamily="34" charset="0"/>
                <a:sym typeface="+mn-ea"/>
              </a:rPr>
              <a:t>com comentários </a:t>
            </a:r>
            <a:r>
              <a:rPr lang="pt-PT" altLang="en-US" sz="1100" dirty="0" smtClean="0">
                <a:latin typeface="Arial Narrow" panose="020B0606020202030204" pitchFamily="34" charset="0"/>
                <a:cs typeface="Arial Narrow" panose="020B0606020202030204" pitchFamily="34" charset="0"/>
                <a:sym typeface="+mn-ea"/>
              </a:rPr>
              <a:t>e com uma alocução de cerimónia </a:t>
            </a:r>
            <a:r>
              <a:rPr lang="pt-PT" altLang="en-US" sz="1100" dirty="0">
                <a:latin typeface="Arial Narrow" panose="020B0606020202030204" pitchFamily="34" charset="0"/>
                <a:cs typeface="Arial Narrow" panose="020B0606020202030204" pitchFamily="34" charset="0"/>
                <a:sym typeface="+mn-ea"/>
              </a:rPr>
              <a:t>de encerramento</a:t>
            </a:r>
            <a:r>
              <a:rPr lang="pt-PT" altLang="en-US" sz="1100" dirty="0" smtClean="0">
                <a:latin typeface="Arial Narrow" panose="020B0606020202030204" pitchFamily="34" charset="0"/>
                <a:cs typeface="Arial Narrow" panose="020B0606020202030204" pitchFamily="34" charset="0"/>
                <a:sym typeface="+mn-ea"/>
              </a:rPr>
              <a:t>. </a:t>
            </a:r>
          </a:p>
          <a:p>
            <a:pPr>
              <a:lnSpc>
                <a:spcPts val="1200"/>
              </a:lnSpc>
            </a:pPr>
            <a:endParaRPr lang="pt-PT" altLang="en-US" sz="1100" dirty="0">
              <a:latin typeface="Arial Narrow" panose="020B0606020202030204" pitchFamily="34" charset="0"/>
              <a:cs typeface="Arial Narrow" panose="020B0606020202030204" pitchFamily="34" charset="0"/>
              <a:sym typeface="+mn-ea"/>
            </a:endParaRPr>
          </a:p>
          <a:p>
            <a:pPr>
              <a:lnSpc>
                <a:spcPts val="1200"/>
              </a:lnSpc>
            </a:pPr>
            <a:r>
              <a:rPr lang="pt-PT" altLang="en-US" sz="1100" dirty="0" smtClean="0">
                <a:latin typeface="Arial Narrow" panose="020B0606020202030204" pitchFamily="34" charset="0"/>
                <a:cs typeface="Arial Narrow" panose="020B0606020202030204" pitchFamily="34" charset="0"/>
                <a:sym typeface="+mn-ea"/>
              </a:rPr>
              <a:t>No final da Sessão haverá lugar uma conferência </a:t>
            </a:r>
            <a:r>
              <a:rPr lang="pt-PT" altLang="en-US" sz="1100" dirty="0">
                <a:latin typeface="Arial Narrow" panose="020B0606020202030204" pitchFamily="34" charset="0"/>
                <a:cs typeface="Arial Narrow" panose="020B0606020202030204" pitchFamily="34" charset="0"/>
                <a:sym typeface="+mn-ea"/>
              </a:rPr>
              <a:t>de imprensa </a:t>
            </a:r>
            <a:r>
              <a:rPr lang="pt-PT" altLang="en-US" sz="1100" dirty="0" smtClean="0">
                <a:latin typeface="Arial Narrow" panose="020B0606020202030204" pitchFamily="34" charset="0"/>
                <a:cs typeface="Arial Narrow" panose="020B0606020202030204" pitchFamily="34" charset="0"/>
                <a:sym typeface="+mn-ea"/>
              </a:rPr>
              <a:t>em que intervirão um representante das delegações externas e determinados participantes.</a:t>
            </a:r>
          </a:p>
          <a:p>
            <a:pPr>
              <a:lnSpc>
                <a:spcPts val="1200"/>
              </a:lnSpc>
            </a:pPr>
            <a:endParaRPr lang="pt-PT" altLang="en-US" sz="1100" dirty="0">
              <a:latin typeface="Arial Narrow" panose="020B0606020202030204" pitchFamily="34" charset="0"/>
              <a:cs typeface="Arial Narrow" panose="020B0606020202030204" pitchFamily="34" charset="0"/>
              <a:sym typeface="+mn-ea"/>
            </a:endParaRPr>
          </a:p>
          <a:p>
            <a:pPr>
              <a:lnSpc>
                <a:spcPts val="1200"/>
              </a:lnSpc>
            </a:pPr>
            <a:r>
              <a:rPr lang="pt-PT" sz="1100" b="1" i="1" dirty="0" smtClean="0">
                <a:latin typeface="Arial Narrow" panose="020B0606020202030204" pitchFamily="34" charset="0"/>
              </a:rPr>
              <a:t>9.2.13. </a:t>
            </a:r>
            <a:r>
              <a:rPr lang="pt-PT" sz="1100" b="1" dirty="0">
                <a:latin typeface="Arial Narrow" panose="020B0606020202030204" pitchFamily="34" charset="0"/>
              </a:rPr>
              <a:t>Sequência </a:t>
            </a:r>
            <a:r>
              <a:rPr lang="pt-PT" sz="1100" b="1" dirty="0" smtClean="0">
                <a:latin typeface="Arial Narrow" panose="020B0606020202030204" pitchFamily="34" charset="0"/>
              </a:rPr>
              <a:t>12</a:t>
            </a:r>
            <a:r>
              <a:rPr lang="pt-PT" sz="1100" b="1" i="1" dirty="0" smtClean="0">
                <a:latin typeface="Arial Narrow" panose="020B0606020202030204" pitchFamily="34" charset="0"/>
              </a:rPr>
              <a:t>: </a:t>
            </a:r>
            <a:r>
              <a:rPr lang="pt-PT" sz="1100" i="1" dirty="0">
                <a:solidFill>
                  <a:srgbClr val="00B4B2"/>
                </a:solidFill>
                <a:latin typeface="Arial Narrow" panose="020B0606020202030204" pitchFamily="34" charset="0"/>
                <a:sym typeface="+mn-ea"/>
              </a:rPr>
              <a:t>Jantar de Boas Vindas </a:t>
            </a:r>
            <a:endParaRPr lang="pt-PT" sz="1100" i="1" dirty="0" smtClean="0">
              <a:solidFill>
                <a:srgbClr val="00B4B2"/>
              </a:solidFill>
              <a:latin typeface="Arial Narrow" panose="020B0606020202030204" pitchFamily="34" charset="0"/>
              <a:sym typeface="+mn-ea"/>
            </a:endParaRPr>
          </a:p>
          <a:p>
            <a:pPr>
              <a:lnSpc>
                <a:spcPts val="1200"/>
              </a:lnSpc>
            </a:pPr>
            <a:r>
              <a:rPr lang="pt-PT" altLang="en-US" sz="1100" dirty="0" smtClean="0">
                <a:latin typeface="Arial Narrow" panose="020B0606020202030204" pitchFamily="34" charset="0"/>
                <a:cs typeface="Arial Narrow" panose="020B0606020202030204" pitchFamily="34" charset="0"/>
                <a:sym typeface="+mn-ea"/>
              </a:rPr>
              <a:t>No dia 16 de Março terá lugar um </a:t>
            </a:r>
            <a:r>
              <a:rPr lang="pt-PT" sz="1100" i="1" dirty="0" smtClean="0">
                <a:solidFill>
                  <a:srgbClr val="00B4B2"/>
                </a:solidFill>
                <a:latin typeface="Arial Narrow" panose="020B0606020202030204" pitchFamily="34" charset="0"/>
                <a:sym typeface="+mn-ea"/>
              </a:rPr>
              <a:t>Jantar </a:t>
            </a:r>
            <a:r>
              <a:rPr lang="pt-PT" sz="1100" i="1" dirty="0">
                <a:solidFill>
                  <a:srgbClr val="00B4B2"/>
                </a:solidFill>
                <a:latin typeface="Arial Narrow" panose="020B0606020202030204" pitchFamily="34" charset="0"/>
                <a:sym typeface="+mn-ea"/>
              </a:rPr>
              <a:t>de Boas Vindas</a:t>
            </a:r>
            <a:r>
              <a:rPr lang="pt-PT" altLang="en-US" sz="1100" dirty="0" smtClean="0">
                <a:latin typeface="Arial Narrow" panose="020B0606020202030204" pitchFamily="34" charset="0"/>
                <a:cs typeface="Arial Narrow" panose="020B0606020202030204" pitchFamily="34" charset="0"/>
                <a:sym typeface="+mn-ea"/>
              </a:rPr>
              <a:t> </a:t>
            </a:r>
            <a:r>
              <a:rPr lang="pt-PT" altLang="en-US" sz="1100" dirty="0" smtClean="0">
                <a:latin typeface="Arial Narrow" panose="020B0606020202030204" pitchFamily="34" charset="0"/>
                <a:cs typeface="Arial Narrow" panose="020B0606020202030204" pitchFamily="34" charset="0"/>
                <a:sym typeface="+mn-ea"/>
              </a:rPr>
              <a:t>com a participação de todos os participantes no evento e convidados a nível de instituições nacionais e internacionais presentes em Cabo Verde assim como individualidades.</a:t>
            </a:r>
          </a:p>
          <a:p>
            <a:pPr algn="just">
              <a:lnSpc>
                <a:spcPts val="1200"/>
              </a:lnSpc>
            </a:pPr>
            <a:endParaRPr lang="pt-PT" altLang="en-US" sz="1100" dirty="0">
              <a:latin typeface="Arial Narrow" panose="020B0606020202030204" pitchFamily="34" charset="0"/>
              <a:cs typeface="Arial Narrow" panose="020B0606020202030204" pitchFamily="34" charset="0"/>
              <a:sym typeface="+mn-ea"/>
            </a:endParaRPr>
          </a:p>
          <a:p>
            <a:pPr algn="just">
              <a:lnSpc>
                <a:spcPts val="1200"/>
              </a:lnSpc>
            </a:pPr>
            <a:r>
              <a:rPr lang="pt-PT" altLang="en-US" sz="1100" dirty="0" smtClean="0">
                <a:latin typeface="Arial Narrow" panose="020B0606020202030204" pitchFamily="34" charset="0"/>
                <a:cs typeface="Arial Narrow" panose="020B0606020202030204" pitchFamily="34" charset="0"/>
                <a:sym typeface="+mn-ea"/>
              </a:rPr>
              <a:t>Esta sequência permitirá uma socialização entre todos os presentes como permitirá estabelecemento de </a:t>
            </a:r>
            <a:r>
              <a:rPr lang="pt-PT" altLang="en-US" sz="1100" dirty="0" smtClean="0">
                <a:latin typeface="Arial Narrow" panose="020B0606020202030204" pitchFamily="34" charset="0"/>
                <a:cs typeface="Arial Narrow" panose="020B0606020202030204" pitchFamily="34" charset="0"/>
                <a:sym typeface="+mn-ea"/>
              </a:rPr>
              <a:t>redes entre os investigadores e participantes que </a:t>
            </a:r>
            <a:r>
              <a:rPr lang="pt-PT" altLang="en-US" sz="1100" dirty="0" smtClean="0">
                <a:latin typeface="Arial Narrow" panose="020B0606020202030204" pitchFamily="34" charset="0"/>
                <a:cs typeface="Arial Narrow" panose="020B0606020202030204" pitchFamily="34" charset="0"/>
                <a:sym typeface="+mn-ea"/>
              </a:rPr>
              <a:t>vigorará pós o evento.</a:t>
            </a:r>
          </a:p>
          <a:p>
            <a:pPr algn="just">
              <a:lnSpc>
                <a:spcPts val="1200"/>
              </a:lnSpc>
            </a:pPr>
            <a:endParaRPr lang="pt-PT" altLang="en-US" sz="1100" dirty="0" smtClean="0">
              <a:latin typeface="Arial Narrow" panose="020B0606020202030204" pitchFamily="34" charset="0"/>
              <a:cs typeface="Arial Narrow" panose="020B0606020202030204" pitchFamily="34" charset="0"/>
              <a:sym typeface="+mn-ea"/>
            </a:endParaRPr>
          </a:p>
          <a:p>
            <a:pPr algn="just">
              <a:lnSpc>
                <a:spcPts val="1200"/>
              </a:lnSpc>
            </a:pPr>
            <a:r>
              <a:rPr lang="pt-PT" sz="1100" b="1" i="1" dirty="0" smtClean="0">
                <a:latin typeface="Arial Narrow" panose="020B0606020202030204" pitchFamily="34" charset="0"/>
              </a:rPr>
              <a:t>9.2.14. </a:t>
            </a:r>
            <a:r>
              <a:rPr lang="pt-BR" sz="1100" i="1" dirty="0">
                <a:latin typeface="Arial Narrow" panose="020B0606020202030204" pitchFamily="34" charset="0"/>
              </a:rPr>
              <a:t>Mesa Redonda de Integração e Debates </a:t>
            </a:r>
            <a:endParaRPr lang="pt-BR" sz="1100" i="1" dirty="0" smtClean="0">
              <a:latin typeface="Arial Narrow" panose="020B0606020202030204" pitchFamily="34" charset="0"/>
            </a:endParaRPr>
          </a:p>
          <a:p>
            <a:pPr algn="just">
              <a:lnSpc>
                <a:spcPts val="1200"/>
              </a:lnSpc>
            </a:pPr>
            <a:r>
              <a:rPr lang="pt-PT" altLang="en-US" sz="1100" dirty="0" smtClean="0">
                <a:latin typeface="Arial Narrow" panose="020B0606020202030204" pitchFamily="34" charset="0"/>
                <a:ea typeface="Century Gothic" panose="020B0502020202020204" pitchFamily="2" charset="0"/>
                <a:cs typeface="Century Gothic" panose="020B0502020202020204" pitchFamily="2" charset="0"/>
                <a:sym typeface="+mn-ea"/>
              </a:rPr>
              <a:t>As </a:t>
            </a:r>
            <a:r>
              <a:rPr lang="pt-PT" altLang="en-US" sz="1100" dirty="0">
                <a:latin typeface="Arial Narrow" panose="020B0606020202030204" pitchFamily="34" charset="0"/>
                <a:ea typeface="Century Gothic" panose="020B0502020202020204" pitchFamily="2" charset="0"/>
                <a:cs typeface="Century Gothic" panose="020B0502020202020204" pitchFamily="2" charset="0"/>
                <a:sym typeface="+mn-ea"/>
              </a:rPr>
              <a:t>rochas basálticas possuem composição rica em elementos químicos que são nutrientes para às plantas, o que a torna apta para utilização na agricultura, melhorando a fertilidade dos solos, protegendo o ambiente, aumentando a rentabilidade agrícola e melhorando substancialmente a qualidade dos alimentos produzidos.</a:t>
            </a:r>
            <a:r>
              <a:rPr lang="pt-PT" altLang="en-US" sz="1100" dirty="0">
                <a:solidFill>
                  <a:srgbClr val="FF0000"/>
                </a:solidFill>
                <a:latin typeface="Arial Narrow" panose="020B0606020202030204" pitchFamily="34" charset="0"/>
                <a:ea typeface="Century Gothic" panose="020B0502020202020204" pitchFamily="2" charset="0"/>
                <a:cs typeface="Century Gothic" panose="020B0502020202020204" pitchFamily="2" charset="0"/>
                <a:sym typeface="+mn-ea"/>
              </a:rPr>
              <a:t> </a:t>
            </a:r>
          </a:p>
          <a:p>
            <a:pPr algn="just">
              <a:lnSpc>
                <a:spcPts val="1100"/>
              </a:lnSpc>
            </a:pPr>
            <a:endParaRPr lang="pt-PT" sz="1100" dirty="0">
              <a:latin typeface="Arial Narrow" panose="020B0606020202030204" pitchFamily="34" charset="0"/>
            </a:endParaRPr>
          </a:p>
          <a:p>
            <a:pPr algn="just">
              <a:lnSpc>
                <a:spcPts val="1100"/>
              </a:lnSpc>
            </a:pPr>
            <a:r>
              <a:rPr lang="pt-BR" sz="1100" dirty="0">
                <a:latin typeface="Arial Narrow" panose="020B0606020202030204" pitchFamily="34" charset="0"/>
              </a:rPr>
              <a:t>O uso de pós de rocha para fertilizar os solos é uma técnica milenar (civilizações incas e egípcias já se socorriam do uso de sub-produtos de rochas para fertilização de solos), que foi sendo deixada de lado, pela ampliação do uso e da oferta dos fertilizantes solúveis. Porém, os preços ascendentes desses produtos têm deixado um numero crescente de agricultores sem opção para fertilizar os solos e, assim, garantir produções compatíveis com seus esforços e investimentos realizados. A evolução tecnológica das últimas décadas permitem a produção de pó de rochas para uso na agricultura a um custo compatível  com o poder de compra da generalidade da população. </a:t>
            </a:r>
          </a:p>
          <a:p>
            <a:pPr algn="just">
              <a:lnSpc>
                <a:spcPts val="1100"/>
              </a:lnSpc>
            </a:pPr>
            <a:endParaRPr lang="pt-BR" sz="1100" dirty="0">
              <a:latin typeface="Arial Narrow" panose="020B0606020202030204" pitchFamily="34" charset="0"/>
            </a:endParaRPr>
          </a:p>
          <a:p>
            <a:pPr algn="just">
              <a:lnSpc>
                <a:spcPts val="1100"/>
              </a:lnSpc>
            </a:pPr>
            <a:r>
              <a:rPr lang="pt-BR" sz="1100" dirty="0">
                <a:latin typeface="Arial Narrow" panose="020B0606020202030204" pitchFamily="34" charset="0"/>
              </a:rPr>
              <a:t>É neste contexto que terá lugar uma </a:t>
            </a:r>
            <a:r>
              <a:rPr lang="pt-BR" sz="1100" i="1" dirty="0">
                <a:latin typeface="Arial Narrow" panose="020B0606020202030204" pitchFamily="34" charset="0"/>
              </a:rPr>
              <a:t>«Mesa Redonda de Integração e Debates</a:t>
            </a:r>
            <a:r>
              <a:rPr lang="pt-BR" sz="1100" i="1" dirty="0" smtClean="0">
                <a:latin typeface="Arial Narrow" panose="020B0606020202030204" pitchFamily="34" charset="0"/>
              </a:rPr>
              <a:t>» no dia 16 de Março, </a:t>
            </a:r>
            <a:r>
              <a:rPr lang="pt-BR" sz="1100" dirty="0">
                <a:latin typeface="Arial Narrow" panose="020B0606020202030204" pitchFamily="34" charset="0"/>
              </a:rPr>
              <a:t>reunindo alguns dos mais proeminentes investigadores internacionais no domínio de uso de pó de rocha para a fertilização de solos agrícolas. Tomarão igualmente parte, nesta Mesa Redonda: profissionais dos sectores de agricultura; da protecção ambiental; da nutrição; universitários; investigadores; gestores Municipais e decisores nacionais e internacionais de políticas de Desenvolvimento</a:t>
            </a:r>
            <a:r>
              <a:rPr lang="pt-BR" sz="1100" dirty="0" smtClean="0">
                <a:latin typeface="Arial Narrow" panose="020B0606020202030204" pitchFamily="34" charset="0"/>
              </a:rPr>
              <a:t>.</a:t>
            </a:r>
          </a:p>
          <a:p>
            <a:pPr algn="just">
              <a:lnSpc>
                <a:spcPts val="1100"/>
              </a:lnSpc>
            </a:pPr>
            <a:endParaRPr lang="pt-BR"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10. </a:t>
            </a:r>
            <a:r>
              <a:rPr lang="pt-PT" sz="1100" b="1" i="1" dirty="0">
                <a:latin typeface="Arial Narrow" panose="020B0606020202030204" pitchFamily="34" charset="0"/>
              </a:rPr>
              <a:t>Local e datas</a:t>
            </a:r>
          </a:p>
          <a:p>
            <a:pPr algn="just">
              <a:lnSpc>
                <a:spcPts val="1200"/>
              </a:lnSpc>
            </a:pPr>
            <a:r>
              <a:rPr lang="pt-PT" sz="1100" dirty="0" smtClean="0">
                <a:latin typeface="Arial Narrow" panose="020B0606020202030204" pitchFamily="34" charset="0"/>
              </a:rPr>
              <a:t>A Conferência Internacional terá </a:t>
            </a:r>
            <a:r>
              <a:rPr lang="pt-PT" sz="1100" dirty="0">
                <a:latin typeface="Arial Narrow" panose="020B0606020202030204" pitchFamily="34" charset="0"/>
              </a:rPr>
              <a:t>lugar em Cabo Verde, cidade da Praia, no Salão Nobre de Assembleia Nacional, de </a:t>
            </a:r>
            <a:r>
              <a:rPr lang="pt-PT" sz="1100" dirty="0" smtClean="0">
                <a:latin typeface="Arial Narrow" panose="020B0606020202030204" pitchFamily="34" charset="0"/>
              </a:rPr>
              <a:t>14 </a:t>
            </a:r>
            <a:r>
              <a:rPr lang="pt-PT" sz="1100" dirty="0">
                <a:latin typeface="Arial Narrow" panose="020B0606020202030204" pitchFamily="34" charset="0"/>
              </a:rPr>
              <a:t>a </a:t>
            </a:r>
            <a:r>
              <a:rPr lang="pt-PT" sz="1100" dirty="0" smtClean="0">
                <a:latin typeface="Arial Narrow" panose="020B0606020202030204" pitchFamily="34" charset="0"/>
              </a:rPr>
              <a:t>16 </a:t>
            </a:r>
            <a:r>
              <a:rPr lang="pt-PT" sz="1100" dirty="0">
                <a:latin typeface="Arial Narrow" panose="020B0606020202030204" pitchFamily="34" charset="0"/>
              </a:rPr>
              <a:t>de Março de 2022. O programa do dia </a:t>
            </a:r>
            <a:r>
              <a:rPr lang="pt-PT" sz="1100" dirty="0" smtClean="0">
                <a:latin typeface="Arial Narrow" panose="020B0606020202030204" pitchFamily="34" charset="0"/>
              </a:rPr>
              <a:t>16 </a:t>
            </a:r>
            <a:r>
              <a:rPr lang="pt-PT" sz="1100" dirty="0">
                <a:latin typeface="Arial Narrow" panose="020B0606020202030204" pitchFamily="34" charset="0"/>
              </a:rPr>
              <a:t>de Março consiste numa </a:t>
            </a:r>
            <a:r>
              <a:rPr lang="pt-BR" sz="1100" i="1" dirty="0">
                <a:latin typeface="Arial Narrow" panose="020B0606020202030204" pitchFamily="34" charset="0"/>
              </a:rPr>
              <a:t>Mesa Redonda de Integração e </a:t>
            </a:r>
            <a:r>
              <a:rPr lang="pt-BR" sz="1100" i="1" dirty="0" smtClean="0">
                <a:latin typeface="Arial Narrow" panose="020B0606020202030204" pitchFamily="34" charset="0"/>
              </a:rPr>
              <a:t>Debates. </a:t>
            </a:r>
          </a:p>
          <a:p>
            <a:pPr algn="just">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11. </a:t>
            </a:r>
            <a:r>
              <a:rPr lang="pt-PT" sz="1100" b="1" i="1" dirty="0">
                <a:latin typeface="Arial Narrow" panose="020B0606020202030204" pitchFamily="34" charset="0"/>
              </a:rPr>
              <a:t>Línguas de Trabalho</a:t>
            </a:r>
          </a:p>
          <a:p>
            <a:pPr>
              <a:lnSpc>
                <a:spcPts val="1200"/>
              </a:lnSpc>
            </a:pPr>
            <a:r>
              <a:rPr lang="pt-PT" sz="1100" i="1" dirty="0">
                <a:latin typeface="Arial Narrow" panose="020B0606020202030204" pitchFamily="34" charset="0"/>
              </a:rPr>
              <a:t>Serão utilizadas três idiomas de trabalho: francês, inglês e português</a:t>
            </a:r>
            <a:r>
              <a:rPr lang="pt-PT" sz="1100" i="1" dirty="0" smtClean="0">
                <a:latin typeface="Arial Narrow" panose="020B0606020202030204" pitchFamily="34" charset="0"/>
              </a:rPr>
              <a:t>.</a:t>
            </a:r>
          </a:p>
          <a:p>
            <a:pPr>
              <a:lnSpc>
                <a:spcPts val="1200"/>
              </a:lnSpc>
            </a:pPr>
            <a:endParaRPr lang="pt-PT" sz="1100" i="1" dirty="0">
              <a:latin typeface="Arial Narrow" panose="020B0606020202030204" pitchFamily="34" charset="0"/>
            </a:endParaRPr>
          </a:p>
          <a:p>
            <a:pPr>
              <a:lnSpc>
                <a:spcPts val="1200"/>
              </a:lnSpc>
            </a:pPr>
            <a:r>
              <a:rPr lang="pt-PT" sz="1100" b="1" i="1" dirty="0" smtClean="0">
                <a:latin typeface="Arial Narrow" panose="020B0606020202030204" pitchFamily="34" charset="0"/>
              </a:rPr>
              <a:t>12. </a:t>
            </a:r>
            <a:r>
              <a:rPr lang="pt-PT" sz="1100" b="1" i="1" dirty="0">
                <a:latin typeface="Arial Narrow" panose="020B0606020202030204" pitchFamily="34" charset="0"/>
              </a:rPr>
              <a:t>Comunicações</a:t>
            </a:r>
          </a:p>
          <a:p>
            <a:pPr>
              <a:lnSpc>
                <a:spcPts val="1200"/>
              </a:lnSpc>
            </a:pPr>
            <a:r>
              <a:rPr lang="pt-PT" sz="1100" i="1" dirty="0">
                <a:latin typeface="Arial Narrow" panose="020B0606020202030204" pitchFamily="34" charset="0"/>
              </a:rPr>
              <a:t>As comunicações serão feitas por especialistas nacionais, regionais e internacionais, individualmente ou em nome da instituição que representam.</a:t>
            </a:r>
          </a:p>
          <a:p>
            <a:pPr>
              <a:lnSpc>
                <a:spcPts val="1200"/>
              </a:lnSpc>
            </a:pPr>
            <a:r>
              <a:rPr lang="pt-PT" sz="1100" i="1" dirty="0" smtClean="0">
                <a:latin typeface="Arial Narrow" panose="020B0606020202030204" pitchFamily="34" charset="0"/>
              </a:rPr>
              <a:t> </a:t>
            </a:r>
            <a:endParaRPr lang="pt-PT" sz="1100" i="1" dirty="0">
              <a:latin typeface="Arial Narrow" panose="020B0606020202030204" pitchFamily="34" charset="0"/>
            </a:endParaRPr>
          </a:p>
          <a:p>
            <a:pPr algn="just">
              <a:lnSpc>
                <a:spcPts val="1100"/>
              </a:lnSpc>
            </a:pPr>
            <a:endParaRPr lang="pt-BR" sz="1100" dirty="0">
              <a:latin typeface="Arial Narrow" panose="020B0606020202030204" pitchFamily="34" charset="0"/>
            </a:endParaRPr>
          </a:p>
          <a:p>
            <a:pPr algn="just">
              <a:lnSpc>
                <a:spcPts val="1200"/>
              </a:lnSpc>
            </a:pPr>
            <a:endParaRPr lang="pt-PT" sz="1100" dirty="0" smtClean="0">
              <a:latin typeface="Arial Narrow" panose="020B0606020202030204" pitchFamily="34" charset="0"/>
              <a:sym typeface="+mn-e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3" name="TextBox 12"/>
          <p:cNvSpPr txBox="1"/>
          <p:nvPr/>
        </p:nvSpPr>
        <p:spPr>
          <a:xfrm>
            <a:off x="306239" y="825709"/>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gn="just">
              <a:lnSpc>
                <a:spcPts val="1200"/>
              </a:lnSpc>
              <a:defRPr lang="en-US"/>
            </a:pPr>
            <a:r>
              <a:rPr lang="pt-PT" sz="1200" i="1" dirty="0" smtClean="0">
                <a:solidFill>
                  <a:schemeClr val="accent5">
                    <a:lumMod val="75000"/>
                  </a:schemeClr>
                </a:solidFill>
                <a:latin typeface="Arial Narrow" panose="020B0606020202030204" pitchFamily="34" charset="0"/>
              </a:rPr>
              <a:t>9</a:t>
            </a:r>
            <a:r>
              <a:rPr lang="pt-PT" sz="1200" i="1" dirty="0" smtClean="0">
                <a:solidFill>
                  <a:schemeClr val="accent5">
                    <a:lumMod val="75000"/>
                  </a:schemeClr>
                </a:solidFill>
                <a:latin typeface="Arial Narrow" panose="020B0606020202030204" pitchFamily="34" charset="0"/>
              </a:rPr>
              <a:t>. </a:t>
            </a:r>
            <a:r>
              <a:rPr lang="pt-PT" sz="1200" i="1" dirty="0" smtClean="0">
                <a:solidFill>
                  <a:schemeClr val="accent5">
                    <a:lumMod val="75000"/>
                  </a:schemeClr>
                </a:solidFill>
                <a:latin typeface="Arial Narrow" panose="020B0606020202030204" pitchFamily="34" charset="0"/>
                <a:cs typeface="Times New Roman" panose="02020603050405020304" pitchFamily="1" charset="0"/>
                <a:sym typeface="+mn-ea"/>
              </a:rPr>
              <a:t>ORGANIZAÇÃO DA CONFERÊNCIA iNTERNACIONAL</a:t>
            </a:r>
            <a:endParaRPr lang="pt-PT" sz="1200" i="1" dirty="0">
              <a:solidFill>
                <a:schemeClr val="accent5">
                  <a:lumMod val="75000"/>
                </a:schemeClr>
              </a:solidFill>
              <a:latin typeface="Arial Narrow" panose="020B0606020202030204" pitchFamily="34" charset="0"/>
              <a:cs typeface="Times New Roman" panose="02020603050405020304" pitchFamily="1" charset="0"/>
              <a:sym typeface="+mn-ea"/>
            </a:endParaRPr>
          </a:p>
        </p:txBody>
      </p:sp>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239" y="1165562"/>
            <a:ext cx="6120680" cy="7145546"/>
          </a:xfrm>
          <a:prstGeom prst="rect">
            <a:avLst/>
          </a:prstGeom>
          <a:noFill/>
        </p:spPr>
        <p:txBody>
          <a:bodyPr wrap="square" rtlCol="0">
            <a:spAutoFit/>
          </a:bodyPr>
          <a:lstStyle/>
          <a:p>
            <a:pPr>
              <a:lnSpc>
                <a:spcPts val="1100"/>
              </a:lnSpc>
            </a:pPr>
            <a:r>
              <a:rPr lang="pt-PT" sz="1100" b="1" i="1" dirty="0" smtClean="0">
                <a:latin typeface="Arial Narrow" panose="020B0606020202030204" pitchFamily="34" charset="0"/>
              </a:rPr>
              <a:t>13. </a:t>
            </a:r>
            <a:r>
              <a:rPr lang="pt-PT" sz="1100" b="1" i="1" dirty="0">
                <a:latin typeface="Arial Narrow" panose="020B0606020202030204" pitchFamily="34" charset="0"/>
              </a:rPr>
              <a:t>I</a:t>
            </a:r>
            <a:r>
              <a:rPr lang="pt-PT" sz="1100" b="1" i="1" dirty="0" smtClean="0">
                <a:latin typeface="Arial Narrow" panose="020B0606020202030204" pitchFamily="34" charset="0"/>
              </a:rPr>
              <a:t>nscrição </a:t>
            </a:r>
          </a:p>
          <a:p>
            <a:pPr>
              <a:lnSpc>
                <a:spcPts val="1100"/>
              </a:lnSpc>
            </a:pPr>
            <a:r>
              <a:rPr lang="pt-PT" sz="1100" b="1" dirty="0" smtClean="0">
                <a:latin typeface="Arial Narrow" panose="020B0606020202030204" pitchFamily="34" charset="0"/>
              </a:rPr>
              <a:t>13.1</a:t>
            </a:r>
            <a:r>
              <a:rPr lang="pt-PT" sz="1100" dirty="0" smtClean="0">
                <a:latin typeface="Arial Narrow" panose="020B0606020202030204" pitchFamily="34" charset="0"/>
              </a:rPr>
              <a:t> </a:t>
            </a:r>
            <a:r>
              <a:rPr lang="pt-PT" sz="1100" dirty="0" smtClean="0">
                <a:latin typeface="Arial Narrow" panose="020B0606020202030204" pitchFamily="34" charset="0"/>
              </a:rPr>
              <a:t>Um formulário de registro está disponível. Deve ser preenchido por qualquer pessoa convidada ou participante </a:t>
            </a:r>
            <a:r>
              <a:rPr lang="pt-PT" sz="1100" dirty="0">
                <a:latin typeface="Arial Narrow" panose="020B0606020202030204" pitchFamily="34" charset="0"/>
              </a:rPr>
              <a:t>e remetê-la via email: </a:t>
            </a:r>
            <a:r>
              <a:rPr lang="pt-PT" sz="1100" dirty="0" smtClean="0">
                <a:latin typeface="Arial Narrow" panose="020B0606020202030204" pitchFamily="34" charset="0"/>
              </a:rPr>
              <a:t>events@basaltconference.com /  helpdesk@basaltconference.com </a:t>
            </a:r>
          </a:p>
          <a:p>
            <a:pPr>
              <a:lnSpc>
                <a:spcPts val="1100"/>
              </a:lnSpc>
            </a:pPr>
            <a:endParaRPr lang="pt-PT" sz="1100" dirty="0" smtClean="0">
              <a:latin typeface="Arial Narrow" panose="020B0606020202030204" pitchFamily="34" charset="0"/>
            </a:endParaRPr>
          </a:p>
          <a:p>
            <a:pPr>
              <a:lnSpc>
                <a:spcPts val="1100"/>
              </a:lnSpc>
            </a:pPr>
            <a:r>
              <a:rPr lang="pt-PT" sz="1100" b="1" dirty="0" smtClean="0">
                <a:latin typeface="Arial Narrow" panose="020B0606020202030204" pitchFamily="34" charset="0"/>
              </a:rPr>
              <a:t>13.2</a:t>
            </a:r>
            <a:r>
              <a:rPr lang="pt-PT" sz="1100" dirty="0" smtClean="0">
                <a:latin typeface="Arial Narrow" panose="020B0606020202030204" pitchFamily="34" charset="0"/>
              </a:rPr>
              <a:t> </a:t>
            </a:r>
            <a:r>
              <a:rPr lang="pt-PT" sz="1100" dirty="0" smtClean="0">
                <a:latin typeface="Arial Narrow" panose="020B0606020202030204" pitchFamily="34" charset="0"/>
              </a:rPr>
              <a:t>Os formulários de inscrição podem ser descarregados da website </a:t>
            </a:r>
            <a:r>
              <a:rPr lang="pt-PT" sz="1100" dirty="0" smtClean="0">
                <a:latin typeface="Arial Narrow" panose="020B0606020202030204" pitchFamily="34" charset="0"/>
              </a:rPr>
              <a:t>seguinte: </a:t>
            </a:r>
            <a:r>
              <a:rPr lang="pt-PT" sz="1100" dirty="0" smtClean="0">
                <a:latin typeface="Arial Narrow" panose="020B0606020202030204" pitchFamily="34" charset="0"/>
              </a:rPr>
              <a:t>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www.basaltconference.com/e/form/.</a:t>
            </a:r>
            <a:endParaRPr lang="pt-PT" sz="1100" dirty="0" smtClean="0">
              <a:latin typeface="Arial Narrow" panose="020B0606020202030204" pitchFamily="34" charset="0"/>
            </a:endParaRPr>
          </a:p>
          <a:p>
            <a:pPr>
              <a:lnSpc>
                <a:spcPts val="1100"/>
              </a:lnSpc>
            </a:pPr>
            <a:endParaRPr lang="pt-PT" sz="1100" i="1" dirty="0" smtClean="0">
              <a:latin typeface="Arial Narrow" panose="020B0606020202030204" pitchFamily="34" charset="0"/>
            </a:endParaRPr>
          </a:p>
          <a:p>
            <a:pPr>
              <a:lnSpc>
                <a:spcPts val="1100"/>
              </a:lnSpc>
            </a:pPr>
            <a:r>
              <a:rPr lang="pt-PT" sz="1100" b="1" dirty="0" smtClean="0">
                <a:latin typeface="Arial Narrow" panose="020B0606020202030204" pitchFamily="34" charset="0"/>
              </a:rPr>
              <a:t>13.3</a:t>
            </a:r>
            <a:r>
              <a:rPr lang="pt-PT" sz="1100" dirty="0" smtClean="0">
                <a:latin typeface="Arial Narrow" panose="020B0606020202030204" pitchFamily="34" charset="0"/>
              </a:rPr>
              <a:t> </a:t>
            </a:r>
            <a:r>
              <a:rPr lang="pt-PT" sz="1100" i="1" dirty="0" smtClean="0">
                <a:latin typeface="Arial Narrow" panose="020B0606020202030204" pitchFamily="34" charset="0"/>
              </a:rPr>
              <a:t>As inscrições poderão ser feitas online igualmente no website: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www.basaltconference.com/register/form/.</a:t>
            </a:r>
            <a:endParaRPr lang="pt-PT" sz="1100" dirty="0">
              <a:latin typeface="Arial Narrow" panose="020B0606020202030204" pitchFamily="34" charset="0"/>
            </a:endParaRPr>
          </a:p>
          <a:p>
            <a:pPr>
              <a:lnSpc>
                <a:spcPts val="1100"/>
              </a:lnSpc>
            </a:pPr>
            <a:endParaRPr lang="pt-PT" sz="1100" i="1" dirty="0" smtClean="0">
              <a:latin typeface="Arial Narrow" panose="020B0606020202030204" pitchFamily="34" charset="0"/>
            </a:endParaRPr>
          </a:p>
          <a:p>
            <a:pPr>
              <a:lnSpc>
                <a:spcPts val="1100"/>
              </a:lnSpc>
            </a:pPr>
            <a:r>
              <a:rPr lang="pt-PT" sz="1100" b="1" dirty="0" smtClean="0">
                <a:latin typeface="Arial Narrow" panose="020B0606020202030204" pitchFamily="34" charset="0"/>
              </a:rPr>
              <a:t>13.4 </a:t>
            </a:r>
            <a:r>
              <a:rPr lang="pt-PT" sz="1100" i="1" dirty="0" smtClean="0">
                <a:latin typeface="Arial Narrow" panose="020B0606020202030204" pitchFamily="34" charset="0"/>
              </a:rPr>
              <a:t>As condições de participação encontram-se especificadas no referido website.</a:t>
            </a: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13.5</a:t>
            </a:r>
            <a:r>
              <a:rPr lang="pt-PT" sz="1100" dirty="0" smtClean="0">
                <a:latin typeface="Arial Narrow" panose="020B0606020202030204" pitchFamily="34" charset="0"/>
              </a:rPr>
              <a:t>  </a:t>
            </a:r>
            <a:r>
              <a:rPr lang="pt-PT" sz="1100" dirty="0" smtClean="0">
                <a:latin typeface="Arial Narrow" panose="020B0606020202030204" pitchFamily="34" charset="0"/>
              </a:rPr>
              <a:t>Para </a:t>
            </a:r>
            <a:r>
              <a:rPr lang="pt-PT" sz="1100" dirty="0">
                <a:latin typeface="Arial Narrow" panose="020B0606020202030204" pitchFamily="34" charset="0"/>
              </a:rPr>
              <a:t>cada grupo de 10 participantes no evento </a:t>
            </a:r>
            <a:r>
              <a:rPr lang="pt-PT" sz="1100" dirty="0" smtClean="0">
                <a:latin typeface="Arial Narrow" panose="020B0606020202030204" pitchFamily="34" charset="0"/>
              </a:rPr>
              <a:t>a organização assume os custos de participação com o décimo primeiro elemento.</a:t>
            </a:r>
          </a:p>
          <a:p>
            <a:pPr>
              <a:lnSpc>
                <a:spcPts val="1100"/>
              </a:lnSpc>
            </a:pP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13.6</a:t>
            </a:r>
            <a:r>
              <a:rPr lang="pt-PT" sz="1100" dirty="0" smtClean="0">
                <a:latin typeface="Arial Narrow" panose="020B0606020202030204" pitchFamily="34" charset="0"/>
              </a:rPr>
              <a:t> </a:t>
            </a:r>
            <a:r>
              <a:rPr lang="pt-PT" sz="1100" dirty="0" smtClean="0">
                <a:latin typeface="Arial Narrow" panose="020B0606020202030204" pitchFamily="34" charset="0"/>
              </a:rPr>
              <a:t>Para </a:t>
            </a:r>
            <a:r>
              <a:rPr lang="pt-PT" sz="1100" dirty="0">
                <a:latin typeface="Arial Narrow" panose="020B0606020202030204" pitchFamily="34" charset="0"/>
              </a:rPr>
              <a:t>cada grupo de 25 participantes </a:t>
            </a:r>
            <a:r>
              <a:rPr lang="pt-PT" sz="1100" dirty="0" smtClean="0">
                <a:latin typeface="Arial Narrow" panose="020B0606020202030204" pitchFamily="34" charset="0"/>
              </a:rPr>
              <a:t>a organização assume o custo de participação para dois (2) elementos adicionais. </a:t>
            </a:r>
          </a:p>
          <a:p>
            <a:pPr>
              <a:lnSpc>
                <a:spcPts val="1100"/>
              </a:lnSpc>
            </a:pPr>
            <a:endParaRPr lang="pt-PT" sz="1100" i="1" dirty="0">
              <a:latin typeface="Arial Narrow" panose="020B0606020202030204" pitchFamily="34" charset="0"/>
            </a:endParaRPr>
          </a:p>
          <a:p>
            <a:pPr>
              <a:lnSpc>
                <a:spcPts val="1100"/>
              </a:lnSpc>
            </a:pPr>
            <a:r>
              <a:rPr lang="pt-PT" altLang="pt-PT" sz="1100" b="1" dirty="0" smtClean="0">
                <a:latin typeface="Arial Narrow" pitchFamily="34" charset="0"/>
              </a:rPr>
              <a:t>13.7 </a:t>
            </a:r>
            <a:r>
              <a:rPr lang="pt-PT" altLang="pt-PT" sz="1100" b="1" dirty="0" smtClean="0">
                <a:latin typeface="Arial Narrow" pitchFamily="34" charset="0"/>
              </a:rPr>
              <a:t>Transferência de inscrição </a:t>
            </a:r>
          </a:p>
          <a:p>
            <a:pPr algn="just">
              <a:lnSpc>
                <a:spcPts val="1100"/>
              </a:lnSpc>
            </a:pPr>
            <a:r>
              <a:rPr lang="pt-PT" altLang="pt-PT" sz="1100" dirty="0" smtClean="0">
                <a:latin typeface="Arial Narrow" pitchFamily="34" charset="0"/>
              </a:rPr>
              <a:t>Um participante devidamente inscrito, se confrontado com a impossibilidade de participar no evento, poderá transferir a sua inscrição a terceiro. Para tal, o participante substituto deverá ser cabalmente identificado e aceitar as mesmas condições do substituído.</a:t>
            </a:r>
          </a:p>
          <a:p>
            <a:pPr>
              <a:lnSpc>
                <a:spcPts val="1100"/>
              </a:lnSpc>
            </a:pPr>
            <a:endParaRPr lang="pt-PT" sz="1100" i="1" dirty="0" smtClean="0">
              <a:latin typeface="Arial Narrow" pitchFamily="34" charset="0"/>
            </a:endParaRPr>
          </a:p>
          <a:p>
            <a:pPr>
              <a:lnSpc>
                <a:spcPts val="1100"/>
              </a:lnSpc>
            </a:pPr>
            <a:r>
              <a:rPr lang="pt-PT" sz="1100" b="1" i="1" dirty="0" smtClean="0">
                <a:latin typeface="Arial Narrow" pitchFamily="34" charset="0"/>
              </a:rPr>
              <a:t>14. Grupos e </a:t>
            </a:r>
            <a:r>
              <a:rPr lang="pt-PT" sz="1100" b="1" dirty="0" smtClean="0">
                <a:latin typeface="Arial Narrow" pitchFamily="34" charset="0"/>
              </a:rPr>
              <a:t>D</a:t>
            </a:r>
            <a:r>
              <a:rPr lang="pt-PT" altLang="pt-PT" sz="1100" b="1" dirty="0" smtClean="0">
                <a:latin typeface="Arial Narrow" pitchFamily="34" charset="0"/>
              </a:rPr>
              <a:t>elegações Oficiais </a:t>
            </a:r>
            <a:endParaRPr lang="pt-PT" sz="1100" b="1" i="1" dirty="0" smtClean="0">
              <a:latin typeface="Arial Narrow" pitchFamily="34" charset="0"/>
            </a:endParaRPr>
          </a:p>
          <a:p>
            <a:pPr algn="just">
              <a:lnSpc>
                <a:spcPts val="1100"/>
              </a:lnSpc>
            </a:pPr>
            <a:r>
              <a:rPr lang="pt-PT" altLang="pt-PT" sz="1100" dirty="0" smtClean="0">
                <a:latin typeface="Arial Narrow" pitchFamily="34" charset="0"/>
              </a:rPr>
              <a:t>Para </a:t>
            </a:r>
            <a:r>
              <a:rPr lang="pt-PT" altLang="pt-PT" sz="1100" dirty="0" smtClean="0">
                <a:latin typeface="Arial Narrow" pitchFamily="34" charset="0"/>
              </a:rPr>
              <a:t>grupos (mínimo 10 Pax), delegações oficiais ou entidades Governamentais, a Organização deverá ser contactada para tratamento específico.</a:t>
            </a:r>
          </a:p>
          <a:p>
            <a:pPr>
              <a:lnSpc>
                <a:spcPts val="1100"/>
              </a:lnSpc>
            </a:pPr>
            <a:endParaRPr lang="pt-PT" sz="1100" i="1" dirty="0">
              <a:latin typeface="Arial Narrow" panose="020B0606020202030204" pitchFamily="34" charset="0"/>
            </a:endParaRPr>
          </a:p>
          <a:p>
            <a:pPr>
              <a:lnSpc>
                <a:spcPts val="1100"/>
              </a:lnSpc>
            </a:pPr>
            <a:r>
              <a:rPr lang="pt-PT" altLang="pt-PT" sz="1100" b="1" dirty="0" smtClean="0">
                <a:latin typeface="Arial Narrow" pitchFamily="34" charset="0"/>
              </a:rPr>
              <a:t>15. </a:t>
            </a:r>
            <a:r>
              <a:rPr lang="pt-PT" altLang="pt-PT" sz="1100" b="1" dirty="0" smtClean="0">
                <a:latin typeface="Arial Narrow" pitchFamily="34" charset="0"/>
              </a:rPr>
              <a:t>Vistos</a:t>
            </a:r>
          </a:p>
          <a:p>
            <a:pPr algn="just">
              <a:lnSpc>
                <a:spcPts val="1100"/>
              </a:lnSpc>
            </a:pPr>
            <a:r>
              <a:rPr lang="pt-PT" altLang="pt-PT" sz="1100" dirty="0" smtClean="0">
                <a:latin typeface="Arial Narrow" pitchFamily="34" charset="0"/>
              </a:rPr>
              <a:t>O pedido de visto, para os participantes que dele precisa, é feito através de uma plataforma disponibilizada na internet </a:t>
            </a:r>
            <a:r>
              <a:rPr lang="pt-PT" altLang="pt-PT" sz="1100" i="1" dirty="0" smtClean="0">
                <a:latin typeface="Arial Narrow" pitchFamily="34" charset="0"/>
              </a:rPr>
              <a:t>(www.ease.gov.cv). </a:t>
            </a:r>
            <a:r>
              <a:rPr lang="pt-PT" altLang="pt-PT" sz="1100" dirty="0" smtClean="0">
                <a:latin typeface="Arial Narrow" pitchFamily="34" charset="0"/>
              </a:rPr>
              <a:t>Excepcionalmente, pode ser solicitado nas embaixadas, postos consulares ou à chegada no território nacional, Cabo Verde, mediante pagamento de sobretaxa. O custo do Visto é pago diretamente às autoridades competentes: cerca de € 30,00. Se necessário, a Organização pode auxiliar os participantes nos procedimentos para obtenção de vistos</a:t>
            </a:r>
            <a:r>
              <a:rPr lang="pt-PT" altLang="pt-PT" sz="1100" dirty="0" smtClean="0">
                <a:latin typeface="Arial Narrow" pitchFamily="34" charset="0"/>
              </a:rPr>
              <a:t>.</a:t>
            </a:r>
          </a:p>
          <a:p>
            <a:pPr algn="just">
              <a:lnSpc>
                <a:spcPts val="1100"/>
              </a:lnSpc>
            </a:pPr>
            <a:endParaRPr lang="pt-PT" sz="1100" i="1" dirty="0">
              <a:latin typeface="Arial Narrow" pitchFamily="34" charset="0"/>
            </a:endParaRPr>
          </a:p>
          <a:p>
            <a:pPr>
              <a:lnSpc>
                <a:spcPts val="1100"/>
              </a:lnSpc>
            </a:pPr>
            <a:r>
              <a:rPr lang="pt-PT" altLang="pt-PT" sz="1100" b="1" dirty="0" smtClean="0">
                <a:latin typeface="Arial Narrow" pitchFamily="34" charset="0"/>
              </a:rPr>
              <a:t>16. </a:t>
            </a:r>
            <a:r>
              <a:rPr lang="pt-PT" altLang="pt-PT" sz="1100" b="1" dirty="0">
                <a:latin typeface="Arial Narrow" pitchFamily="34" charset="0"/>
              </a:rPr>
              <a:t>Serviços de </a:t>
            </a:r>
            <a:r>
              <a:rPr lang="pt-PT" altLang="pt-PT" sz="1100" b="1" dirty="0" smtClean="0">
                <a:latin typeface="Arial Narrow" pitchFamily="34" charset="0"/>
              </a:rPr>
              <a:t>Protocolo</a:t>
            </a:r>
          </a:p>
          <a:p>
            <a:pPr>
              <a:lnSpc>
                <a:spcPts val="1100"/>
              </a:lnSpc>
            </a:pPr>
            <a:r>
              <a:rPr lang="pt-PT" altLang="pt-PT" sz="1100" dirty="0" smtClean="0">
                <a:latin typeface="Arial Narrow" pitchFamily="34" charset="0"/>
              </a:rPr>
              <a:t>Os serviços de Protocolo aos participantes serão assegurados pela Escola de Hotelaria e Turismo de Cabo Verde </a:t>
            </a:r>
            <a:r>
              <a:rPr lang="pt-PT" altLang="pt-PT" sz="1100" dirty="0">
                <a:latin typeface="Arial Narrow" pitchFamily="34" charset="0"/>
              </a:rPr>
              <a:t>(https://www.ehtcv.edu.cv/). Para as delegações oficiais a Organização comunicará em devido tempo caso por caso os procedimentos.</a:t>
            </a:r>
            <a:endParaRPr lang="pt-PT" altLang="pt-PT" sz="1100" dirty="0" smtClean="0">
              <a:latin typeface="Arial Narrow" pitchFamily="34" charset="0"/>
            </a:endParaRPr>
          </a:p>
          <a:p>
            <a:pPr>
              <a:lnSpc>
                <a:spcPts val="1100"/>
              </a:lnSpc>
            </a:pPr>
            <a:endParaRPr lang="pt-PT" altLang="pt-PT" sz="1100" dirty="0">
              <a:latin typeface="Arial Narrow" pitchFamily="34" charset="0"/>
            </a:endParaRPr>
          </a:p>
          <a:p>
            <a:pPr algn="just">
              <a:lnSpc>
                <a:spcPts val="1100"/>
              </a:lnSpc>
            </a:pPr>
            <a:r>
              <a:rPr lang="pt-PT" sz="1100" dirty="0">
                <a:latin typeface="Arial Narrow" panose="020B0606020202030204" pitchFamily="34" charset="0"/>
              </a:rPr>
              <a:t>À chegada ao aeroporto, em Cabo Verde, os participantes encontrarão uma equipa habilitada e preparada para apoiar no cumprimento de todas as formalidades necessárias e capaz de desenvolver comunicação em três idiomas: Português; Francês e Inglês, nomeadamente:</a:t>
            </a:r>
          </a:p>
          <a:p>
            <a:pPr marL="182563" algn="just">
              <a:lnSpc>
                <a:spcPts val="1100"/>
              </a:lnSpc>
            </a:pPr>
            <a:r>
              <a:rPr lang="pt-PT" altLang="pt-PT" sz="1100" b="1" dirty="0" smtClean="0">
                <a:latin typeface="Arial Narrow" pitchFamily="34" charset="0"/>
              </a:rPr>
              <a:t>16.1 </a:t>
            </a:r>
            <a:r>
              <a:rPr lang="pt-PT" sz="1100" dirty="0">
                <a:latin typeface="Arial Narrow" panose="020B0606020202030204" pitchFamily="34" charset="0"/>
              </a:rPr>
              <a:t>Protocolo no aeroporto para acolhimento das delegações no aeroporto e transferência para o hotel;</a:t>
            </a:r>
            <a:endParaRPr lang="pt-PT" sz="1100" i="1" dirty="0">
              <a:latin typeface="Arial Narrow" panose="020B0606020202030204" pitchFamily="34" charset="0"/>
            </a:endParaRPr>
          </a:p>
          <a:p>
            <a:pPr marL="182563" algn="just">
              <a:lnSpc>
                <a:spcPts val="1100"/>
              </a:lnSpc>
            </a:pPr>
            <a:r>
              <a:rPr lang="pt-PT" altLang="pt-PT" sz="1100" b="1" dirty="0" smtClean="0">
                <a:latin typeface="Arial Narrow" pitchFamily="34" charset="0"/>
              </a:rPr>
              <a:t>16.2 </a:t>
            </a:r>
            <a:r>
              <a:rPr lang="pt-PT" sz="1100" dirty="0">
                <a:latin typeface="Arial Narrow" panose="020B0606020202030204" pitchFamily="34" charset="0"/>
              </a:rPr>
              <a:t>Protocolo durante todos os dias do evento para registo dos participantes e apoio no evento</a:t>
            </a:r>
            <a:r>
              <a:rPr lang="pt-PT" sz="1100" dirty="0" smtClean="0">
                <a:latin typeface="Arial Narrow" panose="020B0606020202030204" pitchFamily="34" charset="0"/>
              </a:rPr>
              <a:t>.</a:t>
            </a:r>
          </a:p>
          <a:p>
            <a:pPr marL="182563" algn="just">
              <a:lnSpc>
                <a:spcPts val="1100"/>
              </a:lnSpc>
            </a:pPr>
            <a:endParaRPr lang="pt-PT" sz="1100" i="1" dirty="0">
              <a:latin typeface="Arial Narrow" panose="020B0606020202030204" pitchFamily="34" charset="0"/>
            </a:endParaRPr>
          </a:p>
          <a:p>
            <a:pPr algn="just">
              <a:lnSpc>
                <a:spcPts val="1100"/>
              </a:lnSpc>
            </a:pPr>
            <a:r>
              <a:rPr lang="pt-PT" altLang="pt-PT" sz="1100" b="1" dirty="0" smtClean="0">
                <a:latin typeface="Arial Narrow" pitchFamily="34" charset="0"/>
              </a:rPr>
              <a:t>17. </a:t>
            </a:r>
            <a:r>
              <a:rPr lang="pt-PT" altLang="pt-PT" sz="1100" b="1" dirty="0">
                <a:latin typeface="Arial Narrow" pitchFamily="34" charset="0"/>
              </a:rPr>
              <a:t>Tranferes </a:t>
            </a:r>
          </a:p>
          <a:p>
            <a:pPr algn="just">
              <a:lnSpc>
                <a:spcPts val="1100"/>
              </a:lnSpc>
            </a:pPr>
            <a:r>
              <a:rPr lang="pt-PT" altLang="pt-PT" sz="1100" b="1" dirty="0" smtClean="0">
                <a:latin typeface="Arial Narrow" pitchFamily="34" charset="0"/>
              </a:rPr>
              <a:t>17.1 </a:t>
            </a:r>
            <a:r>
              <a:rPr lang="pt-PT" sz="1100" dirty="0">
                <a:latin typeface="Arial Narrow" panose="020B0606020202030204" pitchFamily="34" charset="0"/>
              </a:rPr>
              <a:t>Os participantes ao chegarem Cabo Verde têm assegurados os meios de transporte nos percursos Aeroporto / local de alojamento / Aeroporto.</a:t>
            </a:r>
            <a:endParaRPr lang="pt-PT" altLang="pt-PT" sz="1100" dirty="0">
              <a:latin typeface="Arial Narrow" pitchFamily="34" charset="0"/>
            </a:endParaRPr>
          </a:p>
          <a:p>
            <a:pPr algn="just">
              <a:lnSpc>
                <a:spcPts val="1100"/>
              </a:lnSpc>
            </a:pPr>
            <a:endParaRPr lang="pt-PT" altLang="pt-PT" sz="1100" dirty="0">
              <a:latin typeface="Arial Narrow" pitchFamily="34" charset="0"/>
            </a:endParaRPr>
          </a:p>
          <a:p>
            <a:pPr algn="just">
              <a:lnSpc>
                <a:spcPts val="1100"/>
              </a:lnSpc>
            </a:pPr>
            <a:r>
              <a:rPr lang="pt-PT" altLang="pt-PT" sz="1100" b="1" dirty="0" smtClean="0">
                <a:latin typeface="Arial Narrow" pitchFamily="34" charset="0"/>
              </a:rPr>
              <a:t>17.2 </a:t>
            </a:r>
            <a:r>
              <a:rPr lang="pt-PT" sz="1100" dirty="0">
                <a:latin typeface="Arial Narrow" panose="020B0606020202030204" pitchFamily="34" charset="0"/>
              </a:rPr>
              <a:t>Os participantes têm assegurados os meios de transporte nos percursos local de alojamento / local do evento / local de </a:t>
            </a:r>
            <a:r>
              <a:rPr lang="pt-PT" sz="1100" dirty="0" smtClean="0">
                <a:latin typeface="Arial Narrow" panose="020B0606020202030204" pitchFamily="34" charset="0"/>
              </a:rPr>
              <a:t>alojamento.</a:t>
            </a:r>
            <a:endParaRPr lang="pt-PT" altLang="pt-PT" sz="1100" dirty="0">
              <a:latin typeface="Arial Narrow"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106649"/>
            <a:ext cx="2677325"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06239" y="67523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1191647"/>
            <a:ext cx="5687581" cy="6891630"/>
          </a:xfrm>
          <a:prstGeom prst="rect">
            <a:avLst/>
          </a:prstGeom>
        </p:spPr>
        <p:txBody>
          <a:bodyPr wrap="square">
            <a:spAutoFit/>
          </a:bodyPr>
          <a:lstStyle/>
          <a:p>
            <a:pPr algn="just">
              <a:lnSpc>
                <a:spcPts val="1100"/>
              </a:lnSpc>
            </a:pPr>
            <a:r>
              <a:rPr lang="pt-PT" altLang="pt-PT" sz="1100" b="1" dirty="0" smtClean="0">
                <a:latin typeface="Arial Narrow" pitchFamily="34" charset="0"/>
              </a:rPr>
              <a:t>18.0 </a:t>
            </a:r>
            <a:r>
              <a:rPr lang="pt-PT" altLang="pt-PT" sz="1100" b="1" dirty="0" smtClean="0">
                <a:latin typeface="Arial Narrow" pitchFamily="34" charset="0"/>
              </a:rPr>
              <a:t>Alojamento</a:t>
            </a:r>
          </a:p>
          <a:p>
            <a:pPr algn="just">
              <a:lnSpc>
                <a:spcPts val="1100"/>
              </a:lnSpc>
            </a:pPr>
            <a:r>
              <a:rPr lang="pt-PT" sz="1100" dirty="0">
                <a:latin typeface="Arial Narrow" panose="020B0606020202030204" pitchFamily="34" charset="0"/>
              </a:rPr>
              <a:t>A diversidade e qualidade das unidades </a:t>
            </a:r>
            <a:r>
              <a:rPr lang="pt-PT" sz="1100" dirty="0" smtClean="0">
                <a:latin typeface="Arial Narrow" panose="020B0606020202030204" pitchFamily="34" charset="0"/>
              </a:rPr>
              <a:t>de alojamento disponíveis </a:t>
            </a:r>
            <a:r>
              <a:rPr lang="pt-PT" sz="1100" dirty="0">
                <a:latin typeface="Arial Narrow" panose="020B0606020202030204" pitchFamily="34" charset="0"/>
              </a:rPr>
              <a:t>e </a:t>
            </a:r>
            <a:r>
              <a:rPr lang="pt-PT" sz="1100" dirty="0" smtClean="0">
                <a:latin typeface="Arial Narrow" panose="020B0606020202030204" pitchFamily="34" charset="0"/>
              </a:rPr>
              <a:t>as condições acolhedoras  e hospitaleiras, proporcionam aos participantes uma agradável estadias </a:t>
            </a:r>
            <a:r>
              <a:rPr lang="pt-PT" sz="1100" dirty="0">
                <a:latin typeface="Arial Narrow" panose="020B0606020202030204" pitchFamily="34" charset="0"/>
              </a:rPr>
              <a:t>dos </a:t>
            </a:r>
            <a:r>
              <a:rPr lang="pt-PT" sz="1100" dirty="0" smtClean="0">
                <a:latin typeface="Arial Narrow" panose="020B0606020202030204" pitchFamily="34" charset="0"/>
              </a:rPr>
              <a:t>participantes no evento. </a:t>
            </a:r>
            <a:r>
              <a:rPr lang="pt-PT" altLang="pt-PT" sz="1100" dirty="0" smtClean="0">
                <a:latin typeface="Arial Narrow" pitchFamily="34" charset="0"/>
              </a:rPr>
              <a:t>São disponibilizados alojamentos, em hotéis e em apartamentos particulares, para os participantes que assim o desejar, tanto em Cabo Verde como nos países de trânsito em viagem de ida a Cabo Verde e de regresso.</a:t>
            </a:r>
          </a:p>
          <a:p>
            <a:pPr algn="just">
              <a:lnSpc>
                <a:spcPts val="11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18.1</a:t>
            </a:r>
            <a:r>
              <a:rPr lang="pt-PT" sz="1100" dirty="0" smtClean="0">
                <a:latin typeface="Arial Narrow" panose="020B0606020202030204" pitchFamily="34" charset="0"/>
              </a:rPr>
              <a:t> </a:t>
            </a:r>
            <a:r>
              <a:rPr lang="pt-PT" sz="1100" dirty="0">
                <a:latin typeface="Arial Narrow" panose="020B0606020202030204" pitchFamily="34" charset="0"/>
              </a:rPr>
              <a:t>Um formulário de </a:t>
            </a:r>
            <a:r>
              <a:rPr lang="pt-PT" sz="1100" dirty="0" smtClean="0">
                <a:latin typeface="Arial Narrow" panose="020B0606020202030204" pitchFamily="34" charset="0"/>
              </a:rPr>
              <a:t>reserva </a:t>
            </a:r>
            <a:r>
              <a:rPr lang="pt-PT" sz="1100" dirty="0">
                <a:latin typeface="Arial Narrow" panose="020B0606020202030204" pitchFamily="34" charset="0"/>
              </a:rPr>
              <a:t>está </a:t>
            </a:r>
            <a:r>
              <a:rPr lang="pt-PT" sz="1100" dirty="0" smtClean="0">
                <a:latin typeface="Arial Narrow" panose="020B0606020202030204" pitchFamily="34" charset="0"/>
              </a:rPr>
              <a:t>disponível </a:t>
            </a:r>
            <a:r>
              <a:rPr lang="pt-PT" sz="1100" dirty="0">
                <a:latin typeface="Arial Narrow" panose="020B0606020202030204" pitchFamily="34" charset="0"/>
              </a:rPr>
              <a:t>d</a:t>
            </a:r>
            <a:r>
              <a:rPr lang="pt-PT" sz="1100" dirty="0" smtClean="0">
                <a:latin typeface="Arial Narrow" panose="020B0606020202030204" pitchFamily="34" charset="0"/>
              </a:rPr>
              <a:t>eve </a:t>
            </a:r>
            <a:r>
              <a:rPr lang="pt-PT" sz="1100" dirty="0">
                <a:latin typeface="Arial Narrow" panose="020B0606020202030204" pitchFamily="34" charset="0"/>
              </a:rPr>
              <a:t>ser preenchido </a:t>
            </a:r>
            <a:r>
              <a:rPr lang="pt-PT" sz="1100" dirty="0" smtClean="0">
                <a:latin typeface="Arial Narrow" panose="020B0606020202030204" pitchFamily="34" charset="0"/>
              </a:rPr>
              <a:t>pelos participantes interessados. </a:t>
            </a:r>
            <a:endParaRPr lang="pt-PT" sz="1100" dirty="0">
              <a:latin typeface="Arial Narrow" panose="020B0606020202030204" pitchFamily="34" charset="0"/>
            </a:endParaRPr>
          </a:p>
          <a:p>
            <a:pPr>
              <a:lnSpc>
                <a:spcPts val="1100"/>
              </a:lnSpc>
            </a:pP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18.2</a:t>
            </a:r>
            <a:r>
              <a:rPr lang="pt-PT" sz="1100" dirty="0" smtClean="0">
                <a:latin typeface="Arial Narrow" panose="020B0606020202030204" pitchFamily="34" charset="0"/>
              </a:rPr>
              <a:t> </a:t>
            </a:r>
            <a:r>
              <a:rPr lang="pt-PT" sz="1100" dirty="0">
                <a:latin typeface="Arial Narrow" panose="020B0606020202030204" pitchFamily="34" charset="0"/>
              </a:rPr>
              <a:t>Os formulários de </a:t>
            </a:r>
            <a:r>
              <a:rPr lang="pt-PT" sz="1100" dirty="0" smtClean="0">
                <a:latin typeface="Arial Narrow" panose="020B0606020202030204" pitchFamily="34" charset="0"/>
              </a:rPr>
              <a:t>reserva podem </a:t>
            </a:r>
            <a:r>
              <a:rPr lang="pt-PT" sz="1100" dirty="0">
                <a:latin typeface="Arial Narrow" panose="020B0606020202030204" pitchFamily="34" charset="0"/>
              </a:rPr>
              <a:t>ser </a:t>
            </a:r>
            <a:r>
              <a:rPr lang="pt-PT" sz="1100" dirty="0" smtClean="0">
                <a:latin typeface="Arial Narrow" panose="020B0606020202030204" pitchFamily="34" charset="0"/>
              </a:rPr>
              <a:t>descarregados </a:t>
            </a:r>
            <a:r>
              <a:rPr lang="pt-PT" sz="1100" dirty="0">
                <a:latin typeface="Arial Narrow" panose="020B0606020202030204" pitchFamily="34" charset="0"/>
              </a:rPr>
              <a:t>da wesite seguinte: </a:t>
            </a:r>
            <a:r>
              <a:rPr lang="pt-PT" sz="1100" dirty="0">
                <a:latin typeface="Arial Narrow" panose="020B0606020202030204" pitchFamily="34" charset="0"/>
              </a:rPr>
              <a:t>https://www.basaltconference.com/register/hotels/form</a:t>
            </a:r>
            <a:r>
              <a:rPr lang="pt-PT" sz="1100" dirty="0" smtClean="0">
                <a:latin typeface="Arial Narrow" panose="020B0606020202030204" pitchFamily="34" charset="0"/>
              </a:rPr>
              <a:t>/</a:t>
            </a: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18.3</a:t>
            </a:r>
            <a:r>
              <a:rPr lang="pt-PT" sz="1100" dirty="0" smtClean="0">
                <a:latin typeface="Arial Narrow" panose="020B0606020202030204" pitchFamily="34" charset="0"/>
              </a:rPr>
              <a:t> </a:t>
            </a:r>
            <a:r>
              <a:rPr lang="pt-PT" sz="1100" dirty="0">
                <a:latin typeface="Arial Narrow" panose="020B0606020202030204" pitchFamily="34" charset="0"/>
              </a:rPr>
              <a:t>As </a:t>
            </a:r>
            <a:r>
              <a:rPr lang="pt-PT" sz="1100" dirty="0" smtClean="0">
                <a:latin typeface="Arial Narrow" panose="020B0606020202030204" pitchFamily="34" charset="0"/>
              </a:rPr>
              <a:t>reservas </a:t>
            </a:r>
            <a:r>
              <a:rPr lang="pt-PT" sz="1100" dirty="0">
                <a:latin typeface="Arial Narrow" panose="020B0606020202030204" pitchFamily="34" charset="0"/>
              </a:rPr>
              <a:t>poderão ser </a:t>
            </a:r>
            <a:r>
              <a:rPr lang="pt-PT" sz="1100" dirty="0" smtClean="0">
                <a:latin typeface="Arial Narrow" panose="020B0606020202030204" pitchFamily="34" charset="0"/>
              </a:rPr>
              <a:t>feitas,  igualmente, online no </a:t>
            </a:r>
            <a:r>
              <a:rPr lang="pt-PT" sz="1100" dirty="0">
                <a:latin typeface="Arial Narrow" panose="020B0606020202030204" pitchFamily="34" charset="0"/>
              </a:rPr>
              <a:t>website: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www.basaltconference.com/register/hotels/online/</a:t>
            </a:r>
            <a:endParaRPr lang="pt-PT" sz="1100" dirty="0">
              <a:latin typeface="Arial Narrow" panose="020B0606020202030204" pitchFamily="34" charset="0"/>
            </a:endParaRP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18.4 </a:t>
            </a:r>
            <a:r>
              <a:rPr lang="pt-PT" sz="1100" dirty="0">
                <a:latin typeface="Arial Narrow" panose="020B0606020202030204" pitchFamily="34" charset="0"/>
              </a:rPr>
              <a:t>As condições de </a:t>
            </a:r>
            <a:r>
              <a:rPr lang="pt-PT" sz="1100" dirty="0" smtClean="0">
                <a:latin typeface="Arial Narrow" panose="020B0606020202030204" pitchFamily="34" charset="0"/>
              </a:rPr>
              <a:t>reservas </a:t>
            </a:r>
            <a:r>
              <a:rPr lang="pt-PT" sz="1100" dirty="0">
                <a:latin typeface="Arial Narrow" panose="020B0606020202030204" pitchFamily="34" charset="0"/>
              </a:rPr>
              <a:t>encontram-se especificadas no referido website.</a:t>
            </a:r>
          </a:p>
          <a:p>
            <a:pPr algn="just">
              <a:lnSpc>
                <a:spcPts val="1100"/>
              </a:lnSpc>
            </a:pPr>
            <a:endParaRPr lang="pt-PT" altLang="pt-PT" sz="1100" dirty="0" smtClean="0">
              <a:latin typeface="Arial Narrow" pitchFamily="34" charset="0"/>
            </a:endParaRPr>
          </a:p>
          <a:p>
            <a:pPr algn="just">
              <a:lnSpc>
                <a:spcPts val="1100"/>
              </a:lnSpc>
            </a:pPr>
            <a:r>
              <a:rPr lang="pt-PT" altLang="pt-PT" sz="1100" b="1" dirty="0" smtClean="0">
                <a:latin typeface="Arial Narrow" pitchFamily="34" charset="0"/>
              </a:rPr>
              <a:t>19. </a:t>
            </a:r>
            <a:r>
              <a:rPr lang="pt-PT" altLang="pt-PT" sz="1100" b="1" dirty="0" smtClean="0">
                <a:latin typeface="Arial Narrow" pitchFamily="34" charset="0"/>
              </a:rPr>
              <a:t>Viagens aéreas</a:t>
            </a:r>
            <a:endParaRPr lang="pt-PT" altLang="pt-PT" sz="1100" b="1" dirty="0">
              <a:latin typeface="Arial Narrow" pitchFamily="34" charset="0"/>
            </a:endParaRPr>
          </a:p>
          <a:p>
            <a:pPr algn="just">
              <a:lnSpc>
                <a:spcPts val="1100"/>
              </a:lnSpc>
            </a:pPr>
            <a:r>
              <a:rPr lang="pt-PT" altLang="pt-PT" sz="1100" dirty="0">
                <a:latin typeface="Arial Narrow" pitchFamily="34" charset="0"/>
              </a:rPr>
              <a:t>São disponibilizados </a:t>
            </a:r>
            <a:r>
              <a:rPr lang="pt-PT" altLang="pt-PT" sz="1100" dirty="0" smtClean="0">
                <a:latin typeface="Arial Narrow" pitchFamily="34" charset="0"/>
              </a:rPr>
              <a:t>apoios nas reservas de viagens aéreas, </a:t>
            </a:r>
            <a:r>
              <a:rPr lang="pt-PT" altLang="pt-PT" sz="1100" dirty="0">
                <a:latin typeface="Arial Narrow" pitchFamily="34" charset="0"/>
              </a:rPr>
              <a:t>em </a:t>
            </a:r>
            <a:r>
              <a:rPr lang="pt-PT" altLang="pt-PT" sz="1100" dirty="0" smtClean="0">
                <a:latin typeface="Arial Narrow" pitchFamily="34" charset="0"/>
              </a:rPr>
              <a:t>companhiais aéreas,  </a:t>
            </a:r>
            <a:r>
              <a:rPr lang="pt-PT" altLang="pt-PT" sz="1100" dirty="0">
                <a:latin typeface="Arial Narrow" pitchFamily="34" charset="0"/>
              </a:rPr>
              <a:t>para os participantes que assim o desejar.</a:t>
            </a:r>
          </a:p>
          <a:p>
            <a:pPr algn="just">
              <a:lnSpc>
                <a:spcPts val="1100"/>
              </a:lnSpc>
            </a:pPr>
            <a:endParaRPr lang="pt-PT" altLang="pt-PT" sz="1100" dirty="0">
              <a:latin typeface="Arial Narrow" pitchFamily="34" charset="0"/>
            </a:endParaRPr>
          </a:p>
          <a:p>
            <a:pPr>
              <a:lnSpc>
                <a:spcPts val="1100"/>
              </a:lnSpc>
            </a:pPr>
            <a:r>
              <a:rPr lang="pt-PT" sz="1100" b="1" dirty="0" smtClean="0">
                <a:latin typeface="Arial Narrow" panose="020B0606020202030204" pitchFamily="34" charset="0"/>
              </a:rPr>
              <a:t>19.1</a:t>
            </a:r>
            <a:r>
              <a:rPr lang="pt-PT" sz="1100" dirty="0" smtClean="0">
                <a:latin typeface="Arial Narrow" panose="020B0606020202030204" pitchFamily="34" charset="0"/>
              </a:rPr>
              <a:t> </a:t>
            </a:r>
            <a:r>
              <a:rPr lang="pt-PT" sz="1100" dirty="0">
                <a:latin typeface="Arial Narrow" panose="020B0606020202030204" pitchFamily="34" charset="0"/>
              </a:rPr>
              <a:t>Um formulário de reserva está disponível. Deve ser preenchido pelos participantes interessados. </a:t>
            </a:r>
          </a:p>
          <a:p>
            <a:pPr>
              <a:lnSpc>
                <a:spcPts val="1100"/>
              </a:lnSpc>
            </a:pP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19.2</a:t>
            </a:r>
            <a:r>
              <a:rPr lang="pt-PT" sz="1100" dirty="0" smtClean="0">
                <a:latin typeface="Arial Narrow" panose="020B0606020202030204" pitchFamily="34" charset="0"/>
              </a:rPr>
              <a:t> </a:t>
            </a:r>
            <a:r>
              <a:rPr lang="pt-PT" sz="1100" dirty="0">
                <a:latin typeface="Arial Narrow" panose="020B0606020202030204" pitchFamily="34" charset="0"/>
              </a:rPr>
              <a:t>Os formulários de reserva podem ser descarregado da wesite seguinte: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www.basaltconference.com/register/flights/form</a:t>
            </a:r>
            <a:r>
              <a:rPr lang="pt-PT" sz="1100" dirty="0">
                <a:latin typeface="Arial Narrow" panose="020B0606020202030204" pitchFamily="34" charset="0"/>
              </a:rPr>
              <a:t>/</a:t>
            </a: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19.3</a:t>
            </a:r>
            <a:r>
              <a:rPr lang="pt-PT" sz="1100" dirty="0" smtClean="0">
                <a:latin typeface="Arial Narrow" panose="020B0606020202030204" pitchFamily="34" charset="0"/>
              </a:rPr>
              <a:t> </a:t>
            </a:r>
            <a:r>
              <a:rPr lang="pt-PT" sz="1100" i="1" dirty="0">
                <a:latin typeface="Arial Narrow" panose="020B0606020202030204" pitchFamily="34" charset="0"/>
              </a:rPr>
              <a:t>As reservas poderão ser feitas,  igualmente, online no website: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a:t>
            </a:r>
            <a:r>
              <a:rPr lang="pt-PT" sz="1100" dirty="0">
                <a:latin typeface="Arial Narrow" panose="020B0606020202030204" pitchFamily="34" charset="0"/>
              </a:rPr>
              <a:t>flights</a:t>
            </a:r>
            <a:r>
              <a:rPr lang="pt-PT" sz="1100" dirty="0" smtClean="0">
                <a:latin typeface="Arial Narrow" panose="020B0606020202030204" pitchFamily="34" charset="0"/>
              </a:rPr>
              <a:t>/online</a:t>
            </a:r>
            <a:r>
              <a:rPr lang="pt-PT" sz="1100" dirty="0">
                <a:latin typeface="Arial Narrow" panose="020B0606020202030204" pitchFamily="34" charset="0"/>
              </a:rPr>
              <a:t>/</a:t>
            </a:r>
          </a:p>
          <a:p>
            <a:pPr>
              <a:lnSpc>
                <a:spcPts val="1100"/>
              </a:lnSpc>
            </a:pPr>
            <a:endParaRPr lang="pt-PT" sz="1100" i="1" dirty="0">
              <a:latin typeface="Arial Narrow" panose="020B0606020202030204" pitchFamily="34" charset="0"/>
            </a:endParaRPr>
          </a:p>
          <a:p>
            <a:pPr>
              <a:lnSpc>
                <a:spcPts val="1100"/>
              </a:lnSpc>
            </a:pPr>
            <a:r>
              <a:rPr lang="pt-PT" sz="1100" b="1" dirty="0" smtClean="0">
                <a:latin typeface="Arial Narrow" panose="020B0606020202030204" pitchFamily="34" charset="0"/>
              </a:rPr>
              <a:t>19.4</a:t>
            </a:r>
            <a:r>
              <a:rPr lang="pt-PT" sz="1100" dirty="0" smtClean="0">
                <a:latin typeface="Arial Narrow" panose="020B0606020202030204" pitchFamily="34" charset="0"/>
              </a:rPr>
              <a:t> </a:t>
            </a:r>
            <a:r>
              <a:rPr lang="pt-PT" sz="1100" i="1" dirty="0">
                <a:latin typeface="Arial Narrow" panose="020B0606020202030204" pitchFamily="34" charset="0"/>
              </a:rPr>
              <a:t>As condições de reservas encontram-se especificadas no referido website.</a:t>
            </a:r>
          </a:p>
          <a:p>
            <a:pPr algn="just">
              <a:lnSpc>
                <a:spcPts val="1100"/>
              </a:lnSpc>
            </a:pPr>
            <a:endParaRPr lang="pt-PT" altLang="pt-PT" sz="1100" dirty="0">
              <a:latin typeface="Arial Narrow" pitchFamily="34" charset="0"/>
            </a:endParaRPr>
          </a:p>
          <a:p>
            <a:pPr algn="just">
              <a:lnSpc>
                <a:spcPts val="1100"/>
              </a:lnSpc>
            </a:pPr>
            <a:r>
              <a:rPr lang="pt-PT" altLang="pt-PT" sz="1100" b="1" dirty="0" smtClean="0">
                <a:latin typeface="Arial Narrow" pitchFamily="34" charset="0"/>
              </a:rPr>
              <a:t>20.0 </a:t>
            </a:r>
            <a:r>
              <a:rPr lang="pt-PT" altLang="pt-PT" sz="1100" b="1" dirty="0">
                <a:latin typeface="Arial Narrow" pitchFamily="34" charset="0"/>
              </a:rPr>
              <a:t>Serviços de </a:t>
            </a:r>
            <a:r>
              <a:rPr lang="pt-PT" altLang="pt-PT" sz="1100" b="1" dirty="0" smtClean="0">
                <a:latin typeface="Arial Narrow" pitchFamily="34" charset="0"/>
              </a:rPr>
              <a:t>restauração</a:t>
            </a:r>
          </a:p>
          <a:p>
            <a:pPr algn="just">
              <a:lnSpc>
                <a:spcPts val="1100"/>
              </a:lnSpc>
            </a:pPr>
            <a:r>
              <a:rPr lang="pt-PT" altLang="pt-PT" sz="1100" b="1" dirty="0" smtClean="0">
                <a:latin typeface="Arial Narrow" pitchFamily="34" charset="0"/>
              </a:rPr>
              <a:t>20.1 </a:t>
            </a:r>
            <a:r>
              <a:rPr lang="pt-PT" altLang="pt-PT" sz="1100" dirty="0" smtClean="0">
                <a:latin typeface="Arial Narrow" pitchFamily="34" charset="0"/>
              </a:rPr>
              <a:t>Os </a:t>
            </a:r>
            <a:r>
              <a:rPr lang="pt-PT" altLang="pt-PT" sz="1100" dirty="0">
                <a:latin typeface="Arial Narrow" pitchFamily="34" charset="0"/>
              </a:rPr>
              <a:t>serviços de </a:t>
            </a:r>
            <a:r>
              <a:rPr lang="pt-PT" altLang="pt-PT" sz="1100" dirty="0" smtClean="0">
                <a:latin typeface="Arial Narrow" pitchFamily="34" charset="0"/>
              </a:rPr>
              <a:t>almoços durante os dias do evento, assim como a recepção de Boas Vindas, no dia 14 de Março, </a:t>
            </a:r>
            <a:r>
              <a:rPr lang="pt-PT" altLang="pt-PT" sz="1100" dirty="0">
                <a:latin typeface="Arial Narrow" pitchFamily="34" charset="0"/>
              </a:rPr>
              <a:t>como o Jantar de Boas </a:t>
            </a:r>
            <a:r>
              <a:rPr lang="pt-PT" altLang="pt-PT" sz="1100" dirty="0" smtClean="0">
                <a:latin typeface="Arial Narrow" pitchFamily="34" charset="0"/>
              </a:rPr>
              <a:t>Vindas, no dia 16 de Março, serão </a:t>
            </a:r>
            <a:r>
              <a:rPr lang="pt-PT" altLang="pt-PT" sz="1100" dirty="0">
                <a:latin typeface="Arial Narrow" pitchFamily="34" charset="0"/>
              </a:rPr>
              <a:t>assegurados pela Escola de Hotelaria e Turismo de Cabo Verde (https://www.ehtcv.edu.cv</a:t>
            </a:r>
            <a:r>
              <a:rPr lang="pt-PT" altLang="pt-PT" sz="1100" dirty="0" smtClean="0">
                <a:latin typeface="Arial Narrow" pitchFamily="34" charset="0"/>
              </a:rPr>
              <a:t>/).</a:t>
            </a: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20.2 </a:t>
            </a:r>
            <a:r>
              <a:rPr lang="pt-PT" sz="1100" dirty="0" smtClean="0">
                <a:latin typeface="Arial Narrow" panose="020B0606020202030204" pitchFamily="34" charset="0"/>
              </a:rPr>
              <a:t>Durante o funcionamento das actividades do evento </a:t>
            </a:r>
            <a:r>
              <a:rPr lang="pt-PT" sz="1100" dirty="0" smtClean="0">
                <a:latin typeface="Arial Narrow" panose="020B0606020202030204" pitchFamily="34" charset="0"/>
              </a:rPr>
              <a:t>nos locais de realização os </a:t>
            </a:r>
            <a:r>
              <a:rPr lang="pt-PT" sz="1100" dirty="0" smtClean="0">
                <a:latin typeface="Arial Narrow" panose="020B0606020202030204" pitchFamily="34" charset="0"/>
              </a:rPr>
              <a:t>participantes têm assegurados serviços </a:t>
            </a:r>
            <a:r>
              <a:rPr lang="pt-PT" sz="1100" dirty="0">
                <a:latin typeface="Arial Narrow" panose="020B0606020202030204" pitchFamily="34" charset="0"/>
              </a:rPr>
              <a:t>de </a:t>
            </a:r>
            <a:r>
              <a:rPr lang="pt-PT" sz="1100" dirty="0" smtClean="0">
                <a:latin typeface="Arial Narrow" panose="020B0606020202030204" pitchFamily="34" charset="0"/>
              </a:rPr>
              <a:t>água e de Coffee </a:t>
            </a:r>
            <a:r>
              <a:rPr lang="pt-PT" sz="1100" dirty="0" smtClean="0">
                <a:latin typeface="Arial Narrow" panose="020B0606020202030204" pitchFamily="34" charset="0"/>
              </a:rPr>
              <a:t>Break, que serão assegurados pelos serviços especializados afectos à Assembleia Nacional de Cabo Verde.</a:t>
            </a:r>
          </a:p>
          <a:p>
            <a:pPr algn="just">
              <a:lnSpc>
                <a:spcPts val="1100"/>
              </a:lnSpc>
            </a:pPr>
            <a:endParaRPr lang="pt-PT" sz="1100" dirty="0">
              <a:latin typeface="Arial Narrow" panose="020B0606020202030204" pitchFamily="34" charset="0"/>
            </a:endParaRPr>
          </a:p>
          <a:p>
            <a:pPr algn="just">
              <a:lnSpc>
                <a:spcPts val="1100"/>
              </a:lnSpc>
            </a:pPr>
            <a:r>
              <a:rPr lang="pt-PT" altLang="pt-PT" sz="1100" b="1" dirty="0" smtClean="0">
                <a:latin typeface="Arial Narrow" pitchFamily="34" charset="0"/>
              </a:rPr>
              <a:t>20.3</a:t>
            </a:r>
            <a:r>
              <a:rPr lang="pt-PT" altLang="pt-PT" sz="1100" dirty="0" smtClean="0">
                <a:latin typeface="Arial Narrow" pitchFamily="34" charset="0"/>
              </a:rPr>
              <a:t> </a:t>
            </a:r>
            <a:r>
              <a:rPr lang="pt-PT" sz="1100" dirty="0">
                <a:latin typeface="Arial Narrow" panose="020B0606020202030204" pitchFamily="34" charset="0"/>
              </a:rPr>
              <a:t>Para as refeições do meio dia, almoços,  durante os dias do funcionamento do evento estarão disponíveis transportes nos percursos local do evento  / Local de restauração / local do evento.</a:t>
            </a:r>
            <a:endParaRPr lang="pt-PT" altLang="pt-PT" sz="1100" dirty="0">
              <a:latin typeface="Arial Narrow" pitchFamily="34" charset="0"/>
            </a:endParaRP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20.4 </a:t>
            </a:r>
            <a:r>
              <a:rPr lang="pt-PT" sz="1100" dirty="0" smtClean="0">
                <a:latin typeface="Arial Narrow" panose="020B0606020202030204" pitchFamily="34" charset="0"/>
              </a:rPr>
              <a:t>O formulário </a:t>
            </a:r>
            <a:r>
              <a:rPr lang="pt-PT" sz="1100" dirty="0">
                <a:latin typeface="Arial Narrow" panose="020B0606020202030204" pitchFamily="34" charset="0"/>
              </a:rPr>
              <a:t>de reserva </a:t>
            </a:r>
            <a:r>
              <a:rPr lang="pt-PT" sz="1100" dirty="0" smtClean="0">
                <a:latin typeface="Arial Narrow" panose="020B0606020202030204" pitchFamily="34" charset="0"/>
              </a:rPr>
              <a:t>de refeições podem </a:t>
            </a:r>
            <a:r>
              <a:rPr lang="pt-PT" sz="1100" dirty="0">
                <a:latin typeface="Arial Narrow" panose="020B0606020202030204" pitchFamily="34" charset="0"/>
              </a:rPr>
              <a:t>ser descarregado da wesite seguinte </a:t>
            </a:r>
            <a:r>
              <a:rPr lang="pt-PT" sz="1100" dirty="0" smtClean="0">
                <a:latin typeface="Arial Narrow" panose="020B0606020202030204" pitchFamily="34" charset="0"/>
              </a:rPr>
              <a:t>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www.basaltconference.com/register/catering/form</a:t>
            </a:r>
            <a:r>
              <a:rPr lang="pt-PT" sz="1100" dirty="0">
                <a:latin typeface="Arial Narrow" panose="020B0606020202030204" pitchFamily="34" charset="0"/>
              </a:rPr>
              <a:t>/</a:t>
            </a:r>
          </a:p>
          <a:p>
            <a:pPr algn="just">
              <a:lnSpc>
                <a:spcPts val="1100"/>
              </a:lnSpc>
            </a:pPr>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20.5 </a:t>
            </a:r>
            <a:r>
              <a:rPr lang="pt-PT" sz="1100" i="1" dirty="0" smtClean="0">
                <a:latin typeface="Arial Narrow" panose="020B0606020202030204" pitchFamily="34" charset="0"/>
              </a:rPr>
              <a:t>As </a:t>
            </a:r>
            <a:r>
              <a:rPr lang="pt-PT" sz="1100" i="1" dirty="0">
                <a:latin typeface="Arial Narrow" panose="020B0606020202030204" pitchFamily="34" charset="0"/>
              </a:rPr>
              <a:t>reservas </a:t>
            </a:r>
            <a:r>
              <a:rPr lang="pt-PT" sz="1100" i="1" dirty="0" smtClean="0">
                <a:latin typeface="Arial Narrow" panose="020B0606020202030204" pitchFamily="34" charset="0"/>
              </a:rPr>
              <a:t>das refeições poderão </a:t>
            </a:r>
            <a:r>
              <a:rPr lang="pt-PT" sz="1100" i="1" dirty="0">
                <a:latin typeface="Arial Narrow" panose="020B0606020202030204" pitchFamily="34" charset="0"/>
              </a:rPr>
              <a:t>ser feitas,  igualmente, online no </a:t>
            </a:r>
            <a:r>
              <a:rPr lang="pt-PT" sz="1100" i="1" dirty="0" smtClean="0">
                <a:latin typeface="Arial Narrow" panose="020B0606020202030204" pitchFamily="34" charset="0"/>
              </a:rPr>
              <a:t>website: </a:t>
            </a:r>
            <a:r>
              <a:rPr lang="pt-PT" sz="1100" dirty="0" smtClean="0">
                <a:latin typeface="Arial Narrow" panose="020B0606020202030204" pitchFamily="34" charset="0"/>
              </a:rPr>
              <a:t>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www.basaltconference.com/register/</a:t>
            </a:r>
            <a:r>
              <a:rPr lang="pt-PT" sz="1100" dirty="0">
                <a:latin typeface="Arial Narrow" panose="020B0606020202030204" pitchFamily="34" charset="0"/>
              </a:rPr>
              <a:t>catering</a:t>
            </a:r>
            <a:r>
              <a:rPr lang="pt-PT" sz="1100" dirty="0" smtClean="0">
                <a:latin typeface="Arial Narrow" panose="020B0606020202030204" pitchFamily="34" charset="0"/>
              </a:rPr>
              <a:t>/online/</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178657"/>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8" name="TextBox 7"/>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sp>
        <p:nvSpPr>
          <p:cNvPr id="10" name="TextBox 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1" name="TextBox 10"/>
          <p:cNvSpPr txBox="1"/>
          <p:nvPr/>
        </p:nvSpPr>
        <p:spPr>
          <a:xfrm>
            <a:off x="522263" y="781150"/>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1207229"/>
            <a:ext cx="5760641" cy="6468437"/>
          </a:xfrm>
          <a:prstGeom prst="rect">
            <a:avLst/>
          </a:prstGeom>
        </p:spPr>
        <p:txBody>
          <a:bodyPr wrap="square">
            <a:spAutoFit/>
          </a:bodyPr>
          <a:lstStyle/>
          <a:p>
            <a:pPr algn="just">
              <a:lnSpc>
                <a:spcPts val="1100"/>
              </a:lnSpc>
            </a:pPr>
            <a:r>
              <a:rPr lang="pt-PT" altLang="pt-PT" sz="1100" b="1" dirty="0" smtClean="0">
                <a:latin typeface="Arial Narrow" pitchFamily="34" charset="0"/>
              </a:rPr>
              <a:t>21. </a:t>
            </a:r>
            <a:r>
              <a:rPr lang="pt-PT" altLang="pt-PT" sz="1100" b="1" dirty="0">
                <a:latin typeface="Arial Narrow" pitchFamily="34" charset="0"/>
              </a:rPr>
              <a:t>Moedas e câmbios</a:t>
            </a:r>
          </a:p>
          <a:p>
            <a:pPr algn="just">
              <a:lnSpc>
                <a:spcPts val="1100"/>
              </a:lnSpc>
            </a:pPr>
            <a:r>
              <a:rPr lang="pt-PT" altLang="pt-PT" sz="1100" dirty="0">
                <a:latin typeface="Arial Narrow" pitchFamily="34" charset="0"/>
              </a:rPr>
              <a:t>A moeda de uso corrente em Cabo Verde é o escudo caboverdiano. Todas as divisas internacionais são aceites. O Euro é aceite nas transações correntes em Cabo Verde e tem a paridade fixa com o escudo  (1 € = 110,265 Escudos). Para todo e qualquer informação adiconal sobre moedas e câmbios deverá ser consultado o website oficial do Banco Central de Cabo Verde: https://www.bcv.cv/pt/Paginas/Homepage.aspx.</a:t>
            </a:r>
            <a:endParaRPr lang="pt-PT" altLang="pt-PT" sz="1100" b="1" dirty="0">
              <a:latin typeface="Arial Narrow" pitchFamily="34" charset="0"/>
            </a:endParaRPr>
          </a:p>
          <a:p>
            <a:endParaRPr lang="pt-PT" altLang="pt-PT" sz="1100" b="1" dirty="0" smtClean="0">
              <a:latin typeface="Arial Narrow" pitchFamily="34" charset="0"/>
            </a:endParaRPr>
          </a:p>
          <a:p>
            <a:pPr algn="just">
              <a:lnSpc>
                <a:spcPts val="1100"/>
              </a:lnSpc>
            </a:pPr>
            <a:r>
              <a:rPr lang="pt-PT" altLang="pt-PT" sz="1100" b="1" dirty="0" smtClean="0">
                <a:latin typeface="Arial Narrow" pitchFamily="34" charset="0"/>
              </a:rPr>
              <a:t>22. </a:t>
            </a:r>
            <a:r>
              <a:rPr lang="pt-PT" altLang="pt-PT" sz="1100" b="1" dirty="0" smtClean="0">
                <a:latin typeface="Arial Narrow" pitchFamily="34" charset="0"/>
              </a:rPr>
              <a:t>Serviços de internet</a:t>
            </a:r>
            <a:endParaRPr lang="pt-PT" altLang="pt-PT" sz="1100" b="1" dirty="0">
              <a:latin typeface="Arial Narrow" pitchFamily="34" charset="0"/>
            </a:endParaRPr>
          </a:p>
          <a:p>
            <a:pPr algn="just">
              <a:lnSpc>
                <a:spcPts val="1100"/>
              </a:lnSpc>
            </a:pPr>
            <a:r>
              <a:rPr lang="pt-PT" altLang="pt-PT" sz="1100" dirty="0" smtClean="0">
                <a:latin typeface="Arial Narrow" pitchFamily="34" charset="0"/>
              </a:rPr>
              <a:t>Serviços de internet estarão disponíveis nos locais de alojamento e do evento.</a:t>
            </a:r>
          </a:p>
          <a:p>
            <a:pPr algn="just">
              <a:lnSpc>
                <a:spcPts val="1100"/>
              </a:lnSpc>
            </a:pPr>
            <a:endParaRPr lang="pt-PT" altLang="pt-PT" sz="1100" dirty="0">
              <a:solidFill>
                <a:schemeClr val="accent5">
                  <a:lumMod val="60000"/>
                  <a:lumOff val="40000"/>
                </a:schemeClr>
              </a:solidFill>
              <a:latin typeface="Arial Narrow" pitchFamily="34" charset="0"/>
            </a:endParaRPr>
          </a:p>
          <a:p>
            <a:pPr algn="just">
              <a:lnSpc>
                <a:spcPts val="1100"/>
              </a:lnSpc>
            </a:pPr>
            <a:r>
              <a:rPr lang="pt-PT" altLang="pt-PT" sz="1100" b="1" dirty="0" smtClean="0">
                <a:latin typeface="Arial Narrow" pitchFamily="34" charset="0"/>
              </a:rPr>
              <a:t>23. </a:t>
            </a:r>
            <a:r>
              <a:rPr lang="pt-PT" altLang="pt-PT" sz="1100" b="1" dirty="0">
                <a:latin typeface="Arial Narrow" pitchFamily="34" charset="0"/>
              </a:rPr>
              <a:t>Encontros </a:t>
            </a:r>
            <a:r>
              <a:rPr lang="pt-PT" altLang="pt-PT" sz="1100" b="1" dirty="0" smtClean="0">
                <a:latin typeface="Arial Narrow" pitchFamily="34" charset="0"/>
              </a:rPr>
              <a:t>institucionais</a:t>
            </a:r>
          </a:p>
          <a:p>
            <a:pPr algn="just">
              <a:lnSpc>
                <a:spcPts val="1100"/>
              </a:lnSpc>
            </a:pPr>
            <a:r>
              <a:rPr lang="pt-PT" sz="1100" dirty="0">
                <a:latin typeface="Arial Narrow" panose="020B0606020202030204" pitchFamily="34" charset="0"/>
              </a:rPr>
              <a:t>Caso for pertinente, a </a:t>
            </a:r>
            <a:r>
              <a:rPr lang="pt-PT" sz="1100" dirty="0" smtClean="0">
                <a:latin typeface="Arial Narrow" panose="020B0606020202030204" pitchFamily="34" charset="0"/>
              </a:rPr>
              <a:t>Organização </a:t>
            </a:r>
            <a:r>
              <a:rPr lang="pt-PT" sz="1100" dirty="0">
                <a:latin typeface="Arial Narrow" panose="020B0606020202030204" pitchFamily="34" charset="0"/>
              </a:rPr>
              <a:t>se responsabilizará pela solicitação </a:t>
            </a:r>
            <a:r>
              <a:rPr lang="pt-PT" sz="1100" dirty="0" smtClean="0">
                <a:latin typeface="Arial Narrow" panose="020B0606020202030204" pitchFamily="34" charset="0"/>
              </a:rPr>
              <a:t>de agendamento de encontros / reuniões institucionais junto das entidades competentes, </a:t>
            </a:r>
            <a:r>
              <a:rPr lang="pt-PT" sz="1100" dirty="0">
                <a:latin typeface="Arial Narrow" panose="020B0606020202030204" pitchFamily="34" charset="0"/>
              </a:rPr>
              <a:t>exclusivamente para o país </a:t>
            </a:r>
            <a:r>
              <a:rPr lang="pt-PT" sz="1100" dirty="0" smtClean="0">
                <a:latin typeface="Arial Narrow" panose="020B0606020202030204" pitchFamily="34" charset="0"/>
              </a:rPr>
              <a:t>anfitrião.</a:t>
            </a:r>
          </a:p>
          <a:p>
            <a:pPr algn="just">
              <a:lnSpc>
                <a:spcPts val="1100"/>
              </a:lnSpc>
            </a:pPr>
            <a:endParaRPr lang="pt-PT" altLang="pt-PT" sz="1100" dirty="0" smtClean="0">
              <a:solidFill>
                <a:schemeClr val="accent5">
                  <a:lumMod val="60000"/>
                  <a:lumOff val="40000"/>
                </a:schemeClr>
              </a:solidFill>
              <a:latin typeface="Arial Narrow" pitchFamily="34" charset="0"/>
            </a:endParaRPr>
          </a:p>
          <a:p>
            <a:pPr algn="just">
              <a:lnSpc>
                <a:spcPts val="1100"/>
              </a:lnSpc>
            </a:pPr>
            <a:r>
              <a:rPr lang="pt-PT" altLang="pt-PT" sz="1100" b="1" dirty="0" smtClean="0">
                <a:latin typeface="Arial Narrow" pitchFamily="34" charset="0"/>
              </a:rPr>
              <a:t>24. </a:t>
            </a:r>
            <a:r>
              <a:rPr lang="pt-PT" altLang="pt-PT" sz="1100" b="1" dirty="0">
                <a:latin typeface="Arial Narrow" pitchFamily="34" charset="0"/>
              </a:rPr>
              <a:t>Divulgação de produtos e serviços de empresas </a:t>
            </a:r>
            <a:r>
              <a:rPr lang="pt-PT" altLang="pt-PT" sz="1100" b="1" dirty="0" smtClean="0">
                <a:latin typeface="Arial Narrow" pitchFamily="34" charset="0"/>
              </a:rPr>
              <a:t>participantes</a:t>
            </a:r>
          </a:p>
          <a:p>
            <a:pPr algn="just">
              <a:lnSpc>
                <a:spcPts val="1100"/>
              </a:lnSpc>
            </a:pPr>
            <a:r>
              <a:rPr lang="pt-PT" sz="1100" dirty="0">
                <a:latin typeface="Arial Narrow" panose="020B0606020202030204" pitchFamily="34" charset="0"/>
              </a:rPr>
              <a:t>Para efeitos de </a:t>
            </a:r>
            <a:r>
              <a:rPr lang="pt-PT" sz="1100" dirty="0" smtClean="0">
                <a:latin typeface="Arial Narrow" panose="020B0606020202030204" pitchFamily="34" charset="0"/>
              </a:rPr>
              <a:t>divulgação dos seus produtos e serviços as empresas participantes no evento têm à disposição uma plataforma web específica através da qual podem ser divulgados os respectivos produtos e serviços em todos os mercados cobertos pelos objectivos do evento.</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25. </a:t>
            </a:r>
            <a:r>
              <a:rPr lang="pt-PT" sz="1100" dirty="0" smtClean="0">
                <a:latin typeface="Arial Narrow" panose="020B0606020202030204" pitchFamily="34" charset="0"/>
              </a:rPr>
              <a:t>Para cada empresa participante no evento, além da colocação do respectivo logotipo, haverá lugar uma breve descrição das características dos produtos e serviços, em três idiomas: português; inglês e francês ;</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26.</a:t>
            </a:r>
            <a:r>
              <a:rPr lang="pt-PT" sz="1100" dirty="0" smtClean="0">
                <a:latin typeface="Arial Narrow" panose="020B0606020202030204" pitchFamily="34" charset="0"/>
              </a:rPr>
              <a:t> </a:t>
            </a:r>
            <a:r>
              <a:rPr lang="pt-PT" sz="1100" dirty="0" smtClean="0">
                <a:latin typeface="Arial Narrow" panose="020B0606020202030204" pitchFamily="34" charset="0"/>
              </a:rPr>
              <a:t>As informações colocadas no referido website serão mantidas até 120 dias antes da data de realização da edição seguinte do evento, caso a empresa decidir não participar na edição seguinte;</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 </a:t>
            </a:r>
            <a:r>
              <a:rPr lang="pt-PT" sz="1100" b="1" dirty="0" smtClean="0">
                <a:latin typeface="Arial Narrow" panose="020B0606020202030204" pitchFamily="34" charset="0"/>
              </a:rPr>
              <a:t>27. </a:t>
            </a:r>
            <a:r>
              <a:rPr lang="pt-PT" sz="1100" dirty="0" smtClean="0">
                <a:latin typeface="Arial Narrow" panose="020B0606020202030204" pitchFamily="34" charset="0"/>
              </a:rPr>
              <a:t>As empresas não participantes no evento e que pretendem divulgar os respectivos produtos e serviços na referida plataforma web podem fazê-lo mediante o pagamento de uma taxa mensal, trimestal, semestral ou anual; </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a:t>
            </a:r>
            <a:r>
              <a:rPr lang="pt-PT" sz="1100" b="1" dirty="0" smtClean="0">
                <a:latin typeface="Arial Narrow" panose="020B0606020202030204" pitchFamily="34" charset="0"/>
              </a:rPr>
              <a:t>28. </a:t>
            </a:r>
            <a:r>
              <a:rPr lang="pt-PT" sz="1100" dirty="0" smtClean="0">
                <a:latin typeface="Arial Narrow" panose="020B0606020202030204" pitchFamily="34" charset="0"/>
              </a:rPr>
              <a:t>Uma equipa especializada fará a manutenção permanente das informações inseridas na plataforma web e as empresas poderão solicitar alterações / correcções / actualizações de </a:t>
            </a:r>
            <a:r>
              <a:rPr lang="pt-PT" sz="1100" dirty="0">
                <a:latin typeface="Arial Narrow" panose="020B0606020202030204" pitchFamily="34" charset="0"/>
              </a:rPr>
              <a:t>informações </a:t>
            </a:r>
            <a:r>
              <a:rPr lang="pt-PT" sz="1100" dirty="0" smtClean="0">
                <a:latin typeface="Arial Narrow" panose="020B0606020202030204" pitchFamily="34" charset="0"/>
              </a:rPr>
              <a:t>a todo o tempo sem custos;</a:t>
            </a: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a:latin typeface="Arial Narrow" panose="020B0606020202030204" pitchFamily="34" charset="0"/>
              </a:rPr>
              <a:t> </a:t>
            </a:r>
            <a:r>
              <a:rPr lang="pt-PT" sz="1100" b="1" dirty="0" smtClean="0">
                <a:latin typeface="Arial Narrow" panose="020B0606020202030204" pitchFamily="34" charset="0"/>
              </a:rPr>
              <a:t>29. </a:t>
            </a:r>
            <a:r>
              <a:rPr lang="pt-PT" sz="1100" dirty="0">
                <a:latin typeface="Arial Narrow" panose="020B0606020202030204" pitchFamily="34" charset="0"/>
              </a:rPr>
              <a:t>As empresas participantes no evento poderão ainda durante o período de vigência das respectivas informações no espaço reservado na plataforma web fazer </a:t>
            </a:r>
            <a:r>
              <a:rPr lang="pt-PT" sz="1100" dirty="0" smtClean="0">
                <a:latin typeface="Arial Narrow" panose="020B0606020202030204" pitchFamily="34" charset="0"/>
              </a:rPr>
              <a:t>publicação trimestral de newsletters através da qual é divulgada informações relacionadas com os respectivos produtos e serviços em três idiomas: português; inglês e francês.  A equipa especializada acima referida fará divulgação períodica e selectiva junto de potenciais importadores e exportadores o referido newsletter;</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b="1" dirty="0" smtClean="0">
                <a:latin typeface="Arial Narrow" panose="020B0606020202030204" pitchFamily="34" charset="0"/>
              </a:rPr>
              <a:t>30. </a:t>
            </a:r>
            <a:r>
              <a:rPr lang="pt-PT" sz="1100" dirty="0" smtClean="0">
                <a:latin typeface="Arial Narrow" panose="020B0606020202030204" pitchFamily="34" charset="0"/>
              </a:rPr>
              <a:t>Todo e qualquer pedido de informações sobre produtos ou serviços por parte de potenciais interessados, </a:t>
            </a:r>
            <a:r>
              <a:rPr lang="pt-PT" sz="1100" dirty="0">
                <a:latin typeface="Arial Narrow" panose="020B0606020202030204" pitchFamily="34" charset="0"/>
              </a:rPr>
              <a:t>incluindo eventuais encomendas, </a:t>
            </a:r>
            <a:r>
              <a:rPr lang="pt-PT" sz="1100" dirty="0" smtClean="0">
                <a:latin typeface="Arial Narrow" panose="020B0606020202030204" pitchFamily="34" charset="0"/>
              </a:rPr>
              <a:t>será prontamente comunicado à empresa visada.</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altLang="pt-PT" sz="1100" b="1" dirty="0" smtClean="0">
                <a:latin typeface="Arial Narrow" pitchFamily="34" charset="0"/>
              </a:rPr>
              <a:t>31. </a:t>
            </a:r>
            <a:r>
              <a:rPr lang="pt-PT" altLang="pt-PT" sz="1100" b="1" dirty="0">
                <a:latin typeface="Arial Narrow" pitchFamily="34" charset="0"/>
              </a:rPr>
              <a:t>Documentação do </a:t>
            </a:r>
            <a:r>
              <a:rPr lang="pt-PT" altLang="pt-PT" sz="1100" b="1" dirty="0" smtClean="0">
                <a:latin typeface="Arial Narrow" pitchFamily="34" charset="0"/>
              </a:rPr>
              <a:t>evento</a:t>
            </a:r>
          </a:p>
          <a:p>
            <a:pPr algn="just">
              <a:lnSpc>
                <a:spcPts val="1100"/>
              </a:lnSpc>
            </a:pPr>
            <a:r>
              <a:rPr lang="pt-PT" altLang="pt-PT" sz="1100" dirty="0" smtClean="0">
                <a:latin typeface="Arial Narrow" pitchFamily="34" charset="0"/>
              </a:rPr>
              <a:t>Toda a documentação relacionada com o evento pode ser descarregada diretamente da plataforma do evento: </a:t>
            </a:r>
            <a:r>
              <a:rPr lang="pt-PT" sz="1100" dirty="0">
                <a:latin typeface="Arial Narrow" panose="020B0606020202030204" pitchFamily="34" charset="0"/>
              </a:rPr>
              <a:t>https://www.basaltconference.com/e/eventsdocs/</a:t>
            </a:r>
            <a:endParaRPr lang="pt-PT" altLang="pt-PT" sz="1100" dirty="0">
              <a:latin typeface="Arial Narrow"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162397"/>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8" name="TextBox 7"/>
          <p:cNvSpPr txBox="1"/>
          <p:nvPr/>
        </p:nvSpPr>
        <p:spPr>
          <a:xfrm>
            <a:off x="306239" y="67523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
        <p:nvSpPr>
          <p:cNvPr id="9" name="TextBox 8"/>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sp>
        <p:nvSpPr>
          <p:cNvPr id="11" name="TextBox 10"/>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994970"/>
            <a:ext cx="5904656" cy="7568739"/>
          </a:xfrm>
          <a:prstGeom prst="rect">
            <a:avLst/>
          </a:prstGeom>
        </p:spPr>
        <p:txBody>
          <a:bodyPr wrap="square">
            <a:spAutoFit/>
          </a:bodyPr>
          <a:lstStyle/>
          <a:p>
            <a:pPr>
              <a:lnSpc>
                <a:spcPts val="1100"/>
              </a:lnSpc>
            </a:pPr>
            <a:r>
              <a:rPr lang="pt-PT" altLang="pt-PT" sz="1100" b="1" dirty="0" smtClean="0">
                <a:latin typeface="Arial Narrow" pitchFamily="34" charset="0"/>
              </a:rPr>
              <a:t>32</a:t>
            </a:r>
            <a:r>
              <a:rPr lang="pt-PT" altLang="pt-PT" sz="1100" b="1" dirty="0" smtClean="0">
                <a:latin typeface="Arial Narrow" pitchFamily="34" charset="0"/>
              </a:rPr>
              <a:t>. </a:t>
            </a:r>
            <a:r>
              <a:rPr lang="pt-PT" altLang="pt-PT" sz="1100" b="1" dirty="0">
                <a:latin typeface="Arial Narrow" pitchFamily="34" charset="0"/>
              </a:rPr>
              <a:t>Eventos Sociais</a:t>
            </a:r>
          </a:p>
          <a:p>
            <a:pPr algn="just">
              <a:lnSpc>
                <a:spcPts val="1100"/>
              </a:lnSpc>
            </a:pPr>
            <a:r>
              <a:rPr lang="pt-PT" sz="1100" dirty="0">
                <a:latin typeface="Arial Narrow" pitchFamily="34" charset="0"/>
                <a:cs typeface="Times New Roman" panose="02020603050405020304" pitchFamily="18" charset="0"/>
              </a:rPr>
              <a:t>Faz parte integrante do evento um programa social onde os convidados, em geral, e os participantes, em particular, poderão desfrutar de uma agradável estadia em Cabo Verde antes, durante e após os três dias do evento.</a:t>
            </a:r>
          </a:p>
          <a:p>
            <a:pPr algn="just">
              <a:lnSpc>
                <a:spcPts val="1100"/>
              </a:lnSpc>
            </a:pPr>
            <a:endParaRPr lang="pt-PT" altLang="pt-PT" sz="1100" dirty="0">
              <a:solidFill>
                <a:schemeClr val="accent5">
                  <a:lumMod val="60000"/>
                  <a:lumOff val="40000"/>
                </a:schemeClr>
              </a:solidFill>
              <a:latin typeface="Arial Narrow" pitchFamily="34" charset="0"/>
              <a:cs typeface="Times New Roman" panose="02020603050405020304" pitchFamily="18" charset="0"/>
            </a:endParaRPr>
          </a:p>
          <a:p>
            <a:pPr algn="just">
              <a:lnSpc>
                <a:spcPts val="1100"/>
              </a:lnSpc>
            </a:pPr>
            <a:r>
              <a:rPr lang="pt-PT" sz="1100" dirty="0">
                <a:latin typeface="Arial Narrow" pitchFamily="34" charset="0"/>
                <a:cs typeface="Times New Roman" panose="02020603050405020304" pitchFamily="18" charset="0"/>
              </a:rPr>
              <a:t>À noite são reservados dois períodos de programas sociais. No primeiro dia do evento, </a:t>
            </a:r>
            <a:r>
              <a:rPr lang="pt-PT" sz="1100" dirty="0" smtClean="0">
                <a:latin typeface="Arial Narrow" pitchFamily="34" charset="0"/>
                <a:cs typeface="Times New Roman" panose="02020603050405020304" pitchFamily="18" charset="0"/>
              </a:rPr>
              <a:t>16 </a:t>
            </a:r>
            <a:r>
              <a:rPr lang="pt-PT" sz="1100" dirty="0">
                <a:latin typeface="Arial Narrow" pitchFamily="34" charset="0"/>
                <a:cs typeface="Times New Roman" panose="02020603050405020304" pitchFamily="18" charset="0"/>
              </a:rPr>
              <a:t>de </a:t>
            </a:r>
            <a:r>
              <a:rPr lang="pt-PT" sz="1100" dirty="0" smtClean="0">
                <a:latin typeface="Arial Narrow" pitchFamily="34" charset="0"/>
                <a:cs typeface="Times New Roman" panose="02020603050405020304" pitchFamily="18" charset="0"/>
              </a:rPr>
              <a:t>Março</a:t>
            </a:r>
            <a:r>
              <a:rPr lang="pt-PT" sz="1100" dirty="0">
                <a:latin typeface="Arial Narrow" pitchFamily="34" charset="0"/>
                <a:cs typeface="Times New Roman" panose="02020603050405020304" pitchFamily="18" charset="0"/>
              </a:rPr>
              <a:t>, é organizada uma recepção de boas vindas às delegações participantes no evento e no dia </a:t>
            </a:r>
            <a:r>
              <a:rPr lang="pt-PT" sz="1100" dirty="0" smtClean="0">
                <a:latin typeface="Arial Narrow" pitchFamily="34" charset="0"/>
                <a:cs typeface="Times New Roman" panose="02020603050405020304" pitchFamily="18" charset="0"/>
              </a:rPr>
              <a:t>16 </a:t>
            </a:r>
            <a:r>
              <a:rPr lang="pt-PT" sz="1100" dirty="0">
                <a:latin typeface="Arial Narrow" pitchFamily="34" charset="0"/>
                <a:cs typeface="Times New Roman" panose="02020603050405020304" pitchFamily="18" charset="0"/>
              </a:rPr>
              <a:t>de </a:t>
            </a:r>
            <a:r>
              <a:rPr lang="pt-PT" sz="1100" dirty="0" smtClean="0">
                <a:latin typeface="Arial Narrow" pitchFamily="34" charset="0"/>
                <a:cs typeface="Times New Roman" panose="02020603050405020304" pitchFamily="18" charset="0"/>
              </a:rPr>
              <a:t>Março </a:t>
            </a:r>
            <a:r>
              <a:rPr lang="pt-PT" sz="1100" dirty="0">
                <a:latin typeface="Arial Narrow" pitchFamily="34" charset="0"/>
                <a:cs typeface="Times New Roman" panose="02020603050405020304" pitchFamily="18" charset="0"/>
              </a:rPr>
              <a:t>terá lugar um jantar </a:t>
            </a:r>
            <a:r>
              <a:rPr lang="pt-PT" sz="1100" dirty="0" smtClean="0">
                <a:latin typeface="Arial Narrow" pitchFamily="34" charset="0"/>
                <a:cs typeface="Times New Roman" panose="02020603050405020304" pitchFamily="18" charset="0"/>
              </a:rPr>
              <a:t>intitulado: </a:t>
            </a:r>
            <a:r>
              <a:rPr lang="pt-PT" sz="1100" i="1" dirty="0">
                <a:solidFill>
                  <a:srgbClr val="00B4B2"/>
                </a:solidFill>
                <a:latin typeface="Arial Narrow" panose="020B0606020202030204" pitchFamily="34" charset="0"/>
                <a:sym typeface="+mn-ea"/>
              </a:rPr>
              <a:t>Jantar de Boas Vindas «OS SABORES D</a:t>
            </a:r>
            <a:r>
              <a:rPr lang="pt-PT" altLang="en-US" sz="1100" i="1" dirty="0">
                <a:solidFill>
                  <a:srgbClr val="00B4B2"/>
                </a:solidFill>
                <a:latin typeface="Arial Narrow" panose="020B0606020202030204" pitchFamily="34" charset="0"/>
                <a:sym typeface="+mn-ea"/>
              </a:rPr>
              <a:t>A CEDEAO</a:t>
            </a:r>
            <a:r>
              <a:rPr lang="pt-PT" sz="1100" i="1" dirty="0" smtClean="0">
                <a:solidFill>
                  <a:srgbClr val="00B4B2"/>
                </a:solidFill>
                <a:latin typeface="Arial Narrow" panose="020B0606020202030204" pitchFamily="34" charset="0"/>
                <a:sym typeface="+mn-ea"/>
              </a:rPr>
              <a:t>»</a:t>
            </a:r>
            <a:r>
              <a:rPr lang="pt-PT" sz="1100" dirty="0" smtClean="0">
                <a:latin typeface="Arial Narrow" pitchFamily="34" charset="0"/>
                <a:cs typeface="Times New Roman" panose="02020603050405020304" pitchFamily="18" charset="0"/>
              </a:rPr>
              <a:t>. </a:t>
            </a:r>
            <a:endParaRPr lang="pt-PT" altLang="pt-PT" sz="1100" b="1" dirty="0" smtClean="0">
              <a:latin typeface="Arial Narrow" pitchFamily="34" charset="0"/>
            </a:endParaRPr>
          </a:p>
          <a:p>
            <a:pPr>
              <a:lnSpc>
                <a:spcPts val="1100"/>
              </a:lnSpc>
            </a:pPr>
            <a:endParaRPr lang="pt-PT" altLang="pt-PT" sz="1100" b="1" dirty="0">
              <a:latin typeface="Arial Narrow" pitchFamily="34" charset="0"/>
            </a:endParaRPr>
          </a:p>
          <a:p>
            <a:pPr>
              <a:lnSpc>
                <a:spcPts val="1100"/>
              </a:lnSpc>
            </a:pPr>
            <a:r>
              <a:rPr lang="pt-PT" altLang="pt-PT" sz="1100" b="1" dirty="0" smtClean="0">
                <a:latin typeface="Arial Narrow" pitchFamily="34" charset="0"/>
              </a:rPr>
              <a:t>33. </a:t>
            </a:r>
            <a:r>
              <a:rPr lang="pt-PT" altLang="pt-PT" sz="1100" b="1" dirty="0" smtClean="0">
                <a:latin typeface="Arial Narrow" pitchFamily="34" charset="0"/>
              </a:rPr>
              <a:t>Hospedeiras</a:t>
            </a:r>
            <a:endParaRPr lang="pt-PT" altLang="pt-PT" sz="1100" b="1" dirty="0">
              <a:latin typeface="Arial Narrow" pitchFamily="34" charset="0"/>
            </a:endParaRPr>
          </a:p>
          <a:p>
            <a:pPr algn="just">
              <a:lnSpc>
                <a:spcPts val="1100"/>
              </a:lnSpc>
            </a:pPr>
            <a:r>
              <a:rPr lang="pt-PT" sz="1100" dirty="0" smtClean="0">
                <a:latin typeface="Arial Narrow" panose="020B0606020202030204" pitchFamily="34" charset="0"/>
              </a:rPr>
              <a:t>Um atendimento profissional e qualificado é </a:t>
            </a:r>
            <a:r>
              <a:rPr lang="pt-PT" sz="1100" dirty="0">
                <a:latin typeface="Arial Narrow" panose="020B0606020202030204" pitchFamily="34" charset="0"/>
              </a:rPr>
              <a:t>uma </a:t>
            </a:r>
            <a:r>
              <a:rPr lang="pt-PT" sz="1100" dirty="0" smtClean="0">
                <a:latin typeface="Arial Narrow" panose="020B0606020202030204" pitchFamily="34" charset="0"/>
              </a:rPr>
              <a:t>exigência e uma mais-valia </a:t>
            </a:r>
            <a:r>
              <a:rPr lang="pt-PT" sz="1100" dirty="0">
                <a:latin typeface="Arial Narrow" panose="020B0606020202030204" pitchFamily="34" charset="0"/>
              </a:rPr>
              <a:t>nos eventos inter-</a:t>
            </a:r>
            <a:br>
              <a:rPr lang="pt-PT" sz="1100" dirty="0">
                <a:latin typeface="Arial Narrow" panose="020B0606020202030204" pitchFamily="34" charset="0"/>
              </a:rPr>
            </a:br>
            <a:r>
              <a:rPr lang="pt-PT" sz="1100" dirty="0" smtClean="0">
                <a:latin typeface="Arial Narrow" panose="020B0606020202030204" pitchFamily="34" charset="0"/>
              </a:rPr>
              <a:t>nacionais. Desde a chegada no aeroporto em Cabo Verde e nos locais onde decorrerão o evento, os participantes terão permanentemente acessíveis e disponível equipas de profissionais qualificadas </a:t>
            </a:r>
            <a:r>
              <a:rPr lang="pt-PT" sz="1100" dirty="0">
                <a:latin typeface="Arial Narrow" panose="020B0606020202030204" pitchFamily="34" charset="0"/>
              </a:rPr>
              <a:t>e com elevada </a:t>
            </a:r>
            <a:r>
              <a:rPr lang="pt-PT" sz="1100" dirty="0" smtClean="0">
                <a:latin typeface="Arial Narrow" panose="020B0606020202030204" pitchFamily="34" charset="0"/>
              </a:rPr>
              <a:t>experiência, preparada para comunicação em três ideomas: português, inglês e francês, para os assistir e apoiar na respectiva participação no evento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Este serviço é assegurado pela Escola de Hotelaria e Turiismo de Cabo Verde.</a:t>
            </a:r>
            <a:endParaRPr lang="pt-PT" sz="1100" dirty="0" smtClean="0">
              <a:latin typeface="Arial Narrow" panose="020B0606020202030204" pitchFamily="34" charset="0"/>
            </a:endParaRPr>
          </a:p>
          <a:p>
            <a:pPr algn="just">
              <a:lnSpc>
                <a:spcPts val="1100"/>
              </a:lnSpc>
            </a:pPr>
            <a:endParaRPr lang="pt-PT" sz="1100" dirty="0" smtClean="0">
              <a:latin typeface="Arial Narrow" pitchFamily="34" charset="0"/>
              <a:cs typeface="Times New Roman" panose="02020603050405020304" pitchFamily="18" charset="0"/>
            </a:endParaRPr>
          </a:p>
          <a:p>
            <a:pPr>
              <a:lnSpc>
                <a:spcPts val="1100"/>
              </a:lnSpc>
            </a:pPr>
            <a:r>
              <a:rPr lang="pt-PT" altLang="pt-PT" sz="1100" b="1" dirty="0" smtClean="0">
                <a:latin typeface="Arial Narrow" panose="020B0606020202030204" pitchFamily="34" charset="0"/>
              </a:rPr>
              <a:t>34. </a:t>
            </a:r>
            <a:r>
              <a:rPr lang="pt-PT" altLang="pt-PT" sz="1100" b="1" dirty="0">
                <a:latin typeface="Arial Narrow" panose="020B0606020202030204" pitchFamily="34" charset="0"/>
              </a:rPr>
              <a:t>Pacotes de lazer</a:t>
            </a:r>
          </a:p>
          <a:p>
            <a:pPr algn="just">
              <a:lnSpc>
                <a:spcPts val="1100"/>
              </a:lnSpc>
            </a:pPr>
            <a:r>
              <a:rPr lang="pt-PT" sz="1100" dirty="0">
                <a:latin typeface="Arial Narrow" pitchFamily="34" charset="0"/>
                <a:cs typeface="Times New Roman" panose="02020603050405020304" pitchFamily="18" charset="0"/>
              </a:rPr>
              <a:t>Vários pacotes e programas de visitas guiadas aos principais pontos de atracção turística, quer na  cidade da Praia (Capital de Cabo Verde), quer em outras Ilhas, são igualmente disponibilizados</a:t>
            </a:r>
            <a:r>
              <a:rPr lang="pt-PT" sz="1100" dirty="0" smtClean="0">
                <a:latin typeface="Arial Narrow" pitchFamily="34" charset="0"/>
                <a:cs typeface="Times New Roman" panose="02020603050405020304" pitchFamily="18" charset="0"/>
              </a:rPr>
              <a:t>.</a:t>
            </a:r>
          </a:p>
          <a:p>
            <a:pPr algn="just">
              <a:lnSpc>
                <a:spcPts val="1100"/>
              </a:lnSpc>
            </a:pPr>
            <a:endParaRPr lang="pt-PT" sz="1100" dirty="0">
              <a:latin typeface="Arial Narrow" pitchFamily="34" charset="0"/>
              <a:cs typeface="Times New Roman" panose="02020603050405020304" pitchFamily="18" charset="0"/>
            </a:endParaRPr>
          </a:p>
          <a:p>
            <a:pPr algn="just">
              <a:lnSpc>
                <a:spcPts val="1100"/>
              </a:lnSpc>
            </a:pPr>
            <a:r>
              <a:rPr lang="pt-PT" sz="1100" b="1" dirty="0" smtClean="0">
                <a:latin typeface="Arial Narrow" panose="020B0606020202030204" pitchFamily="34" charset="0"/>
              </a:rPr>
              <a:t>35. </a:t>
            </a:r>
            <a:r>
              <a:rPr lang="pt-PT" sz="1100" b="1" dirty="0" smtClean="0">
                <a:latin typeface="Arial Narrow" panose="020B0606020202030204" pitchFamily="34" charset="0"/>
              </a:rPr>
              <a:t>Alterações</a:t>
            </a:r>
          </a:p>
          <a:p>
            <a:pPr algn="just">
              <a:lnSpc>
                <a:spcPts val="1100"/>
              </a:lnSpc>
            </a:pPr>
            <a:r>
              <a:rPr lang="pt-PT" sz="1100" b="1" dirty="0" smtClean="0">
                <a:latin typeface="Arial Narrow" panose="020B0606020202030204" pitchFamily="34" charset="0"/>
              </a:rPr>
              <a:t> </a:t>
            </a:r>
            <a:r>
              <a:rPr lang="pt-PT" sz="1100" dirty="0" smtClean="0">
                <a:latin typeface="Arial Narrow" panose="020B0606020202030204" pitchFamily="34" charset="0"/>
              </a:rPr>
              <a:t>A Organização </a:t>
            </a:r>
            <a:r>
              <a:rPr lang="pt-PT" sz="1100" dirty="0">
                <a:latin typeface="Arial Narrow" panose="020B0606020202030204" pitchFamily="34" charset="0"/>
              </a:rPr>
              <a:t>reserva-se no direito de alterar </a:t>
            </a:r>
            <a:r>
              <a:rPr lang="pt-PT" sz="1100" dirty="0" smtClean="0">
                <a:latin typeface="Arial Narrow" panose="020B0606020202030204" pitchFamily="34" charset="0"/>
              </a:rPr>
              <a:t>o programa do evento assim como as </a:t>
            </a:r>
            <a:r>
              <a:rPr lang="pt-PT" sz="1100" dirty="0">
                <a:latin typeface="Arial Narrow" panose="020B0606020202030204" pitchFamily="34" charset="0"/>
              </a:rPr>
              <a:t>Condições Gerais de </a:t>
            </a:r>
            <a:br>
              <a:rPr lang="pt-PT" sz="1100" dirty="0">
                <a:latin typeface="Arial Narrow" panose="020B0606020202030204" pitchFamily="34" charset="0"/>
              </a:rPr>
            </a:br>
            <a:r>
              <a:rPr lang="pt-PT" sz="1100" dirty="0">
                <a:latin typeface="Arial Narrow" panose="020B0606020202030204" pitchFamily="34" charset="0"/>
              </a:rPr>
              <a:t>Participação sempre que se justificar, devendo no entanto informar a parte interessada com a devida </a:t>
            </a:r>
            <a:br>
              <a:rPr lang="pt-PT" sz="1100" dirty="0">
                <a:latin typeface="Arial Narrow" panose="020B0606020202030204" pitchFamily="34" charset="0"/>
              </a:rPr>
            </a:br>
            <a:r>
              <a:rPr lang="pt-PT" sz="1100" dirty="0">
                <a:latin typeface="Arial Narrow" panose="020B0606020202030204" pitchFamily="34" charset="0"/>
              </a:rPr>
              <a:t>antecedência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36. </a:t>
            </a:r>
            <a:r>
              <a:rPr lang="pt-PT" sz="1100" b="1" dirty="0" smtClean="0">
                <a:latin typeface="Arial Narrow" panose="020B0606020202030204" pitchFamily="34" charset="0"/>
              </a:rPr>
              <a:t>Seguros</a:t>
            </a:r>
            <a:endParaRPr lang="pt-PT" sz="1100" b="1" dirty="0">
              <a:latin typeface="Arial Narrow" panose="020B0606020202030204" pitchFamily="34" charset="0"/>
            </a:endParaRPr>
          </a:p>
          <a:p>
            <a:pPr>
              <a:lnSpc>
                <a:spcPts val="1100"/>
              </a:lnSpc>
            </a:pPr>
            <a:r>
              <a:rPr lang="pt-PT" sz="1100" b="1" dirty="0">
                <a:latin typeface="Arial Narrow" panose="020B0606020202030204" pitchFamily="34" charset="0"/>
              </a:rPr>
              <a:t> </a:t>
            </a:r>
            <a:r>
              <a:rPr lang="pt-PT" sz="1100" dirty="0" smtClean="0">
                <a:latin typeface="Arial Narrow" panose="020B0606020202030204" pitchFamily="34" charset="0"/>
              </a:rPr>
              <a:t>São disponibilizados aos participantes  três (3) </a:t>
            </a:r>
            <a:r>
              <a:rPr lang="pt-PT" sz="1100" dirty="0">
                <a:latin typeface="Arial Narrow" panose="020B0606020202030204" pitchFamily="34" charset="0"/>
              </a:rPr>
              <a:t>modalidades </a:t>
            </a:r>
            <a:r>
              <a:rPr lang="pt-PT" sz="1100" dirty="0" smtClean="0">
                <a:latin typeface="Arial Narrow" panose="020B0606020202030204" pitchFamily="34" charset="0"/>
              </a:rPr>
              <a:t>de seguros:</a:t>
            </a:r>
          </a:p>
          <a:p>
            <a:pPr>
              <a:lnSpc>
                <a:spcPts val="1100"/>
              </a:lnSpc>
            </a:pP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36.1</a:t>
            </a:r>
            <a:r>
              <a:rPr lang="pt-PT" sz="1100" dirty="0" smtClean="0">
                <a:latin typeface="Arial Narrow" panose="020B0606020202030204" pitchFamily="34" charset="0"/>
              </a:rPr>
              <a:t> </a:t>
            </a:r>
            <a:r>
              <a:rPr lang="pt-PT" sz="1100" b="1" dirty="0" smtClean="0">
                <a:latin typeface="Arial Narrow" panose="020B0606020202030204" pitchFamily="34" charset="0"/>
              </a:rPr>
              <a:t>Seguro </a:t>
            </a:r>
            <a:r>
              <a:rPr lang="pt-PT" sz="1100" b="1" dirty="0">
                <a:latin typeface="Arial Narrow" panose="020B0606020202030204" pitchFamily="34" charset="0"/>
              </a:rPr>
              <a:t>Acidentes </a:t>
            </a:r>
            <a:r>
              <a:rPr lang="pt-PT" sz="1100" b="1" dirty="0" smtClean="0">
                <a:latin typeface="Arial Narrow" panose="020B0606020202030204" pitchFamily="34" charset="0"/>
              </a:rPr>
              <a:t>Pessoais</a:t>
            </a:r>
          </a:p>
          <a:p>
            <a:pPr>
              <a:lnSpc>
                <a:spcPts val="1100"/>
              </a:lnSpc>
            </a:pPr>
            <a:r>
              <a:rPr lang="pt-PT" sz="1100" dirty="0" smtClean="0">
                <a:latin typeface="Arial Narrow" panose="020B0606020202030204" pitchFamily="34" charset="0"/>
              </a:rPr>
              <a:t>Esse </a:t>
            </a:r>
            <a:r>
              <a:rPr lang="pt-PT" sz="1100" dirty="0">
                <a:latin typeface="Arial Narrow" panose="020B0606020202030204" pitchFamily="34" charset="0"/>
              </a:rPr>
              <a:t>seguro cobre qualquer tipo de acidente que possa ocorrer durante o período em que decorrer os eventos. Também poderá ser incluído neste mesmo seguro, a cobertura de viagem e bagagens (extravio, perda ou dano causado à bagagem: roupas e objetos de uso pessoal transportados em malas, sacos ou outros volumes </a:t>
            </a:r>
            <a:r>
              <a:rPr lang="pt-PT" sz="1100" dirty="0" smtClean="0">
                <a:latin typeface="Arial Narrow" panose="020B0606020202030204" pitchFamily="34" charset="0"/>
              </a:rPr>
              <a:t>devidamente acondicionados</a:t>
            </a:r>
            <a:r>
              <a:rPr lang="pt-PT" sz="1100" dirty="0">
                <a:latin typeface="Arial Narrow" panose="020B0606020202030204" pitchFamily="34" charset="0"/>
              </a:rPr>
              <a:t>, pertencentes à Pessoa Segura, incluindo computadores portáteis e seus acessórios.</a:t>
            </a:r>
          </a:p>
          <a:p>
            <a:pPr>
              <a:lnSpc>
                <a:spcPts val="1100"/>
              </a:lnSpc>
            </a:pP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36.2</a:t>
            </a:r>
            <a:r>
              <a:rPr lang="pt-PT" sz="1100" b="1" dirty="0">
                <a:latin typeface="Arial Narrow" panose="020B0606020202030204" pitchFamily="34" charset="0"/>
              </a:rPr>
              <a:t> </a:t>
            </a:r>
            <a:r>
              <a:rPr lang="pt-PT" sz="1100" b="1" dirty="0" smtClean="0">
                <a:latin typeface="Arial Narrow" panose="020B0606020202030204" pitchFamily="34" charset="0"/>
              </a:rPr>
              <a:t>Seguro </a:t>
            </a:r>
            <a:r>
              <a:rPr lang="pt-PT" sz="1100" b="1" dirty="0">
                <a:latin typeface="Arial Narrow" panose="020B0606020202030204" pitchFamily="34" charset="0"/>
              </a:rPr>
              <a:t>de </a:t>
            </a:r>
            <a:r>
              <a:rPr lang="pt-PT" sz="1100" b="1" dirty="0" smtClean="0">
                <a:latin typeface="Arial Narrow" panose="020B0606020202030204" pitchFamily="34" charset="0"/>
              </a:rPr>
              <a:t>Viagem</a:t>
            </a:r>
          </a:p>
          <a:p>
            <a:pPr>
              <a:lnSpc>
                <a:spcPts val="1100"/>
              </a:lnSpc>
            </a:pPr>
            <a:r>
              <a:rPr lang="pt-PT" sz="1100" dirty="0" smtClean="0">
                <a:latin typeface="Arial Narrow" panose="020B0606020202030204" pitchFamily="34" charset="0"/>
              </a:rPr>
              <a:t>De igual modo são disponibilizados seguros de proteção com as seguintes característuicas:</a:t>
            </a: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36.3 </a:t>
            </a:r>
            <a:r>
              <a:rPr lang="pt-PT" sz="1100" dirty="0" smtClean="0">
                <a:latin typeface="Arial Narrow" panose="020B0606020202030204" pitchFamily="34" charset="0"/>
              </a:rPr>
              <a:t>Multiviagens Cabo Verde</a:t>
            </a:r>
            <a:endParaRPr lang="pt-PT" sz="1100" dirty="0">
              <a:latin typeface="Arial Narrow" panose="020B0606020202030204" pitchFamily="34" charset="0"/>
            </a:endParaRPr>
          </a:p>
          <a:p>
            <a:pPr>
              <a:lnSpc>
                <a:spcPts val="1100"/>
              </a:lnSpc>
            </a:pPr>
            <a:r>
              <a:rPr lang="pt-PT" sz="1100" dirty="0">
                <a:latin typeface="Arial Narrow" panose="020B0606020202030204" pitchFamily="34" charset="0"/>
              </a:rPr>
              <a:t>Seguro aplicável exclusivamente para viagens que se realizem em </a:t>
            </a:r>
            <a:r>
              <a:rPr lang="pt-PT" sz="1100" dirty="0" smtClean="0">
                <a:latin typeface="Arial Narrow" panose="020B0606020202030204" pitchFamily="34" charset="0"/>
              </a:rPr>
              <a:t>Cabo Verde.</a:t>
            </a: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36.4 </a:t>
            </a:r>
            <a:r>
              <a:rPr lang="pt-PT" sz="1100" dirty="0" smtClean="0">
                <a:latin typeface="Arial Narrow" panose="020B0606020202030204" pitchFamily="34" charset="0"/>
              </a:rPr>
              <a:t>Multiviagens </a:t>
            </a:r>
            <a:r>
              <a:rPr lang="pt-PT" sz="1100" dirty="0">
                <a:latin typeface="Arial Narrow" panose="020B0606020202030204" pitchFamily="34" charset="0"/>
              </a:rPr>
              <a:t>Estrangeiro</a:t>
            </a:r>
          </a:p>
          <a:p>
            <a:pPr>
              <a:lnSpc>
                <a:spcPts val="1100"/>
              </a:lnSpc>
            </a:pPr>
            <a:r>
              <a:rPr lang="pt-PT" sz="1100" dirty="0">
                <a:latin typeface="Arial Narrow" panose="020B0606020202030204" pitchFamily="34" charset="0"/>
              </a:rPr>
              <a:t>Seguro aplicável para viagens ao estrangeiro</a:t>
            </a:r>
            <a:r>
              <a:rPr lang="pt-PT" sz="1100" dirty="0" smtClean="0">
                <a:latin typeface="Arial Narrow" panose="020B0606020202030204" pitchFamily="34" charset="0"/>
              </a:rPr>
              <a:t>.</a:t>
            </a:r>
            <a:endParaRPr lang="pt-PT" sz="1100" dirty="0">
              <a:latin typeface="Arial Narrow" panose="020B0606020202030204" pitchFamily="34" charset="0"/>
            </a:endParaRPr>
          </a:p>
          <a:p>
            <a:pPr>
              <a:lnSpc>
                <a:spcPts val="1100"/>
              </a:lnSpc>
            </a:pPr>
            <a:r>
              <a:rPr lang="pt-PT" sz="1100" b="1" dirty="0" smtClean="0">
                <a:latin typeface="Arial Narrow" panose="020B0606020202030204" pitchFamily="34" charset="0"/>
              </a:rPr>
              <a:t>36.5 </a:t>
            </a:r>
            <a:r>
              <a:rPr lang="pt-PT" sz="1100" dirty="0" smtClean="0">
                <a:latin typeface="Arial Narrow" panose="020B0606020202030204" pitchFamily="34" charset="0"/>
              </a:rPr>
              <a:t>Multiviagens </a:t>
            </a:r>
            <a:r>
              <a:rPr lang="pt-PT" sz="1100" dirty="0">
                <a:latin typeface="Arial Narrow" panose="020B0606020202030204" pitchFamily="34" charset="0"/>
              </a:rPr>
              <a:t>Estrangeiro + PVFM</a:t>
            </a:r>
          </a:p>
          <a:p>
            <a:pPr>
              <a:lnSpc>
                <a:spcPts val="1100"/>
              </a:lnSpc>
            </a:pPr>
            <a:r>
              <a:rPr lang="pt-PT" sz="1100" dirty="0">
                <a:latin typeface="Arial Narrow" panose="020B0606020202030204" pitchFamily="34" charset="0"/>
              </a:rPr>
              <a:t>Seguro aplicável para viagens ao estrangeiro. Inclui protecção de Cancelamento por Motivo de Força </a:t>
            </a:r>
            <a:r>
              <a:rPr lang="pt-PT" sz="1100" dirty="0" smtClean="0">
                <a:latin typeface="Arial Narrow" panose="020B0606020202030204" pitchFamily="34" charset="0"/>
              </a:rPr>
              <a:t>Maior.</a:t>
            </a:r>
          </a:p>
          <a:p>
            <a:pPr>
              <a:lnSpc>
                <a:spcPts val="1100"/>
              </a:lnSpc>
            </a:pPr>
            <a:endParaRPr lang="pt-PT" sz="1100" b="1" dirty="0" smtClean="0">
              <a:latin typeface="Arial Narrow" panose="020B0606020202030204" pitchFamily="34" charset="0"/>
            </a:endParaRPr>
          </a:p>
          <a:p>
            <a:pPr>
              <a:lnSpc>
                <a:spcPts val="1100"/>
              </a:lnSpc>
            </a:pPr>
            <a:r>
              <a:rPr lang="pt-PT" sz="1100" b="1" dirty="0" smtClean="0">
                <a:latin typeface="Arial Narrow" panose="020B0606020202030204" pitchFamily="34" charset="0"/>
              </a:rPr>
              <a:t>36.6 </a:t>
            </a:r>
            <a:r>
              <a:rPr lang="pt-PT" sz="1100" dirty="0" smtClean="0">
                <a:latin typeface="Arial Narrow" panose="020B0606020202030204" pitchFamily="34" charset="0"/>
              </a:rPr>
              <a:t>Complementos</a:t>
            </a:r>
            <a:r>
              <a:rPr lang="pt-PT" sz="1100" dirty="0">
                <a:latin typeface="Arial Narrow" panose="020B0606020202030204" pitchFamily="34" charset="0"/>
              </a:rPr>
              <a:t>:</a:t>
            </a:r>
          </a:p>
          <a:p>
            <a:pPr>
              <a:lnSpc>
                <a:spcPts val="1100"/>
              </a:lnSpc>
            </a:pPr>
            <a:r>
              <a:rPr lang="pt-PT" sz="1100" b="1" dirty="0" smtClean="0">
                <a:latin typeface="Arial Narrow" panose="020B0606020202030204" pitchFamily="34" charset="0"/>
              </a:rPr>
              <a:t>36.7 </a:t>
            </a:r>
            <a:r>
              <a:rPr lang="pt-PT" sz="1100" dirty="0" smtClean="0">
                <a:latin typeface="Arial Narrow" panose="020B0606020202030204" pitchFamily="34" charset="0"/>
              </a:rPr>
              <a:t>Despesas </a:t>
            </a:r>
            <a:r>
              <a:rPr lang="pt-PT" sz="1100" dirty="0">
                <a:latin typeface="Arial Narrow" panose="020B0606020202030204" pitchFamily="34" charset="0"/>
              </a:rPr>
              <a:t>Médicas</a:t>
            </a:r>
          </a:p>
          <a:p>
            <a:pPr>
              <a:lnSpc>
                <a:spcPts val="1100"/>
              </a:lnSpc>
            </a:pPr>
            <a:r>
              <a:rPr lang="pt-PT" sz="1100" dirty="0">
                <a:latin typeface="Arial Narrow" panose="020B0606020202030204" pitchFamily="34" charset="0"/>
              </a:rPr>
              <a:t>Aumento do capital de Despesas Médicas do Seguro </a:t>
            </a:r>
            <a:r>
              <a:rPr lang="pt-PT" sz="1100" dirty="0" smtClean="0">
                <a:latin typeface="Arial Narrow" panose="020B0606020202030204" pitchFamily="34" charset="0"/>
              </a:rPr>
              <a:t>Base</a:t>
            </a:r>
            <a:r>
              <a:rPr lang="pt-PT" sz="1100" dirty="0" smtClean="0">
                <a:latin typeface="Arial Narrow" panose="020B0606020202030204" pitchFamily="34" charset="0"/>
              </a:rPr>
              <a:t>.</a:t>
            </a:r>
          </a:p>
          <a:p>
            <a:pPr>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36.8 </a:t>
            </a:r>
            <a:r>
              <a:rPr lang="pt-PT" sz="1100" dirty="0">
                <a:latin typeface="Arial Narrow" panose="020B0606020202030204" pitchFamily="34" charset="0"/>
              </a:rPr>
              <a:t>Os Serviços de Seguros são garantidos pela companhia especializada : A GARANTIA (https://www.garantia.cv/). No link seguinte https://www.basaltconference.com/e/eventsdocs/ podem ser encontradas todas as informações relacioandas com os </a:t>
            </a:r>
            <a:r>
              <a:rPr lang="pt-PT" sz="1100" dirty="0" smtClean="0">
                <a:latin typeface="Arial Narrow" panose="020B0606020202030204" pitchFamily="34" charset="0"/>
              </a:rPr>
              <a:t>Seguros.</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90389"/>
            <a:ext cx="2677325"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9" name="TextBox 8"/>
          <p:cNvSpPr txBox="1"/>
          <p:nvPr/>
        </p:nvSpPr>
        <p:spPr>
          <a:xfrm>
            <a:off x="390059" y="599034"/>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27</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8" name="CaixaDeTexto 53"/>
          <p:cNvSpPr txBox="1"/>
          <p:nvPr/>
        </p:nvSpPr>
        <p:spPr>
          <a:xfrm>
            <a:off x="257091" y="5417234"/>
            <a:ext cx="6048672" cy="3170099"/>
          </a:xfrm>
          <a:prstGeom prst="rect">
            <a:avLst/>
          </a:prstGeom>
          <a:noFill/>
        </p:spPr>
        <p:txBody>
          <a:bodyPr wrap="square" rtlCol="0">
            <a:spAutoFit/>
          </a:bodyPr>
          <a:lstStyle/>
          <a:p>
            <a:pPr>
              <a:lnSpc>
                <a:spcPts val="1000"/>
              </a:lnSpc>
            </a:pPr>
            <a:r>
              <a:rPr lang="en-US" sz="1000" b="1" i="1" dirty="0" smtClean="0">
                <a:solidFill>
                  <a:srgbClr val="3EA4BA"/>
                </a:solidFill>
                <a:latin typeface="Arial Narrow" panose="020B0606020202030204" pitchFamily="34" charset="0"/>
              </a:rPr>
              <a:t>NOTAS IMPORTANTES</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pt-PT" sz="1000" dirty="0" smtClean="0">
                <a:latin typeface="Arial Narrow" panose="020B0606020202030204" pitchFamily="34" charset="0"/>
              </a:rPr>
              <a:t>A Organização participa de forma activa na luta contra a fraude envolvendo cartões bancários. Neste contexto, a Organização pode vir a pedir ao comprador, por qualquer meio ao seu dispor, a fotocópia do cartão de crédito utilizado para o pagamento da encomenda, assim como a do passaporte ou do bilhete de identidade do titular do cartão de crédito e do participante. Na ausência de resposta por parte do comprador ou na impossibilidade de contactar o Comprador dentro dos limites relativos às datas do evento, a Organização não poderá pocessar a encomenda e o pedido de reserva  será anulado sem despesas.</a:t>
            </a: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NT-02: </a:t>
            </a:r>
            <a:r>
              <a:rPr lang="pt-PT" sz="1000" dirty="0" smtClean="0">
                <a:latin typeface="Arial Narrow" panose="020B0606020202030204" pitchFamily="34" charset="0"/>
              </a:rPr>
              <a:t>A legislação impõe que, o compromisso assumido de pagar através de um cartão bancário ou cartão de pagamento é irrevogável. A oposição ao pagamento só pode ser feita em caso de perda, furto ou roubo, ou de utilização fraudulenta do cartão. Com excepção destes casos limitativamente admtidos pelo legislador, o titular do cartão será considerado responsável de fraude envolvendo cartões bancários. O direito de oposição ao pagamento não poderá ser utilizado para compensar a ausência de direito de retração aplicável no sector dos eventos / turismo.</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 Por transferência bancária</a:t>
            </a:r>
          </a:p>
          <a:p>
            <a:pPr algn="just">
              <a:lnSpc>
                <a:spcPts val="1000"/>
              </a:lnSpc>
            </a:pPr>
            <a:r>
              <a:rPr lang="pt-PT" sz="1000" dirty="0" smtClean="0">
                <a:latin typeface="Arial Narrow" panose="020B0606020202030204" pitchFamily="34" charset="0"/>
              </a:rPr>
              <a:t>A Organização aceita os pagamentos por transferência bancária em Euros (conta bancária na Europa e em Cabo Verde) e em Escudos Caboverdiano e em Dólares para as contas bancárias em Cabo Verde. Essa confirmação de transferência bancária deve ser imperativamente confirmada via e-mail, cujas coordenadas serão transmitidas no momento da confirmação da encomenda. Na confirmação da transferência bancária deve figurar o nome, apelido e Referência de encomenda que será disponibilizado pela Organização. A confirmação deve ser transmitida antes da data limite estabelecida pela Organização.</a:t>
            </a: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 Preços e pagamento</a:t>
            </a:r>
            <a:endParaRPr lang="pt-PT" sz="1000" b="1" dirty="0">
              <a:solidFill>
                <a:schemeClr val="accent5">
                  <a:lumMod val="60000"/>
                  <a:lumOff val="40000"/>
                </a:schemeClr>
              </a:solidFill>
              <a:latin typeface="Arial Narrow" panose="020B0606020202030204" pitchFamily="34" charset="0"/>
            </a:endParaRPr>
          </a:p>
          <a:p>
            <a:pPr algn="just">
              <a:lnSpc>
                <a:spcPts val="1000"/>
              </a:lnSpc>
            </a:pPr>
            <a:r>
              <a:rPr lang="pt-PT" sz="1000" dirty="0" smtClean="0">
                <a:latin typeface="Arial Narrow" panose="020B0606020202030204" pitchFamily="34" charset="0"/>
              </a:rPr>
              <a:t>Todos os preços comunicados pela Organização são livres de qualquer taxa ou impostos. Todas as despesas associadas ao pagamento são da conta exclusiva do comprador.</a:t>
            </a:r>
          </a:p>
        </p:txBody>
      </p:sp>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
        <p:nvSpPr>
          <p:cNvPr id="12" name="TextBox 11"/>
          <p:cNvSpPr txBox="1"/>
          <p:nvPr/>
        </p:nvSpPr>
        <p:spPr>
          <a:xfrm>
            <a:off x="306239" y="883638"/>
            <a:ext cx="4320480" cy="43088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100"/>
              </a:lnSpc>
            </a:pPr>
            <a:r>
              <a:rPr lang="pt-PT" sz="1200" i="1" dirty="0" smtClean="0">
                <a:solidFill>
                  <a:schemeClr val="accent5">
                    <a:lumMod val="60000"/>
                    <a:lumOff val="40000"/>
                  </a:schemeClr>
                </a:solidFill>
                <a:latin typeface="Arial Narrow" panose="020B0606020202030204" pitchFamily="34" charset="0"/>
              </a:rPr>
              <a:t>INFORMAÇÕES </a:t>
            </a:r>
            <a:r>
              <a:rPr lang="pt-PT" sz="1200" i="1" dirty="0">
                <a:solidFill>
                  <a:schemeClr val="accent5">
                    <a:lumMod val="60000"/>
                    <a:lumOff val="40000"/>
                  </a:schemeClr>
                </a:solidFill>
                <a:latin typeface="Arial Narrow" panose="020B0606020202030204" pitchFamily="34" charset="0"/>
              </a:rPr>
              <a:t>ADICIONAIS</a:t>
            </a:r>
          </a:p>
        </p:txBody>
      </p:sp>
      <p:sp>
        <p:nvSpPr>
          <p:cNvPr id="2" name="Rectangle 1"/>
          <p:cNvSpPr/>
          <p:nvPr/>
        </p:nvSpPr>
        <p:spPr>
          <a:xfrm>
            <a:off x="290235" y="1266984"/>
            <a:ext cx="5760641" cy="3901068"/>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 MEIOS DE PAGAMENTO</a:t>
            </a:r>
            <a:endParaRPr lang="pt-PT" sz="1100" i="1" dirty="0">
              <a:solidFill>
                <a:schemeClr val="accent5">
                  <a:lumMod val="60000"/>
                  <a:lumOff val="40000"/>
                </a:schemeClr>
              </a:solidFill>
              <a:latin typeface="Arial Narrow" panose="020B0606020202030204" pitchFamily="34" charset="0"/>
            </a:endParaRPr>
          </a:p>
          <a:p>
            <a:pPr>
              <a:lnSpc>
                <a:spcPts val="1100"/>
              </a:lnSpc>
            </a:pPr>
            <a:r>
              <a:rPr lang="pt-PT" altLang="pt-PT" sz="1100" dirty="0" smtClean="0">
                <a:latin typeface="Arial Narrow" pitchFamily="34" charset="0"/>
              </a:rPr>
              <a:t>A Organização aceita os seguintes meios de pagamentos:</a:t>
            </a:r>
            <a:endParaRPr lang="pt-PT" altLang="pt-PT" sz="1100" dirty="0" smtClean="0">
              <a:latin typeface="Arial Narrow" pitchFamily="34" charset="0"/>
            </a:endParaRP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pt-PT" sz="1100" dirty="0" smtClean="0">
                <a:latin typeface="Arial Narrow" panose="020B0606020202030204" pitchFamily="34" charset="0"/>
                <a:cs typeface="Times New Roman" panose="02020603050405020304" pitchFamily="18" charset="0"/>
                <a:sym typeface="+mn-ea"/>
              </a:rPr>
              <a:t>Os seguintes catões bancários e cartões de pagamento, nos seus sites Internet  (site seguro) ou no momento de uma reserva feita por telefone:</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ATRAVÉS DE CONTAS BANCÁRIAS EM CABO VERDE:</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pt-PT" sz="1100" dirty="0">
                <a:latin typeface="Arial Narrow" panose="020B0606020202030204" pitchFamily="34" charset="0"/>
              </a:rPr>
              <a:t>Serviço que facilita a criação de pagamentos online pontuais para qualquer produto.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b="1" dirty="0" smtClean="0">
                <a:latin typeface="Arial Narrow" panose="020B0606020202030204" pitchFamily="34" charset="0"/>
                <a:sym typeface="+mn-ea"/>
              </a:rPr>
              <a:t>C</a:t>
            </a:r>
            <a:r>
              <a:rPr lang="pt-PT" sz="1100" dirty="0" smtClean="0">
                <a:latin typeface="Arial Narrow" panose="020B0606020202030204" pitchFamily="34" charset="0"/>
              </a:rPr>
              <a:t>artão vinti4</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b="1" dirty="0">
                <a:latin typeface="Arial Narrow" panose="020B0606020202030204" pitchFamily="34" charset="0"/>
                <a:sym typeface="+mn-ea"/>
              </a:rPr>
              <a:t>C</a:t>
            </a:r>
            <a:r>
              <a:rPr lang="pt-PT" sz="1100" dirty="0">
                <a:latin typeface="Arial Narrow" panose="020B0606020202030204" pitchFamily="34" charset="0"/>
              </a:rPr>
              <a:t>artão </a:t>
            </a:r>
            <a:r>
              <a:rPr lang="pt-PT" sz="1100" dirty="0" smtClean="0">
                <a:latin typeface="Arial Narrow" panose="020B0606020202030204" pitchFamily="34" charset="0"/>
              </a:rPr>
              <a:t>VISA</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b="1" dirty="0">
                <a:latin typeface="Arial Narrow" panose="020B0606020202030204" pitchFamily="34" charset="0"/>
                <a:sym typeface="+mn-ea"/>
              </a:rPr>
              <a:t>C</a:t>
            </a:r>
            <a:r>
              <a:rPr lang="pt-PT" sz="1100" dirty="0">
                <a:latin typeface="Arial Narrow" panose="020B0606020202030204" pitchFamily="34" charset="0"/>
              </a:rPr>
              <a:t>artão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smtClean="0">
                <a:solidFill>
                  <a:schemeClr val="accent5">
                    <a:lumMod val="60000"/>
                    <a:lumOff val="40000"/>
                  </a:schemeClr>
                </a:solidFill>
                <a:latin typeface="Arial Narrow" panose="020B0606020202030204" pitchFamily="34" charset="0"/>
                <a:sym typeface="+mn-ea"/>
              </a:rPr>
              <a:t>Transferência bancária:</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smtClean="0">
                <a:latin typeface="Arial Narrow" panose="020B0606020202030204" pitchFamily="34" charset="0"/>
                <a:cs typeface="Times New Roman" panose="02020603050405020304" pitchFamily="18" charset="0"/>
                <a:sym typeface="+mn-ea"/>
              </a:rPr>
              <a:t>Conta bancária e</a:t>
            </a:r>
            <a:r>
              <a:rPr lang="pt-PT" sz="1100" dirty="0" smtClean="0">
                <a:latin typeface="Arial Narrow" panose="020B0606020202030204" pitchFamily="34" charset="0"/>
                <a:sym typeface="+mn-ea"/>
              </a:rPr>
              <a:t>m Escucos Caboverdiano [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cs typeface="Times New Roman" panose="02020603050405020304" pitchFamily="18" charset="0"/>
                <a:sym typeface="+mn-ea"/>
              </a:rPr>
              <a:t>Conta bancária </a:t>
            </a:r>
            <a:r>
              <a:rPr lang="pt-PT" sz="1100" dirty="0" smtClean="0">
                <a:latin typeface="Arial Narrow" panose="020B0606020202030204" pitchFamily="34" charset="0"/>
                <a:cs typeface="Times New Roman" panose="02020603050405020304" pitchFamily="18" charset="0"/>
                <a:sym typeface="+mn-ea"/>
              </a:rPr>
              <a:t> e</a:t>
            </a:r>
            <a:r>
              <a:rPr lang="pt-PT" sz="1100" dirty="0" smtClean="0">
                <a:latin typeface="Arial Narrow" panose="020B0606020202030204" pitchFamily="34" charset="0"/>
                <a:sym typeface="+mn-ea"/>
              </a:rPr>
              <a:t>m Euros;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Eur ]; e</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a:latin typeface="Arial Narrow" panose="020B0606020202030204" pitchFamily="34" charset="0"/>
                <a:cs typeface="Times New Roman" panose="02020603050405020304" pitchFamily="18" charset="0"/>
                <a:sym typeface="+mn-ea"/>
              </a:rPr>
              <a:t>Conta bancária  </a:t>
            </a:r>
            <a:r>
              <a:rPr lang="pt-PT" sz="1100" dirty="0" smtClean="0">
                <a:latin typeface="Arial Narrow" panose="020B0606020202030204" pitchFamily="34" charset="0"/>
                <a:cs typeface="Times New Roman" panose="02020603050405020304" pitchFamily="18" charset="0"/>
                <a:sym typeface="+mn-ea"/>
              </a:rPr>
              <a:t>em Dólares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USD ].</a:t>
            </a:r>
          </a:p>
          <a:p>
            <a:pPr>
              <a:lnSpc>
                <a:spcPts val="1100"/>
              </a:lnSpc>
            </a:pPr>
            <a:endParaRPr lang="pt-PT" sz="1100" dirty="0" smtClean="0">
              <a:latin typeface="Arial Narrow" panose="020B0606020202030204" pitchFamily="34" charset="0"/>
            </a:endParaRPr>
          </a:p>
          <a:p>
            <a:pPr>
              <a:lnSpc>
                <a:spcPts val="1100"/>
              </a:lnSpc>
            </a:pPr>
            <a:r>
              <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ATRAVÉS DE CONTAS BANCÁRIAS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NA EUROPA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Zona SEPA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b="1" dirty="0">
                <a:latin typeface="Arial Narrow" panose="020B0606020202030204" pitchFamily="34" charset="0"/>
                <a:sym typeface="+mn-ea"/>
              </a:rPr>
              <a:t>C</a:t>
            </a:r>
            <a:r>
              <a:rPr lang="pt-PT" sz="1100" dirty="0">
                <a:latin typeface="Arial Narrow" panose="020B0606020202030204" pitchFamily="34" charset="0"/>
              </a:rPr>
              <a:t>artão VISA</a:t>
            </a:r>
            <a:endPar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b="1" dirty="0">
                <a:latin typeface="Arial Narrow" panose="020B0606020202030204" pitchFamily="34" charset="0"/>
                <a:sym typeface="+mn-ea"/>
              </a:rPr>
              <a:t>C</a:t>
            </a:r>
            <a:r>
              <a:rPr lang="pt-PT" sz="1100" dirty="0">
                <a:latin typeface="Arial Narrow" panose="020B0606020202030204" pitchFamily="34" charset="0"/>
              </a:rPr>
              <a:t>artão Mastercard </a:t>
            </a:r>
            <a:endParaRPr lang="pt-PT" sz="1100" dirty="0" smtClean="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Boleto Bancário</a:t>
            </a: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Débitos Directos</a:t>
            </a:r>
            <a:endParaRPr lang="pt-PT" sz="1100" dirty="0">
              <a:latin typeface="Arial Narrow" panose="020B0606020202030204" pitchFamily="34" charset="0"/>
              <a:sym typeface="+mn-ea"/>
            </a:endParaRP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Transferência bancária:</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cs typeface="Times New Roman" panose="02020603050405020304" pitchFamily="18" charset="0"/>
                <a:sym typeface="+mn-ea"/>
              </a:rPr>
              <a:t>Conta bancária  </a:t>
            </a:r>
            <a:r>
              <a:rPr lang="pt-PT" sz="1100" dirty="0" smtClean="0">
                <a:latin typeface="Arial Narrow" panose="020B0606020202030204" pitchFamily="34" charset="0"/>
                <a:cs typeface="Times New Roman" panose="02020603050405020304" pitchFamily="18" charset="0"/>
                <a:sym typeface="+mn-ea"/>
              </a:rPr>
              <a:t>exclusivamente e</a:t>
            </a:r>
            <a:r>
              <a:rPr lang="pt-PT" sz="1100" dirty="0" smtClean="0">
                <a:latin typeface="Arial Narrow" panose="020B0606020202030204" pitchFamily="34" charset="0"/>
                <a:sym typeface="+mn-ea"/>
              </a:rPr>
              <a:t>m Euros </a:t>
            </a:r>
            <a:r>
              <a:rPr lang="pt-PT" sz="1100" dirty="0">
                <a:latin typeface="Arial Narrow" panose="020B0606020202030204" pitchFamily="34" charset="0"/>
                <a:sym typeface="+mn-ea"/>
              </a:rPr>
              <a:t>[ 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55" y="1320324"/>
            <a:ext cx="5760641" cy="5970865"/>
          </a:xfrm>
          <a:prstGeom prst="rect">
            <a:avLst/>
          </a:prstGeom>
        </p:spPr>
        <p:txBody>
          <a:bodyPr wrap="square">
            <a:spAutoFit/>
          </a:bodyPr>
          <a:lstStyle/>
          <a:p>
            <a:r>
              <a:rPr lang="pt-PT" sz="1100" dirty="0">
                <a:solidFill>
                  <a:schemeClr val="accent5">
                    <a:lumMod val="60000"/>
                    <a:lumOff val="40000"/>
                  </a:schemeClr>
                </a:solidFill>
                <a:latin typeface="Arial Narrow" panose="020B0606020202030204" pitchFamily="34" charset="0"/>
              </a:rPr>
              <a:t>TERMOS DE REFERÊNCIA DO FÓRUM EMPRESARIAL</a:t>
            </a:r>
          </a:p>
          <a:p>
            <a:r>
              <a:rPr lang="pt-PT" sz="1100" i="1" dirty="0">
                <a:solidFill>
                  <a:schemeClr val="accent5">
                    <a:lumMod val="60000"/>
                    <a:lumOff val="40000"/>
                  </a:schemeClr>
                </a:solidFill>
                <a:latin typeface="Arial Narrow" panose="020B0606020202030204" pitchFamily="34" charset="0"/>
              </a:rPr>
              <a:t>7</a:t>
            </a:r>
            <a:r>
              <a:rPr lang="pt-PT" sz="1100" i="1" dirty="0" smtClean="0">
                <a:solidFill>
                  <a:schemeClr val="accent5">
                    <a:lumMod val="60000"/>
                    <a:lumOff val="40000"/>
                  </a:schemeClr>
                </a:solidFill>
                <a:latin typeface="Arial Narrow" panose="020B0606020202030204" pitchFamily="34" charset="0"/>
              </a:rPr>
              <a:t>. PONTOS FOCAIS</a:t>
            </a:r>
            <a:endParaRPr lang="pt-PT" sz="1100" i="1" dirty="0">
              <a:solidFill>
                <a:schemeClr val="accent5">
                  <a:lumMod val="60000"/>
                  <a:lumOff val="40000"/>
                </a:schemeClr>
              </a:solidFill>
              <a:latin typeface="Arial Narrow" panose="020B0606020202030204" pitchFamily="34" charset="0"/>
            </a:endParaRPr>
          </a:p>
          <a:p>
            <a:pPr>
              <a:lnSpc>
                <a:spcPts val="1200"/>
              </a:lnSpc>
            </a:pPr>
            <a:endParaRPr lang="pt-PT" altLang="pt-PT" sz="1100" b="1" dirty="0" smtClean="0">
              <a:latin typeface="Arial Narrow" pitchFamily="34" charset="0"/>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ÁFRICA OCIDENTAL</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BENIM</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E-mail: h.ahonlonsou@hgaconseil.com</a:t>
            </a:r>
          </a:p>
          <a:p>
            <a:pPr>
              <a:lnSpc>
                <a:spcPts val="1200"/>
              </a:lnSpc>
            </a:pPr>
            <a:r>
              <a:rPr lang="pt-PT" sz="1100" dirty="0"/>
              <a:t>Skype: savuka1 | www.hgaconseil.com</a:t>
            </a:r>
            <a:br>
              <a:rPr lang="pt-PT" sz="1100" dirty="0"/>
            </a:br>
            <a:r>
              <a:rPr lang="pt-PT" sz="1100" dirty="0"/>
              <a:t>08 BP 0826 Cotonou </a:t>
            </a:r>
          </a:p>
          <a:p>
            <a:pPr>
              <a:lnSpc>
                <a:spcPts val="1200"/>
              </a:lnSpc>
            </a:pPr>
            <a:r>
              <a:rPr lang="pt-PT" sz="1100" dirty="0"/>
              <a:t>RÉPUBLIQUE DU </a:t>
            </a:r>
            <a:r>
              <a:rPr lang="pt-PT" sz="1100" dirty="0" smtClean="0"/>
              <a:t>BENIN</a:t>
            </a: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EUROPA</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8" name="CaixaDeTexto 53"/>
          <p:cNvSpPr txBox="1"/>
          <p:nvPr/>
        </p:nvSpPr>
        <p:spPr>
          <a:xfrm>
            <a:off x="3979704" y="6139061"/>
            <a:ext cx="2675051"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@basaltconference.com</a:t>
            </a:r>
          </a:p>
          <a:p>
            <a:r>
              <a:rPr lang="en-US" sz="1200" dirty="0" smtClean="0">
                <a:latin typeface="Arial Narrow" panose="020B0606020202030204" pitchFamily="34" charset="0"/>
              </a:rPr>
              <a:t>www.basaltconference.com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3"/>
          <a:stretch>
            <a:fillRect/>
          </a:stretch>
        </p:blipFill>
        <p:spPr>
          <a:xfrm>
            <a:off x="2752933" y="1174393"/>
            <a:ext cx="3897630" cy="3858260"/>
          </a:xfrm>
          <a:prstGeom prst="rect">
            <a:avLst/>
          </a:prstGeom>
        </p:spPr>
      </p:pic>
      <p:pic>
        <p:nvPicPr>
          <p:cNvPr id="11"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292749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ight Triangle 17"/>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077" y="32693"/>
            <a:ext cx="1126681" cy="934593"/>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8" y="55717"/>
            <a:ext cx="2455739" cy="536735"/>
          </a:xfrm>
          <a:prstGeom prst="rect">
            <a:avLst/>
          </a:prstGeom>
        </p:spPr>
      </p:pic>
      <p:sp>
        <p:nvSpPr>
          <p:cNvPr id="21" name="TextBox 20"/>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2"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23" name="TextBox 22"/>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5" name="Oval 24"/>
          <p:cNvSpPr/>
          <p:nvPr/>
        </p:nvSpPr>
        <p:spPr>
          <a:xfrm>
            <a:off x="2669775" y="745272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OCIDENTAL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6" name="Oval 25"/>
          <p:cNvSpPr/>
          <p:nvPr/>
        </p:nvSpPr>
        <p:spPr>
          <a:xfrm>
            <a:off x="4037466" y="75128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CENTRAL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7" name="Oval 26"/>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ORIENTAL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31" name="Oval 30"/>
          <p:cNvSpPr/>
          <p:nvPr/>
        </p:nvSpPr>
        <p:spPr>
          <a:xfrm>
            <a:off x="1208383" y="750125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NORTE DE ÁFRICA</a:t>
            </a:r>
          </a:p>
          <a:p>
            <a:pPr algn="ctr"/>
            <a:r>
              <a:rPr lang="pt-PT" sz="900" dirty="0" smtClean="0">
                <a:solidFill>
                  <a:schemeClr val="accent5">
                    <a:lumMod val="50000"/>
                  </a:schemeClr>
                </a:solidFill>
                <a:latin typeface="Arial Narrow" pitchFamily="34" charset="0"/>
              </a:rPr>
              <a:t>Consumo de 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34" name="Oval 33"/>
          <p:cNvSpPr/>
          <p:nvPr/>
        </p:nvSpPr>
        <p:spPr>
          <a:xfrm>
            <a:off x="6295" y="748129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MUNDIAL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a:t>
            </a:r>
            <a:r>
              <a:rPr lang="pt-PT" sz="900" dirty="0" smtClean="0">
                <a:solidFill>
                  <a:schemeClr val="accent5">
                    <a:lumMod val="50000"/>
                  </a:schemeClr>
                </a:solidFill>
                <a:latin typeface="Arial Narrow" pitchFamily="34" charset="0"/>
              </a:rPr>
              <a:t>médio de </a:t>
            </a:r>
            <a:r>
              <a:rPr lang="pt-PT" sz="900" dirty="0">
                <a:solidFill>
                  <a:schemeClr val="accent5">
                    <a:lumMod val="50000"/>
                  </a:schemeClr>
                </a:solidFill>
                <a:latin typeface="Arial Narrow" pitchFamily="34" charset="0"/>
              </a:rPr>
              <a:t>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32" name="TextBox 31"/>
          <p:cNvSpPr txBox="1"/>
          <p:nvPr/>
        </p:nvSpPr>
        <p:spPr>
          <a:xfrm>
            <a:off x="306239" y="572082"/>
            <a:ext cx="6120680" cy="6809556"/>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endParaRPr lang="pt-PT" sz="1200" i="1" dirty="0" smtClean="0">
              <a:solidFill>
                <a:schemeClr val="accent5">
                  <a:lumMod val="75000"/>
                </a:schemeClr>
              </a:solidFill>
              <a:latin typeface="Arial Narrow" panose="020B0606020202030204" pitchFamily="34" charset="0"/>
            </a:endParaRPr>
          </a:p>
          <a:p>
            <a:r>
              <a:rPr lang="pt-PT" sz="1200" i="1" dirty="0">
                <a:solidFill>
                  <a:schemeClr val="accent5">
                    <a:lumMod val="75000"/>
                  </a:schemeClr>
                </a:solidFill>
              </a:rPr>
              <a:t>PREÂMBULO</a:t>
            </a:r>
          </a:p>
          <a:p>
            <a:pPr algn="just">
              <a:lnSpc>
                <a:spcPts val="1100"/>
              </a:lnSpc>
            </a:pPr>
            <a:r>
              <a:rPr lang="pt-PT" sz="1100" dirty="0">
                <a:latin typeface="Arial Narrow" panose="020B0606020202030204" pitchFamily="34" charset="0"/>
              </a:rPr>
              <a:t>A agricultura é a espinha dorsal da economia africana </a:t>
            </a:r>
            <a:r>
              <a:rPr lang="pt-PT" sz="1100" dirty="0" smtClean="0">
                <a:latin typeface="Arial Narrow" panose="020B0606020202030204" pitchFamily="34" charset="0"/>
              </a:rPr>
              <a:t>e os dados mais recentes da </a:t>
            </a:r>
            <a:r>
              <a:rPr lang="pt-PT" sz="1100" dirty="0">
                <a:latin typeface="Arial Narrow" panose="020B0606020202030204" pitchFamily="34" charset="0"/>
              </a:rPr>
              <a:t>Organização das Nações Unidas para a Alimentação e a Agricultura </a:t>
            </a:r>
            <a:r>
              <a:rPr lang="pt-PT" sz="1100" i="1" dirty="0">
                <a:latin typeface="Arial Narrow" panose="020B0606020202030204" pitchFamily="34" charset="0"/>
              </a:rPr>
              <a:t>(FAO</a:t>
            </a:r>
            <a:r>
              <a:rPr lang="pt-PT" sz="1100" dirty="0">
                <a:latin typeface="Arial Narrow" panose="020B0606020202030204" pitchFamily="34" charset="0"/>
              </a:rPr>
              <a:t>) </a:t>
            </a:r>
            <a:r>
              <a:rPr lang="pt-PT" sz="1100" dirty="0" smtClean="0">
                <a:latin typeface="Arial Narrow" panose="020B0606020202030204" pitchFamily="34" charset="0"/>
              </a:rPr>
              <a:t>descrevem que </a:t>
            </a:r>
            <a:r>
              <a:rPr lang="pt-PT" sz="1100" dirty="0">
                <a:latin typeface="Arial Narrow" panose="020B0606020202030204" pitchFamily="34" charset="0"/>
              </a:rPr>
              <a:t>a agricultura representa cerca de 20% do PIB do continente, 60% da sua mão-de-obra e 20% de todas as exportações </a:t>
            </a:r>
            <a:r>
              <a:rPr lang="pt-PT" sz="1100" dirty="0" smtClean="0">
                <a:latin typeface="Arial Narrow" panose="020B0606020202030204" pitchFamily="34" charset="0"/>
              </a:rPr>
              <a:t>e </a:t>
            </a:r>
            <a:r>
              <a:rPr lang="pt-PT" sz="1100" dirty="0">
                <a:latin typeface="Arial Narrow" panose="020B0606020202030204" pitchFamily="34" charset="0"/>
              </a:rPr>
              <a:t>é a principal fonte de renda das populações rurais do continente. Reconhecendo o papel essencial que a agricultura desempenha na sustentabilidade alimentar </a:t>
            </a:r>
            <a:r>
              <a:rPr lang="pt-PT" sz="1100" dirty="0" smtClean="0">
                <a:latin typeface="Arial Narrow" panose="020B0606020202030204" pitchFamily="34" charset="0"/>
              </a:rPr>
              <a:t>da </a:t>
            </a:r>
            <a:r>
              <a:rPr lang="pt-PT" sz="1100" dirty="0">
                <a:latin typeface="Arial Narrow" panose="020B0606020202030204" pitchFamily="34" charset="0"/>
              </a:rPr>
              <a:t>população africana em crescimento, os líderes africanos adotaram um forte Programa de Desenvolvimento Agrícola Africano </a:t>
            </a:r>
            <a:r>
              <a:rPr lang="pt-PT" sz="1100" i="1" dirty="0">
                <a:latin typeface="Arial Narrow" panose="020B0606020202030204" pitchFamily="34" charset="0"/>
              </a:rPr>
              <a:t>(CAADP), </a:t>
            </a:r>
            <a:r>
              <a:rPr lang="pt-PT" sz="1100" dirty="0">
                <a:latin typeface="Arial Narrow" panose="020B0606020202030204" pitchFamily="34" charset="0"/>
              </a:rPr>
              <a:t>visando uma taxa média de crescimento agrícola anual de 6</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J</a:t>
            </a:r>
            <a:r>
              <a:rPr lang="pt-PT" sz="1100" dirty="0" smtClean="0">
                <a:latin typeface="Arial Narrow" panose="020B0606020202030204" pitchFamily="34" charset="0"/>
              </a:rPr>
              <a:t>unho </a:t>
            </a:r>
            <a:r>
              <a:rPr lang="pt-PT" sz="1100" dirty="0">
                <a:latin typeface="Arial Narrow" panose="020B0606020202030204" pitchFamily="34" charset="0"/>
              </a:rPr>
              <a:t>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cerca de 50 kg / ha em 2015, meta que ainda não </a:t>
            </a:r>
            <a:r>
              <a:rPr lang="pt-PT" sz="1100" dirty="0" smtClean="0">
                <a:latin typeface="Arial Narrow" panose="020B0606020202030204" pitchFamily="34" charset="0"/>
              </a:rPr>
              <a:t>foi alcançado </a:t>
            </a:r>
            <a:r>
              <a:rPr lang="pt-PT" sz="1100" dirty="0">
                <a:latin typeface="Arial Narrow" panose="020B0606020202030204" pitchFamily="34" charset="0"/>
              </a:rPr>
              <a:t>em 2021. Na 23ª C</a:t>
            </a:r>
            <a:r>
              <a:rPr lang="pt-PT" sz="1100" dirty="0" smtClean="0">
                <a:latin typeface="Arial Narrow" panose="020B0606020202030204" pitchFamily="34" charset="0"/>
              </a:rPr>
              <a:t>imeira da União Africana, </a:t>
            </a:r>
            <a:r>
              <a:rPr lang="pt-PT" sz="1100" dirty="0">
                <a:latin typeface="Arial Narrow" panose="020B0606020202030204" pitchFamily="34" charset="0"/>
              </a:rPr>
              <a:t>realizada em </a:t>
            </a:r>
            <a:r>
              <a:rPr lang="pt-PT" sz="1100" dirty="0" smtClean="0">
                <a:latin typeface="Arial Narrow" panose="020B0606020202030204" pitchFamily="34" charset="0"/>
              </a:rPr>
              <a:t>Junho </a:t>
            </a:r>
            <a:r>
              <a:rPr lang="pt-PT" sz="1100" dirty="0">
                <a:latin typeface="Arial Narrow" panose="020B0606020202030204" pitchFamily="34" charset="0"/>
              </a:rPr>
              <a:t>de 2014 em Malabo, Guiné Equatorial, os líderes africanos adotaram a Declaração de Malabo sobre o Crescimento Acelerado e Transformação da agricultura para a prosperidade compartilhada e melhores condições de vida para </a:t>
            </a:r>
            <a:r>
              <a:rPr lang="pt-PT" sz="1100" dirty="0" smtClean="0">
                <a:latin typeface="Arial Narrow" panose="020B0606020202030204" pitchFamily="34" charset="0"/>
              </a:rPr>
              <a:t>a sociedade africana, </a:t>
            </a:r>
            <a:r>
              <a:rPr lang="pt-PT" sz="1100" dirty="0">
                <a:latin typeface="Arial Narrow" panose="020B0606020202030204" pitchFamily="34" charset="0"/>
              </a:rPr>
              <a:t>reafirmando que a agricultura deve permanecer na vanguarda da agenda de desenvolvimento do continente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Para </a:t>
            </a:r>
            <a:r>
              <a:rPr lang="pt-PT" sz="1100" dirty="0">
                <a:latin typeface="Arial Narrow" panose="020B0606020202030204" pitchFamily="34" charset="0"/>
              </a:rPr>
              <a:t>alcançar os objetivos de crescimento agrícola e erradicação da escassez de alimentos no continente africano estabelecidos na Declaração de Malabo, no âmbito do CAADP e nos Objetivos de Desenvolvimento Sustentável (ODS) adotados pelas Nações Unidas, uma melhoria significativa na produtividade é considerada necessária para solos africanos altamente </a:t>
            </a:r>
            <a:r>
              <a:rPr lang="pt-PT" sz="1100" dirty="0" smtClean="0">
                <a:latin typeface="Arial Narrow" panose="020B0606020202030204" pitchFamily="34" charset="0"/>
              </a:rPr>
              <a:t>degradados, estimada </a:t>
            </a:r>
            <a:r>
              <a:rPr lang="pt-PT" sz="1100" dirty="0">
                <a:latin typeface="Arial Narrow" panose="020B0606020202030204" pitchFamily="34" charset="0"/>
              </a:rPr>
              <a:t>em mais de 40%. O continente africano possui 13% das terras </a:t>
            </a:r>
            <a:r>
              <a:rPr lang="pt-PT" sz="1100" dirty="0" smtClean="0">
                <a:latin typeface="Arial Narrow" panose="020B0606020202030204" pitchFamily="34" charset="0"/>
              </a:rPr>
              <a:t>aráveis </a:t>
            </a:r>
            <a:r>
              <a:rPr lang="pt-PT" sz="1100" dirty="0">
                <a:latin typeface="Arial Narrow" panose="020B0606020202030204" pitchFamily="34" charset="0"/>
              </a:rPr>
              <a:t>​​do mundo e cerca de 17% da população mundial, estima-se que se as metas acima não forem cumpridas, vários países do continente africano enfrentarão insegurança alimentar e </a:t>
            </a:r>
            <a:r>
              <a:rPr lang="pt-PT" sz="1100" dirty="0" smtClean="0">
                <a:latin typeface="Arial Narrow" panose="020B0606020202030204" pitchFamily="34" charset="0"/>
              </a:rPr>
              <a:t>com consequências </a:t>
            </a:r>
            <a:r>
              <a:rPr lang="pt-PT" sz="1100" dirty="0">
                <a:latin typeface="Arial Narrow" panose="020B0606020202030204" pitchFamily="34" charset="0"/>
              </a:rPr>
              <a:t>imprevisíveis. Os fatores importantes que contribuem para a redução da fertilidade dos solos africanos são: eliminação completa das safras dos campos cultivados, fertilização desequilibrada do solo e pouco ou nenhum uso de fertilizantes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Dados </a:t>
            </a:r>
            <a:r>
              <a:rPr lang="pt-PT" sz="1100" dirty="0">
                <a:latin typeface="Arial Narrow" panose="020B0606020202030204" pitchFamily="34" charset="0"/>
              </a:rPr>
              <a:t>da Organização das Nações Unidas para Agricultura e Alimentação (FAO) publicados indicam que os maiores consumidores de fertilizantes </a:t>
            </a:r>
            <a:r>
              <a:rPr lang="pt-PT" sz="1100" dirty="0" smtClean="0">
                <a:latin typeface="Arial Narrow" panose="020B0606020202030204" pitchFamily="34" charset="0"/>
              </a:rPr>
              <a:t>em </a:t>
            </a:r>
            <a:r>
              <a:rPr lang="pt-PT" sz="1100" dirty="0">
                <a:latin typeface="Arial Narrow" panose="020B0606020202030204" pitchFamily="34" charset="0"/>
              </a:rPr>
              <a:t>África são a África do Sul, com 68,2 kg por ha em 2018, seguida do Norte da África, com consumo médio de 55,2 kg por </a:t>
            </a:r>
            <a:r>
              <a:rPr lang="pt-PT" sz="1100" dirty="0" smtClean="0">
                <a:latin typeface="Arial Narrow" panose="020B0606020202030204" pitchFamily="34" charset="0"/>
              </a:rPr>
              <a:t>ha; </a:t>
            </a:r>
            <a:r>
              <a:rPr lang="pt-PT" sz="1100" dirty="0">
                <a:latin typeface="Arial Narrow" panose="020B0606020202030204" pitchFamily="34" charset="0"/>
              </a:rPr>
              <a:t>África Oriental com 20,7 kg por ha; e a África Ocidental com 13,9 kg por ha (região onde Cabo Verde está localizado e </a:t>
            </a:r>
            <a:r>
              <a:rPr lang="pt-PT" sz="1100" dirty="0" smtClean="0">
                <a:latin typeface="Arial Narrow" panose="020B0606020202030204" pitchFamily="34" charset="0"/>
              </a:rPr>
              <a:t>o bloco económico </a:t>
            </a:r>
            <a:r>
              <a:rPr lang="pt-PT" sz="1100" dirty="0">
                <a:latin typeface="Arial Narrow" panose="020B0606020202030204" pitchFamily="34" charset="0"/>
              </a:rPr>
              <a:t>da Comunidade </a:t>
            </a:r>
            <a:r>
              <a:rPr lang="pt-PT" sz="1100" dirty="0" smtClean="0">
                <a:latin typeface="Arial Narrow" panose="020B0606020202030204" pitchFamily="34" charset="0"/>
              </a:rPr>
              <a:t>Económica </a:t>
            </a:r>
            <a:r>
              <a:rPr lang="pt-PT" sz="1100" dirty="0">
                <a:latin typeface="Arial Narrow" panose="020B0606020202030204" pitchFamily="34" charset="0"/>
              </a:rPr>
              <a:t>dos Estados da África Ocidental - CEDEAO). A região da África Central teve o menor consumo, com apenas 5,2 kg por ha. Os dados da FAO mostraram ainda que a África Ocidental teve o maior aumento médio no consumo de nutrientes, especialmente nitrogênio, que quase triplicou em uma década, de 2,7 kg por ha em 2008 para 8 kg por ha em 2018; o consumo de fosfato aumentou no mesmo período de 0,9 kg por ha para 2,9 kg por ha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As </a:t>
            </a:r>
            <a:r>
              <a:rPr lang="pt-PT" sz="1100" dirty="0">
                <a:latin typeface="Arial Narrow" panose="020B0606020202030204" pitchFamily="34" charset="0"/>
              </a:rPr>
              <a:t>páginas </a:t>
            </a:r>
            <a:r>
              <a:rPr lang="pt-PT" sz="1100" dirty="0" smtClean="0">
                <a:latin typeface="Arial Narrow" panose="020B0606020202030204" pitchFamily="34" charset="0"/>
              </a:rPr>
              <a:t>5 a 7 </a:t>
            </a:r>
            <a:r>
              <a:rPr lang="pt-PT" sz="1100" dirty="0">
                <a:latin typeface="Arial Narrow" panose="020B0606020202030204" pitchFamily="34" charset="0"/>
              </a:rPr>
              <a:t>deste documento </a:t>
            </a:r>
            <a:r>
              <a:rPr lang="pt-PT" sz="1100" dirty="0" smtClean="0">
                <a:latin typeface="Arial Narrow" panose="020B0606020202030204" pitchFamily="34" charset="0"/>
              </a:rPr>
              <a:t>é apresentado </a:t>
            </a:r>
            <a:r>
              <a:rPr lang="pt-PT" sz="1100" dirty="0">
                <a:latin typeface="Arial Narrow" panose="020B0606020202030204" pitchFamily="34" charset="0"/>
              </a:rPr>
              <a:t>o estado de implementação da Declaração de Abuja sobre Fertilizantes para uma Revolução Verde Africana, bem como um conjunto de resoluções associadas e os seus progressos realizados, retirados do documento publicado pela </a:t>
            </a:r>
            <a:r>
              <a:rPr lang="pt-PT" sz="1100" i="1" dirty="0">
                <a:latin typeface="Arial Narrow" panose="020B0606020202030204" pitchFamily="34" charset="0"/>
              </a:rPr>
              <a:t>FAO</a:t>
            </a:r>
            <a:r>
              <a:rPr lang="pt-PT" sz="1100" dirty="0">
                <a:latin typeface="Arial Narrow" panose="020B0606020202030204" pitchFamily="34" charset="0"/>
              </a:rPr>
              <a:t> intitulado </a:t>
            </a:r>
            <a:r>
              <a:rPr lang="pt-PT" sz="1100" dirty="0" smtClean="0">
                <a:latin typeface="Arial Narrow" panose="020B0606020202030204" pitchFamily="34" charset="0"/>
              </a:rPr>
              <a:t>«Estimular </a:t>
            </a:r>
            <a:r>
              <a:rPr lang="pt-PT" sz="1100" dirty="0">
                <a:latin typeface="Arial Narrow" panose="020B0606020202030204" pitchFamily="34" charset="0"/>
              </a:rPr>
              <a:t>os Solos </a:t>
            </a:r>
            <a:r>
              <a:rPr lang="pt-PT" sz="1100" dirty="0" smtClean="0">
                <a:latin typeface="Arial Narrow" panose="020B0606020202030204" pitchFamily="34" charset="0"/>
              </a:rPr>
              <a:t>Africanos». </a:t>
            </a:r>
            <a:r>
              <a:rPr lang="pt-PT" sz="1100" dirty="0">
                <a:latin typeface="Arial Narrow" panose="020B0606020202030204" pitchFamily="34" charset="0"/>
              </a:rPr>
              <a:t>Desde a Grécia Antiga (61-114 DC) até aos dias de hoje, eminentes especialistas têm-se dedicado ao problema da fertilização de solos agrícolas a partir da aplicação de pós de </a:t>
            </a:r>
            <a:r>
              <a:rPr lang="pt-PT" sz="1100" dirty="0" smtClean="0">
                <a:latin typeface="Arial Narrow" panose="020B0606020202030204" pitchFamily="34" charset="0"/>
              </a:rPr>
              <a:t>rochas, </a:t>
            </a:r>
            <a:r>
              <a:rPr lang="pt-PT" sz="1100" dirty="0">
                <a:latin typeface="Arial Narrow" panose="020B0606020202030204" pitchFamily="34" charset="0"/>
              </a:rPr>
              <a:t>pelas inúmeras vantagens que esta solução </a:t>
            </a:r>
            <a:r>
              <a:rPr lang="pt-PT" sz="1100" dirty="0" smtClean="0">
                <a:latin typeface="Arial Narrow" panose="020B0606020202030204" pitchFamily="34" charset="0"/>
              </a:rPr>
              <a:t>apresenta </a:t>
            </a:r>
            <a:r>
              <a:rPr lang="pt-PT" sz="1100" dirty="0">
                <a:latin typeface="Arial Narrow" panose="020B0606020202030204" pitchFamily="34" charset="0"/>
              </a:rPr>
              <a:t>e um contributo relevante para a sustentabilidade da agricultura, </a:t>
            </a:r>
            <a:r>
              <a:rPr lang="pt-PT" sz="1100" dirty="0" smtClean="0">
                <a:latin typeface="Arial Narrow" panose="020B0606020202030204" pitchFamily="34" charset="0"/>
              </a:rPr>
              <a:t>em </a:t>
            </a:r>
            <a:r>
              <a:rPr lang="pt-PT" sz="1100" dirty="0">
                <a:latin typeface="Arial Narrow" panose="020B0606020202030204" pitchFamily="34" charset="0"/>
              </a:rPr>
              <a:t>África e </a:t>
            </a:r>
            <a:r>
              <a:rPr lang="pt-PT" sz="1100" dirty="0" smtClean="0">
                <a:latin typeface="Arial Narrow" panose="020B0606020202030204" pitchFamily="34" charset="0"/>
              </a:rPr>
              <a:t>no </a:t>
            </a:r>
            <a:r>
              <a:rPr lang="pt-PT" sz="1100" dirty="0">
                <a:latin typeface="Arial Narrow" panose="020B0606020202030204" pitchFamily="34" charset="0"/>
              </a:rPr>
              <a:t>mundo moderno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É 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agricultura</a:t>
            </a:r>
            <a:r>
              <a:rPr lang="pt-PT" sz="1100" dirty="0">
                <a:latin typeface="Arial Narrow" panose="020B0606020202030204" pitchFamily="34" charset="0"/>
              </a:rPr>
              <a:t>». Reunindo alguns dos mais </a:t>
            </a:r>
            <a:r>
              <a:rPr lang="pt-PT" sz="1100" dirty="0" smtClean="0">
                <a:latin typeface="Arial Narrow" panose="020B0606020202030204" pitchFamily="34" charset="0"/>
              </a:rPr>
              <a:t>eminentes </a:t>
            </a:r>
            <a:r>
              <a:rPr lang="pt-PT" sz="1100" dirty="0">
                <a:latin typeface="Arial Narrow" panose="020B0606020202030204" pitchFamily="34" charset="0"/>
              </a:rPr>
              <a:t>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Tree>
    <p:extLst>
      <p:ext uri="{BB962C8B-B14F-4D97-AF65-F5344CB8AC3E}">
        <p14:creationId xmlns:p14="http://schemas.microsoft.com/office/powerpoint/2010/main" val="117072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1058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7814" y="234405"/>
            <a:ext cx="578165" cy="479595"/>
          </a:xfrm>
          <a:prstGeom prst="rect">
            <a:avLst/>
          </a:prstGeom>
        </p:spPr>
      </p:pic>
      <p:pic>
        <p:nvPicPr>
          <p:cNvPr id="17" name="Imagem 81" descr="LOGO-Paises ecowas"/>
          <p:cNvPicPr>
            <a:picLocks noChangeAspect="1"/>
          </p:cNvPicPr>
          <p:nvPr/>
        </p:nvPicPr>
        <p:blipFill>
          <a:blip r:embed="rId3"/>
          <a:stretch>
            <a:fillRect/>
          </a:stretch>
        </p:blipFill>
        <p:spPr>
          <a:xfrm>
            <a:off x="1944901" y="2888690"/>
            <a:ext cx="2772183" cy="2746015"/>
          </a:xfrm>
          <a:prstGeom prst="rect">
            <a:avLst/>
          </a:prstGeom>
        </p:spPr>
      </p:pic>
      <p:cxnSp>
        <p:nvCxnSpPr>
          <p:cNvPr id="18" name="Straight Connector 17"/>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Benim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Consumo fertilizantes: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15" y="90389"/>
            <a:ext cx="2677325" cy="559804"/>
          </a:xfrm>
          <a:prstGeom prst="rect">
            <a:avLst/>
          </a:prstGeom>
        </p:spPr>
      </p:pic>
      <p:sp>
        <p:nvSpPr>
          <p:cNvPr id="22"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3" name="TextBox 22"/>
          <p:cNvSpPr txBox="1"/>
          <p:nvPr/>
        </p:nvSpPr>
        <p:spPr>
          <a:xfrm>
            <a:off x="109648" y="794152"/>
            <a:ext cx="2043324" cy="276999"/>
          </a:xfrm>
          <a:prstGeom prst="rect">
            <a:avLst/>
          </a:prstGeom>
          <a:noFill/>
        </p:spPr>
        <p:txBody>
          <a:bodyPr wrap="square" rtlCol="0">
            <a:spAutoFit/>
          </a:bodyPr>
          <a:lstStyle/>
          <a:p>
            <a:r>
              <a:rPr lang="pt-PT" sz="1200" i="1" dirty="0" smtClean="0">
                <a:solidFill>
                  <a:schemeClr val="accent5">
                    <a:lumMod val="75000"/>
                  </a:schemeClr>
                </a:solidFill>
                <a:latin typeface="Arial Narrow" panose="020B0606020202030204" pitchFamily="34" charset="0"/>
              </a:rPr>
              <a:t>INDICADORES AGRÍCOLAS</a:t>
            </a:r>
            <a:endParaRPr lang="pt-PT" sz="1200" i="1" dirty="0">
              <a:solidFill>
                <a:schemeClr val="accent5">
                  <a:lumMod val="75000"/>
                </a:schemeClr>
              </a:solidFill>
              <a:latin typeface="Arial Narrow" panose="020B0606020202030204" pitchFamily="34" charset="0"/>
            </a:endParaRPr>
          </a:p>
        </p:txBody>
      </p:sp>
      <p:cxnSp>
        <p:nvCxnSpPr>
          <p:cNvPr id="24" name="Straight Connector 23"/>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5"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 </a:t>
            </a:r>
            <a:r>
              <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rPr>
              <a:t>:</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6"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121</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de cereais: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7" name="Straight Connector 26"/>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1"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2"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3"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4" name="Caixa de Texto 16"/>
          <p:cNvSpPr txBox="1"/>
          <p:nvPr/>
        </p:nvSpPr>
        <p:spPr>
          <a:xfrm>
            <a:off x="117267" y="4608890"/>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Côte d’Ivoire</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212</a:t>
            </a:r>
            <a:r>
              <a:rPr lang="pt-PT" sz="900" dirty="0">
                <a:solidFill>
                  <a:schemeClr val="accent5">
                    <a:lumMod val="75000"/>
                  </a:schemeClr>
                </a:solidFill>
                <a:latin typeface="Arial Narrow" panose="020B0606020202030204" pitchFamily="34" charset="0"/>
              </a:rPr>
              <a:t>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5" name="Straight Connector 34"/>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Caixa de Texto 16"/>
          <p:cNvSpPr txBox="1"/>
          <p:nvPr/>
        </p:nvSpPr>
        <p:spPr>
          <a:xfrm>
            <a:off x="117267" y="5761018"/>
            <a:ext cx="2323347"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Gâmbia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a:t>
            </a:r>
            <a:r>
              <a:rPr lang="pt-PT" sz="900" dirty="0">
                <a:solidFill>
                  <a:schemeClr val="accent5">
                    <a:lumMod val="75000"/>
                  </a:schemeClr>
                </a:solidFill>
                <a:latin typeface="Arial Narrow" panose="020B0606020202030204" pitchFamily="34" charset="0"/>
              </a:rPr>
              <a:t>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9" name="Straight Connector 38"/>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2"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i="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38</a:t>
            </a:r>
            <a:r>
              <a:rPr lang="pt-PT" sz="900" dirty="0">
                <a:solidFill>
                  <a:schemeClr val="accent5">
                    <a:lumMod val="75000"/>
                  </a:schemeClr>
                </a:solidFill>
                <a:latin typeface="Arial Narrow" panose="020B0606020202030204" pitchFamily="34" charset="0"/>
              </a:rPr>
              <a:t>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cxnSp>
        <p:nvCxnSpPr>
          <p:cNvPr id="45" name="Straight Connector 44"/>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Senegal:</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88</a:t>
            </a:r>
            <a:r>
              <a:rPr lang="pt-PT" sz="900" dirty="0">
                <a:solidFill>
                  <a:schemeClr val="accent5">
                    <a:lumMod val="75000"/>
                  </a:schemeClr>
                </a:solidFill>
                <a:latin typeface="Arial Narrow" panose="020B0606020202030204" pitchFamily="34" charset="0"/>
              </a:rPr>
              <a:t>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8" name="Straight Connector 47"/>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0"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1" name="Caixa de Texto 16"/>
          <p:cNvSpPr txBox="1"/>
          <p:nvPr/>
        </p:nvSpPr>
        <p:spPr>
          <a:xfrm>
            <a:off x="107401" y="6913146"/>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Gana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2" name="Straight Connector 51"/>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4"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5" name="Caixa de Texto 16"/>
          <p:cNvSpPr txBox="1"/>
          <p:nvPr/>
        </p:nvSpPr>
        <p:spPr>
          <a:xfrm>
            <a:off x="2073118" y="7489210"/>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Guiné Conacri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6" name="Straight Connector 55"/>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9"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60" name="TextBox 59"/>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61" name="Straight Connector 60"/>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3"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4" name="Caixa de Texto 16"/>
          <p:cNvSpPr txBox="1"/>
          <p:nvPr/>
        </p:nvSpPr>
        <p:spPr>
          <a:xfrm>
            <a:off x="4664642" y="7524442"/>
            <a:ext cx="2082471" cy="1184940"/>
          </a:xfrm>
          <a:prstGeom prst="rect">
            <a:avLst/>
          </a:prstGeom>
          <a:noFill/>
        </p:spPr>
        <p:txBody>
          <a:bodyPr wrap="square" rtlCol="0">
            <a:spAutoFit/>
          </a:bodyPr>
          <a:lstStyle/>
          <a:p>
            <a:r>
              <a:rPr lang="pt-PT" sz="1100" b="1" i="1" dirty="0" smtClean="0">
                <a:solidFill>
                  <a:schemeClr val="accent3">
                    <a:lumMod val="75000"/>
                  </a:schemeClr>
                </a:solidFill>
                <a:latin typeface="Arial Narrow" panose="020B0606020202030204" pitchFamily="34" charset="0"/>
              </a:rPr>
              <a:t>Guiné Bissau</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5" name="Straight Connector 64"/>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i="1" dirty="0" smtClean="0">
                <a:solidFill>
                  <a:schemeClr val="accent3">
                    <a:lumMod val="75000"/>
                  </a:schemeClr>
                </a:solidFill>
                <a:latin typeface="Arial Narrow" panose="020B0606020202030204" pitchFamily="34" charset="0"/>
              </a:rPr>
              <a:t>Libéria</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19</a:t>
            </a:r>
            <a:r>
              <a:rPr lang="pt-PT" sz="900" dirty="0">
                <a:solidFill>
                  <a:schemeClr val="accent5">
                    <a:lumMod val="75000"/>
                  </a:schemeClr>
                </a:solidFill>
                <a:latin typeface="Arial Narrow" panose="020B0606020202030204" pitchFamily="34" charset="0"/>
              </a:rPr>
              <a:t>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8" name="Straight Connector 67"/>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0"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71"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412</a:t>
            </a:r>
            <a:r>
              <a:rPr lang="pt-PT" sz="900" dirty="0">
                <a:solidFill>
                  <a:schemeClr val="accent5">
                    <a:lumMod val="75000"/>
                  </a:schemeClr>
                </a:solidFill>
                <a:latin typeface="Arial Narrow" panose="020B0606020202030204" pitchFamily="34" charset="0"/>
              </a:rPr>
              <a:t>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2" name="Straight Connector 71"/>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Caixa de Texto 16"/>
          <p:cNvSpPr txBox="1"/>
          <p:nvPr/>
        </p:nvSpPr>
        <p:spPr>
          <a:xfrm>
            <a:off x="4669011" y="30158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Nigéria:</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(km2): 691</a:t>
            </a:r>
            <a:r>
              <a:rPr lang="pt-PT" sz="900" dirty="0">
                <a:solidFill>
                  <a:schemeClr val="accent5">
                    <a:lumMod val="75000"/>
                  </a:schemeClr>
                </a:solidFill>
                <a:latin typeface="Arial Narrow" panose="020B0606020202030204" pitchFamily="34" charset="0"/>
              </a:rPr>
              <a:t>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4" name="Caixa de Texto 16"/>
          <p:cNvSpPr txBox="1"/>
          <p:nvPr/>
        </p:nvSpPr>
        <p:spPr>
          <a:xfrm>
            <a:off x="4661391" y="4164534"/>
            <a:ext cx="2082471" cy="1236236"/>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Níger:</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Terras agrícolas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Superfíce florestais (% do território):</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Produção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Valor </a:t>
            </a:r>
            <a:r>
              <a:rPr lang="pt-PT" sz="900" dirty="0">
                <a:solidFill>
                  <a:schemeClr val="accent5">
                    <a:lumMod val="75000"/>
                  </a:schemeClr>
                </a:solidFill>
                <a:latin typeface="Arial Narrow" panose="020B0606020202030204" pitchFamily="34" charset="0"/>
              </a:rPr>
              <a:t>agregado </a:t>
            </a:r>
            <a:r>
              <a:rPr lang="pt-PT" sz="900" dirty="0" smtClean="0">
                <a:solidFill>
                  <a:schemeClr val="accent5">
                    <a:lumMod val="75000"/>
                  </a:schemeClr>
                </a:solidFill>
                <a:latin typeface="Arial Narrow" panose="020B0606020202030204" pitchFamily="34" charset="0"/>
              </a:rPr>
              <a:t>por trabalhador: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5" name="Straight Connector 74"/>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3" name="Straight Connector 82"/>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4"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5" name="Straight Connector 84"/>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8" name="Straight Connector 87"/>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9"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90" name="Straight Connector 89"/>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Triangle 13"/>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ight Triangle 15"/>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18" name="TextBox 17"/>
          <p:cNvSpPr txBox="1"/>
          <p:nvPr/>
        </p:nvSpPr>
        <p:spPr>
          <a:xfrm>
            <a:off x="306239" y="780852"/>
            <a:ext cx="3960440" cy="461665"/>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smtClean="0">
                <a:solidFill>
                  <a:schemeClr val="accent5">
                    <a:lumMod val="75000"/>
                  </a:schemeClr>
                </a:solidFill>
                <a:latin typeface="Arial Narrow" panose="020B0606020202030204" pitchFamily="34" charset="0"/>
              </a:rPr>
              <a:t>COMÉRCIO AGRÍCOLA  NA ÁFRICA SUB-SARIANA</a:t>
            </a:r>
          </a:p>
        </p:txBody>
      </p:sp>
      <p:sp>
        <p:nvSpPr>
          <p:cNvPr id="19" name="TextBox 1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21" name="TextBox 2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1457325720"/>
              </p:ext>
            </p:extLst>
          </p:nvPr>
        </p:nvGraphicFramePr>
        <p:xfrm>
          <a:off x="2965" y="1458541"/>
          <a:ext cx="6658185"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25" name="Oval 24"/>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Projecção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26" name="Oval 25"/>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2020 -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27" name="Oval 26"/>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a:solidFill>
                  <a:srgbClr val="C00000"/>
                </a:solidFill>
                <a:latin typeface="Arial Narrow" pitchFamily="34" charset="0"/>
              </a:rPr>
              <a:t>2010 -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28" name="Isosceles Triangle 27"/>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Isosceles Triangle 28"/>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Oval 29"/>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EXPORTAÇÃO</a:t>
            </a:r>
          </a:p>
          <a:p>
            <a:pPr algn="ctr"/>
            <a:r>
              <a:rPr lang="pt-PT" sz="1100" dirty="0" smtClean="0">
                <a:solidFill>
                  <a:schemeClr val="accent5">
                    <a:lumMod val="50000"/>
                  </a:schemeClr>
                </a:solidFill>
                <a:latin typeface="Arial Narrow" pitchFamily="34" charset="0"/>
              </a:rPr>
              <a:t>Crescimento médio</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31" name="Oval 30"/>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anose="020B0606020202030204" pitchFamily="34" charset="0"/>
              </a:rPr>
              <a:t>EXPORTAÇÃO</a:t>
            </a:r>
          </a:p>
          <a:p>
            <a:pPr algn="ctr"/>
            <a:r>
              <a:rPr lang="pt-PT" sz="1100" dirty="0" smtClean="0">
                <a:solidFill>
                  <a:schemeClr val="accent5">
                    <a:lumMod val="50000"/>
                  </a:schemeClr>
                </a:solidFill>
                <a:latin typeface="Arial Narrow" panose="020B0606020202030204" pitchFamily="34" charset="0"/>
              </a:rPr>
              <a:t>Crescimento médio</a:t>
            </a:r>
          </a:p>
          <a:p>
            <a:pPr algn="ctr"/>
            <a:r>
              <a:rPr lang="pt-PT" sz="1000" dirty="0">
                <a:solidFill>
                  <a:srgbClr val="C00000"/>
                </a:solidFill>
                <a:latin typeface="Arial Narrow" pitchFamily="34" charset="0"/>
              </a:rPr>
              <a:t>Projecção -  2029</a:t>
            </a:r>
          </a:p>
          <a:p>
            <a:pPr algn="ctr"/>
            <a:r>
              <a:rPr lang="pt-PT" sz="1400" dirty="0">
                <a:solidFill>
                  <a:srgbClr val="C00000"/>
                </a:solidFill>
                <a:latin typeface="Arial Narrow" pitchFamily="34" charset="0"/>
              </a:rPr>
              <a:t>-3.1%</a:t>
            </a:r>
          </a:p>
        </p:txBody>
      </p:sp>
      <p:sp>
        <p:nvSpPr>
          <p:cNvPr id="32" name="Isosceles Triangle 31"/>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Isosceles Triangle 32"/>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9185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5058941"/>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306239" y="738461"/>
            <a:ext cx="6120680" cy="7873950"/>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r>
              <a:rPr lang="pt-PT" sz="1200" i="1" dirty="0" smtClean="0">
                <a:solidFill>
                  <a:schemeClr val="accent5">
                    <a:lumMod val="75000"/>
                  </a:schemeClr>
                </a:solidFill>
                <a:latin typeface="Arial Narrow" panose="020B0606020202030204" pitchFamily="34" charset="0"/>
              </a:rPr>
              <a:t>1. CONTEXTO E JUSTIFICAÇÃO</a:t>
            </a:r>
          </a:p>
          <a:p>
            <a:pPr algn="just">
              <a:lnSpc>
                <a:spcPts val="600"/>
              </a:lnSpc>
            </a:pPr>
            <a:endParaRPr lang="pt-PT" sz="12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A segurança alimentar e nutricional ainda permanece e sempre será uma prioridade para cada nação. O aumento sem paralelo dos preços dos fatores de produção agrícolas induziu à criação de programas alimentares em várias regiões do mundo. Além dessa necessidade alimentar, a emergência ambiental em decorrência da poluição e do escoamento de fertilizantes artificiais que representam uma ameaça para a saúde humana, sendo necessário encontrar alternativas sustentáveis ​​que possam eliminar os resíduos que são despejados dos campos agrícolas para os caudais freáticos.</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Em </a:t>
            </a:r>
            <a:r>
              <a:rPr lang="pt-PT" sz="1100" dirty="0">
                <a:latin typeface="Arial Narrow" panose="020B0606020202030204" pitchFamily="34" charset="0"/>
              </a:rPr>
              <a:t>África, geralmente fatores estruturais como a seca, as mudanças climáticas, o crescimento demográfico acelerado são algumas das causas cíclicas que geram crises alimentares e nutricionais. As atividades agropastoris e pesqueiras são altamente dependentes do clima, cuja variabilidade espaço-temporal e os eventos extremos influenciam as condições de vida das populações. Além disso, a intensa e crescente pressão exercida pelas populações sobre o meio ambiente pelo acesso aos recursos naturais, contribui para acelerar a degradação dos solos e os impactos das mudanças climáticas. </a:t>
            </a:r>
            <a:r>
              <a:rPr lang="pt-PT" sz="1100" dirty="0" smtClean="0">
                <a:latin typeface="Arial Narrow" panose="020B0606020202030204" pitchFamily="34" charset="0"/>
              </a:rPr>
              <a:t>A </a:t>
            </a:r>
            <a:r>
              <a:rPr lang="pt-PT" sz="1100" dirty="0">
                <a:latin typeface="Arial Narrow" panose="020B0606020202030204" pitchFamily="34" charset="0"/>
              </a:rPr>
              <a:t>adaptação às alterações climáticas é condição sine qua non para a segurança alimentar das populações de cada País, devendo ser integrada nas políticas de desenvolvimento sustentável a nível nacional, regional e internacional. Neste contexto, a segurança alimentar e nutricional é tida em consideração em todos os planos e estratégias de desenvolvimento económico e social sustentável que se traduzem em programas e projetos que sustentam iniciativas a nível nacional, regional e internacional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Em junho de 2006, os líderes africanos se reuniram em Abuja, Nigéria, para tomar medidas sobre a importância dos fertilizantes para uma revolução verde africana. O principal resultado desta cimeira confirmou o compromisso dos chefes de estado africanos em aumentar rapidamente o uso de fertilizantes no continente, elevando a média de 9 kg / ha em 2006 para próximo dos  50 kg / ha em 2015, meta que ainda não foi alcançado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longo das últimas décadas, relevantes centros de pesquisa aplicada, universidades e governos têm se dedicado a encontrar alternativas aos tradicionais fertilizantes químicos, tanto com vistas ao aumento da rentabilidade agrícola quanto da qualidade dos alimentos produzidos e da proteção ambiental.  A aplicação de Pó de Rocha,não somente remineralizam e formam novos solos como comprovadamente pode ser uma solução para a</a:t>
            </a:r>
            <a:r>
              <a:rPr lang="pt-PT" sz="1100" dirty="0" smtClean="0">
                <a:latin typeface="Arial Narrow" panose="020B0606020202030204" pitchFamily="34" charset="0"/>
              </a:rPr>
              <a:t>gricultura</a:t>
            </a:r>
            <a:r>
              <a:rPr lang="pt-PT" sz="1100" dirty="0">
                <a:latin typeface="Arial Narrow" panose="020B0606020202030204" pitchFamily="34" charset="0"/>
              </a:rPr>
              <a:t>, atendendo aos desafios da sociedade contemporânea, tanto no presente quanto no futuro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uso de pó de rocha para fertilizar o solo é uma técnica milenar (as civilizações Inca e Egípcia já contavam com o uso de subprodutos de rocha para fertilizar o solo), que foi deixada à margem, com a ampliação do uso e fornecimento de fertilizantes solúveis. No entanto, os preços elevados desses produtos tem deixado um número cada vez maior de agricultores sem possibilidade de fertilizar o solo e, assim, garantir uma produção compatível com seus esforços e investimentos </a:t>
            </a:r>
            <a:r>
              <a:rPr lang="pt-PT" sz="1100" dirty="0" smtClean="0">
                <a:latin typeface="Arial Narrow" panose="020B0606020202030204" pitchFamily="34" charset="0"/>
              </a:rPr>
              <a:t>realizados. O </a:t>
            </a:r>
            <a:r>
              <a:rPr lang="pt-PT" sz="1100" dirty="0">
                <a:latin typeface="Arial Narrow" panose="020B0606020202030204" pitchFamily="34" charset="0"/>
              </a:rPr>
              <a:t>escoamento da poluição ocorre quando a chuva, o degelo ou os sistemas de irrigação inundam terras que foram fertilizadas com produtos artificiais. Na agricultura moderna, os fertilizantes NPK são frequentemente aplicados em concentrações mais altas do que podem ser absorvidas pelo solo, fazendo com que o nitrogénio e o fósforo restantes sejam eliminados pelos fluxos de água. Este facto causam vários problemas associados a este processo e uma parte considerável da população </a:t>
            </a:r>
            <a:r>
              <a:rPr lang="pt-PT" sz="1100" dirty="0" smtClean="0">
                <a:latin typeface="Arial Narrow" panose="020B0606020202030204" pitchFamily="34" charset="0"/>
              </a:rPr>
              <a:t>pode </a:t>
            </a:r>
            <a:r>
              <a:rPr lang="pt-PT" sz="1100" dirty="0">
                <a:latin typeface="Arial Narrow" panose="020B0606020202030204" pitchFamily="34" charset="0"/>
              </a:rPr>
              <a:t>ser </a:t>
            </a:r>
            <a:r>
              <a:rPr lang="pt-PT" sz="1100" dirty="0" smtClean="0">
                <a:latin typeface="Arial Narrow" panose="020B0606020202030204" pitchFamily="34" charset="0"/>
              </a:rPr>
              <a:t>afetada.</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Ao contrário dos fertilizantes convencionais, que se concentram apenas no fornecimento direto de nutrientes NPK às plantas, a solução de fertilização do solo agrícola baseada na aplicação de pó de rocha, além de efeitos muito positivos na rentabilidade agrícola, na qualidade dos alimentos </a:t>
            </a:r>
            <a:r>
              <a:rPr lang="pt-PT" sz="1100" dirty="0" smtClean="0">
                <a:latin typeface="Arial Narrow" panose="020B0606020202030204" pitchFamily="34" charset="0"/>
              </a:rPr>
              <a:t>produzidos, </a:t>
            </a:r>
            <a:r>
              <a:rPr lang="pt-PT" sz="1100" dirty="0">
                <a:latin typeface="Arial Narrow" panose="020B0606020202030204" pitchFamily="34" charset="0"/>
              </a:rPr>
              <a:t>apresenta um impacto positivo no sequestro de dióxido de carbono (CO2) na </a:t>
            </a:r>
            <a:r>
              <a:rPr lang="pt-PT" sz="1100" dirty="0" smtClean="0">
                <a:latin typeface="Arial Narrow" panose="020B0606020202030204" pitchFamily="34" charset="0"/>
              </a:rPr>
              <a:t>atmosfera. As </a:t>
            </a:r>
            <a:r>
              <a:rPr lang="pt-PT" sz="1100" dirty="0">
                <a:latin typeface="Arial Narrow" panose="020B0606020202030204" pitchFamily="34" charset="0"/>
              </a:rPr>
              <a:t>rochas basálticas possuem uma composição rica em elementos químicos que são nutrientes para as plantas, tornando-as adequadas para uso na agricultura, melhorando a fertilidade do solo, protegendo o meio ambiente, aumentando a rentabilidade agrícola e melhora drasticamente a qualidade dos alimentos produzidos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É </a:t>
            </a:r>
            <a:r>
              <a:rPr lang="pt-PT" sz="1100" dirty="0">
                <a:latin typeface="Arial Narrow" panose="020B0606020202030204" pitchFamily="34" charset="0"/>
              </a:rPr>
              <a:t>neste contexto que sob o lema </a:t>
            </a:r>
            <a:r>
              <a:rPr lang="pt-PT" sz="1100" i="1" dirty="0">
                <a:latin typeface="Arial Narrow" panose="020B0606020202030204" pitchFamily="34" charset="0"/>
              </a:rPr>
              <a:t>«Basalto a riqueza das nações»</a:t>
            </a:r>
            <a:r>
              <a:rPr lang="pt-PT" sz="1100" dirty="0">
                <a:latin typeface="Arial Narrow" panose="020B0606020202030204" pitchFamily="34" charset="0"/>
              </a:rPr>
              <a:t> Cabo Verde vai acolher uma Conferência Internacional, de 14 a 16 de Março de 2022, com o tema «</a:t>
            </a:r>
            <a:r>
              <a:rPr lang="pt-PT" sz="1100" i="1" dirty="0">
                <a:latin typeface="Arial Narrow" panose="020B0606020202030204" pitchFamily="34" charset="0"/>
              </a:rPr>
              <a:t>APLICAÇÃO DO PÓ DE BASALTO NA AGRICULTURA - As suas vantagens como fertilizante para </a:t>
            </a:r>
            <a:r>
              <a:rPr lang="pt-PT" sz="1100" i="1" dirty="0" smtClean="0">
                <a:latin typeface="Arial Narrow" panose="020B0606020202030204" pitchFamily="34" charset="0"/>
              </a:rPr>
              <a:t>agricultura</a:t>
            </a:r>
            <a:r>
              <a:rPr lang="pt-PT" sz="1100" dirty="0" smtClean="0">
                <a:latin typeface="Arial Narrow" panose="020B0606020202030204" pitchFamily="34" charset="0"/>
              </a:rPr>
              <a:t>». </a:t>
            </a:r>
            <a:r>
              <a:rPr lang="pt-PT" sz="1100" dirty="0">
                <a:latin typeface="Arial Narrow" panose="020B0606020202030204" pitchFamily="34" charset="0"/>
              </a:rPr>
              <a:t>Reunindo alguns dos mais eminentes investigadores  internacionais no domínio do uso do pó de rocha basáltica na fertilização de solos agrícolas</a:t>
            </a:r>
            <a:r>
              <a:rPr lang="pt-PT" sz="1100" dirty="0" smtClean="0">
                <a:latin typeface="Arial Narrow" panose="020B0606020202030204" pitchFamily="34" charset="0"/>
              </a:rPr>
              <a:t>.</a:t>
            </a:r>
            <a:endParaRPr lang="pt-PT" sz="1100" dirty="0">
              <a:solidFill>
                <a:srgbClr val="FF0000"/>
              </a:solidFill>
              <a:latin typeface="Arial Narrow" panose="020B0606020202030204" pitchFamily="34" charset="0"/>
            </a:endParaRPr>
          </a:p>
          <a:p>
            <a:pPr algn="just">
              <a:lnSpc>
                <a:spcPts val="1100"/>
              </a:lnSpc>
            </a:pPr>
            <a:endParaRPr lang="pt-PT" sz="1100" dirty="0" smtClean="0">
              <a:latin typeface="Arial Narrow" panose="020B0606020202030204" pitchFamily="34" charset="0"/>
              <a:sym typeface="+mn-ea"/>
            </a:endParaRPr>
          </a:p>
        </p:txBody>
      </p:sp>
    </p:spTree>
    <p:extLst>
      <p:ext uri="{BB962C8B-B14F-4D97-AF65-F5344CB8AC3E}">
        <p14:creationId xmlns:p14="http://schemas.microsoft.com/office/powerpoint/2010/main" val="1832662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018938887"/>
              </p:ext>
            </p:extLst>
          </p:nvPr>
        </p:nvGraphicFramePr>
        <p:xfrm>
          <a:off x="234231" y="1718158"/>
          <a:ext cx="6279261" cy="2296957"/>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34231" y="976918"/>
            <a:ext cx="6259828" cy="797654"/>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Estudos indicam que a agricultura convencional </a:t>
            </a:r>
            <a:r>
              <a:rPr lang="pt-PT" sz="1100" dirty="0">
                <a:latin typeface="Arial Narrow" panose="020B0606020202030204" pitchFamily="34" charset="0"/>
              </a:rPr>
              <a:t>não permite absorção correta </a:t>
            </a:r>
            <a:r>
              <a:rPr lang="pt-PT" sz="1100" dirty="0" smtClean="0">
                <a:latin typeface="Arial Narrow" panose="020B0606020202030204" pitchFamily="34" charset="0"/>
              </a:rPr>
              <a:t>dos elementos pelas plantas, </a:t>
            </a:r>
            <a:r>
              <a:rPr lang="pt-PT" sz="1100" dirty="0">
                <a:latin typeface="Arial Narrow" panose="020B0606020202030204" pitchFamily="34" charset="0"/>
              </a:rPr>
              <a:t>pois 85% a 90% da aquisição de nutrientes pelas </a:t>
            </a:r>
            <a:r>
              <a:rPr lang="pt-PT" sz="1100" dirty="0" smtClean="0">
                <a:latin typeface="Arial Narrow" panose="020B0606020202030204" pitchFamily="34" charset="0"/>
              </a:rPr>
              <a:t>plantas é </a:t>
            </a:r>
            <a:r>
              <a:rPr lang="pt-PT" sz="1100" dirty="0">
                <a:latin typeface="Arial Narrow" panose="020B0606020202030204" pitchFamily="34" charset="0"/>
              </a:rPr>
              <a:t>mediada por </a:t>
            </a:r>
            <a:r>
              <a:rPr lang="pt-PT" sz="1100" dirty="0" smtClean="0">
                <a:latin typeface="Arial Narrow" panose="020B0606020202030204" pitchFamily="34" charset="0"/>
              </a:rPr>
              <a:t>microrganismos.Estudos indicam ainda que a ausência de minerais as pessoas necessitam </a:t>
            </a:r>
            <a:r>
              <a:rPr lang="pt-PT" sz="1100" dirty="0">
                <a:latin typeface="Arial Narrow" panose="020B0606020202030204" pitchFamily="34" charset="0"/>
              </a:rPr>
              <a:t>comer duas vezes </a:t>
            </a:r>
            <a:r>
              <a:rPr lang="pt-PT" sz="1100" dirty="0" smtClean="0">
                <a:latin typeface="Arial Narrow" panose="020B0606020202030204" pitchFamily="34" charset="0"/>
              </a:rPr>
              <a:t>mais carne, três </a:t>
            </a:r>
            <a:r>
              <a:rPr lang="pt-PT" sz="1100" dirty="0">
                <a:latin typeface="Arial Narrow" panose="020B0606020202030204" pitchFamily="34" charset="0"/>
              </a:rPr>
              <a:t>vezes mais frutas e quatro a cinco vezes mais verduras </a:t>
            </a:r>
            <a:r>
              <a:rPr lang="pt-PT" sz="1100" dirty="0" smtClean="0">
                <a:latin typeface="Arial Narrow" panose="020B0606020202030204" pitchFamily="34" charset="0"/>
              </a:rPr>
              <a:t>para ingerir </a:t>
            </a:r>
            <a:r>
              <a:rPr lang="pt-PT" sz="1100" dirty="0">
                <a:latin typeface="Arial Narrow" panose="020B0606020202030204" pitchFamily="34" charset="0"/>
              </a:rPr>
              <a:t>a mesma quantidade de minerais </a:t>
            </a:r>
            <a:r>
              <a:rPr lang="pt-PT" sz="1100" dirty="0" smtClean="0">
                <a:latin typeface="Arial Narrow" panose="020B0606020202030204" pitchFamily="34" charset="0"/>
              </a:rPr>
              <a:t>ao nível dos anos de 1940. É pois, um imperativo a </a:t>
            </a:r>
            <a:r>
              <a:rPr lang="pt-PT" sz="1100" dirty="0">
                <a:latin typeface="Arial Narrow" panose="020B0606020202030204" pitchFamily="34" charset="0"/>
              </a:rPr>
              <a:t>necessidade de </a:t>
            </a:r>
            <a:r>
              <a:rPr lang="pt-PT" sz="1100" dirty="0" smtClean="0">
                <a:latin typeface="Arial Narrow" panose="020B0606020202030204" pitchFamily="34" charset="0"/>
              </a:rPr>
              <a:t>melhor manejo de solos agrícolas a favor do </a:t>
            </a:r>
            <a:r>
              <a:rPr lang="pt-PT" sz="1100" dirty="0">
                <a:latin typeface="Arial Narrow" panose="020B0606020202030204" pitchFamily="34" charset="0"/>
              </a:rPr>
              <a:t>beneficio da </a:t>
            </a:r>
            <a:r>
              <a:rPr lang="pt-PT" sz="1100" dirty="0" smtClean="0">
                <a:latin typeface="Arial Narrow" panose="020B0606020202030204" pitchFamily="34" charset="0"/>
              </a:rPr>
              <a:t>saúde humana</a:t>
            </a:r>
            <a:r>
              <a:rPr lang="pt-PT" sz="1100" dirty="0">
                <a:latin typeface="Arial Narrow" panose="020B0606020202030204" pitchFamily="34" charset="0"/>
              </a:rPr>
              <a:t>.</a:t>
            </a:r>
          </a:p>
        </p:txBody>
      </p:sp>
      <p:sp>
        <p:nvSpPr>
          <p:cNvPr id="3" name="TextBox 2"/>
          <p:cNvSpPr txBox="1"/>
          <p:nvPr/>
        </p:nvSpPr>
        <p:spPr>
          <a:xfrm>
            <a:off x="214690" y="686978"/>
            <a:ext cx="4483928" cy="400110"/>
          </a:xfrm>
          <a:prstGeom prst="rect">
            <a:avLst/>
          </a:prstGeom>
          <a:noFill/>
        </p:spPr>
        <p:txBody>
          <a:bodyPr wrap="square" rtlCol="0">
            <a:spAutoFit/>
          </a:bodyPr>
          <a:lstStyle/>
          <a:p>
            <a:pPr>
              <a:lnSpc>
                <a:spcPts val="1200"/>
              </a:lnSpc>
            </a:pPr>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endParaRPr lang="pt-PT" sz="1200" i="1" dirty="0" smtClean="0">
              <a:solidFill>
                <a:schemeClr val="accent5">
                  <a:lumMod val="75000"/>
                </a:schemeClr>
              </a:solidFill>
              <a:latin typeface="Arial Narrow" panose="020B0606020202030204" pitchFamily="34" charset="0"/>
            </a:endParaRPr>
          </a:p>
          <a:p>
            <a:pPr>
              <a:lnSpc>
                <a:spcPts val="1200"/>
              </a:lnSpc>
            </a:pPr>
            <a:r>
              <a:rPr lang="pt-PT" sz="1200" i="1" dirty="0" smtClean="0">
                <a:solidFill>
                  <a:schemeClr val="accent5">
                    <a:lumMod val="75000"/>
                  </a:schemeClr>
                </a:solidFill>
                <a:latin typeface="Arial Narrow" panose="020B0606020202030204" pitchFamily="34" charset="0"/>
              </a:rPr>
              <a:t>2. A </a:t>
            </a:r>
            <a:r>
              <a:rPr lang="pt-PT" sz="1200" i="1" dirty="0">
                <a:solidFill>
                  <a:schemeClr val="accent5">
                    <a:lumMod val="75000"/>
                  </a:schemeClr>
                </a:solidFill>
                <a:latin typeface="Arial Narrow" panose="020B0606020202030204" pitchFamily="34" charset="0"/>
              </a:rPr>
              <a:t>QUALIDADE DOS </a:t>
            </a:r>
            <a:r>
              <a:rPr lang="pt-PT" sz="1200" i="1" dirty="0" smtClean="0">
                <a:solidFill>
                  <a:schemeClr val="accent5">
                    <a:lumMod val="75000"/>
                  </a:schemeClr>
                </a:solidFill>
                <a:latin typeface="Arial Narrow" panose="020B0606020202030204" pitchFamily="34" charset="0"/>
              </a:rPr>
              <a:t>ALIMENTOS PRODUZIDOS</a:t>
            </a:r>
            <a:endParaRPr lang="pt-PT" sz="1200" i="1" dirty="0">
              <a:solidFill>
                <a:schemeClr val="accent5">
                  <a:lumMod val="75000"/>
                </a:schemeClr>
              </a:solidFill>
              <a:latin typeface="Arial Narrow" panose="020B0606020202030204" pitchFamily="34" charset="0"/>
            </a:endParaRPr>
          </a:p>
        </p:txBody>
      </p:sp>
      <p:sp>
        <p:nvSpPr>
          <p:cNvPr id="4" name="TextBox 3"/>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citando Thomas (2007)</a:t>
            </a:r>
          </a:p>
        </p:txBody>
      </p:sp>
      <p:sp>
        <p:nvSpPr>
          <p:cNvPr id="5" name="TextBox 4"/>
          <p:cNvSpPr txBox="1"/>
          <p:nvPr/>
        </p:nvSpPr>
        <p:spPr>
          <a:xfrm>
            <a:off x="73079" y="4034869"/>
            <a:ext cx="6539974" cy="1220847"/>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Em 2014 </a:t>
            </a:r>
            <a:r>
              <a:rPr lang="pt-PT" sz="1100" dirty="0">
                <a:latin typeface="Arial Narrow" panose="020B0606020202030204" pitchFamily="34" charset="0"/>
              </a:rPr>
              <a:t>junto ao centro Universitário </a:t>
            </a:r>
            <a:r>
              <a:rPr lang="pt-PT" sz="1100" i="1" dirty="0">
                <a:latin typeface="Arial Narrow" panose="020B0606020202030204" pitchFamily="34" charset="0"/>
              </a:rPr>
              <a:t>UNIDAVI</a:t>
            </a:r>
            <a:r>
              <a:rPr lang="pt-PT" sz="1100" dirty="0">
                <a:latin typeface="Arial Narrow" panose="020B0606020202030204" pitchFamily="34" charset="0"/>
              </a:rPr>
              <a:t> (Rio do Sul – </a:t>
            </a:r>
            <a:r>
              <a:rPr lang="pt-PT" sz="1100" dirty="0" smtClean="0">
                <a:latin typeface="Arial Narrow" panose="020B0606020202030204" pitchFamily="34" charset="0"/>
              </a:rPr>
              <a:t>SC no Brasil) </a:t>
            </a:r>
            <a:r>
              <a:rPr lang="pt-PT" sz="1100" dirty="0">
                <a:latin typeface="Arial Narrow" panose="020B0606020202030204" pitchFamily="34" charset="0"/>
              </a:rPr>
              <a:t>formou-se </a:t>
            </a:r>
            <a:r>
              <a:rPr lang="pt-PT" sz="1100" dirty="0" smtClean="0">
                <a:latin typeface="Arial Narrow" panose="020B0606020202030204" pitchFamily="34" charset="0"/>
              </a:rPr>
              <a:t>um grupo para realização de culturas de </a:t>
            </a:r>
            <a:r>
              <a:rPr lang="pt-PT" sz="1100" dirty="0">
                <a:latin typeface="Arial Narrow" panose="020B0606020202030204" pitchFamily="34" charset="0"/>
              </a:rPr>
              <a:t>alimentos </a:t>
            </a:r>
            <a:r>
              <a:rPr lang="pt-PT" sz="1100" dirty="0" smtClean="0">
                <a:latin typeface="Arial Narrow" panose="020B0606020202030204" pitchFamily="34" charset="0"/>
              </a:rPr>
              <a:t>nutricionalmente mais seguros e foram realizados experiências  reveladoras.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Experiências realizadas com cebola </a:t>
            </a:r>
            <a:r>
              <a:rPr lang="pt-PT" sz="1100" dirty="0">
                <a:latin typeface="Arial Narrow" panose="020B0606020202030204" pitchFamily="34" charset="0"/>
              </a:rPr>
              <a:t>orgânica com </a:t>
            </a:r>
            <a:r>
              <a:rPr lang="pt-PT" sz="1100" dirty="0" smtClean="0">
                <a:latin typeface="Arial Narrow" panose="020B0606020202030204" pitchFamily="34" charset="0"/>
              </a:rPr>
              <a:t>recurso à utilização de pó </a:t>
            </a:r>
            <a:r>
              <a:rPr lang="pt-PT" sz="1100" dirty="0">
                <a:latin typeface="Arial Narrow" panose="020B0606020202030204" pitchFamily="34" charset="0"/>
              </a:rPr>
              <a:t>de </a:t>
            </a:r>
            <a:r>
              <a:rPr lang="pt-PT" sz="1100" dirty="0" smtClean="0">
                <a:latin typeface="Arial Narrow" panose="020B0606020202030204" pitchFamily="34" charset="0"/>
              </a:rPr>
              <a:t>rocha comprovaram os seguintes resultados: mais </a:t>
            </a:r>
            <a:r>
              <a:rPr lang="pt-PT" sz="1100" dirty="0">
                <a:latin typeface="Arial Narrow" panose="020B0606020202030204" pitchFamily="34" charset="0"/>
              </a:rPr>
              <a:t>82% </a:t>
            </a:r>
            <a:r>
              <a:rPr lang="pt-PT" sz="1100" dirty="0" smtClean="0">
                <a:latin typeface="Arial Narrow" panose="020B0606020202030204" pitchFamily="34" charset="0"/>
              </a:rPr>
              <a:t>de Cálcio </a:t>
            </a:r>
            <a:r>
              <a:rPr lang="pt-PT" sz="1100" dirty="0">
                <a:latin typeface="Arial Narrow" panose="020B0606020202030204" pitchFamily="34" charset="0"/>
              </a:rPr>
              <a:t>do que </a:t>
            </a:r>
            <a:r>
              <a:rPr lang="pt-PT" sz="1100" dirty="0" smtClean="0">
                <a:latin typeface="Arial Narrow" panose="020B0606020202030204" pitchFamily="34" charset="0"/>
              </a:rPr>
              <a:t>o cultivo convencional; mais 48</a:t>
            </a:r>
            <a:r>
              <a:rPr lang="pt-PT" sz="1100" dirty="0">
                <a:latin typeface="Arial Narrow" panose="020B0606020202030204" pitchFamily="34" charset="0"/>
              </a:rPr>
              <a:t>% </a:t>
            </a:r>
            <a:r>
              <a:rPr lang="pt-PT" sz="1100" dirty="0" smtClean="0">
                <a:latin typeface="Arial Narrow" panose="020B0606020202030204" pitchFamily="34" charset="0"/>
              </a:rPr>
              <a:t>de </a:t>
            </a:r>
            <a:r>
              <a:rPr lang="pt-PT" sz="1100" dirty="0">
                <a:latin typeface="Arial Narrow" panose="020B0606020202030204" pitchFamily="34" charset="0"/>
              </a:rPr>
              <a:t>Magnésio e </a:t>
            </a:r>
            <a:r>
              <a:rPr lang="pt-PT" sz="1100" dirty="0" smtClean="0">
                <a:latin typeface="Arial Narrow" panose="020B0606020202030204" pitchFamily="34" charset="0"/>
              </a:rPr>
              <a:t>mais 30</a:t>
            </a:r>
            <a:r>
              <a:rPr lang="pt-PT" sz="1100" dirty="0">
                <a:latin typeface="Arial Narrow" panose="020B0606020202030204" pitchFamily="34" charset="0"/>
              </a:rPr>
              <a:t>% </a:t>
            </a:r>
            <a:r>
              <a:rPr lang="pt-PT" sz="1100" dirty="0" smtClean="0">
                <a:latin typeface="Arial Narrow" panose="020B0606020202030204" pitchFamily="34" charset="0"/>
              </a:rPr>
              <a:t>de Potássio do que no cultivo convencional. Relativamente ao </a:t>
            </a:r>
            <a:r>
              <a:rPr lang="pt-PT" sz="1100" dirty="0">
                <a:latin typeface="Arial Narrow" panose="020B0606020202030204" pitchFamily="34" charset="0"/>
              </a:rPr>
              <a:t>teor </a:t>
            </a:r>
            <a:r>
              <a:rPr lang="pt-PT" sz="1100" dirty="0" smtClean="0">
                <a:latin typeface="Arial Narrow" panose="020B0606020202030204" pitchFamily="34" charset="0"/>
              </a:rPr>
              <a:t>do </a:t>
            </a:r>
            <a:r>
              <a:rPr lang="pt-PT" sz="1100" dirty="0">
                <a:latin typeface="Arial Narrow" panose="020B0606020202030204" pitchFamily="34" charset="0"/>
              </a:rPr>
              <a:t>Zn, </a:t>
            </a:r>
            <a:r>
              <a:rPr lang="pt-PT" sz="1100" dirty="0" smtClean="0">
                <a:latin typeface="Arial Narrow" panose="020B0606020202030204" pitchFamily="34" charset="0"/>
              </a:rPr>
              <a:t>o cultivo com recurso ao pó de rocha na fertilização de solos apresentou um aumento extraordinário do teor do zinco (Zn) nos alimentos produzidos: 1073% ! Ou seja a cultura convencional possui pouco teor do zinco (Zn). </a:t>
            </a:r>
            <a:r>
              <a:rPr lang="pt-PT" sz="1100" dirty="0">
                <a:latin typeface="Arial Narrow" panose="020B0606020202030204" pitchFamily="34" charset="0"/>
              </a:rPr>
              <a:t>Dissertação universitária, comprovam </a:t>
            </a:r>
            <a:r>
              <a:rPr lang="pt-PT" sz="1100" dirty="0" smtClean="0">
                <a:latin typeface="Arial Narrow" panose="020B0606020202030204" pitchFamily="34" charset="0"/>
              </a:rPr>
              <a:t>a </a:t>
            </a:r>
            <a:r>
              <a:rPr lang="pt-PT" sz="1100" dirty="0">
                <a:latin typeface="Arial Narrow" panose="020B0606020202030204" pitchFamily="34" charset="0"/>
              </a:rPr>
              <a:t>qualidade dos alimentos produzidos com pó de </a:t>
            </a:r>
            <a:r>
              <a:rPr lang="pt-PT" sz="1100" dirty="0" smtClean="0">
                <a:latin typeface="Arial Narrow" panose="020B0606020202030204" pitchFamily="34" charset="0"/>
              </a:rPr>
              <a:t>basalto.</a:t>
            </a:r>
            <a:endParaRPr lang="pt-PT" sz="1100"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4842615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36099"/>
                <a:gridCol w="504056"/>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Tratamentos</a:t>
                      </a:r>
                      <a:endParaRPr lang="pt-PT" sz="1000" dirty="0"/>
                    </a:p>
                  </a:txBody>
                  <a:tcPr anchor="ctr">
                    <a:solidFill>
                      <a:schemeClr val="accent5">
                        <a:lumMod val="60000"/>
                        <a:lumOff val="40000"/>
                      </a:schemeClr>
                    </a:solidFill>
                  </a:tcPr>
                </a:tc>
                <a:tc gridSpan="10">
                  <a:txBody>
                    <a:bodyPr/>
                    <a:lstStyle/>
                    <a:p>
                      <a:pPr algn="ctr"/>
                      <a:r>
                        <a:rPr lang="pt-PT" sz="1400" b="0" i="1" kern="1200" dirty="0" smtClean="0">
                          <a:solidFill>
                            <a:schemeClr val="lt1"/>
                          </a:solidFill>
                          <a:effectLst/>
                          <a:latin typeface="Arial Narrow" panose="020B0606020202030204" pitchFamily="34" charset="0"/>
                          <a:ea typeface="+mn-ea"/>
                          <a:cs typeface="+mn-cs"/>
                        </a:rPr>
                        <a:t>ACUMULO DE NUTRIENTES</a:t>
                      </a:r>
                      <a:endParaRPr lang="pt-PT" sz="1400" b="0" i="1"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Sem adubação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Pó de basalto </a:t>
                      </a:r>
                      <a:endParaRPr lang="pt-PT" sz="1050" dirty="0" smtClean="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6" name="TextBox 15"/>
          <p:cNvSpPr txBox="1"/>
          <p:nvPr/>
        </p:nvSpPr>
        <p:spPr>
          <a:xfrm>
            <a:off x="-9316" y="7067545"/>
            <a:ext cx="6663866" cy="1079783"/>
          </a:xfrm>
          <a:prstGeom prst="rect">
            <a:avLst/>
          </a:prstGeom>
          <a:noFill/>
        </p:spPr>
        <p:txBody>
          <a:bodyPr wrap="square" rtlCol="0">
            <a:spAutoFit/>
          </a:bodyPr>
          <a:lstStyle/>
          <a:p>
            <a:pPr algn="just">
              <a:lnSpc>
                <a:spcPts val="1100"/>
              </a:lnSpc>
            </a:pPr>
            <a:r>
              <a:rPr lang="pt-PT" sz="1100" dirty="0" smtClean="0">
                <a:latin typeface="Arial Narrow" panose="020B0606020202030204" pitchFamily="34" charset="0"/>
              </a:rPr>
              <a:t>Além da fertilização com base em pó de rochas basálticas melhorar significativamente a qualidade dos alimentos produzidos  a utilização desta tecnologia influi no custo da produção agrícola, pois </a:t>
            </a:r>
            <a:r>
              <a:rPr lang="pt-PT" sz="1100" smtClean="0">
                <a:latin typeface="Arial Narrow" panose="020B0606020202030204" pitchFamily="34" charset="0"/>
              </a:rPr>
              <a:t>é várias vezes </a:t>
            </a:r>
            <a:r>
              <a:rPr lang="pt-PT" sz="1100" dirty="0" smtClean="0">
                <a:latin typeface="Arial Narrow" panose="020B0606020202030204" pitchFamily="34" charset="0"/>
              </a:rPr>
              <a:t>mais económicio do que a prática convencional. Os </a:t>
            </a:r>
            <a:r>
              <a:rPr lang="pt-PT" sz="1100" dirty="0">
                <a:latin typeface="Arial Narrow" panose="020B0606020202030204" pitchFamily="34" charset="0"/>
              </a:rPr>
              <a:t>custos de aquisiç</a:t>
            </a:r>
            <a:r>
              <a:rPr lang="pt-PT" sz="1100" dirty="0" smtClean="0">
                <a:latin typeface="Arial Narrow" panose="020B0606020202030204" pitchFamily="34" charset="0"/>
              </a:rPr>
              <a:t>ão de </a:t>
            </a:r>
            <a:r>
              <a:rPr lang="pt-PT" sz="1100" dirty="0">
                <a:latin typeface="Arial Narrow" panose="020B0606020202030204" pitchFamily="34" charset="0"/>
              </a:rPr>
              <a:t>pós de rocha são muito </a:t>
            </a:r>
            <a:r>
              <a:rPr lang="pt-PT" sz="1100" dirty="0" smtClean="0">
                <a:latin typeface="Arial Narrow" panose="020B0606020202030204" pitchFamily="34" charset="0"/>
              </a:rPr>
              <a:t>inferiores dos fertilizantes químicos e </a:t>
            </a:r>
            <a:r>
              <a:rPr lang="pt-PT" sz="1100" dirty="0">
                <a:latin typeface="Arial Narrow" panose="020B0606020202030204" pitchFamily="34" charset="0"/>
              </a:rPr>
              <a:t>seu efeito </a:t>
            </a:r>
            <a:r>
              <a:rPr lang="pt-PT" sz="1100" dirty="0" smtClean="0">
                <a:latin typeface="Arial Narrow" panose="020B0606020202030204" pitchFamily="34" charset="0"/>
              </a:rPr>
              <a:t>na agricultura pode </a:t>
            </a:r>
            <a:r>
              <a:rPr lang="pt-PT" sz="1100" dirty="0">
                <a:latin typeface="Arial Narrow" panose="020B0606020202030204" pitchFamily="34" charset="0"/>
              </a:rPr>
              <a:t>se estender por </a:t>
            </a:r>
            <a:r>
              <a:rPr lang="pt-PT" sz="1100" dirty="0" smtClean="0">
                <a:latin typeface="Arial Narrow" panose="020B0606020202030204" pitchFamily="34" charset="0"/>
              </a:rPr>
              <a:t>um período de </a:t>
            </a:r>
            <a:r>
              <a:rPr lang="pt-PT" sz="1100" dirty="0">
                <a:latin typeface="Arial Narrow" panose="020B0606020202030204" pitchFamily="34" charset="0"/>
              </a:rPr>
              <a:t>quatro </a:t>
            </a:r>
            <a:r>
              <a:rPr lang="pt-PT" sz="1100" dirty="0" smtClean="0">
                <a:latin typeface="Arial Narrow" panose="020B0606020202030204" pitchFamily="34" charset="0"/>
              </a:rPr>
              <a:t>a </a:t>
            </a:r>
            <a:r>
              <a:rPr lang="pt-PT" sz="1100" dirty="0">
                <a:latin typeface="Arial Narrow" panose="020B0606020202030204" pitchFamily="34" charset="0"/>
              </a:rPr>
              <a:t>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crescentes (em especial a oferta de P, K, Ca e Mg) 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é equivalente </a:t>
            </a:r>
            <a:r>
              <a:rPr lang="pt-PT" sz="1100" dirty="0">
                <a:latin typeface="Arial Narrow" panose="020B0606020202030204" pitchFamily="34" charset="0"/>
              </a:rPr>
              <a:t>ou superior às obtidas pela fertilização convencional. Em alguns casos, os rendimentos podem ser até 30% superiores àqueles obtidos pelo uso dos insumos químicos; </a:t>
            </a:r>
          </a:p>
        </p:txBody>
      </p:sp>
      <p:sp>
        <p:nvSpPr>
          <p:cNvPr id="19" name="TextBox 18"/>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20" name="Table 19"/>
          <p:cNvGraphicFramePr>
            <a:graphicFrameLocks noGrp="1"/>
          </p:cNvGraphicFramePr>
          <p:nvPr>
            <p:extLst>
              <p:ext uri="{D42A27DB-BD31-4B8C-83A1-F6EECF244321}">
                <p14:modId xmlns:p14="http://schemas.microsoft.com/office/powerpoint/2010/main" val="93459668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Fósforo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Potássio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Cálcio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Cobre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Ferro</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Manganês</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Zinco</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48654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7"/>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ight Triangle 20"/>
          <p:cNvSpPr/>
          <p:nvPr/>
        </p:nvSpPr>
        <p:spPr>
          <a:xfrm flipH="1">
            <a:off x="1" y="4554885"/>
            <a:ext cx="6661150"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24" name="TextBox 23"/>
          <p:cNvSpPr txBox="1"/>
          <p:nvPr/>
        </p:nvSpPr>
        <p:spPr>
          <a:xfrm>
            <a:off x="5179923" y="85886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6" name="TextBox 25"/>
          <p:cNvSpPr txBox="1"/>
          <p:nvPr/>
        </p:nvSpPr>
        <p:spPr>
          <a:xfrm>
            <a:off x="-44136" y="85396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30" name="TextBox 29"/>
          <p:cNvSpPr txBox="1"/>
          <p:nvPr/>
        </p:nvSpPr>
        <p:spPr>
          <a:xfrm>
            <a:off x="306239" y="689313"/>
            <a:ext cx="6120680" cy="8274060"/>
          </a:xfrm>
          <a:prstGeom prst="rect">
            <a:avLst/>
          </a:prstGeom>
          <a:noFill/>
        </p:spPr>
        <p:txBody>
          <a:bodyPr wrap="square" rtlCol="0">
            <a:spAutoFit/>
          </a:bodyPr>
          <a:lstStyle/>
          <a:p>
            <a:pPr>
              <a:lnSpc>
                <a:spcPts val="1100"/>
              </a:lnSpc>
            </a:pPr>
            <a:r>
              <a:rPr lang="pt-PT" sz="1100" i="1" dirty="0">
                <a:solidFill>
                  <a:schemeClr val="accent5">
                    <a:lumMod val="75000"/>
                  </a:schemeClr>
                </a:solidFill>
                <a:latin typeface="Arial Narrow" panose="020B0606020202030204" pitchFamily="34" charset="0"/>
              </a:rPr>
              <a:t>TERMOS DE REFERÊNCIA DA </a:t>
            </a:r>
            <a:r>
              <a:rPr lang="pt-PT" sz="1100" i="1" dirty="0" smtClean="0">
                <a:solidFill>
                  <a:schemeClr val="accent5">
                    <a:lumMod val="75000"/>
                  </a:schemeClr>
                </a:solidFill>
                <a:latin typeface="Arial Narrow" panose="020B0606020202030204" pitchFamily="34" charset="0"/>
              </a:rPr>
              <a:t>CONFÊRENCIA </a:t>
            </a:r>
            <a:r>
              <a:rPr lang="pt-PT" sz="1100" i="1" dirty="0">
                <a:solidFill>
                  <a:schemeClr val="accent5">
                    <a:lumMod val="75000"/>
                  </a:schemeClr>
                </a:solidFill>
                <a:latin typeface="Arial Narrow" panose="020B0606020202030204" pitchFamily="34" charset="0"/>
              </a:rPr>
              <a:t>INTERNACIONAL </a:t>
            </a:r>
          </a:p>
          <a:p>
            <a:pPr>
              <a:lnSpc>
                <a:spcPts val="1100"/>
              </a:lnSpc>
            </a:pPr>
            <a:r>
              <a:rPr lang="pt-PT" sz="1100" i="1" dirty="0">
                <a:solidFill>
                  <a:schemeClr val="accent5">
                    <a:lumMod val="75000"/>
                  </a:schemeClr>
                </a:solidFill>
                <a:latin typeface="Arial Narrow" panose="020B0606020202030204" pitchFamily="34" charset="0"/>
              </a:rPr>
              <a:t>3</a:t>
            </a:r>
            <a:r>
              <a:rPr lang="pt-PT" sz="1100" i="1" dirty="0" smtClean="0">
                <a:solidFill>
                  <a:schemeClr val="accent5">
                    <a:lumMod val="75000"/>
                  </a:schemeClr>
                </a:solidFill>
                <a:latin typeface="Arial Narrow" panose="020B0606020202030204" pitchFamily="34" charset="0"/>
              </a:rPr>
              <a:t>. </a:t>
            </a:r>
            <a:r>
              <a:rPr lang="pt-PT" sz="1100" i="1" dirty="0" smtClean="0">
                <a:solidFill>
                  <a:schemeClr val="accent5">
                    <a:lumMod val="75000"/>
                  </a:schemeClr>
                </a:solidFill>
                <a:latin typeface="Arial Narrow" panose="020B0606020202030204" pitchFamily="34" charset="0"/>
              </a:rPr>
              <a:t>HISTÓRICO DE UTILIZAÇÃO DE PÓ DE ROCHA NA FERTILIZAÇÃO DE SOLOS AGRÍCOLAS</a:t>
            </a:r>
            <a:r>
              <a:rPr lang="pt-PT" sz="1100" dirty="0" smtClean="0">
                <a:solidFill>
                  <a:schemeClr val="accent5">
                    <a:lumMod val="75000"/>
                  </a:schemeClr>
                </a:solidFill>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r>
              <a:rPr lang="pt-PT" sz="1100" b="1" i="1" dirty="0">
                <a:solidFill>
                  <a:schemeClr val="tx2">
                    <a:lumMod val="60000"/>
                    <a:lumOff val="40000"/>
                  </a:schemeClr>
                </a:solidFill>
                <a:latin typeface="Arial Narrow" panose="020B0606020202030204" pitchFamily="34" charset="0"/>
              </a:rPr>
              <a:t>3</a:t>
            </a:r>
            <a:r>
              <a:rPr lang="pt-PT" sz="1100" b="1" i="1" dirty="0" smtClean="0">
                <a:solidFill>
                  <a:schemeClr val="tx2">
                    <a:lumMod val="60000"/>
                    <a:lumOff val="40000"/>
                  </a:schemeClr>
                </a:solidFill>
                <a:latin typeface="Arial Narrow" panose="020B0606020202030204" pitchFamily="34" charset="0"/>
              </a:rPr>
              <a:t>.1 </a:t>
            </a:r>
            <a:r>
              <a:rPr lang="pt-PT" sz="1100" b="1" i="1" dirty="0" smtClean="0">
                <a:solidFill>
                  <a:schemeClr val="tx2">
                    <a:lumMod val="60000"/>
                    <a:lumOff val="40000"/>
                  </a:schemeClr>
                </a:solidFill>
                <a:latin typeface="Arial Narrow" panose="020B0606020202030204" pitchFamily="34" charset="0"/>
              </a:rPr>
              <a:t>BASALTAGEM </a:t>
            </a: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Cabo </a:t>
            </a:r>
            <a:r>
              <a:rPr lang="pt-PT" sz="1100" dirty="0">
                <a:latin typeface="Arial Narrow" panose="020B0606020202030204" pitchFamily="34" charset="0"/>
              </a:rPr>
              <a:t>Verde é um País insular situado na região central do Oceano Atlântico, a cerca de 450 Km do Senegal, composto por 10 ilhas principais com aproximadamente 2.000 km de costa e uma superfície de 4.033 km</a:t>
            </a:r>
            <a:r>
              <a:rPr lang="pt-PT" sz="1100" baseline="30000" dirty="0">
                <a:latin typeface="Arial Narrow" panose="020B0606020202030204" pitchFamily="34" charset="0"/>
              </a:rPr>
              <a:t>2</a:t>
            </a:r>
            <a:r>
              <a:rPr lang="pt-PT" sz="1100" dirty="0">
                <a:latin typeface="Arial Narrow" panose="020B0606020202030204" pitchFamily="34" charset="0"/>
              </a:rPr>
              <a:t>, tendo uma Zona Económica Exclusiva de 734.265 km</a:t>
            </a:r>
            <a:r>
              <a:rPr lang="pt-PT" sz="1100" baseline="30000" dirty="0">
                <a:latin typeface="Arial Narrow" panose="020B0606020202030204" pitchFamily="34" charset="0"/>
              </a:rPr>
              <a:t>2</a:t>
            </a:r>
            <a:r>
              <a:rPr lang="pt-PT" sz="1100" dirty="0">
                <a:latin typeface="Arial Narrow" panose="020B0606020202030204" pitchFamily="34" charset="0"/>
              </a:rPr>
              <a:t>.  O basalto </a:t>
            </a:r>
            <a:r>
              <a:rPr lang="en-US" sz="1100" dirty="0">
                <a:latin typeface="Arial Narrow" panose="020B0606020202030204" pitchFamily="34" charset="0"/>
              </a:rPr>
              <a:t> é </a:t>
            </a:r>
            <a:r>
              <a:rPr lang="pt-PT" sz="1100" dirty="0">
                <a:latin typeface="Arial Narrow" panose="020B0606020202030204" pitchFamily="34" charset="0"/>
              </a:rPr>
              <a:t>a rocha mais abundante em </a:t>
            </a:r>
            <a:r>
              <a:rPr lang="en-US" sz="1100" dirty="0">
                <a:latin typeface="Arial Narrow" panose="020B0606020202030204" pitchFamily="34" charset="0"/>
              </a:rPr>
              <a:t>Cabo Verde e </a:t>
            </a:r>
            <a:r>
              <a:rPr lang="pt-PT" sz="1100" dirty="0">
                <a:latin typeface="Arial Narrow" pitchFamily="34" charset="0"/>
              </a:rPr>
              <a:t>constitui a sua principal riqueza natural, manifestando-se em qualidade e em quantidade, nomeadamente através de imponentes montanhas, como são os casos do Pico do Fogo (Ilha do Fogo) com 2.289 metros de altitude; o Topo de Coroa (Ilha de Santo Antão) com 1.979 metros de altitude; do Pico d' Antónia (Ilha de Santiago) com 1.392 metros de altitude e do Monte Gordo (Ilha de São Nicolau) com 1.304 metros de altitude. As reservas de basalto </a:t>
            </a:r>
            <a:r>
              <a:rPr lang="pt-PT" sz="1100" dirty="0" smtClean="0">
                <a:latin typeface="Arial Narrow" pitchFamily="34" charset="0"/>
              </a:rPr>
              <a:t>em </a:t>
            </a:r>
            <a:r>
              <a:rPr lang="pt-PT" sz="1100" dirty="0">
                <a:latin typeface="Arial Narrow" pitchFamily="34" charset="0"/>
              </a:rPr>
              <a:t>Cabo Verde podem, assim, contribuir para o desenvolvimento de indústrias nacionais, potenciando </a:t>
            </a:r>
            <a:r>
              <a:rPr lang="pt-PT" sz="1100" dirty="0" smtClean="0">
                <a:latin typeface="Arial Narrow" pitchFamily="34" charset="0"/>
              </a:rPr>
              <a:t>o desenvolvimento científico e tecnológico e a </a:t>
            </a:r>
            <a:r>
              <a:rPr lang="pt-PT" sz="1100" dirty="0">
                <a:latin typeface="Arial Narrow" pitchFamily="34" charset="0"/>
              </a:rPr>
              <a:t>integração do País no espaço regional da África </a:t>
            </a:r>
            <a:r>
              <a:rPr lang="pt-PT" sz="1100" dirty="0" smtClean="0">
                <a:latin typeface="Arial Narrow" pitchFamily="34" charset="0"/>
              </a:rPr>
              <a:t>Ocidental, </a:t>
            </a:r>
            <a:r>
              <a:rPr lang="pt-PT" sz="1100" dirty="0">
                <a:latin typeface="Arial Narrow" pitchFamily="34" charset="0"/>
              </a:rPr>
              <a:t>fomentando </a:t>
            </a:r>
            <a:r>
              <a:rPr lang="pt-PT" sz="1100" dirty="0" smtClean="0">
                <a:latin typeface="Arial Narrow" pitchFamily="34" charset="0"/>
              </a:rPr>
              <a:t>trocas </a:t>
            </a:r>
            <a:r>
              <a:rPr lang="pt-PT" sz="1100" dirty="0">
                <a:latin typeface="Arial Narrow" pitchFamily="34" charset="0"/>
              </a:rPr>
              <a:t>comerciais </a:t>
            </a:r>
            <a:r>
              <a:rPr lang="pt-PT" sz="1100" dirty="0" smtClean="0">
                <a:latin typeface="Arial Narrow" pitchFamily="34" charset="0"/>
              </a:rPr>
              <a:t>intra-regionais</a:t>
            </a:r>
          </a:p>
          <a:p>
            <a:pPr algn="just">
              <a:lnSpc>
                <a:spcPts val="1100"/>
              </a:lnSpc>
            </a:pPr>
            <a:endParaRPr lang="pt-PT" sz="1100" i="1" dirty="0">
              <a:latin typeface="Arial Narrow" panose="020B0606020202030204" pitchFamily="34" charset="0"/>
            </a:endParaRPr>
          </a:p>
          <a:p>
            <a:pPr algn="just">
              <a:lnSpc>
                <a:spcPts val="1100"/>
              </a:lnSpc>
            </a:pPr>
            <a:r>
              <a:rPr lang="pt-PT" sz="1100" i="1" dirty="0" smtClean="0">
                <a:latin typeface="Arial Narrow" panose="020B0606020202030204" pitchFamily="34" charset="0"/>
              </a:rPr>
              <a:t>BASALTAGEM</a:t>
            </a:r>
            <a:r>
              <a:rPr lang="pt-PT" sz="1100" dirty="0" smtClean="0">
                <a:latin typeface="Arial Narrow" panose="020B0606020202030204" pitchFamily="34" charset="0"/>
              </a:rPr>
              <a:t> é um novo conceito adoptado no vocabulário caboverdiano, em honra à maior riqueza natural de Cabo Verde: o basalto, e pelas especificidades excepcionais de rochas basálticas como fonte de nutrientes necessárias às plantas e correcção de solos agrícolas degradados. Consiste na prática antiga de adição ao </a:t>
            </a:r>
            <a:r>
              <a:rPr lang="pt-PT" sz="1100" dirty="0">
                <a:latin typeface="Arial Narrow" panose="020B0606020202030204" pitchFamily="34" charset="0"/>
              </a:rPr>
              <a:t>solo de compostos inorgânicos, de origem </a:t>
            </a:r>
            <a:r>
              <a:rPr lang="pt-PT" sz="1100" dirty="0" smtClean="0">
                <a:latin typeface="Arial Narrow" panose="020B0606020202030204" pitchFamily="34" charset="0"/>
              </a:rPr>
              <a:t>mineral</a:t>
            </a:r>
            <a:r>
              <a:rPr lang="pt-PT" sz="1100" dirty="0">
                <a:latin typeface="Arial Narrow" panose="020B0606020202030204" pitchFamily="34" charset="0"/>
              </a:rPr>
              <a:t>, </a:t>
            </a:r>
            <a:r>
              <a:rPr lang="pt-PT" sz="1100" dirty="0" smtClean="0">
                <a:latin typeface="Arial Narrow" panose="020B0606020202030204" pitchFamily="34" charset="0"/>
              </a:rPr>
              <a:t>pó de rochas, que actuam </a:t>
            </a:r>
            <a:r>
              <a:rPr lang="pt-PT" sz="1100" dirty="0">
                <a:latin typeface="Arial Narrow" panose="020B0606020202030204" pitchFamily="34" charset="0"/>
              </a:rPr>
              <a:t>como corretivos e </a:t>
            </a:r>
            <a:r>
              <a:rPr lang="pt-PT" sz="1100" dirty="0" smtClean="0">
                <a:latin typeface="Arial Narrow" panose="020B0606020202030204" pitchFamily="34" charset="0"/>
              </a:rPr>
              <a:t>fertilizantes nos solos agrícolas, </a:t>
            </a:r>
            <a:r>
              <a:rPr lang="pt-PT" sz="1100" dirty="0">
                <a:latin typeface="Arial Narrow" panose="020B0606020202030204" pitchFamily="34" charset="0"/>
              </a:rPr>
              <a:t>sendo uma técnica </a:t>
            </a:r>
            <a:r>
              <a:rPr lang="pt-PT" sz="1100" dirty="0" smtClean="0">
                <a:latin typeface="Arial Narrow" panose="020B0606020202030204" pitchFamily="34" charset="0"/>
              </a:rPr>
              <a:t>destinada à remineralização de solos mediante aplicação </a:t>
            </a:r>
            <a:r>
              <a:rPr lang="pt-PT" sz="1100" dirty="0">
                <a:latin typeface="Arial Narrow" panose="020B0606020202030204" pitchFamily="34" charset="0"/>
              </a:rPr>
              <a:t>direta </a:t>
            </a:r>
            <a:r>
              <a:rPr lang="pt-PT" sz="1100" dirty="0" smtClean="0">
                <a:latin typeface="Arial Narrow" panose="020B0606020202030204" pitchFamily="34" charset="0"/>
              </a:rPr>
              <a:t>no solo de nutrientes necessários às plantas.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Historicamente, a </a:t>
            </a:r>
            <a:r>
              <a:rPr lang="pt-PT" sz="1100" dirty="0">
                <a:latin typeface="Arial Narrow" panose="020B0606020202030204" pitchFamily="34" charset="0"/>
              </a:rPr>
              <a:t>utilização de fertilizantes </a:t>
            </a:r>
            <a:r>
              <a:rPr lang="pt-PT" sz="1100" dirty="0" smtClean="0">
                <a:latin typeface="Arial Narrow" panose="020B0606020202030204" pitchFamily="34" charset="0"/>
              </a:rPr>
              <a:t>foi prática </a:t>
            </a:r>
            <a:r>
              <a:rPr lang="pt-PT" sz="1100" dirty="0">
                <a:latin typeface="Arial Narrow" panose="020B0606020202030204" pitchFamily="34" charset="0"/>
              </a:rPr>
              <a:t>realizada desde a Grécia antiga, </a:t>
            </a:r>
            <a:r>
              <a:rPr lang="pt-PT" sz="1100" dirty="0" smtClean="0">
                <a:latin typeface="Arial Narrow" panose="020B0606020202030204" pitchFamily="34" charset="0"/>
              </a:rPr>
              <a:t>sendo o relato </a:t>
            </a:r>
            <a:r>
              <a:rPr lang="pt-PT" sz="1100" dirty="0">
                <a:latin typeface="Arial Narrow" panose="020B0606020202030204" pitchFamily="34" charset="0"/>
              </a:rPr>
              <a:t/>
            </a:r>
            <a:br>
              <a:rPr lang="pt-PT" sz="1100" dirty="0">
                <a:latin typeface="Arial Narrow" panose="020B0606020202030204" pitchFamily="34" charset="0"/>
              </a:rPr>
            </a:br>
            <a:r>
              <a:rPr lang="pt-PT" sz="1100" dirty="0">
                <a:latin typeface="Arial Narrow" panose="020B0606020202030204" pitchFamily="34" charset="0"/>
              </a:rPr>
              <a:t>do uso de </a:t>
            </a:r>
            <a:r>
              <a:rPr lang="pt-PT" sz="1100" i="1" dirty="0">
                <a:latin typeface="Arial Narrow" panose="020B0606020202030204" pitchFamily="34" charset="0"/>
              </a:rPr>
              <a:t>BASALTAGEM</a:t>
            </a:r>
            <a:r>
              <a:rPr lang="pt-PT" sz="1100" dirty="0" smtClean="0">
                <a:latin typeface="Arial Narrow" panose="020B0606020202030204" pitchFamily="34" charset="0"/>
              </a:rPr>
              <a:t> caracterizados </a:t>
            </a:r>
            <a:r>
              <a:rPr lang="pt-PT" sz="1100" dirty="0">
                <a:latin typeface="Arial Narrow" panose="020B0606020202030204" pitchFamily="34" charset="0"/>
              </a:rPr>
              <a:t>por </a:t>
            </a:r>
            <a:r>
              <a:rPr lang="pt-PT" sz="1100" dirty="0" smtClean="0">
                <a:latin typeface="Arial Narrow" panose="020B0606020202030204" pitchFamily="34" charset="0"/>
              </a:rPr>
              <a:t>Plínio, </a:t>
            </a:r>
            <a:r>
              <a:rPr lang="pt-PT" sz="1100" dirty="0">
                <a:latin typeface="Arial Narrow" panose="020B0606020202030204" pitchFamily="34" charset="0"/>
              </a:rPr>
              <a:t>naturalista </a:t>
            </a:r>
            <a:r>
              <a:rPr lang="pt-PT" sz="1100" dirty="0" smtClean="0">
                <a:latin typeface="Arial Narrow" panose="020B0606020202030204" pitchFamily="34" charset="0"/>
              </a:rPr>
              <a:t>romano, </a:t>
            </a:r>
            <a:r>
              <a:rPr lang="pt-PT" sz="1100" dirty="0">
                <a:latin typeface="Arial Narrow" panose="020B0606020202030204" pitchFamily="34" charset="0"/>
              </a:rPr>
              <a:t>(</a:t>
            </a:r>
            <a:r>
              <a:rPr lang="pt-PT" sz="1100" dirty="0" smtClean="0">
                <a:latin typeface="Arial Narrow" panose="020B0606020202030204" pitchFamily="34" charset="0"/>
              </a:rPr>
              <a:t>61-114 </a:t>
            </a:r>
            <a:r>
              <a:rPr lang="pt-PT" sz="1100" dirty="0">
                <a:latin typeface="Arial Narrow" panose="020B0606020202030204" pitchFamily="34" charset="0"/>
              </a:rPr>
              <a:t>d.C.), quando este, afirmava que o </a:t>
            </a:r>
            <a:r>
              <a:rPr lang="pt-PT" sz="1100" dirty="0" smtClean="0">
                <a:latin typeface="Arial Narrow" panose="020B0606020202030204" pitchFamily="34" charset="0"/>
              </a:rPr>
              <a:t>calcário sendo rocha </a:t>
            </a:r>
            <a:r>
              <a:rPr lang="pt-PT" sz="1100" dirty="0">
                <a:latin typeface="Arial Narrow" panose="020B0606020202030204" pitchFamily="34" charset="0"/>
              </a:rPr>
              <a:t>sedimentar que </a:t>
            </a:r>
            <a:r>
              <a:rPr lang="pt-PT" sz="1100" dirty="0" smtClean="0">
                <a:latin typeface="Arial Narrow" panose="020B0606020202030204" pitchFamily="34" charset="0"/>
              </a:rPr>
              <a:t>contém </a:t>
            </a:r>
            <a:r>
              <a:rPr lang="pt-PT" sz="1100" dirty="0">
                <a:latin typeface="Arial Narrow" panose="020B0606020202030204" pitchFamily="34" charset="0"/>
              </a:rPr>
              <a:t>minerais com quantidades acima de 30% de carbonato </a:t>
            </a:r>
            <a:r>
              <a:rPr lang="pt-PT" sz="1100" dirty="0" smtClean="0">
                <a:latin typeface="Arial Narrow" panose="020B0606020202030204" pitchFamily="34" charset="0"/>
              </a:rPr>
              <a:t>de cálcio </a:t>
            </a:r>
            <a:r>
              <a:rPr lang="pt-PT" sz="1100" dirty="0">
                <a:latin typeface="Arial Narrow" panose="020B0606020202030204" pitchFamily="34" charset="0"/>
              </a:rPr>
              <a:t>poderia ser </a:t>
            </a:r>
            <a:r>
              <a:rPr lang="pt-PT" sz="1100" dirty="0" smtClean="0">
                <a:latin typeface="Arial Narrow" panose="020B0606020202030204" pitchFamily="34" charset="0"/>
              </a:rPr>
              <a:t>misturado </a:t>
            </a:r>
            <a:r>
              <a:rPr lang="pt-PT" sz="1100" dirty="0">
                <a:latin typeface="Arial Narrow" panose="020B0606020202030204" pitchFamily="34" charset="0"/>
              </a:rPr>
              <a:t>no solo para formar uma </a:t>
            </a:r>
            <a:r>
              <a:rPr lang="pt-PT" sz="1100" dirty="0" smtClean="0">
                <a:latin typeface="Arial Narrow" panose="020B0606020202030204" pitchFamily="34" charset="0"/>
              </a:rPr>
              <a:t>camada pouco espessa, podendo assim constituir uma adubação </a:t>
            </a:r>
            <a:r>
              <a:rPr lang="pt-PT" sz="1100" dirty="0">
                <a:latin typeface="Arial Narrow" panose="020B0606020202030204" pitchFamily="34" charset="0"/>
              </a:rPr>
              <a:t>suficiente para culturas </a:t>
            </a:r>
            <a:r>
              <a:rPr lang="pt-PT" sz="1100" dirty="0" smtClean="0">
                <a:latin typeface="Arial Narrow" panose="020B0606020202030204" pitchFamily="34" charset="0"/>
              </a:rPr>
              <a:t>agrícolas.</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Outros eminentes especialistas da época, como o Columelo, reconhecia </a:t>
            </a:r>
            <a:r>
              <a:rPr lang="pt-PT" sz="1100" dirty="0">
                <a:latin typeface="Arial Narrow" panose="020B0606020202030204" pitchFamily="34" charset="0"/>
              </a:rPr>
              <a:t>que a utilização de calcários ou </a:t>
            </a:r>
            <a:br>
              <a:rPr lang="pt-PT" sz="1100" dirty="0">
                <a:latin typeface="Arial Narrow" panose="020B0606020202030204" pitchFamily="34" charset="0"/>
              </a:rPr>
            </a:br>
            <a:r>
              <a:rPr lang="pt-PT" sz="1100" dirty="0">
                <a:latin typeface="Arial Narrow" panose="020B0606020202030204" pitchFamily="34" charset="0"/>
              </a:rPr>
              <a:t>cinzas, poderiam </a:t>
            </a:r>
            <a:r>
              <a:rPr lang="pt-PT" sz="1100" dirty="0" smtClean="0">
                <a:latin typeface="Arial Narrow" panose="020B0606020202030204" pitchFamily="34" charset="0"/>
              </a:rPr>
              <a:t>contribuir para reduzir os </a:t>
            </a:r>
            <a:r>
              <a:rPr lang="pt-PT" sz="1100" dirty="0">
                <a:latin typeface="Arial Narrow" panose="020B0606020202030204" pitchFamily="34" charset="0"/>
              </a:rPr>
              <a:t>níveis de acidez </a:t>
            </a:r>
            <a:r>
              <a:rPr lang="pt-PT" sz="1100" dirty="0" smtClean="0">
                <a:latin typeface="Arial Narrow" panose="020B0606020202030204" pitchFamily="34" charset="0"/>
              </a:rPr>
              <a:t>nos solos. Experiências com base na aplicação de gesso na plantação agrícola, no </a:t>
            </a:r>
            <a:r>
              <a:rPr lang="pt-PT" sz="1100" dirty="0">
                <a:latin typeface="Arial Narrow" panose="020B0606020202030204" pitchFamily="34" charset="0"/>
              </a:rPr>
              <a:t>século XVIII, </a:t>
            </a:r>
            <a:r>
              <a:rPr lang="pt-PT" sz="1100" dirty="0" smtClean="0">
                <a:latin typeface="Arial Narrow" panose="020B0606020202030204" pitchFamily="34" charset="0"/>
              </a:rPr>
              <a:t>realizado pelo Benjamin </a:t>
            </a:r>
            <a:r>
              <a:rPr lang="pt-PT" sz="1100" dirty="0">
                <a:latin typeface="Arial Narrow" panose="020B0606020202030204" pitchFamily="34" charset="0"/>
              </a:rPr>
              <a:t>Franklin</a:t>
            </a:r>
            <a:r>
              <a:rPr lang="pt-PT" sz="1100" dirty="0" smtClean="0">
                <a:latin typeface="Arial Narrow" panose="020B0606020202030204" pitchFamily="34" charset="0"/>
              </a:rPr>
              <a:t>, levou a observar o crescimento e desenvolvimento de pastagens em resultado dessa aplicação do gesso.</a:t>
            </a: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Relevantes trabalhos foram desenvolvidos, no </a:t>
            </a:r>
            <a:r>
              <a:rPr lang="pt-PT" sz="1100" dirty="0">
                <a:latin typeface="Arial Narrow" panose="020B0606020202030204" pitchFamily="34" charset="0"/>
              </a:rPr>
              <a:t>século XIX, </a:t>
            </a:r>
            <a:r>
              <a:rPr lang="pt-PT" sz="1100" dirty="0" smtClean="0">
                <a:latin typeface="Arial Narrow" panose="020B0606020202030204" pitchFamily="34" charset="0"/>
              </a:rPr>
              <a:t>através de práticas agrícolas</a:t>
            </a:r>
            <a:r>
              <a:rPr lang="pt-PT" sz="1100" dirty="0">
                <a:latin typeface="Arial Narrow" panose="020B0606020202030204" pitchFamily="34" charset="0"/>
              </a:rPr>
              <a:t>, </a:t>
            </a:r>
            <a:r>
              <a:rPr lang="pt-PT" sz="1100" dirty="0" smtClean="0">
                <a:latin typeface="Arial Narrow" panose="020B0606020202030204" pitchFamily="34" charset="0"/>
              </a:rPr>
              <a:t>tendo-se registado grandes influências no </a:t>
            </a:r>
            <a:r>
              <a:rPr lang="pt-PT" sz="1100" dirty="0">
                <a:latin typeface="Arial Narrow" panose="020B0606020202030204" pitchFamily="34" charset="0"/>
              </a:rPr>
              <a:t>estudo da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nomeadamente é de destacar a obra intitulada «</a:t>
            </a:r>
            <a:r>
              <a:rPr lang="pt-PT" sz="1100" dirty="0">
                <a:latin typeface="Arial Narrow" panose="020B0606020202030204" pitchFamily="34" charset="0"/>
              </a:rPr>
              <a:t>Pães de </a:t>
            </a:r>
            <a:r>
              <a:rPr lang="pt-PT" sz="1100" dirty="0" smtClean="0">
                <a:latin typeface="Arial Narrow" panose="020B0606020202030204" pitchFamily="34" charset="0"/>
              </a:rPr>
              <a:t>Pedra» publicada pelo </a:t>
            </a:r>
            <a:r>
              <a:rPr lang="pt-PT" sz="1100" dirty="0">
                <a:latin typeface="Arial Narrow" panose="020B0606020202030204" pitchFamily="34" charset="0"/>
              </a:rPr>
              <a:t>Julius </a:t>
            </a:r>
            <a:r>
              <a:rPr lang="pt-PT" sz="1100" dirty="0" smtClean="0">
                <a:latin typeface="Arial Narrow" panose="020B0606020202030204" pitchFamily="34" charset="0"/>
              </a:rPr>
              <a:t>Hensel, cientista alemão e considerado o pai da agroquímica, no </a:t>
            </a:r>
            <a:r>
              <a:rPr lang="pt-PT" sz="1100" dirty="0">
                <a:latin typeface="Arial Narrow" panose="020B0606020202030204" pitchFamily="34" charset="0"/>
              </a:rPr>
              <a:t>ano de </a:t>
            </a:r>
            <a:r>
              <a:rPr lang="pt-PT" sz="1100" dirty="0" smtClean="0">
                <a:latin typeface="Arial Narrow" panose="020B0606020202030204" pitchFamily="34" charset="0"/>
              </a:rPr>
              <a:t>1898, </a:t>
            </a:r>
            <a:r>
              <a:rPr lang="pt-PT" sz="1100" dirty="0">
                <a:latin typeface="Arial Narrow" panose="020B0606020202030204" pitchFamily="34" charset="0"/>
              </a:rPr>
              <a:t>em Leipzig</a:t>
            </a:r>
            <a:r>
              <a:rPr lang="pt-PT" sz="1100" dirty="0" smtClean="0">
                <a:latin typeface="Arial Narrow" panose="020B0606020202030204" pitchFamily="34" charset="0"/>
              </a:rPr>
              <a:t>, Alemanha, na qual é tratada a importância do potencial da </a:t>
            </a:r>
            <a:r>
              <a:rPr lang="pt-PT" sz="1100" dirty="0">
                <a:latin typeface="Arial Narrow" panose="020B0606020202030204" pitchFamily="34" charset="0"/>
              </a:rPr>
              <a:t>fertilização do solo </a:t>
            </a:r>
            <a:r>
              <a:rPr lang="pt-PT" sz="1100" dirty="0" smtClean="0">
                <a:latin typeface="Arial Narrow" panose="020B0606020202030204" pitchFamily="34" charset="0"/>
              </a:rPr>
              <a:t>agrícola com </a:t>
            </a:r>
            <a:r>
              <a:rPr lang="pt-PT" sz="1100" dirty="0">
                <a:latin typeface="Arial Narrow" panose="020B0606020202030204" pitchFamily="34" charset="0"/>
              </a:rPr>
              <a:t>pós de rochas, </a:t>
            </a:r>
            <a:r>
              <a:rPr lang="pt-PT" sz="1100" dirty="0" smtClean="0">
                <a:latin typeface="Arial Narrow" panose="020B0606020202030204" pitchFamily="34" charset="0"/>
              </a:rPr>
              <a:t>«Transformando pedras </a:t>
            </a:r>
            <a:r>
              <a:rPr lang="pt-PT" sz="1100" dirty="0">
                <a:latin typeface="Arial Narrow" panose="020B0606020202030204" pitchFamily="34" charset="0"/>
              </a:rPr>
              <a:t>em </a:t>
            </a:r>
            <a:r>
              <a:rPr lang="pt-PT" sz="1100" dirty="0" smtClean="0">
                <a:latin typeface="Arial Narrow" panose="020B0606020202030204" pitchFamily="34" charset="0"/>
              </a:rPr>
              <a:t>alimentos».</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tecnologia de utilização de </a:t>
            </a:r>
            <a:r>
              <a:rPr lang="pt-PT" sz="1100" i="1" dirty="0" smtClean="0">
                <a:latin typeface="Arial Narrow" panose="020B0606020202030204" pitchFamily="34" charset="0"/>
              </a:rPr>
              <a:t>BASALTAGEM</a:t>
            </a:r>
            <a:r>
              <a:rPr lang="pt-PT" sz="1100" dirty="0" smtClean="0">
                <a:latin typeface="Arial Narrow" panose="020B0606020202030204" pitchFamily="34" charset="0"/>
              </a:rPr>
              <a:t> (Rochagem no Brasil) </a:t>
            </a:r>
            <a:r>
              <a:rPr lang="pt-PT" sz="1100" dirty="0">
                <a:latin typeface="Arial Narrow" panose="020B0606020202030204" pitchFamily="34" charset="0"/>
              </a:rPr>
              <a:t>como fonte de adubação </a:t>
            </a:r>
            <a:r>
              <a:rPr lang="pt-PT" sz="1100" dirty="0" smtClean="0">
                <a:latin typeface="Arial Narrow" panose="020B0606020202030204" pitchFamily="34" charset="0"/>
              </a:rPr>
              <a:t>de terras agrícola no </a:t>
            </a:r>
            <a:r>
              <a:rPr lang="pt-PT" sz="1100" dirty="0">
                <a:latin typeface="Arial Narrow" panose="020B0606020202030204" pitchFamily="34" charset="0"/>
              </a:rPr>
              <a:t>Brasil, foi </a:t>
            </a:r>
            <a:r>
              <a:rPr lang="pt-PT" sz="1100" dirty="0" smtClean="0">
                <a:latin typeface="Arial Narrow" panose="020B0606020202030204" pitchFamily="34" charset="0"/>
              </a:rPr>
              <a:t>introduzida na </a:t>
            </a:r>
            <a:r>
              <a:rPr lang="pt-PT" sz="1100" dirty="0">
                <a:latin typeface="Arial Narrow" panose="020B0606020202030204" pitchFamily="34" charset="0"/>
              </a:rPr>
              <a:t>década de </a:t>
            </a:r>
            <a:r>
              <a:rPr lang="pt-PT" sz="1100" dirty="0" smtClean="0">
                <a:latin typeface="Arial Narrow" panose="020B0606020202030204" pitchFamily="34" charset="0"/>
              </a:rPr>
              <a:t>1950, </a:t>
            </a:r>
            <a:r>
              <a:rPr lang="pt-PT" sz="1100" dirty="0">
                <a:latin typeface="Arial Narrow" panose="020B0606020202030204" pitchFamily="34" charset="0"/>
              </a:rPr>
              <a:t>no </a:t>
            </a:r>
            <a:r>
              <a:rPr lang="pt-PT" sz="1100" dirty="0" smtClean="0">
                <a:latin typeface="Arial Narrow" panose="020B0606020202030204" pitchFamily="34" charset="0"/>
              </a:rPr>
              <a:t>Estado </a:t>
            </a:r>
            <a:r>
              <a:rPr lang="pt-PT" sz="1100" dirty="0">
                <a:latin typeface="Arial Narrow" panose="020B0606020202030204" pitchFamily="34" charset="0"/>
              </a:rPr>
              <a:t>de Minas </a:t>
            </a:r>
            <a:r>
              <a:rPr lang="pt-PT" sz="1100" dirty="0" smtClean="0">
                <a:latin typeface="Arial Narrow" panose="020B0606020202030204" pitchFamily="34" charset="0"/>
              </a:rPr>
              <a:t>Gerais, por intermédio de dois investigadores </a:t>
            </a:r>
            <a:r>
              <a:rPr lang="pt-PT" sz="1100" dirty="0">
                <a:latin typeface="Arial Narrow" panose="020B0606020202030204" pitchFamily="34" charset="0"/>
              </a:rPr>
              <a:t>Josué Guimarães </a:t>
            </a:r>
            <a:r>
              <a:rPr lang="pt-PT" sz="1100" dirty="0" smtClean="0">
                <a:latin typeface="Arial Narrow" panose="020B0606020202030204" pitchFamily="34" charset="0"/>
              </a:rPr>
              <a:t>e </a:t>
            </a:r>
            <a:r>
              <a:rPr lang="pt-PT" sz="1100" dirty="0">
                <a:latin typeface="Arial Narrow" panose="020B0606020202030204" pitchFamily="34" charset="0"/>
              </a:rPr>
              <a:t>Vlademir </a:t>
            </a:r>
            <a:r>
              <a:rPr lang="pt-PT" sz="1100" dirty="0" smtClean="0">
                <a:latin typeface="Arial Narrow" panose="020B0606020202030204" pitchFamily="34" charset="0"/>
              </a:rPr>
              <a:t>Ilchenjo. </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O Professor e investigador Othon Leonardos, da Univesidade de Brasília, desenvolveu diversos trabalhos de investigação neste domínio tendo como principal enfoque a testagem de diferentes tipos de rochas brasileiras, dando aos aspectos geoquímicos e agronómicos um cunho marcadamente social e ambiental à investigação. O Prof Emérito Othon Leonardos, é actualmente um dos mais notáveis e prestigiado investigador no Brasil e a nível internacional no domínio de Rochagem / Basaltagem</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Actuamente a prática de utilização de pó de rocha para a fertilização de solos agrícolas, com as suas múltiplas vantagens, é já uma realidade em várias países, nomeadamente no Brasil, nos Estados Unidos da´América, no Canadá e em África experiências bem sucedidas foram já realizadas beneficiando inúmeras culturas. Os </a:t>
            </a:r>
            <a:r>
              <a:rPr lang="pt-PT" sz="1100" dirty="0">
                <a:latin typeface="Arial Narrow" panose="020B0606020202030204" pitchFamily="34" charset="0"/>
              </a:rPr>
              <a:t>custos de aquisiç</a:t>
            </a:r>
            <a:r>
              <a:rPr lang="pt-PT" sz="1100" dirty="0" smtClean="0">
                <a:latin typeface="Arial Narrow" panose="020B0606020202030204" pitchFamily="34" charset="0"/>
              </a:rPr>
              <a:t>ão </a:t>
            </a:r>
            <a:r>
              <a:rPr lang="pt-PT" sz="1100" dirty="0">
                <a:latin typeface="Arial Narrow" panose="020B0606020202030204" pitchFamily="34" charset="0"/>
              </a:rPr>
              <a:t>de pós de rocha </a:t>
            </a:r>
            <a:r>
              <a:rPr lang="pt-PT" sz="1100" dirty="0" smtClean="0">
                <a:latin typeface="Arial Narrow" panose="020B0606020202030204" pitchFamily="34" charset="0"/>
              </a:rPr>
              <a:t>são consideravelmente inferiores e seus efeitos podem </a:t>
            </a:r>
            <a:r>
              <a:rPr lang="pt-PT" sz="1100" dirty="0">
                <a:latin typeface="Arial Narrow" panose="020B0606020202030204" pitchFamily="34" charset="0"/>
              </a:rPr>
              <a:t>se </a:t>
            </a:r>
            <a:r>
              <a:rPr lang="pt-PT" sz="1100" dirty="0" smtClean="0">
                <a:latin typeface="Arial Narrow" panose="020B0606020202030204" pitchFamily="34" charset="0"/>
              </a:rPr>
              <a:t>fazer sentir por um período de quatro </a:t>
            </a:r>
            <a:r>
              <a:rPr lang="pt-PT" sz="1100" dirty="0">
                <a:latin typeface="Arial Narrow" panose="020B0606020202030204" pitchFamily="34" charset="0"/>
              </a:rPr>
              <a:t>à</a:t>
            </a:r>
            <a:r>
              <a:rPr lang="pt-PT" sz="1100" dirty="0" smtClean="0">
                <a:latin typeface="Arial Narrow" panose="020B0606020202030204" pitchFamily="34" charset="0"/>
              </a:rPr>
              <a:t> </a:t>
            </a:r>
            <a:r>
              <a:rPr lang="pt-PT" sz="1100" dirty="0">
                <a:latin typeface="Arial Narrow" panose="020B0606020202030204" pitchFamily="34" charset="0"/>
              </a:rPr>
              <a:t>cinco anos </a:t>
            </a:r>
            <a:r>
              <a:rPr lang="pt-PT" sz="1100" dirty="0" smtClean="0">
                <a:latin typeface="Arial Narrow" panose="020B0606020202030204" pitchFamily="34" charset="0"/>
              </a:rPr>
              <a:t>consecutivos. Os </a:t>
            </a:r>
            <a:r>
              <a:rPr lang="pt-PT" sz="1100" dirty="0">
                <a:latin typeface="Arial Narrow" panose="020B0606020202030204" pitchFamily="34" charset="0"/>
              </a:rPr>
              <a:t>níveis de fertilidade nos solos são </a:t>
            </a:r>
            <a:r>
              <a:rPr lang="pt-PT" sz="1100" dirty="0" smtClean="0">
                <a:latin typeface="Arial Narrow" panose="020B0606020202030204" pitchFamily="34" charset="0"/>
              </a:rPr>
              <a:t>crescentes, em </a:t>
            </a:r>
            <a:r>
              <a:rPr lang="pt-PT" sz="1100" dirty="0">
                <a:latin typeface="Arial Narrow" panose="020B0606020202030204" pitchFamily="34" charset="0"/>
              </a:rPr>
              <a:t>especial </a:t>
            </a:r>
            <a:r>
              <a:rPr lang="pt-PT" sz="1100" dirty="0" smtClean="0">
                <a:latin typeface="Arial Narrow" panose="020B0606020202030204" pitchFamily="34" charset="0"/>
              </a:rPr>
              <a:t>quanto à disponibilidade de </a:t>
            </a:r>
            <a:r>
              <a:rPr lang="pt-PT" sz="1100" dirty="0">
                <a:latin typeface="Arial Narrow" panose="020B0606020202030204" pitchFamily="34" charset="0"/>
              </a:rPr>
              <a:t>P, K, Ca e </a:t>
            </a:r>
            <a:r>
              <a:rPr lang="pt-PT" sz="1100" dirty="0" smtClean="0">
                <a:latin typeface="Arial Narrow" panose="020B0606020202030204" pitchFamily="34" charset="0"/>
              </a:rPr>
              <a:t>Mg </a:t>
            </a:r>
            <a:r>
              <a:rPr lang="pt-PT" sz="1100" dirty="0">
                <a:latin typeface="Arial Narrow" panose="020B0606020202030204" pitchFamily="34" charset="0"/>
              </a:rPr>
              <a:t>após a aplicação dos pós de </a:t>
            </a:r>
            <a:r>
              <a:rPr lang="pt-PT" sz="1100" dirty="0" smtClean="0">
                <a:latin typeface="Arial Narrow" panose="020B0606020202030204" pitchFamily="34" charset="0"/>
              </a:rPr>
              <a:t>rocha. A </a:t>
            </a:r>
            <a:r>
              <a:rPr lang="pt-PT" sz="1100" dirty="0">
                <a:latin typeface="Arial Narrow" panose="020B0606020202030204" pitchFamily="34" charset="0"/>
              </a:rPr>
              <a:t>produtividade </a:t>
            </a:r>
            <a:r>
              <a:rPr lang="pt-PT" sz="1100" dirty="0" smtClean="0">
                <a:latin typeface="Arial Narrow" panose="020B0606020202030204" pitchFamily="34" charset="0"/>
              </a:rPr>
              <a:t>agrícola apresenta-se </a:t>
            </a:r>
            <a:r>
              <a:rPr lang="pt-PT" sz="1100" dirty="0">
                <a:latin typeface="Arial Narrow" panose="020B0606020202030204" pitchFamily="34" charset="0"/>
              </a:rPr>
              <a:t>equivalente ou superior às </a:t>
            </a:r>
            <a:r>
              <a:rPr lang="pt-PT" sz="1100" dirty="0" smtClean="0">
                <a:latin typeface="Arial Narrow" panose="020B0606020202030204" pitchFamily="34" charset="0"/>
              </a:rPr>
              <a:t>tradicionais práticas de  fertilizac</a:t>
            </a:r>
            <a:r>
              <a:rPr lang="pt-PT" sz="1100" dirty="0">
                <a:latin typeface="Arial Narrow" panose="020B0606020202030204" pitchFamily="34" charset="0"/>
              </a:rPr>
              <a:t>̧ão convencional. Em </a:t>
            </a:r>
            <a:r>
              <a:rPr lang="pt-PT" sz="1100" dirty="0" smtClean="0">
                <a:latin typeface="Arial Narrow" panose="020B0606020202030204" pitchFamily="34" charset="0"/>
              </a:rPr>
              <a:t>algumas culturas, </a:t>
            </a:r>
            <a:r>
              <a:rPr lang="pt-PT" sz="1100" dirty="0">
                <a:latin typeface="Arial Narrow" panose="020B0606020202030204" pitchFamily="34" charset="0"/>
              </a:rPr>
              <a:t>os rendimentos podem ser </a:t>
            </a:r>
            <a:r>
              <a:rPr lang="pt-PT" sz="1100" dirty="0" smtClean="0">
                <a:latin typeface="Arial Narrow" panose="020B0606020202030204" pitchFamily="34" charset="0"/>
              </a:rPr>
              <a:t>superior a </a:t>
            </a:r>
            <a:r>
              <a:rPr lang="pt-PT" sz="1100" dirty="0">
                <a:latin typeface="Arial Narrow" panose="020B0606020202030204" pitchFamily="34" charset="0"/>
              </a:rPr>
              <a:t>30% </a:t>
            </a:r>
            <a:r>
              <a:rPr lang="pt-PT" sz="1100" dirty="0" smtClean="0">
                <a:latin typeface="Arial Narrow" panose="020B0606020202030204" pitchFamily="34" charset="0"/>
              </a:rPr>
              <a:t>das feitas com recurso ao uso </a:t>
            </a:r>
            <a:r>
              <a:rPr lang="pt-PT" sz="1100" dirty="0">
                <a:latin typeface="Arial Narrow" panose="020B0606020202030204" pitchFamily="34" charset="0"/>
              </a:rPr>
              <a:t>dos insumos </a:t>
            </a:r>
            <a:r>
              <a:rPr lang="pt-PT" sz="1100" dirty="0" smtClean="0">
                <a:latin typeface="Arial Narrow" panose="020B0606020202030204" pitchFamily="34" charset="0"/>
              </a:rPr>
              <a:t>químicos.</a:t>
            </a:r>
            <a:endParaRPr lang="pt-PT" sz="1100" dirty="0">
              <a:latin typeface="Arial Narrow" panose="020B0606020202030204" pitchFamily="34" charset="0"/>
            </a:endParaRPr>
          </a:p>
          <a:p>
            <a:pPr algn="just">
              <a:lnSpc>
                <a:spcPts val="1100"/>
              </a:lnSpc>
            </a:pPr>
            <a:endParaRPr lang="pt-PT" sz="1100" dirty="0" smtClean="0"/>
          </a:p>
        </p:txBody>
      </p:sp>
      <p:sp>
        <p:nvSpPr>
          <p:cNvPr id="25" name="Slide Number Placeholder 6"/>
          <p:cNvSpPr txBox="1"/>
          <p:nvPr/>
        </p:nvSpPr>
        <p:spPr bwMode="auto">
          <a:xfrm>
            <a:off x="2898527" y="85327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spTree>
    <p:extLst>
      <p:ext uri="{BB962C8B-B14F-4D97-AF65-F5344CB8AC3E}">
        <p14:creationId xmlns:p14="http://schemas.microsoft.com/office/powerpoint/2010/main" val="326046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4925973"/>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08" name="TextBox 107"/>
          <p:cNvSpPr txBox="1"/>
          <p:nvPr/>
        </p:nvSpPr>
        <p:spPr>
          <a:xfrm>
            <a:off x="234231" y="738461"/>
            <a:ext cx="6259828" cy="7786747"/>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TERMOS DE REFERÊNCIA DA </a:t>
            </a:r>
            <a:r>
              <a:rPr lang="pt-PT" sz="1200" i="1" dirty="0" smtClean="0">
                <a:solidFill>
                  <a:schemeClr val="accent5">
                    <a:lumMod val="75000"/>
                  </a:schemeClr>
                </a:solidFill>
                <a:latin typeface="Arial Narrow" panose="020B0606020202030204" pitchFamily="34" charset="0"/>
              </a:rPr>
              <a:t>CONFÊRENCIA </a:t>
            </a:r>
            <a:r>
              <a:rPr lang="pt-PT" sz="1200" i="1" dirty="0">
                <a:solidFill>
                  <a:schemeClr val="accent5">
                    <a:lumMod val="75000"/>
                  </a:schemeClr>
                </a:solidFill>
                <a:latin typeface="Arial Narrow" panose="020B0606020202030204" pitchFamily="34" charset="0"/>
              </a:rPr>
              <a:t>INTERNACIONAL </a:t>
            </a:r>
          </a:p>
          <a:p>
            <a:pPr>
              <a:lnSpc>
                <a:spcPts val="1200"/>
              </a:lnSpc>
            </a:pPr>
            <a:r>
              <a:rPr lang="pt-PT" sz="1200" i="1" dirty="0">
                <a:solidFill>
                  <a:schemeClr val="accent5">
                    <a:lumMod val="75000"/>
                  </a:schemeClr>
                </a:solidFill>
                <a:latin typeface="Arial Narrow" panose="020B0606020202030204" pitchFamily="34" charset="0"/>
              </a:rPr>
              <a:t>4</a:t>
            </a:r>
            <a:r>
              <a:rPr lang="pt-PT" sz="1200" i="1" dirty="0" smtClean="0">
                <a:solidFill>
                  <a:schemeClr val="accent5">
                    <a:lumMod val="75000"/>
                  </a:schemeClr>
                </a:solidFill>
                <a:latin typeface="Arial Narrow" panose="020B0606020202030204" pitchFamily="34" charset="0"/>
              </a:rPr>
              <a:t>. </a:t>
            </a:r>
            <a:r>
              <a:rPr lang="pt-PT" sz="1200" b="1" i="1" dirty="0">
                <a:gradFill>
                  <a:gsLst>
                    <a:gs pos="0">
                      <a:srgbClr val="14CD68"/>
                    </a:gs>
                    <a:gs pos="100000">
                      <a:srgbClr val="035C7D"/>
                    </a:gs>
                  </a:gsLst>
                  <a:lin scaled="0"/>
                </a:gradFill>
                <a:latin typeface="Arial Narrow" panose="020B0606020202030204" pitchFamily="34" charset="0"/>
              </a:rPr>
              <a:t>OS PRINCIPAIS BENEFÍCIOS DO PÓ DE BASALTO NA </a:t>
            </a:r>
            <a:r>
              <a:rPr lang="pt-PT" sz="1200" b="1" i="1" dirty="0" smtClean="0">
                <a:gradFill>
                  <a:gsLst>
                    <a:gs pos="0">
                      <a:srgbClr val="14CD68"/>
                    </a:gs>
                    <a:gs pos="100000">
                      <a:srgbClr val="035C7D"/>
                    </a:gs>
                  </a:gsLst>
                  <a:lin scaled="0"/>
                </a:gradFill>
                <a:latin typeface="Arial Narrow" panose="020B0606020202030204" pitchFamily="34" charset="0"/>
              </a:rPr>
              <a:t>AGRICULTURA</a:t>
            </a:r>
            <a:endParaRPr lang="pt-PT" sz="1200" i="1" dirty="0" smtClean="0">
              <a:solidFill>
                <a:schemeClr val="accent5">
                  <a:lumMod val="75000"/>
                </a:schemeClr>
              </a:solidFill>
              <a:latin typeface="Arial Narrow" panose="020B0606020202030204" pitchFamily="34" charset="0"/>
            </a:endParaRPr>
          </a:p>
          <a:p>
            <a:pPr algn="just">
              <a:lnSpc>
                <a:spcPts val="1200"/>
              </a:lnSpc>
            </a:pPr>
            <a:endParaRPr lang="pt-PT" sz="1200" dirty="0" smtClean="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basáltica </a:t>
            </a:r>
            <a:r>
              <a:rPr lang="pt-PT" sz="1100" b="1" i="1" dirty="0">
                <a:latin typeface="Arial Narrow" panose="020B0606020202030204" pitchFamily="34" charset="0"/>
              </a:rPr>
              <a:t>na revitalização dos solos agrícolas:</a:t>
            </a:r>
            <a:endParaRPr lang="pt-PT" sz="1100" dirty="0">
              <a:latin typeface="Arial Narrow" panose="020B0606020202030204" pitchFamily="34" charset="0"/>
            </a:endParaRPr>
          </a:p>
          <a:p>
            <a:pPr marL="184150" lvl="1" algn="just">
              <a:lnSpc>
                <a:spcPts val="1200"/>
              </a:lnSpc>
            </a:pPr>
            <a:r>
              <a:rPr lang="pt-PT" sz="1100" b="1" dirty="0">
                <a:solidFill>
                  <a:srgbClr val="33B6D5"/>
                </a:solidFill>
                <a:latin typeface="Arial Narrow" panose="020B0606020202030204" pitchFamily="34" charset="0"/>
              </a:rPr>
              <a:t>■</a:t>
            </a:r>
            <a:r>
              <a:rPr lang="pt-PT" sz="1100" b="1" dirty="0">
                <a:solidFill>
                  <a:srgbClr val="FF0000"/>
                </a:solidFill>
                <a:latin typeface="Arial Narrow" panose="020B0606020202030204" pitchFamily="34" charset="0"/>
              </a:rPr>
              <a:t> </a:t>
            </a:r>
            <a:r>
              <a:rPr lang="pt-PT" sz="1100" dirty="0">
                <a:latin typeface="Arial Narrow" panose="020B0606020202030204" pitchFamily="34" charset="0"/>
              </a:rPr>
              <a:t>Libertação lenta de nutrientes para as plantas;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As perdas de nutrientes por lixiviação são reduzidas;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Fácil aplicação;</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Tem potencial para neutralizar o acidez do solo (pH);</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Não tem propriedades acidificantes nem salinizantes para o solo;</a:t>
            </a:r>
          </a:p>
          <a:p>
            <a:pPr marL="184150"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 presença de silício reduz a fixação do </a:t>
            </a:r>
            <a:r>
              <a:rPr lang="pt-PT" sz="1100" dirty="0">
                <a:latin typeface="Arial Narrow" panose="020B0606020202030204" pitchFamily="34" charset="0"/>
                <a:sym typeface="+mn-ea"/>
              </a:rPr>
              <a:t>fósforo</a:t>
            </a:r>
            <a:r>
              <a:rPr lang="pt-PT" sz="1100" dirty="0">
                <a:latin typeface="Arial Narrow" panose="020B0606020202030204" pitchFamily="34" charset="0"/>
              </a:rPr>
              <a:t> nos solos e é capaz de aumentar indiretamente os teores disponíveis deste elemento;</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nutrientes </a:t>
            </a:r>
            <a:r>
              <a:rPr lang="pt-PT" sz="1100" dirty="0" smtClean="0">
                <a:latin typeface="Arial Narrow" panose="020B0606020202030204" pitchFamily="34" charset="0"/>
              </a:rPr>
              <a:t>cálcio (</a:t>
            </a:r>
            <a:r>
              <a:rPr lang="pt-PT" sz="1100" dirty="0">
                <a:latin typeface="Arial Narrow" panose="020B0606020202030204" pitchFamily="34" charset="0"/>
              </a:rPr>
              <a:t>Ca), magnésio (Mg) e do elemento silício (</a:t>
            </a:r>
            <a:r>
              <a:rPr lang="pt-PT" sz="1100" dirty="0">
                <a:latin typeface="Arial Narrow" panose="020B0606020202030204" pitchFamily="34" charset="0"/>
                <a:sym typeface="+mn-ea"/>
              </a:rPr>
              <a:t> Si)</a:t>
            </a:r>
            <a:r>
              <a:rPr lang="pt-PT" sz="1100" dirty="0">
                <a:latin typeface="Arial Narrow" panose="020B0606020202030204" pitchFamily="34" charset="0"/>
              </a:rPr>
              <a:t> benéfico;</a:t>
            </a:r>
            <a:endParaRPr lang="pt-PT" sz="1100" dirty="0">
              <a:solidFill>
                <a:srgbClr val="FF0000"/>
              </a:solidFill>
              <a:latin typeface="Arial Narrow" panose="020B0606020202030204" pitchFamily="34" charset="0"/>
            </a:endParaRP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É fonte dos micronutrientes ferro (Fe), manganês (Mn), e eventualmente de cobre (Cu), zinco (Zn) e vanádio (V);</a:t>
            </a:r>
          </a:p>
          <a:p>
            <a:pPr marL="184150"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0000"/>
                </a:solidFill>
                <a:latin typeface="Arial Narrow" panose="020B0606020202030204" pitchFamily="34" charset="0"/>
                <a:sym typeface="+mn-ea"/>
              </a:rPr>
              <a:t> </a:t>
            </a:r>
            <a:r>
              <a:rPr lang="pt-PT" sz="1100" dirty="0">
                <a:latin typeface="Arial Narrow" panose="020B0606020202030204" pitchFamily="34" charset="0"/>
              </a:rPr>
              <a:t>Pode substituir ou complementar a adubação química;</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eficência da adubação química e tem efeitos altamente positivos;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Menor incidência de pragas e doenças nas plantas;</a:t>
            </a:r>
          </a:p>
          <a:p>
            <a:pPr marL="184150"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Aumenta a produtividade particularmente nas árvores </a:t>
            </a:r>
            <a:r>
              <a:rPr lang="pt-BR" sz="1100" dirty="0" smtClean="0">
                <a:latin typeface="Arial Narrow" panose="020B0606020202030204" pitchFamily="34" charset="0"/>
              </a:rPr>
              <a:t>frutíferas</a:t>
            </a:r>
            <a:r>
              <a:rPr lang="pt-PT" sz="1100" dirty="0" smtClean="0">
                <a:latin typeface="Arial Narrow" panose="020B0606020202030204" pitchFamily="34" charset="0"/>
              </a:rPr>
              <a:t> </a:t>
            </a:r>
            <a:r>
              <a:rPr lang="pt-PT" sz="1100" dirty="0">
                <a:latin typeface="Arial Narrow" panose="020B0606020202030204" pitchFamily="34" charset="0"/>
              </a:rPr>
              <a:t>e cerealíferas.</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a:t>
            </a:r>
            <a:r>
              <a:rPr lang="pt-PT" sz="1100" b="1" i="1" dirty="0" smtClean="0">
                <a:latin typeface="Arial Narrow" panose="020B0606020202030204" pitchFamily="34" charset="0"/>
              </a:rPr>
              <a:t>de rocha Basáltica </a:t>
            </a:r>
            <a:r>
              <a:rPr lang="pt-PT" sz="1100" b="1" i="1" dirty="0">
                <a:latin typeface="Arial Narrow" panose="020B0606020202030204" pitchFamily="34" charset="0"/>
              </a:rPr>
              <a:t>Melhora os Rendimentos:</a:t>
            </a:r>
            <a:endParaRPr lang="pt-PT" sz="1100" dirty="0">
              <a:latin typeface="Arial Narrow" panose="020B0606020202030204" pitchFamily="34" charset="0"/>
            </a:endParaRPr>
          </a:p>
          <a:p>
            <a:pPr marL="182563" lvl="1" algn="just">
              <a:lnSpc>
                <a:spcPts val="120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rPr>
              <a:t>Aumenta o crescimento de microrganismos benéficos, resultando no aumento dos nutrientes das plantas.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Equilibra o solo.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Torna os nutrientes disponíveis para as plantas em todas as etapas de desenvolvimento.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Fornece nutrientes essenciais.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Uma aplicação contínua liberta minerais ao longo de toda época agrícola.</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smtClean="0">
                <a:solidFill>
                  <a:srgbClr val="33B6D5"/>
                </a:solidFill>
                <a:latin typeface="Arial Narrow" panose="020B0606020202030204" pitchFamily="34" charset="0"/>
                <a:cs typeface="Arial Narrow" panose="020B0606020202030204" pitchFamily="34" charset="0"/>
                <a:sym typeface="+mn-ea"/>
              </a:rPr>
              <a:t>» </a:t>
            </a:r>
            <a:r>
              <a:rPr lang="pt-PT" sz="1100" b="1" i="1" dirty="0" smtClean="0">
                <a:latin typeface="Arial Narrow" panose="020B0606020202030204" pitchFamily="34" charset="0"/>
              </a:rPr>
              <a:t>O </a:t>
            </a:r>
            <a:r>
              <a:rPr lang="pt-PT" sz="1100" b="1" i="1" dirty="0">
                <a:latin typeface="Arial Narrow" panose="020B0606020202030204" pitchFamily="34" charset="0"/>
              </a:rPr>
              <a:t>pó de </a:t>
            </a:r>
            <a:r>
              <a:rPr lang="pt-PT" sz="1100" b="1" i="1" dirty="0" smtClean="0">
                <a:latin typeface="Arial Narrow" panose="020B0606020202030204" pitchFamily="34" charset="0"/>
              </a:rPr>
              <a:t>rocha basáltica Aumenta </a:t>
            </a:r>
            <a:r>
              <a:rPr lang="pt-PT" sz="1100" b="1" i="1" dirty="0">
                <a:latin typeface="Arial Narrow" panose="020B0606020202030204" pitchFamily="34" charset="0"/>
              </a:rPr>
              <a:t>o Valor Nutricional de Produtos Agrícolas:</a:t>
            </a:r>
            <a:endParaRPr lang="pt-PT" sz="1100" dirty="0">
              <a:latin typeface="Arial Narrow" panose="020B0606020202030204" pitchFamily="34" charset="0"/>
            </a:endParaRP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Pode aumentar a capacidade de troca de </a:t>
            </a:r>
            <a:r>
              <a:rPr lang="pt-BR" sz="1100" dirty="0" smtClean="0">
                <a:latin typeface="Arial Narrow" panose="020B0606020202030204" pitchFamily="34" charset="0"/>
              </a:rPr>
              <a:t>catiãos</a:t>
            </a:r>
            <a:r>
              <a:rPr lang="pt-PT" sz="1100" dirty="0" smtClean="0">
                <a:latin typeface="Arial Narrow" panose="020B0606020202030204" pitchFamily="34" charset="0"/>
              </a:rPr>
              <a:t> </a:t>
            </a:r>
            <a:r>
              <a:rPr lang="pt-PT" sz="1100" dirty="0">
                <a:latin typeface="Arial Narrow" panose="020B0606020202030204" pitchFamily="34" charset="0"/>
              </a:rPr>
              <a:t>em solos altamente empobrecidos.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rPr>
              <a:t>Acelera a compostagem.</a:t>
            </a:r>
          </a:p>
          <a:p>
            <a:pPr marL="182563" lvl="1" algn="just">
              <a:lnSpc>
                <a:spcPts val="1200"/>
              </a:lnSpc>
            </a:pPr>
            <a:r>
              <a:rPr lang="pt-PT" sz="1100" b="1" dirty="0">
                <a:solidFill>
                  <a:schemeClr val="accent1"/>
                </a:solidFill>
                <a:latin typeface="Arial Narrow" panose="020B0606020202030204" pitchFamily="34" charset="0"/>
                <a:sym typeface="+mn-ea"/>
              </a:rPr>
              <a:t>■ </a:t>
            </a:r>
            <a:r>
              <a:rPr lang="pt-PT" sz="1100" dirty="0">
                <a:latin typeface="Arial Narrow" panose="020B0606020202030204" pitchFamily="34" charset="0"/>
              </a:rPr>
              <a:t>Pode ajudar a libertar fosfatos mais rapidamente para a planta.</a:t>
            </a:r>
          </a:p>
          <a:p>
            <a:pPr marL="182563" lvl="1" algn="just">
              <a:lnSpc>
                <a:spcPts val="1200"/>
              </a:lnSpc>
            </a:pPr>
            <a:r>
              <a:rPr lang="pt-PT" sz="1100" b="1" dirty="0">
                <a:solidFill>
                  <a:srgbClr val="33B6D5"/>
                </a:solidFill>
                <a:latin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pt-PT" sz="1100" dirty="0">
                <a:latin typeface="Arial Narrow" panose="020B0606020202030204" pitchFamily="34" charset="0"/>
              </a:rPr>
              <a:t>A dosagem padrão equivale a um saco de 20 kg de pó de basalto em 40 m</a:t>
            </a:r>
            <a:r>
              <a:rPr lang="pt-PT" sz="1100" baseline="30000" dirty="0">
                <a:latin typeface="Arial Narrow" panose="020B0606020202030204" pitchFamily="34" charset="0"/>
              </a:rPr>
              <a:t>2</a:t>
            </a:r>
            <a:r>
              <a:rPr lang="pt-PT" sz="1100" dirty="0">
                <a:latin typeface="Arial Narrow" panose="020B0606020202030204" pitchFamily="34" charset="0"/>
              </a:rPr>
              <a:t>.</a:t>
            </a:r>
          </a:p>
          <a:p>
            <a:pPr lvl="1"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dirty="0">
                <a:latin typeface="Arial Narrow" panose="020B0606020202030204" pitchFamily="34" charset="0"/>
              </a:rPr>
              <a:t>O pó de basalto recondiciona o solo naturalmente, gerando plantas, frutas e legumes mais saudáveis, com maior rentabilidade, mais rapidamente.</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dirty="0" smtClean="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Contém</a:t>
            </a:r>
            <a:r>
              <a:rPr lang="pt-PT" sz="1100" b="1" dirty="0">
                <a:latin typeface="Arial Narrow" panose="020B0606020202030204" pitchFamily="34" charset="0"/>
              </a:rPr>
              <a:t>: Silicato de Cálcio e Magnésio:</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Nutrição </a:t>
            </a:r>
            <a:r>
              <a:rPr lang="pt-PT" sz="1100" dirty="0">
                <a:latin typeface="Arial Narrow" panose="020B0606020202030204" pitchFamily="34" charset="0"/>
              </a:rPr>
              <a:t>adequada de silício pode ajudar a proteger as plantas contra doenças originadas por insectos e fungos e previne a toxicidade de micronutrientes e outros desequilíbrios nutricionais.</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O </a:t>
            </a:r>
            <a:r>
              <a:rPr lang="pt-PT" sz="1100" dirty="0">
                <a:latin typeface="Arial Narrow" panose="020B0606020202030204" pitchFamily="34" charset="0"/>
              </a:rPr>
              <a:t>silício também é conhecido por melhorar a eficiência do uso da água e aumentar o crescimento das raízes e a resistência estrutural, aumentando a eficiência fotossintética.</a:t>
            </a:r>
          </a:p>
          <a:p>
            <a:pPr marL="182563" lvl="1" algn="just">
              <a:lnSpc>
                <a:spcPts val="1200"/>
              </a:lnSpc>
            </a:pPr>
            <a:r>
              <a:rPr lang="pt-PT" sz="1100" b="1" dirty="0">
                <a:solidFill>
                  <a:srgbClr val="33B6D5"/>
                </a:solidFill>
                <a:latin typeface="Arial Narrow" panose="020B0606020202030204" pitchFamily="34" charset="0"/>
                <a:sym typeface="+mn-ea"/>
              </a:rPr>
              <a:t>■ </a:t>
            </a:r>
            <a:r>
              <a:rPr lang="pt-PT" sz="1100" dirty="0" smtClean="0">
                <a:latin typeface="Arial Narrow" panose="020B0606020202030204" pitchFamily="34" charset="0"/>
              </a:rPr>
              <a:t>Impacto </a:t>
            </a:r>
            <a:r>
              <a:rPr lang="pt-PT" sz="1100" dirty="0">
                <a:latin typeface="Arial Narrow" panose="020B0606020202030204" pitchFamily="34" charset="0"/>
              </a:rPr>
              <a:t>dos compostos de silício nas propriedades físicas e químicas do solo, como agregação do solo, capacidade de retenção de água e capacidade de transferência e tamponamento.</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dirty="0" smtClean="0">
                <a:latin typeface="Arial Narrow" panose="020B0606020202030204" pitchFamily="34" charset="0"/>
              </a:rPr>
              <a:t>Ingredientes</a:t>
            </a:r>
            <a:r>
              <a:rPr lang="pt-PT" sz="1100" b="1" dirty="0">
                <a:solidFill>
                  <a:schemeClr val="bg1"/>
                </a:solidFill>
                <a:latin typeface="Arial Narrow" panose="020B0606020202030204" pitchFamily="34" charset="0"/>
              </a:rPr>
              <a:t>:</a:t>
            </a:r>
            <a:endParaRPr lang="pt-PT" sz="1100" b="1" dirty="0">
              <a:latin typeface="Arial Narrow" panose="020B0606020202030204" pitchFamily="34" charset="0"/>
            </a:endParaRPr>
          </a:p>
          <a:p>
            <a:pPr lvl="0" algn="just">
              <a:lnSpc>
                <a:spcPts val="1200"/>
              </a:lnSpc>
              <a:spcBef>
                <a:spcPts val="0"/>
              </a:spcBef>
            </a:pPr>
            <a:r>
              <a:rPr lang="pt-PT" sz="1100" dirty="0">
                <a:latin typeface="Arial Narrow" panose="020B0606020202030204" pitchFamily="34" charset="0"/>
              </a:rPr>
              <a:t>O pó de basalto é um potenciador do solo e 100% remineralizador, portanto, formador de um solo novo e fertil.</a:t>
            </a:r>
          </a:p>
          <a:p>
            <a:pPr algn="just">
              <a:lnSpc>
                <a:spcPts val="1200"/>
              </a:lnSpc>
              <a:spcBef>
                <a:spcPts val="0"/>
              </a:spcBef>
            </a:pPr>
            <a:endParaRPr lang="pt-PT" sz="1100" dirty="0">
              <a:latin typeface="Arial Narrow" panose="020B0606020202030204" pitchFamily="34" charset="0"/>
            </a:endParaRPr>
          </a:p>
          <a:p>
            <a:pPr algn="just">
              <a:lnSpc>
                <a:spcPts val="1200"/>
              </a:lnSpc>
              <a:spcBef>
                <a:spcPts val="0"/>
              </a:spcBef>
            </a:pPr>
            <a:r>
              <a:rPr lang="pt-PT" sz="1100" b="1" i="1" dirty="0">
                <a:latin typeface="Arial Narrow" panose="020B0606020202030204" pitchFamily="34" charset="0"/>
                <a:cs typeface="Arial Narrow" panose="020B0606020202030204" pitchFamily="34" charset="0"/>
                <a:sym typeface="+mn-ea"/>
              </a:rPr>
              <a:t>»</a:t>
            </a:r>
            <a:r>
              <a:rPr lang="pt-PT" sz="1100" b="1" i="1" dirty="0">
                <a:latin typeface="Arial Narrow" panose="020B0606020202030204" pitchFamily="34" charset="0"/>
              </a:rPr>
              <a:t>Rocha vulcânica:</a:t>
            </a:r>
            <a:endParaRPr lang="pt-PT" sz="1100" b="1" dirty="0">
              <a:latin typeface="Arial Narrow" panose="020B0606020202030204" pitchFamily="34" charset="0"/>
            </a:endParaRPr>
          </a:p>
          <a:p>
            <a:pPr lvl="0" algn="just">
              <a:lnSpc>
                <a:spcPts val="1200"/>
              </a:lnSpc>
              <a:spcBef>
                <a:spcPts val="0"/>
              </a:spcBef>
            </a:pPr>
            <a:r>
              <a:rPr lang="pt-PT" sz="1100" dirty="0">
                <a:latin typeface="Arial Narrow" panose="020B0606020202030204" pitchFamily="34" charset="0"/>
              </a:rPr>
              <a:t> Sob a forma de um pó fino, o pó de </a:t>
            </a:r>
            <a:r>
              <a:rPr lang="pt-PT" sz="1100" dirty="0" smtClean="0">
                <a:latin typeface="Arial Narrow" panose="020B0606020202030204" pitchFamily="34" charset="0"/>
              </a:rPr>
              <a:t>rocha basáltica </a:t>
            </a:r>
            <a:r>
              <a:rPr lang="pt-PT" sz="1100" dirty="0">
                <a:latin typeface="Arial Narrow" panose="020B0606020202030204" pitchFamily="34" charset="0"/>
              </a:rPr>
              <a:t>pode ser pulverizado nas folhas (adubação folhar) , servindo como repelente aos insetos sugadores.</a:t>
            </a:r>
          </a:p>
          <a:p>
            <a:pPr algn="just">
              <a:lnSpc>
                <a:spcPts val="1200"/>
              </a:lnSpc>
            </a:pPr>
            <a:endParaRPr lang="pt-PT" sz="1100" dirty="0" smtClean="0">
              <a:latin typeface="Arial Narrow" panose="020B0606020202030204" pitchFamily="34" charset="0"/>
              <a:sym typeface="+mn-ea"/>
            </a:endParaRPr>
          </a:p>
        </p:txBody>
      </p:sp>
    </p:spTree>
    <p:extLst>
      <p:ext uri="{BB962C8B-B14F-4D97-AF65-F5344CB8AC3E}">
        <p14:creationId xmlns:p14="http://schemas.microsoft.com/office/powerpoint/2010/main" val="3914438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17313</TotalTime>
  <Words>9647</Words>
  <Application>Microsoft Office PowerPoint</Application>
  <PresentationFormat>Custom</PresentationFormat>
  <Paragraphs>1157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745</cp:revision>
  <dcterms:created xsi:type="dcterms:W3CDTF">2021-09-01T10:46:08Z</dcterms:created>
  <dcterms:modified xsi:type="dcterms:W3CDTF">2021-10-19T16:41:15Z</dcterms:modified>
</cp:coreProperties>
</file>