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89" r:id="rId4"/>
    <p:sldId id="278" r:id="rId5"/>
    <p:sldId id="304" r:id="rId6"/>
    <p:sldId id="303" r:id="rId7"/>
    <p:sldId id="299" r:id="rId8"/>
    <p:sldId id="302" r:id="rId9"/>
    <p:sldId id="301" r:id="rId10"/>
    <p:sldId id="300" r:id="rId11"/>
    <p:sldId id="293" r:id="rId12"/>
    <p:sldId id="294" r:id="rId13"/>
    <p:sldId id="295" r:id="rId14"/>
    <p:sldId id="288" r:id="rId15"/>
    <p:sldId id="291" r:id="rId16"/>
    <p:sldId id="292" r:id="rId17"/>
    <p:sldId id="277" r:id="rId18"/>
    <p:sldId id="281" r:id="rId19"/>
    <p:sldId id="282" r:id="rId20"/>
    <p:sldId id="280" r:id="rId21"/>
    <p:sldId id="279" r:id="rId22"/>
    <p:sldId id="271" r:id="rId23"/>
    <p:sldId id="272" r:id="rId24"/>
    <p:sldId id="260" r:id="rId25"/>
    <p:sldId id="270" r:id="rId26"/>
    <p:sldId id="273" r:id="rId27"/>
    <p:sldId id="274" r:id="rId28"/>
    <p:sldId id="276" r:id="rId29"/>
  </p:sldIdLst>
  <p:sldSz cx="6661150" cy="8821738"/>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8" autoAdjust="0"/>
    <p:restoredTop sz="94660"/>
  </p:normalViewPr>
  <p:slideViewPr>
    <p:cSldViewPr>
      <p:cViewPr>
        <p:scale>
          <a:sx n="100" d="100"/>
          <a:sy n="100" d="100"/>
        </p:scale>
        <p:origin x="-1114" y="-58"/>
      </p:cViewPr>
      <p:guideLst>
        <p:guide orient="horz" pos="2779"/>
        <p:guide pos="2098"/>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E:\DOSSIER%202020\BASALT%20CONFERENCE\Estatisticas\Estatistic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DOSSIER%202020\BASALT%20CONFERENCE\Estatisticas\Estatistic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accent5">
                    <a:lumMod val="75000"/>
                  </a:schemeClr>
                </a:solidFill>
              </a:defRPr>
            </a:pPr>
            <a:r>
              <a:rPr lang="pt-PT" sz="1400" dirty="0">
                <a:solidFill>
                  <a:schemeClr val="accent5">
                    <a:lumMod val="75000"/>
                  </a:schemeClr>
                </a:solidFill>
                <a:effectLst/>
              </a:rPr>
              <a:t>COMÉRCIO AGRÍCOLA  NA ÁFRICA </a:t>
            </a:r>
            <a:r>
              <a:rPr lang="pt-PT" sz="1400" dirty="0" smtClean="0">
                <a:solidFill>
                  <a:schemeClr val="accent5">
                    <a:lumMod val="75000"/>
                  </a:schemeClr>
                </a:solidFill>
                <a:effectLst/>
              </a:rPr>
              <a:t>SUB-SARIANA</a:t>
            </a:r>
          </a:p>
          <a:p>
            <a:pPr>
              <a:defRPr sz="1400">
                <a:solidFill>
                  <a:schemeClr val="accent5">
                    <a:lumMod val="75000"/>
                  </a:schemeClr>
                </a:solidFill>
              </a:defRPr>
            </a:pPr>
            <a:r>
              <a:rPr lang="pt-PT" sz="1050" dirty="0" smtClean="0">
                <a:solidFill>
                  <a:schemeClr val="accent5">
                    <a:lumMod val="75000"/>
                  </a:schemeClr>
                </a:solidFill>
                <a:effectLst/>
              </a:rPr>
              <a:t>[ $ ]</a:t>
            </a:r>
            <a:endParaRPr lang="pt-PT" sz="1050" dirty="0">
              <a:solidFill>
                <a:schemeClr val="accent5">
                  <a:lumMod val="75000"/>
                </a:schemeClr>
              </a:solidFill>
              <a:effectLst/>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Graficos!$A$20</c:f>
              <c:strCache>
                <c:ptCount val="1"/>
                <c:pt idx="0">
                  <c:v>Exportações</c:v>
                </c:pt>
              </c:strCache>
            </c:strRef>
          </c:tx>
          <c:sp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c:spPr>
          <c:invertIfNegative val="0"/>
          <c:cat>
            <c:strRef>
              <c:f>Graficos!$B$16:$D$16</c:f>
              <c:strCache>
                <c:ptCount val="3"/>
                <c:pt idx="0">
                  <c:v>2009 - 2009</c:v>
                </c:pt>
                <c:pt idx="1">
                  <c:v>2017 - 2019 </c:v>
                </c:pt>
                <c:pt idx="2">
                  <c:v>2029</c:v>
                </c:pt>
              </c:strCache>
            </c:strRef>
          </c:cat>
          <c:val>
            <c:numRef>
              <c:f>Graficos!$B$20:$D$20</c:f>
              <c:numCache>
                <c:formatCode>#,##0</c:formatCode>
                <c:ptCount val="3"/>
                <c:pt idx="0">
                  <c:v>7300000000</c:v>
                </c:pt>
                <c:pt idx="1">
                  <c:v>9700000000</c:v>
                </c:pt>
                <c:pt idx="2">
                  <c:v>9400000000</c:v>
                </c:pt>
              </c:numCache>
            </c:numRef>
          </c:val>
        </c:ser>
        <c:ser>
          <c:idx val="1"/>
          <c:order val="1"/>
          <c:tx>
            <c:strRef>
              <c:f>Graficos!$A$21</c:f>
              <c:strCache>
                <c:ptCount val="1"/>
                <c:pt idx="0">
                  <c:v>Importações</c:v>
                </c:pt>
              </c:strCache>
            </c:strRef>
          </c:tx>
          <c:sp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c:spPr>
          <c:invertIfNegative val="0"/>
          <c:cat>
            <c:strRef>
              <c:f>Graficos!$B$16:$D$16</c:f>
              <c:strCache>
                <c:ptCount val="3"/>
                <c:pt idx="0">
                  <c:v>2009 - 2009</c:v>
                </c:pt>
                <c:pt idx="1">
                  <c:v>2017 - 2019 </c:v>
                </c:pt>
                <c:pt idx="2">
                  <c:v>2029</c:v>
                </c:pt>
              </c:strCache>
            </c:strRef>
          </c:cat>
          <c:val>
            <c:numRef>
              <c:f>Graficos!$B$21:$D$21</c:f>
              <c:numCache>
                <c:formatCode>#,##0</c:formatCode>
                <c:ptCount val="3"/>
                <c:pt idx="0">
                  <c:v>19800000000</c:v>
                </c:pt>
                <c:pt idx="1">
                  <c:v>27500000000</c:v>
                </c:pt>
                <c:pt idx="2">
                  <c:v>40100000000</c:v>
                </c:pt>
              </c:numCache>
            </c:numRef>
          </c:val>
        </c:ser>
        <c:dLbls>
          <c:showLegendKey val="0"/>
          <c:showVal val="0"/>
          <c:showCatName val="0"/>
          <c:showSerName val="0"/>
          <c:showPercent val="0"/>
          <c:showBubbleSize val="0"/>
        </c:dLbls>
        <c:gapWidth val="150"/>
        <c:shape val="box"/>
        <c:axId val="261082112"/>
        <c:axId val="233535680"/>
        <c:axId val="0"/>
      </c:bar3DChart>
      <c:catAx>
        <c:axId val="261082112"/>
        <c:scaling>
          <c:orientation val="minMax"/>
        </c:scaling>
        <c:delete val="0"/>
        <c:axPos val="b"/>
        <c:majorTickMark val="out"/>
        <c:minorTickMark val="none"/>
        <c:tickLblPos val="nextTo"/>
        <c:crossAx val="233535680"/>
        <c:crosses val="autoZero"/>
        <c:auto val="1"/>
        <c:lblAlgn val="ctr"/>
        <c:lblOffset val="100"/>
        <c:noMultiLvlLbl val="0"/>
      </c:catAx>
      <c:valAx>
        <c:axId val="233535680"/>
        <c:scaling>
          <c:orientation val="minMax"/>
        </c:scaling>
        <c:delete val="0"/>
        <c:axPos val="l"/>
        <c:majorGridlines/>
        <c:numFmt formatCode="#,##0" sourceLinked="1"/>
        <c:majorTickMark val="out"/>
        <c:minorTickMark val="none"/>
        <c:tickLblPos val="nextTo"/>
        <c:crossAx val="261082112"/>
        <c:crosses val="autoZero"/>
        <c:crossBetween val="between"/>
      </c:valAx>
    </c:plotArea>
    <c:legend>
      <c:legendPos val="b"/>
      <c:layout>
        <c:manualLayout>
          <c:xMode val="edge"/>
          <c:yMode val="edge"/>
          <c:x val="0.16348207367848172"/>
          <c:y val="0.90222122052039477"/>
          <c:w val="0.72070354076016274"/>
          <c:h val="7.3418243547814746E-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0">
                <a:solidFill>
                  <a:schemeClr val="accent5">
                    <a:lumMod val="75000"/>
                  </a:schemeClr>
                </a:solidFill>
                <a:latin typeface="Arial Narrow" panose="020B0606020202030204" pitchFamily="34" charset="0"/>
              </a:defRPr>
            </a:pPr>
            <a:r>
              <a:rPr lang="pt-PT" sz="1100" b="0">
                <a:solidFill>
                  <a:schemeClr val="accent5">
                    <a:lumMod val="75000"/>
                  </a:schemeClr>
                </a:solidFill>
                <a:latin typeface="Arial Narrow" panose="020B0606020202030204" pitchFamily="34" charset="0"/>
              </a:rPr>
              <a:t>Diminuição de alguns nutrientes na composição dos alimentos</a:t>
            </a:r>
          </a:p>
          <a:p>
            <a:pPr>
              <a:defRPr sz="1100" b="0">
                <a:solidFill>
                  <a:schemeClr val="accent5">
                    <a:lumMod val="75000"/>
                  </a:schemeClr>
                </a:solidFill>
                <a:latin typeface="Arial Narrow" panose="020B0606020202030204" pitchFamily="34" charset="0"/>
              </a:defRPr>
            </a:pPr>
            <a:r>
              <a:rPr lang="pt-PT" sz="1100" b="0">
                <a:solidFill>
                  <a:schemeClr val="accent5">
                    <a:lumMod val="75000"/>
                  </a:schemeClr>
                </a:solidFill>
                <a:latin typeface="Arial Narrow" panose="020B0606020202030204" pitchFamily="34" charset="0"/>
              </a:rPr>
              <a:t>1940 a 2002</a:t>
            </a:r>
          </a:p>
        </c:rich>
      </c:tx>
      <c:layout/>
      <c:overlay val="0"/>
    </c:title>
    <c:autoTitleDeleted val="0"/>
    <c:view3D>
      <c:rotX val="15"/>
      <c:rotY val="0"/>
      <c:rAngAx val="0"/>
      <c:perspective val="30"/>
    </c:view3D>
    <c:floor>
      <c:thickness val="0"/>
    </c:floor>
    <c:sideWall>
      <c:thickness val="0"/>
    </c:sideWall>
    <c:backWall>
      <c:thickness val="0"/>
    </c:backWall>
    <c:plotArea>
      <c:layout/>
      <c:pie3DChart>
        <c:varyColors val="1"/>
        <c:ser>
          <c:idx val="0"/>
          <c:order val="0"/>
          <c:dPt>
            <c:idx val="0"/>
            <c:bubble3D val="0"/>
            <c:spPr>
              <a:solidFill>
                <a:srgbClr val="0070C0"/>
              </a:solidFill>
            </c:spPr>
          </c:dPt>
          <c:dPt>
            <c:idx val="1"/>
            <c:bubble3D val="0"/>
            <c:spPr>
              <a:solidFill>
                <a:srgbClr val="FF0000"/>
              </a:solidFill>
            </c:spPr>
          </c:dPt>
          <c:dPt>
            <c:idx val="2"/>
            <c:bubble3D val="0"/>
            <c:spPr>
              <a:solidFill>
                <a:srgbClr val="00B050"/>
              </a:solidFill>
            </c:spPr>
          </c:dPt>
          <c:dPt>
            <c:idx val="3"/>
            <c:bubble3D val="0"/>
            <c:spPr>
              <a:solidFill>
                <a:srgbClr val="7030A0"/>
              </a:solidFill>
            </c:spPr>
          </c:dPt>
          <c:dLbls>
            <c:dLbl>
              <c:idx val="0"/>
              <c:layout>
                <c:manualLayout>
                  <c:x val="2.8891296496930299E-2"/>
                  <c:y val="-7.8703703703703748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1"/>
              <c:layout>
                <c:manualLayout>
                  <c:x val="9.0285301552907194E-3"/>
                  <c:y val="9.7222222222222224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2"/>
              <c:layout>
                <c:manualLayout>
                  <c:x val="-1.0834236186348862E-2"/>
                  <c:y val="0.11574074074074066"/>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3"/>
              <c:layout>
                <c:manualLayout>
                  <c:x val="-2.3474178403755885E-2"/>
                  <c:y val="-9.7222222222222224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Pos val="outEnd"/>
            <c:showLegendKey val="0"/>
            <c:showVal val="1"/>
            <c:showCatName val="0"/>
            <c:showSerName val="0"/>
            <c:showPercent val="0"/>
            <c:showBubbleSize val="0"/>
            <c:showLeaderLines val="1"/>
          </c:dLbls>
          <c:cat>
            <c:strRef>
              <c:f>Graficos!$B$49:$B$52</c:f>
              <c:strCache>
                <c:ptCount val="4"/>
                <c:pt idx="0">
                  <c:v>Diminuição de cálcio</c:v>
                </c:pt>
                <c:pt idx="1">
                  <c:v>Diminuição do magnésio</c:v>
                </c:pt>
                <c:pt idx="2">
                  <c:v>Diminuição de potássio</c:v>
                </c:pt>
                <c:pt idx="3">
                  <c:v>Diminuição dos minerais em 10 tipos de carne</c:v>
                </c:pt>
              </c:strCache>
            </c:strRef>
          </c:cat>
          <c:val>
            <c:numRef>
              <c:f>Graficos!$C$49:$C$52</c:f>
              <c:numCache>
                <c:formatCode>0%</c:formatCode>
                <c:ptCount val="4"/>
                <c:pt idx="0">
                  <c:v>0.46</c:v>
                </c:pt>
                <c:pt idx="1">
                  <c:v>0.24</c:v>
                </c:pt>
                <c:pt idx="2">
                  <c:v>0.16</c:v>
                </c:pt>
                <c:pt idx="3">
                  <c:v>0.28000000000000003</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6129337969632562"/>
          <c:y val="0.33200495771361915"/>
          <c:w val="0.33679919329354668"/>
          <c:h val="0.52636045494313211"/>
        </c:manualLayout>
      </c:layout>
      <c:overlay val="0"/>
      <c:txPr>
        <a:bodyPr/>
        <a:lstStyle/>
        <a:p>
          <a:pPr>
            <a:defRPr sz="900">
              <a:latin typeface="Arial Narrow" panose="020B0606020202030204" pitchFamily="34" charset="0"/>
            </a:defRPr>
          </a:pPr>
          <a:endParaRPr lang="pt-PT"/>
        </a:p>
      </c:txPr>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9586" y="2740457"/>
            <a:ext cx="5661978" cy="1890956"/>
          </a:xfrm>
        </p:spPr>
        <p:txBody>
          <a:bodyPr/>
          <a:lstStyle/>
          <a:p>
            <a:r>
              <a:rPr lang="en-US" smtClean="0"/>
              <a:t>Click to edit Master title style</a:t>
            </a:r>
            <a:endParaRPr lang="pt-PT"/>
          </a:p>
        </p:txBody>
      </p:sp>
      <p:sp>
        <p:nvSpPr>
          <p:cNvPr id="3" name="Subtitle 2"/>
          <p:cNvSpPr>
            <a:spLocks noGrp="1"/>
          </p:cNvSpPr>
          <p:nvPr>
            <p:ph type="subTitle" idx="1"/>
          </p:nvPr>
        </p:nvSpPr>
        <p:spPr>
          <a:xfrm>
            <a:off x="999173" y="4998985"/>
            <a:ext cx="4662805" cy="22544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13-10-2021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55981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13-10-2021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063063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17920" y="455383"/>
            <a:ext cx="1091688" cy="9681448"/>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242855" y="455383"/>
            <a:ext cx="3164046" cy="96814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13-10-2021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16609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13-10-2021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82618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6185" y="5668784"/>
            <a:ext cx="5661978" cy="1752095"/>
          </a:xfr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526185" y="3739029"/>
            <a:ext cx="5661978" cy="19297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31C330-3C54-4323-BB76-3A1D96CA84A7}" type="datetimeFigureOut">
              <a:rPr lang="pt-PT" smtClean="0"/>
              <a:t>13-10-2021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3878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242855" y="2648564"/>
            <a:ext cx="2127867" cy="7488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2481741" y="2648564"/>
            <a:ext cx="2127867" cy="7488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8731C330-3C54-4323-BB76-3A1D96CA84A7}" type="datetimeFigureOut">
              <a:rPr lang="pt-PT" smtClean="0"/>
              <a:t>13-10-2021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237709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3058" y="353278"/>
            <a:ext cx="5995035" cy="1470290"/>
          </a:xfrm>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333057" y="1974681"/>
            <a:ext cx="2943165" cy="822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33057" y="2797635"/>
            <a:ext cx="2943165" cy="50827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3383772" y="1974681"/>
            <a:ext cx="2944321" cy="822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383772" y="2797635"/>
            <a:ext cx="2944321" cy="50827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8731C330-3C54-4323-BB76-3A1D96CA84A7}" type="datetimeFigureOut">
              <a:rPr lang="pt-PT" smtClean="0"/>
              <a:t>13-10-2021</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410760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8731C330-3C54-4323-BB76-3A1D96CA84A7}" type="datetimeFigureOut">
              <a:rPr lang="pt-PT" smtClean="0"/>
              <a:t>13-10-2021</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81324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1C330-3C54-4323-BB76-3A1D96CA84A7}" type="datetimeFigureOut">
              <a:rPr lang="pt-PT" smtClean="0"/>
              <a:t>13-10-2021</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3874029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3058" y="351236"/>
            <a:ext cx="2191472" cy="1494794"/>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2604325" y="351236"/>
            <a:ext cx="3723768" cy="75291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333058" y="1846031"/>
            <a:ext cx="2191472" cy="60343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1C330-3C54-4323-BB76-3A1D96CA84A7}" type="datetimeFigureOut">
              <a:rPr lang="pt-PT" smtClean="0"/>
              <a:t>13-10-2021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443533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5632" y="6175217"/>
            <a:ext cx="3996690" cy="729019"/>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305632" y="788239"/>
            <a:ext cx="3996690" cy="52930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1305632" y="6904236"/>
            <a:ext cx="3996690" cy="10353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1C330-3C54-4323-BB76-3A1D96CA84A7}" type="datetimeFigureOut">
              <a:rPr lang="pt-PT" smtClean="0"/>
              <a:t>13-10-2021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523571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3058" y="353278"/>
            <a:ext cx="5995035" cy="1470290"/>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333058" y="2058406"/>
            <a:ext cx="5995035" cy="58219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333058" y="8176445"/>
            <a:ext cx="1554268" cy="469676"/>
          </a:xfrm>
          <a:prstGeom prst="rect">
            <a:avLst/>
          </a:prstGeom>
        </p:spPr>
        <p:txBody>
          <a:bodyPr vert="horz" lIns="91440" tIns="45720" rIns="91440" bIns="45720" rtlCol="0" anchor="ctr"/>
          <a:lstStyle>
            <a:lvl1pPr algn="l">
              <a:defRPr sz="1200">
                <a:solidFill>
                  <a:schemeClr val="tx1">
                    <a:tint val="75000"/>
                  </a:schemeClr>
                </a:solidFill>
              </a:defRPr>
            </a:lvl1pPr>
          </a:lstStyle>
          <a:p>
            <a:fld id="{8731C330-3C54-4323-BB76-3A1D96CA84A7}" type="datetimeFigureOut">
              <a:rPr lang="pt-PT" smtClean="0"/>
              <a:t>13-10-2021</a:t>
            </a:fld>
            <a:endParaRPr lang="pt-PT"/>
          </a:p>
        </p:txBody>
      </p:sp>
      <p:sp>
        <p:nvSpPr>
          <p:cNvPr id="5" name="Footer Placeholder 4"/>
          <p:cNvSpPr>
            <a:spLocks noGrp="1"/>
          </p:cNvSpPr>
          <p:nvPr>
            <p:ph type="ftr" sz="quarter" idx="3"/>
          </p:nvPr>
        </p:nvSpPr>
        <p:spPr>
          <a:xfrm>
            <a:off x="2275893" y="8176445"/>
            <a:ext cx="2109364" cy="46967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4773824" y="8176445"/>
            <a:ext cx="1554268" cy="469676"/>
          </a:xfrm>
          <a:prstGeom prst="rect">
            <a:avLst/>
          </a:prstGeom>
        </p:spPr>
        <p:txBody>
          <a:bodyPr vert="horz" lIns="91440" tIns="45720" rIns="91440" bIns="45720" rtlCol="0" anchor="ctr"/>
          <a:lstStyle>
            <a:lvl1pPr algn="r">
              <a:defRPr sz="1200">
                <a:solidFill>
                  <a:schemeClr val="tx1">
                    <a:tint val="75000"/>
                  </a:schemeClr>
                </a:solidFill>
              </a:defRPr>
            </a:lvl1pPr>
          </a:lstStyle>
          <a:p>
            <a:fld id="{79FB0386-8BA2-4102-9BEE-502D567D938F}" type="slidenum">
              <a:rPr lang="pt-PT" smtClean="0"/>
              <a:t>‹#›</a:t>
            </a:fld>
            <a:endParaRPr lang="pt-PT"/>
          </a:p>
        </p:txBody>
      </p:sp>
    </p:spTree>
    <p:extLst>
      <p:ext uri="{BB962C8B-B14F-4D97-AF65-F5344CB8AC3E}">
        <p14:creationId xmlns:p14="http://schemas.microsoft.com/office/powerpoint/2010/main" val="3790637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4926" y="0"/>
            <a:ext cx="6650563" cy="8821738"/>
          </a:xfrm>
          <a:prstGeom prst="r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6" name="TextBox 105"/>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7"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a:t>
            </a:fld>
            <a:endParaRPr lang="fr-FR" altLang="pt-PT" sz="800" b="1" i="1" u="sng" dirty="0" smtClean="0">
              <a:solidFill>
                <a:srgbClr val="00B4B2"/>
              </a:solidFill>
            </a:endParaRPr>
          </a:p>
        </p:txBody>
      </p:sp>
      <p:sp>
        <p:nvSpPr>
          <p:cNvPr id="9" name="Rectangle 2"/>
          <p:cNvSpPr txBox="1">
            <a:spLocks noChangeArrowheads="1"/>
          </p:cNvSpPr>
          <p:nvPr/>
        </p:nvSpPr>
        <p:spPr>
          <a:xfrm>
            <a:off x="2938237" y="2898701"/>
            <a:ext cx="3611880" cy="21860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r>
              <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rPr>
              <a:t>Cabo verde</a:t>
            </a:r>
          </a:p>
          <a:p>
            <a:pPr algn="ctr">
              <a:defRPr/>
            </a:pPr>
            <a:r>
              <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rPr>
              <a:t>14 - 16 MARÇO</a:t>
            </a:r>
          </a:p>
          <a:p>
            <a:pPr algn="ctr">
              <a:defRPr/>
            </a:pPr>
            <a:r>
              <a:rPr lang="pt-PT" altLang="pt-PT" sz="4000" b="1" dirty="0" smtClean="0">
                <a:solidFill>
                  <a:schemeClr val="bg1">
                    <a:lumMod val="95000"/>
                  </a:schemeClr>
                </a:solidFill>
                <a:effectLst>
                  <a:outerShdw blurRad="38100" dist="38100" dir="2700000" algn="tl">
                    <a:srgbClr val="000000"/>
                  </a:outerShdw>
                </a:effectLst>
                <a:latin typeface="Calisto MT" panose="02040603050505030304" pitchFamily="18" charset="0"/>
              </a:rPr>
              <a:t>2022</a:t>
            </a:r>
          </a:p>
          <a:p>
            <a:pPr algn="ctr">
              <a:defRPr/>
            </a:pPr>
            <a:r>
              <a:rPr lang="pt-PT" altLang="pt-PT" sz="1800" b="1" dirty="0" smtClean="0">
                <a:solidFill>
                  <a:schemeClr val="bg1">
                    <a:lumMod val="95000"/>
                  </a:schemeClr>
                </a:solidFill>
                <a:effectLst>
                  <a:outerShdw blurRad="38100" dist="38100" dir="2700000" algn="tl">
                    <a:srgbClr val="000000"/>
                  </a:outerShdw>
                </a:effectLst>
                <a:latin typeface="Calisto MT" panose="02040603050505030304" pitchFamily="18" charset="0"/>
              </a:rPr>
              <a:t>PRAIA</a:t>
            </a:r>
          </a:p>
          <a:p>
            <a:pPr algn="ctr">
              <a:defRPr/>
            </a:pPr>
            <a:r>
              <a:rPr lang="pt-PT" altLang="pt-PT" sz="1200" b="1" dirty="0" smtClean="0">
                <a:solidFill>
                  <a:schemeClr val="bg1">
                    <a:lumMod val="95000"/>
                  </a:schemeClr>
                </a:solidFill>
                <a:effectLst>
                  <a:outerShdw blurRad="38100" dist="38100" dir="2700000" algn="tl">
                    <a:srgbClr val="000000"/>
                  </a:outerShdw>
                </a:effectLst>
                <a:latin typeface="Calisto MT" panose="02040603050505030304" pitchFamily="18" charset="0"/>
              </a:rPr>
              <a:t>ILHA DE SANTIAGO</a:t>
            </a:r>
          </a:p>
          <a:p>
            <a:pPr algn="ctr">
              <a:defRPr/>
            </a:pPr>
            <a:r>
              <a:rPr lang="pt-PT" altLang="pt-PT" sz="2400" b="1" dirty="0" smtClean="0">
                <a:solidFill>
                  <a:schemeClr val="bg1">
                    <a:lumMod val="95000"/>
                  </a:schemeClr>
                </a:solidFill>
                <a:effectLst>
                  <a:outerShdw blurRad="38100" dist="38100" dir="2700000" algn="tl">
                    <a:srgbClr val="000000"/>
                  </a:outerShdw>
                </a:effectLst>
                <a:latin typeface="Calisto MT" panose="02040603050505030304" pitchFamily="18" charset="0"/>
              </a:rPr>
              <a:t>CABO VERDE</a:t>
            </a:r>
          </a:p>
        </p:txBody>
      </p:sp>
      <p:sp>
        <p:nvSpPr>
          <p:cNvPr id="11" name="Rectangle 2"/>
          <p:cNvSpPr txBox="1">
            <a:spLocks noChangeArrowheads="1"/>
          </p:cNvSpPr>
          <p:nvPr/>
        </p:nvSpPr>
        <p:spPr>
          <a:xfrm>
            <a:off x="738287" y="954485"/>
            <a:ext cx="4736390" cy="6220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4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BASALT CONFERENCE</a:t>
            </a:r>
          </a:p>
        </p:txBody>
      </p:sp>
      <p:sp>
        <p:nvSpPr>
          <p:cNvPr id="12" name="Rectangle 2"/>
          <p:cNvSpPr txBox="1">
            <a:spLocks noChangeArrowheads="1"/>
          </p:cNvSpPr>
          <p:nvPr/>
        </p:nvSpPr>
        <p:spPr>
          <a:xfrm>
            <a:off x="882303" y="1496779"/>
            <a:ext cx="4382090" cy="26382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18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4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1400" b="1" dirty="0" smtClean="0">
                <a:solidFill>
                  <a:schemeClr val="bg1"/>
                </a:solidFill>
                <a:effectLst>
                  <a:outerShdw blurRad="38100" dist="38100" dir="2700000" algn="tl">
                    <a:srgbClr val="000000"/>
                  </a:outerShdw>
                </a:effectLst>
                <a:latin typeface="Calisto MT" panose="02040603050505030304" pitchFamily="18" charset="0"/>
              </a:rPr>
              <a:t>CONFERÊNCIA INTERNACIONAL </a:t>
            </a:r>
          </a:p>
        </p:txBody>
      </p:sp>
      <p:pic>
        <p:nvPicPr>
          <p:cNvPr id="14"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pic>
        <p:nvPicPr>
          <p:cNvPr id="1028" name="Picture 4" descr="C:\Users\Teresa\Documents\Downloads\bcim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61" y="2682677"/>
            <a:ext cx="2770909" cy="277090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eresa\Documents\Downloads\bcim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762" y="5923037"/>
            <a:ext cx="2651125" cy="7620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
          <p:cNvSpPr txBox="1">
            <a:spLocks noChangeArrowheads="1"/>
          </p:cNvSpPr>
          <p:nvPr/>
        </p:nvSpPr>
        <p:spPr>
          <a:xfrm>
            <a:off x="4353" y="7795245"/>
            <a:ext cx="6651136" cy="36004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000" b="1" dirty="0" smtClean="0">
                <a:solidFill>
                  <a:schemeClr val="bg1"/>
                </a:solidFill>
                <a:effectLst>
                  <a:outerShdw blurRad="38100" dist="38100" dir="2700000" algn="tl">
                    <a:srgbClr val="000000"/>
                  </a:outerShdw>
                </a:effectLst>
                <a:latin typeface="Calisto MT" panose="02040603050505030304" pitchFamily="18" charset="0"/>
              </a:rPr>
              <a:t>Termos de refência</a:t>
            </a:r>
          </a:p>
        </p:txBody>
      </p:sp>
      <p:sp>
        <p:nvSpPr>
          <p:cNvPr id="7" name="TextBox 6"/>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5" name="Rectangle 2"/>
          <p:cNvSpPr txBox="1">
            <a:spLocks noChangeArrowheads="1"/>
          </p:cNvSpPr>
          <p:nvPr/>
        </p:nvSpPr>
        <p:spPr>
          <a:xfrm>
            <a:off x="1412647" y="1738652"/>
            <a:ext cx="3345938" cy="19572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1200" b="1" dirty="0" smtClean="0">
                <a:solidFill>
                  <a:schemeClr val="bg1"/>
                </a:solidFill>
                <a:effectLst>
                  <a:outerShdw blurRad="38100" dist="38100" dir="2700000" algn="tl">
                    <a:srgbClr val="000000"/>
                  </a:outerShdw>
                </a:effectLst>
                <a:latin typeface="Calisto MT" panose="02040603050505030304" pitchFamily="18" charset="0"/>
              </a:rPr>
              <a:t>Basalto A Riqueza das nações</a:t>
            </a:r>
          </a:p>
        </p:txBody>
      </p:sp>
    </p:spTree>
    <p:extLst>
      <p:ext uri="{BB962C8B-B14F-4D97-AF65-F5344CB8AC3E}">
        <p14:creationId xmlns:p14="http://schemas.microsoft.com/office/powerpoint/2010/main" val="3952409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03" y="75149"/>
            <a:ext cx="2272254" cy="462648"/>
          </a:xfrm>
          <a:prstGeom prst="rect">
            <a:avLst/>
          </a:prstGeom>
        </p:spPr>
      </p:pic>
      <p:pic>
        <p:nvPicPr>
          <p:cNvPr id="17"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6264" y="234406"/>
            <a:ext cx="593735" cy="479595"/>
          </a:xfrm>
          <a:prstGeom prst="rect">
            <a:avLst/>
          </a:prstGeom>
        </p:spPr>
      </p:pic>
      <p:sp>
        <p:nvSpPr>
          <p:cNvPr id="18" name="TextBox 17"/>
          <p:cNvSpPr txBox="1"/>
          <p:nvPr/>
        </p:nvSpPr>
        <p:spPr>
          <a:xfrm>
            <a:off x="181676" y="714001"/>
            <a:ext cx="6418323" cy="7594387"/>
          </a:xfrm>
          <a:prstGeom prst="rect">
            <a:avLst/>
          </a:prstGeom>
          <a:noFill/>
        </p:spPr>
        <p:txBody>
          <a:bodyPr wrap="square" rtlCol="0">
            <a:spAutoFit/>
          </a:bodyPr>
          <a:lstStyle/>
          <a:p>
            <a:pPr>
              <a:lnSpc>
                <a:spcPts val="1300"/>
              </a:lnSpc>
            </a:pPr>
            <a:r>
              <a:rPr lang="pt-PT" sz="1200" i="1" dirty="0">
                <a:solidFill>
                  <a:srgbClr val="00B0F0"/>
                </a:solidFill>
                <a:latin typeface="Arial Narrow" panose="020B0606020202030204" pitchFamily="34" charset="0"/>
              </a:rPr>
              <a:t>TERMES DE REFERENCE DU </a:t>
            </a:r>
            <a:r>
              <a:rPr lang="pt-PT" sz="1200" i="1" dirty="0" smtClean="0">
                <a:solidFill>
                  <a:srgbClr val="00B0F0"/>
                </a:solidFill>
                <a:latin typeface="Arial Narrow" panose="020B0606020202030204" pitchFamily="34" charset="0"/>
              </a:rPr>
              <a:t>BASALT CONFERENCE</a:t>
            </a:r>
            <a:endParaRPr lang="pt-PT" sz="1200" i="1" dirty="0">
              <a:solidFill>
                <a:srgbClr val="00B0F0"/>
              </a:solidFill>
              <a:latin typeface="Arial Narrow" panose="020B0606020202030204" pitchFamily="34" charset="0"/>
            </a:endParaRPr>
          </a:p>
          <a:p>
            <a:pPr>
              <a:lnSpc>
                <a:spcPts val="1300"/>
              </a:lnSpc>
              <a:spcBef>
                <a:spcPts val="0"/>
              </a:spcBef>
              <a:spcAft>
                <a:spcPts val="0"/>
              </a:spcAft>
              <a:defRPr/>
            </a:pPr>
            <a:r>
              <a:rPr lang="fr-FR" sz="1400" b="1" i="1" dirty="0">
                <a:solidFill>
                  <a:srgbClr val="92D050"/>
                </a:solidFill>
                <a:latin typeface="Arial Narrow" panose="020B0606020202030204" pitchFamily="34" charset="0"/>
                <a:sym typeface="+mn-ea"/>
              </a:rPr>
              <a:t>3</a:t>
            </a:r>
            <a:r>
              <a:rPr lang="fr-FR" sz="1400" b="1" i="1" dirty="0" smtClean="0">
                <a:solidFill>
                  <a:srgbClr val="92D050"/>
                </a:solidFill>
                <a:latin typeface="Arial Narrow" panose="020B0606020202030204" pitchFamily="34" charset="0"/>
                <a:sym typeface="+mn-ea"/>
              </a:rPr>
              <a:t>. </a:t>
            </a:r>
            <a:r>
              <a:rPr lang="pt-PT" sz="1400" b="1" i="1" dirty="0">
                <a:gradFill>
                  <a:gsLst>
                    <a:gs pos="0">
                      <a:srgbClr val="14CD68"/>
                    </a:gs>
                    <a:gs pos="100000">
                      <a:srgbClr val="035C7D"/>
                    </a:gs>
                  </a:gsLst>
                  <a:lin scaled="0"/>
                </a:gradFill>
                <a:latin typeface="Arial Narrow" panose="020B0606020202030204" pitchFamily="34" charset="0"/>
              </a:rPr>
              <a:t>OS PRINCIPAIS ELEMENTOS CONSTITUINTES DO BASALTO</a:t>
            </a:r>
            <a:endParaRPr lang="pt-PT" sz="1200" b="1" i="1" dirty="0">
              <a:solidFill>
                <a:schemeClr val="accent3">
                  <a:lumMod val="75000"/>
                </a:schemeClr>
              </a:solidFill>
              <a:latin typeface="Arial Narrow" panose="020B0606020202030204" pitchFamily="34" charset="0"/>
            </a:endParaRPr>
          </a:p>
          <a:p>
            <a:pPr fontAlgn="auto">
              <a:lnSpc>
                <a:spcPts val="1300"/>
              </a:lnSpc>
            </a:pPr>
            <a:endParaRPr lang="fr-FR" sz="1200" b="1" dirty="0" smtClean="0">
              <a:gradFill>
                <a:gsLst>
                  <a:gs pos="0">
                    <a:srgbClr val="14CD68"/>
                  </a:gs>
                  <a:gs pos="100000">
                    <a:srgbClr val="035C7D"/>
                  </a:gs>
                </a:gsLst>
                <a:lin scaled="0"/>
              </a:gradFill>
              <a:latin typeface="Arial Narrow" panose="020B0606020202030204" pitchFamily="34" charset="0"/>
              <a:sym typeface="+mn-ea"/>
            </a:endParaRPr>
          </a:p>
          <a:p>
            <a:pPr>
              <a:lnSpc>
                <a:spcPts val="1300"/>
              </a:lnSpc>
              <a:spcBef>
                <a:spcPts val="0"/>
              </a:spcBef>
              <a:spcAft>
                <a:spcPts val="0"/>
              </a:spcAft>
              <a:defRPr/>
            </a:pPr>
            <a:r>
              <a:rPr lang="pt-PT" sz="1100" b="1" dirty="0">
                <a:solidFill>
                  <a:srgbClr val="33B6D5"/>
                </a:solidFill>
                <a:latin typeface="Arial Narrow" panose="020B0606020202030204" pitchFamily="34" charset="0"/>
                <a:sym typeface="+mn-ea"/>
              </a:rPr>
              <a:t>■ </a:t>
            </a:r>
            <a:r>
              <a:rPr lang="pt-PT" sz="1100" b="1" i="1" dirty="0" smtClean="0">
                <a:gradFill>
                  <a:gsLst>
                    <a:gs pos="0">
                      <a:srgbClr val="14CD68"/>
                    </a:gs>
                    <a:gs pos="100000">
                      <a:srgbClr val="035C7D"/>
                    </a:gs>
                  </a:gsLst>
                  <a:lin scaled="0"/>
                </a:gradFill>
                <a:latin typeface="Arial Narrow" panose="020B0606020202030204" pitchFamily="34" charset="0"/>
              </a:rPr>
              <a:t>Silicatos</a:t>
            </a:r>
            <a:r>
              <a:rPr lang="pt-PT" sz="1100" b="1" i="1" dirty="0">
                <a:gradFill>
                  <a:gsLst>
                    <a:gs pos="0">
                      <a:srgbClr val="14CD68"/>
                    </a:gs>
                    <a:gs pos="100000">
                      <a:srgbClr val="035C7D"/>
                    </a:gs>
                  </a:gsLst>
                  <a:lin scaled="0"/>
                </a:gradFill>
                <a:latin typeface="Arial Narrow" panose="020B0606020202030204" pitchFamily="34" charset="0"/>
              </a:rPr>
              <a:t>:</a:t>
            </a:r>
            <a:endParaRPr lang="pt-PT" sz="1100" dirty="0">
              <a:latin typeface="Arial Narrow" panose="020B0606020202030204" pitchFamily="34" charset="0"/>
            </a:endParaRPr>
          </a:p>
          <a:p>
            <a:pPr algn="just">
              <a:lnSpc>
                <a:spcPts val="1300"/>
              </a:lnSpc>
              <a:spcBef>
                <a:spcPts val="0"/>
              </a:spcBef>
              <a:spcAft>
                <a:spcPts val="0"/>
              </a:spcAft>
              <a:defRPr/>
            </a:pPr>
            <a:r>
              <a:rPr lang="pt-PT" sz="1100" dirty="0">
                <a:latin typeface="Arial Narrow" panose="020B0606020202030204" pitchFamily="34" charset="0"/>
              </a:rPr>
              <a:t>Os silicatos são necessários na construção de proteínas vegetais e na síntese de certas vitaminas nas plantas. Os silicatos funcionam como um elemento vital na protecção de plantas contra o ataque de insectos e fungos, fortalecem as qualidades e influenciam outros minerais úteis no metabolismo das plantas</a:t>
            </a:r>
            <a:r>
              <a:rPr lang="pt-PT" sz="1100" dirty="0" smtClean="0">
                <a:latin typeface="Arial Narrow" panose="020B0606020202030204" pitchFamily="34" charset="0"/>
              </a:rPr>
              <a:t>.</a:t>
            </a:r>
          </a:p>
          <a:p>
            <a:pPr algn="just">
              <a:lnSpc>
                <a:spcPts val="1300"/>
              </a:lnSpc>
              <a:spcBef>
                <a:spcPts val="0"/>
              </a:spcBef>
              <a:spcAft>
                <a:spcPts val="0"/>
              </a:spcAft>
              <a:defRPr/>
            </a:pPr>
            <a:endParaRPr lang="pt-PT" sz="1100" dirty="0">
              <a:latin typeface="Arial Narrow" panose="020B0606020202030204" pitchFamily="34" charset="0"/>
            </a:endParaRPr>
          </a:p>
          <a:p>
            <a:pPr>
              <a:lnSpc>
                <a:spcPts val="1300"/>
              </a:lnSpc>
              <a:spcBef>
                <a:spcPts val="0"/>
              </a:spcBef>
              <a:spcAft>
                <a:spcPts val="0"/>
              </a:spcAft>
              <a:defRPr/>
            </a:pPr>
            <a:r>
              <a:rPr lang="pt-PT" sz="1100" b="1" dirty="0">
                <a:solidFill>
                  <a:srgbClr val="33B6D5"/>
                </a:solidFill>
                <a:latin typeface="Arial Narrow" panose="020B0606020202030204" pitchFamily="34" charset="0"/>
                <a:sym typeface="+mn-ea"/>
              </a:rPr>
              <a:t>■ </a:t>
            </a:r>
            <a:r>
              <a:rPr lang="pt-PT" sz="1100" b="1" i="1" dirty="0" smtClean="0">
                <a:gradFill>
                  <a:gsLst>
                    <a:gs pos="0">
                      <a:srgbClr val="14CD68"/>
                    </a:gs>
                    <a:gs pos="100000">
                      <a:srgbClr val="035C7D"/>
                    </a:gs>
                  </a:gsLst>
                  <a:lin scaled="0"/>
                </a:gradFill>
                <a:latin typeface="Arial Narrow" panose="020B0606020202030204" pitchFamily="34" charset="0"/>
              </a:rPr>
              <a:t>Cálcio</a:t>
            </a:r>
            <a:r>
              <a:rPr lang="pt-PT" sz="1100" b="1" i="1" dirty="0">
                <a:gradFill>
                  <a:gsLst>
                    <a:gs pos="0">
                      <a:srgbClr val="14CD68"/>
                    </a:gs>
                    <a:gs pos="100000">
                      <a:srgbClr val="035C7D"/>
                    </a:gs>
                  </a:gsLst>
                  <a:lin scaled="0"/>
                </a:gradFill>
                <a:latin typeface="Arial Narrow" panose="020B0606020202030204" pitchFamily="34" charset="0"/>
              </a:rPr>
              <a:t>:</a:t>
            </a:r>
            <a:endParaRPr lang="pt-PT" sz="1100" dirty="0">
              <a:latin typeface="Arial Narrow" panose="020B0606020202030204" pitchFamily="34" charset="0"/>
            </a:endParaRPr>
          </a:p>
          <a:p>
            <a:pPr algn="just">
              <a:lnSpc>
                <a:spcPts val="1300"/>
              </a:lnSpc>
              <a:spcBef>
                <a:spcPts val="0"/>
              </a:spcBef>
              <a:spcAft>
                <a:spcPts val="0"/>
              </a:spcAft>
              <a:defRPr/>
            </a:pPr>
            <a:r>
              <a:rPr lang="pt-PT" sz="1100" dirty="0">
                <a:latin typeface="Arial Narrow" panose="020B0606020202030204" pitchFamily="34" charset="0"/>
              </a:rPr>
              <a:t>As plantas precisam de cálcio para uma divisão celular normal, como componente das paredes celulares, como componente dos sais minerais dentro das células e como parte do material de codificação genética</a:t>
            </a:r>
            <a:r>
              <a:rPr lang="pt-PT" sz="1100" dirty="0" smtClean="0">
                <a:latin typeface="Arial Narrow" panose="020B0606020202030204" pitchFamily="34" charset="0"/>
              </a:rPr>
              <a:t>.</a:t>
            </a:r>
          </a:p>
          <a:p>
            <a:pPr algn="just">
              <a:lnSpc>
                <a:spcPts val="1300"/>
              </a:lnSpc>
              <a:spcBef>
                <a:spcPts val="0"/>
              </a:spcBef>
              <a:spcAft>
                <a:spcPts val="0"/>
              </a:spcAft>
              <a:defRPr/>
            </a:pPr>
            <a:endParaRPr lang="pt-PT" sz="1100" dirty="0">
              <a:latin typeface="Arial Narrow" panose="020B0606020202030204" pitchFamily="34" charset="0"/>
            </a:endParaRPr>
          </a:p>
          <a:p>
            <a:pPr>
              <a:lnSpc>
                <a:spcPts val="1300"/>
              </a:lnSpc>
              <a:spcBef>
                <a:spcPts val="0"/>
              </a:spcBef>
              <a:spcAft>
                <a:spcPts val="0"/>
              </a:spcAft>
              <a:defRPr/>
            </a:pPr>
            <a:r>
              <a:rPr lang="pt-PT" sz="1100" b="1" dirty="0">
                <a:solidFill>
                  <a:srgbClr val="33B6D5"/>
                </a:solidFill>
                <a:latin typeface="Arial Narrow" panose="020B0606020202030204" pitchFamily="34" charset="0"/>
                <a:sym typeface="+mn-ea"/>
              </a:rPr>
              <a:t>■ </a:t>
            </a:r>
            <a:r>
              <a:rPr lang="pt-PT" sz="1100" b="1" i="1" dirty="0" smtClean="0">
                <a:gradFill>
                  <a:gsLst>
                    <a:gs pos="0">
                      <a:srgbClr val="14CD68"/>
                    </a:gs>
                    <a:gs pos="100000">
                      <a:srgbClr val="035C7D"/>
                    </a:gs>
                  </a:gsLst>
                  <a:lin scaled="0"/>
                </a:gradFill>
                <a:latin typeface="Arial Narrow" panose="020B0606020202030204" pitchFamily="34" charset="0"/>
              </a:rPr>
              <a:t>Magnésio</a:t>
            </a:r>
            <a:r>
              <a:rPr lang="pt-PT" sz="1100" b="1" i="1" dirty="0">
                <a:gradFill>
                  <a:gsLst>
                    <a:gs pos="0">
                      <a:srgbClr val="14CD68"/>
                    </a:gs>
                    <a:gs pos="100000">
                      <a:srgbClr val="035C7D"/>
                    </a:gs>
                  </a:gsLst>
                  <a:lin scaled="0"/>
                </a:gradFill>
                <a:latin typeface="Arial Narrow" panose="020B0606020202030204" pitchFamily="34" charset="0"/>
              </a:rPr>
              <a:t>:</a:t>
            </a:r>
            <a:endParaRPr lang="pt-PT" sz="1100" dirty="0">
              <a:latin typeface="Arial Narrow" panose="020B0606020202030204" pitchFamily="34" charset="0"/>
            </a:endParaRPr>
          </a:p>
          <a:p>
            <a:pPr algn="just">
              <a:lnSpc>
                <a:spcPts val="1300"/>
              </a:lnSpc>
              <a:spcBef>
                <a:spcPts val="0"/>
              </a:spcBef>
              <a:spcAft>
                <a:spcPts val="0"/>
              </a:spcAft>
              <a:defRPr/>
            </a:pPr>
            <a:r>
              <a:rPr lang="pt-PT" sz="1100" dirty="0">
                <a:latin typeface="Arial Narrow" panose="020B0606020202030204" pitchFamily="34" charset="0"/>
              </a:rPr>
              <a:t>O magnésio é uma componente chave das clorofilas, as células de cor verde das plantas. É, portanto, vital uma vez que as clorofilas são as células que realizam a fotossíntese. Além disso, as plantas precisam de magnesium antes de poderem utilizar o fósforo e o magnesium também activa vários sistemas enzimáticos diferentes</a:t>
            </a:r>
            <a:r>
              <a:rPr lang="pt-PT" sz="1100" dirty="0" smtClean="0">
                <a:latin typeface="Arial Narrow" panose="020B0606020202030204" pitchFamily="34" charset="0"/>
              </a:rPr>
              <a:t>.</a:t>
            </a:r>
          </a:p>
          <a:p>
            <a:pPr algn="just">
              <a:lnSpc>
                <a:spcPts val="1300"/>
              </a:lnSpc>
              <a:spcBef>
                <a:spcPts val="0"/>
              </a:spcBef>
              <a:spcAft>
                <a:spcPts val="0"/>
              </a:spcAft>
              <a:defRPr/>
            </a:pPr>
            <a:endParaRPr lang="pt-PT" sz="1100" dirty="0">
              <a:latin typeface="Arial Narrow" panose="020B0606020202030204" pitchFamily="34" charset="0"/>
            </a:endParaRPr>
          </a:p>
          <a:p>
            <a:pPr>
              <a:lnSpc>
                <a:spcPts val="1300"/>
              </a:lnSpc>
              <a:spcBef>
                <a:spcPts val="0"/>
              </a:spcBef>
              <a:spcAft>
                <a:spcPts val="0"/>
              </a:spcAft>
              <a:defRPr/>
            </a:pPr>
            <a:r>
              <a:rPr lang="pt-PT" sz="1100" b="1" dirty="0">
                <a:solidFill>
                  <a:srgbClr val="33B6D5"/>
                </a:solidFill>
                <a:latin typeface="Arial Narrow" panose="020B0606020202030204" pitchFamily="34" charset="0"/>
                <a:sym typeface="+mn-ea"/>
              </a:rPr>
              <a:t>■ </a:t>
            </a:r>
            <a:r>
              <a:rPr lang="pt-PT" sz="1100" b="1" i="1" dirty="0" smtClean="0">
                <a:gradFill>
                  <a:gsLst>
                    <a:gs pos="0">
                      <a:srgbClr val="14CD68"/>
                    </a:gs>
                    <a:gs pos="100000">
                      <a:srgbClr val="035C7D"/>
                    </a:gs>
                  </a:gsLst>
                  <a:lin scaled="0"/>
                </a:gradFill>
                <a:latin typeface="Arial Narrow" panose="020B0606020202030204" pitchFamily="34" charset="0"/>
              </a:rPr>
              <a:t>Ferro</a:t>
            </a:r>
            <a:r>
              <a:rPr lang="pt-PT" sz="1100" b="1" i="1" dirty="0">
                <a:gradFill>
                  <a:gsLst>
                    <a:gs pos="0">
                      <a:srgbClr val="14CD68"/>
                    </a:gs>
                    <a:gs pos="100000">
                      <a:srgbClr val="035C7D"/>
                    </a:gs>
                  </a:gsLst>
                  <a:lin scaled="0"/>
                </a:gradFill>
                <a:latin typeface="Arial Narrow" panose="020B0606020202030204" pitchFamily="34" charset="0"/>
              </a:rPr>
              <a:t>:</a:t>
            </a:r>
            <a:endParaRPr lang="pt-PT" sz="1100" dirty="0">
              <a:latin typeface="Arial Narrow" panose="020B0606020202030204" pitchFamily="34" charset="0"/>
            </a:endParaRPr>
          </a:p>
          <a:p>
            <a:pPr algn="just">
              <a:lnSpc>
                <a:spcPts val="1300"/>
              </a:lnSpc>
              <a:spcBef>
                <a:spcPts val="0"/>
              </a:spcBef>
              <a:spcAft>
                <a:spcPts val="0"/>
              </a:spcAft>
              <a:defRPr/>
            </a:pPr>
            <a:r>
              <a:rPr lang="pt-PT" sz="1100" dirty="0">
                <a:latin typeface="Arial Narrow" panose="020B0606020202030204" pitchFamily="34" charset="0"/>
              </a:rPr>
              <a:t>O ferro é um constituinte de muitos compostos em plantas que regulam e promovem o crescimento. É especialmente importante para a função dos cloroplastos, as células vegetais que contêm clorofila, são os organelos que realizam a fotossíntese</a:t>
            </a:r>
            <a:r>
              <a:rPr lang="pt-PT" sz="1100" dirty="0" smtClean="0">
                <a:latin typeface="Arial Narrow" panose="020B0606020202030204" pitchFamily="34" charset="0"/>
              </a:rPr>
              <a:t>.</a:t>
            </a:r>
          </a:p>
          <a:p>
            <a:pPr algn="just">
              <a:lnSpc>
                <a:spcPts val="1300"/>
              </a:lnSpc>
              <a:spcBef>
                <a:spcPts val="0"/>
              </a:spcBef>
              <a:spcAft>
                <a:spcPts val="0"/>
              </a:spcAft>
              <a:defRPr/>
            </a:pPr>
            <a:endParaRPr lang="pt-PT" sz="1100" dirty="0">
              <a:latin typeface="Arial Narrow" panose="020B0606020202030204" pitchFamily="34" charset="0"/>
            </a:endParaRPr>
          </a:p>
          <a:p>
            <a:pPr>
              <a:lnSpc>
                <a:spcPts val="1300"/>
              </a:lnSpc>
              <a:spcBef>
                <a:spcPts val="0"/>
              </a:spcBef>
              <a:spcAft>
                <a:spcPts val="0"/>
              </a:spcAft>
              <a:defRPr/>
            </a:pPr>
            <a:r>
              <a:rPr lang="pt-PT" sz="1100" b="1" dirty="0">
                <a:solidFill>
                  <a:srgbClr val="33B6D5"/>
                </a:solidFill>
                <a:latin typeface="Arial Narrow" panose="020B0606020202030204" pitchFamily="34" charset="0"/>
                <a:sym typeface="+mn-ea"/>
              </a:rPr>
              <a:t>■ </a:t>
            </a:r>
            <a:r>
              <a:rPr lang="pt-PT" sz="1100" b="1" i="1" dirty="0" smtClean="0">
                <a:gradFill>
                  <a:gsLst>
                    <a:gs pos="0">
                      <a:srgbClr val="14CD68"/>
                    </a:gs>
                    <a:gs pos="100000">
                      <a:srgbClr val="035C7D"/>
                    </a:gs>
                  </a:gsLst>
                  <a:lin scaled="0"/>
                </a:gradFill>
                <a:latin typeface="Arial Narrow" panose="020B0606020202030204" pitchFamily="34" charset="0"/>
              </a:rPr>
              <a:t>Potássio</a:t>
            </a:r>
            <a:r>
              <a:rPr lang="pt-PT" sz="1100" b="1" i="1" dirty="0">
                <a:gradFill>
                  <a:gsLst>
                    <a:gs pos="0">
                      <a:srgbClr val="14CD68"/>
                    </a:gs>
                    <a:gs pos="100000">
                      <a:srgbClr val="035C7D"/>
                    </a:gs>
                  </a:gsLst>
                  <a:lin scaled="0"/>
                </a:gradFill>
                <a:latin typeface="Arial Narrow" panose="020B0606020202030204" pitchFamily="34" charset="0"/>
              </a:rPr>
              <a:t>:</a:t>
            </a:r>
            <a:endParaRPr lang="pt-PT" sz="1100" dirty="0">
              <a:latin typeface="Arial Narrow" panose="020B0606020202030204" pitchFamily="34" charset="0"/>
            </a:endParaRPr>
          </a:p>
          <a:p>
            <a:pPr>
              <a:lnSpc>
                <a:spcPts val="1300"/>
              </a:lnSpc>
              <a:spcBef>
                <a:spcPts val="0"/>
              </a:spcBef>
              <a:spcAft>
                <a:spcPts val="0"/>
              </a:spcAft>
              <a:defRPr/>
            </a:pPr>
            <a:r>
              <a:rPr lang="pt-PT" sz="1100" dirty="0">
                <a:latin typeface="Arial Narrow" panose="020B0606020202030204" pitchFamily="34" charset="0"/>
              </a:rPr>
              <a:t>O potássio fortalece os caules das plantas e ajuda a eliminar o estresse induzido pelo excesso de azoto</a:t>
            </a:r>
            <a:r>
              <a:rPr lang="pt-PT" sz="1100" dirty="0" smtClean="0">
                <a:latin typeface="Arial Narrow" panose="020B0606020202030204" pitchFamily="34" charset="0"/>
              </a:rPr>
              <a:t>.</a:t>
            </a:r>
          </a:p>
          <a:p>
            <a:pPr>
              <a:lnSpc>
                <a:spcPts val="1300"/>
              </a:lnSpc>
              <a:spcBef>
                <a:spcPts val="0"/>
              </a:spcBef>
              <a:spcAft>
                <a:spcPts val="0"/>
              </a:spcAft>
              <a:defRPr/>
            </a:pPr>
            <a:endParaRPr lang="pt-PT" sz="1100" dirty="0">
              <a:latin typeface="Arial Narrow" panose="020B0606020202030204" pitchFamily="34" charset="0"/>
            </a:endParaRPr>
          </a:p>
          <a:p>
            <a:pPr>
              <a:lnSpc>
                <a:spcPts val="1300"/>
              </a:lnSpc>
              <a:spcBef>
                <a:spcPts val="0"/>
              </a:spcBef>
              <a:spcAft>
                <a:spcPts val="0"/>
              </a:spcAft>
              <a:defRPr/>
            </a:pPr>
            <a:r>
              <a:rPr lang="pt-PT" sz="1100" b="1" dirty="0">
                <a:solidFill>
                  <a:srgbClr val="33B6D5"/>
                </a:solidFill>
                <a:latin typeface="Arial Narrow" panose="020B0606020202030204" pitchFamily="34" charset="0"/>
                <a:sym typeface="+mn-ea"/>
              </a:rPr>
              <a:t>■ </a:t>
            </a:r>
            <a:r>
              <a:rPr lang="pt-PT" sz="1100" b="1" i="1" dirty="0" smtClean="0">
                <a:gradFill>
                  <a:gsLst>
                    <a:gs pos="0">
                      <a:srgbClr val="14CD68"/>
                    </a:gs>
                    <a:gs pos="100000">
                      <a:srgbClr val="035C7D"/>
                    </a:gs>
                  </a:gsLst>
                  <a:lin scaled="0"/>
                </a:gradFill>
                <a:latin typeface="Arial Narrow" panose="020B0606020202030204" pitchFamily="34" charset="0"/>
              </a:rPr>
              <a:t>Fósforo</a:t>
            </a:r>
            <a:r>
              <a:rPr lang="pt-PT" sz="1100" b="1" i="1" dirty="0">
                <a:gradFill>
                  <a:gsLst>
                    <a:gs pos="0">
                      <a:srgbClr val="14CD68"/>
                    </a:gs>
                    <a:gs pos="100000">
                      <a:srgbClr val="035C7D"/>
                    </a:gs>
                  </a:gsLst>
                  <a:lin scaled="0"/>
                </a:gradFill>
                <a:latin typeface="Arial Narrow" panose="020B0606020202030204" pitchFamily="34" charset="0"/>
              </a:rPr>
              <a:t>:</a:t>
            </a:r>
            <a:endParaRPr lang="pt-PT" sz="1100" dirty="0">
              <a:latin typeface="Arial Narrow" panose="020B0606020202030204" pitchFamily="34" charset="0"/>
            </a:endParaRPr>
          </a:p>
          <a:p>
            <a:pPr>
              <a:lnSpc>
                <a:spcPts val="1300"/>
              </a:lnSpc>
              <a:spcBef>
                <a:spcPts val="0"/>
              </a:spcBef>
              <a:spcAft>
                <a:spcPts val="0"/>
              </a:spcAft>
              <a:defRPr/>
            </a:pPr>
            <a:r>
              <a:rPr lang="pt-PT" sz="1100" dirty="0">
                <a:latin typeface="Arial Narrow" panose="020B0606020202030204" pitchFamily="34" charset="0"/>
              </a:rPr>
              <a:t>O fósforo é o </a:t>
            </a:r>
            <a:r>
              <a:rPr lang="pt-PT" sz="1100" dirty="0">
                <a:gradFill>
                  <a:gsLst>
                    <a:gs pos="0">
                      <a:srgbClr val="14CD68"/>
                    </a:gs>
                    <a:gs pos="100000">
                      <a:srgbClr val="035C7D"/>
                    </a:gs>
                  </a:gsLst>
                  <a:lin scaled="0"/>
                </a:gradFill>
                <a:latin typeface="Arial Narrow" panose="020B0606020202030204" pitchFamily="34" charset="0"/>
              </a:rPr>
              <a:t> </a:t>
            </a:r>
            <a:r>
              <a:rPr lang="pt-PT" sz="1100" b="1" i="1" dirty="0">
                <a:latin typeface="Arial Narrow" panose="020B0606020202030204" pitchFamily="34" charset="0"/>
              </a:rPr>
              <a:t>«Go food»</a:t>
            </a:r>
            <a:r>
              <a:rPr lang="pt-PT" sz="1100" dirty="0">
                <a:latin typeface="Arial Narrow" panose="020B0606020202030204" pitchFamily="34" charset="0"/>
              </a:rPr>
              <a:t> para as plantas</a:t>
            </a:r>
            <a:r>
              <a:rPr lang="pt-PT" sz="1100" dirty="0" smtClean="0">
                <a:latin typeface="Arial Narrow" panose="020B0606020202030204" pitchFamily="34" charset="0"/>
              </a:rPr>
              <a:t>.</a:t>
            </a:r>
          </a:p>
          <a:p>
            <a:pPr>
              <a:lnSpc>
                <a:spcPts val="1300"/>
              </a:lnSpc>
              <a:spcBef>
                <a:spcPts val="0"/>
              </a:spcBef>
              <a:spcAft>
                <a:spcPts val="0"/>
              </a:spcAft>
              <a:defRPr/>
            </a:pPr>
            <a:endParaRPr lang="pt-PT" sz="1100" dirty="0">
              <a:latin typeface="Arial Narrow" panose="020B0606020202030204" pitchFamily="34" charset="0"/>
            </a:endParaRPr>
          </a:p>
          <a:p>
            <a:pPr>
              <a:lnSpc>
                <a:spcPts val="1300"/>
              </a:lnSpc>
              <a:spcBef>
                <a:spcPts val="0"/>
              </a:spcBef>
              <a:spcAft>
                <a:spcPts val="0"/>
              </a:spcAft>
              <a:defRPr/>
            </a:pPr>
            <a:r>
              <a:rPr lang="pt-PT" sz="1100" b="1" dirty="0">
                <a:solidFill>
                  <a:srgbClr val="33B6D5"/>
                </a:solidFill>
                <a:latin typeface="Arial Narrow" panose="020B0606020202030204" pitchFamily="34" charset="0"/>
                <a:sym typeface="+mn-ea"/>
              </a:rPr>
              <a:t>■ </a:t>
            </a:r>
            <a:r>
              <a:rPr lang="pt-PT" sz="1100" b="1" i="1" dirty="0" smtClean="0">
                <a:gradFill>
                  <a:gsLst>
                    <a:gs pos="0">
                      <a:srgbClr val="14CD68"/>
                    </a:gs>
                    <a:gs pos="100000">
                      <a:srgbClr val="035C7D"/>
                    </a:gs>
                  </a:gsLst>
                  <a:lin scaled="0"/>
                </a:gradFill>
                <a:latin typeface="Arial Narrow" panose="020B0606020202030204" pitchFamily="34" charset="0"/>
              </a:rPr>
              <a:t>Minerais</a:t>
            </a:r>
            <a:r>
              <a:rPr lang="pt-PT" sz="1100" b="1" i="1" dirty="0">
                <a:gradFill>
                  <a:gsLst>
                    <a:gs pos="0">
                      <a:srgbClr val="14CD68"/>
                    </a:gs>
                    <a:gs pos="100000">
                      <a:srgbClr val="035C7D"/>
                    </a:gs>
                  </a:gsLst>
                  <a:lin scaled="0"/>
                </a:gradFill>
                <a:latin typeface="Arial Narrow" panose="020B0606020202030204" pitchFamily="34" charset="0"/>
              </a:rPr>
              <a:t>:</a:t>
            </a:r>
            <a:endParaRPr lang="pt-PT" sz="1100" b="1" i="1" dirty="0">
              <a:latin typeface="Arial Narrow" panose="020B0606020202030204" pitchFamily="34" charset="0"/>
            </a:endParaRPr>
          </a:p>
          <a:p>
            <a:pPr>
              <a:lnSpc>
                <a:spcPts val="1300"/>
              </a:lnSpc>
              <a:spcBef>
                <a:spcPts val="0"/>
              </a:spcBef>
              <a:spcAft>
                <a:spcPts val="0"/>
              </a:spcAft>
              <a:defRPr/>
            </a:pPr>
            <a:r>
              <a:rPr lang="pt-PT" sz="1100" dirty="0" smtClean="0">
                <a:latin typeface="Arial Narrow" panose="020B0606020202030204" pitchFamily="34" charset="0"/>
              </a:rPr>
              <a:t>O </a:t>
            </a:r>
            <a:r>
              <a:rPr lang="pt-PT" sz="1100" dirty="0">
                <a:latin typeface="Arial Narrow" panose="020B0606020202030204" pitchFamily="34" charset="0"/>
              </a:rPr>
              <a:t>basalto é fonte de ferro, manganês, e alguns tipos de basaltos são fontes de cobre, zinco e vanádio</a:t>
            </a:r>
            <a:r>
              <a:rPr lang="pt-PT" sz="1100" dirty="0" smtClean="0">
                <a:latin typeface="Arial Narrow" panose="020B0606020202030204" pitchFamily="34" charset="0"/>
              </a:rPr>
              <a:t>.</a:t>
            </a:r>
          </a:p>
          <a:p>
            <a:pPr>
              <a:lnSpc>
                <a:spcPts val="1300"/>
              </a:lnSpc>
              <a:spcBef>
                <a:spcPts val="0"/>
              </a:spcBef>
              <a:spcAft>
                <a:spcPts val="0"/>
              </a:spcAft>
              <a:defRPr/>
            </a:pPr>
            <a:endParaRPr lang="pt-PT" sz="1100" dirty="0">
              <a:latin typeface="Arial Narrow" panose="020B0606020202030204" pitchFamily="34" charset="0"/>
            </a:endParaRPr>
          </a:p>
          <a:p>
            <a:pPr>
              <a:lnSpc>
                <a:spcPts val="1300"/>
              </a:lnSpc>
              <a:spcBef>
                <a:spcPts val="0"/>
              </a:spcBef>
              <a:spcAft>
                <a:spcPts val="0"/>
              </a:spcAft>
              <a:defRPr/>
            </a:pPr>
            <a:r>
              <a:rPr lang="pt-PT" sz="1100" b="1" dirty="0">
                <a:solidFill>
                  <a:srgbClr val="33B6D5"/>
                </a:solidFill>
                <a:latin typeface="Arial Narrow" panose="020B0606020202030204" pitchFamily="34" charset="0"/>
                <a:sym typeface="+mn-ea"/>
              </a:rPr>
              <a:t>■ </a:t>
            </a:r>
            <a:r>
              <a:rPr lang="pt-PT" sz="1100" b="1" i="1" dirty="0" smtClean="0">
                <a:latin typeface="Arial Narrow" panose="020B0606020202030204" pitchFamily="34" charset="0"/>
              </a:rPr>
              <a:t>Como </a:t>
            </a:r>
            <a:r>
              <a:rPr lang="pt-PT" sz="1100" b="1" i="1" dirty="0">
                <a:latin typeface="Arial Narrow" panose="020B0606020202030204" pitchFamily="34" charset="0"/>
              </a:rPr>
              <a:t>produto de remineralização do solo, o Pó de Basalto:</a:t>
            </a:r>
            <a:endParaRPr lang="pt-PT" sz="1100" dirty="0">
              <a:latin typeface="Arial Narrow" panose="020B0606020202030204" pitchFamily="34" charset="0"/>
            </a:endParaRP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pt-PT" sz="1100" dirty="0">
                <a:latin typeface="Arial Narrow" panose="020B0606020202030204" pitchFamily="34" charset="0"/>
              </a:rPr>
              <a:t>Provoca um crescimento impressionante de microrganismos benéficos no solo e induz o desenvolvimento de raízes das plantas.</a:t>
            </a: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dirty="0" smtClean="0">
                <a:latin typeface="Arial Narrow" panose="020B0606020202030204" pitchFamily="34" charset="0"/>
              </a:rPr>
              <a:t>Aumenta </a:t>
            </a:r>
            <a:r>
              <a:rPr lang="pt-PT" sz="1100" dirty="0">
                <a:latin typeface="Arial Narrow" panose="020B0606020202030204" pitchFamily="34" charset="0"/>
              </a:rPr>
              <a:t>a capacidade de retenção de humidade e nutrientes no solo.</a:t>
            </a: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dirty="0" smtClean="0">
                <a:latin typeface="Arial Narrow" panose="020B0606020202030204" pitchFamily="34" charset="0"/>
              </a:rPr>
              <a:t>Torna </a:t>
            </a:r>
            <a:r>
              <a:rPr lang="pt-PT" sz="1100" dirty="0">
                <a:latin typeface="Arial Narrow" panose="020B0606020202030204" pitchFamily="34" charset="0"/>
              </a:rPr>
              <a:t>os nutrientes minerais disponíveis em todas as fases de crescimento das plantas.</a:t>
            </a: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dirty="0" smtClean="0">
                <a:latin typeface="Arial Narrow" panose="020B0606020202030204" pitchFamily="34" charset="0"/>
              </a:rPr>
              <a:t>Fornece </a:t>
            </a:r>
            <a:r>
              <a:rPr lang="pt-PT" sz="1100" dirty="0">
                <a:latin typeface="Arial Narrow" panose="020B0606020202030204" pitchFamily="34" charset="0"/>
              </a:rPr>
              <a:t>propriedades de liberação sustentada.</a:t>
            </a: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dirty="0" smtClean="0">
                <a:latin typeface="Arial Narrow" panose="020B0606020202030204" pitchFamily="34" charset="0"/>
              </a:rPr>
              <a:t>Contraria </a:t>
            </a:r>
            <a:r>
              <a:rPr lang="pt-PT" sz="1100" dirty="0">
                <a:latin typeface="Arial Narrow" panose="020B0606020202030204" pitchFamily="34" charset="0"/>
              </a:rPr>
              <a:t>os efeitos da acidez do solo [pH].</a:t>
            </a: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dirty="0" smtClean="0">
                <a:latin typeface="Arial Narrow" panose="020B0606020202030204" pitchFamily="34" charset="0"/>
              </a:rPr>
              <a:t>Diminui </a:t>
            </a:r>
            <a:r>
              <a:rPr lang="pt-PT" sz="1100" dirty="0">
                <a:latin typeface="Arial Narrow" panose="020B0606020202030204" pitchFamily="34" charset="0"/>
              </a:rPr>
              <a:t>o alumínio intercambiável tóxico</a:t>
            </a: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pt-PT" sz="1100" dirty="0">
                <a:latin typeface="Arial Narrow" panose="020B0606020202030204" pitchFamily="34" charset="0"/>
              </a:rPr>
              <a:t>Reduz a erosão do solo.</a:t>
            </a: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pt-PT" sz="1100" dirty="0">
                <a:latin typeface="Arial Narrow" panose="020B0606020202030204" pitchFamily="34" charset="0"/>
              </a:rPr>
              <a:t>Contribui para a formação de complexos estáveis de húmus.</a:t>
            </a: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pt-PT" sz="1100" dirty="0">
                <a:latin typeface="Arial Narrow" panose="020B0606020202030204" pitchFamily="34" charset="0"/>
              </a:rPr>
              <a:t>Melhora a resistência aos insectos, doenças, fungos, geadas e secas.</a:t>
            </a:r>
          </a:p>
          <a:p>
            <a:pPr lvl="1">
              <a:lnSpc>
                <a:spcPts val="1300"/>
              </a:lnSpc>
              <a:spcBef>
                <a:spcPts val="0"/>
              </a:spcBef>
              <a:spcAft>
                <a:spcPts val="0"/>
              </a:spcAft>
              <a:defRPr/>
            </a:pPr>
            <a:r>
              <a:rPr lang="pt-PT" sz="1100" dirty="0">
                <a:latin typeface="Arial Narrow" panose="020B0606020202030204" pitchFamily="34" charset="0"/>
              </a:rPr>
              <a:t> </a:t>
            </a:r>
          </a:p>
          <a:p>
            <a:pPr algn="just">
              <a:lnSpc>
                <a:spcPts val="1300"/>
              </a:lnSpc>
              <a:spcBef>
                <a:spcPts val="0"/>
              </a:spcBef>
              <a:spcAft>
                <a:spcPts val="0"/>
              </a:spcAft>
              <a:defRPr/>
            </a:pPr>
            <a:r>
              <a:rPr lang="pt-PT" sz="1100" dirty="0">
                <a:latin typeface="Arial Narrow" panose="020B0606020202030204" pitchFamily="34" charset="0"/>
              </a:rPr>
              <a:t>O pó de basalto pode ser fornecido em pequenas quantidades para jardinagem ou em grandes quantidades para a agricultura intensiva e extensiva.</a:t>
            </a:r>
          </a:p>
        </p:txBody>
      </p:sp>
      <p:sp>
        <p:nvSpPr>
          <p:cNvPr id="19" name="TextBox 1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10</a:t>
            </a:fld>
            <a:endParaRPr lang="fr-FR" altLang="pt-PT" sz="800" b="1" i="1" u="sng" dirty="0" smtClean="0">
              <a:solidFill>
                <a:srgbClr val="00B4B2"/>
              </a:solidFill>
            </a:endParaRPr>
          </a:p>
        </p:txBody>
      </p:sp>
      <p:sp>
        <p:nvSpPr>
          <p:cNvPr id="21" name="TextBox 2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3604005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8083277"/>
            <a:ext cx="634659" cy="182416"/>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11</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08" name="TextBox 107"/>
          <p:cNvSpPr txBox="1"/>
          <p:nvPr/>
        </p:nvSpPr>
        <p:spPr>
          <a:xfrm>
            <a:off x="306239" y="868586"/>
            <a:ext cx="6120680" cy="1384995"/>
          </a:xfrm>
          <a:prstGeom prst="rect">
            <a:avLst/>
          </a:prstGeom>
          <a:noFill/>
        </p:spPr>
        <p:txBody>
          <a:bodyPr wrap="square" rtlCol="0">
            <a:spAutoFit/>
          </a:bodyPr>
          <a:lstStyle/>
          <a:p>
            <a:r>
              <a:rPr lang="pt-PT" sz="1200" dirty="0" smtClean="0">
                <a:solidFill>
                  <a:schemeClr val="accent5">
                    <a:lumMod val="75000"/>
                  </a:schemeClr>
                </a:solidFill>
                <a:latin typeface="Arial Narrow" panose="020B0606020202030204" pitchFamily="34" charset="0"/>
              </a:rPr>
              <a:t>TERMOS DE REFERÊNCIA DO BASALT CONFERENCE</a:t>
            </a:r>
          </a:p>
          <a:p>
            <a:r>
              <a:rPr lang="pt-PT" sz="1200" i="1" dirty="0" smtClean="0">
                <a:solidFill>
                  <a:schemeClr val="accent5">
                    <a:lumMod val="75000"/>
                  </a:schemeClr>
                </a:solidFill>
                <a:latin typeface="Arial Narrow" panose="020B0606020202030204" pitchFamily="34" charset="0"/>
              </a:rPr>
              <a:t>1. </a:t>
            </a:r>
            <a:r>
              <a:rPr lang="pt-PT" sz="1200" i="1" dirty="0">
                <a:solidFill>
                  <a:schemeClr val="accent5">
                    <a:lumMod val="75000"/>
                  </a:schemeClr>
                </a:solidFill>
                <a:latin typeface="Arial Narrow" panose="020B0606020202030204" pitchFamily="34" charset="0"/>
              </a:rPr>
              <a:t>ESTADO DE IMPLEMENTAÇÃO DA DECLARAÇÃO DE ABUJA SOBRE </a:t>
            </a:r>
            <a:r>
              <a:rPr lang="pt-PT" sz="1200" i="1" dirty="0" smtClean="0">
                <a:solidFill>
                  <a:schemeClr val="accent5">
                    <a:lumMod val="75000"/>
                  </a:schemeClr>
                </a:solidFill>
                <a:latin typeface="Arial Narrow" panose="020B0606020202030204" pitchFamily="34" charset="0"/>
              </a:rPr>
              <a:t>FERTILIZANTES</a:t>
            </a:r>
          </a:p>
          <a:p>
            <a:pPr algn="just">
              <a:lnSpc>
                <a:spcPts val="600"/>
              </a:lnSpc>
            </a:pPr>
            <a:endParaRPr lang="pt-PT" sz="1200" dirty="0" smtClean="0">
              <a:latin typeface="Arial Narrow" panose="020B0606020202030204" pitchFamily="34" charset="0"/>
            </a:endParaRPr>
          </a:p>
          <a:p>
            <a:pPr algn="just">
              <a:lnSpc>
                <a:spcPts val="1100"/>
              </a:lnSpc>
            </a:pPr>
            <a:r>
              <a:rPr lang="pt-PT" sz="1100" dirty="0">
                <a:latin typeface="Arial Narrow" panose="020B0606020202030204" pitchFamily="34" charset="0"/>
              </a:rPr>
              <a:t>De acordo com a</a:t>
            </a:r>
            <a:r>
              <a:rPr lang="pt-PT" sz="1100" i="1" dirty="0">
                <a:latin typeface="Arial Narrow" panose="020B0606020202030204" pitchFamily="34" charset="0"/>
              </a:rPr>
              <a:t> FAO</a:t>
            </a:r>
            <a:r>
              <a:rPr lang="pt-PT" sz="1100" dirty="0">
                <a:latin typeface="Arial Narrow" panose="020B0606020202030204" pitchFamily="34" charset="0"/>
              </a:rPr>
              <a:t>, dados recentes indicam que, apesar do progresso feito, o uso médio de fertilizantes </a:t>
            </a:r>
            <a:r>
              <a:rPr lang="pt-PT" sz="1100" dirty="0" smtClean="0">
                <a:latin typeface="Arial Narrow" panose="020B0606020202030204" pitchFamily="34" charset="0"/>
              </a:rPr>
              <a:t>em </a:t>
            </a:r>
            <a:r>
              <a:rPr lang="pt-PT" sz="1100" dirty="0">
                <a:latin typeface="Arial Narrow" panose="020B0606020202030204" pitchFamily="34" charset="0"/>
              </a:rPr>
              <a:t>África foi de 11 kg / ha em 2014, bem abaixo da meta da Declaração de Abuja de 50 kg / ha, e dez vezes menos do que a média mundial. Esperava-se que este número atingisse 12 kg / ha no final de 2015. Embora a tendência permaneça positiva, há claramente um caminho a percorrer para atingir a meta de 50 kg / ha, definida pela Declaração de Abuja. Hoje, o objetivo não deve ser aumentar de forma decisiva a quantidade de fertilizantes, mas sim aumentar a terra arável de boa qualidade como a principal estratégia na agenda de muitos países africanos.</a:t>
            </a:r>
            <a:endParaRPr lang="pt-PT" sz="1100" dirty="0" smtClean="0">
              <a:latin typeface="Arial Narrow" panose="020B0606020202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33869414"/>
              </p:ext>
            </p:extLst>
          </p:nvPr>
        </p:nvGraphicFramePr>
        <p:xfrm>
          <a:off x="306239" y="2989809"/>
          <a:ext cx="6120680" cy="5269080"/>
        </p:xfrm>
        <a:graphic>
          <a:graphicData uri="http://schemas.openxmlformats.org/drawingml/2006/table">
            <a:tbl>
              <a:tblPr firstRow="1" bandRow="1">
                <a:tableStyleId>{5C22544A-7EE6-4342-B048-85BDC9FD1C3A}</a:tableStyleId>
              </a:tblPr>
              <a:tblGrid>
                <a:gridCol w="4549062"/>
                <a:gridCol w="1571618"/>
              </a:tblGrid>
              <a:tr h="400990">
                <a:tc>
                  <a:txBody>
                    <a:bodyPr/>
                    <a:lstStyle/>
                    <a:p>
                      <a:r>
                        <a:rPr lang="pt-PT" sz="1200" dirty="0" smtClean="0">
                          <a:latin typeface="Arial Narrow" panose="020B0606020202030204" pitchFamily="34" charset="0"/>
                        </a:rPr>
                        <a:t>Indicador</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Estado</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Estabelecimento de políticas e âmbitos regulamentares</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Não satisfatório</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Capacidade de controle de qualidade</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Satisfatório</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Eliminação de impostos e tarifas</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Não satisfatório</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Criação de redes de distribuidores de insumos agrícolas</a:t>
                      </a:r>
                      <a:endParaRPr lang="pt-PT" sz="1200" dirty="0">
                        <a:latin typeface="Arial Narrow" panose="020B060602020203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dirty="0" smtClean="0">
                          <a:latin typeface="Arial Narrow" panose="020B0606020202030204" pitchFamily="34" charset="0"/>
                        </a:rPr>
                        <a:t>Satisfatório </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Distância percorrida para comprar fertilizante</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Bom </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Aumento do número de agricultores que usam fertilizantes químicos</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Bom</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Aumento da dimensão do mercado</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Parcialmente satisfatório</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Introdução de subsídios direcionados</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Satisfatório</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Aplicação de recursos financeiros nacionais a favor de importadores e distribuidores de insumos agrícolas</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Bom</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Introdução de iniciativas de compras regionais</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Satisfatório</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Melhorar o acesso a fertilizantes adicionais</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Satisfatório</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Criação do Fundo Africano de Desenvolvimento de Fertilizantes (AFFM)</a:t>
                      </a:r>
                      <a:endParaRPr lang="pt-PT" sz="1200" dirty="0">
                        <a:latin typeface="Arial Narrow" panose="020B060602020203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dirty="0" smtClean="0">
                          <a:latin typeface="Arial Narrow" panose="020B0606020202030204" pitchFamily="34" charset="0"/>
                        </a:rPr>
                        <a:t>Não Satisfatório</a:t>
                      </a:r>
                    </a:p>
                  </a:txBody>
                  <a:tcPr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096536164"/>
              </p:ext>
            </p:extLst>
          </p:nvPr>
        </p:nvGraphicFramePr>
        <p:xfrm>
          <a:off x="306239" y="2610669"/>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1" dirty="0" smtClean="0">
                          <a:latin typeface="Arial Narrow" panose="020B0606020202030204" pitchFamily="34" charset="0"/>
                        </a:rPr>
                        <a:t>Estado de implementação da Declaração de Abuja sobre Fertilizantes para uma Revolução Verde Africana</a:t>
                      </a:r>
                    </a:p>
                  </a:txBody>
                  <a:tcPr anchor="ctr"/>
                </a:tc>
              </a:tr>
            </a:tbl>
          </a:graphicData>
        </a:graphic>
      </p:graphicFrame>
    </p:spTree>
    <p:extLst>
      <p:ext uri="{BB962C8B-B14F-4D97-AF65-F5344CB8AC3E}">
        <p14:creationId xmlns:p14="http://schemas.microsoft.com/office/powerpoint/2010/main" val="3425829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8083277"/>
            <a:ext cx="634659" cy="182416"/>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12</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08" name="TextBox 107"/>
          <p:cNvSpPr txBox="1"/>
          <p:nvPr/>
        </p:nvSpPr>
        <p:spPr>
          <a:xfrm>
            <a:off x="306239" y="704553"/>
            <a:ext cx="6120680" cy="1667123"/>
          </a:xfrm>
          <a:prstGeom prst="rect">
            <a:avLst/>
          </a:prstGeom>
          <a:noFill/>
        </p:spPr>
        <p:txBody>
          <a:bodyPr wrap="square" rtlCol="0">
            <a:spAutoFit/>
          </a:bodyPr>
          <a:lstStyle/>
          <a:p>
            <a:r>
              <a:rPr lang="pt-PT" sz="1200" dirty="0">
                <a:solidFill>
                  <a:schemeClr val="accent5">
                    <a:lumMod val="75000"/>
                  </a:schemeClr>
                </a:solidFill>
                <a:latin typeface="Arial Narrow" panose="020B0606020202030204" pitchFamily="34" charset="0"/>
              </a:rPr>
              <a:t>TERMOS DE REFERÊNCIA DO BASALT CONFERENCE</a:t>
            </a:r>
          </a:p>
          <a:p>
            <a:r>
              <a:rPr lang="pt-PT" sz="1200" i="1" dirty="0">
                <a:solidFill>
                  <a:schemeClr val="accent5">
                    <a:lumMod val="75000"/>
                  </a:schemeClr>
                </a:solidFill>
                <a:latin typeface="Arial Narrow" panose="020B0606020202030204" pitchFamily="34" charset="0"/>
              </a:rPr>
              <a:t>1. ESTADO DE IMPLEMENTAÇÃO DA DECLARAÇÃO DE ABUJA SOBRE FERTILIZANTES</a:t>
            </a:r>
          </a:p>
          <a:p>
            <a:pPr algn="just">
              <a:lnSpc>
                <a:spcPts val="600"/>
              </a:lnSpc>
            </a:pPr>
            <a:endParaRPr lang="pt-PT" sz="1200" dirty="0" smtClean="0">
              <a:latin typeface="Arial Narrow" panose="020B0606020202030204" pitchFamily="34" charset="0"/>
            </a:endParaRPr>
          </a:p>
          <a:p>
            <a:pPr algn="just">
              <a:lnSpc>
                <a:spcPts val="1100"/>
              </a:lnSpc>
            </a:pPr>
            <a:r>
              <a:rPr lang="pt-PT" sz="1100" dirty="0">
                <a:latin typeface="Arial Narrow" panose="020B0606020202030204" pitchFamily="34" charset="0"/>
              </a:rPr>
              <a:t>De acordo com a FAO, a fim de implementar a Declaração de Abuja, um plano de ação foi colocado em prática que incluiu a criação de redes de distribuidores de insumos agrícolas em toda a África rural, o estabelecimento de mecanismos nacionais de garantias de crédito de insumos agrícolas, o uso de subsídios </a:t>
            </a:r>
            <a:r>
              <a:rPr lang="pt-PT" sz="1100" dirty="0" smtClean="0">
                <a:latin typeface="Arial Narrow" panose="020B0606020202030204" pitchFamily="34" charset="0"/>
              </a:rPr>
              <a:t>«inteligentes» </a:t>
            </a:r>
            <a:r>
              <a:rPr lang="pt-PT" sz="1100" dirty="0">
                <a:latin typeface="Arial Narrow" panose="020B0606020202030204" pitchFamily="34" charset="0"/>
              </a:rPr>
              <a:t>para garantir que os pequenos agricultores tenham acesso a fertilizantes, o estabelecimento de centros regionais de compra e distribuição de fertilizantes, a eliminação de barreiras comerciais e a promoção da produção local de fertilizantes, bem como o estabelecimento de um Mecanismo de Financiamento de Desenvolvimento de Fertilizantes Africano pelo Banco Africano de Desenvolvimento . A tabela a seguir mostra a série de resoluções e os </a:t>
            </a:r>
            <a:r>
              <a:rPr lang="pt-PT" sz="1100" dirty="0" smtClean="0">
                <a:latin typeface="Arial Narrow" panose="020B0606020202030204" pitchFamily="34" charset="0"/>
              </a:rPr>
              <a:t>progressos alcançados </a:t>
            </a:r>
            <a:r>
              <a:rPr lang="pt-PT" sz="1100" dirty="0">
                <a:latin typeface="Arial Narrow" panose="020B0606020202030204" pitchFamily="34" charset="0"/>
              </a:rPr>
              <a:t>de cada uma delas até o momento.</a:t>
            </a:r>
            <a:endParaRPr lang="pt-PT" sz="1100" dirty="0" smtClean="0">
              <a:latin typeface="Arial Narrow" panose="020B0606020202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18203112"/>
              </p:ext>
            </p:extLst>
          </p:nvPr>
        </p:nvGraphicFramePr>
        <p:xfrm>
          <a:off x="306239" y="2682677"/>
          <a:ext cx="6120680" cy="5643550"/>
        </p:xfrm>
        <a:graphic>
          <a:graphicData uri="http://schemas.openxmlformats.org/drawingml/2006/table">
            <a:tbl>
              <a:tblPr firstRow="1" bandRow="1">
                <a:tableStyleId>{5C22544A-7EE6-4342-B048-85BDC9FD1C3A}</a:tableStyleId>
              </a:tblPr>
              <a:tblGrid>
                <a:gridCol w="3024336"/>
                <a:gridCol w="3096344"/>
              </a:tblGrid>
              <a:tr h="400990">
                <a:tc>
                  <a:txBody>
                    <a:bodyPr/>
                    <a:lstStyle/>
                    <a:p>
                      <a:pPr algn="just"/>
                      <a:r>
                        <a:rPr lang="pt-PT" sz="1100" dirty="0" smtClean="0">
                          <a:latin typeface="Arial Narrow" panose="020B0606020202030204" pitchFamily="34" charset="0"/>
                        </a:rPr>
                        <a:t>Resolução</a:t>
                      </a:r>
                      <a:endParaRPr lang="pt-PT" sz="1100" dirty="0">
                        <a:latin typeface="Arial Narrow" panose="020B0606020202030204" pitchFamily="34" charset="0"/>
                      </a:endParaRPr>
                    </a:p>
                  </a:txBody>
                  <a:tcPr anchor="ctr"/>
                </a:tc>
                <a:tc>
                  <a:txBody>
                    <a:bodyPr/>
                    <a:lstStyle/>
                    <a:p>
                      <a:pPr algn="just"/>
                      <a:r>
                        <a:rPr lang="pt-PT" sz="1100" dirty="0" smtClean="0">
                          <a:latin typeface="Arial Narrow" panose="020B0606020202030204" pitchFamily="34" charset="0"/>
                        </a:rPr>
                        <a:t>Progresso / Resultados</a:t>
                      </a:r>
                      <a:endParaRPr lang="pt-PT" sz="1100" dirty="0">
                        <a:latin typeface="Arial Narrow" panose="020B0606020202030204" pitchFamily="34" charset="0"/>
                      </a:endParaRPr>
                    </a:p>
                  </a:txBody>
                  <a:tcPr anchor="ctr"/>
                </a:tc>
              </a:tr>
              <a:tr h="400990">
                <a:tc>
                  <a:txBody>
                    <a:bodyPr/>
                    <a:lstStyle/>
                    <a:p>
                      <a:pPr algn="just"/>
                      <a:r>
                        <a:rPr lang="pt-PT" sz="1100" dirty="0" smtClean="0">
                          <a:latin typeface="Arial Narrow" panose="020B0606020202030204" pitchFamily="34" charset="0"/>
                        </a:rPr>
                        <a:t>1. Aumentar a taxa de uso de fertilizantes de uma média de 8 kg / ha para uma média de pelo menos 50 kg / ha até 2015.</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O consumo de nutrientes por ha ainda permanece bastante baixo, com a maioria dos países ficando bem abaixo da meta de 50kg / ha e, portanto, não houve progresso suficiente.</a:t>
                      </a:r>
                      <a:endParaRPr lang="pt-PT" sz="1100" dirty="0">
                        <a:latin typeface="Arial Narrow" panose="020B0606020202030204" pitchFamily="34" charset="0"/>
                      </a:endParaRPr>
                    </a:p>
                  </a:txBody>
                  <a:tcPr/>
                </a:tc>
              </a:tr>
              <a:tr h="400990">
                <a:tc>
                  <a:txBody>
                    <a:bodyPr/>
                    <a:lstStyle/>
                    <a:p>
                      <a:pPr algn="just"/>
                      <a:r>
                        <a:rPr lang="pt-PT" sz="1100" dirty="0" smtClean="0">
                          <a:latin typeface="Arial Narrow" panose="020B0606020202030204" pitchFamily="34" charset="0"/>
                        </a:rPr>
                        <a:t>2. Reduzir o custo do fornecimento de fertilizantes aa nível nacional e regional, particularmente através da harmonização de políticas e regulamentos para garantir a livre circulação sem impostos e taxas alfandegárias entre as regiões, e capacitação no controlo de qualidade.</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O custo dos fertilizantes não baixou a níveis acessíveis para os pequenos agricultores. No que diz respeito à introdução de medidas de controlo de qualidade e à eliminação de impostos e tarifas sobre fertilizantes, as mesmas estão a progredir na direção certa, embora a adoção e implementação de leis sobre fertilizantes e o quadro regulamentar de apoio continuem a não existir.</a:t>
                      </a:r>
                      <a:endParaRPr lang="pt-PT" sz="1100" dirty="0">
                        <a:latin typeface="Arial Narrow" panose="020B0606020202030204" pitchFamily="34" charset="0"/>
                      </a:endParaRPr>
                    </a:p>
                  </a:txBody>
                  <a:tcPr/>
                </a:tc>
              </a:tr>
              <a:tr h="400990">
                <a:tc>
                  <a:txBody>
                    <a:bodyPr/>
                    <a:lstStyle/>
                    <a:p>
                      <a:pPr algn="just"/>
                      <a:r>
                        <a:rPr lang="pt-PT" sz="1100" dirty="0" smtClean="0">
                          <a:latin typeface="Arial Narrow" panose="020B0606020202030204" pitchFamily="34" charset="0"/>
                        </a:rPr>
                        <a:t>3. Desenvolver e fortalecer redes de distribuidores de insumos agrícolas, bem como redes comunitárias.</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Há uma melhora acentuada no desenvolvimento e fortalecimento das redes de distribuidores de insumos agrícolas.</a:t>
                      </a:r>
                      <a:endParaRPr lang="pt-PT" sz="1100" dirty="0">
                        <a:latin typeface="Arial Narrow" panose="020B0606020202030204" pitchFamily="34" charset="0"/>
                      </a:endParaRPr>
                    </a:p>
                  </a:txBody>
                  <a:tcPr/>
                </a:tc>
              </a:tr>
              <a:tr h="400990">
                <a:tc>
                  <a:txBody>
                    <a:bodyPr/>
                    <a:lstStyle/>
                    <a:p>
                      <a:pPr algn="just"/>
                      <a:r>
                        <a:rPr lang="pt-PT" sz="1100" dirty="0" smtClean="0">
                          <a:latin typeface="Arial Narrow" panose="020B0606020202030204" pitchFamily="34" charset="0"/>
                        </a:rPr>
                        <a:t>4. Atender às necessidades de fertilizantes dos agricultores, especialmente mulheres. Capacitar jovens, associações de agricultores, organizações da sociedade civil e o setor privado.</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O programa </a:t>
                      </a:r>
                      <a:r>
                        <a:rPr lang="fr-FR" sz="1100" dirty="0" smtClean="0">
                          <a:latin typeface="Arial Narrow" panose="020B0606020202030204" pitchFamily="34" charset="0"/>
                        </a:rPr>
                        <a:t>«</a:t>
                      </a:r>
                      <a:r>
                        <a:rPr lang="fr-FR" sz="1100" dirty="0" err="1" smtClean="0">
                          <a:latin typeface="Arial Narrow" panose="020B0606020202030204" pitchFamily="34" charset="0"/>
                        </a:rPr>
                        <a:t>Women</a:t>
                      </a:r>
                      <a:r>
                        <a:rPr lang="fr-FR" sz="1100" dirty="0" smtClean="0">
                          <a:latin typeface="Arial Narrow" panose="020B0606020202030204" pitchFamily="34" charset="0"/>
                        </a:rPr>
                        <a:t> </a:t>
                      </a:r>
                      <a:r>
                        <a:rPr lang="fr-FR" sz="1100" dirty="0" err="1" smtClean="0">
                          <a:latin typeface="Arial Narrow" panose="020B0606020202030204" pitchFamily="34" charset="0"/>
                        </a:rPr>
                        <a:t>Accessing</a:t>
                      </a:r>
                      <a:r>
                        <a:rPr lang="fr-FR" sz="1100" dirty="0" smtClean="0">
                          <a:latin typeface="Arial Narrow" panose="020B0606020202030204" pitchFamily="34" charset="0"/>
                        </a:rPr>
                        <a:t> </a:t>
                      </a:r>
                      <a:r>
                        <a:rPr lang="fr-FR" sz="1100" dirty="0" err="1" smtClean="0">
                          <a:latin typeface="Arial Narrow" panose="020B0606020202030204" pitchFamily="34" charset="0"/>
                        </a:rPr>
                        <a:t>Realigned</a:t>
                      </a:r>
                      <a:r>
                        <a:rPr lang="fr-FR" sz="1100" dirty="0" smtClean="0">
                          <a:latin typeface="Arial Narrow" panose="020B0606020202030204" pitchFamily="34" charset="0"/>
                        </a:rPr>
                        <a:t> </a:t>
                      </a:r>
                      <a:r>
                        <a:rPr lang="fr-FR" sz="1100" dirty="0" err="1" smtClean="0">
                          <a:latin typeface="Arial Narrow" panose="020B0606020202030204" pitchFamily="34" charset="0"/>
                        </a:rPr>
                        <a:t>Markets</a:t>
                      </a:r>
                      <a:r>
                        <a:rPr lang="fr-FR" sz="1100" dirty="0" smtClean="0">
                          <a:latin typeface="Arial Narrow" panose="020B0606020202030204" pitchFamily="34" charset="0"/>
                        </a:rPr>
                        <a:t>» </a:t>
                      </a:r>
                      <a:r>
                        <a:rPr lang="fr-FR" sz="1100" i="1" dirty="0" smtClean="0">
                          <a:latin typeface="Arial Narrow" panose="020B0606020202030204" pitchFamily="34" charset="0"/>
                        </a:rPr>
                        <a:t>(WARM),</a:t>
                      </a:r>
                      <a:r>
                        <a:rPr lang="pt-PT" sz="1100" i="1" dirty="0" smtClean="0">
                          <a:latin typeface="Arial Narrow" panose="020B0606020202030204" pitchFamily="34" charset="0"/>
                        </a:rPr>
                        <a:t> </a:t>
                      </a:r>
                      <a:r>
                        <a:rPr lang="pt-PT" sz="1100" dirty="0" smtClean="0">
                          <a:latin typeface="Arial Narrow" panose="020B0606020202030204" pitchFamily="34" charset="0"/>
                        </a:rPr>
                        <a:t>ajudou a atender às necessidades das mulheres no setor agrícola. O setor privado participa com cursos de capacitação e workshops.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5. </a:t>
                      </a:r>
                      <a:r>
                        <a:rPr lang="pt-PT" sz="1100" dirty="0" smtClean="0">
                          <a:latin typeface="Arial Narrow" panose="020B0606020202030204" pitchFamily="34" charset="0"/>
                        </a:rPr>
                        <a:t>Subsídios direcionados a favor do setor de fertilizantes, com atenção especial aos agricultores menos favorecidos.</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O sistema de apoio de preços direcionados para insumos foi adotado em diferentes países com algum grau de sucesso.</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6. </a:t>
                      </a:r>
                      <a:r>
                        <a:rPr lang="pt-PT" sz="1100" dirty="0" smtClean="0">
                          <a:latin typeface="Arial Narrow" panose="020B0606020202030204" pitchFamily="34" charset="0"/>
                        </a:rPr>
                        <a:t>Acelerar o investimento em infraestrutura, especialmente em transporte, incentivos fiscais, fortalecimento de organizações de agricultores e outras medidas para melhorar os incentivos à comercialização de produtos.</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O Programa de Desenvolvimento de Infra-estruturas de África </a:t>
                      </a:r>
                      <a:r>
                        <a:rPr lang="pt-PT" sz="1100" i="1" dirty="0" smtClean="0">
                          <a:latin typeface="Arial Narrow" panose="020B0606020202030204" pitchFamily="34" charset="0"/>
                        </a:rPr>
                        <a:t>(PIDA) </a:t>
                      </a:r>
                      <a:r>
                        <a:rPr lang="pt-PT" sz="1100" dirty="0" smtClean="0">
                          <a:latin typeface="Arial Narrow" panose="020B0606020202030204" pitchFamily="34" charset="0"/>
                        </a:rPr>
                        <a:t>e o Fundo Africa50 são iniciativas importantes para promover o desenvolvimento de infra-estruturas regionais e continentais. O </a:t>
                      </a:r>
                      <a:r>
                        <a:rPr lang="pt-PT" sz="1100" i="1" dirty="0" smtClean="0">
                          <a:latin typeface="Arial Narrow" panose="020B0606020202030204" pitchFamily="34" charset="0"/>
                        </a:rPr>
                        <a:t>COMESA</a:t>
                      </a:r>
                      <a:r>
                        <a:rPr lang="pt-PT" sz="1100" dirty="0" smtClean="0">
                          <a:latin typeface="Arial Narrow" panose="020B0606020202030204" pitchFamily="34" charset="0"/>
                        </a:rPr>
                        <a:t>, a </a:t>
                      </a:r>
                      <a:r>
                        <a:rPr lang="pt-PT" sz="1100" i="1" dirty="0" smtClean="0">
                          <a:latin typeface="Arial Narrow" panose="020B0606020202030204" pitchFamily="34" charset="0"/>
                        </a:rPr>
                        <a:t>SADC</a:t>
                      </a:r>
                      <a:r>
                        <a:rPr lang="pt-PT" sz="1100" dirty="0" smtClean="0">
                          <a:latin typeface="Arial Narrow" panose="020B0606020202030204" pitchFamily="34" charset="0"/>
                        </a:rPr>
                        <a:t> e a Comunidade dos Estados da África Oriental têm planos diretores para melhorar as infraestruturas ao longo dos corredores comerciais.</a:t>
                      </a:r>
                      <a:endParaRPr lang="pt-PT" sz="1100" dirty="0">
                        <a:latin typeface="Arial Narrow" panose="020B0606020202030204" pitchFamily="34" charset="0"/>
                      </a:endParaRPr>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172521382"/>
              </p:ext>
            </p:extLst>
          </p:nvPr>
        </p:nvGraphicFramePr>
        <p:xfrm>
          <a:off x="306239" y="2322637"/>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200" dirty="0" smtClean="0">
                          <a:latin typeface="Arial Narrow" panose="020B0606020202030204" pitchFamily="34" charset="0"/>
                        </a:rPr>
                        <a:t>Declaração de Abuja sobre Fertilizantes: As realizações conseguidas até ao presente</a:t>
                      </a:r>
                    </a:p>
                  </a:txBody>
                  <a:tcPr anchor="ctr"/>
                </a:tc>
              </a:tr>
            </a:tbl>
          </a:graphicData>
        </a:graphic>
      </p:graphicFrame>
    </p:spTree>
    <p:extLst>
      <p:ext uri="{BB962C8B-B14F-4D97-AF65-F5344CB8AC3E}">
        <p14:creationId xmlns:p14="http://schemas.microsoft.com/office/powerpoint/2010/main" val="3295854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8083277"/>
            <a:ext cx="634659" cy="182416"/>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13</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08" name="TextBox 107"/>
          <p:cNvSpPr txBox="1"/>
          <p:nvPr/>
        </p:nvSpPr>
        <p:spPr>
          <a:xfrm>
            <a:off x="306239" y="775916"/>
            <a:ext cx="6120680" cy="538609"/>
          </a:xfrm>
          <a:prstGeom prst="rect">
            <a:avLst/>
          </a:prstGeom>
          <a:noFill/>
        </p:spPr>
        <p:txBody>
          <a:bodyPr wrap="square" rtlCol="0">
            <a:spAutoFit/>
          </a:bodyPr>
          <a:lstStyle/>
          <a:p>
            <a:r>
              <a:rPr lang="pt-PT" sz="1200" dirty="0" smtClean="0">
                <a:solidFill>
                  <a:schemeClr val="accent5">
                    <a:lumMod val="75000"/>
                  </a:schemeClr>
                </a:solidFill>
                <a:latin typeface="Arial Narrow" panose="020B0606020202030204" pitchFamily="34" charset="0"/>
              </a:rPr>
              <a:t>TERMOS DE REFERÊNCIA DO BASALT CONFERENCE</a:t>
            </a:r>
          </a:p>
          <a:p>
            <a:r>
              <a:rPr lang="pt-PT" sz="1200" i="1" dirty="0" smtClean="0">
                <a:solidFill>
                  <a:schemeClr val="accent5">
                    <a:lumMod val="75000"/>
                  </a:schemeClr>
                </a:solidFill>
                <a:latin typeface="Arial Narrow" panose="020B0606020202030204" pitchFamily="34" charset="0"/>
              </a:rPr>
              <a:t>1. ETAT DE MISE EN OEUVRE DE LA DÉCLARATION D’ABUJA SUR ENGRAIS</a:t>
            </a:r>
          </a:p>
          <a:p>
            <a:pPr algn="just">
              <a:lnSpc>
                <a:spcPts val="600"/>
              </a:lnSpc>
            </a:pPr>
            <a:endParaRPr lang="pt-PT" sz="1200" dirty="0" smtClean="0">
              <a:latin typeface="Arial Narrow" panose="020B0606020202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43073406"/>
              </p:ext>
            </p:extLst>
          </p:nvPr>
        </p:nvGraphicFramePr>
        <p:xfrm>
          <a:off x="306239" y="1721919"/>
          <a:ext cx="6120680" cy="6146470"/>
        </p:xfrm>
        <a:graphic>
          <a:graphicData uri="http://schemas.openxmlformats.org/drawingml/2006/table">
            <a:tbl>
              <a:tblPr firstRow="1" bandRow="1">
                <a:tableStyleId>{5C22544A-7EE6-4342-B048-85BDC9FD1C3A}</a:tableStyleId>
              </a:tblPr>
              <a:tblGrid>
                <a:gridCol w="3168352"/>
                <a:gridCol w="2952328"/>
              </a:tblGrid>
              <a:tr h="400990">
                <a:tc>
                  <a:txBody>
                    <a:bodyPr/>
                    <a:lstStyle/>
                    <a:p>
                      <a:pPr algn="just"/>
                      <a:r>
                        <a:rPr lang="pt-PT" sz="1100" dirty="0" smtClean="0">
                          <a:latin typeface="Arial Narrow" panose="020B0606020202030204" pitchFamily="34" charset="0"/>
                        </a:rPr>
                        <a:t>Resolução</a:t>
                      </a:r>
                      <a:endParaRPr lang="pt-PT" sz="1100" dirty="0">
                        <a:latin typeface="Arial Narrow" panose="020B0606020202030204" pitchFamily="34" charset="0"/>
                      </a:endParaRPr>
                    </a:p>
                  </a:txBody>
                  <a:tcPr anchor="ctr"/>
                </a:tc>
                <a:tc>
                  <a:txBody>
                    <a:bodyPr/>
                    <a:lstStyle/>
                    <a:p>
                      <a:pPr algn="just"/>
                      <a:r>
                        <a:rPr lang="pt-PT" sz="1100" dirty="0" smtClean="0">
                          <a:latin typeface="Arial Narrow" panose="020B0606020202030204" pitchFamily="34" charset="0"/>
                        </a:rPr>
                        <a:t>Progresso / Resultados</a:t>
                      </a:r>
                      <a:endParaRPr lang="pt-PT" sz="1100" dirty="0">
                        <a:latin typeface="Arial Narrow" panose="020B0606020202030204" pitchFamily="34" charset="0"/>
                      </a:endParaRPr>
                    </a:p>
                  </a:txBody>
                  <a:tcPr anchor="ctr"/>
                </a:tc>
              </a:tr>
              <a:tr h="400990">
                <a:tc>
                  <a:txBody>
                    <a:bodyPr/>
                    <a:lstStyle/>
                    <a:p>
                      <a:pPr algn="just"/>
                      <a:r>
                        <a:rPr lang="fr-FR" sz="1100" dirty="0" smtClean="0">
                          <a:latin typeface="Arial Narrow" panose="020B0606020202030204" pitchFamily="34" charset="0"/>
                        </a:rPr>
                        <a:t>7. </a:t>
                      </a:r>
                      <a:r>
                        <a:rPr lang="pt-PT" sz="1100" dirty="0" smtClean="0">
                          <a:latin typeface="Arial Narrow" panose="020B0606020202030204" pitchFamily="34" charset="0"/>
                        </a:rPr>
                        <a:t>Estabelecer mecanismos nacionais de financiamento para fornecedores de insumos a fim de acelerar o acesso ao crédito a nível local e nacional, com atenção especial para as mulheres.</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Os sistemas de garantia de crédito agrícola foram implementados com esquemas de garantia de crédito disponíveis em 77 por cento dos estados membros que foram estudados pela </a:t>
                      </a:r>
                      <a:r>
                        <a:rPr lang="pt-PT" sz="1100" i="1" dirty="0" smtClean="0">
                          <a:latin typeface="Arial Narrow" panose="020B0606020202030204" pitchFamily="34" charset="0"/>
                        </a:rPr>
                        <a:t>NEPAD</a:t>
                      </a:r>
                      <a:r>
                        <a:rPr lang="pt-PT" sz="1100" dirty="0" smtClean="0">
                          <a:latin typeface="Arial Narrow" panose="020B0606020202030204" pitchFamily="34" charset="0"/>
                        </a:rPr>
                        <a:t> em 2012. Mecanismos ligados aos riscos de transferência e diversificação foram introduzidos em favor dos importadores e distribuidores de insumos agrícolas.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8. </a:t>
                      </a:r>
                      <a:r>
                        <a:rPr lang="pt-PT" sz="1100" dirty="0" smtClean="0">
                          <a:latin typeface="Arial Narrow" panose="020B0606020202030204" pitchFamily="34" charset="0"/>
                        </a:rPr>
                        <a:t>Estabelecer mecanismos regionais de abastecimento e distribuição de fertilizantes.</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Houve um aumento no número de fábricas de produção e mistura de fertilizantes, enquanto as antigas foram modernizadas.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9. </a:t>
                      </a:r>
                      <a:r>
                        <a:rPr lang="pt-PT" sz="1100" dirty="0" smtClean="0">
                          <a:latin typeface="Arial Narrow" panose="020B0606020202030204" pitchFamily="34" charset="0"/>
                        </a:rPr>
                        <a:t>Promover a produção nacional / regional de fertilizantes e o comércio intra-regional de fertilizantes.</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Instalações de mistura a granel foram instaladas. O nível de comércio de fertilizantes entre os estados membros aumentou consideravelmente.</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10. </a:t>
                      </a:r>
                      <a:r>
                        <a:rPr lang="pt-PT" sz="1100" dirty="0" smtClean="0">
                          <a:latin typeface="Arial Narrow" panose="020B0606020202030204" pitchFamily="34" charset="0"/>
                        </a:rPr>
                        <a:t>Melhorar o acesso dos agricultores a sementes de qualidade, instalações de irrigação, serviços de extensão, informações de mercado, mapeamento e análises de nutrientes do solo para facilitar o uso eficaz e eficiente de fertilizantes minerais e orgânicos, zelando pelo meio ambiente.</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Há um número relativamente elevado de agricultores com acesso a sementes de qualidade, embora tenham diminuído aqueles que usam produtos para proteger suas plantações. Os agricultores agora podem aceder informações por vários meios e a terra irrigada foi ampliada.</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11. </a:t>
                      </a:r>
                      <a:r>
                        <a:rPr lang="pt-PT" sz="1100" dirty="0" smtClean="0">
                          <a:latin typeface="Arial Narrow" panose="020B0606020202030204" pitchFamily="34" charset="0"/>
                        </a:rPr>
                        <a:t>Estabelecer no horizonte de 2007 um mecanismo africano para o desenvolvimento de fertilizantes que deverá cumprir as condições de financiamento das várias medidas acordadas pela Cimeira.</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O Mecanismo de Financiamento para o Desenvolvimento de Fertilizantes Africanos gerido pelo Banco Africano de Desenvolvimento (BAD) foi criado em Março de 2007. No entanto, ainda não está legalmente operacional, uma vez que os Estados-Membros ainda não cumpriram os seus compromissos financeiros.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12. </a:t>
                      </a:r>
                      <a:r>
                        <a:rPr lang="pt-PT" sz="1100" dirty="0" smtClean="0">
                          <a:latin typeface="Arial Narrow" panose="020B0606020202030204" pitchFamily="34" charset="0"/>
                        </a:rPr>
                        <a:t>Estabelecer um mecanismo para monitorar e avaliar a implementação da Declaração.</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Um mecanismo para monitorizar e avaliar a implementação da Declaração foi estabelecido pela Comissão da União Africana </a:t>
                      </a:r>
                      <a:r>
                        <a:rPr lang="pt-PT" sz="1100" i="1" dirty="0" smtClean="0">
                          <a:latin typeface="Arial Narrow" panose="020B0606020202030204" pitchFamily="34" charset="0"/>
                        </a:rPr>
                        <a:t>(CUA)</a:t>
                      </a:r>
                      <a:r>
                        <a:rPr lang="pt-PT" sz="1100" dirty="0" smtClean="0">
                          <a:latin typeface="Arial Narrow" panose="020B0606020202030204" pitchFamily="34" charset="0"/>
                        </a:rPr>
                        <a:t>, que desde 2007 reporta sobre o estado de implementação aos Chefes de Estado Africanos.</a:t>
                      </a:r>
                      <a:endParaRPr lang="pt-PT" sz="1100" dirty="0">
                        <a:latin typeface="Arial Narrow" panose="020B0606020202030204" pitchFamily="34" charset="0"/>
                      </a:endParaRPr>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573212890"/>
              </p:ext>
            </p:extLst>
          </p:nvPr>
        </p:nvGraphicFramePr>
        <p:xfrm>
          <a:off x="306239" y="1375733"/>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200" i="1" dirty="0" smtClean="0">
                          <a:latin typeface="Arial Narrow" panose="020B0606020202030204" pitchFamily="34" charset="0"/>
                        </a:rPr>
                        <a:t>Declaração de Abuja sobre Fertilizantes: As realizações conseguidas até ao presente</a:t>
                      </a:r>
                    </a:p>
                  </a:txBody>
                  <a:tcPr/>
                </a:tc>
              </a:tr>
            </a:tbl>
          </a:graphicData>
        </a:graphic>
      </p:graphicFrame>
    </p:spTree>
    <p:extLst>
      <p:ext uri="{BB962C8B-B14F-4D97-AF65-F5344CB8AC3E}">
        <p14:creationId xmlns:p14="http://schemas.microsoft.com/office/powerpoint/2010/main" val="3466538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 name="Right Triangle 26"/>
          <p:cNvSpPr/>
          <p:nvPr/>
        </p:nvSpPr>
        <p:spPr>
          <a:xfrm flipH="1">
            <a:off x="1" y="4554885"/>
            <a:ext cx="6661150" cy="4266853"/>
          </a:xfrm>
          <a:prstGeom prst="rtTriangle">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2"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48" y="124297"/>
            <a:ext cx="2455739" cy="536735"/>
          </a:xfrm>
          <a:prstGeom prst="rect">
            <a:avLst/>
          </a:prstGeom>
        </p:spPr>
      </p:pic>
      <p:sp>
        <p:nvSpPr>
          <p:cNvPr id="28" name="TextBox 27"/>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9"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14</a:t>
            </a:fld>
            <a:endParaRPr lang="fr-FR" altLang="pt-PT" sz="800" b="1" i="1" u="sng" dirty="0" smtClean="0">
              <a:solidFill>
                <a:srgbClr val="00B4B2"/>
              </a:solidFill>
            </a:endParaRPr>
          </a:p>
        </p:txBody>
      </p:sp>
      <p:sp>
        <p:nvSpPr>
          <p:cNvPr id="30" name="TextBox 29"/>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3250" y="6157729"/>
            <a:ext cx="1822553" cy="198103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4369" y="6859141"/>
            <a:ext cx="1502954" cy="163617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2450" y="7305365"/>
            <a:ext cx="1362536" cy="1487435"/>
          </a:xfrm>
          <a:prstGeom prst="rect">
            <a:avLst/>
          </a:prstGeom>
        </p:spPr>
      </p:pic>
      <p:sp>
        <p:nvSpPr>
          <p:cNvPr id="108" name="TextBox 107"/>
          <p:cNvSpPr txBox="1"/>
          <p:nvPr/>
        </p:nvSpPr>
        <p:spPr>
          <a:xfrm>
            <a:off x="306239" y="689313"/>
            <a:ext cx="6120680" cy="7873950"/>
          </a:xfrm>
          <a:prstGeom prst="rect">
            <a:avLst/>
          </a:prstGeom>
          <a:noFill/>
        </p:spPr>
        <p:txBody>
          <a:bodyPr wrap="square" rtlCol="0">
            <a:spAutoFit/>
          </a:bodyPr>
          <a:lstStyle/>
          <a:p>
            <a:r>
              <a:rPr lang="pt-PT" sz="1200" dirty="0" smtClean="0">
                <a:solidFill>
                  <a:schemeClr val="accent5">
                    <a:lumMod val="75000"/>
                  </a:schemeClr>
                </a:solidFill>
                <a:latin typeface="Arial Narrow" panose="020B0606020202030204" pitchFamily="34" charset="0"/>
              </a:rPr>
              <a:t>TERMOS DE REFERÊNCIA </a:t>
            </a:r>
            <a:r>
              <a:rPr lang="pt-PT" sz="1200" dirty="0" smtClean="0">
                <a:solidFill>
                  <a:schemeClr val="accent5">
                    <a:lumMod val="75000"/>
                  </a:schemeClr>
                </a:solidFill>
                <a:latin typeface="Arial Narrow" panose="020B0606020202030204" pitchFamily="34" charset="0"/>
              </a:rPr>
              <a:t>DA CONFÊENCIA INTERNACIONAL</a:t>
            </a:r>
            <a:endParaRPr lang="pt-PT" sz="1200" dirty="0" smtClean="0">
              <a:solidFill>
                <a:schemeClr val="accent5">
                  <a:lumMod val="75000"/>
                </a:schemeClr>
              </a:solidFill>
              <a:latin typeface="Arial Narrow" panose="020B0606020202030204" pitchFamily="34" charset="0"/>
            </a:endParaRPr>
          </a:p>
          <a:p>
            <a:r>
              <a:rPr lang="pt-PT" sz="1100" i="1" dirty="0" smtClean="0">
                <a:solidFill>
                  <a:schemeClr val="accent5">
                    <a:lumMod val="75000"/>
                  </a:schemeClr>
                </a:solidFill>
                <a:latin typeface="Arial Narrow" panose="020B0606020202030204" pitchFamily="34" charset="0"/>
              </a:rPr>
              <a:t>2. HISTÓRICO DE UTILIZAÇÃO DE PÓ DE ROCHA NA FERTILIZAÇÃO DE SOLOS AGRÍCOLAS</a:t>
            </a:r>
            <a:r>
              <a:rPr lang="pt-PT" sz="1200" dirty="0" smtClean="0">
                <a:solidFill>
                  <a:schemeClr val="accent5">
                    <a:lumMod val="75000"/>
                  </a:schemeClr>
                </a:solidFill>
                <a:latin typeface="Arial Narrow" panose="020B0606020202030204" pitchFamily="34" charset="0"/>
              </a:rPr>
              <a:t> </a:t>
            </a:r>
          </a:p>
          <a:p>
            <a:pPr algn="just">
              <a:lnSpc>
                <a:spcPts val="600"/>
              </a:lnSpc>
            </a:pPr>
            <a:endParaRPr lang="pt-PT" sz="1200" dirty="0" smtClean="0">
              <a:latin typeface="Arial Narrow" panose="020B0606020202030204" pitchFamily="34" charset="0"/>
            </a:endParaRPr>
          </a:p>
          <a:p>
            <a:pPr algn="just">
              <a:lnSpc>
                <a:spcPts val="1100"/>
              </a:lnSpc>
            </a:pPr>
            <a:r>
              <a:rPr lang="pt-PT" sz="1100" b="1" i="1" dirty="0" smtClean="0">
                <a:solidFill>
                  <a:schemeClr val="tx2">
                    <a:lumMod val="60000"/>
                    <a:lumOff val="40000"/>
                  </a:schemeClr>
                </a:solidFill>
                <a:latin typeface="Arial Narrow" panose="020B0606020202030204" pitchFamily="34" charset="0"/>
              </a:rPr>
              <a:t>2.1 BASALTAGEM </a:t>
            </a:r>
          </a:p>
          <a:p>
            <a:pPr algn="just">
              <a:lnSpc>
                <a:spcPts val="1100"/>
              </a:lnSpc>
            </a:pPr>
            <a:endParaRPr lang="pt-PT" sz="1100" dirty="0" smtClean="0">
              <a:latin typeface="Arial Narrow" panose="020B0606020202030204" pitchFamily="34" charset="0"/>
            </a:endParaRPr>
          </a:p>
          <a:p>
            <a:pPr algn="just">
              <a:lnSpc>
                <a:spcPts val="1100"/>
              </a:lnSpc>
            </a:pPr>
            <a:r>
              <a:rPr lang="pt-PT" sz="1100" i="1" dirty="0" smtClean="0">
                <a:latin typeface="Arial Narrow" panose="020B0606020202030204" pitchFamily="34" charset="0"/>
              </a:rPr>
              <a:t>BASALTAGEM</a:t>
            </a:r>
            <a:r>
              <a:rPr lang="pt-PT" sz="1100" dirty="0" smtClean="0">
                <a:latin typeface="Arial Narrow" panose="020B0606020202030204" pitchFamily="34" charset="0"/>
              </a:rPr>
              <a:t> é um novo conceito adoptado no vocabulário caboverdiano, em honra à maior riqueza natural de Cabo Verde: o basalto, e pelas especificidades excepcionais de rochas basálticas como fonte de nutrientes necessárias às plantes e correcção de solos agrícolas degradadas. Consiste na prática antiga de adição ao </a:t>
            </a:r>
            <a:r>
              <a:rPr lang="pt-PT" sz="1100" dirty="0">
                <a:latin typeface="Arial Narrow" panose="020B0606020202030204" pitchFamily="34" charset="0"/>
              </a:rPr>
              <a:t>solo de compostos inorgânicos, de origem </a:t>
            </a:r>
            <a:r>
              <a:rPr lang="pt-PT" sz="1100" dirty="0" smtClean="0">
                <a:latin typeface="Arial Narrow" panose="020B0606020202030204" pitchFamily="34" charset="0"/>
              </a:rPr>
              <a:t>mineral</a:t>
            </a:r>
            <a:r>
              <a:rPr lang="pt-PT" sz="1100" dirty="0">
                <a:latin typeface="Arial Narrow" panose="020B0606020202030204" pitchFamily="34" charset="0"/>
              </a:rPr>
              <a:t>, </a:t>
            </a:r>
            <a:r>
              <a:rPr lang="pt-PT" sz="1100" dirty="0" smtClean="0">
                <a:latin typeface="Arial Narrow" panose="020B0606020202030204" pitchFamily="34" charset="0"/>
              </a:rPr>
              <a:t>pó de rochas, que actuam </a:t>
            </a:r>
            <a:r>
              <a:rPr lang="pt-PT" sz="1100" dirty="0">
                <a:latin typeface="Arial Narrow" panose="020B0606020202030204" pitchFamily="34" charset="0"/>
              </a:rPr>
              <a:t>como corretivos e </a:t>
            </a:r>
            <a:r>
              <a:rPr lang="pt-PT" sz="1100" dirty="0" smtClean="0">
                <a:latin typeface="Arial Narrow" panose="020B0606020202030204" pitchFamily="34" charset="0"/>
              </a:rPr>
              <a:t>fertilizantes nos solos agrícolas, </a:t>
            </a:r>
            <a:r>
              <a:rPr lang="pt-PT" sz="1100" dirty="0">
                <a:latin typeface="Arial Narrow" panose="020B0606020202030204" pitchFamily="34" charset="0"/>
              </a:rPr>
              <a:t>sendo uma técnica </a:t>
            </a:r>
            <a:r>
              <a:rPr lang="pt-PT" sz="1100" dirty="0" smtClean="0">
                <a:latin typeface="Arial Narrow" panose="020B0606020202030204" pitchFamily="34" charset="0"/>
              </a:rPr>
              <a:t>destinada à remineralização de solos mediante aplicação </a:t>
            </a:r>
            <a:r>
              <a:rPr lang="pt-PT" sz="1100" dirty="0">
                <a:latin typeface="Arial Narrow" panose="020B0606020202030204" pitchFamily="34" charset="0"/>
              </a:rPr>
              <a:t>direta </a:t>
            </a:r>
            <a:r>
              <a:rPr lang="pt-PT" sz="1100" dirty="0" smtClean="0">
                <a:latin typeface="Arial Narrow" panose="020B0606020202030204" pitchFamily="34" charset="0"/>
              </a:rPr>
              <a:t>no solo de nutrientes necessários às plantas.</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Historicamente, a </a:t>
            </a:r>
            <a:r>
              <a:rPr lang="pt-PT" sz="1100" dirty="0">
                <a:latin typeface="Arial Narrow" panose="020B0606020202030204" pitchFamily="34" charset="0"/>
              </a:rPr>
              <a:t>utilização de fertilizantes </a:t>
            </a:r>
            <a:r>
              <a:rPr lang="pt-PT" sz="1100" dirty="0" smtClean="0">
                <a:latin typeface="Arial Narrow" panose="020B0606020202030204" pitchFamily="34" charset="0"/>
              </a:rPr>
              <a:t>foi prática </a:t>
            </a:r>
            <a:r>
              <a:rPr lang="pt-PT" sz="1100" dirty="0">
                <a:latin typeface="Arial Narrow" panose="020B0606020202030204" pitchFamily="34" charset="0"/>
              </a:rPr>
              <a:t>realizada desde a Grécia antiga, </a:t>
            </a:r>
            <a:r>
              <a:rPr lang="pt-PT" sz="1100" dirty="0" smtClean="0">
                <a:latin typeface="Arial Narrow" panose="020B0606020202030204" pitchFamily="34" charset="0"/>
              </a:rPr>
              <a:t>sendio o relato </a:t>
            </a:r>
            <a:r>
              <a:rPr lang="pt-PT" sz="1100" dirty="0">
                <a:latin typeface="Arial Narrow" panose="020B0606020202030204" pitchFamily="34" charset="0"/>
              </a:rPr>
              <a:t/>
            </a:r>
            <a:br>
              <a:rPr lang="pt-PT" sz="1100" dirty="0">
                <a:latin typeface="Arial Narrow" panose="020B0606020202030204" pitchFamily="34" charset="0"/>
              </a:rPr>
            </a:br>
            <a:r>
              <a:rPr lang="pt-PT" sz="1100" dirty="0">
                <a:latin typeface="Arial Narrow" panose="020B0606020202030204" pitchFamily="34" charset="0"/>
              </a:rPr>
              <a:t>do uso de </a:t>
            </a:r>
            <a:r>
              <a:rPr lang="pt-PT" sz="1100" i="1" dirty="0">
                <a:latin typeface="Arial Narrow" panose="020B0606020202030204" pitchFamily="34" charset="0"/>
              </a:rPr>
              <a:t>BASALTAGEM</a:t>
            </a:r>
            <a:r>
              <a:rPr lang="pt-PT" sz="1100" dirty="0" smtClean="0">
                <a:latin typeface="Arial Narrow" panose="020B0606020202030204" pitchFamily="34" charset="0"/>
              </a:rPr>
              <a:t> </a:t>
            </a:r>
            <a:r>
              <a:rPr lang="pt-PT" sz="1100" dirty="0">
                <a:latin typeface="Arial Narrow" panose="020B0606020202030204" pitchFamily="34" charset="0"/>
              </a:rPr>
              <a:t>são caracterizados por </a:t>
            </a:r>
            <a:r>
              <a:rPr lang="pt-PT" sz="1100" dirty="0" smtClean="0">
                <a:latin typeface="Arial Narrow" panose="020B0606020202030204" pitchFamily="34" charset="0"/>
              </a:rPr>
              <a:t>Plínio, </a:t>
            </a:r>
            <a:r>
              <a:rPr lang="pt-PT" sz="1100" dirty="0">
                <a:latin typeface="Arial Narrow" panose="020B0606020202030204" pitchFamily="34" charset="0"/>
              </a:rPr>
              <a:t>naturalista </a:t>
            </a:r>
            <a:r>
              <a:rPr lang="pt-PT" sz="1100" dirty="0" smtClean="0">
                <a:latin typeface="Arial Narrow" panose="020B0606020202030204" pitchFamily="34" charset="0"/>
              </a:rPr>
              <a:t>romano, </a:t>
            </a:r>
            <a:r>
              <a:rPr lang="pt-PT" sz="1100" dirty="0">
                <a:latin typeface="Arial Narrow" panose="020B0606020202030204" pitchFamily="34" charset="0"/>
              </a:rPr>
              <a:t>(</a:t>
            </a:r>
            <a:r>
              <a:rPr lang="pt-PT" sz="1100" dirty="0" smtClean="0">
                <a:latin typeface="Arial Narrow" panose="020B0606020202030204" pitchFamily="34" charset="0"/>
              </a:rPr>
              <a:t>61-114 </a:t>
            </a:r>
            <a:r>
              <a:rPr lang="pt-PT" sz="1100" dirty="0">
                <a:latin typeface="Arial Narrow" panose="020B0606020202030204" pitchFamily="34" charset="0"/>
              </a:rPr>
              <a:t>d.C.), quando este, afirmava que o </a:t>
            </a:r>
            <a:r>
              <a:rPr lang="pt-PT" sz="1100" dirty="0" smtClean="0">
                <a:latin typeface="Arial Narrow" panose="020B0606020202030204" pitchFamily="34" charset="0"/>
              </a:rPr>
              <a:t>calcário sendo rocha </a:t>
            </a:r>
            <a:r>
              <a:rPr lang="pt-PT" sz="1100" dirty="0">
                <a:latin typeface="Arial Narrow" panose="020B0606020202030204" pitchFamily="34" charset="0"/>
              </a:rPr>
              <a:t>sedimentar que </a:t>
            </a:r>
            <a:r>
              <a:rPr lang="pt-PT" sz="1100" dirty="0" smtClean="0">
                <a:latin typeface="Arial Narrow" panose="020B0606020202030204" pitchFamily="34" charset="0"/>
              </a:rPr>
              <a:t>contém </a:t>
            </a:r>
            <a:r>
              <a:rPr lang="pt-PT" sz="1100" dirty="0">
                <a:latin typeface="Arial Narrow" panose="020B0606020202030204" pitchFamily="34" charset="0"/>
              </a:rPr>
              <a:t>minerais com quantidades acima de 30% de carbonato </a:t>
            </a:r>
            <a:r>
              <a:rPr lang="pt-PT" sz="1100" dirty="0" smtClean="0">
                <a:latin typeface="Arial Narrow" panose="020B0606020202030204" pitchFamily="34" charset="0"/>
              </a:rPr>
              <a:t>de cálcio </a:t>
            </a:r>
            <a:r>
              <a:rPr lang="pt-PT" sz="1100" dirty="0">
                <a:latin typeface="Arial Narrow" panose="020B0606020202030204" pitchFamily="34" charset="0"/>
              </a:rPr>
              <a:t>poderia ser </a:t>
            </a:r>
            <a:r>
              <a:rPr lang="pt-PT" sz="1100" dirty="0" smtClean="0">
                <a:latin typeface="Arial Narrow" panose="020B0606020202030204" pitchFamily="34" charset="0"/>
              </a:rPr>
              <a:t>mesturado </a:t>
            </a:r>
            <a:r>
              <a:rPr lang="pt-PT" sz="1100" dirty="0">
                <a:latin typeface="Arial Narrow" panose="020B0606020202030204" pitchFamily="34" charset="0"/>
              </a:rPr>
              <a:t>no solo para formar uma </a:t>
            </a:r>
            <a:r>
              <a:rPr lang="pt-PT" sz="1100" dirty="0" smtClean="0">
                <a:latin typeface="Arial Narrow" panose="020B0606020202030204" pitchFamily="34" charset="0"/>
              </a:rPr>
              <a:t>camada pouco espessa, podendo assim constituir uma adubação </a:t>
            </a:r>
            <a:r>
              <a:rPr lang="pt-PT" sz="1100" dirty="0">
                <a:latin typeface="Arial Narrow" panose="020B0606020202030204" pitchFamily="34" charset="0"/>
              </a:rPr>
              <a:t>suficiente para culturas </a:t>
            </a:r>
            <a:r>
              <a:rPr lang="pt-PT" sz="1100" dirty="0" smtClean="0">
                <a:latin typeface="Arial Narrow" panose="020B0606020202030204" pitchFamily="34" charset="0"/>
              </a:rPr>
              <a:t>agrícolas.</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Outros eminentes especialistas da época, como o Columelo, reconhecia </a:t>
            </a:r>
            <a:r>
              <a:rPr lang="pt-PT" sz="1100" dirty="0">
                <a:latin typeface="Arial Narrow" panose="020B0606020202030204" pitchFamily="34" charset="0"/>
              </a:rPr>
              <a:t>que a utilização de calcários ou </a:t>
            </a:r>
            <a:br>
              <a:rPr lang="pt-PT" sz="1100" dirty="0">
                <a:latin typeface="Arial Narrow" panose="020B0606020202030204" pitchFamily="34" charset="0"/>
              </a:rPr>
            </a:br>
            <a:r>
              <a:rPr lang="pt-PT" sz="1100" dirty="0">
                <a:latin typeface="Arial Narrow" panose="020B0606020202030204" pitchFamily="34" charset="0"/>
              </a:rPr>
              <a:t>cinzas, poderiam </a:t>
            </a:r>
            <a:r>
              <a:rPr lang="pt-PT" sz="1100" dirty="0" smtClean="0">
                <a:latin typeface="Arial Narrow" panose="020B0606020202030204" pitchFamily="34" charset="0"/>
              </a:rPr>
              <a:t>contribuir para reduzir os </a:t>
            </a:r>
            <a:r>
              <a:rPr lang="pt-PT" sz="1100" dirty="0">
                <a:latin typeface="Arial Narrow" panose="020B0606020202030204" pitchFamily="34" charset="0"/>
              </a:rPr>
              <a:t>níveis de acidez </a:t>
            </a:r>
            <a:r>
              <a:rPr lang="pt-PT" sz="1100" dirty="0" smtClean="0">
                <a:latin typeface="Arial Narrow" panose="020B0606020202030204" pitchFamily="34" charset="0"/>
              </a:rPr>
              <a:t>nos solos.</a:t>
            </a:r>
          </a:p>
          <a:p>
            <a:pPr algn="just">
              <a:lnSpc>
                <a:spcPts val="1100"/>
              </a:lnSpc>
            </a:pPr>
            <a:r>
              <a:rPr lang="pt-PT" sz="1100" dirty="0" smtClean="0">
                <a:latin typeface="Arial Narrow" panose="020B0606020202030204" pitchFamily="34" charset="0"/>
              </a:rPr>
              <a:t> </a:t>
            </a:r>
            <a:r>
              <a:rPr lang="pt-PT" sz="1100" dirty="0">
                <a:latin typeface="Arial Narrow" panose="020B0606020202030204" pitchFamily="34" charset="0"/>
              </a:rPr>
              <a:t/>
            </a:r>
            <a:br>
              <a:rPr lang="pt-PT" sz="1100" dirty="0">
                <a:latin typeface="Arial Narrow" panose="020B0606020202030204" pitchFamily="34" charset="0"/>
              </a:rPr>
            </a:br>
            <a:r>
              <a:rPr lang="pt-PT" sz="1100" dirty="0" smtClean="0">
                <a:latin typeface="Arial Narrow" panose="020B0606020202030204" pitchFamily="34" charset="0"/>
              </a:rPr>
              <a:t>Experiências com base na aplicação de gesso na plantação agrícola, no </a:t>
            </a:r>
            <a:r>
              <a:rPr lang="pt-PT" sz="1100" dirty="0">
                <a:latin typeface="Arial Narrow" panose="020B0606020202030204" pitchFamily="34" charset="0"/>
              </a:rPr>
              <a:t>século XVIII, </a:t>
            </a:r>
            <a:r>
              <a:rPr lang="pt-PT" sz="1100" dirty="0" smtClean="0">
                <a:latin typeface="Arial Narrow" panose="020B0606020202030204" pitchFamily="34" charset="0"/>
              </a:rPr>
              <a:t>realizado pelo Benjamin </a:t>
            </a:r>
            <a:r>
              <a:rPr lang="pt-PT" sz="1100" dirty="0">
                <a:latin typeface="Arial Narrow" panose="020B0606020202030204" pitchFamily="34" charset="0"/>
              </a:rPr>
              <a:t>Franklin</a:t>
            </a:r>
            <a:r>
              <a:rPr lang="pt-PT" sz="1100" dirty="0" smtClean="0">
                <a:latin typeface="Arial Narrow" panose="020B0606020202030204" pitchFamily="34" charset="0"/>
              </a:rPr>
              <a:t>, levou a observar o crescimento e desenvolvimento de pastagens em resultado dessa aplicação do gesso.</a:t>
            </a:r>
          </a:p>
          <a:p>
            <a:pPr algn="just">
              <a:lnSpc>
                <a:spcPts val="1100"/>
              </a:lnSpc>
            </a:pPr>
            <a:endParaRPr lang="pt-PT" sz="1100" dirty="0" smtClean="0">
              <a:latin typeface="Arial Narrow" panose="020B0606020202030204" pitchFamily="34" charset="0"/>
            </a:endParaRPr>
          </a:p>
          <a:p>
            <a:pPr algn="just">
              <a:lnSpc>
                <a:spcPts val="1100"/>
              </a:lnSpc>
            </a:pPr>
            <a:r>
              <a:rPr lang="pt-PT" sz="1100" dirty="0" smtClean="0">
                <a:latin typeface="Arial Narrow" panose="020B0606020202030204" pitchFamily="34" charset="0"/>
              </a:rPr>
              <a:t>Relevantes trabalhos foram desenvolvidos, no </a:t>
            </a:r>
            <a:r>
              <a:rPr lang="pt-PT" sz="1100" dirty="0">
                <a:latin typeface="Arial Narrow" panose="020B0606020202030204" pitchFamily="34" charset="0"/>
              </a:rPr>
              <a:t>século XIX, </a:t>
            </a:r>
            <a:r>
              <a:rPr lang="pt-PT" sz="1100" dirty="0" smtClean="0">
                <a:latin typeface="Arial Narrow" panose="020B0606020202030204" pitchFamily="34" charset="0"/>
              </a:rPr>
              <a:t>através de práticas agrícolas</a:t>
            </a:r>
            <a:r>
              <a:rPr lang="pt-PT" sz="1100" dirty="0">
                <a:latin typeface="Arial Narrow" panose="020B0606020202030204" pitchFamily="34" charset="0"/>
              </a:rPr>
              <a:t>, </a:t>
            </a:r>
            <a:br>
              <a:rPr lang="pt-PT" sz="1100" dirty="0">
                <a:latin typeface="Arial Narrow" panose="020B0606020202030204" pitchFamily="34" charset="0"/>
              </a:rPr>
            </a:br>
            <a:r>
              <a:rPr lang="pt-PT" sz="1100" dirty="0" smtClean="0">
                <a:latin typeface="Arial Narrow" panose="020B0606020202030204" pitchFamily="34" charset="0"/>
              </a:rPr>
              <a:t>tendo-se registado grandes influências no </a:t>
            </a:r>
            <a:r>
              <a:rPr lang="pt-PT" sz="1100" dirty="0">
                <a:latin typeface="Arial Narrow" panose="020B0606020202030204" pitchFamily="34" charset="0"/>
              </a:rPr>
              <a:t>estudo da utilização de </a:t>
            </a:r>
            <a:r>
              <a:rPr lang="pt-PT" sz="1100" i="1" dirty="0" smtClean="0">
                <a:latin typeface="Arial Narrow" panose="020B0606020202030204" pitchFamily="34" charset="0"/>
              </a:rPr>
              <a:t>BASALTAGEM</a:t>
            </a:r>
            <a:r>
              <a:rPr lang="pt-PT" sz="1100" dirty="0" smtClean="0">
                <a:latin typeface="Arial Narrow" panose="020B0606020202030204" pitchFamily="34" charset="0"/>
              </a:rPr>
              <a:t>, nomeadaamente é de destacar a obra intitulada «</a:t>
            </a:r>
            <a:r>
              <a:rPr lang="pt-PT" sz="1100" dirty="0">
                <a:latin typeface="Arial Narrow" panose="020B0606020202030204" pitchFamily="34" charset="0"/>
              </a:rPr>
              <a:t>Pães de </a:t>
            </a:r>
            <a:r>
              <a:rPr lang="pt-PT" sz="1100" dirty="0" smtClean="0">
                <a:latin typeface="Arial Narrow" panose="020B0606020202030204" pitchFamily="34" charset="0"/>
              </a:rPr>
              <a:t>Pedra» publicada pelo </a:t>
            </a:r>
            <a:r>
              <a:rPr lang="pt-PT" sz="1100" dirty="0">
                <a:latin typeface="Arial Narrow" panose="020B0606020202030204" pitchFamily="34" charset="0"/>
              </a:rPr>
              <a:t>Julius </a:t>
            </a:r>
            <a:r>
              <a:rPr lang="pt-PT" sz="1100" dirty="0" smtClean="0">
                <a:latin typeface="Arial Narrow" panose="020B0606020202030204" pitchFamily="34" charset="0"/>
              </a:rPr>
              <a:t>Hensel, cientista alemão e considerado o pai da agroquímica, no </a:t>
            </a:r>
            <a:r>
              <a:rPr lang="pt-PT" sz="1100" dirty="0">
                <a:latin typeface="Arial Narrow" panose="020B0606020202030204" pitchFamily="34" charset="0"/>
              </a:rPr>
              <a:t>ano de </a:t>
            </a:r>
            <a:r>
              <a:rPr lang="pt-PT" sz="1100" dirty="0" smtClean="0">
                <a:latin typeface="Arial Narrow" panose="020B0606020202030204" pitchFamily="34" charset="0"/>
              </a:rPr>
              <a:t>1898, </a:t>
            </a:r>
            <a:r>
              <a:rPr lang="pt-PT" sz="1100" dirty="0">
                <a:latin typeface="Arial Narrow" panose="020B0606020202030204" pitchFamily="34" charset="0"/>
              </a:rPr>
              <a:t>em Leipzig</a:t>
            </a:r>
            <a:r>
              <a:rPr lang="pt-PT" sz="1100" dirty="0" smtClean="0">
                <a:latin typeface="Arial Narrow" panose="020B0606020202030204" pitchFamily="34" charset="0"/>
              </a:rPr>
              <a:t>, Alemanha, na qual é tratada a importância do potencial da </a:t>
            </a:r>
            <a:r>
              <a:rPr lang="pt-PT" sz="1100" dirty="0">
                <a:latin typeface="Arial Narrow" panose="020B0606020202030204" pitchFamily="34" charset="0"/>
              </a:rPr>
              <a:t>fertilização do solo </a:t>
            </a:r>
            <a:r>
              <a:rPr lang="pt-PT" sz="1100" dirty="0" smtClean="0">
                <a:latin typeface="Arial Narrow" panose="020B0606020202030204" pitchFamily="34" charset="0"/>
              </a:rPr>
              <a:t>agrícola com </a:t>
            </a:r>
            <a:r>
              <a:rPr lang="pt-PT" sz="1100" dirty="0">
                <a:latin typeface="Arial Narrow" panose="020B0606020202030204" pitchFamily="34" charset="0"/>
              </a:rPr>
              <a:t>pós de rochas, </a:t>
            </a:r>
            <a:r>
              <a:rPr lang="pt-PT" sz="1100" dirty="0" smtClean="0">
                <a:latin typeface="Arial Narrow" panose="020B0606020202030204" pitchFamily="34" charset="0"/>
              </a:rPr>
              <a:t>«Tranformando pedras </a:t>
            </a:r>
            <a:r>
              <a:rPr lang="pt-PT" sz="1100" dirty="0">
                <a:latin typeface="Arial Narrow" panose="020B0606020202030204" pitchFamily="34" charset="0"/>
              </a:rPr>
              <a:t>em </a:t>
            </a:r>
            <a:r>
              <a:rPr lang="pt-PT" sz="1100" dirty="0" smtClean="0">
                <a:latin typeface="Arial Narrow" panose="020B0606020202030204" pitchFamily="34" charset="0"/>
              </a:rPr>
              <a:t>alimentos».</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A tecnologia de utilização de </a:t>
            </a:r>
            <a:r>
              <a:rPr lang="pt-PT" sz="1100" i="1" dirty="0" smtClean="0">
                <a:latin typeface="Arial Narrow" panose="020B0606020202030204" pitchFamily="34" charset="0"/>
              </a:rPr>
              <a:t>BASALTAGEM</a:t>
            </a:r>
            <a:r>
              <a:rPr lang="pt-PT" sz="1100" dirty="0" smtClean="0">
                <a:latin typeface="Arial Narrow" panose="020B0606020202030204" pitchFamily="34" charset="0"/>
              </a:rPr>
              <a:t> (Rochagem no Brasil) </a:t>
            </a:r>
            <a:r>
              <a:rPr lang="pt-PT" sz="1100" dirty="0">
                <a:latin typeface="Arial Narrow" panose="020B0606020202030204" pitchFamily="34" charset="0"/>
              </a:rPr>
              <a:t>como fonte de adubação </a:t>
            </a:r>
            <a:r>
              <a:rPr lang="pt-PT" sz="1100" dirty="0" smtClean="0">
                <a:latin typeface="Arial Narrow" panose="020B0606020202030204" pitchFamily="34" charset="0"/>
              </a:rPr>
              <a:t>de terras agrícola no </a:t>
            </a:r>
            <a:r>
              <a:rPr lang="pt-PT" sz="1100" dirty="0">
                <a:latin typeface="Arial Narrow" panose="020B0606020202030204" pitchFamily="34" charset="0"/>
              </a:rPr>
              <a:t>Brasil, foi </a:t>
            </a:r>
            <a:r>
              <a:rPr lang="pt-PT" sz="1100" dirty="0" smtClean="0">
                <a:latin typeface="Arial Narrow" panose="020B0606020202030204" pitchFamily="34" charset="0"/>
              </a:rPr>
              <a:t>introduzida na </a:t>
            </a:r>
            <a:r>
              <a:rPr lang="pt-PT" sz="1100" dirty="0">
                <a:latin typeface="Arial Narrow" panose="020B0606020202030204" pitchFamily="34" charset="0"/>
              </a:rPr>
              <a:t>década de </a:t>
            </a:r>
            <a:r>
              <a:rPr lang="pt-PT" sz="1100" dirty="0" smtClean="0">
                <a:latin typeface="Arial Narrow" panose="020B0606020202030204" pitchFamily="34" charset="0"/>
              </a:rPr>
              <a:t>1950, </a:t>
            </a:r>
            <a:r>
              <a:rPr lang="pt-PT" sz="1100" dirty="0">
                <a:latin typeface="Arial Narrow" panose="020B0606020202030204" pitchFamily="34" charset="0"/>
              </a:rPr>
              <a:t>no </a:t>
            </a:r>
            <a:r>
              <a:rPr lang="pt-PT" sz="1100" dirty="0" smtClean="0">
                <a:latin typeface="Arial Narrow" panose="020B0606020202030204" pitchFamily="34" charset="0"/>
              </a:rPr>
              <a:t>Estado </a:t>
            </a:r>
            <a:r>
              <a:rPr lang="pt-PT" sz="1100" dirty="0">
                <a:latin typeface="Arial Narrow" panose="020B0606020202030204" pitchFamily="34" charset="0"/>
              </a:rPr>
              <a:t>de Minas </a:t>
            </a:r>
            <a:r>
              <a:rPr lang="pt-PT" sz="1100" dirty="0" smtClean="0">
                <a:latin typeface="Arial Narrow" panose="020B0606020202030204" pitchFamily="34" charset="0"/>
              </a:rPr>
              <a:t>Gerais, por intermédio de dois investigadores </a:t>
            </a:r>
            <a:r>
              <a:rPr lang="pt-PT" sz="1100" dirty="0">
                <a:latin typeface="Arial Narrow" panose="020B0606020202030204" pitchFamily="34" charset="0"/>
              </a:rPr>
              <a:t>Josué Guimarães </a:t>
            </a:r>
            <a:r>
              <a:rPr lang="pt-PT" sz="1100" dirty="0" smtClean="0">
                <a:latin typeface="Arial Narrow" panose="020B0606020202030204" pitchFamily="34" charset="0"/>
              </a:rPr>
              <a:t>e </a:t>
            </a:r>
            <a:r>
              <a:rPr lang="pt-PT" sz="1100" dirty="0">
                <a:latin typeface="Arial Narrow" panose="020B0606020202030204" pitchFamily="34" charset="0"/>
              </a:rPr>
              <a:t>Vlademir </a:t>
            </a:r>
            <a:r>
              <a:rPr lang="pt-PT" sz="1100" dirty="0" smtClean="0">
                <a:latin typeface="Arial Narrow" panose="020B0606020202030204" pitchFamily="34" charset="0"/>
              </a:rPr>
              <a:t>Ilchenjo. </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O Professor </a:t>
            </a:r>
            <a:r>
              <a:rPr lang="pt-PT" sz="1100" dirty="0">
                <a:latin typeface="Arial Narrow" panose="020B0606020202030204" pitchFamily="34" charset="0"/>
              </a:rPr>
              <a:t>e </a:t>
            </a:r>
            <a:r>
              <a:rPr lang="pt-PT" sz="1100" dirty="0" smtClean="0">
                <a:latin typeface="Arial Narrow" panose="020B0606020202030204" pitchFamily="34" charset="0"/>
              </a:rPr>
              <a:t>investigador </a:t>
            </a:r>
            <a:r>
              <a:rPr lang="pt-PT" sz="1100" dirty="0">
                <a:latin typeface="Arial Narrow" panose="020B0606020202030204" pitchFamily="34" charset="0"/>
              </a:rPr>
              <a:t>Othon Leonardos da </a:t>
            </a:r>
            <a:r>
              <a:rPr lang="pt-PT" sz="1100" dirty="0" smtClean="0">
                <a:latin typeface="Arial Narrow" panose="020B0606020202030204" pitchFamily="34" charset="0"/>
              </a:rPr>
              <a:t>Univesidade </a:t>
            </a:r>
            <a:r>
              <a:rPr lang="pt-PT" sz="1100" dirty="0">
                <a:latin typeface="Arial Narrow" panose="020B0606020202030204" pitchFamily="34" charset="0"/>
              </a:rPr>
              <a:t>de Brasília, desenvolveu </a:t>
            </a:r>
            <a:r>
              <a:rPr lang="pt-PT" sz="1100" dirty="0" smtClean="0">
                <a:latin typeface="Arial Narrow" panose="020B0606020202030204" pitchFamily="34" charset="0"/>
              </a:rPr>
              <a:t>diversos trabalhos de investigação neste domínio tendo </a:t>
            </a:r>
            <a:r>
              <a:rPr lang="pt-PT" sz="1100" dirty="0">
                <a:latin typeface="Arial Narrow" panose="020B0606020202030204" pitchFamily="34" charset="0"/>
              </a:rPr>
              <a:t>como principal </a:t>
            </a:r>
            <a:r>
              <a:rPr lang="pt-PT" sz="1100" dirty="0" smtClean="0">
                <a:latin typeface="Arial Narrow" panose="020B0606020202030204" pitchFamily="34" charset="0"/>
              </a:rPr>
              <a:t>enfoque a testagem de diferentes </a:t>
            </a:r>
            <a:r>
              <a:rPr lang="pt-PT" sz="1100" dirty="0">
                <a:latin typeface="Arial Narrow" panose="020B0606020202030204" pitchFamily="34" charset="0"/>
              </a:rPr>
              <a:t>tipos de rochas brasileiras, dando aos aspectos geoquímicos e </a:t>
            </a:r>
            <a:r>
              <a:rPr lang="pt-PT" sz="1100" dirty="0" smtClean="0">
                <a:latin typeface="Arial Narrow" panose="020B0606020202030204" pitchFamily="34" charset="0"/>
              </a:rPr>
              <a:t>agronómicos </a:t>
            </a:r>
            <a:r>
              <a:rPr lang="pt-PT" sz="1100" dirty="0">
                <a:latin typeface="Arial Narrow" panose="020B0606020202030204" pitchFamily="34" charset="0"/>
              </a:rPr>
              <a:t>um </a:t>
            </a:r>
            <a:r>
              <a:rPr lang="pt-PT" sz="1100" dirty="0" smtClean="0">
                <a:latin typeface="Arial Narrow" panose="020B0606020202030204" pitchFamily="34" charset="0"/>
              </a:rPr>
              <a:t>cunho marcadamente </a:t>
            </a:r>
            <a:r>
              <a:rPr lang="pt-PT" sz="1100" dirty="0">
                <a:latin typeface="Arial Narrow" panose="020B0606020202030204" pitchFamily="34" charset="0"/>
              </a:rPr>
              <a:t>social e ambiental à </a:t>
            </a:r>
            <a:r>
              <a:rPr lang="pt-PT" sz="1100" dirty="0" smtClean="0">
                <a:latin typeface="Arial Narrow" panose="020B0606020202030204" pitchFamily="34" charset="0"/>
              </a:rPr>
              <a:t>investigação, sendo actualmente o Prof Emérito </a:t>
            </a:r>
            <a:r>
              <a:rPr lang="pt-PT" sz="1100" dirty="0">
                <a:latin typeface="Arial Narrow" panose="020B0606020202030204" pitchFamily="34" charset="0"/>
              </a:rPr>
              <a:t>Othon </a:t>
            </a:r>
            <a:r>
              <a:rPr lang="pt-PT" sz="1100" dirty="0" smtClean="0">
                <a:latin typeface="Arial Narrow" panose="020B0606020202030204" pitchFamily="34" charset="0"/>
              </a:rPr>
              <a:t>Leonardos, um dos mais notáveis e prestigiado investigador no Brasil e a nível internacional no domínio de Rochagem / Basaltagem.</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Actuamente a prática de utilização de pó de rocha para a fertilização de solos agrícolas, com as suas múltimas vantagens, é já uma realidade em várias países, nomeadamente no Brasil, nos Estados Unidos da´América, no Canadá e em África experiências bem sucedidas foram já realizadas benefeciando inúmeras culturas.</a:t>
            </a:r>
          </a:p>
          <a:p>
            <a:pPr algn="just">
              <a:lnSpc>
                <a:spcPts val="1100"/>
              </a:lnSpc>
            </a:pPr>
            <a:endParaRPr lang="pt-PT" sz="1100" dirty="0" smtClean="0">
              <a:latin typeface="Arial Narrow" panose="020B0606020202030204" pitchFamily="34" charset="0"/>
            </a:endParaRPr>
          </a:p>
          <a:p>
            <a:pPr algn="just">
              <a:lnSpc>
                <a:spcPts val="1100"/>
              </a:lnSpc>
            </a:pPr>
            <a:r>
              <a:rPr lang="pt-PT" sz="1100" dirty="0" smtClean="0">
                <a:latin typeface="Arial Narrow" panose="020B0606020202030204" pitchFamily="34" charset="0"/>
              </a:rPr>
              <a:t>Resultados concretos e em plena expansão, de entre outras, abramgem as seguintes produções:</a:t>
            </a:r>
            <a:endParaRPr lang="pt-PT" sz="1100" dirty="0">
              <a:latin typeface="Arial Narrow" panose="020B0606020202030204" pitchFamily="34" charset="0"/>
            </a:endParaRPr>
          </a:p>
          <a:p>
            <a:pPr lvl="1" algn="just">
              <a:lnSpc>
                <a:spcPts val="1100"/>
              </a:lnSpc>
            </a:pPr>
            <a:r>
              <a:rPr lang="pt-PT" sz="1100" b="1" dirty="0">
                <a:latin typeface="Arial Narrow" panose="020B0606020202030204" pitchFamily="34" charset="0"/>
                <a:sym typeface="+mn-ea"/>
              </a:rPr>
              <a:t>» </a:t>
            </a:r>
            <a:r>
              <a:rPr lang="pt-PT" sz="1100" dirty="0" smtClean="0">
                <a:latin typeface="Arial Narrow" panose="020B0606020202030204" pitchFamily="34" charset="0"/>
              </a:rPr>
              <a:t>produção </a:t>
            </a:r>
            <a:r>
              <a:rPr lang="pt-PT" sz="1100" dirty="0">
                <a:latin typeface="Arial Narrow" panose="020B0606020202030204" pitchFamily="34" charset="0"/>
              </a:rPr>
              <a:t>de </a:t>
            </a:r>
            <a:r>
              <a:rPr lang="pt-PT" sz="1100" dirty="0" smtClean="0">
                <a:latin typeface="Arial Narrow" panose="020B0606020202030204" pitchFamily="34" charset="0"/>
              </a:rPr>
              <a:t>milho;</a:t>
            </a:r>
          </a:p>
          <a:p>
            <a:pPr lvl="1" algn="just">
              <a:lnSpc>
                <a:spcPts val="1100"/>
              </a:lnSpc>
            </a:pPr>
            <a:r>
              <a:rPr lang="pt-PT" sz="1100" b="1" dirty="0">
                <a:latin typeface="Arial Narrow" panose="020B0606020202030204" pitchFamily="34" charset="0"/>
                <a:sym typeface="+mn-ea"/>
              </a:rPr>
              <a:t>» </a:t>
            </a:r>
            <a:r>
              <a:rPr lang="pt-PT" sz="1100" dirty="0" smtClean="0">
                <a:latin typeface="Arial Narrow" panose="020B0606020202030204" pitchFamily="34" charset="0"/>
              </a:rPr>
              <a:t>produção </a:t>
            </a:r>
            <a:r>
              <a:rPr lang="pt-PT" sz="1100" dirty="0">
                <a:latin typeface="Arial Narrow" panose="020B0606020202030204" pitchFamily="34" charset="0"/>
              </a:rPr>
              <a:t>de </a:t>
            </a:r>
            <a:r>
              <a:rPr lang="pt-PT" sz="1100" dirty="0" smtClean="0">
                <a:latin typeface="Arial Narrow" panose="020B0606020202030204" pitchFamily="34" charset="0"/>
              </a:rPr>
              <a:t>soja;</a:t>
            </a:r>
          </a:p>
          <a:p>
            <a:pPr lvl="1" algn="just">
              <a:lnSpc>
                <a:spcPts val="1100"/>
              </a:lnSpc>
            </a:pPr>
            <a:r>
              <a:rPr lang="pt-PT" sz="1100" b="1" dirty="0">
                <a:latin typeface="Arial Narrow" panose="020B0606020202030204" pitchFamily="34" charset="0"/>
                <a:sym typeface="+mn-ea"/>
              </a:rPr>
              <a:t>» </a:t>
            </a:r>
            <a:r>
              <a:rPr lang="pt-PT" sz="1100" dirty="0" smtClean="0">
                <a:latin typeface="Arial Narrow" panose="020B0606020202030204" pitchFamily="34" charset="0"/>
              </a:rPr>
              <a:t>produção do arroz;</a:t>
            </a:r>
          </a:p>
          <a:p>
            <a:pPr lvl="1" algn="just">
              <a:lnSpc>
                <a:spcPts val="1100"/>
              </a:lnSpc>
            </a:pPr>
            <a:r>
              <a:rPr lang="pt-PT" sz="1100" b="1" dirty="0">
                <a:latin typeface="Arial Narrow" panose="020B0606020202030204" pitchFamily="34" charset="0"/>
                <a:sym typeface="+mn-ea"/>
              </a:rPr>
              <a:t>» </a:t>
            </a:r>
            <a:r>
              <a:rPr lang="pt-PT" sz="1100" dirty="0" smtClean="0">
                <a:latin typeface="Arial Narrow" panose="020B0606020202030204" pitchFamily="34" charset="0"/>
              </a:rPr>
              <a:t>produção de mandioca;</a:t>
            </a:r>
          </a:p>
          <a:p>
            <a:pPr lvl="1" algn="just">
              <a:lnSpc>
                <a:spcPts val="1100"/>
              </a:lnSpc>
            </a:pPr>
            <a:r>
              <a:rPr lang="pt-PT" sz="1100" b="1" dirty="0">
                <a:latin typeface="Arial Narrow" panose="020B0606020202030204" pitchFamily="34" charset="0"/>
                <a:sym typeface="+mn-ea"/>
              </a:rPr>
              <a:t>» </a:t>
            </a:r>
            <a:r>
              <a:rPr lang="pt-PT" sz="1100" dirty="0" smtClean="0">
                <a:latin typeface="Arial Narrow" panose="020B0606020202030204" pitchFamily="34" charset="0"/>
              </a:rPr>
              <a:t>produção de cana-de-açúca;</a:t>
            </a:r>
          </a:p>
          <a:p>
            <a:pPr lvl="1" algn="just">
              <a:lnSpc>
                <a:spcPts val="1100"/>
              </a:lnSpc>
            </a:pPr>
            <a:r>
              <a:rPr lang="pt-PT" sz="1100" b="1" dirty="0">
                <a:latin typeface="Arial Narrow" panose="020B0606020202030204" pitchFamily="34" charset="0"/>
                <a:sym typeface="+mn-ea"/>
              </a:rPr>
              <a:t>» </a:t>
            </a:r>
            <a:r>
              <a:rPr lang="pt-PT" sz="1100" dirty="0" smtClean="0">
                <a:latin typeface="Arial Narrow" panose="020B0606020202030204" pitchFamily="34" charset="0"/>
              </a:rPr>
              <a:t>produção de feijão;</a:t>
            </a:r>
          </a:p>
          <a:p>
            <a:pPr lvl="1" algn="just">
              <a:lnSpc>
                <a:spcPts val="1100"/>
              </a:lnSpc>
            </a:pPr>
            <a:r>
              <a:rPr lang="pt-PT" sz="1100" b="1" dirty="0">
                <a:latin typeface="Arial Narrow" panose="020B0606020202030204" pitchFamily="34" charset="0"/>
                <a:sym typeface="+mn-ea"/>
              </a:rPr>
              <a:t>» </a:t>
            </a:r>
            <a:r>
              <a:rPr lang="pt-PT" sz="1100" dirty="0" smtClean="0">
                <a:latin typeface="Arial Narrow" panose="020B0606020202030204" pitchFamily="34" charset="0"/>
              </a:rPr>
              <a:t>produção de soja; e</a:t>
            </a:r>
          </a:p>
          <a:p>
            <a:pPr lvl="1" algn="just">
              <a:lnSpc>
                <a:spcPts val="1100"/>
              </a:lnSpc>
            </a:pPr>
            <a:r>
              <a:rPr lang="pt-PT" sz="1100" b="1" dirty="0">
                <a:latin typeface="Arial Narrow" panose="020B0606020202030204" pitchFamily="34" charset="0"/>
                <a:sym typeface="+mn-ea"/>
              </a:rPr>
              <a:t>» </a:t>
            </a:r>
            <a:r>
              <a:rPr lang="pt-PT" sz="1100" dirty="0" smtClean="0">
                <a:latin typeface="Arial Narrow" panose="020B0606020202030204" pitchFamily="34" charset="0"/>
              </a:rPr>
              <a:t>outras culturas.</a:t>
            </a:r>
            <a:endParaRPr lang="pt-PT" sz="1100" dirty="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endParaRPr lang="pt-PT" sz="1100" dirty="0" smtClean="0"/>
          </a:p>
        </p:txBody>
      </p:sp>
      <p:sp>
        <p:nvSpPr>
          <p:cNvPr id="6" name="Rounded Rectangle 5"/>
          <p:cNvSpPr/>
          <p:nvPr/>
        </p:nvSpPr>
        <p:spPr>
          <a:xfrm>
            <a:off x="3344369" y="7936340"/>
            <a:ext cx="418254" cy="5069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5" name="Rounded Rectangle 34"/>
          <p:cNvSpPr/>
          <p:nvPr/>
        </p:nvSpPr>
        <p:spPr>
          <a:xfrm>
            <a:off x="4914751" y="7723237"/>
            <a:ext cx="418254" cy="5069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7" name="Picture 5" descr="C:\Users\Teresa\Documents\Downloads\bcim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5812" y="8215023"/>
            <a:ext cx="1124339" cy="32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999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 name="Right Triangle 26"/>
          <p:cNvSpPr/>
          <p:nvPr/>
        </p:nvSpPr>
        <p:spPr>
          <a:xfrm flipH="1">
            <a:off x="1" y="4554885"/>
            <a:ext cx="6661150" cy="4266853"/>
          </a:xfrm>
          <a:prstGeom prst="rtTriangle">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2"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48" y="124297"/>
            <a:ext cx="2455739" cy="536735"/>
          </a:xfrm>
          <a:prstGeom prst="rect">
            <a:avLst/>
          </a:prstGeom>
        </p:spPr>
      </p:pic>
      <p:sp>
        <p:nvSpPr>
          <p:cNvPr id="28" name="TextBox 27"/>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9"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15</a:t>
            </a:fld>
            <a:endParaRPr lang="fr-FR" altLang="pt-PT" sz="800" b="1" i="1" u="sng" dirty="0" smtClean="0">
              <a:solidFill>
                <a:srgbClr val="00B4B2"/>
              </a:solidFill>
            </a:endParaRPr>
          </a:p>
        </p:txBody>
      </p:sp>
      <p:sp>
        <p:nvSpPr>
          <p:cNvPr id="30" name="TextBox 29"/>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3250" y="6157729"/>
            <a:ext cx="1822553" cy="198103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4369" y="6859141"/>
            <a:ext cx="1502954" cy="163617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2450" y="7305365"/>
            <a:ext cx="1362536" cy="1487435"/>
          </a:xfrm>
          <a:prstGeom prst="rect">
            <a:avLst/>
          </a:prstGeom>
        </p:spPr>
      </p:pic>
      <p:sp>
        <p:nvSpPr>
          <p:cNvPr id="108" name="TextBox 107"/>
          <p:cNvSpPr txBox="1"/>
          <p:nvPr/>
        </p:nvSpPr>
        <p:spPr>
          <a:xfrm>
            <a:off x="306239" y="689313"/>
            <a:ext cx="6120680" cy="12246942"/>
          </a:xfrm>
          <a:prstGeom prst="rect">
            <a:avLst/>
          </a:prstGeom>
          <a:noFill/>
        </p:spPr>
        <p:txBody>
          <a:bodyPr wrap="square" rtlCol="0">
            <a:spAutoFit/>
          </a:bodyPr>
          <a:lstStyle/>
          <a:p>
            <a:r>
              <a:rPr lang="pt-PT" sz="1200" dirty="0" smtClean="0">
                <a:solidFill>
                  <a:schemeClr val="accent5">
                    <a:lumMod val="75000"/>
                  </a:schemeClr>
                </a:solidFill>
                <a:latin typeface="Arial Narrow" panose="020B0606020202030204" pitchFamily="34" charset="0"/>
              </a:rPr>
              <a:t>TERMOS DE REFERÊNCIA DO BASALT CONFERENCE</a:t>
            </a:r>
          </a:p>
          <a:p>
            <a:r>
              <a:rPr lang="pt-PT" sz="1100" i="1" dirty="0" smtClean="0">
                <a:solidFill>
                  <a:schemeClr val="accent5">
                    <a:lumMod val="75000"/>
                  </a:schemeClr>
                </a:solidFill>
                <a:latin typeface="Arial Narrow" panose="020B0606020202030204" pitchFamily="34" charset="0"/>
              </a:rPr>
              <a:t>2. HISTÓRICO DE UTILIZAÇÃO DE PÓ DE ROCHA NA FERTILIZAÇÃO DE SOLOS AGRÍCOLAS</a:t>
            </a:r>
            <a:r>
              <a:rPr lang="pt-PT" sz="1200" dirty="0" smtClean="0">
                <a:solidFill>
                  <a:schemeClr val="accent5">
                    <a:lumMod val="75000"/>
                  </a:schemeClr>
                </a:solidFill>
                <a:latin typeface="Arial Narrow" panose="020B0606020202030204" pitchFamily="34" charset="0"/>
              </a:rPr>
              <a:t> </a:t>
            </a:r>
          </a:p>
          <a:p>
            <a:pPr algn="just">
              <a:lnSpc>
                <a:spcPts val="600"/>
              </a:lnSpc>
            </a:pPr>
            <a:endParaRPr lang="pt-PT" sz="1200" dirty="0" smtClean="0">
              <a:latin typeface="Arial Narrow" panose="020B0606020202030204" pitchFamily="34" charset="0"/>
            </a:endParaRPr>
          </a:p>
          <a:p>
            <a:pPr algn="just">
              <a:lnSpc>
                <a:spcPts val="1100"/>
              </a:lnSpc>
            </a:pPr>
            <a:r>
              <a:rPr lang="pt-PT" sz="1100" b="1" i="1" dirty="0" smtClean="0">
                <a:solidFill>
                  <a:schemeClr val="tx2">
                    <a:lumMod val="60000"/>
                    <a:lumOff val="40000"/>
                  </a:schemeClr>
                </a:solidFill>
                <a:latin typeface="Arial Narrow" panose="020B0606020202030204" pitchFamily="34" charset="0"/>
              </a:rPr>
              <a:t>2.1 </a:t>
            </a:r>
            <a:r>
              <a:rPr lang="pt-PT" sz="1100" dirty="0" smtClean="0"/>
              <a:t>VANTAGENS DA </a:t>
            </a:r>
            <a:r>
              <a:rPr lang="pt-PT" sz="1100" b="1" i="1" dirty="0" smtClean="0">
                <a:solidFill>
                  <a:schemeClr val="tx2">
                    <a:lumMod val="60000"/>
                    <a:lumOff val="40000"/>
                  </a:schemeClr>
                </a:solidFill>
                <a:latin typeface="Arial Narrow" panose="020B0606020202030204" pitchFamily="34" charset="0"/>
              </a:rPr>
              <a:t>BASALTAGEM </a:t>
            </a:r>
          </a:p>
          <a:p>
            <a:pPr algn="just">
              <a:lnSpc>
                <a:spcPts val="1100"/>
              </a:lnSpc>
            </a:pPr>
            <a:endParaRPr lang="pt-PT" sz="1100" dirty="0" smtClean="0">
              <a:latin typeface="Arial Narrow" panose="020B0606020202030204" pitchFamily="34" charset="0"/>
            </a:endParaRPr>
          </a:p>
          <a:p>
            <a:pPr algn="just">
              <a:lnSpc>
                <a:spcPts val="1100"/>
              </a:lnSpc>
            </a:pPr>
            <a:r>
              <a:rPr lang="pt-PT" sz="1100" dirty="0"/>
              <a:t>Smalberger [35] relatam que, cultura distintas, podem apresentar diferentes resultados </a:t>
            </a:r>
            <a:br>
              <a:rPr lang="pt-PT" sz="1100" dirty="0"/>
            </a:br>
            <a:r>
              <a:rPr lang="pt-PT" sz="1100" dirty="0"/>
              <a:t>quanto a aplicação de pó de rocha, fator esse evidenciado ao avaliarem a eficiência agronômica </a:t>
            </a:r>
            <a:br>
              <a:rPr lang="pt-PT" sz="1100" dirty="0"/>
            </a:br>
            <a:r>
              <a:rPr lang="pt-PT" sz="1100" dirty="0"/>
              <a:t>de três rochas fosfáticas provenientes da Tunísia, Mali e Togo, sobre diferentes dosagens, após </a:t>
            </a:r>
            <a:br>
              <a:rPr lang="pt-PT" sz="1100" dirty="0"/>
            </a:br>
            <a:r>
              <a:rPr lang="pt-PT" sz="1100" dirty="0"/>
              <a:t>um primeiro cultivo com trigo, canola e azevém e o segundo com trigo. </a:t>
            </a:r>
            <a:br>
              <a:rPr lang="pt-PT" sz="1100" dirty="0"/>
            </a:br>
            <a:r>
              <a:rPr lang="pt-PT" sz="1100" dirty="0"/>
              <a:t>Welter [30] relatam que o pó de basalto produz melhores mudas de camu-camu, e que, </a:t>
            </a:r>
            <a:br>
              <a:rPr lang="pt-PT" sz="1100" dirty="0"/>
            </a:br>
            <a:r>
              <a:rPr lang="pt-PT" sz="1100" dirty="0"/>
              <a:t>em doses (0 g kg-1) e a dose de 0,42 g kg-1 independente da granulometria, já em mudas </a:t>
            </a:r>
            <a:br>
              <a:rPr lang="pt-PT" sz="1100" dirty="0"/>
            </a:br>
            <a:r>
              <a:rPr lang="pt-PT" sz="1100" dirty="0"/>
              <a:t>aplicando-se 4,17 e 8,33 g kg-1 de pó de basalto com a granulometria de 0,05 mm. </a:t>
            </a:r>
            <a:endParaRPr lang="pt-PT" sz="1100" dirty="0" smtClean="0"/>
          </a:p>
          <a:p>
            <a:pPr algn="just">
              <a:lnSpc>
                <a:spcPts val="1100"/>
              </a:lnSpc>
            </a:pPr>
            <a:endParaRPr lang="pt-PT" sz="1100" dirty="0" smtClean="0">
              <a:latin typeface="Arial Narrow" panose="020B0606020202030204" pitchFamily="34" charset="0"/>
            </a:endParaRPr>
          </a:p>
          <a:p>
            <a:pPr algn="just">
              <a:lnSpc>
                <a:spcPts val="1100"/>
              </a:lnSpc>
            </a:pPr>
            <a:r>
              <a:rPr lang="pt-PT" sz="1100" dirty="0"/>
              <a:t>A adição de rocha em pó na agricultura favorece a resistência das plantas a estresses </a:t>
            </a:r>
            <a:br>
              <a:rPr lang="pt-PT" sz="1100" dirty="0"/>
            </a:br>
            <a:r>
              <a:rPr lang="pt-PT" sz="1100" dirty="0"/>
              <a:t>bióticos e abióticos melhorando seu estado nutricional (MELAMED et al., 2007). No entanto, </a:t>
            </a:r>
            <a:br>
              <a:rPr lang="pt-PT" sz="1100" dirty="0"/>
            </a:br>
            <a:r>
              <a:rPr lang="pt-PT" sz="1100" dirty="0"/>
              <a:t>a utilização desses resíduos de rocha em pó deve ocorrer no sentido de priorizar material que é </a:t>
            </a:r>
            <a:br>
              <a:rPr lang="pt-PT" sz="1100" dirty="0"/>
            </a:br>
            <a:r>
              <a:rPr lang="pt-PT" sz="1100" dirty="0"/>
              <a:t>encontrado na região e de fácil acessibilidade aos agricultores, outra vantagem do uso de é a </a:t>
            </a:r>
            <a:br>
              <a:rPr lang="pt-PT" sz="1100" dirty="0"/>
            </a:br>
            <a:r>
              <a:rPr lang="pt-PT" sz="1100" dirty="0"/>
              <a:t>liberação de nutrientes gradualmente, reduzindo as perdas por lixiviação e favorecendo a ação </a:t>
            </a:r>
            <a:br>
              <a:rPr lang="pt-PT" sz="1100" dirty="0"/>
            </a:br>
            <a:r>
              <a:rPr lang="pt-PT" sz="1100" dirty="0"/>
              <a:t>de longo prazo para fertilizar solos tropicais que são geralmente altamente lixiviados e pobres </a:t>
            </a:r>
            <a:br>
              <a:rPr lang="pt-PT" sz="1100" dirty="0"/>
            </a:br>
            <a:r>
              <a:rPr lang="pt-PT" sz="1100" dirty="0"/>
              <a:t>em nutrientes disponíveis para plantas [27]. </a:t>
            </a:r>
            <a:br>
              <a:rPr lang="pt-PT" sz="1100" dirty="0"/>
            </a:br>
            <a:r>
              <a:rPr lang="pt-PT" sz="1100" dirty="0"/>
              <a:t>Dentre algumas vantagens da utilização de pó de rocha quando compradas aos </a:t>
            </a:r>
            <a:br>
              <a:rPr lang="pt-PT" sz="1100" dirty="0"/>
            </a:br>
            <a:r>
              <a:rPr lang="pt-PT" sz="1100" dirty="0"/>
              <a:t>fertilizantes solúveis, destaca-se por ser um subproduto que é considerado ecologicamente </a:t>
            </a:r>
            <a:br>
              <a:rPr lang="pt-PT" sz="1100" dirty="0"/>
            </a:br>
            <a:r>
              <a:rPr lang="pt-PT" sz="1100" dirty="0"/>
              <a:t>correto, proporcionar maior velocidade de crescimento e sanidade das plantas, apresentar um </a:t>
            </a:r>
            <a:br>
              <a:rPr lang="pt-PT" sz="1100" dirty="0"/>
            </a:br>
            <a:r>
              <a:rPr lang="pt-PT" sz="1100" dirty="0"/>
              <a:t>custo reduzido, melhorar a fertilidade do solo, além de ser, possivelmente, um incremento para </a:t>
            </a:r>
            <a:br>
              <a:rPr lang="pt-PT" sz="1100" dirty="0"/>
            </a:br>
            <a:r>
              <a:rPr lang="pt-PT" sz="1100" dirty="0"/>
              <a:t>a produtividade [28</a:t>
            </a:r>
            <a:r>
              <a:rPr lang="pt-PT" sz="1100" dirty="0" smtClean="0"/>
              <a:t>].</a:t>
            </a:r>
          </a:p>
          <a:p>
            <a:pPr algn="just">
              <a:lnSpc>
                <a:spcPts val="1100"/>
              </a:lnSpc>
            </a:pPr>
            <a:endParaRPr lang="pt-PT" sz="1100" dirty="0">
              <a:latin typeface="Arial Narrow" panose="020B0606020202030204" pitchFamily="34" charset="0"/>
            </a:endParaRPr>
          </a:p>
          <a:p>
            <a:pPr algn="just">
              <a:lnSpc>
                <a:spcPts val="1100"/>
              </a:lnSpc>
            </a:pPr>
            <a:r>
              <a:rPr lang="pt-PT" sz="1100" dirty="0"/>
              <a:t>A granulometria é fator crucial para a disponibilidade de nutrientes oriundo de </a:t>
            </a:r>
            <a:br>
              <a:rPr lang="pt-PT" sz="1100" dirty="0"/>
            </a:br>
            <a:r>
              <a:rPr lang="pt-PT" sz="1100" dirty="0"/>
              <a:t>rochagem, quando estes são materiais mais finos (tamanho de argila e silte, ou seja, </a:t>
            </a:r>
            <a:br>
              <a:rPr lang="pt-PT" sz="1100" dirty="0"/>
            </a:br>
            <a:r>
              <a:rPr lang="pt-PT" sz="1100" dirty="0"/>
              <a:t>respectivamente, menores que 0,002 mm e entre 0,002 e 0,05 mm) acabam sendo facilmente </a:t>
            </a:r>
            <a:br>
              <a:rPr lang="pt-PT" sz="1100" dirty="0"/>
            </a:br>
            <a:r>
              <a:rPr lang="pt-PT" sz="1100" dirty="0"/>
              <a:t>disponibilizados ao solo os seus principais nutrientes em função do processo de intemperismo, </a:t>
            </a:r>
            <a:br>
              <a:rPr lang="pt-PT" sz="1100" dirty="0"/>
            </a:br>
            <a:r>
              <a:rPr lang="pt-PT" sz="1100" dirty="0"/>
              <a:t>já os materiais que possuem granulometria mais grossa, fornecem de forma prolongada e lenta </a:t>
            </a:r>
            <a:br>
              <a:rPr lang="pt-PT" sz="1100" dirty="0"/>
            </a:br>
            <a:r>
              <a:rPr lang="pt-PT" sz="1100" dirty="0"/>
              <a:t>os nutrientes, e devido ao manejo e irrigação, a oferta de macro e micronutrientes é </a:t>
            </a:r>
            <a:r>
              <a:rPr lang="pt-PT" sz="1100" dirty="0" smtClean="0"/>
              <a:t>duradoura.</a:t>
            </a:r>
          </a:p>
          <a:p>
            <a:pPr algn="just">
              <a:lnSpc>
                <a:spcPts val="1100"/>
              </a:lnSpc>
            </a:pPr>
            <a:endParaRPr lang="pt-PT" sz="1100" dirty="0"/>
          </a:p>
          <a:p>
            <a:pPr algn="just">
              <a:lnSpc>
                <a:spcPts val="1100"/>
              </a:lnSpc>
            </a:pPr>
            <a:r>
              <a:rPr lang="pt-PT" sz="1100" dirty="0"/>
              <a:t>Esse tipo de adubação é viável economicamente e ecologicamente, visto, não existir </a:t>
            </a:r>
            <a:br>
              <a:rPr lang="pt-PT" sz="1100" dirty="0"/>
            </a:br>
            <a:r>
              <a:rPr lang="pt-PT" sz="1100" dirty="0"/>
              <a:t>nenhuma aplicação de origem química no solo, pois, de forma geral, corresponde apenas a </a:t>
            </a:r>
            <a:br>
              <a:rPr lang="pt-PT" sz="1100" dirty="0"/>
            </a:br>
            <a:r>
              <a:rPr lang="pt-PT" sz="1100" dirty="0"/>
              <a:t>moagem das rochas para assim gerar o produto a ser aplicado e a eficiência deste depender </a:t>
            </a:r>
            <a:br>
              <a:rPr lang="pt-PT" sz="1100" dirty="0"/>
            </a:br>
            <a:r>
              <a:rPr lang="pt-PT" sz="1100" dirty="0"/>
              <a:t>apenas do tipo de rocha utilizado e o tamanho da partícula a ser incorporado ao solo [30]. </a:t>
            </a:r>
            <a:br>
              <a:rPr lang="pt-PT" sz="1100" dirty="0"/>
            </a:br>
            <a:r>
              <a:rPr lang="pt-PT" sz="1100" dirty="0"/>
              <a:t>Uma outra vantagem na utilização de rochagem é o fornecimento de silício, que apesar </a:t>
            </a:r>
            <a:br>
              <a:rPr lang="pt-PT" sz="1100" dirty="0"/>
            </a:br>
            <a:r>
              <a:rPr lang="pt-PT" sz="1100" dirty="0"/>
              <a:t>de não ser considerado um dos elementos pertencente ao grupo de essenciais para o crescimento </a:t>
            </a:r>
            <a:br>
              <a:rPr lang="pt-PT" sz="1100" dirty="0"/>
            </a:br>
            <a:r>
              <a:rPr lang="pt-PT" sz="1100" dirty="0"/>
              <a:t>e desenvolvimento da planta, ele é tido como benéfico, uma vez que estudos apontam que </a:t>
            </a:r>
            <a:br>
              <a:rPr lang="pt-PT" sz="1100" dirty="0"/>
            </a:br>
            <a:r>
              <a:rPr lang="pt-PT" sz="1100" dirty="0"/>
              <a:t>quando a planta está bem nutrida de sílica, a mesma apresenta um maior potencial a resistência </a:t>
            </a:r>
            <a:br>
              <a:rPr lang="pt-PT" sz="1100" dirty="0"/>
            </a:br>
            <a:r>
              <a:rPr lang="pt-PT" sz="1100" dirty="0"/>
              <a:t>ao ataque de pragas e </a:t>
            </a:r>
            <a:r>
              <a:rPr lang="pt-PT" sz="1100" dirty="0" smtClean="0"/>
              <a:t>doenças.</a:t>
            </a:r>
          </a:p>
          <a:p>
            <a:pPr algn="just">
              <a:lnSpc>
                <a:spcPts val="1100"/>
              </a:lnSpc>
            </a:pPr>
            <a:endParaRPr lang="pt-PT" sz="1100" dirty="0"/>
          </a:p>
          <a:p>
            <a:pPr algn="just">
              <a:lnSpc>
                <a:spcPts val="1100"/>
              </a:lnSpc>
            </a:pPr>
            <a:r>
              <a:rPr lang="pt-PT" sz="1100" dirty="0"/>
              <a:t>Em solos tropicais, onde fatores de solo (baixa capacidade de troca de cátions) e do </a:t>
            </a:r>
            <a:br>
              <a:rPr lang="pt-PT" sz="1100" dirty="0"/>
            </a:br>
            <a:r>
              <a:rPr lang="pt-PT" sz="1100" dirty="0"/>
              <a:t>clima (alta pluviosidade) interagem, os fertilizantes solúveis acabam sendo lixiviados </a:t>
            </a:r>
            <a:br>
              <a:rPr lang="pt-PT" sz="1100" dirty="0"/>
            </a:br>
            <a:r>
              <a:rPr lang="pt-PT" sz="1100" dirty="0"/>
              <a:t>facilmente, gerando carência ao meio, por outro lado, esse tipo de clima acaba sendo o ideal </a:t>
            </a:r>
            <a:br>
              <a:rPr lang="pt-PT" sz="1100" dirty="0"/>
            </a:br>
            <a:r>
              <a:rPr lang="pt-PT" sz="1100" dirty="0"/>
              <a:t>para a rochagem, visto que a mesma apresenta uma baixa solubilidade [3]. </a:t>
            </a:r>
            <a:br>
              <a:rPr lang="pt-PT" sz="1100" dirty="0"/>
            </a:br>
            <a:r>
              <a:rPr lang="pt-PT" sz="1100" dirty="0"/>
              <a:t>Essa liberação lenta apresenta caráter positivo devido aos efeitos residuais que podem </a:t>
            </a:r>
            <a:br>
              <a:rPr lang="pt-PT" sz="1100" dirty="0"/>
            </a:br>
            <a:r>
              <a:rPr lang="pt-PT" sz="1100" dirty="0"/>
              <a:t>ser aproveitados pelos cultivos sucessíveis, bem como a formação de minerais secundários, </a:t>
            </a:r>
            <a:br>
              <a:rPr lang="pt-PT" sz="1100" dirty="0"/>
            </a:br>
            <a:r>
              <a:rPr lang="pt-PT" sz="1100" dirty="0"/>
              <a:t>devido a elevação da CTC, resultante da redução das perdas por lixiviação dos nutrientes no </a:t>
            </a:r>
            <a:br>
              <a:rPr lang="pt-PT" sz="1100" dirty="0"/>
            </a:br>
            <a:r>
              <a:rPr lang="pt-PT" sz="1100" dirty="0"/>
              <a:t>solo </a:t>
            </a:r>
            <a:r>
              <a:rPr lang="pt-PT" sz="1100" dirty="0" smtClean="0"/>
              <a:t>.</a:t>
            </a:r>
          </a:p>
          <a:p>
            <a:pPr algn="just">
              <a:lnSpc>
                <a:spcPts val="1100"/>
              </a:lnSpc>
            </a:pPr>
            <a:endParaRPr lang="pt-PT" sz="1100" dirty="0"/>
          </a:p>
          <a:p>
            <a:pPr algn="just">
              <a:lnSpc>
                <a:spcPts val="1100"/>
              </a:lnSpc>
            </a:pPr>
            <a:r>
              <a:rPr lang="pt-PT" sz="1100" dirty="0"/>
              <a:t>Estudos apontam que alguns tipos de rochas têm a capacidade de fornecerem nutrientes </a:t>
            </a:r>
            <a:br>
              <a:rPr lang="pt-PT" sz="1100" dirty="0"/>
            </a:br>
            <a:r>
              <a:rPr lang="pt-PT" sz="1100" dirty="0"/>
              <a:t>que as plantas demandam para seu desenvolvimento por um período longo de até cinco anos, e </a:t>
            </a:r>
            <a:br>
              <a:rPr lang="pt-PT" sz="1100" dirty="0"/>
            </a:br>
            <a:r>
              <a:rPr lang="pt-PT" sz="1100" dirty="0"/>
              <a:t>como as plantas absorvem somente aquilo necessário para seu desenvolvimento, os nutrientes </a:t>
            </a:r>
            <a:br>
              <a:rPr lang="pt-PT" sz="1100" dirty="0"/>
            </a:br>
            <a:r>
              <a:rPr lang="pt-PT" sz="1100" dirty="0"/>
              <a:t>não necessários para a cultura ficam retidos na estrutura mineralógica da rocha incorporada ao </a:t>
            </a:r>
            <a:br>
              <a:rPr lang="pt-PT" sz="1100" dirty="0"/>
            </a:br>
            <a:r>
              <a:rPr lang="pt-PT" sz="1100" dirty="0"/>
              <a:t>solo, este fato, acaba por proporcionar uma reserva de nutrientes ao solo, que são </a:t>
            </a:r>
            <a:br>
              <a:rPr lang="pt-PT" sz="1100" dirty="0"/>
            </a:br>
            <a:r>
              <a:rPr lang="pt-PT" sz="1100" dirty="0"/>
              <a:t>disponibilizadas para safras subseqüentes/rotação de culturas, essa reserva nutricional é de </a:t>
            </a:r>
            <a:br>
              <a:rPr lang="pt-PT" sz="1100" dirty="0"/>
            </a:br>
            <a:r>
              <a:rPr lang="pt-PT" sz="1100" dirty="0"/>
              <a:t>grande relevância econômica e ambiental, principalmente por não causarem poluição no solo, </a:t>
            </a:r>
            <a:br>
              <a:rPr lang="pt-PT" sz="1100" dirty="0"/>
            </a:br>
            <a:r>
              <a:rPr lang="pt-PT" sz="1100" dirty="0"/>
              <a:t>água e </a:t>
            </a:r>
            <a:r>
              <a:rPr lang="pt-PT" sz="1100" dirty="0" smtClean="0"/>
              <a:t>ar.</a:t>
            </a:r>
          </a:p>
          <a:p>
            <a:pPr algn="just">
              <a:lnSpc>
                <a:spcPts val="1100"/>
              </a:lnSpc>
            </a:pPr>
            <a:endParaRPr lang="pt-PT" sz="1100" dirty="0"/>
          </a:p>
          <a:p>
            <a:pPr algn="just">
              <a:lnSpc>
                <a:spcPts val="1100"/>
              </a:lnSpc>
            </a:pPr>
            <a:r>
              <a:rPr lang="pt-PT" sz="1100" dirty="0" smtClean="0"/>
              <a:t> </a:t>
            </a:r>
          </a:p>
          <a:p>
            <a:pPr algn="just">
              <a:lnSpc>
                <a:spcPts val="1100"/>
              </a:lnSpc>
            </a:pPr>
            <a:endParaRPr lang="pt-PT" sz="1100" dirty="0">
              <a:latin typeface="Arial Narrow" panose="020B0606020202030204" pitchFamily="34" charset="0"/>
            </a:endParaRPr>
          </a:p>
          <a:p>
            <a:pPr algn="just">
              <a:lnSpc>
                <a:spcPts val="1100"/>
              </a:lnSpc>
            </a:pPr>
            <a:r>
              <a:rPr lang="pt-PT" sz="1100" dirty="0"/>
              <a:t>Interferir nas taxas de intemperismo acaba acelerando a liberação dos nutrientes </a:t>
            </a:r>
            <a:br>
              <a:rPr lang="pt-PT" sz="1100" dirty="0"/>
            </a:br>
            <a:r>
              <a:rPr lang="pt-PT" sz="1100" dirty="0"/>
              <a:t>contidos na rochagem, para isso, a diminuição das partículas de pó de rocha através do processo </a:t>
            </a:r>
            <a:br>
              <a:rPr lang="pt-PT" sz="1100" dirty="0"/>
            </a:br>
            <a:r>
              <a:rPr lang="pt-PT" sz="1100" dirty="0"/>
              <a:t>de moagem facilita a disponibilização dos nutrientes, com a redução das partículas, há </a:t>
            </a:r>
            <a:r>
              <a:rPr lang="pt-PT" sz="1100" dirty="0" smtClean="0"/>
              <a:t>um </a:t>
            </a:r>
            <a:r>
              <a:rPr lang="pt-PT" sz="1100" dirty="0"/>
              <a:t>aumento na superfície de ação dos agentes físicos, químicos e biológicos, aumentando o </a:t>
            </a:r>
            <a:br>
              <a:rPr lang="pt-PT" sz="1100" dirty="0"/>
            </a:br>
            <a:r>
              <a:rPr lang="pt-PT" sz="1100" dirty="0"/>
              <a:t>intemperismo e a solubilidade </a:t>
            </a:r>
            <a:r>
              <a:rPr lang="pt-PT" sz="1100" dirty="0" smtClean="0"/>
              <a:t>mineral. </a:t>
            </a:r>
          </a:p>
          <a:p>
            <a:pPr algn="just">
              <a:lnSpc>
                <a:spcPts val="1100"/>
              </a:lnSpc>
            </a:pPr>
            <a:endParaRPr lang="pt-PT" sz="1100" dirty="0" smtClean="0">
              <a:latin typeface="Arial Narrow" panose="020B0606020202030204" pitchFamily="34" charset="0"/>
            </a:endParaRPr>
          </a:p>
          <a:p>
            <a:pPr algn="just">
              <a:lnSpc>
                <a:spcPts val="1100"/>
              </a:lnSpc>
            </a:pPr>
            <a:r>
              <a:rPr lang="pt-PT" sz="1100" dirty="0" smtClean="0"/>
              <a:t>O </a:t>
            </a:r>
            <a:r>
              <a:rPr lang="pt-PT" sz="1100" dirty="0"/>
              <a:t>uso de rochagem como potencial fertilizante é de grande valia para o desenvolvimento </a:t>
            </a:r>
            <a:br>
              <a:rPr lang="pt-PT" sz="1100" dirty="0"/>
            </a:br>
            <a:r>
              <a:rPr lang="pt-PT" sz="1100" dirty="0"/>
              <a:t>de uma agricultura que se preocupa com a economia e o meio ambiente, uma vez feita a </a:t>
            </a:r>
            <a:br>
              <a:rPr lang="pt-PT" sz="1100" dirty="0"/>
            </a:br>
            <a:r>
              <a:rPr lang="pt-PT" sz="1100" dirty="0"/>
              <a:t>aplicação de pó de rocha em solos tropicais em especial, espera-se que a mesma, consiga </a:t>
            </a:r>
            <a:br>
              <a:rPr lang="pt-PT" sz="1100" dirty="0"/>
            </a:br>
            <a:r>
              <a:rPr lang="pt-PT" sz="1100" dirty="0"/>
              <a:t>equiparar os parâmetros de produção dos fertilizantes convencionais, esses rapidamente </a:t>
            </a:r>
            <a:br>
              <a:rPr lang="pt-PT" sz="1100" dirty="0"/>
            </a:br>
            <a:r>
              <a:rPr lang="pt-PT" sz="1100" dirty="0"/>
              <a:t>lixiviados nestes tipos de solo. </a:t>
            </a:r>
            <a:br>
              <a:rPr lang="pt-PT" sz="1100" dirty="0"/>
            </a:br>
            <a:r>
              <a:rPr lang="pt-PT" sz="1100" dirty="0"/>
              <a:t>Vale ressaltar, que a busca continua por tecnologia menos poluente ao meio ambiente, </a:t>
            </a:r>
            <a:br>
              <a:rPr lang="pt-PT" sz="1100" dirty="0"/>
            </a:br>
            <a:r>
              <a:rPr lang="pt-PT" sz="1100" dirty="0"/>
              <a:t>acaba favorecendo o ser humano de forma direta, visto que, diminui o contato com materiais </a:t>
            </a:r>
            <a:br>
              <a:rPr lang="pt-PT" sz="1100" dirty="0"/>
            </a:br>
            <a:r>
              <a:rPr lang="pt-PT" sz="1100" dirty="0"/>
              <a:t>de origem químicas</a:t>
            </a:r>
            <a:r>
              <a:rPr lang="pt-PT" sz="1100" dirty="0" smtClean="0"/>
              <a:t>.</a:t>
            </a:r>
          </a:p>
          <a:p>
            <a:pPr algn="just">
              <a:lnSpc>
                <a:spcPts val="1100"/>
              </a:lnSpc>
            </a:pPr>
            <a:endParaRPr lang="pt-PT" sz="1100" dirty="0">
              <a:latin typeface="Arial Narrow" panose="020B0606020202030204" pitchFamily="34" charset="0"/>
            </a:endParaRPr>
          </a:p>
          <a:p>
            <a:pPr algn="just">
              <a:lnSpc>
                <a:spcPts val="1100"/>
              </a:lnSpc>
            </a:pPr>
            <a:r>
              <a:rPr lang="pt-PT" sz="1100" dirty="0"/>
              <a:t>O uso de pó de rocha surge da necessidade de suprir a carência de fertilizantes para </a:t>
            </a:r>
            <a:br>
              <a:rPr lang="pt-PT" sz="1100" dirty="0"/>
            </a:br>
            <a:r>
              <a:rPr lang="pt-PT" sz="1100" dirty="0"/>
              <a:t>produtores de pequeno porte, bem como a implementação de um produto de vida útil mais </a:t>
            </a:r>
            <a:br>
              <a:rPr lang="pt-PT" sz="1100" dirty="0"/>
            </a:br>
            <a:r>
              <a:rPr lang="pt-PT" sz="1100" dirty="0"/>
              <a:t>duradora. </a:t>
            </a:r>
            <a:endParaRPr lang="pt-PT" sz="1100" dirty="0" smtClean="0"/>
          </a:p>
          <a:p>
            <a:pPr algn="just">
              <a:lnSpc>
                <a:spcPts val="1100"/>
              </a:lnSpc>
            </a:pPr>
            <a:r>
              <a:rPr lang="pt-PT" sz="1100" dirty="0"/>
              <a:t/>
            </a:r>
            <a:br>
              <a:rPr lang="pt-PT" sz="1100" dirty="0"/>
            </a:br>
            <a:r>
              <a:rPr lang="pt-PT" sz="1100" dirty="0"/>
              <a:t>Os testes com a aplicação do mesmo ainda necessitam de um período maior de </a:t>
            </a:r>
            <a:br>
              <a:rPr lang="pt-PT" sz="1100" dirty="0"/>
            </a:br>
            <a:r>
              <a:rPr lang="pt-PT" sz="1100" dirty="0"/>
              <a:t>avaliação, devido principalmente ao efeito residual que a mesma oferece, fator esse que pode </a:t>
            </a:r>
            <a:br>
              <a:rPr lang="pt-PT" sz="1100" dirty="0"/>
            </a:br>
            <a:r>
              <a:rPr lang="pt-PT" sz="1100" dirty="0"/>
              <a:t>ser crucial para afirmar as reais vantagens de utilização. </a:t>
            </a:r>
            <a:endParaRPr lang="pt-PT" sz="1100" dirty="0">
              <a:latin typeface="Arial Narrow" panose="020B0606020202030204" pitchFamily="34" charset="0"/>
            </a:endParaRPr>
          </a:p>
          <a:p>
            <a:pPr algn="just">
              <a:lnSpc>
                <a:spcPts val="1100"/>
              </a:lnSpc>
            </a:pPr>
            <a:endParaRPr lang="pt-PT" sz="1100" dirty="0" smtClean="0"/>
          </a:p>
        </p:txBody>
      </p:sp>
      <p:sp>
        <p:nvSpPr>
          <p:cNvPr id="6" name="Rounded Rectangle 5"/>
          <p:cNvSpPr/>
          <p:nvPr/>
        </p:nvSpPr>
        <p:spPr>
          <a:xfrm>
            <a:off x="3344369" y="7936340"/>
            <a:ext cx="418254" cy="5069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5" name="Rounded Rectangle 34"/>
          <p:cNvSpPr/>
          <p:nvPr/>
        </p:nvSpPr>
        <p:spPr>
          <a:xfrm>
            <a:off x="4914751" y="7723237"/>
            <a:ext cx="418254" cy="5069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7" name="Picture 5" descr="C:\Users\Teresa\Documents\Downloads\bcim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5812" y="8215023"/>
            <a:ext cx="1124339" cy="32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896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 name="Right Triangle 26"/>
          <p:cNvSpPr/>
          <p:nvPr/>
        </p:nvSpPr>
        <p:spPr>
          <a:xfrm flipH="1">
            <a:off x="1" y="4554885"/>
            <a:ext cx="6661150" cy="4266853"/>
          </a:xfrm>
          <a:prstGeom prst="rtTriangle">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2"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48" y="124297"/>
            <a:ext cx="2455739" cy="536735"/>
          </a:xfrm>
          <a:prstGeom prst="rect">
            <a:avLst/>
          </a:prstGeom>
        </p:spPr>
      </p:pic>
      <p:sp>
        <p:nvSpPr>
          <p:cNvPr id="28" name="TextBox 27"/>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9"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16</a:t>
            </a:fld>
            <a:endParaRPr lang="fr-FR" altLang="pt-PT" sz="800" b="1" i="1" u="sng" dirty="0" smtClean="0">
              <a:solidFill>
                <a:srgbClr val="00B4B2"/>
              </a:solidFill>
            </a:endParaRPr>
          </a:p>
        </p:txBody>
      </p:sp>
      <p:sp>
        <p:nvSpPr>
          <p:cNvPr id="30" name="TextBox 29"/>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3250" y="6157729"/>
            <a:ext cx="1822553" cy="198103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4369" y="6859141"/>
            <a:ext cx="1502954" cy="163617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2450" y="7305365"/>
            <a:ext cx="1362536" cy="1487435"/>
          </a:xfrm>
          <a:prstGeom prst="rect">
            <a:avLst/>
          </a:prstGeom>
        </p:spPr>
      </p:pic>
      <p:sp>
        <p:nvSpPr>
          <p:cNvPr id="108" name="TextBox 107"/>
          <p:cNvSpPr txBox="1"/>
          <p:nvPr/>
        </p:nvSpPr>
        <p:spPr>
          <a:xfrm>
            <a:off x="306239" y="689313"/>
            <a:ext cx="6120680" cy="12924051"/>
          </a:xfrm>
          <a:prstGeom prst="rect">
            <a:avLst/>
          </a:prstGeom>
          <a:noFill/>
        </p:spPr>
        <p:txBody>
          <a:bodyPr wrap="square" rtlCol="0">
            <a:spAutoFit/>
          </a:bodyPr>
          <a:lstStyle/>
          <a:p>
            <a:r>
              <a:rPr lang="pt-PT" sz="1200" dirty="0" smtClean="0">
                <a:solidFill>
                  <a:schemeClr val="accent5">
                    <a:lumMod val="75000"/>
                  </a:schemeClr>
                </a:solidFill>
                <a:latin typeface="Arial Narrow" panose="020B0606020202030204" pitchFamily="34" charset="0"/>
              </a:rPr>
              <a:t>TERMOS DE REFERÊNCIA DO BASALT CONFERENCE</a:t>
            </a:r>
          </a:p>
          <a:p>
            <a:r>
              <a:rPr lang="pt-PT" sz="1100" i="1" dirty="0" smtClean="0">
                <a:solidFill>
                  <a:schemeClr val="accent5">
                    <a:lumMod val="75000"/>
                  </a:schemeClr>
                </a:solidFill>
                <a:latin typeface="Arial Narrow" panose="020B0606020202030204" pitchFamily="34" charset="0"/>
              </a:rPr>
              <a:t>2. HISTÓRICO DE UTILIZAÇÃO DE PÓ DE ROCHA NA FERTILIZAÇÃO DE SOLOS AGRÍCOLAS</a:t>
            </a:r>
            <a:r>
              <a:rPr lang="pt-PT" sz="1200" dirty="0" smtClean="0">
                <a:solidFill>
                  <a:schemeClr val="accent5">
                    <a:lumMod val="75000"/>
                  </a:schemeClr>
                </a:solidFill>
                <a:latin typeface="Arial Narrow" panose="020B0606020202030204" pitchFamily="34" charset="0"/>
              </a:rPr>
              <a:t> </a:t>
            </a:r>
          </a:p>
          <a:p>
            <a:pPr algn="just">
              <a:lnSpc>
                <a:spcPts val="600"/>
              </a:lnSpc>
            </a:pPr>
            <a:endParaRPr lang="pt-PT" sz="1200" dirty="0" smtClean="0">
              <a:latin typeface="Arial Narrow" panose="020B0606020202030204" pitchFamily="34" charset="0"/>
            </a:endParaRPr>
          </a:p>
          <a:p>
            <a:pPr algn="just">
              <a:lnSpc>
                <a:spcPts val="1100"/>
              </a:lnSpc>
            </a:pPr>
            <a:r>
              <a:rPr lang="pt-PT" sz="1100" b="1" i="1" dirty="0" smtClean="0">
                <a:solidFill>
                  <a:schemeClr val="tx2">
                    <a:lumMod val="60000"/>
                    <a:lumOff val="40000"/>
                  </a:schemeClr>
                </a:solidFill>
                <a:latin typeface="Arial Narrow" panose="020B0606020202030204" pitchFamily="34" charset="0"/>
              </a:rPr>
              <a:t>2.1 BASALTAGEM ET ENVIRONEMENT</a:t>
            </a:r>
          </a:p>
          <a:p>
            <a:pPr algn="just">
              <a:lnSpc>
                <a:spcPts val="1100"/>
              </a:lnSpc>
            </a:pPr>
            <a:r>
              <a:rPr lang="fr-FR" sz="1100" b="1" dirty="0"/>
              <a:t>Poudre de basalte : une solution d’élimination biologique du CO</a:t>
            </a:r>
            <a:r>
              <a:rPr lang="fr-FR" sz="1100" b="1" baseline="-25000" dirty="0"/>
              <a:t>2</a:t>
            </a:r>
            <a:r>
              <a:rPr lang="fr-FR" sz="1100" b="1" dirty="0"/>
              <a:t> jusque-là ignorée</a:t>
            </a:r>
          </a:p>
          <a:p>
            <a:pPr algn="just">
              <a:lnSpc>
                <a:spcPts val="1100"/>
              </a:lnSpc>
            </a:pPr>
            <a:endParaRPr lang="pt-PT" sz="1100" b="1" i="1" dirty="0" smtClean="0">
              <a:solidFill>
                <a:schemeClr val="tx2">
                  <a:lumMod val="60000"/>
                  <a:lumOff val="40000"/>
                </a:schemeClr>
              </a:solidFill>
              <a:latin typeface="Arial Narrow" panose="020B0606020202030204" pitchFamily="34" charset="0"/>
            </a:endParaRPr>
          </a:p>
          <a:p>
            <a:r>
              <a:rPr lang="fr-FR" sz="1100" b="1" dirty="0"/>
              <a:t>Comment capter le CO2 avec des roches concassées</a:t>
            </a:r>
          </a:p>
          <a:p>
            <a:r>
              <a:rPr lang="fr-FR" sz="1100" b="1" dirty="0"/>
              <a:t>Une équipe internationale de chercheurs a étudié la possibilité d’utiliser des roches finement concassées pour éliminer le CO2 de l’atmosphère et contribuer ainsi à la réalisation des objectifs de neutralité carbone et de maintien du réchauffement mondial sous la barre des 1,5 °C.</a:t>
            </a:r>
          </a:p>
          <a:p>
            <a:r>
              <a:rPr lang="fr-FR" sz="1100" dirty="0"/>
              <a:t>Pour atteindre les objectifs de température de l’Accord de Paris, il est impératif d’éliminer activement le dioxyde de carbone (CO</a:t>
            </a:r>
            <a:r>
              <a:rPr lang="fr-FR" sz="1100" baseline="-25000" dirty="0"/>
              <a:t>2</a:t>
            </a:r>
            <a:r>
              <a:rPr lang="fr-FR" sz="1100" dirty="0"/>
              <a:t>) de l’atmosphère et de le stocker de manière permanente afin de générer ce que l’on appelle des « émissions négatives ». Le défi est énorme : comment parvenir à générer des émissions négatives à une échelle et à un rythme suffisants en utilisant des technologies fiables, rentables, durables et acceptables pour le public ?</a:t>
            </a:r>
            <a:br>
              <a:rPr lang="fr-FR" sz="1100" dirty="0"/>
            </a:br>
            <a:r>
              <a:rPr lang="fr-FR" sz="1100" dirty="0"/>
              <a:t/>
            </a:r>
            <a:br>
              <a:rPr lang="fr-FR" sz="1100" dirty="0"/>
            </a:br>
            <a:r>
              <a:rPr lang="fr-FR" sz="1100" dirty="0"/>
              <a:t>Dans un article récemment publié dans Nature </a:t>
            </a:r>
            <a:r>
              <a:rPr lang="fr-FR" sz="1100" dirty="0" err="1"/>
              <a:t>Geoscience</a:t>
            </a:r>
            <a:r>
              <a:rPr lang="fr-FR" sz="1100" dirty="0"/>
              <a:t>, une équipe de recherche internationale dirigée par le Laboratoire des sciences du climat et de l’environnement (LSCE) et composée de plusieurs chercheurs de l’Institut international pour l'analyse des systèmes appliqués (IIASA) s’est penchée sur l’utilisation de poudre de roches silicatées finement broyées pour éliminer le CO</a:t>
            </a:r>
            <a:r>
              <a:rPr lang="fr-FR" sz="1100" baseline="-25000" dirty="0"/>
              <a:t>2</a:t>
            </a:r>
            <a:r>
              <a:rPr lang="fr-FR" sz="1100" dirty="0"/>
              <a:t> de l’air.</a:t>
            </a:r>
            <a:br>
              <a:rPr lang="fr-FR" sz="1100" dirty="0"/>
            </a:br>
            <a:r>
              <a:rPr lang="fr-FR" sz="1100" dirty="0"/>
              <a:t/>
            </a:r>
            <a:br>
              <a:rPr lang="fr-FR" sz="1100" dirty="0"/>
            </a:br>
            <a:r>
              <a:rPr lang="fr-FR" sz="1100" dirty="0"/>
              <a:t>La poudre de roche est utilisée depuis longtemps pour améliorer les propriétés physiques du sol telles que la rétention d’eau, le drainage, l’aération et la structure, mais son usage n’a pas encore été appliqué à l’élimination du CO</a:t>
            </a:r>
            <a:r>
              <a:rPr lang="fr-FR" sz="1100" baseline="-25000" dirty="0"/>
              <a:t>2</a:t>
            </a:r>
            <a:r>
              <a:rPr lang="fr-FR" sz="1100" dirty="0"/>
              <a:t>. Les chercheurs partent de l’hypothèse que l’épandage de poudre de roche à grande échelle pourrait permettre d’accélérer l’élimination du carbone, puisqu’il s’agit d'une solution facile à mettre en œuvre dans les systèmes de gestion des terres existants.</a:t>
            </a:r>
            <a:br>
              <a:rPr lang="fr-FR" sz="1100" dirty="0"/>
            </a:br>
            <a:r>
              <a:rPr lang="fr-FR" sz="1100" dirty="0"/>
              <a:t/>
            </a:r>
            <a:br>
              <a:rPr lang="fr-FR" sz="1100" dirty="0"/>
            </a:br>
            <a:r>
              <a:rPr lang="fr-FR" sz="1100" dirty="0"/>
              <a:t>Le principe qui sous-tend cette technologie d’émissions négatives consiste à améliorer la réaction naturelle du CO</a:t>
            </a:r>
            <a:r>
              <a:rPr lang="fr-FR" sz="1100" baseline="-25000" dirty="0"/>
              <a:t>2</a:t>
            </a:r>
            <a:r>
              <a:rPr lang="fr-FR" sz="1100" dirty="0"/>
              <a:t> avec les roches et les minéraux présents à la surface de la Terre lorsqu’ils se décomposent ou se dissolvent naturellement par météorisation. Le processus consiste à broyer des minéraux silicatés jusqu’à obtention d’une poudre et à épandre cette dernière sur le sol où elle réagit avec le CO</a:t>
            </a:r>
            <a:r>
              <a:rPr lang="fr-FR" sz="1100" baseline="-25000" dirty="0"/>
              <a:t>2</a:t>
            </a:r>
            <a:r>
              <a:rPr lang="fr-FR" sz="1100" dirty="0"/>
              <a:t> et l’élimine de l’atmosphère, un processus appelé élimination abiotique du dioxyde de carbone. </a:t>
            </a:r>
            <a:br>
              <a:rPr lang="fr-FR" sz="1100" dirty="0"/>
            </a:br>
            <a:r>
              <a:rPr lang="fr-FR" sz="1100" dirty="0"/>
              <a:t/>
            </a:r>
            <a:br>
              <a:rPr lang="fr-FR" sz="1100" dirty="0"/>
            </a:br>
            <a:r>
              <a:rPr lang="fr-FR" sz="1100" dirty="0"/>
              <a:t>Parmi les candidats potentiels, le basalte figure en bonne place. Il s’agit, en effet, d’une roche abondante et extrêmement résistante aux intempéries, qui contient également des nutriments pour les plantes, composantes essentielles d'une autre méthode d’élimination biologique du CO</a:t>
            </a:r>
            <a:r>
              <a:rPr lang="fr-FR" sz="1100" baseline="-25000" dirty="0"/>
              <a:t>2</a:t>
            </a:r>
            <a:r>
              <a:rPr lang="fr-FR" sz="1100" dirty="0"/>
              <a:t> qui vient d’être quantifiée pour la première fois. </a:t>
            </a:r>
            <a:br>
              <a:rPr lang="fr-FR" sz="1100" dirty="0"/>
            </a:br>
            <a:r>
              <a:rPr lang="fr-FR" sz="1100" dirty="0"/>
              <a:t/>
            </a:r>
            <a:br>
              <a:rPr lang="fr-FR" sz="1100" dirty="0"/>
            </a:br>
            <a:r>
              <a:rPr lang="fr-FR" sz="1100" dirty="0"/>
              <a:t>« Dans de nombreux écosystèmes, la fixation du CO</a:t>
            </a:r>
            <a:r>
              <a:rPr lang="fr-FR" sz="1100" baseline="-25000" dirty="0"/>
              <a:t>2</a:t>
            </a:r>
            <a:r>
              <a:rPr lang="fr-FR" sz="1100" dirty="0"/>
              <a:t> par les plantes pendant la photosynthèse et son stockage dans la biomasse et dans les sols sont limités en raison de la faible fertilité des sols. L’épandage, sur des écosystèmes déficitaires en nutriments, de poudre de basalte capable de libérer lentement des nutriments pendant la météorisation, pourrait théoriquement lever les contraintes liées aux nutriments et promouvoir le stockage de carbone par les écosystèmes », explique </a:t>
            </a:r>
            <a:r>
              <a:rPr lang="fr-FR" sz="1100" dirty="0" err="1"/>
              <a:t>Sibel</a:t>
            </a:r>
            <a:r>
              <a:rPr lang="fr-FR" sz="1100" dirty="0"/>
              <a:t> </a:t>
            </a:r>
            <a:r>
              <a:rPr lang="fr-FR" sz="1100" dirty="0" err="1"/>
              <a:t>Eker</a:t>
            </a:r>
            <a:r>
              <a:rPr lang="fr-FR" sz="1100" dirty="0"/>
              <a:t>, coauteur et chercheur à l’IIASA.</a:t>
            </a:r>
          </a:p>
          <a:p>
            <a:pPr algn="just">
              <a:lnSpc>
                <a:spcPts val="1100"/>
              </a:lnSpc>
            </a:pPr>
            <a:endParaRPr lang="pt-PT" sz="1100" b="1" i="1" dirty="0" smtClean="0">
              <a:solidFill>
                <a:schemeClr val="tx2">
                  <a:lumMod val="60000"/>
                  <a:lumOff val="40000"/>
                </a:schemeClr>
              </a:solidFill>
              <a:latin typeface="Arial Narrow" panose="020B0606020202030204" pitchFamily="34" charset="0"/>
            </a:endParaRPr>
          </a:p>
          <a:p>
            <a:pPr algn="just">
              <a:lnSpc>
                <a:spcPts val="1100"/>
              </a:lnSpc>
            </a:pPr>
            <a:r>
              <a:rPr lang="fr-FR" sz="1100" dirty="0"/>
              <a:t>L’étude se penche plus spécifiquement sur cette méthode biologique d’élimination du CO</a:t>
            </a:r>
            <a:r>
              <a:rPr lang="fr-FR" sz="1100" baseline="-25000" dirty="0"/>
              <a:t>2</a:t>
            </a:r>
            <a:r>
              <a:rPr lang="fr-FR" sz="1100" dirty="0"/>
              <a:t> jusque-là ignorée. Là où les évaluations précédentes s’étaient principalement concentrées sur les terres agricoles fertiles, ce qui permet d’utiliser les infrastructures existantes pour épandre la poudre de roche, l’équipe de chercheurs a axé son travail sur les écosystèmes naturels aux sols appauvris.</a:t>
            </a:r>
            <a:br>
              <a:rPr lang="fr-FR" sz="1100" dirty="0"/>
            </a:br>
            <a:r>
              <a:rPr lang="fr-FR" sz="1100" dirty="0"/>
              <a:t> </a:t>
            </a:r>
            <a:br>
              <a:rPr lang="fr-FR" sz="1100" dirty="0"/>
            </a:br>
            <a:r>
              <a:rPr lang="fr-FR" sz="1100" dirty="0"/>
              <a:t>Pour cela, l’équipe a utilisé un modèle numérique détaillé de la biosphère pour simuler la capacité d’élimination du CO</a:t>
            </a:r>
            <a:r>
              <a:rPr lang="fr-FR" sz="1100" baseline="-25000" dirty="0"/>
              <a:t>2</a:t>
            </a:r>
            <a:r>
              <a:rPr lang="fr-FR" sz="1100" dirty="0"/>
              <a:t> de la poudre de roche, en prenant en compte à la fois les voies abiotiques et biotiques. Les résultats sont substantiels avec jusqu'à 2,5 gigatonnes de CO</a:t>
            </a:r>
            <a:r>
              <a:rPr lang="fr-FR" sz="1100" baseline="-25000" dirty="0"/>
              <a:t>2</a:t>
            </a:r>
            <a:r>
              <a:rPr lang="fr-FR" sz="1100" dirty="0"/>
              <a:t> éliminées par an, dont environ 50 pour cent résultant la réponse de la biosphère à la poudre de roche. Les taux les plus élevés d’élimination de CO</a:t>
            </a:r>
            <a:r>
              <a:rPr lang="fr-FR" sz="1100" baseline="-25000" dirty="0"/>
              <a:t>2</a:t>
            </a:r>
            <a:r>
              <a:rPr lang="fr-FR" sz="1100" dirty="0"/>
              <a:t> ont été obtenus dans des régions qui étaient auparavant considérées comme inadaptées à l’utilisation de la poudre de roche</a:t>
            </a:r>
            <a:r>
              <a:rPr lang="fr-FR" sz="1100" dirty="0" smtClean="0"/>
              <a:t>.</a:t>
            </a:r>
          </a:p>
          <a:p>
            <a:pPr algn="just">
              <a:lnSpc>
                <a:spcPts val="1100"/>
              </a:lnSpc>
            </a:pPr>
            <a:r>
              <a:rPr lang="fr-FR" sz="1100" dirty="0"/>
              <a:t> </a:t>
            </a:r>
            <a:br>
              <a:rPr lang="fr-FR" sz="1100" dirty="0"/>
            </a:br>
            <a:r>
              <a:rPr lang="fr-FR" sz="1100" dirty="0"/>
              <a:t>« Nos résultats indiquent que le potentiel global d’élimination physique et économique de CO</a:t>
            </a:r>
            <a:r>
              <a:rPr lang="fr-FR" sz="1100" baseline="-25000" dirty="0"/>
              <a:t>2</a:t>
            </a:r>
            <a:r>
              <a:rPr lang="fr-FR" sz="1100" dirty="0"/>
              <a:t> du basalte est largement plus important que ne le montraient les études précédentes », note Michael </a:t>
            </a:r>
            <a:r>
              <a:rPr lang="fr-FR" sz="1100" dirty="0" err="1"/>
              <a:t>Obersteiner</a:t>
            </a:r>
            <a:r>
              <a:rPr lang="fr-FR" sz="1100" dirty="0"/>
              <a:t>, coauteur de l’étude, chercheur à l’IIASA et directeur de l’</a:t>
            </a:r>
            <a:r>
              <a:rPr lang="fr-FR" sz="1100" dirty="0" err="1"/>
              <a:t>Environmental</a:t>
            </a:r>
            <a:r>
              <a:rPr lang="fr-FR" sz="1100" dirty="0"/>
              <a:t> Change Institute à l’université d’Oxford</a:t>
            </a:r>
            <a:r>
              <a:rPr lang="fr-FR" sz="1100" dirty="0" smtClean="0"/>
              <a:t>.</a:t>
            </a:r>
          </a:p>
          <a:p>
            <a:pPr algn="just">
              <a:lnSpc>
                <a:spcPts val="1100"/>
              </a:lnSpc>
            </a:pPr>
            <a:r>
              <a:rPr lang="fr-FR" sz="1100" dirty="0"/>
              <a:t/>
            </a:r>
            <a:br>
              <a:rPr lang="fr-FR" sz="1100" dirty="0"/>
            </a:br>
            <a:r>
              <a:rPr lang="fr-FR" sz="1100" dirty="0"/>
              <a:t>L’équipe a également utilisé des informations sur les </a:t>
            </a:r>
            <a:r>
              <a:rPr lang="fr-FR" sz="1100" dirty="0" err="1"/>
              <a:t>coûts</a:t>
            </a:r>
            <a:r>
              <a:rPr lang="fr-FR" sz="1100" dirty="0"/>
              <a:t> de production, de transport et d’épandage de la poudre de roche. En se basant sur le recours à des avions spécialement équipés pour l’épandage de poudre de roche, les </a:t>
            </a:r>
            <a:r>
              <a:rPr lang="fr-FR" sz="1100" dirty="0" err="1"/>
              <a:t>coûts</a:t>
            </a:r>
            <a:r>
              <a:rPr lang="fr-FR" sz="1100" dirty="0"/>
              <a:t> d’élimination du CO2 seraient modérés, à savoir environ 150 USD par tonne de CO</a:t>
            </a:r>
            <a:r>
              <a:rPr lang="fr-FR" sz="1100" baseline="-25000" dirty="0"/>
              <a:t>2</a:t>
            </a:r>
            <a:r>
              <a:rPr lang="fr-FR" sz="1100" dirty="0"/>
              <a:t> éliminée, ce qui est inférieur aux estimations précédentes en raison de la séquestration supplémentaire assurée par la voie biologique.</a:t>
            </a:r>
            <a:br>
              <a:rPr lang="fr-FR" sz="1100" dirty="0"/>
            </a:br>
            <a:r>
              <a:rPr lang="fr-FR" sz="1100" dirty="0"/>
              <a:t> </a:t>
            </a:r>
            <a:br>
              <a:rPr lang="fr-FR" sz="1100" dirty="0"/>
            </a:br>
            <a:r>
              <a:rPr lang="fr-FR" sz="1100" dirty="0"/>
              <a:t>Les auteurs soulignent que l’obtention d’un niveau d’élimination net du CO</a:t>
            </a:r>
            <a:r>
              <a:rPr lang="fr-FR" sz="1100" baseline="-25000" dirty="0"/>
              <a:t>2</a:t>
            </a:r>
            <a:r>
              <a:rPr lang="fr-FR" sz="1100" dirty="0"/>
              <a:t> suffisamment élevé obligera à intensifier l’extraction de basalte, à déployer des systèmes dans des zones isolées avec une faible empreinte carbone (drones ou aéronefs) et à utiliser des énergies provenant de sources à faible intensité de carbone. Sur la base de ces conclusions, les chercheurs affirment que l’amendement du sol avec du basalte doit être considéré comme une solution de premier plan lors de l’évaluation des différentes options d’atténuation du changement climatique associées à la gestion des terres, mais que deux problèmes doivent d’abord être résolus : les effets secondaires encore inconnus de cette solution et le manque de données sur son déploiement à grande échelle.</a:t>
            </a:r>
            <a:br>
              <a:rPr lang="fr-FR" sz="1100" dirty="0"/>
            </a:br>
            <a:r>
              <a:rPr lang="fr-FR" sz="1100" dirty="0"/>
              <a:t> </a:t>
            </a:r>
            <a:br>
              <a:rPr lang="fr-FR" sz="1100" dirty="0"/>
            </a:br>
            <a:r>
              <a:rPr lang="fr-FR" sz="1100" dirty="0"/>
              <a:t>« Les études pilotes doivent mettre l’accent sur les systèmes dégradés et les projets de boisement afin de tester les éventuels effets secondaires négatifs. Si la poudre de roche peut améliorer l’élimination du CO</a:t>
            </a:r>
            <a:r>
              <a:rPr lang="fr-FR" sz="1100" baseline="-25000" dirty="0"/>
              <a:t>2</a:t>
            </a:r>
            <a:r>
              <a:rPr lang="fr-FR" sz="1100" dirty="0"/>
              <a:t> dans les systèmes gérés existants, cela permettra de réduire la pression sur des écosystèmes naturels ailleurs », conclut l’auteur principal de l’étude, Daniel </a:t>
            </a:r>
            <a:r>
              <a:rPr lang="fr-FR" sz="1100" dirty="0" err="1"/>
              <a:t>Goll</a:t>
            </a:r>
            <a:r>
              <a:rPr lang="fr-FR" sz="1100" dirty="0"/>
              <a:t>, qui travaille conjointement avec l’université d’</a:t>
            </a:r>
            <a:r>
              <a:rPr lang="fr-FR" sz="1100" dirty="0" err="1"/>
              <a:t>Augsburg</a:t>
            </a:r>
            <a:r>
              <a:rPr lang="fr-FR" sz="1100" dirty="0"/>
              <a:t> en Allemagne et avec le LSCE en France.</a:t>
            </a:r>
            <a:endParaRPr lang="pt-PT" sz="1100" dirty="0" smtClean="0"/>
          </a:p>
        </p:txBody>
      </p:sp>
      <p:sp>
        <p:nvSpPr>
          <p:cNvPr id="6" name="Rounded Rectangle 5"/>
          <p:cNvSpPr/>
          <p:nvPr/>
        </p:nvSpPr>
        <p:spPr>
          <a:xfrm>
            <a:off x="3344369" y="7936340"/>
            <a:ext cx="418254" cy="5069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5" name="Rounded Rectangle 34"/>
          <p:cNvSpPr/>
          <p:nvPr/>
        </p:nvSpPr>
        <p:spPr>
          <a:xfrm>
            <a:off x="4914751" y="7723237"/>
            <a:ext cx="418254" cy="5069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7" name="Picture 5" descr="C:\Users\Teresa\Documents\Downloads\bcim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5812" y="8215023"/>
            <a:ext cx="1124339" cy="32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269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Rectangle 8"/>
          <p:cNvSpPr/>
          <p:nvPr/>
        </p:nvSpPr>
        <p:spPr>
          <a:xfrm>
            <a:off x="602656" y="1430367"/>
            <a:ext cx="5536231" cy="7786747"/>
          </a:xfrm>
          <a:prstGeom prst="rect">
            <a:avLst/>
          </a:prstGeom>
        </p:spPr>
        <p:txBody>
          <a:bodyPr wrap="square">
            <a:spAutoFit/>
          </a:bodyPr>
          <a:lstStyle/>
          <a:p>
            <a:pPr algn="just">
              <a:lnSpc>
                <a:spcPts val="1200"/>
              </a:lnSpc>
              <a:defRPr lang="en-US"/>
            </a:pPr>
            <a:r>
              <a:rPr lang="pt-PT" sz="1100" b="1" i="1" dirty="0" smtClean="0">
                <a:solidFill>
                  <a:schemeClr val="accent5">
                    <a:lumMod val="75000"/>
                  </a:schemeClr>
                </a:solidFill>
                <a:latin typeface="Bell MT" panose="02020503060305020303" pitchFamily="18" charset="0"/>
                <a:cs typeface="Times New Roman" panose="02020603050405020304" pitchFamily="1" charset="0"/>
                <a:sym typeface="+mn-ea"/>
              </a:rPr>
              <a:t>OS PRINCIPAIS </a:t>
            </a:r>
            <a:r>
              <a:rPr lang="pt-PT" sz="1100" b="1" i="1" dirty="0">
                <a:solidFill>
                  <a:schemeClr val="accent5">
                    <a:lumMod val="75000"/>
                  </a:schemeClr>
                </a:solidFill>
                <a:latin typeface="Bell MT" panose="02020503060305020303" pitchFamily="18" charset="0"/>
                <a:cs typeface="Times New Roman" panose="02020603050405020304" pitchFamily="1" charset="0"/>
                <a:sym typeface="+mn-ea"/>
              </a:rPr>
              <a:t>OBJECTIVOS </a:t>
            </a:r>
            <a:r>
              <a:rPr lang="pt-PT" sz="1100" b="1" i="1" dirty="0" smtClean="0">
                <a:solidFill>
                  <a:schemeClr val="accent5">
                    <a:lumMod val="75000"/>
                  </a:schemeClr>
                </a:solidFill>
                <a:latin typeface="Bell MT" panose="02020503060305020303" pitchFamily="18" charset="0"/>
                <a:cs typeface="Times New Roman" panose="02020603050405020304" pitchFamily="1" charset="0"/>
                <a:sym typeface="+mn-ea"/>
              </a:rPr>
              <a:t>DA CONFERÊNCIA INTERNACIONAL</a:t>
            </a:r>
          </a:p>
          <a:p>
            <a:pPr algn="just">
              <a:lnSpc>
                <a:spcPts val="1200"/>
              </a:lnSpc>
              <a:defRPr lang="en-US"/>
            </a:pPr>
            <a:endParaRPr lang="pt-PT" sz="1100" b="1" dirty="0" smtClean="0">
              <a:latin typeface="Arial Narrow" panose="020B0606020202030204" pitchFamily="34" charset="0"/>
              <a:sym typeface="+mn-ea"/>
            </a:endParaRPr>
          </a:p>
          <a:p>
            <a:pPr algn="just">
              <a:lnSpc>
                <a:spcPts val="1200"/>
              </a:lnSpc>
              <a:defRPr lang="en-US"/>
            </a:pPr>
            <a:r>
              <a:rPr lang="pt-PT" sz="1100" b="1" dirty="0" smtClean="0">
                <a:latin typeface="Arial Narrow" panose="020B0606020202030204" pitchFamily="34" charset="0"/>
                <a:sym typeface="+mn-ea"/>
              </a:rPr>
              <a:t>»</a:t>
            </a:r>
            <a:r>
              <a:rPr lang="pt-PT" sz="1100" dirty="0" smtClean="0">
                <a:latin typeface="Arial Narrow" panose="020B0606020202030204" pitchFamily="34" charset="0"/>
                <a:sym typeface="+mn-ea"/>
              </a:rPr>
              <a:t> </a:t>
            </a:r>
            <a:r>
              <a:rPr lang="pt-PT" sz="1100" dirty="0">
                <a:latin typeface="Arial Narrow" panose="020B0606020202030204" pitchFamily="34" charset="0"/>
                <a:sym typeface="+mn-ea"/>
              </a:rPr>
              <a:t>Apresentar o estado da arte da investigação e aplicação do pó de basalto na agricultura e da fibra de basalto na indústria</a:t>
            </a:r>
            <a:r>
              <a:rPr lang="pt-PT" sz="1100" dirty="0" smtClean="0">
                <a:latin typeface="Arial Narrow" panose="020B0606020202030204" pitchFamily="34" charset="0"/>
                <a:sym typeface="+mn-ea"/>
              </a:rPr>
              <a:t>;</a:t>
            </a: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sym typeface="+mn-ea"/>
            </a:endParaRPr>
          </a:p>
          <a:p>
            <a:pPr algn="just">
              <a:lnSpc>
                <a:spcPts val="1200"/>
              </a:lnSpc>
              <a:defRPr lang="en-US"/>
            </a:pPr>
            <a:r>
              <a:rPr lang="fr-FR" sz="1100" dirty="0">
                <a:solidFill>
                  <a:srgbClr val="FF0000"/>
                </a:solidFill>
                <a:latin typeface="Arial Narrow" panose="020B0606020202030204" pitchFamily="34" charset="0"/>
                <a:sym typeface="+mn-ea"/>
              </a:rPr>
              <a:t>» Présenter des solutions scientifique, </a:t>
            </a:r>
            <a:r>
              <a:rPr lang="fr-FR" sz="1100" dirty="0" err="1">
                <a:solidFill>
                  <a:srgbClr val="FF0000"/>
                </a:solidFill>
                <a:latin typeface="Arial Narrow" panose="020B0606020202030204" pitchFamily="34" charset="0"/>
                <a:sym typeface="+mn-ea"/>
              </a:rPr>
              <a:t>téchnique</a:t>
            </a:r>
            <a:r>
              <a:rPr lang="fr-FR" sz="1100" dirty="0">
                <a:solidFill>
                  <a:srgbClr val="FF0000"/>
                </a:solidFill>
                <a:latin typeface="Arial Narrow" panose="020B0606020202030204" pitchFamily="34" charset="0"/>
                <a:sym typeface="+mn-ea"/>
              </a:rPr>
              <a:t> et </a:t>
            </a:r>
            <a:r>
              <a:rPr lang="fr-FR" sz="1100" dirty="0" err="1">
                <a:solidFill>
                  <a:srgbClr val="FF0000"/>
                </a:solidFill>
                <a:latin typeface="Arial Narrow" panose="020B0606020202030204" pitchFamily="34" charset="0"/>
                <a:sym typeface="+mn-ea"/>
              </a:rPr>
              <a:t>tecnologique</a:t>
            </a:r>
            <a:r>
              <a:rPr lang="fr-FR" sz="1100" dirty="0">
                <a:solidFill>
                  <a:srgbClr val="FF0000"/>
                </a:solidFill>
                <a:latin typeface="Arial Narrow" panose="020B0606020202030204" pitchFamily="34" charset="0"/>
                <a:sym typeface="+mn-ea"/>
              </a:rPr>
              <a:t> </a:t>
            </a:r>
            <a:r>
              <a:rPr lang="fr-FR" sz="1100" dirty="0" err="1">
                <a:solidFill>
                  <a:srgbClr val="FF0000"/>
                </a:solidFill>
                <a:latin typeface="Arial Narrow" panose="020B0606020202030204" pitchFamily="34" charset="0"/>
                <a:sym typeface="+mn-ea"/>
              </a:rPr>
              <a:t>permetant</a:t>
            </a:r>
            <a:r>
              <a:rPr lang="fr-FR" sz="1100" dirty="0">
                <a:solidFill>
                  <a:srgbClr val="FF0000"/>
                </a:solidFill>
                <a:latin typeface="Arial Narrow" panose="020B0606020202030204" pitchFamily="34" charset="0"/>
                <a:sym typeface="+mn-ea"/>
              </a:rPr>
              <a:t> la </a:t>
            </a:r>
            <a:r>
              <a:rPr lang="fr-FR" sz="1100" dirty="0">
                <a:solidFill>
                  <a:srgbClr val="FF0000"/>
                </a:solidFill>
                <a:latin typeface="Arial Narrow" panose="020B0606020202030204" pitchFamily="34" charset="0"/>
              </a:rPr>
              <a:t>restauration soutenue des éléments nutritifs des sols agricoles et </a:t>
            </a:r>
            <a:r>
              <a:rPr lang="fr-FR" sz="1100" dirty="0" err="1">
                <a:solidFill>
                  <a:srgbClr val="FF0000"/>
                </a:solidFill>
                <a:latin typeface="Arial Narrow" panose="020B0606020202030204" pitchFamily="34" charset="0"/>
              </a:rPr>
              <a:t>possibilitant</a:t>
            </a:r>
            <a:r>
              <a:rPr lang="fr-FR" sz="1100" dirty="0">
                <a:solidFill>
                  <a:srgbClr val="FF0000"/>
                </a:solidFill>
                <a:latin typeface="Arial Narrow" panose="020B0606020202030204" pitchFamily="34" charset="0"/>
              </a:rPr>
              <a:t> la gestion durable des sols</a:t>
            </a:r>
            <a:r>
              <a:rPr lang="fr-FR" sz="1100" dirty="0" smtClean="0">
                <a:solidFill>
                  <a:srgbClr val="FF0000"/>
                </a:solidFill>
                <a:latin typeface="Arial Narrow" panose="020B0606020202030204" pitchFamily="34" charset="0"/>
              </a:rPr>
              <a:t>;</a:t>
            </a:r>
          </a:p>
          <a:p>
            <a:pPr algn="just">
              <a:lnSpc>
                <a:spcPts val="1200"/>
              </a:lnSpc>
              <a:defRPr lang="en-US"/>
            </a:pPr>
            <a:endParaRPr lang="fr-FR" sz="1100" dirty="0">
              <a:solidFill>
                <a:srgbClr val="FF0000"/>
              </a:solidFill>
              <a:latin typeface="Arial Narrow" panose="020B0606020202030204" pitchFamily="34" charset="0"/>
            </a:endParaRPr>
          </a:p>
          <a:p>
            <a:pPr algn="just">
              <a:lnSpc>
                <a:spcPts val="1200"/>
              </a:lnSpc>
              <a:defRPr lang="en-US"/>
            </a:pPr>
            <a:r>
              <a:rPr lang="fr-FR" sz="1100" dirty="0">
                <a:solidFill>
                  <a:srgbClr val="FF0000"/>
                </a:solidFill>
                <a:latin typeface="Arial Narrow" panose="020B0606020202030204" pitchFamily="34" charset="0"/>
                <a:sym typeface="+mn-ea"/>
              </a:rPr>
              <a:t>» Présenter des solutions pour la fertilisation des sols agricoles à en </a:t>
            </a:r>
            <a:r>
              <a:rPr lang="fr-FR" sz="1100" dirty="0" err="1">
                <a:solidFill>
                  <a:srgbClr val="FF0000"/>
                </a:solidFill>
                <a:latin typeface="Arial Narrow" panose="020B0606020202030204" pitchFamily="34" charset="0"/>
                <a:sym typeface="+mn-ea"/>
              </a:rPr>
              <a:t>coût</a:t>
            </a:r>
            <a:r>
              <a:rPr lang="fr-FR" sz="1100" dirty="0">
                <a:solidFill>
                  <a:srgbClr val="FF0000"/>
                </a:solidFill>
                <a:latin typeface="Arial Narrow" panose="020B0606020202030204" pitchFamily="34" charset="0"/>
                <a:sym typeface="+mn-ea"/>
              </a:rPr>
              <a:t> </a:t>
            </a:r>
            <a:r>
              <a:rPr lang="fr-FR" sz="1100" dirty="0" err="1">
                <a:solidFill>
                  <a:srgbClr val="FF0000"/>
                </a:solidFill>
                <a:latin typeface="Arial Narrow" panose="020B0606020202030204" pitchFamily="34" charset="0"/>
                <a:sym typeface="+mn-ea"/>
              </a:rPr>
              <a:t>acessible</a:t>
            </a:r>
            <a:r>
              <a:rPr lang="fr-FR" sz="1100" dirty="0">
                <a:solidFill>
                  <a:srgbClr val="FF0000"/>
                </a:solidFill>
                <a:latin typeface="Arial Narrow" panose="020B0606020202030204" pitchFamily="34" charset="0"/>
                <a:sym typeface="+mn-ea"/>
              </a:rPr>
              <a:t> pour la généralités des </a:t>
            </a:r>
            <a:r>
              <a:rPr lang="fr-FR" sz="1100" dirty="0" err="1">
                <a:solidFill>
                  <a:srgbClr val="FF0000"/>
                </a:solidFill>
                <a:latin typeface="Arial Narrow" panose="020B0606020202030204" pitchFamily="34" charset="0"/>
                <a:sym typeface="+mn-ea"/>
              </a:rPr>
              <a:t>petis</a:t>
            </a:r>
            <a:r>
              <a:rPr lang="fr-FR" sz="1100" dirty="0">
                <a:solidFill>
                  <a:srgbClr val="FF0000"/>
                </a:solidFill>
                <a:latin typeface="Arial Narrow" panose="020B0606020202030204" pitchFamily="34" charset="0"/>
                <a:sym typeface="+mn-ea"/>
              </a:rPr>
              <a:t> </a:t>
            </a:r>
            <a:r>
              <a:rPr lang="fr-FR" sz="1100" dirty="0">
                <a:solidFill>
                  <a:srgbClr val="FF0000"/>
                </a:solidFill>
                <a:latin typeface="Arial Narrow" panose="020B0606020202030204" pitchFamily="34" charset="0"/>
              </a:rPr>
              <a:t>agriculteurs</a:t>
            </a:r>
            <a:r>
              <a:rPr lang="fr-FR" sz="1100" dirty="0" smtClean="0">
                <a:solidFill>
                  <a:srgbClr val="FF0000"/>
                </a:solidFill>
                <a:latin typeface="Arial Narrow" panose="020B0606020202030204" pitchFamily="34" charset="0"/>
              </a:rPr>
              <a:t>;</a:t>
            </a:r>
          </a:p>
          <a:p>
            <a:pPr algn="just">
              <a:lnSpc>
                <a:spcPts val="1200"/>
              </a:lnSpc>
              <a:defRPr lang="en-US"/>
            </a:pPr>
            <a:endParaRPr lang="fr-FR" sz="1100" dirty="0">
              <a:solidFill>
                <a:srgbClr val="FF0000"/>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solidFill>
                  <a:srgbClr val="FF0000"/>
                </a:solidFill>
                <a:latin typeface="Arial Narrow" panose="020B0606020202030204" pitchFamily="34" charset="0"/>
                <a:cs typeface="Arial Narrow" panose="020B0606020202030204" pitchFamily="34" charset="0"/>
                <a:sym typeface="+mn-ea"/>
              </a:rPr>
              <a:t>»</a:t>
            </a:r>
            <a:r>
              <a:rPr lang="pt-PT" sz="1100" b="1" dirty="0">
                <a:solidFill>
                  <a:srgbClr val="FF0000"/>
                </a:solidFill>
                <a:latin typeface="Arial Narrow" panose="020B0606020202030204" pitchFamily="34" charset="0"/>
                <a:sym typeface="+mn-ea"/>
              </a:rPr>
              <a:t> </a:t>
            </a:r>
            <a:r>
              <a:rPr lang="fr-FR" sz="1100" dirty="0">
                <a:solidFill>
                  <a:srgbClr val="FF0000"/>
                </a:solidFill>
                <a:latin typeface="Arial Narrow" panose="020B0606020202030204" pitchFamily="34" charset="0"/>
                <a:sym typeface="+mn-ea"/>
              </a:rPr>
              <a:t>Présenter des expériences pratiques et des résultats d’utilisation des poudres de roches dans la fertilisation des sols agricoles</a:t>
            </a:r>
            <a:r>
              <a:rPr lang="fr-FR" sz="1100" dirty="0" smtClean="0">
                <a:solidFill>
                  <a:srgbClr val="FF0000"/>
                </a:solidFill>
                <a:latin typeface="Arial Narrow" panose="020B0606020202030204" pitchFamily="34" charset="0"/>
                <a:sym typeface="+mn-ea"/>
              </a:rPr>
              <a:t>;</a:t>
            </a:r>
          </a:p>
          <a:p>
            <a:pPr algn="just">
              <a:lnSpc>
                <a:spcPts val="1200"/>
              </a:lnSpc>
              <a:defRPr lang="en-US"/>
            </a:pPr>
            <a:endParaRPr lang="fr-FR" sz="1100" dirty="0" smtClean="0">
              <a:solidFill>
                <a:srgbClr val="FF0000"/>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just">
              <a:lnSpc>
                <a:spcPts val="1200"/>
              </a:lnSpc>
              <a:defRPr lang="en-US"/>
            </a:pPr>
            <a:r>
              <a:rPr lang="fr-FR" sz="1100" dirty="0">
                <a:solidFill>
                  <a:srgbClr val="FF0000"/>
                </a:solidFill>
                <a:latin typeface="Arial Narrow" panose="020B0606020202030204" pitchFamily="34" charset="0"/>
                <a:sym typeface="+mn-ea"/>
              </a:rPr>
              <a:t>» Présenter des solutions de la fertilisation des sols agricoles qui </a:t>
            </a:r>
            <a:r>
              <a:rPr lang="fr-FR" sz="1100" dirty="0" err="1">
                <a:solidFill>
                  <a:srgbClr val="FF0000"/>
                </a:solidFill>
                <a:latin typeface="Arial Narrow" panose="020B0606020202030204" pitchFamily="34" charset="0"/>
                <a:sym typeface="+mn-ea"/>
              </a:rPr>
              <a:t>protege</a:t>
            </a:r>
            <a:r>
              <a:rPr lang="fr-FR" sz="1100" dirty="0">
                <a:solidFill>
                  <a:srgbClr val="FF0000"/>
                </a:solidFill>
                <a:latin typeface="Arial Narrow" panose="020B0606020202030204" pitchFamily="34" charset="0"/>
                <a:sym typeface="+mn-ea"/>
              </a:rPr>
              <a:t> l’</a:t>
            </a:r>
            <a:r>
              <a:rPr lang="fr-FR" sz="1100" dirty="0" err="1">
                <a:solidFill>
                  <a:srgbClr val="FF0000"/>
                </a:solidFill>
                <a:latin typeface="Arial Narrow" panose="020B0606020202030204" pitchFamily="34" charset="0"/>
                <a:sym typeface="+mn-ea"/>
              </a:rPr>
              <a:t>environement</a:t>
            </a:r>
            <a:r>
              <a:rPr lang="fr-FR" sz="1100" dirty="0">
                <a:solidFill>
                  <a:srgbClr val="FF0000"/>
                </a:solidFill>
                <a:latin typeface="Arial Narrow" panose="020B0606020202030204" pitchFamily="34" charset="0"/>
                <a:sym typeface="+mn-ea"/>
              </a:rPr>
              <a:t> et la santé des </a:t>
            </a:r>
            <a:r>
              <a:rPr lang="fr-FR" sz="1100" dirty="0">
                <a:solidFill>
                  <a:srgbClr val="FF0000"/>
                </a:solidFill>
                <a:latin typeface="Arial Narrow" panose="020B0606020202030204" pitchFamily="34" charset="0"/>
              </a:rPr>
              <a:t>agriculteurs;</a:t>
            </a:r>
          </a:p>
          <a:p>
            <a:pPr algn="just">
              <a:lnSpc>
                <a:spcPts val="1200"/>
              </a:lnSpc>
              <a:defRPr lang="en-US"/>
            </a:pPr>
            <a:endParaRPr lang="fr-FR" sz="1100" dirty="0">
              <a:solidFill>
                <a:srgbClr val="FF0000"/>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just">
              <a:lnSpc>
                <a:spcPts val="1200"/>
              </a:lnSpc>
              <a:defRPr lang="en-US"/>
            </a:pPr>
            <a:r>
              <a:rPr lang="fr-FR" sz="1100" dirty="0">
                <a:latin typeface="Arial Narrow" panose="020B0606020202030204" pitchFamily="34" charset="0"/>
                <a:sym typeface="+mn-ea"/>
              </a:rPr>
              <a:t> </a:t>
            </a:r>
            <a:r>
              <a:rPr lang="pt-PT" sz="1100" b="1" dirty="0">
                <a:solidFill>
                  <a:srgbClr val="FF0000"/>
                </a:solidFill>
                <a:latin typeface="Arial Narrow" panose="020B0606020202030204" pitchFamily="34" charset="0"/>
                <a:cs typeface="Arial Narrow" panose="020B0606020202030204" pitchFamily="34" charset="0"/>
                <a:sym typeface="+mn-ea"/>
              </a:rPr>
              <a:t>»</a:t>
            </a:r>
            <a:r>
              <a:rPr lang="pt-PT" sz="1100" b="1" dirty="0">
                <a:solidFill>
                  <a:srgbClr val="FF0000"/>
                </a:solidFill>
                <a:latin typeface="Arial Narrow" panose="020B0606020202030204" pitchFamily="34" charset="0"/>
                <a:sym typeface="+mn-ea"/>
              </a:rPr>
              <a:t> </a:t>
            </a:r>
            <a:r>
              <a:rPr lang="fr-FR" sz="1100" dirty="0">
                <a:solidFill>
                  <a:srgbClr val="FF0000"/>
                </a:solidFill>
                <a:latin typeface="Arial Narrow" panose="020B0606020202030204" pitchFamily="34" charset="0"/>
                <a:sym typeface="+mn-ea"/>
              </a:rPr>
              <a:t>Présenter des solutions </a:t>
            </a:r>
            <a:r>
              <a:rPr lang="fr-FR" sz="1100" dirty="0" err="1">
                <a:solidFill>
                  <a:srgbClr val="FF0000"/>
                </a:solidFill>
                <a:latin typeface="Arial Narrow" panose="020B0606020202030204" pitchFamily="34" charset="0"/>
                <a:sym typeface="+mn-ea"/>
              </a:rPr>
              <a:t>permetants</a:t>
            </a:r>
            <a:r>
              <a:rPr lang="fr-FR" sz="1100" dirty="0">
                <a:solidFill>
                  <a:srgbClr val="FF0000"/>
                </a:solidFill>
                <a:latin typeface="Arial Narrow" panose="020B0606020202030204" pitchFamily="34" charset="0"/>
                <a:sym typeface="+mn-ea"/>
              </a:rPr>
              <a:t> l</a:t>
            </a:r>
            <a:r>
              <a:rPr lang="fr-FR" sz="1100" dirty="0">
                <a:solidFill>
                  <a:srgbClr val="FF0000"/>
                </a:solidFill>
                <a:latin typeface="Arial Narrow" panose="020B0606020202030204" pitchFamily="34" charset="0"/>
              </a:rPr>
              <a:t>e renforcement des capacités des agriculteurs afin d’améliorer la gestion des sols et des cultures ainsi que des conditions socioéconomiques des communautés; </a:t>
            </a:r>
            <a:endParaRPr lang="pt-PT" sz="1100" dirty="0">
              <a:solidFill>
                <a:srgbClr val="FF0000"/>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sym typeface="+mn-ea"/>
              </a:rPr>
              <a:t>»</a:t>
            </a:r>
            <a:r>
              <a:rPr lang="pt-PT" sz="1100" dirty="0">
                <a:latin typeface="Arial Narrow" panose="020B0606020202030204" pitchFamily="34" charset="0"/>
                <a:sym typeface="+mn-ea"/>
              </a:rPr>
              <a:t> Divulgar os resultados mais recentes acerca dos avanços </a:t>
            </a:r>
            <a:r>
              <a:rPr lang="pt-PT" sz="1100" dirty="0" smtClean="0">
                <a:latin typeface="Arial Narrow" panose="020B0606020202030204" pitchFamily="34" charset="0"/>
                <a:sym typeface="+mn-ea"/>
              </a:rPr>
              <a:t>científicos tecnológicos no domínio da </a:t>
            </a:r>
            <a:r>
              <a:rPr lang="pt-PT" sz="1100" dirty="0">
                <a:latin typeface="Arial Narrow" panose="020B0606020202030204" pitchFamily="34" charset="0"/>
                <a:sym typeface="+mn-ea"/>
              </a:rPr>
              <a:t>aplicação de </a:t>
            </a:r>
            <a:r>
              <a:rPr lang="pt-PT" sz="1100" dirty="0" smtClean="0">
                <a:latin typeface="Arial Narrow" panose="020B0606020202030204" pitchFamily="34" charset="0"/>
                <a:sym typeface="+mn-ea"/>
              </a:rPr>
              <a:t>pó de rocha basáltica na fertilização de solos agrícola, </a:t>
            </a:r>
            <a:r>
              <a:rPr lang="pt-PT" sz="1100" dirty="0">
                <a:latin typeface="Arial Narrow" panose="020B0606020202030204" pitchFamily="34" charset="0"/>
                <a:sym typeface="+mn-ea"/>
              </a:rPr>
              <a:t>bem como perspetivas de futuro;</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sym typeface="+mn-ea"/>
              </a:rPr>
              <a:t>»</a:t>
            </a:r>
            <a:r>
              <a:rPr lang="pt-PT" sz="1100" dirty="0">
                <a:latin typeface="Arial Narrow" panose="020B0606020202030204" pitchFamily="34" charset="0"/>
                <a:sym typeface="+mn-ea"/>
              </a:rPr>
              <a:t> Consolidar os resultados das investigação levadas a cabo pelos cientistas africanos no que diz respeito à aplicação do pó de basalto na agricultura como fonte alternativa de nutrientes para os solos tropicais africanos, além de fomentar e incentivar parcerias com os seus congéneres externos; </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sym typeface="+mn-ea"/>
              </a:rPr>
              <a:t>»</a:t>
            </a:r>
            <a:r>
              <a:rPr lang="pt-PT" sz="1100" dirty="0">
                <a:latin typeface="Arial Narrow" panose="020B0606020202030204" pitchFamily="34" charset="0"/>
                <a:sym typeface="+mn-ea"/>
              </a:rPr>
              <a:t> Apresentar a aplicação de pó de basalto na agricultura enquanto tecnologia viável e apropriada à orientação da política pública com vista a diversificar os tipos de insumo utilizados na agricultura visando a fertilização dos solos em África;</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sym typeface="+mn-ea"/>
              </a:rPr>
              <a:t>»</a:t>
            </a:r>
            <a:r>
              <a:rPr lang="pt-PT" sz="1100" dirty="0">
                <a:latin typeface="Arial Narrow" panose="020B0606020202030204" pitchFamily="34" charset="0"/>
                <a:sym typeface="+mn-ea"/>
              </a:rPr>
              <a:t> Analisar e concluir sobre os mecanismos e os procedimentos a adotar na legislação e regulamentação das práticas de  comercialização do pó de basalto como </a:t>
            </a:r>
            <a:r>
              <a:rPr lang="pt-PT" altLang="en-US" sz="1100" dirty="0">
                <a:latin typeface="Arial Narrow" panose="020B0606020202030204" pitchFamily="34" charset="0"/>
                <a:sym typeface="+mn-ea"/>
              </a:rPr>
              <a:t>fonte d</a:t>
            </a:r>
            <a:r>
              <a:rPr lang="pt-PT" sz="1100" dirty="0">
                <a:latin typeface="Arial Narrow" panose="020B0606020202030204" pitchFamily="34" charset="0"/>
                <a:sym typeface="+mn-ea"/>
              </a:rPr>
              <a:t>e nutr</a:t>
            </a:r>
            <a:r>
              <a:rPr lang="pt-PT" altLang="en-US" sz="1100" dirty="0">
                <a:latin typeface="Arial Narrow" panose="020B0606020202030204" pitchFamily="34" charset="0"/>
                <a:sym typeface="+mn-ea"/>
              </a:rPr>
              <a:t>i</a:t>
            </a:r>
            <a:r>
              <a:rPr lang="pt-PT" sz="1100" dirty="0">
                <a:latin typeface="Arial Narrow" panose="020B0606020202030204" pitchFamily="34" charset="0"/>
                <a:sym typeface="+mn-ea"/>
              </a:rPr>
              <a:t>entes para as plantas.</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sym typeface="+mn-ea"/>
              </a:rPr>
              <a:t>»</a:t>
            </a:r>
            <a:r>
              <a:rPr lang="pt-PT" sz="1100" dirty="0">
                <a:latin typeface="Arial Narrow" panose="020B0606020202030204" pitchFamily="34" charset="0"/>
                <a:sym typeface="+mn-ea"/>
              </a:rPr>
              <a:t> Definir e adoptar estratégias de promoção da tecnologia da aplicação de pó de basalto na agricultura de modo que a mesma possa ser assumida como meio adequado à sustentabilidade ambiental  e à produção agrícola, para dar resposta às necessidades do mercado interno e regional, em particular para atender às necessidades da  agricultura familiar em todo o espaço da </a:t>
            </a:r>
            <a:r>
              <a:rPr lang="pt-PT" sz="1100" i="1" dirty="0">
                <a:latin typeface="Arial Narrow" panose="020B0606020202030204" pitchFamily="34" charset="0"/>
                <a:sym typeface="+mn-ea"/>
              </a:rPr>
              <a:t>CEDEAO</a:t>
            </a:r>
            <a:r>
              <a:rPr lang="pt-PT" sz="1100" dirty="0">
                <a:latin typeface="Arial Narrow" panose="020B0606020202030204" pitchFamily="34" charset="0"/>
                <a:sym typeface="+mn-ea"/>
              </a:rPr>
              <a:t>  e na África em geral;</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sym typeface="+mn-ea"/>
              </a:rPr>
              <a:t>»</a:t>
            </a:r>
            <a:r>
              <a:rPr lang="pt-PT" sz="1100" dirty="0">
                <a:latin typeface="Arial Narrow" panose="020B0606020202030204" pitchFamily="34" charset="0"/>
                <a:sym typeface="+mn-ea"/>
              </a:rPr>
              <a:t> Posicionar o potencial da aplicação de pó de basalto na agricultura como mecanismo adequado ao rejuvenescimento dos solos semi-degradados no espaço da </a:t>
            </a:r>
            <a:r>
              <a:rPr lang="pt-PT" sz="1100" i="1" dirty="0">
                <a:latin typeface="Arial Narrow" panose="020B0606020202030204" pitchFamily="34" charset="0"/>
                <a:sym typeface="+mn-ea"/>
              </a:rPr>
              <a:t>CEDEAO </a:t>
            </a:r>
            <a:r>
              <a:rPr lang="pt-PT" sz="1100" dirty="0">
                <a:latin typeface="Arial Narrow" panose="020B0606020202030204" pitchFamily="34" charset="0"/>
                <a:sym typeface="+mn-ea"/>
              </a:rPr>
              <a:t>e em África em geral;</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sym typeface="+mn-ea"/>
              </a:rPr>
              <a:t>»</a:t>
            </a:r>
            <a:r>
              <a:rPr lang="pt-PT" sz="1100" dirty="0">
                <a:latin typeface="Arial Narrow" panose="020B0606020202030204" pitchFamily="34" charset="0"/>
                <a:sym typeface="+mn-ea"/>
              </a:rPr>
              <a:t> Promover a criação de uma rede de investigadores envolvendo Universidades, Centros de Investigação e Desenvolvimento, Associações Empresariais e empresas envolvidas, quer em projectos e programas de investigação, quer na comercialização de pó de basalto destinado à </a:t>
            </a:r>
            <a:r>
              <a:rPr lang="pt-PT" sz="1100" dirty="0" smtClean="0">
                <a:latin typeface="Arial Narrow" panose="020B0606020202030204" pitchFamily="34" charset="0"/>
                <a:sym typeface="+mn-ea"/>
              </a:rPr>
              <a:t>agricultura;</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dirty="0">
                <a:latin typeface="Arial Narrow" panose="020B0606020202030204" pitchFamily="34" charset="0"/>
                <a:sym typeface="+mn-ea"/>
              </a:rPr>
              <a:t>» Promover e consolidar a cooperação e parcerias Universidade - Indústria.</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dirty="0">
                <a:latin typeface="Arial Narrow" panose="020B0606020202030204" pitchFamily="34" charset="0"/>
                <a:sym typeface="+mn-ea"/>
              </a:rPr>
              <a:t> </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sym typeface="+mn-ea"/>
              </a:rPr>
              <a:t>»</a:t>
            </a:r>
            <a:r>
              <a:rPr lang="pt-PT" sz="1100" dirty="0">
                <a:latin typeface="Arial Narrow" panose="020B0606020202030204" pitchFamily="34" charset="0"/>
                <a:sym typeface="+mn-ea"/>
              </a:rPr>
              <a:t> Elaborar uma publicação onde serão inseridos os trabalhos e comunicações mais relevantes apresentadas no evento e que servirá de guia para trabalhos futuros</a:t>
            </a:r>
            <a:r>
              <a:rPr lang="pt-PT" altLang="en-US" sz="1100" dirty="0">
                <a:latin typeface="Arial Narrow" panose="020B0606020202030204" pitchFamily="34" charset="0"/>
                <a:sym typeface="+mn-ea"/>
              </a:rPr>
              <a:t>.</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p:txBody>
      </p:sp>
      <p:pic>
        <p:nvPicPr>
          <p:cNvPr id="11"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1154" y="386805"/>
            <a:ext cx="578165" cy="47959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3" name="TextBox 12"/>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4"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17</a:t>
            </a:fld>
            <a:endParaRPr lang="fr-FR" altLang="pt-PT" sz="800" b="1" i="1" u="sng" dirty="0" smtClean="0">
              <a:solidFill>
                <a:srgbClr val="00B4B2"/>
              </a:solidFill>
            </a:endParaRPr>
          </a:p>
        </p:txBody>
      </p:sp>
      <p:sp>
        <p:nvSpPr>
          <p:cNvPr id="15" name="TextBox 14"/>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4105825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Rectangle 8"/>
          <p:cNvSpPr/>
          <p:nvPr/>
        </p:nvSpPr>
        <p:spPr>
          <a:xfrm>
            <a:off x="753309" y="1430367"/>
            <a:ext cx="5385578" cy="6422271"/>
          </a:xfrm>
          <a:prstGeom prst="rect">
            <a:avLst/>
          </a:prstGeom>
        </p:spPr>
        <p:txBody>
          <a:bodyPr wrap="square">
            <a:spAutoFit/>
          </a:bodyPr>
          <a:lstStyle/>
          <a:p>
            <a:pPr algn="just">
              <a:lnSpc>
                <a:spcPts val="1200"/>
              </a:lnSpc>
              <a:defRPr lang="en-US"/>
            </a:pPr>
            <a:r>
              <a:rPr lang="pt-PT" sz="1100" b="1" i="1" dirty="0" smtClean="0">
                <a:solidFill>
                  <a:schemeClr val="accent5">
                    <a:lumMod val="75000"/>
                  </a:schemeClr>
                </a:solidFill>
                <a:latin typeface="Bell MT" panose="02020503060305020303" pitchFamily="18" charset="0"/>
                <a:cs typeface="Times New Roman" panose="02020603050405020304" pitchFamily="1" charset="0"/>
                <a:sym typeface="+mn-ea"/>
              </a:rPr>
              <a:t>FUNCIONAMENTO DO PROGRAMA</a:t>
            </a:r>
          </a:p>
          <a:p>
            <a:pPr algn="just">
              <a:lnSpc>
                <a:spcPts val="1300"/>
              </a:lnSpc>
              <a:defRPr lang="en-US"/>
            </a:pP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defRPr lang="en-US"/>
            </a:pPr>
            <a:r>
              <a:rPr lang="pt-PT" sz="1100" dirty="0">
                <a:latin typeface="Arial Narrow" panose="020B0606020202030204" pitchFamily="34" charset="0"/>
                <a:cs typeface="Times New Roman" panose="02020603050405020304" pitchFamily="1" charset="0"/>
                <a:sym typeface="+mn-ea"/>
              </a:rPr>
              <a:t>A Conferência Internacional sobre </a:t>
            </a:r>
            <a:r>
              <a:rPr lang="pt-PT" altLang="en-US" sz="1100" i="1" dirty="0">
                <a:latin typeface="Arial Narrow" panose="020B0606020202030204" pitchFamily="34" charset="0"/>
                <a:cs typeface="Times New Roman" panose="02020603050405020304" pitchFamily="1" charset="0"/>
                <a:sym typeface="+mn-ea"/>
              </a:rPr>
              <a:t>«</a:t>
            </a:r>
            <a:r>
              <a:rPr lang="pt-PT" sz="1100" i="1" dirty="0">
                <a:latin typeface="Arial Narrow" panose="020B0606020202030204" pitchFamily="34" charset="0"/>
                <a:sym typeface="+mn-ea"/>
              </a:rPr>
              <a:t>APLICAÇÃO DO PÓ DE BASALTO NA AGRICULTURA </a:t>
            </a:r>
            <a:r>
              <a:rPr lang="pt-PT" sz="1100" i="1" dirty="0" smtClean="0">
                <a:latin typeface="Arial Narrow" panose="020B0606020202030204" pitchFamily="34" charset="0"/>
                <a:sym typeface="+mn-ea"/>
              </a:rPr>
              <a:t>–  </a:t>
            </a:r>
            <a:r>
              <a:rPr lang="pt-PT" sz="1100" i="1" dirty="0">
                <a:latin typeface="Arial Narrow" panose="020B0606020202030204" pitchFamily="34" charset="0"/>
              </a:rPr>
              <a:t>As suas vantagens como fertilizante para agricultura</a:t>
            </a:r>
            <a:r>
              <a:rPr lang="pt-PT" altLang="en-US" sz="1100" i="1" dirty="0" smtClean="0">
                <a:latin typeface="Arial Narrow" panose="020B0606020202030204" pitchFamily="34" charset="0"/>
                <a:sym typeface="+mn-ea"/>
              </a:rPr>
              <a:t>»</a:t>
            </a:r>
            <a:r>
              <a:rPr lang="pt-PT" sz="1100" dirty="0" smtClean="0">
                <a:latin typeface="Arial Narrow" panose="020B0606020202030204" pitchFamily="34" charset="0"/>
                <a:cs typeface="Times New Roman" panose="02020603050405020304" pitchFamily="1" charset="0"/>
                <a:sym typeface="+mn-ea"/>
              </a:rPr>
              <a:t>, </a:t>
            </a:r>
            <a:r>
              <a:rPr lang="pt-PT" sz="1100" dirty="0">
                <a:latin typeface="Arial Narrow" panose="020B0606020202030204" pitchFamily="34" charset="0"/>
                <a:cs typeface="Times New Roman" panose="02020603050405020304" pitchFamily="1" charset="0"/>
                <a:sym typeface="+mn-ea"/>
              </a:rPr>
              <a:t>está organizada em </a:t>
            </a:r>
            <a:r>
              <a:rPr lang="pt-PT" sz="1100" dirty="0" smtClean="0">
                <a:latin typeface="Arial Narrow" panose="020B0606020202030204" pitchFamily="34" charset="0"/>
                <a:cs typeface="Times New Roman" panose="02020603050405020304" pitchFamily="1" charset="0"/>
                <a:sym typeface="+mn-ea"/>
              </a:rPr>
              <a:t>7 (sete) </a:t>
            </a:r>
            <a:r>
              <a:rPr lang="pt-PT" sz="1100" dirty="0">
                <a:latin typeface="Arial Narrow" panose="020B0606020202030204" pitchFamily="34" charset="0"/>
                <a:cs typeface="Times New Roman" panose="02020603050405020304" pitchFamily="1" charset="0"/>
                <a:sym typeface="+mn-ea"/>
              </a:rPr>
              <a:t>Conferências temáticas, </a:t>
            </a:r>
            <a:r>
              <a:rPr lang="pt-PT" sz="1100" dirty="0" smtClean="0">
                <a:latin typeface="Arial Narrow" panose="020B0606020202030204" pitchFamily="34" charset="0"/>
                <a:cs typeface="Times New Roman" panose="02020603050405020304" pitchFamily="1" charset="0"/>
                <a:sym typeface="+mn-ea"/>
              </a:rPr>
              <a:t>1 (um) Painél temátic</a:t>
            </a:r>
            <a:r>
              <a:rPr lang="pt-PT" altLang="en-US" sz="1100" dirty="0" smtClean="0">
                <a:latin typeface="Arial Narrow" panose="020B0606020202030204" pitchFamily="34" charset="0"/>
                <a:cs typeface="Times New Roman" panose="02020603050405020304" pitchFamily="1" charset="0"/>
                <a:sym typeface="+mn-ea"/>
              </a:rPr>
              <a:t>o</a:t>
            </a:r>
            <a:r>
              <a:rPr lang="pt-PT" sz="1100" dirty="0" smtClean="0">
                <a:latin typeface="Arial Narrow" panose="020B0606020202030204" pitchFamily="34" charset="0"/>
                <a:cs typeface="Times New Roman" panose="02020603050405020304" pitchFamily="1" charset="0"/>
                <a:sym typeface="+mn-ea"/>
              </a:rPr>
              <a:t>, </a:t>
            </a:r>
            <a:r>
              <a:rPr lang="pt-PT" sz="1100" dirty="0">
                <a:latin typeface="Arial Narrow" panose="020B0606020202030204" pitchFamily="34" charset="0"/>
                <a:cs typeface="Times New Roman" panose="02020603050405020304" pitchFamily="1" charset="0"/>
                <a:sym typeface="+mn-ea"/>
              </a:rPr>
              <a:t>com a duração de </a:t>
            </a:r>
            <a:r>
              <a:rPr lang="pt-PT" altLang="en-US" sz="1100" dirty="0">
                <a:latin typeface="Arial Narrow" panose="020B0606020202030204" pitchFamily="34" charset="0"/>
                <a:cs typeface="Times New Roman" panose="02020603050405020304" pitchFamily="1" charset="0"/>
                <a:sym typeface="+mn-ea"/>
              </a:rPr>
              <a:t>três</a:t>
            </a:r>
            <a:r>
              <a:rPr lang="pt-PT" sz="1100" dirty="0">
                <a:latin typeface="Arial Narrow" panose="020B0606020202030204" pitchFamily="34" charset="0"/>
                <a:cs typeface="Times New Roman" panose="02020603050405020304" pitchFamily="1" charset="0"/>
                <a:sym typeface="+mn-ea"/>
              </a:rPr>
              <a:t> dias.</a:t>
            </a: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r>
              <a:rPr lang="pt-PT" sz="1100" dirty="0">
                <a:latin typeface="Arial Narrow" panose="020B0606020202030204" pitchFamily="34" charset="0"/>
                <a:cs typeface="Times New Roman" panose="02020603050405020304" pitchFamily="1" charset="0"/>
                <a:sym typeface="+mn-ea"/>
              </a:rPr>
              <a:t>O moderador de cada Conferência  / Paine</a:t>
            </a:r>
            <a:r>
              <a:rPr lang="pt-PT" altLang="en-US" sz="1100" dirty="0">
                <a:latin typeface="Arial Narrow" panose="020B0606020202030204" pitchFamily="34" charset="0"/>
                <a:cs typeface="Times New Roman" panose="02020603050405020304" pitchFamily="1" charset="0"/>
                <a:sym typeface="+mn-ea"/>
              </a:rPr>
              <a:t>l</a:t>
            </a:r>
            <a:r>
              <a:rPr lang="pt-PT" sz="1100" dirty="0">
                <a:latin typeface="Arial Narrow" panose="020B0606020202030204" pitchFamily="34" charset="0"/>
                <a:cs typeface="Times New Roman" panose="02020603050405020304" pitchFamily="1" charset="0"/>
                <a:sym typeface="+mn-ea"/>
              </a:rPr>
              <a:t> </a:t>
            </a:r>
            <a:r>
              <a:rPr lang="pt-PT" altLang="en-US" sz="1100" dirty="0">
                <a:latin typeface="Arial Narrow" panose="020B0606020202030204" pitchFamily="34" charset="0"/>
                <a:cs typeface="Times New Roman" panose="02020603050405020304" pitchFamily="1" charset="0"/>
                <a:sym typeface="+mn-ea"/>
              </a:rPr>
              <a:t>t</a:t>
            </a:r>
            <a:r>
              <a:rPr lang="pt-PT" sz="1100" dirty="0">
                <a:latin typeface="Arial Narrow" panose="020B0606020202030204" pitchFamily="34" charset="0"/>
                <a:cs typeface="Times New Roman" panose="02020603050405020304" pitchFamily="1" charset="0"/>
                <a:sym typeface="+mn-ea"/>
              </a:rPr>
              <a:t>emáti</a:t>
            </a:r>
            <a:r>
              <a:rPr lang="pt-PT" altLang="en-US" sz="1100" dirty="0">
                <a:latin typeface="Arial Narrow" panose="020B0606020202030204" pitchFamily="34" charset="0"/>
                <a:cs typeface="Times New Roman" panose="02020603050405020304" pitchFamily="1" charset="0"/>
                <a:sym typeface="+mn-ea"/>
              </a:rPr>
              <a:t>o</a:t>
            </a:r>
            <a:r>
              <a:rPr lang="pt-PT" sz="1100" dirty="0">
                <a:latin typeface="Arial Narrow" panose="020B0606020202030204" pitchFamily="34" charset="0"/>
                <a:cs typeface="Times New Roman" panose="02020603050405020304" pitchFamily="1" charset="0"/>
                <a:sym typeface="+mn-ea"/>
              </a:rPr>
              <a:t> tem os 10 minutos inicias para introduzir o tema. Após a  intervenção dos Oradores e dos Conferencistas convidados para cada um dos Painéis e Conferências temáticas, seguir-se-á um período de debate no qual os participantes, em geral,  terão a oportunidade de intervir ativamente. </a:t>
            </a: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r>
              <a:rPr lang="pt-PT" sz="1100" dirty="0">
                <a:latin typeface="Arial Narrow" panose="020B0606020202030204" pitchFamily="34" charset="0"/>
                <a:cs typeface="Times New Roman" panose="02020603050405020304" pitchFamily="1" charset="0"/>
                <a:sym typeface="+mn-ea"/>
              </a:rPr>
              <a:t>Cada Conferencista, que será um especialista de referência em cada tema, terá 1 hora e 45 minutos para expor o seu tema, incluindo o período de </a:t>
            </a:r>
            <a:r>
              <a:rPr lang="pt-PT" sz="1100" dirty="0" smtClean="0">
                <a:latin typeface="Arial Narrow" panose="020B0606020202030204" pitchFamily="34" charset="0"/>
                <a:cs typeface="Times New Roman" panose="02020603050405020304" pitchFamily="1" charset="0"/>
                <a:sym typeface="+mn-ea"/>
              </a:rPr>
              <a:t>debate e da intervenção do moderador.  </a:t>
            </a: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r>
              <a:rPr lang="pt-PT" sz="1100" dirty="0">
                <a:latin typeface="Arial Narrow" panose="020B0606020202030204" pitchFamily="34" charset="0"/>
                <a:cs typeface="Times New Roman" panose="02020603050405020304" pitchFamily="1" charset="0"/>
                <a:sym typeface="+mn-ea"/>
              </a:rPr>
              <a:t>As inscrições, a submissão de </a:t>
            </a:r>
            <a:r>
              <a:rPr lang="pt-PT" sz="1100" i="1" dirty="0">
                <a:latin typeface="Arial Narrow" panose="020B0606020202030204" pitchFamily="34" charset="0"/>
                <a:cs typeface="Times New Roman" panose="02020603050405020304" pitchFamily="1" charset="0"/>
                <a:sym typeface="+mn-ea"/>
              </a:rPr>
              <a:t>papers, </a:t>
            </a:r>
            <a:r>
              <a:rPr lang="pt-PT" sz="1100" dirty="0">
                <a:latin typeface="Arial Narrow" panose="020B0606020202030204" pitchFamily="34" charset="0"/>
                <a:cs typeface="Times New Roman" panose="02020603050405020304" pitchFamily="1" charset="0"/>
                <a:sym typeface="+mn-ea"/>
              </a:rPr>
              <a:t>assim como informações completas, estão acessíveis no </a:t>
            </a:r>
            <a:r>
              <a:rPr lang="pt-PT" sz="1100" i="1" dirty="0">
                <a:latin typeface="Arial Narrow" panose="020B0606020202030204" pitchFamily="34" charset="0"/>
                <a:cs typeface="Times New Roman" panose="02020603050405020304" pitchFamily="1" charset="0"/>
                <a:sym typeface="+mn-ea"/>
              </a:rPr>
              <a:t>website</a:t>
            </a:r>
            <a:r>
              <a:rPr lang="pt-PT" sz="1100" dirty="0">
                <a:latin typeface="Arial Narrow" panose="020B0606020202030204" pitchFamily="34" charset="0"/>
                <a:cs typeface="Times New Roman" panose="02020603050405020304" pitchFamily="1" charset="0"/>
                <a:sym typeface="+mn-ea"/>
              </a:rPr>
              <a:t> </a:t>
            </a:r>
            <a:r>
              <a:rPr lang="pt-PT" sz="1100" i="1" dirty="0">
                <a:latin typeface="Arial Narrow" panose="020B0606020202030204" pitchFamily="34" charset="0"/>
                <a:cs typeface="Times New Roman" panose="02020603050405020304" pitchFamily="1" charset="0"/>
                <a:sym typeface="+mn-ea"/>
              </a:rPr>
              <a:t>www.basaltconference.com</a:t>
            </a:r>
            <a:r>
              <a:rPr lang="pt-PT" sz="1100" dirty="0">
                <a:latin typeface="Arial Narrow" panose="020B0606020202030204" pitchFamily="34" charset="0"/>
                <a:cs typeface="Times New Roman" panose="02020603050405020304" pitchFamily="1" charset="0"/>
                <a:sym typeface="+mn-ea"/>
              </a:rPr>
              <a:t>. Poderão ser obtidas informações adicionais através do endereço de </a:t>
            </a:r>
            <a:r>
              <a:rPr lang="pt-PT" sz="1100" i="1" dirty="0">
                <a:latin typeface="Arial Narrow" panose="020B0606020202030204" pitchFamily="34" charset="0"/>
                <a:cs typeface="Times New Roman" panose="02020603050405020304" pitchFamily="1" charset="0"/>
                <a:sym typeface="+mn-ea"/>
              </a:rPr>
              <a:t>e-mail events@basaltconference.com</a:t>
            </a:r>
            <a:r>
              <a:rPr lang="pt-PT" sz="1100" dirty="0">
                <a:latin typeface="Arial Narrow" panose="020B0606020202030204" pitchFamily="34" charset="0"/>
                <a:cs typeface="Times New Roman" panose="02020603050405020304" pitchFamily="1" charset="0"/>
                <a:sym typeface="+mn-ea"/>
              </a:rPr>
              <a:t> ou de outros contactos inseridos nos referidos website, designadamente o Secretariado Técnico do </a:t>
            </a:r>
            <a:r>
              <a:rPr lang="pt-PT" sz="1100" dirty="0" smtClean="0">
                <a:latin typeface="Arial Narrow" panose="020B0606020202030204" pitchFamily="34" charset="0"/>
                <a:cs typeface="Times New Roman" panose="02020603050405020304" pitchFamily="1" charset="0"/>
                <a:sym typeface="+mn-ea"/>
              </a:rPr>
              <a:t>Evento e os Pontos Focais.</a:t>
            </a: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r>
              <a:rPr lang="pt-PT" sz="1100" dirty="0">
                <a:latin typeface="Arial Narrow" panose="020B0606020202030204" pitchFamily="34" charset="0"/>
                <a:cs typeface="Times New Roman" panose="02020603050405020304" pitchFamily="1" charset="0"/>
                <a:sym typeface="+mn-ea"/>
              </a:rPr>
              <a:t>Faz igualmente parte integrante do evento um programa social onde os participantes, em geral, e os convidados, em particular, poderão desfrutar de uma agradável estadia em Cabo Verde antes, durante e após os três dias do evento.</a:t>
            </a: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r>
              <a:rPr lang="pt-PT" sz="1100" dirty="0">
                <a:latin typeface="Arial Narrow" panose="020B0606020202030204" pitchFamily="34" charset="0"/>
                <a:cs typeface="Times New Roman" panose="02020603050405020304" pitchFamily="1" charset="0"/>
                <a:sym typeface="+mn-ea"/>
              </a:rPr>
              <a:t>Vários pacotes e programas de visitas guiadas aos principais pontos de atracção turística, quer na  cidade da Praia (Capital de Cabo Verde), quer em outras Ilhas, são igualmente disponibilizados. Serão também organizadas </a:t>
            </a:r>
            <a:r>
              <a:rPr lang="pt-PT" sz="1100" dirty="0">
                <a:latin typeface="Arial Narrow" panose="020B0606020202030204" pitchFamily="34" charset="0"/>
                <a:sym typeface="+mn-ea"/>
              </a:rPr>
              <a:t>visitas guiadas a alguns locais de exploração de basalto em Cabo Verde. </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300"/>
              </a:lnSpc>
              <a:defRPr lang="en-US"/>
            </a:pP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r>
              <a:rPr lang="pt-PT" sz="1100" dirty="0">
                <a:latin typeface="Arial Narrow" panose="020B0606020202030204" pitchFamily="34" charset="0"/>
                <a:cs typeface="Times New Roman" panose="02020603050405020304" pitchFamily="1" charset="0"/>
                <a:sym typeface="+mn-ea"/>
              </a:rPr>
              <a:t>À noite são reservados dois períodos de programas sociais. No </a:t>
            </a:r>
            <a:r>
              <a:rPr lang="pt-PT" sz="1100" dirty="0" smtClean="0">
                <a:latin typeface="Arial Narrow" panose="020B0606020202030204" pitchFamily="34" charset="0"/>
                <a:cs typeface="Times New Roman" panose="02020603050405020304" pitchFamily="1" charset="0"/>
                <a:sym typeface="+mn-ea"/>
              </a:rPr>
              <a:t>terceiro dia </a:t>
            </a:r>
            <a:r>
              <a:rPr lang="pt-PT" sz="1100" dirty="0">
                <a:latin typeface="Arial Narrow" panose="020B0606020202030204" pitchFamily="34" charset="0"/>
                <a:cs typeface="Times New Roman" panose="02020603050405020304" pitchFamily="1" charset="0"/>
                <a:sym typeface="+mn-ea"/>
              </a:rPr>
              <a:t>do evento, é </a:t>
            </a:r>
            <a:r>
              <a:rPr lang="pt-PT" sz="1100" dirty="0" smtClean="0">
                <a:latin typeface="Arial Narrow" panose="020B0606020202030204" pitchFamily="34" charset="0"/>
                <a:cs typeface="Times New Roman" panose="02020603050405020304" pitchFamily="1" charset="0"/>
                <a:sym typeface="+mn-ea"/>
              </a:rPr>
              <a:t>organizado um </a:t>
            </a:r>
            <a:r>
              <a:rPr lang="pt-PT" sz="1100" dirty="0">
                <a:latin typeface="Arial Narrow" panose="020B0606020202030204" pitchFamily="34" charset="0"/>
                <a:cs typeface="Times New Roman" panose="02020603050405020304" pitchFamily="1" charset="0"/>
                <a:sym typeface="+mn-ea"/>
              </a:rPr>
              <a:t>jantar </a:t>
            </a:r>
            <a:r>
              <a:rPr lang="pt-PT" sz="1100" i="1" dirty="0">
                <a:latin typeface="Arial Narrow" panose="020B0606020202030204" pitchFamily="34" charset="0"/>
                <a:sym typeface="+mn-ea"/>
              </a:rPr>
              <a:t>de Boas </a:t>
            </a:r>
            <a:r>
              <a:rPr lang="pt-PT" sz="1100" i="1" dirty="0" smtClean="0">
                <a:latin typeface="Arial Narrow" panose="020B0606020202030204" pitchFamily="34" charset="0"/>
                <a:sym typeface="+mn-ea"/>
              </a:rPr>
              <a:t>Vindas, intitulado «OS </a:t>
            </a:r>
            <a:r>
              <a:rPr lang="pt-PT" sz="1100" i="1" dirty="0">
                <a:latin typeface="Arial Narrow" panose="020B0606020202030204" pitchFamily="34" charset="0"/>
                <a:sym typeface="+mn-ea"/>
              </a:rPr>
              <a:t>SABORES D</a:t>
            </a:r>
            <a:r>
              <a:rPr lang="pt-PT" altLang="en-US" sz="1100" i="1" dirty="0">
                <a:latin typeface="Arial Narrow" panose="020B0606020202030204" pitchFamily="34" charset="0"/>
                <a:sym typeface="+mn-ea"/>
              </a:rPr>
              <a:t>A </a:t>
            </a:r>
            <a:r>
              <a:rPr lang="pt-PT" altLang="en-US" sz="1100" i="1" dirty="0" smtClean="0">
                <a:latin typeface="Arial Narrow" panose="020B0606020202030204" pitchFamily="34" charset="0"/>
                <a:sym typeface="+mn-ea"/>
              </a:rPr>
              <a:t>CEDEAO», </a:t>
            </a:r>
            <a:r>
              <a:rPr lang="pt-PT" sz="1100" dirty="0" smtClean="0">
                <a:latin typeface="Arial Narrow" panose="020B0606020202030204" pitchFamily="34" charset="0"/>
                <a:cs typeface="Times New Roman" panose="02020603050405020304" pitchFamily="1" charset="0"/>
                <a:sym typeface="+mn-ea"/>
              </a:rPr>
              <a:t>às </a:t>
            </a:r>
            <a:r>
              <a:rPr lang="pt-PT" sz="1100" dirty="0">
                <a:latin typeface="Arial Narrow" panose="020B0606020202030204" pitchFamily="34" charset="0"/>
                <a:cs typeface="Times New Roman" panose="02020603050405020304" pitchFamily="1" charset="0"/>
                <a:sym typeface="+mn-ea"/>
              </a:rPr>
              <a:t>delegações participantes no evento e no </a:t>
            </a:r>
            <a:r>
              <a:rPr lang="pt-PT" sz="1100" dirty="0" smtClean="0">
                <a:latin typeface="Arial Narrow" panose="020B0606020202030204" pitchFamily="34" charset="0"/>
                <a:cs typeface="Times New Roman" panose="02020603050405020304" pitchFamily="1" charset="0"/>
                <a:sym typeface="+mn-ea"/>
              </a:rPr>
              <a:t>dia 18 de Março </a:t>
            </a:r>
            <a:r>
              <a:rPr lang="pt-PT" sz="1100" dirty="0">
                <a:latin typeface="Arial Narrow" panose="020B0606020202030204" pitchFamily="34" charset="0"/>
                <a:cs typeface="Times New Roman" panose="02020603050405020304" pitchFamily="1" charset="0"/>
                <a:sym typeface="+mn-ea"/>
              </a:rPr>
              <a:t>terá lugar um </a:t>
            </a:r>
            <a:r>
              <a:rPr lang="pt-PT" sz="1100" dirty="0" smtClean="0">
                <a:latin typeface="Arial Narrow" panose="020B0606020202030204" pitchFamily="34" charset="0"/>
                <a:cs typeface="Times New Roman" panose="02020603050405020304" pitchFamily="1" charset="0"/>
                <a:sym typeface="+mn-ea"/>
              </a:rPr>
              <a:t>Jantar </a:t>
            </a:r>
            <a:r>
              <a:rPr lang="pt-PT" sz="1100" i="1" dirty="0">
                <a:latin typeface="Arial Narrow" panose="020B0606020202030204" pitchFamily="34" charset="0"/>
                <a:sym typeface="+mn-ea"/>
              </a:rPr>
              <a:t>de </a:t>
            </a:r>
            <a:r>
              <a:rPr lang="pt-PT" sz="1100" i="1" dirty="0" smtClean="0">
                <a:latin typeface="Arial Narrow" panose="020B0606020202030204" pitchFamily="34" charset="0"/>
                <a:sym typeface="+mn-ea"/>
              </a:rPr>
              <a:t>Gala, no âmbito do evento Fórum Empresarial ao qual todos os participantes na Conferência Internacional tem direito de acesso.</a:t>
            </a:r>
            <a:endParaRPr lang="pt-PT" sz="1100" i="1"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300"/>
              </a:lnSpc>
              <a:defRPr lang="en-US"/>
            </a:pPr>
            <a:r>
              <a:rPr lang="pt-PT" sz="1100" dirty="0">
                <a:latin typeface="Arial Narrow" panose="020B0606020202030204" pitchFamily="34" charset="0"/>
                <a:cs typeface="Times New Roman" panose="02020603050405020304" pitchFamily="1" charset="0"/>
                <a:sym typeface="+mn-ea"/>
              </a:rPr>
              <a:t> </a:t>
            </a: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r>
              <a:rPr lang="pt-PT" sz="1100" dirty="0">
                <a:latin typeface="Arial Narrow" panose="020B0606020202030204" pitchFamily="34" charset="0"/>
                <a:cs typeface="Times New Roman" panose="02020603050405020304" pitchFamily="1" charset="0"/>
                <a:sym typeface="+mn-ea"/>
              </a:rPr>
              <a:t>Estarão disponíveis três línguas de trabalho com tradução simultânea: o português; o inglês e o francês.</a:t>
            </a: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r>
              <a:rPr lang="pt-PT" sz="1100" dirty="0">
                <a:latin typeface="Arial Narrow" panose="020B0606020202030204" pitchFamily="34" charset="0"/>
                <a:cs typeface="Times New Roman" panose="02020603050405020304" pitchFamily="1" charset="0"/>
                <a:sym typeface="+mn-ea"/>
              </a:rPr>
              <a:t>O Secretariado Técnico do evento estará permanentemente acessível e disponível para atender todas as necessidades especiais e particulares dos participantes no evento em apreço.</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p:txBody>
      </p:sp>
      <p:pic>
        <p:nvPicPr>
          <p:cNvPr id="11"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1154" y="386805"/>
            <a:ext cx="578165" cy="47959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3" name="TextBox 12"/>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4"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18</a:t>
            </a:fld>
            <a:endParaRPr lang="fr-FR" altLang="pt-PT" sz="800" b="1" i="1" u="sng" dirty="0" smtClean="0">
              <a:solidFill>
                <a:srgbClr val="00B4B2"/>
              </a:solidFill>
            </a:endParaRPr>
          </a:p>
        </p:txBody>
      </p:sp>
      <p:sp>
        <p:nvSpPr>
          <p:cNvPr id="15" name="TextBox 14"/>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3480982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Rectangle 8"/>
          <p:cNvSpPr/>
          <p:nvPr/>
        </p:nvSpPr>
        <p:spPr>
          <a:xfrm>
            <a:off x="753309" y="1430367"/>
            <a:ext cx="5385578" cy="6106800"/>
          </a:xfrm>
          <a:prstGeom prst="rect">
            <a:avLst/>
          </a:prstGeom>
        </p:spPr>
        <p:txBody>
          <a:bodyPr wrap="square">
            <a:spAutoFit/>
          </a:bodyPr>
          <a:lstStyle/>
          <a:p>
            <a:pPr algn="just">
              <a:lnSpc>
                <a:spcPts val="1200"/>
              </a:lnSpc>
              <a:defRPr lang="en-US"/>
            </a:pPr>
            <a:r>
              <a:rPr lang="pt-PT" sz="1100" b="1" i="1" dirty="0" smtClean="0">
                <a:solidFill>
                  <a:schemeClr val="accent5">
                    <a:lumMod val="75000"/>
                  </a:schemeClr>
                </a:solidFill>
                <a:latin typeface="Bell MT" panose="02020503060305020303" pitchFamily="18" charset="0"/>
                <a:cs typeface="Times New Roman" panose="02020603050405020304" pitchFamily="1" charset="0"/>
                <a:sym typeface="+mn-ea"/>
              </a:rPr>
              <a:t>GUIA DE DISCUSSÃO NA MESA REDONDA</a:t>
            </a:r>
          </a:p>
          <a:p>
            <a:pPr algn="just">
              <a:lnSpc>
                <a:spcPts val="1300"/>
              </a:lnSpc>
              <a:defRPr lang="en-US"/>
            </a:pP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200"/>
              </a:lnSpc>
              <a:defRPr lang="en-US"/>
            </a:pPr>
            <a:r>
              <a:rPr lang="pt-PT" sz="1200" dirty="0" smtClean="0">
                <a:latin typeface="Arial Narrow" panose="020B0606020202030204" pitchFamily="34" charset="0"/>
              </a:rPr>
              <a:t>As </a:t>
            </a:r>
            <a:r>
              <a:rPr lang="pt-PT" sz="1200" dirty="0">
                <a:latin typeface="Arial Narrow" panose="020B0606020202030204" pitchFamily="34" charset="0"/>
              </a:rPr>
              <a:t>intervenções na </a:t>
            </a:r>
            <a:r>
              <a:rPr lang="pt-PT" sz="1200" i="1" dirty="0">
                <a:latin typeface="Arial Narrow" panose="020B0606020202030204" pitchFamily="34" charset="0"/>
              </a:rPr>
              <a:t>«Mesa Redonda de Integração e Debates» </a:t>
            </a:r>
            <a:r>
              <a:rPr lang="pt-PT" sz="1200" dirty="0">
                <a:latin typeface="Arial Narrow" panose="020B0606020202030204" pitchFamily="34" charset="0"/>
              </a:rPr>
              <a:t>devem focar no uso de pó de rocha na agricultura e sua especificidade científicá e tecnológica. Entre essas especificidades científicas e tecnológicas, os intervenientes podem abordar: </a:t>
            </a:r>
          </a:p>
          <a:p>
            <a:pPr algn="just">
              <a:lnSpc>
                <a:spcPts val="1200"/>
              </a:lnSpc>
              <a:defRPr lang="en-US"/>
            </a:pPr>
            <a:endParaRPr lang="pt-PT" sz="1200" dirty="0">
              <a:latin typeface="Arial Narrow" panose="020B0606020202030204" pitchFamily="34" charset="0"/>
            </a:endParaRPr>
          </a:p>
          <a:p>
            <a:pPr lvl="1" algn="just">
              <a:lnSpc>
                <a:spcPts val="1200"/>
              </a:lnSpc>
              <a:defRPr lang="en-US"/>
            </a:pPr>
            <a:r>
              <a:rPr lang="pt-PT" sz="1200" dirty="0">
                <a:latin typeface="Arial Narrow" panose="020B0606020202030204" pitchFamily="34" charset="0"/>
              </a:rPr>
              <a:t>a) Realidades actuais e históricas de uso de pó de rocha na fertilização de terras agrícolas; </a:t>
            </a:r>
          </a:p>
          <a:p>
            <a:pPr lvl="1" algn="just">
              <a:lnSpc>
                <a:spcPts val="1200"/>
              </a:lnSpc>
              <a:defRPr lang="en-US"/>
            </a:pPr>
            <a:endParaRPr lang="pt-PT" sz="1200" dirty="0">
              <a:latin typeface="Arial Narrow" panose="020B0606020202030204" pitchFamily="34" charset="0"/>
            </a:endParaRPr>
          </a:p>
          <a:p>
            <a:pPr lvl="1" algn="just">
              <a:lnSpc>
                <a:spcPts val="1200"/>
              </a:lnSpc>
              <a:defRPr lang="en-US"/>
            </a:pPr>
            <a:r>
              <a:rPr lang="pt-PT" sz="1200" dirty="0">
                <a:latin typeface="Arial Narrow" panose="020B0606020202030204" pitchFamily="34" charset="0"/>
              </a:rPr>
              <a:t>b) As orientações gerais e tendências de políticas públicas, fatores científicos, tecnológicos e ambientais que sustentam os fundamentos de uso de pó de rocha na fertilização de solos agrícolas;</a:t>
            </a:r>
          </a:p>
          <a:p>
            <a:pPr lvl="1" algn="just">
              <a:lnSpc>
                <a:spcPts val="1200"/>
              </a:lnSpc>
              <a:defRPr lang="en-US"/>
            </a:pPr>
            <a:endParaRPr lang="pt-PT" sz="1200" dirty="0">
              <a:latin typeface="Arial Narrow" panose="020B0606020202030204" pitchFamily="34" charset="0"/>
            </a:endParaRPr>
          </a:p>
          <a:p>
            <a:pPr lvl="1" algn="just">
              <a:lnSpc>
                <a:spcPts val="1200"/>
              </a:lnSpc>
              <a:defRPr lang="en-US"/>
            </a:pPr>
            <a:r>
              <a:rPr lang="pt-PT" sz="1200" dirty="0">
                <a:latin typeface="Arial Narrow" panose="020B0606020202030204" pitchFamily="34" charset="0"/>
              </a:rPr>
              <a:t>c) As diferentes categorias e tipos de nutrientes e que integram a composição química do basalto dando-lhe condições naturais de fertilizantes;</a:t>
            </a:r>
          </a:p>
          <a:p>
            <a:pPr lvl="1" algn="just">
              <a:lnSpc>
                <a:spcPts val="1200"/>
              </a:lnSpc>
              <a:defRPr lang="en-US"/>
            </a:pPr>
            <a:endParaRPr lang="pt-PT" sz="1200" dirty="0">
              <a:latin typeface="Arial Narrow" panose="020B0606020202030204" pitchFamily="34" charset="0"/>
            </a:endParaRPr>
          </a:p>
          <a:p>
            <a:pPr lvl="1" algn="just">
              <a:lnSpc>
                <a:spcPts val="1200"/>
              </a:lnSpc>
              <a:defRPr lang="en-US"/>
            </a:pPr>
            <a:r>
              <a:rPr lang="pt-PT" sz="1200" dirty="0">
                <a:latin typeface="Arial Narrow" panose="020B0606020202030204" pitchFamily="34" charset="0"/>
              </a:rPr>
              <a:t>d) As políticas públlicas de investigação científica e tecnológica, processo de legislação, regulamentação e controlo de uso de pó de basalto na agricultura; </a:t>
            </a:r>
          </a:p>
          <a:p>
            <a:pPr lvl="1" algn="just">
              <a:lnSpc>
                <a:spcPts val="1200"/>
              </a:lnSpc>
              <a:defRPr lang="en-US"/>
            </a:pPr>
            <a:endParaRPr lang="pt-PT" sz="1200" dirty="0">
              <a:latin typeface="Arial Narrow" panose="020B0606020202030204" pitchFamily="34" charset="0"/>
            </a:endParaRPr>
          </a:p>
          <a:p>
            <a:pPr lvl="1" algn="just">
              <a:lnSpc>
                <a:spcPts val="1200"/>
              </a:lnSpc>
              <a:defRPr lang="en-US"/>
            </a:pPr>
            <a:r>
              <a:rPr lang="pt-PT" sz="1200" dirty="0">
                <a:latin typeface="Arial Narrow" panose="020B0606020202030204" pitchFamily="34" charset="0"/>
              </a:rPr>
              <a:t>e) Mecanismos e seus respectivos papéis e funções na formulação, implementação, controlo e monitorização da qualidade de alimentos produzidos com base no uso de pó de rocha na fertilização de solos agrícolas;</a:t>
            </a:r>
          </a:p>
          <a:p>
            <a:pPr lvl="1" algn="just">
              <a:lnSpc>
                <a:spcPts val="1200"/>
              </a:lnSpc>
              <a:defRPr lang="en-US"/>
            </a:pPr>
            <a:endParaRPr lang="pt-PT" sz="1200" dirty="0">
              <a:latin typeface="Arial Narrow" panose="020B0606020202030204" pitchFamily="34" charset="0"/>
            </a:endParaRPr>
          </a:p>
          <a:p>
            <a:pPr lvl="1" algn="just">
              <a:lnSpc>
                <a:spcPts val="1200"/>
              </a:lnSpc>
              <a:defRPr lang="en-US"/>
            </a:pPr>
            <a:r>
              <a:rPr lang="pt-PT" sz="1200" dirty="0">
                <a:latin typeface="Arial Narrow" panose="020B0606020202030204" pitchFamily="34" charset="0"/>
              </a:rPr>
              <a:t>f) As relações entre o uso de pó de rocha na fertilização de solos agrícolas e a rentabilidade agrícola e qualidade dos alimentos produzidos;</a:t>
            </a:r>
          </a:p>
          <a:p>
            <a:pPr lvl="1" algn="just">
              <a:lnSpc>
                <a:spcPts val="1200"/>
              </a:lnSpc>
              <a:defRPr lang="en-US"/>
            </a:pPr>
            <a:endParaRPr lang="pt-PT" sz="1200" dirty="0">
              <a:latin typeface="Arial Narrow" panose="020B0606020202030204" pitchFamily="34" charset="0"/>
            </a:endParaRPr>
          </a:p>
          <a:p>
            <a:pPr lvl="1" algn="just">
              <a:lnSpc>
                <a:spcPts val="1200"/>
              </a:lnSpc>
              <a:defRPr lang="en-US"/>
            </a:pPr>
            <a:r>
              <a:rPr lang="pt-PT" sz="1200" dirty="0">
                <a:latin typeface="Arial Narrow" panose="020B0606020202030204" pitchFamily="34" charset="0"/>
              </a:rPr>
              <a:t>g) Os tipos e qualidades de solos agrícola susceptíveis de beneficiar e potencias a uso de pó de rocha da respectiva fertilização;</a:t>
            </a:r>
          </a:p>
          <a:p>
            <a:pPr lvl="1" algn="just">
              <a:lnSpc>
                <a:spcPts val="1200"/>
              </a:lnSpc>
              <a:defRPr lang="en-US"/>
            </a:pPr>
            <a:endParaRPr lang="pt-PT" sz="1200" dirty="0">
              <a:latin typeface="Arial Narrow" panose="020B0606020202030204" pitchFamily="34" charset="0"/>
            </a:endParaRPr>
          </a:p>
          <a:p>
            <a:pPr lvl="1" algn="just">
              <a:lnSpc>
                <a:spcPts val="1200"/>
              </a:lnSpc>
              <a:defRPr lang="en-US"/>
            </a:pPr>
            <a:r>
              <a:rPr lang="pt-PT" sz="1200" dirty="0">
                <a:latin typeface="Arial Narrow" panose="020B0606020202030204" pitchFamily="34" charset="0"/>
              </a:rPr>
              <a:t>h) As tendências na evolução presente e futuro de uso de pó de ronha na agricultura;</a:t>
            </a:r>
          </a:p>
          <a:p>
            <a:pPr lvl="1" algn="just">
              <a:lnSpc>
                <a:spcPts val="1200"/>
              </a:lnSpc>
              <a:defRPr lang="en-US"/>
            </a:pPr>
            <a:endParaRPr lang="pt-PT" sz="1200" dirty="0">
              <a:latin typeface="Arial Narrow" panose="020B0606020202030204" pitchFamily="34" charset="0"/>
            </a:endParaRPr>
          </a:p>
          <a:p>
            <a:pPr lvl="1" algn="just">
              <a:lnSpc>
                <a:spcPts val="1200"/>
              </a:lnSpc>
              <a:defRPr lang="en-US"/>
            </a:pPr>
            <a:r>
              <a:rPr lang="pt-PT" sz="1200" dirty="0">
                <a:latin typeface="Arial Narrow" panose="020B0606020202030204" pitchFamily="34" charset="0"/>
              </a:rPr>
              <a:t>i) A relação causa e efeito entre uso de pó de rocha na fertilização de solos agrícolas e seus efeitos na preservação do ambiente.</a:t>
            </a:r>
          </a:p>
          <a:p>
            <a:pPr algn="just">
              <a:lnSpc>
                <a:spcPts val="1200"/>
              </a:lnSpc>
              <a:defRPr lang="en-US"/>
            </a:pPr>
            <a:endParaRPr lang="pt-PT" sz="1200" dirty="0">
              <a:latin typeface="Arial Narrow" panose="020B0606020202030204" pitchFamily="34" charset="0"/>
            </a:endParaRPr>
          </a:p>
          <a:p>
            <a:pPr algn="just">
              <a:lnSpc>
                <a:spcPts val="1200"/>
              </a:lnSpc>
              <a:defRPr lang="en-US"/>
            </a:pPr>
            <a:endParaRPr lang="pt-PT" sz="1200" dirty="0">
              <a:latin typeface="Arial Narrow" panose="020B0606020202030204" pitchFamily="34" charset="0"/>
            </a:endParaRPr>
          </a:p>
          <a:p>
            <a:pPr algn="just">
              <a:lnSpc>
                <a:spcPts val="1200"/>
              </a:lnSpc>
              <a:defRPr lang="en-US"/>
            </a:pPr>
            <a:r>
              <a:rPr lang="pt-PT" sz="1200" dirty="0">
                <a:latin typeface="Arial Narrow" panose="020B0606020202030204" pitchFamily="34" charset="0"/>
              </a:rPr>
              <a:t>Após Intervenções dos especialistas em cada tema que faz parte do programa da «Mesa Redonda de Integração e Debates», abrirá um periódo de debates em que todos os presentes poderão intervir apresentando as suas visões, bem como confrontar os especialistas com questões estrtitamente relacionados com os Temas em Debates.</a:t>
            </a:r>
            <a:endParaRPr lang="pt-PT" sz="1100" dirty="0">
              <a:latin typeface="Arial Narrow" panose="020B0606020202030204" pitchFamily="34" charset="0"/>
            </a:endParaRPr>
          </a:p>
        </p:txBody>
      </p:sp>
      <p:pic>
        <p:nvPicPr>
          <p:cNvPr id="11"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1154" y="386805"/>
            <a:ext cx="578165" cy="47959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4" name="TextBox 13"/>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5"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19</a:t>
            </a:fld>
            <a:endParaRPr lang="fr-FR" altLang="pt-PT" sz="800" b="1" i="1" u="sng" dirty="0" smtClean="0">
              <a:solidFill>
                <a:srgbClr val="00B4B2"/>
              </a:solidFill>
            </a:endParaRPr>
          </a:p>
        </p:txBody>
      </p:sp>
      <p:sp>
        <p:nvSpPr>
          <p:cNvPr id="16" name="TextBox 15"/>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3991773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9" name="Table 4"/>
          <p:cNvGraphicFramePr>
            <a:graphicFrameLocks noGrp="1"/>
          </p:cNvGraphicFramePr>
          <p:nvPr>
            <p:extLst>
              <p:ext uri="{D42A27DB-BD31-4B8C-83A1-F6EECF244321}">
                <p14:modId xmlns:p14="http://schemas.microsoft.com/office/powerpoint/2010/main" val="417611899"/>
              </p:ext>
            </p:extLst>
          </p:nvPr>
        </p:nvGraphicFramePr>
        <p:xfrm>
          <a:off x="58384" y="1068021"/>
          <a:ext cx="6547230" cy="2511427"/>
        </p:xfrm>
        <a:graphic>
          <a:graphicData uri="http://schemas.openxmlformats.org/drawingml/2006/table">
            <a:tbl>
              <a:tblPr firstRow="1" bandRow="1">
                <a:tableStyleId>{5C22544A-7EE6-4342-B048-85BDC9FD1C3A}</a:tableStyleId>
              </a:tblPr>
              <a:tblGrid>
                <a:gridCol w="2463511">
                  <a:extLst>
                    <a:ext uri="{9D8B030D-6E8A-4147-A177-3AD203B41FA5}">
                      <a16:colId xmlns="" xmlns:a16="http://schemas.microsoft.com/office/drawing/2014/main" val="20000"/>
                    </a:ext>
                  </a:extLst>
                </a:gridCol>
                <a:gridCol w="704840">
                  <a:extLst>
                    <a:ext uri="{9D8B030D-6E8A-4147-A177-3AD203B41FA5}">
                      <a16:colId xmlns="" xmlns:a16="http://schemas.microsoft.com/office/drawing/2014/main" val="20001"/>
                    </a:ext>
                  </a:extLst>
                </a:gridCol>
                <a:gridCol w="2592288">
                  <a:extLst>
                    <a:ext uri="{9D8B030D-6E8A-4147-A177-3AD203B41FA5}">
                      <a16:colId xmlns="" xmlns:a16="http://schemas.microsoft.com/office/drawing/2014/main" val="20002"/>
                    </a:ext>
                  </a:extLst>
                </a:gridCol>
                <a:gridCol w="786591">
                  <a:extLst>
                    <a:ext uri="{9D8B030D-6E8A-4147-A177-3AD203B41FA5}">
                      <a16:colId xmlns="" xmlns:a16="http://schemas.microsoft.com/office/drawing/2014/main" val="20003"/>
                    </a:ext>
                  </a:extLst>
                </a:gridCol>
              </a:tblGrid>
              <a:tr h="274340">
                <a:tc>
                  <a:txBody>
                    <a:bodyPr/>
                    <a:lstStyle/>
                    <a:p>
                      <a:pPr algn="ctr"/>
                      <a:r>
                        <a:rPr lang="pt-PT" sz="1100" b="1" i="1" dirty="0" smtClean="0">
                          <a:solidFill>
                            <a:schemeClr val="accent5">
                              <a:lumMod val="75000"/>
                            </a:schemeClr>
                          </a:solidFill>
                          <a:latin typeface="Arial Narrow" panose="020B0606020202030204" pitchFamily="34" charset="0"/>
                        </a:rPr>
                        <a:t>Item</a:t>
                      </a:r>
                    </a:p>
                  </a:txBody>
                  <a:tcPr marL="91446" marR="91446" marT="45729" marB="45729" anchor="ctr">
                    <a:solidFill>
                      <a:schemeClr val="accent5">
                        <a:lumMod val="60000"/>
                        <a:lumOff val="40000"/>
                      </a:schemeClr>
                    </a:solidFill>
                  </a:tcPr>
                </a:tc>
                <a:tc>
                  <a:txBody>
                    <a:bodyPr/>
                    <a:lstStyle/>
                    <a:p>
                      <a:pPr algn="ctr"/>
                      <a:r>
                        <a:rPr lang="pt-PT" sz="1100" b="1" i="1" dirty="0" smtClean="0">
                          <a:solidFill>
                            <a:schemeClr val="accent5">
                              <a:lumMod val="75000"/>
                            </a:schemeClr>
                          </a:solidFill>
                          <a:latin typeface="Arial Narrow" panose="020B0606020202030204" pitchFamily="34" charset="0"/>
                        </a:rPr>
                        <a:t>Pag</a:t>
                      </a:r>
                    </a:p>
                  </a:txBody>
                  <a:tcPr marL="91446" marR="91446" marT="45729" marB="45729" anchor="ctr">
                    <a:solidFill>
                      <a:schemeClr val="accent5">
                        <a:lumMod val="60000"/>
                        <a:lumOff val="40000"/>
                      </a:schemeClr>
                    </a:solidFill>
                  </a:tcPr>
                </a:tc>
                <a:tc>
                  <a:txBody>
                    <a:bodyPr/>
                    <a:lstStyle/>
                    <a:p>
                      <a:pPr algn="ctr"/>
                      <a:r>
                        <a:rPr lang="pt-PT" sz="1100" b="1" i="1" dirty="0" smtClean="0">
                          <a:solidFill>
                            <a:schemeClr val="accent5">
                              <a:lumMod val="75000"/>
                            </a:schemeClr>
                          </a:solidFill>
                          <a:latin typeface="Arial Narrow" panose="020B0606020202030204" pitchFamily="34" charset="0"/>
                        </a:rPr>
                        <a:t>Item</a:t>
                      </a:r>
                    </a:p>
                  </a:txBody>
                  <a:tcPr marL="91446" marR="91446" marT="45729" marB="45729" anchor="ctr">
                    <a:solidFill>
                      <a:schemeClr val="accent5">
                        <a:lumMod val="60000"/>
                        <a:lumOff val="40000"/>
                      </a:schemeClr>
                    </a:solidFill>
                  </a:tcPr>
                </a:tc>
                <a:tc>
                  <a:txBody>
                    <a:bodyPr/>
                    <a:lstStyle/>
                    <a:p>
                      <a:pPr algn="ctr"/>
                      <a:r>
                        <a:rPr lang="pt-PT" sz="1100" b="1" i="1" dirty="0" smtClean="0">
                          <a:solidFill>
                            <a:schemeClr val="accent5">
                              <a:lumMod val="75000"/>
                            </a:schemeClr>
                          </a:solidFill>
                          <a:latin typeface="Arial Narrow" panose="020B0606020202030204" pitchFamily="34" charset="0"/>
                        </a:rPr>
                        <a:t>Pag.</a:t>
                      </a:r>
                    </a:p>
                  </a:txBody>
                  <a:tcPr marL="91446" marR="91446" marT="45729" marB="45729" anchor="ctr">
                    <a:solidFill>
                      <a:schemeClr val="accent5">
                        <a:lumMod val="60000"/>
                        <a:lumOff val="40000"/>
                      </a:schemeClr>
                    </a:solidFill>
                  </a:tcPr>
                </a:tc>
                <a:extLst>
                  <a:ext uri="{0D108BD9-81ED-4DB2-BD59-A6C34878D82A}">
                    <a16:rowId xmlns="" xmlns:a16="http://schemas.microsoft.com/office/drawing/2014/main" val="10000"/>
                  </a:ext>
                </a:extLst>
              </a:tr>
              <a:tr h="327938">
                <a:tc>
                  <a:txBody>
                    <a:bodyPr/>
                    <a:lstStyle/>
                    <a:p>
                      <a:pPr algn="just"/>
                      <a:r>
                        <a:rPr lang="fr-FR" sz="1100" b="0" i="0" dirty="0" err="1" smtClean="0">
                          <a:solidFill>
                            <a:schemeClr val="tx1"/>
                          </a:solidFill>
                          <a:latin typeface="Arial Narrow" panose="020B0606020202030204" pitchFamily="34" charset="0"/>
                        </a:rPr>
                        <a:t>Contexto</a:t>
                      </a:r>
                      <a:r>
                        <a:rPr lang="fr-FR" sz="1100" b="0" i="0" dirty="0" smtClean="0">
                          <a:solidFill>
                            <a:schemeClr val="tx1"/>
                          </a:solidFill>
                          <a:latin typeface="Arial Narrow" panose="020B0606020202030204" pitchFamily="34" charset="0"/>
                        </a:rPr>
                        <a:t> e </a:t>
                      </a:r>
                      <a:r>
                        <a:rPr lang="fr-FR" sz="1100" b="0" i="0" dirty="0" err="1" smtClean="0">
                          <a:solidFill>
                            <a:schemeClr val="tx1"/>
                          </a:solidFill>
                          <a:latin typeface="Arial Narrow" panose="020B0606020202030204" pitchFamily="34" charset="0"/>
                        </a:rPr>
                        <a:t>justificação</a:t>
                      </a:r>
                      <a:endParaRPr lang="fr-FR"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dirty="0" smtClean="0">
                          <a:latin typeface="Arial Narrow" panose="020B0606020202030204" pitchFamily="34" charset="0"/>
                        </a:rPr>
                        <a:t>Inscrição </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1"/>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Fórum Empresarial</a:t>
                      </a:r>
                      <a:r>
                        <a:rPr lang="pt-PT" sz="1100" b="0" i="0" baseline="0" dirty="0" smtClean="0">
                          <a:solidFill>
                            <a:schemeClr val="tx1"/>
                          </a:solidFill>
                          <a:latin typeface="Arial Narrow" panose="020B0606020202030204" pitchFamily="34" charset="0"/>
                        </a:rPr>
                        <a:t> e resultados esperados</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dirty="0" smtClean="0">
                          <a:latin typeface="Arial Narrow" panose="020B0606020202030204" pitchFamily="34" charset="0"/>
                        </a:rPr>
                        <a:t>Transfência de inscrição</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2"/>
                  </a:ext>
                </a:extLst>
              </a:tr>
              <a:tr h="318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i="0" dirty="0" smtClean="0">
                          <a:solidFill>
                            <a:schemeClr val="tx1"/>
                          </a:solidFill>
                          <a:latin typeface="Arial Narrow" panose="020B0606020202030204" pitchFamily="34" charset="0"/>
                          <a:cs typeface="Arial" panose="020B0604020202020204" pitchFamily="34" charset="0"/>
                        </a:rPr>
                        <a:t>Alguns indicadores da CEDEO</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5-9</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dirty="0" smtClean="0">
                          <a:latin typeface="Arial Narrow" panose="020B0606020202030204" pitchFamily="34" charset="0"/>
                        </a:rPr>
                        <a:t>Grupos e D</a:t>
                      </a:r>
                      <a:r>
                        <a:rPr lang="pt-PT" altLang="pt-PT" sz="1100" dirty="0" smtClean="0">
                          <a:latin typeface="Arial Narrow" panose="020B0606020202030204" pitchFamily="34" charset="0"/>
                        </a:rPr>
                        <a:t>elegações Oficiais</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3"/>
                  </a:ext>
                </a:extLst>
              </a:tr>
              <a:tr h="328998">
                <a:tc>
                  <a: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pt-PT" sz="1100" dirty="0" smtClean="0">
                          <a:latin typeface="Arial Narrow" panose="020B0606020202030204" pitchFamily="34" charset="0"/>
                        </a:rPr>
                        <a:t>Participantes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10</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dirty="0" smtClean="0">
                          <a:latin typeface="Arial Narrow" panose="020B0606020202030204" pitchFamily="34" charset="0"/>
                        </a:rPr>
                        <a:t>Vistos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4"/>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i="1" dirty="0" smtClean="0">
                          <a:latin typeface="Arial Narrow" panose="020B0606020202030204" pitchFamily="34" charset="0"/>
                        </a:rPr>
                        <a:t>Desenvolvimento dos trabalhos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10</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altLang="pt-PT" sz="1100" b="0" dirty="0" smtClean="0">
                          <a:latin typeface="Arial Narrow" pitchFamily="34" charset="0"/>
                        </a:rPr>
                        <a:t>Serviços de Protocolo</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5"/>
                  </a:ext>
                </a:extLst>
              </a:tr>
              <a:tr h="274340">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i="1" dirty="0" smtClean="0">
                          <a:latin typeface="Arial Narrow" panose="020B0606020202030204" pitchFamily="34" charset="0"/>
                        </a:rPr>
                        <a:t>Sequência 1: Abertura</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10</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altLang="pt-PT" sz="1100" b="0" dirty="0" smtClean="0">
                          <a:latin typeface="Arial Narrow" pitchFamily="34" charset="0"/>
                        </a:rPr>
                        <a:t>Tranferes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6"/>
                  </a:ext>
                </a:extLst>
              </a:tr>
              <a:tr h="328998">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i="1" dirty="0" smtClean="0">
                          <a:latin typeface="Arial Narrow" panose="020B0606020202030204" pitchFamily="34" charset="0"/>
                        </a:rPr>
                        <a:t>Sequência </a:t>
                      </a:r>
                      <a:r>
                        <a:rPr lang="fr-FR" sz="1100" i="1" dirty="0" smtClean="0">
                          <a:latin typeface="Arial Narrow" panose="020B0606020202030204" pitchFamily="34" charset="0"/>
                        </a:rPr>
                        <a:t>2 : </a:t>
                      </a:r>
                      <a:r>
                        <a:rPr lang="pt-PT" sz="1100" i="1" dirty="0" smtClean="0">
                          <a:latin typeface="Arial Narrow" panose="020B0606020202030204" pitchFamily="34" charset="0"/>
                        </a:rPr>
                        <a:t>B</a:t>
                      </a:r>
                      <a:r>
                        <a:rPr lang="pt-PT" sz="1100" i="1" dirty="0" smtClean="0">
                          <a:latin typeface="Arial Narrow" panose="020B0606020202030204" pitchFamily="34" charset="0"/>
                          <a:cs typeface="Arial Narrow" panose="020B0606020202030204" pitchFamily="34" charset="0"/>
                        </a:rPr>
                        <a:t>locos de apresentações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10</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altLang="pt-PT" sz="1100" b="0" dirty="0" smtClean="0">
                          <a:solidFill>
                            <a:schemeClr val="tx1"/>
                          </a:solidFill>
                          <a:latin typeface="Arial Narrow" pitchFamily="34" charset="0"/>
                        </a:rPr>
                        <a:t>Alojamento</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7"/>
                  </a:ext>
                </a:extLst>
              </a:tr>
            </a:tbl>
          </a:graphicData>
        </a:graphic>
      </p:graphicFrame>
      <p:graphicFrame>
        <p:nvGraphicFramePr>
          <p:cNvPr id="10" name="Table 4"/>
          <p:cNvGraphicFramePr>
            <a:graphicFrameLocks noGrp="1"/>
          </p:cNvGraphicFramePr>
          <p:nvPr>
            <p:extLst>
              <p:ext uri="{D42A27DB-BD31-4B8C-83A1-F6EECF244321}">
                <p14:modId xmlns:p14="http://schemas.microsoft.com/office/powerpoint/2010/main" val="2061449621"/>
              </p:ext>
            </p:extLst>
          </p:nvPr>
        </p:nvGraphicFramePr>
        <p:xfrm>
          <a:off x="58383" y="3586094"/>
          <a:ext cx="6547230" cy="2511427"/>
        </p:xfrm>
        <a:graphic>
          <a:graphicData uri="http://schemas.openxmlformats.org/drawingml/2006/table">
            <a:tbl>
              <a:tblPr firstRow="1" bandRow="1">
                <a:tableStyleId>{5C22544A-7EE6-4342-B048-85BDC9FD1C3A}</a:tableStyleId>
              </a:tblPr>
              <a:tblGrid>
                <a:gridCol w="2463512">
                  <a:extLst>
                    <a:ext uri="{9D8B030D-6E8A-4147-A177-3AD203B41FA5}">
                      <a16:colId xmlns="" xmlns:a16="http://schemas.microsoft.com/office/drawing/2014/main" val="20000"/>
                    </a:ext>
                  </a:extLst>
                </a:gridCol>
                <a:gridCol w="704839">
                  <a:extLst>
                    <a:ext uri="{9D8B030D-6E8A-4147-A177-3AD203B41FA5}">
                      <a16:colId xmlns="" xmlns:a16="http://schemas.microsoft.com/office/drawing/2014/main" val="20001"/>
                    </a:ext>
                  </a:extLst>
                </a:gridCol>
                <a:gridCol w="2592288">
                  <a:extLst>
                    <a:ext uri="{9D8B030D-6E8A-4147-A177-3AD203B41FA5}">
                      <a16:colId xmlns="" xmlns:a16="http://schemas.microsoft.com/office/drawing/2014/main" val="20002"/>
                    </a:ext>
                  </a:extLst>
                </a:gridCol>
                <a:gridCol w="786591">
                  <a:extLst>
                    <a:ext uri="{9D8B030D-6E8A-4147-A177-3AD203B41FA5}">
                      <a16:colId xmlns="" xmlns:a16="http://schemas.microsoft.com/office/drawing/2014/main" val="20003"/>
                    </a:ext>
                  </a:extLst>
                </a:gridCol>
              </a:tblGrid>
              <a:tr h="2743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latin typeface="Arial Narrow" panose="020B0606020202030204" pitchFamily="34" charset="0"/>
                        </a:rPr>
                        <a:t>Sequência 3</a:t>
                      </a:r>
                      <a:r>
                        <a:rPr lang="pt-PT" sz="1100" b="0" i="1" dirty="0" smtClean="0">
                          <a:solidFill>
                            <a:schemeClr val="tx1"/>
                          </a:solidFill>
                          <a:latin typeface="Arial Narrow" panose="020B0606020202030204" pitchFamily="34" charset="0"/>
                        </a:rPr>
                        <a:t>: Conferência I</a:t>
                      </a:r>
                    </a:p>
                  </a:txBody>
                  <a:tcPr marL="91446" marR="91446" marT="45729" marB="45729" anchor="ctr">
                    <a:solidFill>
                      <a:schemeClr val="bg1">
                        <a:lumMod val="95000"/>
                      </a:schemeClr>
                    </a:solidFill>
                  </a:tcPr>
                </a:tc>
                <a:tc>
                  <a:txBody>
                    <a:bodyPr/>
                    <a:lstStyle/>
                    <a:p>
                      <a:pPr algn="ctr"/>
                      <a:r>
                        <a:rPr lang="pt-PT" sz="1100" b="0" i="1" dirty="0" smtClean="0">
                          <a:solidFill>
                            <a:schemeClr val="tx1"/>
                          </a:solidFill>
                          <a:latin typeface="Arial Narrow" panose="020B0606020202030204" pitchFamily="34" charset="0"/>
                        </a:rPr>
                        <a:t>10</a:t>
                      </a:r>
                    </a:p>
                  </a:txBody>
                  <a:tcPr marL="91446" marR="91446" marT="45729" marB="45729" anchor="ctr">
                    <a:solidFill>
                      <a:schemeClr val="bg1">
                        <a:lumMod val="95000"/>
                      </a:schemeClr>
                    </a:solidFill>
                  </a:tcP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altLang="pt-PT" sz="1100" b="0" dirty="0" smtClean="0">
                          <a:solidFill>
                            <a:schemeClr val="tx1"/>
                          </a:solidFill>
                          <a:latin typeface="Arial Narrow" pitchFamily="34" charset="0"/>
                        </a:rPr>
                        <a:t>Viagens aéreas</a:t>
                      </a:r>
                    </a:p>
                  </a:txBody>
                  <a:tcPr marL="91446" marR="91446" marT="45729" marB="45729" anchor="ctr">
                    <a:solidFill>
                      <a:schemeClr val="bg1">
                        <a:lumMod val="95000"/>
                      </a:schemeClr>
                    </a:solidFill>
                  </a:tcPr>
                </a:tc>
                <a:tc>
                  <a:txBody>
                    <a:bodyPr/>
                    <a:lstStyle/>
                    <a:p>
                      <a:pPr algn="ctr"/>
                      <a:r>
                        <a:rPr lang="pt-PT" sz="1100" b="0" i="1" dirty="0" smtClean="0">
                          <a:solidFill>
                            <a:schemeClr val="tx1"/>
                          </a:solidFill>
                          <a:latin typeface="Arial Narrow" panose="020B0606020202030204" pitchFamily="34" charset="0"/>
                        </a:rPr>
                        <a:t>14</a:t>
                      </a:r>
                    </a:p>
                  </a:txBody>
                  <a:tcPr marL="93909" marR="93909" marT="45729" marB="45729" anchor="ctr">
                    <a:solidFill>
                      <a:schemeClr val="bg1">
                        <a:lumMod val="95000"/>
                      </a:schemeClr>
                    </a:solidFill>
                  </a:tcPr>
                </a:tc>
                <a:extLst>
                  <a:ext uri="{0D108BD9-81ED-4DB2-BD59-A6C34878D82A}">
                    <a16:rowId xmlns="" xmlns:a16="http://schemas.microsoft.com/office/drawing/2014/main" val="10000"/>
                  </a:ext>
                </a:extLst>
              </a:tr>
              <a:tr h="32793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latin typeface="Arial Narrow" panose="020B0606020202030204" pitchFamily="34" charset="0"/>
                        </a:rPr>
                        <a:t>Sequência 4</a:t>
                      </a:r>
                      <a:r>
                        <a:rPr lang="pt-PT" sz="1100" b="0" i="1" dirty="0" smtClean="0">
                          <a:solidFill>
                            <a:schemeClr val="tx1"/>
                          </a:solidFill>
                          <a:latin typeface="Arial Narrow" panose="020B0606020202030204" pitchFamily="34" charset="0"/>
                        </a:rPr>
                        <a:t>: Conferência II</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10</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dirty="0" smtClean="0">
                          <a:latin typeface="Arial Narrow" pitchFamily="34" charset="0"/>
                        </a:rPr>
                        <a:t>Serviços de restauração</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1"/>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latin typeface="Arial Narrow" panose="020B0606020202030204" pitchFamily="34" charset="0"/>
                        </a:rPr>
                        <a:t>Sequência 5</a:t>
                      </a:r>
                      <a:r>
                        <a:rPr lang="pt-PT" sz="1100" b="0" i="1" dirty="0" smtClean="0">
                          <a:solidFill>
                            <a:schemeClr val="tx1"/>
                          </a:solidFill>
                          <a:latin typeface="Arial Narrow" panose="020B0606020202030204" pitchFamily="34" charset="0"/>
                        </a:rPr>
                        <a:t>: Conferência III</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10</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dirty="0" smtClean="0">
                          <a:latin typeface="Arial Narrow" pitchFamily="34" charset="0"/>
                        </a:rPr>
                        <a:t>Moedas e câmbios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2"/>
                  </a:ext>
                </a:extLst>
              </a:tr>
              <a:tr h="318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dirty="0" smtClean="0">
                          <a:latin typeface="Arial Narrow" panose="020B0606020202030204" pitchFamily="34" charset="0"/>
                        </a:rPr>
                        <a:t>Sequência 6</a:t>
                      </a:r>
                      <a:r>
                        <a:rPr lang="pt-PT" sz="1100" b="0" i="1" dirty="0" smtClean="0">
                          <a:latin typeface="Arial Narrow" panose="020B0606020202030204" pitchFamily="34" charset="0"/>
                        </a:rPr>
                        <a:t>: Conferência IV</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11</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altLang="pt-PT" sz="1100" b="0" dirty="0" smtClean="0">
                          <a:latin typeface="Arial Narrow" pitchFamily="34" charset="0"/>
                        </a:rPr>
                        <a:t>Serviços de internet</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3"/>
                  </a:ext>
                </a:extLst>
              </a:tr>
              <a:tr h="328998">
                <a:tc>
                  <a: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pt-PT" sz="1100" b="0" dirty="0" smtClean="0">
                          <a:latin typeface="Arial Narrow" panose="020B0606020202030204" pitchFamily="34" charset="0"/>
                        </a:rPr>
                        <a:t>Sequência 7</a:t>
                      </a:r>
                      <a:r>
                        <a:rPr lang="pt-PT" sz="1100" b="0" i="1" dirty="0" smtClean="0">
                          <a:latin typeface="Arial Narrow" panose="020B0606020202030204" pitchFamily="34" charset="0"/>
                        </a:rPr>
                        <a:t>: Painel I</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11</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dirty="0" smtClean="0">
                          <a:latin typeface="Arial Narrow" pitchFamily="34" charset="0"/>
                        </a:rPr>
                        <a:t>Encontros institucionais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4"/>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dirty="0" smtClean="0">
                          <a:latin typeface="Arial Narrow" panose="020B0606020202030204" pitchFamily="34" charset="0"/>
                        </a:rPr>
                        <a:t>Sequência 8</a:t>
                      </a:r>
                      <a:r>
                        <a:rPr lang="pt-PT" sz="1100" b="0" i="1" dirty="0" smtClean="0">
                          <a:latin typeface="Arial Narrow" panose="020B0606020202030204" pitchFamily="34" charset="0"/>
                        </a:rPr>
                        <a:t>: </a:t>
                      </a:r>
                      <a:r>
                        <a:rPr lang="pt-PT" altLang="en-US" sz="1100" b="0" dirty="0" smtClean="0">
                          <a:latin typeface="Arial Narrow" panose="020B0606020202030204" pitchFamily="34" charset="0"/>
                          <a:cs typeface="Arial Narrow" panose="020B0606020202030204" pitchFamily="34" charset="0"/>
                          <a:sym typeface="+mn-ea"/>
                        </a:rPr>
                        <a:t>Conferência V </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11</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altLang="pt-PT" sz="1100" b="0" dirty="0" smtClean="0">
                          <a:latin typeface="Arial Narrow" pitchFamily="34" charset="0"/>
                        </a:rPr>
                        <a:t>Divulgação de produtos e serviços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5"/>
                  </a:ext>
                </a:extLst>
              </a:tr>
              <a:tr h="274340">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b="0" dirty="0" smtClean="0">
                          <a:latin typeface="Arial Narrow" panose="020B0606020202030204" pitchFamily="34" charset="0"/>
                        </a:rPr>
                        <a:t>Sequência 9</a:t>
                      </a:r>
                      <a:r>
                        <a:rPr lang="pt-PT" sz="1100" b="0" i="1" dirty="0" smtClean="0">
                          <a:latin typeface="Arial Narrow" panose="020B0606020202030204" pitchFamily="34" charset="0"/>
                        </a:rPr>
                        <a:t>: </a:t>
                      </a:r>
                      <a:r>
                        <a:rPr lang="pt-PT" altLang="en-US" sz="1100" b="0" dirty="0" smtClean="0">
                          <a:latin typeface="Arial Narrow" panose="020B0606020202030204" pitchFamily="34" charset="0"/>
                          <a:cs typeface="Arial Narrow" panose="020B0606020202030204" pitchFamily="34" charset="0"/>
                          <a:sym typeface="+mn-ea"/>
                        </a:rPr>
                        <a:t>Painel II</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11</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dirty="0" smtClean="0">
                          <a:latin typeface="Arial Narrow" pitchFamily="34" charset="0"/>
                        </a:rPr>
                        <a:t>Documentação do evento</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6"/>
                  </a:ext>
                </a:extLst>
              </a:tr>
              <a:tr h="328998">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dirty="0" smtClean="0">
                          <a:latin typeface="Arial Narrow" panose="020B0606020202030204" pitchFamily="34" charset="0"/>
                        </a:rPr>
                        <a:t>Sequência 10</a:t>
                      </a:r>
                      <a:r>
                        <a:rPr lang="pt-PT" sz="1100" i="1" dirty="0" smtClean="0">
                          <a:latin typeface="Arial Narrow" panose="020B0606020202030204" pitchFamily="34" charset="0"/>
                        </a:rPr>
                        <a:t>: </a:t>
                      </a:r>
                      <a:r>
                        <a:rPr lang="pt-PT" altLang="en-US" sz="1100" dirty="0" smtClean="0">
                          <a:latin typeface="Arial Narrow" panose="020B0606020202030204" pitchFamily="34" charset="0"/>
                          <a:cs typeface="Arial Narrow" panose="020B0606020202030204" pitchFamily="34" charset="0"/>
                          <a:sym typeface="+mn-ea"/>
                        </a:rPr>
                        <a:t>Sessão de Encerramento</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12</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altLang="pt-PT" sz="1100" b="0" dirty="0" smtClean="0">
                          <a:solidFill>
                            <a:schemeClr val="tx1"/>
                          </a:solidFill>
                          <a:latin typeface="Arial Narrow" pitchFamily="34" charset="0"/>
                        </a:rPr>
                        <a:t>Eventos Sociais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7"/>
                  </a:ext>
                </a:extLst>
              </a:tr>
            </a:tbl>
          </a:graphicData>
        </a:graphic>
      </p:graphicFrame>
      <p:graphicFrame>
        <p:nvGraphicFramePr>
          <p:cNvPr id="11" name="Table 4"/>
          <p:cNvGraphicFramePr>
            <a:graphicFrameLocks noGrp="1"/>
          </p:cNvGraphicFramePr>
          <p:nvPr>
            <p:extLst>
              <p:ext uri="{D42A27DB-BD31-4B8C-83A1-F6EECF244321}">
                <p14:modId xmlns:p14="http://schemas.microsoft.com/office/powerpoint/2010/main" val="896642960"/>
              </p:ext>
            </p:extLst>
          </p:nvPr>
        </p:nvGraphicFramePr>
        <p:xfrm>
          <a:off x="73623" y="6206877"/>
          <a:ext cx="6547230" cy="2168247"/>
        </p:xfrm>
        <a:graphic>
          <a:graphicData uri="http://schemas.openxmlformats.org/drawingml/2006/table">
            <a:tbl>
              <a:tblPr firstRow="1" bandRow="1">
                <a:tableStyleId>{5C22544A-7EE6-4342-B048-85BDC9FD1C3A}</a:tableStyleId>
              </a:tblPr>
              <a:tblGrid>
                <a:gridCol w="2448272">
                  <a:extLst>
                    <a:ext uri="{9D8B030D-6E8A-4147-A177-3AD203B41FA5}">
                      <a16:colId xmlns="" xmlns:a16="http://schemas.microsoft.com/office/drawing/2014/main" val="20000"/>
                    </a:ext>
                  </a:extLst>
                </a:gridCol>
                <a:gridCol w="720079">
                  <a:extLst>
                    <a:ext uri="{9D8B030D-6E8A-4147-A177-3AD203B41FA5}">
                      <a16:colId xmlns="" xmlns:a16="http://schemas.microsoft.com/office/drawing/2014/main" val="20001"/>
                    </a:ext>
                  </a:extLst>
                </a:gridCol>
                <a:gridCol w="2592288">
                  <a:extLst>
                    <a:ext uri="{9D8B030D-6E8A-4147-A177-3AD203B41FA5}">
                      <a16:colId xmlns="" xmlns:a16="http://schemas.microsoft.com/office/drawing/2014/main" val="20002"/>
                    </a:ext>
                  </a:extLst>
                </a:gridCol>
                <a:gridCol w="786591">
                  <a:extLst>
                    <a:ext uri="{9D8B030D-6E8A-4147-A177-3AD203B41FA5}">
                      <a16:colId xmlns="" xmlns:a16="http://schemas.microsoft.com/office/drawing/2014/main" val="20003"/>
                    </a:ext>
                  </a:extLst>
                </a:gridCol>
              </a:tblGrid>
              <a:tr h="25593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latin typeface="Arial Narrow" panose="020B0606020202030204" pitchFamily="34" charset="0"/>
                        </a:rPr>
                        <a:t>Sequência 11</a:t>
                      </a:r>
                      <a:r>
                        <a:rPr lang="pt-PT" sz="1100" b="0" i="1" dirty="0" smtClean="0">
                          <a:solidFill>
                            <a:schemeClr val="tx1"/>
                          </a:solidFill>
                          <a:latin typeface="Arial Narrow" panose="020B0606020202030204" pitchFamily="34" charset="0"/>
                        </a:rPr>
                        <a:t>: </a:t>
                      </a:r>
                      <a:r>
                        <a:rPr lang="pt-PT" altLang="en-US" sz="1100" b="0" dirty="0" smtClean="0">
                          <a:solidFill>
                            <a:schemeClr val="tx1"/>
                          </a:solidFill>
                          <a:latin typeface="Arial Narrow" panose="020B0606020202030204" pitchFamily="34" charset="0"/>
                          <a:cs typeface="Arial Narrow" panose="020B0606020202030204" pitchFamily="34" charset="0"/>
                          <a:sym typeface="+mn-ea"/>
                        </a:rPr>
                        <a:t>Jantar de Gala</a:t>
                      </a: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12</a:t>
                      </a:r>
                      <a:endParaRPr lang="pt-PT" sz="1100" b="0" i="0" dirty="0">
                        <a:solidFill>
                          <a:schemeClr val="tx1"/>
                        </a:solidFill>
                        <a:latin typeface="Arial Narrow" panose="020B0606020202030204" pitchFamily="34" charset="0"/>
                      </a:endParaRPr>
                    </a:p>
                  </a:txBody>
                  <a:tcPr marL="91446" marR="91446" marT="45729" marB="45729">
                    <a:solidFill>
                      <a:schemeClr val="bg1">
                        <a:lumMod val="95000"/>
                      </a:schemeClr>
                    </a:solidFill>
                  </a:tcPr>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dirty="0" smtClean="0">
                          <a:solidFill>
                            <a:schemeClr val="tx1"/>
                          </a:solidFill>
                          <a:latin typeface="Arial Narrow" pitchFamily="34" charset="0"/>
                        </a:rPr>
                        <a:t>Hospedeiras</a:t>
                      </a: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16</a:t>
                      </a:r>
                      <a:endParaRPr lang="pt-PT" sz="1100" b="0" i="0" dirty="0">
                        <a:solidFill>
                          <a:schemeClr val="tx1"/>
                        </a:solidFill>
                        <a:latin typeface="Arial Narrow" panose="020B0606020202030204" pitchFamily="34" charset="0"/>
                      </a:endParaRPr>
                    </a:p>
                  </a:txBody>
                  <a:tcPr marL="93909" marR="93909" marT="45729" marB="45729">
                    <a:solidFill>
                      <a:schemeClr val="bg1">
                        <a:lumMod val="95000"/>
                      </a:schemeClr>
                    </a:solidFill>
                  </a:tcPr>
                </a:tc>
                <a:extLst>
                  <a:ext uri="{0D108BD9-81ED-4DB2-BD59-A6C34878D82A}">
                    <a16:rowId xmlns="" xmlns:a16="http://schemas.microsoft.com/office/drawing/2014/main" val="10001"/>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dirty="0" smtClean="0">
                          <a:latin typeface="Arial Narrow" panose="020B0606020202030204" pitchFamily="34" charset="0"/>
                          <a:cs typeface="Arial Narrow" panose="020B0606020202030204" pitchFamily="34" charset="0"/>
                          <a:sym typeface="+mn-ea"/>
                        </a:rPr>
                        <a:t>Ronda / Rodada de Negócios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12</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dirty="0" smtClean="0">
                          <a:solidFill>
                            <a:schemeClr val="tx1"/>
                          </a:solidFill>
                          <a:latin typeface="Arial Narrow" pitchFamily="34" charset="0"/>
                        </a:rPr>
                        <a:t>Pacotes de lazer</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2"/>
                  </a:ext>
                </a:extLst>
              </a:tr>
              <a:tr h="318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i="1" dirty="0" smtClean="0">
                          <a:latin typeface="Arial Narrow" panose="020B0606020202030204" pitchFamily="34" charset="0"/>
                        </a:rPr>
                        <a:t>Realização das reuniões agendadas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12</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sz="1100" b="0" dirty="0" smtClean="0">
                          <a:solidFill>
                            <a:schemeClr val="tx1"/>
                          </a:solidFill>
                          <a:latin typeface="Arial Narrow" panose="020B0606020202030204" pitchFamily="34" charset="0"/>
                        </a:rPr>
                        <a:t>Alterações</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3"/>
                  </a:ext>
                </a:extLst>
              </a:tr>
              <a:tr h="328998">
                <a:tc>
                  <a:txBody>
                    <a:bodyPr/>
                    <a:lstStyle/>
                    <a:p>
                      <a:r>
                        <a:rPr lang="pt-PT" sz="1100" i="1" dirty="0" smtClean="0">
                          <a:latin typeface="Arial Narrow" panose="020B0606020202030204" pitchFamily="34" charset="0"/>
                        </a:rPr>
                        <a:t>Sessão de apresentações</a:t>
                      </a:r>
                      <a:endParaRPr lang="pt-PT" sz="1100" dirty="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12</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b="0" dirty="0" smtClean="0">
                          <a:solidFill>
                            <a:schemeClr val="tx1"/>
                          </a:solidFill>
                          <a:latin typeface="Arial Narrow" panose="020B0606020202030204" pitchFamily="34" charset="0"/>
                        </a:rPr>
                        <a:t>Seguros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4"/>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dirty="0" smtClean="0">
                          <a:latin typeface="Arial Narrow" panose="020B0606020202030204" pitchFamily="34" charset="0"/>
                        </a:rPr>
                        <a:t>Local e datas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pt-PT" sz="1100" b="0" i="0" dirty="0" smtClean="0">
                          <a:solidFill>
                            <a:schemeClr val="tx1"/>
                          </a:solidFill>
                          <a:latin typeface="Arial Narrow" panose="020B0606020202030204" pitchFamily="34" charset="0"/>
                        </a:rPr>
                        <a:t>Pontos Focais</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5"/>
                  </a:ext>
                </a:extLst>
              </a:tr>
              <a:tr h="274340">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dirty="0" smtClean="0">
                          <a:latin typeface="Arial Narrow" panose="020B0606020202030204" pitchFamily="34" charset="0"/>
                        </a:rPr>
                        <a:t>Línguas de Trabalho</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6"/>
                  </a:ext>
                </a:extLst>
              </a:tr>
              <a:tr h="328998">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dirty="0" smtClean="0">
                          <a:latin typeface="Arial Narrow" panose="020B0606020202030204" pitchFamily="34" charset="0"/>
                        </a:rPr>
                        <a:t>Comunicações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endParaRPr lang="pt-PT" altLang="pt-PT" sz="1100" b="0" i="0" dirty="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7"/>
                  </a:ext>
                </a:extLst>
              </a:tr>
            </a:tbl>
          </a:graphicData>
        </a:graphic>
      </p:graphicFrame>
      <p:sp>
        <p:nvSpPr>
          <p:cNvPr id="12" name="TextBox 11"/>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a:t>
            </a:fld>
            <a:endParaRPr lang="fr-FR" altLang="pt-PT" sz="800" b="1" i="1" u="sng" dirty="0" smtClean="0">
              <a:solidFill>
                <a:srgbClr val="00B4B2"/>
              </a:solidFill>
            </a:endParaRPr>
          </a:p>
        </p:txBody>
      </p:sp>
      <p:sp>
        <p:nvSpPr>
          <p:cNvPr id="14" name="TextBox 1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148" y="162397"/>
            <a:ext cx="2455739" cy="536735"/>
          </a:xfrm>
          <a:prstGeom prst="rect">
            <a:avLst/>
          </a:prstGeom>
        </p:spPr>
      </p:pic>
    </p:spTree>
    <p:extLst>
      <p:ext uri="{BB962C8B-B14F-4D97-AF65-F5344CB8AC3E}">
        <p14:creationId xmlns:p14="http://schemas.microsoft.com/office/powerpoint/2010/main" val="2060108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239" y="844377"/>
            <a:ext cx="6120680" cy="6001643"/>
          </a:xfrm>
          <a:prstGeom prst="rect">
            <a:avLst/>
          </a:prstGeom>
          <a:noFill/>
        </p:spPr>
        <p:txBody>
          <a:bodyPr wrap="square" rtlCol="0">
            <a:spAutoFit/>
          </a:bodyPr>
          <a:lstStyle/>
          <a:p>
            <a:r>
              <a:rPr lang="pt-PT" sz="1200" dirty="0" smtClean="0">
                <a:solidFill>
                  <a:schemeClr val="accent5">
                    <a:lumMod val="60000"/>
                    <a:lumOff val="40000"/>
                  </a:schemeClr>
                </a:solidFill>
                <a:latin typeface="Arial Narrow" panose="020B0606020202030204" pitchFamily="34" charset="0"/>
              </a:rPr>
              <a:t>TERMOS DE REFERÊNCIA DO FÓRUM EMPRESARIAL</a:t>
            </a:r>
          </a:p>
          <a:p>
            <a:r>
              <a:rPr lang="pt-PT" sz="1200" dirty="0" smtClean="0">
                <a:solidFill>
                  <a:schemeClr val="accent5">
                    <a:lumMod val="60000"/>
                    <a:lumOff val="40000"/>
                  </a:schemeClr>
                </a:solidFill>
                <a:latin typeface="Arial Narrow" panose="020B0606020202030204" pitchFamily="34" charset="0"/>
              </a:rPr>
              <a:t>3. </a:t>
            </a:r>
            <a:r>
              <a:rPr lang="pt-PT" altLang="pt-PT" sz="1400" dirty="0">
                <a:latin typeface="Arial Narrow" panose="020B0606020202030204" pitchFamily="34" charset="0"/>
              </a:rPr>
              <a:t>Guia para a discussão na mesa </a:t>
            </a:r>
            <a:r>
              <a:rPr lang="pt-PT" altLang="pt-PT" sz="1400" dirty="0" smtClean="0">
                <a:latin typeface="Arial Narrow" panose="020B0606020202030204" pitchFamily="34" charset="0"/>
              </a:rPr>
              <a:t>redonda</a:t>
            </a:r>
            <a:endParaRPr lang="pt-PT" sz="1400" dirty="0" smtClean="0">
              <a:latin typeface="Arial Narrow" panose="020B0606020202030204" pitchFamily="34" charset="0"/>
            </a:endParaRPr>
          </a:p>
          <a:p>
            <a:pPr algn="just">
              <a:lnSpc>
                <a:spcPts val="1200"/>
              </a:lnSpc>
              <a:defRPr lang="en-US"/>
            </a:pPr>
            <a:r>
              <a:rPr lang="pt-PT" sz="1200" dirty="0">
                <a:solidFill>
                  <a:schemeClr val="accent4">
                    <a:lumMod val="95000"/>
                    <a:lumOff val="5000"/>
                  </a:schemeClr>
                </a:solidFill>
                <a:latin typeface="Arial Narrow" panose="020B0606020202030204" pitchFamily="34" charset="0"/>
              </a:rPr>
              <a:t>As intervenções na «Mesa Redonda de Integração e Debates» devem focar no uso de pó de rocha na agricultura e sua especificidade científicá e tecnológica. Entre essas especificidades científicas e tecnológicas, os intervenientes podem abordar: </a:t>
            </a:r>
          </a:p>
          <a:p>
            <a:pPr algn="just">
              <a:lnSpc>
                <a:spcPts val="1200"/>
              </a:lnSpc>
              <a:defRPr lang="en-US"/>
            </a:pPr>
            <a:endParaRPr lang="pt-PT" sz="1200" dirty="0">
              <a:solidFill>
                <a:schemeClr val="accent4">
                  <a:lumMod val="95000"/>
                  <a:lumOff val="5000"/>
                </a:schemeClr>
              </a:solidFill>
              <a:latin typeface="Arial Narrow" panose="020B0606020202030204" pitchFamily="34" charset="0"/>
            </a:endParaRPr>
          </a:p>
          <a:p>
            <a:pPr lvl="1" algn="just">
              <a:lnSpc>
                <a:spcPts val="1200"/>
              </a:lnSpc>
              <a:defRPr lang="en-US"/>
            </a:pPr>
            <a:r>
              <a:rPr lang="pt-PT" sz="1200" dirty="0">
                <a:solidFill>
                  <a:schemeClr val="accent4">
                    <a:lumMod val="95000"/>
                    <a:lumOff val="5000"/>
                  </a:schemeClr>
                </a:solidFill>
                <a:latin typeface="Arial Narrow" panose="020B0606020202030204" pitchFamily="34" charset="0"/>
              </a:rPr>
              <a:t>a) Realidades actuais e históricas de uso de pó de rocha na fertilização de terras agrícolas; </a:t>
            </a:r>
          </a:p>
          <a:p>
            <a:pPr lvl="1" algn="just">
              <a:lnSpc>
                <a:spcPts val="1200"/>
              </a:lnSpc>
              <a:defRPr lang="en-US"/>
            </a:pPr>
            <a:endParaRPr lang="pt-PT" sz="1200" dirty="0">
              <a:solidFill>
                <a:schemeClr val="accent4">
                  <a:lumMod val="95000"/>
                  <a:lumOff val="5000"/>
                </a:schemeClr>
              </a:solidFill>
              <a:latin typeface="Arial Narrow" panose="020B0606020202030204" pitchFamily="34" charset="0"/>
            </a:endParaRPr>
          </a:p>
          <a:p>
            <a:pPr lvl="1" algn="just">
              <a:lnSpc>
                <a:spcPts val="1200"/>
              </a:lnSpc>
              <a:defRPr lang="en-US"/>
            </a:pPr>
            <a:r>
              <a:rPr lang="pt-PT" sz="1200" dirty="0">
                <a:solidFill>
                  <a:schemeClr val="accent4">
                    <a:lumMod val="95000"/>
                    <a:lumOff val="5000"/>
                  </a:schemeClr>
                </a:solidFill>
                <a:latin typeface="Arial Narrow" panose="020B0606020202030204" pitchFamily="34" charset="0"/>
              </a:rPr>
              <a:t>b) As orientações gerais e tendências de políticas públicas, fatores científicos, tecnológicos e ambientais que sustentam os fundamentos de uso de pó de rocha na fertilização de solos agrícolas;</a:t>
            </a:r>
          </a:p>
          <a:p>
            <a:pPr lvl="1" algn="just">
              <a:lnSpc>
                <a:spcPts val="1200"/>
              </a:lnSpc>
              <a:defRPr lang="en-US"/>
            </a:pPr>
            <a:endParaRPr lang="pt-PT" sz="1200" dirty="0">
              <a:solidFill>
                <a:schemeClr val="accent4">
                  <a:lumMod val="95000"/>
                  <a:lumOff val="5000"/>
                </a:schemeClr>
              </a:solidFill>
              <a:latin typeface="Arial Narrow" panose="020B0606020202030204" pitchFamily="34" charset="0"/>
            </a:endParaRPr>
          </a:p>
          <a:p>
            <a:pPr lvl="1" algn="just">
              <a:lnSpc>
                <a:spcPts val="1200"/>
              </a:lnSpc>
              <a:defRPr lang="en-US"/>
            </a:pPr>
            <a:r>
              <a:rPr lang="pt-PT" sz="1200" dirty="0">
                <a:solidFill>
                  <a:schemeClr val="accent4">
                    <a:lumMod val="95000"/>
                    <a:lumOff val="5000"/>
                  </a:schemeClr>
                </a:solidFill>
                <a:latin typeface="Arial Narrow" panose="020B0606020202030204" pitchFamily="34" charset="0"/>
              </a:rPr>
              <a:t>c) As diferentes categorias e tipos de nutrientes e que integram a composição química do basalto dando-lhe condições naturais de fertilizantes;</a:t>
            </a:r>
          </a:p>
          <a:p>
            <a:pPr lvl="1" algn="just">
              <a:lnSpc>
                <a:spcPts val="1200"/>
              </a:lnSpc>
              <a:defRPr lang="en-US"/>
            </a:pPr>
            <a:endParaRPr lang="pt-PT" sz="1200" dirty="0">
              <a:solidFill>
                <a:schemeClr val="accent4">
                  <a:lumMod val="95000"/>
                  <a:lumOff val="5000"/>
                </a:schemeClr>
              </a:solidFill>
              <a:latin typeface="Arial Narrow" panose="020B0606020202030204" pitchFamily="34" charset="0"/>
            </a:endParaRPr>
          </a:p>
          <a:p>
            <a:pPr lvl="1" algn="just">
              <a:lnSpc>
                <a:spcPts val="1200"/>
              </a:lnSpc>
              <a:defRPr lang="en-US"/>
            </a:pPr>
            <a:r>
              <a:rPr lang="pt-PT" sz="1200" dirty="0">
                <a:solidFill>
                  <a:schemeClr val="accent4">
                    <a:lumMod val="95000"/>
                    <a:lumOff val="5000"/>
                  </a:schemeClr>
                </a:solidFill>
                <a:latin typeface="Arial Narrow" panose="020B0606020202030204" pitchFamily="34" charset="0"/>
              </a:rPr>
              <a:t>d) As políticas públlicas de investigação científica e tecnológica, processo de legislação, regulamentação e controlo de uso de pó de basalto na agricultura; </a:t>
            </a:r>
          </a:p>
          <a:p>
            <a:pPr lvl="1" algn="just">
              <a:lnSpc>
                <a:spcPts val="1200"/>
              </a:lnSpc>
              <a:defRPr lang="en-US"/>
            </a:pPr>
            <a:endParaRPr lang="pt-PT" sz="1200" dirty="0">
              <a:solidFill>
                <a:schemeClr val="accent4">
                  <a:lumMod val="95000"/>
                  <a:lumOff val="5000"/>
                </a:schemeClr>
              </a:solidFill>
              <a:latin typeface="Arial Narrow" panose="020B0606020202030204" pitchFamily="34" charset="0"/>
            </a:endParaRPr>
          </a:p>
          <a:p>
            <a:pPr lvl="1" algn="just">
              <a:lnSpc>
                <a:spcPts val="1200"/>
              </a:lnSpc>
              <a:defRPr lang="en-US"/>
            </a:pPr>
            <a:r>
              <a:rPr lang="pt-PT" sz="1200" dirty="0">
                <a:solidFill>
                  <a:schemeClr val="accent4">
                    <a:lumMod val="95000"/>
                    <a:lumOff val="5000"/>
                  </a:schemeClr>
                </a:solidFill>
                <a:latin typeface="Arial Narrow" panose="020B0606020202030204" pitchFamily="34" charset="0"/>
              </a:rPr>
              <a:t>e) Mecanismos e seus respectivos papéis e funções na formulação, implementação, controlo e monitorização da qualidade de alimentos produzidos com base no uso de pó de rocha na fertilização de solos agrícolas;</a:t>
            </a:r>
          </a:p>
          <a:p>
            <a:pPr lvl="1" algn="just">
              <a:lnSpc>
                <a:spcPts val="1200"/>
              </a:lnSpc>
              <a:defRPr lang="en-US"/>
            </a:pPr>
            <a:endParaRPr lang="pt-PT" sz="1200" dirty="0">
              <a:solidFill>
                <a:schemeClr val="accent4">
                  <a:lumMod val="95000"/>
                  <a:lumOff val="5000"/>
                </a:schemeClr>
              </a:solidFill>
              <a:latin typeface="Arial Narrow" panose="020B0606020202030204" pitchFamily="34" charset="0"/>
            </a:endParaRPr>
          </a:p>
          <a:p>
            <a:pPr lvl="1" algn="just">
              <a:lnSpc>
                <a:spcPts val="1200"/>
              </a:lnSpc>
              <a:defRPr lang="en-US"/>
            </a:pPr>
            <a:r>
              <a:rPr lang="pt-PT" sz="1200" dirty="0">
                <a:solidFill>
                  <a:schemeClr val="accent4">
                    <a:lumMod val="95000"/>
                    <a:lumOff val="5000"/>
                  </a:schemeClr>
                </a:solidFill>
                <a:latin typeface="Arial Narrow" panose="020B0606020202030204" pitchFamily="34" charset="0"/>
              </a:rPr>
              <a:t>f) As relações entre o uso de pó de rocha na fertilização de solos agrícolas e a rentabilidade agrícola e qualidade dos alimentos produzidos;</a:t>
            </a:r>
          </a:p>
          <a:p>
            <a:pPr lvl="1" algn="just">
              <a:lnSpc>
                <a:spcPts val="1200"/>
              </a:lnSpc>
              <a:defRPr lang="en-US"/>
            </a:pPr>
            <a:endParaRPr lang="pt-PT" sz="1200" dirty="0">
              <a:solidFill>
                <a:schemeClr val="accent4">
                  <a:lumMod val="95000"/>
                  <a:lumOff val="5000"/>
                </a:schemeClr>
              </a:solidFill>
              <a:latin typeface="Arial Narrow" panose="020B0606020202030204" pitchFamily="34" charset="0"/>
            </a:endParaRPr>
          </a:p>
          <a:p>
            <a:pPr lvl="1" algn="just">
              <a:lnSpc>
                <a:spcPts val="1200"/>
              </a:lnSpc>
              <a:defRPr lang="en-US"/>
            </a:pPr>
            <a:r>
              <a:rPr lang="pt-PT" sz="1200" dirty="0">
                <a:solidFill>
                  <a:schemeClr val="accent4">
                    <a:lumMod val="95000"/>
                    <a:lumOff val="5000"/>
                  </a:schemeClr>
                </a:solidFill>
                <a:latin typeface="Arial Narrow" panose="020B0606020202030204" pitchFamily="34" charset="0"/>
              </a:rPr>
              <a:t>g) Os tipos e qualidades de solos agrícola susceptíveis de beneficiar e potencias a uso de pó de rocha da respectiva fertilização;</a:t>
            </a:r>
          </a:p>
          <a:p>
            <a:pPr lvl="1" algn="just">
              <a:lnSpc>
                <a:spcPts val="1200"/>
              </a:lnSpc>
              <a:defRPr lang="en-US"/>
            </a:pPr>
            <a:endParaRPr lang="pt-PT" sz="1200" dirty="0">
              <a:solidFill>
                <a:schemeClr val="accent4">
                  <a:lumMod val="95000"/>
                  <a:lumOff val="5000"/>
                </a:schemeClr>
              </a:solidFill>
              <a:latin typeface="Arial Narrow" panose="020B0606020202030204" pitchFamily="34" charset="0"/>
            </a:endParaRPr>
          </a:p>
          <a:p>
            <a:pPr lvl="1" algn="just">
              <a:lnSpc>
                <a:spcPts val="1200"/>
              </a:lnSpc>
              <a:defRPr lang="en-US"/>
            </a:pPr>
            <a:r>
              <a:rPr lang="pt-PT" sz="1200" dirty="0">
                <a:solidFill>
                  <a:schemeClr val="accent4">
                    <a:lumMod val="95000"/>
                    <a:lumOff val="5000"/>
                  </a:schemeClr>
                </a:solidFill>
                <a:latin typeface="Arial Narrow" panose="020B0606020202030204" pitchFamily="34" charset="0"/>
              </a:rPr>
              <a:t>h) As tendências na evolução presente e futuro de uso de pó de ronha na agricultura;</a:t>
            </a:r>
          </a:p>
          <a:p>
            <a:pPr lvl="1" algn="just">
              <a:lnSpc>
                <a:spcPts val="1200"/>
              </a:lnSpc>
              <a:defRPr lang="en-US"/>
            </a:pPr>
            <a:endParaRPr lang="pt-PT" sz="1200" dirty="0">
              <a:solidFill>
                <a:schemeClr val="accent4">
                  <a:lumMod val="95000"/>
                  <a:lumOff val="5000"/>
                </a:schemeClr>
              </a:solidFill>
              <a:latin typeface="Arial Narrow" panose="020B0606020202030204" pitchFamily="34" charset="0"/>
            </a:endParaRPr>
          </a:p>
          <a:p>
            <a:pPr lvl="1" algn="just">
              <a:lnSpc>
                <a:spcPts val="1200"/>
              </a:lnSpc>
              <a:defRPr lang="en-US"/>
            </a:pPr>
            <a:r>
              <a:rPr lang="pt-PT" sz="1200" dirty="0">
                <a:solidFill>
                  <a:schemeClr val="accent4">
                    <a:lumMod val="95000"/>
                    <a:lumOff val="5000"/>
                  </a:schemeClr>
                </a:solidFill>
                <a:latin typeface="Arial Narrow" panose="020B0606020202030204" pitchFamily="34" charset="0"/>
              </a:rPr>
              <a:t>i) A relação causa e efeito entre uso de pó de rocha na fertilização de solos agrícolas e seus efeitos na preservação do ambiente.</a:t>
            </a:r>
          </a:p>
          <a:p>
            <a:pPr algn="just">
              <a:lnSpc>
                <a:spcPts val="1200"/>
              </a:lnSpc>
              <a:defRPr lang="en-US"/>
            </a:pPr>
            <a:endParaRPr lang="pt-PT" sz="1200" dirty="0">
              <a:solidFill>
                <a:schemeClr val="accent4">
                  <a:lumMod val="95000"/>
                  <a:lumOff val="5000"/>
                </a:schemeClr>
              </a:solidFill>
              <a:latin typeface="Arial Narrow" panose="020B0606020202030204" pitchFamily="34" charset="0"/>
            </a:endParaRPr>
          </a:p>
          <a:p>
            <a:pPr algn="just">
              <a:lnSpc>
                <a:spcPts val="1200"/>
              </a:lnSpc>
              <a:defRPr lang="en-US"/>
            </a:pPr>
            <a:endParaRPr lang="pt-PT" sz="1200" dirty="0">
              <a:solidFill>
                <a:schemeClr val="accent4">
                  <a:lumMod val="95000"/>
                  <a:lumOff val="5000"/>
                </a:schemeClr>
              </a:solidFill>
              <a:latin typeface="Arial Narrow" panose="020B0606020202030204" pitchFamily="34" charset="0"/>
            </a:endParaRPr>
          </a:p>
          <a:p>
            <a:pPr algn="just">
              <a:lnSpc>
                <a:spcPts val="1200"/>
              </a:lnSpc>
              <a:defRPr lang="en-US"/>
            </a:pPr>
            <a:r>
              <a:rPr lang="pt-PT" sz="1200" dirty="0">
                <a:solidFill>
                  <a:schemeClr val="accent4">
                    <a:lumMod val="95000"/>
                    <a:lumOff val="5000"/>
                  </a:schemeClr>
                </a:solidFill>
                <a:latin typeface="Arial Narrow" panose="020B0606020202030204" pitchFamily="34" charset="0"/>
              </a:rPr>
              <a:t>Após Intervenções dos especialistas em cada tema que faz parte do programa da «Mesa Redonda de Integração e Debates», abrirá um periódo de debates em que todos os presentes poderão intervir apresentando as suas visões, bem como confrontar os especialistas com questões estrtitamente relacionados com os Temas em Debates.</a:t>
            </a:r>
            <a:endParaRPr lang="pt-PT" sz="1100" dirty="0" smtClean="0">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7" name="TextBox 6"/>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8"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20</a:t>
            </a:fld>
            <a:endParaRPr lang="fr-FR" altLang="pt-PT" sz="800" b="1" i="1" u="sng" dirty="0" smtClean="0">
              <a:solidFill>
                <a:srgbClr val="00B4B2"/>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Tree>
    <p:extLst>
      <p:ext uri="{BB962C8B-B14F-4D97-AF65-F5344CB8AC3E}">
        <p14:creationId xmlns:p14="http://schemas.microsoft.com/office/powerpoint/2010/main" val="42769116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239" y="844377"/>
            <a:ext cx="6120680" cy="7694414"/>
          </a:xfrm>
          <a:prstGeom prst="rect">
            <a:avLst/>
          </a:prstGeom>
          <a:noFill/>
        </p:spPr>
        <p:txBody>
          <a:bodyPr wrap="square" rtlCol="0">
            <a:spAutoFit/>
          </a:bodyPr>
          <a:lstStyle/>
          <a:p>
            <a:r>
              <a:rPr lang="pt-PT" sz="1200" dirty="0" smtClean="0">
                <a:solidFill>
                  <a:schemeClr val="accent5">
                    <a:lumMod val="60000"/>
                    <a:lumOff val="40000"/>
                  </a:schemeClr>
                </a:solidFill>
                <a:latin typeface="Arial Narrow" panose="020B0606020202030204" pitchFamily="34" charset="0"/>
              </a:rPr>
              <a:t>TERMOS DE REFERÊNCIA DO FÓRUM EMPRESARIAL</a:t>
            </a:r>
          </a:p>
          <a:p>
            <a:r>
              <a:rPr lang="pt-PT" sz="1200" dirty="0" smtClean="0">
                <a:solidFill>
                  <a:schemeClr val="accent5">
                    <a:lumMod val="60000"/>
                    <a:lumOff val="40000"/>
                  </a:schemeClr>
                </a:solidFill>
                <a:latin typeface="Arial Narrow" panose="020B0606020202030204" pitchFamily="34" charset="0"/>
              </a:rPr>
              <a:t>3. ORGANIZAÇÃO DO FÓRUM EMPRESARIAL</a:t>
            </a:r>
          </a:p>
          <a:p>
            <a:pPr>
              <a:lnSpc>
                <a:spcPts val="1200"/>
              </a:lnSpc>
            </a:pPr>
            <a:r>
              <a:rPr lang="pt-PT" sz="1100" b="1" i="1" dirty="0">
                <a:latin typeface="Arial Narrow" panose="020B0606020202030204" pitchFamily="34" charset="0"/>
              </a:rPr>
              <a:t>3.1. </a:t>
            </a:r>
            <a:r>
              <a:rPr lang="pt-PT" sz="1100" b="1" i="1" dirty="0" smtClean="0">
                <a:latin typeface="Arial Narrow" panose="020B0606020202030204" pitchFamily="34" charset="0"/>
              </a:rPr>
              <a:t>Participantes  </a:t>
            </a:r>
          </a:p>
          <a:p>
            <a:pPr algn="just">
              <a:lnSpc>
                <a:spcPts val="1200"/>
              </a:lnSpc>
            </a:pPr>
            <a:r>
              <a:rPr lang="pt-PT" sz="1100" dirty="0" smtClean="0">
                <a:latin typeface="Arial Narrow" panose="020B0606020202030204" pitchFamily="34" charset="0"/>
                <a:cs typeface="Arial Narrow" panose="020B0606020202030204" pitchFamily="34" charset="0"/>
                <a:sym typeface="+mn-ea"/>
              </a:rPr>
              <a:t>Empresas ligadas ao comércio; indústria; turismo; agricultura; logística; </a:t>
            </a:r>
            <a:r>
              <a:rPr lang="pt-PT" sz="1100" dirty="0">
                <a:latin typeface="Arial Narrow" panose="020B0606020202030204" pitchFamily="34" charset="0"/>
                <a:cs typeface="Arial Narrow" panose="020B0606020202030204" pitchFamily="34" charset="0"/>
                <a:sym typeface="+mn-ea"/>
              </a:rPr>
              <a:t>indústria </a:t>
            </a:r>
            <a:r>
              <a:rPr lang="pt-PT" sz="1100" dirty="0" smtClean="0">
                <a:latin typeface="Arial Narrow" panose="020B0606020202030204" pitchFamily="34" charset="0"/>
                <a:cs typeface="Arial Narrow" panose="020B0606020202030204" pitchFamily="34" charset="0"/>
                <a:sym typeface="+mn-ea"/>
              </a:rPr>
              <a:t>agro-alimentar; </a:t>
            </a:r>
            <a:r>
              <a:rPr lang="pt-PT" sz="1100" i="1" dirty="0" smtClean="0">
                <a:latin typeface="Arial Narrow" panose="020B0606020202030204" pitchFamily="34" charset="0"/>
                <a:cs typeface="Arial Narrow" panose="020B0606020202030204" pitchFamily="34" charset="0"/>
                <a:sym typeface="+mn-ea"/>
              </a:rPr>
              <a:t>TIC; </a:t>
            </a:r>
            <a:r>
              <a:rPr lang="pt-PT" sz="1100" dirty="0" smtClean="0">
                <a:latin typeface="Arial Narrow" panose="020B0606020202030204" pitchFamily="34" charset="0"/>
                <a:cs typeface="Times New Roman" panose="02020603050405020304" pitchFamily="18" charset="0"/>
                <a:sym typeface="+mn-ea"/>
              </a:rPr>
              <a:t>autoridades locais; Embaixadas; </a:t>
            </a:r>
            <a:r>
              <a:rPr lang="pt-PT" sz="1100" dirty="0">
                <a:latin typeface="Arial Narrow" panose="020B0606020202030204" pitchFamily="34" charset="0"/>
                <a:cs typeface="Times New Roman" panose="02020603050405020304" pitchFamily="18" charset="0"/>
                <a:sym typeface="+mn-ea"/>
              </a:rPr>
              <a:t>Agências de </a:t>
            </a:r>
            <a:r>
              <a:rPr lang="pt-PT" sz="1100" dirty="0" smtClean="0">
                <a:latin typeface="Arial Narrow" panose="020B0606020202030204" pitchFamily="34" charset="0"/>
                <a:cs typeface="Times New Roman" panose="02020603050405020304" pitchFamily="18" charset="0"/>
                <a:sym typeface="+mn-ea"/>
              </a:rPr>
              <a:t>investimento; </a:t>
            </a:r>
            <a:r>
              <a:rPr lang="pt-PT" sz="1100" dirty="0">
                <a:latin typeface="Arial Narrow" panose="020B0606020202030204" pitchFamily="34" charset="0"/>
                <a:cs typeface="Times New Roman" panose="02020603050405020304" pitchFamily="18" charset="0"/>
                <a:sym typeface="+mn-ea"/>
              </a:rPr>
              <a:t>Instituições Financeiras nacionais e internacionais, </a:t>
            </a:r>
            <a:r>
              <a:rPr lang="pt-PT" sz="1100" dirty="0" smtClean="0">
                <a:latin typeface="Arial Narrow" panose="020B0606020202030204" pitchFamily="34" charset="0"/>
                <a:cs typeface="Times New Roman" panose="02020603050405020304" pitchFamily="18" charset="0"/>
                <a:sym typeface="+mn-ea"/>
              </a:rPr>
              <a:t>Companhias Seguradoras; Câmaras </a:t>
            </a:r>
            <a:r>
              <a:rPr lang="pt-PT" sz="1100" dirty="0">
                <a:latin typeface="Arial Narrow" panose="020B0606020202030204" pitchFamily="34" charset="0"/>
                <a:cs typeface="Times New Roman" panose="02020603050405020304" pitchFamily="18" charset="0"/>
                <a:sym typeface="+mn-ea"/>
              </a:rPr>
              <a:t>de Comércio e de indústrias Locais e externas, Universidades, instituições científicas e tecnológicas; Agências de Cooperação e de Desenvolvimento; operadores económicos, em geral, em todos os sectores de actividade económica e empresarial.</a:t>
            </a:r>
            <a:endParaRPr lang="pt-PT" sz="1100" dirty="0">
              <a:latin typeface="Arial Narrow" panose="020B0606020202030204" pitchFamily="34" charset="0"/>
              <a:cs typeface="Times New Roman" panose="02020603050405020304" pitchFamily="18" charset="0"/>
            </a:endParaRPr>
          </a:p>
          <a:p>
            <a:pPr>
              <a:lnSpc>
                <a:spcPts val="1200"/>
              </a:lnSpc>
            </a:pPr>
            <a:endParaRPr lang="pt-PT" sz="1100" dirty="0">
              <a:latin typeface="Arial Narrow" panose="020B0606020202030204" pitchFamily="34" charset="0"/>
            </a:endParaRPr>
          </a:p>
          <a:p>
            <a:pPr>
              <a:lnSpc>
                <a:spcPts val="1200"/>
              </a:lnSpc>
            </a:pPr>
            <a:r>
              <a:rPr lang="pt-PT" sz="1100" b="1" i="1" dirty="0" smtClean="0">
                <a:latin typeface="Arial Narrow" panose="020B0606020202030204" pitchFamily="34" charset="0"/>
              </a:rPr>
              <a:t>3.2 Desenvolvimento dos trabalhos</a:t>
            </a:r>
          </a:p>
          <a:p>
            <a:pPr algn="just">
              <a:lnSpc>
                <a:spcPts val="1200"/>
              </a:lnSpc>
            </a:pPr>
            <a:r>
              <a:rPr lang="pt-PT" sz="1100" dirty="0" smtClean="0">
                <a:latin typeface="Arial Narrow" panose="020B0606020202030204" pitchFamily="34" charset="0"/>
              </a:rPr>
              <a:t>O Evento acontecerá </a:t>
            </a:r>
            <a:r>
              <a:rPr lang="pt-PT" sz="1100" dirty="0">
                <a:latin typeface="Arial Narrow" panose="020B0606020202030204" pitchFamily="34" charset="0"/>
              </a:rPr>
              <a:t>em sessões </a:t>
            </a:r>
            <a:r>
              <a:rPr lang="pt-PT" sz="1100" dirty="0" smtClean="0">
                <a:latin typeface="Arial Narrow" panose="020B0606020202030204" pitchFamily="34" charset="0"/>
              </a:rPr>
              <a:t>plenárias nos dias 17 e 18 de Março e no dia 19 de Março haverá lugar uma Ronda / Rodada de Negócios,de </a:t>
            </a:r>
            <a:r>
              <a:rPr lang="pt-PT" sz="1100" dirty="0">
                <a:latin typeface="Arial Narrow" panose="020B0606020202030204" pitchFamily="34" charset="0"/>
              </a:rPr>
              <a:t>acordo com </a:t>
            </a:r>
            <a:r>
              <a:rPr lang="pt-PT" sz="1100" dirty="0" smtClean="0">
                <a:latin typeface="Arial Narrow" panose="020B0606020202030204" pitchFamily="34" charset="0"/>
              </a:rPr>
              <a:t>9 </a:t>
            </a:r>
            <a:r>
              <a:rPr lang="pt-PT" sz="1100" dirty="0">
                <a:latin typeface="Arial Narrow" panose="020B0606020202030204" pitchFamily="34" charset="0"/>
              </a:rPr>
              <a:t>sequências </a:t>
            </a:r>
            <a:r>
              <a:rPr lang="pt-PT" sz="1100" dirty="0" smtClean="0">
                <a:latin typeface="Arial Narrow" panose="020B0606020202030204" pitchFamily="34" charset="0"/>
              </a:rPr>
              <a:t>principais, constituídas pelas Sessões de abertura e de encerramento, dois Painéis e cinco Conferências temáticas, </a:t>
            </a:r>
            <a:r>
              <a:rPr lang="pt-PT" sz="1100" dirty="0">
                <a:latin typeface="Arial Narrow" panose="020B0606020202030204" pitchFamily="34" charset="0"/>
              </a:rPr>
              <a:t>detalhadas </a:t>
            </a:r>
            <a:r>
              <a:rPr lang="pt-PT" sz="1100" dirty="0" smtClean="0">
                <a:latin typeface="Arial Narrow" panose="020B0606020202030204" pitchFamily="34" charset="0"/>
              </a:rPr>
              <a:t>no programa do evento (anexo).</a:t>
            </a:r>
          </a:p>
          <a:p>
            <a:pPr>
              <a:lnSpc>
                <a:spcPts val="1200"/>
              </a:lnSpc>
            </a:pPr>
            <a:endParaRPr lang="pt-PT" sz="1100" i="1" dirty="0" smtClean="0">
              <a:latin typeface="Arial Narrow" panose="020B0606020202030204" pitchFamily="34" charset="0"/>
            </a:endParaRPr>
          </a:p>
          <a:p>
            <a:pPr>
              <a:lnSpc>
                <a:spcPts val="1200"/>
              </a:lnSpc>
            </a:pPr>
            <a:r>
              <a:rPr lang="pt-PT" sz="1100" b="1" i="1" dirty="0">
                <a:latin typeface="Arial Narrow" panose="020B0606020202030204" pitchFamily="34" charset="0"/>
              </a:rPr>
              <a:t>3.2.1. </a:t>
            </a:r>
            <a:r>
              <a:rPr lang="pt-PT" sz="1100" b="1" i="1" dirty="0" smtClean="0">
                <a:latin typeface="Arial Narrow" panose="020B0606020202030204" pitchFamily="34" charset="0"/>
              </a:rPr>
              <a:t>Sequência 1: Abertura</a:t>
            </a:r>
          </a:p>
          <a:p>
            <a:pPr>
              <a:lnSpc>
                <a:spcPts val="1200"/>
              </a:lnSpc>
            </a:pPr>
            <a:r>
              <a:rPr lang="pt-PT" sz="1100" dirty="0">
                <a:latin typeface="Arial Narrow" panose="020B0606020202030204" pitchFamily="34" charset="0"/>
                <a:sym typeface="+mn-ea"/>
              </a:rPr>
              <a:t>A sessão do dia 17 de Março </a:t>
            </a:r>
            <a:r>
              <a:rPr lang="pt-PT" sz="1100" dirty="0" smtClean="0">
                <a:latin typeface="Arial Narrow" panose="020B0606020202030204" pitchFamily="34" charset="0"/>
                <a:sym typeface="+mn-ea"/>
              </a:rPr>
              <a:t>iniciar-se-à </a:t>
            </a:r>
            <a:r>
              <a:rPr lang="pt-PT" sz="1100" dirty="0">
                <a:latin typeface="Arial Narrow" panose="020B0606020202030204" pitchFamily="34" charset="0"/>
                <a:sym typeface="+mn-ea"/>
              </a:rPr>
              <a:t>com a </a:t>
            </a:r>
            <a:r>
              <a:rPr lang="pt-PT" sz="1100" dirty="0" smtClean="0">
                <a:latin typeface="Arial Narrow" panose="020B0606020202030204" pitchFamily="34" charset="0"/>
              </a:rPr>
              <a:t>cerimónia </a:t>
            </a:r>
            <a:r>
              <a:rPr lang="pt-PT" sz="1100" dirty="0">
                <a:latin typeface="Arial Narrow" panose="020B0606020202030204" pitchFamily="34" charset="0"/>
              </a:rPr>
              <a:t>de abertura </a:t>
            </a:r>
            <a:r>
              <a:rPr lang="pt-PT" sz="1100" dirty="0" smtClean="0">
                <a:latin typeface="Arial Narrow" panose="020B0606020202030204" pitchFamily="34" charset="0"/>
              </a:rPr>
              <a:t>que será </a:t>
            </a:r>
            <a:r>
              <a:rPr lang="pt-PT" sz="1100" dirty="0">
                <a:latin typeface="Arial Narrow" panose="020B0606020202030204" pitchFamily="34" charset="0"/>
              </a:rPr>
              <a:t>presidida por </a:t>
            </a:r>
            <a:r>
              <a:rPr lang="pt-PT" sz="1100" dirty="0" smtClean="0">
                <a:latin typeface="Arial Narrow" panose="020B0606020202030204" pitchFamily="34" charset="0"/>
              </a:rPr>
              <a:t>uma personalidade de relevância Nacional, </a:t>
            </a:r>
            <a:r>
              <a:rPr lang="pt-PT" sz="1100" dirty="0">
                <a:latin typeface="Arial Narrow" panose="020B0606020202030204" pitchFamily="34" charset="0"/>
              </a:rPr>
              <a:t>que fará o discurso de abertura do </a:t>
            </a:r>
            <a:r>
              <a:rPr lang="pt-PT" sz="1100" dirty="0" smtClean="0">
                <a:latin typeface="Arial Narrow" panose="020B0606020202030204" pitchFamily="34" charset="0"/>
              </a:rPr>
              <a:t>Fórum.</a:t>
            </a:r>
          </a:p>
          <a:p>
            <a:pPr>
              <a:lnSpc>
                <a:spcPts val="1200"/>
              </a:lnSpc>
            </a:pPr>
            <a:endParaRPr lang="pt-PT" sz="1100" i="1" dirty="0">
              <a:latin typeface="Arial Narrow" panose="020B0606020202030204" pitchFamily="34" charset="0"/>
            </a:endParaRPr>
          </a:p>
          <a:p>
            <a:pPr>
              <a:lnSpc>
                <a:spcPts val="1200"/>
              </a:lnSpc>
            </a:pPr>
            <a:r>
              <a:rPr lang="fr-FR" sz="1100" b="1" i="1" dirty="0">
                <a:latin typeface="Arial Narrow" panose="020B0606020202030204" pitchFamily="34" charset="0"/>
              </a:rPr>
              <a:t>3.2.2</a:t>
            </a:r>
            <a:r>
              <a:rPr lang="fr-FR" sz="1100" b="1" i="1" dirty="0" smtClean="0">
                <a:latin typeface="Arial Narrow" panose="020B0606020202030204" pitchFamily="34" charset="0"/>
              </a:rPr>
              <a:t>.</a:t>
            </a:r>
            <a:r>
              <a:rPr lang="pt-PT" sz="1100" b="1" i="1" dirty="0" smtClean="0">
                <a:latin typeface="Arial Narrow" panose="020B0606020202030204" pitchFamily="34" charset="0"/>
              </a:rPr>
              <a:t> Sequência </a:t>
            </a:r>
            <a:r>
              <a:rPr lang="fr-FR" sz="1100" b="1" i="1" dirty="0" smtClean="0">
                <a:latin typeface="Arial Narrow" panose="020B0606020202030204" pitchFamily="34" charset="0"/>
              </a:rPr>
              <a:t>2 </a:t>
            </a:r>
            <a:r>
              <a:rPr lang="fr-FR" sz="1100" b="1" i="1" dirty="0">
                <a:latin typeface="Arial Narrow" panose="020B0606020202030204" pitchFamily="34" charset="0"/>
              </a:rPr>
              <a:t>: </a:t>
            </a:r>
            <a:r>
              <a:rPr lang="pt-PT" sz="1100" b="1" i="1" dirty="0" smtClean="0">
                <a:latin typeface="Arial Narrow" panose="020B0606020202030204" pitchFamily="34" charset="0"/>
              </a:rPr>
              <a:t>B</a:t>
            </a:r>
            <a:r>
              <a:rPr lang="pt-PT" sz="1100" b="1" i="1" dirty="0" smtClean="0">
                <a:latin typeface="Arial Narrow" panose="020B0606020202030204" pitchFamily="34" charset="0"/>
                <a:cs typeface="Arial Narrow" panose="020B0606020202030204" pitchFamily="34" charset="0"/>
              </a:rPr>
              <a:t>locos </a:t>
            </a:r>
            <a:r>
              <a:rPr lang="pt-PT" sz="1100" b="1" i="1" dirty="0">
                <a:latin typeface="Arial Narrow" panose="020B0606020202030204" pitchFamily="34" charset="0"/>
                <a:cs typeface="Arial Narrow" panose="020B0606020202030204" pitchFamily="34" charset="0"/>
              </a:rPr>
              <a:t>de apresentações </a:t>
            </a:r>
            <a:endParaRPr lang="pt-PT" sz="1100" b="1" i="1" dirty="0" smtClean="0">
              <a:latin typeface="Arial Narrow" panose="020B0606020202030204" pitchFamily="34" charset="0"/>
              <a:cs typeface="Arial Narrow" panose="020B0606020202030204" pitchFamily="34" charset="0"/>
            </a:endParaRPr>
          </a:p>
          <a:p>
            <a:pPr algn="just">
              <a:lnSpc>
                <a:spcPts val="1200"/>
              </a:lnSpc>
            </a:pPr>
            <a:r>
              <a:rPr lang="pt-PT" altLang="en-US"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À sessão de abertura seguir-se-á </a:t>
            </a:r>
            <a:r>
              <a:rPr lang="pt-PT" sz="1100" dirty="0">
                <a:latin typeface="Arial Narrow" panose="020B0606020202030204" pitchFamily="34" charset="0"/>
                <a:cs typeface="Arial Narrow" panose="020B0606020202030204" pitchFamily="34" charset="0"/>
              </a:rPr>
              <a:t>3 blocos de apresentações. Cada bloco será representado por 5 países membros da </a:t>
            </a:r>
            <a:r>
              <a:rPr lang="pt-PT" sz="1100" i="1" dirty="0">
                <a:latin typeface="Arial Narrow" panose="020B0606020202030204" pitchFamily="34" charset="0"/>
                <a:cs typeface="Arial Narrow" panose="020B0606020202030204" pitchFamily="34" charset="0"/>
              </a:rPr>
              <a:t>CEDEAO</a:t>
            </a:r>
            <a:r>
              <a:rPr lang="pt-PT" sz="1100" dirty="0">
                <a:latin typeface="Arial Narrow" panose="020B0606020202030204" pitchFamily="34" charset="0"/>
                <a:cs typeface="Arial Narrow" panose="020B0606020202030204" pitchFamily="34" charset="0"/>
              </a:rPr>
              <a:t>. Cada bloco de apresentação terá uma duração de 2 horas, cabendo a cada País 24 minutos para apresentar as oportunidades de negócios e de parcerias empresariais no respectivo mercado. </a:t>
            </a:r>
            <a:endParaRPr lang="pt-PT" sz="1100" dirty="0">
              <a:latin typeface="Arial Narrow" panose="020B0606020202030204" pitchFamily="34" charset="0"/>
              <a:cs typeface="Arial Narrow" panose="020B0606020202030204" pitchFamily="34" charset="0"/>
              <a:sym typeface="+mn-ea"/>
            </a:endParaRPr>
          </a:p>
          <a:p>
            <a:pPr>
              <a:lnSpc>
                <a:spcPts val="1200"/>
              </a:lnSpc>
            </a:pPr>
            <a:endParaRPr lang="fr-FR" sz="1100" i="1" dirty="0">
              <a:latin typeface="Arial Narrow" panose="020B0606020202030204" pitchFamily="34" charset="0"/>
            </a:endParaRPr>
          </a:p>
          <a:p>
            <a:pPr>
              <a:lnSpc>
                <a:spcPts val="1200"/>
              </a:lnSpc>
            </a:pPr>
            <a:r>
              <a:rPr lang="pt-PT" sz="1100" b="1" i="1" dirty="0" smtClean="0">
                <a:latin typeface="Arial Narrow" panose="020B0606020202030204" pitchFamily="34" charset="0"/>
              </a:rPr>
              <a:t>3.2.3. </a:t>
            </a:r>
            <a:r>
              <a:rPr lang="pt-PT" sz="1100" b="1" dirty="0" smtClean="0">
                <a:latin typeface="Arial Narrow" panose="020B0606020202030204" pitchFamily="34" charset="0"/>
              </a:rPr>
              <a:t>Sequência 3</a:t>
            </a:r>
            <a:r>
              <a:rPr lang="pt-PT" sz="1100" b="1" i="1" dirty="0" smtClean="0">
                <a:latin typeface="Arial Narrow" panose="020B0606020202030204" pitchFamily="34" charset="0"/>
              </a:rPr>
              <a:t>: Conferência I</a:t>
            </a:r>
          </a:p>
          <a:p>
            <a:pPr algn="just">
              <a:lnSpc>
                <a:spcPts val="1200"/>
              </a:lnSpc>
            </a:pPr>
            <a:r>
              <a:rPr lang="pt-PT" sz="1100" i="1" dirty="0" smtClean="0">
                <a:latin typeface="Arial Narrow" panose="020B0606020202030204" pitchFamily="34" charset="0"/>
              </a:rPr>
              <a:t>A  Conferência I visa apresentar as condições de </a:t>
            </a:r>
            <a:r>
              <a:rPr lang="pt-PT" sz="1100" i="1" dirty="0">
                <a:latin typeface="Arial Narrow" panose="020B0606020202030204" pitchFamily="34" charset="0"/>
                <a:sym typeface="+mn-ea"/>
              </a:rPr>
              <a:t>a</a:t>
            </a:r>
            <a:r>
              <a:rPr lang="pt-PT" sz="1100" i="1" dirty="0" smtClean="0">
                <a:latin typeface="Arial Narrow" panose="020B0606020202030204" pitchFamily="34" charset="0"/>
                <a:cs typeface="Arial Narrow" panose="020B0606020202030204" pitchFamily="34" charset="0"/>
                <a:sym typeface="+mn-ea"/>
              </a:rPr>
              <a:t>cesso </a:t>
            </a:r>
            <a:r>
              <a:rPr lang="pt-PT" sz="1100" i="1" dirty="0">
                <a:latin typeface="Arial Narrow" panose="020B0606020202030204" pitchFamily="34" charset="0"/>
                <a:cs typeface="Arial Narrow" panose="020B0606020202030204" pitchFamily="34" charset="0"/>
                <a:sym typeface="+mn-ea"/>
              </a:rPr>
              <a:t>ao  Mercado preferêncial da  </a:t>
            </a:r>
            <a:r>
              <a:rPr lang="pt-PT" sz="1100" i="1" dirty="0" smtClean="0">
                <a:latin typeface="Arial Narrow" panose="020B0606020202030204" pitchFamily="34" charset="0"/>
                <a:cs typeface="Arial Narrow" panose="020B0606020202030204" pitchFamily="34" charset="0"/>
                <a:sym typeface="+mn-ea"/>
              </a:rPr>
              <a:t>CEDEAO e o seu grande potencial e oportunidades. </a:t>
            </a:r>
            <a:r>
              <a:rPr lang="pt-PT" sz="1100" dirty="0" smtClean="0">
                <a:latin typeface="Arial Narrow" panose="020B0606020202030204" pitchFamily="34" charset="0"/>
              </a:rPr>
              <a:t>Nomeadamente apresentação do </a:t>
            </a:r>
            <a:r>
              <a:rPr lang="pt-PT" sz="1100" dirty="0">
                <a:latin typeface="Arial Narrow" panose="020B0606020202030204" pitchFamily="34" charset="0"/>
              </a:rPr>
              <a:t>mecanismo que implementa a União Aduaneira entre os Estados Membros da CEDEAO – Comunidade Económica dos Estados da África Ocidental, que integra 15 países e mais de 400 milhões de </a:t>
            </a:r>
            <a:r>
              <a:rPr lang="pt-PT" sz="1100" dirty="0" smtClean="0">
                <a:latin typeface="Arial Narrow" panose="020B0606020202030204" pitchFamily="34" charset="0"/>
              </a:rPr>
              <a:t>consumidores, </a:t>
            </a:r>
            <a:r>
              <a:rPr lang="pt-PT" sz="1100" dirty="0">
                <a:latin typeface="Arial Narrow" panose="020B0606020202030204" pitchFamily="34" charset="0"/>
              </a:rPr>
              <a:t>através do qual as empresas </a:t>
            </a:r>
            <a:r>
              <a:rPr lang="pt-PT" sz="1100" dirty="0" smtClean="0">
                <a:latin typeface="Arial Narrow" panose="020B0606020202030204" pitchFamily="34" charset="0"/>
              </a:rPr>
              <a:t>podem importar, </a:t>
            </a:r>
            <a:r>
              <a:rPr lang="pt-PT" sz="1100" dirty="0">
                <a:latin typeface="Arial Narrow" panose="020B0606020202030204" pitchFamily="34" charset="0"/>
              </a:rPr>
              <a:t>exportar e reexportar sem taxas ou quotas.</a:t>
            </a:r>
          </a:p>
          <a:p>
            <a:pPr>
              <a:lnSpc>
                <a:spcPts val="1200"/>
              </a:lnSpc>
            </a:pPr>
            <a:endParaRPr lang="pt-PT" sz="1100" i="1" dirty="0" smtClean="0">
              <a:latin typeface="Arial Narrow" panose="020B0606020202030204" pitchFamily="34" charset="0"/>
            </a:endParaRPr>
          </a:p>
          <a:p>
            <a:pPr>
              <a:lnSpc>
                <a:spcPts val="1200"/>
              </a:lnSpc>
            </a:pPr>
            <a:r>
              <a:rPr lang="pt-PT" sz="1100" b="1" i="1" dirty="0" smtClean="0">
                <a:latin typeface="Arial Narrow" panose="020B0606020202030204" pitchFamily="34" charset="0"/>
              </a:rPr>
              <a:t>3.2.4. </a:t>
            </a:r>
            <a:r>
              <a:rPr lang="pt-PT" sz="1100" b="1" dirty="0">
                <a:latin typeface="Arial Narrow" panose="020B0606020202030204" pitchFamily="34" charset="0"/>
              </a:rPr>
              <a:t>Sequência </a:t>
            </a:r>
            <a:r>
              <a:rPr lang="pt-PT" sz="1100" b="1" dirty="0" smtClean="0">
                <a:latin typeface="Arial Narrow" panose="020B0606020202030204" pitchFamily="34" charset="0"/>
              </a:rPr>
              <a:t>4</a:t>
            </a:r>
            <a:r>
              <a:rPr lang="pt-PT" sz="1100" b="1" i="1" dirty="0" smtClean="0">
                <a:latin typeface="Arial Narrow" panose="020B0606020202030204" pitchFamily="34" charset="0"/>
              </a:rPr>
              <a:t>: </a:t>
            </a:r>
            <a:r>
              <a:rPr lang="pt-PT" sz="1100" b="1" i="1" dirty="0">
                <a:latin typeface="Arial Narrow" panose="020B0606020202030204" pitchFamily="34" charset="0"/>
              </a:rPr>
              <a:t>Conferência </a:t>
            </a:r>
            <a:r>
              <a:rPr lang="pt-PT" sz="1100" b="1" i="1" dirty="0" smtClean="0">
                <a:latin typeface="Arial Narrow" panose="020B0606020202030204" pitchFamily="34" charset="0"/>
              </a:rPr>
              <a:t>II</a:t>
            </a:r>
            <a:endParaRPr lang="pt-PT" sz="1100" b="1" i="1" dirty="0">
              <a:latin typeface="Arial Narrow" panose="020B0606020202030204" pitchFamily="34" charset="0"/>
            </a:endParaRPr>
          </a:p>
          <a:p>
            <a:pPr algn="just">
              <a:lnSpc>
                <a:spcPts val="1200"/>
              </a:lnSpc>
            </a:pPr>
            <a:r>
              <a:rPr lang="pt-PT" sz="1100" i="1" dirty="0">
                <a:latin typeface="Arial Narrow" panose="020B0606020202030204" pitchFamily="34" charset="0"/>
              </a:rPr>
              <a:t>A  Conferência </a:t>
            </a:r>
            <a:r>
              <a:rPr lang="pt-PT" sz="1100" i="1" dirty="0" smtClean="0">
                <a:latin typeface="Arial Narrow" panose="020B0606020202030204" pitchFamily="34" charset="0"/>
              </a:rPr>
              <a:t>II </a:t>
            </a:r>
            <a:r>
              <a:rPr lang="pt-PT" sz="1100" i="1" dirty="0">
                <a:latin typeface="Arial Narrow" panose="020B0606020202030204" pitchFamily="34" charset="0"/>
              </a:rPr>
              <a:t>visa apresentar as condições de </a:t>
            </a:r>
            <a:r>
              <a:rPr lang="pt-PT" sz="1100" i="1" dirty="0">
                <a:latin typeface="Arial Narrow" panose="020B0606020202030204" pitchFamily="34" charset="0"/>
                <a:sym typeface="+mn-ea"/>
              </a:rPr>
              <a:t>a</a:t>
            </a:r>
            <a:r>
              <a:rPr lang="pt-PT" sz="1100" i="1" dirty="0">
                <a:latin typeface="Arial Narrow" panose="020B0606020202030204" pitchFamily="34" charset="0"/>
                <a:cs typeface="Arial Narrow" panose="020B0606020202030204" pitchFamily="34" charset="0"/>
                <a:sym typeface="+mn-ea"/>
              </a:rPr>
              <a:t>cesso ao  Mercado preferêncial dos EUA </a:t>
            </a:r>
            <a:r>
              <a:rPr lang="pt-PT" sz="1100" i="1" dirty="0" smtClean="0">
                <a:latin typeface="Arial Narrow" panose="020B0606020202030204" pitchFamily="34" charset="0"/>
                <a:cs typeface="Arial Narrow" panose="020B0606020202030204" pitchFamily="34" charset="0"/>
                <a:sym typeface="+mn-ea"/>
              </a:rPr>
              <a:t>e </a:t>
            </a:r>
            <a:r>
              <a:rPr lang="pt-PT" sz="1100" i="1" dirty="0">
                <a:latin typeface="Arial Narrow" panose="020B0606020202030204" pitchFamily="34" charset="0"/>
                <a:cs typeface="Arial Narrow" panose="020B0606020202030204" pitchFamily="34" charset="0"/>
                <a:sym typeface="+mn-ea"/>
              </a:rPr>
              <a:t>o seu grande </a:t>
            </a:r>
            <a:r>
              <a:rPr lang="pt-PT" sz="1100" i="1" dirty="0" smtClean="0">
                <a:latin typeface="Arial Narrow" panose="020B0606020202030204" pitchFamily="34" charset="0"/>
                <a:cs typeface="Arial Narrow" panose="020B0606020202030204" pitchFamily="34" charset="0"/>
                <a:sym typeface="+mn-ea"/>
              </a:rPr>
              <a:t>potencial </a:t>
            </a:r>
            <a:r>
              <a:rPr lang="pt-PT" sz="1100" i="1" dirty="0">
                <a:latin typeface="Arial Narrow" panose="020B0606020202030204" pitchFamily="34" charset="0"/>
                <a:cs typeface="Arial Narrow" panose="020B0606020202030204" pitchFamily="34" charset="0"/>
                <a:sym typeface="+mn-ea"/>
              </a:rPr>
              <a:t> e oportunidade</a:t>
            </a:r>
            <a:r>
              <a:rPr lang="pt-PT" sz="1100" i="1" dirty="0" smtClean="0">
                <a:latin typeface="Arial Narrow" panose="020B0606020202030204" pitchFamily="34" charset="0"/>
                <a:cs typeface="Arial Narrow" panose="020B0606020202030204" pitchFamily="34" charset="0"/>
                <a:sym typeface="+mn-ea"/>
              </a:rPr>
              <a:t>. </a:t>
            </a:r>
            <a:r>
              <a:rPr lang="pt-PT" sz="1100" dirty="0">
                <a:latin typeface="Arial Narrow" panose="020B0606020202030204" pitchFamily="34" charset="0"/>
              </a:rPr>
              <a:t>Nomeadamente apresentação do mecanismo que implementa </a:t>
            </a:r>
            <a:r>
              <a:rPr lang="pt-PT" sz="1100" dirty="0" smtClean="0">
                <a:latin typeface="Arial Narrow" panose="020B0606020202030204" pitchFamily="34" charset="0"/>
              </a:rPr>
              <a:t>o programa AGOA -  </a:t>
            </a:r>
            <a:r>
              <a:rPr lang="pt-PT" sz="1100" dirty="0">
                <a:latin typeface="Arial Narrow" panose="020B0606020202030204" pitchFamily="34" charset="0"/>
              </a:rPr>
              <a:t>Lei para o Crescimento e a Oportunidade de África, </a:t>
            </a:r>
            <a:r>
              <a:rPr lang="pt-PT" sz="1100" dirty="0" smtClean="0">
                <a:latin typeface="Arial Narrow" panose="020B0606020202030204" pitchFamily="34" charset="0"/>
              </a:rPr>
              <a:t>permite </a:t>
            </a:r>
            <a:r>
              <a:rPr lang="pt-PT" sz="1100" dirty="0">
                <a:latin typeface="Arial Narrow" panose="020B0606020202030204" pitchFamily="34" charset="0"/>
              </a:rPr>
              <a:t>que os países africanos elegíveis, como é o caso de Cabo Verde, exportem cerca de </a:t>
            </a:r>
            <a:r>
              <a:rPr lang="pt-PT" sz="1100" dirty="0" smtClean="0">
                <a:latin typeface="Arial Narrow" panose="020B0606020202030204" pitchFamily="34" charset="0"/>
              </a:rPr>
              <a:t>6.400 </a:t>
            </a:r>
            <a:r>
              <a:rPr lang="pt-PT" sz="1100" dirty="0">
                <a:latin typeface="Arial Narrow" panose="020B0606020202030204" pitchFamily="34" charset="0"/>
              </a:rPr>
              <a:t>produtos com isenção de direitos para os </a:t>
            </a:r>
            <a:r>
              <a:rPr lang="pt-PT" sz="1100" i="1" dirty="0">
                <a:latin typeface="Arial Narrow" panose="020B0606020202030204" pitchFamily="34" charset="0"/>
              </a:rPr>
              <a:t>EUA</a:t>
            </a:r>
            <a:r>
              <a:rPr lang="pt-PT" sz="1100" dirty="0">
                <a:latin typeface="Arial Narrow" panose="020B0606020202030204" pitchFamily="34" charset="0"/>
              </a:rPr>
              <a:t>. Esta lei tem por base um alargamento dos benefícios já disponíveis no âmbito do Sistema de Preferências Generalizadas </a:t>
            </a:r>
            <a:r>
              <a:rPr lang="pt-PT" sz="1100" i="1" dirty="0">
                <a:latin typeface="Arial Narrow" panose="020B0606020202030204" pitchFamily="34" charset="0"/>
              </a:rPr>
              <a:t>(SPG) </a:t>
            </a:r>
            <a:r>
              <a:rPr lang="pt-PT" sz="1100" dirty="0">
                <a:latin typeface="Arial Narrow" panose="020B0606020202030204" pitchFamily="34" charset="0"/>
              </a:rPr>
              <a:t>dos </a:t>
            </a:r>
            <a:r>
              <a:rPr lang="pt-PT" sz="1100" i="1" dirty="0" smtClean="0">
                <a:latin typeface="Arial Narrow" panose="020B0606020202030204" pitchFamily="34" charset="0"/>
              </a:rPr>
              <a:t>EUA, com </a:t>
            </a:r>
            <a:r>
              <a:rPr lang="pt-PT" sz="1100" dirty="0" smtClean="0">
                <a:latin typeface="Arial Narrow" panose="020B0606020202030204" pitchFamily="34" charset="0"/>
              </a:rPr>
              <a:t>mais </a:t>
            </a:r>
            <a:r>
              <a:rPr lang="pt-PT" sz="1100" dirty="0">
                <a:latin typeface="Arial Narrow" panose="020B0606020202030204" pitchFamily="34" charset="0"/>
              </a:rPr>
              <a:t>de </a:t>
            </a:r>
            <a:r>
              <a:rPr lang="pt-PT" sz="1100" dirty="0" smtClean="0">
                <a:latin typeface="Arial Narrow" panose="020B0606020202030204" pitchFamily="34" charset="0"/>
              </a:rPr>
              <a:t>300 </a:t>
            </a:r>
            <a:r>
              <a:rPr lang="pt-PT" sz="1100" dirty="0">
                <a:latin typeface="Arial Narrow" panose="020B0606020202030204" pitchFamily="34" charset="0"/>
              </a:rPr>
              <a:t>milhões de consumidores</a:t>
            </a:r>
            <a:r>
              <a:rPr lang="pt-PT" sz="1100" dirty="0" smtClean="0">
                <a:latin typeface="Arial Narrow" panose="020B0606020202030204" pitchFamily="34" charset="0"/>
              </a:rPr>
              <a:t>.</a:t>
            </a:r>
            <a:endParaRPr lang="pt-PT" sz="1100" dirty="0">
              <a:latin typeface="Arial Narrow" panose="020B0606020202030204" pitchFamily="34" charset="0"/>
            </a:endParaRPr>
          </a:p>
          <a:p>
            <a:pPr algn="just">
              <a:lnSpc>
                <a:spcPts val="1200"/>
              </a:lnSpc>
            </a:pPr>
            <a:endParaRPr lang="pt-PT" sz="1100" dirty="0" smtClean="0">
              <a:latin typeface="Arial Narrow" panose="020B0606020202030204" pitchFamily="34" charset="0"/>
            </a:endParaRPr>
          </a:p>
          <a:p>
            <a:pPr algn="just">
              <a:lnSpc>
                <a:spcPts val="1200"/>
              </a:lnSpc>
            </a:pPr>
            <a:r>
              <a:rPr lang="pt-PT" sz="1100" b="1" i="1" dirty="0">
                <a:latin typeface="Arial Narrow" panose="020B0606020202030204" pitchFamily="34" charset="0"/>
              </a:rPr>
              <a:t>3.2.5. </a:t>
            </a:r>
            <a:r>
              <a:rPr lang="pt-PT" sz="1100" b="1" dirty="0">
                <a:latin typeface="Arial Narrow" panose="020B0606020202030204" pitchFamily="34" charset="0"/>
              </a:rPr>
              <a:t>Sequência 5</a:t>
            </a:r>
            <a:r>
              <a:rPr lang="pt-PT" sz="1100" b="1" i="1" dirty="0">
                <a:latin typeface="Arial Narrow" panose="020B0606020202030204" pitchFamily="34" charset="0"/>
              </a:rPr>
              <a:t>: Conferência III</a:t>
            </a:r>
          </a:p>
          <a:p>
            <a:pPr algn="just">
              <a:lnSpc>
                <a:spcPts val="1200"/>
              </a:lnSpc>
            </a:pPr>
            <a:r>
              <a:rPr lang="pt-PT" sz="1100" dirty="0" smtClean="0">
                <a:latin typeface="Arial Narrow" panose="020B0606020202030204" pitchFamily="34" charset="0"/>
              </a:rPr>
              <a:t>A Conferência III subordinado ao tema «</a:t>
            </a:r>
            <a:r>
              <a:rPr lang="pt-PT" sz="1100" dirty="0" smtClean="0">
                <a:latin typeface="Arial Narrow" panose="020B0606020202030204" pitchFamily="34" charset="0"/>
                <a:cs typeface="Arial Narrow" panose="020B0606020202030204" pitchFamily="34" charset="0"/>
                <a:sym typeface="+mn-ea"/>
              </a:rPr>
              <a:t>Desenvolvimento </a:t>
            </a:r>
            <a:r>
              <a:rPr lang="pt-PT" sz="1100" dirty="0">
                <a:latin typeface="Arial Narrow" panose="020B0606020202030204" pitchFamily="34" charset="0"/>
                <a:cs typeface="Arial Narrow" panose="020B0606020202030204" pitchFamily="34" charset="0"/>
                <a:sym typeface="+mn-ea"/>
              </a:rPr>
              <a:t>da Economia Digital na CEDEAO</a:t>
            </a:r>
            <a:r>
              <a:rPr lang="pt-PT" sz="1100" b="1" dirty="0">
                <a:latin typeface="Arial Narrow" panose="020B0606020202030204" pitchFamily="34" charset="0"/>
                <a:cs typeface="Arial Narrow" panose="020B0606020202030204" pitchFamily="34" charset="0"/>
                <a:sym typeface="+mn-ea"/>
              </a:rPr>
              <a:t>: </a:t>
            </a:r>
            <a:r>
              <a:rPr lang="pt-PT" altLang="it-IT" sz="1100" dirty="0">
                <a:latin typeface="Arial Narrow" panose="020B0606020202030204" pitchFamily="34" charset="0"/>
                <a:cs typeface="Arial Narrow" panose="020B0606020202030204" pitchFamily="34" charset="0"/>
                <a:sym typeface="+mn-ea"/>
              </a:rPr>
              <a:t>Uma Oportunidade da Transição Digital no Desenvolvimento Empresarial, Inovação de Mercado</a:t>
            </a:r>
            <a:r>
              <a:rPr lang="pt-PT" sz="1100" dirty="0">
                <a:latin typeface="Arial Narrow" panose="020B0606020202030204" pitchFamily="34" charset="0"/>
                <a:cs typeface="Arial Narrow" panose="020B0606020202030204" pitchFamily="34" charset="0"/>
                <a:sym typeface="+mn-ea"/>
              </a:rPr>
              <a:t>s</a:t>
            </a:r>
            <a:r>
              <a:rPr lang="pt-PT" altLang="it-IT" sz="1100" dirty="0">
                <a:latin typeface="Arial Narrow" panose="020B0606020202030204" pitchFamily="34" charset="0"/>
                <a:cs typeface="Arial Narrow" panose="020B0606020202030204" pitchFamily="34" charset="0"/>
                <a:sym typeface="+mn-ea"/>
              </a:rPr>
              <a:t> e Integração </a:t>
            </a:r>
            <a:r>
              <a:rPr lang="pt-PT" altLang="it-IT" sz="1100" dirty="0" smtClean="0">
                <a:latin typeface="Arial Narrow" panose="020B0606020202030204" pitchFamily="34" charset="0"/>
                <a:cs typeface="Arial Narrow" panose="020B0606020202030204" pitchFamily="34" charset="0"/>
                <a:sym typeface="+mn-ea"/>
              </a:rPr>
              <a:t>Regional» é um corolário da importância crescente da </a:t>
            </a:r>
            <a:r>
              <a:rPr lang="pt-PT" sz="1100" dirty="0" smtClean="0">
                <a:latin typeface="Arial Narrow" panose="020B0606020202030204" pitchFamily="34" charset="0"/>
              </a:rPr>
              <a:t>economia </a:t>
            </a:r>
            <a:r>
              <a:rPr lang="pt-PT" sz="1100" dirty="0">
                <a:latin typeface="Arial Narrow" panose="020B0606020202030204" pitchFamily="34" charset="0"/>
              </a:rPr>
              <a:t>digital </a:t>
            </a:r>
            <a:r>
              <a:rPr lang="pt-PT" sz="1100" dirty="0" smtClean="0">
                <a:latin typeface="Arial Narrow" panose="020B0606020202030204" pitchFamily="34" charset="0"/>
              </a:rPr>
              <a:t>como requisitos </a:t>
            </a:r>
            <a:r>
              <a:rPr lang="pt-PT" sz="1100" dirty="0">
                <a:latin typeface="Arial Narrow" panose="020B0606020202030204" pitchFamily="34" charset="0"/>
              </a:rPr>
              <a:t>para </a:t>
            </a:r>
            <a:r>
              <a:rPr lang="pt-PT" sz="1100" dirty="0" smtClean="0">
                <a:latin typeface="Arial Narrow" panose="020B0606020202030204" pitchFamily="34" charset="0"/>
              </a:rPr>
              <a:t>se construir </a:t>
            </a:r>
            <a:r>
              <a:rPr lang="pt-PT" sz="1100" dirty="0">
                <a:latin typeface="Arial Narrow" panose="020B0606020202030204" pitchFamily="34" charset="0"/>
              </a:rPr>
              <a:t>a prosperidade de um </a:t>
            </a:r>
            <a:r>
              <a:rPr lang="pt-PT" sz="1100" dirty="0" smtClean="0">
                <a:latin typeface="Arial Narrow" panose="020B0606020202030204" pitchFamily="34" charset="0"/>
              </a:rPr>
              <a:t>País e </a:t>
            </a:r>
            <a:r>
              <a:rPr lang="pt-PT" sz="1100" dirty="0">
                <a:latin typeface="Arial Narrow" panose="020B0606020202030204" pitchFamily="34" charset="0"/>
              </a:rPr>
              <a:t>o caminho para a exportação para novos mercados e um passo à frente </a:t>
            </a:r>
            <a:r>
              <a:rPr lang="pt-PT" sz="1100" dirty="0" smtClean="0">
                <a:latin typeface="Arial Narrow" panose="020B0606020202030204" pitchFamily="34" charset="0"/>
              </a:rPr>
              <a:t>na internacionalização das empresas, com relevância especial para </a:t>
            </a:r>
            <a:r>
              <a:rPr lang="pt-PT" sz="1100" dirty="0">
                <a:latin typeface="Arial Narrow" panose="020B0606020202030204" pitchFamily="34" charset="0"/>
              </a:rPr>
              <a:t>com </a:t>
            </a:r>
            <a:r>
              <a:rPr lang="pt-PT" sz="1100" dirty="0" smtClean="0">
                <a:latin typeface="Arial Narrow" panose="020B0606020202030204" pitchFamily="34" charset="0"/>
              </a:rPr>
              <a:t>países </a:t>
            </a:r>
            <a:r>
              <a:rPr lang="pt-PT" sz="1100" dirty="0">
                <a:latin typeface="Arial Narrow" panose="020B0606020202030204" pitchFamily="34" charset="0"/>
              </a:rPr>
              <a:t>com mercados internos </a:t>
            </a:r>
            <a:r>
              <a:rPr lang="pt-PT" sz="1100" dirty="0" smtClean="0">
                <a:latin typeface="Arial Narrow" panose="020B0606020202030204" pitchFamily="34" charset="0"/>
              </a:rPr>
              <a:t>de pequenas  dimensões.</a:t>
            </a:r>
          </a:p>
          <a:p>
            <a:pPr algn="just">
              <a:lnSpc>
                <a:spcPts val="1200"/>
              </a:lnSpc>
            </a:pPr>
            <a:endParaRPr lang="pt-PT" sz="1100" dirty="0">
              <a:latin typeface="Arial Narrow" panose="020B0606020202030204" pitchFamily="34" charset="0"/>
            </a:endParaRPr>
          </a:p>
          <a:p>
            <a:pPr algn="just">
              <a:lnSpc>
                <a:spcPts val="1200"/>
              </a:lnSpc>
            </a:pPr>
            <a:r>
              <a:rPr lang="pt-PT" sz="1100" dirty="0" smtClean="0">
                <a:latin typeface="Arial Narrow" panose="020B0606020202030204" pitchFamily="34" charset="0"/>
              </a:rPr>
              <a:t>Através deste tema serão colocadas em evidência a </a:t>
            </a:r>
            <a:r>
              <a:rPr lang="pt-PT" sz="1100" dirty="0">
                <a:latin typeface="Arial Narrow" panose="020B0606020202030204" pitchFamily="34" charset="0"/>
              </a:rPr>
              <a:t>importância das tecnologias digitais </a:t>
            </a:r>
            <a:r>
              <a:rPr lang="pt-PT" sz="1100" dirty="0" smtClean="0">
                <a:latin typeface="Arial Narrow" panose="020B0606020202030204" pitchFamily="34" charset="0"/>
              </a:rPr>
              <a:t>no processo </a:t>
            </a:r>
            <a:r>
              <a:rPr lang="pt-PT" sz="1100" dirty="0">
                <a:latin typeface="Arial Narrow" panose="020B0606020202030204" pitchFamily="34" charset="0"/>
              </a:rPr>
              <a:t>de produção e distribuição, não só nas economias desenvolvidas como nas </a:t>
            </a:r>
            <a:r>
              <a:rPr lang="pt-PT" sz="1100" dirty="0" smtClean="0">
                <a:latin typeface="Arial Narrow" panose="020B0606020202030204" pitchFamily="34" charset="0"/>
              </a:rPr>
              <a:t>em processo de desenvolvimento. </a:t>
            </a:r>
            <a:r>
              <a:rPr lang="pt-PT" sz="1100" dirty="0">
                <a:latin typeface="Arial Narrow" panose="020B0606020202030204" pitchFamily="34" charset="0"/>
              </a:rPr>
              <a:t>Contribui para tornar a economia mais competitiva e, ao permitir que as empresas vendam os seus produtos </a:t>
            </a:r>
            <a:r>
              <a:rPr lang="pt-PT" sz="1100" dirty="0" smtClean="0">
                <a:latin typeface="Arial Narrow" panose="020B0606020202030204" pitchFamily="34" charset="0"/>
              </a:rPr>
              <a:t>e serviços no mercado externo, mantendo a </a:t>
            </a:r>
            <a:r>
              <a:rPr lang="pt-PT" sz="1100" dirty="0">
                <a:latin typeface="Arial Narrow" panose="020B0606020202030204" pitchFamily="34" charset="0"/>
              </a:rPr>
              <a:t>força de trabalho, </a:t>
            </a:r>
            <a:r>
              <a:rPr lang="pt-PT" sz="1100" dirty="0" smtClean="0">
                <a:latin typeface="Arial Narrow" panose="020B0606020202030204" pitchFamily="34" charset="0"/>
              </a:rPr>
              <a:t>gerando riquezas com forte impacto na integração regional.</a:t>
            </a:r>
            <a:r>
              <a:rPr lang="pt-PT" sz="1100" dirty="0">
                <a:latin typeface="Arial Narrow" panose="020B0606020202030204" pitchFamily="34" charset="0"/>
              </a:rPr>
              <a:t> </a:t>
            </a:r>
            <a:endParaRPr lang="pt-PT" sz="1100" dirty="0" smtClean="0">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7" name="TextBox 6"/>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8"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21</a:t>
            </a:fld>
            <a:endParaRPr lang="fr-FR" altLang="pt-PT" sz="800" b="1" i="1" u="sng" dirty="0" smtClean="0">
              <a:solidFill>
                <a:srgbClr val="00B4B2"/>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Tree>
    <p:extLst>
      <p:ext uri="{BB962C8B-B14F-4D97-AF65-F5344CB8AC3E}">
        <p14:creationId xmlns:p14="http://schemas.microsoft.com/office/powerpoint/2010/main" val="4019486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239" y="924277"/>
            <a:ext cx="6120680" cy="7725192"/>
          </a:xfrm>
          <a:prstGeom prst="rect">
            <a:avLst/>
          </a:prstGeom>
          <a:noFill/>
        </p:spPr>
        <p:txBody>
          <a:bodyPr wrap="square" rtlCol="0">
            <a:spAutoFit/>
          </a:bodyPr>
          <a:lstStyle/>
          <a:p>
            <a:r>
              <a:rPr lang="pt-PT" sz="1200" dirty="0" smtClean="0">
                <a:solidFill>
                  <a:schemeClr val="accent5">
                    <a:lumMod val="60000"/>
                    <a:lumOff val="40000"/>
                  </a:schemeClr>
                </a:solidFill>
                <a:latin typeface="Arial Narrow" panose="020B0606020202030204" pitchFamily="34" charset="0"/>
              </a:rPr>
              <a:t>TERMOS DE REFERÊNCIA DO FÓRUM EMPRESARIAL</a:t>
            </a:r>
          </a:p>
          <a:p>
            <a:r>
              <a:rPr lang="pt-PT" sz="1200" dirty="0" smtClean="0">
                <a:solidFill>
                  <a:schemeClr val="accent5">
                    <a:lumMod val="60000"/>
                    <a:lumOff val="40000"/>
                  </a:schemeClr>
                </a:solidFill>
                <a:latin typeface="Arial Narrow" panose="020B0606020202030204" pitchFamily="34" charset="0"/>
              </a:rPr>
              <a:t>3. ORGANIZAÇÃO DO FÓRUM EMPRESARIAL</a:t>
            </a:r>
          </a:p>
          <a:p>
            <a:pPr>
              <a:lnSpc>
                <a:spcPts val="1200"/>
              </a:lnSpc>
            </a:pPr>
            <a:r>
              <a:rPr lang="pt-PT" sz="1100" b="1" i="1" dirty="0" smtClean="0">
                <a:latin typeface="Arial Narrow" panose="020B0606020202030204" pitchFamily="34" charset="0"/>
              </a:rPr>
              <a:t>3.2.6. </a:t>
            </a:r>
            <a:r>
              <a:rPr lang="pt-PT" sz="1100" b="1" dirty="0">
                <a:latin typeface="Arial Narrow" panose="020B0606020202030204" pitchFamily="34" charset="0"/>
              </a:rPr>
              <a:t>Sequência 6</a:t>
            </a:r>
            <a:r>
              <a:rPr lang="pt-PT" sz="1100" b="1" i="1" dirty="0" smtClean="0">
                <a:latin typeface="Arial Narrow" panose="020B0606020202030204" pitchFamily="34" charset="0"/>
              </a:rPr>
              <a:t>: </a:t>
            </a:r>
            <a:r>
              <a:rPr lang="pt-PT" sz="1100" b="1" i="1" dirty="0">
                <a:latin typeface="Arial Narrow" panose="020B0606020202030204" pitchFamily="34" charset="0"/>
              </a:rPr>
              <a:t>Conferência </a:t>
            </a:r>
            <a:r>
              <a:rPr lang="pt-PT" sz="1100" b="1" i="1" dirty="0" smtClean="0">
                <a:latin typeface="Arial Narrow" panose="020B0606020202030204" pitchFamily="34" charset="0"/>
              </a:rPr>
              <a:t>IV</a:t>
            </a:r>
            <a:endParaRPr lang="pt-PT" sz="1100" b="1" i="1" dirty="0">
              <a:latin typeface="Arial Narrow" panose="020B0606020202030204" pitchFamily="34" charset="0"/>
            </a:endParaRPr>
          </a:p>
          <a:p>
            <a:pPr algn="just">
              <a:lnSpc>
                <a:spcPts val="1200"/>
              </a:lnSpc>
            </a:pPr>
            <a:r>
              <a:rPr lang="pt-PT" sz="1100" i="1" dirty="0">
                <a:latin typeface="Arial Narrow" panose="020B0606020202030204" pitchFamily="34" charset="0"/>
              </a:rPr>
              <a:t>A  Conferência </a:t>
            </a:r>
            <a:r>
              <a:rPr lang="pt-PT" sz="1100" i="1" dirty="0" smtClean="0">
                <a:latin typeface="Arial Narrow" panose="020B0606020202030204" pitchFamily="34" charset="0"/>
              </a:rPr>
              <a:t>IV </a:t>
            </a:r>
            <a:r>
              <a:rPr lang="pt-PT" sz="1100" i="1" dirty="0">
                <a:latin typeface="Arial Narrow" panose="020B0606020202030204" pitchFamily="34" charset="0"/>
              </a:rPr>
              <a:t>visa apresentar as condições de </a:t>
            </a:r>
            <a:r>
              <a:rPr lang="pt-PT" sz="1100" i="1" dirty="0">
                <a:latin typeface="Arial Narrow" panose="020B0606020202030204" pitchFamily="34" charset="0"/>
                <a:sym typeface="+mn-ea"/>
              </a:rPr>
              <a:t>a</a:t>
            </a:r>
            <a:r>
              <a:rPr lang="pt-PT" sz="1100" i="1" dirty="0">
                <a:latin typeface="Arial Narrow" panose="020B0606020202030204" pitchFamily="34" charset="0"/>
                <a:cs typeface="Arial Narrow" panose="020B0606020202030204" pitchFamily="34" charset="0"/>
                <a:sym typeface="+mn-ea"/>
              </a:rPr>
              <a:t>cesso ao  Mercado preferêncial </a:t>
            </a:r>
            <a:r>
              <a:rPr lang="pt-PT" sz="1100" i="1" dirty="0" smtClean="0">
                <a:latin typeface="Arial Narrow" panose="020B0606020202030204" pitchFamily="34" charset="0"/>
                <a:cs typeface="Arial Narrow" panose="020B0606020202030204" pitchFamily="34" charset="0"/>
                <a:sym typeface="+mn-ea"/>
              </a:rPr>
              <a:t>da União Europeia e </a:t>
            </a:r>
            <a:r>
              <a:rPr lang="pt-PT" sz="1100" i="1" dirty="0">
                <a:latin typeface="Arial Narrow" panose="020B0606020202030204" pitchFamily="34" charset="0"/>
                <a:cs typeface="Arial Narrow" panose="020B0606020202030204" pitchFamily="34" charset="0"/>
                <a:sym typeface="+mn-ea"/>
              </a:rPr>
              <a:t>o seu grande potencial  e oportunidade. </a:t>
            </a:r>
            <a:r>
              <a:rPr lang="pt-PT" sz="1100" dirty="0">
                <a:latin typeface="Arial Narrow" panose="020B0606020202030204" pitchFamily="34" charset="0"/>
              </a:rPr>
              <a:t>Nomeadamente apresentação do mecanismo </a:t>
            </a:r>
            <a:r>
              <a:rPr lang="pt-PT" sz="1100" i="1" dirty="0" smtClean="0">
                <a:latin typeface="Arial Narrow" panose="020B0606020202030204" pitchFamily="34" charset="0"/>
              </a:rPr>
              <a:t>UE/SPG</a:t>
            </a:r>
            <a:r>
              <a:rPr lang="pt-PT" sz="1100" i="1" dirty="0">
                <a:latin typeface="Arial Narrow" panose="020B0606020202030204" pitchFamily="34" charset="0"/>
              </a:rPr>
              <a:t>+</a:t>
            </a:r>
            <a:r>
              <a:rPr lang="pt-PT" sz="1100" dirty="0">
                <a:latin typeface="Arial Narrow" panose="020B0606020202030204" pitchFamily="34" charset="0"/>
              </a:rPr>
              <a:t> que assume particular relevância, nomeadamente no que diz respeito à competitividade externa de produtos cabo - verdianos que ao abrigo deste regime preferencial poderão ser exportados para o mercado da União Europeia livre de quotas e tarifas</a:t>
            </a:r>
            <a:r>
              <a:rPr lang="pt-PT" sz="1100" dirty="0" smtClean="0">
                <a:latin typeface="Arial Narrow" panose="020B0606020202030204" pitchFamily="34" charset="0"/>
              </a:rPr>
              <a:t>.</a:t>
            </a:r>
            <a:r>
              <a:rPr lang="pt-PT" sz="1100" i="1" dirty="0" smtClean="0">
                <a:latin typeface="Arial Narrow" panose="020B0606020202030204" pitchFamily="34" charset="0"/>
              </a:rPr>
              <a:t>, com </a:t>
            </a:r>
            <a:r>
              <a:rPr lang="pt-PT" sz="1100" dirty="0">
                <a:latin typeface="Arial Narrow" panose="020B0606020202030204" pitchFamily="34" charset="0"/>
              </a:rPr>
              <a:t>mais de </a:t>
            </a:r>
            <a:r>
              <a:rPr lang="pt-PT" sz="1100" dirty="0" smtClean="0">
                <a:latin typeface="Arial Narrow" panose="020B0606020202030204" pitchFamily="34" charset="0"/>
              </a:rPr>
              <a:t>500 </a:t>
            </a:r>
            <a:r>
              <a:rPr lang="pt-PT" sz="1100" dirty="0">
                <a:latin typeface="Arial Narrow" panose="020B0606020202030204" pitchFamily="34" charset="0"/>
              </a:rPr>
              <a:t>milhões de consumidores.</a:t>
            </a:r>
          </a:p>
          <a:p>
            <a:pPr>
              <a:lnSpc>
                <a:spcPts val="1200"/>
              </a:lnSpc>
            </a:pPr>
            <a:endParaRPr lang="pt-PT" sz="1100" i="1" dirty="0">
              <a:latin typeface="Arial Narrow" panose="020B0606020202030204" pitchFamily="34" charset="0"/>
            </a:endParaRPr>
          </a:p>
          <a:p>
            <a:pPr>
              <a:lnSpc>
                <a:spcPts val="1200"/>
              </a:lnSpc>
            </a:pPr>
            <a:r>
              <a:rPr lang="pt-PT" sz="1100" b="1" i="1" dirty="0" smtClean="0">
                <a:latin typeface="Arial Narrow" panose="020B0606020202030204" pitchFamily="34" charset="0"/>
              </a:rPr>
              <a:t>3.2.7. </a:t>
            </a:r>
            <a:r>
              <a:rPr lang="pt-PT" sz="1100" b="1" dirty="0">
                <a:latin typeface="Arial Narrow" panose="020B0606020202030204" pitchFamily="34" charset="0"/>
              </a:rPr>
              <a:t>Sequência </a:t>
            </a:r>
            <a:r>
              <a:rPr lang="pt-PT" sz="1100" b="1" dirty="0" smtClean="0">
                <a:latin typeface="Arial Narrow" panose="020B0606020202030204" pitchFamily="34" charset="0"/>
              </a:rPr>
              <a:t>7</a:t>
            </a:r>
            <a:r>
              <a:rPr lang="pt-PT" sz="1100" b="1" i="1" dirty="0" smtClean="0">
                <a:latin typeface="Arial Narrow" panose="020B0606020202030204" pitchFamily="34" charset="0"/>
              </a:rPr>
              <a:t>: Painel I</a:t>
            </a:r>
            <a:endParaRPr lang="pt-PT" sz="1100" b="1" i="1" dirty="0">
              <a:latin typeface="Arial Narrow" panose="020B0606020202030204" pitchFamily="34" charset="0"/>
            </a:endParaRPr>
          </a:p>
          <a:p>
            <a:pPr algn="just">
              <a:lnSpc>
                <a:spcPts val="1200"/>
              </a:lnSpc>
            </a:pPr>
            <a:r>
              <a:rPr lang="pt-PT" sz="1100" dirty="0" smtClean="0">
                <a:latin typeface="Arial Narrow" panose="020B0606020202030204" pitchFamily="34" charset="0"/>
              </a:rPr>
              <a:t>O Painel I é centrado no </a:t>
            </a:r>
            <a:r>
              <a:rPr lang="en-US" sz="1100" dirty="0" err="1" smtClean="0">
                <a:latin typeface="Arial Narrow" panose="020B0606020202030204" pitchFamily="34" charset="0"/>
                <a:sym typeface="+mn-ea"/>
              </a:rPr>
              <a:t>Financiamento</a:t>
            </a:r>
            <a:r>
              <a:rPr lang="en-US" sz="1100" dirty="0" smtClean="0">
                <a:latin typeface="Arial Narrow" panose="020B0606020202030204" pitchFamily="34" charset="0"/>
                <a:sym typeface="+mn-ea"/>
              </a:rPr>
              <a:t> </a:t>
            </a:r>
            <a:r>
              <a:rPr lang="en-US" sz="1100" dirty="0">
                <a:latin typeface="Arial Narrow" panose="020B0606020202030204" pitchFamily="34" charset="0"/>
                <a:sym typeface="+mn-ea"/>
              </a:rPr>
              <a:t>do Sector </a:t>
            </a:r>
            <a:r>
              <a:rPr lang="en-US" sz="1100" dirty="0" err="1">
                <a:latin typeface="Arial Narrow" panose="020B0606020202030204" pitchFamily="34" charset="0"/>
                <a:sym typeface="+mn-ea"/>
              </a:rPr>
              <a:t>Privado</a:t>
            </a:r>
            <a:r>
              <a:rPr lang="en-US" sz="1100" dirty="0">
                <a:latin typeface="Arial Narrow" panose="020B0606020202030204" pitchFamily="34" charset="0"/>
                <a:sym typeface="+mn-ea"/>
              </a:rPr>
              <a:t> </a:t>
            </a:r>
            <a:r>
              <a:rPr lang="en-US" sz="1100" dirty="0" err="1">
                <a:latin typeface="Arial Narrow" panose="020B0606020202030204" pitchFamily="34" charset="0"/>
                <a:sym typeface="+mn-ea"/>
              </a:rPr>
              <a:t>na</a:t>
            </a:r>
            <a:r>
              <a:rPr lang="en-US" sz="1100" dirty="0">
                <a:latin typeface="Arial Narrow" panose="020B0606020202030204" pitchFamily="34" charset="0"/>
                <a:sym typeface="+mn-ea"/>
              </a:rPr>
              <a:t> </a:t>
            </a:r>
            <a:r>
              <a:rPr lang="en-US" sz="1100" i="1" dirty="0" smtClean="0">
                <a:latin typeface="Arial Narrow" panose="020B0606020202030204" pitchFamily="34" charset="0"/>
                <a:sym typeface="+mn-ea"/>
              </a:rPr>
              <a:t>CEDEAO</a:t>
            </a:r>
            <a:r>
              <a:rPr lang="en-US" sz="1100" dirty="0" smtClean="0">
                <a:latin typeface="Arial Narrow" panose="020B0606020202030204" pitchFamily="34" charset="0"/>
                <a:sym typeface="+mn-ea"/>
              </a:rPr>
              <a:t>.</a:t>
            </a:r>
            <a:r>
              <a:rPr lang="pt-PT" sz="1100" dirty="0">
                <a:latin typeface="Arial Narrow" panose="020B0606020202030204" pitchFamily="34" charset="0"/>
              </a:rPr>
              <a:t> O financiamento é vital para o setor </a:t>
            </a:r>
            <a:r>
              <a:rPr lang="pt-PT" sz="1100" dirty="0" smtClean="0">
                <a:latin typeface="Arial Narrow" panose="020B0606020202030204" pitchFamily="34" charset="0"/>
              </a:rPr>
              <a:t>privado. </a:t>
            </a:r>
          </a:p>
          <a:p>
            <a:pPr algn="just">
              <a:lnSpc>
                <a:spcPts val="1200"/>
              </a:lnSpc>
            </a:pPr>
            <a:endParaRPr lang="pt-PT" sz="1100" dirty="0" smtClean="0">
              <a:latin typeface="Arial Narrow" panose="020B0606020202030204" pitchFamily="34" charset="0"/>
            </a:endParaRPr>
          </a:p>
          <a:p>
            <a:pPr algn="just">
              <a:lnSpc>
                <a:spcPts val="1200"/>
              </a:lnSpc>
            </a:pPr>
            <a:r>
              <a:rPr lang="pt-PT" sz="1100" dirty="0" smtClean="0">
                <a:latin typeface="Arial Narrow" panose="020B0606020202030204" pitchFamily="34" charset="0"/>
              </a:rPr>
              <a:t>Alavancar o </a:t>
            </a:r>
            <a:r>
              <a:rPr lang="pt-PT" sz="1100" dirty="0">
                <a:latin typeface="Arial Narrow" panose="020B0606020202030204" pitchFamily="34" charset="0"/>
              </a:rPr>
              <a:t>setor privado para estimular o </a:t>
            </a:r>
            <a:r>
              <a:rPr lang="pt-PT" sz="1100" dirty="0" smtClean="0">
                <a:latin typeface="Arial Narrow" panose="020B0606020202030204" pitchFamily="34" charset="0"/>
              </a:rPr>
              <a:t>crescimento em África, em geral, e a zona da África Ocidental, em particular, constitui uma das prioridades das principais instituições financeiras que operam na região, visando apoiar </a:t>
            </a:r>
            <a:r>
              <a:rPr lang="pt-PT" sz="1100" dirty="0">
                <a:latin typeface="Arial Narrow" panose="020B0606020202030204" pitchFamily="34" charset="0"/>
              </a:rPr>
              <a:t>o crescimento sustentável </a:t>
            </a:r>
            <a:r>
              <a:rPr lang="pt-PT" sz="1100" dirty="0" smtClean="0">
                <a:latin typeface="Arial Narrow" panose="020B0606020202030204" pitchFamily="34" charset="0"/>
              </a:rPr>
              <a:t>da região através de aplicação </a:t>
            </a:r>
            <a:r>
              <a:rPr lang="pt-PT" sz="1100" dirty="0">
                <a:latin typeface="Arial Narrow" panose="020B0606020202030204" pitchFamily="34" charset="0"/>
              </a:rPr>
              <a:t>de recursos </a:t>
            </a:r>
            <a:r>
              <a:rPr lang="pt-PT" sz="1100" dirty="0" smtClean="0">
                <a:latin typeface="Arial Narrow" panose="020B0606020202030204" pitchFamily="34" charset="0"/>
              </a:rPr>
              <a:t>financeiros no sector privado em </a:t>
            </a:r>
            <a:r>
              <a:rPr lang="pt-PT" sz="1100" dirty="0">
                <a:latin typeface="Arial Narrow" panose="020B0606020202030204" pitchFamily="34" charset="0"/>
              </a:rPr>
              <a:t>torno de três eixos principais</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lvl="1" algn="just">
              <a:lnSpc>
                <a:spcPts val="1200"/>
              </a:lnSpc>
            </a:pPr>
            <a:r>
              <a:rPr lang="pt-PT" sz="1100" b="1" dirty="0" smtClean="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melhorar </a:t>
            </a:r>
            <a:r>
              <a:rPr lang="pt-PT" sz="1100" dirty="0">
                <a:latin typeface="Arial Narrow" panose="020B0606020202030204" pitchFamily="34" charset="0"/>
              </a:rPr>
              <a:t>o clima de </a:t>
            </a:r>
            <a:r>
              <a:rPr lang="pt-PT" sz="1100" dirty="0" smtClean="0">
                <a:latin typeface="Arial Narrow" panose="020B0606020202030204" pitchFamily="34" charset="0"/>
              </a:rPr>
              <a:t>investimentos </a:t>
            </a:r>
            <a:r>
              <a:rPr lang="pt-PT" sz="1100" dirty="0">
                <a:latin typeface="Arial Narrow" panose="020B0606020202030204" pitchFamily="34" charset="0"/>
              </a:rPr>
              <a:t>e </a:t>
            </a:r>
            <a:r>
              <a:rPr lang="pt-PT" sz="1100" dirty="0" smtClean="0">
                <a:latin typeface="Arial Narrow" panose="020B0606020202030204" pitchFamily="34" charset="0"/>
              </a:rPr>
              <a:t>negócios; </a:t>
            </a:r>
          </a:p>
          <a:p>
            <a:pPr lvl="1" algn="just">
              <a:lnSpc>
                <a:spcPts val="1200"/>
              </a:lnSpc>
            </a:pPr>
            <a:r>
              <a:rPr lang="pt-PT" sz="1100" b="1" dirty="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melhorar </a:t>
            </a:r>
            <a:r>
              <a:rPr lang="pt-PT" sz="1100" dirty="0">
                <a:latin typeface="Arial Narrow" panose="020B0606020202030204" pitchFamily="34" charset="0"/>
              </a:rPr>
              <a:t>o acesso à infraestrutura social e </a:t>
            </a:r>
            <a:r>
              <a:rPr lang="pt-PT" sz="1100" dirty="0" smtClean="0">
                <a:latin typeface="Arial Narrow" panose="020B0606020202030204" pitchFamily="34" charset="0"/>
              </a:rPr>
              <a:t>econômica;</a:t>
            </a:r>
          </a:p>
          <a:p>
            <a:pPr lvl="1" algn="just">
              <a:lnSpc>
                <a:spcPts val="1200"/>
              </a:lnSpc>
            </a:pPr>
            <a:r>
              <a:rPr lang="pt-PT" sz="1100" b="1" dirty="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promover </a:t>
            </a:r>
            <a:r>
              <a:rPr lang="pt-PT" sz="1100" dirty="0">
                <a:latin typeface="Arial Narrow" panose="020B0606020202030204" pitchFamily="34" charset="0"/>
              </a:rPr>
              <a:t>o desenvolvimento de </a:t>
            </a:r>
            <a:r>
              <a:rPr lang="pt-PT" sz="1100" dirty="0" smtClean="0">
                <a:latin typeface="Arial Narrow" panose="020B0606020202030204" pitchFamily="34" charset="0"/>
              </a:rPr>
              <a:t>negócios na região.</a:t>
            </a:r>
          </a:p>
          <a:p>
            <a:pPr algn="just">
              <a:lnSpc>
                <a:spcPts val="1200"/>
              </a:lnSpc>
            </a:pPr>
            <a:endParaRPr lang="pt-PT" sz="1100" dirty="0" smtClean="0">
              <a:latin typeface="Arial Narrow" panose="020B0606020202030204" pitchFamily="34" charset="0"/>
            </a:endParaRPr>
          </a:p>
          <a:p>
            <a:pPr algn="just">
              <a:lnSpc>
                <a:spcPts val="1200"/>
              </a:lnSpc>
            </a:pPr>
            <a:r>
              <a:rPr lang="pt-PT" sz="1100" dirty="0">
                <a:latin typeface="Arial Narrow" panose="020B0606020202030204" pitchFamily="34" charset="0"/>
              </a:rPr>
              <a:t>As necessidades e os instrumentos de financiamento do sector privado  disponíveis, assim, como os mecanismos e procedimentos desse acesso é fundamental para que região da CEDEAO realize todo o seu potencial e alcance; um crescimento forte e inclusivo, e todas as questões relacionadas ao financiamento, incluindo sistemas de garantias disponíveis, serão abordados neste </a:t>
            </a:r>
            <a:r>
              <a:rPr lang="pt-PT" sz="1100" dirty="0" smtClean="0">
                <a:latin typeface="Arial Narrow" panose="020B0606020202030204" pitchFamily="34" charset="0"/>
              </a:rPr>
              <a:t>Painel.</a:t>
            </a:r>
          </a:p>
          <a:p>
            <a:pPr algn="just">
              <a:lnSpc>
                <a:spcPts val="1200"/>
              </a:lnSpc>
            </a:pPr>
            <a:endParaRPr lang="pt-PT" sz="1100" i="1" dirty="0" smtClean="0">
              <a:latin typeface="Arial Narrow" panose="020B0606020202030204" pitchFamily="34" charset="0"/>
            </a:endParaRPr>
          </a:p>
          <a:p>
            <a:pPr>
              <a:lnSpc>
                <a:spcPts val="1200"/>
              </a:lnSpc>
            </a:pPr>
            <a:r>
              <a:rPr lang="pt-PT" sz="1100" b="1" i="1" dirty="0" smtClean="0">
                <a:latin typeface="Arial Narrow" panose="020B0606020202030204" pitchFamily="34" charset="0"/>
              </a:rPr>
              <a:t>3.2.8. </a:t>
            </a:r>
            <a:r>
              <a:rPr lang="pt-PT" sz="1100" b="1" dirty="0">
                <a:latin typeface="Arial Narrow" panose="020B0606020202030204" pitchFamily="34" charset="0"/>
              </a:rPr>
              <a:t>Sequência </a:t>
            </a:r>
            <a:r>
              <a:rPr lang="pt-PT" sz="1100" b="1" dirty="0" smtClean="0">
                <a:latin typeface="Arial Narrow" panose="020B0606020202030204" pitchFamily="34" charset="0"/>
              </a:rPr>
              <a:t>8</a:t>
            </a:r>
            <a:r>
              <a:rPr lang="pt-PT" sz="1100" b="1" i="1" dirty="0" smtClean="0">
                <a:latin typeface="Arial Narrow" panose="020B0606020202030204" pitchFamily="34" charset="0"/>
              </a:rPr>
              <a:t>: </a:t>
            </a:r>
            <a:r>
              <a:rPr lang="pt-PT" altLang="en-US" sz="1100" b="1" dirty="0">
                <a:latin typeface="Arial Narrow" panose="020B0606020202030204" pitchFamily="34" charset="0"/>
                <a:cs typeface="Arial Narrow" panose="020B0606020202030204" pitchFamily="34" charset="0"/>
                <a:sym typeface="+mn-ea"/>
              </a:rPr>
              <a:t>Conferência V </a:t>
            </a:r>
            <a:endParaRPr lang="pt-PT" altLang="en-US" sz="1100" b="1" dirty="0" smtClean="0">
              <a:latin typeface="Arial Narrow" panose="020B0606020202030204" pitchFamily="34" charset="0"/>
              <a:cs typeface="Arial Narrow" panose="020B0606020202030204" pitchFamily="34" charset="0"/>
              <a:sym typeface="+mn-ea"/>
            </a:endParaRPr>
          </a:p>
          <a:p>
            <a:pPr algn="just">
              <a:lnSpc>
                <a:spcPts val="1200"/>
              </a:lnSpc>
            </a:pPr>
            <a:r>
              <a:rPr lang="pt-PT" altLang="en-US" sz="1100" dirty="0" smtClean="0">
                <a:latin typeface="Arial Narrow" panose="020B0606020202030204" pitchFamily="34" charset="0"/>
                <a:cs typeface="Arial Narrow" panose="020B0606020202030204" pitchFamily="34" charset="0"/>
                <a:sym typeface="+mn-ea"/>
              </a:rPr>
              <a:t>A Conferência V subordinado ao tema </a:t>
            </a:r>
            <a:r>
              <a:rPr lang="pt-PT" sz="1100" b="1" dirty="0" smtClean="0">
                <a:latin typeface="Arial Narrow" panose="020B0606020202030204" pitchFamily="34" charset="0"/>
                <a:sym typeface="+mn-ea"/>
              </a:rPr>
              <a:t>«</a:t>
            </a:r>
            <a:r>
              <a:rPr lang="pt-PT" altLang="fr-FR" sz="1100" i="1" dirty="0" smtClean="0">
                <a:latin typeface="Arial Narrow" panose="020B0606020202030204" pitchFamily="34" charset="0"/>
                <a:sym typeface="+mn-ea"/>
              </a:rPr>
              <a:t>BRASIL</a:t>
            </a:r>
            <a:r>
              <a:rPr lang="pt-PT" altLang="fr-FR" sz="1100" i="1" dirty="0">
                <a:latin typeface="Arial Narrow" panose="020B0606020202030204" pitchFamily="34" charset="0"/>
                <a:sym typeface="+mn-ea"/>
              </a:rPr>
              <a:t>: </a:t>
            </a:r>
            <a:r>
              <a:rPr lang="pt-PT" altLang="fr-FR" sz="1100" i="1" dirty="0" smtClean="0">
                <a:latin typeface="Arial Narrow" panose="020B0606020202030204" pitchFamily="34" charset="0"/>
                <a:sym typeface="+mn-ea"/>
              </a:rPr>
              <a:t>O </a:t>
            </a:r>
            <a:r>
              <a:rPr lang="pt-PT" altLang="fr-FR" sz="1100" i="1" dirty="0">
                <a:latin typeface="Arial Narrow" panose="020B0606020202030204" pitchFamily="34" charset="0"/>
                <a:sym typeface="+mn-ea"/>
              </a:rPr>
              <a:t>Potencial e Oportunidade de Cooperação Técnica e </a:t>
            </a:r>
            <a:r>
              <a:rPr lang="pt-PT" altLang="fr-FR" sz="1100" i="1" dirty="0" smtClean="0">
                <a:latin typeface="Arial Narrow" panose="020B0606020202030204" pitchFamily="34" charset="0"/>
                <a:sym typeface="+mn-ea"/>
              </a:rPr>
              <a:t>Empresaria</a:t>
            </a:r>
            <a:r>
              <a:rPr lang="pt-PT" altLang="fr-FR" sz="1100" dirty="0" smtClean="0">
                <a:latin typeface="Arial Narrow" panose="020B0606020202030204" pitchFamily="34" charset="0"/>
                <a:sym typeface="+mn-ea"/>
              </a:rPr>
              <a:t>l» visa explorar o enorme potencial que Brasil tem para desenvolvimento de relações económicas com todo o espaço da </a:t>
            </a:r>
            <a:r>
              <a:rPr lang="pt-PT" altLang="fr-FR" sz="1100" i="1" dirty="0" smtClean="0">
                <a:latin typeface="Arial Narrow" panose="020B0606020202030204" pitchFamily="34" charset="0"/>
                <a:sym typeface="+mn-ea"/>
              </a:rPr>
              <a:t>CEDEAO</a:t>
            </a:r>
            <a:r>
              <a:rPr lang="pt-PT" altLang="fr-FR" sz="1100" dirty="0" smtClean="0">
                <a:latin typeface="Arial Narrow" panose="020B0606020202030204" pitchFamily="34" charset="0"/>
                <a:sym typeface="+mn-ea"/>
              </a:rPr>
              <a:t> nomeadamente nos domínios do comércio; dos negócios; de investimento; de parcerias empresariais; de cooperação a nível da logística,  técnica, científica e tecnlógica.</a:t>
            </a:r>
          </a:p>
          <a:p>
            <a:pPr algn="just">
              <a:lnSpc>
                <a:spcPts val="1200"/>
              </a:lnSpc>
            </a:pPr>
            <a:endParaRPr lang="pt-PT" sz="1100" dirty="0" smtClean="0">
              <a:latin typeface="Arial Narrow" panose="020B0606020202030204" pitchFamily="34" charset="0"/>
              <a:sym typeface="+mn-ea"/>
            </a:endParaRPr>
          </a:p>
          <a:p>
            <a:pPr algn="just">
              <a:lnSpc>
                <a:spcPts val="1200"/>
              </a:lnSpc>
            </a:pPr>
            <a:r>
              <a:rPr lang="pt-PT" sz="1100" dirty="0" smtClean="0">
                <a:latin typeface="Arial Narrow" panose="020B0606020202030204" pitchFamily="34" charset="0"/>
                <a:sym typeface="+mn-ea"/>
              </a:rPr>
              <a:t>A implementação de uma linha marítima regular, ligando o Brasil e a África Ocidental, enquanto instrumento para criar e facilitar fluidez nas trocas comerciais do Brasil para a África Ocidental e da África Ocidental para o Brasil e para o vasto mercado da </a:t>
            </a:r>
            <a:r>
              <a:rPr lang="pt-PT" sz="1100" i="1" dirty="0" smtClean="0">
                <a:latin typeface="Arial Narrow" panose="020B0606020202030204" pitchFamily="34" charset="0"/>
                <a:sym typeface="+mn-ea"/>
              </a:rPr>
              <a:t>MERCOSUL</a:t>
            </a:r>
            <a:r>
              <a:rPr lang="pt-PT" sz="1100" dirty="0" smtClean="0">
                <a:latin typeface="Arial Narrow" panose="020B0606020202030204" pitchFamily="34" charset="0"/>
                <a:sym typeface="+mn-ea"/>
              </a:rPr>
              <a:t>, através do Brasil, constitui igualmente um dos objectivos centrais deste tema.</a:t>
            </a:r>
          </a:p>
          <a:p>
            <a:pPr>
              <a:lnSpc>
                <a:spcPts val="1200"/>
              </a:lnSpc>
            </a:pPr>
            <a:endParaRPr lang="pt-PT" sz="1100" i="1" dirty="0" smtClean="0">
              <a:latin typeface="Arial Narrow" panose="020B0606020202030204" pitchFamily="34" charset="0"/>
              <a:sym typeface="+mn-ea"/>
            </a:endParaRPr>
          </a:p>
          <a:p>
            <a:pPr>
              <a:lnSpc>
                <a:spcPts val="1200"/>
              </a:lnSpc>
            </a:pPr>
            <a:r>
              <a:rPr lang="pt-PT" sz="1100" b="1" i="1" dirty="0" smtClean="0">
                <a:latin typeface="Arial Narrow" panose="020B0606020202030204" pitchFamily="34" charset="0"/>
              </a:rPr>
              <a:t>3.2.9. </a:t>
            </a:r>
            <a:r>
              <a:rPr lang="pt-PT" sz="1100" b="1" dirty="0">
                <a:latin typeface="Arial Narrow" panose="020B0606020202030204" pitchFamily="34" charset="0"/>
              </a:rPr>
              <a:t>Sequência </a:t>
            </a:r>
            <a:r>
              <a:rPr lang="pt-PT" sz="1100" b="1" dirty="0" smtClean="0">
                <a:latin typeface="Arial Narrow" panose="020B0606020202030204" pitchFamily="34" charset="0"/>
              </a:rPr>
              <a:t>9</a:t>
            </a:r>
            <a:r>
              <a:rPr lang="pt-PT" sz="1100" b="1" i="1" dirty="0" smtClean="0">
                <a:latin typeface="Arial Narrow" panose="020B0606020202030204" pitchFamily="34" charset="0"/>
              </a:rPr>
              <a:t>: </a:t>
            </a:r>
            <a:r>
              <a:rPr lang="pt-PT" altLang="en-US" sz="1100" b="1" dirty="0" smtClean="0">
                <a:latin typeface="Arial Narrow" panose="020B0606020202030204" pitchFamily="34" charset="0"/>
                <a:cs typeface="Arial Narrow" panose="020B0606020202030204" pitchFamily="34" charset="0"/>
                <a:sym typeface="+mn-ea"/>
              </a:rPr>
              <a:t>Painel II</a:t>
            </a:r>
            <a:r>
              <a:rPr lang="pt-PT" altLang="en-US" sz="1100" b="1" dirty="0">
                <a:latin typeface="Arial Narrow" panose="020B0606020202030204" pitchFamily="34" charset="0"/>
                <a:cs typeface="Arial Narrow" panose="020B0606020202030204" pitchFamily="34" charset="0"/>
                <a:sym typeface="+mn-ea"/>
              </a:rPr>
              <a:t> </a:t>
            </a:r>
            <a:endParaRPr lang="pt-PT" altLang="en-US" sz="1100" b="1" dirty="0" smtClean="0">
              <a:latin typeface="Arial Narrow" panose="020B0606020202030204" pitchFamily="34" charset="0"/>
              <a:cs typeface="Arial Narrow" panose="020B0606020202030204" pitchFamily="34" charset="0"/>
              <a:sym typeface="+mn-ea"/>
            </a:endParaRPr>
          </a:p>
          <a:p>
            <a:pPr algn="just">
              <a:lnSpc>
                <a:spcPts val="1200"/>
              </a:lnSpc>
            </a:pPr>
            <a:r>
              <a:rPr lang="pt-PT" altLang="en-US" sz="1100" dirty="0" smtClean="0">
                <a:latin typeface="Arial Narrow" panose="020B0606020202030204" pitchFamily="34" charset="0"/>
                <a:cs typeface="Arial Narrow" panose="020B0606020202030204" pitchFamily="34" charset="0"/>
                <a:sym typeface="+mn-ea"/>
              </a:rPr>
              <a:t>O </a:t>
            </a:r>
            <a:r>
              <a:rPr lang="pt-PT" altLang="en-US" sz="1100" dirty="0">
                <a:latin typeface="Arial Narrow" panose="020B0606020202030204" pitchFamily="34" charset="0"/>
                <a:cs typeface="Arial Narrow" panose="020B0606020202030204" pitchFamily="34" charset="0"/>
                <a:sym typeface="+mn-ea"/>
              </a:rPr>
              <a:t>Painel </a:t>
            </a:r>
            <a:r>
              <a:rPr lang="pt-PT" altLang="en-US" sz="1100" dirty="0" smtClean="0">
                <a:latin typeface="Arial Narrow" panose="020B0606020202030204" pitchFamily="34" charset="0"/>
                <a:cs typeface="Arial Narrow" panose="020B0606020202030204" pitchFamily="34" charset="0"/>
                <a:sym typeface="+mn-ea"/>
              </a:rPr>
              <a:t>II subordinado ao tema «</a:t>
            </a:r>
            <a:r>
              <a:rPr lang="pt-PT" altLang="en-US" sz="1100" i="1" dirty="0" smtClean="0">
                <a:latin typeface="Arial Narrow" panose="020B0606020202030204" pitchFamily="34" charset="0"/>
                <a:cs typeface="Arial Narrow" panose="020B0606020202030204" pitchFamily="34" charset="0"/>
                <a:sym typeface="+mn-ea"/>
              </a:rPr>
              <a:t>OS </a:t>
            </a:r>
            <a:r>
              <a:rPr lang="pt-PT" altLang="en-US" sz="1100" i="1" dirty="0">
                <a:latin typeface="Arial Narrow" panose="020B0606020202030204" pitchFamily="34" charset="0"/>
                <a:cs typeface="Arial Narrow" panose="020B0606020202030204" pitchFamily="34" charset="0"/>
                <a:sym typeface="+mn-ea"/>
              </a:rPr>
              <a:t>PALOP: Um Elo de Excelência com Mercado Único de Livre Comércio Continental Africana </a:t>
            </a:r>
            <a:r>
              <a:rPr lang="pt-PT" altLang="en-US" sz="1100" dirty="0" smtClean="0">
                <a:latin typeface="Arial Narrow" panose="020B0606020202030204" pitchFamily="34" charset="0"/>
                <a:cs typeface="Arial Narrow" panose="020B0606020202030204" pitchFamily="34" charset="0"/>
                <a:sym typeface="+mn-ea"/>
              </a:rPr>
              <a:t>», além de traduzir uma necessidade e uma vontade do reforço das relações económicas, comerciais, </a:t>
            </a:r>
            <a:r>
              <a:rPr lang="pt-PT" altLang="en-US" sz="1100" dirty="0" smtClean="0">
                <a:latin typeface="Arial Narrow" panose="020B0606020202030204" pitchFamily="34" charset="0"/>
                <a:ea typeface="Verdana" panose="020B0604030504040204" pitchFamily="34" charset="0"/>
                <a:cs typeface="Verdana" panose="020B0604030504040204" pitchFamily="34" charset="0"/>
                <a:sym typeface="+mn-ea"/>
              </a:rPr>
              <a:t>o</a:t>
            </a:r>
            <a:r>
              <a:rPr lang="pt-PT" sz="1100" dirty="0" smtClean="0">
                <a:latin typeface="Arial Narrow" panose="020B0606020202030204" pitchFamily="34" charset="0"/>
                <a:ea typeface="Verdana" panose="020B0604030504040204" pitchFamily="34" charset="0"/>
                <a:cs typeface="Verdana" panose="020B0604030504040204" pitchFamily="34" charset="0"/>
                <a:sym typeface="+mn-ea"/>
              </a:rPr>
              <a:t>s </a:t>
            </a:r>
            <a:r>
              <a:rPr lang="pt-PT" sz="1100" dirty="0">
                <a:latin typeface="Arial Narrow" panose="020B0606020202030204" pitchFamily="34" charset="0"/>
                <a:ea typeface="Verdana" panose="020B0604030504040204" pitchFamily="34" charset="0"/>
                <a:cs typeface="Verdana" panose="020B0604030504040204" pitchFamily="34" charset="0"/>
                <a:sym typeface="+mn-ea"/>
              </a:rPr>
              <a:t>5 Países Africanos de Língua Oficial Portuguesa (</a:t>
            </a:r>
            <a:r>
              <a:rPr lang="pt-PT" sz="1100" i="1" dirty="0">
                <a:latin typeface="Arial Narrow" panose="020B0606020202030204" pitchFamily="34" charset="0"/>
                <a:ea typeface="Verdana" panose="020B0604030504040204" pitchFamily="34" charset="0"/>
                <a:cs typeface="Verdana" panose="020B0604030504040204" pitchFamily="34" charset="0"/>
                <a:sym typeface="+mn-ea"/>
              </a:rPr>
              <a:t>PALOP</a:t>
            </a:r>
            <a:r>
              <a:rPr lang="pt-PT" sz="1100" dirty="0">
                <a:latin typeface="Arial Narrow" panose="020B0606020202030204" pitchFamily="34" charset="0"/>
                <a:ea typeface="Verdana" panose="020B0604030504040204" pitchFamily="34" charset="0"/>
                <a:cs typeface="Verdana" panose="020B0604030504040204" pitchFamily="34" charset="0"/>
                <a:sym typeface="+mn-ea"/>
              </a:rPr>
              <a:t>): Angola; Cabo Verde; Guiné Bissau; Moçambique e São Tomé e Príncipe, partilham uma língua e uma história comum de mais de 5 séculos. Angola, Moçambique e São Tomé e Principe oferecem </a:t>
            </a:r>
            <a:r>
              <a:rPr lang="pt-PT" sz="1100" dirty="0" smtClean="0">
                <a:latin typeface="Arial Narrow" panose="020B0606020202030204" pitchFamily="34" charset="0"/>
                <a:ea typeface="Verdana" panose="020B0604030504040204" pitchFamily="34" charset="0"/>
                <a:cs typeface="Verdana" panose="020B0604030504040204" pitchFamily="34" charset="0"/>
                <a:sym typeface="+mn-ea"/>
              </a:rPr>
              <a:t>a Cabo </a:t>
            </a:r>
            <a:r>
              <a:rPr lang="pt-PT" sz="1100" dirty="0">
                <a:latin typeface="Arial Narrow" panose="020B0606020202030204" pitchFamily="34" charset="0"/>
                <a:ea typeface="Verdana" panose="020B0604030504040204" pitchFamily="34" charset="0"/>
                <a:cs typeface="Verdana" panose="020B0604030504040204" pitchFamily="34" charset="0"/>
                <a:sym typeface="+mn-ea"/>
              </a:rPr>
              <a:t>Verde </a:t>
            </a:r>
            <a:r>
              <a:rPr lang="pt-PT" sz="1100" dirty="0" smtClean="0">
                <a:latin typeface="Arial Narrow" panose="020B0606020202030204" pitchFamily="34" charset="0"/>
                <a:ea typeface="Verdana" panose="020B0604030504040204" pitchFamily="34" charset="0"/>
                <a:cs typeface="Verdana" panose="020B0604030504040204" pitchFamily="34" charset="0"/>
                <a:sym typeface="+mn-ea"/>
              </a:rPr>
              <a:t>e aos países parceiros de Cabo Verde </a:t>
            </a:r>
            <a:r>
              <a:rPr lang="pt-PT" sz="1100" dirty="0" smtClean="0">
                <a:latin typeface="Arial Narrow" panose="020B0606020202030204" pitchFamily="34" charset="0"/>
                <a:cs typeface="Verdana" panose="020B0604030504040204" pitchFamily="34" charset="0"/>
                <a:sym typeface="+mn-ea"/>
              </a:rPr>
              <a:t>p</a:t>
            </a:r>
            <a:r>
              <a:rPr lang="pt-PT" altLang="en-US" sz="1100" dirty="0" smtClean="0">
                <a:latin typeface="Arial Narrow" panose="020B0606020202030204" pitchFamily="34" charset="0"/>
                <a:cs typeface="Arial Narrow" panose="020B0606020202030204" pitchFamily="34" charset="0"/>
                <a:sym typeface="+mn-ea"/>
              </a:rPr>
              <a:t>osições </a:t>
            </a:r>
            <a:r>
              <a:rPr lang="pt-PT" altLang="en-US" sz="1100" dirty="0">
                <a:latin typeface="Arial Narrow" panose="020B0606020202030204" pitchFamily="34" charset="0"/>
                <a:cs typeface="Arial Narrow" panose="020B0606020202030204" pitchFamily="34" charset="0"/>
                <a:sym typeface="+mn-ea"/>
              </a:rPr>
              <a:t>nas regiões económicas </a:t>
            </a:r>
            <a:r>
              <a:rPr lang="pt-PT" sz="1100" dirty="0">
                <a:latin typeface="Arial Narrow" panose="020B0606020202030204" pitchFamily="34" charset="0"/>
                <a:ea typeface="Verdana" panose="020B0604030504040204" pitchFamily="34" charset="0"/>
                <a:cs typeface="Verdana" panose="020B0604030504040204" pitchFamily="34" charset="0"/>
                <a:sym typeface="+mn-ea"/>
              </a:rPr>
              <a:t>de maior relevância no continente africano (</a:t>
            </a:r>
            <a:r>
              <a:rPr lang="pt-PT" sz="1100" i="1" dirty="0">
                <a:latin typeface="Arial Narrow" panose="020B0606020202030204" pitchFamily="34" charset="0"/>
                <a:ea typeface="Verdana" panose="020B0604030504040204" pitchFamily="34" charset="0"/>
                <a:cs typeface="Verdana" panose="020B0604030504040204" pitchFamily="34" charset="0"/>
                <a:sym typeface="+mn-ea"/>
              </a:rPr>
              <a:t>SADC, </a:t>
            </a:r>
            <a:r>
              <a:rPr lang="pt-PT" altLang="en-US" sz="1100" i="1" dirty="0">
                <a:latin typeface="Arial Narrow" panose="020B0606020202030204" pitchFamily="34" charset="0"/>
              </a:rPr>
              <a:t>CEEAC e </a:t>
            </a:r>
            <a:r>
              <a:rPr lang="pt-PT" altLang="en-US" sz="1100" i="1" dirty="0">
                <a:latin typeface="Arial Narrow" panose="020B0606020202030204" pitchFamily="34" charset="0"/>
                <a:cs typeface="Arial Narrow" panose="020B0606020202030204" pitchFamily="34" charset="0"/>
                <a:sym typeface="+mn-ea"/>
              </a:rPr>
              <a:t>CEMAC</a:t>
            </a:r>
            <a:r>
              <a:rPr lang="pt-PT" altLang="en-US" sz="1100" dirty="0">
                <a:latin typeface="Arial Narrow" panose="020B0606020202030204" pitchFamily="34" charset="0"/>
                <a:sym typeface="+mn-ea"/>
              </a:rPr>
              <a:t>)</a:t>
            </a:r>
            <a:r>
              <a:rPr lang="pt-PT" sz="1100" dirty="0">
                <a:latin typeface="Arial Narrow" panose="020B0606020202030204" pitchFamily="34" charset="0"/>
                <a:ea typeface="Verdana" panose="020B0604030504040204" pitchFamily="34" charset="0"/>
                <a:cs typeface="Verdana" panose="020B0604030504040204" pitchFamily="34" charset="0"/>
                <a:sym typeface="+mn-ea"/>
              </a:rPr>
              <a:t> , possibilitando deste modo uma integração plena de Cabo Verde  na </a:t>
            </a:r>
            <a:r>
              <a:rPr lang="pt-PT" sz="1100" dirty="0">
                <a:latin typeface="Arial Narrow" panose="020B0606020202030204" pitchFamily="34" charset="0"/>
              </a:rPr>
              <a:t>AfCFTA -Zona de Comércio Livre Continental </a:t>
            </a:r>
            <a:r>
              <a:rPr lang="pt-PT" sz="1100" dirty="0" smtClean="0">
                <a:latin typeface="Arial Narrow" panose="020B0606020202030204" pitchFamily="34" charset="0"/>
              </a:rPr>
              <a:t>Africana</a:t>
            </a:r>
            <a:r>
              <a:rPr lang="pt-PT" sz="1100" dirty="0" smtClean="0">
                <a:latin typeface="Arial Narrow" panose="020B0606020202030204" pitchFamily="34" charset="0"/>
                <a:ea typeface="Verdana" panose="020B0604030504040204" pitchFamily="34" charset="0"/>
                <a:cs typeface="Verdana" panose="020B0604030504040204" pitchFamily="34" charset="0"/>
                <a:sym typeface="+mn-ea"/>
              </a:rPr>
              <a:t>. </a:t>
            </a:r>
            <a:r>
              <a:rPr lang="pt-PT" sz="1100" dirty="0">
                <a:latin typeface="Arial Narrow" panose="020B0606020202030204" pitchFamily="34" charset="0"/>
                <a:ea typeface="Verdana" panose="020B0604030504040204" pitchFamily="34" charset="0"/>
                <a:cs typeface="Verdana" panose="020B0604030504040204" pitchFamily="34" charset="0"/>
                <a:sym typeface="+mn-ea"/>
              </a:rPr>
              <a:t>De igual modo Cabo Verde oferece a esses países a</a:t>
            </a:r>
            <a:r>
              <a:rPr lang="pt-PT" sz="1100" dirty="0">
                <a:latin typeface="Arial Narrow" panose="020B0606020202030204" pitchFamily="34" charset="0"/>
                <a:cs typeface="Verdana" panose="020B0604030504040204" pitchFamily="34" charset="0"/>
                <a:sym typeface="+mn-ea"/>
              </a:rPr>
              <a:t> p</a:t>
            </a:r>
            <a:r>
              <a:rPr lang="pt-PT" altLang="en-US" sz="1100" dirty="0">
                <a:latin typeface="Arial Narrow" panose="020B0606020202030204" pitchFamily="34" charset="0"/>
                <a:cs typeface="Arial Narrow" panose="020B0606020202030204" pitchFamily="34" charset="0"/>
                <a:sym typeface="+mn-ea"/>
              </a:rPr>
              <a:t>osição na relevante região económica da </a:t>
            </a:r>
            <a:r>
              <a:rPr lang="pt-PT" altLang="en-US" sz="1100" i="1" dirty="0">
                <a:latin typeface="Arial Narrow" panose="020B0606020202030204" pitchFamily="34" charset="0"/>
                <a:cs typeface="Arial Narrow" panose="020B0606020202030204" pitchFamily="34" charset="0"/>
                <a:sym typeface="+mn-ea"/>
              </a:rPr>
              <a:t>CEDEAO</a:t>
            </a:r>
            <a:r>
              <a:rPr lang="pt-PT" altLang="en-US" sz="1100" dirty="0">
                <a:latin typeface="Arial Narrow" panose="020B0606020202030204" pitchFamily="34" charset="0"/>
                <a:cs typeface="Arial Narrow" panose="020B0606020202030204" pitchFamily="34" charset="0"/>
                <a:sym typeface="+mn-ea"/>
              </a:rPr>
              <a:t>. </a:t>
            </a:r>
            <a:r>
              <a:rPr lang="pt-PT" altLang="en-US" sz="1100" dirty="0" smtClean="0">
                <a:latin typeface="Arial Narrow" panose="020B0606020202030204" pitchFamily="34" charset="0"/>
                <a:cs typeface="Arial Narrow" panose="020B0606020202030204" pitchFamily="34" charset="0"/>
                <a:sym typeface="+mn-ea"/>
              </a:rPr>
              <a:t>Este Painel visa assim a exploração desse potencial do mercado continental africano e o reforço das sinergias entre esses país, sendo a Guiné Equatorial parte integrante deste processo, quer pela partilha de língua, quer por integrar um bloco económico comum com aqueles: a </a:t>
            </a:r>
            <a:r>
              <a:rPr lang="pt-PT" altLang="en-US" sz="1100" i="1" dirty="0" smtClean="0">
                <a:latin typeface="Arial Narrow" panose="020B0606020202030204" pitchFamily="34" charset="0"/>
                <a:cs typeface="Arial Narrow" panose="020B0606020202030204" pitchFamily="34" charset="0"/>
                <a:sym typeface="+mn-ea"/>
              </a:rPr>
              <a:t>CPLP</a:t>
            </a:r>
            <a:r>
              <a:rPr lang="pt-PT" altLang="en-US" sz="1100" dirty="0" smtClean="0">
                <a:latin typeface="Arial Narrow" panose="020B0606020202030204" pitchFamily="34" charset="0"/>
                <a:cs typeface="Arial Narrow" panose="020B0606020202030204" pitchFamily="34" charset="0"/>
                <a:sym typeface="+mn-ea"/>
              </a:rPr>
              <a:t> - Comunidade de Países de Língua Portuguesa.</a:t>
            </a:r>
            <a:endParaRPr lang="pt-PT" sz="1100" i="1" dirty="0" smtClean="0">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7" name="TextBox 6"/>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8"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22</a:t>
            </a:fld>
            <a:endParaRPr lang="fr-FR" altLang="pt-PT" sz="800" b="1" i="1" u="sng" dirty="0" smtClean="0">
              <a:solidFill>
                <a:srgbClr val="00B4B2"/>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Tree>
    <p:extLst>
      <p:ext uri="{BB962C8B-B14F-4D97-AF65-F5344CB8AC3E}">
        <p14:creationId xmlns:p14="http://schemas.microsoft.com/office/powerpoint/2010/main" val="17797332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239" y="1242517"/>
            <a:ext cx="6120680" cy="6617196"/>
          </a:xfrm>
          <a:prstGeom prst="rect">
            <a:avLst/>
          </a:prstGeom>
          <a:noFill/>
        </p:spPr>
        <p:txBody>
          <a:bodyPr wrap="square" rtlCol="0">
            <a:spAutoFit/>
          </a:bodyPr>
          <a:lstStyle/>
          <a:p>
            <a:r>
              <a:rPr lang="pt-PT" sz="1200" dirty="0" smtClean="0">
                <a:solidFill>
                  <a:schemeClr val="accent5">
                    <a:lumMod val="60000"/>
                    <a:lumOff val="40000"/>
                  </a:schemeClr>
                </a:solidFill>
                <a:latin typeface="Arial Narrow" panose="020B0606020202030204" pitchFamily="34" charset="0"/>
              </a:rPr>
              <a:t>TERMOS DE REFERÊNCIA DO FÓRUM EMPRESARIAL</a:t>
            </a:r>
          </a:p>
          <a:p>
            <a:r>
              <a:rPr lang="pt-PT" sz="1200" dirty="0" smtClean="0">
                <a:solidFill>
                  <a:schemeClr val="accent5">
                    <a:lumMod val="60000"/>
                    <a:lumOff val="40000"/>
                  </a:schemeClr>
                </a:solidFill>
                <a:latin typeface="Arial Narrow" panose="020B0606020202030204" pitchFamily="34" charset="0"/>
              </a:rPr>
              <a:t>3. ORGANIZAÇÃO DO FÓRUM EMPRESARIAL</a:t>
            </a:r>
          </a:p>
          <a:p>
            <a:pPr>
              <a:lnSpc>
                <a:spcPts val="1200"/>
              </a:lnSpc>
            </a:pPr>
            <a:endParaRPr lang="pt-PT" sz="1100" i="1" dirty="0" smtClean="0">
              <a:latin typeface="Arial Narrow" panose="020B0606020202030204" pitchFamily="34" charset="0"/>
            </a:endParaRPr>
          </a:p>
          <a:p>
            <a:pPr>
              <a:lnSpc>
                <a:spcPts val="1200"/>
              </a:lnSpc>
            </a:pPr>
            <a:r>
              <a:rPr lang="pt-PT" sz="1100" b="1" i="1" dirty="0" smtClean="0">
                <a:latin typeface="Arial Narrow" panose="020B0606020202030204" pitchFamily="34" charset="0"/>
              </a:rPr>
              <a:t>3.2.10. </a:t>
            </a:r>
            <a:r>
              <a:rPr lang="pt-PT" sz="1100" b="1" dirty="0">
                <a:latin typeface="Arial Narrow" panose="020B0606020202030204" pitchFamily="34" charset="0"/>
              </a:rPr>
              <a:t>Sequência </a:t>
            </a:r>
            <a:r>
              <a:rPr lang="pt-PT" sz="1100" b="1" dirty="0" smtClean="0">
                <a:latin typeface="Arial Narrow" panose="020B0606020202030204" pitchFamily="34" charset="0"/>
              </a:rPr>
              <a:t>10</a:t>
            </a:r>
            <a:r>
              <a:rPr lang="pt-PT" sz="1100" b="1" i="1" dirty="0" smtClean="0">
                <a:latin typeface="Arial Narrow" panose="020B0606020202030204" pitchFamily="34" charset="0"/>
              </a:rPr>
              <a:t>: </a:t>
            </a:r>
            <a:r>
              <a:rPr lang="pt-PT" altLang="en-US" sz="1100" b="1" dirty="0" smtClean="0">
                <a:latin typeface="Arial Narrow" panose="020B0606020202030204" pitchFamily="34" charset="0"/>
                <a:cs typeface="Arial Narrow" panose="020B0606020202030204" pitchFamily="34" charset="0"/>
                <a:sym typeface="+mn-ea"/>
              </a:rPr>
              <a:t>Sessão de Encerramento e Comunicação</a:t>
            </a:r>
            <a:endParaRPr lang="pt-PT" altLang="en-US" sz="1100" b="1" dirty="0">
              <a:latin typeface="Arial Narrow" panose="020B0606020202030204" pitchFamily="34" charset="0"/>
              <a:cs typeface="Arial Narrow" panose="020B0606020202030204" pitchFamily="34" charset="0"/>
              <a:sym typeface="+mn-ea"/>
            </a:endParaRPr>
          </a:p>
          <a:p>
            <a:pPr>
              <a:lnSpc>
                <a:spcPts val="1200"/>
              </a:lnSpc>
            </a:pPr>
            <a:r>
              <a:rPr lang="pt-PT" altLang="en-US" sz="1100" dirty="0" smtClean="0">
                <a:latin typeface="Arial Narrow" panose="020B0606020202030204" pitchFamily="34" charset="0"/>
                <a:cs typeface="Arial Narrow" panose="020B0606020202030204" pitchFamily="34" charset="0"/>
                <a:sym typeface="+mn-ea"/>
              </a:rPr>
              <a:t>Durante esta sessão de encerramento, </a:t>
            </a:r>
            <a:r>
              <a:rPr lang="pt-PT" altLang="en-US" sz="1100" dirty="0">
                <a:latin typeface="Arial Narrow" panose="020B0606020202030204" pitchFamily="34" charset="0"/>
                <a:cs typeface="Arial Narrow" panose="020B0606020202030204" pitchFamily="34" charset="0"/>
                <a:sym typeface="+mn-ea"/>
              </a:rPr>
              <a:t>uma breve síntese das conclusões </a:t>
            </a:r>
            <a:r>
              <a:rPr lang="pt-PT" altLang="en-US" sz="1100" dirty="0" smtClean="0">
                <a:latin typeface="Arial Narrow" panose="020B0606020202030204" pitchFamily="34" charset="0"/>
                <a:cs typeface="Arial Narrow" panose="020B0606020202030204" pitchFamily="34" charset="0"/>
                <a:sym typeface="+mn-ea"/>
              </a:rPr>
              <a:t>do Fórum Empresarial será apresentado </a:t>
            </a:r>
            <a:r>
              <a:rPr lang="pt-PT" altLang="en-US" sz="1100" dirty="0">
                <a:latin typeface="Arial Narrow" panose="020B0606020202030204" pitchFamily="34" charset="0"/>
                <a:cs typeface="Arial Narrow" panose="020B0606020202030204" pitchFamily="34" charset="0"/>
                <a:sym typeface="+mn-ea"/>
              </a:rPr>
              <a:t>com comentários </a:t>
            </a:r>
            <a:r>
              <a:rPr lang="pt-PT" altLang="en-US" sz="1100" dirty="0" smtClean="0">
                <a:latin typeface="Arial Narrow" panose="020B0606020202030204" pitchFamily="34" charset="0"/>
                <a:cs typeface="Arial Narrow" panose="020B0606020202030204" pitchFamily="34" charset="0"/>
                <a:sym typeface="+mn-ea"/>
              </a:rPr>
              <a:t>e com uma alocução de cerimónia </a:t>
            </a:r>
            <a:r>
              <a:rPr lang="pt-PT" altLang="en-US" sz="1100" dirty="0">
                <a:latin typeface="Arial Narrow" panose="020B0606020202030204" pitchFamily="34" charset="0"/>
                <a:cs typeface="Arial Narrow" panose="020B0606020202030204" pitchFamily="34" charset="0"/>
                <a:sym typeface="+mn-ea"/>
              </a:rPr>
              <a:t>de encerramento</a:t>
            </a:r>
            <a:r>
              <a:rPr lang="pt-PT" altLang="en-US" sz="1100" dirty="0" smtClean="0">
                <a:latin typeface="Arial Narrow" panose="020B0606020202030204" pitchFamily="34" charset="0"/>
                <a:cs typeface="Arial Narrow" panose="020B0606020202030204" pitchFamily="34" charset="0"/>
                <a:sym typeface="+mn-ea"/>
              </a:rPr>
              <a:t>. </a:t>
            </a:r>
          </a:p>
          <a:p>
            <a:pPr>
              <a:lnSpc>
                <a:spcPts val="1200"/>
              </a:lnSpc>
            </a:pPr>
            <a:endParaRPr lang="pt-PT" altLang="en-US" sz="1100" dirty="0">
              <a:latin typeface="Arial Narrow" panose="020B0606020202030204" pitchFamily="34" charset="0"/>
              <a:cs typeface="Arial Narrow" panose="020B0606020202030204" pitchFamily="34" charset="0"/>
              <a:sym typeface="+mn-ea"/>
            </a:endParaRPr>
          </a:p>
          <a:p>
            <a:pPr>
              <a:lnSpc>
                <a:spcPts val="1200"/>
              </a:lnSpc>
            </a:pPr>
            <a:r>
              <a:rPr lang="pt-PT" altLang="en-US" sz="1100" dirty="0" smtClean="0">
                <a:latin typeface="Arial Narrow" panose="020B0606020202030204" pitchFamily="34" charset="0"/>
                <a:cs typeface="Arial Narrow" panose="020B0606020202030204" pitchFamily="34" charset="0"/>
                <a:sym typeface="+mn-ea"/>
              </a:rPr>
              <a:t>No final da Sessão haverá lugar uma conferência </a:t>
            </a:r>
            <a:r>
              <a:rPr lang="pt-PT" altLang="en-US" sz="1100" dirty="0">
                <a:latin typeface="Arial Narrow" panose="020B0606020202030204" pitchFamily="34" charset="0"/>
                <a:cs typeface="Arial Narrow" panose="020B0606020202030204" pitchFamily="34" charset="0"/>
                <a:sym typeface="+mn-ea"/>
              </a:rPr>
              <a:t>de imprensa </a:t>
            </a:r>
            <a:r>
              <a:rPr lang="pt-PT" altLang="en-US" sz="1100" dirty="0" smtClean="0">
                <a:latin typeface="Arial Narrow" panose="020B0606020202030204" pitchFamily="34" charset="0"/>
                <a:cs typeface="Arial Narrow" panose="020B0606020202030204" pitchFamily="34" charset="0"/>
                <a:sym typeface="+mn-ea"/>
              </a:rPr>
              <a:t>em que intervirão um representante das delegações externas e determinados participantes.</a:t>
            </a:r>
          </a:p>
          <a:p>
            <a:pPr>
              <a:lnSpc>
                <a:spcPts val="1200"/>
              </a:lnSpc>
            </a:pPr>
            <a:endParaRPr lang="pt-PT" altLang="en-US" sz="1100" dirty="0">
              <a:latin typeface="Arial Narrow" panose="020B0606020202030204" pitchFamily="34" charset="0"/>
              <a:cs typeface="Arial Narrow" panose="020B0606020202030204" pitchFamily="34" charset="0"/>
              <a:sym typeface="+mn-ea"/>
            </a:endParaRPr>
          </a:p>
          <a:p>
            <a:pPr>
              <a:lnSpc>
                <a:spcPts val="1200"/>
              </a:lnSpc>
            </a:pPr>
            <a:r>
              <a:rPr lang="pt-PT" sz="1100" b="1" i="1" dirty="0" smtClean="0">
                <a:latin typeface="Arial Narrow" panose="020B0606020202030204" pitchFamily="34" charset="0"/>
              </a:rPr>
              <a:t>3.2.11. </a:t>
            </a:r>
            <a:r>
              <a:rPr lang="pt-PT" sz="1100" b="1" dirty="0">
                <a:latin typeface="Arial Narrow" panose="020B0606020202030204" pitchFamily="34" charset="0"/>
              </a:rPr>
              <a:t>Sequência </a:t>
            </a:r>
            <a:r>
              <a:rPr lang="pt-PT" sz="1100" b="1" dirty="0" smtClean="0">
                <a:latin typeface="Arial Narrow" panose="020B0606020202030204" pitchFamily="34" charset="0"/>
              </a:rPr>
              <a:t>11</a:t>
            </a:r>
            <a:r>
              <a:rPr lang="pt-PT" sz="1100" b="1" i="1" dirty="0" smtClean="0">
                <a:latin typeface="Arial Narrow" panose="020B0606020202030204" pitchFamily="34" charset="0"/>
              </a:rPr>
              <a:t>: </a:t>
            </a:r>
            <a:r>
              <a:rPr lang="pt-PT" altLang="en-US" sz="1100" b="1" dirty="0" smtClean="0">
                <a:latin typeface="Arial Narrow" panose="020B0606020202030204" pitchFamily="34" charset="0"/>
                <a:cs typeface="Arial Narrow" panose="020B0606020202030204" pitchFamily="34" charset="0"/>
                <a:sym typeface="+mn-ea"/>
              </a:rPr>
              <a:t>Jantar de Gala</a:t>
            </a:r>
            <a:endParaRPr lang="pt-PT" altLang="en-US" sz="1100" b="1" dirty="0">
              <a:latin typeface="Arial Narrow" panose="020B0606020202030204" pitchFamily="34" charset="0"/>
              <a:cs typeface="Arial Narrow" panose="020B0606020202030204" pitchFamily="34" charset="0"/>
              <a:sym typeface="+mn-ea"/>
            </a:endParaRPr>
          </a:p>
          <a:p>
            <a:pPr algn="just">
              <a:lnSpc>
                <a:spcPts val="1200"/>
              </a:lnSpc>
            </a:pPr>
            <a:r>
              <a:rPr lang="pt-PT" altLang="en-US" sz="1100" dirty="0" smtClean="0">
                <a:latin typeface="Arial Narrow" panose="020B0606020202030204" pitchFamily="34" charset="0"/>
                <a:cs typeface="Arial Narrow" panose="020B0606020202030204" pitchFamily="34" charset="0"/>
                <a:sym typeface="+mn-ea"/>
              </a:rPr>
              <a:t>Um jantar de Gala com a participação de todos os participantes no evento e convidados a nível de instituições nacionais e internacionais presentes em Cabo Verde assim como individualidades.</a:t>
            </a:r>
          </a:p>
          <a:p>
            <a:pPr algn="just">
              <a:lnSpc>
                <a:spcPts val="1200"/>
              </a:lnSpc>
            </a:pPr>
            <a:endParaRPr lang="pt-PT" altLang="en-US" sz="1100" dirty="0">
              <a:latin typeface="Arial Narrow" panose="020B0606020202030204" pitchFamily="34" charset="0"/>
              <a:cs typeface="Arial Narrow" panose="020B0606020202030204" pitchFamily="34" charset="0"/>
              <a:sym typeface="+mn-ea"/>
            </a:endParaRPr>
          </a:p>
          <a:p>
            <a:pPr algn="just">
              <a:lnSpc>
                <a:spcPts val="1200"/>
              </a:lnSpc>
            </a:pPr>
            <a:r>
              <a:rPr lang="pt-PT" altLang="en-US" sz="1100" dirty="0" smtClean="0">
                <a:latin typeface="Arial Narrow" panose="020B0606020202030204" pitchFamily="34" charset="0"/>
                <a:cs typeface="Arial Narrow" panose="020B0606020202030204" pitchFamily="34" charset="0"/>
                <a:sym typeface="+mn-ea"/>
              </a:rPr>
              <a:t>Esta sequência permitirá uma socialização entre todos os presentes como permitirá estabelecemento de redes que vigorará pós o evento.</a:t>
            </a:r>
          </a:p>
          <a:p>
            <a:pPr algn="just">
              <a:lnSpc>
                <a:spcPts val="1200"/>
              </a:lnSpc>
            </a:pPr>
            <a:endParaRPr lang="pt-PT" altLang="en-US" sz="1100" dirty="0" smtClean="0">
              <a:latin typeface="Arial Narrow" panose="020B0606020202030204" pitchFamily="34" charset="0"/>
              <a:cs typeface="Arial Narrow" panose="020B0606020202030204" pitchFamily="34" charset="0"/>
              <a:sym typeface="+mn-ea"/>
            </a:endParaRPr>
          </a:p>
          <a:p>
            <a:pPr algn="just">
              <a:lnSpc>
                <a:spcPts val="1200"/>
              </a:lnSpc>
            </a:pPr>
            <a:r>
              <a:rPr lang="pt-PT" sz="1100" b="1" i="1" dirty="0" smtClean="0">
                <a:latin typeface="Arial Narrow" panose="020B0606020202030204" pitchFamily="34" charset="0"/>
              </a:rPr>
              <a:t>4. </a:t>
            </a:r>
            <a:r>
              <a:rPr lang="pt-PT" sz="1100" b="1" dirty="0">
                <a:latin typeface="Arial Narrow" panose="020B0606020202030204" pitchFamily="34" charset="0"/>
                <a:cs typeface="Arial Narrow" panose="020B0606020202030204" pitchFamily="34" charset="0"/>
                <a:sym typeface="+mn-ea"/>
              </a:rPr>
              <a:t>Ronda / Rodada de </a:t>
            </a:r>
            <a:r>
              <a:rPr lang="pt-PT" sz="1100" b="1" dirty="0" smtClean="0">
                <a:latin typeface="Arial Narrow" panose="020B0606020202030204" pitchFamily="34" charset="0"/>
                <a:cs typeface="Arial Narrow" panose="020B0606020202030204" pitchFamily="34" charset="0"/>
                <a:sym typeface="+mn-ea"/>
              </a:rPr>
              <a:t>Negócios</a:t>
            </a:r>
            <a:endParaRPr lang="pt-PT" altLang="en-US" sz="1100" b="1" dirty="0">
              <a:latin typeface="Arial Narrow" panose="020B0606020202030204" pitchFamily="34" charset="0"/>
              <a:cs typeface="Arial Narrow" panose="020B0606020202030204" pitchFamily="34" charset="0"/>
              <a:sym typeface="+mn-ea"/>
            </a:endParaRPr>
          </a:p>
          <a:p>
            <a:pPr algn="just">
              <a:lnSpc>
                <a:spcPts val="1200"/>
              </a:lnSpc>
            </a:pPr>
            <a:r>
              <a:rPr lang="pt-PT" sz="1100" dirty="0">
                <a:latin typeface="Arial Narrow" panose="020B0606020202030204" pitchFamily="34" charset="0"/>
                <a:cs typeface="Arial Narrow" panose="020B0606020202030204" pitchFamily="34" charset="0"/>
              </a:rPr>
              <a:t>Uma </a:t>
            </a:r>
            <a:r>
              <a:rPr lang="pt-PT" sz="1100" dirty="0">
                <a:latin typeface="Arial Narrow" panose="020B0606020202030204" pitchFamily="34" charset="0"/>
                <a:cs typeface="Arial Narrow" panose="020B0606020202030204" pitchFamily="34" charset="0"/>
                <a:sym typeface="+mn-ea"/>
              </a:rPr>
              <a:t>Ronda / Rodada de Negócios, previamente programado, </a:t>
            </a:r>
            <a:r>
              <a:rPr lang="pt-PT" sz="1100" dirty="0" smtClean="0">
                <a:latin typeface="Arial Narrow" panose="020B0606020202030204" pitchFamily="34" charset="0"/>
                <a:cs typeface="Arial Narrow" panose="020B0606020202030204" pitchFamily="34" charset="0"/>
                <a:sym typeface="+mn-ea"/>
              </a:rPr>
              <a:t>haverá lugar no </a:t>
            </a:r>
            <a:r>
              <a:rPr lang="pt-PT" sz="1100" dirty="0">
                <a:latin typeface="Arial Narrow" panose="020B0606020202030204" pitchFamily="34" charset="0"/>
                <a:cs typeface="Arial Narrow" panose="020B0606020202030204" pitchFamily="34" charset="0"/>
                <a:sym typeface="+mn-ea"/>
              </a:rPr>
              <a:t>dia 19 de Março de 2022.</a:t>
            </a:r>
            <a:r>
              <a:rPr lang="pt-PT" sz="1100" dirty="0">
                <a:latin typeface="Arial Narrow" panose="020B0606020202030204" pitchFamily="34" charset="0"/>
                <a:cs typeface="Arial Narrow" panose="020B0606020202030204" pitchFamily="34" charset="0"/>
              </a:rPr>
              <a:t> </a:t>
            </a:r>
            <a:r>
              <a:rPr lang="pt-PT" sz="1100" dirty="0">
                <a:latin typeface="Arial Narrow" panose="020B0606020202030204" pitchFamily="34" charset="0"/>
                <a:sym typeface="+mn-ea"/>
              </a:rPr>
              <a:t>Cada empresa participante terá um período de tempo, previamente definido, destinado a apresentação dos respectivos produtos, serviços e oportunidades de parcerias de negócios que as mesmas queiram submeter aos demais presentes, e de igual modo apresentação de </a:t>
            </a:r>
            <a:r>
              <a:rPr lang="pt-PT" sz="1100" i="1" dirty="0">
                <a:latin typeface="Arial Narrow" panose="020B0606020202030204" pitchFamily="34" charset="0"/>
                <a:sym typeface="+mn-ea"/>
              </a:rPr>
              <a:t>SPIN-OFFs</a:t>
            </a:r>
            <a:r>
              <a:rPr lang="pt-PT" sz="1100" dirty="0" smtClean="0">
                <a:latin typeface="Arial Narrow" panose="020B0606020202030204" pitchFamily="34" charset="0"/>
                <a:sym typeface="+mn-ea"/>
              </a:rPr>
              <a:t>.</a:t>
            </a:r>
          </a:p>
          <a:p>
            <a:pPr algn="just">
              <a:lnSpc>
                <a:spcPts val="1200"/>
              </a:lnSpc>
            </a:pPr>
            <a:endParaRPr lang="pt-PT" sz="1100" dirty="0">
              <a:latin typeface="Arial Narrow" panose="020B0606020202030204" pitchFamily="34" charset="0"/>
              <a:sym typeface="+mn-ea"/>
            </a:endParaRPr>
          </a:p>
          <a:p>
            <a:pPr algn="just">
              <a:lnSpc>
                <a:spcPts val="1200"/>
              </a:lnSpc>
            </a:pPr>
            <a:r>
              <a:rPr lang="pt-PT" sz="1100" dirty="0">
                <a:latin typeface="Arial Narrow" panose="020B0606020202030204" pitchFamily="34" charset="0"/>
                <a:sym typeface="+mn-ea"/>
              </a:rPr>
              <a:t>A Ronda / Rodada  de Negócios </a:t>
            </a:r>
            <a:r>
              <a:rPr lang="pt-PT" sz="1100" dirty="0" smtClean="0">
                <a:latin typeface="Arial Narrow" panose="020B0606020202030204" pitchFamily="34" charset="0"/>
                <a:sym typeface="+mn-ea"/>
              </a:rPr>
              <a:t>incluirá </a:t>
            </a:r>
            <a:r>
              <a:rPr lang="pt-PT" sz="1100" dirty="0">
                <a:latin typeface="Arial Narrow" panose="020B0606020202030204" pitchFamily="34" charset="0"/>
                <a:sym typeface="+mn-ea"/>
              </a:rPr>
              <a:t>reuniões entre executivos de empresas e empreendedores provenientes de diferentes regiões, designadamente da América, de África, da Europa e de outras origens, assim como apresentação de produtos, serviços e oportunidades de parceriais empresariais. </a:t>
            </a:r>
          </a:p>
          <a:p>
            <a:pPr algn="just">
              <a:lnSpc>
                <a:spcPts val="1200"/>
              </a:lnSpc>
            </a:pPr>
            <a:endParaRPr lang="pt-PT" sz="1100" dirty="0">
              <a:latin typeface="Arial Narrow" panose="020B0606020202030204" pitchFamily="34" charset="0"/>
              <a:sym typeface="+mn-ea"/>
            </a:endParaRPr>
          </a:p>
          <a:p>
            <a:pPr algn="just">
              <a:lnSpc>
                <a:spcPts val="1200"/>
              </a:lnSpc>
            </a:pPr>
            <a:r>
              <a:rPr lang="pt-PT" sz="1100" dirty="0">
                <a:latin typeface="Arial Narrow" panose="020B0606020202030204" pitchFamily="34" charset="0"/>
                <a:sym typeface="+mn-ea"/>
              </a:rPr>
              <a:t>As áreas de interesse são, entre outras, </a:t>
            </a:r>
            <a:r>
              <a:rPr lang="pt-PT" sz="1100" dirty="0" smtClean="0">
                <a:latin typeface="Arial Narrow" panose="020B0606020202030204" pitchFamily="34" charset="0"/>
                <a:sym typeface="+mn-ea"/>
              </a:rPr>
              <a:t>a </a:t>
            </a:r>
            <a:r>
              <a:rPr lang="pt-PT" sz="1100" dirty="0">
                <a:latin typeface="Arial Narrow" panose="020B0606020202030204" pitchFamily="34" charset="0"/>
                <a:sym typeface="+mn-ea"/>
              </a:rPr>
              <a:t>oferta e procura de oportunidades de negócio; oferta e procura de parcerias empresariais e </a:t>
            </a:r>
            <a:r>
              <a:rPr lang="pt-PT" sz="1100" i="1" dirty="0">
                <a:latin typeface="Arial Narrow" panose="020B0606020202030204" pitchFamily="34" charset="0"/>
                <a:sym typeface="+mn-ea"/>
              </a:rPr>
              <a:t>Expertises</a:t>
            </a:r>
            <a:r>
              <a:rPr lang="pt-PT" sz="1100" dirty="0">
                <a:latin typeface="Arial Narrow" panose="020B0606020202030204" pitchFamily="34" charset="0"/>
                <a:sym typeface="+mn-ea"/>
              </a:rPr>
              <a:t>; oferta e procura de produtos (todos os tipos); oferta e procura de serviços (todos os tipos); e oferta e procura de equipamentos (todos os tipos</a:t>
            </a:r>
            <a:r>
              <a:rPr lang="pt-PT" sz="1100" dirty="0" smtClean="0">
                <a:latin typeface="Arial Narrow" panose="020B0606020202030204" pitchFamily="34" charset="0"/>
                <a:sym typeface="+mn-ea"/>
              </a:rPr>
              <a:t>).</a:t>
            </a:r>
          </a:p>
          <a:p>
            <a:pPr algn="just">
              <a:lnSpc>
                <a:spcPts val="1200"/>
              </a:lnSpc>
            </a:pPr>
            <a:endParaRPr lang="pt-PT" sz="1100" dirty="0" smtClean="0">
              <a:latin typeface="Arial Narrow" panose="020B0606020202030204" pitchFamily="34" charset="0"/>
              <a:sym typeface="+mn-ea"/>
            </a:endParaRPr>
          </a:p>
          <a:p>
            <a:pPr algn="just">
              <a:lnSpc>
                <a:spcPts val="1200"/>
              </a:lnSpc>
            </a:pPr>
            <a:r>
              <a:rPr lang="pt-PT" sz="1100" dirty="0" smtClean="0">
                <a:latin typeface="Arial Narrow" panose="020B0606020202030204" pitchFamily="34" charset="0"/>
              </a:rPr>
              <a:t>4.1. </a:t>
            </a:r>
            <a:r>
              <a:rPr lang="pt-PT" sz="1100" b="1" i="1" dirty="0" smtClean="0">
                <a:latin typeface="Arial Narrow" panose="020B0606020202030204" pitchFamily="34" charset="0"/>
              </a:rPr>
              <a:t>Realização </a:t>
            </a:r>
            <a:r>
              <a:rPr lang="pt-PT" sz="1100" b="1" i="1" dirty="0">
                <a:latin typeface="Arial Narrow" panose="020B0606020202030204" pitchFamily="34" charset="0"/>
              </a:rPr>
              <a:t>das reuniões agendadas</a:t>
            </a:r>
          </a:p>
          <a:p>
            <a:pPr algn="just">
              <a:lnSpc>
                <a:spcPts val="1200"/>
              </a:lnSpc>
            </a:pPr>
            <a:r>
              <a:rPr lang="pt-PT" sz="1100" dirty="0">
                <a:latin typeface="Arial Narrow" panose="020B0606020202030204" pitchFamily="34" charset="0"/>
              </a:rPr>
              <a:t>As diferentes reuniões agendadas terão lugar no dia 19 de Março de 2022, no período das 08:15 às 12:30 no local que serão comunicados a todos os inscritos com a devida antecedência.</a:t>
            </a:r>
          </a:p>
          <a:p>
            <a:pPr algn="just">
              <a:lnSpc>
                <a:spcPts val="1200"/>
              </a:lnSpc>
            </a:pPr>
            <a:endParaRPr lang="pt-PT" sz="1100" dirty="0">
              <a:latin typeface="Arial Narrow" panose="020B0606020202030204" pitchFamily="34" charset="0"/>
              <a:sym typeface="+mn-ea"/>
            </a:endParaRPr>
          </a:p>
          <a:p>
            <a:pPr algn="just">
              <a:lnSpc>
                <a:spcPts val="1200"/>
              </a:lnSpc>
            </a:pPr>
            <a:r>
              <a:rPr lang="pt-PT" sz="1100" dirty="0" smtClean="0">
                <a:latin typeface="Arial Narrow" panose="020B0606020202030204" pitchFamily="34" charset="0"/>
                <a:sym typeface="+mn-ea"/>
              </a:rPr>
              <a:t>4.2 </a:t>
            </a:r>
            <a:r>
              <a:rPr lang="pt-PT" sz="1100" b="1" i="1" dirty="0" smtClean="0">
                <a:latin typeface="Arial Narrow" panose="020B0606020202030204" pitchFamily="34" charset="0"/>
              </a:rPr>
              <a:t>Sessão de apresentação de produtos, serviços e oportunidades de parcerias</a:t>
            </a:r>
            <a:endParaRPr lang="pt-PT" sz="1100" dirty="0">
              <a:latin typeface="Arial Narrow" panose="020B0606020202030204" pitchFamily="34" charset="0"/>
            </a:endParaRPr>
          </a:p>
          <a:p>
            <a:pPr algn="just">
              <a:lnSpc>
                <a:spcPts val="1200"/>
              </a:lnSpc>
            </a:pPr>
            <a:r>
              <a:rPr lang="pt-PT" sz="1100" dirty="0" smtClean="0">
                <a:latin typeface="Arial Narrow" panose="020B0606020202030204" pitchFamily="34" charset="0"/>
              </a:rPr>
              <a:t>No </a:t>
            </a:r>
            <a:r>
              <a:rPr lang="pt-PT" sz="1100" dirty="0">
                <a:latin typeface="Arial Narrow" panose="020B0606020202030204" pitchFamily="34" charset="0"/>
              </a:rPr>
              <a:t>dia 19 de Março de 2022, o período das 14:00 às 19:00 é reservado às empresas participantes no Atlantic Business Forum para apresentação dos respectivos </a:t>
            </a:r>
            <a:r>
              <a:rPr lang="pt-PT" sz="1100" dirty="0" smtClean="0">
                <a:latin typeface="Arial Narrow" panose="020B0606020202030204" pitchFamily="34" charset="0"/>
              </a:rPr>
              <a:t>produtos, </a:t>
            </a:r>
            <a:r>
              <a:rPr lang="pt-PT" sz="1100" dirty="0">
                <a:latin typeface="Arial Narrow" panose="020B0606020202030204" pitchFamily="34" charset="0"/>
              </a:rPr>
              <a:t>serviços e disponibilidade para conclusão de parcerias. Cada empresa terá um período de tempo previamente agendado para as referidas apresentações. A Organização se encarrega de organizar as referidas agendas assim como disponibilizará o espaço as sessões de apresentação e comunicará antecipadamente às empresas inscritas a audiência, que terá com base na manifestação de interesses dos participantes</a:t>
            </a:r>
            <a:r>
              <a:rPr lang="pt-PT" sz="1100" dirty="0" smtClean="0">
                <a:latin typeface="Arial Narrow" panose="020B0606020202030204" pitchFamily="34" charset="0"/>
              </a:rPr>
              <a:t>.</a:t>
            </a:r>
            <a:endParaRPr lang="pt-PT" sz="1100" dirty="0">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7" name="TextBox 6"/>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8"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23</a:t>
            </a:fld>
            <a:endParaRPr lang="fr-FR" altLang="pt-PT" sz="800" b="1" i="1" u="sng" dirty="0" smtClean="0">
              <a:solidFill>
                <a:srgbClr val="00B4B2"/>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Tree>
    <p:extLst>
      <p:ext uri="{BB962C8B-B14F-4D97-AF65-F5344CB8AC3E}">
        <p14:creationId xmlns:p14="http://schemas.microsoft.com/office/powerpoint/2010/main" val="169122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239" y="954485"/>
            <a:ext cx="6120680" cy="7402026"/>
          </a:xfrm>
          <a:prstGeom prst="rect">
            <a:avLst/>
          </a:prstGeom>
          <a:noFill/>
        </p:spPr>
        <p:txBody>
          <a:bodyPr wrap="square" rtlCol="0">
            <a:spAutoFit/>
          </a:bodyPr>
          <a:lstStyle/>
          <a:p>
            <a:r>
              <a:rPr lang="pt-PT" sz="1200" dirty="0" smtClean="0">
                <a:solidFill>
                  <a:schemeClr val="accent5">
                    <a:lumMod val="60000"/>
                    <a:lumOff val="40000"/>
                  </a:schemeClr>
                </a:solidFill>
                <a:latin typeface="Arial Narrow" panose="020B0606020202030204" pitchFamily="34" charset="0"/>
              </a:rPr>
              <a:t>TERMOS DE REFERÊNCIA DO FÓRUM EMPRESARIAL</a:t>
            </a:r>
          </a:p>
          <a:p>
            <a:r>
              <a:rPr lang="pt-PT" sz="1200" i="1" dirty="0" smtClean="0">
                <a:solidFill>
                  <a:schemeClr val="accent5">
                    <a:lumMod val="60000"/>
                    <a:lumOff val="40000"/>
                  </a:schemeClr>
                </a:solidFill>
                <a:latin typeface="Arial Narrow" panose="020B0606020202030204" pitchFamily="34" charset="0"/>
              </a:rPr>
              <a:t>5. INFORMAÇÕES ADICIONAIS</a:t>
            </a:r>
          </a:p>
          <a:p>
            <a:endParaRPr lang="pt-PT" sz="1100" i="1" dirty="0">
              <a:latin typeface="Arial Narrow" panose="020B0606020202030204" pitchFamily="34" charset="0"/>
            </a:endParaRPr>
          </a:p>
          <a:p>
            <a:pPr>
              <a:lnSpc>
                <a:spcPts val="1200"/>
              </a:lnSpc>
            </a:pPr>
            <a:r>
              <a:rPr lang="pt-PT" sz="1100" b="1" i="1" dirty="0" smtClean="0">
                <a:latin typeface="Arial Narrow" panose="020B0606020202030204" pitchFamily="34" charset="0"/>
              </a:rPr>
              <a:t>5.1. Local e datas</a:t>
            </a:r>
          </a:p>
          <a:p>
            <a:pPr algn="just">
              <a:lnSpc>
                <a:spcPts val="1200"/>
              </a:lnSpc>
            </a:pPr>
            <a:r>
              <a:rPr lang="pt-PT" sz="1100" dirty="0" smtClean="0">
                <a:latin typeface="Arial Narrow" panose="020B0606020202030204" pitchFamily="34" charset="0"/>
              </a:rPr>
              <a:t>O Fórum Empresarial terá lugar em Cabo Verde, cidade da Praia, no Salão Nobre de Assembleia Nacional, de 17 a 19 de Março de 2022. O programa do dia 19 de Março consiste numa Ronda / Rodada de Negócios e terá lugar em Cidade Velha.</a:t>
            </a:r>
          </a:p>
          <a:p>
            <a:pPr>
              <a:lnSpc>
                <a:spcPts val="1200"/>
              </a:lnSpc>
            </a:pPr>
            <a:endParaRPr lang="pt-PT" sz="1100" i="1" dirty="0">
              <a:latin typeface="Arial Narrow" panose="020B0606020202030204" pitchFamily="34" charset="0"/>
            </a:endParaRPr>
          </a:p>
          <a:p>
            <a:pPr>
              <a:lnSpc>
                <a:spcPts val="1200"/>
              </a:lnSpc>
            </a:pPr>
            <a:r>
              <a:rPr lang="pt-PT" sz="1100" b="1" i="1" dirty="0" smtClean="0">
                <a:latin typeface="Arial Narrow" panose="020B0606020202030204" pitchFamily="34" charset="0"/>
              </a:rPr>
              <a:t>5.2 Línguas de Trabalho</a:t>
            </a:r>
          </a:p>
          <a:p>
            <a:pPr>
              <a:lnSpc>
                <a:spcPts val="1200"/>
              </a:lnSpc>
            </a:pPr>
            <a:r>
              <a:rPr lang="pt-PT" sz="1100" i="1" dirty="0" smtClean="0">
                <a:latin typeface="Arial Narrow" panose="020B0606020202030204" pitchFamily="34" charset="0"/>
              </a:rPr>
              <a:t>Serão utilizadas três línguas de trabalho: francês, inglês e português. </a:t>
            </a:r>
          </a:p>
          <a:p>
            <a:pPr>
              <a:lnSpc>
                <a:spcPts val="1200"/>
              </a:lnSpc>
            </a:pPr>
            <a:endParaRPr lang="pt-PT" sz="1100" i="1" dirty="0">
              <a:latin typeface="Arial Narrow" panose="020B0606020202030204" pitchFamily="34" charset="0"/>
            </a:endParaRPr>
          </a:p>
          <a:p>
            <a:pPr>
              <a:lnSpc>
                <a:spcPts val="1200"/>
              </a:lnSpc>
            </a:pPr>
            <a:r>
              <a:rPr lang="pt-PT" sz="1100" b="1" i="1" dirty="0" smtClean="0">
                <a:latin typeface="Arial Narrow" panose="020B0606020202030204" pitchFamily="34" charset="0"/>
              </a:rPr>
              <a:t>5.3. Comunicações</a:t>
            </a:r>
          </a:p>
          <a:p>
            <a:pPr>
              <a:lnSpc>
                <a:spcPts val="1200"/>
              </a:lnSpc>
            </a:pPr>
            <a:r>
              <a:rPr lang="pt-PT" sz="1100" i="1" dirty="0" smtClean="0">
                <a:latin typeface="Arial Narrow" panose="020B0606020202030204" pitchFamily="34" charset="0"/>
              </a:rPr>
              <a:t>As comunicações serão feitas por especialistas nacionais, regionais e internacionais, individualmente ou em nome da instituição que representam.</a:t>
            </a:r>
          </a:p>
          <a:p>
            <a:pPr>
              <a:lnSpc>
                <a:spcPts val="1200"/>
              </a:lnSpc>
            </a:pPr>
            <a:endParaRPr lang="pt-PT" sz="1100" i="1" dirty="0" smtClean="0">
              <a:latin typeface="Arial Narrow" panose="020B0606020202030204" pitchFamily="34" charset="0"/>
            </a:endParaRPr>
          </a:p>
          <a:p>
            <a:pPr>
              <a:lnSpc>
                <a:spcPts val="1200"/>
              </a:lnSpc>
            </a:pPr>
            <a:r>
              <a:rPr lang="pt-PT" sz="1100" b="1" i="1" dirty="0" smtClean="0">
                <a:latin typeface="Arial Narrow" panose="020B0606020202030204" pitchFamily="34" charset="0"/>
              </a:rPr>
              <a:t>5.4 </a:t>
            </a:r>
            <a:r>
              <a:rPr lang="pt-PT" sz="1100" b="1" i="1" dirty="0">
                <a:latin typeface="Arial Narrow" panose="020B0606020202030204" pitchFamily="34" charset="0"/>
              </a:rPr>
              <a:t>I</a:t>
            </a:r>
            <a:r>
              <a:rPr lang="pt-PT" sz="1100" b="1" i="1" dirty="0" smtClean="0">
                <a:latin typeface="Arial Narrow" panose="020B0606020202030204" pitchFamily="34" charset="0"/>
              </a:rPr>
              <a:t>nscrição </a:t>
            </a:r>
          </a:p>
          <a:p>
            <a:pPr>
              <a:lnSpc>
                <a:spcPts val="1200"/>
              </a:lnSpc>
            </a:pPr>
            <a:r>
              <a:rPr lang="pt-PT" sz="1100" b="1" dirty="0" smtClean="0">
                <a:latin typeface="Arial Narrow" panose="020B0606020202030204" pitchFamily="34" charset="0"/>
              </a:rPr>
              <a:t>5.4.1</a:t>
            </a:r>
            <a:r>
              <a:rPr lang="pt-PT" sz="1100" dirty="0" smtClean="0">
                <a:latin typeface="Arial Narrow" panose="020B0606020202030204" pitchFamily="34" charset="0"/>
              </a:rPr>
              <a:t> Um formulário de registro está disponível. Deve ser preenchido por qualquer pessoa convidada ou participante </a:t>
            </a:r>
            <a:r>
              <a:rPr lang="pt-PT" sz="1100" dirty="0">
                <a:latin typeface="Arial Narrow" panose="020B0606020202030204" pitchFamily="34" charset="0"/>
              </a:rPr>
              <a:t>e remetê-la via email: </a:t>
            </a:r>
            <a:r>
              <a:rPr lang="pt-PT" sz="1100" dirty="0" smtClean="0">
                <a:latin typeface="Arial Narrow" panose="020B0606020202030204" pitchFamily="34" charset="0"/>
              </a:rPr>
              <a:t>events@atlanticbusinessforum.com </a:t>
            </a:r>
            <a:r>
              <a:rPr lang="pt-PT" sz="1100" dirty="0">
                <a:latin typeface="Arial Narrow" panose="020B0606020202030204" pitchFamily="34" charset="0"/>
              </a:rPr>
              <a:t>/ </a:t>
            </a:r>
            <a:r>
              <a:rPr lang="pt-PT" sz="1100" dirty="0" smtClean="0">
                <a:latin typeface="Arial Narrow" panose="020B0606020202030204" pitchFamily="34" charset="0"/>
              </a:rPr>
              <a:t>helpdesk@atlanticbusinessforum.com </a:t>
            </a:r>
          </a:p>
          <a:p>
            <a:pPr>
              <a:lnSpc>
                <a:spcPts val="1200"/>
              </a:lnSpc>
            </a:pPr>
            <a:endParaRPr lang="pt-PT" sz="1100" dirty="0" smtClean="0">
              <a:latin typeface="Arial Narrow" panose="020B0606020202030204" pitchFamily="34" charset="0"/>
            </a:endParaRPr>
          </a:p>
          <a:p>
            <a:pPr>
              <a:lnSpc>
                <a:spcPts val="1200"/>
              </a:lnSpc>
            </a:pPr>
            <a:r>
              <a:rPr lang="pt-PT" sz="1100" b="1" dirty="0" smtClean="0">
                <a:latin typeface="Arial Narrow" panose="020B0606020202030204" pitchFamily="34" charset="0"/>
              </a:rPr>
              <a:t>5.4.2</a:t>
            </a:r>
            <a:r>
              <a:rPr lang="pt-PT" sz="1100" dirty="0" smtClean="0">
                <a:latin typeface="Arial Narrow" panose="020B0606020202030204" pitchFamily="34" charset="0"/>
              </a:rPr>
              <a:t> Os formulários de inscrição podem ser descarregado da website seguinte: https</a:t>
            </a:r>
            <a:r>
              <a:rPr lang="pt-PT" sz="1100" dirty="0">
                <a:latin typeface="Arial Narrow" panose="020B0606020202030204" pitchFamily="34" charset="0"/>
              </a:rPr>
              <a:t>://www.atlanticbusinessforum.com/.</a:t>
            </a:r>
            <a:endParaRPr lang="pt-PT" sz="1100" dirty="0" smtClean="0">
              <a:latin typeface="Arial Narrow" panose="020B0606020202030204" pitchFamily="34" charset="0"/>
            </a:endParaRPr>
          </a:p>
          <a:p>
            <a:pPr>
              <a:lnSpc>
                <a:spcPts val="1200"/>
              </a:lnSpc>
            </a:pPr>
            <a:endParaRPr lang="pt-PT" sz="1100" i="1" dirty="0" smtClean="0">
              <a:latin typeface="Arial Narrow" panose="020B0606020202030204" pitchFamily="34" charset="0"/>
            </a:endParaRPr>
          </a:p>
          <a:p>
            <a:pPr>
              <a:lnSpc>
                <a:spcPts val="1200"/>
              </a:lnSpc>
            </a:pPr>
            <a:r>
              <a:rPr lang="pt-PT" sz="1100" b="1" dirty="0" smtClean="0">
                <a:latin typeface="Arial Narrow" panose="020B0606020202030204" pitchFamily="34" charset="0"/>
              </a:rPr>
              <a:t>5.4.3</a:t>
            </a:r>
            <a:r>
              <a:rPr lang="pt-PT" sz="1100" dirty="0" smtClean="0">
                <a:latin typeface="Arial Narrow" panose="020B0606020202030204" pitchFamily="34" charset="0"/>
              </a:rPr>
              <a:t> </a:t>
            </a:r>
            <a:r>
              <a:rPr lang="pt-PT" sz="1100" i="1" dirty="0" smtClean="0">
                <a:latin typeface="Arial Narrow" panose="020B0606020202030204" pitchFamily="34" charset="0"/>
              </a:rPr>
              <a:t>As inscrições poderão ser feitas online igualmente no website: </a:t>
            </a:r>
            <a:r>
              <a:rPr lang="pt-PT" sz="1100" dirty="0">
                <a:latin typeface="Arial Narrow" panose="020B0606020202030204" pitchFamily="34" charset="0"/>
              </a:rPr>
              <a:t>https://www.atlanticbusinessforum.com</a:t>
            </a:r>
            <a:r>
              <a:rPr lang="pt-PT" sz="1100" dirty="0" smtClean="0">
                <a:latin typeface="Arial Narrow" panose="020B0606020202030204" pitchFamily="34" charset="0"/>
              </a:rPr>
              <a:t>/.</a:t>
            </a:r>
            <a:endParaRPr lang="pt-PT" sz="1100" dirty="0">
              <a:latin typeface="Arial Narrow" panose="020B0606020202030204" pitchFamily="34" charset="0"/>
            </a:endParaRPr>
          </a:p>
          <a:p>
            <a:pPr>
              <a:lnSpc>
                <a:spcPts val="1200"/>
              </a:lnSpc>
            </a:pPr>
            <a:endParaRPr lang="pt-PT" sz="1100" i="1" dirty="0" smtClean="0">
              <a:latin typeface="Arial Narrow" panose="020B0606020202030204" pitchFamily="34" charset="0"/>
            </a:endParaRPr>
          </a:p>
          <a:p>
            <a:pPr>
              <a:lnSpc>
                <a:spcPts val="1200"/>
              </a:lnSpc>
            </a:pPr>
            <a:r>
              <a:rPr lang="pt-PT" sz="1100" b="1" dirty="0" smtClean="0">
                <a:latin typeface="Arial Narrow" panose="020B0606020202030204" pitchFamily="34" charset="0"/>
              </a:rPr>
              <a:t>5.4.4 </a:t>
            </a:r>
            <a:r>
              <a:rPr lang="pt-PT" sz="1100" i="1" dirty="0" smtClean="0">
                <a:latin typeface="Arial Narrow" panose="020B0606020202030204" pitchFamily="34" charset="0"/>
              </a:rPr>
              <a:t>As condições de participação encontram-se especificadas no referido website.</a:t>
            </a:r>
          </a:p>
          <a:p>
            <a:pPr>
              <a:lnSpc>
                <a:spcPts val="1200"/>
              </a:lnSpc>
            </a:pPr>
            <a:endParaRPr lang="pt-PT" sz="1100" i="1" dirty="0">
              <a:latin typeface="Arial Narrow" panose="020B0606020202030204" pitchFamily="34" charset="0"/>
            </a:endParaRPr>
          </a:p>
          <a:p>
            <a:pPr>
              <a:lnSpc>
                <a:spcPts val="1200"/>
              </a:lnSpc>
            </a:pPr>
            <a:r>
              <a:rPr lang="pt-PT" sz="1100" b="1" dirty="0" smtClean="0">
                <a:latin typeface="Arial Narrow" panose="020B0606020202030204" pitchFamily="34" charset="0"/>
              </a:rPr>
              <a:t>5.4.5</a:t>
            </a:r>
            <a:r>
              <a:rPr lang="pt-PT" sz="1100" dirty="0" smtClean="0">
                <a:latin typeface="Arial Narrow" panose="020B0606020202030204" pitchFamily="34" charset="0"/>
              </a:rPr>
              <a:t>  Para </a:t>
            </a:r>
            <a:r>
              <a:rPr lang="pt-PT" sz="1100" dirty="0">
                <a:latin typeface="Arial Narrow" panose="020B0606020202030204" pitchFamily="34" charset="0"/>
              </a:rPr>
              <a:t>cada grupo de 10 participantes no evento </a:t>
            </a:r>
            <a:r>
              <a:rPr lang="pt-PT" sz="1100" dirty="0" smtClean="0">
                <a:latin typeface="Arial Narrow" panose="020B0606020202030204" pitchFamily="34" charset="0"/>
              </a:rPr>
              <a:t>a organização assume os custos de participação com o décimo primeiro elemento.</a:t>
            </a:r>
          </a:p>
          <a:p>
            <a:pPr>
              <a:lnSpc>
                <a:spcPts val="1200"/>
              </a:lnSpc>
            </a:pPr>
            <a:endParaRPr lang="pt-PT" sz="1100" dirty="0">
              <a:latin typeface="Arial Narrow" panose="020B0606020202030204" pitchFamily="34" charset="0"/>
            </a:endParaRPr>
          </a:p>
          <a:p>
            <a:pPr>
              <a:lnSpc>
                <a:spcPts val="1200"/>
              </a:lnSpc>
            </a:pPr>
            <a:r>
              <a:rPr lang="pt-PT" sz="1100" b="1" dirty="0" smtClean="0">
                <a:latin typeface="Arial Narrow" panose="020B0606020202030204" pitchFamily="34" charset="0"/>
              </a:rPr>
              <a:t>5.4.6</a:t>
            </a:r>
            <a:r>
              <a:rPr lang="pt-PT" sz="1100" dirty="0" smtClean="0">
                <a:latin typeface="Arial Narrow" panose="020B0606020202030204" pitchFamily="34" charset="0"/>
              </a:rPr>
              <a:t> Para </a:t>
            </a:r>
            <a:r>
              <a:rPr lang="pt-PT" sz="1100" dirty="0">
                <a:latin typeface="Arial Narrow" panose="020B0606020202030204" pitchFamily="34" charset="0"/>
              </a:rPr>
              <a:t>cada grupo de 25 participantes </a:t>
            </a:r>
            <a:r>
              <a:rPr lang="pt-PT" sz="1100" dirty="0" smtClean="0">
                <a:latin typeface="Arial Narrow" panose="020B0606020202030204" pitchFamily="34" charset="0"/>
              </a:rPr>
              <a:t>a organização assume o custo de participação para dois (2) elementos adicionais. </a:t>
            </a:r>
          </a:p>
          <a:p>
            <a:pPr>
              <a:lnSpc>
                <a:spcPts val="1200"/>
              </a:lnSpc>
            </a:pPr>
            <a:endParaRPr lang="pt-PT" sz="1100" i="1" dirty="0">
              <a:latin typeface="Arial Narrow" panose="020B0606020202030204" pitchFamily="34" charset="0"/>
            </a:endParaRPr>
          </a:p>
          <a:p>
            <a:pPr>
              <a:lnSpc>
                <a:spcPts val="1200"/>
              </a:lnSpc>
            </a:pPr>
            <a:r>
              <a:rPr lang="pt-PT" altLang="pt-PT" sz="1100" b="1" dirty="0" smtClean="0">
                <a:latin typeface="Arial Narrow" pitchFamily="34" charset="0"/>
              </a:rPr>
              <a:t>5.5 Transferência de inscrição </a:t>
            </a:r>
          </a:p>
          <a:p>
            <a:pPr algn="just">
              <a:lnSpc>
                <a:spcPts val="1200"/>
              </a:lnSpc>
            </a:pPr>
            <a:r>
              <a:rPr lang="pt-PT" altLang="pt-PT" sz="1100" dirty="0" smtClean="0">
                <a:latin typeface="Arial Narrow" pitchFamily="34" charset="0"/>
              </a:rPr>
              <a:t>Um participante devidamente inscrito, se confrontado com a impossibilidade de participar no evento, poderá transferir a sua inscrição a terceiro. Para tal, o participante substituto deverá ser cabalmente identificado e aceitar as mesmas condições do substituído.</a:t>
            </a:r>
          </a:p>
          <a:p>
            <a:pPr>
              <a:lnSpc>
                <a:spcPts val="1200"/>
              </a:lnSpc>
            </a:pPr>
            <a:endParaRPr lang="pt-PT" sz="1100" i="1" dirty="0" smtClean="0">
              <a:latin typeface="Arial Narrow" pitchFamily="34" charset="0"/>
            </a:endParaRPr>
          </a:p>
          <a:p>
            <a:pPr>
              <a:lnSpc>
                <a:spcPts val="1200"/>
              </a:lnSpc>
            </a:pPr>
            <a:r>
              <a:rPr lang="pt-PT" sz="1100" b="1" i="1" dirty="0" smtClean="0">
                <a:latin typeface="Arial Narrow" pitchFamily="34" charset="0"/>
              </a:rPr>
              <a:t>5.6 Grupos e </a:t>
            </a:r>
            <a:r>
              <a:rPr lang="pt-PT" sz="1100" b="1" dirty="0" smtClean="0">
                <a:latin typeface="Arial Narrow" pitchFamily="34" charset="0"/>
              </a:rPr>
              <a:t>D</a:t>
            </a:r>
            <a:r>
              <a:rPr lang="pt-PT" altLang="pt-PT" sz="1100" b="1" dirty="0" smtClean="0">
                <a:latin typeface="Arial Narrow" pitchFamily="34" charset="0"/>
              </a:rPr>
              <a:t>elegações Oficiais </a:t>
            </a:r>
            <a:endParaRPr lang="pt-PT" sz="1100" b="1" i="1" dirty="0">
              <a:latin typeface="Arial Narrow" pitchFamily="34" charset="0"/>
            </a:endParaRPr>
          </a:p>
          <a:p>
            <a:pPr algn="just">
              <a:lnSpc>
                <a:spcPts val="1200"/>
              </a:lnSpc>
            </a:pPr>
            <a:r>
              <a:rPr lang="pt-PT" altLang="pt-PT" sz="1100" dirty="0" smtClean="0">
                <a:latin typeface="Arial Narrow" pitchFamily="34" charset="0"/>
              </a:rPr>
              <a:t>Para grupos (mínimo 10 Pax), delegações oficiais ou entidades Governamentais, a Organização deverá ser contactada para tratamento específico.</a:t>
            </a:r>
          </a:p>
          <a:p>
            <a:pPr>
              <a:lnSpc>
                <a:spcPts val="1200"/>
              </a:lnSpc>
            </a:pPr>
            <a:endParaRPr lang="pt-PT" sz="1100" i="1" dirty="0">
              <a:latin typeface="Arial Narrow" panose="020B0606020202030204" pitchFamily="34" charset="0"/>
            </a:endParaRPr>
          </a:p>
          <a:p>
            <a:pPr>
              <a:lnSpc>
                <a:spcPts val="1200"/>
              </a:lnSpc>
            </a:pPr>
            <a:r>
              <a:rPr lang="pt-PT" altLang="pt-PT" sz="1100" b="1" dirty="0" smtClean="0">
                <a:latin typeface="Arial Narrow" pitchFamily="34" charset="0"/>
              </a:rPr>
              <a:t>5.7 Vistos</a:t>
            </a:r>
          </a:p>
          <a:p>
            <a:pPr algn="just">
              <a:lnSpc>
                <a:spcPts val="1200"/>
              </a:lnSpc>
            </a:pPr>
            <a:r>
              <a:rPr lang="pt-PT" altLang="pt-PT" sz="1100" dirty="0" smtClean="0">
                <a:latin typeface="Arial Narrow" pitchFamily="34" charset="0"/>
              </a:rPr>
              <a:t>O pedido de visto, para os participantes que dele precisa, é feito através de uma plataforma disponibilizada na internet </a:t>
            </a:r>
            <a:r>
              <a:rPr lang="pt-PT" altLang="pt-PT" sz="1100" i="1" dirty="0" smtClean="0">
                <a:latin typeface="Arial Narrow" pitchFamily="34" charset="0"/>
              </a:rPr>
              <a:t>(www.ease.gov.cv). </a:t>
            </a:r>
            <a:r>
              <a:rPr lang="pt-PT" altLang="pt-PT" sz="1100" dirty="0" smtClean="0">
                <a:latin typeface="Arial Narrow" pitchFamily="34" charset="0"/>
              </a:rPr>
              <a:t>Excepcionalmente, pode ser solicitado nas embaixadas, postos consulares ou à chegada no território nacional, Cabo Verde, mediante pagamento de sobretaxa. O custo do Visto é pago diretamente às autoridades competentes: cerca de € 30,00. Se necessário, a Organização pode auxiliar os participantes nos procedimentos para obtenção de vistos.</a:t>
            </a:r>
            <a:endParaRPr lang="pt-PT" sz="1100" i="1" dirty="0">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8" name="TextBox 7"/>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9"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24</a:t>
            </a:fld>
            <a:endParaRPr lang="fr-FR" altLang="pt-PT" sz="800" b="1" i="1" u="sng" dirty="0" smtClean="0">
              <a:solidFill>
                <a:srgbClr val="00B4B2"/>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Tree>
    <p:extLst>
      <p:ext uri="{BB962C8B-B14F-4D97-AF65-F5344CB8AC3E}">
        <p14:creationId xmlns:p14="http://schemas.microsoft.com/office/powerpoint/2010/main" val="1596388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255" y="903847"/>
            <a:ext cx="5760641" cy="7509748"/>
          </a:xfrm>
          <a:prstGeom prst="rect">
            <a:avLst/>
          </a:prstGeom>
        </p:spPr>
        <p:txBody>
          <a:bodyPr wrap="square">
            <a:spAutoFit/>
          </a:bodyPr>
          <a:lstStyle/>
          <a:p>
            <a:r>
              <a:rPr lang="pt-PT" sz="1100" dirty="0">
                <a:solidFill>
                  <a:schemeClr val="accent5">
                    <a:lumMod val="60000"/>
                    <a:lumOff val="40000"/>
                  </a:schemeClr>
                </a:solidFill>
                <a:latin typeface="Arial Narrow" panose="020B0606020202030204" pitchFamily="34" charset="0"/>
              </a:rPr>
              <a:t>TERMOS DE REFERÊNCIA DO FÓRUM EMPRESARIAL</a:t>
            </a:r>
          </a:p>
          <a:p>
            <a:r>
              <a:rPr lang="pt-PT" sz="1100" i="1" dirty="0">
                <a:solidFill>
                  <a:schemeClr val="accent5">
                    <a:lumMod val="60000"/>
                    <a:lumOff val="40000"/>
                  </a:schemeClr>
                </a:solidFill>
                <a:latin typeface="Arial Narrow" panose="020B0606020202030204" pitchFamily="34" charset="0"/>
              </a:rPr>
              <a:t>5. INFORMAÇÕES </a:t>
            </a:r>
            <a:r>
              <a:rPr lang="pt-PT" sz="1100" i="1" dirty="0" smtClean="0">
                <a:solidFill>
                  <a:schemeClr val="accent5">
                    <a:lumMod val="60000"/>
                    <a:lumOff val="40000"/>
                  </a:schemeClr>
                </a:solidFill>
                <a:latin typeface="Arial Narrow" panose="020B0606020202030204" pitchFamily="34" charset="0"/>
              </a:rPr>
              <a:t>ADICIONAIS</a:t>
            </a:r>
            <a:endParaRPr lang="pt-PT" altLang="pt-PT" sz="1100" b="1" dirty="0" smtClean="0">
              <a:latin typeface="Arial Narrow" pitchFamily="34" charset="0"/>
            </a:endParaRPr>
          </a:p>
          <a:p>
            <a:pPr>
              <a:lnSpc>
                <a:spcPts val="1200"/>
              </a:lnSpc>
            </a:pPr>
            <a:r>
              <a:rPr lang="pt-PT" altLang="pt-PT" sz="1100" b="1" dirty="0" smtClean="0">
                <a:latin typeface="Arial Narrow" pitchFamily="34" charset="0"/>
              </a:rPr>
              <a:t>5.8 Serviços de Protocolo</a:t>
            </a:r>
          </a:p>
          <a:p>
            <a:pPr algn="just">
              <a:lnSpc>
                <a:spcPts val="1200"/>
              </a:lnSpc>
            </a:pPr>
            <a:r>
              <a:rPr lang="pt-PT" sz="1100" dirty="0" smtClean="0">
                <a:latin typeface="Arial Narrow" panose="020B0606020202030204" pitchFamily="34" charset="0"/>
              </a:rPr>
              <a:t>À chegada ao aeroporto, em Cabo Verde, os participantes encontrarão uma equipa habilitada e preparada para apoiar no cumprimento de todas as formalidades necessárias e capaz de desenvolver </a:t>
            </a:r>
            <a:r>
              <a:rPr lang="pt-PT" sz="1100" dirty="0">
                <a:latin typeface="Arial Narrow" panose="020B0606020202030204" pitchFamily="34" charset="0"/>
              </a:rPr>
              <a:t>comunicação em três idiomas: Português; Francês e </a:t>
            </a:r>
            <a:r>
              <a:rPr lang="pt-PT" sz="1100" dirty="0" smtClean="0">
                <a:latin typeface="Arial Narrow" panose="020B0606020202030204" pitchFamily="34" charset="0"/>
              </a:rPr>
              <a:t>Inglês, niomeadamente:</a:t>
            </a:r>
          </a:p>
          <a:p>
            <a:pPr marL="182563" algn="just">
              <a:lnSpc>
                <a:spcPts val="1200"/>
              </a:lnSpc>
            </a:pPr>
            <a:r>
              <a:rPr lang="pt-PT" altLang="pt-PT" sz="1100" b="1" dirty="0" smtClean="0">
                <a:latin typeface="Arial Narrow" pitchFamily="34" charset="0"/>
              </a:rPr>
              <a:t>5.8.1 </a:t>
            </a:r>
            <a:r>
              <a:rPr lang="pt-PT" sz="1100" dirty="0" smtClean="0">
                <a:latin typeface="Arial Narrow" panose="020B0606020202030204" pitchFamily="34" charset="0"/>
              </a:rPr>
              <a:t>Protocolo </a:t>
            </a:r>
            <a:r>
              <a:rPr lang="pt-PT" sz="1100" dirty="0">
                <a:latin typeface="Arial Narrow" panose="020B0606020202030204" pitchFamily="34" charset="0"/>
              </a:rPr>
              <a:t>no aeroporto para acolhimento das delegações no aeroporto e transferência para o hotel</a:t>
            </a:r>
            <a:r>
              <a:rPr lang="pt-PT" sz="1100" dirty="0" smtClean="0">
                <a:latin typeface="Arial Narrow" panose="020B0606020202030204" pitchFamily="34" charset="0"/>
              </a:rPr>
              <a:t>;</a:t>
            </a:r>
            <a:endParaRPr lang="pt-PT" sz="1100" i="1" dirty="0" smtClean="0">
              <a:latin typeface="Arial Narrow" panose="020B0606020202030204" pitchFamily="34" charset="0"/>
            </a:endParaRPr>
          </a:p>
          <a:p>
            <a:pPr marL="182563" algn="just">
              <a:lnSpc>
                <a:spcPts val="1200"/>
              </a:lnSpc>
            </a:pPr>
            <a:r>
              <a:rPr lang="pt-PT" altLang="pt-PT" sz="1100" b="1" dirty="0" smtClean="0">
                <a:latin typeface="Arial Narrow" pitchFamily="34" charset="0"/>
              </a:rPr>
              <a:t>5.8.2 </a:t>
            </a:r>
            <a:r>
              <a:rPr lang="pt-PT" sz="1100" dirty="0">
                <a:latin typeface="Arial Narrow" panose="020B0606020202030204" pitchFamily="34" charset="0"/>
              </a:rPr>
              <a:t>Protocolo durante todos os dias do evento para registo dos participantes e apoio no </a:t>
            </a:r>
            <a:r>
              <a:rPr lang="pt-PT" sz="1100" dirty="0" smtClean="0">
                <a:latin typeface="Arial Narrow" panose="020B0606020202030204" pitchFamily="34" charset="0"/>
              </a:rPr>
              <a:t>evento.</a:t>
            </a:r>
            <a:endParaRPr lang="pt-PT" sz="1100" i="1" dirty="0" smtClean="0">
              <a:latin typeface="Arial Narrow" panose="020B0606020202030204" pitchFamily="34" charset="0"/>
            </a:endParaRPr>
          </a:p>
          <a:p>
            <a:pPr algn="just">
              <a:lnSpc>
                <a:spcPts val="1200"/>
              </a:lnSpc>
            </a:pPr>
            <a:r>
              <a:rPr lang="pt-PT" altLang="pt-PT" sz="1100" b="1" dirty="0">
                <a:latin typeface="Arial Narrow" pitchFamily="34" charset="0"/>
              </a:rPr>
              <a:t>5.9 Tranferes </a:t>
            </a:r>
            <a:endParaRPr lang="pt-PT" altLang="pt-PT" sz="1100" b="1" dirty="0" smtClean="0">
              <a:latin typeface="Arial Narrow" pitchFamily="34" charset="0"/>
            </a:endParaRPr>
          </a:p>
          <a:p>
            <a:pPr algn="just">
              <a:lnSpc>
                <a:spcPts val="1200"/>
              </a:lnSpc>
            </a:pPr>
            <a:r>
              <a:rPr lang="pt-PT" altLang="pt-PT" sz="1100" b="1" dirty="0" smtClean="0">
                <a:latin typeface="Arial Narrow" pitchFamily="34" charset="0"/>
              </a:rPr>
              <a:t>5.9.1 </a:t>
            </a:r>
            <a:r>
              <a:rPr lang="pt-PT" sz="1100" dirty="0" smtClean="0">
                <a:latin typeface="Arial Narrow" panose="020B0606020202030204" pitchFamily="34" charset="0"/>
              </a:rPr>
              <a:t>Os participantes ao chegarem Cabo Verde têm assegurados os meios de transporte nos </a:t>
            </a:r>
            <a:r>
              <a:rPr lang="pt-PT" sz="1100" dirty="0">
                <a:latin typeface="Arial Narrow" panose="020B0606020202030204" pitchFamily="34" charset="0"/>
              </a:rPr>
              <a:t>percursos </a:t>
            </a:r>
            <a:r>
              <a:rPr lang="pt-PT" sz="1100" dirty="0" smtClean="0">
                <a:latin typeface="Arial Narrow" panose="020B0606020202030204" pitchFamily="34" charset="0"/>
              </a:rPr>
              <a:t>Aeroporto / local de alojamento / Aeroporto.</a:t>
            </a:r>
            <a:endParaRPr lang="pt-PT" altLang="pt-PT" sz="1100" dirty="0">
              <a:latin typeface="Arial Narrow" pitchFamily="34" charset="0"/>
            </a:endParaRPr>
          </a:p>
          <a:p>
            <a:pPr algn="just">
              <a:lnSpc>
                <a:spcPts val="1200"/>
              </a:lnSpc>
            </a:pPr>
            <a:endParaRPr lang="pt-PT" altLang="pt-PT" sz="1100" dirty="0" smtClean="0">
              <a:latin typeface="Arial Narrow" pitchFamily="34" charset="0"/>
            </a:endParaRPr>
          </a:p>
          <a:p>
            <a:pPr algn="just">
              <a:lnSpc>
                <a:spcPts val="1200"/>
              </a:lnSpc>
            </a:pPr>
            <a:r>
              <a:rPr lang="pt-PT" altLang="pt-PT" sz="1100" b="1" dirty="0" smtClean="0">
                <a:latin typeface="Arial Narrow" pitchFamily="34" charset="0"/>
              </a:rPr>
              <a:t>5.9.2 </a:t>
            </a:r>
            <a:r>
              <a:rPr lang="pt-PT" sz="1100" dirty="0">
                <a:latin typeface="Arial Narrow" panose="020B0606020202030204" pitchFamily="34" charset="0"/>
              </a:rPr>
              <a:t>Os participantes </a:t>
            </a:r>
            <a:r>
              <a:rPr lang="pt-PT" sz="1100" dirty="0" smtClean="0">
                <a:latin typeface="Arial Narrow" panose="020B0606020202030204" pitchFamily="34" charset="0"/>
              </a:rPr>
              <a:t>têm assegurados </a:t>
            </a:r>
            <a:r>
              <a:rPr lang="pt-PT" sz="1100" dirty="0">
                <a:latin typeface="Arial Narrow" panose="020B0606020202030204" pitchFamily="34" charset="0"/>
              </a:rPr>
              <a:t>os meios de transporte nos percursos </a:t>
            </a:r>
            <a:r>
              <a:rPr lang="pt-PT" sz="1100" dirty="0" smtClean="0">
                <a:latin typeface="Arial Narrow" panose="020B0606020202030204" pitchFamily="34" charset="0"/>
              </a:rPr>
              <a:t>local de alojamento </a:t>
            </a:r>
            <a:r>
              <a:rPr lang="pt-PT" sz="1100" dirty="0">
                <a:latin typeface="Arial Narrow" panose="020B0606020202030204" pitchFamily="34" charset="0"/>
              </a:rPr>
              <a:t>/ local </a:t>
            </a:r>
            <a:r>
              <a:rPr lang="pt-PT" sz="1100" dirty="0" smtClean="0">
                <a:latin typeface="Arial Narrow" panose="020B0606020202030204" pitchFamily="34" charset="0"/>
              </a:rPr>
              <a:t>do evento </a:t>
            </a:r>
            <a:r>
              <a:rPr lang="pt-PT" sz="1100" dirty="0">
                <a:latin typeface="Arial Narrow" panose="020B0606020202030204" pitchFamily="34" charset="0"/>
              </a:rPr>
              <a:t>/ local de alojamento </a:t>
            </a:r>
            <a:r>
              <a:rPr lang="pt-PT" sz="1100" dirty="0" smtClean="0">
                <a:latin typeface="Arial Narrow" panose="020B0606020202030204" pitchFamily="34" charset="0"/>
              </a:rPr>
              <a:t>.</a:t>
            </a:r>
            <a:endParaRPr lang="pt-PT" altLang="pt-PT" sz="1100" dirty="0">
              <a:latin typeface="Arial Narrow" pitchFamily="34" charset="0"/>
            </a:endParaRPr>
          </a:p>
          <a:p>
            <a:pPr algn="just">
              <a:lnSpc>
                <a:spcPts val="1200"/>
              </a:lnSpc>
            </a:pPr>
            <a:endParaRPr lang="pt-PT" altLang="pt-PT" sz="1100" dirty="0" smtClean="0">
              <a:latin typeface="Arial Narrow" pitchFamily="34" charset="0"/>
            </a:endParaRPr>
          </a:p>
          <a:p>
            <a:pPr algn="just">
              <a:lnSpc>
                <a:spcPts val="1200"/>
              </a:lnSpc>
            </a:pPr>
            <a:r>
              <a:rPr lang="pt-PT" altLang="pt-PT" sz="1100" b="1" dirty="0">
                <a:latin typeface="Arial Narrow" pitchFamily="34" charset="0"/>
              </a:rPr>
              <a:t>5.10 </a:t>
            </a:r>
            <a:r>
              <a:rPr lang="pt-PT" altLang="pt-PT" sz="1100" b="1" dirty="0" smtClean="0">
                <a:latin typeface="Arial Narrow" pitchFamily="34" charset="0"/>
              </a:rPr>
              <a:t>Alojamento</a:t>
            </a:r>
          </a:p>
          <a:p>
            <a:pPr algn="just">
              <a:lnSpc>
                <a:spcPts val="1200"/>
              </a:lnSpc>
            </a:pPr>
            <a:r>
              <a:rPr lang="pt-PT" sz="1100" dirty="0">
                <a:latin typeface="Arial Narrow" panose="020B0606020202030204" pitchFamily="34" charset="0"/>
              </a:rPr>
              <a:t>A diversidade e qualidade das unidades </a:t>
            </a:r>
            <a:r>
              <a:rPr lang="pt-PT" sz="1100" dirty="0" smtClean="0">
                <a:latin typeface="Arial Narrow" panose="020B0606020202030204" pitchFamily="34" charset="0"/>
              </a:rPr>
              <a:t>de alojamento disponíveis </a:t>
            </a:r>
            <a:r>
              <a:rPr lang="pt-PT" sz="1100" dirty="0">
                <a:latin typeface="Arial Narrow" panose="020B0606020202030204" pitchFamily="34" charset="0"/>
              </a:rPr>
              <a:t>e </a:t>
            </a:r>
            <a:r>
              <a:rPr lang="pt-PT" sz="1100" dirty="0" smtClean="0">
                <a:latin typeface="Arial Narrow" panose="020B0606020202030204" pitchFamily="34" charset="0"/>
              </a:rPr>
              <a:t>as condições acolhedoras  e hospitaleiras, proporcionam aos participantes uma agradável estadias </a:t>
            </a:r>
            <a:r>
              <a:rPr lang="pt-PT" sz="1100" dirty="0">
                <a:latin typeface="Arial Narrow" panose="020B0606020202030204" pitchFamily="34" charset="0"/>
              </a:rPr>
              <a:t>dos </a:t>
            </a:r>
            <a:r>
              <a:rPr lang="pt-PT" sz="1100" dirty="0" smtClean="0">
                <a:latin typeface="Arial Narrow" panose="020B0606020202030204" pitchFamily="34" charset="0"/>
              </a:rPr>
              <a:t>participantes no evento. </a:t>
            </a:r>
            <a:r>
              <a:rPr lang="pt-PT" altLang="pt-PT" sz="1100" dirty="0" smtClean="0">
                <a:latin typeface="Arial Narrow" pitchFamily="34" charset="0"/>
              </a:rPr>
              <a:t>São disponibilizados alojamentos, em hotéis e em apartamentos particulares, para os participantes que assim o desejar, tanto em Cabo Verde como nos países de trânsito em viagem de ida a Cabo Verde e de regresso.</a:t>
            </a:r>
          </a:p>
          <a:p>
            <a:pPr algn="just">
              <a:lnSpc>
                <a:spcPts val="1200"/>
              </a:lnSpc>
            </a:pPr>
            <a:endParaRPr lang="pt-PT" altLang="pt-PT" sz="1100" dirty="0">
              <a:latin typeface="Arial Narrow" pitchFamily="34" charset="0"/>
            </a:endParaRPr>
          </a:p>
          <a:p>
            <a:pPr>
              <a:lnSpc>
                <a:spcPts val="1200"/>
              </a:lnSpc>
            </a:pPr>
            <a:r>
              <a:rPr lang="pt-PT" sz="1100" b="1" dirty="0" smtClean="0">
                <a:latin typeface="Arial Narrow" panose="020B0606020202030204" pitchFamily="34" charset="0"/>
              </a:rPr>
              <a:t>5.10.1</a:t>
            </a:r>
            <a:r>
              <a:rPr lang="pt-PT" sz="1100" dirty="0" smtClean="0">
                <a:latin typeface="Arial Narrow" panose="020B0606020202030204" pitchFamily="34" charset="0"/>
              </a:rPr>
              <a:t> </a:t>
            </a:r>
            <a:r>
              <a:rPr lang="pt-PT" sz="1100" dirty="0">
                <a:latin typeface="Arial Narrow" panose="020B0606020202030204" pitchFamily="34" charset="0"/>
              </a:rPr>
              <a:t>Um formulário de </a:t>
            </a:r>
            <a:r>
              <a:rPr lang="pt-PT" sz="1100" dirty="0" smtClean="0">
                <a:latin typeface="Arial Narrow" panose="020B0606020202030204" pitchFamily="34" charset="0"/>
              </a:rPr>
              <a:t>reserva </a:t>
            </a:r>
            <a:r>
              <a:rPr lang="pt-PT" sz="1100" dirty="0">
                <a:latin typeface="Arial Narrow" panose="020B0606020202030204" pitchFamily="34" charset="0"/>
              </a:rPr>
              <a:t>está disponível. Deve ser preenchido </a:t>
            </a:r>
            <a:r>
              <a:rPr lang="pt-PT" sz="1100" dirty="0" smtClean="0">
                <a:latin typeface="Arial Narrow" panose="020B0606020202030204" pitchFamily="34" charset="0"/>
              </a:rPr>
              <a:t>pelos participantes interessados. </a:t>
            </a:r>
            <a:endParaRPr lang="pt-PT" sz="1100" dirty="0">
              <a:latin typeface="Arial Narrow" panose="020B0606020202030204" pitchFamily="34" charset="0"/>
            </a:endParaRPr>
          </a:p>
          <a:p>
            <a:pPr>
              <a:lnSpc>
                <a:spcPts val="1200"/>
              </a:lnSpc>
            </a:pPr>
            <a:endParaRPr lang="pt-PT" sz="1100" dirty="0">
              <a:latin typeface="Arial Narrow" panose="020B0606020202030204" pitchFamily="34" charset="0"/>
            </a:endParaRPr>
          </a:p>
          <a:p>
            <a:pPr>
              <a:lnSpc>
                <a:spcPts val="1200"/>
              </a:lnSpc>
            </a:pPr>
            <a:r>
              <a:rPr lang="pt-PT" sz="1100" b="1" dirty="0" smtClean="0">
                <a:latin typeface="Arial Narrow" panose="020B0606020202030204" pitchFamily="34" charset="0"/>
              </a:rPr>
              <a:t>5.10.2</a:t>
            </a:r>
            <a:r>
              <a:rPr lang="pt-PT" sz="1100" dirty="0" smtClean="0">
                <a:latin typeface="Arial Narrow" panose="020B0606020202030204" pitchFamily="34" charset="0"/>
              </a:rPr>
              <a:t> </a:t>
            </a:r>
            <a:r>
              <a:rPr lang="pt-PT" sz="1100" dirty="0">
                <a:latin typeface="Arial Narrow" panose="020B0606020202030204" pitchFamily="34" charset="0"/>
              </a:rPr>
              <a:t>Os formulários de </a:t>
            </a:r>
            <a:r>
              <a:rPr lang="pt-PT" sz="1100" dirty="0" smtClean="0">
                <a:latin typeface="Arial Narrow" panose="020B0606020202030204" pitchFamily="34" charset="0"/>
              </a:rPr>
              <a:t>reserva podem </a:t>
            </a:r>
            <a:r>
              <a:rPr lang="pt-PT" sz="1100" dirty="0">
                <a:latin typeface="Arial Narrow" panose="020B0606020202030204" pitchFamily="34" charset="0"/>
              </a:rPr>
              <a:t>ser descarregado da wesite seguinte: </a:t>
            </a:r>
            <a:r>
              <a:rPr lang="pt-PT" sz="1100" dirty="0" smtClean="0">
                <a:latin typeface="Arial Narrow" panose="020B0606020202030204" pitchFamily="34" charset="0"/>
              </a:rPr>
              <a:t>https://www.atlanticbusinessforum.com/.</a:t>
            </a:r>
            <a:endParaRPr lang="pt-PT" sz="1100" dirty="0">
              <a:latin typeface="Arial Narrow" panose="020B0606020202030204" pitchFamily="34" charset="0"/>
            </a:endParaRPr>
          </a:p>
          <a:p>
            <a:pPr>
              <a:lnSpc>
                <a:spcPts val="1200"/>
              </a:lnSpc>
            </a:pPr>
            <a:endParaRPr lang="pt-PT" sz="1100" i="1" dirty="0">
              <a:latin typeface="Arial Narrow" panose="020B0606020202030204" pitchFamily="34" charset="0"/>
            </a:endParaRPr>
          </a:p>
          <a:p>
            <a:pPr>
              <a:lnSpc>
                <a:spcPts val="1200"/>
              </a:lnSpc>
            </a:pPr>
            <a:r>
              <a:rPr lang="pt-PT" sz="1100" b="1" dirty="0" smtClean="0">
                <a:latin typeface="Arial Narrow" panose="020B0606020202030204" pitchFamily="34" charset="0"/>
              </a:rPr>
              <a:t>5.10.3</a:t>
            </a:r>
            <a:r>
              <a:rPr lang="pt-PT" sz="1100" dirty="0" smtClean="0">
                <a:latin typeface="Arial Narrow" panose="020B0606020202030204" pitchFamily="34" charset="0"/>
              </a:rPr>
              <a:t> </a:t>
            </a:r>
            <a:r>
              <a:rPr lang="pt-PT" sz="1100" dirty="0">
                <a:latin typeface="Arial Narrow" panose="020B0606020202030204" pitchFamily="34" charset="0"/>
              </a:rPr>
              <a:t>As </a:t>
            </a:r>
            <a:r>
              <a:rPr lang="pt-PT" sz="1100" dirty="0" smtClean="0">
                <a:latin typeface="Arial Narrow" panose="020B0606020202030204" pitchFamily="34" charset="0"/>
              </a:rPr>
              <a:t>reservas </a:t>
            </a:r>
            <a:r>
              <a:rPr lang="pt-PT" sz="1100" dirty="0">
                <a:latin typeface="Arial Narrow" panose="020B0606020202030204" pitchFamily="34" charset="0"/>
              </a:rPr>
              <a:t>poderão ser </a:t>
            </a:r>
            <a:r>
              <a:rPr lang="pt-PT" sz="1100" dirty="0" smtClean="0">
                <a:latin typeface="Arial Narrow" panose="020B0606020202030204" pitchFamily="34" charset="0"/>
              </a:rPr>
              <a:t>feitas,  igualmente, online no </a:t>
            </a:r>
            <a:r>
              <a:rPr lang="pt-PT" sz="1100" dirty="0">
                <a:latin typeface="Arial Narrow" panose="020B0606020202030204" pitchFamily="34" charset="0"/>
              </a:rPr>
              <a:t>website: </a:t>
            </a:r>
            <a:r>
              <a:rPr lang="pt-PT" sz="1100" dirty="0" smtClean="0">
                <a:latin typeface="Arial Narrow" panose="020B0606020202030204" pitchFamily="34" charset="0"/>
              </a:rPr>
              <a:t>https://www.atlanticbusinessforum.com/.</a:t>
            </a:r>
            <a:endParaRPr lang="pt-PT" sz="1100" dirty="0">
              <a:latin typeface="Arial Narrow" panose="020B0606020202030204" pitchFamily="34" charset="0"/>
            </a:endParaRPr>
          </a:p>
          <a:p>
            <a:pPr>
              <a:lnSpc>
                <a:spcPts val="1200"/>
              </a:lnSpc>
            </a:pPr>
            <a:endParaRPr lang="pt-PT" sz="1100" i="1" dirty="0">
              <a:latin typeface="Arial Narrow" panose="020B0606020202030204" pitchFamily="34" charset="0"/>
            </a:endParaRPr>
          </a:p>
          <a:p>
            <a:pPr>
              <a:lnSpc>
                <a:spcPts val="1200"/>
              </a:lnSpc>
            </a:pPr>
            <a:r>
              <a:rPr lang="pt-PT" sz="1100" b="1" dirty="0" smtClean="0">
                <a:latin typeface="Arial Narrow" panose="020B0606020202030204" pitchFamily="34" charset="0"/>
              </a:rPr>
              <a:t>5.10.4 </a:t>
            </a:r>
            <a:r>
              <a:rPr lang="pt-PT" sz="1100" dirty="0">
                <a:latin typeface="Arial Narrow" panose="020B0606020202030204" pitchFamily="34" charset="0"/>
              </a:rPr>
              <a:t>As condições de </a:t>
            </a:r>
            <a:r>
              <a:rPr lang="pt-PT" sz="1100" dirty="0" smtClean="0">
                <a:latin typeface="Arial Narrow" panose="020B0606020202030204" pitchFamily="34" charset="0"/>
              </a:rPr>
              <a:t>reservas </a:t>
            </a:r>
            <a:r>
              <a:rPr lang="pt-PT" sz="1100" dirty="0">
                <a:latin typeface="Arial Narrow" panose="020B0606020202030204" pitchFamily="34" charset="0"/>
              </a:rPr>
              <a:t>encontram-se especificadas no referido website.</a:t>
            </a:r>
          </a:p>
          <a:p>
            <a:pPr algn="just">
              <a:lnSpc>
                <a:spcPts val="1200"/>
              </a:lnSpc>
            </a:pPr>
            <a:endParaRPr lang="pt-PT" altLang="pt-PT" sz="1100" dirty="0" smtClean="0">
              <a:latin typeface="Arial Narrow" pitchFamily="34" charset="0"/>
            </a:endParaRPr>
          </a:p>
          <a:p>
            <a:pPr algn="just">
              <a:lnSpc>
                <a:spcPts val="1200"/>
              </a:lnSpc>
            </a:pPr>
            <a:r>
              <a:rPr lang="pt-PT" altLang="pt-PT" sz="1100" b="1" dirty="0" smtClean="0">
                <a:latin typeface="Arial Narrow" pitchFamily="34" charset="0"/>
              </a:rPr>
              <a:t>5.11 Viagens aéreas</a:t>
            </a:r>
            <a:endParaRPr lang="pt-PT" altLang="pt-PT" sz="1100" b="1" dirty="0">
              <a:latin typeface="Arial Narrow" pitchFamily="34" charset="0"/>
            </a:endParaRPr>
          </a:p>
          <a:p>
            <a:pPr algn="just">
              <a:lnSpc>
                <a:spcPts val="1200"/>
              </a:lnSpc>
            </a:pPr>
            <a:r>
              <a:rPr lang="pt-PT" altLang="pt-PT" sz="1100" dirty="0">
                <a:latin typeface="Arial Narrow" pitchFamily="34" charset="0"/>
              </a:rPr>
              <a:t>São disponibilizados </a:t>
            </a:r>
            <a:r>
              <a:rPr lang="pt-PT" altLang="pt-PT" sz="1100" dirty="0" smtClean="0">
                <a:latin typeface="Arial Narrow" pitchFamily="34" charset="0"/>
              </a:rPr>
              <a:t>apoios nas reservas de viagens aéreas, </a:t>
            </a:r>
            <a:r>
              <a:rPr lang="pt-PT" altLang="pt-PT" sz="1100" dirty="0">
                <a:latin typeface="Arial Narrow" pitchFamily="34" charset="0"/>
              </a:rPr>
              <a:t>em </a:t>
            </a:r>
            <a:r>
              <a:rPr lang="pt-PT" altLang="pt-PT" sz="1100" dirty="0" smtClean="0">
                <a:latin typeface="Arial Narrow" pitchFamily="34" charset="0"/>
              </a:rPr>
              <a:t>companhiais aéreas,  </a:t>
            </a:r>
            <a:r>
              <a:rPr lang="pt-PT" altLang="pt-PT" sz="1100" dirty="0">
                <a:latin typeface="Arial Narrow" pitchFamily="34" charset="0"/>
              </a:rPr>
              <a:t>para os participantes que assim o desejar.</a:t>
            </a:r>
          </a:p>
          <a:p>
            <a:pPr algn="just">
              <a:lnSpc>
                <a:spcPts val="1200"/>
              </a:lnSpc>
            </a:pPr>
            <a:endParaRPr lang="pt-PT" altLang="pt-PT" sz="1100" dirty="0">
              <a:latin typeface="Arial Narrow" pitchFamily="34" charset="0"/>
            </a:endParaRPr>
          </a:p>
          <a:p>
            <a:pPr>
              <a:lnSpc>
                <a:spcPts val="1200"/>
              </a:lnSpc>
            </a:pPr>
            <a:r>
              <a:rPr lang="pt-PT" sz="1100" b="1" dirty="0" smtClean="0">
                <a:latin typeface="Arial Narrow" panose="020B0606020202030204" pitchFamily="34" charset="0"/>
              </a:rPr>
              <a:t>5.11.1</a:t>
            </a:r>
            <a:r>
              <a:rPr lang="pt-PT" sz="1100" dirty="0" smtClean="0">
                <a:latin typeface="Arial Narrow" panose="020B0606020202030204" pitchFamily="34" charset="0"/>
              </a:rPr>
              <a:t> </a:t>
            </a:r>
            <a:r>
              <a:rPr lang="pt-PT" sz="1100" dirty="0">
                <a:latin typeface="Arial Narrow" panose="020B0606020202030204" pitchFamily="34" charset="0"/>
              </a:rPr>
              <a:t>Um formulário de reserva está disponível. Deve ser preenchido pelos participantes interessados. </a:t>
            </a:r>
          </a:p>
          <a:p>
            <a:pPr>
              <a:lnSpc>
                <a:spcPts val="1200"/>
              </a:lnSpc>
            </a:pPr>
            <a:endParaRPr lang="pt-PT" sz="1100" dirty="0">
              <a:latin typeface="Arial Narrow" panose="020B0606020202030204" pitchFamily="34" charset="0"/>
            </a:endParaRPr>
          </a:p>
          <a:p>
            <a:pPr>
              <a:lnSpc>
                <a:spcPts val="1200"/>
              </a:lnSpc>
            </a:pPr>
            <a:r>
              <a:rPr lang="pt-PT" sz="1100" b="1" dirty="0" smtClean="0">
                <a:latin typeface="Arial Narrow" panose="020B0606020202030204" pitchFamily="34" charset="0"/>
              </a:rPr>
              <a:t>5.11.2</a:t>
            </a:r>
            <a:r>
              <a:rPr lang="pt-PT" sz="1100" dirty="0" smtClean="0">
                <a:latin typeface="Arial Narrow" panose="020B0606020202030204" pitchFamily="34" charset="0"/>
              </a:rPr>
              <a:t> </a:t>
            </a:r>
            <a:r>
              <a:rPr lang="pt-PT" sz="1100" dirty="0">
                <a:latin typeface="Arial Narrow" panose="020B0606020202030204" pitchFamily="34" charset="0"/>
              </a:rPr>
              <a:t>Os formulários de reserva podem ser descarregado da wesite seguinte: </a:t>
            </a:r>
            <a:r>
              <a:rPr lang="pt-PT" sz="1100" dirty="0" smtClean="0">
                <a:latin typeface="Arial Narrow" panose="020B0606020202030204" pitchFamily="34" charset="0"/>
              </a:rPr>
              <a:t>https://www.atlanticbusinessforum.com/.</a:t>
            </a:r>
            <a:endParaRPr lang="pt-PT" sz="1100" dirty="0">
              <a:latin typeface="Arial Narrow" panose="020B0606020202030204" pitchFamily="34" charset="0"/>
            </a:endParaRPr>
          </a:p>
          <a:p>
            <a:pPr>
              <a:lnSpc>
                <a:spcPts val="1200"/>
              </a:lnSpc>
            </a:pPr>
            <a:endParaRPr lang="pt-PT" sz="1100" i="1" dirty="0">
              <a:latin typeface="Arial Narrow" panose="020B0606020202030204" pitchFamily="34" charset="0"/>
            </a:endParaRPr>
          </a:p>
          <a:p>
            <a:pPr>
              <a:lnSpc>
                <a:spcPts val="1200"/>
              </a:lnSpc>
            </a:pPr>
            <a:r>
              <a:rPr lang="pt-PT" sz="1100" b="1" dirty="0" smtClean="0">
                <a:latin typeface="Arial Narrow" panose="020B0606020202030204" pitchFamily="34" charset="0"/>
              </a:rPr>
              <a:t>5.11.3</a:t>
            </a:r>
            <a:r>
              <a:rPr lang="pt-PT" sz="1100" dirty="0" smtClean="0">
                <a:latin typeface="Arial Narrow" panose="020B0606020202030204" pitchFamily="34" charset="0"/>
              </a:rPr>
              <a:t> </a:t>
            </a:r>
            <a:r>
              <a:rPr lang="pt-PT" sz="1100" i="1" dirty="0">
                <a:latin typeface="Arial Narrow" panose="020B0606020202030204" pitchFamily="34" charset="0"/>
              </a:rPr>
              <a:t>As reservas poderão ser feitas,  igualmente, online no website: </a:t>
            </a:r>
            <a:r>
              <a:rPr lang="pt-PT" sz="1100" dirty="0" smtClean="0">
                <a:latin typeface="Arial Narrow" panose="020B0606020202030204" pitchFamily="34" charset="0"/>
              </a:rPr>
              <a:t>https://www.atlanticbusinessforum.com/.</a:t>
            </a:r>
            <a:endParaRPr lang="pt-PT" sz="1100" dirty="0">
              <a:latin typeface="Arial Narrow" panose="020B0606020202030204" pitchFamily="34" charset="0"/>
            </a:endParaRPr>
          </a:p>
          <a:p>
            <a:pPr>
              <a:lnSpc>
                <a:spcPts val="1200"/>
              </a:lnSpc>
            </a:pPr>
            <a:endParaRPr lang="pt-PT" sz="1100" i="1" dirty="0">
              <a:latin typeface="Arial Narrow" panose="020B0606020202030204" pitchFamily="34" charset="0"/>
            </a:endParaRPr>
          </a:p>
          <a:p>
            <a:pPr>
              <a:lnSpc>
                <a:spcPts val="1200"/>
              </a:lnSpc>
            </a:pPr>
            <a:r>
              <a:rPr lang="pt-PT" sz="1100" b="1" dirty="0" smtClean="0">
                <a:latin typeface="Arial Narrow" panose="020B0606020202030204" pitchFamily="34" charset="0"/>
              </a:rPr>
              <a:t>5.11.4</a:t>
            </a:r>
            <a:r>
              <a:rPr lang="pt-PT" sz="1100" dirty="0" smtClean="0">
                <a:latin typeface="Arial Narrow" panose="020B0606020202030204" pitchFamily="34" charset="0"/>
              </a:rPr>
              <a:t> </a:t>
            </a:r>
            <a:r>
              <a:rPr lang="pt-PT" sz="1100" i="1" dirty="0">
                <a:latin typeface="Arial Narrow" panose="020B0606020202030204" pitchFamily="34" charset="0"/>
              </a:rPr>
              <a:t>As condições de reservas encontram-se especificadas no referido website.</a:t>
            </a:r>
          </a:p>
          <a:p>
            <a:pPr algn="just">
              <a:lnSpc>
                <a:spcPts val="1200"/>
              </a:lnSpc>
            </a:pPr>
            <a:endParaRPr lang="pt-PT" altLang="pt-PT" sz="1100" dirty="0">
              <a:latin typeface="Arial Narrow" pitchFamily="34" charset="0"/>
            </a:endParaRPr>
          </a:p>
          <a:p>
            <a:pPr algn="just">
              <a:lnSpc>
                <a:spcPts val="1200"/>
              </a:lnSpc>
            </a:pPr>
            <a:r>
              <a:rPr lang="pt-PT" altLang="pt-PT" sz="1100" b="1" dirty="0" smtClean="0">
                <a:latin typeface="Arial Narrow" pitchFamily="34" charset="0"/>
              </a:rPr>
              <a:t>5.12 </a:t>
            </a:r>
            <a:r>
              <a:rPr lang="pt-PT" altLang="pt-PT" sz="1100" b="1" dirty="0">
                <a:latin typeface="Arial Narrow" pitchFamily="34" charset="0"/>
              </a:rPr>
              <a:t>Serviços de </a:t>
            </a:r>
            <a:r>
              <a:rPr lang="pt-PT" altLang="pt-PT" sz="1100" b="1" dirty="0" smtClean="0">
                <a:latin typeface="Arial Narrow" pitchFamily="34" charset="0"/>
              </a:rPr>
              <a:t>restauração</a:t>
            </a:r>
          </a:p>
          <a:p>
            <a:pPr algn="just">
              <a:lnSpc>
                <a:spcPts val="1200"/>
              </a:lnSpc>
            </a:pPr>
            <a:r>
              <a:rPr lang="pt-PT" altLang="pt-PT" sz="1100" b="1" dirty="0" smtClean="0">
                <a:latin typeface="Arial Narrow" pitchFamily="34" charset="0"/>
              </a:rPr>
              <a:t>5.12.1 </a:t>
            </a:r>
            <a:r>
              <a:rPr lang="pt-PT" sz="1100" dirty="0" smtClean="0">
                <a:latin typeface="Arial Narrow" panose="020B0606020202030204" pitchFamily="34" charset="0"/>
              </a:rPr>
              <a:t>Durante o funcionamento das actividades do evento os participantes têm assegurados serviços </a:t>
            </a:r>
            <a:r>
              <a:rPr lang="pt-PT" sz="1100" dirty="0">
                <a:latin typeface="Arial Narrow" panose="020B0606020202030204" pitchFamily="34" charset="0"/>
              </a:rPr>
              <a:t>de </a:t>
            </a:r>
            <a:r>
              <a:rPr lang="pt-PT" sz="1100" dirty="0" smtClean="0">
                <a:latin typeface="Arial Narrow" panose="020B0606020202030204" pitchFamily="34" charset="0"/>
              </a:rPr>
              <a:t>água e de Coffee Break.</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pic>
        <p:nvPicPr>
          <p:cNvPr id="1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20" name="TextBox 19"/>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1"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25</a:t>
            </a:fld>
            <a:endParaRPr lang="fr-FR" altLang="pt-PT" sz="800" b="1" i="1" u="sng" dirty="0" smtClean="0">
              <a:solidFill>
                <a:srgbClr val="00B4B2"/>
              </a:solidFill>
            </a:endParaRP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Tree>
    <p:extLst>
      <p:ext uri="{BB962C8B-B14F-4D97-AF65-F5344CB8AC3E}">
        <p14:creationId xmlns:p14="http://schemas.microsoft.com/office/powerpoint/2010/main" val="144628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255" y="1072068"/>
            <a:ext cx="5760641" cy="7512313"/>
          </a:xfrm>
          <a:prstGeom prst="rect">
            <a:avLst/>
          </a:prstGeom>
        </p:spPr>
        <p:txBody>
          <a:bodyPr wrap="square">
            <a:spAutoFit/>
          </a:bodyPr>
          <a:lstStyle/>
          <a:p>
            <a:r>
              <a:rPr lang="pt-PT" sz="1100" dirty="0">
                <a:solidFill>
                  <a:schemeClr val="accent5">
                    <a:lumMod val="60000"/>
                    <a:lumOff val="40000"/>
                  </a:schemeClr>
                </a:solidFill>
                <a:latin typeface="Arial Narrow" panose="020B0606020202030204" pitchFamily="34" charset="0"/>
              </a:rPr>
              <a:t>TERMOS DE REFERÊNCIA DO FÓRUM EMPRESARIAL</a:t>
            </a:r>
          </a:p>
          <a:p>
            <a:r>
              <a:rPr lang="pt-PT" sz="1100" i="1" dirty="0">
                <a:solidFill>
                  <a:schemeClr val="accent5">
                    <a:lumMod val="60000"/>
                    <a:lumOff val="40000"/>
                  </a:schemeClr>
                </a:solidFill>
                <a:latin typeface="Arial Narrow" panose="020B0606020202030204" pitchFamily="34" charset="0"/>
              </a:rPr>
              <a:t>5. INFORMAÇÕES </a:t>
            </a:r>
            <a:r>
              <a:rPr lang="pt-PT" sz="1100" i="1" dirty="0" smtClean="0">
                <a:solidFill>
                  <a:schemeClr val="accent5">
                    <a:lumMod val="60000"/>
                    <a:lumOff val="40000"/>
                  </a:schemeClr>
                </a:solidFill>
                <a:latin typeface="Arial Narrow" panose="020B0606020202030204" pitchFamily="34" charset="0"/>
              </a:rPr>
              <a:t>ADICIONAIS</a:t>
            </a:r>
          </a:p>
          <a:p>
            <a:endParaRPr lang="pt-PT" altLang="pt-PT" sz="1100" b="1" dirty="0" smtClean="0">
              <a:latin typeface="Arial Narrow" pitchFamily="34" charset="0"/>
            </a:endParaRPr>
          </a:p>
          <a:p>
            <a:pPr algn="just">
              <a:lnSpc>
                <a:spcPts val="1100"/>
              </a:lnSpc>
            </a:pPr>
            <a:r>
              <a:rPr lang="pt-PT" altLang="pt-PT" sz="1100" b="1" dirty="0">
                <a:latin typeface="Arial Narrow" pitchFamily="34" charset="0"/>
              </a:rPr>
              <a:t>5.12.2</a:t>
            </a:r>
            <a:r>
              <a:rPr lang="pt-PT" altLang="pt-PT" sz="1100" dirty="0">
                <a:latin typeface="Arial Narrow" pitchFamily="34" charset="0"/>
              </a:rPr>
              <a:t> </a:t>
            </a:r>
            <a:r>
              <a:rPr lang="pt-PT" sz="1100" dirty="0">
                <a:latin typeface="Arial Narrow" panose="020B0606020202030204" pitchFamily="34" charset="0"/>
              </a:rPr>
              <a:t>Para as refeições do meio dia, almoços,  durante os dias do funcionamento do evento estarão disponíveis transportes nos percursos local do evento  / Local de restauração / local do evento.</a:t>
            </a:r>
            <a:endParaRPr lang="pt-PT" altLang="pt-PT" sz="1100" dirty="0">
              <a:latin typeface="Arial Narrow" pitchFamily="34" charset="0"/>
            </a:endParaRPr>
          </a:p>
          <a:p>
            <a:pPr algn="just">
              <a:lnSpc>
                <a:spcPts val="1100"/>
              </a:lnSpc>
            </a:pPr>
            <a:endParaRPr lang="pt-PT" altLang="pt-PT" sz="1100" b="1" dirty="0" smtClean="0">
              <a:latin typeface="Arial Narrow" pitchFamily="34" charset="0"/>
            </a:endParaRPr>
          </a:p>
          <a:p>
            <a:pPr algn="just">
              <a:lnSpc>
                <a:spcPts val="1100"/>
              </a:lnSpc>
            </a:pPr>
            <a:r>
              <a:rPr lang="pt-PT" altLang="pt-PT" sz="1100" b="1" dirty="0" smtClean="0">
                <a:latin typeface="Arial Narrow" pitchFamily="34" charset="0"/>
              </a:rPr>
              <a:t>5.13 </a:t>
            </a:r>
            <a:r>
              <a:rPr lang="pt-PT" altLang="pt-PT" sz="1100" b="1" dirty="0">
                <a:latin typeface="Arial Narrow" pitchFamily="34" charset="0"/>
              </a:rPr>
              <a:t>Moedas e câmbios</a:t>
            </a:r>
          </a:p>
          <a:p>
            <a:pPr algn="just">
              <a:lnSpc>
                <a:spcPts val="1100"/>
              </a:lnSpc>
            </a:pPr>
            <a:r>
              <a:rPr lang="pt-PT" altLang="pt-PT" sz="1100" dirty="0">
                <a:latin typeface="Arial Narrow" pitchFamily="34" charset="0"/>
              </a:rPr>
              <a:t>A moeda de uso corrente em Cabo Verde é o escudo caboverdiano. </a:t>
            </a:r>
            <a:r>
              <a:rPr lang="pt-PT" altLang="pt-PT" sz="1100" dirty="0" smtClean="0">
                <a:latin typeface="Arial Narrow" pitchFamily="34" charset="0"/>
              </a:rPr>
              <a:t>Todas as divisas internaconais são aceites. O </a:t>
            </a:r>
            <a:r>
              <a:rPr lang="pt-PT" altLang="pt-PT" sz="1100" dirty="0">
                <a:latin typeface="Arial Narrow" pitchFamily="34" charset="0"/>
              </a:rPr>
              <a:t>Euro </a:t>
            </a:r>
            <a:r>
              <a:rPr lang="pt-PT" altLang="pt-PT" sz="1100" dirty="0" smtClean="0">
                <a:latin typeface="Arial Narrow" pitchFamily="34" charset="0"/>
              </a:rPr>
              <a:t>é </a:t>
            </a:r>
            <a:r>
              <a:rPr lang="pt-PT" altLang="pt-PT" sz="1100" dirty="0">
                <a:latin typeface="Arial Narrow" pitchFamily="34" charset="0"/>
              </a:rPr>
              <a:t>aceite nas </a:t>
            </a:r>
            <a:r>
              <a:rPr lang="pt-PT" altLang="pt-PT" sz="1100" dirty="0" smtClean="0">
                <a:latin typeface="Arial Narrow" pitchFamily="34" charset="0"/>
              </a:rPr>
              <a:t>transações </a:t>
            </a:r>
            <a:r>
              <a:rPr lang="pt-PT" altLang="pt-PT" sz="1100" dirty="0">
                <a:latin typeface="Arial Narrow" pitchFamily="34" charset="0"/>
              </a:rPr>
              <a:t>correntes em Cabo Verde e tem a paridade fixa com o escudo  (1 € = 110,265 Escudos). Para todo e qualquer informação adiconal sobre moedas e câmbios deverá ser consultado o website oficial do Banco Central de Cabo </a:t>
            </a:r>
            <a:r>
              <a:rPr lang="pt-PT" altLang="pt-PT" sz="1100" dirty="0" smtClean="0">
                <a:latin typeface="Arial Narrow" pitchFamily="34" charset="0"/>
              </a:rPr>
              <a:t>Verde</a:t>
            </a:r>
            <a:r>
              <a:rPr lang="pt-PT" altLang="pt-PT" sz="1100" dirty="0">
                <a:latin typeface="Arial Narrow" pitchFamily="34" charset="0"/>
              </a:rPr>
              <a:t>: https://www.bcv.cv/pt/Paginas/Homepage.aspx</a:t>
            </a:r>
            <a:r>
              <a:rPr lang="pt-PT" altLang="pt-PT" sz="1100" dirty="0" smtClean="0">
                <a:latin typeface="Arial Narrow" pitchFamily="34" charset="0"/>
              </a:rPr>
              <a:t>.</a:t>
            </a:r>
            <a:endParaRPr lang="pt-PT" altLang="pt-PT" sz="1100" b="1" dirty="0" smtClean="0">
              <a:latin typeface="Arial Narrow" pitchFamily="34" charset="0"/>
            </a:endParaRPr>
          </a:p>
          <a:p>
            <a:pPr algn="just">
              <a:lnSpc>
                <a:spcPts val="1100"/>
              </a:lnSpc>
            </a:pPr>
            <a:endParaRPr lang="pt-PT" altLang="pt-PT" sz="1100" b="1" dirty="0">
              <a:latin typeface="Arial Narrow" pitchFamily="34" charset="0"/>
            </a:endParaRPr>
          </a:p>
          <a:p>
            <a:pPr algn="just">
              <a:lnSpc>
                <a:spcPts val="1100"/>
              </a:lnSpc>
            </a:pPr>
            <a:r>
              <a:rPr lang="pt-PT" altLang="pt-PT" sz="1100" b="1" dirty="0" smtClean="0">
                <a:latin typeface="Arial Narrow" pitchFamily="34" charset="0"/>
              </a:rPr>
              <a:t>5.14 Serviços de internet</a:t>
            </a:r>
            <a:endParaRPr lang="pt-PT" altLang="pt-PT" sz="1100" b="1" dirty="0">
              <a:latin typeface="Arial Narrow" pitchFamily="34" charset="0"/>
            </a:endParaRPr>
          </a:p>
          <a:p>
            <a:pPr algn="just">
              <a:lnSpc>
                <a:spcPts val="1100"/>
              </a:lnSpc>
            </a:pPr>
            <a:r>
              <a:rPr lang="pt-PT" altLang="pt-PT" sz="1100" dirty="0" smtClean="0">
                <a:latin typeface="Arial Narrow" pitchFamily="34" charset="0"/>
              </a:rPr>
              <a:t>Serviços de internet estarão disponíveis nos locais de alojamento e do evento.</a:t>
            </a:r>
          </a:p>
          <a:p>
            <a:pPr algn="just">
              <a:lnSpc>
                <a:spcPts val="1100"/>
              </a:lnSpc>
            </a:pPr>
            <a:endParaRPr lang="pt-PT" altLang="pt-PT" sz="1100" dirty="0">
              <a:solidFill>
                <a:schemeClr val="accent5">
                  <a:lumMod val="60000"/>
                  <a:lumOff val="40000"/>
                </a:schemeClr>
              </a:solidFill>
              <a:latin typeface="Arial Narrow" pitchFamily="34" charset="0"/>
            </a:endParaRPr>
          </a:p>
          <a:p>
            <a:pPr algn="just">
              <a:lnSpc>
                <a:spcPts val="1100"/>
              </a:lnSpc>
            </a:pPr>
            <a:r>
              <a:rPr lang="pt-PT" altLang="pt-PT" sz="1100" b="1" dirty="0">
                <a:latin typeface="Arial Narrow" pitchFamily="34" charset="0"/>
              </a:rPr>
              <a:t>5.15 Encontros </a:t>
            </a:r>
            <a:r>
              <a:rPr lang="pt-PT" altLang="pt-PT" sz="1100" b="1" dirty="0" smtClean="0">
                <a:latin typeface="Arial Narrow" pitchFamily="34" charset="0"/>
              </a:rPr>
              <a:t>institucionais</a:t>
            </a:r>
          </a:p>
          <a:p>
            <a:pPr algn="just">
              <a:lnSpc>
                <a:spcPts val="1100"/>
              </a:lnSpc>
            </a:pPr>
            <a:r>
              <a:rPr lang="pt-PT" sz="1100" dirty="0">
                <a:latin typeface="Arial Narrow" panose="020B0606020202030204" pitchFamily="34" charset="0"/>
              </a:rPr>
              <a:t>Caso for pertinente, a </a:t>
            </a:r>
            <a:r>
              <a:rPr lang="pt-PT" sz="1100" dirty="0" smtClean="0">
                <a:latin typeface="Arial Narrow" panose="020B0606020202030204" pitchFamily="34" charset="0"/>
              </a:rPr>
              <a:t>Organização </a:t>
            </a:r>
            <a:r>
              <a:rPr lang="pt-PT" sz="1100" dirty="0">
                <a:latin typeface="Arial Narrow" panose="020B0606020202030204" pitchFamily="34" charset="0"/>
              </a:rPr>
              <a:t>se responsabilizará pela solicitação </a:t>
            </a:r>
            <a:r>
              <a:rPr lang="pt-PT" sz="1100" dirty="0" smtClean="0">
                <a:latin typeface="Arial Narrow" panose="020B0606020202030204" pitchFamily="34" charset="0"/>
              </a:rPr>
              <a:t>de agendamento de encontros / reuniões institucionais junto das entidades competentes, </a:t>
            </a:r>
            <a:r>
              <a:rPr lang="pt-PT" sz="1100" dirty="0">
                <a:latin typeface="Arial Narrow" panose="020B0606020202030204" pitchFamily="34" charset="0"/>
              </a:rPr>
              <a:t>exclusivamente para o país </a:t>
            </a:r>
            <a:r>
              <a:rPr lang="pt-PT" sz="1100" dirty="0" smtClean="0">
                <a:latin typeface="Arial Narrow" panose="020B0606020202030204" pitchFamily="34" charset="0"/>
              </a:rPr>
              <a:t>anfitrião.</a:t>
            </a:r>
          </a:p>
          <a:p>
            <a:pPr algn="just">
              <a:lnSpc>
                <a:spcPts val="1100"/>
              </a:lnSpc>
            </a:pPr>
            <a:endParaRPr lang="pt-PT" altLang="pt-PT" sz="1100" dirty="0" smtClean="0">
              <a:solidFill>
                <a:schemeClr val="accent5">
                  <a:lumMod val="60000"/>
                  <a:lumOff val="40000"/>
                </a:schemeClr>
              </a:solidFill>
              <a:latin typeface="Arial Narrow" pitchFamily="34" charset="0"/>
            </a:endParaRPr>
          </a:p>
          <a:p>
            <a:pPr algn="just">
              <a:lnSpc>
                <a:spcPts val="1100"/>
              </a:lnSpc>
            </a:pPr>
            <a:r>
              <a:rPr lang="pt-PT" altLang="pt-PT" sz="1100" b="1" dirty="0">
                <a:latin typeface="Arial Narrow" pitchFamily="34" charset="0"/>
              </a:rPr>
              <a:t>5.16 Divulgação de produtos e serviços de empresas </a:t>
            </a:r>
            <a:r>
              <a:rPr lang="pt-PT" altLang="pt-PT" sz="1100" b="1" dirty="0" smtClean="0">
                <a:latin typeface="Arial Narrow" pitchFamily="34" charset="0"/>
              </a:rPr>
              <a:t>participantes</a:t>
            </a:r>
          </a:p>
          <a:p>
            <a:pPr algn="just">
              <a:lnSpc>
                <a:spcPts val="1100"/>
              </a:lnSpc>
            </a:pPr>
            <a:r>
              <a:rPr lang="pt-PT" sz="1100" dirty="0">
                <a:latin typeface="Arial Narrow" panose="020B0606020202030204" pitchFamily="34" charset="0"/>
              </a:rPr>
              <a:t>Para efeitos de </a:t>
            </a:r>
            <a:r>
              <a:rPr lang="pt-PT" sz="1100" dirty="0" smtClean="0">
                <a:latin typeface="Arial Narrow" panose="020B0606020202030204" pitchFamily="34" charset="0"/>
              </a:rPr>
              <a:t>divulgação dos seus produtos e serviços as empresas participantes no evento têm à disposição uma plataforma web específica através da qual podem ser divulgados os respectivos produtos e serviços em todos os mercados cobertos pelos objectivos do evento.</a:t>
            </a:r>
          </a:p>
          <a:p>
            <a:pPr algn="just">
              <a:lnSpc>
                <a:spcPts val="1100"/>
              </a:lnSpc>
            </a:pPr>
            <a:endParaRPr lang="pt-PT" sz="1100" dirty="0" smtClean="0">
              <a:latin typeface="Arial Narrow" panose="020B0606020202030204" pitchFamily="34" charset="0"/>
            </a:endParaRPr>
          </a:p>
          <a:p>
            <a:pPr algn="just">
              <a:lnSpc>
                <a:spcPts val="1100"/>
              </a:lnSpc>
            </a:pPr>
            <a:r>
              <a:rPr lang="pt-PT" sz="1100" b="1" dirty="0" smtClean="0">
                <a:latin typeface="Arial Narrow" panose="020B0606020202030204" pitchFamily="34" charset="0"/>
              </a:rPr>
              <a:t>5.16.1 </a:t>
            </a:r>
            <a:r>
              <a:rPr lang="pt-PT" sz="1100" dirty="0" smtClean="0">
                <a:latin typeface="Arial Narrow" panose="020B0606020202030204" pitchFamily="34" charset="0"/>
              </a:rPr>
              <a:t>Para cada empresa participante no evento, além da colocação do respectivo logotipo, haverá lugar uma breve descrição das características dos produtos e serviços, em três idiomas: português; inglês e francês ;</a:t>
            </a:r>
          </a:p>
          <a:p>
            <a:pPr algn="just">
              <a:lnSpc>
                <a:spcPts val="1100"/>
              </a:lnSpc>
            </a:pPr>
            <a:endParaRPr lang="pt-PT" sz="1100" dirty="0" smtClean="0">
              <a:latin typeface="Arial Narrow" panose="020B0606020202030204" pitchFamily="34" charset="0"/>
            </a:endParaRPr>
          </a:p>
          <a:p>
            <a:pPr algn="just">
              <a:lnSpc>
                <a:spcPts val="1100"/>
              </a:lnSpc>
            </a:pPr>
            <a:r>
              <a:rPr lang="pt-PT" sz="1100" b="1" dirty="0" smtClean="0">
                <a:latin typeface="Arial Narrow" panose="020B0606020202030204" pitchFamily="34" charset="0"/>
              </a:rPr>
              <a:t>5.16.2</a:t>
            </a:r>
            <a:r>
              <a:rPr lang="pt-PT" sz="1100" dirty="0" smtClean="0">
                <a:latin typeface="Arial Narrow" panose="020B0606020202030204" pitchFamily="34" charset="0"/>
              </a:rPr>
              <a:t> As informações colocadas no referido website serão mantidas até 120 dias antes da data de realização da edição seguinte do evento, caso a empresa decidir não participar na edição seguinte;</a:t>
            </a:r>
          </a:p>
          <a:p>
            <a:pPr algn="just">
              <a:lnSpc>
                <a:spcPts val="1100"/>
              </a:lnSpc>
            </a:pPr>
            <a:endParaRPr lang="pt-PT" sz="1100" dirty="0">
              <a:latin typeface="Arial Narrow" panose="020B0606020202030204" pitchFamily="34" charset="0"/>
            </a:endParaRPr>
          </a:p>
          <a:p>
            <a:pPr algn="just">
              <a:lnSpc>
                <a:spcPts val="1100"/>
              </a:lnSpc>
            </a:pPr>
            <a:r>
              <a:rPr lang="pt-PT" sz="1100" b="1" dirty="0" smtClean="0">
                <a:latin typeface="Arial Narrow" panose="020B0606020202030204" pitchFamily="34" charset="0"/>
              </a:rPr>
              <a:t> 5.16.3 </a:t>
            </a:r>
            <a:r>
              <a:rPr lang="pt-PT" sz="1100" dirty="0" smtClean="0">
                <a:latin typeface="Arial Narrow" panose="020B0606020202030204" pitchFamily="34" charset="0"/>
              </a:rPr>
              <a:t>As empresas não participantes no evento e que pretendem divulgar os respectivos produtos e serviços na referida pltaforma web podem faze-lo mediante o pagamento de uma taxa mensal, trimestal, simestral ou anual; </a:t>
            </a:r>
            <a:endParaRPr lang="pt-PT" sz="1100" dirty="0">
              <a:latin typeface="Arial Narrow" panose="020B0606020202030204" pitchFamily="34" charset="0"/>
            </a:endParaRPr>
          </a:p>
          <a:p>
            <a:pPr algn="just">
              <a:lnSpc>
                <a:spcPts val="1100"/>
              </a:lnSpc>
            </a:pPr>
            <a:endParaRPr lang="pt-PT" sz="1100" dirty="0" smtClean="0">
              <a:latin typeface="Arial Narrow" panose="020B0606020202030204" pitchFamily="34" charset="0"/>
            </a:endParaRPr>
          </a:p>
          <a:p>
            <a:pPr algn="just">
              <a:lnSpc>
                <a:spcPts val="1100"/>
              </a:lnSpc>
            </a:pPr>
            <a:r>
              <a:rPr lang="pt-PT" sz="1100" b="1" dirty="0">
                <a:latin typeface="Arial Narrow" panose="020B0606020202030204" pitchFamily="34" charset="0"/>
              </a:rPr>
              <a:t> </a:t>
            </a:r>
            <a:r>
              <a:rPr lang="pt-PT" sz="1100" b="1" dirty="0" smtClean="0">
                <a:latin typeface="Arial Narrow" panose="020B0606020202030204" pitchFamily="34" charset="0"/>
              </a:rPr>
              <a:t>5.16.4 </a:t>
            </a:r>
            <a:r>
              <a:rPr lang="pt-PT" sz="1100" dirty="0" smtClean="0">
                <a:latin typeface="Arial Narrow" panose="020B0606020202030204" pitchFamily="34" charset="0"/>
              </a:rPr>
              <a:t>Uma equipa especializada fará a manutenção permanente das informações inseridas na plataforma web e as empresas poderão solicitar alterações / correcções / actualizações de </a:t>
            </a:r>
            <a:r>
              <a:rPr lang="pt-PT" sz="1100" dirty="0">
                <a:latin typeface="Arial Narrow" panose="020B0606020202030204" pitchFamily="34" charset="0"/>
              </a:rPr>
              <a:t>informações </a:t>
            </a:r>
            <a:r>
              <a:rPr lang="pt-PT" sz="1100" dirty="0" smtClean="0">
                <a:latin typeface="Arial Narrow" panose="020B0606020202030204" pitchFamily="34" charset="0"/>
              </a:rPr>
              <a:t>a todo o tempo sem custos;</a:t>
            </a:r>
          </a:p>
          <a:p>
            <a:pPr algn="just">
              <a:lnSpc>
                <a:spcPts val="1100"/>
              </a:lnSpc>
            </a:pPr>
            <a:endParaRPr lang="pt-PT" sz="1100" dirty="0" smtClean="0">
              <a:latin typeface="Arial Narrow" panose="020B0606020202030204" pitchFamily="34" charset="0"/>
            </a:endParaRPr>
          </a:p>
          <a:p>
            <a:pPr algn="just">
              <a:lnSpc>
                <a:spcPts val="1100"/>
              </a:lnSpc>
            </a:pPr>
            <a:r>
              <a:rPr lang="pt-PT" sz="1100" b="1" dirty="0">
                <a:latin typeface="Arial Narrow" panose="020B0606020202030204" pitchFamily="34" charset="0"/>
              </a:rPr>
              <a:t> 5.16.5 </a:t>
            </a:r>
            <a:r>
              <a:rPr lang="pt-PT" sz="1100" dirty="0">
                <a:latin typeface="Arial Narrow" panose="020B0606020202030204" pitchFamily="34" charset="0"/>
              </a:rPr>
              <a:t>As empresas participantes no evento poderão ainda durante o período de vigência das respectivas informações no espaço reservado na plataforma web fazer </a:t>
            </a:r>
            <a:r>
              <a:rPr lang="pt-PT" sz="1100" dirty="0" smtClean="0">
                <a:latin typeface="Arial Narrow" panose="020B0606020202030204" pitchFamily="34" charset="0"/>
              </a:rPr>
              <a:t>publicação trimestral de newsletters através da qual é divulgada informações relacionadas com os respectivos produtos e serviços em três idiomas: português; inglês e francês.  A equipa especializada acima referida fará divulgação períodica e selectiva junto de potenciais importadores e exportadores o referido newsletter;</a:t>
            </a:r>
            <a:endParaRPr lang="pt-PT" sz="1100" dirty="0">
              <a:latin typeface="Arial Narrow" panose="020B0606020202030204" pitchFamily="34" charset="0"/>
            </a:endParaRPr>
          </a:p>
          <a:p>
            <a:pPr algn="just">
              <a:lnSpc>
                <a:spcPts val="1100"/>
              </a:lnSpc>
            </a:pPr>
            <a:endParaRPr lang="pt-PT" sz="1100" dirty="0" smtClean="0">
              <a:latin typeface="Arial Narrow" panose="020B0606020202030204" pitchFamily="34" charset="0"/>
            </a:endParaRPr>
          </a:p>
          <a:p>
            <a:pPr algn="just">
              <a:lnSpc>
                <a:spcPts val="1100"/>
              </a:lnSpc>
            </a:pPr>
            <a:r>
              <a:rPr lang="pt-PT" sz="1100" b="1" dirty="0" smtClean="0">
                <a:latin typeface="Arial Narrow" panose="020B0606020202030204" pitchFamily="34" charset="0"/>
              </a:rPr>
              <a:t>5.16.6 </a:t>
            </a:r>
            <a:r>
              <a:rPr lang="pt-PT" sz="1100" dirty="0" smtClean="0">
                <a:latin typeface="Arial Narrow" panose="020B0606020202030204" pitchFamily="34" charset="0"/>
              </a:rPr>
              <a:t>Todo e qualquer pedido de informações sobre produtos ou serviços por parte de potenciais interessados </a:t>
            </a:r>
            <a:r>
              <a:rPr lang="pt-PT" sz="1100" dirty="0">
                <a:latin typeface="Arial Narrow" panose="020B0606020202030204" pitchFamily="34" charset="0"/>
              </a:rPr>
              <a:t>, incluindo eventuais encomendas, </a:t>
            </a:r>
            <a:r>
              <a:rPr lang="pt-PT" sz="1100" dirty="0" smtClean="0">
                <a:latin typeface="Arial Narrow" panose="020B0606020202030204" pitchFamily="34" charset="0"/>
              </a:rPr>
              <a:t>será prontamente comunicado à empresa visada.</a:t>
            </a:r>
            <a:endParaRPr lang="pt-PT" sz="1100" dirty="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pt-PT" altLang="pt-PT" sz="1100" b="1" dirty="0" smtClean="0">
                <a:latin typeface="Arial Narrow" pitchFamily="34" charset="0"/>
              </a:rPr>
              <a:t>5.17 </a:t>
            </a:r>
            <a:r>
              <a:rPr lang="pt-PT" altLang="pt-PT" sz="1100" b="1" dirty="0">
                <a:latin typeface="Arial Narrow" pitchFamily="34" charset="0"/>
              </a:rPr>
              <a:t>Documentação do </a:t>
            </a:r>
            <a:r>
              <a:rPr lang="pt-PT" altLang="pt-PT" sz="1100" b="1" dirty="0" smtClean="0">
                <a:latin typeface="Arial Narrow" pitchFamily="34" charset="0"/>
              </a:rPr>
              <a:t>evento</a:t>
            </a:r>
          </a:p>
          <a:p>
            <a:pPr algn="just">
              <a:lnSpc>
                <a:spcPts val="1100"/>
              </a:lnSpc>
            </a:pPr>
            <a:r>
              <a:rPr lang="pt-PT" altLang="pt-PT" sz="1100" dirty="0" smtClean="0">
                <a:latin typeface="Arial Narrow" pitchFamily="34" charset="0"/>
              </a:rPr>
              <a:t>Toda a documentação relacionada com o evento pode ser descarregada diretanente da plataforma do evento: </a:t>
            </a:r>
            <a:r>
              <a:rPr lang="pt-PT" sz="1100" dirty="0">
                <a:latin typeface="Arial Narrow" panose="020B0606020202030204" pitchFamily="34" charset="0"/>
              </a:rPr>
              <a:t>https://www.atlanticbusinessforum.com</a:t>
            </a:r>
            <a:r>
              <a:rPr lang="pt-PT" sz="1100" dirty="0" smtClean="0">
                <a:latin typeface="Arial Narrow" panose="020B0606020202030204" pitchFamily="34" charset="0"/>
              </a:rPr>
              <a:t>/</a:t>
            </a:r>
            <a:endParaRPr lang="pt-PT" altLang="pt-PT" sz="1100" dirty="0">
              <a:latin typeface="Arial Narrow" pitchFamily="34"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pic>
        <p:nvPicPr>
          <p:cNvPr id="1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5" name="TextBox 4"/>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6"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26</a:t>
            </a:fld>
            <a:endParaRPr lang="fr-FR" altLang="pt-PT" sz="800" b="1" i="1" u="sng" dirty="0" smtClean="0">
              <a:solidFill>
                <a:srgbClr val="00B4B2"/>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Tree>
    <p:extLst>
      <p:ext uri="{BB962C8B-B14F-4D97-AF65-F5344CB8AC3E}">
        <p14:creationId xmlns:p14="http://schemas.microsoft.com/office/powerpoint/2010/main" val="1419511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255" y="903847"/>
            <a:ext cx="5760641" cy="7509748"/>
          </a:xfrm>
          <a:prstGeom prst="rect">
            <a:avLst/>
          </a:prstGeom>
        </p:spPr>
        <p:txBody>
          <a:bodyPr wrap="square">
            <a:spAutoFit/>
          </a:bodyPr>
          <a:lstStyle/>
          <a:p>
            <a:r>
              <a:rPr lang="pt-PT" sz="1100" dirty="0">
                <a:solidFill>
                  <a:schemeClr val="accent5">
                    <a:lumMod val="60000"/>
                    <a:lumOff val="40000"/>
                  </a:schemeClr>
                </a:solidFill>
                <a:latin typeface="Arial Narrow" panose="020B0606020202030204" pitchFamily="34" charset="0"/>
              </a:rPr>
              <a:t>TERMOS DE REFERÊNCIA DO FÓRUM EMPRESARIAL</a:t>
            </a:r>
          </a:p>
          <a:p>
            <a:r>
              <a:rPr lang="pt-PT" sz="1100" i="1" dirty="0">
                <a:solidFill>
                  <a:schemeClr val="accent5">
                    <a:lumMod val="60000"/>
                    <a:lumOff val="40000"/>
                  </a:schemeClr>
                </a:solidFill>
                <a:latin typeface="Arial Narrow" panose="020B0606020202030204" pitchFamily="34" charset="0"/>
              </a:rPr>
              <a:t>5. INFORMAÇÕES </a:t>
            </a:r>
            <a:r>
              <a:rPr lang="pt-PT" sz="1100" i="1" dirty="0" smtClean="0">
                <a:solidFill>
                  <a:schemeClr val="accent5">
                    <a:lumMod val="60000"/>
                    <a:lumOff val="40000"/>
                  </a:schemeClr>
                </a:solidFill>
                <a:latin typeface="Arial Narrow" panose="020B0606020202030204" pitchFamily="34" charset="0"/>
              </a:rPr>
              <a:t>ADICIONAIS</a:t>
            </a:r>
            <a:endParaRPr lang="pt-PT" altLang="pt-PT" sz="1100" b="1" dirty="0" smtClean="0">
              <a:latin typeface="Arial Narrow" pitchFamily="34" charset="0"/>
            </a:endParaRPr>
          </a:p>
          <a:p>
            <a:pPr>
              <a:lnSpc>
                <a:spcPts val="1200"/>
              </a:lnSpc>
            </a:pPr>
            <a:r>
              <a:rPr lang="pt-PT" altLang="pt-PT" sz="1100" b="1" dirty="0" smtClean="0">
                <a:latin typeface="Arial Narrow" pitchFamily="34" charset="0"/>
              </a:rPr>
              <a:t>5.18 </a:t>
            </a:r>
            <a:r>
              <a:rPr lang="pt-PT" altLang="pt-PT" sz="1100" b="1" dirty="0">
                <a:latin typeface="Arial Narrow" pitchFamily="34" charset="0"/>
              </a:rPr>
              <a:t>Eventos Sociais</a:t>
            </a:r>
          </a:p>
          <a:p>
            <a:pPr algn="just">
              <a:lnSpc>
                <a:spcPts val="1200"/>
              </a:lnSpc>
            </a:pPr>
            <a:r>
              <a:rPr lang="pt-PT" sz="1100" dirty="0">
                <a:latin typeface="Arial Narrow" pitchFamily="34" charset="0"/>
                <a:cs typeface="Times New Roman" panose="02020603050405020304" pitchFamily="18" charset="0"/>
              </a:rPr>
              <a:t>Faz parte integrante do evento um programa social onde os convidados, em geral, e os participantes, em particular, poderão desfrutar de uma agradável estadia em Cabo Verde antes, durante e após os três dias do evento.</a:t>
            </a:r>
          </a:p>
          <a:p>
            <a:pPr algn="just">
              <a:lnSpc>
                <a:spcPts val="1200"/>
              </a:lnSpc>
            </a:pPr>
            <a:endParaRPr lang="pt-PT" altLang="pt-PT" sz="1100" dirty="0">
              <a:solidFill>
                <a:schemeClr val="accent5">
                  <a:lumMod val="60000"/>
                  <a:lumOff val="40000"/>
                </a:schemeClr>
              </a:solidFill>
              <a:latin typeface="Arial Narrow" pitchFamily="34" charset="0"/>
              <a:cs typeface="Times New Roman" panose="02020603050405020304" pitchFamily="18" charset="0"/>
            </a:endParaRPr>
          </a:p>
          <a:p>
            <a:pPr algn="just">
              <a:lnSpc>
                <a:spcPts val="1200"/>
              </a:lnSpc>
            </a:pPr>
            <a:r>
              <a:rPr lang="pt-PT" sz="1100" dirty="0">
                <a:latin typeface="Arial Narrow" pitchFamily="34" charset="0"/>
                <a:cs typeface="Times New Roman" panose="02020603050405020304" pitchFamily="18" charset="0"/>
              </a:rPr>
              <a:t>À noite são reservados dois períodos de programas sociais. No primeiro dia do evento, 17 de </a:t>
            </a:r>
            <a:r>
              <a:rPr lang="pt-PT" sz="1100" dirty="0" smtClean="0">
                <a:latin typeface="Arial Narrow" pitchFamily="34" charset="0"/>
                <a:cs typeface="Times New Roman" panose="02020603050405020304" pitchFamily="18" charset="0"/>
              </a:rPr>
              <a:t>Março</a:t>
            </a:r>
            <a:r>
              <a:rPr lang="pt-PT" sz="1100" dirty="0">
                <a:latin typeface="Arial Narrow" pitchFamily="34" charset="0"/>
                <a:cs typeface="Times New Roman" panose="02020603050405020304" pitchFamily="18" charset="0"/>
              </a:rPr>
              <a:t>, é organizada uma recepção de boas vindas às delegações participantes no evento e no dia 18 de </a:t>
            </a:r>
            <a:r>
              <a:rPr lang="pt-PT" sz="1100" dirty="0" smtClean="0">
                <a:latin typeface="Arial Narrow" pitchFamily="34" charset="0"/>
                <a:cs typeface="Times New Roman" panose="02020603050405020304" pitchFamily="18" charset="0"/>
              </a:rPr>
              <a:t>Março </a:t>
            </a:r>
            <a:r>
              <a:rPr lang="pt-PT" sz="1100" dirty="0">
                <a:latin typeface="Arial Narrow" pitchFamily="34" charset="0"/>
                <a:cs typeface="Times New Roman" panose="02020603050405020304" pitchFamily="18" charset="0"/>
              </a:rPr>
              <a:t>terá lugar um jantar de Gala. </a:t>
            </a:r>
            <a:endParaRPr lang="pt-PT" altLang="pt-PT" sz="1100" b="1" dirty="0" smtClean="0">
              <a:latin typeface="Arial Narrow" pitchFamily="34" charset="0"/>
            </a:endParaRPr>
          </a:p>
          <a:p>
            <a:pPr>
              <a:lnSpc>
                <a:spcPts val="1200"/>
              </a:lnSpc>
            </a:pPr>
            <a:endParaRPr lang="pt-PT" altLang="pt-PT" sz="1100" b="1" dirty="0">
              <a:latin typeface="Arial Narrow" pitchFamily="34" charset="0"/>
            </a:endParaRPr>
          </a:p>
          <a:p>
            <a:pPr>
              <a:lnSpc>
                <a:spcPts val="1200"/>
              </a:lnSpc>
            </a:pPr>
            <a:r>
              <a:rPr lang="pt-PT" altLang="pt-PT" sz="1100" b="1" dirty="0" smtClean="0">
                <a:latin typeface="Arial Narrow" pitchFamily="34" charset="0"/>
              </a:rPr>
              <a:t>5.19 Hospedeiras</a:t>
            </a:r>
            <a:endParaRPr lang="pt-PT" altLang="pt-PT" sz="1100" b="1" dirty="0">
              <a:latin typeface="Arial Narrow" pitchFamily="34" charset="0"/>
            </a:endParaRPr>
          </a:p>
          <a:p>
            <a:pPr algn="just">
              <a:lnSpc>
                <a:spcPts val="1200"/>
              </a:lnSpc>
            </a:pPr>
            <a:r>
              <a:rPr lang="pt-PT" sz="1100" dirty="0" smtClean="0">
                <a:latin typeface="Arial Narrow" panose="020B0606020202030204" pitchFamily="34" charset="0"/>
              </a:rPr>
              <a:t>Um atendimento profissional e qualificado é </a:t>
            </a:r>
            <a:r>
              <a:rPr lang="pt-PT" sz="1100" dirty="0">
                <a:latin typeface="Arial Narrow" panose="020B0606020202030204" pitchFamily="34" charset="0"/>
              </a:rPr>
              <a:t>uma </a:t>
            </a:r>
            <a:r>
              <a:rPr lang="pt-PT" sz="1100" dirty="0" smtClean="0">
                <a:latin typeface="Arial Narrow" panose="020B0606020202030204" pitchFamily="34" charset="0"/>
              </a:rPr>
              <a:t>exigência e uma mais-valia </a:t>
            </a:r>
            <a:r>
              <a:rPr lang="pt-PT" sz="1100" dirty="0">
                <a:latin typeface="Arial Narrow" panose="020B0606020202030204" pitchFamily="34" charset="0"/>
              </a:rPr>
              <a:t>nos eventos inter-</a:t>
            </a:r>
            <a:br>
              <a:rPr lang="pt-PT" sz="1100" dirty="0">
                <a:latin typeface="Arial Narrow" panose="020B0606020202030204" pitchFamily="34" charset="0"/>
              </a:rPr>
            </a:br>
            <a:r>
              <a:rPr lang="pt-PT" sz="1100" dirty="0" smtClean="0">
                <a:latin typeface="Arial Narrow" panose="020B0606020202030204" pitchFamily="34" charset="0"/>
              </a:rPr>
              <a:t>nacionais. Desde a chegada no aeroporto em Cabo Verde e nos locais onde decorrerão o evento, os participantes terão permanentemente acessíveis e disponível equipas de profissionais qualificadas </a:t>
            </a:r>
            <a:r>
              <a:rPr lang="pt-PT" sz="1100" dirty="0">
                <a:latin typeface="Arial Narrow" panose="020B0606020202030204" pitchFamily="34" charset="0"/>
              </a:rPr>
              <a:t>e com elevada </a:t>
            </a:r>
            <a:r>
              <a:rPr lang="pt-PT" sz="1100" dirty="0" smtClean="0">
                <a:latin typeface="Arial Narrow" panose="020B0606020202030204" pitchFamily="34" charset="0"/>
              </a:rPr>
              <a:t>experiência, preparada para comunicação em três ideomas: português, inglês e francês, para os assistir e apoiar na respectiva participação no evento.</a:t>
            </a:r>
          </a:p>
          <a:p>
            <a:pPr algn="just">
              <a:lnSpc>
                <a:spcPts val="1200"/>
              </a:lnSpc>
            </a:pPr>
            <a:endParaRPr lang="pt-PT" sz="1100" dirty="0" smtClean="0">
              <a:latin typeface="Arial Narrow" pitchFamily="34" charset="0"/>
              <a:cs typeface="Times New Roman" panose="02020603050405020304" pitchFamily="18" charset="0"/>
            </a:endParaRPr>
          </a:p>
          <a:p>
            <a:pPr>
              <a:lnSpc>
                <a:spcPts val="1200"/>
              </a:lnSpc>
            </a:pPr>
            <a:r>
              <a:rPr lang="pt-PT" altLang="pt-PT" sz="1100" b="1" dirty="0" smtClean="0">
                <a:latin typeface="Arial Narrow" panose="020B0606020202030204" pitchFamily="34" charset="0"/>
              </a:rPr>
              <a:t>5.20 </a:t>
            </a:r>
            <a:r>
              <a:rPr lang="pt-PT" altLang="pt-PT" sz="1100" b="1" dirty="0">
                <a:latin typeface="Arial Narrow" panose="020B0606020202030204" pitchFamily="34" charset="0"/>
              </a:rPr>
              <a:t>Pacotes de lazer</a:t>
            </a:r>
          </a:p>
          <a:p>
            <a:pPr algn="just">
              <a:lnSpc>
                <a:spcPts val="1200"/>
              </a:lnSpc>
            </a:pPr>
            <a:r>
              <a:rPr lang="pt-PT" sz="1100" dirty="0">
                <a:latin typeface="Arial Narrow" pitchFamily="34" charset="0"/>
                <a:cs typeface="Times New Roman" panose="02020603050405020304" pitchFamily="18" charset="0"/>
              </a:rPr>
              <a:t>Vários pacotes e programas de visitas guiadas aos principais pontos de atracção turística, quer na  cidade da Praia (Capital de Cabo Verde), quer em outras Ilhas, são igualmente disponibilizados</a:t>
            </a:r>
            <a:r>
              <a:rPr lang="pt-PT" sz="1100" dirty="0" smtClean="0">
                <a:latin typeface="Arial Narrow" pitchFamily="34" charset="0"/>
                <a:cs typeface="Times New Roman" panose="02020603050405020304" pitchFamily="18" charset="0"/>
              </a:rPr>
              <a:t>.</a:t>
            </a:r>
          </a:p>
          <a:p>
            <a:pPr algn="just">
              <a:lnSpc>
                <a:spcPts val="1200"/>
              </a:lnSpc>
            </a:pPr>
            <a:endParaRPr lang="pt-PT" sz="1100" dirty="0">
              <a:latin typeface="Arial Narrow" pitchFamily="34" charset="0"/>
              <a:cs typeface="Times New Roman" panose="02020603050405020304" pitchFamily="18" charset="0"/>
            </a:endParaRPr>
          </a:p>
          <a:p>
            <a:pPr algn="just">
              <a:lnSpc>
                <a:spcPts val="1200"/>
              </a:lnSpc>
            </a:pPr>
            <a:r>
              <a:rPr lang="pt-PT" sz="1100" b="1" dirty="0" smtClean="0">
                <a:latin typeface="Arial Narrow" panose="020B0606020202030204" pitchFamily="34" charset="0"/>
              </a:rPr>
              <a:t>6. Alterações</a:t>
            </a:r>
          </a:p>
          <a:p>
            <a:pPr algn="just">
              <a:lnSpc>
                <a:spcPts val="1200"/>
              </a:lnSpc>
            </a:pPr>
            <a:r>
              <a:rPr lang="pt-PT" sz="1100" b="1" dirty="0" smtClean="0">
                <a:latin typeface="Arial Narrow" panose="020B0606020202030204" pitchFamily="34" charset="0"/>
              </a:rPr>
              <a:t> </a:t>
            </a:r>
            <a:r>
              <a:rPr lang="pt-PT" sz="1100" dirty="0" smtClean="0">
                <a:latin typeface="Arial Narrow" panose="020B0606020202030204" pitchFamily="34" charset="0"/>
              </a:rPr>
              <a:t>A Organização </a:t>
            </a:r>
            <a:r>
              <a:rPr lang="pt-PT" sz="1100" dirty="0">
                <a:latin typeface="Arial Narrow" panose="020B0606020202030204" pitchFamily="34" charset="0"/>
              </a:rPr>
              <a:t>reserva-se no direito de alterar </a:t>
            </a:r>
            <a:r>
              <a:rPr lang="pt-PT" sz="1100" dirty="0" smtClean="0">
                <a:latin typeface="Arial Narrow" panose="020B0606020202030204" pitchFamily="34" charset="0"/>
              </a:rPr>
              <a:t>o programa do evento assim como as </a:t>
            </a:r>
            <a:r>
              <a:rPr lang="pt-PT" sz="1100" dirty="0">
                <a:latin typeface="Arial Narrow" panose="020B0606020202030204" pitchFamily="34" charset="0"/>
              </a:rPr>
              <a:t>Condições Gerais de </a:t>
            </a:r>
            <a:br>
              <a:rPr lang="pt-PT" sz="1100" dirty="0">
                <a:latin typeface="Arial Narrow" panose="020B0606020202030204" pitchFamily="34" charset="0"/>
              </a:rPr>
            </a:br>
            <a:r>
              <a:rPr lang="pt-PT" sz="1100" dirty="0">
                <a:latin typeface="Arial Narrow" panose="020B0606020202030204" pitchFamily="34" charset="0"/>
              </a:rPr>
              <a:t>Participação sempre que se justificar, devendo no entanto informar a parte interessada com a devida </a:t>
            </a:r>
            <a:br>
              <a:rPr lang="pt-PT" sz="1100" dirty="0">
                <a:latin typeface="Arial Narrow" panose="020B0606020202030204" pitchFamily="34" charset="0"/>
              </a:rPr>
            </a:br>
            <a:r>
              <a:rPr lang="pt-PT" sz="1100" dirty="0">
                <a:latin typeface="Arial Narrow" panose="020B0606020202030204" pitchFamily="34" charset="0"/>
              </a:rPr>
              <a:t>antecedência</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dirty="0" smtClean="0">
                <a:latin typeface="Arial Narrow" panose="020B0606020202030204" pitchFamily="34" charset="0"/>
              </a:rPr>
              <a:t>7. Seguros</a:t>
            </a:r>
            <a:endParaRPr lang="pt-PT" sz="1100" b="1" dirty="0">
              <a:latin typeface="Arial Narrow" panose="020B0606020202030204" pitchFamily="34" charset="0"/>
            </a:endParaRPr>
          </a:p>
          <a:p>
            <a:pPr>
              <a:lnSpc>
                <a:spcPts val="1200"/>
              </a:lnSpc>
            </a:pPr>
            <a:r>
              <a:rPr lang="pt-PT" sz="1100" b="1" dirty="0">
                <a:latin typeface="Arial Narrow" panose="020B0606020202030204" pitchFamily="34" charset="0"/>
              </a:rPr>
              <a:t> </a:t>
            </a:r>
            <a:r>
              <a:rPr lang="pt-PT" sz="1100" dirty="0" smtClean="0">
                <a:latin typeface="Arial Narrow" panose="020B0606020202030204" pitchFamily="34" charset="0"/>
              </a:rPr>
              <a:t>São disponibilizados aos participantes  três (3) </a:t>
            </a:r>
            <a:r>
              <a:rPr lang="pt-PT" sz="1100" dirty="0">
                <a:latin typeface="Arial Narrow" panose="020B0606020202030204" pitchFamily="34" charset="0"/>
              </a:rPr>
              <a:t>modalidades </a:t>
            </a:r>
            <a:r>
              <a:rPr lang="pt-PT" sz="1100" dirty="0" smtClean="0">
                <a:latin typeface="Arial Narrow" panose="020B0606020202030204" pitchFamily="34" charset="0"/>
              </a:rPr>
              <a:t>de seguros:</a:t>
            </a:r>
          </a:p>
          <a:p>
            <a:pPr>
              <a:lnSpc>
                <a:spcPts val="600"/>
              </a:lnSpc>
            </a:pPr>
            <a:endParaRPr lang="pt-PT" sz="1100" dirty="0">
              <a:latin typeface="Arial Narrow" panose="020B0606020202030204" pitchFamily="34" charset="0"/>
            </a:endParaRPr>
          </a:p>
          <a:p>
            <a:pPr>
              <a:lnSpc>
                <a:spcPts val="1200"/>
              </a:lnSpc>
            </a:pPr>
            <a:r>
              <a:rPr lang="pt-PT" sz="1100" dirty="0" smtClean="0">
                <a:latin typeface="Arial Narrow" panose="020B0606020202030204" pitchFamily="34" charset="0"/>
              </a:rPr>
              <a:t>7.1 </a:t>
            </a:r>
            <a:r>
              <a:rPr lang="pt-PT" sz="1100" b="1" dirty="0" smtClean="0">
                <a:latin typeface="Arial Narrow" panose="020B0606020202030204" pitchFamily="34" charset="0"/>
              </a:rPr>
              <a:t>Seguro </a:t>
            </a:r>
            <a:r>
              <a:rPr lang="pt-PT" sz="1100" b="1" dirty="0">
                <a:latin typeface="Arial Narrow" panose="020B0606020202030204" pitchFamily="34" charset="0"/>
              </a:rPr>
              <a:t>Acidentes </a:t>
            </a:r>
            <a:r>
              <a:rPr lang="pt-PT" sz="1100" b="1" dirty="0" smtClean="0">
                <a:latin typeface="Arial Narrow" panose="020B0606020202030204" pitchFamily="34" charset="0"/>
              </a:rPr>
              <a:t>Pessoais</a:t>
            </a:r>
          </a:p>
          <a:p>
            <a:pPr>
              <a:lnSpc>
                <a:spcPts val="1200"/>
              </a:lnSpc>
            </a:pPr>
            <a:r>
              <a:rPr lang="pt-PT" sz="1100" dirty="0" smtClean="0">
                <a:latin typeface="Arial Narrow" panose="020B0606020202030204" pitchFamily="34" charset="0"/>
              </a:rPr>
              <a:t>Esse </a:t>
            </a:r>
            <a:r>
              <a:rPr lang="pt-PT" sz="1100" dirty="0">
                <a:latin typeface="Arial Narrow" panose="020B0606020202030204" pitchFamily="34" charset="0"/>
              </a:rPr>
              <a:t>seguro cobre qualquer tipo de acidente que possa ocorrer durante o período em que decorrer os eventos. Também poderá ser incluído neste mesmo seguro, a cobertura de viagem e bagagens (extravio, perda ou dano causado à bagagem: roupas e objetos de uso pessoal transportados em malas, sacos ou outros volumes </a:t>
            </a:r>
            <a:r>
              <a:rPr lang="pt-PT" sz="1100" dirty="0" smtClean="0">
                <a:latin typeface="Arial Narrow" panose="020B0606020202030204" pitchFamily="34" charset="0"/>
              </a:rPr>
              <a:t>devidamente acondicionados</a:t>
            </a:r>
            <a:r>
              <a:rPr lang="pt-PT" sz="1100" dirty="0">
                <a:latin typeface="Arial Narrow" panose="020B0606020202030204" pitchFamily="34" charset="0"/>
              </a:rPr>
              <a:t>, pertencentes à Pessoa Segura, incluindo computadores portáteis e seus acessórios.</a:t>
            </a:r>
          </a:p>
          <a:p>
            <a:pPr>
              <a:lnSpc>
                <a:spcPts val="600"/>
              </a:lnSpc>
            </a:pPr>
            <a:endParaRPr lang="pt-PT" sz="1100" dirty="0">
              <a:latin typeface="Arial Narrow" panose="020B0606020202030204" pitchFamily="34" charset="0"/>
            </a:endParaRPr>
          </a:p>
          <a:p>
            <a:pPr>
              <a:lnSpc>
                <a:spcPts val="1200"/>
              </a:lnSpc>
            </a:pPr>
            <a:r>
              <a:rPr lang="pt-PT" sz="1100" b="1" dirty="0" smtClean="0">
                <a:latin typeface="Arial Narrow" panose="020B0606020202030204" pitchFamily="34" charset="0"/>
              </a:rPr>
              <a:t>7.2</a:t>
            </a:r>
            <a:r>
              <a:rPr lang="pt-PT" sz="1100" b="1" dirty="0">
                <a:latin typeface="Arial Narrow" panose="020B0606020202030204" pitchFamily="34" charset="0"/>
              </a:rPr>
              <a:t> </a:t>
            </a:r>
            <a:r>
              <a:rPr lang="pt-PT" sz="1100" b="1" dirty="0" smtClean="0">
                <a:latin typeface="Arial Narrow" panose="020B0606020202030204" pitchFamily="34" charset="0"/>
              </a:rPr>
              <a:t>Seguro </a:t>
            </a:r>
            <a:r>
              <a:rPr lang="pt-PT" sz="1100" b="1" dirty="0">
                <a:latin typeface="Arial Narrow" panose="020B0606020202030204" pitchFamily="34" charset="0"/>
              </a:rPr>
              <a:t>de </a:t>
            </a:r>
            <a:r>
              <a:rPr lang="pt-PT" sz="1100" b="1" dirty="0" smtClean="0">
                <a:latin typeface="Arial Narrow" panose="020B0606020202030204" pitchFamily="34" charset="0"/>
              </a:rPr>
              <a:t>Viagem</a:t>
            </a:r>
          </a:p>
          <a:p>
            <a:pPr>
              <a:lnSpc>
                <a:spcPts val="1200"/>
              </a:lnSpc>
            </a:pPr>
            <a:r>
              <a:rPr lang="pt-PT" sz="1100" dirty="0" smtClean="0">
                <a:latin typeface="Arial Narrow" panose="020B0606020202030204" pitchFamily="34" charset="0"/>
              </a:rPr>
              <a:t>De igual modo são disponibilizados seguros de proteção com as seguintes característuicas:</a:t>
            </a:r>
            <a:endParaRPr lang="pt-PT" sz="1100" dirty="0">
              <a:latin typeface="Arial Narrow" panose="020B0606020202030204" pitchFamily="34" charset="0"/>
            </a:endParaRPr>
          </a:p>
          <a:p>
            <a:pPr>
              <a:lnSpc>
                <a:spcPts val="1200"/>
              </a:lnSpc>
            </a:pPr>
            <a:r>
              <a:rPr lang="pt-PT" sz="1100" b="1" dirty="0" smtClean="0">
                <a:latin typeface="Arial Narrow" panose="020B0606020202030204" pitchFamily="34" charset="0"/>
              </a:rPr>
              <a:t>7.2.1 </a:t>
            </a:r>
            <a:r>
              <a:rPr lang="pt-PT" sz="1100" dirty="0" smtClean="0">
                <a:latin typeface="Arial Narrow" panose="020B0606020202030204" pitchFamily="34" charset="0"/>
              </a:rPr>
              <a:t>Multiviagens Cabo Verde</a:t>
            </a:r>
            <a:endParaRPr lang="pt-PT" sz="1100" dirty="0">
              <a:latin typeface="Arial Narrow" panose="020B0606020202030204" pitchFamily="34" charset="0"/>
            </a:endParaRPr>
          </a:p>
          <a:p>
            <a:pPr>
              <a:lnSpc>
                <a:spcPts val="1200"/>
              </a:lnSpc>
            </a:pPr>
            <a:r>
              <a:rPr lang="pt-PT" sz="1100" dirty="0">
                <a:latin typeface="Arial Narrow" panose="020B0606020202030204" pitchFamily="34" charset="0"/>
              </a:rPr>
              <a:t>Seguro aplicável exclusivamente para viagens que se realizem em </a:t>
            </a:r>
            <a:r>
              <a:rPr lang="pt-PT" sz="1100" dirty="0" smtClean="0">
                <a:latin typeface="Arial Narrow" panose="020B0606020202030204" pitchFamily="34" charset="0"/>
              </a:rPr>
              <a:t>Cabo Verde.</a:t>
            </a:r>
            <a:endParaRPr lang="pt-PT" sz="1100" dirty="0">
              <a:latin typeface="Arial Narrow" panose="020B0606020202030204" pitchFamily="34" charset="0"/>
            </a:endParaRPr>
          </a:p>
          <a:p>
            <a:pPr>
              <a:lnSpc>
                <a:spcPts val="1200"/>
              </a:lnSpc>
            </a:pPr>
            <a:r>
              <a:rPr lang="pt-PT" sz="1100" b="1" dirty="0" smtClean="0">
                <a:latin typeface="Arial Narrow" panose="020B0606020202030204" pitchFamily="34" charset="0"/>
              </a:rPr>
              <a:t>7.2.2 </a:t>
            </a:r>
            <a:r>
              <a:rPr lang="pt-PT" sz="1100" dirty="0" smtClean="0">
                <a:latin typeface="Arial Narrow" panose="020B0606020202030204" pitchFamily="34" charset="0"/>
              </a:rPr>
              <a:t>Multiviagens </a:t>
            </a:r>
            <a:r>
              <a:rPr lang="pt-PT" sz="1100" dirty="0">
                <a:latin typeface="Arial Narrow" panose="020B0606020202030204" pitchFamily="34" charset="0"/>
              </a:rPr>
              <a:t>Estrangeiro</a:t>
            </a:r>
          </a:p>
          <a:p>
            <a:pPr>
              <a:lnSpc>
                <a:spcPts val="1200"/>
              </a:lnSpc>
            </a:pPr>
            <a:r>
              <a:rPr lang="pt-PT" sz="1100" dirty="0">
                <a:latin typeface="Arial Narrow" panose="020B0606020202030204" pitchFamily="34" charset="0"/>
              </a:rPr>
              <a:t>Seguro aplicável para viagens ao estrangeiro</a:t>
            </a:r>
            <a:r>
              <a:rPr lang="pt-PT" sz="1100" dirty="0" smtClean="0">
                <a:latin typeface="Arial Narrow" panose="020B0606020202030204" pitchFamily="34" charset="0"/>
              </a:rPr>
              <a:t>.</a:t>
            </a:r>
            <a:endParaRPr lang="pt-PT" sz="1100" dirty="0">
              <a:latin typeface="Arial Narrow" panose="020B0606020202030204" pitchFamily="34" charset="0"/>
            </a:endParaRPr>
          </a:p>
          <a:p>
            <a:pPr>
              <a:lnSpc>
                <a:spcPts val="1200"/>
              </a:lnSpc>
            </a:pPr>
            <a:r>
              <a:rPr lang="pt-PT" sz="1100" b="1" dirty="0" smtClean="0">
                <a:latin typeface="Arial Narrow" panose="020B0606020202030204" pitchFamily="34" charset="0"/>
              </a:rPr>
              <a:t>7.2.3 </a:t>
            </a:r>
            <a:r>
              <a:rPr lang="pt-PT" sz="1100" dirty="0" smtClean="0">
                <a:latin typeface="Arial Narrow" panose="020B0606020202030204" pitchFamily="34" charset="0"/>
              </a:rPr>
              <a:t>Multiviagens </a:t>
            </a:r>
            <a:r>
              <a:rPr lang="pt-PT" sz="1100" dirty="0">
                <a:latin typeface="Arial Narrow" panose="020B0606020202030204" pitchFamily="34" charset="0"/>
              </a:rPr>
              <a:t>Estrangeiro + PVFM</a:t>
            </a:r>
          </a:p>
          <a:p>
            <a:pPr>
              <a:lnSpc>
                <a:spcPts val="1200"/>
              </a:lnSpc>
            </a:pPr>
            <a:r>
              <a:rPr lang="pt-PT" sz="1100" dirty="0">
                <a:latin typeface="Arial Narrow" panose="020B0606020202030204" pitchFamily="34" charset="0"/>
              </a:rPr>
              <a:t>Seguro aplicável para viagens ao estrangeiro. Inclui protecção de Cancelamento por Motivo de Força </a:t>
            </a:r>
            <a:r>
              <a:rPr lang="pt-PT" sz="1100" dirty="0" smtClean="0">
                <a:latin typeface="Arial Narrow" panose="020B0606020202030204" pitchFamily="34" charset="0"/>
              </a:rPr>
              <a:t>Maior.</a:t>
            </a:r>
          </a:p>
          <a:p>
            <a:pPr>
              <a:lnSpc>
                <a:spcPts val="1200"/>
              </a:lnSpc>
            </a:pPr>
            <a:endParaRPr lang="pt-PT" sz="1100" b="1" dirty="0" smtClean="0">
              <a:latin typeface="Arial Narrow" panose="020B0606020202030204" pitchFamily="34" charset="0"/>
            </a:endParaRPr>
          </a:p>
          <a:p>
            <a:pPr>
              <a:lnSpc>
                <a:spcPts val="1200"/>
              </a:lnSpc>
            </a:pPr>
            <a:r>
              <a:rPr lang="pt-PT" sz="1100" b="1" dirty="0" smtClean="0">
                <a:latin typeface="Arial Narrow" panose="020B0606020202030204" pitchFamily="34" charset="0"/>
              </a:rPr>
              <a:t>7.2.4 </a:t>
            </a:r>
            <a:r>
              <a:rPr lang="pt-PT" sz="1100" dirty="0" smtClean="0">
                <a:latin typeface="Arial Narrow" panose="020B0606020202030204" pitchFamily="34" charset="0"/>
              </a:rPr>
              <a:t>Complementos</a:t>
            </a:r>
            <a:r>
              <a:rPr lang="pt-PT" sz="1100" dirty="0">
                <a:latin typeface="Arial Narrow" panose="020B0606020202030204" pitchFamily="34" charset="0"/>
              </a:rPr>
              <a:t>:</a:t>
            </a:r>
          </a:p>
          <a:p>
            <a:pPr>
              <a:lnSpc>
                <a:spcPts val="1200"/>
              </a:lnSpc>
            </a:pPr>
            <a:r>
              <a:rPr lang="pt-PT" sz="1100" b="1" dirty="0" smtClean="0">
                <a:latin typeface="Arial Narrow" panose="020B0606020202030204" pitchFamily="34" charset="0"/>
              </a:rPr>
              <a:t>7.2.4.1 </a:t>
            </a:r>
            <a:r>
              <a:rPr lang="pt-PT" sz="1100" dirty="0" smtClean="0">
                <a:latin typeface="Arial Narrow" panose="020B0606020202030204" pitchFamily="34" charset="0"/>
              </a:rPr>
              <a:t>Despesas </a:t>
            </a:r>
            <a:r>
              <a:rPr lang="pt-PT" sz="1100" dirty="0">
                <a:latin typeface="Arial Narrow" panose="020B0606020202030204" pitchFamily="34" charset="0"/>
              </a:rPr>
              <a:t>Médicas</a:t>
            </a:r>
          </a:p>
          <a:p>
            <a:pPr>
              <a:lnSpc>
                <a:spcPts val="1200"/>
              </a:lnSpc>
            </a:pPr>
            <a:r>
              <a:rPr lang="pt-PT" sz="1100" dirty="0">
                <a:latin typeface="Arial Narrow" panose="020B0606020202030204" pitchFamily="34" charset="0"/>
              </a:rPr>
              <a:t>Aumento do capital de Despesas Médicas do Seguro </a:t>
            </a:r>
            <a:r>
              <a:rPr lang="pt-PT" sz="1100" dirty="0" smtClean="0">
                <a:latin typeface="Arial Narrow" panose="020B0606020202030204" pitchFamily="34" charset="0"/>
              </a:rPr>
              <a:t>Base.</a:t>
            </a:r>
            <a:endParaRPr lang="pt-PT" sz="1100" dirty="0">
              <a:latin typeface="Arial Narrow" panose="020B0606020202030204" pitchFamily="34"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pic>
        <p:nvPicPr>
          <p:cNvPr id="1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5" name="TextBox 4"/>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6"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27</a:t>
            </a:fld>
            <a:endParaRPr lang="fr-FR" altLang="pt-PT" sz="800" b="1" i="1" u="sng" dirty="0" smtClean="0">
              <a:solidFill>
                <a:srgbClr val="00B4B2"/>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Tree>
    <p:extLst>
      <p:ext uri="{BB962C8B-B14F-4D97-AF65-F5344CB8AC3E}">
        <p14:creationId xmlns:p14="http://schemas.microsoft.com/office/powerpoint/2010/main" val="16514712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255" y="903847"/>
            <a:ext cx="5760641" cy="7740581"/>
          </a:xfrm>
          <a:prstGeom prst="rect">
            <a:avLst/>
          </a:prstGeom>
        </p:spPr>
        <p:txBody>
          <a:bodyPr wrap="square">
            <a:spAutoFit/>
          </a:bodyPr>
          <a:lstStyle/>
          <a:p>
            <a:r>
              <a:rPr lang="pt-PT" sz="1100" dirty="0">
                <a:solidFill>
                  <a:schemeClr val="accent5">
                    <a:lumMod val="60000"/>
                    <a:lumOff val="40000"/>
                  </a:schemeClr>
                </a:solidFill>
                <a:latin typeface="Arial Narrow" panose="020B0606020202030204" pitchFamily="34" charset="0"/>
              </a:rPr>
              <a:t>TERMOS DE REFERÊNCIA DO FÓRUM EMPRESARIAL</a:t>
            </a:r>
          </a:p>
          <a:p>
            <a:r>
              <a:rPr lang="pt-PT" sz="1100" i="1" dirty="0">
                <a:solidFill>
                  <a:schemeClr val="accent5">
                    <a:lumMod val="60000"/>
                    <a:lumOff val="40000"/>
                  </a:schemeClr>
                </a:solidFill>
                <a:latin typeface="Arial Narrow" panose="020B0606020202030204" pitchFamily="34" charset="0"/>
              </a:rPr>
              <a:t>7</a:t>
            </a:r>
            <a:r>
              <a:rPr lang="pt-PT" sz="1100" i="1" dirty="0" smtClean="0">
                <a:solidFill>
                  <a:schemeClr val="accent5">
                    <a:lumMod val="60000"/>
                    <a:lumOff val="40000"/>
                  </a:schemeClr>
                </a:solidFill>
                <a:latin typeface="Arial Narrow" panose="020B0606020202030204" pitchFamily="34" charset="0"/>
              </a:rPr>
              <a:t>. PONTOS FOCAIS</a:t>
            </a:r>
            <a:endParaRPr lang="pt-PT" sz="1100" i="1" dirty="0">
              <a:solidFill>
                <a:schemeClr val="accent5">
                  <a:lumMod val="60000"/>
                  <a:lumOff val="40000"/>
                </a:schemeClr>
              </a:solidFill>
              <a:latin typeface="Arial Narrow" panose="020B0606020202030204" pitchFamily="34" charset="0"/>
            </a:endParaRPr>
          </a:p>
          <a:p>
            <a:pPr>
              <a:lnSpc>
                <a:spcPts val="1200"/>
              </a:lnSpc>
            </a:pPr>
            <a:endParaRPr lang="pt-PT" altLang="pt-PT" sz="1100" b="1" dirty="0" smtClean="0">
              <a:latin typeface="Arial Narrow" pitchFamily="34" charset="0"/>
            </a:endParaRP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ÁFRICA OCIDENTAL</a:t>
            </a: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CÔTE D’IVOIRE</a:t>
            </a:r>
          </a:p>
          <a:p>
            <a:pPr>
              <a:lnSpc>
                <a:spcPts val="1200"/>
              </a:lnSpc>
            </a:pPr>
            <a:r>
              <a:rPr lang="pt-PT" sz="1100" dirty="0"/>
              <a:t>Mr ALLAH </a:t>
            </a:r>
            <a:r>
              <a:rPr lang="pt-PT" sz="1100" dirty="0" smtClean="0"/>
              <a:t>Ambroise</a:t>
            </a:r>
          </a:p>
          <a:p>
            <a:pPr>
              <a:lnSpc>
                <a:spcPts val="1200"/>
              </a:lnSpc>
            </a:pPr>
            <a:r>
              <a:rPr lang="pt-PT" sz="1100" i="1" dirty="0" smtClean="0">
                <a:latin typeface="Arial Narrow" panose="020B0606020202030204" pitchFamily="34" charset="0"/>
                <a:cs typeface="Times New Roman" panose="02020603050405020304" pitchFamily="18" charset="0"/>
                <a:sym typeface="+mn-ea"/>
              </a:rPr>
              <a:t>Tel:</a:t>
            </a:r>
            <a:r>
              <a:rPr lang="pt-PT" sz="1100" dirty="0"/>
              <a:t>+225 07 08 08 58 </a:t>
            </a:r>
            <a:r>
              <a:rPr lang="pt-PT" sz="1100" dirty="0" smtClean="0"/>
              <a:t>92</a:t>
            </a:r>
          </a:p>
          <a:p>
            <a:pPr>
              <a:lnSpc>
                <a:spcPts val="1200"/>
              </a:lnSpc>
            </a:pPr>
            <a:r>
              <a:rPr lang="pt-PT" sz="1100" dirty="0"/>
              <a:t>Whatsapp </a:t>
            </a:r>
            <a:r>
              <a:rPr lang="pt-PT" sz="1100" dirty="0" smtClean="0"/>
              <a:t>:+</a:t>
            </a:r>
            <a:r>
              <a:rPr lang="pt-PT" sz="1100" dirty="0"/>
              <a:t>225 07 08 08 58 </a:t>
            </a:r>
            <a:r>
              <a:rPr lang="pt-PT" sz="1100" dirty="0" smtClean="0"/>
              <a:t>92</a:t>
            </a:r>
          </a:p>
          <a:p>
            <a:pPr>
              <a:lnSpc>
                <a:spcPts val="1200"/>
              </a:lnSpc>
            </a:pPr>
            <a:r>
              <a:rPr lang="pt-PT" sz="1100" dirty="0"/>
              <a:t>Cocody II </a:t>
            </a:r>
            <a:r>
              <a:rPr lang="pt-PT" sz="1100" dirty="0" smtClean="0"/>
              <a:t>Plateaux</a:t>
            </a:r>
          </a:p>
          <a:p>
            <a:pPr>
              <a:lnSpc>
                <a:spcPts val="1200"/>
              </a:lnSpc>
            </a:pPr>
            <a:r>
              <a:rPr lang="fr-FR" sz="1100" dirty="0"/>
              <a:t>Résidence Perles </a:t>
            </a:r>
            <a:r>
              <a:rPr lang="fr-FR" sz="1100" dirty="0" smtClean="0"/>
              <a:t>2</a:t>
            </a:r>
          </a:p>
          <a:p>
            <a:pPr>
              <a:lnSpc>
                <a:spcPts val="1200"/>
              </a:lnSpc>
            </a:pPr>
            <a:r>
              <a:rPr lang="fr-FR" sz="1100" dirty="0" smtClean="0"/>
              <a:t>Rue L27 - Villa 603</a:t>
            </a:r>
          </a:p>
          <a:p>
            <a:pPr>
              <a:lnSpc>
                <a:spcPts val="1200"/>
              </a:lnSpc>
            </a:pPr>
            <a:r>
              <a:rPr lang="es-ES" sz="1100" dirty="0"/>
              <a:t>28 BP 462 </a:t>
            </a:r>
            <a:r>
              <a:rPr lang="es-ES" sz="1100" dirty="0" err="1"/>
              <a:t>Abidjan</a:t>
            </a:r>
            <a:r>
              <a:rPr lang="es-ES" sz="1100" dirty="0"/>
              <a:t> </a:t>
            </a:r>
            <a:r>
              <a:rPr lang="es-ES" sz="1100" dirty="0" smtClean="0"/>
              <a:t>28</a:t>
            </a:r>
          </a:p>
          <a:p>
            <a:pPr>
              <a:lnSpc>
                <a:spcPts val="1200"/>
              </a:lnSpc>
            </a:pPr>
            <a:r>
              <a:rPr lang="pt-PT" sz="1100" i="1" dirty="0">
                <a:latin typeface="Arial Narrow" panose="020B0606020202030204" pitchFamily="34" charset="0"/>
                <a:cs typeface="Times New Roman" panose="02020603050405020304" pitchFamily="18" charset="0"/>
                <a:sym typeface="+mn-ea"/>
              </a:rPr>
              <a:t>E-mail:ambroise@boxtravel.eu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www.boxtravel.eu</a:t>
            </a:r>
            <a:endParaRPr lang="es-ES" sz="1100" dirty="0" smtClean="0"/>
          </a:p>
          <a:p>
            <a:pPr>
              <a:lnSpc>
                <a:spcPts val="1200"/>
              </a:lnSpc>
            </a:pPr>
            <a:r>
              <a:rPr lang="es-ES" sz="1100" dirty="0" smtClean="0"/>
              <a:t>ABIDJAN</a:t>
            </a:r>
          </a:p>
          <a:p>
            <a:pPr>
              <a:lnSpc>
                <a:spcPts val="1200"/>
              </a:lnSpc>
            </a:pPr>
            <a:r>
              <a:rPr lang="pt-PT" sz="1100" dirty="0" smtClean="0"/>
              <a:t>RÉPUBLIQUE DE CÔTE D’IVOIRE</a:t>
            </a:r>
          </a:p>
          <a:p>
            <a:pPr>
              <a:lnSpc>
                <a:spcPts val="1200"/>
              </a:lnSpc>
            </a:pPr>
            <a:endParaRPr lang="pt-PT" sz="1100" i="1" dirty="0">
              <a:latin typeface="Arial Narrow" panose="020B0606020202030204" pitchFamily="34" charset="0"/>
              <a:cs typeface="Times New Roman" panose="02020603050405020304" pitchFamily="18" charset="0"/>
              <a:sym typeface="+mn-ea"/>
            </a:endParaRP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BENIM</a:t>
            </a:r>
            <a:endParaRPr lang="pt-PT"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200"/>
              </a:lnSpc>
            </a:pPr>
            <a:r>
              <a:rPr lang="pt-PT" sz="1100" dirty="0"/>
              <a:t>Mr Hippolyte G. Ahonlonsou</a:t>
            </a:r>
            <a:br>
              <a:rPr lang="pt-PT" sz="1100" dirty="0"/>
            </a:br>
            <a:r>
              <a:rPr lang="pt-PT" sz="1100" dirty="0"/>
              <a:t>Directeur  Associé</a:t>
            </a:r>
            <a:br>
              <a:rPr lang="pt-PT" sz="1100" dirty="0"/>
            </a:br>
            <a:r>
              <a:rPr lang="pt-PT" sz="1100" dirty="0"/>
              <a:t>HGA Conseil &amp; Associés SARL</a:t>
            </a:r>
            <a:br>
              <a:rPr lang="pt-PT" sz="1100" dirty="0"/>
            </a:br>
            <a:r>
              <a:rPr lang="pt-PT" sz="1100" dirty="0"/>
              <a:t>Tél: +229 21 33 89 80 | Fax: +229 21 33 34 88</a:t>
            </a:r>
            <a:br>
              <a:rPr lang="pt-PT" sz="1100" dirty="0"/>
            </a:br>
            <a:r>
              <a:rPr lang="pt-PT" sz="1100" dirty="0"/>
              <a:t>E-mail: h.ahonlonsou@hgaconseil.com</a:t>
            </a:r>
          </a:p>
          <a:p>
            <a:pPr>
              <a:lnSpc>
                <a:spcPts val="1200"/>
              </a:lnSpc>
            </a:pPr>
            <a:r>
              <a:rPr lang="pt-PT" sz="1100" dirty="0"/>
              <a:t>Skype: savuka1 | www.hgaconseil.com</a:t>
            </a:r>
            <a:br>
              <a:rPr lang="pt-PT" sz="1100" dirty="0"/>
            </a:br>
            <a:r>
              <a:rPr lang="pt-PT" sz="1100" dirty="0"/>
              <a:t>08 BP 0826 Cotonou </a:t>
            </a:r>
          </a:p>
          <a:p>
            <a:pPr>
              <a:lnSpc>
                <a:spcPts val="1200"/>
              </a:lnSpc>
            </a:pPr>
            <a:r>
              <a:rPr lang="pt-PT" sz="1100" dirty="0"/>
              <a:t>RÉPUBLIQUE DU </a:t>
            </a:r>
            <a:r>
              <a:rPr lang="pt-PT" sz="1100" dirty="0" smtClean="0"/>
              <a:t>BENIN</a:t>
            </a:r>
            <a:endParaRPr lang="pt-PT" sz="1100" i="1" dirty="0" smtClean="0">
              <a:latin typeface="Arial Narrow" panose="020B0606020202030204" pitchFamily="34" charset="0"/>
              <a:cs typeface="Times New Roman" panose="02020603050405020304" pitchFamily="18" charset="0"/>
              <a:sym typeface="+mn-ea"/>
            </a:endParaRPr>
          </a:p>
          <a:p>
            <a:pPr>
              <a:lnSpc>
                <a:spcPts val="1200"/>
              </a:lnSpc>
            </a:pPr>
            <a:endParaRPr lang="pt-PT" sz="1100" i="1" dirty="0" smtClean="0">
              <a:latin typeface="Arial Narrow" panose="020B0606020202030204" pitchFamily="34" charset="0"/>
              <a:cs typeface="Times New Roman" panose="02020603050405020304" pitchFamily="18" charset="0"/>
              <a:sym typeface="+mn-ea"/>
            </a:endParaRP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EUROPA</a:t>
            </a: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PORTUGAL</a:t>
            </a:r>
          </a:p>
          <a:p>
            <a:pPr>
              <a:lnSpc>
                <a:spcPts val="1200"/>
              </a:lnSpc>
            </a:pPr>
            <a:r>
              <a:rPr lang="pt-PT" sz="1100" i="1" dirty="0" smtClean="0">
                <a:latin typeface="Arial Narrow" panose="020B0606020202030204" pitchFamily="34" charset="0"/>
                <a:cs typeface="Times New Roman" panose="02020603050405020304" pitchFamily="18" charset="0"/>
                <a:sym typeface="+mn-ea"/>
              </a:rPr>
              <a:t>Mr. Pedro Ivan</a:t>
            </a:r>
          </a:p>
          <a:p>
            <a:pPr>
              <a:lnSpc>
                <a:spcPts val="1200"/>
              </a:lnSpc>
            </a:pPr>
            <a:r>
              <a:rPr lang="pt-PT" sz="1100" i="1" dirty="0" smtClean="0">
                <a:latin typeface="Arial Narrow" panose="020B0606020202030204" pitchFamily="34" charset="0"/>
                <a:cs typeface="Times New Roman" panose="02020603050405020304" pitchFamily="18" charset="0"/>
                <a:sym typeface="+mn-ea"/>
              </a:rPr>
              <a:t>Rua Maluda, Nº 12, 3º Dtº</a:t>
            </a:r>
          </a:p>
          <a:p>
            <a:pPr>
              <a:lnSpc>
                <a:spcPts val="1200"/>
              </a:lnSpc>
            </a:pPr>
            <a:r>
              <a:rPr lang="pt-PT" sz="1100" i="1" dirty="0" smtClean="0">
                <a:latin typeface="Arial Narrow" panose="020B0606020202030204" pitchFamily="34" charset="0"/>
                <a:cs typeface="Times New Roman" panose="02020603050405020304" pitchFamily="18" charset="0"/>
                <a:sym typeface="+mn-ea"/>
              </a:rPr>
              <a:t>1750-465 Lisboa</a:t>
            </a:r>
          </a:p>
          <a:p>
            <a:pPr>
              <a:lnSpc>
                <a:spcPts val="1200"/>
              </a:lnSpc>
            </a:pPr>
            <a:r>
              <a:rPr lang="pt-PT" sz="1100" i="1" dirty="0" smtClean="0">
                <a:latin typeface="Arial Narrow" panose="020B0606020202030204" pitchFamily="34" charset="0"/>
                <a:cs typeface="Times New Roman" panose="02020603050405020304" pitchFamily="18" charset="0"/>
                <a:sym typeface="+mn-ea"/>
              </a:rPr>
              <a:t>E-mail:pedro.ivan@boxtravel.eu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www.boxtravel.eu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Tel: +351 927 645 198</a:t>
            </a:r>
          </a:p>
          <a:p>
            <a:pPr>
              <a:lnSpc>
                <a:spcPts val="1200"/>
              </a:lnSpc>
            </a:pPr>
            <a:r>
              <a:rPr lang="pt-PT" sz="1100" i="1" dirty="0" smtClean="0">
                <a:latin typeface="Arial Narrow" panose="020B0606020202030204" pitchFamily="34" charset="0"/>
                <a:cs typeface="Times New Roman" panose="02020603050405020304" pitchFamily="18" charset="0"/>
                <a:sym typeface="+mn-ea"/>
              </a:rPr>
              <a:t>LISBOA</a:t>
            </a:r>
          </a:p>
          <a:p>
            <a:pPr>
              <a:lnSpc>
                <a:spcPts val="1200"/>
              </a:lnSpc>
            </a:pPr>
            <a:r>
              <a:rPr lang="pt-PT" sz="1100" i="1" dirty="0" smtClean="0">
                <a:latin typeface="Arial Narrow" panose="020B0606020202030204" pitchFamily="34" charset="0"/>
                <a:cs typeface="Times New Roman" panose="02020603050405020304" pitchFamily="18" charset="0"/>
                <a:sym typeface="+mn-ea"/>
              </a:rPr>
              <a:t>PORTUGAL</a:t>
            </a:r>
            <a:endParaRPr lang="pt-PT" sz="1100" i="1" dirty="0">
              <a:latin typeface="Arial Narrow" panose="020B0606020202030204" pitchFamily="34" charset="0"/>
              <a:cs typeface="Times New Roman" panose="02020603050405020304" pitchFamily="18" charset="0"/>
              <a:sym typeface="+mn-ea"/>
            </a:endParaRPr>
          </a:p>
          <a:p>
            <a:pPr>
              <a:lnSpc>
                <a:spcPts val="1200"/>
              </a:lnSpc>
            </a:pPr>
            <a:endParaRPr lang="pt-PT" sz="1100" i="1" dirty="0">
              <a:latin typeface="Arial Narrow" panose="020B0606020202030204" pitchFamily="34" charset="0"/>
              <a:cs typeface="Times New Roman" panose="02020603050405020304" pitchFamily="18" charset="0"/>
              <a:sym typeface="+mn-ea"/>
            </a:endParaRP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BRASIL</a:t>
            </a:r>
          </a:p>
          <a:p>
            <a:r>
              <a:rPr lang="pt-BR" sz="1100" dirty="0" smtClean="0"/>
              <a:t>Mr William </a:t>
            </a:r>
            <a:r>
              <a:rPr lang="pt-BR" sz="1100" dirty="0"/>
              <a:t>Presta</a:t>
            </a:r>
            <a:endParaRPr lang="pt-PT" sz="1100" dirty="0"/>
          </a:p>
          <a:p>
            <a:r>
              <a:rPr lang="pt-BR" sz="1100" dirty="0"/>
              <a:t>Rua Alcides Munhoz n° 392</a:t>
            </a:r>
            <a:endParaRPr lang="pt-PT" sz="1100" dirty="0"/>
          </a:p>
          <a:p>
            <a:r>
              <a:rPr lang="pt-BR" sz="1100" dirty="0"/>
              <a:t>Bairro Mercês </a:t>
            </a:r>
          </a:p>
          <a:p>
            <a:r>
              <a:rPr lang="pt-PT" sz="1100" i="1" dirty="0" smtClean="0">
                <a:latin typeface="Arial Narrow" panose="020B0606020202030204" pitchFamily="34" charset="0"/>
                <a:cs typeface="Times New Roman" panose="02020603050405020304" pitchFamily="18" charset="0"/>
                <a:sym typeface="+mn-ea"/>
              </a:rPr>
              <a:t>Tel: +</a:t>
            </a:r>
            <a:r>
              <a:rPr lang="pt-BR" sz="1100" dirty="0" smtClean="0"/>
              <a:t>55(41) 99212 1156</a:t>
            </a:r>
            <a:endParaRPr lang="pt-PT" sz="1100" dirty="0" smtClean="0"/>
          </a:p>
          <a:p>
            <a:r>
              <a:rPr lang="pt-PT" sz="1100" i="1" dirty="0" smtClean="0">
                <a:latin typeface="Arial Narrow" panose="020B0606020202030204" pitchFamily="34" charset="0"/>
                <a:cs typeface="Times New Roman" panose="02020603050405020304" pitchFamily="18" charset="0"/>
                <a:sym typeface="+mn-ea"/>
              </a:rPr>
              <a:t>E-mail: </a:t>
            </a:r>
            <a:r>
              <a:rPr lang="pt-BR" sz="1100" dirty="0" smtClean="0"/>
              <a:t>williampresta@atlanticbusinessforum.com</a:t>
            </a:r>
            <a:endParaRPr lang="pt-PT" sz="1100" dirty="0" smtClean="0"/>
          </a:p>
          <a:p>
            <a:pPr>
              <a:lnSpc>
                <a:spcPts val="1200"/>
              </a:lnSpc>
            </a:pPr>
            <a:r>
              <a:rPr lang="pt-BR" sz="1100" dirty="0" smtClean="0"/>
              <a:t>Curitiba</a:t>
            </a:r>
          </a:p>
          <a:p>
            <a:pPr>
              <a:lnSpc>
                <a:spcPts val="1200"/>
              </a:lnSpc>
            </a:pPr>
            <a:r>
              <a:rPr lang="pt-BR" sz="1100" dirty="0" smtClean="0"/>
              <a:t>PARANÁ</a:t>
            </a:r>
          </a:p>
          <a:p>
            <a:pPr>
              <a:lnSpc>
                <a:spcPts val="1200"/>
              </a:lnSpc>
            </a:pPr>
            <a:r>
              <a:rPr lang="pt-BR" sz="1100" dirty="0" smtClean="0"/>
              <a:t>BRASIL</a:t>
            </a:r>
            <a:endParaRPr lang="pt-PT" sz="1100" i="1" dirty="0">
              <a:latin typeface="Arial Narrow" panose="020B0606020202030204" pitchFamily="34" charset="0"/>
              <a:cs typeface="Times New Roman" panose="02020603050405020304" pitchFamily="18" charset="0"/>
              <a:sym typeface="+mn-ea"/>
            </a:endParaRPr>
          </a:p>
          <a:p>
            <a:pPr>
              <a:lnSpc>
                <a:spcPts val="1200"/>
              </a:lnSpc>
            </a:pPr>
            <a:endParaRPr lang="pt-PT" sz="1100" dirty="0">
              <a:latin typeface="Arial Narrow" panose="020B0606020202030204" pitchFamily="34" charset="0"/>
              <a:cs typeface="Arial Narrow" panose="020B0606020202030204" pitchFamily="34" charset="0"/>
              <a:sym typeface="+mn-ea"/>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sp>
        <p:nvSpPr>
          <p:cNvPr id="5" name="TextBox 4"/>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6"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28</a:t>
            </a:fld>
            <a:endParaRPr lang="fr-FR" altLang="pt-PT" sz="800" b="1" i="1" u="sng" dirty="0" smtClean="0">
              <a:solidFill>
                <a:srgbClr val="00B4B2"/>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
        <p:nvSpPr>
          <p:cNvPr id="8" name="CaixaDeTexto 53"/>
          <p:cNvSpPr txBox="1"/>
          <p:nvPr/>
        </p:nvSpPr>
        <p:spPr>
          <a:xfrm>
            <a:off x="3979704" y="6139061"/>
            <a:ext cx="2675051" cy="2369880"/>
          </a:xfrm>
          <a:prstGeom prst="rect">
            <a:avLst/>
          </a:prstGeom>
          <a:noFill/>
        </p:spPr>
        <p:txBody>
          <a:bodyPr wrap="square" rtlCol="0">
            <a:spAutoFit/>
          </a:bodyPr>
          <a:lstStyle/>
          <a:p>
            <a:r>
              <a:rPr lang="en-US" sz="1600" b="1" i="1" dirty="0" smtClean="0">
                <a:solidFill>
                  <a:srgbClr val="3EA4BA"/>
                </a:solidFill>
              </a:rPr>
              <a:t>ATLANTIC BUSINESS FORUM</a:t>
            </a:r>
            <a:endParaRPr lang="en-US" sz="1600" b="1" i="1" dirty="0">
              <a:solidFill>
                <a:srgbClr val="3EA4BA"/>
              </a:solidFill>
            </a:endParaRPr>
          </a:p>
          <a:p>
            <a:r>
              <a:rPr lang="pt-PT" sz="1200" i="1" dirty="0">
                <a:latin typeface="Arial Narrow" panose="020B0606020202030204" pitchFamily="34" charset="0"/>
              </a:rPr>
              <a:t>Apartado nº 1042 </a:t>
            </a:r>
            <a:endParaRPr lang="pt-PT" sz="1200" i="1" dirty="0" smtClean="0">
              <a:latin typeface="Arial Narrow" panose="020B0606020202030204" pitchFamily="34" charset="0"/>
            </a:endParaRPr>
          </a:p>
          <a:p>
            <a:r>
              <a:rPr lang="pt-PT" sz="1200" i="1" dirty="0">
                <a:latin typeface="Arial Narrow" panose="020B0606020202030204" pitchFamily="34" charset="0"/>
              </a:rPr>
              <a:t>Código Postal nº 7600 </a:t>
            </a:r>
            <a:endParaRPr lang="pt-PT" sz="1200" i="1" dirty="0" smtClean="0">
              <a:latin typeface="Arial Narrow" panose="020B0606020202030204" pitchFamily="34" charset="0"/>
            </a:endParaRPr>
          </a:p>
          <a:p>
            <a:r>
              <a:rPr lang="pt-PT" sz="1200" i="1" dirty="0" smtClean="0">
                <a:latin typeface="Arial Narrow" panose="020B0606020202030204" pitchFamily="34" charset="0"/>
              </a:rPr>
              <a:t>Praia </a:t>
            </a:r>
          </a:p>
          <a:p>
            <a:r>
              <a:rPr lang="pt-PT" sz="1200" i="1" dirty="0">
                <a:latin typeface="Arial Narrow" panose="020B0606020202030204" pitchFamily="34" charset="0"/>
              </a:rPr>
              <a:t>República de Cabo Verde </a:t>
            </a:r>
            <a:endParaRPr lang="en-US" sz="1200" dirty="0" smtClean="0">
              <a:latin typeface="Arial Narrow" panose="020B0606020202030204" pitchFamily="34" charset="0"/>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a:t>
            </a:r>
            <a:r>
              <a:rPr lang="en-US" sz="1200" dirty="0" smtClean="0">
                <a:latin typeface="Arial Narrow" panose="020B0606020202030204" pitchFamily="34" charset="0"/>
              </a:rPr>
              <a:t>800</a:t>
            </a:r>
          </a:p>
          <a:p>
            <a:r>
              <a:rPr lang="pt-PT" altLang="en-US" sz="1200" dirty="0">
                <a:latin typeface="Arial Narrow" panose="020B0606020202030204" pitchFamily="34" charset="0"/>
                <a:sym typeface="+mn-ea"/>
              </a:rPr>
              <a:t>Viber</a:t>
            </a:r>
            <a:r>
              <a:rPr lang="en-US" sz="1200" dirty="0">
                <a:latin typeface="Arial Narrow" panose="020B0606020202030204" pitchFamily="34" charset="0"/>
                <a:sym typeface="+mn-ea"/>
              </a:rPr>
              <a:t>:+351 964 406 </a:t>
            </a:r>
            <a:r>
              <a:rPr lang="en-US" sz="1200" dirty="0" smtClean="0">
                <a:latin typeface="Arial Narrow" panose="020B0606020202030204" pitchFamily="34" charset="0"/>
                <a:sym typeface="+mn-ea"/>
              </a:rPr>
              <a:t>800</a:t>
            </a:r>
            <a:endParaRPr lang="en-US" sz="1200" dirty="0">
              <a:latin typeface="Arial Narrow" panose="020B0606020202030204" pitchFamily="34" charset="0"/>
            </a:endParaRPr>
          </a:p>
          <a:p>
            <a:r>
              <a:rPr lang="en-US" sz="1200" dirty="0">
                <a:latin typeface="Arial Narrow" panose="020B0606020202030204" pitchFamily="34" charset="0"/>
              </a:rPr>
              <a:t>Skype: </a:t>
            </a:r>
            <a:r>
              <a:rPr lang="en-US" sz="1200" dirty="0" err="1">
                <a:latin typeface="Arial Narrow" panose="020B0606020202030204" pitchFamily="34" charset="0"/>
              </a:rPr>
              <a:t>setimocontinente</a:t>
            </a:r>
            <a:endParaRPr lang="en-US" sz="1200" dirty="0">
              <a:latin typeface="Arial Narrow" panose="020B0606020202030204" pitchFamily="34" charset="0"/>
            </a:endParaRPr>
          </a:p>
          <a:p>
            <a:r>
              <a:rPr lang="pt-PT" sz="1200" dirty="0" smtClean="0">
                <a:latin typeface="Arial Narrow" panose="020B0606020202030204" pitchFamily="34" charset="0"/>
              </a:rPr>
              <a:t>events</a:t>
            </a:r>
            <a:r>
              <a:rPr lang="en-US" sz="1200" dirty="0" smtClean="0">
                <a:latin typeface="Arial Narrow" panose="020B0606020202030204" pitchFamily="34" charset="0"/>
              </a:rPr>
              <a:t>@</a:t>
            </a:r>
            <a:r>
              <a:rPr lang="en-US" sz="1200" dirty="0" err="1"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en-US" sz="1200" dirty="0">
                <a:latin typeface="Arial Narrow" panose="020B0606020202030204" pitchFamily="34" charset="0"/>
              </a:rPr>
              <a:t>.</a:t>
            </a:r>
            <a:r>
              <a:rPr lang="en-US" sz="1200" dirty="0"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err="1" smtClean="0">
                <a:latin typeface="Arial Narrow" panose="020B0606020202030204" pitchFamily="34" charset="0"/>
              </a:rPr>
              <a:t>events@emergys.tech</a:t>
            </a:r>
            <a:endParaRPr lang="en-US" sz="1200" dirty="0" smtClean="0">
              <a:latin typeface="Arial Narrow" panose="020B0606020202030204" pitchFamily="34" charset="0"/>
            </a:endParaRPr>
          </a:p>
          <a:p>
            <a:r>
              <a:rPr lang="en-US" sz="1200" dirty="0" smtClean="0">
                <a:latin typeface="Arial Narrow" panose="020B0606020202030204" pitchFamily="34" charset="0"/>
              </a:rPr>
              <a:t>www.</a:t>
            </a:r>
            <a:r>
              <a:rPr lang="pt-PT" sz="1200" dirty="0" smtClean="0">
                <a:latin typeface="Arial Narrow" panose="020B0606020202030204" pitchFamily="34" charset="0"/>
              </a:rPr>
              <a:t>emergys</a:t>
            </a:r>
            <a:r>
              <a:rPr lang="en-US" sz="1200" dirty="0" smtClean="0">
                <a:latin typeface="Arial Narrow" panose="020B0606020202030204" pitchFamily="34" charset="0"/>
              </a:rPr>
              <a:t>.tech</a:t>
            </a:r>
            <a:endParaRPr lang="en-US" sz="1200" dirty="0">
              <a:latin typeface="Arial Narrow" panose="020B0606020202030204" pitchFamily="34" charset="0"/>
            </a:endParaRPr>
          </a:p>
        </p:txBody>
      </p:sp>
      <p:pic>
        <p:nvPicPr>
          <p:cNvPr id="10" name="Imagem 12" descr="LOGO-Paises ecowas"/>
          <p:cNvPicPr>
            <a:picLocks noChangeAspect="1"/>
          </p:cNvPicPr>
          <p:nvPr/>
        </p:nvPicPr>
        <p:blipFill>
          <a:blip r:embed="rId4"/>
          <a:stretch>
            <a:fillRect/>
          </a:stretch>
        </p:blipFill>
        <p:spPr>
          <a:xfrm>
            <a:off x="2752933" y="1174393"/>
            <a:ext cx="3897630" cy="3858260"/>
          </a:xfrm>
          <a:prstGeom prst="rect">
            <a:avLst/>
          </a:prstGeom>
        </p:spPr>
      </p:pic>
      <p:pic>
        <p:nvPicPr>
          <p:cNvPr id="11"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5338" y="90389"/>
            <a:ext cx="1649573" cy="1368337"/>
          </a:xfrm>
          <a:prstGeom prst="rect">
            <a:avLst/>
          </a:prstGeom>
        </p:spPr>
      </p:pic>
    </p:spTree>
    <p:extLst>
      <p:ext uri="{BB962C8B-B14F-4D97-AF65-F5344CB8AC3E}">
        <p14:creationId xmlns:p14="http://schemas.microsoft.com/office/powerpoint/2010/main" val="1390491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Triangle 1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Right Triangle 17"/>
          <p:cNvSpPr/>
          <p:nvPr/>
        </p:nvSpPr>
        <p:spPr>
          <a:xfrm flipH="1">
            <a:off x="10065" y="4539645"/>
            <a:ext cx="6584715" cy="4266853"/>
          </a:xfrm>
          <a:prstGeom prst="rtTriangle">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9"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9077" y="32693"/>
            <a:ext cx="1126681" cy="934593"/>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88" y="55717"/>
            <a:ext cx="2455739" cy="536735"/>
          </a:xfrm>
          <a:prstGeom prst="rect">
            <a:avLst/>
          </a:prstGeom>
        </p:spPr>
      </p:pic>
      <p:sp>
        <p:nvSpPr>
          <p:cNvPr id="21" name="TextBox 20"/>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2"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3</a:t>
            </a:fld>
            <a:endParaRPr lang="fr-FR" altLang="pt-PT" sz="800" b="1" i="1" u="sng" dirty="0" smtClean="0">
              <a:solidFill>
                <a:srgbClr val="00B4B2"/>
              </a:solidFill>
            </a:endParaRPr>
          </a:p>
        </p:txBody>
      </p:sp>
      <p:sp>
        <p:nvSpPr>
          <p:cNvPr id="23" name="TextBox 22"/>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25" name="Oval 24"/>
          <p:cNvSpPr/>
          <p:nvPr/>
        </p:nvSpPr>
        <p:spPr>
          <a:xfrm>
            <a:off x="2669775" y="7452727"/>
            <a:ext cx="1143396" cy="1090858"/>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a:solidFill>
                  <a:schemeClr val="accent5">
                    <a:lumMod val="50000"/>
                  </a:schemeClr>
                </a:solidFill>
                <a:latin typeface="Arial Narrow" pitchFamily="34" charset="0"/>
              </a:rPr>
              <a:t>ÁFRICA </a:t>
            </a:r>
            <a:r>
              <a:rPr lang="pt-PT" sz="900" dirty="0" smtClean="0">
                <a:solidFill>
                  <a:schemeClr val="accent5">
                    <a:lumMod val="50000"/>
                  </a:schemeClr>
                </a:solidFill>
                <a:latin typeface="Arial Narrow" pitchFamily="34" charset="0"/>
              </a:rPr>
              <a:t>OCIDENTAL</a:t>
            </a:r>
            <a:endParaRPr lang="pt-PT" sz="900" dirty="0">
              <a:solidFill>
                <a:schemeClr val="accent5">
                  <a:lumMod val="50000"/>
                </a:schemeClr>
              </a:solidFill>
              <a:latin typeface="Arial Narrow" pitchFamily="34" charset="0"/>
            </a:endParaRPr>
          </a:p>
          <a:p>
            <a:pPr algn="ctr"/>
            <a:r>
              <a:rPr lang="pt-PT" sz="900" dirty="0">
                <a:solidFill>
                  <a:schemeClr val="accent5">
                    <a:lumMod val="50000"/>
                  </a:schemeClr>
                </a:solidFill>
                <a:latin typeface="Arial Narrow" pitchFamily="34" charset="0"/>
              </a:rPr>
              <a:t>Consumo de fertilizantes</a:t>
            </a:r>
          </a:p>
          <a:p>
            <a:pPr algn="ctr"/>
            <a:r>
              <a:rPr lang="pt-PT" sz="900" dirty="0">
                <a:solidFill>
                  <a:srgbClr val="C00000"/>
                </a:solidFill>
                <a:latin typeface="Arial Narrow" pitchFamily="34" charset="0"/>
              </a:rPr>
              <a:t>2018</a:t>
            </a:r>
          </a:p>
          <a:p>
            <a:pPr algn="ctr"/>
            <a:r>
              <a:rPr lang="pt-PT" sz="900" dirty="0" smtClean="0">
                <a:solidFill>
                  <a:srgbClr val="C00000"/>
                </a:solidFill>
                <a:latin typeface="Arial Narrow" pitchFamily="34" charset="0"/>
              </a:rPr>
              <a:t>13.9 </a:t>
            </a:r>
            <a:r>
              <a:rPr lang="pt-PT" sz="900" dirty="0">
                <a:solidFill>
                  <a:srgbClr val="C00000"/>
                </a:solidFill>
                <a:latin typeface="Arial Narrow" pitchFamily="34" charset="0"/>
              </a:rPr>
              <a:t>Kg / ha</a:t>
            </a:r>
          </a:p>
        </p:txBody>
      </p:sp>
      <p:sp>
        <p:nvSpPr>
          <p:cNvPr id="26" name="Oval 25"/>
          <p:cNvSpPr/>
          <p:nvPr/>
        </p:nvSpPr>
        <p:spPr>
          <a:xfrm>
            <a:off x="4037466" y="7512837"/>
            <a:ext cx="1164553" cy="1146504"/>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a:solidFill>
                  <a:schemeClr val="accent5">
                    <a:lumMod val="50000"/>
                  </a:schemeClr>
                </a:solidFill>
                <a:latin typeface="Arial Narrow" pitchFamily="34" charset="0"/>
              </a:rPr>
              <a:t>ÁFRICA </a:t>
            </a:r>
            <a:r>
              <a:rPr lang="pt-PT" sz="900" dirty="0" smtClean="0">
                <a:solidFill>
                  <a:schemeClr val="accent5">
                    <a:lumMod val="50000"/>
                  </a:schemeClr>
                </a:solidFill>
                <a:latin typeface="Arial Narrow" pitchFamily="34" charset="0"/>
              </a:rPr>
              <a:t>CENTRAL</a:t>
            </a:r>
            <a:endParaRPr lang="pt-PT" sz="900" dirty="0">
              <a:solidFill>
                <a:schemeClr val="accent5">
                  <a:lumMod val="50000"/>
                </a:schemeClr>
              </a:solidFill>
              <a:latin typeface="Arial Narrow" pitchFamily="34" charset="0"/>
            </a:endParaRPr>
          </a:p>
          <a:p>
            <a:pPr algn="ctr"/>
            <a:r>
              <a:rPr lang="pt-PT" sz="900" dirty="0">
                <a:solidFill>
                  <a:schemeClr val="accent5">
                    <a:lumMod val="50000"/>
                  </a:schemeClr>
                </a:solidFill>
                <a:latin typeface="Arial Narrow" pitchFamily="34" charset="0"/>
              </a:rPr>
              <a:t>Consumo de fertilizantes</a:t>
            </a:r>
          </a:p>
          <a:p>
            <a:pPr algn="ctr"/>
            <a:r>
              <a:rPr lang="pt-PT" sz="900" dirty="0">
                <a:solidFill>
                  <a:srgbClr val="C00000"/>
                </a:solidFill>
                <a:latin typeface="Arial Narrow" pitchFamily="34" charset="0"/>
              </a:rPr>
              <a:t>2018</a:t>
            </a:r>
          </a:p>
          <a:p>
            <a:pPr algn="ctr"/>
            <a:r>
              <a:rPr lang="pt-PT" sz="900" dirty="0" smtClean="0">
                <a:solidFill>
                  <a:srgbClr val="C00000"/>
                </a:solidFill>
                <a:latin typeface="Arial Narrow" pitchFamily="34" charset="0"/>
              </a:rPr>
              <a:t>5.2 </a:t>
            </a:r>
            <a:r>
              <a:rPr lang="pt-PT" sz="900" dirty="0">
                <a:solidFill>
                  <a:srgbClr val="C00000"/>
                </a:solidFill>
                <a:latin typeface="Arial Narrow" pitchFamily="34" charset="0"/>
              </a:rPr>
              <a:t>Kg / ha</a:t>
            </a:r>
          </a:p>
        </p:txBody>
      </p:sp>
      <p:sp>
        <p:nvSpPr>
          <p:cNvPr id="27" name="Oval 26"/>
          <p:cNvSpPr/>
          <p:nvPr/>
        </p:nvSpPr>
        <p:spPr>
          <a:xfrm>
            <a:off x="5442515" y="7430128"/>
            <a:ext cx="121183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a:solidFill>
                  <a:schemeClr val="accent5">
                    <a:lumMod val="50000"/>
                  </a:schemeClr>
                </a:solidFill>
                <a:latin typeface="Arial Narrow" pitchFamily="34" charset="0"/>
              </a:rPr>
              <a:t>ÁFRICA </a:t>
            </a:r>
            <a:r>
              <a:rPr lang="pt-PT" sz="900" dirty="0" smtClean="0">
                <a:solidFill>
                  <a:schemeClr val="accent5">
                    <a:lumMod val="50000"/>
                  </a:schemeClr>
                </a:solidFill>
                <a:latin typeface="Arial Narrow" pitchFamily="34" charset="0"/>
              </a:rPr>
              <a:t>ORIENTAL</a:t>
            </a:r>
            <a:endParaRPr lang="pt-PT" sz="900" dirty="0">
              <a:solidFill>
                <a:schemeClr val="accent5">
                  <a:lumMod val="50000"/>
                </a:schemeClr>
              </a:solidFill>
              <a:latin typeface="Arial Narrow" pitchFamily="34" charset="0"/>
            </a:endParaRPr>
          </a:p>
          <a:p>
            <a:pPr algn="ctr"/>
            <a:r>
              <a:rPr lang="pt-PT" sz="900" dirty="0">
                <a:solidFill>
                  <a:schemeClr val="accent5">
                    <a:lumMod val="50000"/>
                  </a:schemeClr>
                </a:solidFill>
                <a:latin typeface="Arial Narrow" pitchFamily="34" charset="0"/>
              </a:rPr>
              <a:t>Consumo de fertilizantes</a:t>
            </a:r>
          </a:p>
          <a:p>
            <a:pPr algn="ctr"/>
            <a:r>
              <a:rPr lang="pt-PT" sz="900" dirty="0">
                <a:solidFill>
                  <a:srgbClr val="C00000"/>
                </a:solidFill>
                <a:latin typeface="Arial Narrow" pitchFamily="34" charset="0"/>
              </a:rPr>
              <a:t>2018</a:t>
            </a:r>
          </a:p>
          <a:p>
            <a:pPr algn="ctr"/>
            <a:r>
              <a:rPr lang="pt-PT" sz="900" dirty="0" smtClean="0">
                <a:solidFill>
                  <a:srgbClr val="C00000"/>
                </a:solidFill>
                <a:latin typeface="Arial Narrow" pitchFamily="34" charset="0"/>
              </a:rPr>
              <a:t>20.7 </a:t>
            </a:r>
            <a:r>
              <a:rPr lang="pt-PT" sz="900" dirty="0">
                <a:solidFill>
                  <a:srgbClr val="C00000"/>
                </a:solidFill>
                <a:latin typeface="Arial Narrow" pitchFamily="34" charset="0"/>
              </a:rPr>
              <a:t>Kg / ha</a:t>
            </a:r>
          </a:p>
        </p:txBody>
      </p:sp>
      <p:sp>
        <p:nvSpPr>
          <p:cNvPr id="31" name="Oval 30"/>
          <p:cNvSpPr/>
          <p:nvPr/>
        </p:nvSpPr>
        <p:spPr>
          <a:xfrm>
            <a:off x="1208383" y="7501255"/>
            <a:ext cx="1199841" cy="1112785"/>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smtClean="0">
                <a:solidFill>
                  <a:schemeClr val="accent5">
                    <a:lumMod val="50000"/>
                  </a:schemeClr>
                </a:solidFill>
                <a:latin typeface="Arial Narrow" pitchFamily="34" charset="0"/>
              </a:rPr>
              <a:t>NORTE DE ÁFRICA</a:t>
            </a:r>
          </a:p>
          <a:p>
            <a:pPr algn="ctr"/>
            <a:r>
              <a:rPr lang="pt-PT" sz="900" dirty="0" smtClean="0">
                <a:solidFill>
                  <a:schemeClr val="accent5">
                    <a:lumMod val="50000"/>
                  </a:schemeClr>
                </a:solidFill>
                <a:latin typeface="Arial Narrow" pitchFamily="34" charset="0"/>
              </a:rPr>
              <a:t>Consumo de fertilizantes</a:t>
            </a:r>
          </a:p>
          <a:p>
            <a:pPr algn="ctr"/>
            <a:r>
              <a:rPr lang="pt-PT" sz="900" dirty="0" smtClean="0">
                <a:solidFill>
                  <a:srgbClr val="C00000"/>
                </a:solidFill>
                <a:latin typeface="Arial Narrow" pitchFamily="34" charset="0"/>
              </a:rPr>
              <a:t>2018</a:t>
            </a:r>
          </a:p>
          <a:p>
            <a:pPr algn="ctr"/>
            <a:r>
              <a:rPr lang="pt-PT" sz="900" dirty="0" smtClean="0">
                <a:solidFill>
                  <a:srgbClr val="C00000"/>
                </a:solidFill>
                <a:latin typeface="Arial Narrow" pitchFamily="34" charset="0"/>
              </a:rPr>
              <a:t>55.2 Kg / ha</a:t>
            </a:r>
          </a:p>
        </p:txBody>
      </p:sp>
      <p:sp>
        <p:nvSpPr>
          <p:cNvPr id="34" name="Oval 33"/>
          <p:cNvSpPr/>
          <p:nvPr/>
        </p:nvSpPr>
        <p:spPr>
          <a:xfrm>
            <a:off x="6295" y="7481290"/>
            <a:ext cx="1108034" cy="1084597"/>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smtClean="0">
                <a:solidFill>
                  <a:schemeClr val="accent5">
                    <a:lumMod val="50000"/>
                  </a:schemeClr>
                </a:solidFill>
                <a:latin typeface="Arial Narrow" pitchFamily="34" charset="0"/>
              </a:rPr>
              <a:t>MUNDIAL</a:t>
            </a:r>
            <a:endParaRPr lang="pt-PT" sz="900" dirty="0">
              <a:solidFill>
                <a:schemeClr val="accent5">
                  <a:lumMod val="50000"/>
                </a:schemeClr>
              </a:solidFill>
              <a:latin typeface="Arial Narrow" pitchFamily="34" charset="0"/>
            </a:endParaRPr>
          </a:p>
          <a:p>
            <a:pPr algn="ctr"/>
            <a:r>
              <a:rPr lang="pt-PT" sz="900" dirty="0">
                <a:solidFill>
                  <a:schemeClr val="accent5">
                    <a:lumMod val="50000"/>
                  </a:schemeClr>
                </a:solidFill>
                <a:latin typeface="Arial Narrow" pitchFamily="34" charset="0"/>
              </a:rPr>
              <a:t>Consumo </a:t>
            </a:r>
            <a:r>
              <a:rPr lang="pt-PT" sz="900" dirty="0" smtClean="0">
                <a:solidFill>
                  <a:schemeClr val="accent5">
                    <a:lumMod val="50000"/>
                  </a:schemeClr>
                </a:solidFill>
                <a:latin typeface="Arial Narrow" pitchFamily="34" charset="0"/>
              </a:rPr>
              <a:t>médio de </a:t>
            </a:r>
            <a:r>
              <a:rPr lang="pt-PT" sz="900" dirty="0">
                <a:solidFill>
                  <a:schemeClr val="accent5">
                    <a:lumMod val="50000"/>
                  </a:schemeClr>
                </a:solidFill>
                <a:latin typeface="Arial Narrow" pitchFamily="34" charset="0"/>
              </a:rPr>
              <a:t>fertilizantes</a:t>
            </a:r>
          </a:p>
          <a:p>
            <a:pPr algn="ctr"/>
            <a:endParaRPr lang="pt-PT" sz="900" dirty="0" smtClean="0">
              <a:solidFill>
                <a:srgbClr val="C00000"/>
              </a:solidFill>
              <a:latin typeface="Arial Narrow" pitchFamily="34" charset="0"/>
            </a:endParaRPr>
          </a:p>
          <a:p>
            <a:pPr algn="ctr"/>
            <a:r>
              <a:rPr lang="pt-PT" sz="900" dirty="0" smtClean="0">
                <a:solidFill>
                  <a:srgbClr val="C00000"/>
                </a:solidFill>
                <a:latin typeface="Arial Narrow" pitchFamily="34" charset="0"/>
              </a:rPr>
              <a:t>107 </a:t>
            </a:r>
            <a:r>
              <a:rPr lang="pt-PT" sz="900" dirty="0">
                <a:solidFill>
                  <a:srgbClr val="C00000"/>
                </a:solidFill>
                <a:latin typeface="Arial Narrow" pitchFamily="34" charset="0"/>
              </a:rPr>
              <a:t>Kg / ha</a:t>
            </a:r>
          </a:p>
        </p:txBody>
      </p:sp>
      <p:sp>
        <p:nvSpPr>
          <p:cNvPr id="32" name="TextBox 31"/>
          <p:cNvSpPr txBox="1"/>
          <p:nvPr/>
        </p:nvSpPr>
        <p:spPr>
          <a:xfrm>
            <a:off x="306239" y="572082"/>
            <a:ext cx="6120680" cy="7091685"/>
          </a:xfrm>
          <a:prstGeom prst="rect">
            <a:avLst/>
          </a:prstGeom>
          <a:noFill/>
        </p:spPr>
        <p:txBody>
          <a:bodyPr wrap="square" rtlCol="0">
            <a:spAutoFit/>
          </a:bodyPr>
          <a:lstStyle/>
          <a:p>
            <a:r>
              <a:rPr lang="pt-PT" sz="1200" dirty="0">
                <a:solidFill>
                  <a:schemeClr val="accent5">
                    <a:lumMod val="75000"/>
                  </a:schemeClr>
                </a:solidFill>
                <a:latin typeface="Arial Narrow" panose="020B0606020202030204" pitchFamily="34" charset="0"/>
              </a:rPr>
              <a:t>TERMOS DE REFERÊNCIA DA CONFÊENCIA INTERNACIONAL </a:t>
            </a:r>
            <a:endParaRPr lang="pt-PT" sz="1200" dirty="0" smtClean="0">
              <a:solidFill>
                <a:schemeClr val="accent5">
                  <a:lumMod val="75000"/>
                </a:schemeClr>
              </a:solidFill>
              <a:latin typeface="Arial Narrow" panose="020B0606020202030204" pitchFamily="34" charset="0"/>
            </a:endParaRPr>
          </a:p>
          <a:p>
            <a:r>
              <a:rPr lang="pt-PT" sz="1200" i="1" dirty="0">
                <a:solidFill>
                  <a:schemeClr val="accent5">
                    <a:lumMod val="75000"/>
                  </a:schemeClr>
                </a:solidFill>
              </a:rPr>
              <a:t>PREÂMBULO</a:t>
            </a:r>
          </a:p>
          <a:p>
            <a:pPr algn="just">
              <a:lnSpc>
                <a:spcPts val="1100"/>
              </a:lnSpc>
            </a:pPr>
            <a:r>
              <a:rPr lang="pt-PT" sz="1100" dirty="0">
                <a:latin typeface="Arial Narrow" panose="020B0606020202030204" pitchFamily="34" charset="0"/>
              </a:rPr>
              <a:t>A agricultura é a espinha dorsal da economia africana </a:t>
            </a:r>
            <a:r>
              <a:rPr lang="pt-PT" sz="1100" dirty="0" smtClean="0">
                <a:latin typeface="Arial Narrow" panose="020B0606020202030204" pitchFamily="34" charset="0"/>
              </a:rPr>
              <a:t>e os dados mais recentes da </a:t>
            </a:r>
            <a:r>
              <a:rPr lang="pt-PT" sz="1100" dirty="0">
                <a:latin typeface="Arial Narrow" panose="020B0606020202030204" pitchFamily="34" charset="0"/>
              </a:rPr>
              <a:t>Organização das Nações Unidas para a Alimentação e a Agricultura </a:t>
            </a:r>
            <a:r>
              <a:rPr lang="pt-PT" sz="1100" i="1" dirty="0">
                <a:latin typeface="Arial Narrow" panose="020B0606020202030204" pitchFamily="34" charset="0"/>
              </a:rPr>
              <a:t>(FAO</a:t>
            </a:r>
            <a:r>
              <a:rPr lang="pt-PT" sz="1100" dirty="0">
                <a:latin typeface="Arial Narrow" panose="020B0606020202030204" pitchFamily="34" charset="0"/>
              </a:rPr>
              <a:t>) </a:t>
            </a:r>
            <a:r>
              <a:rPr lang="pt-PT" sz="1100" dirty="0" smtClean="0">
                <a:latin typeface="Arial Narrow" panose="020B0606020202030204" pitchFamily="34" charset="0"/>
              </a:rPr>
              <a:t>descrevem que </a:t>
            </a:r>
            <a:r>
              <a:rPr lang="pt-PT" sz="1100" dirty="0">
                <a:latin typeface="Arial Narrow" panose="020B0606020202030204" pitchFamily="34" charset="0"/>
              </a:rPr>
              <a:t>a agricultura representa cerca de 20% do PIB do continente, 60% da sua mão-de-obra e 20% de todas as exportações do continente e é a principal fonte de renda das populações rurais do continente. Reconhecendo o papel essencial que a agricultura desempenha na sustentabilidade alimentar de uma população africana em crescimento, os líderes africanos adotaram um forte Programa de Desenvolvimento Agrícola Africano (CAADP), visando uma taxa média de crescimento agrícola anual de 6</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Em </a:t>
            </a:r>
            <a:r>
              <a:rPr lang="pt-PT" sz="1100" dirty="0">
                <a:latin typeface="Arial Narrow" panose="020B0606020202030204" pitchFamily="34" charset="0"/>
              </a:rPr>
              <a:t>junho de 2006, os líderes africanos se reuniram em Abuja, Nigéria, para tomar medidas sobre a importância dos fertilizantes para uma revolução verde africana. O principal resultado desta cimeira confirmou o compromisso dos chefes de estado africanos em aumentar rapidamente o uso de fertilizantes no continente, elevando a média de 9 kg / ha em 2006 para cerca de 50 kg / ha em 2015, meta que ainda não </a:t>
            </a:r>
            <a:r>
              <a:rPr lang="pt-PT" sz="1100" dirty="0" smtClean="0">
                <a:latin typeface="Arial Narrow" panose="020B0606020202030204" pitchFamily="34" charset="0"/>
              </a:rPr>
              <a:t>foi alcançado </a:t>
            </a:r>
            <a:r>
              <a:rPr lang="pt-PT" sz="1100" dirty="0">
                <a:latin typeface="Arial Narrow" panose="020B0606020202030204" pitchFamily="34" charset="0"/>
              </a:rPr>
              <a:t>em 2021. Na 23ª </a:t>
            </a:r>
            <a:r>
              <a:rPr lang="pt-PT" sz="1100" dirty="0" smtClean="0">
                <a:latin typeface="Arial Narrow" panose="020B0606020202030204" pitchFamily="34" charset="0"/>
              </a:rPr>
              <a:t>Simeira da União Africana, </a:t>
            </a:r>
            <a:r>
              <a:rPr lang="pt-PT" sz="1100" dirty="0">
                <a:latin typeface="Arial Narrow" panose="020B0606020202030204" pitchFamily="34" charset="0"/>
              </a:rPr>
              <a:t>realizada em junho de 2014 em Malabo, Guiné Equatorial, os líderes africanos adotaram a Declaração de Malabo sobre o Crescimento Acelerado e Transformação da agricultura para a prosperidade compartilhada e melhores condições de vida para </a:t>
            </a:r>
            <a:r>
              <a:rPr lang="pt-PT" sz="1100" dirty="0" smtClean="0">
                <a:latin typeface="Arial Narrow" panose="020B0606020202030204" pitchFamily="34" charset="0"/>
              </a:rPr>
              <a:t>a sociedade africana, </a:t>
            </a:r>
            <a:r>
              <a:rPr lang="pt-PT" sz="1100" dirty="0">
                <a:latin typeface="Arial Narrow" panose="020B0606020202030204" pitchFamily="34" charset="0"/>
              </a:rPr>
              <a:t>reafirmando que a agricultura deve permanecer na vanguarda da agenda de desenvolvimento do continente</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Para </a:t>
            </a:r>
            <a:r>
              <a:rPr lang="pt-PT" sz="1100" dirty="0">
                <a:latin typeface="Arial Narrow" panose="020B0606020202030204" pitchFamily="34" charset="0"/>
              </a:rPr>
              <a:t>alcançar os objetivos de crescimento agrícola e erradicação da escassez de alimentos no continente africano estabelecidos na Declaração de Malabo, no âmbito do CAADP e nos Objetivos de Desenvolvimento Sustentável (ODS) adotados pelas Nações Unidas, uma melhoria significativa na produtividade é considerada necessária para solos africanos altamente degradados e estimada em mais de 40%. O continente africano possui 13% das terras </a:t>
            </a:r>
            <a:r>
              <a:rPr lang="pt-PT" sz="1100" dirty="0" smtClean="0">
                <a:latin typeface="Arial Narrow" panose="020B0606020202030204" pitchFamily="34" charset="0"/>
              </a:rPr>
              <a:t>arráveis </a:t>
            </a:r>
            <a:r>
              <a:rPr lang="pt-PT" sz="1100" dirty="0">
                <a:latin typeface="Arial Narrow" panose="020B0606020202030204" pitchFamily="34" charset="0"/>
              </a:rPr>
              <a:t>​​do mundo e cerca de 17% da população mundial, estima-se que se as metas acima não forem cumpridas, vários países do continente africano enfrentarão insegurança alimentar e </a:t>
            </a:r>
            <a:r>
              <a:rPr lang="pt-PT" sz="1100" dirty="0" smtClean="0">
                <a:latin typeface="Arial Narrow" panose="020B0606020202030204" pitchFamily="34" charset="0"/>
              </a:rPr>
              <a:t>com consequências </a:t>
            </a:r>
            <a:r>
              <a:rPr lang="pt-PT" sz="1100" dirty="0">
                <a:latin typeface="Arial Narrow" panose="020B0606020202030204" pitchFamily="34" charset="0"/>
              </a:rPr>
              <a:t>imprevisíveis. Os fatores importantes que contribuem para a redução da fertilidade dos solos africanos são: eliminação completa das safras dos campos cultivados, fertilização desequilibrada do solo e pouco ou nenhum uso de fertilizantes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Dados </a:t>
            </a:r>
            <a:r>
              <a:rPr lang="pt-PT" sz="1100" dirty="0">
                <a:latin typeface="Arial Narrow" panose="020B0606020202030204" pitchFamily="34" charset="0"/>
              </a:rPr>
              <a:t>da Organização das Nações Unidas para Agricultura e Alimentação (FAO) publicados indicam que os maiores consumidores de fertilizantes </a:t>
            </a:r>
            <a:r>
              <a:rPr lang="pt-PT" sz="1100" dirty="0" smtClean="0">
                <a:latin typeface="Arial Narrow" panose="020B0606020202030204" pitchFamily="34" charset="0"/>
              </a:rPr>
              <a:t>em </a:t>
            </a:r>
            <a:r>
              <a:rPr lang="pt-PT" sz="1100" dirty="0">
                <a:latin typeface="Arial Narrow" panose="020B0606020202030204" pitchFamily="34" charset="0"/>
              </a:rPr>
              <a:t>África são a África do Sul, com 68,2 kg por ha em 2018, seguida do Norte da África, com consumo médio de 55,2 kg por </a:t>
            </a:r>
            <a:r>
              <a:rPr lang="pt-PT" sz="1100" dirty="0" smtClean="0">
                <a:latin typeface="Arial Narrow" panose="020B0606020202030204" pitchFamily="34" charset="0"/>
              </a:rPr>
              <a:t>ha; </a:t>
            </a:r>
            <a:r>
              <a:rPr lang="pt-PT" sz="1100" dirty="0">
                <a:latin typeface="Arial Narrow" panose="020B0606020202030204" pitchFamily="34" charset="0"/>
              </a:rPr>
              <a:t>África Oriental com 20,7 kg por ha; e a África Ocidental com 13,9 kg por ha (região onde Cabo Verde está localizado e </a:t>
            </a:r>
            <a:r>
              <a:rPr lang="pt-PT" sz="1100" dirty="0" smtClean="0">
                <a:latin typeface="Arial Narrow" panose="020B0606020202030204" pitchFamily="34" charset="0"/>
              </a:rPr>
              <a:t>o bloco económico </a:t>
            </a:r>
            <a:r>
              <a:rPr lang="pt-PT" sz="1100" dirty="0">
                <a:latin typeface="Arial Narrow" panose="020B0606020202030204" pitchFamily="34" charset="0"/>
              </a:rPr>
              <a:t>da Comunidade </a:t>
            </a:r>
            <a:r>
              <a:rPr lang="pt-PT" sz="1100" dirty="0" smtClean="0">
                <a:latin typeface="Arial Narrow" panose="020B0606020202030204" pitchFamily="34" charset="0"/>
              </a:rPr>
              <a:t>Económica </a:t>
            </a:r>
            <a:r>
              <a:rPr lang="pt-PT" sz="1100" dirty="0">
                <a:latin typeface="Arial Narrow" panose="020B0606020202030204" pitchFamily="34" charset="0"/>
              </a:rPr>
              <a:t>dos Estados da África Ocidental - CEDEAO). A região da África Central teve o menor consumo, com apenas 5,2 kg por ha. Os dados da FAO mostraram ainda que a África Ocidental teve o maior aumento médio no consumo de nutrientes, especialmente nitrogênio, que quase triplicou em uma década, de 2,7 kg por ha em 2008 para 8 kg por ha em 2018; o consumo de fosfato aumentou no mesmo período de 0,9 kg por ha para 2,9 kg por ha</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As </a:t>
            </a:r>
            <a:r>
              <a:rPr lang="pt-PT" sz="1100" dirty="0">
                <a:latin typeface="Arial Narrow" panose="020B0606020202030204" pitchFamily="34" charset="0"/>
              </a:rPr>
              <a:t>páginas </a:t>
            </a:r>
            <a:r>
              <a:rPr lang="pt-PT" sz="1100" dirty="0" smtClean="0">
                <a:latin typeface="Arial Narrow" panose="020B0606020202030204" pitchFamily="34" charset="0"/>
              </a:rPr>
              <a:t>5 a 7 </a:t>
            </a:r>
            <a:r>
              <a:rPr lang="pt-PT" sz="1100" dirty="0">
                <a:latin typeface="Arial Narrow" panose="020B0606020202030204" pitchFamily="34" charset="0"/>
              </a:rPr>
              <a:t>deste documento </a:t>
            </a:r>
            <a:r>
              <a:rPr lang="pt-PT" sz="1100" dirty="0" smtClean="0">
                <a:latin typeface="Arial Narrow" panose="020B0606020202030204" pitchFamily="34" charset="0"/>
              </a:rPr>
              <a:t>é apresentado </a:t>
            </a:r>
            <a:r>
              <a:rPr lang="pt-PT" sz="1100" dirty="0">
                <a:latin typeface="Arial Narrow" panose="020B0606020202030204" pitchFamily="34" charset="0"/>
              </a:rPr>
              <a:t>o estado de implementação da Declaração de Abuja sobre Fertilizantes para uma Revolução Verde Africana, bem como um conjunto de resoluções associadas e os seus progressos realizados, retirados do documento publicado pela </a:t>
            </a:r>
            <a:r>
              <a:rPr lang="pt-PT" sz="1100" i="1" dirty="0">
                <a:latin typeface="Arial Narrow" panose="020B0606020202030204" pitchFamily="34" charset="0"/>
              </a:rPr>
              <a:t>FAO</a:t>
            </a:r>
            <a:r>
              <a:rPr lang="pt-PT" sz="1100" dirty="0">
                <a:latin typeface="Arial Narrow" panose="020B0606020202030204" pitchFamily="34" charset="0"/>
              </a:rPr>
              <a:t> intitulado </a:t>
            </a:r>
            <a:r>
              <a:rPr lang="pt-PT" sz="1100" dirty="0" smtClean="0">
                <a:latin typeface="Arial Narrow" panose="020B0606020202030204" pitchFamily="34" charset="0"/>
              </a:rPr>
              <a:t>«Estimular </a:t>
            </a:r>
            <a:r>
              <a:rPr lang="pt-PT" sz="1100" dirty="0">
                <a:latin typeface="Arial Narrow" panose="020B0606020202030204" pitchFamily="34" charset="0"/>
              </a:rPr>
              <a:t>os Solos </a:t>
            </a:r>
            <a:r>
              <a:rPr lang="pt-PT" sz="1100" dirty="0" smtClean="0">
                <a:latin typeface="Arial Narrow" panose="020B0606020202030204" pitchFamily="34" charset="0"/>
              </a:rPr>
              <a:t>Africanos». </a:t>
            </a:r>
            <a:r>
              <a:rPr lang="pt-PT" sz="1100" dirty="0">
                <a:latin typeface="Arial Narrow" panose="020B0606020202030204" pitchFamily="34" charset="0"/>
              </a:rPr>
              <a:t>Desde a Grécia Antiga (61-114 DC) até aos dias de hoje, eminentes especialistas têm-se dedicado ao problema da fertilização de solos agrícolas a partir da aplicação de pós de </a:t>
            </a:r>
            <a:r>
              <a:rPr lang="pt-PT" sz="1100" dirty="0" smtClean="0">
                <a:latin typeface="Arial Narrow" panose="020B0606020202030204" pitchFamily="34" charset="0"/>
              </a:rPr>
              <a:t>rochas, </a:t>
            </a:r>
            <a:r>
              <a:rPr lang="pt-PT" sz="1100" dirty="0">
                <a:latin typeface="Arial Narrow" panose="020B0606020202030204" pitchFamily="34" charset="0"/>
              </a:rPr>
              <a:t>pelas inúmeras vantagens que esta solução </a:t>
            </a:r>
            <a:r>
              <a:rPr lang="pt-PT" sz="1100" dirty="0" smtClean="0">
                <a:latin typeface="Arial Narrow" panose="020B0606020202030204" pitchFamily="34" charset="0"/>
              </a:rPr>
              <a:t>apresenta </a:t>
            </a:r>
            <a:r>
              <a:rPr lang="pt-PT" sz="1100" dirty="0">
                <a:latin typeface="Arial Narrow" panose="020B0606020202030204" pitchFamily="34" charset="0"/>
              </a:rPr>
              <a:t>e um contributo relevante para a sustentabilidade da agricultura, </a:t>
            </a:r>
            <a:r>
              <a:rPr lang="pt-PT" sz="1100" dirty="0" smtClean="0">
                <a:latin typeface="Arial Narrow" panose="020B0606020202030204" pitchFamily="34" charset="0"/>
              </a:rPr>
              <a:t>em </a:t>
            </a:r>
            <a:r>
              <a:rPr lang="pt-PT" sz="1100" dirty="0">
                <a:latin typeface="Arial Narrow" panose="020B0606020202030204" pitchFamily="34" charset="0"/>
              </a:rPr>
              <a:t>África e </a:t>
            </a:r>
            <a:r>
              <a:rPr lang="pt-PT" sz="1100" dirty="0" smtClean="0">
                <a:latin typeface="Arial Narrow" panose="020B0606020202030204" pitchFamily="34" charset="0"/>
              </a:rPr>
              <a:t>no </a:t>
            </a:r>
            <a:r>
              <a:rPr lang="pt-PT" sz="1100" dirty="0">
                <a:latin typeface="Arial Narrow" panose="020B0606020202030204" pitchFamily="34" charset="0"/>
              </a:rPr>
              <a:t>mundo moderno</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É neste contexto que sob o lema </a:t>
            </a:r>
            <a:r>
              <a:rPr lang="pt-PT" sz="1100" i="1" dirty="0">
                <a:latin typeface="Arial Narrow" panose="020B0606020202030204" pitchFamily="34" charset="0"/>
              </a:rPr>
              <a:t>«Basalto a riqueza das nações»</a:t>
            </a:r>
            <a:r>
              <a:rPr lang="pt-PT" sz="1100" dirty="0">
                <a:latin typeface="Arial Narrow" panose="020B0606020202030204" pitchFamily="34" charset="0"/>
              </a:rPr>
              <a:t> Cabo Verde vai acolher uma Conferência Internacional, de 14 a 16 de Março de 2022, com o tema «</a:t>
            </a:r>
            <a:r>
              <a:rPr lang="pt-PT" sz="1100" i="1" dirty="0">
                <a:latin typeface="Arial Narrow" panose="020B0606020202030204" pitchFamily="34" charset="0"/>
              </a:rPr>
              <a:t>APLICAÇÃO DO PÓ DE BASALTO NA AGRICULTURA - As suas vantagens como fertilizante para agricultura</a:t>
            </a:r>
            <a:r>
              <a:rPr lang="pt-PT" sz="1100" dirty="0">
                <a:latin typeface="Arial Narrow" panose="020B0606020202030204" pitchFamily="34" charset="0"/>
              </a:rPr>
              <a:t>». Reunindo alguns dos mais </a:t>
            </a:r>
            <a:r>
              <a:rPr lang="pt-PT" sz="1100" dirty="0" smtClean="0">
                <a:latin typeface="Arial Narrow" panose="020B0606020202030204" pitchFamily="34" charset="0"/>
              </a:rPr>
              <a:t>eminentes </a:t>
            </a:r>
            <a:r>
              <a:rPr lang="pt-PT" sz="1100" dirty="0">
                <a:latin typeface="Arial Narrow" panose="020B0606020202030204" pitchFamily="34" charset="0"/>
              </a:rPr>
              <a:t>investigadores  internacionais no domínio do uso do pó de rocha basáltica na fertilização de solos agrícolas</a:t>
            </a:r>
            <a:r>
              <a:rPr lang="pt-PT" sz="1100" dirty="0" smtClean="0">
                <a:latin typeface="Arial Narrow" panose="020B0606020202030204" pitchFamily="34" charset="0"/>
              </a:rPr>
              <a:t>.</a:t>
            </a:r>
            <a:endParaRPr lang="pt-PT" sz="1100" dirty="0">
              <a:latin typeface="Arial Narrow" panose="020B0606020202030204" pitchFamily="34" charset="0"/>
            </a:endParaRPr>
          </a:p>
        </p:txBody>
      </p:sp>
    </p:spTree>
    <p:extLst>
      <p:ext uri="{BB962C8B-B14F-4D97-AF65-F5344CB8AC3E}">
        <p14:creationId xmlns:p14="http://schemas.microsoft.com/office/powerpoint/2010/main" val="1170720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p:cNvSpPr/>
          <p:nvPr/>
        </p:nvSpPr>
        <p:spPr>
          <a:xfrm>
            <a:off x="10586" y="762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6"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7814" y="234405"/>
            <a:ext cx="578165" cy="479595"/>
          </a:xfrm>
          <a:prstGeom prst="rect">
            <a:avLst/>
          </a:prstGeom>
        </p:spPr>
      </p:pic>
      <p:pic>
        <p:nvPicPr>
          <p:cNvPr id="17" name="Imagem 81" descr="LOGO-Paises ecowas"/>
          <p:cNvPicPr>
            <a:picLocks noChangeAspect="1"/>
          </p:cNvPicPr>
          <p:nvPr/>
        </p:nvPicPr>
        <p:blipFill>
          <a:blip r:embed="rId3"/>
          <a:stretch>
            <a:fillRect/>
          </a:stretch>
        </p:blipFill>
        <p:spPr>
          <a:xfrm>
            <a:off x="1944901" y="2888690"/>
            <a:ext cx="2772183" cy="2746015"/>
          </a:xfrm>
          <a:prstGeom prst="rect">
            <a:avLst/>
          </a:prstGeom>
        </p:spPr>
      </p:pic>
      <p:cxnSp>
        <p:nvCxnSpPr>
          <p:cNvPr id="18" name="Straight Connector 17"/>
          <p:cNvCxnSpPr/>
          <p:nvPr/>
        </p:nvCxnSpPr>
        <p:spPr>
          <a:xfrm>
            <a:off x="2133561" y="2739445"/>
            <a:ext cx="51741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78919" y="2438984"/>
            <a:ext cx="0" cy="103032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Caixa de Texto 16"/>
          <p:cNvSpPr txBox="1"/>
          <p:nvPr/>
        </p:nvSpPr>
        <p:spPr>
          <a:xfrm>
            <a:off x="107191" y="2288729"/>
            <a:ext cx="2082471"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Benim </a:t>
            </a:r>
            <a:r>
              <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rPr>
              <a:t>:</a:t>
            </a: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35</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39 500</a:t>
            </a:r>
            <a:endParaRPr lang="pt-PT" sz="900" i="1" dirty="0" smtClean="0">
              <a:solidFill>
                <a:schemeClr val="accent5">
                  <a:lumMod val="75000"/>
                </a:schemeClr>
              </a:solidFill>
              <a:latin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território):27,8</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Consumo fertilizantes: </a:t>
            </a:r>
            <a:r>
              <a:rPr lang="pt-PT" sz="900" dirty="0" smtClean="0">
                <a:solidFill>
                  <a:schemeClr val="accent5">
                    <a:lumMod val="75000"/>
                  </a:schemeClr>
                </a:solidFill>
                <a:latin typeface="Arial Narrow" panose="020B0606020202030204" pitchFamily="34" charset="0"/>
              </a:rPr>
              <a:t>36,6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smtClean="0">
              <a:solidFill>
                <a:schemeClr val="accent5">
                  <a:lumMod val="75000"/>
                </a:schemeClr>
              </a:solidFill>
              <a:latin typeface="Arial Narrow" panose="020B0606020202030204" pitchFamily="34" charset="0"/>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a:t>
            </a:r>
            <a:r>
              <a:rPr lang="en-US" sz="900" dirty="0" smtClean="0">
                <a:solidFill>
                  <a:schemeClr val="accent5">
                    <a:lumMod val="75000"/>
                  </a:schemeClr>
                </a:solidFill>
                <a:latin typeface="Arial Narrow" panose="020B0606020202030204" pitchFamily="34" charset="0"/>
              </a:rPr>
              <a:t>2.315.556</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1432 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1.616.613  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1.772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315" y="90389"/>
            <a:ext cx="2677325" cy="559804"/>
          </a:xfrm>
          <a:prstGeom prst="rect">
            <a:avLst/>
          </a:prstGeom>
        </p:spPr>
      </p:pic>
      <p:sp>
        <p:nvSpPr>
          <p:cNvPr id="22" name="Rectangle 2"/>
          <p:cNvSpPr txBox="1">
            <a:spLocks noChangeArrowheads="1"/>
          </p:cNvSpPr>
          <p:nvPr/>
        </p:nvSpPr>
        <p:spPr>
          <a:xfrm>
            <a:off x="41067" y="529293"/>
            <a:ext cx="1985935" cy="39428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A cedeao</a:t>
            </a:r>
          </a:p>
        </p:txBody>
      </p:sp>
      <p:sp>
        <p:nvSpPr>
          <p:cNvPr id="23" name="TextBox 22"/>
          <p:cNvSpPr txBox="1"/>
          <p:nvPr/>
        </p:nvSpPr>
        <p:spPr>
          <a:xfrm>
            <a:off x="109648" y="794152"/>
            <a:ext cx="2043324" cy="276999"/>
          </a:xfrm>
          <a:prstGeom prst="rect">
            <a:avLst/>
          </a:prstGeom>
          <a:noFill/>
        </p:spPr>
        <p:txBody>
          <a:bodyPr wrap="square" rtlCol="0">
            <a:spAutoFit/>
          </a:bodyPr>
          <a:lstStyle/>
          <a:p>
            <a:r>
              <a:rPr lang="pt-PT" sz="1200" i="1" dirty="0" smtClean="0">
                <a:solidFill>
                  <a:schemeClr val="accent5">
                    <a:lumMod val="75000"/>
                  </a:schemeClr>
                </a:solidFill>
                <a:latin typeface="Arial Narrow" panose="020B0606020202030204" pitchFamily="34" charset="0"/>
              </a:rPr>
              <a:t>INDICADORES AGRÍCOLAS</a:t>
            </a:r>
            <a:endParaRPr lang="pt-PT" sz="1200" i="1" dirty="0">
              <a:solidFill>
                <a:schemeClr val="accent5">
                  <a:lumMod val="75000"/>
                </a:schemeClr>
              </a:solidFill>
              <a:latin typeface="Arial Narrow" panose="020B0606020202030204" pitchFamily="34" charset="0"/>
            </a:endParaRPr>
          </a:p>
        </p:txBody>
      </p:sp>
      <p:cxnSp>
        <p:nvCxnSpPr>
          <p:cNvPr id="24" name="Straight Connector 23"/>
          <p:cNvCxnSpPr/>
          <p:nvPr/>
        </p:nvCxnSpPr>
        <p:spPr>
          <a:xfrm flipV="1">
            <a:off x="1352451" y="2305497"/>
            <a:ext cx="0" cy="129292"/>
          </a:xfrm>
          <a:prstGeom prst="line">
            <a:avLst/>
          </a:prstGeom>
        </p:spPr>
        <p:style>
          <a:lnRef idx="1">
            <a:schemeClr val="accent1"/>
          </a:lnRef>
          <a:fillRef idx="0">
            <a:schemeClr val="accent1"/>
          </a:fillRef>
          <a:effectRef idx="0">
            <a:schemeClr val="accent1"/>
          </a:effectRef>
          <a:fontRef idx="minor">
            <a:schemeClr val="tx1"/>
          </a:fontRef>
        </p:style>
      </p:cxnSp>
      <p:sp>
        <p:nvSpPr>
          <p:cNvPr id="25" name="Caixa de Texto 16"/>
          <p:cNvSpPr txBox="1"/>
          <p:nvPr/>
        </p:nvSpPr>
        <p:spPr>
          <a:xfrm>
            <a:off x="113075" y="1049353"/>
            <a:ext cx="2323347" cy="1169551"/>
          </a:xfrm>
          <a:prstGeom prst="rect">
            <a:avLst/>
          </a:prstGeom>
          <a:noFill/>
        </p:spPr>
        <p:txBody>
          <a:bodyPr wrap="square" rtlCol="0">
            <a:spAutoFit/>
          </a:bodyPr>
          <a:lstStyle/>
          <a:p>
            <a:pPr>
              <a:lnSpc>
                <a:spcPts val="1200"/>
              </a:lnSpc>
            </a:pPr>
            <a:r>
              <a:rPr lang="pt-PT" sz="1100" b="1" dirty="0" smtClean="0">
                <a:solidFill>
                  <a:schemeClr val="accent3">
                    <a:lumMod val="75000"/>
                  </a:schemeClr>
                </a:solidFill>
                <a:latin typeface="Arial Narrow" panose="020B0606020202030204" pitchFamily="34" charset="0"/>
              </a:rPr>
              <a:t>Cabo Verde </a:t>
            </a:r>
            <a:r>
              <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rPr>
              <a:t>:</a:t>
            </a: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19,6%</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km</a:t>
            </a:r>
            <a:r>
              <a:rPr lang="pt-PT" sz="900" baseline="30000" dirty="0" smtClean="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790</a:t>
            </a: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11,3</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3.893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123</a:t>
            </a:r>
            <a:r>
              <a:rPr lang="pt-PT" sz="900" dirty="0" smtClean="0">
                <a:solidFill>
                  <a:schemeClr val="accent5">
                    <a:lumMod val="75000"/>
                  </a:schemeClr>
                </a:solidFill>
                <a:latin typeface="Arial Narrow" panose="020B0606020202030204" pitchFamily="34" charset="0"/>
              </a:rPr>
              <a:t> </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31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698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4.639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26" name="Caixa de Texto 16"/>
          <p:cNvSpPr txBox="1"/>
          <p:nvPr/>
        </p:nvSpPr>
        <p:spPr>
          <a:xfrm>
            <a:off x="98176" y="3479721"/>
            <a:ext cx="2323347"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Burkina Faso</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44,2</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(km2): 121</a:t>
            </a:r>
            <a:r>
              <a:rPr lang="pt-PT" sz="900" dirty="0">
                <a:solidFill>
                  <a:schemeClr val="accent5">
                    <a:lumMod val="75000"/>
                  </a:schemeClr>
                </a:solidFill>
                <a:latin typeface="Arial Narrow" panose="020B0606020202030204" pitchFamily="34" charset="0"/>
              </a:rPr>
              <a:t>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22,7</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17,6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de cereais: 4</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991.259</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1.108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4.505.001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1.772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27" name="Straight Connector 26"/>
          <p:cNvCxnSpPr/>
          <p:nvPr/>
        </p:nvCxnSpPr>
        <p:spPr>
          <a:xfrm>
            <a:off x="2505343" y="3607213"/>
            <a:ext cx="0" cy="37206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652787" y="2740461"/>
            <a:ext cx="0" cy="9406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50667" y="2433509"/>
            <a:ext cx="162386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278911" y="3588452"/>
            <a:ext cx="1220033"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1" name="Freeform 80"/>
          <p:cNvSpPr>
            <a:spLocks/>
          </p:cNvSpPr>
          <p:nvPr/>
        </p:nvSpPr>
        <p:spPr bwMode="auto">
          <a:xfrm flipH="1">
            <a:off x="1185575" y="3519721"/>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32" name="Freeform 80"/>
          <p:cNvSpPr>
            <a:spLocks/>
          </p:cNvSpPr>
          <p:nvPr/>
        </p:nvSpPr>
        <p:spPr bwMode="auto">
          <a:xfrm flipH="1">
            <a:off x="2052722" y="2674993"/>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33" name="Freeform 80"/>
          <p:cNvSpPr>
            <a:spLocks/>
          </p:cNvSpPr>
          <p:nvPr/>
        </p:nvSpPr>
        <p:spPr bwMode="auto">
          <a:xfrm rot="16200000">
            <a:off x="1288857" y="2174400"/>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nSpc>
                <a:spcPts val="1200"/>
              </a:lnSpc>
              <a:defRPr/>
            </a:pPr>
            <a:endParaRPr lang="pt-PT">
              <a:solidFill>
                <a:srgbClr val="00B0F0"/>
              </a:solidFill>
              <a:cs typeface="Arial" charset="0"/>
            </a:endParaRPr>
          </a:p>
        </p:txBody>
      </p:sp>
      <p:sp>
        <p:nvSpPr>
          <p:cNvPr id="34" name="Caixa de Texto 16"/>
          <p:cNvSpPr txBox="1"/>
          <p:nvPr/>
        </p:nvSpPr>
        <p:spPr>
          <a:xfrm>
            <a:off x="117267" y="4608890"/>
            <a:ext cx="2323347" cy="1184940"/>
          </a:xfrm>
          <a:prstGeom prst="rect">
            <a:avLst/>
          </a:prstGeom>
          <a:noFill/>
        </p:spPr>
        <p:txBody>
          <a:bodyPr wrap="square" rtlCol="0">
            <a:spAutoFit/>
          </a:bodyPr>
          <a:lstStyle/>
          <a:p>
            <a:r>
              <a:rPr lang="pt-PT" sz="1100" b="1" i="1" dirty="0" smtClean="0">
                <a:solidFill>
                  <a:schemeClr val="accent3">
                    <a:lumMod val="75000"/>
                  </a:schemeClr>
                </a:solidFill>
                <a:latin typeface="Arial Narrow" panose="020B0606020202030204" pitchFamily="34" charset="0"/>
              </a:rPr>
              <a:t>Côte d’Ivoire</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66,7</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(km2): 212</a:t>
            </a:r>
            <a:r>
              <a:rPr lang="pt-PT" sz="900" dirty="0">
                <a:solidFill>
                  <a:schemeClr val="accent5">
                    <a:lumMod val="75000"/>
                  </a:schemeClr>
                </a:solidFill>
                <a:latin typeface="Arial Narrow" panose="020B0606020202030204" pitchFamily="34" charset="0"/>
              </a:rPr>
              <a:t>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8,9</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a:solidFill>
                  <a:schemeClr val="accent5">
                    <a:lumMod val="75000"/>
                  </a:schemeClr>
                </a:solidFill>
                <a:latin typeface="Arial Narrow" panose="020B0606020202030204" pitchFamily="34" charset="0"/>
              </a:rPr>
              <a:t>30,9</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3.266.110</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2.278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1.433.734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2.741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35" name="Straight Connector 34"/>
          <p:cNvCxnSpPr/>
          <p:nvPr/>
        </p:nvCxnSpPr>
        <p:spPr>
          <a:xfrm>
            <a:off x="2283389" y="4403249"/>
            <a:ext cx="11834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284957" y="4415061"/>
            <a:ext cx="0" cy="26597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042327" y="4671849"/>
            <a:ext cx="241377"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8" name="Caixa de Texto 16"/>
          <p:cNvSpPr txBox="1"/>
          <p:nvPr/>
        </p:nvSpPr>
        <p:spPr>
          <a:xfrm>
            <a:off x="117267" y="5761018"/>
            <a:ext cx="2323347" cy="1184940"/>
          </a:xfrm>
          <a:prstGeom prst="rect">
            <a:avLst/>
          </a:prstGeom>
          <a:noFill/>
        </p:spPr>
        <p:txBody>
          <a:bodyPr wrap="square" rtlCol="0">
            <a:spAutoFit/>
          </a:bodyPr>
          <a:lstStyle/>
          <a:p>
            <a:r>
              <a:rPr lang="pt-PT" sz="1100" b="1" i="1" dirty="0" smtClean="0">
                <a:solidFill>
                  <a:schemeClr val="accent3">
                    <a:lumMod val="75000"/>
                  </a:schemeClr>
                </a:solidFill>
                <a:latin typeface="Arial Narrow" panose="020B0606020202030204" pitchFamily="34" charset="0"/>
              </a:rPr>
              <a:t>Gâmbia</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59,8</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(km2): 6</a:t>
            </a:r>
            <a:r>
              <a:rPr lang="pt-PT" sz="900" dirty="0">
                <a:solidFill>
                  <a:schemeClr val="accent5">
                    <a:lumMod val="75000"/>
                  </a:schemeClr>
                </a:solidFill>
                <a:latin typeface="Arial Narrow" panose="020B0606020202030204" pitchFamily="34" charset="0"/>
              </a:rPr>
              <a:t> 050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24,0</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8,0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222</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119</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841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264</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277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1.892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39" name="Straight Connector 38"/>
          <p:cNvCxnSpPr/>
          <p:nvPr/>
        </p:nvCxnSpPr>
        <p:spPr>
          <a:xfrm>
            <a:off x="2596019" y="4726563"/>
            <a:ext cx="0" cy="1061547"/>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357209" y="5786641"/>
            <a:ext cx="241377"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41" name="Freeform 80"/>
          <p:cNvSpPr>
            <a:spLocks/>
          </p:cNvSpPr>
          <p:nvPr/>
        </p:nvSpPr>
        <p:spPr bwMode="auto">
          <a:xfrm flipH="1">
            <a:off x="2288332" y="5714633"/>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42" name="Caixa de Texto 16"/>
          <p:cNvSpPr txBox="1"/>
          <p:nvPr/>
        </p:nvSpPr>
        <p:spPr>
          <a:xfrm>
            <a:off x="2133491" y="1041733"/>
            <a:ext cx="2323347" cy="1267014"/>
          </a:xfrm>
          <a:prstGeom prst="rect">
            <a:avLst/>
          </a:prstGeom>
          <a:noFill/>
        </p:spPr>
        <p:txBody>
          <a:bodyPr wrap="square" rtlCol="0">
            <a:spAutoFit/>
          </a:bodyPr>
          <a:lstStyle/>
          <a:p>
            <a:pPr>
              <a:lnSpc>
                <a:spcPts val="1200"/>
              </a:lnSpc>
            </a:pPr>
            <a:r>
              <a:rPr lang="pt-PT" sz="1100" b="1" i="1" dirty="0" smtClean="0">
                <a:solidFill>
                  <a:schemeClr val="accent3">
                    <a:lumMod val="75000"/>
                  </a:schemeClr>
                </a:solidFill>
                <a:latin typeface="Arial Narrow" panose="020B0606020202030204" pitchFamily="34" charset="0"/>
              </a:rPr>
              <a:t>Togo</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70,2</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p>
          <a:p>
            <a:pPr fontAlgn="ct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(km2): 38</a:t>
            </a:r>
            <a:r>
              <a:rPr lang="pt-PT" sz="900" dirty="0">
                <a:solidFill>
                  <a:schemeClr val="accent5">
                    <a:lumMod val="75000"/>
                  </a:schemeClr>
                </a:solidFill>
                <a:latin typeface="Arial Narrow" panose="020B0606020202030204" pitchFamily="34" charset="0"/>
              </a:rPr>
              <a:t> 200</a:t>
            </a:r>
          </a:p>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22,2</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altLang="en-US" sz="900" dirty="0" smtClean="0">
                <a:solidFill>
                  <a:schemeClr val="accent5">
                    <a:lumMod val="75000"/>
                  </a:schemeClr>
                </a:solidFill>
                <a:latin typeface="Arial Narrow" panose="020B0606020202030204" pitchFamily="34" charset="0"/>
                <a:sym typeface="+mn-ea"/>
              </a:rPr>
              <a:t>5</a:t>
            </a:r>
            <a:r>
              <a:rPr lang="pt-PT" sz="900" dirty="0" smtClean="0">
                <a:solidFill>
                  <a:schemeClr val="accent5">
                    <a:lumMod val="75000"/>
                  </a:schemeClr>
                </a:solidFill>
                <a:latin typeface="Arial Narrow" panose="020B0606020202030204" pitchFamily="34" charset="0"/>
              </a:rPr>
              <a:t>,8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338.743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1.146</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168.582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1.717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43" name="Straight Connector 42"/>
          <p:cNvCxnSpPr/>
          <p:nvPr/>
        </p:nvCxnSpPr>
        <p:spPr>
          <a:xfrm>
            <a:off x="3399155" y="2302752"/>
            <a:ext cx="0" cy="111102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Freeform 80"/>
          <p:cNvSpPr>
            <a:spLocks/>
          </p:cNvSpPr>
          <p:nvPr/>
        </p:nvSpPr>
        <p:spPr bwMode="auto">
          <a:xfrm rot="16200000">
            <a:off x="3335496" y="2220120"/>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nSpc>
                <a:spcPts val="1200"/>
              </a:lnSpc>
              <a:defRPr/>
            </a:pPr>
            <a:endParaRPr lang="pt-PT">
              <a:solidFill>
                <a:srgbClr val="00B0F0"/>
              </a:solidFill>
              <a:cs typeface="Arial" charset="0"/>
            </a:endParaRPr>
          </a:p>
        </p:txBody>
      </p:sp>
      <p:cxnSp>
        <p:nvCxnSpPr>
          <p:cNvPr id="45" name="Straight Connector 44"/>
          <p:cNvCxnSpPr/>
          <p:nvPr/>
        </p:nvCxnSpPr>
        <p:spPr>
          <a:xfrm>
            <a:off x="3755767" y="2439982"/>
            <a:ext cx="0" cy="103032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63587" y="2436173"/>
            <a:ext cx="533925"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Caixa de Texto 16"/>
          <p:cNvSpPr txBox="1"/>
          <p:nvPr/>
        </p:nvSpPr>
        <p:spPr>
          <a:xfrm>
            <a:off x="4661014" y="1863537"/>
            <a:ext cx="2082471" cy="1184940"/>
          </a:xfrm>
          <a:prstGeom prst="rect">
            <a:avLst/>
          </a:prstGeom>
          <a:noFill/>
        </p:spPr>
        <p:txBody>
          <a:bodyPr wrap="square" rtlCol="0">
            <a:spAutoFit/>
          </a:bodyPr>
          <a:lstStyle/>
          <a:p>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Senegal:</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Terres </a:t>
            </a:r>
            <a:r>
              <a:rPr lang="pt-PT" sz="900" dirty="0">
                <a:solidFill>
                  <a:schemeClr val="accent5">
                    <a:lumMod val="75000"/>
                  </a:schemeClr>
                </a:solidFill>
                <a:latin typeface="Arial Narrow" panose="020B0606020202030204" pitchFamily="34" charset="0"/>
              </a:rPr>
              <a:t>agricoles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:46,1%</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(km2): 88</a:t>
            </a:r>
            <a:r>
              <a:rPr lang="pt-PT" sz="900" dirty="0">
                <a:solidFill>
                  <a:schemeClr val="accent5">
                    <a:lumMod val="75000"/>
                  </a:schemeClr>
                </a:solidFill>
                <a:latin typeface="Arial Narrow" panose="020B0606020202030204" pitchFamily="34" charset="0"/>
              </a:rPr>
              <a:t> 780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41,9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22,3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746.643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1.302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341.597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trabalhador:3.023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48" name="Straight Connector 47"/>
          <p:cNvCxnSpPr/>
          <p:nvPr/>
        </p:nvCxnSpPr>
        <p:spPr>
          <a:xfrm>
            <a:off x="4028559" y="2654633"/>
            <a:ext cx="0" cy="109659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020245" y="2654097"/>
            <a:ext cx="51741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0" name="Freeform 80"/>
          <p:cNvSpPr>
            <a:spLocks/>
          </p:cNvSpPr>
          <p:nvPr/>
        </p:nvSpPr>
        <p:spPr bwMode="auto">
          <a:xfrm>
            <a:off x="4513183" y="2582025"/>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51" name="Caixa de Texto 16"/>
          <p:cNvSpPr txBox="1"/>
          <p:nvPr/>
        </p:nvSpPr>
        <p:spPr>
          <a:xfrm>
            <a:off x="107401" y="6913146"/>
            <a:ext cx="2082471" cy="1184940"/>
          </a:xfrm>
          <a:prstGeom prst="rect">
            <a:avLst/>
          </a:prstGeom>
          <a:noFill/>
        </p:spPr>
        <p:txBody>
          <a:bodyPr wrap="square" rtlCol="0">
            <a:spAutoFit/>
          </a:bodyPr>
          <a:lstStyle/>
          <a:p>
            <a:r>
              <a:rPr lang="pt-PT" sz="1100" b="1" i="1" dirty="0" smtClean="0">
                <a:solidFill>
                  <a:schemeClr val="accent3">
                    <a:lumMod val="75000"/>
                  </a:schemeClr>
                </a:solidFill>
                <a:latin typeface="Arial Narrow" panose="020B0606020202030204" pitchFamily="34" charset="0"/>
              </a:rPr>
              <a:t>Gana</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65.0</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147 827</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35,1</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a:solidFill>
                  <a:schemeClr val="accent5">
                    <a:lumMod val="75000"/>
                  </a:schemeClr>
                </a:solidFill>
                <a:latin typeface="Arial Narrow" panose="020B0606020202030204" pitchFamily="34" charset="0"/>
              </a:rPr>
              <a:t>29,4</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3</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573.636</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1.864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1.916</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882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3.302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52" name="Straight Connector 51"/>
          <p:cNvCxnSpPr/>
          <p:nvPr/>
        </p:nvCxnSpPr>
        <p:spPr>
          <a:xfrm>
            <a:off x="2816999" y="4945369"/>
            <a:ext cx="0" cy="227552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46316" y="7230229"/>
            <a:ext cx="569155"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4" name="Freeform 80"/>
          <p:cNvSpPr>
            <a:spLocks/>
          </p:cNvSpPr>
          <p:nvPr/>
        </p:nvSpPr>
        <p:spPr bwMode="auto">
          <a:xfrm flipH="1">
            <a:off x="2152971" y="716577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55" name="Caixa de Texto 16"/>
          <p:cNvSpPr txBox="1"/>
          <p:nvPr/>
        </p:nvSpPr>
        <p:spPr>
          <a:xfrm>
            <a:off x="2073118" y="7489210"/>
            <a:ext cx="2082471"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Guiné Conacri</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59.0</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145 000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25,2</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3,2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3.911.040</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3.295.749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875</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56" name="Straight Connector 55"/>
          <p:cNvCxnSpPr/>
          <p:nvPr/>
        </p:nvCxnSpPr>
        <p:spPr>
          <a:xfrm>
            <a:off x="3135511" y="5095127"/>
            <a:ext cx="0" cy="214364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a:off x="3244845" y="7424157"/>
            <a:ext cx="375142"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278983" y="862677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59" name="Slide Number Placeholder 6"/>
          <p:cNvSpPr txBox="1"/>
          <p:nvPr/>
        </p:nvSpPr>
        <p:spPr bwMode="auto">
          <a:xfrm>
            <a:off x="2997587" y="857084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4</a:t>
            </a:fld>
            <a:endParaRPr lang="fr-FR" altLang="pt-PT" sz="800" b="1" i="1" u="sng" dirty="0" smtClean="0">
              <a:solidFill>
                <a:srgbClr val="00B4B2"/>
              </a:solidFill>
            </a:endParaRPr>
          </a:p>
        </p:txBody>
      </p:sp>
      <p:sp>
        <p:nvSpPr>
          <p:cNvPr id="60" name="TextBox 59"/>
          <p:cNvSpPr txBox="1"/>
          <p:nvPr/>
        </p:nvSpPr>
        <p:spPr>
          <a:xfrm>
            <a:off x="54924" y="857777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cxnSp>
        <p:nvCxnSpPr>
          <p:cNvPr id="61" name="Straight Connector 60"/>
          <p:cNvCxnSpPr/>
          <p:nvPr/>
        </p:nvCxnSpPr>
        <p:spPr>
          <a:xfrm>
            <a:off x="3128753" y="7238613"/>
            <a:ext cx="29669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133983" y="7612429"/>
            <a:ext cx="296690"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63" name="Freeform 80"/>
          <p:cNvSpPr>
            <a:spLocks/>
          </p:cNvSpPr>
          <p:nvPr/>
        </p:nvSpPr>
        <p:spPr bwMode="auto">
          <a:xfrm flipH="1">
            <a:off x="3035363" y="7548741"/>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64" name="Caixa de Texto 16"/>
          <p:cNvSpPr txBox="1"/>
          <p:nvPr/>
        </p:nvSpPr>
        <p:spPr>
          <a:xfrm>
            <a:off x="4664642" y="7524442"/>
            <a:ext cx="2082471" cy="1184940"/>
          </a:xfrm>
          <a:prstGeom prst="rect">
            <a:avLst/>
          </a:prstGeom>
          <a:noFill/>
        </p:spPr>
        <p:txBody>
          <a:bodyPr wrap="square" rtlCol="0">
            <a:spAutoFit/>
          </a:bodyPr>
          <a:lstStyle/>
          <a:p>
            <a:r>
              <a:rPr lang="pt-PT" sz="1100" b="1" i="1" dirty="0" smtClean="0">
                <a:solidFill>
                  <a:schemeClr val="accent3">
                    <a:lumMod val="75000"/>
                  </a:schemeClr>
                </a:solidFill>
                <a:latin typeface="Arial Narrow" panose="020B0606020202030204" pitchFamily="34" charset="0"/>
              </a:rPr>
              <a:t>Guiné Bissaui</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29,0</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8 151</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70,4</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214.463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1.312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1.63.433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1.063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65" name="Straight Connector 64"/>
          <p:cNvCxnSpPr/>
          <p:nvPr/>
        </p:nvCxnSpPr>
        <p:spPr>
          <a:xfrm>
            <a:off x="3516883" y="5069597"/>
            <a:ext cx="0" cy="238159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527886" y="7442825"/>
            <a:ext cx="635984"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Caixa de Texto 16"/>
          <p:cNvSpPr txBox="1"/>
          <p:nvPr/>
        </p:nvSpPr>
        <p:spPr>
          <a:xfrm>
            <a:off x="4659532" y="6479669"/>
            <a:ext cx="2082471" cy="1131079"/>
          </a:xfrm>
          <a:prstGeom prst="rect">
            <a:avLst/>
          </a:prstGeom>
          <a:noFill/>
        </p:spPr>
        <p:txBody>
          <a:bodyPr wrap="square" rtlCol="0">
            <a:spAutoFit/>
          </a:bodyPr>
          <a:lstStyle/>
          <a:p>
            <a:pPr>
              <a:lnSpc>
                <a:spcPts val="900"/>
              </a:lnSpc>
            </a:pPr>
            <a:r>
              <a:rPr lang="pt-PT" sz="1100" b="1" i="1" dirty="0" smtClean="0">
                <a:solidFill>
                  <a:schemeClr val="accent3">
                    <a:lumMod val="75000"/>
                  </a:schemeClr>
                </a:solidFill>
                <a:latin typeface="Arial Narrow" panose="020B0606020202030204" pitchFamily="34" charset="0"/>
              </a:rPr>
              <a:t>Libéria</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20,3</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(km2): 19</a:t>
            </a:r>
            <a:r>
              <a:rPr lang="pt-PT" sz="900" dirty="0">
                <a:solidFill>
                  <a:schemeClr val="accent5">
                    <a:lumMod val="75000"/>
                  </a:schemeClr>
                </a:solidFill>
                <a:latin typeface="Arial Narrow" panose="020B0606020202030204" pitchFamily="34" charset="0"/>
              </a:rPr>
              <a:t> 540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79,1</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257</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995</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1.084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238</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090</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802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68" name="Straight Connector 67"/>
          <p:cNvCxnSpPr/>
          <p:nvPr/>
        </p:nvCxnSpPr>
        <p:spPr>
          <a:xfrm>
            <a:off x="3814063" y="4952849"/>
            <a:ext cx="0" cy="186980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a:off x="3817067" y="6828744"/>
            <a:ext cx="797436"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70" name="Freeform 80"/>
          <p:cNvSpPr>
            <a:spLocks/>
          </p:cNvSpPr>
          <p:nvPr/>
        </p:nvSpPr>
        <p:spPr bwMode="auto">
          <a:xfrm flipV="1">
            <a:off x="4577383" y="6771065"/>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sp>
        <p:nvSpPr>
          <p:cNvPr id="71" name="Caixa de Texto 16"/>
          <p:cNvSpPr txBox="1"/>
          <p:nvPr/>
        </p:nvSpPr>
        <p:spPr>
          <a:xfrm>
            <a:off x="4674772" y="5375642"/>
            <a:ext cx="2082471" cy="1131079"/>
          </a:xfrm>
          <a:prstGeom prst="rect">
            <a:avLst/>
          </a:prstGeom>
          <a:noFill/>
        </p:spPr>
        <p:txBody>
          <a:bodyPr wrap="square" rtlCol="0">
            <a:spAutoFit/>
          </a:bodyPr>
          <a:lstStyle/>
          <a:p>
            <a:pPr>
              <a:lnSpc>
                <a:spcPts val="900"/>
              </a:lnSpc>
            </a:pPr>
            <a:r>
              <a:rPr lang="pt-PT" sz="1100" b="1" dirty="0" smtClean="0">
                <a:solidFill>
                  <a:schemeClr val="accent3">
                    <a:lumMod val="75000"/>
                  </a:schemeClr>
                </a:solidFill>
                <a:latin typeface="Arial Narrow" panose="020B0606020202030204" pitchFamily="34" charset="0"/>
              </a:rPr>
              <a:t>Mali</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33,8</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(km2): 412</a:t>
            </a:r>
            <a:r>
              <a:rPr lang="pt-PT" sz="900" dirty="0">
                <a:solidFill>
                  <a:schemeClr val="accent5">
                    <a:lumMod val="75000"/>
                  </a:schemeClr>
                </a:solidFill>
                <a:latin typeface="Arial Narrow" panose="020B0606020202030204" pitchFamily="34" charset="0"/>
              </a:rPr>
              <a:t> 010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10,9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24,8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10</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159.685</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1.796</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5</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658.124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trabalhador:1.261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72" name="Straight Connector 71"/>
          <p:cNvCxnSpPr/>
          <p:nvPr/>
        </p:nvCxnSpPr>
        <p:spPr>
          <a:xfrm>
            <a:off x="4036179" y="4740391"/>
            <a:ext cx="0" cy="124669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Caixa de Texto 16"/>
          <p:cNvSpPr txBox="1"/>
          <p:nvPr/>
        </p:nvSpPr>
        <p:spPr>
          <a:xfrm>
            <a:off x="4669011" y="3015834"/>
            <a:ext cx="2082471" cy="1236236"/>
          </a:xfrm>
          <a:prstGeom prst="rect">
            <a:avLst/>
          </a:prstGeom>
          <a:noFill/>
        </p:spPr>
        <p:txBody>
          <a:bodyPr wrap="square" rtlCol="0">
            <a:spAutoFit/>
          </a:bodyPr>
          <a:lstStyle/>
          <a:p>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Nigéria:</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75,9</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(km2): 691</a:t>
            </a:r>
            <a:r>
              <a:rPr lang="pt-PT" sz="900" dirty="0">
                <a:solidFill>
                  <a:schemeClr val="accent5">
                    <a:lumMod val="75000"/>
                  </a:schemeClr>
                </a:solidFill>
                <a:latin typeface="Arial Narrow" panose="020B0606020202030204" pitchFamily="34" charset="0"/>
              </a:rPr>
              <a:t> 235</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23,7</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19,7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26</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216.277</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1.509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17</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373.539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trabalhador:5.878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74" name="Caixa de Texto 16"/>
          <p:cNvSpPr txBox="1"/>
          <p:nvPr/>
        </p:nvSpPr>
        <p:spPr>
          <a:xfrm>
            <a:off x="4661391" y="4164534"/>
            <a:ext cx="2082471" cy="1236236"/>
          </a:xfrm>
          <a:prstGeom prst="rect">
            <a:avLst/>
          </a:prstGeom>
          <a:noFill/>
        </p:spPr>
        <p:txBody>
          <a:bodyPr wrap="square" rtlCol="0">
            <a:spAutoFit/>
          </a:bodyPr>
          <a:lstStyle/>
          <a:p>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Níger:</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36,8</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466 000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0,9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0,4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6</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099.863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555</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10</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995.187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780</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75" name="Straight Connector 74"/>
          <p:cNvCxnSpPr/>
          <p:nvPr/>
        </p:nvCxnSpPr>
        <p:spPr>
          <a:xfrm>
            <a:off x="4266923" y="4115217"/>
            <a:ext cx="19169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460607" y="3834290"/>
            <a:ext cx="0" cy="27749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458013" y="3851573"/>
            <a:ext cx="16486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78" name="Freeform 80"/>
          <p:cNvSpPr>
            <a:spLocks/>
          </p:cNvSpPr>
          <p:nvPr/>
        </p:nvSpPr>
        <p:spPr bwMode="auto">
          <a:xfrm>
            <a:off x="4597003" y="3790549"/>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79" name="Straight Connector 78"/>
          <p:cNvCxnSpPr/>
          <p:nvPr/>
        </p:nvCxnSpPr>
        <p:spPr>
          <a:xfrm>
            <a:off x="4158220" y="4721761"/>
            <a:ext cx="517415"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0" name="Freeform 80"/>
          <p:cNvSpPr>
            <a:spLocks/>
          </p:cNvSpPr>
          <p:nvPr/>
        </p:nvSpPr>
        <p:spPr bwMode="auto">
          <a:xfrm>
            <a:off x="4633505" y="465311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81" name="Straight Connector 80"/>
          <p:cNvCxnSpPr/>
          <p:nvPr/>
        </p:nvCxnSpPr>
        <p:spPr>
          <a:xfrm>
            <a:off x="4157335" y="4458209"/>
            <a:ext cx="0" cy="25227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Freeform 80"/>
          <p:cNvSpPr>
            <a:spLocks/>
          </p:cNvSpPr>
          <p:nvPr/>
        </p:nvSpPr>
        <p:spPr bwMode="auto">
          <a:xfrm flipH="1">
            <a:off x="1958772" y="460739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83" name="Straight Connector 82"/>
          <p:cNvCxnSpPr/>
          <p:nvPr/>
        </p:nvCxnSpPr>
        <p:spPr>
          <a:xfrm rot="10800000">
            <a:off x="4035966" y="6007004"/>
            <a:ext cx="588239"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4" name="Freeform 80"/>
          <p:cNvSpPr>
            <a:spLocks/>
          </p:cNvSpPr>
          <p:nvPr/>
        </p:nvSpPr>
        <p:spPr bwMode="auto">
          <a:xfrm flipV="1">
            <a:off x="4591829" y="5941705"/>
            <a:ext cx="136210"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cxnSp>
        <p:nvCxnSpPr>
          <p:cNvPr id="85" name="Straight Connector 84"/>
          <p:cNvCxnSpPr/>
          <p:nvPr/>
        </p:nvCxnSpPr>
        <p:spPr>
          <a:xfrm>
            <a:off x="4287639" y="1551435"/>
            <a:ext cx="0" cy="88331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290322" y="1572141"/>
            <a:ext cx="388741"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7" name="Freeform 80"/>
          <p:cNvSpPr>
            <a:spLocks/>
          </p:cNvSpPr>
          <p:nvPr/>
        </p:nvSpPr>
        <p:spPr bwMode="auto">
          <a:xfrm>
            <a:off x="4657963" y="1515309"/>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88" name="Straight Connector 87"/>
          <p:cNvCxnSpPr/>
          <p:nvPr/>
        </p:nvCxnSpPr>
        <p:spPr>
          <a:xfrm rot="10800000">
            <a:off x="4158443" y="8159560"/>
            <a:ext cx="441953"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9" name="Freeform 80"/>
          <p:cNvSpPr>
            <a:spLocks/>
          </p:cNvSpPr>
          <p:nvPr/>
        </p:nvSpPr>
        <p:spPr bwMode="auto">
          <a:xfrm flipV="1">
            <a:off x="4595443" y="8101881"/>
            <a:ext cx="136210"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cxnSp>
        <p:nvCxnSpPr>
          <p:cNvPr id="90" name="Straight Connector 89"/>
          <p:cNvCxnSpPr/>
          <p:nvPr/>
        </p:nvCxnSpPr>
        <p:spPr>
          <a:xfrm>
            <a:off x="4159017" y="7439340"/>
            <a:ext cx="0" cy="72505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692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ight Triangle 15"/>
          <p:cNvSpPr/>
          <p:nvPr/>
        </p:nvSpPr>
        <p:spPr>
          <a:xfrm flipH="1">
            <a:off x="1" y="4554885"/>
            <a:ext cx="6661150" cy="4266853"/>
          </a:xfrm>
          <a:prstGeom prst="rtTriangle">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7"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18" name="TextBox 17"/>
          <p:cNvSpPr txBox="1"/>
          <p:nvPr/>
        </p:nvSpPr>
        <p:spPr>
          <a:xfrm>
            <a:off x="306239" y="780852"/>
            <a:ext cx="3960440" cy="461665"/>
          </a:xfrm>
          <a:prstGeom prst="rect">
            <a:avLst/>
          </a:prstGeom>
          <a:noFill/>
        </p:spPr>
        <p:txBody>
          <a:bodyPr wrap="square" rtlCol="0">
            <a:spAutoFit/>
          </a:bodyPr>
          <a:lstStyle/>
          <a:p>
            <a:r>
              <a:rPr lang="pt-PT" sz="1200" dirty="0" smtClean="0">
                <a:solidFill>
                  <a:schemeClr val="accent5">
                    <a:lumMod val="75000"/>
                  </a:schemeClr>
                </a:solidFill>
                <a:latin typeface="Arial Narrow" panose="020B0606020202030204" pitchFamily="34" charset="0"/>
              </a:rPr>
              <a:t>TERMOS DE REFERÊNCIA DO BASALT CONFERENCE</a:t>
            </a:r>
          </a:p>
          <a:p>
            <a:r>
              <a:rPr lang="pt-PT" sz="1200" i="1" dirty="0" smtClean="0">
                <a:solidFill>
                  <a:schemeClr val="accent5">
                    <a:lumMod val="75000"/>
                  </a:schemeClr>
                </a:solidFill>
                <a:latin typeface="Arial Narrow" panose="020B0606020202030204" pitchFamily="34" charset="0"/>
              </a:rPr>
              <a:t>COMÉRCIO AGRÍCOLA  NA ÁFRICA SUB-SARIANA</a:t>
            </a:r>
          </a:p>
        </p:txBody>
      </p:sp>
      <p:sp>
        <p:nvSpPr>
          <p:cNvPr id="19" name="TextBox 1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5</a:t>
            </a:fld>
            <a:endParaRPr lang="fr-FR" altLang="pt-PT" sz="800" b="1" i="1" u="sng" dirty="0" smtClean="0">
              <a:solidFill>
                <a:srgbClr val="00B4B2"/>
              </a:solidFill>
            </a:endParaRPr>
          </a:p>
        </p:txBody>
      </p:sp>
      <p:sp>
        <p:nvSpPr>
          <p:cNvPr id="21" name="TextBox 2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graphicFrame>
        <p:nvGraphicFramePr>
          <p:cNvPr id="23" name="Chart 22"/>
          <p:cNvGraphicFramePr>
            <a:graphicFrameLocks/>
          </p:cNvGraphicFramePr>
          <p:nvPr>
            <p:extLst>
              <p:ext uri="{D42A27DB-BD31-4B8C-83A1-F6EECF244321}">
                <p14:modId xmlns:p14="http://schemas.microsoft.com/office/powerpoint/2010/main" val="1457325720"/>
              </p:ext>
            </p:extLst>
          </p:nvPr>
        </p:nvGraphicFramePr>
        <p:xfrm>
          <a:off x="2965" y="1458541"/>
          <a:ext cx="6658185" cy="4176464"/>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p:cNvSpPr/>
          <p:nvPr/>
        </p:nvSpPr>
        <p:spPr>
          <a:xfrm>
            <a:off x="3561839" y="6298317"/>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EXPORTAÇÃO</a:t>
            </a:r>
          </a:p>
          <a:p>
            <a:pPr algn="ctr"/>
            <a:r>
              <a:rPr lang="pt-PT" sz="1100" dirty="0" smtClean="0">
                <a:solidFill>
                  <a:schemeClr val="accent5">
                    <a:lumMod val="50000"/>
                  </a:schemeClr>
                </a:solidFill>
                <a:latin typeface="Arial Narrow" pitchFamily="34" charset="0"/>
              </a:rPr>
              <a:t>Crescimento médio</a:t>
            </a:r>
          </a:p>
          <a:p>
            <a:pPr algn="ctr"/>
            <a:r>
              <a:rPr lang="pt-PT" sz="1000" dirty="0" smtClean="0">
                <a:solidFill>
                  <a:srgbClr val="C00000"/>
                </a:solidFill>
                <a:latin typeface="Arial Narrow" pitchFamily="34" charset="0"/>
              </a:rPr>
              <a:t>2020 -  2029</a:t>
            </a:r>
          </a:p>
          <a:p>
            <a:pPr algn="ctr"/>
            <a:r>
              <a:rPr lang="pt-PT" sz="1200" dirty="0" smtClean="0">
                <a:solidFill>
                  <a:srgbClr val="C00000"/>
                </a:solidFill>
                <a:latin typeface="Arial Narrow" pitchFamily="34" charset="0"/>
              </a:rPr>
              <a:t>-0.6%</a:t>
            </a:r>
          </a:p>
        </p:txBody>
      </p:sp>
      <p:sp>
        <p:nvSpPr>
          <p:cNvPr id="25" name="Oval 24"/>
          <p:cNvSpPr/>
          <p:nvPr/>
        </p:nvSpPr>
        <p:spPr>
          <a:xfrm>
            <a:off x="3257039" y="7672440"/>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IMPORTAÇÃO</a:t>
            </a:r>
          </a:p>
          <a:p>
            <a:pPr algn="ctr"/>
            <a:r>
              <a:rPr lang="pt-PT" sz="1100" dirty="0" smtClean="0">
                <a:solidFill>
                  <a:schemeClr val="accent5">
                    <a:lumMod val="50000"/>
                  </a:schemeClr>
                </a:solidFill>
                <a:latin typeface="Arial Narrow" pitchFamily="34" charset="0"/>
              </a:rPr>
              <a:t>Crescimento médio</a:t>
            </a:r>
          </a:p>
          <a:p>
            <a:pPr algn="ctr"/>
            <a:r>
              <a:rPr lang="pt-PT" sz="1000" dirty="0">
                <a:solidFill>
                  <a:srgbClr val="C00000"/>
                </a:solidFill>
                <a:latin typeface="Arial Narrow" pitchFamily="34" charset="0"/>
              </a:rPr>
              <a:t>Projecção -  2029</a:t>
            </a:r>
          </a:p>
          <a:p>
            <a:pPr algn="ctr"/>
            <a:r>
              <a:rPr lang="pt-PT" sz="1400" dirty="0" smtClean="0">
                <a:solidFill>
                  <a:srgbClr val="C00000"/>
                </a:solidFill>
                <a:latin typeface="Arial Narrow" pitchFamily="34" charset="0"/>
              </a:rPr>
              <a:t>45.8%</a:t>
            </a:r>
            <a:endParaRPr lang="pt-PT" sz="1400" dirty="0">
              <a:solidFill>
                <a:srgbClr val="C00000"/>
              </a:solidFill>
              <a:latin typeface="Arial Narrow" pitchFamily="34" charset="0"/>
            </a:endParaRPr>
          </a:p>
        </p:txBody>
      </p:sp>
      <p:sp>
        <p:nvSpPr>
          <p:cNvPr id="26" name="Oval 25"/>
          <p:cNvSpPr/>
          <p:nvPr/>
        </p:nvSpPr>
        <p:spPr>
          <a:xfrm>
            <a:off x="4444603" y="7086213"/>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IMPORTAÇÃO</a:t>
            </a:r>
          </a:p>
          <a:p>
            <a:pPr algn="ctr"/>
            <a:r>
              <a:rPr lang="pt-PT" sz="1100" dirty="0" smtClean="0">
                <a:solidFill>
                  <a:schemeClr val="accent5">
                    <a:lumMod val="50000"/>
                  </a:schemeClr>
                </a:solidFill>
                <a:latin typeface="Arial Narrow" pitchFamily="34" charset="0"/>
              </a:rPr>
              <a:t>Crescimento médio</a:t>
            </a:r>
          </a:p>
          <a:p>
            <a:pPr algn="ctr"/>
            <a:r>
              <a:rPr lang="pt-PT" sz="1000" dirty="0">
                <a:solidFill>
                  <a:srgbClr val="C00000"/>
                </a:solidFill>
                <a:latin typeface="Arial Narrow" pitchFamily="34" charset="0"/>
              </a:rPr>
              <a:t>2020 -  2029</a:t>
            </a:r>
          </a:p>
          <a:p>
            <a:pPr algn="ctr"/>
            <a:r>
              <a:rPr lang="pt-PT" sz="1400" dirty="0" smtClean="0">
                <a:solidFill>
                  <a:srgbClr val="C00000"/>
                </a:solidFill>
                <a:latin typeface="Arial Narrow" pitchFamily="34" charset="0"/>
              </a:rPr>
              <a:t>3.5%</a:t>
            </a:r>
            <a:endParaRPr lang="pt-PT" sz="1400" dirty="0">
              <a:solidFill>
                <a:srgbClr val="C00000"/>
              </a:solidFill>
              <a:latin typeface="Arial Narrow" pitchFamily="34" charset="0"/>
            </a:endParaRPr>
          </a:p>
        </p:txBody>
      </p:sp>
      <p:sp>
        <p:nvSpPr>
          <p:cNvPr id="27" name="Oval 26"/>
          <p:cNvSpPr/>
          <p:nvPr/>
        </p:nvSpPr>
        <p:spPr>
          <a:xfrm>
            <a:off x="5474364" y="6280664"/>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IMPORTAÇÃO</a:t>
            </a:r>
          </a:p>
          <a:p>
            <a:pPr algn="ctr"/>
            <a:r>
              <a:rPr lang="pt-PT" sz="1100" dirty="0" smtClean="0">
                <a:solidFill>
                  <a:schemeClr val="accent5">
                    <a:lumMod val="50000"/>
                  </a:schemeClr>
                </a:solidFill>
                <a:latin typeface="Arial Narrow" pitchFamily="34" charset="0"/>
              </a:rPr>
              <a:t>Crescimento médio</a:t>
            </a:r>
          </a:p>
          <a:p>
            <a:pPr algn="ctr"/>
            <a:r>
              <a:rPr lang="pt-PT" sz="1000" dirty="0">
                <a:solidFill>
                  <a:srgbClr val="C00000"/>
                </a:solidFill>
                <a:latin typeface="Arial Narrow" pitchFamily="34" charset="0"/>
              </a:rPr>
              <a:t>2010 -  2019</a:t>
            </a:r>
          </a:p>
          <a:p>
            <a:pPr algn="ctr"/>
            <a:r>
              <a:rPr lang="pt-PT" sz="1400" dirty="0" smtClean="0">
                <a:solidFill>
                  <a:srgbClr val="C00000"/>
                </a:solidFill>
                <a:latin typeface="Arial Narrow" pitchFamily="34" charset="0"/>
              </a:rPr>
              <a:t>2.6%</a:t>
            </a:r>
            <a:endParaRPr lang="pt-PT" sz="1400" dirty="0">
              <a:solidFill>
                <a:srgbClr val="C00000"/>
              </a:solidFill>
              <a:latin typeface="Arial Narrow" pitchFamily="34" charset="0"/>
            </a:endParaRPr>
          </a:p>
        </p:txBody>
      </p:sp>
      <p:sp>
        <p:nvSpPr>
          <p:cNvPr id="28" name="Isosceles Triangle 27"/>
          <p:cNvSpPr/>
          <p:nvPr/>
        </p:nvSpPr>
        <p:spPr>
          <a:xfrm rot="17880000">
            <a:off x="5013007" y="6187140"/>
            <a:ext cx="140736" cy="144016"/>
          </a:xfrm>
          <a:prstGeom prst="triangle">
            <a:avLst/>
          </a:prstGeom>
          <a:solidFill>
            <a:schemeClr val="accent5">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 name="Isosceles Triangle 28"/>
          <p:cNvSpPr/>
          <p:nvPr/>
        </p:nvSpPr>
        <p:spPr>
          <a:xfrm rot="17880000">
            <a:off x="2996783" y="7418896"/>
            <a:ext cx="140736" cy="144016"/>
          </a:xfrm>
          <a:prstGeom prst="triangle">
            <a:avLst/>
          </a:prstGeom>
          <a:solidFill>
            <a:schemeClr val="accent5">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0" name="Oval 29"/>
          <p:cNvSpPr/>
          <p:nvPr/>
        </p:nvSpPr>
        <p:spPr>
          <a:xfrm>
            <a:off x="1552024" y="7588620"/>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EXPORTAÇÃO</a:t>
            </a:r>
          </a:p>
          <a:p>
            <a:pPr algn="ctr"/>
            <a:r>
              <a:rPr lang="pt-PT" sz="1100" dirty="0" smtClean="0">
                <a:solidFill>
                  <a:schemeClr val="accent5">
                    <a:lumMod val="50000"/>
                  </a:schemeClr>
                </a:solidFill>
                <a:latin typeface="Arial Narrow" pitchFamily="34" charset="0"/>
              </a:rPr>
              <a:t>Crescimento médio</a:t>
            </a:r>
          </a:p>
          <a:p>
            <a:pPr algn="ctr"/>
            <a:r>
              <a:rPr lang="pt-PT" sz="1000" dirty="0" smtClean="0">
                <a:solidFill>
                  <a:srgbClr val="C00000"/>
                </a:solidFill>
                <a:latin typeface="Arial Narrow" pitchFamily="34" charset="0"/>
              </a:rPr>
              <a:t>2010 -  2019</a:t>
            </a:r>
          </a:p>
          <a:p>
            <a:pPr algn="ctr"/>
            <a:r>
              <a:rPr lang="pt-PT" sz="1200" dirty="0" smtClean="0">
                <a:solidFill>
                  <a:srgbClr val="C00000"/>
                </a:solidFill>
                <a:latin typeface="Arial Narrow" pitchFamily="34" charset="0"/>
              </a:rPr>
              <a:t>1.8%</a:t>
            </a:r>
          </a:p>
        </p:txBody>
      </p:sp>
      <p:sp>
        <p:nvSpPr>
          <p:cNvPr id="31" name="Oval 30"/>
          <p:cNvSpPr/>
          <p:nvPr/>
        </p:nvSpPr>
        <p:spPr>
          <a:xfrm>
            <a:off x="5474364" y="5081801"/>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anose="020B0606020202030204" pitchFamily="34" charset="0"/>
              </a:rPr>
              <a:t>EXPORTAÇÃO</a:t>
            </a:r>
          </a:p>
          <a:p>
            <a:pPr algn="ctr"/>
            <a:r>
              <a:rPr lang="pt-PT" sz="1100" dirty="0" smtClean="0">
                <a:solidFill>
                  <a:schemeClr val="accent5">
                    <a:lumMod val="50000"/>
                  </a:schemeClr>
                </a:solidFill>
                <a:latin typeface="Arial Narrow" panose="020B0606020202030204" pitchFamily="34" charset="0"/>
              </a:rPr>
              <a:t>Crescimento médio</a:t>
            </a:r>
          </a:p>
          <a:p>
            <a:pPr algn="ctr"/>
            <a:r>
              <a:rPr lang="pt-PT" sz="1000" dirty="0">
                <a:solidFill>
                  <a:srgbClr val="C00000"/>
                </a:solidFill>
                <a:latin typeface="Arial Narrow" pitchFamily="34" charset="0"/>
              </a:rPr>
              <a:t>Projecção -  2029</a:t>
            </a:r>
          </a:p>
          <a:p>
            <a:pPr algn="ctr"/>
            <a:r>
              <a:rPr lang="pt-PT" sz="1400" dirty="0">
                <a:solidFill>
                  <a:srgbClr val="C00000"/>
                </a:solidFill>
                <a:latin typeface="Arial Narrow" pitchFamily="34" charset="0"/>
              </a:rPr>
              <a:t>-3.1%</a:t>
            </a:r>
          </a:p>
        </p:txBody>
      </p:sp>
      <p:sp>
        <p:nvSpPr>
          <p:cNvPr id="32" name="Isosceles Triangle 31"/>
          <p:cNvSpPr/>
          <p:nvPr/>
        </p:nvSpPr>
        <p:spPr>
          <a:xfrm rot="17880000">
            <a:off x="5422127" y="7164772"/>
            <a:ext cx="140736" cy="144016"/>
          </a:xfrm>
          <a:prstGeom prs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3" name="Isosceles Triangle 32"/>
          <p:cNvSpPr/>
          <p:nvPr/>
        </p:nvSpPr>
        <p:spPr>
          <a:xfrm rot="17880000">
            <a:off x="4334387" y="7877232"/>
            <a:ext cx="140736" cy="144016"/>
          </a:xfrm>
          <a:prstGeom prs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891855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4925973"/>
            <a:ext cx="634659" cy="182416"/>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6</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08" name="TextBox 107"/>
          <p:cNvSpPr txBox="1"/>
          <p:nvPr/>
        </p:nvSpPr>
        <p:spPr>
          <a:xfrm>
            <a:off x="306239" y="738461"/>
            <a:ext cx="6120680" cy="7873950"/>
          </a:xfrm>
          <a:prstGeom prst="rect">
            <a:avLst/>
          </a:prstGeom>
          <a:noFill/>
        </p:spPr>
        <p:txBody>
          <a:bodyPr wrap="square" rtlCol="0">
            <a:spAutoFit/>
          </a:bodyPr>
          <a:lstStyle/>
          <a:p>
            <a:r>
              <a:rPr lang="pt-PT" sz="1200" dirty="0">
                <a:solidFill>
                  <a:schemeClr val="accent5">
                    <a:lumMod val="75000"/>
                  </a:schemeClr>
                </a:solidFill>
                <a:latin typeface="Arial Narrow" panose="020B0606020202030204" pitchFamily="34" charset="0"/>
              </a:rPr>
              <a:t>TERMOS DE REFERÊNCIA DA CONFÊENCIA INTERNACIONAL </a:t>
            </a:r>
            <a:endParaRPr lang="pt-PT" sz="1200" dirty="0" smtClean="0">
              <a:solidFill>
                <a:schemeClr val="accent5">
                  <a:lumMod val="75000"/>
                </a:schemeClr>
              </a:solidFill>
              <a:latin typeface="Arial Narrow" panose="020B0606020202030204" pitchFamily="34" charset="0"/>
            </a:endParaRPr>
          </a:p>
          <a:p>
            <a:r>
              <a:rPr lang="pt-PT" sz="1200" i="1" dirty="0" smtClean="0">
                <a:solidFill>
                  <a:schemeClr val="accent5">
                    <a:lumMod val="75000"/>
                  </a:schemeClr>
                </a:solidFill>
                <a:latin typeface="Arial Narrow" panose="020B0606020202030204" pitchFamily="34" charset="0"/>
              </a:rPr>
              <a:t>1</a:t>
            </a:r>
            <a:r>
              <a:rPr lang="pt-PT" sz="1200" i="1" dirty="0" smtClean="0">
                <a:solidFill>
                  <a:schemeClr val="accent5">
                    <a:lumMod val="75000"/>
                  </a:schemeClr>
                </a:solidFill>
                <a:latin typeface="Arial Narrow" panose="020B0606020202030204" pitchFamily="34" charset="0"/>
              </a:rPr>
              <a:t>. CONTEXTO E JUSTIFICAÇÃO</a:t>
            </a:r>
          </a:p>
          <a:p>
            <a:pPr algn="just">
              <a:lnSpc>
                <a:spcPts val="600"/>
              </a:lnSpc>
            </a:pPr>
            <a:endParaRPr lang="pt-PT" sz="1200" dirty="0" smtClean="0">
              <a:latin typeface="Arial Narrow" panose="020B0606020202030204" pitchFamily="34" charset="0"/>
            </a:endParaRPr>
          </a:p>
          <a:p>
            <a:pPr algn="just">
              <a:lnSpc>
                <a:spcPts val="1100"/>
              </a:lnSpc>
            </a:pPr>
            <a:r>
              <a:rPr lang="pt-PT" sz="1100" dirty="0" smtClean="0">
                <a:latin typeface="Arial Narrow" panose="020B0606020202030204" pitchFamily="34" charset="0"/>
              </a:rPr>
              <a:t>A segurança alimentar e nutricional ainda permanece e sempre será uma prioridade para cada nação. O aumento sem paralelo dos preços dos fatores de produção agrícolas induziu à criação de programas alimentares em várias regiões do mundo. Além dessa necessidade alimentar, a emergência ambiental em decorrência da poluição e do escoamento de fertilizantes artificiais que representam uma ameaça para a saúde humana, sendo necessário encontrar alternativas sustentáveis ​​que possam eliminar os resíduos que são despejados dos campos agrícolas para os caudais freáticos.</a:t>
            </a:r>
          </a:p>
          <a:p>
            <a:pPr algn="just">
              <a:lnSpc>
                <a:spcPts val="1100"/>
              </a:lnSpc>
            </a:pPr>
            <a:endParaRPr lang="pt-PT" sz="1100" dirty="0" smtClean="0">
              <a:latin typeface="Arial Narrow" panose="020B0606020202030204" pitchFamily="34" charset="0"/>
            </a:endParaRPr>
          </a:p>
          <a:p>
            <a:pPr algn="just">
              <a:lnSpc>
                <a:spcPts val="1100"/>
              </a:lnSpc>
            </a:pPr>
            <a:r>
              <a:rPr lang="pt-PT" sz="1100" dirty="0" smtClean="0">
                <a:latin typeface="Arial Narrow" panose="020B0606020202030204" pitchFamily="34" charset="0"/>
              </a:rPr>
              <a:t>Em </a:t>
            </a:r>
            <a:r>
              <a:rPr lang="pt-PT" sz="1100" dirty="0">
                <a:latin typeface="Arial Narrow" panose="020B0606020202030204" pitchFamily="34" charset="0"/>
              </a:rPr>
              <a:t>África, geralmente fatores estruturais como a seca, as mudanças climáticas, o crescimento demográfico acelerado são algumas das causas cíclicas que geram crises alimentares e nutricionais. As atividades agropastoris e pesqueiras são altamente dependentes do clima, cuja variabilidade espaço-temporal e os eventos extremos influenciam as condições de vida das populações. Além disso, a intensa e crescente pressão exercida pelas populações sobre o meio ambiente pelo acesso aos recursos naturais, contribui para acelerar a degradação dos solos e os impactos das mudanças climáticas. </a:t>
            </a:r>
            <a:r>
              <a:rPr lang="pt-PT" sz="1100" dirty="0" smtClean="0">
                <a:latin typeface="Arial Narrow" panose="020B0606020202030204" pitchFamily="34" charset="0"/>
              </a:rPr>
              <a:t>A </a:t>
            </a:r>
            <a:r>
              <a:rPr lang="pt-PT" sz="1100" dirty="0">
                <a:latin typeface="Arial Narrow" panose="020B0606020202030204" pitchFamily="34" charset="0"/>
              </a:rPr>
              <a:t>adaptação às alterações climáticas é condição sine qua non para a segurança alimentar das populações de cada País, devendo ser integrada nas políticas de desenvolvimento sustentável a nível nacional, regional e internacional. Neste contexto, a segurança alimentar e nutricional é tida em consideração em todos os planos e estratégias de desenvolvimento económico e social sustentável que se traduzem em programas e projetos que sustentam iniciativas a nível nacional, regional e internacional</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Em junho de 2006, os líderes africanos se reuniram em Abuja, Nigéria, para tomar medidas sobre a importância dos fertilizantes para uma revolução verde africana. O principal resultado desta cimeira confirmou o compromisso dos chefes de estado africanos em aumentar rapidamente o uso de fertilizantes no continente, elevando a média de 9 kg / ha em 2006 para próximo dos  50 kg / ha em 2015, meta que ainda não foi alcançado</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Ao longo das últimas décadas, relevantes centros de pesquisa aplicada, universidades e governos têm se dedicado a encontrar alternativas aos tradicionais fertilizantes químicos, tanto com vistas ao aumento da rentabilidade agrícola quanto da qualidade dos alimentos produzidos e da proteção ambiental.  A aplicação de Pó de Rocha,não somente remineralizam e formam novos solos como comprovadamente pode ser uma solução para gricultura, atendendo aos desafios da sociedade contemporânea, tanto no presente quanto no futuro</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O uso de pó de rocha para fertilizar o solo é uma técnica milenar (as civilizações Inca e Egípcia já contavam com o uso de subprodutos de rocha para fertilizar o solo), que foi deixada à margem, com a ampliação do uso e fornecimento de fertilizantes solúveis. No entanto, os preços elevados desses produtos tem deixado um número cada vez maior de agricultores sem possibilidade de fertilizar o solo e, assim, garantir uma produção compatível com seus esforços e investimentos </a:t>
            </a:r>
            <a:r>
              <a:rPr lang="pt-PT" sz="1100" dirty="0" smtClean="0">
                <a:latin typeface="Arial Narrow" panose="020B0606020202030204" pitchFamily="34" charset="0"/>
              </a:rPr>
              <a:t>realizados. O </a:t>
            </a:r>
            <a:r>
              <a:rPr lang="pt-PT" sz="1100" dirty="0">
                <a:latin typeface="Arial Narrow" panose="020B0606020202030204" pitchFamily="34" charset="0"/>
              </a:rPr>
              <a:t>escoamento da poluição ocorre quando a chuva, o degelo ou os sistemas de irrigação inundam terras que foram fertilizadas com produtos artificiais. Na agricultura moderna, os fertilizantes NPK são frequentemente aplicados em concentrações mais altas do que podem ser absorvidas pelo solo, fazendo com que o nitrogénio e o fósforo restantes sejam eliminados pelos fluxos de água. Este facto causam vários problemas associados a este processo e uma parte considerável da população podem ser afetadas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Ao contrário dos fertilizantes convencionais, que se concentram apenas no fornecimento direto de nutrientes NPK às plantas, a solução de fertilização do solo agrícola baseada na aplicação de pó de rocha, além de efeitos muito positivos na rentabilidade agrícola, na qualidade dos alimentos produzidos e apresenta um impacto positivo no sequestro de dióxido de carbono (CO2) na </a:t>
            </a:r>
            <a:r>
              <a:rPr lang="pt-PT" sz="1100" dirty="0" smtClean="0">
                <a:latin typeface="Arial Narrow" panose="020B0606020202030204" pitchFamily="34" charset="0"/>
              </a:rPr>
              <a:t>atmosfera. As </a:t>
            </a:r>
            <a:r>
              <a:rPr lang="pt-PT" sz="1100" dirty="0">
                <a:latin typeface="Arial Narrow" panose="020B0606020202030204" pitchFamily="34" charset="0"/>
              </a:rPr>
              <a:t>rochas basálticas possuem uma composição rica em elementos químicos que são nutrientes para as plantas, tornando-as adequadas para uso na agricultura, melhorando a fertilidade do solo, protegendo o meio ambiente, aumentando a rentabilidade agrícola e melhora drasticamente a qualidade dos alimentos produzidos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É </a:t>
            </a:r>
            <a:r>
              <a:rPr lang="pt-PT" sz="1100" dirty="0">
                <a:latin typeface="Arial Narrow" panose="020B0606020202030204" pitchFamily="34" charset="0"/>
              </a:rPr>
              <a:t>neste contexto que sob o lema </a:t>
            </a:r>
            <a:r>
              <a:rPr lang="pt-PT" sz="1100" i="1" dirty="0">
                <a:latin typeface="Arial Narrow" panose="020B0606020202030204" pitchFamily="34" charset="0"/>
              </a:rPr>
              <a:t>«Basalto a riqueza das nações»</a:t>
            </a:r>
            <a:r>
              <a:rPr lang="pt-PT" sz="1100" dirty="0">
                <a:latin typeface="Arial Narrow" panose="020B0606020202030204" pitchFamily="34" charset="0"/>
              </a:rPr>
              <a:t> Cabo Verde vai acolher uma Conferência Internacional, de 14 a 16 de Março de 2022, com o tema «</a:t>
            </a:r>
            <a:r>
              <a:rPr lang="pt-PT" sz="1100" i="1" dirty="0">
                <a:latin typeface="Arial Narrow" panose="020B0606020202030204" pitchFamily="34" charset="0"/>
              </a:rPr>
              <a:t>APLICAÇÃO DO PÓ DE BASALTO NA AGRICULTURA - As suas vantagens como fertilizante para </a:t>
            </a:r>
            <a:r>
              <a:rPr lang="pt-PT" sz="1100" i="1" dirty="0" smtClean="0">
                <a:latin typeface="Arial Narrow" panose="020B0606020202030204" pitchFamily="34" charset="0"/>
              </a:rPr>
              <a:t>agricultura</a:t>
            </a:r>
            <a:r>
              <a:rPr lang="pt-PT" sz="1100" dirty="0" smtClean="0">
                <a:latin typeface="Arial Narrow" panose="020B0606020202030204" pitchFamily="34" charset="0"/>
              </a:rPr>
              <a:t>». </a:t>
            </a:r>
            <a:r>
              <a:rPr lang="pt-PT" sz="1100" dirty="0">
                <a:latin typeface="Arial Narrow" panose="020B0606020202030204" pitchFamily="34" charset="0"/>
              </a:rPr>
              <a:t>Reunindo alguns dos mais eminentes investigadores  internacionais no domínio do uso do pó de rocha basáltica na fertilização de solos agrícolas</a:t>
            </a:r>
            <a:r>
              <a:rPr lang="pt-PT" sz="1100" dirty="0" smtClean="0">
                <a:latin typeface="Arial Narrow" panose="020B0606020202030204" pitchFamily="34" charset="0"/>
              </a:rPr>
              <a:t>.</a:t>
            </a:r>
            <a:endParaRPr lang="pt-PT" sz="1100" dirty="0">
              <a:solidFill>
                <a:srgbClr val="FF0000"/>
              </a:solidFill>
              <a:latin typeface="Arial Narrow" panose="020B0606020202030204" pitchFamily="34" charset="0"/>
            </a:endParaRPr>
          </a:p>
          <a:p>
            <a:pPr algn="just">
              <a:lnSpc>
                <a:spcPts val="1100"/>
              </a:lnSpc>
            </a:pPr>
            <a:endParaRPr lang="pt-PT" sz="1100" dirty="0" smtClean="0">
              <a:latin typeface="Arial Narrow" panose="020B0606020202030204" pitchFamily="34" charset="0"/>
              <a:sym typeface="+mn-ea"/>
            </a:endParaRPr>
          </a:p>
        </p:txBody>
      </p:sp>
    </p:spTree>
    <p:extLst>
      <p:ext uri="{BB962C8B-B14F-4D97-AF65-F5344CB8AC3E}">
        <p14:creationId xmlns:p14="http://schemas.microsoft.com/office/powerpoint/2010/main" val="1832662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3964" y="6054177"/>
            <a:ext cx="634659" cy="182416"/>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7</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graphicFrame>
        <p:nvGraphicFramePr>
          <p:cNvPr id="14" name="Chart 13"/>
          <p:cNvGraphicFramePr>
            <a:graphicFrameLocks/>
          </p:cNvGraphicFramePr>
          <p:nvPr>
            <p:extLst>
              <p:ext uri="{D42A27DB-BD31-4B8C-83A1-F6EECF244321}">
                <p14:modId xmlns:p14="http://schemas.microsoft.com/office/powerpoint/2010/main" val="1018938887"/>
              </p:ext>
            </p:extLst>
          </p:nvPr>
        </p:nvGraphicFramePr>
        <p:xfrm>
          <a:off x="234231" y="1718158"/>
          <a:ext cx="6279261" cy="2296957"/>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234231" y="976918"/>
            <a:ext cx="6259828" cy="797654"/>
          </a:xfrm>
          <a:prstGeom prst="rect">
            <a:avLst/>
          </a:prstGeom>
          <a:noFill/>
        </p:spPr>
        <p:txBody>
          <a:bodyPr wrap="square" rtlCol="0">
            <a:spAutoFit/>
          </a:bodyPr>
          <a:lstStyle/>
          <a:p>
            <a:pPr algn="just">
              <a:lnSpc>
                <a:spcPts val="1100"/>
              </a:lnSpc>
            </a:pPr>
            <a:r>
              <a:rPr lang="pt-PT" sz="1100" dirty="0" smtClean="0">
                <a:latin typeface="Arial Narrow" panose="020B0606020202030204" pitchFamily="34" charset="0"/>
              </a:rPr>
              <a:t>Estudos indicam que a agricultura convencional </a:t>
            </a:r>
            <a:r>
              <a:rPr lang="pt-PT" sz="1100" dirty="0">
                <a:latin typeface="Arial Narrow" panose="020B0606020202030204" pitchFamily="34" charset="0"/>
              </a:rPr>
              <a:t>não permite absorção correta </a:t>
            </a:r>
            <a:r>
              <a:rPr lang="pt-PT" sz="1100" dirty="0" smtClean="0">
                <a:latin typeface="Arial Narrow" panose="020B0606020202030204" pitchFamily="34" charset="0"/>
              </a:rPr>
              <a:t>dos elementos pelas plantas, </a:t>
            </a:r>
            <a:r>
              <a:rPr lang="pt-PT" sz="1100" dirty="0">
                <a:latin typeface="Arial Narrow" panose="020B0606020202030204" pitchFamily="34" charset="0"/>
              </a:rPr>
              <a:t>pois 85% a 90% da aquisição de nutrientes pelas </a:t>
            </a:r>
            <a:r>
              <a:rPr lang="pt-PT" sz="1100" dirty="0" smtClean="0">
                <a:latin typeface="Arial Narrow" panose="020B0606020202030204" pitchFamily="34" charset="0"/>
              </a:rPr>
              <a:t>plantas é </a:t>
            </a:r>
            <a:r>
              <a:rPr lang="pt-PT" sz="1100" dirty="0">
                <a:latin typeface="Arial Narrow" panose="020B0606020202030204" pitchFamily="34" charset="0"/>
              </a:rPr>
              <a:t>mediada por </a:t>
            </a:r>
            <a:r>
              <a:rPr lang="pt-PT" sz="1100" dirty="0" smtClean="0">
                <a:latin typeface="Arial Narrow" panose="020B0606020202030204" pitchFamily="34" charset="0"/>
              </a:rPr>
              <a:t>microrganismos.Estudos indicam ainda que a ausência de minerais as pessoas necessitam </a:t>
            </a:r>
            <a:r>
              <a:rPr lang="pt-PT" sz="1100" dirty="0">
                <a:latin typeface="Arial Narrow" panose="020B0606020202030204" pitchFamily="34" charset="0"/>
              </a:rPr>
              <a:t>comer duas vezes </a:t>
            </a:r>
            <a:r>
              <a:rPr lang="pt-PT" sz="1100" dirty="0" smtClean="0">
                <a:latin typeface="Arial Narrow" panose="020B0606020202030204" pitchFamily="34" charset="0"/>
              </a:rPr>
              <a:t>mais carne, três </a:t>
            </a:r>
            <a:r>
              <a:rPr lang="pt-PT" sz="1100" dirty="0">
                <a:latin typeface="Arial Narrow" panose="020B0606020202030204" pitchFamily="34" charset="0"/>
              </a:rPr>
              <a:t>vezes mais frutas e quatro a cinco vezes mais verduras </a:t>
            </a:r>
            <a:r>
              <a:rPr lang="pt-PT" sz="1100" dirty="0" smtClean="0">
                <a:latin typeface="Arial Narrow" panose="020B0606020202030204" pitchFamily="34" charset="0"/>
              </a:rPr>
              <a:t>para ingerir </a:t>
            </a:r>
            <a:r>
              <a:rPr lang="pt-PT" sz="1100" dirty="0">
                <a:latin typeface="Arial Narrow" panose="020B0606020202030204" pitchFamily="34" charset="0"/>
              </a:rPr>
              <a:t>a mesma quantidade de minerais </a:t>
            </a:r>
            <a:r>
              <a:rPr lang="pt-PT" sz="1100" dirty="0" smtClean="0">
                <a:latin typeface="Arial Narrow" panose="020B0606020202030204" pitchFamily="34" charset="0"/>
              </a:rPr>
              <a:t>ao nível dos anos de 1940. É pois, um imperativo a </a:t>
            </a:r>
            <a:r>
              <a:rPr lang="pt-PT" sz="1100" dirty="0">
                <a:latin typeface="Arial Narrow" panose="020B0606020202030204" pitchFamily="34" charset="0"/>
              </a:rPr>
              <a:t>necessidade de </a:t>
            </a:r>
            <a:r>
              <a:rPr lang="pt-PT" sz="1100" dirty="0" smtClean="0">
                <a:latin typeface="Arial Narrow" panose="020B0606020202030204" pitchFamily="34" charset="0"/>
              </a:rPr>
              <a:t>melhor manejo de solos agrícolas a favor do </a:t>
            </a:r>
            <a:r>
              <a:rPr lang="pt-PT" sz="1100" dirty="0">
                <a:latin typeface="Arial Narrow" panose="020B0606020202030204" pitchFamily="34" charset="0"/>
              </a:rPr>
              <a:t>beneficio da </a:t>
            </a:r>
            <a:r>
              <a:rPr lang="pt-PT" sz="1100" dirty="0" smtClean="0">
                <a:latin typeface="Arial Narrow" panose="020B0606020202030204" pitchFamily="34" charset="0"/>
              </a:rPr>
              <a:t>saúde humana</a:t>
            </a:r>
            <a:r>
              <a:rPr lang="pt-PT" sz="1100" dirty="0">
                <a:latin typeface="Arial Narrow" panose="020B0606020202030204" pitchFamily="34" charset="0"/>
              </a:rPr>
              <a:t>.</a:t>
            </a:r>
            <a:endParaRPr lang="pt-PT" sz="1100" dirty="0">
              <a:latin typeface="Arial Narrow" panose="020B0606020202030204" pitchFamily="34" charset="0"/>
            </a:endParaRPr>
          </a:p>
        </p:txBody>
      </p:sp>
      <p:sp>
        <p:nvSpPr>
          <p:cNvPr id="3" name="TextBox 2"/>
          <p:cNvSpPr txBox="1"/>
          <p:nvPr/>
        </p:nvSpPr>
        <p:spPr>
          <a:xfrm>
            <a:off x="214690" y="686978"/>
            <a:ext cx="4483928" cy="401905"/>
          </a:xfrm>
          <a:prstGeom prst="rect">
            <a:avLst/>
          </a:prstGeom>
          <a:noFill/>
        </p:spPr>
        <p:txBody>
          <a:bodyPr wrap="square" rtlCol="0">
            <a:spAutoFit/>
          </a:bodyPr>
          <a:lstStyle/>
          <a:p>
            <a:pPr>
              <a:lnSpc>
                <a:spcPts val="1200"/>
              </a:lnSpc>
            </a:pPr>
            <a:r>
              <a:rPr lang="pt-PT" sz="1400" dirty="0">
                <a:solidFill>
                  <a:schemeClr val="accent5">
                    <a:lumMod val="75000"/>
                  </a:schemeClr>
                </a:solidFill>
                <a:latin typeface="Arial Narrow" panose="020B0606020202030204" pitchFamily="34" charset="0"/>
              </a:rPr>
              <a:t>TERMOS DE REFERÊNCIA DA CONFÊENCIA INTERNACIONAL</a:t>
            </a:r>
            <a:endParaRPr lang="pt-PT" sz="1400" i="1" dirty="0" smtClean="0">
              <a:solidFill>
                <a:schemeClr val="accent5">
                  <a:lumMod val="75000"/>
                </a:schemeClr>
              </a:solidFill>
              <a:latin typeface="Arial Narrow" panose="020B0606020202030204" pitchFamily="34" charset="0"/>
            </a:endParaRPr>
          </a:p>
          <a:p>
            <a:pPr>
              <a:lnSpc>
                <a:spcPts val="1200"/>
              </a:lnSpc>
            </a:pPr>
            <a:r>
              <a:rPr lang="pt-PT" sz="1400" i="1" dirty="0" smtClean="0">
                <a:solidFill>
                  <a:schemeClr val="accent5">
                    <a:lumMod val="75000"/>
                  </a:schemeClr>
                </a:solidFill>
                <a:latin typeface="Arial Narrow" panose="020B0606020202030204" pitchFamily="34" charset="0"/>
              </a:rPr>
              <a:t>A </a:t>
            </a:r>
            <a:r>
              <a:rPr lang="pt-PT" sz="1400" i="1" dirty="0">
                <a:solidFill>
                  <a:schemeClr val="accent5">
                    <a:lumMod val="75000"/>
                  </a:schemeClr>
                </a:solidFill>
                <a:latin typeface="Arial Narrow" panose="020B0606020202030204" pitchFamily="34" charset="0"/>
              </a:rPr>
              <a:t>QUALIDADE DOS </a:t>
            </a:r>
            <a:r>
              <a:rPr lang="pt-PT" sz="1400" i="1" dirty="0" smtClean="0">
                <a:solidFill>
                  <a:schemeClr val="accent5">
                    <a:lumMod val="75000"/>
                  </a:schemeClr>
                </a:solidFill>
                <a:latin typeface="Arial Narrow" panose="020B0606020202030204" pitchFamily="34" charset="0"/>
              </a:rPr>
              <a:t>ALIMENTOS PRODUZIDOS</a:t>
            </a:r>
            <a:endParaRPr lang="pt-PT" sz="1400" i="1" dirty="0">
              <a:solidFill>
                <a:schemeClr val="accent5">
                  <a:lumMod val="75000"/>
                </a:schemeClr>
              </a:solidFill>
              <a:latin typeface="Arial Narrow" panose="020B0606020202030204" pitchFamily="34" charset="0"/>
            </a:endParaRPr>
          </a:p>
        </p:txBody>
      </p:sp>
      <p:sp>
        <p:nvSpPr>
          <p:cNvPr id="4" name="TextBox 3"/>
          <p:cNvSpPr txBox="1"/>
          <p:nvPr/>
        </p:nvSpPr>
        <p:spPr>
          <a:xfrm>
            <a:off x="4111539" y="3726041"/>
            <a:ext cx="2536110" cy="215444"/>
          </a:xfrm>
          <a:prstGeom prst="rect">
            <a:avLst/>
          </a:prstGeom>
          <a:noFill/>
        </p:spPr>
        <p:txBody>
          <a:bodyPr wrap="square" rtlCol="0">
            <a:spAutoFit/>
          </a:bodyPr>
          <a:lstStyle/>
          <a:p>
            <a:r>
              <a:rPr lang="pt-PT" sz="800" i="1" dirty="0" smtClean="0"/>
              <a:t>Fonte</a:t>
            </a:r>
            <a:r>
              <a:rPr lang="pt-PT" sz="800" dirty="0" smtClean="0"/>
              <a:t>: Carlos </a:t>
            </a:r>
            <a:r>
              <a:rPr lang="pt-PT" sz="800" dirty="0"/>
              <a:t>Nabinger (UFRGS</a:t>
            </a:r>
            <a:r>
              <a:rPr lang="pt-PT" sz="800" dirty="0" smtClean="0"/>
              <a:t>) - </a:t>
            </a:r>
            <a:r>
              <a:rPr lang="pt-PT" sz="800" dirty="0"/>
              <a:t>citando Thomas (2007)</a:t>
            </a:r>
            <a:endParaRPr lang="pt-PT" sz="800" dirty="0"/>
          </a:p>
        </p:txBody>
      </p:sp>
      <p:sp>
        <p:nvSpPr>
          <p:cNvPr id="5" name="TextBox 4"/>
          <p:cNvSpPr txBox="1"/>
          <p:nvPr/>
        </p:nvSpPr>
        <p:spPr>
          <a:xfrm>
            <a:off x="73079" y="4034869"/>
            <a:ext cx="6539974" cy="1361911"/>
          </a:xfrm>
          <a:prstGeom prst="rect">
            <a:avLst/>
          </a:prstGeom>
          <a:noFill/>
        </p:spPr>
        <p:txBody>
          <a:bodyPr wrap="square" rtlCol="0">
            <a:spAutoFit/>
          </a:bodyPr>
          <a:lstStyle/>
          <a:p>
            <a:pPr algn="just">
              <a:lnSpc>
                <a:spcPts val="1100"/>
              </a:lnSpc>
            </a:pPr>
            <a:r>
              <a:rPr lang="pt-PT" sz="1100" dirty="0" smtClean="0">
                <a:latin typeface="Arial Narrow" panose="020B0606020202030204" pitchFamily="34" charset="0"/>
              </a:rPr>
              <a:t>Em 2014 </a:t>
            </a:r>
            <a:r>
              <a:rPr lang="pt-PT" sz="1100" dirty="0">
                <a:latin typeface="Arial Narrow" panose="020B0606020202030204" pitchFamily="34" charset="0"/>
              </a:rPr>
              <a:t>junto ao centro Universitário </a:t>
            </a:r>
            <a:r>
              <a:rPr lang="pt-PT" sz="1100" i="1" dirty="0">
                <a:latin typeface="Arial Narrow" panose="020B0606020202030204" pitchFamily="34" charset="0"/>
              </a:rPr>
              <a:t>UNIDAVI</a:t>
            </a:r>
            <a:r>
              <a:rPr lang="pt-PT" sz="1100" dirty="0">
                <a:latin typeface="Arial Narrow" panose="020B0606020202030204" pitchFamily="34" charset="0"/>
              </a:rPr>
              <a:t> (Rio do Sul – </a:t>
            </a:r>
            <a:r>
              <a:rPr lang="pt-PT" sz="1100" dirty="0" smtClean="0">
                <a:latin typeface="Arial Narrow" panose="020B0606020202030204" pitchFamily="34" charset="0"/>
              </a:rPr>
              <a:t>SC no Brasil) </a:t>
            </a:r>
            <a:r>
              <a:rPr lang="pt-PT" sz="1100" dirty="0">
                <a:latin typeface="Arial Narrow" panose="020B0606020202030204" pitchFamily="34" charset="0"/>
              </a:rPr>
              <a:t>formou-se </a:t>
            </a:r>
            <a:r>
              <a:rPr lang="pt-PT" sz="1100" dirty="0" smtClean="0">
                <a:latin typeface="Arial Narrow" panose="020B0606020202030204" pitchFamily="34" charset="0"/>
              </a:rPr>
              <a:t>um grupo para realização de culturas de </a:t>
            </a:r>
            <a:r>
              <a:rPr lang="pt-PT" sz="1100" dirty="0">
                <a:latin typeface="Arial Narrow" panose="020B0606020202030204" pitchFamily="34" charset="0"/>
              </a:rPr>
              <a:t>alimentos </a:t>
            </a:r>
            <a:r>
              <a:rPr lang="pt-PT" sz="1100" dirty="0" smtClean="0">
                <a:latin typeface="Arial Narrow" panose="020B0606020202030204" pitchFamily="34" charset="0"/>
              </a:rPr>
              <a:t>nutricionalmente mais seguros e foram realizados experiências  reveladoras.</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Experiênncias realizadas com cebola </a:t>
            </a:r>
            <a:r>
              <a:rPr lang="pt-PT" sz="1100" dirty="0">
                <a:latin typeface="Arial Narrow" panose="020B0606020202030204" pitchFamily="34" charset="0"/>
              </a:rPr>
              <a:t>orgânica com </a:t>
            </a:r>
            <a:r>
              <a:rPr lang="pt-PT" sz="1100" dirty="0" smtClean="0">
                <a:latin typeface="Arial Narrow" panose="020B0606020202030204" pitchFamily="34" charset="0"/>
              </a:rPr>
              <a:t>recurso à utilização de pó </a:t>
            </a:r>
            <a:r>
              <a:rPr lang="pt-PT" sz="1100" dirty="0">
                <a:latin typeface="Arial Narrow" panose="020B0606020202030204" pitchFamily="34" charset="0"/>
              </a:rPr>
              <a:t>de </a:t>
            </a:r>
            <a:r>
              <a:rPr lang="pt-PT" sz="1100" dirty="0" smtClean="0">
                <a:latin typeface="Arial Narrow" panose="020B0606020202030204" pitchFamily="34" charset="0"/>
              </a:rPr>
              <a:t>rocha comprovaram os seguintes resultados: mais </a:t>
            </a:r>
            <a:r>
              <a:rPr lang="pt-PT" sz="1100" dirty="0">
                <a:latin typeface="Arial Narrow" panose="020B0606020202030204" pitchFamily="34" charset="0"/>
              </a:rPr>
              <a:t>82% </a:t>
            </a:r>
            <a:r>
              <a:rPr lang="pt-PT" sz="1100" dirty="0" smtClean="0">
                <a:latin typeface="Arial Narrow" panose="020B0606020202030204" pitchFamily="34" charset="0"/>
              </a:rPr>
              <a:t>de Cálcio </a:t>
            </a:r>
            <a:r>
              <a:rPr lang="pt-PT" sz="1100" dirty="0">
                <a:latin typeface="Arial Narrow" panose="020B0606020202030204" pitchFamily="34" charset="0"/>
              </a:rPr>
              <a:t>do que </a:t>
            </a:r>
            <a:r>
              <a:rPr lang="pt-PT" sz="1100" dirty="0" smtClean="0">
                <a:latin typeface="Arial Narrow" panose="020B0606020202030204" pitchFamily="34" charset="0"/>
              </a:rPr>
              <a:t>o cultivo convenciaonal; mais 48</a:t>
            </a:r>
            <a:r>
              <a:rPr lang="pt-PT" sz="1100" dirty="0">
                <a:latin typeface="Arial Narrow" panose="020B0606020202030204" pitchFamily="34" charset="0"/>
              </a:rPr>
              <a:t>% </a:t>
            </a:r>
            <a:r>
              <a:rPr lang="pt-PT" sz="1100" dirty="0" smtClean="0">
                <a:latin typeface="Arial Narrow" panose="020B0606020202030204" pitchFamily="34" charset="0"/>
              </a:rPr>
              <a:t>de </a:t>
            </a:r>
            <a:r>
              <a:rPr lang="pt-PT" sz="1100" dirty="0">
                <a:latin typeface="Arial Narrow" panose="020B0606020202030204" pitchFamily="34" charset="0"/>
              </a:rPr>
              <a:t>Magnésio e </a:t>
            </a:r>
            <a:r>
              <a:rPr lang="pt-PT" sz="1100" dirty="0" smtClean="0">
                <a:latin typeface="Arial Narrow" panose="020B0606020202030204" pitchFamily="34" charset="0"/>
              </a:rPr>
              <a:t>mais 30</a:t>
            </a:r>
            <a:r>
              <a:rPr lang="pt-PT" sz="1100" dirty="0">
                <a:latin typeface="Arial Narrow" panose="020B0606020202030204" pitchFamily="34" charset="0"/>
              </a:rPr>
              <a:t>% </a:t>
            </a:r>
            <a:r>
              <a:rPr lang="pt-PT" sz="1100" dirty="0" smtClean="0">
                <a:latin typeface="Arial Narrow" panose="020B0606020202030204" pitchFamily="34" charset="0"/>
              </a:rPr>
              <a:t>de Potássio do que no cultivo convencional. Relativamente ao </a:t>
            </a:r>
            <a:r>
              <a:rPr lang="pt-PT" sz="1100" dirty="0">
                <a:latin typeface="Arial Narrow" panose="020B0606020202030204" pitchFamily="34" charset="0"/>
              </a:rPr>
              <a:t>teor </a:t>
            </a:r>
            <a:r>
              <a:rPr lang="pt-PT" sz="1100" dirty="0" smtClean="0">
                <a:latin typeface="Arial Narrow" panose="020B0606020202030204" pitchFamily="34" charset="0"/>
              </a:rPr>
              <a:t>do </a:t>
            </a:r>
            <a:r>
              <a:rPr lang="pt-PT" sz="1100" dirty="0">
                <a:latin typeface="Arial Narrow" panose="020B0606020202030204" pitchFamily="34" charset="0"/>
              </a:rPr>
              <a:t>Zn, </a:t>
            </a:r>
            <a:r>
              <a:rPr lang="pt-PT" sz="1100" dirty="0" smtClean="0">
                <a:latin typeface="Arial Narrow" panose="020B0606020202030204" pitchFamily="34" charset="0"/>
              </a:rPr>
              <a:t>o cultivo com recurso ao pó de rocha na fertilização de solos apresentou um aumento extraordinário do teor do zinco (Zn) nos alimentos produzidos: 1073% !. Ou seja a cultura convencional possui pouco teor do zinco (Zn). </a:t>
            </a:r>
            <a:r>
              <a:rPr lang="pt-PT" sz="1100" dirty="0">
                <a:latin typeface="Arial Narrow" panose="020B0606020202030204" pitchFamily="34" charset="0"/>
              </a:rPr>
              <a:t>Dissertação universitária, comprovam a para a qualidade dos alimentos produzidos com pó de </a:t>
            </a:r>
            <a:r>
              <a:rPr lang="pt-PT" sz="1100" dirty="0" smtClean="0">
                <a:latin typeface="Arial Narrow" panose="020B0606020202030204" pitchFamily="34" charset="0"/>
              </a:rPr>
              <a:t>basalto.</a:t>
            </a:r>
            <a:endParaRPr lang="pt-PT" sz="1100" dirty="0">
              <a:latin typeface="Arial Narrow" panose="020B0606020202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585477384"/>
              </p:ext>
            </p:extLst>
          </p:nvPr>
        </p:nvGraphicFramePr>
        <p:xfrm>
          <a:off x="141777" y="5361940"/>
          <a:ext cx="6475216" cy="1719289"/>
        </p:xfrm>
        <a:graphic>
          <a:graphicData uri="http://schemas.openxmlformats.org/drawingml/2006/table">
            <a:tbl>
              <a:tblPr firstRow="1" bandRow="1">
                <a:tableStyleId>{5C22544A-7EE6-4342-B048-85BDC9FD1C3A}</a:tableStyleId>
              </a:tblPr>
              <a:tblGrid>
                <a:gridCol w="936099"/>
                <a:gridCol w="504056"/>
                <a:gridCol w="504056"/>
                <a:gridCol w="576064"/>
                <a:gridCol w="576064"/>
                <a:gridCol w="504056"/>
                <a:gridCol w="576064"/>
                <a:gridCol w="576064"/>
                <a:gridCol w="576064"/>
                <a:gridCol w="663048"/>
                <a:gridCol w="483581"/>
              </a:tblGrid>
              <a:tr h="338193">
                <a:tc rowSpan="2">
                  <a:txBody>
                    <a:bodyPr/>
                    <a:lstStyle/>
                    <a:p>
                      <a:r>
                        <a:rPr lang="pt-PT" sz="1000" b="1" kern="1200" dirty="0" smtClean="0">
                          <a:solidFill>
                            <a:schemeClr val="lt1"/>
                          </a:solidFill>
                          <a:effectLst/>
                          <a:latin typeface="+mn-lt"/>
                          <a:ea typeface="+mn-ea"/>
                          <a:cs typeface="+mn-cs"/>
                        </a:rPr>
                        <a:t>Tratamentos</a:t>
                      </a:r>
                      <a:endParaRPr lang="pt-PT" sz="1000" dirty="0"/>
                    </a:p>
                  </a:txBody>
                  <a:tcPr anchor="ctr">
                    <a:solidFill>
                      <a:schemeClr val="accent5">
                        <a:lumMod val="60000"/>
                        <a:lumOff val="40000"/>
                      </a:schemeClr>
                    </a:solidFill>
                  </a:tcPr>
                </a:tc>
                <a:tc gridSpan="10">
                  <a:txBody>
                    <a:bodyPr/>
                    <a:lstStyle/>
                    <a:p>
                      <a:pPr algn="ctr"/>
                      <a:r>
                        <a:rPr lang="pt-PT" sz="1400" b="0" kern="1200" dirty="0" smtClean="0">
                          <a:solidFill>
                            <a:schemeClr val="lt1"/>
                          </a:solidFill>
                          <a:effectLst/>
                          <a:latin typeface="Arial Narrow" panose="020B0606020202030204" pitchFamily="34" charset="0"/>
                          <a:ea typeface="+mn-ea"/>
                          <a:cs typeface="+mn-cs"/>
                        </a:rPr>
                        <a:t>ACUMULO DE NUTRIENTES</a:t>
                      </a:r>
                      <a:endParaRPr lang="pt-PT" sz="1400" b="0" dirty="0">
                        <a:latin typeface="Arial Narrow" panose="020B0606020202030204" pitchFamily="34" charset="0"/>
                      </a:endParaRPr>
                    </a:p>
                  </a:txBody>
                  <a:tcPr anchor="ctr">
                    <a:solidFill>
                      <a:schemeClr val="accent5">
                        <a:lumMod val="60000"/>
                        <a:lumOff val="40000"/>
                      </a:schemeClr>
                    </a:solidFill>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r>
              <a:tr h="243456">
                <a:tc vMerge="1">
                  <a:txBody>
                    <a:bodyPr/>
                    <a:lstStyle/>
                    <a:p>
                      <a:endParaRPr lang="pt-PT" sz="1100" dirty="0">
                        <a:latin typeface="Arial Narrow" panose="020B0606020202030204" pitchFamily="34" charset="0"/>
                      </a:endParaRPr>
                    </a:p>
                  </a:txBody>
                  <a:tcPr/>
                </a:tc>
                <a:tc>
                  <a:txBody>
                    <a:bodyPr/>
                    <a:lstStyle/>
                    <a:p>
                      <a:pPr algn="ctr"/>
                      <a:r>
                        <a:rPr lang="pt-PT" sz="1050" dirty="0" smtClean="0">
                          <a:latin typeface="Arial Narrow" panose="020B0606020202030204" pitchFamily="34" charset="0"/>
                        </a:rPr>
                        <a:t>N</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P</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K</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Ca</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Mg</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B</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Cu</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Fe</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Mn</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Zn</a:t>
                      </a:r>
                      <a:endParaRPr lang="pt-PT" sz="1050" dirty="0">
                        <a:latin typeface="Arial Narrow" panose="020B0606020202030204" pitchFamily="34" charset="0"/>
                      </a:endParaRPr>
                    </a:p>
                  </a:txBody>
                  <a:tcPr anchor="ctr"/>
                </a:tc>
              </a:tr>
              <a:tr h="229323">
                <a:tc>
                  <a:txBody>
                    <a:bodyPr/>
                    <a:lstStyle/>
                    <a:p>
                      <a:r>
                        <a:rPr lang="pt-PT" sz="1050" kern="1200" dirty="0" smtClean="0">
                          <a:solidFill>
                            <a:schemeClr val="dk1"/>
                          </a:solidFill>
                          <a:effectLst/>
                          <a:latin typeface="Arial Narrow" panose="020B0606020202030204" pitchFamily="34" charset="0"/>
                          <a:ea typeface="+mn-ea"/>
                          <a:cs typeface="+mn-cs"/>
                        </a:rPr>
                        <a:t>Sem adubação</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13,9</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1,7</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14,1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16,0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4,3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47,5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15,5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247,0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987,0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40,0</a:t>
                      </a:r>
                      <a:endParaRPr lang="pt-PT" sz="1050" dirty="0">
                        <a:latin typeface="Arial Narrow" panose="020B0606020202030204" pitchFamily="34" charset="0"/>
                      </a:endParaRPr>
                    </a:p>
                  </a:txBody>
                  <a:tcPr anchor="ctr"/>
                </a:tc>
              </a:tr>
              <a:tr h="230359">
                <a:tc>
                  <a:txBody>
                    <a:bodyPr/>
                    <a:lstStyle/>
                    <a:p>
                      <a:r>
                        <a:rPr lang="pt-PT" sz="1050" kern="1200" dirty="0" smtClean="0">
                          <a:solidFill>
                            <a:schemeClr val="dk1"/>
                          </a:solidFill>
                          <a:effectLst/>
                          <a:latin typeface="Arial Narrow" panose="020B0606020202030204" pitchFamily="34" charset="0"/>
                          <a:ea typeface="+mn-ea"/>
                          <a:cs typeface="+mn-cs"/>
                        </a:rPr>
                        <a:t>NPK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13,9</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2,2</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12,4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18,4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45,2</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6,2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331,0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976,0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41,3</a:t>
                      </a:r>
                      <a:endParaRPr lang="pt-PT" sz="1050" dirty="0">
                        <a:latin typeface="Arial Narrow" panose="020B0606020202030204" pitchFamily="34" charset="0"/>
                      </a:endParaRPr>
                    </a:p>
                  </a:txBody>
                  <a:tcPr anchor="ctr"/>
                </a:tc>
              </a:tr>
              <a:tr h="229323">
                <a:tc>
                  <a:txBody>
                    <a:bodyPr/>
                    <a:lstStyle/>
                    <a:p>
                      <a:r>
                        <a:rPr lang="pt-PT" sz="1050" kern="1200" dirty="0" smtClean="0">
                          <a:solidFill>
                            <a:schemeClr val="dk1"/>
                          </a:solidFill>
                          <a:effectLst/>
                          <a:latin typeface="Arial Narrow" panose="020B0606020202030204" pitchFamily="34" charset="0"/>
                          <a:ea typeface="+mn-ea"/>
                          <a:cs typeface="+mn-cs"/>
                        </a:rPr>
                        <a:t>NPK +micro</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13,4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10,5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16,1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47,1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330,0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991,0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44,1</a:t>
                      </a:r>
                      <a:endParaRPr lang="pt-PT" sz="1050" dirty="0">
                        <a:latin typeface="Arial Narrow" panose="020B0606020202030204" pitchFamily="34" charset="0"/>
                      </a:endParaRPr>
                    </a:p>
                  </a:txBody>
                  <a:tcPr anchor="ctr"/>
                </a:tc>
              </a:tr>
              <a:tr h="375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050" kern="1200" dirty="0" smtClean="0">
                          <a:solidFill>
                            <a:schemeClr val="dk1"/>
                          </a:solidFill>
                          <a:effectLst/>
                          <a:latin typeface="Arial Narrow" panose="020B0606020202030204" pitchFamily="34" charset="0"/>
                          <a:ea typeface="+mn-ea"/>
                          <a:cs typeface="+mn-cs"/>
                        </a:rPr>
                        <a:t>Pó de basalto </a:t>
                      </a:r>
                      <a:endParaRPr lang="pt-PT" sz="1050" dirty="0" smtClean="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15,7</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2,3</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14,1</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22,9</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5,6</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52,2</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7,6</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477,0</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1001,0</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42,0</a:t>
                      </a:r>
                      <a:endParaRPr lang="pt-PT" sz="1050" dirty="0">
                        <a:latin typeface="Arial Narrow" panose="020B0606020202030204" pitchFamily="34" charset="0"/>
                      </a:endParaRPr>
                    </a:p>
                  </a:txBody>
                  <a:tcPr anchor="ctr">
                    <a:solidFill>
                      <a:srgbClr val="92D050"/>
                    </a:solidFill>
                  </a:tcPr>
                </a:tc>
              </a:tr>
            </a:tbl>
          </a:graphicData>
        </a:graphic>
      </p:graphicFrame>
      <p:sp>
        <p:nvSpPr>
          <p:cNvPr id="16" name="TextBox 15"/>
          <p:cNvSpPr txBox="1"/>
          <p:nvPr/>
        </p:nvSpPr>
        <p:spPr>
          <a:xfrm>
            <a:off x="-9316" y="7067545"/>
            <a:ext cx="6663866" cy="1079783"/>
          </a:xfrm>
          <a:prstGeom prst="rect">
            <a:avLst/>
          </a:prstGeom>
          <a:noFill/>
        </p:spPr>
        <p:txBody>
          <a:bodyPr wrap="square" rtlCol="0">
            <a:spAutoFit/>
          </a:bodyPr>
          <a:lstStyle/>
          <a:p>
            <a:pPr algn="just">
              <a:lnSpc>
                <a:spcPts val="1100"/>
              </a:lnSpc>
            </a:pPr>
            <a:r>
              <a:rPr lang="pt-PT" sz="1100" dirty="0" smtClean="0">
                <a:latin typeface="Arial Narrow" panose="020B0606020202030204" pitchFamily="34" charset="0"/>
              </a:rPr>
              <a:t>Além de a fertilização com base em pó de rochas basálticas melhorar significativamente a qualidade dos elementos produzidos  a utilização desta tecnologia influi no custo da produção agrícola, pois é mais de 10 vezes mais económicio do que a prática convencional. Os </a:t>
            </a:r>
            <a:r>
              <a:rPr lang="pt-PT" sz="1100" dirty="0">
                <a:latin typeface="Arial Narrow" panose="020B0606020202030204" pitchFamily="34" charset="0"/>
              </a:rPr>
              <a:t>custos de aquisiç</a:t>
            </a:r>
            <a:r>
              <a:rPr lang="pt-PT" sz="1100" dirty="0" smtClean="0">
                <a:latin typeface="Arial Narrow" panose="020B0606020202030204" pitchFamily="34" charset="0"/>
              </a:rPr>
              <a:t>ão de </a:t>
            </a:r>
            <a:r>
              <a:rPr lang="pt-PT" sz="1100" dirty="0">
                <a:latin typeface="Arial Narrow" panose="020B0606020202030204" pitchFamily="34" charset="0"/>
              </a:rPr>
              <a:t>pós de rocha são muito </a:t>
            </a:r>
            <a:r>
              <a:rPr lang="pt-PT" sz="1100" dirty="0" smtClean="0">
                <a:latin typeface="Arial Narrow" panose="020B0606020202030204" pitchFamily="34" charset="0"/>
              </a:rPr>
              <a:t>inferiores dos fertilizantes químicos e </a:t>
            </a:r>
            <a:r>
              <a:rPr lang="pt-PT" sz="1100" dirty="0">
                <a:latin typeface="Arial Narrow" panose="020B0606020202030204" pitchFamily="34" charset="0"/>
              </a:rPr>
              <a:t>seu efeito </a:t>
            </a:r>
            <a:r>
              <a:rPr lang="pt-PT" sz="1100" dirty="0" smtClean="0">
                <a:latin typeface="Arial Narrow" panose="020B0606020202030204" pitchFamily="34" charset="0"/>
              </a:rPr>
              <a:t>na agricultura pode </a:t>
            </a:r>
            <a:r>
              <a:rPr lang="pt-PT" sz="1100" dirty="0">
                <a:latin typeface="Arial Narrow" panose="020B0606020202030204" pitchFamily="34" charset="0"/>
              </a:rPr>
              <a:t>se estender por </a:t>
            </a:r>
            <a:r>
              <a:rPr lang="pt-PT" sz="1100" dirty="0" smtClean="0">
                <a:latin typeface="Arial Narrow" panose="020B0606020202030204" pitchFamily="34" charset="0"/>
              </a:rPr>
              <a:t>um período de </a:t>
            </a:r>
            <a:r>
              <a:rPr lang="pt-PT" sz="1100" dirty="0">
                <a:latin typeface="Arial Narrow" panose="020B0606020202030204" pitchFamily="34" charset="0"/>
              </a:rPr>
              <a:t>quatro </a:t>
            </a:r>
            <a:r>
              <a:rPr lang="pt-PT" sz="1100" dirty="0" smtClean="0">
                <a:latin typeface="Arial Narrow" panose="020B0606020202030204" pitchFamily="34" charset="0"/>
              </a:rPr>
              <a:t>a </a:t>
            </a:r>
            <a:r>
              <a:rPr lang="pt-PT" sz="1100" dirty="0">
                <a:latin typeface="Arial Narrow" panose="020B0606020202030204" pitchFamily="34" charset="0"/>
              </a:rPr>
              <a:t>cinco anos </a:t>
            </a:r>
            <a:r>
              <a:rPr lang="pt-PT" sz="1100" dirty="0" smtClean="0">
                <a:latin typeface="Arial Narrow" panose="020B0606020202030204" pitchFamily="34" charset="0"/>
              </a:rPr>
              <a:t>consecutivos. Os </a:t>
            </a:r>
            <a:r>
              <a:rPr lang="pt-PT" sz="1100" dirty="0">
                <a:latin typeface="Arial Narrow" panose="020B0606020202030204" pitchFamily="34" charset="0"/>
              </a:rPr>
              <a:t>níveis de fertilidade nos solos são crescentes (em especial a oferta de P, K, Ca e Mg) após a aplicação dos pós de </a:t>
            </a:r>
            <a:r>
              <a:rPr lang="pt-PT" sz="1100" dirty="0" smtClean="0">
                <a:latin typeface="Arial Narrow" panose="020B0606020202030204" pitchFamily="34" charset="0"/>
              </a:rPr>
              <a:t>rocha. A </a:t>
            </a:r>
            <a:r>
              <a:rPr lang="pt-PT" sz="1100" dirty="0">
                <a:latin typeface="Arial Narrow" panose="020B0606020202030204" pitchFamily="34" charset="0"/>
              </a:rPr>
              <a:t>produtividade </a:t>
            </a:r>
            <a:r>
              <a:rPr lang="pt-PT" sz="1100" dirty="0" smtClean="0">
                <a:latin typeface="Arial Narrow" panose="020B0606020202030204" pitchFamily="34" charset="0"/>
              </a:rPr>
              <a:t>agrícola é equivalente </a:t>
            </a:r>
            <a:r>
              <a:rPr lang="pt-PT" sz="1100" dirty="0">
                <a:latin typeface="Arial Narrow" panose="020B0606020202030204" pitchFamily="34" charset="0"/>
              </a:rPr>
              <a:t>ou superior às obtidas pela fertilização convencional. Em alguns casos, os rendimentos podem ser até 30% superiores àqueles obtidos pelo uso dos insumos químicos; </a:t>
            </a:r>
            <a:endParaRPr lang="pt-PT" sz="1100" dirty="0">
              <a:latin typeface="Arial Narrow" panose="020B0606020202030204" pitchFamily="34" charset="0"/>
            </a:endParaRPr>
          </a:p>
        </p:txBody>
      </p:sp>
      <p:sp>
        <p:nvSpPr>
          <p:cNvPr id="19" name="TextBox 18"/>
          <p:cNvSpPr txBox="1"/>
          <p:nvPr/>
        </p:nvSpPr>
        <p:spPr>
          <a:xfrm>
            <a:off x="10587" y="8102764"/>
            <a:ext cx="793804" cy="233397"/>
          </a:xfrm>
          <a:prstGeom prst="rect">
            <a:avLst/>
          </a:prstGeom>
          <a:noFill/>
        </p:spPr>
        <p:txBody>
          <a:bodyPr wrap="square" rtlCol="0">
            <a:spAutoFit/>
          </a:bodyPr>
          <a:lstStyle/>
          <a:p>
            <a:pPr algn="just">
              <a:lnSpc>
                <a:spcPts val="1100"/>
              </a:lnSpc>
            </a:pPr>
            <a:r>
              <a:rPr lang="pt-PT" sz="1100" b="1" i="1" dirty="0" smtClean="0">
                <a:solidFill>
                  <a:schemeClr val="accent5">
                    <a:lumMod val="75000"/>
                  </a:schemeClr>
                </a:solidFill>
                <a:latin typeface="Arial Narrow" panose="020B0606020202030204" pitchFamily="34" charset="0"/>
              </a:rPr>
              <a:t>Legenda:</a:t>
            </a:r>
          </a:p>
        </p:txBody>
      </p:sp>
      <p:graphicFrame>
        <p:nvGraphicFramePr>
          <p:cNvPr id="20" name="Table 19"/>
          <p:cNvGraphicFramePr>
            <a:graphicFrameLocks noGrp="1"/>
          </p:cNvGraphicFramePr>
          <p:nvPr>
            <p:extLst>
              <p:ext uri="{D42A27DB-BD31-4B8C-83A1-F6EECF244321}">
                <p14:modId xmlns:p14="http://schemas.microsoft.com/office/powerpoint/2010/main" val="934596684"/>
              </p:ext>
            </p:extLst>
          </p:nvPr>
        </p:nvGraphicFramePr>
        <p:xfrm>
          <a:off x="90215" y="8304386"/>
          <a:ext cx="6475220" cy="228358"/>
        </p:xfrm>
        <a:graphic>
          <a:graphicData uri="http://schemas.openxmlformats.org/drawingml/2006/table">
            <a:tbl>
              <a:tblPr firstRow="1" bandRow="1">
                <a:tableStyleId>{5C22544A-7EE6-4342-B048-85BDC9FD1C3A}</a:tableStyleId>
              </a:tblPr>
              <a:tblGrid>
                <a:gridCol w="576064"/>
                <a:gridCol w="648072"/>
                <a:gridCol w="718430"/>
                <a:gridCol w="577714"/>
                <a:gridCol w="717330"/>
                <a:gridCol w="647522"/>
                <a:gridCol w="647522"/>
                <a:gridCol w="647522"/>
                <a:gridCol w="724480"/>
                <a:gridCol w="570564"/>
              </a:tblGrid>
              <a:tr h="228358">
                <a:tc>
                  <a:txBody>
                    <a:bodyPr/>
                    <a:lstStyle/>
                    <a:p>
                      <a:pPr algn="ctr"/>
                      <a:r>
                        <a:rPr lang="pt-PT" sz="800" dirty="0" smtClean="0"/>
                        <a:t>N = </a:t>
                      </a:r>
                      <a:r>
                        <a:rPr lang="pt-PT" sz="800" b="0" i="0" kern="1200" dirty="0" smtClean="0">
                          <a:solidFill>
                            <a:schemeClr val="lt1"/>
                          </a:solidFill>
                          <a:effectLst/>
                          <a:latin typeface="Arial Narrow" panose="020B0606020202030204" pitchFamily="34" charset="0"/>
                          <a:ea typeface="+mn-ea"/>
                          <a:cs typeface="+mn-cs"/>
                        </a:rPr>
                        <a:t>Azoto</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P</a:t>
                      </a:r>
                      <a:r>
                        <a:rPr lang="pt-PT" sz="800" baseline="0" dirty="0" smtClean="0"/>
                        <a:t> = </a:t>
                      </a:r>
                      <a:r>
                        <a:rPr lang="pt-PT" sz="800" b="0" i="0" kern="1200" dirty="0" smtClean="0">
                          <a:solidFill>
                            <a:schemeClr val="lt1"/>
                          </a:solidFill>
                          <a:effectLst/>
                          <a:latin typeface="+mn-lt"/>
                          <a:ea typeface="+mn-ea"/>
                          <a:cs typeface="+mn-cs"/>
                        </a:rPr>
                        <a:t>Fósforo</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K =  </a:t>
                      </a:r>
                      <a:r>
                        <a:rPr lang="pt-PT" sz="800" b="0" i="0" kern="1200" dirty="0" smtClean="0">
                          <a:solidFill>
                            <a:schemeClr val="lt1"/>
                          </a:solidFill>
                          <a:effectLst/>
                          <a:latin typeface="+mn-lt"/>
                          <a:ea typeface="+mn-ea"/>
                          <a:cs typeface="+mn-cs"/>
                        </a:rPr>
                        <a:t>Potássio</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Ca = </a:t>
                      </a:r>
                      <a:r>
                        <a:rPr lang="pt-PT" sz="800" b="0" i="0" kern="1200" dirty="0" smtClean="0">
                          <a:solidFill>
                            <a:schemeClr val="lt1"/>
                          </a:solidFill>
                          <a:effectLst/>
                          <a:latin typeface="Arial Narrow" panose="020B0606020202030204" pitchFamily="34" charset="0"/>
                          <a:ea typeface="+mn-ea"/>
                          <a:cs typeface="+mn-cs"/>
                        </a:rPr>
                        <a:t>Cálcio</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Mg = </a:t>
                      </a:r>
                      <a:r>
                        <a:rPr lang="pt-PT" sz="800" b="0" i="0" kern="1200" dirty="0" smtClean="0">
                          <a:solidFill>
                            <a:schemeClr val="lt1"/>
                          </a:solidFill>
                          <a:effectLst/>
                          <a:latin typeface="Arial Narrow" panose="020B0606020202030204" pitchFamily="34" charset="0"/>
                          <a:ea typeface="+mn-ea"/>
                          <a:cs typeface="+mn-cs"/>
                        </a:rPr>
                        <a:t>Magnésio</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B = </a:t>
                      </a:r>
                      <a:r>
                        <a:rPr lang="pt-PT" sz="800" b="0" i="0" kern="1200" dirty="0" smtClean="0">
                          <a:solidFill>
                            <a:schemeClr val="lt1"/>
                          </a:solidFill>
                          <a:effectLst/>
                          <a:latin typeface="Arial Narrow" panose="020B0606020202030204" pitchFamily="34" charset="0"/>
                          <a:ea typeface="+mn-ea"/>
                          <a:cs typeface="+mn-cs"/>
                        </a:rPr>
                        <a:t>Boro</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Cu =  </a:t>
                      </a:r>
                      <a:r>
                        <a:rPr lang="pt-PT" sz="800" b="0" i="0" kern="1200" dirty="0" smtClean="0">
                          <a:solidFill>
                            <a:schemeClr val="lt1"/>
                          </a:solidFill>
                          <a:effectLst/>
                          <a:latin typeface="Arial Narrow" panose="020B0606020202030204" pitchFamily="34" charset="0"/>
                          <a:ea typeface="+mn-ea"/>
                          <a:cs typeface="+mn-cs"/>
                        </a:rPr>
                        <a:t>Cobre</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Fe = </a:t>
                      </a:r>
                      <a:r>
                        <a:rPr lang="pt-PT" sz="800" b="0" i="0" kern="1200" dirty="0" smtClean="0">
                          <a:solidFill>
                            <a:schemeClr val="lt1"/>
                          </a:solidFill>
                          <a:effectLst/>
                          <a:latin typeface="Arial Narrow" panose="020B0606020202030204" pitchFamily="34" charset="0"/>
                          <a:ea typeface="+mn-ea"/>
                          <a:cs typeface="+mn-cs"/>
                        </a:rPr>
                        <a:t>Ferro</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Mn =  </a:t>
                      </a:r>
                      <a:r>
                        <a:rPr lang="pt-PT" sz="800" b="0" i="0" kern="1200" dirty="0" smtClean="0">
                          <a:solidFill>
                            <a:schemeClr val="lt1"/>
                          </a:solidFill>
                          <a:effectLst/>
                          <a:latin typeface="Arial Narrow" panose="020B0606020202030204" pitchFamily="34" charset="0"/>
                          <a:ea typeface="+mn-ea"/>
                          <a:cs typeface="+mn-cs"/>
                        </a:rPr>
                        <a:t>Manganês</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Zn = </a:t>
                      </a:r>
                      <a:r>
                        <a:rPr lang="pt-PT" sz="800" b="0" i="0" kern="1200" dirty="0" smtClean="0">
                          <a:solidFill>
                            <a:schemeClr val="lt1"/>
                          </a:solidFill>
                          <a:effectLst/>
                          <a:latin typeface="+mn-lt"/>
                          <a:ea typeface="+mn-ea"/>
                          <a:cs typeface="+mn-cs"/>
                        </a:rPr>
                        <a:t>Zinco</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r>
            </a:tbl>
          </a:graphicData>
        </a:graphic>
      </p:graphicFrame>
    </p:spTree>
    <p:extLst>
      <p:ext uri="{BB962C8B-B14F-4D97-AF65-F5344CB8AC3E}">
        <p14:creationId xmlns:p14="http://schemas.microsoft.com/office/powerpoint/2010/main" val="486549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ight Triangle 17"/>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Right Triangle 20"/>
          <p:cNvSpPr/>
          <p:nvPr/>
        </p:nvSpPr>
        <p:spPr>
          <a:xfrm flipH="1">
            <a:off x="1" y="4554885"/>
            <a:ext cx="6661150" cy="4266853"/>
          </a:xfrm>
          <a:prstGeom prst="rtTriangle">
            <a:avLst/>
          </a:prstGeom>
          <a:solidFill>
            <a:schemeClr val="bg1"/>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2"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48" y="124297"/>
            <a:ext cx="2455739" cy="536735"/>
          </a:xfrm>
          <a:prstGeom prst="rect">
            <a:avLst/>
          </a:prstGeom>
        </p:spPr>
      </p:pic>
      <p:sp>
        <p:nvSpPr>
          <p:cNvPr id="24" name="TextBox 23"/>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6" name="TextBox 25"/>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3250" y="6848609"/>
            <a:ext cx="1822553" cy="1981036"/>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667" y="7363197"/>
            <a:ext cx="1242111" cy="1352214"/>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8929" y="7707997"/>
            <a:ext cx="1023694" cy="1117532"/>
          </a:xfrm>
          <a:prstGeom prst="rect">
            <a:avLst/>
          </a:prstGeom>
        </p:spPr>
      </p:pic>
      <p:sp>
        <p:nvSpPr>
          <p:cNvPr id="30" name="TextBox 29"/>
          <p:cNvSpPr txBox="1"/>
          <p:nvPr/>
        </p:nvSpPr>
        <p:spPr>
          <a:xfrm>
            <a:off x="306239" y="689313"/>
            <a:ext cx="6120680" cy="7027565"/>
          </a:xfrm>
          <a:prstGeom prst="rect">
            <a:avLst/>
          </a:prstGeom>
          <a:noFill/>
        </p:spPr>
        <p:txBody>
          <a:bodyPr wrap="square" rtlCol="0">
            <a:spAutoFit/>
          </a:bodyPr>
          <a:lstStyle/>
          <a:p>
            <a:r>
              <a:rPr lang="pt-PT" sz="1200" dirty="0" smtClean="0">
                <a:solidFill>
                  <a:schemeClr val="accent5">
                    <a:lumMod val="75000"/>
                  </a:schemeClr>
                </a:solidFill>
                <a:latin typeface="Arial Narrow" panose="020B0606020202030204" pitchFamily="34" charset="0"/>
              </a:rPr>
              <a:t>TERMOS DE REFERÊNCIA </a:t>
            </a:r>
            <a:r>
              <a:rPr lang="pt-PT" sz="1200" dirty="0" smtClean="0">
                <a:solidFill>
                  <a:schemeClr val="accent5">
                    <a:lumMod val="75000"/>
                  </a:schemeClr>
                </a:solidFill>
                <a:latin typeface="Arial Narrow" panose="020B0606020202030204" pitchFamily="34" charset="0"/>
              </a:rPr>
              <a:t>DA CONFÊENCIA INTERNACIONAL</a:t>
            </a:r>
            <a:endParaRPr lang="pt-PT" sz="1200" dirty="0" smtClean="0">
              <a:solidFill>
                <a:schemeClr val="accent5">
                  <a:lumMod val="75000"/>
                </a:schemeClr>
              </a:solidFill>
              <a:latin typeface="Arial Narrow" panose="020B0606020202030204" pitchFamily="34" charset="0"/>
            </a:endParaRPr>
          </a:p>
          <a:p>
            <a:r>
              <a:rPr lang="pt-PT" sz="1100" i="1" dirty="0" smtClean="0">
                <a:solidFill>
                  <a:schemeClr val="accent5">
                    <a:lumMod val="75000"/>
                  </a:schemeClr>
                </a:solidFill>
                <a:latin typeface="Arial Narrow" panose="020B0606020202030204" pitchFamily="34" charset="0"/>
              </a:rPr>
              <a:t>2. HISTÓRICO DE UTILIZAÇÃO DE PÓ DE ROCHA NA FERTILIZAÇÃO DE SOLOS AGRÍCOLAS</a:t>
            </a:r>
            <a:r>
              <a:rPr lang="pt-PT" sz="1200" dirty="0" smtClean="0">
                <a:solidFill>
                  <a:schemeClr val="accent5">
                    <a:lumMod val="75000"/>
                  </a:schemeClr>
                </a:solidFill>
                <a:latin typeface="Arial Narrow" panose="020B0606020202030204" pitchFamily="34" charset="0"/>
              </a:rPr>
              <a:t> </a:t>
            </a:r>
          </a:p>
          <a:p>
            <a:pPr algn="just">
              <a:lnSpc>
                <a:spcPts val="600"/>
              </a:lnSpc>
            </a:pPr>
            <a:endParaRPr lang="pt-PT" sz="1200" dirty="0" smtClean="0">
              <a:latin typeface="Arial Narrow" panose="020B0606020202030204" pitchFamily="34" charset="0"/>
            </a:endParaRPr>
          </a:p>
          <a:p>
            <a:pPr algn="just">
              <a:lnSpc>
                <a:spcPts val="1100"/>
              </a:lnSpc>
            </a:pPr>
            <a:r>
              <a:rPr lang="pt-PT" sz="1100" b="1" i="1" dirty="0" smtClean="0">
                <a:solidFill>
                  <a:schemeClr val="tx2">
                    <a:lumMod val="60000"/>
                    <a:lumOff val="40000"/>
                  </a:schemeClr>
                </a:solidFill>
                <a:latin typeface="Arial Narrow" panose="020B0606020202030204" pitchFamily="34" charset="0"/>
              </a:rPr>
              <a:t>2.1 BASALTAGEM </a:t>
            </a:r>
            <a:endParaRPr lang="pt-PT" sz="1100" dirty="0" smtClean="0">
              <a:latin typeface="Arial Narrow" panose="020B0606020202030204" pitchFamily="34" charset="0"/>
            </a:endParaRPr>
          </a:p>
          <a:p>
            <a:pPr algn="just">
              <a:lnSpc>
                <a:spcPts val="1100"/>
              </a:lnSpc>
            </a:pPr>
            <a:r>
              <a:rPr lang="pt-PT" sz="1100" i="1" dirty="0" smtClean="0">
                <a:latin typeface="Arial Narrow" panose="020B0606020202030204" pitchFamily="34" charset="0"/>
              </a:rPr>
              <a:t>BASALTAGEM</a:t>
            </a:r>
            <a:r>
              <a:rPr lang="pt-PT" sz="1100" dirty="0" smtClean="0">
                <a:latin typeface="Arial Narrow" panose="020B0606020202030204" pitchFamily="34" charset="0"/>
              </a:rPr>
              <a:t> é um novo conceito adoptado no vocabulário caboverdiano, em honra à maior riqueza natural de Cabo Verde: o basalto, e pelas especificidades excepcionais de rochas basálticas como fonte de nutrientes necessárias às plantes e correcção de solos agrícolas degradadas. Consiste na prática antiga de adição ao </a:t>
            </a:r>
            <a:r>
              <a:rPr lang="pt-PT" sz="1100" dirty="0">
                <a:latin typeface="Arial Narrow" panose="020B0606020202030204" pitchFamily="34" charset="0"/>
              </a:rPr>
              <a:t>solo de compostos inorgânicos, de origem </a:t>
            </a:r>
            <a:r>
              <a:rPr lang="pt-PT" sz="1100" dirty="0" smtClean="0">
                <a:latin typeface="Arial Narrow" panose="020B0606020202030204" pitchFamily="34" charset="0"/>
              </a:rPr>
              <a:t>mineral</a:t>
            </a:r>
            <a:r>
              <a:rPr lang="pt-PT" sz="1100" dirty="0">
                <a:latin typeface="Arial Narrow" panose="020B0606020202030204" pitchFamily="34" charset="0"/>
              </a:rPr>
              <a:t>, </a:t>
            </a:r>
            <a:r>
              <a:rPr lang="pt-PT" sz="1100" dirty="0" smtClean="0">
                <a:latin typeface="Arial Narrow" panose="020B0606020202030204" pitchFamily="34" charset="0"/>
              </a:rPr>
              <a:t>pó de rochas, que actuam </a:t>
            </a:r>
            <a:r>
              <a:rPr lang="pt-PT" sz="1100" dirty="0">
                <a:latin typeface="Arial Narrow" panose="020B0606020202030204" pitchFamily="34" charset="0"/>
              </a:rPr>
              <a:t>como corretivos e </a:t>
            </a:r>
            <a:r>
              <a:rPr lang="pt-PT" sz="1100" dirty="0" smtClean="0">
                <a:latin typeface="Arial Narrow" panose="020B0606020202030204" pitchFamily="34" charset="0"/>
              </a:rPr>
              <a:t>fertilizantes nos solos agrícolas, </a:t>
            </a:r>
            <a:r>
              <a:rPr lang="pt-PT" sz="1100" dirty="0">
                <a:latin typeface="Arial Narrow" panose="020B0606020202030204" pitchFamily="34" charset="0"/>
              </a:rPr>
              <a:t>sendo uma técnica </a:t>
            </a:r>
            <a:r>
              <a:rPr lang="pt-PT" sz="1100" dirty="0" smtClean="0">
                <a:latin typeface="Arial Narrow" panose="020B0606020202030204" pitchFamily="34" charset="0"/>
              </a:rPr>
              <a:t>destinada à remineralização de solos mediante aplicação </a:t>
            </a:r>
            <a:r>
              <a:rPr lang="pt-PT" sz="1100" dirty="0">
                <a:latin typeface="Arial Narrow" panose="020B0606020202030204" pitchFamily="34" charset="0"/>
              </a:rPr>
              <a:t>direta </a:t>
            </a:r>
            <a:r>
              <a:rPr lang="pt-PT" sz="1100" dirty="0" smtClean="0">
                <a:latin typeface="Arial Narrow" panose="020B0606020202030204" pitchFamily="34" charset="0"/>
              </a:rPr>
              <a:t>no solo de nutrientes necessários às plantas.</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Historicamente, a </a:t>
            </a:r>
            <a:r>
              <a:rPr lang="pt-PT" sz="1100" dirty="0">
                <a:latin typeface="Arial Narrow" panose="020B0606020202030204" pitchFamily="34" charset="0"/>
              </a:rPr>
              <a:t>utilização de fertilizantes </a:t>
            </a:r>
            <a:r>
              <a:rPr lang="pt-PT" sz="1100" dirty="0" smtClean="0">
                <a:latin typeface="Arial Narrow" panose="020B0606020202030204" pitchFamily="34" charset="0"/>
              </a:rPr>
              <a:t>foi prática </a:t>
            </a:r>
            <a:r>
              <a:rPr lang="pt-PT" sz="1100" dirty="0">
                <a:latin typeface="Arial Narrow" panose="020B0606020202030204" pitchFamily="34" charset="0"/>
              </a:rPr>
              <a:t>realizada desde a Grécia antiga, </a:t>
            </a:r>
            <a:r>
              <a:rPr lang="pt-PT" sz="1100" dirty="0" smtClean="0">
                <a:latin typeface="Arial Narrow" panose="020B0606020202030204" pitchFamily="34" charset="0"/>
              </a:rPr>
              <a:t>sendio o relato </a:t>
            </a:r>
            <a:r>
              <a:rPr lang="pt-PT" sz="1100" dirty="0">
                <a:latin typeface="Arial Narrow" panose="020B0606020202030204" pitchFamily="34" charset="0"/>
              </a:rPr>
              <a:t/>
            </a:r>
            <a:br>
              <a:rPr lang="pt-PT" sz="1100" dirty="0">
                <a:latin typeface="Arial Narrow" panose="020B0606020202030204" pitchFamily="34" charset="0"/>
              </a:rPr>
            </a:br>
            <a:r>
              <a:rPr lang="pt-PT" sz="1100" dirty="0">
                <a:latin typeface="Arial Narrow" panose="020B0606020202030204" pitchFamily="34" charset="0"/>
              </a:rPr>
              <a:t>do uso de </a:t>
            </a:r>
            <a:r>
              <a:rPr lang="pt-PT" sz="1100" i="1" dirty="0">
                <a:latin typeface="Arial Narrow" panose="020B0606020202030204" pitchFamily="34" charset="0"/>
              </a:rPr>
              <a:t>BASALTAGEM</a:t>
            </a:r>
            <a:r>
              <a:rPr lang="pt-PT" sz="1100" dirty="0" smtClean="0">
                <a:latin typeface="Arial Narrow" panose="020B0606020202030204" pitchFamily="34" charset="0"/>
              </a:rPr>
              <a:t> </a:t>
            </a:r>
            <a:r>
              <a:rPr lang="pt-PT" sz="1100" dirty="0">
                <a:latin typeface="Arial Narrow" panose="020B0606020202030204" pitchFamily="34" charset="0"/>
              </a:rPr>
              <a:t>são caracterizados por </a:t>
            </a:r>
            <a:r>
              <a:rPr lang="pt-PT" sz="1100" dirty="0" smtClean="0">
                <a:latin typeface="Arial Narrow" panose="020B0606020202030204" pitchFamily="34" charset="0"/>
              </a:rPr>
              <a:t>Plínio, </a:t>
            </a:r>
            <a:r>
              <a:rPr lang="pt-PT" sz="1100" dirty="0">
                <a:latin typeface="Arial Narrow" panose="020B0606020202030204" pitchFamily="34" charset="0"/>
              </a:rPr>
              <a:t>naturalista </a:t>
            </a:r>
            <a:r>
              <a:rPr lang="pt-PT" sz="1100" dirty="0" smtClean="0">
                <a:latin typeface="Arial Narrow" panose="020B0606020202030204" pitchFamily="34" charset="0"/>
              </a:rPr>
              <a:t>romano, </a:t>
            </a:r>
            <a:r>
              <a:rPr lang="pt-PT" sz="1100" dirty="0">
                <a:latin typeface="Arial Narrow" panose="020B0606020202030204" pitchFamily="34" charset="0"/>
              </a:rPr>
              <a:t>(</a:t>
            </a:r>
            <a:r>
              <a:rPr lang="pt-PT" sz="1100" dirty="0" smtClean="0">
                <a:latin typeface="Arial Narrow" panose="020B0606020202030204" pitchFamily="34" charset="0"/>
              </a:rPr>
              <a:t>61-114 </a:t>
            </a:r>
            <a:r>
              <a:rPr lang="pt-PT" sz="1100" dirty="0">
                <a:latin typeface="Arial Narrow" panose="020B0606020202030204" pitchFamily="34" charset="0"/>
              </a:rPr>
              <a:t>d.C.), quando este, afirmava que o </a:t>
            </a:r>
            <a:r>
              <a:rPr lang="pt-PT" sz="1100" dirty="0" smtClean="0">
                <a:latin typeface="Arial Narrow" panose="020B0606020202030204" pitchFamily="34" charset="0"/>
              </a:rPr>
              <a:t>calcário sendo rocha </a:t>
            </a:r>
            <a:r>
              <a:rPr lang="pt-PT" sz="1100" dirty="0">
                <a:latin typeface="Arial Narrow" panose="020B0606020202030204" pitchFamily="34" charset="0"/>
              </a:rPr>
              <a:t>sedimentar que </a:t>
            </a:r>
            <a:r>
              <a:rPr lang="pt-PT" sz="1100" dirty="0" smtClean="0">
                <a:latin typeface="Arial Narrow" panose="020B0606020202030204" pitchFamily="34" charset="0"/>
              </a:rPr>
              <a:t>contém </a:t>
            </a:r>
            <a:r>
              <a:rPr lang="pt-PT" sz="1100" dirty="0">
                <a:latin typeface="Arial Narrow" panose="020B0606020202030204" pitchFamily="34" charset="0"/>
              </a:rPr>
              <a:t>minerais com quantidades acima de 30% de carbonato </a:t>
            </a:r>
            <a:r>
              <a:rPr lang="pt-PT" sz="1100" dirty="0" smtClean="0">
                <a:latin typeface="Arial Narrow" panose="020B0606020202030204" pitchFamily="34" charset="0"/>
              </a:rPr>
              <a:t>de cálcio </a:t>
            </a:r>
            <a:r>
              <a:rPr lang="pt-PT" sz="1100" dirty="0">
                <a:latin typeface="Arial Narrow" panose="020B0606020202030204" pitchFamily="34" charset="0"/>
              </a:rPr>
              <a:t>poderia ser </a:t>
            </a:r>
            <a:r>
              <a:rPr lang="pt-PT" sz="1100" dirty="0" smtClean="0">
                <a:latin typeface="Arial Narrow" panose="020B0606020202030204" pitchFamily="34" charset="0"/>
              </a:rPr>
              <a:t>mesturado </a:t>
            </a:r>
            <a:r>
              <a:rPr lang="pt-PT" sz="1100" dirty="0">
                <a:latin typeface="Arial Narrow" panose="020B0606020202030204" pitchFamily="34" charset="0"/>
              </a:rPr>
              <a:t>no solo para formar uma </a:t>
            </a:r>
            <a:r>
              <a:rPr lang="pt-PT" sz="1100" dirty="0" smtClean="0">
                <a:latin typeface="Arial Narrow" panose="020B0606020202030204" pitchFamily="34" charset="0"/>
              </a:rPr>
              <a:t>camada pouco espessa, podendo assim constituir uma adubação </a:t>
            </a:r>
            <a:r>
              <a:rPr lang="pt-PT" sz="1100" dirty="0">
                <a:latin typeface="Arial Narrow" panose="020B0606020202030204" pitchFamily="34" charset="0"/>
              </a:rPr>
              <a:t>suficiente para culturas </a:t>
            </a:r>
            <a:r>
              <a:rPr lang="pt-PT" sz="1100" dirty="0" smtClean="0">
                <a:latin typeface="Arial Narrow" panose="020B0606020202030204" pitchFamily="34" charset="0"/>
              </a:rPr>
              <a:t>agrícolas.</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Outros eminentes especialistas da época, como o Columelo, reconhecia </a:t>
            </a:r>
            <a:r>
              <a:rPr lang="pt-PT" sz="1100" dirty="0">
                <a:latin typeface="Arial Narrow" panose="020B0606020202030204" pitchFamily="34" charset="0"/>
              </a:rPr>
              <a:t>que a utilização de calcários ou </a:t>
            </a:r>
            <a:br>
              <a:rPr lang="pt-PT" sz="1100" dirty="0">
                <a:latin typeface="Arial Narrow" panose="020B0606020202030204" pitchFamily="34" charset="0"/>
              </a:rPr>
            </a:br>
            <a:r>
              <a:rPr lang="pt-PT" sz="1100" dirty="0">
                <a:latin typeface="Arial Narrow" panose="020B0606020202030204" pitchFamily="34" charset="0"/>
              </a:rPr>
              <a:t>cinzas, poderiam </a:t>
            </a:r>
            <a:r>
              <a:rPr lang="pt-PT" sz="1100" dirty="0" smtClean="0">
                <a:latin typeface="Arial Narrow" panose="020B0606020202030204" pitchFamily="34" charset="0"/>
              </a:rPr>
              <a:t>contribuir para reduzir os </a:t>
            </a:r>
            <a:r>
              <a:rPr lang="pt-PT" sz="1100" dirty="0">
                <a:latin typeface="Arial Narrow" panose="020B0606020202030204" pitchFamily="34" charset="0"/>
              </a:rPr>
              <a:t>níveis de acidez </a:t>
            </a:r>
            <a:r>
              <a:rPr lang="pt-PT" sz="1100" dirty="0" smtClean="0">
                <a:latin typeface="Arial Narrow" panose="020B0606020202030204" pitchFamily="34" charset="0"/>
              </a:rPr>
              <a:t>nos solos.</a:t>
            </a:r>
          </a:p>
          <a:p>
            <a:pPr algn="just">
              <a:lnSpc>
                <a:spcPts val="1100"/>
              </a:lnSpc>
            </a:pPr>
            <a:r>
              <a:rPr lang="pt-PT" sz="1100" dirty="0" smtClean="0">
                <a:latin typeface="Arial Narrow" panose="020B0606020202030204" pitchFamily="34" charset="0"/>
              </a:rPr>
              <a:t> </a:t>
            </a:r>
            <a:r>
              <a:rPr lang="pt-PT" sz="1100" dirty="0">
                <a:latin typeface="Arial Narrow" panose="020B0606020202030204" pitchFamily="34" charset="0"/>
              </a:rPr>
              <a:t/>
            </a:r>
            <a:br>
              <a:rPr lang="pt-PT" sz="1100" dirty="0">
                <a:latin typeface="Arial Narrow" panose="020B0606020202030204" pitchFamily="34" charset="0"/>
              </a:rPr>
            </a:br>
            <a:r>
              <a:rPr lang="pt-PT" sz="1100" dirty="0" smtClean="0">
                <a:latin typeface="Arial Narrow" panose="020B0606020202030204" pitchFamily="34" charset="0"/>
              </a:rPr>
              <a:t>Experiências com base na aplicação de gesso na plantação agrícola, no </a:t>
            </a:r>
            <a:r>
              <a:rPr lang="pt-PT" sz="1100" dirty="0">
                <a:latin typeface="Arial Narrow" panose="020B0606020202030204" pitchFamily="34" charset="0"/>
              </a:rPr>
              <a:t>século XVIII, </a:t>
            </a:r>
            <a:r>
              <a:rPr lang="pt-PT" sz="1100" dirty="0" smtClean="0">
                <a:latin typeface="Arial Narrow" panose="020B0606020202030204" pitchFamily="34" charset="0"/>
              </a:rPr>
              <a:t>realizado pelo Benjamin </a:t>
            </a:r>
            <a:r>
              <a:rPr lang="pt-PT" sz="1100" dirty="0">
                <a:latin typeface="Arial Narrow" panose="020B0606020202030204" pitchFamily="34" charset="0"/>
              </a:rPr>
              <a:t>Franklin</a:t>
            </a:r>
            <a:r>
              <a:rPr lang="pt-PT" sz="1100" dirty="0" smtClean="0">
                <a:latin typeface="Arial Narrow" panose="020B0606020202030204" pitchFamily="34" charset="0"/>
              </a:rPr>
              <a:t>, levou a observar o crescimento e desenvolvimento de pastagens em resultado dessa aplicação do gesso.</a:t>
            </a:r>
          </a:p>
          <a:p>
            <a:pPr algn="just">
              <a:lnSpc>
                <a:spcPts val="1100"/>
              </a:lnSpc>
            </a:pPr>
            <a:endParaRPr lang="pt-PT" sz="1100" dirty="0" smtClean="0">
              <a:latin typeface="Arial Narrow" panose="020B0606020202030204" pitchFamily="34" charset="0"/>
            </a:endParaRPr>
          </a:p>
          <a:p>
            <a:pPr algn="just">
              <a:lnSpc>
                <a:spcPts val="1100"/>
              </a:lnSpc>
            </a:pPr>
            <a:r>
              <a:rPr lang="pt-PT" sz="1100" dirty="0" smtClean="0">
                <a:latin typeface="Arial Narrow" panose="020B0606020202030204" pitchFamily="34" charset="0"/>
              </a:rPr>
              <a:t>Relevantes trabalhos foram desenvolvidos, no </a:t>
            </a:r>
            <a:r>
              <a:rPr lang="pt-PT" sz="1100" dirty="0">
                <a:latin typeface="Arial Narrow" panose="020B0606020202030204" pitchFamily="34" charset="0"/>
              </a:rPr>
              <a:t>século XIX, </a:t>
            </a:r>
            <a:r>
              <a:rPr lang="pt-PT" sz="1100" dirty="0" smtClean="0">
                <a:latin typeface="Arial Narrow" panose="020B0606020202030204" pitchFamily="34" charset="0"/>
              </a:rPr>
              <a:t>através de práticas agrícolas</a:t>
            </a:r>
            <a:r>
              <a:rPr lang="pt-PT" sz="1100" dirty="0">
                <a:latin typeface="Arial Narrow" panose="020B0606020202030204" pitchFamily="34" charset="0"/>
              </a:rPr>
              <a:t>, </a:t>
            </a:r>
            <a:br>
              <a:rPr lang="pt-PT" sz="1100" dirty="0">
                <a:latin typeface="Arial Narrow" panose="020B0606020202030204" pitchFamily="34" charset="0"/>
              </a:rPr>
            </a:br>
            <a:r>
              <a:rPr lang="pt-PT" sz="1100" dirty="0" smtClean="0">
                <a:latin typeface="Arial Narrow" panose="020B0606020202030204" pitchFamily="34" charset="0"/>
              </a:rPr>
              <a:t>tendo-se registado grandes influências no </a:t>
            </a:r>
            <a:r>
              <a:rPr lang="pt-PT" sz="1100" dirty="0">
                <a:latin typeface="Arial Narrow" panose="020B0606020202030204" pitchFamily="34" charset="0"/>
              </a:rPr>
              <a:t>estudo da utilização de </a:t>
            </a:r>
            <a:r>
              <a:rPr lang="pt-PT" sz="1100" i="1" dirty="0" smtClean="0">
                <a:latin typeface="Arial Narrow" panose="020B0606020202030204" pitchFamily="34" charset="0"/>
              </a:rPr>
              <a:t>BASALTAGEM</a:t>
            </a:r>
            <a:r>
              <a:rPr lang="pt-PT" sz="1100" dirty="0" smtClean="0">
                <a:latin typeface="Arial Narrow" panose="020B0606020202030204" pitchFamily="34" charset="0"/>
              </a:rPr>
              <a:t>, nomeadaamente é de destacar a obra intitulada «</a:t>
            </a:r>
            <a:r>
              <a:rPr lang="pt-PT" sz="1100" dirty="0">
                <a:latin typeface="Arial Narrow" panose="020B0606020202030204" pitchFamily="34" charset="0"/>
              </a:rPr>
              <a:t>Pães de </a:t>
            </a:r>
            <a:r>
              <a:rPr lang="pt-PT" sz="1100" dirty="0" smtClean="0">
                <a:latin typeface="Arial Narrow" panose="020B0606020202030204" pitchFamily="34" charset="0"/>
              </a:rPr>
              <a:t>Pedra» publicada pelo </a:t>
            </a:r>
            <a:r>
              <a:rPr lang="pt-PT" sz="1100" dirty="0">
                <a:latin typeface="Arial Narrow" panose="020B0606020202030204" pitchFamily="34" charset="0"/>
              </a:rPr>
              <a:t>Julius </a:t>
            </a:r>
            <a:r>
              <a:rPr lang="pt-PT" sz="1100" dirty="0" smtClean="0">
                <a:latin typeface="Arial Narrow" panose="020B0606020202030204" pitchFamily="34" charset="0"/>
              </a:rPr>
              <a:t>Hensel, cientista alemão e considerado o pai da agroquímica, no </a:t>
            </a:r>
            <a:r>
              <a:rPr lang="pt-PT" sz="1100" dirty="0">
                <a:latin typeface="Arial Narrow" panose="020B0606020202030204" pitchFamily="34" charset="0"/>
              </a:rPr>
              <a:t>ano de </a:t>
            </a:r>
            <a:r>
              <a:rPr lang="pt-PT" sz="1100" dirty="0" smtClean="0">
                <a:latin typeface="Arial Narrow" panose="020B0606020202030204" pitchFamily="34" charset="0"/>
              </a:rPr>
              <a:t>1898, </a:t>
            </a:r>
            <a:r>
              <a:rPr lang="pt-PT" sz="1100" dirty="0">
                <a:latin typeface="Arial Narrow" panose="020B0606020202030204" pitchFamily="34" charset="0"/>
              </a:rPr>
              <a:t>em Leipzig</a:t>
            </a:r>
            <a:r>
              <a:rPr lang="pt-PT" sz="1100" dirty="0" smtClean="0">
                <a:latin typeface="Arial Narrow" panose="020B0606020202030204" pitchFamily="34" charset="0"/>
              </a:rPr>
              <a:t>, Alemanha, na qual é tratada a importância do potencial da </a:t>
            </a:r>
            <a:r>
              <a:rPr lang="pt-PT" sz="1100" dirty="0">
                <a:latin typeface="Arial Narrow" panose="020B0606020202030204" pitchFamily="34" charset="0"/>
              </a:rPr>
              <a:t>fertilização do solo </a:t>
            </a:r>
            <a:r>
              <a:rPr lang="pt-PT" sz="1100" dirty="0" smtClean="0">
                <a:latin typeface="Arial Narrow" panose="020B0606020202030204" pitchFamily="34" charset="0"/>
              </a:rPr>
              <a:t>agrícola com </a:t>
            </a:r>
            <a:r>
              <a:rPr lang="pt-PT" sz="1100" dirty="0">
                <a:latin typeface="Arial Narrow" panose="020B0606020202030204" pitchFamily="34" charset="0"/>
              </a:rPr>
              <a:t>pós de rochas, </a:t>
            </a:r>
            <a:r>
              <a:rPr lang="pt-PT" sz="1100" dirty="0" smtClean="0">
                <a:latin typeface="Arial Narrow" panose="020B0606020202030204" pitchFamily="34" charset="0"/>
              </a:rPr>
              <a:t>«Tranformando pedras </a:t>
            </a:r>
            <a:r>
              <a:rPr lang="pt-PT" sz="1100" dirty="0">
                <a:latin typeface="Arial Narrow" panose="020B0606020202030204" pitchFamily="34" charset="0"/>
              </a:rPr>
              <a:t>em </a:t>
            </a:r>
            <a:r>
              <a:rPr lang="pt-PT" sz="1100" dirty="0" smtClean="0">
                <a:latin typeface="Arial Narrow" panose="020B0606020202030204" pitchFamily="34" charset="0"/>
              </a:rPr>
              <a:t>alimentos».</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A tecnologia de utilização de </a:t>
            </a:r>
            <a:r>
              <a:rPr lang="pt-PT" sz="1100" i="1" dirty="0" smtClean="0">
                <a:latin typeface="Arial Narrow" panose="020B0606020202030204" pitchFamily="34" charset="0"/>
              </a:rPr>
              <a:t>BASALTAGEM</a:t>
            </a:r>
            <a:r>
              <a:rPr lang="pt-PT" sz="1100" dirty="0" smtClean="0">
                <a:latin typeface="Arial Narrow" panose="020B0606020202030204" pitchFamily="34" charset="0"/>
              </a:rPr>
              <a:t> (Rochagem no Brasil) </a:t>
            </a:r>
            <a:r>
              <a:rPr lang="pt-PT" sz="1100" dirty="0">
                <a:latin typeface="Arial Narrow" panose="020B0606020202030204" pitchFamily="34" charset="0"/>
              </a:rPr>
              <a:t>como fonte de adubação </a:t>
            </a:r>
            <a:r>
              <a:rPr lang="pt-PT" sz="1100" dirty="0" smtClean="0">
                <a:latin typeface="Arial Narrow" panose="020B0606020202030204" pitchFamily="34" charset="0"/>
              </a:rPr>
              <a:t>de terras agrícola no </a:t>
            </a:r>
            <a:r>
              <a:rPr lang="pt-PT" sz="1100" dirty="0">
                <a:latin typeface="Arial Narrow" panose="020B0606020202030204" pitchFamily="34" charset="0"/>
              </a:rPr>
              <a:t>Brasil, foi </a:t>
            </a:r>
            <a:r>
              <a:rPr lang="pt-PT" sz="1100" dirty="0" smtClean="0">
                <a:latin typeface="Arial Narrow" panose="020B0606020202030204" pitchFamily="34" charset="0"/>
              </a:rPr>
              <a:t>introduzida na </a:t>
            </a:r>
            <a:r>
              <a:rPr lang="pt-PT" sz="1100" dirty="0">
                <a:latin typeface="Arial Narrow" panose="020B0606020202030204" pitchFamily="34" charset="0"/>
              </a:rPr>
              <a:t>década de </a:t>
            </a:r>
            <a:r>
              <a:rPr lang="pt-PT" sz="1100" dirty="0" smtClean="0">
                <a:latin typeface="Arial Narrow" panose="020B0606020202030204" pitchFamily="34" charset="0"/>
              </a:rPr>
              <a:t>1950, </a:t>
            </a:r>
            <a:r>
              <a:rPr lang="pt-PT" sz="1100" dirty="0">
                <a:latin typeface="Arial Narrow" panose="020B0606020202030204" pitchFamily="34" charset="0"/>
              </a:rPr>
              <a:t>no </a:t>
            </a:r>
            <a:r>
              <a:rPr lang="pt-PT" sz="1100" dirty="0" smtClean="0">
                <a:latin typeface="Arial Narrow" panose="020B0606020202030204" pitchFamily="34" charset="0"/>
              </a:rPr>
              <a:t>Estado </a:t>
            </a:r>
            <a:r>
              <a:rPr lang="pt-PT" sz="1100" dirty="0">
                <a:latin typeface="Arial Narrow" panose="020B0606020202030204" pitchFamily="34" charset="0"/>
              </a:rPr>
              <a:t>de Minas </a:t>
            </a:r>
            <a:r>
              <a:rPr lang="pt-PT" sz="1100" dirty="0" smtClean="0">
                <a:latin typeface="Arial Narrow" panose="020B0606020202030204" pitchFamily="34" charset="0"/>
              </a:rPr>
              <a:t>Gerais, por intermédio de dois investigadores </a:t>
            </a:r>
            <a:r>
              <a:rPr lang="pt-PT" sz="1100" dirty="0">
                <a:latin typeface="Arial Narrow" panose="020B0606020202030204" pitchFamily="34" charset="0"/>
              </a:rPr>
              <a:t>Josué Guimarães </a:t>
            </a:r>
            <a:r>
              <a:rPr lang="pt-PT" sz="1100" dirty="0" smtClean="0">
                <a:latin typeface="Arial Narrow" panose="020B0606020202030204" pitchFamily="34" charset="0"/>
              </a:rPr>
              <a:t>e </a:t>
            </a:r>
            <a:r>
              <a:rPr lang="pt-PT" sz="1100" dirty="0">
                <a:latin typeface="Arial Narrow" panose="020B0606020202030204" pitchFamily="34" charset="0"/>
              </a:rPr>
              <a:t>Vlademir </a:t>
            </a:r>
            <a:r>
              <a:rPr lang="pt-PT" sz="1100" dirty="0" smtClean="0">
                <a:latin typeface="Arial Narrow" panose="020B0606020202030204" pitchFamily="34" charset="0"/>
              </a:rPr>
              <a:t>Ilchenjo. </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O Professor </a:t>
            </a:r>
            <a:r>
              <a:rPr lang="pt-PT" sz="1100" dirty="0">
                <a:latin typeface="Arial Narrow" panose="020B0606020202030204" pitchFamily="34" charset="0"/>
              </a:rPr>
              <a:t>e </a:t>
            </a:r>
            <a:r>
              <a:rPr lang="pt-PT" sz="1100" dirty="0" smtClean="0">
                <a:latin typeface="Arial Narrow" panose="020B0606020202030204" pitchFamily="34" charset="0"/>
              </a:rPr>
              <a:t>investigador </a:t>
            </a:r>
            <a:r>
              <a:rPr lang="pt-PT" sz="1100" dirty="0">
                <a:latin typeface="Arial Narrow" panose="020B0606020202030204" pitchFamily="34" charset="0"/>
              </a:rPr>
              <a:t>Othon Leonardos da </a:t>
            </a:r>
            <a:r>
              <a:rPr lang="pt-PT" sz="1100" dirty="0" smtClean="0">
                <a:latin typeface="Arial Narrow" panose="020B0606020202030204" pitchFamily="34" charset="0"/>
              </a:rPr>
              <a:t>Univesidade </a:t>
            </a:r>
            <a:r>
              <a:rPr lang="pt-PT" sz="1100" dirty="0">
                <a:latin typeface="Arial Narrow" panose="020B0606020202030204" pitchFamily="34" charset="0"/>
              </a:rPr>
              <a:t>de Brasília, desenvolveu </a:t>
            </a:r>
            <a:r>
              <a:rPr lang="pt-PT" sz="1100" dirty="0" smtClean="0">
                <a:latin typeface="Arial Narrow" panose="020B0606020202030204" pitchFamily="34" charset="0"/>
              </a:rPr>
              <a:t>diversos trabalhos de investigação neste domínio tendo </a:t>
            </a:r>
            <a:r>
              <a:rPr lang="pt-PT" sz="1100" dirty="0">
                <a:latin typeface="Arial Narrow" panose="020B0606020202030204" pitchFamily="34" charset="0"/>
              </a:rPr>
              <a:t>como principal </a:t>
            </a:r>
            <a:r>
              <a:rPr lang="pt-PT" sz="1100" dirty="0" smtClean="0">
                <a:latin typeface="Arial Narrow" panose="020B0606020202030204" pitchFamily="34" charset="0"/>
              </a:rPr>
              <a:t>enfoque a testagem de diferentes </a:t>
            </a:r>
            <a:r>
              <a:rPr lang="pt-PT" sz="1100" dirty="0">
                <a:latin typeface="Arial Narrow" panose="020B0606020202030204" pitchFamily="34" charset="0"/>
              </a:rPr>
              <a:t>tipos de rochas brasileiras, dando aos aspectos geoquímicos e </a:t>
            </a:r>
            <a:r>
              <a:rPr lang="pt-PT" sz="1100" dirty="0" smtClean="0">
                <a:latin typeface="Arial Narrow" panose="020B0606020202030204" pitchFamily="34" charset="0"/>
              </a:rPr>
              <a:t>agronómicos </a:t>
            </a:r>
            <a:r>
              <a:rPr lang="pt-PT" sz="1100" dirty="0">
                <a:latin typeface="Arial Narrow" panose="020B0606020202030204" pitchFamily="34" charset="0"/>
              </a:rPr>
              <a:t>um </a:t>
            </a:r>
            <a:r>
              <a:rPr lang="pt-PT" sz="1100" dirty="0" smtClean="0">
                <a:latin typeface="Arial Narrow" panose="020B0606020202030204" pitchFamily="34" charset="0"/>
              </a:rPr>
              <a:t>cunho marcadamente </a:t>
            </a:r>
            <a:r>
              <a:rPr lang="pt-PT" sz="1100" dirty="0">
                <a:latin typeface="Arial Narrow" panose="020B0606020202030204" pitchFamily="34" charset="0"/>
              </a:rPr>
              <a:t>social e ambiental à </a:t>
            </a:r>
            <a:r>
              <a:rPr lang="pt-PT" sz="1100" dirty="0" smtClean="0">
                <a:latin typeface="Arial Narrow" panose="020B0606020202030204" pitchFamily="34" charset="0"/>
              </a:rPr>
              <a:t>investigação, sendo actualmente o Prof Emérito </a:t>
            </a:r>
            <a:r>
              <a:rPr lang="pt-PT" sz="1100" dirty="0">
                <a:latin typeface="Arial Narrow" panose="020B0606020202030204" pitchFamily="34" charset="0"/>
              </a:rPr>
              <a:t>Othon </a:t>
            </a:r>
            <a:r>
              <a:rPr lang="pt-PT" sz="1100" dirty="0" smtClean="0">
                <a:latin typeface="Arial Narrow" panose="020B0606020202030204" pitchFamily="34" charset="0"/>
              </a:rPr>
              <a:t>Leonardos, um dos mais notáveis e prestigiado investigador no Brasil e a nível internacional no domínio de Rochagem / Basaltagem.</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Actuamente a prática de utilização de pó de rocha para a fertilização de solos agrícolas, com as suas múltimas vantagens, é já uma realidade em várias países, nomeadamente no Brasil, nos Estados Unidos da´América, no Canadá e em África experiências bem sucedidas foram já realizadas benefeciando inúmeras culturas.</a:t>
            </a:r>
          </a:p>
          <a:p>
            <a:pPr algn="just">
              <a:lnSpc>
                <a:spcPts val="1100"/>
              </a:lnSpc>
            </a:pPr>
            <a:endParaRPr lang="pt-PT" sz="1100" dirty="0" smtClean="0">
              <a:latin typeface="Arial Narrow" panose="020B0606020202030204" pitchFamily="34" charset="0"/>
            </a:endParaRPr>
          </a:p>
          <a:p>
            <a:pPr algn="just">
              <a:lnSpc>
                <a:spcPts val="1100"/>
              </a:lnSpc>
            </a:pPr>
            <a:r>
              <a:rPr lang="pt-PT" sz="1100" dirty="0">
                <a:latin typeface="Arial Narrow" panose="020B0606020202030204" pitchFamily="34" charset="0"/>
              </a:rPr>
              <a:t>O</a:t>
            </a:r>
            <a:r>
              <a:rPr lang="pt-PT" sz="1100" dirty="0" smtClean="0">
                <a:latin typeface="Arial Narrow" panose="020B0606020202030204" pitchFamily="34" charset="0"/>
              </a:rPr>
              <a:t>s </a:t>
            </a:r>
            <a:r>
              <a:rPr lang="pt-PT" sz="1100" dirty="0">
                <a:latin typeface="Arial Narrow" panose="020B0606020202030204" pitchFamily="34" charset="0"/>
              </a:rPr>
              <a:t>custos de aquisiç</a:t>
            </a:r>
            <a:r>
              <a:rPr lang="pt-PT" sz="1100" dirty="0" smtClean="0">
                <a:latin typeface="Arial Narrow" panose="020B0606020202030204" pitchFamily="34" charset="0"/>
              </a:rPr>
              <a:t>ão </a:t>
            </a:r>
            <a:r>
              <a:rPr lang="pt-PT" sz="1100" dirty="0">
                <a:latin typeface="Arial Narrow" panose="020B0606020202030204" pitchFamily="34" charset="0"/>
              </a:rPr>
              <a:t>de pós de rocha </a:t>
            </a:r>
            <a:r>
              <a:rPr lang="pt-PT" sz="1100" dirty="0" smtClean="0">
                <a:latin typeface="Arial Narrow" panose="020B0606020202030204" pitchFamily="34" charset="0"/>
              </a:rPr>
              <a:t>são consideravelmente inferiores e seus efeitos podem </a:t>
            </a:r>
            <a:r>
              <a:rPr lang="pt-PT" sz="1100" dirty="0">
                <a:latin typeface="Arial Narrow" panose="020B0606020202030204" pitchFamily="34" charset="0"/>
              </a:rPr>
              <a:t>se </a:t>
            </a:r>
            <a:r>
              <a:rPr lang="pt-PT" sz="1100" dirty="0" smtClean="0">
                <a:latin typeface="Arial Narrow" panose="020B0606020202030204" pitchFamily="34" charset="0"/>
              </a:rPr>
              <a:t>fazer sentir por um período de quatro </a:t>
            </a:r>
            <a:r>
              <a:rPr lang="pt-PT" sz="1100" dirty="0">
                <a:latin typeface="Arial Narrow" panose="020B0606020202030204" pitchFamily="34" charset="0"/>
              </a:rPr>
              <a:t>ou cinco anos </a:t>
            </a:r>
            <a:r>
              <a:rPr lang="pt-PT" sz="1100" dirty="0" smtClean="0">
                <a:latin typeface="Arial Narrow" panose="020B0606020202030204" pitchFamily="34" charset="0"/>
              </a:rPr>
              <a:t>consecutivos. Os </a:t>
            </a:r>
            <a:r>
              <a:rPr lang="pt-PT" sz="1100" dirty="0">
                <a:latin typeface="Arial Narrow" panose="020B0606020202030204" pitchFamily="34" charset="0"/>
              </a:rPr>
              <a:t>níveis de fertilidade nos solos são </a:t>
            </a:r>
            <a:r>
              <a:rPr lang="pt-PT" sz="1100" dirty="0" smtClean="0">
                <a:latin typeface="Arial Narrow" panose="020B0606020202030204" pitchFamily="34" charset="0"/>
              </a:rPr>
              <a:t>crescentes, em </a:t>
            </a:r>
            <a:r>
              <a:rPr lang="pt-PT" sz="1100" dirty="0">
                <a:latin typeface="Arial Narrow" panose="020B0606020202030204" pitchFamily="34" charset="0"/>
              </a:rPr>
              <a:t>especial </a:t>
            </a:r>
            <a:r>
              <a:rPr lang="pt-PT" sz="1100" dirty="0" smtClean="0">
                <a:latin typeface="Arial Narrow" panose="020B0606020202030204" pitchFamily="34" charset="0"/>
              </a:rPr>
              <a:t>qanto à disoponibilidade de </a:t>
            </a:r>
            <a:r>
              <a:rPr lang="pt-PT" sz="1100" dirty="0">
                <a:latin typeface="Arial Narrow" panose="020B0606020202030204" pitchFamily="34" charset="0"/>
              </a:rPr>
              <a:t>P, K, Ca e </a:t>
            </a:r>
            <a:r>
              <a:rPr lang="pt-PT" sz="1100" dirty="0" smtClean="0">
                <a:latin typeface="Arial Narrow" panose="020B0606020202030204" pitchFamily="34" charset="0"/>
              </a:rPr>
              <a:t>Mg </a:t>
            </a:r>
            <a:r>
              <a:rPr lang="pt-PT" sz="1100" dirty="0">
                <a:latin typeface="Arial Narrow" panose="020B0606020202030204" pitchFamily="34" charset="0"/>
              </a:rPr>
              <a:t>após a aplicação dos pós de </a:t>
            </a:r>
            <a:r>
              <a:rPr lang="pt-PT" sz="1100" dirty="0" smtClean="0">
                <a:latin typeface="Arial Narrow" panose="020B0606020202030204" pitchFamily="34" charset="0"/>
              </a:rPr>
              <a:t>rocha. A </a:t>
            </a:r>
            <a:r>
              <a:rPr lang="pt-PT" sz="1100" dirty="0">
                <a:latin typeface="Arial Narrow" panose="020B0606020202030204" pitchFamily="34" charset="0"/>
              </a:rPr>
              <a:t>produtividade </a:t>
            </a:r>
            <a:r>
              <a:rPr lang="pt-PT" sz="1100" dirty="0" smtClean="0">
                <a:latin typeface="Arial Narrow" panose="020B0606020202030204" pitchFamily="34" charset="0"/>
              </a:rPr>
              <a:t>agrícola apresenta-se </a:t>
            </a:r>
            <a:r>
              <a:rPr lang="pt-PT" sz="1100" dirty="0">
                <a:latin typeface="Arial Narrow" panose="020B0606020202030204" pitchFamily="34" charset="0"/>
              </a:rPr>
              <a:t>equivalente ou superior às </a:t>
            </a:r>
            <a:r>
              <a:rPr lang="pt-PT" sz="1100" dirty="0" smtClean="0">
                <a:latin typeface="Arial Narrow" panose="020B0606020202030204" pitchFamily="34" charset="0"/>
              </a:rPr>
              <a:t>tradicionais práticas de  fertilizac</a:t>
            </a:r>
            <a:r>
              <a:rPr lang="pt-PT" sz="1100" dirty="0">
                <a:latin typeface="Arial Narrow" panose="020B0606020202030204" pitchFamily="34" charset="0"/>
              </a:rPr>
              <a:t>̧ão convencional. Em </a:t>
            </a:r>
            <a:r>
              <a:rPr lang="pt-PT" sz="1100" dirty="0" smtClean="0">
                <a:latin typeface="Arial Narrow" panose="020B0606020202030204" pitchFamily="34" charset="0"/>
              </a:rPr>
              <a:t>algumas culturas, </a:t>
            </a:r>
            <a:r>
              <a:rPr lang="pt-PT" sz="1100" dirty="0">
                <a:latin typeface="Arial Narrow" panose="020B0606020202030204" pitchFamily="34" charset="0"/>
              </a:rPr>
              <a:t>os rendimentos podem ser </a:t>
            </a:r>
            <a:r>
              <a:rPr lang="pt-PT" sz="1100" dirty="0" smtClean="0">
                <a:latin typeface="Arial Narrow" panose="020B0606020202030204" pitchFamily="34" charset="0"/>
              </a:rPr>
              <a:t>superior a </a:t>
            </a:r>
            <a:r>
              <a:rPr lang="pt-PT" sz="1100" dirty="0">
                <a:latin typeface="Arial Narrow" panose="020B0606020202030204" pitchFamily="34" charset="0"/>
              </a:rPr>
              <a:t>30% </a:t>
            </a:r>
            <a:r>
              <a:rPr lang="pt-PT" sz="1100" dirty="0" smtClean="0">
                <a:latin typeface="Arial Narrow" panose="020B0606020202030204" pitchFamily="34" charset="0"/>
              </a:rPr>
              <a:t>das feitas com recurso ao uso </a:t>
            </a:r>
            <a:r>
              <a:rPr lang="pt-PT" sz="1100" dirty="0">
                <a:latin typeface="Arial Narrow" panose="020B0606020202030204" pitchFamily="34" charset="0"/>
              </a:rPr>
              <a:t>dos insumos </a:t>
            </a:r>
            <a:r>
              <a:rPr lang="pt-PT" sz="1100" dirty="0" smtClean="0">
                <a:latin typeface="Arial Narrow" panose="020B0606020202030204" pitchFamily="34" charset="0"/>
              </a:rPr>
              <a:t>químicos.</a:t>
            </a:r>
            <a:endParaRPr lang="pt-PT" sz="1100" dirty="0">
              <a:latin typeface="Arial Narrow" panose="020B0606020202030204" pitchFamily="34" charset="0"/>
            </a:endParaRPr>
          </a:p>
          <a:p>
            <a:pPr algn="just">
              <a:lnSpc>
                <a:spcPts val="1100"/>
              </a:lnSpc>
            </a:pPr>
            <a:endParaRPr lang="pt-PT" sz="1100" dirty="0" smtClean="0"/>
          </a:p>
        </p:txBody>
      </p:sp>
      <p:pic>
        <p:nvPicPr>
          <p:cNvPr id="33" name="Picture 5" descr="C:\Users\Teresa\Documents\Downloads\bcim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96264" y="8299301"/>
            <a:ext cx="1124339" cy="323162"/>
          </a:xfrm>
          <a:prstGeom prst="rect">
            <a:avLst/>
          </a:prstGeom>
          <a:noFill/>
          <a:extLst>
            <a:ext uri="{909E8E84-426E-40DD-AFC4-6F175D3DCCD1}">
              <a14:hiddenFill xmlns:a14="http://schemas.microsoft.com/office/drawing/2010/main">
                <a:solidFill>
                  <a:srgbClr val="FFFFFF"/>
                </a:solidFill>
              </a14:hiddenFill>
            </a:ext>
          </a:extLst>
        </p:spPr>
      </p:pic>
      <p:sp>
        <p:nvSpPr>
          <p:cNvPr id="25"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8</a:t>
            </a:fld>
            <a:endParaRPr lang="fr-FR" altLang="pt-PT" sz="800" b="1" i="1" u="sng" dirty="0" smtClean="0">
              <a:solidFill>
                <a:srgbClr val="00B4B2"/>
              </a:solidFill>
            </a:endParaRPr>
          </a:p>
        </p:txBody>
      </p:sp>
      <p:sp>
        <p:nvSpPr>
          <p:cNvPr id="17" name="Rectangle 16"/>
          <p:cNvSpPr/>
          <p:nvPr/>
        </p:nvSpPr>
        <p:spPr>
          <a:xfrm>
            <a:off x="3659947" y="8266763"/>
            <a:ext cx="416996" cy="448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7" name="Rectangle 76"/>
          <p:cNvSpPr/>
          <p:nvPr/>
        </p:nvSpPr>
        <p:spPr>
          <a:xfrm>
            <a:off x="5058767" y="8299301"/>
            <a:ext cx="416996" cy="448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26046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4925973"/>
            <a:ext cx="634659" cy="182416"/>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9</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08" name="TextBox 107"/>
          <p:cNvSpPr txBox="1"/>
          <p:nvPr/>
        </p:nvSpPr>
        <p:spPr>
          <a:xfrm>
            <a:off x="234231" y="889000"/>
            <a:ext cx="6259828" cy="7786747"/>
          </a:xfrm>
          <a:prstGeom prst="rect">
            <a:avLst/>
          </a:prstGeom>
          <a:noFill/>
        </p:spPr>
        <p:txBody>
          <a:bodyPr wrap="square" rtlCol="0">
            <a:spAutoFit/>
          </a:bodyPr>
          <a:lstStyle/>
          <a:p>
            <a:pPr>
              <a:lnSpc>
                <a:spcPts val="1200"/>
              </a:lnSpc>
            </a:pPr>
            <a:r>
              <a:rPr lang="pt-PT" sz="1200" dirty="0" smtClean="0">
                <a:solidFill>
                  <a:schemeClr val="accent5">
                    <a:lumMod val="75000"/>
                  </a:schemeClr>
                </a:solidFill>
                <a:latin typeface="Arial Narrow" panose="020B0606020202030204" pitchFamily="34" charset="0"/>
              </a:rPr>
              <a:t>TERMOS DE REFERÊNCIA DO BASALT CONFERENCE</a:t>
            </a:r>
          </a:p>
          <a:p>
            <a:pPr>
              <a:lnSpc>
                <a:spcPts val="1200"/>
              </a:lnSpc>
            </a:pPr>
            <a:r>
              <a:rPr lang="pt-PT" sz="1200" i="1" dirty="0">
                <a:solidFill>
                  <a:schemeClr val="accent5">
                    <a:lumMod val="75000"/>
                  </a:schemeClr>
                </a:solidFill>
                <a:latin typeface="Arial Narrow" panose="020B0606020202030204" pitchFamily="34" charset="0"/>
              </a:rPr>
              <a:t>2</a:t>
            </a:r>
            <a:r>
              <a:rPr lang="pt-PT" sz="1200" i="1" dirty="0" smtClean="0">
                <a:solidFill>
                  <a:schemeClr val="accent5">
                    <a:lumMod val="75000"/>
                  </a:schemeClr>
                </a:solidFill>
                <a:latin typeface="Arial Narrow" panose="020B0606020202030204" pitchFamily="34" charset="0"/>
              </a:rPr>
              <a:t>. </a:t>
            </a:r>
            <a:r>
              <a:rPr lang="pt-PT" sz="1200" b="1" i="1" dirty="0">
                <a:gradFill>
                  <a:gsLst>
                    <a:gs pos="0">
                      <a:srgbClr val="14CD68"/>
                    </a:gs>
                    <a:gs pos="100000">
                      <a:srgbClr val="035C7D"/>
                    </a:gs>
                  </a:gsLst>
                  <a:lin scaled="0"/>
                </a:gradFill>
                <a:latin typeface="Arial Narrow" panose="020B0606020202030204" pitchFamily="34" charset="0"/>
              </a:rPr>
              <a:t>OS PRINCIPAIS BENEFÍCIOS DO PÓ DE BASALTO NA </a:t>
            </a:r>
            <a:r>
              <a:rPr lang="pt-PT" sz="1200" b="1" i="1" dirty="0" smtClean="0">
                <a:gradFill>
                  <a:gsLst>
                    <a:gs pos="0">
                      <a:srgbClr val="14CD68"/>
                    </a:gs>
                    <a:gs pos="100000">
                      <a:srgbClr val="035C7D"/>
                    </a:gs>
                  </a:gsLst>
                  <a:lin scaled="0"/>
                </a:gradFill>
                <a:latin typeface="Arial Narrow" panose="020B0606020202030204" pitchFamily="34" charset="0"/>
              </a:rPr>
              <a:t>AGRICULTURA</a:t>
            </a:r>
            <a:endParaRPr lang="pt-PT" sz="1200" i="1" dirty="0" smtClean="0">
              <a:solidFill>
                <a:schemeClr val="accent5">
                  <a:lumMod val="75000"/>
                </a:schemeClr>
              </a:solidFill>
              <a:latin typeface="Arial Narrow" panose="020B0606020202030204" pitchFamily="34" charset="0"/>
            </a:endParaRPr>
          </a:p>
          <a:p>
            <a:pPr algn="just">
              <a:lnSpc>
                <a:spcPts val="1200"/>
              </a:lnSpc>
            </a:pPr>
            <a:endParaRPr lang="pt-PT" sz="1200" dirty="0" smtClean="0">
              <a:latin typeface="Arial Narrow" panose="020B0606020202030204" pitchFamily="34" charset="0"/>
            </a:endParaRPr>
          </a:p>
          <a:p>
            <a:pPr algn="just">
              <a:lnSpc>
                <a:spcPts val="1200"/>
              </a:lnSpc>
              <a:spcBef>
                <a:spcPts val="0"/>
              </a:spcBef>
            </a:pPr>
            <a:r>
              <a:rPr lang="pt-PT" sz="1100" b="1" i="1" dirty="0" smtClean="0">
                <a:solidFill>
                  <a:srgbClr val="33B6D5"/>
                </a:solidFill>
                <a:latin typeface="Arial Narrow" panose="020B0606020202030204" pitchFamily="34" charset="0"/>
                <a:cs typeface="Arial Narrow" panose="020B0606020202030204" pitchFamily="34" charset="0"/>
              </a:rPr>
              <a:t>» </a:t>
            </a:r>
            <a:r>
              <a:rPr lang="pt-PT" sz="1100" b="1" i="1" dirty="0" smtClean="0">
                <a:latin typeface="Arial Narrow" panose="020B0606020202030204" pitchFamily="34" charset="0"/>
              </a:rPr>
              <a:t>O </a:t>
            </a:r>
            <a:r>
              <a:rPr lang="pt-PT" sz="1100" b="1" i="1" dirty="0">
                <a:latin typeface="Arial Narrow" panose="020B0606020202030204" pitchFamily="34" charset="0"/>
              </a:rPr>
              <a:t>pó de </a:t>
            </a:r>
            <a:r>
              <a:rPr lang="pt-PT" sz="1100" b="1" i="1" dirty="0" smtClean="0">
                <a:latin typeface="Arial Narrow" panose="020B0606020202030204" pitchFamily="34" charset="0"/>
              </a:rPr>
              <a:t>rocha basalto </a:t>
            </a:r>
            <a:r>
              <a:rPr lang="pt-PT" sz="1100" b="1" i="1" dirty="0">
                <a:latin typeface="Arial Narrow" panose="020B0606020202030204" pitchFamily="34" charset="0"/>
              </a:rPr>
              <a:t>na revitalização dos solos agrícolas:</a:t>
            </a:r>
            <a:endParaRPr lang="pt-PT" sz="1100" dirty="0">
              <a:latin typeface="Arial Narrow" panose="020B0606020202030204" pitchFamily="34" charset="0"/>
            </a:endParaRPr>
          </a:p>
          <a:p>
            <a:pPr marL="184150" lvl="1" algn="just">
              <a:lnSpc>
                <a:spcPts val="1200"/>
              </a:lnSpc>
            </a:pPr>
            <a:r>
              <a:rPr lang="pt-PT" sz="1100" b="1" dirty="0">
                <a:solidFill>
                  <a:srgbClr val="33B6D5"/>
                </a:solidFill>
                <a:latin typeface="Arial Narrow" panose="020B0606020202030204" pitchFamily="34" charset="0"/>
              </a:rPr>
              <a:t>■</a:t>
            </a:r>
            <a:r>
              <a:rPr lang="pt-PT" sz="1100" b="1" dirty="0">
                <a:solidFill>
                  <a:srgbClr val="FF0000"/>
                </a:solidFill>
                <a:latin typeface="Arial Narrow" panose="020B0606020202030204" pitchFamily="34" charset="0"/>
              </a:rPr>
              <a:t> </a:t>
            </a:r>
            <a:r>
              <a:rPr lang="pt-PT" sz="1100" dirty="0">
                <a:latin typeface="Arial Narrow" panose="020B0606020202030204" pitchFamily="34" charset="0"/>
              </a:rPr>
              <a:t>Libertação lenta de nutrientes para as plantas;</a:t>
            </a:r>
          </a:p>
          <a:p>
            <a:pPr marL="184150"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As perdas de nutrientes por lixiviação são reduzidas;</a:t>
            </a:r>
          </a:p>
          <a:p>
            <a:pPr marL="184150"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Fácil aplicação;</a:t>
            </a:r>
          </a:p>
          <a:p>
            <a:pPr marL="184150"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Tem potencial para neutralizar o acidez do solo (pH);</a:t>
            </a:r>
          </a:p>
          <a:p>
            <a:pPr marL="184150"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Não tem propriedades acidificantes nem salinizantes para o solo;</a:t>
            </a:r>
          </a:p>
          <a:p>
            <a:pPr marL="184150" lvl="1" algn="just">
              <a:lnSpc>
                <a:spcPts val="1200"/>
              </a:lnSpc>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rPr>
              <a:t>A presença de silício reduz a fixação do </a:t>
            </a:r>
            <a:r>
              <a:rPr lang="pt-PT" sz="1100" dirty="0">
                <a:latin typeface="Arial Narrow" panose="020B0606020202030204" pitchFamily="34" charset="0"/>
                <a:sym typeface="+mn-ea"/>
              </a:rPr>
              <a:t>fósforo</a:t>
            </a:r>
            <a:r>
              <a:rPr lang="pt-PT" sz="1100" dirty="0">
                <a:latin typeface="Arial Narrow" panose="020B0606020202030204" pitchFamily="34" charset="0"/>
              </a:rPr>
              <a:t> nos solos e é capaz de aumentar indiretamente os teores disponíveis deste elemento;</a:t>
            </a:r>
          </a:p>
          <a:p>
            <a:pPr marL="184150"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É fonte dos nutrientes </a:t>
            </a:r>
            <a:r>
              <a:rPr lang="pt-PT" sz="1100" dirty="0" smtClean="0">
                <a:latin typeface="Arial Narrow" panose="020B0606020202030204" pitchFamily="34" charset="0"/>
              </a:rPr>
              <a:t>cálcio (</a:t>
            </a:r>
            <a:r>
              <a:rPr lang="pt-PT" sz="1100" dirty="0">
                <a:latin typeface="Arial Narrow" panose="020B0606020202030204" pitchFamily="34" charset="0"/>
              </a:rPr>
              <a:t>Ca), magnésio (Mg) e do elemento silício (</a:t>
            </a:r>
            <a:r>
              <a:rPr lang="pt-PT" sz="1100" dirty="0">
                <a:latin typeface="Arial Narrow" panose="020B0606020202030204" pitchFamily="34" charset="0"/>
                <a:sym typeface="+mn-ea"/>
              </a:rPr>
              <a:t> Si)</a:t>
            </a:r>
            <a:r>
              <a:rPr lang="pt-PT" sz="1100" dirty="0">
                <a:latin typeface="Arial Narrow" panose="020B0606020202030204" pitchFamily="34" charset="0"/>
              </a:rPr>
              <a:t> benéfico;</a:t>
            </a:r>
            <a:endParaRPr lang="pt-PT" sz="1100" dirty="0">
              <a:solidFill>
                <a:srgbClr val="FF0000"/>
              </a:solidFill>
              <a:latin typeface="Arial Narrow" panose="020B0606020202030204" pitchFamily="34" charset="0"/>
            </a:endParaRPr>
          </a:p>
          <a:p>
            <a:pPr marL="184150"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É fonte dos micronutrientes ferro (Fe), manganês (Mn), e eventualmente de cobre (Cu), zinco (Zn) e vanádio (V);</a:t>
            </a:r>
          </a:p>
          <a:p>
            <a:pPr marL="184150" lvl="1" algn="just">
              <a:lnSpc>
                <a:spcPts val="1200"/>
              </a:lnSpc>
            </a:pPr>
            <a:r>
              <a:rPr lang="pt-PT" sz="1100" b="1" dirty="0">
                <a:solidFill>
                  <a:srgbClr val="33B6D5"/>
                </a:solidFill>
                <a:latin typeface="Arial Narrow" panose="020B0606020202030204" pitchFamily="34" charset="0"/>
                <a:sym typeface="+mn-ea"/>
              </a:rPr>
              <a:t>■</a:t>
            </a:r>
            <a:r>
              <a:rPr lang="pt-PT" sz="1100" b="1" dirty="0">
                <a:solidFill>
                  <a:srgbClr val="FF0000"/>
                </a:solidFill>
                <a:latin typeface="Arial Narrow" panose="020B0606020202030204" pitchFamily="34" charset="0"/>
                <a:sym typeface="+mn-ea"/>
              </a:rPr>
              <a:t> </a:t>
            </a:r>
            <a:r>
              <a:rPr lang="pt-PT" sz="1100" dirty="0">
                <a:latin typeface="Arial Narrow" panose="020B0606020202030204" pitchFamily="34" charset="0"/>
              </a:rPr>
              <a:t>Pode substituir ou complementar a adubação química;</a:t>
            </a:r>
          </a:p>
          <a:p>
            <a:pPr marL="184150"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Aumenta a eficência da adubação química e tem efeitos altamente positivos;</a:t>
            </a:r>
          </a:p>
          <a:p>
            <a:pPr marL="184150"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Menor incidência de pragas e doenças nas plantas;</a:t>
            </a:r>
          </a:p>
          <a:p>
            <a:pPr marL="184150"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Aumenta a produtividade particularmente nas árvores fruteiras e cerealíferas.</a:t>
            </a:r>
          </a:p>
          <a:p>
            <a:pPr algn="just">
              <a:lnSpc>
                <a:spcPts val="1200"/>
              </a:lnSpc>
              <a:spcBef>
                <a:spcPts val="0"/>
              </a:spcBef>
            </a:pPr>
            <a:endParaRPr lang="pt-PT" sz="1100" dirty="0">
              <a:latin typeface="Arial Narrow" panose="020B0606020202030204" pitchFamily="34" charset="0"/>
            </a:endParaRPr>
          </a:p>
          <a:p>
            <a:pPr algn="just">
              <a:lnSpc>
                <a:spcPts val="1200"/>
              </a:lnSpc>
              <a:spcBef>
                <a:spcPts val="0"/>
              </a:spcBef>
            </a:pPr>
            <a:r>
              <a:rPr lang="pt-PT" sz="1100" b="1" i="1" dirty="0" smtClean="0">
                <a:solidFill>
                  <a:srgbClr val="33B6D5"/>
                </a:solidFill>
                <a:latin typeface="Arial Narrow" panose="020B0606020202030204" pitchFamily="34" charset="0"/>
                <a:cs typeface="Arial Narrow" panose="020B0606020202030204" pitchFamily="34" charset="0"/>
                <a:sym typeface="+mn-ea"/>
              </a:rPr>
              <a:t>» </a:t>
            </a:r>
            <a:r>
              <a:rPr lang="pt-PT" sz="1100" b="1" i="1" dirty="0" smtClean="0">
                <a:latin typeface="Arial Narrow" panose="020B0606020202030204" pitchFamily="34" charset="0"/>
              </a:rPr>
              <a:t>O </a:t>
            </a:r>
            <a:r>
              <a:rPr lang="pt-PT" sz="1100" b="1" i="1" dirty="0">
                <a:latin typeface="Arial Narrow" panose="020B0606020202030204" pitchFamily="34" charset="0"/>
              </a:rPr>
              <a:t>pó </a:t>
            </a:r>
            <a:r>
              <a:rPr lang="pt-PT" sz="1100" b="1" i="1" dirty="0" smtClean="0">
                <a:latin typeface="Arial Narrow" panose="020B0606020202030204" pitchFamily="34" charset="0"/>
              </a:rPr>
              <a:t>de rocha Basáltica </a:t>
            </a:r>
            <a:r>
              <a:rPr lang="pt-PT" sz="1100" b="1" i="1" dirty="0">
                <a:latin typeface="Arial Narrow" panose="020B0606020202030204" pitchFamily="34" charset="0"/>
              </a:rPr>
              <a:t>Melhora os Rendimentos:</a:t>
            </a:r>
            <a:endParaRPr lang="pt-PT" sz="1100" dirty="0">
              <a:latin typeface="Arial Narrow" panose="020B0606020202030204" pitchFamily="34" charset="0"/>
            </a:endParaRPr>
          </a:p>
          <a:p>
            <a:pPr marL="182563" lvl="1" algn="just">
              <a:lnSpc>
                <a:spcPts val="1200"/>
              </a:lnSpc>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rPr>
              <a:t>Aumenta o crescimento de microrganismos benéficos, resultando no aumento dos nutrientes das plantas.</a:t>
            </a:r>
          </a:p>
          <a:p>
            <a:pPr marL="182563"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Equilibra o solo.</a:t>
            </a:r>
          </a:p>
          <a:p>
            <a:pPr marL="182563"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Torna os nutrientes disponíveis para as plantas em todas as etapas de desenvolvimento.</a:t>
            </a:r>
          </a:p>
          <a:p>
            <a:pPr marL="182563"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Fornece nutrientes essenciais.</a:t>
            </a:r>
          </a:p>
          <a:p>
            <a:pPr marL="182563"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Uma aplicação contínua liberta minerais ao longo de toda época agrícola.</a:t>
            </a:r>
          </a:p>
          <a:p>
            <a:pPr algn="just">
              <a:lnSpc>
                <a:spcPts val="1200"/>
              </a:lnSpc>
              <a:spcBef>
                <a:spcPts val="0"/>
              </a:spcBef>
            </a:pPr>
            <a:endParaRPr lang="pt-PT" sz="1100" dirty="0">
              <a:latin typeface="Arial Narrow" panose="020B0606020202030204" pitchFamily="34" charset="0"/>
            </a:endParaRPr>
          </a:p>
          <a:p>
            <a:pPr algn="just">
              <a:lnSpc>
                <a:spcPts val="1200"/>
              </a:lnSpc>
              <a:spcBef>
                <a:spcPts val="0"/>
              </a:spcBef>
            </a:pPr>
            <a:r>
              <a:rPr lang="pt-PT" sz="1100" b="1" i="1" dirty="0" smtClean="0">
                <a:solidFill>
                  <a:srgbClr val="33B6D5"/>
                </a:solidFill>
                <a:latin typeface="Arial Narrow" panose="020B0606020202030204" pitchFamily="34" charset="0"/>
                <a:cs typeface="Arial Narrow" panose="020B0606020202030204" pitchFamily="34" charset="0"/>
                <a:sym typeface="+mn-ea"/>
              </a:rPr>
              <a:t>» </a:t>
            </a:r>
            <a:r>
              <a:rPr lang="pt-PT" sz="1100" b="1" i="1" dirty="0" smtClean="0">
                <a:latin typeface="Arial Narrow" panose="020B0606020202030204" pitchFamily="34" charset="0"/>
              </a:rPr>
              <a:t>O </a:t>
            </a:r>
            <a:r>
              <a:rPr lang="pt-PT" sz="1100" b="1" i="1" dirty="0">
                <a:latin typeface="Arial Narrow" panose="020B0606020202030204" pitchFamily="34" charset="0"/>
              </a:rPr>
              <a:t>pó de </a:t>
            </a:r>
            <a:r>
              <a:rPr lang="pt-PT" sz="1100" b="1" i="1" dirty="0" smtClean="0">
                <a:latin typeface="Arial Narrow" panose="020B0606020202030204" pitchFamily="34" charset="0"/>
              </a:rPr>
              <a:t>rocha basáltica Aumenta </a:t>
            </a:r>
            <a:r>
              <a:rPr lang="pt-PT" sz="1100" b="1" i="1" dirty="0">
                <a:latin typeface="Arial Narrow" panose="020B0606020202030204" pitchFamily="34" charset="0"/>
              </a:rPr>
              <a:t>o Valor Nutricional de Produtos Agrícolas:</a:t>
            </a:r>
            <a:endParaRPr lang="pt-PT" sz="1100" dirty="0">
              <a:latin typeface="Arial Narrow" panose="020B0606020202030204" pitchFamily="34" charset="0"/>
            </a:endParaRPr>
          </a:p>
          <a:p>
            <a:pPr marL="182563"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Pode aumentar a capacidade de troca de catiões em solos altamente empobrecidos.</a:t>
            </a:r>
          </a:p>
          <a:p>
            <a:pPr marL="182563"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Acelera a compostagem.</a:t>
            </a:r>
          </a:p>
          <a:p>
            <a:pPr marL="182563" lvl="1" algn="just">
              <a:lnSpc>
                <a:spcPts val="1200"/>
              </a:lnSpc>
            </a:pPr>
            <a:r>
              <a:rPr lang="pt-PT" sz="1100" b="1" dirty="0">
                <a:solidFill>
                  <a:schemeClr val="accent1"/>
                </a:solidFill>
                <a:latin typeface="Arial Narrow" panose="020B0606020202030204" pitchFamily="34" charset="0"/>
                <a:sym typeface="+mn-ea"/>
              </a:rPr>
              <a:t>■ </a:t>
            </a:r>
            <a:r>
              <a:rPr lang="pt-PT" sz="1100" dirty="0">
                <a:latin typeface="Arial Narrow" panose="020B0606020202030204" pitchFamily="34" charset="0"/>
              </a:rPr>
              <a:t>Pode ajudar a libertar fosfatos mais rapidamente para a planta.</a:t>
            </a:r>
          </a:p>
          <a:p>
            <a:pPr marL="182563" lvl="1" algn="just">
              <a:lnSpc>
                <a:spcPts val="1200"/>
              </a:lnSpc>
            </a:pPr>
            <a:r>
              <a:rPr lang="pt-PT" sz="1100" b="1" dirty="0">
                <a:solidFill>
                  <a:srgbClr val="33B6D5"/>
                </a:solidFill>
                <a:latin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pt-PT" sz="1100" dirty="0">
                <a:latin typeface="Arial Narrow" panose="020B0606020202030204" pitchFamily="34" charset="0"/>
              </a:rPr>
              <a:t>A dosagem padrão equivale a um saco de 20 kg de pó de basalto em 40 m</a:t>
            </a:r>
            <a:r>
              <a:rPr lang="pt-PT" sz="1100" baseline="30000" dirty="0">
                <a:latin typeface="Arial Narrow" panose="020B0606020202030204" pitchFamily="34" charset="0"/>
              </a:rPr>
              <a:t>2</a:t>
            </a:r>
            <a:r>
              <a:rPr lang="pt-PT" sz="1100" dirty="0">
                <a:latin typeface="Arial Narrow" panose="020B0606020202030204" pitchFamily="34" charset="0"/>
              </a:rPr>
              <a:t>.</a:t>
            </a:r>
          </a:p>
          <a:p>
            <a:pPr lvl="1" algn="just">
              <a:lnSpc>
                <a:spcPts val="1200"/>
              </a:lnSpc>
              <a:spcBef>
                <a:spcPts val="0"/>
              </a:spcBef>
            </a:pPr>
            <a:endParaRPr lang="pt-PT" sz="1100" dirty="0">
              <a:latin typeface="Arial Narrow" panose="020B0606020202030204" pitchFamily="34" charset="0"/>
            </a:endParaRPr>
          </a:p>
          <a:p>
            <a:pPr algn="just">
              <a:lnSpc>
                <a:spcPts val="1200"/>
              </a:lnSpc>
              <a:spcBef>
                <a:spcPts val="0"/>
              </a:spcBef>
            </a:pPr>
            <a:r>
              <a:rPr lang="pt-PT" sz="1100" dirty="0">
                <a:latin typeface="Arial Narrow" panose="020B0606020202030204" pitchFamily="34" charset="0"/>
              </a:rPr>
              <a:t>O pó de basalto recondiciona o solo naturalmente, gerando plantas, frutas e legumes mais saudáveis, com maior rentabilidade, mais rapidamente.</a:t>
            </a:r>
          </a:p>
          <a:p>
            <a:pPr algn="just">
              <a:lnSpc>
                <a:spcPts val="1200"/>
              </a:lnSpc>
              <a:spcBef>
                <a:spcPts val="0"/>
              </a:spcBef>
            </a:pPr>
            <a:endParaRPr lang="pt-PT" sz="1100" dirty="0">
              <a:latin typeface="Arial Narrow" panose="020B0606020202030204" pitchFamily="34" charset="0"/>
            </a:endParaRPr>
          </a:p>
          <a:p>
            <a:pPr algn="just">
              <a:lnSpc>
                <a:spcPts val="1200"/>
              </a:lnSpc>
              <a:spcBef>
                <a:spcPts val="0"/>
              </a:spcBef>
            </a:pPr>
            <a:r>
              <a:rPr lang="pt-PT" sz="1100" b="1" dirty="0" smtClean="0">
                <a:solidFill>
                  <a:schemeClr val="accent1"/>
                </a:solidFill>
                <a:latin typeface="Arial Narrow" panose="020B0606020202030204" pitchFamily="34" charset="0"/>
                <a:cs typeface="Arial Narrow" panose="020B0606020202030204" pitchFamily="34" charset="0"/>
                <a:sym typeface="+mn-ea"/>
              </a:rPr>
              <a:t>» </a:t>
            </a:r>
            <a:r>
              <a:rPr lang="pt-PT" sz="1100" b="1" dirty="0" smtClean="0">
                <a:latin typeface="Arial Narrow" panose="020B0606020202030204" pitchFamily="34" charset="0"/>
              </a:rPr>
              <a:t>Contém</a:t>
            </a:r>
            <a:r>
              <a:rPr lang="pt-PT" sz="1100" b="1" dirty="0">
                <a:latin typeface="Arial Narrow" panose="020B0606020202030204" pitchFamily="34" charset="0"/>
              </a:rPr>
              <a:t>: Silicato de Cálcio e Magnésio:</a:t>
            </a:r>
          </a:p>
          <a:p>
            <a:pPr marL="182563" lvl="1" algn="just">
              <a:lnSpc>
                <a:spcPts val="1200"/>
              </a:lnSpc>
            </a:pPr>
            <a:r>
              <a:rPr lang="pt-PT" sz="1100" b="1" dirty="0">
                <a:solidFill>
                  <a:srgbClr val="33B6D5"/>
                </a:solidFill>
                <a:latin typeface="Arial Narrow" panose="020B0606020202030204" pitchFamily="34" charset="0"/>
                <a:sym typeface="+mn-ea"/>
              </a:rPr>
              <a:t>■ </a:t>
            </a:r>
            <a:r>
              <a:rPr lang="pt-PT" sz="1100" dirty="0" smtClean="0">
                <a:latin typeface="Arial Narrow" panose="020B0606020202030204" pitchFamily="34" charset="0"/>
              </a:rPr>
              <a:t>Nutrição </a:t>
            </a:r>
            <a:r>
              <a:rPr lang="pt-PT" sz="1100" dirty="0">
                <a:latin typeface="Arial Narrow" panose="020B0606020202030204" pitchFamily="34" charset="0"/>
              </a:rPr>
              <a:t>adequada de silício pode ajudar a proteger as plantas contra doenças originadas por insectos e fungos e previne a toxicidade de micronutrientes e outros desequilíbrios nutricionais.</a:t>
            </a:r>
          </a:p>
          <a:p>
            <a:pPr marL="182563" lvl="1" algn="just">
              <a:lnSpc>
                <a:spcPts val="1200"/>
              </a:lnSpc>
            </a:pPr>
            <a:r>
              <a:rPr lang="pt-PT" sz="1100" b="1" dirty="0">
                <a:solidFill>
                  <a:srgbClr val="33B6D5"/>
                </a:solidFill>
                <a:latin typeface="Arial Narrow" panose="020B0606020202030204" pitchFamily="34" charset="0"/>
                <a:sym typeface="+mn-ea"/>
              </a:rPr>
              <a:t>■ </a:t>
            </a:r>
            <a:r>
              <a:rPr lang="pt-PT" sz="1100" dirty="0" smtClean="0">
                <a:latin typeface="Arial Narrow" panose="020B0606020202030204" pitchFamily="34" charset="0"/>
              </a:rPr>
              <a:t>O </a:t>
            </a:r>
            <a:r>
              <a:rPr lang="pt-PT" sz="1100" dirty="0">
                <a:latin typeface="Arial Narrow" panose="020B0606020202030204" pitchFamily="34" charset="0"/>
              </a:rPr>
              <a:t>silício também é conhecido por melhorar a eficiência do uso da água e aumentar o crescimento das raízes e a resistência estrutural, aumentando a eficiência fotossintética.</a:t>
            </a:r>
          </a:p>
          <a:p>
            <a:pPr marL="182563" lvl="1" algn="just">
              <a:lnSpc>
                <a:spcPts val="1200"/>
              </a:lnSpc>
            </a:pPr>
            <a:r>
              <a:rPr lang="pt-PT" sz="1100" b="1" dirty="0">
                <a:solidFill>
                  <a:srgbClr val="33B6D5"/>
                </a:solidFill>
                <a:latin typeface="Arial Narrow" panose="020B0606020202030204" pitchFamily="34" charset="0"/>
                <a:sym typeface="+mn-ea"/>
              </a:rPr>
              <a:t>■ </a:t>
            </a:r>
            <a:r>
              <a:rPr lang="pt-PT" sz="1100" dirty="0" smtClean="0">
                <a:latin typeface="Arial Narrow" panose="020B0606020202030204" pitchFamily="34" charset="0"/>
              </a:rPr>
              <a:t>Impacto </a:t>
            </a:r>
            <a:r>
              <a:rPr lang="pt-PT" sz="1100" dirty="0">
                <a:latin typeface="Arial Narrow" panose="020B0606020202030204" pitchFamily="34" charset="0"/>
              </a:rPr>
              <a:t>dos compostos de silício nas propriedades físicas e químicas do solo, como agregação do solo, capacidade de retenção de água e capacidade de transferência e tamponamento.</a:t>
            </a:r>
          </a:p>
          <a:p>
            <a:pPr algn="just">
              <a:lnSpc>
                <a:spcPts val="1200"/>
              </a:lnSpc>
              <a:spcBef>
                <a:spcPts val="0"/>
              </a:spcBef>
            </a:pPr>
            <a:endParaRPr lang="pt-PT" sz="1100" dirty="0">
              <a:latin typeface="Arial Narrow" panose="020B0606020202030204" pitchFamily="34" charset="0"/>
            </a:endParaRPr>
          </a:p>
          <a:p>
            <a:pPr algn="just">
              <a:lnSpc>
                <a:spcPts val="1200"/>
              </a:lnSpc>
              <a:spcBef>
                <a:spcPts val="0"/>
              </a:spcBef>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b="1" dirty="0" smtClean="0">
                <a:latin typeface="Arial Narrow" panose="020B0606020202030204" pitchFamily="34" charset="0"/>
              </a:rPr>
              <a:t>Ingredientes</a:t>
            </a:r>
            <a:r>
              <a:rPr lang="pt-PT" sz="1100" b="1" dirty="0">
                <a:solidFill>
                  <a:schemeClr val="bg1"/>
                </a:solidFill>
                <a:latin typeface="Arial Narrow" panose="020B0606020202030204" pitchFamily="34" charset="0"/>
              </a:rPr>
              <a:t>:</a:t>
            </a:r>
            <a:endParaRPr lang="pt-PT" sz="1100" b="1" dirty="0">
              <a:latin typeface="Arial Narrow" panose="020B0606020202030204" pitchFamily="34" charset="0"/>
            </a:endParaRPr>
          </a:p>
          <a:p>
            <a:pPr lvl="0" algn="just">
              <a:lnSpc>
                <a:spcPts val="1200"/>
              </a:lnSpc>
              <a:spcBef>
                <a:spcPts val="0"/>
              </a:spcBef>
            </a:pPr>
            <a:r>
              <a:rPr lang="pt-PT" sz="1100" dirty="0">
                <a:latin typeface="Arial Narrow" panose="020B0606020202030204" pitchFamily="34" charset="0"/>
              </a:rPr>
              <a:t>O pó de basalto é um potenciador do solo e 100% remineralizador, portanto, formador de um solo novo e fertil.</a:t>
            </a:r>
          </a:p>
          <a:p>
            <a:pPr algn="just">
              <a:lnSpc>
                <a:spcPts val="1200"/>
              </a:lnSpc>
              <a:spcBef>
                <a:spcPts val="0"/>
              </a:spcBef>
            </a:pPr>
            <a:endParaRPr lang="pt-PT" sz="1100" dirty="0">
              <a:latin typeface="Arial Narrow" panose="020B0606020202030204" pitchFamily="34" charset="0"/>
            </a:endParaRPr>
          </a:p>
          <a:p>
            <a:pPr algn="just">
              <a:lnSpc>
                <a:spcPts val="1200"/>
              </a:lnSpc>
              <a:spcBef>
                <a:spcPts val="0"/>
              </a:spcBef>
            </a:pPr>
            <a:r>
              <a:rPr lang="pt-PT" sz="1100" b="1" i="1" dirty="0">
                <a:latin typeface="Arial Narrow" panose="020B0606020202030204" pitchFamily="34" charset="0"/>
                <a:cs typeface="Arial Narrow" panose="020B0606020202030204" pitchFamily="34" charset="0"/>
                <a:sym typeface="+mn-ea"/>
              </a:rPr>
              <a:t>»</a:t>
            </a:r>
            <a:r>
              <a:rPr lang="pt-PT" sz="1100" b="1" i="1" dirty="0">
                <a:latin typeface="Arial Narrow" panose="020B0606020202030204" pitchFamily="34" charset="0"/>
              </a:rPr>
              <a:t>Rocha vulcânica:</a:t>
            </a:r>
            <a:endParaRPr lang="pt-PT" sz="1100" b="1" dirty="0">
              <a:latin typeface="Arial Narrow" panose="020B0606020202030204" pitchFamily="34" charset="0"/>
            </a:endParaRPr>
          </a:p>
          <a:p>
            <a:pPr lvl="0" algn="just">
              <a:lnSpc>
                <a:spcPts val="1200"/>
              </a:lnSpc>
              <a:spcBef>
                <a:spcPts val="0"/>
              </a:spcBef>
            </a:pPr>
            <a:r>
              <a:rPr lang="pt-PT" sz="1100" dirty="0">
                <a:latin typeface="Arial Narrow" panose="020B0606020202030204" pitchFamily="34" charset="0"/>
              </a:rPr>
              <a:t> Sob a forma de um pó fino, o pó de </a:t>
            </a:r>
            <a:r>
              <a:rPr lang="pt-PT" sz="1100" dirty="0" smtClean="0">
                <a:latin typeface="Arial Narrow" panose="020B0606020202030204" pitchFamily="34" charset="0"/>
              </a:rPr>
              <a:t>rocha basáltica </a:t>
            </a:r>
            <a:r>
              <a:rPr lang="pt-PT" sz="1100" dirty="0">
                <a:latin typeface="Arial Narrow" panose="020B0606020202030204" pitchFamily="34" charset="0"/>
              </a:rPr>
              <a:t>pode ser pulverizado nas folhas (adubação folhar) , servindo como repelente aos insetos sugadores.</a:t>
            </a:r>
          </a:p>
          <a:p>
            <a:pPr algn="just">
              <a:lnSpc>
                <a:spcPts val="1200"/>
              </a:lnSpc>
            </a:pPr>
            <a:endParaRPr lang="pt-PT" sz="1100" dirty="0" smtClean="0">
              <a:latin typeface="Arial Narrow" panose="020B0606020202030204" pitchFamily="34" charset="0"/>
              <a:sym typeface="+mn-ea"/>
            </a:endParaRPr>
          </a:p>
        </p:txBody>
      </p:sp>
    </p:spTree>
    <p:extLst>
      <p:ext uri="{BB962C8B-B14F-4D97-AF65-F5344CB8AC3E}">
        <p14:creationId xmlns:p14="http://schemas.microsoft.com/office/powerpoint/2010/main" val="3914438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14408</TotalTime>
  <Words>8681</Words>
  <Application>Microsoft Office PowerPoint</Application>
  <PresentationFormat>Custom</PresentationFormat>
  <Paragraphs>1068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Base</dc:creator>
  <cp:lastModifiedBy>Base</cp:lastModifiedBy>
  <cp:revision>610</cp:revision>
  <dcterms:created xsi:type="dcterms:W3CDTF">2021-09-01T10:46:08Z</dcterms:created>
  <dcterms:modified xsi:type="dcterms:W3CDTF">2021-10-13T16:28:17Z</dcterms:modified>
</cp:coreProperties>
</file>