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78" r:id="rId4"/>
    <p:sldId id="295" r:id="rId5"/>
    <p:sldId id="296" r:id="rId6"/>
    <p:sldId id="292" r:id="rId7"/>
    <p:sldId id="298" r:id="rId8"/>
    <p:sldId id="300" r:id="rId9"/>
    <p:sldId id="297" r:id="rId10"/>
    <p:sldId id="293" r:id="rId11"/>
    <p:sldId id="281" r:id="rId12"/>
    <p:sldId id="286" r:id="rId13"/>
    <p:sldId id="287" r:id="rId14"/>
    <p:sldId id="277" r:id="rId15"/>
    <p:sldId id="294" r:id="rId16"/>
    <p:sldId id="280" r:id="rId17"/>
    <p:sldId id="259" r:id="rId18"/>
    <p:sldId id="302" r:id="rId19"/>
    <p:sldId id="303" r:id="rId20"/>
    <p:sldId id="271" r:id="rId21"/>
    <p:sldId id="304" r:id="rId22"/>
    <p:sldId id="305" r:id="rId23"/>
    <p:sldId id="272" r:id="rId24"/>
    <p:sldId id="260" r:id="rId25"/>
    <p:sldId id="270" r:id="rId26"/>
    <p:sldId id="273" r:id="rId27"/>
    <p:sldId id="274" r:id="rId28"/>
    <p:sldId id="276" r:id="rId29"/>
    <p:sldId id="306" r:id="rId30"/>
  </p:sldIdLst>
  <p:sldSz cx="6840538"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056" y="2640"/>
      </p:cViewPr>
      <p:guideLst>
        <p:guide orient="horz" pos="2779"/>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pt-PT" sz="1200" b="1" i="1" baseline="0" dirty="0">
                <a:effectLst/>
                <a:latin typeface="Bodoni MT" panose="02070603080606020203" pitchFamily="18" charset="0"/>
              </a:rPr>
              <a:t>COMMERCE AGRICOLE  EN AFRIQUE SUBSAHARIENNE</a:t>
            </a:r>
            <a:endParaRPr lang="pt-PT" sz="1200" i="1" dirty="0">
              <a:effectLst/>
              <a:latin typeface="Bodoni MT" panose="02070603080606020203"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 FR'!$A$20</c:f>
              <c:strCache>
                <c:ptCount val="1"/>
                <c:pt idx="0">
                  <c:v>Exportations</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FR'!$B$20:$D$20</c:f>
              <c:numCache>
                <c:formatCode>#,##0</c:formatCode>
                <c:ptCount val="3"/>
                <c:pt idx="0">
                  <c:v>7300000000</c:v>
                </c:pt>
                <c:pt idx="1">
                  <c:v>9700000000</c:v>
                </c:pt>
                <c:pt idx="2">
                  <c:v>9400000000</c:v>
                </c:pt>
              </c:numCache>
            </c:numRef>
          </c:val>
        </c:ser>
        <c:ser>
          <c:idx val="1"/>
          <c:order val="1"/>
          <c:tx>
            <c:strRef>
              <c:f>'Graficos FR'!$A$21</c:f>
              <c:strCache>
                <c:ptCount val="1"/>
                <c:pt idx="0">
                  <c:v>Importations</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 FR'!$B$16:$D$16</c:f>
              <c:strCache>
                <c:ptCount val="3"/>
                <c:pt idx="0">
                  <c:v>2009 - 2009</c:v>
                </c:pt>
                <c:pt idx="1">
                  <c:v>2017 - 2019 </c:v>
                </c:pt>
                <c:pt idx="2">
                  <c:v>2029</c:v>
                </c:pt>
              </c:strCache>
            </c:strRef>
          </c:cat>
          <c:val>
            <c:numRef>
              <c:f>'Graficos FR'!$B$21:$D$21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96535552"/>
        <c:axId val="94883200"/>
        <c:axId val="0"/>
      </c:bar3DChart>
      <c:catAx>
        <c:axId val="96535552"/>
        <c:scaling>
          <c:orientation val="minMax"/>
        </c:scaling>
        <c:delete val="0"/>
        <c:axPos val="b"/>
        <c:majorTickMark val="out"/>
        <c:minorTickMark val="none"/>
        <c:tickLblPos val="nextTo"/>
        <c:crossAx val="94883200"/>
        <c:crosses val="autoZero"/>
        <c:auto val="1"/>
        <c:lblAlgn val="ctr"/>
        <c:lblOffset val="100"/>
        <c:noMultiLvlLbl val="0"/>
      </c:catAx>
      <c:valAx>
        <c:axId val="94883200"/>
        <c:scaling>
          <c:orientation val="minMax"/>
        </c:scaling>
        <c:delete val="0"/>
        <c:axPos val="l"/>
        <c:majorGridlines/>
        <c:numFmt formatCode="#,##0" sourceLinked="1"/>
        <c:majorTickMark val="out"/>
        <c:minorTickMark val="none"/>
        <c:tickLblPos val="nextTo"/>
        <c:crossAx val="96535552"/>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fr-FR" sz="1100" b="0" dirty="0" smtClean="0">
                <a:solidFill>
                  <a:schemeClr val="accent5">
                    <a:lumMod val="75000"/>
                  </a:schemeClr>
                </a:solidFill>
                <a:latin typeface="Arial Narrow" panose="020B0606020202030204" pitchFamily="34" charset="0"/>
              </a:rPr>
              <a:t>Diminution de certains nutriments dans la composition des aliments</a:t>
            </a:r>
          </a:p>
          <a:p>
            <a:pPr>
              <a:defRPr sz="1100" b="0">
                <a:solidFill>
                  <a:schemeClr val="accent5">
                    <a:lumMod val="75000"/>
                  </a:schemeClr>
                </a:solidFill>
                <a:latin typeface="Arial Narrow" panose="020B0606020202030204" pitchFamily="34" charset="0"/>
              </a:defRPr>
            </a:pPr>
            <a:r>
              <a:rPr lang="pt-PT" sz="1100" b="0" dirty="0" smtClean="0">
                <a:solidFill>
                  <a:schemeClr val="accent5">
                    <a:lumMod val="75000"/>
                  </a:schemeClr>
                </a:solidFill>
                <a:latin typeface="Arial Narrow" panose="020B0606020202030204" pitchFamily="34" charset="0"/>
              </a:rPr>
              <a:t>1940 à </a:t>
            </a:r>
            <a:r>
              <a:rPr lang="pt-PT" sz="1100" b="0" dirty="0">
                <a:solidFill>
                  <a:schemeClr val="accent5">
                    <a:lumMod val="75000"/>
                  </a:schemeClr>
                </a:solidFill>
                <a:latin typeface="Arial Narrow" panose="020B0606020202030204" pitchFamily="34" charset="0"/>
              </a:rPr>
              <a:t>2002</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Graficos!$B$49:$B$52</c:f>
              <c:strCache>
                <c:ptCount val="4"/>
                <c:pt idx="0">
                  <c:v>Diminuição de cálcio</c:v>
                </c:pt>
                <c:pt idx="1">
                  <c:v>Diminuição do magnésio</c:v>
                </c:pt>
                <c:pt idx="2">
                  <c:v>Diminuição de potássio</c:v>
                </c:pt>
                <c:pt idx="3">
                  <c:v>Diminuição dos minerais em 10 tipos de carne</c:v>
                </c:pt>
              </c:strCache>
            </c:strRef>
          </c:cat>
          <c:val>
            <c:numRef>
              <c:f>Graficos!$C$49:$C$52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0" y="2740457"/>
            <a:ext cx="581445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1026082" y="4998985"/>
            <a:ext cx="4788377"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18-10-2021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18-10-2021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12659" y="455383"/>
            <a:ext cx="11210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9395" y="455383"/>
            <a:ext cx="3249255"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18-10-2021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18-10-2021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355" y="5668785"/>
            <a:ext cx="581445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40355" y="3739030"/>
            <a:ext cx="581445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18-10-2021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939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4857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18-10-2021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3278"/>
            <a:ext cx="6156484"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42027" y="1974682"/>
            <a:ext cx="3022426"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27" y="2797635"/>
            <a:ext cx="3022426"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474899" y="1974682"/>
            <a:ext cx="3023613"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4899" y="2797635"/>
            <a:ext cx="3023613"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18-10-2021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18-10-2021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18-10-2021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1236"/>
            <a:ext cx="2250489"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74461" y="351237"/>
            <a:ext cx="3824051"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42028" y="1846031"/>
            <a:ext cx="2250489"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18-10-2021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0793" y="6175218"/>
            <a:ext cx="4104323"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40793" y="788240"/>
            <a:ext cx="4104323"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40793" y="6904236"/>
            <a:ext cx="4104323"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18-10-2021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28" y="353278"/>
            <a:ext cx="6156484"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42028" y="2058407"/>
            <a:ext cx="6156484"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42028" y="8176445"/>
            <a:ext cx="1596125"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18-10-2021</a:t>
            </a:fld>
            <a:endParaRPr lang="pt-PT"/>
          </a:p>
        </p:txBody>
      </p:sp>
      <p:sp>
        <p:nvSpPr>
          <p:cNvPr id="5" name="Footer Placeholder 4"/>
          <p:cNvSpPr>
            <a:spLocks noGrp="1"/>
          </p:cNvSpPr>
          <p:nvPr>
            <p:ph type="ftr" sz="quarter" idx="3"/>
          </p:nvPr>
        </p:nvSpPr>
        <p:spPr>
          <a:xfrm>
            <a:off x="2337184" y="8176445"/>
            <a:ext cx="2166170"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902385" y="8176445"/>
            <a:ext cx="1596125"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MARS</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a:solidFill>
                  <a:schemeClr val="bg1">
                    <a:lumMod val="95000"/>
                  </a:schemeClr>
                </a:solidFill>
                <a:effectLst>
                  <a:outerShdw blurRad="38100" dist="38100" dir="2700000" algn="tl">
                    <a:srgbClr val="000000"/>
                  </a:outerShdw>
                </a:effectLst>
                <a:latin typeface="Calisto MT" panose="02040603050505030304" pitchFamily="18" charset="0"/>
              </a:rPr>
              <a:t>ÎLE DE SANTIAGO</a:t>
            </a: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CABO VERDE</a:t>
            </a:r>
          </a:p>
        </p:txBody>
      </p:sp>
      <p:sp>
        <p:nvSpPr>
          <p:cNvPr id="25" name="Rectangle 2"/>
          <p:cNvSpPr txBox="1">
            <a:spLocks noChangeArrowheads="1"/>
          </p:cNvSpPr>
          <p:nvPr/>
        </p:nvSpPr>
        <p:spPr>
          <a:xfrm>
            <a:off x="988135" y="962946"/>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26" name="Rectangle 2"/>
          <p:cNvSpPr txBox="1">
            <a:spLocks noChangeArrowheads="1"/>
          </p:cNvSpPr>
          <p:nvPr/>
        </p:nvSpPr>
        <p:spPr>
          <a:xfrm>
            <a:off x="1880490" y="1484429"/>
            <a:ext cx="3251173" cy="290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a:solidFill>
                  <a:schemeClr val="bg1"/>
                </a:solidFill>
                <a:effectLst>
                  <a:outerShdw blurRad="38100" dist="38100" dir="2700000" algn="tl">
                    <a:srgbClr val="000000"/>
                  </a:outerShdw>
                </a:effectLst>
                <a:latin typeface="Calisto MT" panose="02040603050505030304" pitchFamily="18" charset="0"/>
              </a:rPr>
              <a:t>Conférence internationale</a:t>
            </a:r>
          </a:p>
        </p:txBody>
      </p:sp>
      <p:pic>
        <p:nvPicPr>
          <p:cNvPr id="2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txBox="1">
            <a:spLocks noChangeArrowheads="1"/>
          </p:cNvSpPr>
          <p:nvPr/>
        </p:nvSpPr>
        <p:spPr>
          <a:xfrm>
            <a:off x="1612449" y="7847701"/>
            <a:ext cx="3611880" cy="3118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a:solidFill>
                  <a:schemeClr val="bg1">
                    <a:lumMod val="95000"/>
                  </a:schemeClr>
                </a:solidFill>
                <a:effectLst>
                  <a:outerShdw blurRad="38100" dist="38100" dir="2700000" algn="tl">
                    <a:srgbClr val="000000"/>
                  </a:outerShdw>
                </a:effectLst>
                <a:latin typeface="Calisto MT" panose="02040603050505030304" pitchFamily="18" charset="0"/>
              </a:rPr>
              <a:t>TermEs de refÉRENCE</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 y="4489"/>
            <a:ext cx="3315657" cy="847233"/>
          </a:xfrm>
          <a:prstGeom prst="rect">
            <a:avLst/>
          </a:prstGeom>
        </p:spPr>
      </p:pic>
      <p:sp>
        <p:nvSpPr>
          <p:cNvPr id="17" name="Rectangle 2"/>
          <p:cNvSpPr txBox="1">
            <a:spLocks noChangeArrowheads="1"/>
          </p:cNvSpPr>
          <p:nvPr/>
        </p:nvSpPr>
        <p:spPr>
          <a:xfrm>
            <a:off x="1941925" y="1716934"/>
            <a:ext cx="3174020" cy="2380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basaltE La</a:t>
            </a:r>
            <a:r>
              <a:rPr lang="pt-PT" altLang="pt-PT" sz="1200" b="1" dirty="0">
                <a:solidFill>
                  <a:schemeClr val="bg1"/>
                </a:solidFill>
                <a:effectLst>
                  <a:outerShdw blurRad="38100" dist="38100" dir="2700000" algn="tl">
                    <a:srgbClr val="000000"/>
                  </a:outerShdw>
                </a:effectLst>
                <a:latin typeface="Calisto MT" panose="02040603050505030304" pitchFamily="18" charset="0"/>
              </a:rPr>
              <a:t> </a:t>
            </a:r>
            <a:r>
              <a:rPr lang="pt-PT" altLang="pt-PT" sz="1200" b="1" dirty="0" smtClean="0">
                <a:solidFill>
                  <a:schemeClr val="bg1"/>
                </a:solidFill>
                <a:effectLst>
                  <a:outerShdw blurRad="38100" dist="38100" dir="2700000" algn="tl">
                    <a:srgbClr val="000000"/>
                  </a:outerShdw>
                </a:effectLst>
                <a:latin typeface="Calisto MT" panose="02040603050505030304" pitchFamily="18" charset="0"/>
              </a:rPr>
              <a:t>RiCHESSE dEs naTIONs</a:t>
            </a:r>
          </a:p>
        </p:txBody>
      </p:sp>
      <p:sp>
        <p:nvSpPr>
          <p:cNvPr id="22" name="TextBox 2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34" name="TextBox 3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12105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pic>
        <p:nvPicPr>
          <p:cNvPr id="10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8" name="TextBox 107"/>
          <p:cNvSpPr txBox="1"/>
          <p:nvPr/>
        </p:nvSpPr>
        <p:spPr>
          <a:xfrm>
            <a:off x="181676" y="714001"/>
            <a:ext cx="6418323" cy="7658507"/>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100" b="1" i="1" dirty="0" smtClean="0">
                <a:solidFill>
                  <a:srgbClr val="92D050"/>
                </a:solidFill>
                <a:latin typeface="Arial Narrow" panose="020B0606020202030204" pitchFamily="34" charset="0"/>
                <a:sym typeface="+mn-ea"/>
              </a:rPr>
              <a:t>5. </a:t>
            </a:r>
            <a:r>
              <a:rPr lang="fr-FR" altLang="en-US" sz="1100" b="1" i="1" dirty="0">
                <a:gradFill>
                  <a:gsLst>
                    <a:gs pos="0">
                      <a:srgbClr val="9EE256"/>
                    </a:gs>
                    <a:gs pos="100000">
                      <a:srgbClr val="52762D"/>
                    </a:gs>
                  </a:gsLst>
                  <a:lin scaled="0"/>
                </a:gradFill>
                <a:latin typeface="Arial Narrow" panose="020B0606020202030204" pitchFamily="34" charset="0"/>
                <a:sym typeface="+mn-ea"/>
              </a:rPr>
              <a:t>LES PRINCIPAUX CONSTITUANTS DU </a:t>
            </a:r>
            <a:r>
              <a:rPr lang="fr-FR" altLang="en-US" sz="1100" b="1" i="1" dirty="0" smtClean="0">
                <a:gradFill>
                  <a:gsLst>
                    <a:gs pos="0">
                      <a:srgbClr val="9EE256"/>
                    </a:gs>
                    <a:gs pos="100000">
                      <a:srgbClr val="52762D"/>
                    </a:gs>
                  </a:gsLst>
                  <a:lin scaled="0"/>
                </a:gradFill>
                <a:latin typeface="Arial Narrow" panose="020B0606020202030204" pitchFamily="34" charset="0"/>
                <a:sym typeface="+mn-ea"/>
              </a:rPr>
              <a:t>BASALTE</a:t>
            </a:r>
          </a:p>
          <a:p>
            <a:pPr>
              <a:lnSpc>
                <a:spcPts val="1200"/>
              </a:lnSpc>
              <a:defRPr/>
            </a:pPr>
            <a:endParaRPr lang="fr-FR" altLang="en-US" sz="1100" b="1" dirty="0">
              <a:solidFill>
                <a:srgbClr val="0070C0"/>
              </a:solidFill>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Silicates</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silicates sont nécessaires à la construction de protéines végétales et à la synthèse de certaines vitamines dans les plantes. Les silicates fonctionnent comme un élément vital dans la protection des plantes contre les attaques d'insectes et de champignons, renforçant les qualités et se sont avérés influencer d'autres minéraux utiles dans le métabolisme des plantes.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Calcium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Les plantes ont besoin de calcium pour la distribution cellulaire normale, en tant que composant des parois cellulaires, en tant que composant des sels à l'intérieur des cellules et en tant que partie du matériel de codage génétique.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Magnésium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magnésium est un composant clé des chlorophylles, les cellules vertes de la plante. Il est donc vital que les chlorophylles soient les cellules qui effectuent la photosynthèse. De plus, les plantes ont besoin de magnésium avant de pouvoir utiliser le phosphore et le magnésium active également plusieurs systèmes enzymatiques différents.</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 </a:t>
            </a:r>
            <a:r>
              <a:rPr lang="fr-FR" altLang="en-US" sz="1100" b="1" dirty="0">
                <a:gradFill>
                  <a:gsLst>
                    <a:gs pos="0">
                      <a:srgbClr val="14CD68"/>
                    </a:gs>
                    <a:gs pos="100000">
                      <a:srgbClr val="035C7D"/>
                    </a:gs>
                  </a:gsLst>
                  <a:lin scaled="0"/>
                </a:gradFill>
                <a:latin typeface="Arial Narrow" panose="020B0606020202030204" pitchFamily="34" charset="0"/>
                <a:sym typeface="+mn-ea"/>
              </a:rPr>
              <a:t>fer</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gn="just">
              <a:lnSpc>
                <a:spcPts val="1200"/>
              </a:lnSpc>
              <a:spcBef>
                <a:spcPts val="0"/>
              </a:spcBef>
              <a:defRPr/>
            </a:pPr>
            <a:r>
              <a:rPr lang="fr-FR" altLang="en-US" sz="1100" dirty="0">
                <a:latin typeface="Arial Narrow" panose="020B0606020202030204" pitchFamily="34" charset="0"/>
                <a:sym typeface="+mn-ea"/>
              </a:rPr>
              <a:t>Le fer est un constituant de nombreux éléments composés dans les plantes qui régule et favorise la croissance. Il est particulièrement important pour la fonction des chloroplastes, les cellules végétales qui contiennent de la chlorophylle, qui sont les particules qui effectuent la photosynthèse.</a:t>
            </a:r>
          </a:p>
          <a:p>
            <a:pPr algn="just">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Potassium</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potassium renforce les tiges des plantes et aide à défaire le stress induit par l'excès d'azote.</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Phosphore</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Le phosphore est l'aliment «Go» pour les plantes.</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dirty="0" smtClean="0">
                <a:gradFill>
                  <a:gsLst>
                    <a:gs pos="0">
                      <a:srgbClr val="14CD68"/>
                    </a:gs>
                    <a:gs pos="100000">
                      <a:srgbClr val="035C7D"/>
                    </a:gs>
                  </a:gsLst>
                  <a:lin scaled="0"/>
                </a:gradFill>
                <a:latin typeface="Arial Narrow" panose="020B0606020202030204" pitchFamily="34" charset="0"/>
                <a:sym typeface="+mn-ea"/>
              </a:rPr>
              <a:t>Les </a:t>
            </a:r>
            <a:r>
              <a:rPr lang="fr-FR" altLang="en-US" sz="1100" b="1" dirty="0">
                <a:gradFill>
                  <a:gsLst>
                    <a:gs pos="0">
                      <a:srgbClr val="14CD68"/>
                    </a:gs>
                    <a:gs pos="100000">
                      <a:srgbClr val="035C7D"/>
                    </a:gs>
                  </a:gsLst>
                  <a:lin scaled="0"/>
                </a:gradFill>
                <a:latin typeface="Arial Narrow" panose="020B0606020202030204" pitchFamily="34" charset="0"/>
                <a:sym typeface="+mn-ea"/>
              </a:rPr>
              <a:t>minéraux</a:t>
            </a:r>
            <a:r>
              <a:rPr lang="pt-PT" altLang="fr-FR" sz="1100" b="1" dirty="0">
                <a:gradFill>
                  <a:gsLst>
                    <a:gs pos="0">
                      <a:srgbClr val="14CD68"/>
                    </a:gs>
                    <a:gs pos="100000">
                      <a:srgbClr val="035C7D"/>
                    </a:gs>
                  </a:gsLst>
                  <a:lin scaled="0"/>
                </a:gradFill>
                <a:latin typeface="Arial Narrow" panose="020B0606020202030204" pitchFamily="34" charset="0"/>
                <a:sym typeface="+mn-ea"/>
              </a:rPr>
              <a:t>:</a:t>
            </a:r>
            <a:endParaRPr lang="fr-FR" altLang="en-US" sz="1100" b="1" dirty="0">
              <a:solidFill>
                <a:srgbClr val="002060"/>
              </a:solidFill>
              <a:latin typeface="Arial Narrow" panose="020B0606020202030204" pitchFamily="34" charset="0"/>
              <a:sym typeface="+mn-ea"/>
            </a:endParaRPr>
          </a:p>
          <a:p>
            <a:pPr>
              <a:lnSpc>
                <a:spcPts val="1200"/>
              </a:lnSpc>
              <a:spcBef>
                <a:spcPts val="0"/>
              </a:spcBef>
              <a:defRPr/>
            </a:pPr>
            <a:r>
              <a:rPr lang="fr-FR" altLang="en-US" sz="1100" dirty="0" smtClean="0">
                <a:latin typeface="Arial Narrow" panose="020B0606020202030204" pitchFamily="34" charset="0"/>
                <a:sym typeface="+mn-ea"/>
              </a:rPr>
              <a:t>Le </a:t>
            </a:r>
            <a:r>
              <a:rPr lang="fr-FR" altLang="en-US" sz="1100" dirty="0">
                <a:latin typeface="Arial Narrow" panose="020B0606020202030204" pitchFamily="34" charset="0"/>
                <a:sym typeface="+mn-ea"/>
              </a:rPr>
              <a:t>basalte est une source de fer, de manganèse et certains types de basaltes sont des sources de cuivre, de zinc et de vanadium.</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pt-PT" sz="1100" b="1" dirty="0">
                <a:solidFill>
                  <a:srgbClr val="33B6D5"/>
                </a:solidFill>
                <a:latin typeface="Arial Narrow" panose="020B0606020202030204" pitchFamily="34" charset="0"/>
                <a:sym typeface="+mn-ea"/>
              </a:rPr>
              <a:t>■ </a:t>
            </a:r>
            <a:r>
              <a:rPr lang="fr-FR" altLang="en-US" sz="1100" b="1" i="1" dirty="0" smtClean="0">
                <a:solidFill>
                  <a:srgbClr val="00B050"/>
                </a:solidFill>
                <a:latin typeface="Arial Narrow" panose="020B0606020202030204" pitchFamily="34" charset="0"/>
                <a:sym typeface="+mn-ea"/>
              </a:rPr>
              <a:t>En </a:t>
            </a:r>
            <a:r>
              <a:rPr lang="fr-FR" altLang="en-US" sz="1100" b="1" i="1" dirty="0">
                <a:solidFill>
                  <a:srgbClr val="00B050"/>
                </a:solidFill>
                <a:latin typeface="Arial Narrow" panose="020B0606020202030204" pitchFamily="34" charset="0"/>
                <a:sym typeface="+mn-ea"/>
              </a:rPr>
              <a:t>tant que produit de ré minéralisation du sol, la Poudre de Basalte</a:t>
            </a:r>
            <a:r>
              <a:rPr lang="pt-PT" altLang="fr-FR" sz="1100" b="1" i="1" dirty="0">
                <a:solidFill>
                  <a:srgbClr val="00B050"/>
                </a:solidFill>
                <a:latin typeface="Arial Narrow" panose="020B0606020202030204" pitchFamily="34" charset="0"/>
                <a:sym typeface="+mn-ea"/>
              </a:rPr>
              <a:t>:</a:t>
            </a:r>
            <a:endParaRPr lang="fr-FR" altLang="en-US" sz="1100" b="1" dirty="0">
              <a:solidFill>
                <a:srgbClr val="00B050"/>
              </a:solidFill>
              <a:latin typeface="Arial Narrow" panose="020B0606020202030204" pitchFamily="34" charset="0"/>
              <a:sym typeface="+mn-ea"/>
            </a:endParaRP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a:latin typeface="Arial Narrow" panose="020B0606020202030204" pitchFamily="34" charset="0"/>
                <a:sym typeface="+mn-ea"/>
              </a:rPr>
              <a:t>Provoque une croissance impressionnante de </a:t>
            </a:r>
            <a:r>
              <a:rPr lang="fr-FR" altLang="en-US" sz="1100" dirty="0" err="1">
                <a:latin typeface="Arial Narrow" panose="020B0606020202030204" pitchFamily="34" charset="0"/>
                <a:sym typeface="+mn-ea"/>
              </a:rPr>
              <a:t>micro-organismes</a:t>
            </a:r>
            <a:r>
              <a:rPr lang="fr-FR" altLang="en-US" sz="1100" dirty="0">
                <a:latin typeface="Arial Narrow" panose="020B0606020202030204" pitchFamily="34" charset="0"/>
                <a:sym typeface="+mn-ea"/>
              </a:rPr>
              <a:t> bénéfiques dans le sol et induit le développement des racines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Augmente </a:t>
            </a:r>
            <a:r>
              <a:rPr lang="fr-FR" altLang="en-US" sz="1100" dirty="0">
                <a:latin typeface="Arial Narrow" panose="020B0606020202030204" pitchFamily="34" charset="0"/>
                <a:sym typeface="+mn-ea"/>
              </a:rPr>
              <a:t>la capacité de stockage de l'humidité et des nutriments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facilement disponibles, augmentant leur apport par les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rgbClr val="0099CC"/>
                </a:solidFill>
                <a:latin typeface="Arial Narrow" panose="020B0606020202030204" pitchFamily="34" charset="0"/>
                <a:sym typeface="+mn-ea"/>
              </a:rPr>
              <a:t> </a:t>
            </a:r>
            <a:r>
              <a:rPr lang="fr-FR" altLang="en-US" sz="1100" dirty="0" smtClean="0">
                <a:latin typeface="Arial Narrow" panose="020B0606020202030204" pitchFamily="34" charset="0"/>
                <a:sym typeface="+mn-ea"/>
              </a:rPr>
              <a:t>Rend </a:t>
            </a:r>
            <a:r>
              <a:rPr lang="fr-FR" altLang="en-US" sz="1100" dirty="0">
                <a:latin typeface="Arial Narrow" panose="020B0606020202030204" pitchFamily="34" charset="0"/>
                <a:sym typeface="+mn-ea"/>
              </a:rPr>
              <a:t>les nutriments minéraux disponibles à toutes les étapes de la croissance des plantes.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altLang="en-US" sz="1100" dirty="0" smtClean="0">
                <a:latin typeface="Arial Narrow" panose="020B0606020202030204" pitchFamily="34" charset="0"/>
                <a:sym typeface="+mn-ea"/>
              </a:rPr>
              <a:t>Fournit </a:t>
            </a:r>
            <a:r>
              <a:rPr lang="fr-FR" altLang="en-US" sz="1100" dirty="0">
                <a:latin typeface="Arial Narrow" panose="020B0606020202030204" pitchFamily="34" charset="0"/>
                <a:sym typeface="+mn-ea"/>
              </a:rPr>
              <a:t>des propriétés à libération prolongée.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Contracte les effets de l'acidité du sol [pH].</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Diminue l'aluminium toxique interchangeable.</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Réduit l'érosion du sol.</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Contribue à la construction de complexes d'humus stables.</a:t>
            </a:r>
          </a:p>
          <a:p>
            <a:pPr marL="182563">
              <a:lnSpc>
                <a:spcPts val="1200"/>
              </a:lnSpc>
              <a:spcBef>
                <a:spcPts val="0"/>
              </a:spcBef>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altLang="en-US" sz="1100" dirty="0">
                <a:latin typeface="Arial Narrow" panose="020B0606020202030204" pitchFamily="34" charset="0"/>
                <a:sym typeface="+mn-ea"/>
              </a:rPr>
              <a:t>Améliore la résistance aux insectes, aux maladies, aux champignons, au gel et à la </a:t>
            </a:r>
            <a:r>
              <a:rPr lang="fr-FR" altLang="en-US" sz="1100" dirty="0" err="1">
                <a:latin typeface="Arial Narrow" panose="020B0606020202030204" pitchFamily="34" charset="0"/>
                <a:sym typeface="+mn-ea"/>
              </a:rPr>
              <a:t>sécheresse</a:t>
            </a:r>
            <a:r>
              <a:rPr lang="fr-FR" altLang="en-US" sz="1100" dirty="0">
                <a:latin typeface="Arial Narrow" panose="020B0606020202030204" pitchFamily="34" charset="0"/>
                <a:sym typeface="+mn-ea"/>
              </a:rPr>
              <a:t>.</a:t>
            </a:r>
          </a:p>
          <a:p>
            <a:pPr>
              <a:lnSpc>
                <a:spcPts val="1200"/>
              </a:lnSpc>
              <a:spcBef>
                <a:spcPts val="0"/>
              </a:spcBef>
              <a:defRPr/>
            </a:pPr>
            <a:endParaRPr lang="fr-FR" altLang="en-US" sz="1100" dirty="0">
              <a:latin typeface="Arial Narrow" panose="020B0606020202030204" pitchFamily="34" charset="0"/>
              <a:sym typeface="+mn-ea"/>
            </a:endParaRPr>
          </a:p>
          <a:p>
            <a:pPr>
              <a:lnSpc>
                <a:spcPts val="1200"/>
              </a:lnSpc>
              <a:spcBef>
                <a:spcPts val="0"/>
              </a:spcBef>
              <a:defRPr/>
            </a:pPr>
            <a:r>
              <a:rPr lang="fr-FR" altLang="en-US"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altLang="en-US" sz="1100" dirty="0" err="1">
                <a:latin typeface="Arial Narrow" panose="020B0606020202030204" pitchFamily="34" charset="0"/>
                <a:sym typeface="+mn-ea"/>
              </a:rPr>
              <a:t>oudre</a:t>
            </a:r>
            <a:r>
              <a:rPr lang="fr-FR" altLang="en-US"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altLang="en-US" sz="1100" dirty="0" err="1">
                <a:latin typeface="Arial Narrow" panose="020B0606020202030204" pitchFamily="34" charset="0"/>
                <a:sym typeface="+mn-ea"/>
              </a:rPr>
              <a:t>asalte</a:t>
            </a:r>
            <a:r>
              <a:rPr lang="fr-FR" altLang="en-US" sz="1100" dirty="0">
                <a:latin typeface="Arial Narrow" panose="020B0606020202030204" pitchFamily="34" charset="0"/>
                <a:sym typeface="+mn-ea"/>
              </a:rPr>
              <a:t> peut être fournie en petites quantités pour le jardinage ou en grandes quantités pour l'agriculture intensive et extensive.</a:t>
            </a:r>
            <a:endParaRPr lang="pt-PT" altLang="en-US" sz="1100" dirty="0">
              <a:latin typeface="Arial Narrow" panose="020B0606020202030204" pitchFamily="34" charset="0"/>
              <a:sym typeface="+mn-ea"/>
            </a:endParaRPr>
          </a:p>
          <a:p>
            <a:pPr algn="just">
              <a:lnSpc>
                <a:spcPts val="1300"/>
              </a:lnSpc>
              <a:spcBef>
                <a:spcPts val="0"/>
              </a:spcBef>
              <a:spcAft>
                <a:spcPts val="0"/>
              </a:spcAft>
              <a:defRPr/>
            </a:pP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259312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865634"/>
            <a:ext cx="6120680" cy="138499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a:t>
            </a:r>
            <a:r>
              <a:rPr lang="pt-PT" sz="1200" i="1" dirty="0" smtClean="0">
                <a:solidFill>
                  <a:schemeClr val="accent5">
                    <a:lumMod val="75000"/>
                  </a:schemeClr>
                </a:solidFill>
                <a:latin typeface="Arial Narrow" panose="020B0606020202030204" pitchFamily="34" charset="0"/>
              </a:rPr>
              <a:t>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les </a:t>
            </a:r>
            <a:r>
              <a:rPr lang="fr-FR" sz="1100" dirty="0">
                <a:latin typeface="Arial Narrow" panose="020B0606020202030204" pitchFamily="34" charset="0"/>
              </a:rPr>
              <a:t>données récentes </a:t>
            </a:r>
            <a:r>
              <a:rPr lang="fr-FR" sz="1100" dirty="0" smtClean="0">
                <a:latin typeface="Arial Narrow" panose="020B0606020202030204" pitchFamily="34" charset="0"/>
              </a:rPr>
              <a:t>indiquent </a:t>
            </a:r>
            <a:r>
              <a:rPr lang="fr-FR" sz="1100" dirty="0">
                <a:latin typeface="Arial Narrow" panose="020B0606020202030204" pitchFamily="34" charset="0"/>
              </a:rPr>
              <a:t>qu’en dépit des progrès accomplis, l’utilisation moyenne d’engrais en Afrique était de 11 kg/ha en 2014, bien en deçà de l’objectif de la Déclaration d’Abuja visant 50 kg/ha, et dix fois moins que la moyenne mondiale. Ce chiffre devait atteindre 12 kg/ha à la fin 2015. Alors que la tendance reste positive, il y a clairement du chemin à faire pour atteindre l’objectif des 50 kg/ha, fixé par la Déclaration d’Abuja. Aujourd’hui, l’objectif ne devrait pas être d’augmenter résolument la quantité d’engrais, mais d’augmenter les surfaces arables de bonne qualité comme stratégie principale de l’agenda pour nombre de pays africains</a:t>
            </a:r>
            <a:r>
              <a:rPr lang="fr-FR" sz="1100" dirty="0" smtClean="0">
                <a:latin typeface="Arial Narrow" panose="020B0606020202030204" pitchFamily="34" charset="0"/>
              </a:rPr>
              <a:t>.</a:t>
            </a:r>
            <a:r>
              <a:rPr lang="pt-PT" sz="1100" i="1" dirty="0"/>
              <a:t> </a:t>
            </a:r>
            <a:endParaRPr lang="fr-FR"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102840382"/>
              </p:ext>
            </p:extLst>
          </p:nvPr>
        </p:nvGraphicFramePr>
        <p:xfrm>
          <a:off x="306239" y="2989809"/>
          <a:ext cx="6120680" cy="5381500"/>
        </p:xfrm>
        <a:graphic>
          <a:graphicData uri="http://schemas.openxmlformats.org/drawingml/2006/table">
            <a:tbl>
              <a:tblPr firstRow="1" bandRow="1">
                <a:tableStyleId>{5C22544A-7EE6-4342-B048-85BDC9FD1C3A}</a:tableStyleId>
              </a:tblPr>
              <a:tblGrid>
                <a:gridCol w="4549062"/>
                <a:gridCol w="1571618"/>
              </a:tblGrid>
              <a:tr h="400990">
                <a:tc>
                  <a:txBody>
                    <a:bodyPr/>
                    <a:lstStyle/>
                    <a:p>
                      <a:r>
                        <a:rPr lang="pt-PT" sz="1200" dirty="0" smtClean="0">
                          <a:latin typeface="Arial Narrow" panose="020B0606020202030204" pitchFamily="34" charset="0"/>
                        </a:rPr>
                        <a:t>Indicateur</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Etat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Mise en place de cadres politiques et </a:t>
                      </a:r>
                      <a:r>
                        <a:rPr lang="fr-FR" sz="1200" dirty="0" err="1" smtClean="0">
                          <a:latin typeface="Arial Narrow" panose="020B0606020202030204" pitchFamily="34" charset="0"/>
                        </a:rPr>
                        <a:t>réglementaires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Capacité pour le contrôle de qualité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err="1" smtClean="0">
                          <a:latin typeface="Arial Narrow" panose="020B0606020202030204" pitchFamily="34" charset="0"/>
                        </a:rPr>
                        <a:t>Elimination</a:t>
                      </a:r>
                      <a:r>
                        <a:rPr lang="fr-FR" sz="1200" dirty="0" smtClean="0">
                          <a:latin typeface="Arial Narrow" panose="020B0606020202030204" pitchFamily="34" charset="0"/>
                        </a:rPr>
                        <a:t> des taxes et des tarifs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de réseaux de distributeurs d’intrants agricoles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Distance parcourue pour acheter les engrais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du nombre d’agriculteurs qui utilisent les engrais chimiques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Augmentation de la taille du marché</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Partiellement satisfaisant</a:t>
                      </a:r>
                      <a:endParaRPr lang="pt-PT" sz="1200" dirty="0">
                        <a:latin typeface="Arial Narrow" panose="020B0606020202030204" pitchFamily="34" charset="0"/>
                      </a:endParaRPr>
                    </a:p>
                  </a:txBody>
                  <a:tcPr/>
                </a:tc>
              </a:tr>
              <a:tr h="400990">
                <a:tc>
                  <a:txBody>
                    <a:bodyPr/>
                    <a:lstStyle/>
                    <a:p>
                      <a:r>
                        <a:rPr lang="pt-PT" sz="1200" dirty="0" smtClean="0">
                          <a:latin typeface="Arial Narrow" panose="020B0606020202030204" pitchFamily="34" charset="0"/>
                        </a:rPr>
                        <a:t>Introduction de subventions ciblées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 </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 moyens financiers nationaux en faveur des importateurs et des distributeurs d’intrants agricoles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Bon</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Introduction des initiatives régionales d’achat </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Amélioration de l’accès aux intrants supplémentaires</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Satisfaisant</a:t>
                      </a:r>
                      <a:endParaRPr lang="pt-PT" sz="1200" dirty="0">
                        <a:latin typeface="Arial Narrow" panose="020B0606020202030204" pitchFamily="34" charset="0"/>
                      </a:endParaRPr>
                    </a:p>
                  </a:txBody>
                  <a:tcPr/>
                </a:tc>
              </a:tr>
              <a:tr h="400990">
                <a:tc>
                  <a:txBody>
                    <a:bodyPr/>
                    <a:lstStyle/>
                    <a:p>
                      <a:r>
                        <a:rPr lang="fr-FR" sz="1200" dirty="0" smtClean="0">
                          <a:latin typeface="Arial Narrow" panose="020B0606020202030204" pitchFamily="34" charset="0"/>
                        </a:rPr>
                        <a:t>Création du Mécanisme africain de financement du développement des engrais (AFFM)</a:t>
                      </a:r>
                      <a:endParaRPr lang="pt-PT" sz="1200" dirty="0">
                        <a:latin typeface="Arial Narrow" panose="020B0606020202030204" pitchFamily="34" charset="0"/>
                      </a:endParaRPr>
                    </a:p>
                  </a:txBody>
                  <a:tcPr/>
                </a:tc>
                <a:tc>
                  <a:txBody>
                    <a:bodyPr/>
                    <a:lstStyle/>
                    <a:p>
                      <a:r>
                        <a:rPr lang="pt-PT" sz="1200" dirty="0" smtClean="0">
                          <a:latin typeface="Arial Narrow" panose="020B0606020202030204" pitchFamily="34" charset="0"/>
                        </a:rPr>
                        <a:t>Non satisfaisant</a:t>
                      </a:r>
                      <a:endParaRPr lang="pt-PT" sz="12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569811078"/>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err="1" smtClean="0">
                          <a:latin typeface="Arial Narrow" panose="020B0606020202030204" pitchFamily="34" charset="0"/>
                        </a:rPr>
                        <a:t>Etat</a:t>
                      </a:r>
                      <a:r>
                        <a:rPr lang="fr-FR" sz="1200" dirty="0" smtClean="0">
                          <a:latin typeface="Arial Narrow" panose="020B0606020202030204" pitchFamily="34" charset="0"/>
                        </a:rPr>
                        <a:t> de mise en œuvre de la Déclaration d’Abuja sur les engrais pour une Révolution Verte africaine</a:t>
                      </a:r>
                      <a:endParaRPr lang="pt-PT" sz="1200" dirty="0" smtClean="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35811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727413"/>
            <a:ext cx="6120680" cy="166712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a:t>
            </a:r>
            <a:r>
              <a:rPr lang="pt-PT" sz="1200" i="1" dirty="0" smtClean="0">
                <a:solidFill>
                  <a:schemeClr val="accent5">
                    <a:lumMod val="75000"/>
                  </a:schemeClr>
                </a:solidFill>
                <a:latin typeface="Arial Narrow" panose="020B0606020202030204" pitchFamily="34" charset="0"/>
              </a:rPr>
              <a:t>ETAT DE MISE EN OEUVRE DE LA DÉCLARATION D’ABUJA SUR L’ENGRAIS</a:t>
            </a:r>
          </a:p>
          <a:p>
            <a:pPr algn="just">
              <a:lnSpc>
                <a:spcPts val="600"/>
              </a:lnSpc>
            </a:pPr>
            <a:endParaRPr lang="pt-PT" sz="1200" dirty="0" smtClean="0">
              <a:latin typeface="Arial Narrow" panose="020B0606020202030204" pitchFamily="34" charset="0"/>
            </a:endParaRPr>
          </a:p>
          <a:p>
            <a:pPr algn="just">
              <a:lnSpc>
                <a:spcPts val="1100"/>
              </a:lnSpc>
            </a:pPr>
            <a:r>
              <a:rPr lang="fr-FR" sz="1100" dirty="0" smtClean="0">
                <a:latin typeface="Arial Narrow" panose="020B0606020202030204" pitchFamily="34" charset="0"/>
              </a:rPr>
              <a:t>Selon la </a:t>
            </a:r>
            <a:r>
              <a:rPr lang="fr-FR" sz="1100" i="1" dirty="0" smtClean="0">
                <a:latin typeface="Arial Narrow" panose="020B0606020202030204" pitchFamily="34" charset="0"/>
              </a:rPr>
              <a:t>FAO</a:t>
            </a:r>
            <a:r>
              <a:rPr lang="fr-FR" sz="1100" dirty="0" smtClean="0">
                <a:latin typeface="Arial Narrow" panose="020B0606020202030204" pitchFamily="34" charset="0"/>
              </a:rPr>
              <a:t>, afin </a:t>
            </a:r>
            <a:r>
              <a:rPr lang="fr-FR" sz="1100" dirty="0">
                <a:latin typeface="Arial Narrow" panose="020B0606020202030204" pitchFamily="34" charset="0"/>
              </a:rPr>
              <a:t>de mettre en application la Déclaration d’Abuja, un plan d’action a été mis en place qui comprenait la création de réseaux de distributeurs d’intrants agricoles à travers l’Afrique rurale, la mise en place de mécanismes nationaux de garantie de crédit pour intrants agricoles, l’utilisation de subventions </a:t>
            </a:r>
            <a:r>
              <a:rPr lang="fr-FR" sz="1100" dirty="0" smtClean="0">
                <a:latin typeface="Arial Narrow" panose="020B0606020202030204" pitchFamily="34" charset="0"/>
              </a:rPr>
              <a:t>«intelligentes</a:t>
            </a:r>
            <a:r>
              <a:rPr lang="fr-FR" sz="1100" dirty="0">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pour s’assurer que les petits agriculteurs </a:t>
            </a:r>
            <a:r>
              <a:rPr lang="fr-FR" sz="1100" dirty="0" smtClean="0">
                <a:latin typeface="Arial Narrow" panose="020B0606020202030204" pitchFamily="34" charset="0"/>
              </a:rPr>
              <a:t>puissent </a:t>
            </a:r>
            <a:r>
              <a:rPr lang="fr-FR" sz="1100" dirty="0">
                <a:latin typeface="Arial Narrow" panose="020B0606020202030204" pitchFamily="34" charset="0"/>
              </a:rPr>
              <a:t>avoir accès aux engrais, la création de centres régionaux d’achat et de distribution d’engrais, l’élimination des barrières commerciales et la promotion de la production des engrais locaux ainsi que la mise en place d’un Mécanisme africain de financement du développement des engrais par la Banque </a:t>
            </a:r>
            <a:r>
              <a:rPr lang="fr-FR" sz="1100" dirty="0" smtClean="0">
                <a:latin typeface="Arial Narrow" panose="020B0606020202030204" pitchFamily="34" charset="0"/>
              </a:rPr>
              <a:t>Africaine </a:t>
            </a:r>
            <a:r>
              <a:rPr lang="fr-FR" sz="1100" dirty="0">
                <a:latin typeface="Arial Narrow" panose="020B0606020202030204" pitchFamily="34" charset="0"/>
              </a:rPr>
              <a:t>de </a:t>
            </a:r>
            <a:r>
              <a:rPr lang="fr-FR" sz="1100" dirty="0" smtClean="0">
                <a:latin typeface="Arial Narrow" panose="020B0606020202030204" pitchFamily="34" charset="0"/>
              </a:rPr>
              <a:t>développement</a:t>
            </a:r>
            <a:r>
              <a:rPr lang="fr-FR" sz="1100" dirty="0">
                <a:latin typeface="Arial Narrow" panose="020B0606020202030204" pitchFamily="34" charset="0"/>
              </a:rPr>
              <a:t>. Le Tableau </a:t>
            </a:r>
            <a:r>
              <a:rPr lang="fr-FR" sz="1100" dirty="0" smtClean="0">
                <a:latin typeface="Arial Narrow" panose="020B0606020202030204" pitchFamily="34" charset="0"/>
              </a:rPr>
              <a:t> </a:t>
            </a:r>
            <a:r>
              <a:rPr lang="fr-FR" sz="1100" dirty="0">
                <a:latin typeface="Arial Narrow" panose="020B0606020202030204" pitchFamily="34" charset="0"/>
              </a:rPr>
              <a:t>ci-dessous présente la série de ces résolutions ainsi que les progrès et les réalisations obtenus pour chacune d’entre elles, jusqu’à présent.</a:t>
            </a:r>
            <a:endParaRPr lang="pt-PT" sz="11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36322314"/>
              </p:ext>
            </p:extLst>
          </p:nvPr>
        </p:nvGraphicFramePr>
        <p:xfrm>
          <a:off x="306239" y="2682677"/>
          <a:ext cx="6120680" cy="581119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just"/>
                      <a:r>
                        <a:rPr lang="pt-PT" sz="1100" dirty="0" smtClean="0">
                          <a:latin typeface="Arial Narrow" panose="020B0606020202030204" pitchFamily="34" charset="0"/>
                        </a:rPr>
                        <a:t>Résolution</a:t>
                      </a:r>
                      <a:endParaRPr lang="pt-PT" sz="1100" dirty="0">
                        <a:latin typeface="Arial Narrow" panose="020B0606020202030204" pitchFamily="34" charset="0"/>
                      </a:endParaRPr>
                    </a:p>
                  </a:txBody>
                  <a:tcPr/>
                </a:tc>
                <a:tc>
                  <a:txBody>
                    <a:bodyPr/>
                    <a:lstStyle/>
                    <a:p>
                      <a:pPr algn="just"/>
                      <a:r>
                        <a:rPr lang="pt-PT" sz="1100" dirty="0" smtClean="0">
                          <a:latin typeface="Arial Narrow" panose="020B0606020202030204" pitchFamily="34" charset="0"/>
                        </a:rPr>
                        <a:t>Progression/Résultats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 Augmenter le taux d’utilisation des engrais d’une moyenne de 8 kg/ha à une moyenne d’au moins 50 kg/ha d’</a:t>
                      </a:r>
                      <a:r>
                        <a:rPr lang="fr-FR" sz="1100" dirty="0" err="1" smtClean="0">
                          <a:latin typeface="Arial Narrow" panose="020B0606020202030204" pitchFamily="34" charset="0"/>
                        </a:rPr>
                        <a:t>ini</a:t>
                      </a:r>
                      <a:r>
                        <a:rPr lang="fr-FR" sz="1100" dirty="0" smtClean="0">
                          <a:latin typeface="Arial Narrow" panose="020B0606020202030204" pitchFamily="34" charset="0"/>
                        </a:rPr>
                        <a:t> 2015.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La consommation de nutriments par ha demeure toujours assez faible avec la plupart des pays se retrouvant largement en dessous de la cible de 50kg/ha et par conséquent les progrès réalisés sont insuffisants.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2. Réduire le </a:t>
                      </a:r>
                      <a:r>
                        <a:rPr lang="fr-FR" sz="1100" dirty="0" err="1" smtClean="0">
                          <a:latin typeface="Arial Narrow" panose="020B0606020202030204" pitchFamily="34" charset="0"/>
                        </a:rPr>
                        <a:t>coût</a:t>
                      </a:r>
                      <a:r>
                        <a:rPr lang="fr-FR" sz="1100" dirty="0" smtClean="0">
                          <a:latin typeface="Arial Narrow" panose="020B0606020202030204" pitchFamily="34" charset="0"/>
                        </a:rPr>
                        <a:t> d’approvisionnement de l’engrais aux niveaux national et régional particulièrement à travers l’harmonisation des politiques et des </a:t>
                      </a:r>
                      <a:r>
                        <a:rPr lang="fr-FR" sz="1100" dirty="0" err="1" smtClean="0">
                          <a:latin typeface="Arial Narrow" panose="020B0606020202030204" pitchFamily="34" charset="0"/>
                        </a:rPr>
                        <a:t>réglementations</a:t>
                      </a:r>
                      <a:r>
                        <a:rPr lang="fr-FR" sz="1100" dirty="0" smtClean="0">
                          <a:latin typeface="Arial Narrow" panose="020B0606020202030204" pitchFamily="34" charset="0"/>
                        </a:rPr>
                        <a:t> pour assurer une circulation libre sans taxe et droits de douane à travers les régions, et le renforcement des capacités en matière de contrôle de qualité.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a:t>
                      </a:r>
                      <a:r>
                        <a:rPr lang="fr-FR" sz="1100" dirty="0" err="1" smtClean="0">
                          <a:latin typeface="Arial Narrow" panose="020B0606020202030204" pitchFamily="34" charset="0"/>
                        </a:rPr>
                        <a:t>coût</a:t>
                      </a:r>
                      <a:r>
                        <a:rPr lang="fr-FR" sz="1100" dirty="0" smtClean="0">
                          <a:latin typeface="Arial Narrow" panose="020B0606020202030204" pitchFamily="34" charset="0"/>
                        </a:rPr>
                        <a:t> des engrais n’a pas baissé à des niveaux abordables pour les petits agriculteurs. En ce qui concerne l’introduction des mesures de contrôle de qualité et l’élimination des taxes et des tarifs sur les engrais, elles évoluent dans la bonne voie, bien que l’adoption et la mise en œuvre des lois sur les engrais et le cadre </a:t>
                      </a:r>
                      <a:r>
                        <a:rPr lang="fr-FR" sz="1100" dirty="0" err="1" smtClean="0">
                          <a:latin typeface="Arial Narrow" panose="020B0606020202030204" pitchFamily="34" charset="0"/>
                        </a:rPr>
                        <a:t>réglementaire</a:t>
                      </a:r>
                      <a:r>
                        <a:rPr lang="fr-FR" sz="1100" dirty="0" smtClean="0">
                          <a:latin typeface="Arial Narrow" panose="020B0606020202030204" pitchFamily="34" charset="0"/>
                        </a:rPr>
                        <a:t> d’appui continuent de faire défaut.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3. Développer et renforcer les réseaux de distributeurs d’intrants agricoles de même que les réseaux communautaires.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une amélioration marquée dans le développement et le renforcement des réseaux de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4 Satisfaire les besoins d’engrais des agriculteurs, surtout des femmes. Renforcer la capacité des jeunes, des associations de paysans, des organisations </a:t>
                      </a:r>
                      <a:r>
                        <a:rPr lang="fr-FR" sz="1100" dirty="0" smtClean="0"/>
                        <a:t>de la société civile et du </a:t>
                      </a:r>
                      <a:r>
                        <a:rPr lang="pt-PT" sz="1100" dirty="0" smtClean="0"/>
                        <a:t>secteur privé.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a:t>
                      </a:r>
                      <a:r>
                        <a:rPr lang="fr-FR" sz="1100" dirty="0" err="1" smtClean="0">
                          <a:latin typeface="Arial Narrow" panose="020B0606020202030204" pitchFamily="34" charset="0"/>
                        </a:rPr>
                        <a:t>Women</a:t>
                      </a:r>
                      <a:r>
                        <a:rPr lang="fr-FR" sz="1100" dirty="0" smtClean="0">
                          <a:latin typeface="Arial Narrow" panose="020B0606020202030204" pitchFamily="34" charset="0"/>
                        </a:rPr>
                        <a:t> </a:t>
                      </a:r>
                      <a:r>
                        <a:rPr lang="fr-FR" sz="1100" dirty="0" err="1" smtClean="0">
                          <a:latin typeface="Arial Narrow" panose="020B0606020202030204" pitchFamily="34" charset="0"/>
                        </a:rPr>
                        <a:t>Accessing</a:t>
                      </a:r>
                      <a:r>
                        <a:rPr lang="fr-FR" sz="1100" dirty="0" smtClean="0">
                          <a:latin typeface="Arial Narrow" panose="020B0606020202030204" pitchFamily="34" charset="0"/>
                        </a:rPr>
                        <a:t> </a:t>
                      </a:r>
                      <a:r>
                        <a:rPr lang="fr-FR" sz="1100" dirty="0" err="1" smtClean="0">
                          <a:latin typeface="Arial Narrow" panose="020B0606020202030204" pitchFamily="34" charset="0"/>
                        </a:rPr>
                        <a:t>Realigned</a:t>
                      </a:r>
                      <a:r>
                        <a:rPr lang="fr-FR" sz="1100" dirty="0" smtClean="0">
                          <a:latin typeface="Arial Narrow" panose="020B0606020202030204" pitchFamily="34" charset="0"/>
                        </a:rPr>
                        <a:t> </a:t>
                      </a:r>
                      <a:r>
                        <a:rPr lang="fr-FR" sz="1100" dirty="0" err="1" smtClean="0">
                          <a:latin typeface="Arial Narrow" panose="020B0606020202030204" pitchFamily="34" charset="0"/>
                        </a:rPr>
                        <a:t>Markets</a:t>
                      </a:r>
                      <a:r>
                        <a:rPr lang="fr-FR" sz="1100" dirty="0" smtClean="0">
                          <a:latin typeface="Arial Narrow" panose="020B0606020202030204" pitchFamily="34" charset="0"/>
                        </a:rPr>
                        <a:t>» </a:t>
                      </a:r>
                      <a:r>
                        <a:rPr lang="fr-FR" sz="1100" i="1" dirty="0" smtClean="0">
                          <a:latin typeface="Arial Narrow" panose="020B0606020202030204" pitchFamily="34" charset="0"/>
                        </a:rPr>
                        <a:t>(WARM), </a:t>
                      </a:r>
                      <a:r>
                        <a:rPr lang="fr-FR" sz="1100" dirty="0" smtClean="0">
                          <a:latin typeface="Arial Narrow" panose="020B0606020202030204" pitchFamily="34" charset="0"/>
                        </a:rPr>
                        <a:t>a contribué à répondre aux besoins des femmes dans le secteur agricole. Le secteur privé prend part aux cours de formation et aux ateliers.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 Des subventions ciblées en faveur du secteur des engrais, avec une attention particulière aux agriculteurs moins favorisé.</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système de soutien ciblé des prix pour les intrants a été adopté dans différents pays avec un certain degré de réussite.</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Accélérer l’investissement dans les infrastructures, en particulier dans les transports, les incitations fiscales, le renforcement des organisations paysannes, et autres mesures pour améliorer les incitations à la commercialisation des produits.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Programme de développement des infrastructures en Afrique </a:t>
                      </a:r>
                      <a:r>
                        <a:rPr lang="fr-FR" sz="1100" i="1" dirty="0" smtClean="0">
                          <a:latin typeface="Arial Narrow" panose="020B0606020202030204" pitchFamily="34" charset="0"/>
                        </a:rPr>
                        <a:t>(PIDA) </a:t>
                      </a:r>
                      <a:r>
                        <a:rPr lang="fr-FR" sz="1100" dirty="0" smtClean="0">
                          <a:latin typeface="Arial Narrow" panose="020B0606020202030204" pitchFamily="34" charset="0"/>
                        </a:rPr>
                        <a:t>et le Africa50 </a:t>
                      </a:r>
                      <a:r>
                        <a:rPr lang="fr-FR" sz="1100" dirty="0" err="1" smtClean="0">
                          <a:latin typeface="Arial Narrow" panose="020B0606020202030204" pitchFamily="34" charset="0"/>
                        </a:rPr>
                        <a:t>Fund</a:t>
                      </a:r>
                      <a:r>
                        <a:rPr lang="fr-FR" sz="1100" dirty="0" smtClean="0">
                          <a:latin typeface="Arial Narrow" panose="020B0606020202030204" pitchFamily="34" charset="0"/>
                        </a:rPr>
                        <a:t> sont d’importantes initiatives visant à promouvoir le développement des infrastructures régionales et continentales. La </a:t>
                      </a:r>
                      <a:r>
                        <a:rPr lang="fr-FR" sz="1100" i="1" dirty="0" smtClean="0">
                          <a:latin typeface="Arial Narrow" panose="020B0606020202030204" pitchFamily="34" charset="0"/>
                        </a:rPr>
                        <a:t>COMESA</a:t>
                      </a:r>
                      <a:r>
                        <a:rPr lang="fr-FR" sz="1100" dirty="0" smtClean="0">
                          <a:latin typeface="Arial Narrow" panose="020B0606020202030204" pitchFamily="34" charset="0"/>
                        </a:rPr>
                        <a:t>, la </a:t>
                      </a:r>
                      <a:r>
                        <a:rPr lang="fr-FR" sz="1100" i="1" dirty="0" smtClean="0">
                          <a:latin typeface="Arial Narrow" panose="020B0606020202030204" pitchFamily="34" charset="0"/>
                        </a:rPr>
                        <a:t>SADC</a:t>
                      </a:r>
                      <a:r>
                        <a:rPr lang="fr-FR" sz="1100" dirty="0" smtClean="0">
                          <a:latin typeface="Arial Narrow" panose="020B0606020202030204" pitchFamily="34" charset="0"/>
                        </a:rPr>
                        <a:t> et la Communauté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de l’Afrique de l’Est disposent de plans directeurs destinés à l’amélioration des infrastructures le long des corridors commerciaux.</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314801335"/>
              </p:ext>
            </p:extLst>
          </p:nvPr>
        </p:nvGraphicFramePr>
        <p:xfrm>
          <a:off x="306239" y="23226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anose="020B0606020202030204" pitchFamily="34" charset="0"/>
                        </a:rPr>
                        <a:t>Déclaration d’Abuja sur les Engrais: Réalisations à ce jour</a:t>
                      </a:r>
                      <a:endParaRPr lang="pt-PT" sz="1200" dirty="0" smtClean="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331196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8724" y="80832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6" name="TextBox 15"/>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a:t>
            </a:r>
            <a:r>
              <a:rPr lang="pt-PT" sz="1200" i="1" dirty="0" smtClean="0">
                <a:solidFill>
                  <a:schemeClr val="accent5">
                    <a:lumMod val="75000"/>
                  </a:schemeClr>
                </a:solidFill>
                <a:latin typeface="Arial Narrow" panose="020B0606020202030204" pitchFamily="34" charset="0"/>
              </a:rPr>
              <a:t>ETAT DE MISE EN OEUVRE DE LA DÉCLARATION D’ABUJA SUR ENGRAIS</a:t>
            </a:r>
          </a:p>
          <a:p>
            <a:pPr algn="just">
              <a:lnSpc>
                <a:spcPts val="600"/>
              </a:lnSpc>
            </a:pPr>
            <a:endParaRPr lang="pt-PT" sz="12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705554512"/>
              </p:ext>
            </p:extLst>
          </p:nvPr>
        </p:nvGraphicFramePr>
        <p:xfrm>
          <a:off x="306239" y="1721919"/>
          <a:ext cx="6120680" cy="631411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100" dirty="0" smtClean="0">
                          <a:latin typeface="Arial Narrow" panose="020B0606020202030204" pitchFamily="34" charset="0"/>
                        </a:rPr>
                        <a:t>Résolution</a:t>
                      </a:r>
                      <a:endParaRPr lang="pt-PT" sz="1100" dirty="0">
                        <a:latin typeface="Arial Narrow" panose="020B0606020202030204" pitchFamily="34" charset="0"/>
                      </a:endParaRPr>
                    </a:p>
                  </a:txBody>
                  <a:tcPr anchor="ctr"/>
                </a:tc>
                <a:tc>
                  <a:txBody>
                    <a:bodyPr/>
                    <a:lstStyle/>
                    <a:p>
                      <a:pPr algn="just"/>
                      <a:r>
                        <a:rPr lang="pt-PT" sz="1100" dirty="0" smtClean="0">
                          <a:latin typeface="Arial Narrow" panose="020B0606020202030204" pitchFamily="34" charset="0"/>
                        </a:rPr>
                        <a:t>Progression / Résultats</a:t>
                      </a:r>
                      <a:endParaRPr lang="pt-PT" sz="1100" dirty="0">
                        <a:latin typeface="Arial Narrow" panose="020B0606020202030204" pitchFamily="34" charset="0"/>
                      </a:endParaRPr>
                    </a:p>
                  </a:txBody>
                  <a:tcPr anchor="ctr"/>
                </a:tc>
              </a:tr>
              <a:tr h="400990">
                <a:tc>
                  <a:txBody>
                    <a:bodyPr/>
                    <a:lstStyle/>
                    <a:p>
                      <a:pPr algn="just"/>
                      <a:r>
                        <a:rPr lang="fr-FR" sz="1100" dirty="0" smtClean="0">
                          <a:latin typeface="Arial Narrow" panose="020B0606020202030204" pitchFamily="34" charset="0"/>
                        </a:rPr>
                        <a:t>7. Mettre en place des mécanismes nationaux de financement en faveur des fournisseurs d’intrants afin d’accélérer l’accès au crédit aux niveaux local et national, avec une attention particulière aux femmes.</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Les systèmes de garantie de crédit agricole ont été mis en place avec des plans de garantie de crédits disponibles dans 77 pourcent des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qui ont fait l’objet d’étude par le </a:t>
                      </a:r>
                      <a:r>
                        <a:rPr lang="fr-FR" sz="1100" i="1" dirty="0" smtClean="0">
                          <a:latin typeface="Arial Narrow" panose="020B0606020202030204" pitchFamily="34" charset="0"/>
                        </a:rPr>
                        <a:t>NEPAD</a:t>
                      </a:r>
                      <a:r>
                        <a:rPr lang="fr-FR" sz="1100" dirty="0" smtClean="0">
                          <a:latin typeface="Arial Narrow" panose="020B0606020202030204" pitchFamily="34" charset="0"/>
                        </a:rPr>
                        <a:t> en 2012. Des mécanismes liés au transfert et à la diversification des risques ont été introduits en faveur des importateurs et des distributeurs d’intrants agricoles.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8. Mettre en place des mécanismes régionaux d’approvisionnement et de distribution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eu une augmentation du nombre d’usines de production et de mélange des engrais tandis que les anciennes ont été modernisées.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9. Promouvoir la production nationale / régionale des engrais et le commerce intra régional des engrais.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Des usines de mélange en vrac ont été installées. Le niveau d’échange commercial d’engrais entre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a considérablement augmenté.</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Améliorer l’accès des agriculteurs aux semences de qualité, aux moyens d’irrigation, aux services de vulgarisation, aux informations sur le marché, à la cartographie et aux analyses des éléments nutritifs du sol pour faciliter une utilisation efficace et efficiente des engrais minéraux et biologiques, tout en se souciant de l’environnement.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Il y a un nombre relativement élevé d’agriculteurs ayant accès aux semences de qualité, bien que ceux qui utilisent des produits pour protéger leurs cultures aient diminué. Les agriculteurs peuvent aujourd’hui avoir accès à des informations par divers moyens et les terres irriguées ont été étendues.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Mettre en place à l’horizon 2007, un mécanisme africain de développement des engrais qui devra satisfaire les conditions de financement des différentes mesures convenues par le Sommet.</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Le mécanisme africain de financement du développement des engrais géré par la Banque Africaine de Développement, (BAD), a été mis en place en mars 2007. Cependant, il n’est pas encore légalement opérationnel puisque les </a:t>
                      </a:r>
                      <a:r>
                        <a:rPr lang="fr-FR" sz="1100" dirty="0" err="1" smtClean="0">
                          <a:latin typeface="Arial Narrow" panose="020B0606020202030204" pitchFamily="34" charset="0"/>
                        </a:rPr>
                        <a:t>Etats</a:t>
                      </a:r>
                      <a:r>
                        <a:rPr lang="fr-FR" sz="1100" dirty="0" smtClean="0">
                          <a:latin typeface="Arial Narrow" panose="020B0606020202030204" pitchFamily="34" charset="0"/>
                        </a:rPr>
                        <a:t> Membres n’ont pas encore respecté leurs engagements financiers. </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Mettre en place un mécanisme de suivi et d’évaluation de la mise œuvre de la Déclaration. </a:t>
                      </a:r>
                      <a:endParaRPr lang="pt-PT" sz="1100" dirty="0">
                        <a:latin typeface="Arial Narrow" panose="020B0606020202030204" pitchFamily="34" charset="0"/>
                      </a:endParaRPr>
                    </a:p>
                  </a:txBody>
                  <a:tcPr/>
                </a:tc>
                <a:tc>
                  <a:txBody>
                    <a:bodyPr/>
                    <a:lstStyle/>
                    <a:p>
                      <a:pPr algn="just"/>
                      <a:r>
                        <a:rPr lang="fr-FR" sz="1100" dirty="0" smtClean="0">
                          <a:latin typeface="Arial Narrow" panose="020B0606020202030204" pitchFamily="34" charset="0"/>
                        </a:rPr>
                        <a:t>Un mécanisme de suivi et d’évaluation de l’application de la Déclaration a été mis en place par la Commission de l’Union Africaine (CUA) qui depuis 2007 rend compte de l’état d’avancement de l’application aux Chefs d’</a:t>
                      </a:r>
                      <a:r>
                        <a:rPr lang="fr-FR" sz="1100" dirty="0" err="1" smtClean="0">
                          <a:latin typeface="Arial Narrow" panose="020B0606020202030204" pitchFamily="34" charset="0"/>
                        </a:rPr>
                        <a:t>Etat</a:t>
                      </a:r>
                      <a:r>
                        <a:rPr lang="fr-FR" sz="1100" dirty="0" smtClean="0">
                          <a:latin typeface="Arial Narrow" panose="020B0606020202030204" pitchFamily="34" charset="0"/>
                        </a:rPr>
                        <a:t> africains.</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773193227"/>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panose="020B0606020202030204" pitchFamily="34" charset="0"/>
                        </a:rPr>
                        <a:t>Déclaration d’Abuja sur les Engrais: Réalisations à ce jour</a:t>
                      </a:r>
                      <a:endParaRPr lang="pt-PT" sz="1200" dirty="0" smtClean="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265362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fr-FR" sz="1100" dirty="0" err="1" smtClean="0">
                <a:latin typeface="Arial Narrow" panose="020B0606020202030204" pitchFamily="34" charset="0"/>
              </a:rPr>
              <a:t>Silon</a:t>
            </a:r>
            <a:r>
              <a:rPr lang="fr-FR" sz="1100" dirty="0" smtClean="0">
                <a:latin typeface="Arial Narrow" panose="020B0606020202030204" pitchFamily="34" charset="0"/>
              </a:rPr>
              <a:t> la </a:t>
            </a:r>
            <a:r>
              <a:rPr lang="fr-FR" sz="1100" i="1" dirty="0" smtClean="0">
                <a:latin typeface="Arial Narrow" panose="020B0606020202030204" pitchFamily="34" charset="0"/>
              </a:rPr>
              <a:t>FAO</a:t>
            </a:r>
            <a:r>
              <a:rPr lang="fr-FR" sz="1100" dirty="0" smtClean="0">
                <a:latin typeface="Arial Narrow" panose="020B0606020202030204" pitchFamily="34" charset="0"/>
              </a:rPr>
              <a:t>, en </a:t>
            </a:r>
            <a:r>
              <a:rPr lang="fr-FR" sz="1100" dirty="0">
                <a:latin typeface="Arial Narrow" panose="020B0606020202030204" pitchFamily="34" charset="0"/>
              </a:rPr>
              <a:t>évaluant l’état de mise en œuvre du plan d’action, plusieurs obstacles qui ont contribué au ralentissement du progrès sur les plans national et régional ont été identifiés. </a:t>
            </a:r>
            <a:r>
              <a:rPr lang="fr-FR" sz="1100" dirty="0" smtClean="0">
                <a:latin typeface="Arial Narrow" panose="020B0606020202030204" pitchFamily="34" charset="0"/>
              </a:rPr>
              <a:t>Notamment</a:t>
            </a:r>
            <a:r>
              <a:rPr lang="fr-FR" sz="1100" dirty="0">
                <a:latin typeface="Arial Narrow" panose="020B0606020202030204" pitchFamily="34" charset="0"/>
              </a:rPr>
              <a:t> :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C</a:t>
            </a:r>
            <a:r>
              <a:rPr lang="fr-FR" sz="1100" dirty="0" smtClean="0">
                <a:latin typeface="Arial Narrow" panose="020B0606020202030204" pitchFamily="34" charset="0"/>
              </a:rPr>
              <a:t>ontraintes </a:t>
            </a:r>
            <a:r>
              <a:rPr lang="fr-FR" sz="1100" dirty="0">
                <a:latin typeface="Arial Narrow" panose="020B0606020202030204" pitchFamily="34" charset="0"/>
              </a:rPr>
              <a:t>financières qui entravent le fonctionnement du mécanisme africain de financement du développement des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u </a:t>
            </a:r>
            <a:r>
              <a:rPr lang="fr-FR" sz="1100" dirty="0">
                <a:latin typeface="Arial Narrow" panose="020B0606020202030204" pitchFamily="34" charset="0"/>
              </a:rPr>
              <a:t>nombre insuffisant des distributeurs d’intrants agricoles,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l’inefficacité des lois sur les engrais,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es </a:t>
            </a:r>
            <a:r>
              <a:rPr lang="fr-FR" sz="1100" dirty="0">
                <a:latin typeface="Arial Narrow" panose="020B0606020202030204" pitchFamily="34" charset="0"/>
              </a:rPr>
              <a:t>infrastructures commerciales non développées,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l’imposition des taxes et des tarifs,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l’accès limité aux finances et aux subventions,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l’insuffisance dans les domaines de la recherche et du développement agricole,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e </a:t>
            </a:r>
            <a:r>
              <a:rPr lang="fr-FR" sz="1100" dirty="0">
                <a:latin typeface="Arial Narrow" panose="020B0606020202030204" pitchFamily="34" charset="0"/>
              </a:rPr>
              <a:t>services de vulgarisation inadéquats,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pt-PT" sz="1100" dirty="0" smtClean="0">
                <a:latin typeface="Arial Narrow" panose="020B0606020202030204" pitchFamily="34" charset="0"/>
                <a:sym typeface="+mn-ea"/>
              </a:rPr>
              <a:t>D</a:t>
            </a:r>
            <a:r>
              <a:rPr lang="fr-FR" sz="1100" dirty="0" smtClean="0">
                <a:latin typeface="Arial Narrow" panose="020B0606020202030204" pitchFamily="34" charset="0"/>
              </a:rPr>
              <a:t>’investissements </a:t>
            </a:r>
            <a:r>
              <a:rPr lang="fr-FR" sz="1100" dirty="0">
                <a:latin typeface="Arial Narrow" panose="020B0606020202030204" pitchFamily="34" charset="0"/>
              </a:rPr>
              <a:t>généralement faibles dans les pratiques de gestion durable des sols. </a:t>
            </a:r>
            <a:endParaRPr lang="fr-FR" sz="1100" dirty="0" smtClean="0">
              <a:latin typeface="Arial Narrow" panose="020B0606020202030204" pitchFamily="34" charset="0"/>
            </a:endParaRPr>
          </a:p>
          <a:p>
            <a:pPr algn="just">
              <a:lnSpc>
                <a:spcPts val="1200"/>
              </a:lnSpc>
              <a:defRPr lang="en-US"/>
            </a:pPr>
            <a:endParaRPr lang="fr-FR" sz="1100" dirty="0">
              <a:latin typeface="Arial Narrow" panose="020B0606020202030204" pitchFamily="34" charset="0"/>
            </a:endParaRPr>
          </a:p>
          <a:p>
            <a:pPr algn="just">
              <a:lnSpc>
                <a:spcPts val="1200"/>
              </a:lnSpc>
              <a:defRPr lang="en-US"/>
            </a:pPr>
            <a:r>
              <a:rPr lang="fr-FR" sz="1100" dirty="0" err="1" smtClean="0">
                <a:latin typeface="Arial Narrow" panose="020B0606020202030204" pitchFamily="34" charset="0"/>
              </a:rPr>
              <a:t>Silon</a:t>
            </a:r>
            <a:r>
              <a:rPr lang="fr-FR" sz="1100" dirty="0" smtClean="0">
                <a:latin typeface="Arial Narrow" panose="020B0606020202030204" pitchFamily="34" charset="0"/>
              </a:rPr>
              <a:t> la FAO, ces </a:t>
            </a:r>
            <a:r>
              <a:rPr lang="fr-FR" sz="1100" dirty="0">
                <a:latin typeface="Arial Narrow" panose="020B0606020202030204" pitchFamily="34" charset="0"/>
              </a:rPr>
              <a:t>obstacles doivent manifestement être surmontés à travers</a:t>
            </a:r>
            <a:r>
              <a:rPr lang="fr-FR" sz="1100" dirty="0" smtClean="0">
                <a:latin typeface="Arial Narrow" panose="020B0606020202030204" pitchFamily="34" charset="0"/>
              </a:rPr>
              <a:t>:</a:t>
            </a:r>
          </a:p>
          <a:p>
            <a:pPr marL="182563" algn="just">
              <a:lnSpc>
                <a:spcPts val="1200"/>
              </a:lnSpc>
              <a:defRPr lang="en-US"/>
            </a:pPr>
            <a:r>
              <a:rPr lang="pt-PT" sz="1100" b="1" dirty="0" smtClean="0">
                <a:solidFill>
                  <a:schemeClr val="accent1"/>
                </a:solidFill>
                <a:latin typeface="Arial Narrow" panose="020B0606020202030204" pitchFamily="34" charset="0"/>
                <a:cs typeface="Arial Narrow" panose="020B0606020202030204" pitchFamily="34" charset="0"/>
                <a:sym typeface="+mn-ea"/>
              </a:rPr>
              <a:t>»</a:t>
            </a:r>
            <a:r>
              <a:rPr lang="pt-PT" sz="1100" b="1" dirty="0" smtClean="0">
                <a:solidFill>
                  <a:schemeClr val="bg1"/>
                </a:solidFill>
                <a:latin typeface="Arial Narrow" panose="020B0606020202030204" pitchFamily="34" charset="0"/>
                <a:sym typeface="+mn-ea"/>
              </a:rPr>
              <a:t> </a:t>
            </a:r>
            <a:r>
              <a:rPr lang="fr-FR" sz="1100" dirty="0" smtClean="0">
                <a:latin typeface="Arial Narrow" panose="020B0606020202030204" pitchFamily="34" charset="0"/>
              </a:rPr>
              <a:t>La </a:t>
            </a:r>
            <a:r>
              <a:rPr lang="fr-FR" sz="1100" dirty="0">
                <a:latin typeface="Arial Narrow" panose="020B0606020202030204" pitchFamily="34" charset="0"/>
              </a:rPr>
              <a:t>stimulation de la demande et de l’offre en vue d’une restauration soutenue des éléments nutritifs des sols dans le cadre d’une bonne approche de gestion durable des sols; </a:t>
            </a:r>
            <a:endParaRPr lang="fr-FR" sz="1100" dirty="0" smtClean="0">
              <a:latin typeface="Arial Narrow" panose="020B0606020202030204" pitchFamily="34" charset="0"/>
            </a:endParaRPr>
          </a:p>
          <a:p>
            <a:pPr marL="182563" algn="just">
              <a:lnSpc>
                <a:spcPts val="1200"/>
              </a:lnSpc>
              <a:defRPr lang="en-US"/>
            </a:pPr>
            <a:endParaRPr lang="fr-FR" sz="1100" dirty="0" smtClean="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rPr>
              <a:t>Le renforcement des capacités afin d’améliorer les compétences des agriculteurs en matière de gestion des cultures et la réorientation des messages de vulgarisation agricole pour qu’ils correspondent aux besoins des agriculteurs, compte tenu des divers systèmes agro écologiques et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a:t>
            </a:r>
            <a:r>
              <a:rPr lang="fr-FR" sz="1100" dirty="0" smtClean="0">
                <a:latin typeface="Arial Narrow" panose="020B0606020202030204" pitchFamily="34" charset="0"/>
              </a:rPr>
              <a:t>communautés; </a:t>
            </a: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’amélioration </a:t>
            </a:r>
            <a:r>
              <a:rPr lang="fr-FR" sz="1100" dirty="0">
                <a:latin typeface="Arial Narrow" panose="020B0606020202030204" pitchFamily="34" charset="0"/>
              </a:rPr>
              <a:t>des liens entre produits et commercialisation;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combinaison des intrants organiques et inorganiques;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formulation de recommandations pour une utilisation efficace qui correspondent aux types de sol et à leur teneur actuelle en éléments nutritifs ainsi qu’aux exigences des cultures envisagées et qui tiennent compte des connaissances et des pratiques locales;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’investissement </a:t>
            </a:r>
            <a:r>
              <a:rPr lang="fr-FR" sz="1100" dirty="0">
                <a:latin typeface="Arial Narrow" panose="020B0606020202030204" pitchFamily="34" charset="0"/>
              </a:rPr>
              <a:t>dans la recherche agricole afin que les engrais et les méthodes d’application des engrais puissent au mieux correspondre aux caractéristiques des sols, à la physiologie des plantes, aux conditions environnementales et aux contextes sociaux et que les améliorations apportées aux engrais et à leur application soient effectuées sur la base de toutes ces informations; </a:t>
            </a:r>
            <a:endParaRPr lang="fr-FR" sz="1100" dirty="0" smtClean="0">
              <a:latin typeface="Arial Narrow" panose="020B0606020202030204" pitchFamily="34" charset="0"/>
            </a:endParaRPr>
          </a:p>
          <a:p>
            <a:pPr marL="182563" algn="just">
              <a:lnSpc>
                <a:spcPts val="1200"/>
              </a:lnSpc>
              <a:defRPr lang="en-US"/>
            </a:pPr>
            <a:endParaRPr lang="fr-FR" sz="1100" dirty="0">
              <a:latin typeface="Arial Narrow" panose="020B0606020202030204" pitchFamily="34" charset="0"/>
            </a:endParaRPr>
          </a:p>
          <a:p>
            <a:pPr marL="182563" algn="just">
              <a:lnSpc>
                <a:spcPts val="1200"/>
              </a:lnSpc>
              <a:defRPr lang="en-US"/>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t>
            </a:r>
            <a:r>
              <a:rPr lang="fr-FR" sz="1100" dirty="0" smtClean="0">
                <a:latin typeface="Arial Narrow" panose="020B0606020202030204" pitchFamily="34" charset="0"/>
              </a:rPr>
              <a:t>a </a:t>
            </a:r>
            <a:r>
              <a:rPr lang="fr-FR" sz="1100" dirty="0">
                <a:latin typeface="Arial Narrow" panose="020B0606020202030204" pitchFamily="34" charset="0"/>
              </a:rPr>
              <a:t>collecte de données récentes, de données et informations fiables sur les niveaux de dégradation des sols et des besoins en engrais.</a:t>
            </a: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8" name="TextBox 17"/>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6. </a:t>
            </a:r>
            <a:r>
              <a:rPr lang="pt-PT" sz="1200" i="1" dirty="0" smtClean="0">
                <a:solidFill>
                  <a:schemeClr val="accent5">
                    <a:lumMod val="75000"/>
                  </a:schemeClr>
                </a:solidFill>
                <a:latin typeface="Arial Narrow" panose="020B0606020202030204" pitchFamily="34" charset="0"/>
              </a:rPr>
              <a:t>ETAT DE MISE EN OEUVRE DE LA DÉCLARATION D’ABUJA SUR L’ENGRAIS</a:t>
            </a:r>
          </a:p>
          <a:p>
            <a:pPr algn="just">
              <a:lnSpc>
                <a:spcPts val="600"/>
              </a:lnSpc>
            </a:pPr>
            <a:endParaRPr lang="pt-PT" sz="1200" dirty="0" smtClean="0">
              <a:latin typeface="Arial Narrow" panose="020B0606020202030204" pitchFamily="34" charset="0"/>
            </a:endParaRPr>
          </a:p>
        </p:txBody>
      </p:sp>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48396" y="1236563"/>
            <a:ext cx="5508177" cy="7350770"/>
          </a:xfrm>
          <a:prstGeom prst="rect">
            <a:avLst/>
          </a:prstGeom>
          <a:noFill/>
          <a:ln>
            <a:noFill/>
          </a:ln>
          <a:effectLst/>
        </p:spPr>
        <p:txBody>
          <a:bodyPr vert="horz" wrap="square" lIns="91440" tIns="45720" rIns="91440" bIns="45720" numCol="1" spcCol="215900" anchor="t"/>
          <a:lstStyle/>
          <a:p>
            <a:pPr algn="just">
              <a:lnSpc>
                <a:spcPts val="1100"/>
              </a:lnSpc>
            </a:pPr>
            <a:r>
              <a:rPr lang="fr-FR" sz="1100" dirty="0" smtClean="0">
                <a:latin typeface="Arial Narrow" panose="020B0606020202030204" pitchFamily="34" charset="0"/>
              </a:rPr>
              <a:t>Les </a:t>
            </a:r>
            <a:r>
              <a:rPr lang="fr-FR" sz="1100" dirty="0">
                <a:latin typeface="Arial Narrow" panose="020B0606020202030204" pitchFamily="34" charset="0"/>
              </a:rPr>
              <a:t>principaux objectifs de la Conférence internationale sont :</a:t>
            </a:r>
            <a:endParaRPr lang="pt-PT" sz="1100" dirty="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a:latin typeface="Arial Narrow" panose="020B0606020202030204" pitchFamily="34" charset="0"/>
              </a:rPr>
              <a:t> Présenter l'état de l'art de la recherche et de l'application de la poudre de basalte en 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scientifique, technique et technologique, permettant la restauration soutenue des éléments nutritifs des sols agricoles et rendre possible la gestion durable des sols;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pour la fertilisation des sols agricoles à en </a:t>
            </a:r>
            <a:r>
              <a:rPr lang="fr-FR" sz="1100" dirty="0" err="1">
                <a:latin typeface="Arial Narrow" panose="020B0606020202030204" pitchFamily="34" charset="0"/>
              </a:rPr>
              <a:t>coût</a:t>
            </a:r>
            <a:r>
              <a:rPr lang="fr-FR" sz="1100" dirty="0">
                <a:latin typeface="Arial Narrow" panose="020B0606020202030204" pitchFamily="34" charset="0"/>
              </a:rPr>
              <a:t> accessible pour l’ensemble des petits et moyens agriculteurs;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Présenter des solutions de la fertilisation des sols agricoles qui protègent l’environnement et la santé des agriculteurs;</a:t>
            </a:r>
            <a:endParaRPr lang="pt-PT" sz="1100" dirty="0">
              <a:latin typeface="Arial Narrow" panose="020B0606020202030204" pitchFamily="34" charset="0"/>
            </a:endParaRPr>
          </a:p>
          <a:p>
            <a:pPr algn="just">
              <a:lnSpc>
                <a:spcPts val="1100"/>
              </a:lnSpc>
            </a:pPr>
            <a:endParaRPr lang="pt-PT" sz="1100" b="1"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expériences pratiques et des résultats d’utilisation des poudres de roches dans la fertilisation des sols agricoles;</a:t>
            </a:r>
            <a:endParaRPr lang="pt-PT" sz="1100" dirty="0">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pt-PT" sz="1100" b="1" dirty="0" smtClean="0">
                <a:latin typeface="Arial Narrow" panose="020B0606020202030204" pitchFamily="34" charset="0"/>
              </a:rPr>
              <a:t> </a:t>
            </a:r>
            <a:r>
              <a:rPr lang="fr-FR" sz="1100" dirty="0">
                <a:latin typeface="Arial Narrow" panose="020B0606020202030204" pitchFamily="34" charset="0"/>
              </a:rPr>
              <a:t>Présenter des solutions permettant le renforcement des capacités des agriculteurs afin d’améliorer la gestion des sols et des cultures ainsi que des conditions </a:t>
            </a:r>
            <a:r>
              <a:rPr lang="fr-FR" sz="1100" dirty="0" err="1">
                <a:latin typeface="Arial Narrow" panose="020B0606020202030204" pitchFamily="34" charset="0"/>
              </a:rPr>
              <a:t>socio-économiques</a:t>
            </a:r>
            <a:r>
              <a:rPr lang="fr-FR" sz="1100" dirty="0">
                <a:latin typeface="Arial Narrow" panose="020B0606020202030204" pitchFamily="34" charset="0"/>
              </a:rPr>
              <a:t> des communautés; </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Diffuser les dernières découvertes sur les progrès </a:t>
            </a:r>
            <a:r>
              <a:rPr lang="pt-PT" sz="1100" dirty="0">
                <a:latin typeface="Arial Narrow" panose="020B0606020202030204" pitchFamily="34" charset="0"/>
              </a:rPr>
              <a:t>scientifiques et </a:t>
            </a:r>
            <a:r>
              <a:rPr lang="fr-FR" sz="1100" dirty="0">
                <a:latin typeface="Arial Narrow" panose="020B0606020202030204" pitchFamily="34" charset="0"/>
              </a:rPr>
              <a:t>technologiques de l'application de la poudre de basalte dans l'agriculture ainsi que les perspectives d'avenir;</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Consolider les résultats des recherches menées par des scientifiques africains et internationaux sur l'application de la poudre de basalte en agriculture comme source alternative d'éléments nutritifs pour les sols d'Afrique tropicale, en plus de favoriser et d'encourager les partenariats avec leurs homologues externes;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Introduire l'application de la poudre de basalte en agriculture en tant que technologie viable et appropriée pour l'orientation des politiques publiques visant à diversifier les types d'intrants utilisés en agriculture pour la fertilisation des sols en Afrique;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Analyser et conclure les mécanismes et procédures à adopter dans la législation et la </a:t>
            </a:r>
            <a:r>
              <a:rPr lang="fr-FR" sz="1100" dirty="0" err="1">
                <a:latin typeface="Arial Narrow" panose="020B0606020202030204" pitchFamily="34" charset="0"/>
              </a:rPr>
              <a:t>réglementation</a:t>
            </a:r>
            <a:r>
              <a:rPr lang="fr-FR" sz="1100" dirty="0">
                <a:latin typeface="Arial Narrow" panose="020B0606020202030204" pitchFamily="34" charset="0"/>
              </a:rPr>
              <a:t> des pratiques de commercialisation de la poudre de basalte en tant </a:t>
            </a:r>
            <a:r>
              <a:rPr lang="fr-FR" sz="1100" dirty="0" err="1">
                <a:latin typeface="Arial Narrow" panose="020B0606020202030204" pitchFamily="34" charset="0"/>
              </a:rPr>
              <a:t>qu</a:t>
            </a:r>
            <a:r>
              <a:rPr lang="pt-PT" sz="1100" dirty="0">
                <a:latin typeface="Arial Narrow" panose="020B0606020202030204" pitchFamily="34" charset="0"/>
              </a:rPr>
              <a:t>'</a:t>
            </a:r>
            <a:r>
              <a:rPr lang="fr-FR" sz="1100" dirty="0">
                <a:latin typeface="Arial Narrow" panose="020B0606020202030204" pitchFamily="34" charset="0"/>
              </a:rPr>
              <a:t>engrais et nutriments pour les plantes;</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a:t>
            </a:r>
            <a:r>
              <a:rPr lang="fr-FR" sz="1100" dirty="0" smtClean="0">
                <a:latin typeface="Arial Narrow" panose="020B0606020202030204" pitchFamily="34" charset="0"/>
              </a:rPr>
              <a:t> </a:t>
            </a:r>
            <a:r>
              <a:rPr lang="fr-FR" sz="1100" dirty="0">
                <a:latin typeface="Arial Narrow" panose="020B0606020202030204" pitchFamily="34" charset="0"/>
              </a:rPr>
              <a:t>Définir et adopter des stratégies pour promouvoir la technologie d'application de poudre de basalte en agriculture afin qu'elle soit considérée comme un support approprié pour la durabilité environnementale et la production agricole, pour répondre aux besoins du marché intérieur et régional, en particulier pour répondre aux besoins de l'agriculture familiale dans l'espace de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Positionner le potentiel de l'application de la poudre de basalte en agriculture en tant que mécanisme approprié pour rajeunir les sols semi-dégradés dans la </a:t>
            </a:r>
            <a:r>
              <a:rPr lang="fr-FR" sz="1100" i="1" dirty="0">
                <a:latin typeface="Arial Narrow" panose="020B0606020202030204" pitchFamily="34" charset="0"/>
              </a:rPr>
              <a:t>CEDEAO</a:t>
            </a:r>
            <a:r>
              <a:rPr lang="fr-FR" sz="1100" dirty="0">
                <a:latin typeface="Arial Narrow" panose="020B0606020202030204" pitchFamily="34" charset="0"/>
              </a:rPr>
              <a:t> et en Afrique en général;</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la création d'un réseau de chercheurs impliquant les universités, les centres de recherche et de développement, des associations d'entreprises et des entreprises, soit dans des projets et programmes de recherche, soit dans la commercialisation de poudre de basalte pour l'agriculture;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Promouvoir et consolider la coopération et les partenariats université-industrie;</a:t>
            </a:r>
            <a:endParaRPr lang="pt-PT" sz="1100" dirty="0">
              <a:latin typeface="Arial Narrow" panose="020B0606020202030204" pitchFamily="34" charset="0"/>
            </a:endParaRPr>
          </a:p>
          <a:p>
            <a:pPr algn="just">
              <a:lnSpc>
                <a:spcPts val="1100"/>
              </a:lnSpc>
            </a:pPr>
            <a:endParaRPr lang="fr-FR" sz="1100" dirty="0" smtClean="0">
              <a:latin typeface="Arial Narrow" panose="020B0606020202030204" pitchFamily="34" charset="0"/>
            </a:endParaRPr>
          </a:p>
          <a:p>
            <a:pPr algn="just">
              <a:lnSpc>
                <a:spcPts val="1100"/>
              </a:lnSpc>
            </a:pPr>
            <a:r>
              <a:rPr lang="fr-FR" sz="1100" dirty="0" smtClean="0">
                <a:solidFill>
                  <a:schemeClr val="tx2">
                    <a:lumMod val="60000"/>
                    <a:lumOff val="40000"/>
                  </a:schemeClr>
                </a:solidFill>
                <a:latin typeface="Arial Narrow" panose="020B0606020202030204" pitchFamily="34" charset="0"/>
              </a:rPr>
              <a:t>» </a:t>
            </a:r>
            <a:r>
              <a:rPr lang="fr-FR" sz="1100" dirty="0">
                <a:latin typeface="Arial Narrow" panose="020B0606020202030204" pitchFamily="34" charset="0"/>
              </a:rPr>
              <a:t>Préparer une publication dans laquelle seront insérés les travaux et les communications les plus pertinents présentés à l'</a:t>
            </a:r>
            <a:r>
              <a:rPr lang="fr-FR" sz="1100" dirty="0" err="1">
                <a:latin typeface="Arial Narrow" panose="020B0606020202030204" pitchFamily="34" charset="0"/>
              </a:rPr>
              <a:t>événement</a:t>
            </a:r>
            <a:r>
              <a:rPr lang="fr-FR" sz="1100" dirty="0">
                <a:latin typeface="Arial Narrow" panose="020B0606020202030204" pitchFamily="34" charset="0"/>
              </a:rPr>
              <a:t> et qui serviront de guide pour les travaux futurs</a:t>
            </a:r>
            <a:r>
              <a:rPr lang="pt-PT" sz="1100" dirty="0">
                <a:latin typeface="Arial Narrow" panose="020B0606020202030204" pitchFamily="34" charset="0"/>
              </a:rPr>
              <a:t>.</a:t>
            </a:r>
          </a:p>
          <a:p>
            <a:pPr algn="just">
              <a:lnSpc>
                <a:spcPts val="1200"/>
              </a:lnSpc>
              <a:defRPr lang="en-US"/>
            </a:pP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7. </a:t>
            </a:r>
            <a:r>
              <a:rPr lang="pt-PT" sz="1200" b="1" i="1" dirty="0">
                <a:solidFill>
                  <a:schemeClr val="accent5">
                    <a:lumMod val="75000"/>
                  </a:schemeClr>
                </a:solidFill>
                <a:latin typeface="Calisto MT" panose="02040603050505030304" pitchFamily="18" charset="0"/>
                <a:cs typeface="Times New Roman" panose="02020603050405020304" pitchFamily="1" charset="0"/>
                <a:sym typeface="+mn-ea"/>
              </a:rPr>
              <a:t>PRINCIPAUX OBJECTIFS DE </a:t>
            </a:r>
            <a:r>
              <a:rPr lang="pt-PT" sz="1200" b="1" i="1" dirty="0" smtClean="0">
                <a:solidFill>
                  <a:schemeClr val="accent5">
                    <a:lumMod val="75000"/>
                  </a:schemeClr>
                </a:solidFill>
                <a:latin typeface="Calisto MT" panose="02040603050505030304" pitchFamily="18" charset="0"/>
                <a:cs typeface="Times New Roman" panose="02020603050405020304" pitchFamily="1" charset="0"/>
                <a:sym typeface="+mn-ea"/>
              </a:rPr>
              <a:t>L’ÉVÉNEMENT</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TextBox 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15" name="TextBox 1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82380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14" name="TextBox 13"/>
          <p:cNvSpPr txBox="1"/>
          <p:nvPr/>
        </p:nvSpPr>
        <p:spPr>
          <a:xfrm>
            <a:off x="306239" y="719793"/>
            <a:ext cx="6120680" cy="553678"/>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chemeClr val="accent5">
                    <a:lumMod val="75000"/>
                  </a:schemeClr>
                </a:solidFill>
                <a:latin typeface="Arial Narrow" panose="020B0606020202030204" pitchFamily="34" charset="0"/>
              </a:rPr>
              <a:t>8. </a:t>
            </a:r>
            <a:r>
              <a:rPr lang="en-US" sz="1200" i="1" dirty="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FONCTIONNEMENT DU </a:t>
            </a:r>
            <a:r>
              <a:rPr lang="en-US" sz="1200" i="1" dirty="0" smtClean="0">
                <a:solidFill>
                  <a:schemeClr val="accent5">
                    <a:lumMod val="75000"/>
                  </a:schemeClr>
                </a:solidFill>
                <a:latin typeface="Arial Narrow" panose="020B0606020202030204" pitchFamily="2" charset="0"/>
                <a:ea typeface="Century Gothic" panose="020B0502020202020204" pitchFamily="2" charset="0"/>
                <a:cs typeface="Century Gothic" panose="020B0502020202020204" pitchFamily="2" charset="0"/>
              </a:rPr>
              <a:t>PROGRAMME</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sp>
        <p:nvSpPr>
          <p:cNvPr id="10" name="Right Triangle 9"/>
          <p:cNvSpPr/>
          <p:nvPr/>
        </p:nvSpPr>
        <p:spPr>
          <a:xfrm flipH="1">
            <a:off x="-7620" y="4554885"/>
            <a:ext cx="6840331"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250" y="6848609"/>
            <a:ext cx="1822553" cy="198103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5667" y="7363197"/>
            <a:ext cx="1242111" cy="135221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8929" y="7707997"/>
            <a:ext cx="1023694" cy="1117532"/>
          </a:xfrm>
          <a:prstGeom prst="rect">
            <a:avLst/>
          </a:prstGeom>
        </p:spPr>
      </p:pic>
      <p:pic>
        <p:nvPicPr>
          <p:cNvPr id="17" name="Picture 5" descr="C:\Users\Teresa\Documents\Downloads\bcim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6264" y="8299301"/>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323925" y="1240144"/>
            <a:ext cx="5508177" cy="7347189"/>
          </a:xfrm>
          <a:prstGeom prst="rect">
            <a:avLst/>
          </a:prstGeom>
          <a:noFill/>
          <a:ln>
            <a:noFill/>
          </a:ln>
          <a:effectLst/>
        </p:spPr>
        <p:txBody>
          <a:bodyPr vert="horz" wrap="square" lIns="91440" tIns="45720" rIns="91440" bIns="45720" numCol="1" spcCol="215900" anchor="t"/>
          <a:lstStyle/>
          <a:p>
            <a:pPr algn="just">
              <a:lnSpc>
                <a:spcPts val="1200"/>
              </a:lnSpc>
            </a:pPr>
            <a:r>
              <a:rPr lang="fr-FR" sz="1100" dirty="0" smtClean="0">
                <a:latin typeface="Arial Narrow" panose="020B0606020202030204" pitchFamily="34" charset="0"/>
              </a:rPr>
              <a:t>La </a:t>
            </a:r>
            <a:r>
              <a:rPr lang="fr-FR" sz="1100" dirty="0">
                <a:latin typeface="Arial Narrow" panose="020B0606020202030204" pitchFamily="34" charset="0"/>
              </a:rPr>
              <a:t>Conférence internationale sur «</a:t>
            </a:r>
            <a:r>
              <a:rPr lang="fr-FR" sz="1100" i="1" dirty="0">
                <a:latin typeface="Arial Narrow" panose="020B0606020202030204" pitchFamily="34" charset="0"/>
              </a:rPr>
              <a:t> L’APPLICATION DE LA POUDRE DE BASALTE DANS L'AGRICULTURE </a:t>
            </a:r>
            <a:r>
              <a:rPr lang="fr-FR" sz="1100" dirty="0">
                <a:latin typeface="Arial Narrow" panose="020B0606020202030204" pitchFamily="34" charset="0"/>
              </a:rPr>
              <a:t>- Ses avantages en tant qu'engrais » est organisée en </a:t>
            </a:r>
            <a:r>
              <a:rPr lang="pt-PT" sz="1100" dirty="0">
                <a:latin typeface="Arial Narrow" panose="020B0606020202030204" pitchFamily="34" charset="0"/>
              </a:rPr>
              <a:t>7 </a:t>
            </a:r>
            <a:r>
              <a:rPr lang="fr-FR" sz="1100" dirty="0">
                <a:latin typeface="Arial Narrow" panose="020B0606020202030204" pitchFamily="34" charset="0"/>
              </a:rPr>
              <a:t>(</a:t>
            </a:r>
            <a:r>
              <a:rPr lang="pt-PT" sz="1100" dirty="0">
                <a:latin typeface="Arial Narrow" panose="020B0606020202030204" pitchFamily="34" charset="0"/>
              </a:rPr>
              <a:t>sept</a:t>
            </a:r>
            <a:r>
              <a:rPr lang="fr-FR" sz="1100" dirty="0">
                <a:latin typeface="Arial Narrow" panose="020B0606020202030204" pitchFamily="34" charset="0"/>
              </a:rPr>
              <a:t>) conférences thématiques; en </a:t>
            </a:r>
            <a:r>
              <a:rPr lang="pt-PT" sz="1100" dirty="0">
                <a:latin typeface="Arial Narrow" panose="020B0606020202030204" pitchFamily="34" charset="0"/>
              </a:rPr>
              <a:t>1</a:t>
            </a:r>
            <a:r>
              <a:rPr lang="fr-FR" sz="1100" dirty="0">
                <a:latin typeface="Arial Narrow" panose="020B0606020202030204" pitchFamily="34" charset="0"/>
              </a:rPr>
              <a:t> (</a:t>
            </a:r>
            <a:r>
              <a:rPr lang="pt-PT" sz="1100" dirty="0">
                <a:latin typeface="Arial Narrow" panose="020B0606020202030204" pitchFamily="34" charset="0"/>
              </a:rPr>
              <a:t>un</a:t>
            </a:r>
            <a:r>
              <a:rPr lang="fr-FR" sz="1100" dirty="0">
                <a:latin typeface="Arial Narrow" panose="020B0606020202030204" pitchFamily="34" charset="0"/>
              </a:rPr>
              <a:t>) panel thématique et une Table Ronde, d'une durée de </a:t>
            </a:r>
            <a:r>
              <a:rPr lang="pt-PT" sz="1100" dirty="0">
                <a:latin typeface="Arial Narrow" panose="020B0606020202030204" pitchFamily="34" charset="0"/>
              </a:rPr>
              <a:t>trois</a:t>
            </a:r>
            <a:r>
              <a:rPr lang="fr-FR" sz="1100" dirty="0">
                <a:latin typeface="Arial Narrow" panose="020B0606020202030204" pitchFamily="34" charset="0"/>
              </a:rPr>
              <a:t> jours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modérateur de chaque conférence / panel thématique dispose des 10 premières minutes pour présenter le thème. Après l’intervention des conférenciers invités et des conférenciers pour chacun des panneaux et conférences thématiques, il y aura une période de débats au cours de laquelle les participants auront généralement la possibilité de s’exprimer activement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Chaque conférencier, qui sera un expert de référence sur chaque thème, disposera d’une heure et 45 minutes pour présenter son thème, y compris la période de </a:t>
            </a:r>
            <a:r>
              <a:rPr lang="fr-FR" sz="1100" dirty="0" smtClean="0">
                <a:latin typeface="Arial Narrow" panose="020B0606020202030204" pitchFamily="34" charset="0"/>
              </a:rPr>
              <a:t>débats.</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L'inscription, la soumission d'articles, ainsi que des informations complètes sont disponibles sur la plateforme web https://www.basaltconference.com/e/eventsdocs/. Des informations complémentaires peuvent être obtenues à l'adresse e-mail events@basaltconference.com ou à d'autres coordonnées figurant sur ces sites, à savoir le secrétariat technique de l’évènement et les Point Focaux</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Fait également partie de l’</a:t>
            </a:r>
            <a:r>
              <a:rPr lang="fr-FR" sz="1100" dirty="0" err="1">
                <a:latin typeface="Arial Narrow" panose="020B0606020202030204" pitchFamily="34" charset="0"/>
              </a:rPr>
              <a:t>événement</a:t>
            </a:r>
            <a:r>
              <a:rPr lang="fr-FR" sz="1100" dirty="0">
                <a:latin typeface="Arial Narrow" panose="020B0606020202030204" pitchFamily="34" charset="0"/>
              </a:rPr>
              <a:t>, un programme social où les participants en général et les invités en particulier peuvent profiter d’un agréable séjour au Cap-Vert avant, pendant et après les cinq jours de l’</a:t>
            </a:r>
            <a:r>
              <a:rPr lang="fr-FR" sz="1100" dirty="0" err="1">
                <a:latin typeface="Arial Narrow" panose="020B0606020202030204" pitchFamily="34" charset="0"/>
              </a:rPr>
              <a:t>événement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Divers forfaits et programmes de visites guidées aux principaux points d'attraction touristique, que ce soit à Praia (la capitale du Cap-Vert) et dans d'autres </a:t>
            </a:r>
            <a:r>
              <a:rPr lang="fr-FR" sz="1100" dirty="0" err="1">
                <a:latin typeface="Arial Narrow" panose="020B0606020202030204" pitchFamily="34" charset="0"/>
              </a:rPr>
              <a:t>îles</a:t>
            </a:r>
            <a:r>
              <a:rPr lang="fr-FR" sz="1100" dirty="0">
                <a:latin typeface="Arial Narrow" panose="020B0606020202030204" pitchFamily="34" charset="0"/>
              </a:rPr>
              <a:t> sont également disponibles. Des visites guidées seront également organisées sur certains sites </a:t>
            </a:r>
            <a:r>
              <a:rPr lang="fr-FR" sz="1100" dirty="0" smtClean="0">
                <a:latin typeface="Arial Narrow" panose="020B0606020202030204" pitchFamily="34" charset="0"/>
              </a:rPr>
              <a:t>d'exploitation du </a:t>
            </a:r>
            <a:r>
              <a:rPr lang="fr-FR" sz="1100" dirty="0">
                <a:latin typeface="Arial Narrow" panose="020B0606020202030204" pitchFamily="34" charset="0"/>
              </a:rPr>
              <a:t>basalte au Cap-Vert. </a:t>
            </a:r>
            <a:endParaRPr lang="fr-FR"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soir, deux périodes de programmes sociaux sont réservées. Le troisième jour de l'</a:t>
            </a:r>
            <a:r>
              <a:rPr lang="fr-FR" sz="1100" dirty="0" err="1">
                <a:latin typeface="Arial Narrow" panose="020B0606020202030204" pitchFamily="34" charset="0"/>
              </a:rPr>
              <a:t>événement</a:t>
            </a:r>
            <a:r>
              <a:rPr lang="fr-FR" sz="1100" dirty="0">
                <a:latin typeface="Arial Narrow" panose="020B0606020202030204" pitchFamily="34" charset="0"/>
              </a:rPr>
              <a:t>, le 16 mars, un </a:t>
            </a:r>
            <a:r>
              <a:rPr lang="fr-FR" sz="1100" dirty="0" err="1">
                <a:latin typeface="Arial Narrow" panose="020B0606020202030204" pitchFamily="34" charset="0"/>
              </a:rPr>
              <a:t>dîner</a:t>
            </a:r>
            <a:r>
              <a:rPr lang="fr-FR" sz="1100" dirty="0">
                <a:latin typeface="Arial Narrow" panose="020B0606020202030204" pitchFamily="34" charset="0"/>
              </a:rPr>
              <a:t> de bienvenue, intitulé </a:t>
            </a:r>
            <a:r>
              <a:rPr lang="fr-FR" sz="1100" dirty="0" smtClean="0">
                <a:latin typeface="Arial Narrow" panose="020B0606020202030204" pitchFamily="34" charset="0"/>
              </a:rPr>
              <a:t>«</a:t>
            </a:r>
            <a:r>
              <a:rPr lang="fr-FR" sz="1100" i="1" dirty="0" smtClean="0">
                <a:latin typeface="Arial Narrow" panose="020B0606020202030204" pitchFamily="34" charset="0"/>
              </a:rPr>
              <a:t>LES </a:t>
            </a:r>
            <a:r>
              <a:rPr lang="fr-FR" sz="1100" i="1" dirty="0">
                <a:latin typeface="Arial Narrow" panose="020B0606020202030204" pitchFamily="34" charset="0"/>
              </a:rPr>
              <a:t>SAVEURS DE LA CEDEAO</a:t>
            </a:r>
            <a:r>
              <a:rPr lang="fr-FR" sz="1100" dirty="0">
                <a:latin typeface="Arial Narrow" panose="020B0606020202030204" pitchFamily="34" charset="0"/>
              </a:rPr>
              <a:t>», est organisé pour les délégations participant à l'</a:t>
            </a:r>
            <a:r>
              <a:rPr lang="fr-FR" sz="1100" dirty="0" err="1">
                <a:latin typeface="Arial Narrow" panose="020B0606020202030204" pitchFamily="34" charset="0"/>
              </a:rPr>
              <a:t>événement</a:t>
            </a:r>
            <a:r>
              <a:rPr lang="fr-FR" sz="1100" dirty="0">
                <a:latin typeface="Arial Narrow" panose="020B0606020202030204" pitchFamily="34" charset="0"/>
              </a:rPr>
              <a:t> et le 18 mars, il y aura un </a:t>
            </a:r>
            <a:r>
              <a:rPr lang="fr-FR" sz="1100" dirty="0" err="1">
                <a:latin typeface="Arial Narrow" panose="020B0606020202030204" pitchFamily="34" charset="0"/>
              </a:rPr>
              <a:t>dîner</a:t>
            </a:r>
            <a:r>
              <a:rPr lang="fr-FR" sz="1100" dirty="0">
                <a:latin typeface="Arial Narrow" panose="020B0606020202030204" pitchFamily="34" charset="0"/>
              </a:rPr>
              <a:t> de gala, dans le cadre de l'</a:t>
            </a:r>
            <a:r>
              <a:rPr lang="fr-FR" sz="1100" dirty="0" err="1">
                <a:latin typeface="Arial Narrow" panose="020B0606020202030204" pitchFamily="34" charset="0"/>
              </a:rPr>
              <a:t>événement</a:t>
            </a:r>
            <a:r>
              <a:rPr lang="fr-FR" sz="1100" dirty="0">
                <a:latin typeface="Arial Narrow" panose="020B0606020202030204" pitchFamily="34" charset="0"/>
              </a:rPr>
              <a:t> Business Forum auquel tous les participants à la Conférence internationale ont le droit d'accéder</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Trois langues de travail avec traduction simultanée seront disponibles: Portugais, Anglais et Français</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fr-FR" sz="1100" dirty="0">
                <a:latin typeface="Arial Narrow" panose="020B0606020202030204" pitchFamily="34" charset="0"/>
              </a:rPr>
              <a:t>Le Secrétariat technique de l'évènement sera accessible en permanence et disponible pour répondre aux besoins spéciaux et particuliers des participants à l'évènement en question.</a:t>
            </a:r>
            <a:endParaRPr lang="pt-PT" sz="1100" dirty="0">
              <a:latin typeface="Arial Narrow" panose="020B0606020202030204" pitchFamily="34" charset="0"/>
            </a:endParaRPr>
          </a:p>
        </p:txBody>
      </p:sp>
      <p:sp>
        <p:nvSpPr>
          <p:cNvPr id="22" name="TextBox 21"/>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24" name="TextBox 23"/>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90698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00115"/>
            <a:ext cx="6285513" cy="7171194"/>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9.1</a:t>
            </a:r>
            <a:r>
              <a:rPr lang="pt-PT" sz="1100" b="1" i="1" dirty="0">
                <a:latin typeface="Arial Narrow" panose="020B0606020202030204" pitchFamily="34" charset="0"/>
              </a:rPr>
              <a:t>. Participants</a:t>
            </a:r>
          </a:p>
          <a:p>
            <a:pPr algn="just">
              <a:lnSpc>
                <a:spcPts val="1200"/>
              </a:lnSpc>
            </a:pPr>
            <a:r>
              <a:rPr lang="fr-FR" sz="1100" dirty="0">
                <a:latin typeface="Arial Narrow" panose="020B0606020202030204" pitchFamily="34" charset="0"/>
              </a:rPr>
              <a:t>Municipalités, entreprises et entités liées à l'agriculture ; secteur agroalimentaire; protection environnementale; bétail; Entreprise; industrie; tourisme; logistique; industrie manufacturière; </a:t>
            </a:r>
            <a:r>
              <a:rPr lang="fr-FR" sz="1100" dirty="0" err="1">
                <a:latin typeface="Arial Narrow" panose="020B0606020202030204" pitchFamily="34" charset="0"/>
              </a:rPr>
              <a:t>agro-alimentaire</a:t>
            </a:r>
            <a:r>
              <a:rPr lang="fr-FR" sz="1100" dirty="0">
                <a:latin typeface="Arial Narrow" panose="020B0606020202030204" pitchFamily="34" charset="0"/>
              </a:rPr>
              <a:t>; </a:t>
            </a:r>
            <a:r>
              <a:rPr lang="fr-FR" sz="1100" i="1" dirty="0" smtClean="0">
                <a:latin typeface="Arial Narrow" panose="020B0606020202030204" pitchFamily="34" charset="0"/>
              </a:rPr>
              <a:t>TIC</a:t>
            </a:r>
            <a:r>
              <a:rPr lang="fr-FR" sz="1100" dirty="0" smtClean="0">
                <a:latin typeface="Arial Narrow" panose="020B0606020202030204" pitchFamily="34" charset="0"/>
              </a:rPr>
              <a:t>; </a:t>
            </a:r>
            <a:r>
              <a:rPr lang="fr-FR" sz="1100" dirty="0">
                <a:latin typeface="Arial Narrow" panose="020B0606020202030204" pitchFamily="34" charset="0"/>
              </a:rPr>
              <a:t>autorités nationales et locales; </a:t>
            </a:r>
            <a:r>
              <a:rPr lang="fr-FR" sz="1100" dirty="0" smtClean="0">
                <a:latin typeface="Arial Narrow" panose="020B0606020202030204" pitchFamily="34" charset="0"/>
              </a:rPr>
              <a:t>Ambassades; </a:t>
            </a:r>
            <a:r>
              <a:rPr lang="fr-FR" sz="1100" dirty="0">
                <a:latin typeface="Arial Narrow" panose="020B0606020202030204" pitchFamily="34" charset="0"/>
              </a:rPr>
              <a:t>agences d'investissement; Institutions financières nationales, régionales et internationales, compagnies d'assurances ; Chambres </a:t>
            </a:r>
            <a:r>
              <a:rPr lang="fr-FR" sz="1100" dirty="0" smtClean="0">
                <a:latin typeface="Arial Narrow" panose="020B0606020202030204" pitchFamily="34" charset="0"/>
              </a:rPr>
              <a:t>d'Agriculture; </a:t>
            </a:r>
            <a:r>
              <a:rPr lang="fr-FR" sz="1100" dirty="0">
                <a:latin typeface="Arial Narrow" panose="020B0606020202030204" pitchFamily="34" charset="0"/>
              </a:rPr>
              <a:t>agriculteurs et producteurs agricoles; Chambres de Commerce et d'Industrie Locale et Extérieure, Universités, Institutions Scientifiques et </a:t>
            </a:r>
            <a:r>
              <a:rPr lang="fr-FR" sz="1100" dirty="0" smtClean="0">
                <a:latin typeface="Arial Narrow" panose="020B0606020202030204" pitchFamily="34" charset="0"/>
              </a:rPr>
              <a:t>Technologiques; </a:t>
            </a:r>
            <a:r>
              <a:rPr lang="fr-FR" sz="1100" dirty="0">
                <a:latin typeface="Arial Narrow" panose="020B0606020202030204" pitchFamily="34" charset="0"/>
              </a:rPr>
              <a:t>Agences de Coopération et de </a:t>
            </a:r>
            <a:r>
              <a:rPr lang="fr-FR" sz="1100" dirty="0" smtClean="0">
                <a:latin typeface="Arial Narrow" panose="020B0606020202030204" pitchFamily="34" charset="0"/>
              </a:rPr>
              <a:t>Développement; </a:t>
            </a:r>
            <a:r>
              <a:rPr lang="fr-FR" sz="1100" dirty="0">
                <a:latin typeface="Arial Narrow" panose="020B0606020202030204" pitchFamily="34" charset="0"/>
              </a:rPr>
              <a:t>opérateurs économiques, en général, dans tous les secteurs d'activité économique et commerciale</a:t>
            </a:r>
            <a:r>
              <a:rPr lang="fr-FR" sz="1100" dirty="0" smtClean="0">
                <a:latin typeface="Arial Narrow" panose="020B0606020202030204" pitchFamily="34" charset="0"/>
              </a:rPr>
              <a: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9.2 </a:t>
            </a:r>
            <a:r>
              <a:rPr lang="pt-PT" sz="1100" b="1" i="1" dirty="0">
                <a:latin typeface="Arial Narrow" panose="020B0606020202030204" pitchFamily="34" charset="0"/>
              </a:rPr>
              <a:t>Développement des travaux</a:t>
            </a:r>
          </a:p>
          <a:p>
            <a:pPr algn="just">
              <a:lnSpc>
                <a:spcPts val="1200"/>
              </a:lnSpc>
            </a:pPr>
            <a:r>
              <a:rPr lang="fr-FR" sz="1100" dirty="0">
                <a:latin typeface="Arial Narrow" panose="020B0606020202030204" pitchFamily="34" charset="0"/>
              </a:rPr>
              <a:t>L'</a:t>
            </a:r>
            <a:r>
              <a:rPr lang="fr-FR" sz="1100" dirty="0" err="1">
                <a:latin typeface="Arial Narrow" panose="020B0606020202030204" pitchFamily="34" charset="0"/>
              </a:rPr>
              <a:t>Événement</a:t>
            </a:r>
            <a:r>
              <a:rPr lang="fr-FR" sz="1100" dirty="0">
                <a:latin typeface="Arial Narrow" panose="020B0606020202030204" pitchFamily="34" charset="0"/>
              </a:rPr>
              <a:t> se déroulera en séances plénières les 14 et 16 mars 2022 et le 16 mars se tiendra une Table Ronde sur l'Intégration et les Débats le 16 mars 2022 qui clôturera la Conférence Internationale, selon </a:t>
            </a:r>
            <a:r>
              <a:rPr lang="fr-FR" sz="1100" dirty="0" smtClean="0">
                <a:latin typeface="Arial Narrow" panose="020B0606020202030204" pitchFamily="34" charset="0"/>
              </a:rPr>
              <a:t>12 </a:t>
            </a:r>
            <a:r>
              <a:rPr lang="fr-FR" sz="1100" dirty="0">
                <a:latin typeface="Arial Narrow" panose="020B0606020202030204" pitchFamily="34" charset="0"/>
              </a:rPr>
              <a:t>séquences principales , constitué des Sessions d'ouverture et de clôture, d'un (1) Panel et de ces (7) Conférences Thématiques, détaillées dans le programme de l'</a:t>
            </a:r>
            <a:r>
              <a:rPr lang="fr-FR" sz="1100" dirty="0" err="1">
                <a:latin typeface="Arial Narrow" panose="020B0606020202030204" pitchFamily="34" charset="0"/>
              </a:rPr>
              <a:t>événement</a:t>
            </a:r>
            <a:r>
              <a:rPr lang="fr-FR" sz="1100" dirty="0">
                <a:latin typeface="Arial Narrow" panose="020B0606020202030204" pitchFamily="34" charset="0"/>
              </a:rPr>
              <a:t> (ci-joint</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a:t>
            </a:r>
            <a:r>
              <a:rPr lang="pt-PT" sz="1100" b="1" i="1" dirty="0">
                <a:latin typeface="Arial Narrow" panose="020B0606020202030204" pitchFamily="34" charset="0"/>
              </a:rPr>
              <a:t>. Séquence 1 : </a:t>
            </a:r>
            <a:r>
              <a:rPr lang="pt-PT" sz="1100" b="1" i="1" dirty="0">
                <a:solidFill>
                  <a:schemeClr val="accent5">
                    <a:lumMod val="75000"/>
                  </a:schemeClr>
                </a:solidFill>
                <a:latin typeface="Arial Narrow" panose="020B0606020202030204" pitchFamily="34" charset="0"/>
              </a:rPr>
              <a:t>Ouverture</a:t>
            </a:r>
          </a:p>
          <a:p>
            <a:pPr algn="just">
              <a:lnSpc>
                <a:spcPts val="1200"/>
              </a:lnSpc>
            </a:pPr>
            <a:r>
              <a:rPr lang="fr-FR" sz="1100" dirty="0">
                <a:latin typeface="Arial Narrow" panose="020B0606020202030204" pitchFamily="34" charset="0"/>
              </a:rPr>
              <a:t>La session du 16 mars débutera par la cérémonie d'ouverture qui sera présidée par une personnalité d'importance nationale, qui prononcera le discours d'ouverture de la Conférence internationale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9.2.2</a:t>
            </a:r>
            <a:r>
              <a:rPr lang="pt-PT" sz="1100" b="1" i="1" dirty="0">
                <a:latin typeface="Arial Narrow" panose="020B0606020202030204" pitchFamily="34" charset="0"/>
              </a:rPr>
              <a:t>. Séquence 2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a:t>
            </a:r>
          </a:p>
          <a:p>
            <a:pPr algn="just">
              <a:lnSpc>
                <a:spcPts val="1200"/>
              </a:lnSpc>
            </a:pPr>
            <a:r>
              <a:rPr lang="pt-PT" sz="1100" dirty="0">
                <a:latin typeface="Arial Narrow" panose="020B0606020202030204" pitchFamily="34" charset="0"/>
              </a:rPr>
              <a:t>Au cours des dernières décennies, les centres de recherche appliquée, les Universités et les Gouvernements concernés se sont consacrés à la recherche d'alternatives aux engrais chimiques traditionnels, soit en vue d'augmenter la rentabilité agricole, soit dans la qualité des aliments produits et la protection de l'environnement. L'application de poudre de roche dans l'agriculture s'est avérée être une solution éprouvée pour l'agriculture qui est à la hauteur des défis auxquels la société contemporaine est confrontée, à la fois dans le présent et dans l'avenir</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La séance d'ouverture sera suivie de la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sous le thème «</a:t>
            </a:r>
            <a:r>
              <a:rPr lang="pt-PT" sz="1100" i="1" dirty="0">
                <a:latin typeface="Arial Narrow" panose="020B0606020202030204" pitchFamily="34" charset="0"/>
              </a:rPr>
              <a:t>ÉTAT ACTUEL DE LA RECHERCHE SUR L'UTILISATION DE LA POUDRE DE BASALTE ET CONSOLIDATION DE SON APPLICATION EN AGRICULTURE</a:t>
            </a:r>
            <a:r>
              <a:rPr lang="pt-PT" sz="1100" dirty="0">
                <a:latin typeface="Arial Narrow" panose="020B0606020202030204" pitchFamily="34" charset="0"/>
              </a:rPr>
              <a:t>» à travers laquelle une rétrospective de:</a:t>
            </a:r>
          </a:p>
          <a:p>
            <a:pPr lvl="1" algn="just">
              <a:lnSpc>
                <a:spcPts val="1200"/>
              </a:lnSpc>
            </a:pPr>
            <a:r>
              <a:rPr lang="pt-PT" sz="1100" dirty="0">
                <a:latin typeface="Arial Narrow" panose="020B0606020202030204" pitchFamily="34" charset="0"/>
              </a:rPr>
              <a:t>» L'évolution historique du processus d'adoption des poudres de roche en agriculture;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Avancées scientifiques et technologiques</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 L'état actuel du développement scientifique et technologique du secteur;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Les avantages de cette technologie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La perspective et les tendances futures dans le développement de la technologie d'application de la poudre de roche dans la fertilisation des sols agricoles, y compris les expériences normatives et législatives sur l'application de la poudre de roche dans l'agriculture</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Cette </a:t>
            </a:r>
            <a:r>
              <a:rPr lang="pt-PT" sz="1100" b="1" i="1" dirty="0">
                <a:solidFill>
                  <a:schemeClr val="accent5">
                    <a:lumMod val="75000"/>
                  </a:schemeClr>
                </a:solidFill>
                <a:latin typeface="Arial Narrow" panose="020B0606020202030204" pitchFamily="34" charset="0"/>
              </a:rPr>
              <a:t>Conférence I </a:t>
            </a:r>
            <a:r>
              <a:rPr lang="pt-PT" sz="1100" dirty="0">
                <a:latin typeface="Arial Narrow" panose="020B0606020202030204" pitchFamily="34" charset="0"/>
              </a:rPr>
              <a:t>aura lieu le 14 mars 2022 et durera 1h45, période de débats comprise. Le conférencier, Monsieur Eder Martins, Professeur et chercheur à l'</a:t>
            </a:r>
            <a:r>
              <a:rPr lang="pt-PT" sz="1100" i="1" dirty="0">
                <a:latin typeface="Arial Narrow" panose="020B0606020202030204" pitchFamily="34" charset="0"/>
              </a:rPr>
              <a:t>EMBRAPA</a:t>
            </a:r>
            <a:r>
              <a:rPr lang="pt-PT" sz="1100" dirty="0">
                <a:latin typeface="Arial Narrow" panose="020B0606020202030204" pitchFamily="34" charset="0"/>
              </a:rPr>
              <a:t> - Société brésilienne de recherche agricole, est l'un des chercheurs les plus respectés et les plus prestigieux actuelement dans le domaine de l'application de la poudre de roche en agriculture et ayant été co-auteur des Normes pour l'application de la poudre de roche en agriculture, adoptées sous forme de Loi dans son pays : le Brésil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47083"/>
            <a:ext cx="6285513" cy="7312258"/>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9.2.3</a:t>
            </a:r>
            <a:r>
              <a:rPr lang="pt-PT" sz="1100" b="1" i="1" dirty="0">
                <a:latin typeface="Arial Narrow" panose="020B0606020202030204" pitchFamily="34" charset="0"/>
              </a:rPr>
              <a:t>. Séquence 3 : </a:t>
            </a:r>
            <a:r>
              <a:rPr lang="pt-PT" sz="1100" b="1" i="1" dirty="0">
                <a:solidFill>
                  <a:schemeClr val="accent5">
                    <a:lumMod val="75000"/>
                  </a:schemeClr>
                </a:solidFill>
                <a:latin typeface="Arial Narrow" panose="020B0606020202030204" pitchFamily="34" charset="0"/>
              </a:rPr>
              <a:t>Conférence </a:t>
            </a:r>
            <a:r>
              <a:rPr lang="pt-PT" sz="1100" b="1" i="1" dirty="0" smtClean="0">
                <a:solidFill>
                  <a:schemeClr val="accent5">
                    <a:lumMod val="75000"/>
                  </a:schemeClr>
                </a:solidFill>
                <a:latin typeface="Arial Narrow" panose="020B0606020202030204" pitchFamily="34" charset="0"/>
              </a:rPr>
              <a:t>II</a:t>
            </a:r>
            <a:endParaRPr lang="pt-PT" sz="1100" b="1" i="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les sols est une technique ancienne (les civilisations inca et égyptienne utilisaient déjà des sous-produits de roche pour la fertilisation des sols), qui a été laissée de côté, en raison de l'expansion de l'utilisation et de l'offre d'engrais solubles. Cependant, la hausse des prix de ces produits n'a laissé à un nombre croissant d'agriculteurs aucune option pour fertiliser les sols et garantir ainsi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Brésil est l'un des pays qui dépendent le plus des importations d'engrais pour la durabilité des activités agricoles et on estime qu'environ 70 % des engrais consommés au Brésil sont importés. Cette réalité a conduit le Brésil à adopter un ensemble de Lois et des Normes qui encadrent les reminéralisants (poudre de roche dans l'agriculture) en tant que matériau d'origine minérale qui n'a subi que la réduction et la classification de la taille par des processus mécaniques et qui modifie les taux de fertilité du sol par l'ajout de macro et micronutriments aux plantes, ainsi qu'à favoriser l'amélioration des propriétés physiques ou physico-chimiques ou de l'activité biologique du sol</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L'ensemble des L­ois et Normes en vigueur au Brésil, a apporté une sécurité juridique et a élargi l'intérêt des agriculteurs brésiliens, y compris les grands producteurs, pour l'utilisation de cette technologie en raison du fait que la productivité présentait des résultats compatibles avec la moyenne de la production traditionnelle et pour présenter des coûts considérablement inférieurs et étant un intrant facilement accessible et applicable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75000"/>
                  </a:schemeClr>
                </a:solidFill>
                <a:latin typeface="Arial Narrow" panose="020B0606020202030204" pitchFamily="34" charset="0"/>
              </a:rPr>
              <a:t>Conférence II</a:t>
            </a:r>
            <a:r>
              <a:rPr lang="pt-PT" sz="1100" dirty="0">
                <a:latin typeface="Arial Narrow" panose="020B0606020202030204" pitchFamily="34" charset="0"/>
              </a:rPr>
              <a:t>, intitulée </a:t>
            </a:r>
            <a:r>
              <a:rPr lang="pt-PT" sz="1100" dirty="0" smtClean="0">
                <a:latin typeface="Arial Narrow" panose="020B0606020202030204" pitchFamily="34" charset="0"/>
              </a:rPr>
              <a:t>«</a:t>
            </a:r>
            <a:r>
              <a:rPr lang="pt-PT" sz="1100" i="1" dirty="0" smtClean="0">
                <a:latin typeface="Arial Narrow" panose="020B0606020202030204" pitchFamily="34" charset="0"/>
              </a:rPr>
              <a:t>DE </a:t>
            </a:r>
            <a:r>
              <a:rPr lang="pt-PT" sz="1100" i="1" dirty="0">
                <a:latin typeface="Arial Narrow" panose="020B0606020202030204" pitchFamily="34" charset="0"/>
              </a:rPr>
              <a:t>LA RECHERCHE À LA LÉGISLATION ET À LA RÉGLEMENTATION DE L'APPLICATION DE LA POUDRE DE BASALTE EN AGRICULTURE</a:t>
            </a:r>
            <a:r>
              <a:rPr lang="pt-PT" sz="1100" dirty="0">
                <a:latin typeface="Arial Narrow" panose="020B0606020202030204" pitchFamily="34" charset="0"/>
              </a:rPr>
              <a:t> : le Brésil comme </a:t>
            </a:r>
            <a:r>
              <a:rPr lang="pt-BR" sz="1100" i="1" dirty="0">
                <a:latin typeface="Arial Narrow" panose="020B0606020202030204" pitchFamily="34" charset="0"/>
              </a:rPr>
              <a:t>Case Study</a:t>
            </a:r>
            <a:r>
              <a:rPr lang="pt-PT" sz="1100" dirty="0">
                <a:latin typeface="Arial Narrow" panose="020B0606020202030204" pitchFamily="34" charset="0"/>
              </a:rPr>
              <a:t>» présente:</a:t>
            </a:r>
          </a:p>
          <a:p>
            <a:pPr lvl="1" algn="just">
              <a:lnSpc>
                <a:spcPts val="1100"/>
              </a:lnSpc>
            </a:pPr>
            <a:r>
              <a:rPr lang="pt-PT" sz="1100" dirty="0">
                <a:latin typeface="Arial Narrow" panose="020B0606020202030204" pitchFamily="34" charset="0"/>
              </a:rPr>
              <a:t>» L'expérience brésilienne dans l'application de la poudre de roche en agriculture (Rochagem</a:t>
            </a:r>
            <a:r>
              <a:rPr lang="pt-PT" sz="1100" dirty="0" smtClean="0">
                <a:latin typeface="Arial Narrow" panose="020B0606020202030204" pitchFamily="34" charset="0"/>
              </a:rPr>
              <a:t>);</a:t>
            </a:r>
          </a:p>
          <a:p>
            <a:pPr lvl="1" algn="just">
              <a:lnSpc>
                <a:spcPts val="1100"/>
              </a:lnSpc>
            </a:pPr>
            <a:r>
              <a:rPr lang="pt-PT" sz="1100" dirty="0" smtClean="0">
                <a:latin typeface="Arial Narrow" panose="020B0606020202030204" pitchFamily="34" charset="0"/>
              </a:rPr>
              <a:t> </a:t>
            </a: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L'expérience de la production et l'application des lois relatives à l'utilisation de la poudre de roche comme intrant dans l'agriculture</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L’impact d'application de la poudre de roche en agriculture sur la communauté agricole et les agriculteurs au Brésil.</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Cette Conférence aura lieu le 14 mars 2022 et durera 1h45, période de débats comprise. Le conférencier, Madame Suzi Huff Theodoro, Professeur et chercheur à l'Université de Brasilia, est l'un des chercheurs actuels les plus prestigieux et respectés dans le domaine de l'application de la poudre de roche dans l'agriculture et ayant été co-auteur des lois au Brésil sur l'utilisation de la poudre de roche dans la fertilisation et la récupération des sols agricoles brésiliens.</a:t>
            </a:r>
          </a:p>
          <a:p>
            <a:pPr algn="just">
              <a:lnSpc>
                <a:spcPts val="7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9.2.4</a:t>
            </a:r>
            <a:r>
              <a:rPr lang="pt-PT" sz="1100" b="1" i="1" dirty="0">
                <a:latin typeface="Arial Narrow" panose="020B0606020202030204" pitchFamily="34" charset="0"/>
              </a:rPr>
              <a:t>. Séquence 4 : Conférence </a:t>
            </a:r>
            <a:r>
              <a:rPr lang="pt-PT" sz="1100" b="1" i="1" dirty="0" smtClean="0">
                <a:latin typeface="Arial Narrow" panose="020B0606020202030204" pitchFamily="34" charset="0"/>
              </a:rPr>
              <a:t>III</a:t>
            </a:r>
            <a:endParaRPr lang="pt-PT" sz="1100" b="1" i="1" dirty="0">
              <a:latin typeface="Arial Narrow" panose="020B0606020202030204" pitchFamily="34" charset="0"/>
            </a:endParaRPr>
          </a:p>
          <a:p>
            <a:pPr>
              <a:lnSpc>
                <a:spcPts val="1000"/>
              </a:lnSpc>
            </a:pPr>
            <a:r>
              <a:rPr lang="pt-PT" sz="1100" dirty="0">
                <a:latin typeface="Arial Narrow" panose="020B0606020202030204" pitchFamily="34" charset="0"/>
              </a:rPr>
              <a:t>On estime qu'environ 60 % de la main-d'œuvre africaine est employée dans l'agriculture, et on estime que les femmes sont responsables de 60 à 80 % de la nourriture produite et commercialisée en Afrique. Selon les données du </a:t>
            </a:r>
            <a:r>
              <a:rPr lang="pt-PT" sz="1100" i="1" dirty="0">
                <a:latin typeface="Arial Narrow" panose="020B0606020202030204" pitchFamily="34" charset="0"/>
              </a:rPr>
              <a:t>NEPAD</a:t>
            </a:r>
            <a:r>
              <a:rPr lang="pt-PT" sz="1100" dirty="0">
                <a:latin typeface="Arial Narrow" panose="020B0606020202030204" pitchFamily="34" charset="0"/>
              </a:rPr>
              <a:t> - Nouveau partenariat pour le développement de l'Afrique, daté  du juillet 2016, le continent africain abrite 65% des terres fertiles non cultivées de la planète et 10% des ressources renouvelables en eau douce</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L'un des défis actuels et futurs les plus importants pour l'humanité est associé à la qualité et à la quantité de nourriture produite pour la consommation humaine.</a:t>
            </a:r>
          </a:p>
          <a:p>
            <a:pPr>
              <a:lnSpc>
                <a:spcPts val="1000"/>
              </a:lnSpc>
            </a:pPr>
            <a:r>
              <a:rPr lang="pt-PT" sz="1100" dirty="0">
                <a:latin typeface="Arial Narrow" panose="020B0606020202030204" pitchFamily="34" charset="0"/>
              </a:rPr>
              <a:t>La conférence III, sous le thème «</a:t>
            </a:r>
            <a:r>
              <a:rPr lang="fr-FR" sz="1100" i="1" dirty="0">
                <a:latin typeface="Arial Narrow" panose="020B0606020202030204" pitchFamily="34" charset="0"/>
              </a:rPr>
              <a:t>RECONSTRUCTION DU SOL ET DE L'ENVIRONNEMENT AVEC L’APPLICATION DE LA POUDRE DE BASALTE POUR UNE PRODUCTIVITÉ ET UNE QUALITÉ ALIMENTAIRES ACCRUES</a:t>
            </a:r>
            <a:r>
              <a:rPr lang="pt-PT" sz="1100" dirty="0">
                <a:latin typeface="Arial Narrow" panose="020B0606020202030204" pitchFamily="34" charset="0"/>
              </a:rPr>
              <a:t>» sera donnée par le Professeur Bernardo Knapik, biologiste et chercheur à l'Université d'État du Paraná</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Le professeur Bernardo Knapik a consacré son activité et son prestige scientifique à ce qui constitue l'un des défis les plus grands et les plus passionnants de la société contemporaine : la qualité de la nourriture produite, basée sur la fertilisation des sols agricoles avec de la poudre de roche</a:t>
            </a:r>
            <a:r>
              <a:rPr lang="pt-PT" sz="1100" dirty="0" smtClean="0">
                <a:latin typeface="Arial Narrow" panose="020B0606020202030204" pitchFamily="34" charset="0"/>
              </a:rPr>
              <a:t>.</a:t>
            </a:r>
          </a:p>
          <a:p>
            <a:pPr>
              <a:lnSpc>
                <a:spcPts val="1000"/>
              </a:lnSpc>
            </a:pPr>
            <a:endParaRPr lang="pt-PT" sz="1100" dirty="0">
              <a:latin typeface="Arial Narrow" panose="020B0606020202030204" pitchFamily="34" charset="0"/>
            </a:endParaRPr>
          </a:p>
          <a:p>
            <a:pPr>
              <a:lnSpc>
                <a:spcPts val="1000"/>
              </a:lnSpc>
            </a:pPr>
            <a:r>
              <a:rPr lang="pt-PT" sz="1100" dirty="0">
                <a:latin typeface="Arial Narrow" panose="020B0606020202030204" pitchFamily="34" charset="0"/>
              </a:rPr>
              <a:t>Ce thème aura lieu le 14 mars 2022 et durera 1h45, incluant la période de débats. Le conférencier présentera une relation de cause à effet entre l'utilisation de la poudre de roche dans la production alimentaire et son impact bénéfique sur la santé humaine</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33557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00723"/>
            <a:ext cx="6285513"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9.2.5</a:t>
            </a:r>
            <a:r>
              <a:rPr lang="pt-PT" sz="1100" b="1" i="1" dirty="0">
                <a:latin typeface="Arial Narrow" panose="020B0606020202030204" pitchFamily="34" charset="0"/>
              </a:rPr>
              <a:t>. Séquence 5 : Conférence </a:t>
            </a:r>
            <a:r>
              <a:rPr lang="pt-PT" sz="1100" b="1" i="1" dirty="0" smtClean="0">
                <a:latin typeface="Arial Narrow" panose="020B0606020202030204" pitchFamily="34" charset="0"/>
              </a:rPr>
              <a:t>IV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En Afrique subsaharienne, la population a plus que doublé depuis 1960 et la production alimentaire par habitant a considérablement diminué au cours de la même période, malgré tous les efforts de développement entrepris au cours de cette période. L'une des principales causes de la baisse de cette production alimentaire est due à des facteurs liés à la fertilité des sols agricoles, aux problèmes croissants liés à l'érosion des sols, à l'irrigation excessive, aux carences en nutriments nécessaires aux cultures agricoles, entre autres.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La conférence IV sur le thème «</a:t>
            </a:r>
            <a:r>
              <a:rPr lang="pt-PT" sz="1100" i="1" dirty="0">
                <a:latin typeface="Arial Narrow" panose="020B0606020202030204" pitchFamily="34" charset="0"/>
              </a:rPr>
              <a:t>UTILISATION DE LA POUDRE DE BASALTE EN AGRICULTURE</a:t>
            </a:r>
            <a:r>
              <a:rPr lang="pt-PT" sz="1100" dirty="0">
                <a:latin typeface="Arial Narrow" panose="020B0606020202030204" pitchFamily="34" charset="0"/>
              </a:rPr>
              <a:t> – Etudes de Cas» sera donnée par l'un des chercheurs les plus prestigieux et internationalement reconnus : le Professeur Émérite Peter van Straaten, de l'Université de Guelph, Canada.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Peter van Straaten est l'auteur de plusieurs études et publications qui sont des sources uniques d'informations sur les ressources rocheuses et minérales disponibles en Afrique subsaharienne pour une utilisation en agriculture. Les études géologiques et les données fournies par le Professeur van Straaten couvrent quelque 48 pays d'Afrique subsaharienne, y compris des études et des informations précieuses liées à l'agriculture, aux minéraux et aux roches disponibles localement en Afrique subsaharienne avec un potentiel élevé d'application agricole.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van Straaten peut analyser et conclure sur le succès des applications de roche phosphatée dans des zones agricoles clés de la région de l'Afrique de l'Est et sur le fait que cela a contribué à augmenter les rendements des cultures. Il a également conclu comment l'utilisation de la poudre de basalte dans l'agriculture peut contribuer à la capture du dioxyde de carbone </a:t>
            </a:r>
            <a:r>
              <a:rPr lang="pt-PT" sz="1100" i="1" dirty="0">
                <a:latin typeface="Arial Narrow" panose="020B0606020202030204" pitchFamily="34" charset="0"/>
              </a:rPr>
              <a:t>(CO2),</a:t>
            </a:r>
            <a:r>
              <a:rPr lang="pt-PT" sz="1100" dirty="0">
                <a:latin typeface="Arial Narrow" panose="020B0606020202030204" pitchFamily="34" charset="0"/>
              </a:rPr>
              <a:t> étant l'une des découvertes qui aura un grand impact sur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thème de la Conférence IV aura lieu le 14 mars 2022, d'une durée de 1h45, incluant la période de débats.</a:t>
            </a:r>
          </a:p>
          <a:p>
            <a:pPr algn="just">
              <a:lnSpc>
                <a:spcPts val="1100"/>
              </a:lnSpc>
            </a:pPr>
            <a:endParaRPr lang="pt-PT" sz="1100"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9.2.6. </a:t>
            </a:r>
            <a:r>
              <a:rPr lang="pt-PT" sz="1100" b="1" i="1" dirty="0">
                <a:latin typeface="Arial Narrow" panose="020B0606020202030204" pitchFamily="34" charset="0"/>
              </a:rPr>
              <a:t>Séquence </a:t>
            </a:r>
            <a:r>
              <a:rPr lang="pt-PT" sz="1100" b="1" i="1" dirty="0" smtClean="0">
                <a:latin typeface="Arial Narrow" panose="020B0606020202030204" pitchFamily="34" charset="0"/>
              </a:rPr>
              <a:t>6</a:t>
            </a:r>
            <a:r>
              <a:rPr lang="pt-PT" sz="1100" b="1" i="1" dirty="0">
                <a:latin typeface="Arial Narrow" panose="020B0606020202030204" pitchFamily="34" charset="0"/>
              </a:rPr>
              <a:t> : </a:t>
            </a:r>
            <a:r>
              <a:rPr lang="pt-PT" sz="1100" b="1" i="1" dirty="0" smtClean="0">
                <a:latin typeface="Arial Narrow" panose="020B0606020202030204" pitchFamily="34" charset="0"/>
              </a:rPr>
              <a:t>Conférence V</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L'Organisation des Nations Unies pour l'alimentation et l'agriculture - FAO est l'une des agences des Nations Unies, symbole mondial dans la direction des efforts mondiaux pour l'autosuffisance alimentaire au profit de toutes les Nations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Composée de près de deux cents pays membres et présente dans près de cent et trente pays, la FAO fédère les nations autour d'une stratégie globale pour le développement de l'agriculture et de l'alimentation, et nourrit l'espoir d'une disponibilité alimentaire pour des milliards de personnes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i="1" dirty="0">
                <a:solidFill>
                  <a:schemeClr val="accent5">
                    <a:lumMod val="60000"/>
                    <a:lumOff val="40000"/>
                  </a:schemeClr>
                </a:solidFill>
                <a:latin typeface="Arial Narrow" panose="020B0606020202030204" pitchFamily="34" charset="0"/>
              </a:rPr>
              <a:t>Conférence V</a:t>
            </a:r>
            <a:r>
              <a:rPr lang="pt-PT" sz="1100" dirty="0">
                <a:latin typeface="Arial Narrow" panose="020B0606020202030204" pitchFamily="34" charset="0"/>
              </a:rPr>
              <a:t>, sous le thème « LES DÉFIS DU DÉVELOPPEMENT DURABLE : - La nécessité d'une gestion stratégique des nutriments en agriculture », sera donnée par l'Organisation des Nations Unies pour l'Alimentation et l'Agriculture. La contribution attendue de l'intervention de la FAO contribuera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 la situation des éléments nutritifs pour l'agriculture en Afrique et des perspectives d'avenir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vue d'ensemble des activités de recherche et de développement technologique appliquées aux engrais pour la durabilité agricole sur le continent africain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Fournir une vision directrice et stratégique pour le positionnement des activités de recherche et développement agricole durable en Afrique </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 Apporter une contribution à l'orientation des synergies pour positionner les activités de recherche et développement de fertilisants orientées vers l'agriculture familiale et les petits agriculteurs du continent africain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Une mise à jour, lors de l'événement, des différents thèmes inclus dans le document de la FAO intitulé « Stimuler les sols africains » sera certainement une contribution importante pour les chercheurs dédiés au développement agricole et à la sécurité alimentaire.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902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90389"/>
            <a:ext cx="2749427" cy="559804"/>
          </a:xfrm>
          <a:prstGeom prst="rect">
            <a:avLst/>
          </a:prstGeom>
        </p:spPr>
      </p:pic>
      <p:pic>
        <p:nvPicPr>
          <p:cNvPr id="10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graphicFrame>
        <p:nvGraphicFramePr>
          <p:cNvPr id="9" name="Table 4"/>
          <p:cNvGraphicFramePr>
            <a:graphicFrameLocks noGrp="1"/>
          </p:cNvGraphicFramePr>
          <p:nvPr>
            <p:extLst>
              <p:ext uri="{D42A27DB-BD31-4B8C-83A1-F6EECF244321}">
                <p14:modId xmlns:p14="http://schemas.microsoft.com/office/powerpoint/2010/main" val="3419348825"/>
              </p:ext>
            </p:extLst>
          </p:nvPr>
        </p:nvGraphicFramePr>
        <p:xfrm>
          <a:off x="59956" y="784182"/>
          <a:ext cx="6723551" cy="2609167"/>
        </p:xfrm>
        <a:graphic>
          <a:graphicData uri="http://schemas.openxmlformats.org/drawingml/2006/table">
            <a:tbl>
              <a:tblPr firstRow="1" bandRow="1">
                <a:tableStyleId>{5C22544A-7EE6-4342-B048-85BDC9FD1C3A}</a:tableStyleId>
              </a:tblPr>
              <a:tblGrid>
                <a:gridCol w="2529855">
                  <a:extLst>
                    <a:ext uri="{9D8B030D-6E8A-4147-A177-3AD203B41FA5}">
                      <a16:colId xmlns="" xmlns:a16="http://schemas.microsoft.com/office/drawing/2014/main" val="20000"/>
                    </a:ext>
                  </a:extLst>
                </a:gridCol>
                <a:gridCol w="723822">
                  <a:extLst>
                    <a:ext uri="{9D8B030D-6E8A-4147-A177-3AD203B41FA5}">
                      <a16:colId xmlns="" xmlns:a16="http://schemas.microsoft.com/office/drawing/2014/main" val="20001"/>
                    </a:ext>
                  </a:extLst>
                </a:gridCol>
                <a:gridCol w="2662100">
                  <a:extLst>
                    <a:ext uri="{9D8B030D-6E8A-4147-A177-3AD203B41FA5}">
                      <a16:colId xmlns="" xmlns:a16="http://schemas.microsoft.com/office/drawing/2014/main" val="20002"/>
                    </a:ext>
                  </a:extLst>
                </a:gridCol>
                <a:gridCol w="807774">
                  <a:extLst>
                    <a:ext uri="{9D8B030D-6E8A-4147-A177-3AD203B41FA5}">
                      <a16:colId xmlns="" xmlns:a16="http://schemas.microsoft.com/office/drawing/2014/main" val="20003"/>
                    </a:ext>
                  </a:extLst>
                </a:gridCol>
              </a:tblGrid>
              <a:tr h="274340">
                <a:tc>
                  <a:txBody>
                    <a:bodyPr/>
                    <a:lstStyle/>
                    <a:p>
                      <a:pPr algn="ctr"/>
                      <a:r>
                        <a:rPr lang="pt-PT" sz="1100" b="0" i="1" dirty="0" smtClean="0">
                          <a:solidFill>
                            <a:srgbClr val="008CBA"/>
                          </a:solidFill>
                          <a:latin typeface="Arial Narrow" panose="020B0606020202030204" pitchFamily="34" charset="0"/>
                        </a:rPr>
                        <a:t>Item</a:t>
                      </a:r>
                    </a:p>
                  </a:txBody>
                  <a:tcPr marL="93909" marR="93909" marT="45729" marB="45729" anchor="ctr">
                    <a:solidFill>
                      <a:schemeClr val="accent5">
                        <a:lumMod val="60000"/>
                        <a:lumOff val="40000"/>
                      </a:schemeClr>
                    </a:solidFill>
                  </a:tcPr>
                </a:tc>
                <a:tc>
                  <a:txBody>
                    <a:bodyPr/>
                    <a:lstStyle/>
                    <a:p>
                      <a:pPr algn="ctr"/>
                      <a:r>
                        <a:rPr lang="pt-PT" sz="1100" b="0" i="1" smtClean="0">
                          <a:solidFill>
                            <a:srgbClr val="008CBA"/>
                          </a:solidFill>
                          <a:latin typeface="Arial Narrow" panose="020B0606020202030204" pitchFamily="34" charset="0"/>
                        </a:rPr>
                        <a:t>Pag</a:t>
                      </a:r>
                    </a:p>
                  </a:txBody>
                  <a:tcPr marL="93909" marR="93909" marT="45729" marB="45729" anchor="ctr">
                    <a:solidFill>
                      <a:schemeClr val="accent5">
                        <a:lumMod val="60000"/>
                        <a:lumOff val="40000"/>
                      </a:schemeClr>
                    </a:solidFill>
                  </a:tcPr>
                </a:tc>
                <a:tc>
                  <a:txBody>
                    <a:bodyPr/>
                    <a:lstStyle/>
                    <a:p>
                      <a:pPr algn="ctr"/>
                      <a:r>
                        <a:rPr lang="pt-PT" sz="1100" b="0" i="1" dirty="0" smtClean="0">
                          <a:solidFill>
                            <a:srgbClr val="008CBA"/>
                          </a:solidFill>
                          <a:latin typeface="Arial Narrow" panose="020B0606020202030204" pitchFamily="34" charset="0"/>
                        </a:rPr>
                        <a:t>Item</a:t>
                      </a:r>
                    </a:p>
                  </a:txBody>
                  <a:tcPr marL="93909" marR="93909" marT="45729" marB="45729" anchor="ctr">
                    <a:solidFill>
                      <a:schemeClr val="accent5">
                        <a:lumMod val="60000"/>
                        <a:lumOff val="40000"/>
                      </a:schemeClr>
                    </a:solidFill>
                  </a:tcPr>
                </a:tc>
                <a:tc>
                  <a:txBody>
                    <a:bodyPr/>
                    <a:lstStyle/>
                    <a:p>
                      <a:pPr algn="ctr"/>
                      <a:r>
                        <a:rPr lang="pt-PT" sz="1100" b="0" i="1" smtClean="0">
                          <a:solidFill>
                            <a:srgbClr val="008CBA"/>
                          </a:solidFill>
                          <a:latin typeface="Arial Narrow" panose="020B0606020202030204" pitchFamily="34" charset="0"/>
                        </a:rPr>
                        <a:t>Pag.</a:t>
                      </a:r>
                    </a:p>
                  </a:txBody>
                  <a:tcPr marL="93909" marR="93909"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fr-FR" sz="1100" b="0" i="0" dirty="0" smtClean="0">
                          <a:solidFill>
                            <a:schemeClr val="tx1"/>
                          </a:solidFill>
                          <a:latin typeface="Arial Narrow" panose="020B0606020202030204" pitchFamily="34" charset="0"/>
                        </a:rPr>
                        <a:t>Contexte et justification</a:t>
                      </a:r>
                      <a:endParaRPr lang="fr-FR" sz="1100" b="0" i="0" dirty="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Inscription</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dirty="0" smtClean="0">
                          <a:solidFill>
                            <a:schemeClr val="tx1"/>
                          </a:solidFill>
                          <a:latin typeface="Arial Narrow" panose="020B0606020202030204" pitchFamily="34" charset="0"/>
                        </a:rPr>
                        <a:t>Forum d'affaires et résultats attendus</a:t>
                      </a:r>
                      <a:endParaRPr lang="pt-PT" sz="1100" b="0" i="0" dirty="0" smtClean="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Transfert d'inscription</a:t>
                      </a:r>
                      <a:endParaRPr lang="pt-PT" sz="1100" dirty="0" smtClean="0">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dirty="0" smtClean="0">
                          <a:solidFill>
                            <a:schemeClr val="tx1"/>
                          </a:solidFill>
                          <a:latin typeface="Arial Narrow" panose="020B0606020202030204" pitchFamily="34" charset="0"/>
                          <a:cs typeface="Arial" panose="020B0604020202020204" pitchFamily="34" charset="0"/>
                        </a:rPr>
                        <a:t>Quelques indicateurs de</a:t>
                      </a:r>
                      <a:r>
                        <a:rPr lang="pt-PT" sz="1100" b="0" i="0" baseline="0" dirty="0" smtClean="0">
                          <a:solidFill>
                            <a:schemeClr val="tx1"/>
                          </a:solidFill>
                          <a:latin typeface="Arial Narrow" panose="020B0606020202030204" pitchFamily="34" charset="0"/>
                          <a:cs typeface="Arial" panose="020B0604020202020204" pitchFamily="34" charset="0"/>
                        </a:rPr>
                        <a:t> la </a:t>
                      </a:r>
                      <a:r>
                        <a:rPr lang="pt-PT" sz="1100" b="0" i="0" dirty="0" smtClean="0">
                          <a:solidFill>
                            <a:schemeClr val="tx1"/>
                          </a:solidFill>
                          <a:latin typeface="Arial Narrow" panose="020B0606020202030204" pitchFamily="34" charset="0"/>
                          <a:cs typeface="Arial" panose="020B0604020202020204" pitchFamily="34" charset="0"/>
                        </a:rPr>
                        <a:t>CEDEAO</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5-9</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Groupes et délégations officiels</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dirty="0" smtClean="0">
                          <a:latin typeface="Arial Narrow" panose="020B0606020202030204" pitchFamily="34" charset="0"/>
                        </a:rPr>
                        <a:t>Participants</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dirty="0" smtClean="0">
                          <a:latin typeface="Arial Narrow" panose="020B0606020202030204" pitchFamily="34" charset="0"/>
                        </a:rPr>
                        <a:t>Visa</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développement du travail</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altLang="pt-PT" sz="1100" b="0" dirty="0" smtClean="0">
                          <a:latin typeface="Arial Narrow" pitchFamily="34" charset="0"/>
                        </a:rPr>
                        <a:t>Services de protocole</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i="1" dirty="0" smtClean="0">
                          <a:latin typeface="Arial Narrow" panose="020B0606020202030204" pitchFamily="34" charset="0"/>
                        </a:rPr>
                        <a:t>Séquence 1 : Ouverture</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Transferts </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i="1" dirty="0" smtClean="0">
                          <a:latin typeface="Arial Narrow" panose="020B0606020202030204" pitchFamily="34" charset="0"/>
                        </a:rPr>
                        <a:t>Séquence 2 : Blocs des présentations</a:t>
                      </a:r>
                      <a:endParaRPr lang="pt-PT" sz="1100" i="1" dirty="0" smtClean="0">
                        <a:latin typeface="Arial Narrow" panose="020B0606020202030204" pitchFamily="34" charset="0"/>
                        <a:cs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Hébergement</a:t>
                      </a:r>
                    </a:p>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 </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0" name="Table 4"/>
          <p:cNvGraphicFramePr>
            <a:graphicFrameLocks noGrp="1"/>
          </p:cNvGraphicFramePr>
          <p:nvPr>
            <p:extLst>
              <p:ext uri="{D42A27DB-BD31-4B8C-83A1-F6EECF244321}">
                <p14:modId xmlns:p14="http://schemas.microsoft.com/office/powerpoint/2010/main" val="2400312253"/>
              </p:ext>
            </p:extLst>
          </p:nvPr>
        </p:nvGraphicFramePr>
        <p:xfrm>
          <a:off x="59955" y="3302255"/>
          <a:ext cx="6723551" cy="2511427"/>
        </p:xfrm>
        <a:graphic>
          <a:graphicData uri="http://schemas.openxmlformats.org/drawingml/2006/table">
            <a:tbl>
              <a:tblPr firstRow="1" bandRow="1">
                <a:tableStyleId>{5C22544A-7EE6-4342-B048-85BDC9FD1C3A}</a:tableStyleId>
              </a:tblPr>
              <a:tblGrid>
                <a:gridCol w="2529856">
                  <a:extLst>
                    <a:ext uri="{9D8B030D-6E8A-4147-A177-3AD203B41FA5}">
                      <a16:colId xmlns="" xmlns:a16="http://schemas.microsoft.com/office/drawing/2014/main" val="20000"/>
                    </a:ext>
                  </a:extLst>
                </a:gridCol>
                <a:gridCol w="723821">
                  <a:extLst>
                    <a:ext uri="{9D8B030D-6E8A-4147-A177-3AD203B41FA5}">
                      <a16:colId xmlns="" xmlns:a16="http://schemas.microsoft.com/office/drawing/2014/main" val="20001"/>
                    </a:ext>
                  </a:extLst>
                </a:gridCol>
                <a:gridCol w="2662100">
                  <a:extLst>
                    <a:ext uri="{9D8B030D-6E8A-4147-A177-3AD203B41FA5}">
                      <a16:colId xmlns="" xmlns:a16="http://schemas.microsoft.com/office/drawing/2014/main" val="20002"/>
                    </a:ext>
                  </a:extLst>
                </a:gridCol>
                <a:gridCol w="807774">
                  <a:extLst>
                    <a:ext uri="{9D8B030D-6E8A-4147-A177-3AD203B41FA5}">
                      <a16:colId xmlns="" xmlns:a16="http://schemas.microsoft.com/office/drawing/2014/main" val="20003"/>
                    </a:ext>
                  </a:extLst>
                </a:gridCol>
              </a:tblGrid>
              <a:tr h="274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Séquence 3 : Conférence I</a:t>
                      </a:r>
                      <a:endParaRPr lang="pt-PT" sz="1100" b="0" i="1" dirty="0" smtClean="0">
                        <a:solidFill>
                          <a:schemeClr val="tx1"/>
                        </a:solidFill>
                        <a:latin typeface="Arial Narrow" panose="020B0606020202030204" pitchFamily="34" charset="0"/>
                      </a:endParaRPr>
                    </a:p>
                  </a:txBody>
                  <a:tcPr marL="93909" marR="93909"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3909" marR="93909" marT="45729" marB="45729" anchor="ctr">
                    <a:solidFill>
                      <a:schemeClr val="bg1">
                        <a:lumMod val="95000"/>
                      </a:schemeClr>
                    </a:solidFill>
                  </a:tcP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Voyage aériens</a:t>
                      </a:r>
                    </a:p>
                  </a:txBody>
                  <a:tcPr marL="93909" marR="93909"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14</a:t>
                      </a:r>
                    </a:p>
                  </a:txBody>
                  <a:tcPr marL="93909" marR="93909" marT="45729" marB="45729" anchor="ctr">
                    <a:solidFill>
                      <a:schemeClr val="bg1">
                        <a:lumMod val="95000"/>
                      </a:schemeClr>
                    </a:solidFill>
                  </a:tcPr>
                </a:tc>
                <a:extLst>
                  <a:ext uri="{0D108BD9-81ED-4DB2-BD59-A6C34878D82A}">
                    <a16:rowId xmlns="" xmlns:a16="http://schemas.microsoft.com/office/drawing/2014/main" val="10000"/>
                  </a:ext>
                </a:extLst>
              </a:tr>
              <a:tr h="327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Séquence 4 : Conférence II</a:t>
                      </a:r>
                      <a:endParaRPr lang="pt-PT" sz="1100" b="0" i="1" dirty="0" smtClean="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Service de restauration</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solidFill>
                            <a:schemeClr val="tx1"/>
                          </a:solidFill>
                          <a:latin typeface="Arial Narrow" panose="020B0606020202030204" pitchFamily="34" charset="0"/>
                        </a:rPr>
                        <a:t>Séquence 5 : Conférence III</a:t>
                      </a:r>
                      <a:endParaRPr lang="pt-PT" sz="1100" b="0" i="1" dirty="0" smtClean="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10</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Devises et change</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Séquence 6 : Conférence IV</a:t>
                      </a:r>
                      <a:endParaRPr lang="pt-PT" sz="1100" b="0" i="1" dirty="0" smtClean="0">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r>
                        <a:rPr lang="pt-PT" altLang="pt-PT" sz="1100" b="0" dirty="0" smtClean="0">
                          <a:latin typeface="Arial Narrow" pitchFamily="34" charset="0"/>
                        </a:rPr>
                        <a:t>Services Internet</a:t>
                      </a:r>
                      <a:endParaRPr lang="en-US" altLang="pt-PT" sz="1100" b="0" i="0" dirty="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pt-PT" sz="1100" b="0" dirty="0" smtClean="0">
                          <a:latin typeface="Arial Narrow" panose="020B0606020202030204" pitchFamily="34" charset="0"/>
                        </a:rPr>
                        <a:t>Séquence 7 : Panneau I</a:t>
                      </a:r>
                      <a:endParaRPr lang="pt-PT" sz="1100" b="0" i="1" dirty="0" smtClean="0">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Rencontres institutionnelles</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dirty="0" smtClean="0">
                          <a:latin typeface="Arial Narrow" panose="020B0606020202030204" pitchFamily="34" charset="0"/>
                        </a:rPr>
                        <a:t>Séquence 8 : Conférence V</a:t>
                      </a:r>
                      <a:endParaRPr lang="pt-PT" altLang="en-US" sz="1100" b="0" dirty="0" smtClean="0">
                        <a:latin typeface="Arial Narrow" panose="020B0606020202030204" pitchFamily="34" charset="0"/>
                        <a:cs typeface="Arial Narrow" panose="020B0606020202030204" pitchFamily="34" charset="0"/>
                        <a:sym typeface="+mn-ea"/>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pt-PT" sz="1100" b="0" dirty="0" smtClean="0">
                          <a:latin typeface="Arial Narrow" pitchFamily="34" charset="0"/>
                        </a:rPr>
                        <a:t>Divulgation des produits et services</a:t>
                      </a:r>
                      <a:endParaRPr lang="pt-PT" altLang="pt-PT" sz="1100" b="0" dirty="0" smtClean="0">
                        <a:latin typeface="Arial Narrow"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b="0" dirty="0" smtClean="0">
                          <a:latin typeface="Arial Narrow" panose="020B0606020202030204" pitchFamily="34" charset="0"/>
                        </a:rPr>
                        <a:t>Séquence 9 : Panneau II</a:t>
                      </a:r>
                      <a:endParaRPr lang="pt-PT" altLang="en-US" sz="1100" b="0" dirty="0" smtClean="0">
                        <a:latin typeface="Arial Narrow" panose="020B0606020202030204" pitchFamily="34" charset="0"/>
                        <a:cs typeface="Arial Narrow" panose="020B0606020202030204" pitchFamily="34" charset="0"/>
                        <a:sym typeface="+mn-ea"/>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11</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latin typeface="Arial Narrow" pitchFamily="34" charset="0"/>
                        </a:rPr>
                        <a:t>Ducumentation de l'événement</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fr-FR" sz="1100" dirty="0" smtClean="0">
                          <a:latin typeface="Arial Narrow" panose="020B0606020202030204" pitchFamily="34" charset="0"/>
                        </a:rPr>
                        <a:t>Séquence 10 : Séance de clôture</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altLang="pt-PT" sz="1100" b="0" dirty="0" smtClean="0">
                          <a:solidFill>
                            <a:schemeClr val="tx1"/>
                          </a:solidFill>
                          <a:latin typeface="Arial Narrow" pitchFamily="34" charset="0"/>
                        </a:rPr>
                        <a:t>Événements sociaux</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1179503663"/>
              </p:ext>
            </p:extLst>
          </p:nvPr>
        </p:nvGraphicFramePr>
        <p:xfrm>
          <a:off x="61379" y="5853768"/>
          <a:ext cx="6723550" cy="2168247"/>
        </p:xfrm>
        <a:graphic>
          <a:graphicData uri="http://schemas.openxmlformats.org/drawingml/2006/table">
            <a:tbl>
              <a:tblPr firstRow="1" bandRow="1">
                <a:tableStyleId>{5C22544A-7EE6-4342-B048-85BDC9FD1C3A}</a:tableStyleId>
              </a:tblPr>
              <a:tblGrid>
                <a:gridCol w="2514205">
                  <a:extLst>
                    <a:ext uri="{9D8B030D-6E8A-4147-A177-3AD203B41FA5}">
                      <a16:colId xmlns="" xmlns:a16="http://schemas.microsoft.com/office/drawing/2014/main" val="20000"/>
                    </a:ext>
                  </a:extLst>
                </a:gridCol>
                <a:gridCol w="739471">
                  <a:extLst>
                    <a:ext uri="{9D8B030D-6E8A-4147-A177-3AD203B41FA5}">
                      <a16:colId xmlns="" xmlns:a16="http://schemas.microsoft.com/office/drawing/2014/main" val="20001"/>
                    </a:ext>
                  </a:extLst>
                </a:gridCol>
                <a:gridCol w="2662100">
                  <a:extLst>
                    <a:ext uri="{9D8B030D-6E8A-4147-A177-3AD203B41FA5}">
                      <a16:colId xmlns="" xmlns:a16="http://schemas.microsoft.com/office/drawing/2014/main" val="20002"/>
                    </a:ext>
                  </a:extLst>
                </a:gridCol>
                <a:gridCol w="807774">
                  <a:extLst>
                    <a:ext uri="{9D8B030D-6E8A-4147-A177-3AD203B41FA5}">
                      <a16:colId xmlns="" xmlns:a16="http://schemas.microsoft.com/office/drawing/2014/main" val="20003"/>
                    </a:ext>
                  </a:extLst>
                </a:gridCol>
              </a:tblGrid>
              <a:tr h="2559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100" b="0" dirty="0" smtClean="0">
                          <a:solidFill>
                            <a:schemeClr val="tx1"/>
                          </a:solidFill>
                          <a:latin typeface="Arial Narrow" panose="020B0606020202030204" pitchFamily="34" charset="0"/>
                        </a:rPr>
                        <a:t>Séquence 11 : </a:t>
                      </a:r>
                      <a:r>
                        <a:rPr lang="fr-FR" sz="1100" b="0" dirty="0" err="1" smtClean="0">
                          <a:solidFill>
                            <a:schemeClr val="tx1"/>
                          </a:solidFill>
                          <a:latin typeface="Arial Narrow" panose="020B0606020202030204" pitchFamily="34" charset="0"/>
                        </a:rPr>
                        <a:t>Dîner</a:t>
                      </a:r>
                      <a:r>
                        <a:rPr lang="fr-FR" sz="1100" b="0" dirty="0" smtClean="0">
                          <a:solidFill>
                            <a:schemeClr val="tx1"/>
                          </a:solidFill>
                          <a:latin typeface="Arial Narrow" panose="020B0606020202030204" pitchFamily="34" charset="0"/>
                        </a:rPr>
                        <a:t> de gala</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3909" marR="93909"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Hôtesses d'accueil</a:t>
                      </a:r>
                    </a:p>
                  </a:txBody>
                  <a:tcPr marL="93909" marR="93909"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cs typeface="Arial Narrow" panose="020B0606020202030204" pitchFamily="34" charset="0"/>
                          <a:sym typeface="+mn-ea"/>
                        </a:rPr>
                        <a:t>Business Round</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altLang="pt-PT" sz="1100" b="0" dirty="0" smtClean="0">
                          <a:solidFill>
                            <a:schemeClr val="tx1"/>
                          </a:solidFill>
                          <a:latin typeface="Arial Narrow" pitchFamily="34" charset="0"/>
                        </a:rPr>
                        <a:t>Packages loisirs</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i="1" dirty="0" smtClean="0">
                          <a:latin typeface="Arial Narrow" panose="020B0606020202030204" pitchFamily="34" charset="0"/>
                        </a:rPr>
                        <a:t>Tenir des réunions programmées</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r>
                        <a:rPr lang="pt-PT" sz="1100" b="0" dirty="0" smtClean="0">
                          <a:solidFill>
                            <a:schemeClr val="tx1"/>
                          </a:solidFill>
                          <a:latin typeface="Arial Narrow" panose="020B0606020202030204" pitchFamily="34" charset="0"/>
                        </a:rPr>
                        <a:t>Changements</a:t>
                      </a:r>
                      <a:endParaRPr lang="en-US" altLang="pt-PT" sz="1100" b="0" i="0" dirty="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28998">
                <a:tc>
                  <a:txBody>
                    <a:bodyPr/>
                    <a:lstStyle/>
                    <a:p>
                      <a:r>
                        <a:rPr lang="pt-PT" sz="1100" i="1" dirty="0" smtClean="0">
                          <a:latin typeface="Arial Narrow" panose="020B0606020202030204" pitchFamily="34" charset="0"/>
                        </a:rPr>
                        <a:t>Séance de présentation</a:t>
                      </a:r>
                      <a:endParaRPr lang="pt-PT" sz="1100" dirty="0">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12</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dirty="0" smtClean="0">
                          <a:solidFill>
                            <a:schemeClr val="tx1"/>
                          </a:solidFill>
                          <a:latin typeface="Arial Narrow" panose="020B0606020202030204" pitchFamily="34" charset="0"/>
                        </a:rPr>
                        <a:t>Assurance</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dirty="0" smtClean="0">
                          <a:latin typeface="Arial Narrow" panose="020B0606020202030204" pitchFamily="34" charset="0"/>
                        </a:rPr>
                        <a:t>Lieu et dates</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r>
                        <a:rPr lang="pt-PT" sz="1100" b="0" i="0" dirty="0" smtClean="0">
                          <a:solidFill>
                            <a:schemeClr val="tx1"/>
                          </a:solidFill>
                          <a:latin typeface="Arial Narrow" panose="020B0606020202030204" pitchFamily="34" charset="0"/>
                        </a:rPr>
                        <a:t>Points focaux</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Langues de travail</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endParaRPr lang="pt-PT" sz="1100" b="0" i="0" dirty="0">
                        <a:solidFill>
                          <a:schemeClr val="tx1"/>
                        </a:solidFill>
                        <a:latin typeface="Arial Narrow" panose="020B0606020202030204" pitchFamily="34" charset="0"/>
                      </a:endParaRPr>
                    </a:p>
                  </a:txBody>
                  <a:tcPr marL="93909" marR="93909"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328998">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dirty="0" smtClean="0">
                          <a:latin typeface="Arial Narrow" panose="020B0606020202030204" pitchFamily="34" charset="0"/>
                        </a:rPr>
                        <a:t>Communications</a:t>
                      </a:r>
                    </a:p>
                  </a:txBody>
                  <a:tcPr marL="93909" marR="93909" marT="45729" marB="45729"/>
                </a:tc>
                <a:tc>
                  <a:txBody>
                    <a:bodyPr/>
                    <a:lstStyle/>
                    <a:p>
                      <a:pPr algn="ctr"/>
                      <a:r>
                        <a:rPr lang="pt-PT" sz="1100" b="0" i="0" dirty="0" smtClean="0">
                          <a:solidFill>
                            <a:schemeClr val="tx1"/>
                          </a:solidFill>
                          <a:latin typeface="Arial Narrow" panose="020B0606020202030204" pitchFamily="34" charset="0"/>
                        </a:rPr>
                        <a:t>13</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3909" marR="93909" marT="45729" marB="45729"/>
                </a:tc>
                <a:tc>
                  <a:txBody>
                    <a:bodyPr/>
                    <a:lstStyle/>
                    <a:p>
                      <a:pPr algn="ct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69171"/>
            <a:ext cx="6285513" cy="703013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9.2.7. </a:t>
            </a:r>
            <a:r>
              <a:rPr lang="pt-PT" sz="1100" b="1" i="1" dirty="0">
                <a:latin typeface="Arial Narrow" panose="020B0606020202030204" pitchFamily="34" charset="0"/>
              </a:rPr>
              <a:t>Séquence </a:t>
            </a:r>
            <a:r>
              <a:rPr lang="pt-PT" sz="1100" b="1" i="1" dirty="0" smtClean="0">
                <a:latin typeface="Arial Narrow" panose="020B0606020202030204" pitchFamily="34" charset="0"/>
              </a:rPr>
              <a:t>7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La </a:t>
            </a:r>
            <a:r>
              <a:rPr lang="pt-PT" sz="1100" b="1" dirty="0">
                <a:solidFill>
                  <a:schemeClr val="accent5">
                    <a:lumMod val="60000"/>
                    <a:lumOff val="40000"/>
                  </a:schemeClr>
                </a:solidFill>
                <a:latin typeface="Arial Narrow" panose="020B0606020202030204" pitchFamily="34" charset="0"/>
              </a:rPr>
              <a:t>C</a:t>
            </a:r>
            <a:r>
              <a:rPr lang="pt-PT" sz="1100" b="1" dirty="0" smtClean="0">
                <a:solidFill>
                  <a:schemeClr val="accent5">
                    <a:lumMod val="60000"/>
                    <a:lumOff val="40000"/>
                  </a:schemeClr>
                </a:solidFill>
                <a:latin typeface="Arial Narrow" panose="020B0606020202030204" pitchFamily="34" charset="0"/>
              </a:rPr>
              <a:t>onférence </a:t>
            </a:r>
            <a:r>
              <a:rPr lang="pt-PT" sz="1100" b="1" dirty="0">
                <a:solidFill>
                  <a:schemeClr val="accent5">
                    <a:lumMod val="60000"/>
                    <a:lumOff val="40000"/>
                  </a:schemeClr>
                </a:solidFill>
                <a:latin typeface="Arial Narrow" panose="020B0606020202030204" pitchFamily="34" charset="0"/>
              </a:rPr>
              <a:t>VI</a:t>
            </a:r>
            <a:r>
              <a:rPr lang="pt-PT" sz="1100" dirty="0">
                <a:latin typeface="Arial Narrow" panose="020B0606020202030204" pitchFamily="34" charset="0"/>
              </a:rPr>
              <a:t>, sous le thème «</a:t>
            </a:r>
            <a:r>
              <a:rPr lang="pt-PT" sz="1100" i="1" dirty="0">
                <a:latin typeface="Arial Narrow" panose="020B0606020202030204" pitchFamily="34" charset="0"/>
              </a:rPr>
              <a:t>ROCHAGEM : HISTORIQUE, PERSPECTIVES D'AVENIR ET NOUVEAUX </a:t>
            </a:r>
            <a:r>
              <a:rPr lang="pt-PT" sz="1100" i="1" dirty="0" smtClean="0">
                <a:latin typeface="Arial Narrow" panose="020B0606020202030204" pitchFamily="34" charset="0"/>
              </a:rPr>
              <a:t>DÉFIS</a:t>
            </a:r>
            <a:r>
              <a:rPr lang="pt-PT" sz="1100" dirty="0" smtClean="0">
                <a:latin typeface="Arial Narrow" panose="020B0606020202030204" pitchFamily="34" charset="0"/>
              </a:rPr>
              <a:t>», </a:t>
            </a:r>
            <a:r>
              <a:rPr lang="pt-PT" sz="1100" dirty="0">
                <a:latin typeface="Arial Narrow" panose="020B0606020202030204" pitchFamily="34" charset="0"/>
              </a:rPr>
              <a:t>sera donnée par le Professeur Émérite de l'Université de Brasilia, Othon Henry Leonardos.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Leonardos a commencé sa vie académique et scientifique à l'Université de Brasilia au début des années 70, en tant que chef du Département de géosciences. Le Professeur Othon Leonardos est post-doctorant de l'Université de Western Ontario, Canada; PhD de l'Université de Manchester, Angleterre; Master de l'Université de Californie, États-Unis d'Amérique; géologue de l'Université Fédérale de Rio de Janeiro, Brésil; membre à part entière de l'Académie brésilienne des sciences, Sciences de la Terre.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l'auteur de deux cents publications, avec des ouvrages fondamentaux en géochimie, métamorphisme, genèse des gisements minéraux, des kimberlites et de la rochagem (fertilisation des sols agricoles avec de la poudre de roche) pour une agriculture durable, ayant guidé des dizaines de thèses, dissertations et monographies, dont actions orientées vers l'environnement.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pistes de recherche du Professeur Othon :</a:t>
            </a:r>
          </a:p>
          <a:p>
            <a:pPr lvl="1" algn="just">
              <a:lnSpc>
                <a:spcPts val="1100"/>
              </a:lnSpc>
            </a:pPr>
            <a:r>
              <a:rPr lang="pt-PT" sz="1100" dirty="0">
                <a:latin typeface="Arial Narrow" panose="020B0606020202030204" pitchFamily="34" charset="0"/>
              </a:rPr>
              <a:t>» Pétrologie métamorphique ;</a:t>
            </a:r>
          </a:p>
          <a:p>
            <a:pPr lvl="1" algn="just">
              <a:lnSpc>
                <a:spcPts val="1100"/>
              </a:lnSpc>
            </a:pPr>
            <a:r>
              <a:rPr lang="pt-PT" sz="1100" dirty="0">
                <a:latin typeface="Arial Narrow" panose="020B0606020202030204" pitchFamily="34" charset="0"/>
              </a:rPr>
              <a:t>» Roches alcalines, carbonatites et kimberlites;</a:t>
            </a:r>
          </a:p>
          <a:p>
            <a:pPr lvl="1" algn="just">
              <a:lnSpc>
                <a:spcPts val="1100"/>
              </a:lnSpc>
            </a:pPr>
            <a:r>
              <a:rPr lang="pt-PT" sz="1100" dirty="0">
                <a:latin typeface="Arial Narrow" panose="020B0606020202030204" pitchFamily="34" charset="0"/>
              </a:rPr>
              <a:t>» Géochimie ;</a:t>
            </a:r>
          </a:p>
          <a:p>
            <a:pPr lvl="1" algn="just">
              <a:lnSpc>
                <a:spcPts val="1100"/>
              </a:lnSpc>
            </a:pPr>
            <a:r>
              <a:rPr lang="pt-PT" sz="1100" dirty="0">
                <a:latin typeface="Arial Narrow" panose="020B0606020202030204" pitchFamily="34" charset="0"/>
              </a:rPr>
              <a:t>» Métalogenèse, hydrothermalisme ;</a:t>
            </a:r>
          </a:p>
          <a:p>
            <a:pPr lvl="1" algn="just">
              <a:lnSpc>
                <a:spcPts val="1100"/>
              </a:lnSpc>
            </a:pPr>
            <a:r>
              <a:rPr lang="pt-PT" sz="1100" dirty="0">
                <a:latin typeface="Arial Narrow" panose="020B0606020202030204" pitchFamily="34" charset="0"/>
              </a:rPr>
              <a:t>» Granitogenèse ;</a:t>
            </a:r>
          </a:p>
          <a:p>
            <a:pPr lvl="1" algn="just">
              <a:lnSpc>
                <a:spcPts val="1100"/>
              </a:lnSpc>
            </a:pPr>
            <a:r>
              <a:rPr lang="pt-PT" sz="1100" dirty="0">
                <a:latin typeface="Arial Narrow" panose="020B0606020202030204" pitchFamily="34" charset="0"/>
              </a:rPr>
              <a:t>» Pédologie ;</a:t>
            </a:r>
          </a:p>
          <a:p>
            <a:pPr lvl="1" algn="just">
              <a:lnSpc>
                <a:spcPts val="1100"/>
              </a:lnSpc>
            </a:pPr>
            <a:r>
              <a:rPr lang="pt-PT" sz="1100" dirty="0">
                <a:latin typeface="Arial Narrow" panose="020B0606020202030204" pitchFamily="34" charset="0"/>
              </a:rPr>
              <a:t>» Basculement (fertilisation des sols agricoles avec de la poussière de roche).</a:t>
            </a:r>
          </a:p>
          <a:p>
            <a:pPr lvl="1"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Entre autres, le thème de la Conférence du Professeur Othon abordera :</a:t>
            </a:r>
          </a:p>
          <a:p>
            <a:pPr lvl="1" algn="just">
              <a:lnSpc>
                <a:spcPts val="1100"/>
              </a:lnSpc>
            </a:pPr>
            <a:r>
              <a:rPr lang="pt-PT" sz="1100" dirty="0">
                <a:latin typeface="Arial Narrow" panose="020B0606020202030204" pitchFamily="34" charset="0"/>
              </a:rPr>
              <a:t>» L'évolution historique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fondamentaux de l'application des agrominéraux dans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Les ressources géologiques disponibles pour la fertilisation des sols agricoles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pérennité de l'agriculture familiale et des petits agriculteurs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et l'impact de Rochagem pour répondre aux défis alimentaires de la population mondiale croissante ;</a:t>
            </a:r>
          </a:p>
          <a:p>
            <a:pPr lvl="1" algn="just">
              <a:lnSpc>
                <a:spcPts val="1100"/>
              </a:lnSpc>
            </a:pPr>
            <a:r>
              <a:rPr lang="pt-PT" sz="1100" dirty="0">
                <a:latin typeface="Arial Narrow" panose="020B0606020202030204" pitchFamily="34" charset="0"/>
              </a:rPr>
              <a:t> </a:t>
            </a:r>
          </a:p>
          <a:p>
            <a:pPr lvl="1" algn="just">
              <a:lnSpc>
                <a:spcPts val="1100"/>
              </a:lnSpc>
            </a:pPr>
            <a:r>
              <a:rPr lang="pt-PT" sz="1100" dirty="0">
                <a:latin typeface="Arial Narrow" panose="020B0606020202030204" pitchFamily="34" charset="0"/>
              </a:rPr>
              <a:t>» L'importance de Rochagem dans la production d'une agriculture durable et pour répondre aux défis environnementaux dans le présent et dans le futur.</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Professeur Othon est l'un des pionniers de l'introduction et du développement de la technologie de la poudre de roche dans l'agriculture brésilienne. </a:t>
            </a:r>
            <a:endParaRPr lang="pt-PT" sz="1100" dirty="0">
              <a:latin typeface="Arial Narrow" panose="020B0606020202030204" pitchFamily="34" charset="0"/>
            </a:endParaRPr>
          </a:p>
          <a:p>
            <a:pPr algn="just">
              <a:lnSpc>
                <a:spcPts val="1200"/>
              </a:lnSpc>
            </a:pPr>
            <a:endParaRPr lang="pt-PT" sz="1100" b="1" i="1"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9.2.8. </a:t>
            </a:r>
            <a:r>
              <a:rPr lang="pt-PT" sz="1100" b="1" i="1" dirty="0">
                <a:latin typeface="Arial Narrow" panose="020B0606020202030204" pitchFamily="34" charset="0"/>
              </a:rPr>
              <a:t>Séquence </a:t>
            </a:r>
            <a:r>
              <a:rPr lang="pt-PT" sz="1100" b="1" i="1" dirty="0" smtClean="0">
                <a:latin typeface="Arial Narrow" panose="020B0606020202030204" pitchFamily="34" charset="0"/>
              </a:rPr>
              <a:t>8: Panel </a:t>
            </a:r>
            <a:r>
              <a:rPr lang="pt-PT" sz="1100" b="1" i="1" dirty="0" smtClean="0">
                <a:latin typeface="Arial Narrow" panose="020B0606020202030204" pitchFamily="34" charset="0"/>
              </a:rPr>
              <a:t>I</a:t>
            </a:r>
            <a:endParaRPr lang="pt-PT" sz="1100" b="1" i="1" dirty="0">
              <a:latin typeface="Arial Narrow" panose="020B0606020202030204" pitchFamily="34" charset="0"/>
            </a:endParaRPr>
          </a:p>
          <a:p>
            <a:pPr algn="just">
              <a:lnSpc>
                <a:spcPts val="1100"/>
              </a:lnSpc>
            </a:pPr>
            <a:r>
              <a:rPr lang="pt-PT" sz="1100" dirty="0">
                <a:latin typeface="Arial Narrow" panose="020B0606020202030204" pitchFamily="34" charset="0"/>
              </a:rPr>
              <a:t>Le </a:t>
            </a:r>
            <a:r>
              <a:rPr lang="pt-PT" sz="1100" b="1" dirty="0">
                <a:solidFill>
                  <a:schemeClr val="accent5">
                    <a:lumMod val="60000"/>
                    <a:lumOff val="40000"/>
                  </a:schemeClr>
                </a:solidFill>
                <a:latin typeface="Arial Narrow" panose="020B0606020202030204" pitchFamily="34" charset="0"/>
              </a:rPr>
              <a:t>Panel I </a:t>
            </a:r>
            <a:r>
              <a:rPr lang="pt-PT" sz="1100" dirty="0">
                <a:latin typeface="Arial Narrow" panose="020B0606020202030204" pitchFamily="34" charset="0"/>
              </a:rPr>
              <a:t>sous le thème «</a:t>
            </a:r>
            <a:r>
              <a:rPr lang="pt-PT" sz="1100" i="1" dirty="0">
                <a:latin typeface="Arial Narrow" panose="020B0606020202030204" pitchFamily="34" charset="0"/>
              </a:rPr>
              <a:t>BASALTES : POTENTIEL AGROMINÉRAL ET OPPORTUNITÉS DE LA CHAÎNE DE PRODUCTION</a:t>
            </a:r>
            <a:r>
              <a:rPr lang="pt-PT" sz="1100" dirty="0">
                <a:latin typeface="Arial Narrow" panose="020B0606020202030204" pitchFamily="34" charset="0"/>
              </a:rPr>
              <a:t>» a le privilège de l'intervention du chercheur notable du Service Géologique du Brésil : MSc. Magda Bergmann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MSc. Magda </a:t>
            </a:r>
            <a:r>
              <a:rPr lang="pt-PT" sz="1100" dirty="0">
                <a:latin typeface="Arial Narrow" panose="020B0606020202030204" pitchFamily="34" charset="0"/>
              </a:rPr>
              <a:t>est titulaire d'une maîtrise en géosciences et est chercheur en géologie au Service Géologique du Brésil </a:t>
            </a:r>
            <a:r>
              <a:rPr lang="pt-PT" sz="1100" i="1" dirty="0">
                <a:latin typeface="Arial Narrow" panose="020B0606020202030204" pitchFamily="34" charset="0"/>
              </a:rPr>
              <a:t>(CPRM</a:t>
            </a:r>
            <a:r>
              <a:rPr lang="pt-PT" sz="1100" i="1" dirty="0" smtClean="0">
                <a:latin typeface="Arial Narrow" panose="020B060602020203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72123"/>
            <a:ext cx="6285513" cy="7017306"/>
          </a:xfrm>
          <a:prstGeom prst="rect">
            <a:avLst/>
          </a:prstGeom>
          <a:noFill/>
        </p:spPr>
        <p:txBody>
          <a:bodyPr wrap="square" rtlCol="0">
            <a:spAutoFit/>
          </a:bodyPr>
          <a:lstStyle/>
          <a:p>
            <a:pPr algn="just">
              <a:lnSpc>
                <a:spcPts val="1200"/>
              </a:lnSpc>
            </a:pPr>
            <a:r>
              <a:rPr lang="pt-PT" sz="1100" dirty="0" smtClean="0">
                <a:latin typeface="Arial Narrow" panose="020B0606020202030204" pitchFamily="34" charset="0"/>
              </a:rPr>
              <a:t>MSc </a:t>
            </a:r>
            <a:r>
              <a:rPr lang="pt-PT" sz="1100" dirty="0">
                <a:latin typeface="Arial Narrow" panose="020B0606020202030204" pitchFamily="34" charset="0"/>
              </a:rPr>
              <a:t>Magda Bergmann développe des activités pertinentes dans le contexte scientifique et technologique, en particulier des études et des recherches dans le domaine stratégique des sources minérales et rocheuses pour la reminéralisation des sols agricoles (fertilisation des sols avec l'utilisation de poudre de roche), à ​​la recherche de la disponibilité des intrants agricoles accessibles et qui favorisent la durabilité du secteur minier, grâce à l'utilisation de minéraux et de roches comme coproduits et sous-produits miniers, à condition qu'ils conviennent à une utilisation comme intrants agricoles. Le processus contribue à la production d'aliments sains et a également le potentiel d'atténuer les impacts sur l'environnement</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d'activité scientifique de MSc Magda comprennent, entre autres :</a:t>
            </a:r>
          </a:p>
          <a:p>
            <a:pPr lvl="1" algn="just">
              <a:lnSpc>
                <a:spcPts val="1200"/>
              </a:lnSpc>
            </a:pPr>
            <a:r>
              <a:rPr lang="pt-PT" sz="1100" dirty="0">
                <a:latin typeface="Arial Narrow" panose="020B0606020202030204" pitchFamily="34" charset="0"/>
              </a:rPr>
              <a:t>» Carte géologique ;</a:t>
            </a:r>
          </a:p>
          <a:p>
            <a:pPr lvl="1" algn="just">
              <a:lnSpc>
                <a:spcPts val="1200"/>
              </a:lnSpc>
            </a:pPr>
            <a:r>
              <a:rPr lang="pt-PT" sz="1100" dirty="0">
                <a:latin typeface="Arial Narrow" panose="020B0606020202030204" pitchFamily="34" charset="0"/>
              </a:rPr>
              <a:t>» Recherche d'agrominéraux siliceux ;</a:t>
            </a:r>
          </a:p>
          <a:p>
            <a:pPr lvl="1" algn="just">
              <a:lnSpc>
                <a:spcPts val="1200"/>
              </a:lnSpc>
            </a:pPr>
            <a:r>
              <a:rPr lang="pt-PT" sz="1100" dirty="0">
                <a:latin typeface="Arial Narrow" panose="020B0606020202030204" pitchFamily="34" charset="0"/>
              </a:rPr>
              <a:t>» Cartographie géologique ;</a:t>
            </a:r>
          </a:p>
          <a:p>
            <a:pPr lvl="1" algn="just">
              <a:lnSpc>
                <a:spcPts val="1200"/>
              </a:lnSpc>
            </a:pPr>
            <a:r>
              <a:rPr lang="pt-PT" sz="1100" dirty="0">
                <a:latin typeface="Arial Narrow" panose="020B0606020202030204" pitchFamily="34" charset="0"/>
              </a:rPr>
              <a:t>» Rechercher des gemmes dans les géodes </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L'intervention du MSc Magda dans le Panel I abordera, entre autres, les sujets suivants :</a:t>
            </a:r>
          </a:p>
          <a:p>
            <a:pPr lvl="1" algn="just">
              <a:lnSpc>
                <a:spcPts val="1200"/>
              </a:lnSpc>
            </a:pPr>
            <a:r>
              <a:rPr lang="pt-PT" sz="1100" dirty="0">
                <a:latin typeface="Arial Narrow" panose="020B0606020202030204" pitchFamily="34" charset="0"/>
              </a:rPr>
              <a:t>» Roche basaltique comme intrants alternatifs pour la production agricole ;</a:t>
            </a:r>
          </a:p>
          <a:p>
            <a:pPr lvl="1" algn="just">
              <a:lnSpc>
                <a:spcPts val="1200"/>
              </a:lnSpc>
            </a:pPr>
            <a:r>
              <a:rPr lang="pt-PT" sz="1100" dirty="0">
                <a:latin typeface="Arial Narrow" panose="020B0606020202030204" pitchFamily="34" charset="0"/>
              </a:rPr>
              <a:t>» Les spécificités particulières du basalte dans le développement des Agrominéraux ;</a:t>
            </a:r>
          </a:p>
          <a:p>
            <a:pPr lvl="1" algn="just">
              <a:lnSpc>
                <a:spcPts val="1200"/>
              </a:lnSpc>
            </a:pPr>
            <a:r>
              <a:rPr lang="pt-PT" sz="1100" dirty="0">
                <a:latin typeface="Arial Narrow" panose="020B0606020202030204" pitchFamily="34" charset="0"/>
              </a:rPr>
              <a:t>» Micronutriments apportés par la matrice rocheuse basaltique ;</a:t>
            </a:r>
          </a:p>
          <a:p>
            <a:pPr lvl="1" algn="just">
              <a:lnSpc>
                <a:spcPts val="1200"/>
              </a:lnSpc>
            </a:pPr>
            <a:r>
              <a:rPr lang="pt-PT" sz="1100" dirty="0">
                <a:latin typeface="Arial Narrow" panose="020B0606020202030204" pitchFamily="34" charset="0"/>
              </a:rPr>
              <a:t>» Chaîne industrielle et potentiel industriel et agrominéral des roches basaltiques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Les domaines des Géosciences ; Sciences exactes et de la Terre, Rocking comme alternative durable aux engrais et à la minéralisation des sols font partie du vaste domaine d'activité du MSc Magda Bergmann.</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a:t>
            </a:r>
            <a:r>
              <a:rPr lang="pt-PT" sz="1100" b="1" i="1" dirty="0" smtClean="0">
                <a:latin typeface="Arial Narrow" panose="020B0606020202030204" pitchFamily="34" charset="0"/>
              </a:rPr>
              <a:t>.2.9. </a:t>
            </a:r>
            <a:r>
              <a:rPr lang="pt-PT" sz="1100" b="1" i="1" dirty="0">
                <a:latin typeface="Arial Narrow" panose="020B0606020202030204" pitchFamily="34" charset="0"/>
              </a:rPr>
              <a:t>Séquence </a:t>
            </a:r>
            <a:r>
              <a:rPr lang="pt-PT" sz="1100" b="1" i="1" dirty="0" smtClean="0">
                <a:latin typeface="Arial Narrow" panose="020B0606020202030204" pitchFamily="34" charset="0"/>
              </a:rPr>
              <a:t>9 </a:t>
            </a:r>
            <a:r>
              <a:rPr lang="pt-PT" sz="1100" b="1" i="1" dirty="0">
                <a:latin typeface="Arial Narrow" panose="020B0606020202030204" pitchFamily="34" charset="0"/>
              </a:rPr>
              <a:t>: Conférence </a:t>
            </a:r>
            <a:r>
              <a:rPr lang="pt-PT" sz="1100" b="1" i="1" dirty="0" smtClean="0">
                <a:latin typeface="Arial Narrow" panose="020B0606020202030204" pitchFamily="34" charset="0"/>
              </a:rPr>
              <a:t>VII</a:t>
            </a:r>
            <a:endParaRPr lang="pt-PT" sz="1100" b="1" i="1" dirty="0">
              <a:latin typeface="Arial Narrow" panose="020B0606020202030204" pitchFamily="34" charset="0"/>
            </a:endParaRPr>
          </a:p>
          <a:p>
            <a:pPr algn="just">
              <a:lnSpc>
                <a:spcPts val="1200"/>
              </a:lnSpc>
            </a:pPr>
            <a:r>
              <a:rPr lang="pt-PT" sz="1100" dirty="0">
                <a:latin typeface="Arial Narrow" panose="020B0606020202030204" pitchFamily="34" charset="0"/>
              </a:rPr>
              <a:t>L'agriculture est l'épine dorsale de l'économie africaine et les données les plus récentes de l'Organisation des Nations Unies pour l'alimentation et l'agriculture (FAO) décrivent que l'agriculture représente environ 20 % du PIB du continent, 60 % de sa main-d'œuvre et 20 % de l'ensemble des exportations et constitue la principale source de revenus des populations rurales du continent. Reconnaissant le rôle essentiel que joue l'agriculture dans la durabilité alimentaire de la population croissante de l'Afrique, les dirigeants africains ont adopté un solide Programme de développement agricole en Afrique (PDDAA) visant un taux de croissance agricole annuel moyen de 6 %.</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Banque africaine de développement (BAD) est une Banque Multinationale de Développement, créée en 1964, dont 54 pays africains sont membres. Elle a également pour actionnaires un groupe des pays Européens, Américains et Asiatiques. La mission principale de la BAD est de favoriser le développement économique et le progrès social sur le continent africain, en soutenant et en finançant le développement des infrastructures, des projets structurants pour les pays membres et des initiatives privées.</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La BAD a son siège à Abidjan, en Côte d'Ivoire. Le Groupe de la Banque Africaine de Développement comprend le Fonds Africain de Développement (FAD), créé en 1972, et le Fonds Spécial du Nigéria, créé par l'État nigérian en 1976.</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Les participants à la Conférence Internationale du Cap-Vert comprennent des spécialistes qui, depuis le début des années 1970, ont eu comme activités fondamentales la recherche scientifique et technologique axée sur la recherche de solutions pour la fertilisation des sols agricoles, visant à accroître la rentabilité agricole, à améliorer la qualité des aliments produits et la protection de l'environnement.</a:t>
            </a: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 name="TextBox 9"/>
          <p:cNvSpPr txBox="1"/>
          <p:nvPr/>
        </p:nvSpPr>
        <p:spPr>
          <a:xfrm>
            <a:off x="5275115"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2" name="TextBox 11"/>
          <p:cNvSpPr txBox="1"/>
          <p:nvPr/>
        </p:nvSpPr>
        <p:spPr>
          <a:xfrm>
            <a:off x="5105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21857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62889"/>
            <a:ext cx="6285513" cy="7555915"/>
          </a:xfrm>
          <a:prstGeom prst="rect">
            <a:avLst/>
          </a:prstGeom>
          <a:noFill/>
        </p:spPr>
        <p:txBody>
          <a:bodyPr wrap="square" rtlCol="0">
            <a:spAutoFit/>
          </a:bodyPr>
          <a:lstStyle/>
          <a:p>
            <a:pPr lvl="1" algn="just">
              <a:lnSpc>
                <a:spcPts val="400"/>
              </a:lnSpc>
              <a:defRPr lang="en-US"/>
            </a:pPr>
            <a:endParaRPr lang="fr-FR" sz="1100" dirty="0">
              <a:latin typeface="Arial Narrow" panose="020B0606020202030204" pitchFamily="34" charset="0"/>
            </a:endParaRPr>
          </a:p>
          <a:p>
            <a:pPr algn="just">
              <a:lnSpc>
                <a:spcPts val="1200"/>
              </a:lnSpc>
            </a:pPr>
            <a:r>
              <a:rPr lang="pt-PT" sz="1100" dirty="0">
                <a:latin typeface="Arial Narrow" panose="020B0606020202030204" pitchFamily="34" charset="0"/>
              </a:rPr>
              <a:t>Le thème de la </a:t>
            </a:r>
            <a:r>
              <a:rPr lang="pt-PT" sz="1100" b="1" dirty="0">
                <a:solidFill>
                  <a:schemeClr val="accent5">
                    <a:lumMod val="60000"/>
                    <a:lumOff val="40000"/>
                  </a:schemeClr>
                </a:solidFill>
                <a:latin typeface="Arial Narrow" panose="020B0606020202030204" pitchFamily="34" charset="0"/>
              </a:rPr>
              <a:t>Conférence VII </a:t>
            </a:r>
            <a:r>
              <a:rPr lang="pt-PT" sz="1100" dirty="0">
                <a:latin typeface="Arial Narrow" panose="020B0606020202030204" pitchFamily="34" charset="0"/>
              </a:rPr>
              <a:t>«</a:t>
            </a:r>
            <a:r>
              <a:rPr lang="pt-PT" sz="1100" i="1" dirty="0">
                <a:latin typeface="Arial Narrow" panose="020B0606020202030204" pitchFamily="34" charset="0"/>
              </a:rPr>
              <a:t>LA CHAÎNE DE DÉVELOPPEMENT AGRICOLE DU CONTINENT AFRICAIN</a:t>
            </a:r>
            <a:r>
              <a:rPr lang="pt-PT" sz="1100" dirty="0">
                <a:latin typeface="Arial Narrow" panose="020B0606020202030204" pitchFamily="34" charset="0"/>
              </a:rPr>
              <a:t> - De la production à l'industrialisation», sera présenté par la Banque Africaine de Développement, et sera une occasion unique de réunir cette importante institution de développement et les experts internationaux qui développent des solutions scientifiques et technologiques, qui peuvent contribuer à :</a:t>
            </a:r>
          </a:p>
          <a:p>
            <a:pPr algn="just">
              <a:lnSpc>
                <a:spcPts val="12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de l'expérience scientifique et technologique de la région du «Rochagem» vers le continent africain et son application en agriculture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Moderniser et transformer le secteur agricole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Guider les efforts de recherche scientifique et technologique axés sur la solution de la fertilisation des sols agricoles sur le continent africain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Partager l'expérience de l'utilisation de la poudre de roche dans l'agriculture au profit des agriculteurs en Afrique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Un Transfert sur le continent africain d'expériences et de pratiques agricoles qui contribuent à la protection de l'environnement et augmentent la rentabilité de la production agricole et la qualité des aliments produits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Insérer les producteurs agricoles africains dans le réseau international d'innovation scientifique et technologique ;</a:t>
            </a:r>
          </a:p>
          <a:p>
            <a:pPr marL="182563" lvl="1" algn="just">
              <a:lnSpc>
                <a:spcPts val="1000"/>
              </a:lnSpc>
            </a:pPr>
            <a:r>
              <a:rPr lang="pt-PT" sz="1100" dirty="0">
                <a:latin typeface="Arial Narrow" panose="020B0606020202030204" pitchFamily="34" charset="0"/>
              </a:rPr>
              <a:t> </a:t>
            </a:r>
          </a:p>
          <a:p>
            <a:pPr marL="182563" lvl="1" algn="just">
              <a:lnSpc>
                <a:spcPts val="1000"/>
              </a:lnSpc>
            </a:pPr>
            <a:r>
              <a:rPr lang="pt-PT" sz="1100" dirty="0">
                <a:latin typeface="Arial Narrow" panose="020B0606020202030204" pitchFamily="34" charset="0"/>
              </a:rPr>
              <a:t>» Augmenter les revenus de la production agricole africaine et réduire la dépendance alimentaire extérieure de la population africaine.</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Le thème de la Conférence VII aura lieu le 15 mars 2022 et </a:t>
            </a:r>
            <a:r>
              <a:rPr lang="pt-PT" sz="1100" b="1" i="1" dirty="0">
                <a:latin typeface="Arial Narrow" panose="020B0606020202030204" pitchFamily="34" charset="0"/>
              </a:rPr>
              <a:t>durera 1h45</a:t>
            </a:r>
            <a:r>
              <a:rPr lang="pt-PT" sz="1100" dirty="0">
                <a:latin typeface="Arial Narrow" panose="020B0606020202030204" pitchFamily="34" charset="0"/>
              </a:rPr>
              <a:t>, période de débat comprise. </a:t>
            </a:r>
            <a:endParaRPr lang="pt-PT" sz="1100" dirty="0" smtClean="0">
              <a:latin typeface="Arial Narrow" panose="020B0606020202030204" pitchFamily="34" charset="0"/>
            </a:endParaRPr>
          </a:p>
          <a:p>
            <a:pPr algn="just">
              <a:lnSpc>
                <a:spcPts val="1200"/>
              </a:lnSpc>
            </a:pP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9.2.10. </a:t>
            </a:r>
            <a:r>
              <a:rPr lang="pt-PT" sz="1100" b="1" i="1" dirty="0">
                <a:latin typeface="Arial Narrow" panose="020B0606020202030204" pitchFamily="34" charset="0"/>
              </a:rPr>
              <a:t>Séquence </a:t>
            </a:r>
            <a:r>
              <a:rPr lang="pt-PT" sz="1100" b="1" i="1" dirty="0" smtClean="0">
                <a:latin typeface="Arial Narrow" panose="020B0606020202030204" pitchFamily="34" charset="0"/>
              </a:rPr>
              <a:t>10 </a:t>
            </a:r>
            <a:r>
              <a:rPr lang="pt-PT" sz="1100" b="1" i="1" dirty="0">
                <a:latin typeface="Arial Narrow" panose="020B0606020202030204" pitchFamily="34" charset="0"/>
              </a:rPr>
              <a:t>: </a:t>
            </a:r>
            <a:r>
              <a:rPr lang="fr-FR" sz="1100" b="1" i="1" dirty="0" smtClean="0">
                <a:latin typeface="Arial Narrow" panose="020B0606020202030204" pitchFamily="34" charset="0"/>
              </a:rPr>
              <a:t>Table ronde d'intégration et de débats </a:t>
            </a:r>
          </a:p>
          <a:p>
            <a:pPr algn="just">
              <a:lnSpc>
                <a:spcPts val="1100"/>
              </a:lnSpc>
            </a:pPr>
            <a:r>
              <a:rPr lang="fr-FR" sz="1100" dirty="0" smtClean="0">
                <a:latin typeface="Arial Narrow" panose="020B0606020202030204" pitchFamily="34" charset="0"/>
              </a:rPr>
              <a:t>Les interventions à la « </a:t>
            </a:r>
            <a:r>
              <a:rPr lang="fr-FR" sz="1100" i="1" dirty="0" smtClean="0">
                <a:solidFill>
                  <a:srgbClr val="00B0F0"/>
                </a:solidFill>
                <a:latin typeface="Arial Narrow" panose="020B0606020202030204" pitchFamily="34" charset="0"/>
              </a:rPr>
              <a:t>Table ronde d'intégration et de débats </a:t>
            </a:r>
            <a:r>
              <a:rPr lang="fr-FR" sz="1100" dirty="0" smtClean="0">
                <a:latin typeface="Arial Narrow" panose="020B0606020202030204" pitchFamily="34" charset="0"/>
              </a:rPr>
              <a:t>» devraient porter sur l'utilisation des poudre de roche en agriculture et sa spécificité scientifique et technologique. Parmi ces spécificités scientifiques et technologiques, les parties prenantes peuvent aborder:</a:t>
            </a:r>
          </a:p>
          <a:p>
            <a:pPr lvl="1" algn="just">
              <a:lnSpc>
                <a:spcPts val="1100"/>
              </a:lnSpc>
              <a:defRPr lang="en-US"/>
            </a:pPr>
            <a:endParaRPr lang="fr-FR" sz="1100" dirty="0">
              <a:latin typeface="Arial Narrow" panose="020B0606020202030204" pitchFamily="34" charset="0"/>
            </a:endParaRPr>
          </a:p>
          <a:p>
            <a:pPr marL="685800" lvl="1" indent="-228600" algn="just">
              <a:lnSpc>
                <a:spcPts val="1100"/>
              </a:lnSpc>
              <a:buAutoNum type="alphaLcParenR"/>
              <a:defRPr lang="en-US"/>
            </a:pPr>
            <a:r>
              <a:rPr lang="fr-FR" sz="1100" dirty="0">
                <a:latin typeface="Arial Narrow" panose="020B0606020202030204" pitchFamily="34" charset="0"/>
              </a:rPr>
              <a:t>Réalités actuelles et historiques de l'utilisation de la poudre de roche dans la fertilisation des terres </a:t>
            </a:r>
            <a:r>
              <a:rPr lang="fr-FR" sz="1100" dirty="0" smtClean="0">
                <a:latin typeface="Arial Narrow" panose="020B0606020202030204" pitchFamily="34" charset="0"/>
              </a:rPr>
              <a:t>agricoles; Orientations </a:t>
            </a:r>
            <a:r>
              <a:rPr lang="fr-FR" sz="1100" dirty="0">
                <a:latin typeface="Arial Narrow" panose="020B0606020202030204" pitchFamily="34" charset="0"/>
              </a:rPr>
              <a:t>générales et tendances des politiques publiques, facteurs scientifiques, technologiques et environnementaux qui soutiennent les principes fondamentaux de l'utilisation de la poudre de roche dans la fertilisation des sols agricoles </a:t>
            </a:r>
            <a:r>
              <a:rPr lang="fr-FR" sz="1100" dirty="0" smtClean="0">
                <a:latin typeface="Arial Narrow" panose="020B0606020202030204" pitchFamily="34" charset="0"/>
              </a:rPr>
              <a:t>;</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b</a:t>
            </a:r>
            <a:r>
              <a:rPr lang="fr-FR" sz="1100" dirty="0" smtClean="0">
                <a:latin typeface="Arial Narrow" panose="020B0606020202030204" pitchFamily="34" charset="0"/>
              </a:rPr>
              <a:t>) </a:t>
            </a:r>
            <a:r>
              <a:rPr lang="fr-FR" sz="1100" dirty="0">
                <a:latin typeface="Arial Narrow" panose="020B0606020202030204" pitchFamily="34" charset="0"/>
              </a:rPr>
              <a:t>Les différentes catégories et types de nutriments qui composent la composition chimique du basalte, lui conférant des conditions d'engrais </a:t>
            </a:r>
            <a:r>
              <a:rPr lang="fr-FR" sz="1100" dirty="0" smtClean="0">
                <a:latin typeface="Arial Narrow" panose="020B0606020202030204" pitchFamily="34" charset="0"/>
              </a:rPr>
              <a:t>naturel; Politiques </a:t>
            </a:r>
            <a:r>
              <a:rPr lang="fr-FR" sz="1100" dirty="0">
                <a:latin typeface="Arial Narrow" panose="020B0606020202030204" pitchFamily="34" charset="0"/>
              </a:rPr>
              <a:t>publiques de recherche scientifique et technologique, processus législatif, </a:t>
            </a:r>
            <a:r>
              <a:rPr lang="fr-FR" sz="1100" dirty="0" err="1">
                <a:latin typeface="Arial Narrow" panose="020B0606020202030204" pitchFamily="34" charset="0"/>
              </a:rPr>
              <a:t>réglementation</a:t>
            </a:r>
            <a:r>
              <a:rPr lang="fr-FR" sz="1100" dirty="0">
                <a:latin typeface="Arial Narrow" panose="020B0606020202030204" pitchFamily="34" charset="0"/>
              </a:rPr>
              <a:t> et contrôle de l'utilisation de la poudre de basalte en agriculture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c</a:t>
            </a:r>
            <a:r>
              <a:rPr lang="fr-FR" sz="1100" dirty="0" smtClean="0">
                <a:latin typeface="Arial Narrow" panose="020B0606020202030204" pitchFamily="34" charset="0"/>
              </a:rPr>
              <a:t>) </a:t>
            </a:r>
            <a:r>
              <a:rPr lang="fr-FR" sz="1100" dirty="0">
                <a:latin typeface="Arial Narrow" panose="020B0606020202030204" pitchFamily="34" charset="0"/>
              </a:rPr>
              <a:t>Mécanismes et leurs rôles et fonctions respectifs dans la formulation, la mise en œuvre, le contrôle et le suivi de la qualité des aliments produits sur la base de l'utilisation de la poudre de roche dans la fertilisation des sols </a:t>
            </a:r>
            <a:r>
              <a:rPr lang="fr-FR" sz="1100" dirty="0" smtClean="0">
                <a:latin typeface="Arial Narrow" panose="020B0606020202030204" pitchFamily="34" charset="0"/>
              </a:rPr>
              <a:t>agricoles; </a:t>
            </a:r>
            <a:r>
              <a:rPr lang="fr-FR" sz="1100" dirty="0">
                <a:latin typeface="Arial Narrow" panose="020B0606020202030204" pitchFamily="34" charset="0"/>
              </a:rPr>
              <a:t>Les relations entre l'utilisation de la poudre de roche dans la fertilisation des sols agricoles et la rentabilité agricole et la qualité des aliments produits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a:latin typeface="Arial Narrow" panose="020B0606020202030204" pitchFamily="34" charset="0"/>
              </a:rPr>
              <a:t>d</a:t>
            </a:r>
            <a:r>
              <a:rPr lang="fr-FR" sz="1100" dirty="0" smtClean="0">
                <a:latin typeface="Arial Narrow" panose="020B0606020202030204" pitchFamily="34" charset="0"/>
              </a:rPr>
              <a:t>) </a:t>
            </a:r>
            <a:r>
              <a:rPr lang="fr-FR" sz="1100" dirty="0">
                <a:latin typeface="Arial Narrow" panose="020B0606020202030204" pitchFamily="34" charset="0"/>
              </a:rPr>
              <a:t>Les types et qualités des sols agricoles susceptibles de bénéficier et d'améliorer l'utilisation de la poudre de roche issue de la fertilisation respective </a:t>
            </a:r>
            <a:r>
              <a:rPr lang="fr-FR" sz="1100" dirty="0" smtClean="0">
                <a:latin typeface="Arial Narrow" panose="020B0606020202030204" pitchFamily="34" charset="0"/>
              </a:rPr>
              <a:t>; Tendances </a:t>
            </a:r>
            <a:r>
              <a:rPr lang="fr-FR" sz="1100" dirty="0">
                <a:latin typeface="Arial Narrow" panose="020B0606020202030204" pitchFamily="34" charset="0"/>
              </a:rPr>
              <a:t>de l'évolution présente et future de l'utilisation des </a:t>
            </a:r>
            <a:r>
              <a:rPr lang="fr-FR" sz="1100" dirty="0" err="1">
                <a:latin typeface="Arial Narrow" panose="020B0606020202030204" pitchFamily="34" charset="0"/>
              </a:rPr>
              <a:t>poudes</a:t>
            </a:r>
            <a:r>
              <a:rPr lang="fr-FR" sz="1100" dirty="0">
                <a:latin typeface="Arial Narrow" panose="020B0606020202030204" pitchFamily="34" charset="0"/>
              </a:rPr>
              <a:t> de roche en agriculture ;</a:t>
            </a:r>
          </a:p>
          <a:p>
            <a:pPr lvl="1" algn="just">
              <a:lnSpc>
                <a:spcPts val="800"/>
              </a:lnSpc>
              <a:defRPr lang="en-US"/>
            </a:pPr>
            <a:endParaRPr lang="fr-FR" sz="1100" dirty="0">
              <a:latin typeface="Arial Narrow" panose="020B0606020202030204" pitchFamily="34" charset="0"/>
            </a:endParaRPr>
          </a:p>
          <a:p>
            <a:pPr lvl="1" algn="just">
              <a:lnSpc>
                <a:spcPts val="1100"/>
              </a:lnSpc>
              <a:defRPr lang="en-US"/>
            </a:pPr>
            <a:r>
              <a:rPr lang="fr-FR" sz="1100" dirty="0" smtClean="0">
                <a:latin typeface="Arial Narrow" panose="020B0606020202030204" pitchFamily="34" charset="0"/>
              </a:rPr>
              <a:t>e) La </a:t>
            </a:r>
            <a:r>
              <a:rPr lang="fr-FR" sz="1100" dirty="0">
                <a:latin typeface="Arial Narrow" panose="020B0606020202030204" pitchFamily="34" charset="0"/>
              </a:rPr>
              <a:t>relation de cause à effet entre l'utilisation de la poudre de roche dans la fertilisation des sols agricoles et ses effets sur la préservation de l'environnement.</a:t>
            </a:r>
          </a:p>
          <a:p>
            <a:pPr lvl="1" algn="just">
              <a:lnSpc>
                <a:spcPts val="400"/>
              </a:lnSpc>
              <a:defRPr lang="en-US"/>
            </a:pPr>
            <a:endParaRPr lang="fr-FR" sz="1100" dirty="0">
              <a:latin typeface="Arial Narrow" panose="020B0606020202030204" pitchFamily="34" charset="0"/>
            </a:endParaRPr>
          </a:p>
          <a:p>
            <a:pPr algn="just">
              <a:lnSpc>
                <a:spcPts val="1100"/>
              </a:lnSpc>
              <a:defRPr lang="en-US"/>
            </a:pPr>
            <a:r>
              <a:rPr lang="fr-FR" sz="1100" dirty="0" smtClean="0">
                <a:latin typeface="Arial Narrow" panose="020B0606020202030204" pitchFamily="34" charset="0"/>
              </a:rPr>
              <a:t>Après </a:t>
            </a:r>
            <a:r>
              <a:rPr lang="fr-FR" sz="1100" dirty="0">
                <a:latin typeface="Arial Narrow" panose="020B0606020202030204" pitchFamily="34" charset="0"/>
              </a:rPr>
              <a:t>des Interventions d'experts sur chaque thème inscrit au programme de la « </a:t>
            </a:r>
            <a:r>
              <a:rPr lang="fr-FR" sz="1100" i="1" dirty="0">
                <a:solidFill>
                  <a:srgbClr val="00B0F0"/>
                </a:solidFill>
                <a:latin typeface="Arial Narrow" panose="020B0606020202030204" pitchFamily="34" charset="0"/>
              </a:rPr>
              <a:t>Table ronde sur l'intégration et les débats</a:t>
            </a:r>
            <a:r>
              <a:rPr lang="fr-FR" sz="1100" dirty="0">
                <a:latin typeface="Arial Narrow" panose="020B0606020202030204" pitchFamily="34" charset="0"/>
              </a:rPr>
              <a:t> », s'ouvrira une période de débats au cours de laquelle toutes les personnes présentes pourront intervenir en présentant leurs points de vue, ainsi qu'en confrontant des experts avec des questions strictement liées aux Thèmes des Débats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2" name="TextBox 1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30195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170510"/>
            <a:ext cx="6285513" cy="7171194"/>
          </a:xfrm>
          <a:prstGeom prst="rect">
            <a:avLst/>
          </a:prstGeom>
          <a:noFill/>
        </p:spPr>
        <p:txBody>
          <a:bodyPr wrap="square" rtlCol="0">
            <a:spAutoFit/>
          </a:bodyPr>
          <a:lstStyle/>
          <a:p>
            <a:pPr>
              <a:lnSpc>
                <a:spcPts val="1200"/>
              </a:lnSpc>
            </a:pPr>
            <a:endParaRPr lang="pt-PT"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9.2.11. </a:t>
            </a:r>
            <a:r>
              <a:rPr lang="pt-PT" sz="1100" b="1" i="1" dirty="0">
                <a:latin typeface="Arial Narrow" panose="020B0606020202030204" pitchFamily="34" charset="0"/>
              </a:rPr>
              <a:t>Séquence </a:t>
            </a:r>
            <a:r>
              <a:rPr lang="pt-PT" sz="1100" b="1" i="1" dirty="0" smtClean="0">
                <a:latin typeface="Arial Narrow" panose="020B0606020202030204" pitchFamily="34" charset="0"/>
              </a:rPr>
              <a:t>11 </a:t>
            </a:r>
            <a:r>
              <a:rPr lang="pt-PT" sz="1100" b="1" i="1" dirty="0">
                <a:latin typeface="Arial Narrow" panose="020B0606020202030204" pitchFamily="34" charset="0"/>
              </a:rPr>
              <a:t>: Séance de clôture et communication</a:t>
            </a:r>
          </a:p>
          <a:p>
            <a:pPr>
              <a:lnSpc>
                <a:spcPts val="1200"/>
              </a:lnSpc>
            </a:pPr>
            <a:r>
              <a:rPr lang="pt-PT" sz="1100" dirty="0">
                <a:latin typeface="Arial Narrow" panose="020B0606020202030204" pitchFamily="34" charset="0"/>
              </a:rPr>
              <a:t>Au cours de cette session de clôture, un bref résumé des conclusions </a:t>
            </a:r>
            <a:r>
              <a:rPr lang="pt-PT" sz="1100" dirty="0" smtClean="0">
                <a:latin typeface="Arial Narrow" panose="020B0606020202030204" pitchFamily="34" charset="0"/>
              </a:rPr>
              <a:t>de la Conférence Internationale sera </a:t>
            </a:r>
            <a:r>
              <a:rPr lang="pt-PT" sz="1100" dirty="0">
                <a:latin typeface="Arial Narrow" panose="020B0606020202030204" pitchFamily="34" charset="0"/>
              </a:rPr>
              <a:t>présenté avec des commentaires et une allocution de clôture.</a:t>
            </a:r>
          </a:p>
          <a:p>
            <a:pPr>
              <a:lnSpc>
                <a:spcPts val="1200"/>
              </a:lnSpc>
            </a:pPr>
            <a:r>
              <a:rPr lang="pt-PT" sz="1100" dirty="0">
                <a:latin typeface="Arial Narrow" panose="020B0606020202030204" pitchFamily="34" charset="0"/>
              </a:rPr>
              <a:t> </a:t>
            </a:r>
          </a:p>
          <a:p>
            <a:pPr>
              <a:lnSpc>
                <a:spcPts val="1200"/>
              </a:lnSpc>
            </a:pPr>
            <a:r>
              <a:rPr lang="pt-PT" sz="1100" dirty="0">
                <a:latin typeface="Arial Narrow" panose="020B0606020202030204" pitchFamily="34" charset="0"/>
              </a:rPr>
              <a:t>A l'issue de la Session, une conférence de presse aura lieu au cours de laquelle un représentant des délégations extérieures et certains participants interviendront.</a:t>
            </a:r>
          </a:p>
          <a:p>
            <a:pPr>
              <a:lnSpc>
                <a:spcPts val="1200"/>
              </a:lnSpc>
            </a:pPr>
            <a:r>
              <a:rPr lang="pt-PT" sz="1100" dirty="0">
                <a:latin typeface="Arial Narrow" panose="020B0606020202030204" pitchFamily="34" charset="0"/>
              </a:rPr>
              <a:t> </a:t>
            </a:r>
          </a:p>
          <a:p>
            <a:pPr>
              <a:lnSpc>
                <a:spcPts val="1200"/>
              </a:lnSpc>
              <a:defRPr lang="en-US"/>
            </a:pPr>
            <a:r>
              <a:rPr lang="pt-PT" sz="1100" b="1" i="1" dirty="0" smtClean="0">
                <a:latin typeface="Arial Narrow" panose="020B0606020202030204" pitchFamily="34" charset="0"/>
              </a:rPr>
              <a:t>9.2.12. </a:t>
            </a:r>
            <a:r>
              <a:rPr lang="pt-PT" sz="1100" b="1" i="1" dirty="0">
                <a:latin typeface="Arial Narrow" panose="020B0606020202030204" pitchFamily="34" charset="0"/>
              </a:rPr>
              <a:t>Séquence </a:t>
            </a:r>
            <a:r>
              <a:rPr lang="pt-PT" sz="1100" b="1" i="1" dirty="0" smtClean="0">
                <a:latin typeface="Arial Narrow" panose="020B0606020202030204" pitchFamily="34" charset="0"/>
              </a:rPr>
              <a:t>12</a:t>
            </a:r>
            <a:r>
              <a:rPr lang="pt-PT" sz="1100" b="1" i="1" dirty="0">
                <a:latin typeface="Arial Narrow" panose="020B0606020202030204" pitchFamily="34" charset="0"/>
              </a:rPr>
              <a:t> :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a:t>
            </a:r>
            <a:r>
              <a:rPr lang="fr-FR" sz="1100" i="1" dirty="0">
                <a:latin typeface="Arial Narrow" panose="020B0606020202030204" pitchFamily="34" charset="0"/>
                <a:sym typeface="+mn-ea"/>
              </a:rPr>
              <a:t>LES SAVEURS DE LA CEDEAO</a:t>
            </a:r>
            <a:r>
              <a:rPr lang="fr-FR" sz="1100" dirty="0">
                <a:latin typeface="Arial Narrow" panose="020B0606020202030204" pitchFamily="34" charset="0"/>
                <a:sym typeface="+mn-ea"/>
              </a:rPr>
              <a:t>»</a:t>
            </a:r>
          </a:p>
          <a:p>
            <a:pPr>
              <a:lnSpc>
                <a:spcPts val="1200"/>
              </a:lnSpc>
            </a:pPr>
            <a:r>
              <a:rPr lang="fr-FR" sz="1100" dirty="0">
                <a:latin typeface="Arial Narrow" panose="020B0606020202030204" pitchFamily="34" charset="0"/>
              </a:rPr>
              <a:t>Le 16 mars, il y aura un </a:t>
            </a:r>
            <a:r>
              <a:rPr lang="fr-FR" sz="1100" dirty="0" err="1">
                <a:latin typeface="Arial Narrow" panose="020B0606020202030204" pitchFamily="34" charset="0"/>
              </a:rPr>
              <a:t>dîner</a:t>
            </a:r>
            <a:r>
              <a:rPr lang="fr-FR" sz="1100" dirty="0">
                <a:latin typeface="Arial Narrow" panose="020B0606020202030204" pitchFamily="34" charset="0"/>
              </a:rPr>
              <a:t> de bienvenue avec la participation de tous les participants à l'</a:t>
            </a:r>
            <a:r>
              <a:rPr lang="fr-FR" sz="1100" dirty="0" err="1">
                <a:latin typeface="Arial Narrow" panose="020B0606020202030204" pitchFamily="34" charset="0"/>
              </a:rPr>
              <a:t>événement</a:t>
            </a:r>
            <a:r>
              <a:rPr lang="fr-FR" sz="1100" dirty="0">
                <a:latin typeface="Arial Narrow" panose="020B0606020202030204" pitchFamily="34" charset="0"/>
              </a:rPr>
              <a:t> et des invités des institutions nationales et internationales présentes au Cap-Vert ainsi que des particuliers</a:t>
            </a:r>
            <a:r>
              <a:rPr lang="fr-FR" sz="1100" dirty="0" smtClean="0">
                <a:latin typeface="Arial Narrow" panose="020B0606020202030204" pitchFamily="34" charset="0"/>
              </a:rPr>
              <a:t>. </a:t>
            </a:r>
          </a:p>
          <a:p>
            <a:pPr>
              <a:lnSpc>
                <a:spcPts val="1200"/>
              </a:lnSpc>
            </a:pPr>
            <a:r>
              <a:rPr lang="pt-PT" sz="1100" dirty="0">
                <a:latin typeface="Arial Narrow" panose="020B0606020202030204" pitchFamily="34" charset="0"/>
              </a:rPr>
              <a:t> </a:t>
            </a:r>
          </a:p>
          <a:p>
            <a:pPr>
              <a:lnSpc>
                <a:spcPts val="1200"/>
              </a:lnSpc>
            </a:pPr>
            <a:r>
              <a:rPr lang="pt-PT" sz="1100" dirty="0">
                <a:latin typeface="Arial Narrow" panose="020B0606020202030204" pitchFamily="34" charset="0"/>
              </a:rPr>
              <a:t>Cette séquence permettra une socialisation entre toutes les personnes présentes car elle permettra la mise en place de réseaux </a:t>
            </a:r>
            <a:r>
              <a:rPr lang="fr-FR" sz="1100" dirty="0">
                <a:latin typeface="Arial Narrow" panose="020B0606020202030204" pitchFamily="34" charset="0"/>
              </a:rPr>
              <a:t>réseaux entre chercheurs et participants </a:t>
            </a:r>
            <a:r>
              <a:rPr lang="pt-PT" sz="1100" dirty="0" smtClean="0">
                <a:latin typeface="Arial Narrow" panose="020B0606020202030204" pitchFamily="34" charset="0"/>
              </a:rPr>
              <a:t>qui </a:t>
            </a:r>
            <a:r>
              <a:rPr lang="pt-PT" sz="1100" dirty="0">
                <a:latin typeface="Arial Narrow" panose="020B0606020202030204" pitchFamily="34" charset="0"/>
              </a:rPr>
              <a:t>prendront effet après l'événement.</a:t>
            </a:r>
          </a:p>
          <a:p>
            <a:pPr>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nSpc>
                <a:spcPts val="1200"/>
              </a:lnSpc>
            </a:pPr>
            <a:r>
              <a:rPr lang="pt-PT" sz="1100" b="1" i="1" dirty="0" smtClean="0">
                <a:latin typeface="Arial Narrow" panose="020B0606020202030204" pitchFamily="34" charset="0"/>
              </a:rPr>
              <a:t>10. </a:t>
            </a:r>
            <a:r>
              <a:rPr lang="pt-BR" sz="1100" i="1" dirty="0" smtClean="0">
                <a:solidFill>
                  <a:srgbClr val="006666"/>
                </a:solidFill>
                <a:latin typeface="Arial Narrow" panose="020B0606020202030204" pitchFamily="34" charset="0"/>
                <a:cs typeface="Arial Narrow" panose="020B0606020202030204" pitchFamily="34" charset="0"/>
                <a:sym typeface="+mn-ea"/>
              </a:rPr>
              <a:t>Table Ronde d’intégration et les débats </a:t>
            </a:r>
          </a:p>
          <a:p>
            <a:pPr algn="just">
              <a:lnSpc>
                <a:spcPts val="12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 L'évolution technologique des dernières décennies permet la production de poudres de roche destinées à l'agriculture à un coût compatible avec le pouvoir d'achat de l’ensemble de la population.</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C'est dans ce contexte, qu'une </a:t>
            </a:r>
            <a:r>
              <a:rPr lang="pt-PT" sz="1100" i="1" dirty="0">
                <a:latin typeface="Arial Narrow" panose="020B0606020202030204" pitchFamily="34" charset="0"/>
              </a:rPr>
              <a:t>«Table Ronde d'Intégration et Débats»</a:t>
            </a:r>
            <a:r>
              <a:rPr lang="pt-PT" sz="1100" dirty="0">
                <a:latin typeface="Arial Narrow" panose="020B0606020202030204" pitchFamily="34" charset="0"/>
              </a:rPr>
              <a:t> aura </a:t>
            </a:r>
            <a:r>
              <a:rPr lang="pt-PT" sz="1100" dirty="0" smtClean="0">
                <a:latin typeface="Arial Narrow" panose="020B0606020202030204" pitchFamily="34" charset="0"/>
              </a:rPr>
              <a:t>lieu le 16 Mars 2022, </a:t>
            </a:r>
            <a:r>
              <a:rPr lang="pt-PT" sz="1100" dirty="0">
                <a:latin typeface="Arial Narrow" panose="020B0606020202030204" pitchFamily="34" charset="0"/>
              </a:rPr>
              <a:t>réunissant quelques-uns des plus éminents chercheurs internationaux dans le domaine de l'utilisation de la poudre de roche pour la fertilisation des sols agricoles. Participeront également à cette table ronde: professionnels du secteur agricole; professionnels des protections environnementales;  professionnels des nutritions; universitaires; des chercheurs; gestionnaires municipaux et décideurs nationaux et internationaux de développement.</a:t>
            </a:r>
          </a:p>
          <a:p>
            <a:pPr algn="just">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11. </a:t>
            </a:r>
            <a:r>
              <a:rPr lang="pt-PT" sz="1100" b="1" i="1" dirty="0">
                <a:latin typeface="Arial Narrow" panose="020B0606020202030204" pitchFamily="34" charset="0"/>
              </a:rPr>
              <a:t>Lieu et dates</a:t>
            </a:r>
          </a:p>
          <a:p>
            <a:pPr algn="just">
              <a:lnSpc>
                <a:spcPts val="1200"/>
              </a:lnSpc>
            </a:pPr>
            <a:r>
              <a:rPr lang="pt-PT" sz="1100" dirty="0" smtClean="0">
                <a:latin typeface="Arial Narrow" panose="020B0606020202030204" pitchFamily="34" charset="0"/>
              </a:rPr>
              <a:t>La Conférence Internationale </a:t>
            </a:r>
            <a:r>
              <a:rPr lang="pt-PT" sz="1100" dirty="0">
                <a:latin typeface="Arial Narrow" panose="020B0606020202030204" pitchFamily="34" charset="0"/>
              </a:rPr>
              <a:t>aura lieu au Cap-Vert, Praia, dans la Salle Noble de l'Assemblée Nationale, du </a:t>
            </a:r>
            <a:r>
              <a:rPr lang="pt-PT" sz="1100" dirty="0" smtClean="0">
                <a:latin typeface="Arial Narrow" panose="020B0606020202030204" pitchFamily="34" charset="0"/>
              </a:rPr>
              <a:t>14 </a:t>
            </a:r>
            <a:r>
              <a:rPr lang="pt-PT" sz="1100" dirty="0">
                <a:latin typeface="Arial Narrow" panose="020B0606020202030204" pitchFamily="34" charset="0"/>
              </a:rPr>
              <a:t>au </a:t>
            </a:r>
            <a:r>
              <a:rPr lang="pt-PT" sz="1100" dirty="0" smtClean="0">
                <a:latin typeface="Arial Narrow" panose="020B0606020202030204" pitchFamily="34" charset="0"/>
              </a:rPr>
              <a:t>16 Mars </a:t>
            </a:r>
            <a:r>
              <a:rPr lang="pt-PT" sz="1100" dirty="0">
                <a:latin typeface="Arial Narrow" panose="020B0606020202030204" pitchFamily="34" charset="0"/>
              </a:rPr>
              <a:t>2022. Le programme du </a:t>
            </a:r>
            <a:r>
              <a:rPr lang="pt-PT" sz="1100" dirty="0" smtClean="0">
                <a:latin typeface="Arial Narrow" panose="020B0606020202030204" pitchFamily="34" charset="0"/>
              </a:rPr>
              <a:t>16 Mars </a:t>
            </a:r>
            <a:r>
              <a:rPr lang="pt-PT" sz="1100" dirty="0">
                <a:latin typeface="Arial Narrow" panose="020B0606020202030204" pitchFamily="34" charset="0"/>
              </a:rPr>
              <a:t>consiste en un</a:t>
            </a:r>
            <a:r>
              <a:rPr lang="pt-PT" sz="1100" i="1" dirty="0">
                <a:latin typeface="Arial Narrow" panose="020B0606020202030204" pitchFamily="34" charset="0"/>
              </a:rPr>
              <a:t> </a:t>
            </a:r>
            <a:r>
              <a:rPr lang="pt-BR" sz="1100" i="1" dirty="0">
                <a:solidFill>
                  <a:srgbClr val="006666"/>
                </a:solidFill>
                <a:latin typeface="Arial Narrow" panose="020B0606020202030204" pitchFamily="34" charset="0"/>
                <a:cs typeface="Arial Narrow" panose="020B0606020202030204" pitchFamily="34" charset="0"/>
                <a:sym typeface="+mn-ea"/>
              </a:rPr>
              <a:t>Table Ronde d’intégration et les </a:t>
            </a:r>
            <a:r>
              <a:rPr lang="pt-BR" sz="1100" i="1" dirty="0" smtClean="0">
                <a:solidFill>
                  <a:srgbClr val="006666"/>
                </a:solidFill>
                <a:latin typeface="Arial Narrow" panose="020B0606020202030204" pitchFamily="34" charset="0"/>
                <a:cs typeface="Arial Narrow" panose="020B0606020202030204" pitchFamily="34" charset="0"/>
                <a:sym typeface="+mn-ea"/>
              </a:rPr>
              <a:t>débats</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12. </a:t>
            </a:r>
            <a:r>
              <a:rPr lang="pt-PT" sz="1100" b="1" i="1" dirty="0">
                <a:latin typeface="Arial Narrow" panose="020B0606020202030204" pitchFamily="34" charset="0"/>
              </a:rPr>
              <a:t>Langues de travail</a:t>
            </a:r>
          </a:p>
          <a:p>
            <a:pPr algn="just">
              <a:lnSpc>
                <a:spcPts val="1200"/>
              </a:lnSpc>
            </a:pPr>
            <a:r>
              <a:rPr lang="pt-PT" sz="1100" dirty="0">
                <a:latin typeface="Arial Narrow" panose="020B0606020202030204" pitchFamily="34" charset="0"/>
              </a:rPr>
              <a:t>Trois langues de travail seront utilisées : le français, l'anglais et le portugais.</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13. </a:t>
            </a:r>
            <a:r>
              <a:rPr lang="pt-PT" sz="1100" b="1" i="1" dirty="0">
                <a:latin typeface="Arial Narrow" panose="020B0606020202030204" pitchFamily="34" charset="0"/>
              </a:rPr>
              <a:t>Communication</a:t>
            </a:r>
          </a:p>
          <a:p>
            <a:pPr algn="just">
              <a:lnSpc>
                <a:spcPts val="1200"/>
              </a:lnSpc>
            </a:pPr>
            <a:r>
              <a:rPr lang="pt-PT" sz="1100" dirty="0">
                <a:latin typeface="Arial Narrow" panose="020B0606020202030204" pitchFamily="34" charset="0"/>
              </a:rPr>
              <a:t>Les communications seront faites par des experts nationaux, régionaux et internationaux, individuellement ou au nom de l'institution qu'ils représentent.</a:t>
            </a:r>
          </a:p>
          <a:p>
            <a:pPr algn="just">
              <a:lnSpc>
                <a:spcPts val="1200"/>
              </a:lnSpc>
            </a:pP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7" name="TextBox 6"/>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11" name="TextBox 10"/>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644" y="1242517"/>
            <a:ext cx="6063671" cy="7286610"/>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14. </a:t>
            </a:r>
            <a:r>
              <a:rPr lang="pt-PT" sz="1100" b="1" i="1" dirty="0">
                <a:latin typeface="Arial Narrow" panose="020B0606020202030204" pitchFamily="34" charset="0"/>
              </a:rPr>
              <a:t>Inscription</a:t>
            </a:r>
          </a:p>
          <a:p>
            <a:pPr algn="just">
              <a:lnSpc>
                <a:spcPts val="1100"/>
              </a:lnSpc>
            </a:pPr>
            <a:r>
              <a:rPr lang="pt-PT" sz="1100" dirty="0" smtClean="0">
                <a:latin typeface="Arial Narrow" panose="020B0606020202030204" pitchFamily="34" charset="0"/>
              </a:rPr>
              <a:t>14.1 </a:t>
            </a:r>
            <a:r>
              <a:rPr lang="pt-PT" sz="1100" dirty="0">
                <a:latin typeface="Arial Narrow" panose="020B0606020202030204" pitchFamily="34" charset="0"/>
              </a:rPr>
              <a:t>Un formulaire d'inscription est disponible. Il </a:t>
            </a:r>
            <a:r>
              <a:rPr lang="pt-PT" sz="1100" dirty="0" smtClean="0">
                <a:latin typeface="Arial Narrow" panose="020B0606020202030204" pitchFamily="34" charset="0"/>
              </a:rPr>
              <a:t>duit </a:t>
            </a:r>
            <a:r>
              <a:rPr lang="pt-PT" sz="1100" dirty="0">
                <a:latin typeface="Arial Narrow" panose="020B0606020202030204" pitchFamily="34" charset="0"/>
              </a:rPr>
              <a:t>être rempli par toute personne ou participant invité et envoyé par e-mail : events@atlanticbusinessforum.com / helpdesk@atlanticbusinessforum.com</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14.2 </a:t>
            </a:r>
            <a:r>
              <a:rPr lang="pt-PT" sz="1100" dirty="0">
                <a:latin typeface="Arial Narrow" panose="020B0606020202030204" pitchFamily="34" charset="0"/>
              </a:rPr>
              <a:t>Les formulaires de demande peuvent être téléchargés sur le site Web suivant </a:t>
            </a:r>
            <a:r>
              <a:rPr lang="pt-PT" sz="1100" dirty="0" smtClean="0">
                <a:latin typeface="Arial Narrow" panose="020B0606020202030204" pitchFamily="34" charset="0"/>
              </a:rPr>
              <a:t>: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www.basaltconference.com/e/form/.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14.3 </a:t>
            </a:r>
            <a:r>
              <a:rPr lang="pt-PT" sz="1100" dirty="0">
                <a:latin typeface="Arial Narrow" panose="020B0606020202030204" pitchFamily="34" charset="0"/>
              </a:rPr>
              <a:t>Les Inscriptions peuvent également être déposées en ligne sur le site Internet :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14.4 </a:t>
            </a:r>
            <a:r>
              <a:rPr lang="pt-PT" sz="1100" dirty="0">
                <a:latin typeface="Arial Narrow" panose="020B0606020202030204" pitchFamily="34" charset="0"/>
              </a:rPr>
              <a:t>Les conditions de participation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14.5 </a:t>
            </a:r>
            <a:r>
              <a:rPr lang="pt-PT" sz="1100" dirty="0">
                <a:latin typeface="Arial Narrow" panose="020B0606020202030204" pitchFamily="34" charset="0"/>
              </a:rPr>
              <a:t>Pour chaque groupe de 10 participants à l'événement, l'organisation assume les frais de participation pour le onzième élément.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14.6 </a:t>
            </a:r>
            <a:r>
              <a:rPr lang="pt-PT" sz="1100" dirty="0">
                <a:latin typeface="Arial Narrow" panose="020B0606020202030204" pitchFamily="34" charset="0"/>
              </a:rPr>
              <a:t>Pour chaque groupe de 25 participants l'organisation assume les frais de participation pour deux (2) éléments supplémentaires.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15. </a:t>
            </a:r>
            <a:r>
              <a:rPr lang="pt-PT" sz="1100" b="1" i="1" dirty="0">
                <a:latin typeface="Arial Narrow" panose="020B0606020202030204" pitchFamily="34" charset="0"/>
              </a:rPr>
              <a:t>Transfert d'Inscription</a:t>
            </a:r>
          </a:p>
          <a:p>
            <a:pPr algn="just">
              <a:lnSpc>
                <a:spcPts val="1100"/>
              </a:lnSpc>
            </a:pPr>
            <a:r>
              <a:rPr lang="pt-PT" sz="1100" dirty="0">
                <a:latin typeface="Arial Narrow" panose="020B0606020202030204" pitchFamily="34" charset="0"/>
              </a:rPr>
              <a:t>Un participant dûment inscrit, s'il est confronté à l'impossibilité de participer à l'événement, peut céder son inscription à un tiers. A cet effet, le participant remplaçant </a:t>
            </a:r>
            <a:r>
              <a:rPr lang="pt-PT" sz="1100" dirty="0" smtClean="0">
                <a:latin typeface="Arial Narrow" panose="020B0606020202030204" pitchFamily="34" charset="0"/>
              </a:rPr>
              <a:t>duit </a:t>
            </a:r>
            <a:r>
              <a:rPr lang="pt-PT" sz="1100" dirty="0">
                <a:latin typeface="Arial Narrow" panose="020B0606020202030204" pitchFamily="34" charset="0"/>
              </a:rPr>
              <a:t>être parfaitement identifié et accepter les mêmes conditions que le participant substitué.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16. </a:t>
            </a:r>
            <a:r>
              <a:rPr lang="pt-PT" sz="1100" b="1" i="1" dirty="0">
                <a:latin typeface="Arial Narrow" panose="020B0606020202030204" pitchFamily="34" charset="0"/>
              </a:rPr>
              <a:t>Groupes et délégations officiels</a:t>
            </a:r>
          </a:p>
          <a:p>
            <a:pPr algn="just">
              <a:lnSpc>
                <a:spcPts val="1100"/>
              </a:lnSpc>
            </a:pPr>
            <a:r>
              <a:rPr lang="pt-PT" sz="1100" dirty="0">
                <a:latin typeface="Arial Narrow" panose="020B0606020202030204" pitchFamily="34" charset="0"/>
              </a:rPr>
              <a:t>Pour les groupes (minimum 10 Pax), les délégations officielles ou les entités gouvernementales, l'Organisation </a:t>
            </a:r>
            <a:r>
              <a:rPr lang="pt-PT" sz="1100" dirty="0" smtClean="0">
                <a:latin typeface="Arial Narrow" panose="020B0606020202030204" pitchFamily="34" charset="0"/>
              </a:rPr>
              <a:t>duit </a:t>
            </a:r>
            <a:r>
              <a:rPr lang="pt-PT" sz="1100" dirty="0">
                <a:latin typeface="Arial Narrow" panose="020B0606020202030204" pitchFamily="34" charset="0"/>
              </a:rPr>
              <a:t>être contactée pour un traitement spécifique.</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17. </a:t>
            </a:r>
            <a:r>
              <a:rPr lang="pt-PT" sz="1100" b="1" i="1" dirty="0">
                <a:latin typeface="Arial Narrow" panose="020B0606020202030204" pitchFamily="34" charset="0"/>
              </a:rPr>
              <a:t>Visa</a:t>
            </a:r>
          </a:p>
          <a:p>
            <a:pPr algn="just">
              <a:lnSpc>
                <a:spcPts val="1100"/>
              </a:lnSpc>
            </a:pPr>
            <a:r>
              <a:rPr lang="pt-PT" sz="1100" dirty="0">
                <a:latin typeface="Arial Narrow" panose="020B0606020202030204" pitchFamily="34" charset="0"/>
              </a:rPr>
              <a:t>La demande de visa, pour les participants qui en ont besoin, se fait via une plateforme disponible sur internet (www.ease.gov.cv). Exceptionnellement, il peut être demandé dans les ambassades, les postes consulaires ou à l'arrivée sur le territoire national, le Cap Vert, moyennant le paiement d'une surtaxe. Le coût du Visa est payé directement aux autorités compétentes : environ 30,00 €. Si nécessaire, l'Organisation peut assister les participants dans les démarches d'obtention de visas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18. </a:t>
            </a:r>
            <a:r>
              <a:rPr lang="pt-PT" sz="1100" b="1" i="1" dirty="0">
                <a:latin typeface="Arial Narrow" panose="020B0606020202030204" pitchFamily="34" charset="0"/>
              </a:rPr>
              <a:t>Services de </a:t>
            </a:r>
            <a:r>
              <a:rPr lang="pt-PT" sz="1100" b="1" i="1" dirty="0" smtClean="0">
                <a:latin typeface="Arial Narrow" panose="020B0606020202030204" pitchFamily="34" charset="0"/>
              </a:rPr>
              <a:t>protocole</a:t>
            </a:r>
          </a:p>
          <a:p>
            <a:pPr algn="just">
              <a:lnSpc>
                <a:spcPts val="1100"/>
              </a:lnSpc>
            </a:pPr>
            <a:r>
              <a:rPr lang="pt-PT" sz="1100" dirty="0" smtClean="0">
                <a:latin typeface="Arial Narrow" panose="020B0606020202030204" pitchFamily="34" charset="0"/>
              </a:rPr>
              <a:t>Les Services de Protocole aux participants seront assurés par l’École d’Hotélairie et Turisme du Cap Vert </a:t>
            </a:r>
            <a:r>
              <a:rPr lang="pt-PT" altLang="pt-PT" sz="1100" dirty="0">
                <a:latin typeface="Arial Narrow" pitchFamily="34" charset="0"/>
              </a:rPr>
              <a:t>(https://www.ehtcv.edu.cv</a:t>
            </a:r>
            <a:r>
              <a:rPr lang="pt-PT" altLang="pt-PT" sz="1100" dirty="0" smtClean="0">
                <a:latin typeface="Arial Narrow" pitchFamily="34" charset="0"/>
              </a:rPr>
              <a:t>/)</a:t>
            </a:r>
            <a:r>
              <a:rPr lang="pt-PT" sz="1100" dirty="0" smtClean="0">
                <a:latin typeface="Arial Narrow" panose="020B0606020202030204" pitchFamily="34" charset="0"/>
              </a:rPr>
              <a:t>. </a:t>
            </a:r>
            <a:r>
              <a:rPr lang="fr-FR" sz="1100" dirty="0">
                <a:latin typeface="Arial Narrow" panose="020B0606020202030204" pitchFamily="34" charset="0"/>
              </a:rPr>
              <a:t>Pour les délégations officielles, l'Organisation communiquera les procédures au cas par cas en temps utile.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 leur arrivée à l'aéroport du Cap-Vert, les participants trouveront une équipe qualifiée et prête à aider à l'accomplissement de toutes les formalités nécessaires et capable de développer la communication en trois langues : portugais ; Français et anglais, à savoir :</a:t>
            </a:r>
          </a:p>
          <a:p>
            <a:pPr lvl="1" algn="just">
              <a:lnSpc>
                <a:spcPts val="1100"/>
              </a:lnSpc>
            </a:pPr>
            <a:r>
              <a:rPr lang="pt-PT" sz="1100" dirty="0">
                <a:latin typeface="Arial Narrow" panose="020B0606020202030204" pitchFamily="34" charset="0"/>
              </a:rPr>
              <a:t>5.8.1 Protocole à l'aéroport pour l'accueil des délégations à l'aéroport et transfert à l'hôtel ;</a:t>
            </a:r>
          </a:p>
          <a:p>
            <a:pPr lvl="1" algn="just">
              <a:lnSpc>
                <a:spcPts val="1100"/>
              </a:lnSpc>
            </a:pPr>
            <a:r>
              <a:rPr lang="pt-PT" sz="1100" dirty="0">
                <a:latin typeface="Arial Narrow" panose="020B0606020202030204" pitchFamily="34" charset="0"/>
              </a:rPr>
              <a:t>5.8.2 Protocole au cours de chaque journée de l'événement pour inscrire les participants et soutenir l'événement</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19. </a:t>
            </a:r>
            <a:r>
              <a:rPr lang="pt-PT" sz="1100" b="1" i="1" dirty="0">
                <a:latin typeface="Arial Narrow" panose="020B0606020202030204" pitchFamily="34" charset="0"/>
              </a:rPr>
              <a:t>Transferts</a:t>
            </a:r>
          </a:p>
          <a:p>
            <a:pPr algn="just">
              <a:lnSpc>
                <a:spcPts val="1100"/>
              </a:lnSpc>
            </a:pPr>
            <a:r>
              <a:rPr lang="pt-PT" sz="1100" dirty="0" smtClean="0">
                <a:latin typeface="Arial Narrow" panose="020B0606020202030204" pitchFamily="34" charset="0"/>
              </a:rPr>
              <a:t>19.1 </a:t>
            </a:r>
            <a:r>
              <a:rPr lang="pt-PT" sz="1100" dirty="0">
                <a:latin typeface="Arial Narrow" panose="020B0606020202030204" pitchFamily="34" charset="0"/>
              </a:rPr>
              <a:t>Lorsque les participants arrivent au Cap-Vert, ils sont assurés des moyens de transport sur les trajets Aéroport / lieu d’hébergement / Aéroport.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19.2 </a:t>
            </a:r>
            <a:r>
              <a:rPr lang="pt-PT" sz="1100" dirty="0">
                <a:latin typeface="Arial Narrow" panose="020B0606020202030204" pitchFamily="34" charset="0"/>
              </a:rPr>
              <a:t>Les participants sont assurés des moyens de transport sur les trajets lieu d’hébergement/ lieu de l'événement / lieu d’hébergement</a:t>
            </a:r>
            <a:r>
              <a:rPr lang="pt-PT" sz="1100" dirty="0" smtClean="0">
                <a:latin typeface="Arial Narrow" panose="020B0606020202030204" pitchFamily="34" charset="0"/>
              </a:rPr>
              <a:t>.</a:t>
            </a:r>
            <a:endParaRPr lang="pt-PT" sz="1100" dirty="0">
              <a:latin typeface="Arial Narrow" panose="020B0606020202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8" name="TextBox 7"/>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12" name="TextBox 1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381" y="1262251"/>
            <a:ext cx="5915778" cy="7004482"/>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 </a:t>
            </a:r>
            <a:r>
              <a:rPr lang="pt-PT" sz="1100" b="1" dirty="0">
                <a:latin typeface="Arial Narrow" panose="020B0606020202030204" pitchFamily="34" charset="0"/>
              </a:rPr>
              <a:t>Hébergement</a:t>
            </a:r>
          </a:p>
          <a:p>
            <a:pPr algn="just">
              <a:lnSpc>
                <a:spcPts val="1100"/>
              </a:lnSpc>
            </a:pPr>
            <a:r>
              <a:rPr lang="pt-PT" sz="1100" dirty="0">
                <a:latin typeface="Arial Narrow" panose="020B0606020202030204" pitchFamily="34" charset="0"/>
              </a:rPr>
              <a:t>La diversité et la qualité des unités d'hébergement disponibles ainsi que les conditions d'accueil et d'hospitalité assurent aux participants un séjour agréable pour ceux qui assistent à l'événement. L'hébergement est prévu, en hôtels et en appartements privés, pour les participants qui le souhaitent, tant au Cap-Vert que dans les pays de transit pour un aller simple au Cap-Vert et le retour du Cap Vert.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20.1</a:t>
            </a:r>
            <a:r>
              <a:rPr lang="pt-PT" sz="1100" dirty="0" smtClean="0">
                <a:latin typeface="Arial Narrow" panose="020B0606020202030204" pitchFamily="34" charset="0"/>
              </a:rPr>
              <a:t> </a:t>
            </a:r>
            <a:r>
              <a:rPr lang="pt-PT" sz="1100" dirty="0">
                <a:latin typeface="Arial Narrow" panose="020B0606020202030204" pitchFamily="34" charset="0"/>
              </a:rPr>
              <a:t>Un formulaire de réservation est disponible. </a:t>
            </a:r>
            <a:r>
              <a:rPr lang="pt-PT" sz="1100" dirty="0" smtClean="0">
                <a:latin typeface="Arial Narrow" panose="020B0606020202030204" pitchFamily="34" charset="0"/>
              </a:rPr>
              <a:t>duit </a:t>
            </a:r>
            <a:r>
              <a:rPr lang="pt-PT" sz="1100" dirty="0">
                <a:latin typeface="Arial Narrow" panose="020B0606020202030204" pitchFamily="34" charset="0"/>
              </a:rPr>
              <a:t>être rempli par les participants intéressés</a:t>
            </a:r>
            <a:r>
              <a:rPr lang="pt-PT" sz="1100" dirty="0" smtClean="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20.2</a:t>
            </a:r>
            <a:r>
              <a:rPr lang="pt-PT" sz="1100" dirty="0" smtClean="0">
                <a:latin typeface="Arial Narrow" panose="020B0606020202030204" pitchFamily="34" charset="0"/>
              </a:rPr>
              <a:t> </a:t>
            </a:r>
            <a:r>
              <a:rPr lang="pt-PT" sz="1100" dirty="0">
                <a:latin typeface="Arial Narrow" panose="020B0606020202030204" pitchFamily="34" charset="0"/>
              </a:rPr>
              <a:t>Les formulaires de réservation peuvent être téléchargés sur le site Internet suivant :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www.basaltconference.com/register/hotels/form/</a:t>
            </a: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20.3</a:t>
            </a:r>
            <a:r>
              <a:rPr lang="pt-PT" sz="1100" dirty="0" smtClean="0">
                <a:latin typeface="Arial Narrow" panose="020B0606020202030204" pitchFamily="34" charset="0"/>
              </a:rPr>
              <a:t> </a:t>
            </a:r>
            <a:r>
              <a:rPr lang="pt-PT" sz="1100" dirty="0">
                <a:latin typeface="Arial Narrow" panose="020B0606020202030204" pitchFamily="34" charset="0"/>
              </a:rPr>
              <a:t>Les réservations peuvent également être effectuées en ligne sur le site Internet :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www.basaltconference.com/register/hotels/online/.</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20.4</a:t>
            </a:r>
            <a:r>
              <a:rPr lang="pt-PT" sz="1100" dirty="0" smtClean="0">
                <a:latin typeface="Arial Narrow" panose="020B0606020202030204" pitchFamily="34" charset="0"/>
              </a:rPr>
              <a:t> </a:t>
            </a:r>
            <a:r>
              <a:rPr lang="pt-PT" sz="1100" dirty="0">
                <a:latin typeface="Arial Narrow" panose="020B0606020202030204" pitchFamily="34" charset="0"/>
              </a:rPr>
              <a:t>Les conditions de réservation sont précisées sur ce site Internet</a:t>
            </a: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21. </a:t>
            </a:r>
            <a:r>
              <a:rPr lang="pt-PT" sz="1100" b="1" dirty="0">
                <a:latin typeface="Arial Narrow" panose="020B0606020202030204" pitchFamily="34" charset="0"/>
              </a:rPr>
              <a:t>Voyages aériens</a:t>
            </a:r>
          </a:p>
          <a:p>
            <a:pPr algn="just">
              <a:lnSpc>
                <a:spcPts val="1100"/>
              </a:lnSpc>
            </a:pPr>
            <a:r>
              <a:rPr lang="pt-PT" sz="1100" dirty="0">
                <a:latin typeface="Arial Narrow" panose="020B0606020202030204" pitchFamily="34" charset="0"/>
              </a:rPr>
              <a:t>Un soutien est consenti pour les réservations de voyages aériens, auprès des compagnies aériennes, pour les participants qui le souhaitent.</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21.1 </a:t>
            </a:r>
            <a:r>
              <a:rPr lang="pt-PT" sz="1100" dirty="0">
                <a:latin typeface="Arial Narrow" panose="020B0606020202030204" pitchFamily="34" charset="0"/>
              </a:rPr>
              <a:t>Un formulaire de réservation est disponible. </a:t>
            </a:r>
            <a:r>
              <a:rPr lang="pt-PT" sz="1100" dirty="0" smtClean="0">
                <a:latin typeface="Arial Narrow" panose="020B0606020202030204" pitchFamily="34" charset="0"/>
              </a:rPr>
              <a:t>duit </a:t>
            </a:r>
            <a:r>
              <a:rPr lang="pt-PT" sz="1100" dirty="0">
                <a:latin typeface="Arial Narrow" panose="020B0606020202030204" pitchFamily="34" charset="0"/>
              </a:rPr>
              <a:t>être rempli par les participants intéressés.</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21.2 </a:t>
            </a:r>
            <a:r>
              <a:rPr lang="pt-PT" sz="1100" dirty="0">
                <a:latin typeface="Arial Narrow" panose="020B0606020202030204" pitchFamily="34" charset="0"/>
              </a:rPr>
              <a:t>Les formulaires de réservation peuvent être téléchargés sur le site Internet suivant :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www.basaltconference.com/register/flights/form/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21.3 </a:t>
            </a:r>
            <a:r>
              <a:rPr lang="pt-PT" sz="1100" dirty="0">
                <a:latin typeface="Arial Narrow" panose="020B0606020202030204" pitchFamily="34" charset="0"/>
              </a:rPr>
              <a:t>Les réservations peuvent également être effectuées en ligne sur le site Internet : </a:t>
            </a:r>
            <a:r>
              <a:rPr lang="pt-PT" sz="1100" dirty="0">
                <a:latin typeface="Arial Narrow" panose="020B0606020202030204" pitchFamily="34" charset="0"/>
              </a:rPr>
              <a:t>https://</a:t>
            </a:r>
            <a:r>
              <a:rPr lang="pt-PT" sz="1100" dirty="0" smtClean="0">
                <a:latin typeface="Arial Narrow" panose="020B0606020202030204" pitchFamily="34" charset="0"/>
              </a:rPr>
              <a:t>www.basaltconference.com/register/flights/online</a:t>
            </a: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21.4 </a:t>
            </a:r>
            <a:r>
              <a:rPr lang="pt-PT" sz="1100" dirty="0">
                <a:latin typeface="Arial Narrow" panose="020B0606020202030204" pitchFamily="34" charset="0"/>
              </a:rPr>
              <a:t>Les conditions de réservation sont précisées sur ce site.</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22. </a:t>
            </a:r>
            <a:r>
              <a:rPr lang="pt-PT" sz="1100" b="1" dirty="0">
                <a:latin typeface="Arial Narrow" panose="020B0606020202030204" pitchFamily="34" charset="0"/>
              </a:rPr>
              <a:t>Services de </a:t>
            </a:r>
            <a:r>
              <a:rPr lang="pt-PT" sz="1100" b="1" dirty="0" smtClean="0">
                <a:latin typeface="Arial Narrow" panose="020B0606020202030204" pitchFamily="34" charset="0"/>
              </a:rPr>
              <a:t>restauration</a:t>
            </a:r>
          </a:p>
          <a:p>
            <a:pPr algn="just">
              <a:lnSpc>
                <a:spcPts val="1100"/>
              </a:lnSpc>
            </a:pPr>
            <a:r>
              <a:rPr lang="fr-FR" altLang="pt-PT" sz="1100" b="1" dirty="0" smtClean="0">
                <a:latin typeface="Arial Narrow" pitchFamily="34" charset="0"/>
              </a:rPr>
              <a:t>22.1</a:t>
            </a:r>
            <a:r>
              <a:rPr lang="fr-FR" altLang="pt-PT" sz="1100" dirty="0" smtClean="0">
                <a:latin typeface="Arial Narrow" pitchFamily="34" charset="0"/>
              </a:rPr>
              <a:t> </a:t>
            </a:r>
            <a:r>
              <a:rPr lang="fr-FR" altLang="pt-PT" sz="1100" dirty="0">
                <a:latin typeface="Arial Narrow" pitchFamily="34" charset="0"/>
              </a:rPr>
              <a:t>Les services de déjeuner pendant les jours de l'</a:t>
            </a:r>
            <a:r>
              <a:rPr lang="fr-FR" altLang="pt-PT" sz="1100" dirty="0" err="1">
                <a:latin typeface="Arial Narrow" pitchFamily="34" charset="0"/>
              </a:rPr>
              <a:t>événement</a:t>
            </a:r>
            <a:r>
              <a:rPr lang="fr-FR" altLang="pt-PT" sz="1100" dirty="0">
                <a:latin typeface="Arial Narrow" pitchFamily="34" charset="0"/>
              </a:rPr>
              <a:t>, ainsi que la réception de bienvenue, le 14 mars, </a:t>
            </a:r>
            <a:r>
              <a:rPr lang="fr-FR" altLang="pt-PT" sz="1100" dirty="0" smtClean="0">
                <a:latin typeface="Arial Narrow" pitchFamily="34" charset="0"/>
              </a:rPr>
              <a:t>e le </a:t>
            </a:r>
            <a:r>
              <a:rPr lang="fr-FR" sz="1100" dirty="0" err="1">
                <a:latin typeface="Arial Narrow" panose="020B0606020202030204" pitchFamily="34" charset="0"/>
                <a:sym typeface="+mn-ea"/>
              </a:rPr>
              <a:t>Dîner</a:t>
            </a:r>
            <a:r>
              <a:rPr lang="fr-FR" sz="1100" dirty="0">
                <a:latin typeface="Arial Narrow" panose="020B0606020202030204" pitchFamily="34" charset="0"/>
                <a:sym typeface="+mn-ea"/>
              </a:rPr>
              <a:t> de bienvenue «LES SAVEURS DE LA CEDEAO</a:t>
            </a:r>
            <a:r>
              <a:rPr lang="fr-FR" sz="1100" dirty="0" smtClean="0">
                <a:latin typeface="Arial Narrow" panose="020B0606020202030204" pitchFamily="34" charset="0"/>
                <a:sym typeface="+mn-ea"/>
              </a:rPr>
              <a:t>»</a:t>
            </a:r>
            <a:r>
              <a:rPr lang="fr-FR" altLang="pt-PT" sz="1100" dirty="0" smtClean="0">
                <a:latin typeface="Arial Narrow" pitchFamily="34" charset="0"/>
              </a:rPr>
              <a:t>, </a:t>
            </a:r>
            <a:r>
              <a:rPr lang="fr-FR" altLang="pt-PT" sz="1100" dirty="0">
                <a:latin typeface="Arial Narrow" pitchFamily="34" charset="0"/>
              </a:rPr>
              <a:t>le 16 </a:t>
            </a:r>
            <a:r>
              <a:rPr lang="fr-FR" altLang="pt-PT" sz="1100" dirty="0" smtClean="0">
                <a:latin typeface="Arial Narrow" pitchFamily="34" charset="0"/>
              </a:rPr>
              <a:t>Mars</a:t>
            </a:r>
            <a:r>
              <a:rPr lang="fr-FR" altLang="pt-PT" sz="1100" dirty="0">
                <a:latin typeface="Arial Narrow" pitchFamily="34" charset="0"/>
              </a:rPr>
              <a:t>, seront </a:t>
            </a:r>
            <a:r>
              <a:rPr lang="fr-FR" sz="1100" dirty="0">
                <a:latin typeface="Arial Narrow" panose="020B0606020202030204" pitchFamily="34" charset="0"/>
              </a:rPr>
              <a:t>assurés par l'École d'hôtellerie et de tourisme du Cap-Vert (https://www.ehtcv.edu.cv/).</a:t>
            </a:r>
          </a:p>
          <a:p>
            <a:pPr algn="just">
              <a:lnSpc>
                <a:spcPts val="1100"/>
              </a:lnSpc>
            </a:pPr>
            <a:endParaRPr lang="fr-FR"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22.2 </a:t>
            </a:r>
            <a:r>
              <a:rPr lang="fr-FR" sz="1100" dirty="0">
                <a:latin typeface="Arial Narrow" panose="020B0606020202030204" pitchFamily="34" charset="0"/>
              </a:rPr>
              <a:t>Pendant le déroulement des activités de l'</a:t>
            </a:r>
            <a:r>
              <a:rPr lang="fr-FR" sz="1100" dirty="0" err="1">
                <a:latin typeface="Arial Narrow" panose="020B0606020202030204" pitchFamily="34" charset="0"/>
              </a:rPr>
              <a:t>événement</a:t>
            </a:r>
            <a:r>
              <a:rPr lang="fr-FR" sz="1100" dirty="0">
                <a:latin typeface="Arial Narrow" panose="020B0606020202030204" pitchFamily="34" charset="0"/>
              </a:rPr>
              <a:t> sur les sites, les participants bénéficient de services d'eau et de pause-café, qui seront fournis par les services spécialisés affectés à l'Assemblée </a:t>
            </a:r>
            <a:r>
              <a:rPr lang="fr-FR" sz="1100" dirty="0" smtClean="0">
                <a:latin typeface="Arial Narrow" panose="020B0606020202030204" pitchFamily="34" charset="0"/>
              </a:rPr>
              <a:t>Nationale </a:t>
            </a:r>
            <a:r>
              <a:rPr lang="fr-FR" sz="1100" dirty="0">
                <a:latin typeface="Arial Narrow" panose="020B0606020202030204" pitchFamily="34" charset="0"/>
              </a:rPr>
              <a:t>du Cap-Vert</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22.3</a:t>
            </a:r>
            <a:r>
              <a:rPr lang="fr-FR" sz="1100" dirty="0" smtClean="0">
                <a:latin typeface="Arial Narrow" panose="020B0606020202030204" pitchFamily="34" charset="0"/>
              </a:rPr>
              <a:t> </a:t>
            </a:r>
            <a:r>
              <a:rPr lang="fr-FR" sz="1100" dirty="0">
                <a:latin typeface="Arial Narrow" panose="020B0606020202030204" pitchFamily="34" charset="0"/>
              </a:rPr>
              <a:t>Pour les repas de midi, les déjeuners, pendant les jours ouvrables de l'</a:t>
            </a:r>
            <a:r>
              <a:rPr lang="fr-FR" sz="1100" dirty="0" err="1">
                <a:latin typeface="Arial Narrow" panose="020B0606020202030204" pitchFamily="34" charset="0"/>
              </a:rPr>
              <a:t>événement</a:t>
            </a:r>
            <a:r>
              <a:rPr lang="fr-FR" sz="1100" dirty="0">
                <a:latin typeface="Arial Narrow" panose="020B0606020202030204" pitchFamily="34" charset="0"/>
              </a:rPr>
              <a:t>, le transport sera disponible sur le lieu de l'</a:t>
            </a:r>
            <a:r>
              <a:rPr lang="fr-FR" sz="1100" dirty="0" err="1">
                <a:latin typeface="Arial Narrow" panose="020B0606020202030204" pitchFamily="34" charset="0"/>
              </a:rPr>
              <a:t>événement</a:t>
            </a:r>
            <a:r>
              <a:rPr lang="fr-FR" sz="1100" dirty="0">
                <a:latin typeface="Arial Narrow" panose="020B0606020202030204" pitchFamily="34" charset="0"/>
              </a:rPr>
              <a:t> / le lieu du restaurant / le lieu de l'</a:t>
            </a:r>
            <a:r>
              <a:rPr lang="fr-FR" sz="1100" dirty="0" err="1">
                <a:latin typeface="Arial Narrow" panose="020B0606020202030204" pitchFamily="34" charset="0"/>
              </a:rPr>
              <a:t>événement</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22.4 </a:t>
            </a:r>
            <a:r>
              <a:rPr lang="fr-FR" sz="1100" dirty="0" smtClean="0">
                <a:latin typeface="Arial Narrow" panose="020B0606020202030204" pitchFamily="34" charset="0"/>
              </a:rPr>
              <a:t>Le </a:t>
            </a:r>
            <a:r>
              <a:rPr lang="fr-FR" sz="1100" dirty="0">
                <a:latin typeface="Arial Narrow" panose="020B0606020202030204" pitchFamily="34" charset="0"/>
              </a:rPr>
              <a:t>formulaire de réservation de repas peut être téléchargé sur le site suivant https://www.basaltconference.com/register/catering/form</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22.5 </a:t>
            </a:r>
            <a:r>
              <a:rPr lang="fr-FR" sz="1100" dirty="0" smtClean="0">
                <a:latin typeface="Arial Narrow" panose="020B0606020202030204" pitchFamily="34" charset="0"/>
              </a:rPr>
              <a:t>Les </a:t>
            </a:r>
            <a:r>
              <a:rPr lang="fr-FR" sz="1100" dirty="0">
                <a:latin typeface="Arial Narrow" panose="020B0606020202030204" pitchFamily="34" charset="0"/>
              </a:rPr>
              <a:t>réservations de repas peuvent également être effectuées en ligne sur le site : https://www.basaltconference.com/register/catering/online/</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20" name="TextBox 19"/>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062" y="1147852"/>
            <a:ext cx="5915778" cy="6863417"/>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22.6</a:t>
            </a:r>
            <a:r>
              <a:rPr lang="pt-PT" sz="1100" dirty="0" smtClean="0">
                <a:latin typeface="Arial Narrow" panose="020B0606020202030204" pitchFamily="34" charset="0"/>
              </a:rPr>
              <a:t> </a:t>
            </a:r>
            <a:r>
              <a:rPr lang="pt-PT" sz="1100" dirty="0">
                <a:latin typeface="Arial Narrow" panose="020B0606020202030204" pitchFamily="34" charset="0"/>
              </a:rPr>
              <a:t>Pour les repas de midi, les déjeuners, pendant les jours de l'événement, le transport sera disponible sur les itinéraires suivant lieu de l'événement / lieu du restauration / lieu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23. </a:t>
            </a:r>
            <a:r>
              <a:rPr lang="pt-PT" sz="1100" b="1" i="1" dirty="0">
                <a:latin typeface="Arial Narrow" panose="020B0606020202030204" pitchFamily="34" charset="0"/>
              </a:rPr>
              <a:t>Devises et échanges</a:t>
            </a:r>
          </a:p>
          <a:p>
            <a:pPr algn="just">
              <a:lnSpc>
                <a:spcPts val="1100"/>
              </a:lnSpc>
            </a:pPr>
            <a:r>
              <a:rPr lang="pt-PT" sz="1100" dirty="0">
                <a:latin typeface="Arial Narrow" panose="020B0606020202030204" pitchFamily="34" charset="0"/>
              </a:rPr>
              <a:t>La monnaie d'usage courant au Cap-Vert est </a:t>
            </a:r>
            <a:r>
              <a:rPr lang="pt-PT" sz="1100" dirty="0" smtClean="0">
                <a:latin typeface="Arial Narrow" panose="020B0606020202030204" pitchFamily="34" charset="0"/>
              </a:rPr>
              <a:t>l'escudu </a:t>
            </a:r>
            <a:r>
              <a:rPr lang="pt-PT" sz="1100" dirty="0">
                <a:latin typeface="Arial Narrow" panose="020B0606020202030204" pitchFamily="34" charset="0"/>
              </a:rPr>
              <a:t>capverdien. Toutes les devises internationales sont acceptées. L'Euro est accepté dans les transactions courantes au Cap-Vert et a une parité fixe avec </a:t>
            </a:r>
            <a:r>
              <a:rPr lang="pt-PT" sz="1100" dirty="0" smtClean="0">
                <a:latin typeface="Arial Narrow" panose="020B0606020202030204" pitchFamily="34" charset="0"/>
              </a:rPr>
              <a:t>l'escudu </a:t>
            </a:r>
            <a:r>
              <a:rPr lang="pt-PT" sz="1100" dirty="0">
                <a:latin typeface="Arial Narrow" panose="020B0606020202030204" pitchFamily="34" charset="0"/>
              </a:rPr>
              <a:t>(1 € = 110 265 </a:t>
            </a:r>
            <a:r>
              <a:rPr lang="pt-PT" sz="1100" dirty="0" smtClean="0">
                <a:latin typeface="Arial Narrow" panose="020B0606020202030204" pitchFamily="34" charset="0"/>
              </a:rPr>
              <a:t>Escudus</a:t>
            </a:r>
            <a:r>
              <a:rPr lang="pt-PT" sz="1100" dirty="0">
                <a:latin typeface="Arial Narrow" panose="020B0606020202030204" pitchFamily="34" charset="0"/>
              </a:rPr>
              <a:t>). Pour toute information complémentaire sur les devises et les taux de change, il est récommandé que soit consulté le site officiel de la Banque </a:t>
            </a:r>
            <a:r>
              <a:rPr lang="pt-PT" sz="1100" dirty="0" smtClean="0">
                <a:latin typeface="Arial Narrow" panose="020B0606020202030204" pitchFamily="34" charset="0"/>
              </a:rPr>
              <a:t>Centrale </a:t>
            </a:r>
            <a:r>
              <a:rPr lang="pt-PT" sz="1100" dirty="0">
                <a:latin typeface="Arial Narrow" panose="020B0606020202030204" pitchFamily="34" charset="0"/>
              </a:rPr>
              <a:t>du Cap-Vert : https://www.bcv.cv/pt/Paginas/Homepage.aspx.</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24. </a:t>
            </a:r>
            <a:r>
              <a:rPr lang="pt-PT" sz="1100" b="1" i="1" dirty="0">
                <a:latin typeface="Arial Narrow" panose="020B0606020202030204" pitchFamily="34" charset="0"/>
              </a:rPr>
              <a:t>Services Internet</a:t>
            </a:r>
          </a:p>
          <a:p>
            <a:pPr algn="just">
              <a:lnSpc>
                <a:spcPts val="1100"/>
              </a:lnSpc>
            </a:pPr>
            <a:r>
              <a:rPr lang="pt-PT" sz="1100" dirty="0">
                <a:latin typeface="Arial Narrow" panose="020B0606020202030204" pitchFamily="34" charset="0"/>
              </a:rPr>
              <a:t>Des services Internet seront disponibles dans les lieux d’hébergements et les lieux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25. </a:t>
            </a:r>
            <a:r>
              <a:rPr lang="pt-PT" sz="1100" b="1" i="1" dirty="0" smtClean="0">
                <a:latin typeface="Arial Narrow" panose="020B0606020202030204" pitchFamily="34" charset="0"/>
              </a:rPr>
              <a:t>Réunions </a:t>
            </a:r>
            <a:r>
              <a:rPr lang="pt-PT" sz="1100" b="1" i="1" dirty="0">
                <a:latin typeface="Arial Narrow" panose="020B0606020202030204" pitchFamily="34" charset="0"/>
              </a:rPr>
              <a:t>institutionnelles</a:t>
            </a:r>
          </a:p>
          <a:p>
            <a:pPr algn="just">
              <a:lnSpc>
                <a:spcPts val="1100"/>
              </a:lnSpc>
            </a:pPr>
            <a:r>
              <a:rPr lang="pt-PT" sz="1100" dirty="0">
                <a:latin typeface="Arial Narrow" panose="020B0606020202030204" pitchFamily="34" charset="0"/>
              </a:rPr>
              <a:t>Le cas échéant, l'Organisation se chargera de demander la programmation des rencontres/réunions institutionnelles avec les entités compétentes, exclusivement pour le pays hôte, Cap Vert.</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26. </a:t>
            </a:r>
            <a:r>
              <a:rPr lang="pt-PT" sz="1100" b="1" i="1" dirty="0">
                <a:latin typeface="Arial Narrow" panose="020B0606020202030204" pitchFamily="34" charset="0"/>
              </a:rPr>
              <a:t>Divulgation des produits et services des entreprises participantes</a:t>
            </a:r>
          </a:p>
          <a:p>
            <a:pPr algn="just">
              <a:lnSpc>
                <a:spcPts val="1100"/>
              </a:lnSpc>
            </a:pPr>
            <a:r>
              <a:rPr lang="pt-PT" sz="1100" dirty="0">
                <a:latin typeface="Arial Narrow" panose="020B0606020202030204" pitchFamily="34" charset="0"/>
              </a:rPr>
              <a:t>Dans le but de faire connaître leurs produits et services, les entreprises participant à l'événement disposent d'une plate-forme Web spécifique à travers laquelle leurs produits et services peuvent être divulgués sur tous les marchés couverts par les objectifs de l'événement.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26.1</a:t>
            </a:r>
            <a:r>
              <a:rPr lang="pt-PT" sz="1100" dirty="0" smtClean="0">
                <a:latin typeface="Arial Narrow" panose="020B0606020202030204" pitchFamily="34" charset="0"/>
              </a:rPr>
              <a:t> </a:t>
            </a:r>
            <a:r>
              <a:rPr lang="pt-PT" sz="1100" dirty="0">
                <a:latin typeface="Arial Narrow" panose="020B0606020202030204" pitchFamily="34" charset="0"/>
              </a:rPr>
              <a:t>Pour chaque entreprise participant à l'événement, en plus du placement du logo respectif, il y aura une brève description des caractéristiques des produits et services, en trois langues : portugais ; Anglais et français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2</a:t>
            </a:r>
            <a:r>
              <a:rPr lang="pt-PT" sz="1100" b="1" dirty="0" smtClean="0">
                <a:latin typeface="Arial Narrow" panose="020B0606020202030204" pitchFamily="34" charset="0"/>
              </a:rPr>
              <a:t>6.2</a:t>
            </a:r>
            <a:r>
              <a:rPr lang="pt-PT" sz="1100" dirty="0" smtClean="0">
                <a:latin typeface="Arial Narrow" panose="020B0606020202030204" pitchFamily="34" charset="0"/>
              </a:rPr>
              <a:t> </a:t>
            </a:r>
            <a:r>
              <a:rPr lang="pt-PT" sz="1100" dirty="0">
                <a:latin typeface="Arial Narrow" panose="020B0606020202030204" pitchFamily="34" charset="0"/>
              </a:rPr>
              <a:t>Les informations diffusées sur ledit site Internet seront conservées jusqu'à 120 jours avant la date de la prochaine édition de l'événement, au cas où la société déciderait de ne pas participer à la prochaine édition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a:t>
            </a:r>
            <a:r>
              <a:rPr lang="pt-PT" sz="1100" b="1" dirty="0">
                <a:latin typeface="Arial Narrow" panose="020B0606020202030204" pitchFamily="34" charset="0"/>
              </a:rPr>
              <a:t>2</a:t>
            </a:r>
            <a:r>
              <a:rPr lang="pt-PT" sz="1100" b="1" dirty="0" smtClean="0">
                <a:latin typeface="Arial Narrow" panose="020B0606020202030204" pitchFamily="34" charset="0"/>
              </a:rPr>
              <a:t>6.3 </a:t>
            </a:r>
            <a:r>
              <a:rPr lang="pt-PT" sz="1100" dirty="0">
                <a:latin typeface="Arial Narrow" panose="020B0606020202030204" pitchFamily="34" charset="0"/>
              </a:rPr>
              <a:t>Les sociétés ne participant pas à l'événement et souhaitant divulguer leurs produits et services sur le site susmentionné peuvent le faire en payant une redevance mensuelle, trimestrielle, semestrielle ou annuelle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a:t>
            </a:r>
            <a:r>
              <a:rPr lang="pt-PT" sz="1100" b="1" dirty="0">
                <a:latin typeface="Arial Narrow" panose="020B0606020202030204" pitchFamily="34" charset="0"/>
              </a:rPr>
              <a:t>2</a:t>
            </a:r>
            <a:r>
              <a:rPr lang="pt-PT" sz="1100" b="1" dirty="0" smtClean="0">
                <a:latin typeface="Arial Narrow" panose="020B0606020202030204" pitchFamily="34" charset="0"/>
              </a:rPr>
              <a:t>6.4 </a:t>
            </a:r>
            <a:r>
              <a:rPr lang="pt-PT" sz="1100" dirty="0">
                <a:latin typeface="Arial Narrow" panose="020B0606020202030204" pitchFamily="34" charset="0"/>
              </a:rPr>
              <a:t>Une équipe spécialisée conservera en permanence les informations saisies sur la plateforme web et les entreprises pourront demander à tout moment et gratuitement des modifications/corrections/mises à jour des informations ;</a:t>
            </a:r>
          </a:p>
          <a:p>
            <a:pPr algn="just">
              <a:lnSpc>
                <a:spcPts val="1100"/>
              </a:lnSpc>
            </a:pPr>
            <a:r>
              <a:rPr lang="pt-PT" sz="1100" dirty="0">
                <a:latin typeface="Arial Narrow" panose="020B0606020202030204" pitchFamily="34" charset="0"/>
              </a:rPr>
              <a:t> </a:t>
            </a:r>
          </a:p>
          <a:p>
            <a:pPr algn="just">
              <a:lnSpc>
                <a:spcPts val="1100"/>
              </a:lnSpc>
            </a:pPr>
            <a:r>
              <a:rPr lang="pt-PT" sz="1100" b="1" dirty="0">
                <a:latin typeface="Arial Narrow" panose="020B0606020202030204" pitchFamily="34" charset="0"/>
              </a:rPr>
              <a:t> </a:t>
            </a:r>
            <a:r>
              <a:rPr lang="pt-PT" sz="1100" b="1" dirty="0">
                <a:latin typeface="Arial Narrow" panose="020B0606020202030204" pitchFamily="34" charset="0"/>
              </a:rPr>
              <a:t>2</a:t>
            </a:r>
            <a:r>
              <a:rPr lang="pt-PT" sz="1100" b="1" dirty="0" smtClean="0">
                <a:latin typeface="Arial Narrow" panose="020B0606020202030204" pitchFamily="34" charset="0"/>
              </a:rPr>
              <a:t>6.5 </a:t>
            </a:r>
            <a:r>
              <a:rPr lang="pt-PT" sz="1100" dirty="0">
                <a:latin typeface="Arial Narrow" panose="020B0606020202030204" pitchFamily="34" charset="0"/>
              </a:rPr>
              <a:t>Les sociétés participant à l'événement peuvent également, pendant la période de validité des informations respectives, dans l'espace réservé sur la plate-forme Web, publier des newsletters trimestrielles à travers lesquelles les informations relatives aux produits et services respectifs sont divulguées en trois langues : Portugais; Anglais et français. L'équipe spécialisée susmentionnée diffusera périodiquement et sélectivement le newsletter susmentionné aux importateurs et exportateurs potentiels ;</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26.6</a:t>
            </a:r>
            <a:r>
              <a:rPr lang="pt-PT" sz="1100" dirty="0" smtClean="0">
                <a:latin typeface="Arial Narrow" panose="020B0606020202030204" pitchFamily="34" charset="0"/>
              </a:rPr>
              <a:t> </a:t>
            </a:r>
            <a:r>
              <a:rPr lang="pt-PT" sz="1100" dirty="0">
                <a:latin typeface="Arial Narrow" panose="020B0606020202030204" pitchFamily="34" charset="0"/>
              </a:rPr>
              <a:t>Toute demande d'informations sur les produits ou services par des parties potentielles intéressées, y compris toute commande, sera rapidement communiquée à l’entreprise cible.</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27. </a:t>
            </a:r>
            <a:r>
              <a:rPr lang="pt-PT" sz="1100" b="1" i="1" dirty="0">
                <a:latin typeface="Arial Narrow" panose="020B0606020202030204" pitchFamily="34" charset="0"/>
              </a:rPr>
              <a:t>D</a:t>
            </a:r>
            <a:r>
              <a:rPr lang="pt-PT" sz="1100" b="1" i="1" dirty="0" smtClean="0">
                <a:latin typeface="Arial Narrow" panose="020B0606020202030204" pitchFamily="34" charset="0"/>
              </a:rPr>
              <a:t>ucumentation </a:t>
            </a:r>
            <a:r>
              <a:rPr lang="pt-PT" sz="1100" b="1" i="1" dirty="0">
                <a:latin typeface="Arial Narrow" panose="020B0606020202030204" pitchFamily="34" charset="0"/>
              </a:rPr>
              <a:t>de l'événement</a:t>
            </a:r>
          </a:p>
          <a:p>
            <a:pPr algn="just">
              <a:lnSpc>
                <a:spcPts val="1100"/>
              </a:lnSpc>
            </a:pPr>
            <a:r>
              <a:rPr lang="pt-PT" sz="1100" dirty="0" smtClean="0">
                <a:latin typeface="Arial Narrow" panose="020B0606020202030204" pitchFamily="34" charset="0"/>
              </a:rPr>
              <a:t>Toute la ducumentation liée à l'événement peut être téléchargée directement depuis la plateforme de l'événement </a:t>
            </a:r>
            <a:r>
              <a:rPr lang="pt-PT" sz="1100" dirty="0">
                <a:latin typeface="Arial Narrow" panose="020B0606020202030204" pitchFamily="34" charset="0"/>
              </a:rPr>
              <a:t>: https://www.basaltconference.com/e/eventsdocs/</a:t>
            </a: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5" name="TextBox 4"/>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34" y="1285964"/>
            <a:ext cx="6137618" cy="7568739"/>
          </a:xfrm>
          <a:prstGeom prst="rect">
            <a:avLst/>
          </a:prstGeom>
        </p:spPr>
        <p:txBody>
          <a:bodyPr wrap="square">
            <a:spAutoFit/>
          </a:bodyPr>
          <a:lstStyle/>
          <a:p>
            <a:pPr algn="just">
              <a:lnSpc>
                <a:spcPts val="1100"/>
              </a:lnSpc>
            </a:pPr>
            <a:r>
              <a:rPr lang="pt-PT" sz="1100" b="1" i="1" dirty="0" smtClean="0">
                <a:latin typeface="Arial Narrow" panose="020B0606020202030204" pitchFamily="34" charset="0"/>
              </a:rPr>
              <a:t>28. </a:t>
            </a:r>
            <a:r>
              <a:rPr lang="pt-PT" sz="1100" b="1" i="1" dirty="0">
                <a:latin typeface="Arial Narrow" panose="020B0606020202030204" pitchFamily="34" charset="0"/>
              </a:rPr>
              <a:t>Événements sociaux</a:t>
            </a:r>
          </a:p>
          <a:p>
            <a:pPr algn="just">
              <a:lnSpc>
                <a:spcPts val="1100"/>
              </a:lnSpc>
            </a:pPr>
            <a:r>
              <a:rPr lang="pt-PT" sz="1100" dirty="0" smtClean="0">
                <a:latin typeface="Arial Narrow" panose="020B0606020202030204" pitchFamily="34" charset="0"/>
              </a:rPr>
              <a:t>Fait </a:t>
            </a:r>
            <a:r>
              <a:rPr lang="pt-PT" sz="1100" dirty="0">
                <a:latin typeface="Arial Narrow" panose="020B0606020202030204" pitchFamily="34" charset="0"/>
              </a:rPr>
              <a:t>partie intégrante de l'événement </a:t>
            </a:r>
            <a:r>
              <a:rPr lang="pt-PT" sz="1100" dirty="0" smtClean="0">
                <a:latin typeface="Arial Narrow" panose="020B0606020202030204" pitchFamily="34" charset="0"/>
              </a:rPr>
              <a:t>un </a:t>
            </a:r>
            <a:r>
              <a:rPr lang="pt-PT" sz="1100" dirty="0">
                <a:latin typeface="Arial Narrow" panose="020B0606020202030204" pitchFamily="34" charset="0"/>
              </a:rPr>
              <a:t>programme social où les invités en général et les participants en particulier peuvent profiter d'un agréable séjour au Cap-Vert avant, pendant et après l'événement de trois jours.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 soir, deux périodes de programmes sociaux sont réservées. Le premier jour de l'événement, le </a:t>
            </a:r>
            <a:r>
              <a:rPr lang="pt-PT" sz="1100" dirty="0" smtClean="0">
                <a:latin typeface="Arial Narrow" panose="020B0606020202030204" pitchFamily="34" charset="0"/>
              </a:rPr>
              <a:t>14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une réception de bienvenue est organisée pour les délégations participant à l'événement et le </a:t>
            </a:r>
            <a:r>
              <a:rPr lang="pt-PT" sz="1100" dirty="0" smtClean="0">
                <a:latin typeface="Arial Narrow" panose="020B0606020202030204" pitchFamily="34" charset="0"/>
              </a:rPr>
              <a:t>16 </a:t>
            </a:r>
            <a:r>
              <a:rPr lang="pt-PT" sz="1100" dirty="0">
                <a:latin typeface="Arial Narrow" panose="020B0606020202030204" pitchFamily="34" charset="0"/>
              </a:rPr>
              <a:t>M</a:t>
            </a:r>
            <a:r>
              <a:rPr lang="pt-PT" sz="1100" dirty="0" smtClean="0">
                <a:latin typeface="Arial Narrow" panose="020B0606020202030204" pitchFamily="34" charset="0"/>
              </a:rPr>
              <a:t>ars</a:t>
            </a:r>
            <a:r>
              <a:rPr lang="pt-PT" sz="1100" dirty="0">
                <a:latin typeface="Arial Narrow" panose="020B0606020202030204" pitchFamily="34" charset="0"/>
              </a:rPr>
              <a:t>, il y aura un dîner </a:t>
            </a:r>
            <a:r>
              <a:rPr lang="pt-PT" sz="1100" dirty="0" smtClean="0">
                <a:latin typeface="Arial Narrow" panose="020B0606020202030204" pitchFamily="34" charset="0"/>
              </a:rPr>
              <a:t>intitulé: </a:t>
            </a:r>
            <a:r>
              <a:rPr lang="fr-FR" sz="1100" i="1" dirty="0" err="1">
                <a:latin typeface="Arial Narrow" panose="020B0606020202030204" pitchFamily="34" charset="0"/>
                <a:sym typeface="+mn-ea"/>
              </a:rPr>
              <a:t>Dîner</a:t>
            </a:r>
            <a:r>
              <a:rPr lang="fr-FR" sz="1100" i="1" dirty="0">
                <a:latin typeface="Arial Narrow" panose="020B0606020202030204" pitchFamily="34" charset="0"/>
                <a:sym typeface="+mn-ea"/>
              </a:rPr>
              <a:t> de bienvenue «LES SAVEURS DE LA CEDEAO</a:t>
            </a:r>
            <a:r>
              <a:rPr lang="fr-FR" sz="1100" i="1" dirty="0" smtClean="0">
                <a:latin typeface="Arial Narrow" panose="020B0606020202030204" pitchFamily="34" charset="0"/>
                <a:sym typeface="+mn-ea"/>
              </a:rPr>
              <a:t>»</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29. </a:t>
            </a:r>
            <a:r>
              <a:rPr lang="pt-PT" sz="1100" b="1" i="1" dirty="0">
                <a:latin typeface="Arial Narrow" panose="020B0606020202030204" pitchFamily="34" charset="0"/>
              </a:rPr>
              <a:t>Hôtesses</a:t>
            </a:r>
          </a:p>
          <a:p>
            <a:pPr algn="just">
              <a:lnSpc>
                <a:spcPts val="1100"/>
              </a:lnSpc>
            </a:pPr>
            <a:r>
              <a:rPr lang="pt-PT" sz="1100" dirty="0">
                <a:latin typeface="Arial Narrow" panose="020B0606020202030204" pitchFamily="34" charset="0"/>
              </a:rPr>
              <a:t>Un service professionnel et qualifié est une exigence et un atout lors d'événements internationaux. À leur arrivée à l'aéroport du Cap-Vert et sur les lieux où se déroulera l'événement, les participants disposeront d'équipes accessibles et disponibles en permanence de professionnels qualifiés et hautement expérimentés, prêts à communiquer en trois langues : portugais, anglais et français, pour assister et les soutenir dans leur participation à l'événement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Ce service est assuré par l’École d’Hoteleriae et Turisme du Cap Vert.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30. </a:t>
            </a:r>
            <a:r>
              <a:rPr lang="pt-PT" sz="1100" b="1" i="1" dirty="0">
                <a:latin typeface="Arial Narrow" panose="020B0606020202030204" pitchFamily="34" charset="0"/>
              </a:rPr>
              <a:t>Forfaits loisirs</a:t>
            </a:r>
          </a:p>
          <a:p>
            <a:pPr algn="just">
              <a:lnSpc>
                <a:spcPts val="1100"/>
              </a:lnSpc>
            </a:pPr>
            <a:r>
              <a:rPr lang="pt-PT" sz="1100" dirty="0">
                <a:latin typeface="Arial Narrow" panose="020B0606020202030204" pitchFamily="34" charset="0"/>
              </a:rPr>
              <a:t>Divers forfaits et programmes de visites guidées des principales attractions touristiques, soit à Praia (capitale du Cap-Vert), soit dans d'autres îles, sont également disponibles.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31. </a:t>
            </a:r>
            <a:r>
              <a:rPr lang="pt-PT" sz="1100" b="1" i="1" dirty="0">
                <a:latin typeface="Arial Narrow" panose="020B0606020202030204" pitchFamily="34" charset="0"/>
              </a:rPr>
              <a:t>Changements</a:t>
            </a:r>
          </a:p>
          <a:p>
            <a:pPr algn="just">
              <a:lnSpc>
                <a:spcPts val="1100"/>
              </a:lnSpc>
            </a:pPr>
            <a:r>
              <a:rPr lang="pt-PT" sz="1100" dirty="0">
                <a:latin typeface="Arial Narrow" panose="020B0606020202030204" pitchFamily="34" charset="0"/>
              </a:rPr>
              <a:t> L'Organisation se réserve le droit de modifier le programme de l'événement ainsi que les Conditions Générales de Participation chaque fois que cela est justifié, cependant, elle </a:t>
            </a:r>
            <a:r>
              <a:rPr lang="pt-PT" sz="1100" dirty="0" smtClean="0">
                <a:latin typeface="Arial Narrow" panose="020B0606020202030204" pitchFamily="34" charset="0"/>
              </a:rPr>
              <a:t>duit </a:t>
            </a:r>
            <a:r>
              <a:rPr lang="pt-PT" sz="1100" dirty="0">
                <a:latin typeface="Arial Narrow" panose="020B0606020202030204" pitchFamily="34" charset="0"/>
              </a:rPr>
              <a:t>en informer préalablement l'intéressé.</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 </a:t>
            </a:r>
            <a:r>
              <a:rPr lang="pt-PT" sz="1100" b="1" i="1" dirty="0">
                <a:latin typeface="Arial Narrow" panose="020B0606020202030204" pitchFamily="34" charset="0"/>
              </a:rPr>
              <a:t>Assurance</a:t>
            </a:r>
          </a:p>
          <a:p>
            <a:pPr algn="just">
              <a:lnSpc>
                <a:spcPts val="1100"/>
              </a:lnSpc>
            </a:pPr>
            <a:r>
              <a:rPr lang="pt-PT" sz="1100" dirty="0">
                <a:latin typeface="Arial Narrow" panose="020B0606020202030204" pitchFamily="34" charset="0"/>
              </a:rPr>
              <a:t> Trois (3) types d'assurances sont offerts aux participants :</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32.1 </a:t>
            </a:r>
            <a:r>
              <a:rPr lang="pt-PT" sz="1100" b="1" i="1" dirty="0">
                <a:latin typeface="Arial Narrow" panose="020B0606020202030204" pitchFamily="34" charset="0"/>
              </a:rPr>
              <a:t>Assurance accident personnel </a:t>
            </a:r>
          </a:p>
          <a:p>
            <a:pPr algn="just">
              <a:lnSpc>
                <a:spcPts val="1100"/>
              </a:lnSpc>
            </a:pPr>
            <a:r>
              <a:rPr lang="pt-PT" sz="1100" dirty="0">
                <a:latin typeface="Arial Narrow" panose="020B0606020202030204" pitchFamily="34" charset="0"/>
              </a:rPr>
              <a:t>Cette assurance couvre tout type d'accident pouvant survenir pendant la période au cours de laquelle les événements ont lieu. Cette même assurance peut également inclure une couverture voyage et bagages (égarement, perte ou détérioration des </a:t>
            </a:r>
            <a:r>
              <a:rPr lang="pt-PT" sz="1100" dirty="0" smtClean="0">
                <a:latin typeface="Arial Narrow" panose="020B0606020202030204" pitchFamily="34" charset="0"/>
              </a:rPr>
              <a:t>bagages; </a:t>
            </a:r>
            <a:r>
              <a:rPr lang="pt-PT" sz="1100" dirty="0">
                <a:latin typeface="Arial Narrow" panose="020B0606020202030204" pitchFamily="34" charset="0"/>
              </a:rPr>
              <a:t>vêtements et objets personnels transportés dans des valises, sacs ou autres volumes convenablement emballés appartenant à l'Assuré, y compris les ordinateurs portables et ses accessoires.</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32.2</a:t>
            </a:r>
            <a:r>
              <a:rPr lang="pt-PT" sz="1100" b="1" i="1" dirty="0">
                <a:latin typeface="Arial Narrow" panose="020B0606020202030204" pitchFamily="34" charset="0"/>
              </a:rPr>
              <a:t> Assurance voyage</a:t>
            </a:r>
          </a:p>
          <a:p>
            <a:pPr algn="just">
              <a:lnSpc>
                <a:spcPts val="1100"/>
              </a:lnSpc>
            </a:pPr>
            <a:r>
              <a:rPr lang="pt-PT" sz="1100" dirty="0">
                <a:latin typeface="Arial Narrow" panose="020B0606020202030204" pitchFamily="34" charset="0"/>
              </a:rPr>
              <a:t>De même, une assurance protection est disponible avec les caractéristiques suivantes </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32.3</a:t>
            </a:r>
            <a:r>
              <a:rPr lang="pt-PT" sz="1100" dirty="0" smtClean="0">
                <a:latin typeface="Arial Narrow" panose="020B0606020202030204" pitchFamily="34" charset="0"/>
              </a:rPr>
              <a:t> </a:t>
            </a:r>
            <a:r>
              <a:rPr lang="pt-PT" sz="1100" dirty="0">
                <a:latin typeface="Arial Narrow" panose="020B0606020202030204" pitchFamily="34" charset="0"/>
              </a:rPr>
              <a:t>Multivoyage au Cap-Vert</a:t>
            </a:r>
          </a:p>
          <a:p>
            <a:pPr algn="just">
              <a:lnSpc>
                <a:spcPts val="1100"/>
              </a:lnSpc>
            </a:pPr>
            <a:r>
              <a:rPr lang="pt-PT" sz="1100" dirty="0">
                <a:latin typeface="Arial Narrow" panose="020B0606020202030204" pitchFamily="34" charset="0"/>
              </a:rPr>
              <a:t>Assurance applicable exclusivement pour les voyages qui ont lieu au Cap Vert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32.4</a:t>
            </a:r>
            <a:r>
              <a:rPr lang="pt-PT" sz="1100" dirty="0" smtClean="0">
                <a:latin typeface="Arial Narrow" panose="020B0606020202030204" pitchFamily="34" charset="0"/>
              </a:rPr>
              <a:t> </a:t>
            </a:r>
            <a:r>
              <a:rPr lang="pt-PT" sz="1100" dirty="0">
                <a:latin typeface="Arial Narrow" panose="020B0606020202030204" pitchFamily="34" charset="0"/>
              </a:rPr>
              <a:t>Voyages multiples à l'étranger</a:t>
            </a:r>
          </a:p>
          <a:p>
            <a:pPr algn="just">
              <a:lnSpc>
                <a:spcPts val="1100"/>
              </a:lnSpc>
            </a:pPr>
            <a:r>
              <a:rPr lang="pt-PT" sz="1100" dirty="0">
                <a:latin typeface="Arial Narrow" panose="020B0606020202030204" pitchFamily="34" charset="0"/>
              </a:rPr>
              <a:t>Assurance applicable pour les voyages à l'étranger</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32.5</a:t>
            </a:r>
            <a:r>
              <a:rPr lang="pt-PT" sz="1100" dirty="0" smtClean="0">
                <a:latin typeface="Arial Narrow" panose="020B0606020202030204" pitchFamily="34" charset="0"/>
              </a:rPr>
              <a:t> </a:t>
            </a:r>
            <a:r>
              <a:rPr lang="pt-PT" sz="1100" dirty="0">
                <a:latin typeface="Arial Narrow" panose="020B0606020202030204" pitchFamily="34" charset="0"/>
              </a:rPr>
              <a:t>Multivoyage étranger + PVFM</a:t>
            </a:r>
          </a:p>
          <a:p>
            <a:pPr algn="just">
              <a:lnSpc>
                <a:spcPts val="1100"/>
              </a:lnSpc>
            </a:pPr>
            <a:r>
              <a:rPr lang="pt-PT" sz="1100" dirty="0">
                <a:latin typeface="Arial Narrow" panose="020B0606020202030204" pitchFamily="34" charset="0"/>
              </a:rPr>
              <a:t>Assurance applicable pour les voyages à l'étranger. Comprend une protection contre l'annulation </a:t>
            </a:r>
            <a:r>
              <a:rPr lang="fr-FR" sz="1100" dirty="0">
                <a:latin typeface="Arial Narrow" panose="020B0606020202030204" pitchFamily="34" charset="0"/>
              </a:rPr>
              <a:t>en raison de force majeure</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32.6</a:t>
            </a:r>
            <a:r>
              <a:rPr lang="pt-PT" sz="1100" dirty="0" smtClean="0">
                <a:latin typeface="Arial Narrow" panose="020B0606020202030204" pitchFamily="34" charset="0"/>
              </a:rPr>
              <a:t> </a:t>
            </a:r>
            <a:r>
              <a:rPr lang="pt-PT" sz="1100" dirty="0">
                <a:latin typeface="Arial Narrow" panose="020B0606020202030204" pitchFamily="34" charset="0"/>
              </a:rPr>
              <a:t>Compléments:</a:t>
            </a:r>
          </a:p>
          <a:p>
            <a:pPr algn="just">
              <a:lnSpc>
                <a:spcPts val="1100"/>
              </a:lnSpc>
            </a:pPr>
            <a:r>
              <a:rPr lang="pt-PT" sz="1100" b="1" dirty="0" smtClean="0">
                <a:latin typeface="Arial Narrow" panose="020B0606020202030204" pitchFamily="34" charset="0"/>
              </a:rPr>
              <a:t>32.6.1</a:t>
            </a:r>
            <a:r>
              <a:rPr lang="pt-PT" sz="1100" dirty="0" smtClean="0">
                <a:latin typeface="Arial Narrow" panose="020B0606020202030204" pitchFamily="34" charset="0"/>
              </a:rPr>
              <a:t> </a:t>
            </a:r>
            <a:r>
              <a:rPr lang="pt-PT" sz="1100" dirty="0">
                <a:latin typeface="Arial Narrow" panose="020B0606020202030204" pitchFamily="34" charset="0"/>
              </a:rPr>
              <a:t>Frais </a:t>
            </a:r>
            <a:r>
              <a:rPr lang="pt-PT" sz="1100" dirty="0" smtClean="0">
                <a:latin typeface="Arial Narrow" panose="020B0606020202030204" pitchFamily="34" charset="0"/>
              </a:rPr>
              <a:t>médicaux: Augmentation </a:t>
            </a:r>
            <a:r>
              <a:rPr lang="pt-PT" sz="1100" dirty="0">
                <a:latin typeface="Arial Narrow" panose="020B0606020202030204" pitchFamily="34" charset="0"/>
              </a:rPr>
              <a:t>du capital Frais Médicaux de l'Assurance de Base</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32.6.2</a:t>
            </a:r>
            <a:r>
              <a:rPr lang="fr-FR" sz="1100" dirty="0" smtClean="0">
                <a:latin typeface="Arial Narrow" panose="020B0606020202030204" pitchFamily="34" charset="0"/>
              </a:rPr>
              <a:t> Les Services d'Assurance sont garantis par la compagnie </a:t>
            </a:r>
            <a:r>
              <a:rPr lang="fr-FR" sz="1100" dirty="0" err="1" smtClean="0">
                <a:latin typeface="Arial Narrow" panose="020B0606020202030204" pitchFamily="34" charset="0"/>
              </a:rPr>
              <a:t>spécialisée:</a:t>
            </a:r>
            <a:r>
              <a:rPr lang="fr-FR" sz="1100" i="1" dirty="0" err="1" smtClean="0">
                <a:latin typeface="Arial Narrow" panose="020B0606020202030204" pitchFamily="34" charset="0"/>
              </a:rPr>
              <a:t>A</a:t>
            </a:r>
            <a:r>
              <a:rPr lang="fr-FR" sz="1100" i="1" dirty="0" smtClean="0">
                <a:latin typeface="Arial Narrow" panose="020B0606020202030204" pitchFamily="34" charset="0"/>
              </a:rPr>
              <a:t> GARANTIA</a:t>
            </a:r>
            <a:r>
              <a:rPr lang="fr-FR" sz="1100" dirty="0" smtClean="0">
                <a:latin typeface="Arial Narrow" panose="020B0606020202030204" pitchFamily="34" charset="0"/>
              </a:rPr>
              <a:t> (https://www.garantia.cv/). Au lien suivant https</a:t>
            </a:r>
            <a:r>
              <a:rPr lang="fr-FR" sz="1100" dirty="0">
                <a:latin typeface="Arial Narrow" panose="020B0606020202030204" pitchFamily="34" charset="0"/>
              </a:rPr>
              <a:t>://www.basaltconference.com/e/seguros/ </a:t>
            </a:r>
            <a:r>
              <a:rPr lang="fr-FR" sz="1100" dirty="0" smtClean="0">
                <a:latin typeface="Arial Narrow" panose="020B0606020202030204" pitchFamily="34" charset="0"/>
              </a:rPr>
              <a:t>vous pouvez trouver toutes les informations relatives à l'assurance.</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178657"/>
            <a:ext cx="2749427" cy="559804"/>
          </a:xfrm>
          <a:prstGeom prst="rect">
            <a:avLst/>
          </a:prstGeom>
        </p:spPr>
      </p:pic>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55" y="322673"/>
            <a:ext cx="2677325" cy="559804"/>
          </a:xfrm>
          <a:prstGeom prst="rect">
            <a:avLst/>
          </a:prstGeom>
        </p:spPr>
      </p:pic>
      <p:sp>
        <p:nvSpPr>
          <p:cNvPr id="13" name="CaixaDeTexto 53"/>
          <p:cNvSpPr txBox="1"/>
          <p:nvPr/>
        </p:nvSpPr>
        <p:spPr>
          <a:xfrm>
            <a:off x="257091" y="5417234"/>
            <a:ext cx="6048672" cy="3041858"/>
          </a:xfrm>
          <a:prstGeom prst="rect">
            <a:avLst/>
          </a:prstGeom>
          <a:noFill/>
        </p:spPr>
        <p:txBody>
          <a:bodyPr wrap="square" rtlCol="0">
            <a:spAutoFit/>
          </a:bodyPr>
          <a:lstStyle/>
          <a:p>
            <a:pPr>
              <a:lnSpc>
                <a:spcPts val="1000"/>
              </a:lnSpc>
            </a:pPr>
            <a:r>
              <a:rPr lang="en-US" sz="1000" b="1" i="1" dirty="0">
                <a:solidFill>
                  <a:srgbClr val="3EA4BA"/>
                </a:solidFill>
                <a:latin typeface="Arial Narrow" panose="020B0606020202030204" pitchFamily="34" charset="0"/>
              </a:rPr>
              <a:t>NOTES </a:t>
            </a:r>
            <a:r>
              <a:rPr lang="en-US" sz="1000" b="1" i="1" dirty="0" smtClean="0">
                <a:solidFill>
                  <a:srgbClr val="3EA4BA"/>
                </a:solidFill>
                <a:latin typeface="Arial Narrow" panose="020B0606020202030204" pitchFamily="34" charset="0"/>
              </a:rPr>
              <a:t>IMPORTANTES:</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fr-FR" sz="1000" dirty="0">
                <a:latin typeface="Arial Narrow" panose="020B0606020202030204" pitchFamily="34" charset="0"/>
              </a:rPr>
              <a:t>L'Organisation participe activement à la lutte contre la fraude aux cartes bancaires. Dans ce cadre, l'Organisation pourra demander à l'acheteur, par tout moyen à sa disposition, de photocopier la carte bancaire ayant servi au paiement de la commande, ainsi que le passeport ou la carte d'identité du titulaire de la carte bancaire et du participant. En l'absence de réponse de l'acheteur ou d'impossibilité de contacter l'acheteur dans les limites relatives aux dates de l'</a:t>
            </a:r>
            <a:r>
              <a:rPr lang="fr-FR" sz="1000" dirty="0" err="1">
                <a:latin typeface="Arial Narrow" panose="020B0606020202030204" pitchFamily="34" charset="0"/>
              </a:rPr>
              <a:t>événement</a:t>
            </a:r>
            <a:r>
              <a:rPr lang="fr-FR" sz="1000" dirty="0">
                <a:latin typeface="Arial Narrow" panose="020B0606020202030204" pitchFamily="34" charset="0"/>
              </a:rPr>
              <a:t>, l'organisation ne pourra pas traiter la commande et la demande de réservation sera annulée sans frais</a:t>
            </a:r>
            <a:r>
              <a:rPr lang="fr-FR" sz="1000" dirty="0" smtClean="0">
                <a:latin typeface="Arial Narrow" panose="020B0606020202030204" pitchFamily="34" charset="0"/>
              </a:rPr>
              <a:t>.</a:t>
            </a:r>
          </a:p>
          <a:p>
            <a:pPr>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NT-02: </a:t>
            </a:r>
            <a:r>
              <a:rPr lang="fr-FR" sz="1000" dirty="0">
                <a:latin typeface="Arial Narrow" panose="020B0606020202030204" pitchFamily="34" charset="0"/>
              </a:rPr>
              <a:t>La législation exige que l'engagement pris de payer par carte bancaire ou carte de paiement soit irrévocable. L'opposition au paiement ne peut être faite qu'en cas de perte, de vol </a:t>
            </a:r>
            <a:r>
              <a:rPr lang="fr-FR" sz="1000" dirty="0" smtClean="0">
                <a:latin typeface="Arial Narrow" panose="020B0606020202030204" pitchFamily="34" charset="0"/>
              </a:rPr>
              <a:t>ou </a:t>
            </a:r>
            <a:r>
              <a:rPr lang="fr-FR" sz="1000" dirty="0">
                <a:latin typeface="Arial Narrow" panose="020B0606020202030204" pitchFamily="34" charset="0"/>
              </a:rPr>
              <a:t>d'utilisation frauduleuse de la carte. </a:t>
            </a:r>
            <a:r>
              <a:rPr lang="fr-FR" sz="1000" dirty="0" err="1">
                <a:latin typeface="Arial Narrow" panose="020B0606020202030204" pitchFamily="34" charset="0"/>
              </a:rPr>
              <a:t>A</a:t>
            </a:r>
            <a:r>
              <a:rPr lang="fr-FR" sz="1000" dirty="0">
                <a:latin typeface="Arial Narrow" panose="020B0606020202030204" pitchFamily="34" charset="0"/>
              </a:rPr>
              <a:t> l'exception de ces cas limités admis par le législateur, le titulaire de la carte sera tenu pour responsable des fraudes aux cartes bancaires. Le droit d'opposition au paiement ne peut être utilisé pour pallier l'absence du droit de rétractation applicable dans le secteur </a:t>
            </a:r>
            <a:r>
              <a:rPr lang="fr-FR" sz="1000" dirty="0" err="1">
                <a:latin typeface="Arial Narrow" panose="020B0606020202030204" pitchFamily="34" charset="0"/>
              </a:rPr>
              <a:t>événementiel</a:t>
            </a:r>
            <a:r>
              <a:rPr lang="fr-FR" sz="1000" dirty="0">
                <a:latin typeface="Arial Narrow" panose="020B0606020202030204" pitchFamily="34" charset="0"/>
              </a:rPr>
              <a:t>/touristique</a:t>
            </a:r>
            <a:r>
              <a:rPr lang="fr-FR" sz="1000" dirty="0" smtClean="0">
                <a:latin typeface="Arial Narrow" panose="020B0606020202030204" pitchFamily="34" charset="0"/>
              </a:rPr>
              <a:t>.</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a:t>
            </a:r>
            <a:r>
              <a:rPr lang="pt-PT" sz="1000" b="1" dirty="0">
                <a:solidFill>
                  <a:schemeClr val="accent5">
                    <a:lumMod val="60000"/>
                    <a:lumOff val="40000"/>
                  </a:schemeClr>
                </a:solidFill>
                <a:latin typeface="Arial Narrow" panose="020B0606020202030204" pitchFamily="34" charset="0"/>
              </a:rPr>
              <a:t>: Par virement </a:t>
            </a:r>
            <a:r>
              <a:rPr lang="pt-PT" sz="1000" b="1" dirty="0" smtClean="0">
                <a:solidFill>
                  <a:schemeClr val="accent5">
                    <a:lumMod val="60000"/>
                    <a:lumOff val="40000"/>
                  </a:schemeClr>
                </a:solidFill>
                <a:latin typeface="Arial Narrow" panose="020B0606020202030204" pitchFamily="34" charset="0"/>
              </a:rPr>
              <a:t>bancaire</a:t>
            </a:r>
          </a:p>
          <a:p>
            <a:pPr algn="just">
              <a:lnSpc>
                <a:spcPts val="1000"/>
              </a:lnSpc>
            </a:pPr>
            <a:r>
              <a:rPr lang="fr-FR" sz="1000" dirty="0">
                <a:latin typeface="Arial Narrow" panose="020B0606020202030204" pitchFamily="34" charset="0"/>
              </a:rPr>
              <a:t>L'Organisation accepte les paiements par virement bancaire en Euros (comptes bancaires en Europe et au Cap Vert) et en Escudos capverdiens et en Dollars vers des comptes bancaires au Cap Vert. Cette confirmation de virement devra impérativement être confirmée par courrier électronique dont les coordonnées seront transmises lors de la validation de la commande. Dans la confirmation du virement bancaire doivent figurer le nom, le prénom et la référence de la Commande, qui seront fournis par l'Organisation. La confirmation doit être envoyée avant la date limite fixée par l'Organisation.</a:t>
            </a:r>
            <a:endParaRPr lang="pt-PT" sz="1000" dirty="0" smtClean="0">
              <a:latin typeface="Arial Narrow" panose="020B0606020202030204" pitchFamily="34" charset="0"/>
            </a:endParaRP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a:t>
            </a:r>
            <a:r>
              <a:rPr lang="pt-PT" sz="1000" b="1" dirty="0">
                <a:solidFill>
                  <a:schemeClr val="accent5">
                    <a:lumMod val="60000"/>
                    <a:lumOff val="40000"/>
                  </a:schemeClr>
                </a:solidFill>
                <a:latin typeface="Arial Narrow" panose="020B0606020202030204" pitchFamily="34" charset="0"/>
              </a:rPr>
              <a:t>: Prix ​​et </a:t>
            </a:r>
            <a:r>
              <a:rPr lang="pt-PT" sz="1000" b="1" dirty="0" smtClean="0">
                <a:solidFill>
                  <a:schemeClr val="accent5">
                    <a:lumMod val="60000"/>
                    <a:lumOff val="40000"/>
                  </a:schemeClr>
                </a:solidFill>
                <a:latin typeface="Arial Narrow" panose="020B0606020202030204" pitchFamily="34" charset="0"/>
              </a:rPr>
              <a:t>paiement</a:t>
            </a:r>
          </a:p>
          <a:p>
            <a:pPr algn="just">
              <a:lnSpc>
                <a:spcPts val="1000"/>
              </a:lnSpc>
            </a:pPr>
            <a:r>
              <a:rPr lang="fr-FR" sz="1000" dirty="0">
                <a:latin typeface="Arial Narrow" panose="020B0606020202030204" pitchFamily="34" charset="0"/>
              </a:rPr>
              <a:t>Tous les prix communiqués par l'Organisation sont libres de tous frais ou taxes. Tous les frais liés au paiement sont à la charge exclusive de l'acheteur.</a:t>
            </a:r>
            <a:endParaRPr lang="pt-PT" sz="1000" dirty="0" smtClean="0">
              <a:latin typeface="Arial Narrow" panose="020B0606020202030204" pitchFamily="34" charset="0"/>
            </a:endParaRPr>
          </a:p>
        </p:txBody>
      </p:sp>
      <p:pic>
        <p:nvPicPr>
          <p:cNvPr id="1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
        <p:nvSpPr>
          <p:cNvPr id="16" name="Rectangle 15"/>
          <p:cNvSpPr/>
          <p:nvPr/>
        </p:nvSpPr>
        <p:spPr>
          <a:xfrm>
            <a:off x="290235" y="1266984"/>
            <a:ext cx="5760641" cy="3901068"/>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a:t>
            </a:r>
            <a:r>
              <a:rPr lang="pt-PT" sz="1100" i="1" dirty="0">
                <a:solidFill>
                  <a:schemeClr val="accent5">
                    <a:lumMod val="60000"/>
                    <a:lumOff val="40000"/>
                  </a:schemeClr>
                </a:solidFill>
                <a:latin typeface="Arial Narrow" panose="020B0606020202030204" pitchFamily="34" charset="0"/>
              </a:rPr>
              <a:t>. OPTIONS DE </a:t>
            </a:r>
            <a:r>
              <a:rPr lang="pt-PT" sz="1100" i="1" dirty="0" smtClean="0">
                <a:solidFill>
                  <a:schemeClr val="accent5">
                    <a:lumMod val="60000"/>
                    <a:lumOff val="40000"/>
                  </a:schemeClr>
                </a:solidFill>
                <a:latin typeface="Arial Narrow" panose="020B0606020202030204" pitchFamily="34" charset="0"/>
              </a:rPr>
              <a:t>PAIEMENT</a:t>
            </a:r>
          </a:p>
          <a:p>
            <a:pPr>
              <a:lnSpc>
                <a:spcPts val="1100"/>
              </a:lnSpc>
            </a:pPr>
            <a:r>
              <a:rPr lang="fr-FR" altLang="pt-PT" sz="1100" dirty="0">
                <a:latin typeface="Arial Narrow" pitchFamily="34" charset="0"/>
              </a:rPr>
              <a:t>L'Organisation accepte différents modes de paiement </a:t>
            </a:r>
            <a:r>
              <a:rPr lang="fr-FR" altLang="pt-PT" sz="1100" dirty="0" smtClean="0">
                <a:latin typeface="Arial Narrow" pitchFamily="34" charset="0"/>
              </a:rPr>
              <a:t>:</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fr-FR" sz="1100" dirty="0">
                <a:latin typeface="Arial Narrow" panose="020B0606020202030204" pitchFamily="34" charset="0"/>
                <a:cs typeface="Times New Roman" panose="02020603050405020304" pitchFamily="18" charset="0"/>
                <a:sym typeface="+mn-ea"/>
              </a:rPr>
              <a:t>Les cartes bancaires et cartes de paiement suivantes, sur leurs sites Internet (site sécurisé) ou lors d'une réservation effectuée par téléphone </a:t>
            </a:r>
            <a:r>
              <a:rPr lang="fr-FR" sz="1100" dirty="0" smtClean="0">
                <a:latin typeface="Arial Narrow" panose="020B0606020202030204" pitchFamily="34" charset="0"/>
                <a:cs typeface="Times New Roman" panose="02020603050405020304" pitchFamily="18" charset="0"/>
                <a:sym typeface="+mn-ea"/>
              </a:rPr>
              <a:t>:</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AU CAP-VERT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fr-FR" sz="1100" dirty="0">
                <a:latin typeface="Arial Narrow" panose="020B0606020202030204" pitchFamily="34" charset="0"/>
              </a:rPr>
              <a:t>Service qui facilite la création de paiements ponctuels </a:t>
            </a:r>
            <a:r>
              <a:rPr lang="fr-FR" sz="1100" dirty="0" smtClean="0">
                <a:latin typeface="Arial Narrow" panose="020B0606020202030204" pitchFamily="34" charset="0"/>
              </a:rPr>
              <a:t>en ligne pour </a:t>
            </a:r>
            <a:r>
              <a:rPr lang="fr-FR" sz="1100" dirty="0">
                <a:latin typeface="Arial Narrow" panose="020B0606020202030204" pitchFamily="34" charset="0"/>
              </a:rPr>
              <a:t>tout produit</a:t>
            </a:r>
            <a:r>
              <a:rPr lang="pt-PT" sz="1100" dirty="0" smtClean="0">
                <a:latin typeface="Arial Narrow" panose="020B0606020202030204" pitchFamily="34" charset="0"/>
              </a:rPr>
              <a:t>.</a:t>
            </a:r>
            <a:r>
              <a:rPr lang="pt-PT" sz="1100" dirty="0">
                <a:latin typeface="Arial Narrow" panose="020B0606020202030204" pitchFamily="34" charset="0"/>
              </a:rPr>
              <a:t>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dirty="0" smtClean="0">
                <a:latin typeface="Arial Narrow" panose="020B0606020202030204" pitchFamily="34" charset="0"/>
                <a:sym typeface="+mn-ea"/>
              </a:rPr>
              <a:t>Carte</a:t>
            </a:r>
            <a:r>
              <a:rPr lang="pt-PT" sz="1100" dirty="0" smtClean="0">
                <a:latin typeface="Arial Narrow" panose="020B0606020202030204" pitchFamily="34" charset="0"/>
              </a:rPr>
              <a:t> vinti4</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VISA</a:t>
            </a:r>
            <a:endPar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a:latin typeface="Arial Narrow" panose="020B0606020202030204" pitchFamily="34" charset="0"/>
                <a:cs typeface="Times New Roman" panose="02020603050405020304" pitchFamily="18" charset="0"/>
                <a:sym typeface="+mn-ea"/>
              </a:rPr>
              <a:t>Compte bancaire en escucos </a:t>
            </a:r>
            <a:r>
              <a:rPr lang="pt-PT" sz="1100" dirty="0" smtClean="0">
                <a:latin typeface="Arial Narrow" panose="020B0606020202030204" pitchFamily="34" charset="0"/>
                <a:cs typeface="Times New Roman" panose="02020603050405020304" pitchFamily="18" charset="0"/>
                <a:sym typeface="+mn-ea"/>
              </a:rPr>
              <a:t>capverdiens </a:t>
            </a:r>
            <a:r>
              <a:rPr lang="pt-PT" sz="1100" dirty="0" smtClean="0">
                <a:latin typeface="Arial Narrow" panose="020B0606020202030204" pitchFamily="34" charset="0"/>
                <a:sym typeface="+mn-ea"/>
              </a:rPr>
              <a:t>[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euros</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Eur ]; et</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smtClean="0">
                <a:latin typeface="Arial Narrow" panose="020B0606020202030204" pitchFamily="34" charset="0"/>
                <a:cs typeface="Times New Roman" panose="02020603050405020304" pitchFamily="18" charset="0"/>
                <a:sym typeface="+mn-ea"/>
              </a:rPr>
              <a:t>Compte </a:t>
            </a:r>
            <a:r>
              <a:rPr lang="pt-PT" sz="1100" dirty="0">
                <a:latin typeface="Arial Narrow" panose="020B0606020202030204" pitchFamily="34" charset="0"/>
                <a:cs typeface="Times New Roman" panose="02020603050405020304" pitchFamily="18" charset="0"/>
                <a:sym typeface="+mn-ea"/>
              </a:rPr>
              <a:t>bancaire en dollars</a:t>
            </a:r>
            <a:r>
              <a:rPr lang="pt-PT" sz="1100" dirty="0" smtClean="0">
                <a:latin typeface="Arial Narrow" panose="020B0606020202030204" pitchFamily="34" charset="0"/>
                <a:sym typeface="+mn-ea"/>
              </a:rPr>
              <a:t>[ USD ].</a:t>
            </a:r>
          </a:p>
          <a:p>
            <a:pPr>
              <a:lnSpc>
                <a:spcPts val="1100"/>
              </a:lnSpc>
            </a:pPr>
            <a:endParaRPr lang="pt-PT" sz="1100" dirty="0" smtClean="0">
              <a:latin typeface="Arial Narrow" panose="020B0606020202030204" pitchFamily="34" charset="0"/>
            </a:endParaRPr>
          </a:p>
          <a:p>
            <a:pPr>
              <a:lnSpc>
                <a:spcPts val="1100"/>
              </a:lnSpc>
            </a:pPr>
            <a:r>
              <a:rPr lang="fr-FR"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PAR LE BIAIS DES COMPTES BANCAIRES </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EN</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EUROPE </a:t>
            </a:r>
            <a:r>
              <a:rPr lang="pt-PT" sz="1100" dirty="0">
                <a:latin typeface="Arial Narrow" panose="020B0606020202030204" pitchFamily="34" charset="0"/>
                <a:sym typeface="+mn-ea"/>
              </a:rPr>
              <a:t>[ </a:t>
            </a:r>
            <a:r>
              <a:rPr lang="pt-PT" sz="1100" dirty="0" smtClean="0">
                <a:latin typeface="Arial Narrow" panose="020B0606020202030204" pitchFamily="34" charset="0"/>
                <a:sym typeface="+mn-ea"/>
              </a:rPr>
              <a:t>ZonE SEPA ]</a:t>
            </a: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a:t>
            </a: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VISA</a:t>
            </a:r>
            <a:endPar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sym typeface="+mn-ea"/>
              </a:rPr>
              <a:t>Carte</a:t>
            </a:r>
            <a:r>
              <a:rPr lang="pt-PT" sz="1100" dirty="0" smtClean="0">
                <a:latin typeface="Arial Narrow" panose="020B0606020202030204" pitchFamily="34" charset="0"/>
              </a:rPr>
              <a:t> </a:t>
            </a:r>
            <a:r>
              <a:rPr lang="pt-PT" sz="1100" dirty="0">
                <a:latin typeface="Arial Narrow" panose="020B0606020202030204" pitchFamily="34" charset="0"/>
              </a:rPr>
              <a:t>Mastercard </a:t>
            </a:r>
            <a:endParaRPr lang="pt-PT" sz="1100" dirty="0" smtClean="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Boleto </a:t>
            </a:r>
            <a:r>
              <a:rPr lang="pt-PT" sz="1100" dirty="0">
                <a:latin typeface="Arial Narrow" panose="020B0606020202030204" pitchFamily="34" charset="0"/>
                <a:cs typeface="Times New Roman" panose="02020603050405020304" pitchFamily="18" charset="0"/>
                <a:sym typeface="+mn-ea"/>
              </a:rPr>
              <a:t>B</a:t>
            </a:r>
            <a:r>
              <a:rPr lang="pt-PT" sz="1100" dirty="0" smtClean="0">
                <a:latin typeface="Arial Narrow" panose="020B0606020202030204" pitchFamily="34" charset="0"/>
                <a:cs typeface="Times New Roman" panose="02020603050405020304" pitchFamily="18" charset="0"/>
                <a:sym typeface="+mn-ea"/>
              </a:rPr>
              <a:t>ancaire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sym typeface="+mn-ea"/>
              </a:rPr>
              <a:t>Débits Directs</a:t>
            </a: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sym typeface="+mn-ea"/>
              </a:rPr>
              <a:t>Virement </a:t>
            </a:r>
            <a:r>
              <a:rPr lang="pt-PT" sz="1100" b="1" dirty="0" smtClean="0">
                <a:solidFill>
                  <a:schemeClr val="accent5">
                    <a:lumMod val="60000"/>
                    <a:lumOff val="40000"/>
                  </a:schemeClr>
                </a:solidFill>
                <a:latin typeface="Arial Narrow" panose="020B0606020202030204" pitchFamily="34" charset="0"/>
                <a:sym typeface="+mn-ea"/>
              </a:rPr>
              <a:t>bancaire:</a:t>
            </a:r>
            <a:endParaRPr lang="pt-PT" sz="1100" b="1" dirty="0">
              <a:solidFill>
                <a:schemeClr val="accent5">
                  <a:lumMod val="60000"/>
                  <a:lumOff val="40000"/>
                </a:schemeClr>
              </a:solidFill>
              <a:latin typeface="Arial Narrow" panose="020B0606020202030204" pitchFamily="34"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fr-FR" sz="1100" dirty="0">
                <a:latin typeface="Arial Narrow" panose="020B0606020202030204" pitchFamily="34" charset="0"/>
                <a:cs typeface="Times New Roman" panose="02020603050405020304" pitchFamily="18" charset="0"/>
                <a:sym typeface="+mn-ea"/>
              </a:rPr>
              <a:t>Compte bancaire exclusivement en </a:t>
            </a:r>
            <a:r>
              <a:rPr lang="fr-FR" sz="1100" dirty="0" smtClean="0">
                <a:latin typeface="Arial Narrow" panose="020B0606020202030204" pitchFamily="34" charset="0"/>
                <a:cs typeface="Times New Roman" panose="02020603050405020304" pitchFamily="18" charset="0"/>
                <a:sym typeface="+mn-ea"/>
              </a:rPr>
              <a:t>Euros </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20" name="TextBox 1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22" name="TextBox 21"/>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25" y="903848"/>
            <a:ext cx="5915778" cy="7866256"/>
          </a:xfrm>
          <a:prstGeom prst="rect">
            <a:avLst/>
          </a:prstGeom>
        </p:spPr>
        <p:txBody>
          <a:bodyPr wrap="square">
            <a:spAutoFit/>
          </a:bodyPr>
          <a:lstStyle/>
          <a:p>
            <a:pPr algn="just">
              <a:lnSpc>
                <a:spcPts val="1100"/>
              </a:lnSpc>
            </a:pPr>
            <a:r>
              <a:rPr lang="pt-PT" sz="1100" b="1" i="1" dirty="0">
                <a:solidFill>
                  <a:schemeClr val="accent5">
                    <a:lumMod val="60000"/>
                    <a:lumOff val="40000"/>
                  </a:schemeClr>
                </a:solidFill>
                <a:latin typeface="Arial Narrow" panose="020B0606020202030204" pitchFamily="34" charset="0"/>
              </a:rPr>
              <a:t>TERMES DE REFERENCE DE LA CONFÉRENCE </a:t>
            </a:r>
            <a:r>
              <a:rPr lang="pt-PT" sz="1100" b="1" i="1" dirty="0" smtClean="0">
                <a:solidFill>
                  <a:schemeClr val="accent5">
                    <a:lumMod val="60000"/>
                    <a:lumOff val="40000"/>
                  </a:schemeClr>
                </a:solidFill>
                <a:latin typeface="Arial Narrow" panose="020B0606020202030204" pitchFamily="34" charset="0"/>
              </a:rPr>
              <a:t>INTERNATIONALE</a:t>
            </a:r>
            <a:endParaRPr lang="pt-PT" sz="1100" i="1" dirty="0">
              <a:solidFill>
                <a:schemeClr val="accent5">
                  <a:lumMod val="75000"/>
                </a:schemeClr>
              </a:solidFill>
              <a:latin typeface="Arial Narrow" panose="020B0606020202030204" pitchFamily="34" charset="0"/>
            </a:endParaRPr>
          </a:p>
          <a:p>
            <a:r>
              <a:rPr lang="pt-PT" sz="1100" i="1" dirty="0" smtClean="0">
                <a:solidFill>
                  <a:schemeClr val="accent5">
                    <a:lumMod val="75000"/>
                  </a:schemeClr>
                </a:solidFill>
                <a:latin typeface="Arial Narrow" panose="020B0606020202030204" pitchFamily="34" charset="0"/>
              </a:rPr>
              <a:t>38</a:t>
            </a:r>
            <a:r>
              <a:rPr lang="pt-PT" sz="1100" i="1" dirty="0" smtClean="0">
                <a:solidFill>
                  <a:schemeClr val="accent5">
                    <a:lumMod val="75000"/>
                  </a:schemeClr>
                </a:solidFill>
                <a:latin typeface="Arial Narrow" panose="020B0606020202030204" pitchFamily="34" charset="0"/>
              </a:rPr>
              <a:t>. </a:t>
            </a:r>
            <a:r>
              <a:rPr lang="pt-PT" sz="1100" dirty="0">
                <a:solidFill>
                  <a:schemeClr val="accent5">
                    <a:lumMod val="75000"/>
                  </a:schemeClr>
                </a:solidFill>
                <a:latin typeface="Arial Narrow" panose="020B0606020202030204" pitchFamily="34" charset="0"/>
              </a:rPr>
              <a:t>POINT </a:t>
            </a:r>
            <a:r>
              <a:rPr lang="pt-PT" sz="1100" dirty="0" smtClean="0">
                <a:solidFill>
                  <a:schemeClr val="accent5">
                    <a:lumMod val="75000"/>
                  </a:schemeClr>
                </a:solidFill>
                <a:latin typeface="Arial Narrow" panose="020B0606020202030204" pitchFamily="34" charset="0"/>
              </a:rPr>
              <a:t>FOCAL</a:t>
            </a:r>
            <a:endParaRPr lang="pt-PT" altLang="pt-PT" sz="1100" b="1" dirty="0" smtClean="0">
              <a:latin typeface="Arial Narrow" pitchFamily="34" charset="0"/>
            </a:endParaRPr>
          </a:p>
          <a:p>
            <a:pPr>
              <a:lnSpc>
                <a:spcPts val="1200"/>
              </a:lnSpc>
            </a:pPr>
            <a:r>
              <a:rPr lang="pt-PT" sz="1100" i="1" dirty="0">
                <a:solidFill>
                  <a:schemeClr val="accent5">
                    <a:lumMod val="75000"/>
                  </a:schemeClr>
                </a:solidFill>
                <a:latin typeface="Arial Narrow" panose="020B0606020202030204" pitchFamily="34" charset="0"/>
              </a:rPr>
              <a:t>AFRIQUE OCCIDENTALE</a:t>
            </a:r>
            <a:endPar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CÔTE D’IVOIRE</a:t>
            </a:r>
          </a:p>
          <a:p>
            <a:pPr>
              <a:lnSpc>
                <a:spcPts val="1200"/>
              </a:lnSpc>
            </a:pPr>
            <a:r>
              <a:rPr lang="pt-PT" sz="1100" dirty="0"/>
              <a:t>Mr ALLAH </a:t>
            </a:r>
            <a:r>
              <a:rPr lang="pt-PT" sz="1100" dirty="0" smtClean="0"/>
              <a:t>Ambroise</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BÉNIN</a:t>
            </a:r>
            <a:endParaRPr lang="pt-PT" sz="1100" b="1" i="1" dirty="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a:t>
            </a:r>
            <a:r>
              <a:rPr lang="pt-PT" sz="1100" dirty="0" smtClean="0"/>
              <a:t>-mail: h.ahonlonsou@hgaconseil.com</a:t>
            </a:r>
            <a:endParaRPr lang="pt-PT" sz="1100" dirty="0"/>
          </a:p>
          <a:p>
            <a:pPr>
              <a:lnSpc>
                <a:spcPts val="1200"/>
              </a:lnSpc>
            </a:pPr>
            <a:r>
              <a:rPr lang="pt-PT" sz="1100" dirty="0" smtClean="0"/>
              <a:t>Skype</a:t>
            </a:r>
            <a:r>
              <a:rPr lang="pt-PT" sz="1100" dirty="0"/>
              <a:t>: savuka1 | www.hgaconseil.com</a:t>
            </a:r>
            <a:br>
              <a:rPr lang="pt-PT" sz="1100" dirty="0"/>
            </a:br>
            <a:r>
              <a:rPr lang="pt-PT" sz="1100" dirty="0"/>
              <a:t>08 BP 0826 Cotonou </a:t>
            </a:r>
            <a:endParaRPr lang="pt-PT" sz="1100" dirty="0" smtClean="0"/>
          </a:p>
          <a:p>
            <a:pPr>
              <a:lnSpc>
                <a:spcPts val="1200"/>
              </a:lnSpc>
            </a:pPr>
            <a:r>
              <a:rPr lang="pt-PT" sz="1100" dirty="0" smtClean="0"/>
              <a:t>RÉPUBLIQUE DU BENIN</a:t>
            </a:r>
            <a:endParaRPr lang="pt-PT" sz="1100" dirty="0"/>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EUROPE</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spcBef>
                <a:spcPct val="0"/>
              </a:spcBef>
              <a:buFontTx/>
              <a:buNone/>
            </a:pPr>
            <a:r>
              <a:rPr lang="pt-PT" altLang="pt-PT" sz="1100" dirty="0">
                <a:latin typeface="Arial Narrow" pitchFamily="34" charset="0"/>
                <a:cs typeface="Times New Roman" pitchFamily="18" charset="0"/>
                <a:sym typeface="+mn-ea"/>
              </a:rPr>
              <a:t>Mr. Joaquim Pereira</a:t>
            </a:r>
          </a:p>
          <a:p>
            <a:pPr>
              <a:lnSpc>
                <a:spcPts val="1200"/>
              </a:lnSpc>
              <a:spcBef>
                <a:spcPct val="0"/>
              </a:spcBef>
              <a:buFontTx/>
              <a:buNone/>
            </a:pPr>
            <a:r>
              <a:rPr lang="pt-PT" altLang="pt-PT" sz="1100" dirty="0">
                <a:latin typeface="Arial Narrow" pitchFamily="34" charset="0"/>
              </a:rPr>
              <a:t>Rua Alfredo Serra Magalhães nº 5</a:t>
            </a:r>
          </a:p>
          <a:p>
            <a:pPr>
              <a:lnSpc>
                <a:spcPts val="1200"/>
              </a:lnSpc>
              <a:spcBef>
                <a:spcPct val="0"/>
              </a:spcBef>
              <a:buFontTx/>
              <a:buNone/>
            </a:pPr>
            <a:r>
              <a:rPr lang="pt-PT" altLang="pt-PT" sz="1100" dirty="0">
                <a:latin typeface="Arial Narrow" pitchFamily="34" charset="0"/>
              </a:rPr>
              <a:t>6000-494 Castelo Branco</a:t>
            </a:r>
          </a:p>
          <a:p>
            <a:pPr>
              <a:lnSpc>
                <a:spcPts val="1200"/>
              </a:lnSpc>
              <a:spcBef>
                <a:spcPct val="0"/>
              </a:spcBef>
              <a:buFontTx/>
              <a:buNone/>
            </a:pPr>
            <a:r>
              <a:rPr lang="pt-PT" altLang="pt-PT" sz="1100" dirty="0">
                <a:latin typeface="Arial Narrow" pitchFamily="34" charset="0"/>
                <a:cs typeface="Times New Roman" pitchFamily="18" charset="0"/>
                <a:sym typeface="+mn-ea"/>
              </a:rPr>
              <a:t>E-mail: joaquim.pereira@multimar.pt</a:t>
            </a:r>
          </a:p>
          <a:p>
            <a:pPr>
              <a:lnSpc>
                <a:spcPts val="1200"/>
              </a:lnSpc>
              <a:spcBef>
                <a:spcPct val="0"/>
              </a:spcBef>
              <a:buFontTx/>
              <a:buNone/>
            </a:pPr>
            <a:r>
              <a:rPr lang="pt-PT" altLang="pt-PT" sz="1100" dirty="0">
                <a:latin typeface="Arial Narrow" pitchFamily="34" charset="0"/>
                <a:cs typeface="Times New Roman" pitchFamily="18" charset="0"/>
                <a:sym typeface="+mn-ea"/>
              </a:rPr>
              <a:t>www.multimar.pt</a:t>
            </a:r>
          </a:p>
          <a:p>
            <a:pPr>
              <a:lnSpc>
                <a:spcPts val="1200"/>
              </a:lnSpc>
              <a:spcBef>
                <a:spcPct val="0"/>
              </a:spcBef>
              <a:buFontTx/>
              <a:buNone/>
            </a:pPr>
            <a:r>
              <a:rPr lang="pt-PT" altLang="pt-PT" sz="1100" dirty="0">
                <a:latin typeface="Arial Narrow" pitchFamily="34" charset="0"/>
                <a:cs typeface="Times New Roman" pitchFamily="18" charset="0"/>
                <a:sym typeface="+mn-ea"/>
              </a:rPr>
              <a:t>Tel: +351 </a:t>
            </a:r>
            <a:r>
              <a:rPr lang="pt-PT" altLang="pt-PT" sz="1100" dirty="0">
                <a:latin typeface="Arial Narrow" pitchFamily="34" charset="0"/>
              </a:rPr>
              <a:t>272 094 252</a:t>
            </a:r>
          </a:p>
          <a:p>
            <a:pPr>
              <a:lnSpc>
                <a:spcPts val="1200"/>
              </a:lnSpc>
              <a:spcBef>
                <a:spcPct val="0"/>
              </a:spcBef>
              <a:buFontTx/>
              <a:buNone/>
            </a:pPr>
            <a:r>
              <a:rPr lang="pt-PT" altLang="pt-PT" sz="1100" dirty="0">
                <a:latin typeface="Arial Narrow" pitchFamily="34" charset="0"/>
                <a:cs typeface="Times New Roman" pitchFamily="18" charset="0"/>
                <a:sym typeface="+mn-ea"/>
              </a:rPr>
              <a:t>Tel: +351 </a:t>
            </a:r>
            <a:r>
              <a:rPr lang="pt-PT" altLang="pt-PT" sz="1100" dirty="0">
                <a:latin typeface="Arial Narrow" pitchFamily="34" charset="0"/>
              </a:rPr>
              <a:t>936 953 791</a:t>
            </a:r>
          </a:p>
          <a:p>
            <a:pPr>
              <a:lnSpc>
                <a:spcPts val="1200"/>
              </a:lnSpc>
              <a:spcBef>
                <a:spcPct val="0"/>
              </a:spcBef>
              <a:buFontTx/>
              <a:buNone/>
            </a:pPr>
            <a:r>
              <a:rPr lang="pt-PT" altLang="pt-PT" sz="1100" dirty="0">
                <a:latin typeface="Arial Narrow" pitchFamily="34" charset="0"/>
                <a:cs typeface="Times New Roman" pitchFamily="18" charset="0"/>
                <a:sym typeface="+mn-ea"/>
              </a:rPr>
              <a:t>CASTELO BRANCO</a:t>
            </a:r>
          </a:p>
          <a:p>
            <a:pPr>
              <a:lnSpc>
                <a:spcPts val="1200"/>
              </a:lnSpc>
              <a:spcBef>
                <a:spcPct val="0"/>
              </a:spcBef>
              <a:buFontTx/>
              <a:buNone/>
            </a:pPr>
            <a:r>
              <a:rPr lang="pt-PT" altLang="pt-PT" sz="1100" dirty="0" smtClean="0">
                <a:latin typeface="Arial Narrow" pitchFamily="34" charset="0"/>
                <a:cs typeface="Times New Roman" pitchFamily="18" charset="0"/>
                <a:sym typeface="+mn-ea"/>
              </a:rPr>
              <a:t>PORTUGAL</a:t>
            </a: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81" y="322673"/>
            <a:ext cx="2749427" cy="559804"/>
          </a:xfrm>
          <a:prstGeom prst="rect">
            <a:avLst/>
          </a:prstGeom>
        </p:spPr>
      </p:pic>
      <p:sp>
        <p:nvSpPr>
          <p:cNvPr id="5" name="TextBox 4"/>
          <p:cNvSpPr txBox="1"/>
          <p:nvPr/>
        </p:nvSpPr>
        <p:spPr>
          <a:xfrm>
            <a:off x="5319421" y="8542957"/>
            <a:ext cx="1422827"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976586" y="8487025"/>
            <a:ext cx="665525"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8" y="8449271"/>
            <a:ext cx="1509798" cy="339280"/>
          </a:xfrm>
          <a:prstGeom prst="rect">
            <a:avLst/>
          </a:prstGeom>
        </p:spPr>
      </p:pic>
      <p:sp>
        <p:nvSpPr>
          <p:cNvPr id="8" name="CaixaDeTexto 53"/>
          <p:cNvSpPr txBox="1"/>
          <p:nvPr/>
        </p:nvSpPr>
        <p:spPr>
          <a:xfrm>
            <a:off x="4253756" y="6361469"/>
            <a:ext cx="2573749"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smtClean="0">
                <a:latin typeface="Arial Narrow" panose="020B0606020202030204" pitchFamily="34" charset="0"/>
              </a:rPr>
              <a:t>Apartadu </a:t>
            </a:r>
            <a:r>
              <a:rPr lang="pt-PT" sz="1200" i="1" dirty="0">
                <a:latin typeface="Arial Narrow" panose="020B0606020202030204" pitchFamily="34" charset="0"/>
              </a:rPr>
              <a:t>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4"/>
          <a:stretch>
            <a:fillRect/>
          </a:stretch>
        </p:blipFill>
        <p:spPr>
          <a:xfrm>
            <a:off x="2827071" y="1174393"/>
            <a:ext cx="4002595" cy="3858260"/>
          </a:xfrm>
          <a:prstGeom prst="rect">
            <a:avLst/>
          </a:prstGeom>
        </p:spPr>
      </p:pic>
      <p:pic>
        <p:nvPicPr>
          <p:cNvPr id="11"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055" y="90390"/>
            <a:ext cx="1693997" cy="1368337"/>
          </a:xfrm>
          <a:prstGeom prst="rect">
            <a:avLst/>
          </a:prstGeom>
        </p:spPr>
      </p:pic>
      <p:sp>
        <p:nvSpPr>
          <p:cNvPr id="3" name="TextBox 2"/>
          <p:cNvSpPr txBox="1"/>
          <p:nvPr/>
        </p:nvSpPr>
        <p:spPr>
          <a:xfrm>
            <a:off x="2340148" y="5131713"/>
            <a:ext cx="3456385" cy="1723549"/>
          </a:xfrm>
          <a:prstGeom prst="rect">
            <a:avLst/>
          </a:prstGeom>
          <a:noFill/>
        </p:spPr>
        <p:txBody>
          <a:bodyPr wrap="square" rtlCol="0">
            <a:spAutoFit/>
          </a:bodyPr>
          <a:lstStyle/>
          <a:p>
            <a:pPr>
              <a:lnSpc>
                <a:spcPts val="1200"/>
              </a:lnSpc>
            </a:pPr>
            <a:r>
              <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rPr>
              <a:t>BRÉSIL</a:t>
            </a:r>
          </a:p>
          <a:p>
            <a:r>
              <a:rPr lang="pt-BR" sz="1100" dirty="0"/>
              <a:t>Mr William Presta</a:t>
            </a:r>
            <a:endParaRPr lang="pt-PT" sz="1100" dirty="0"/>
          </a:p>
          <a:p>
            <a:r>
              <a:rPr lang="pt-BR" sz="1100" dirty="0"/>
              <a:t>Rua Alcides Munhoz n° 392</a:t>
            </a:r>
            <a:endParaRPr lang="pt-PT" sz="1100" dirty="0"/>
          </a:p>
          <a:p>
            <a:r>
              <a:rPr lang="pt-BR" sz="1100" dirty="0"/>
              <a:t>Bairro Mercês </a:t>
            </a:r>
          </a:p>
          <a:p>
            <a:r>
              <a:rPr lang="pt-PT" sz="1100" i="1" dirty="0">
                <a:latin typeface="Arial Narrow" panose="020B0606020202030204" pitchFamily="34" charset="0"/>
                <a:cs typeface="Times New Roman" panose="02020603050405020304" pitchFamily="18" charset="0"/>
                <a:sym typeface="+mn-ea"/>
              </a:rPr>
              <a:t>Tel: +</a:t>
            </a:r>
            <a:r>
              <a:rPr lang="pt-BR" sz="1100" dirty="0"/>
              <a:t>55(41) 99212 1156</a:t>
            </a:r>
            <a:endParaRPr lang="pt-PT" sz="1100" dirty="0"/>
          </a:p>
          <a:p>
            <a:r>
              <a:rPr lang="pt-PT" sz="1100" i="1" dirty="0">
                <a:latin typeface="Arial Narrow" panose="020B0606020202030204" pitchFamily="34" charset="0"/>
                <a:cs typeface="Times New Roman" panose="02020603050405020304" pitchFamily="18" charset="0"/>
                <a:sym typeface="+mn-ea"/>
              </a:rPr>
              <a:t>E-mail: </a:t>
            </a:r>
            <a:r>
              <a:rPr lang="pt-BR" sz="1100" dirty="0"/>
              <a:t>williampresta@atlanticbusinessforum.com</a:t>
            </a:r>
            <a:endParaRPr lang="pt-PT" sz="1100" dirty="0"/>
          </a:p>
          <a:p>
            <a:pPr>
              <a:lnSpc>
                <a:spcPts val="1200"/>
              </a:lnSpc>
            </a:pPr>
            <a:r>
              <a:rPr lang="pt-BR" sz="1100" dirty="0"/>
              <a:t>Curitiba</a:t>
            </a:r>
          </a:p>
          <a:p>
            <a:pPr>
              <a:lnSpc>
                <a:spcPts val="1200"/>
              </a:lnSpc>
            </a:pPr>
            <a:r>
              <a:rPr lang="pt-BR" sz="1100" dirty="0"/>
              <a:t>PARANÁ</a:t>
            </a:r>
          </a:p>
          <a:p>
            <a:pPr>
              <a:lnSpc>
                <a:spcPts val="1200"/>
              </a:lnSpc>
            </a:pPr>
            <a:r>
              <a:rPr lang="pt-BR" sz="1100" dirty="0"/>
              <a:t>BRASIL</a:t>
            </a:r>
            <a:endParaRPr lang="pt-PT" sz="1100" dirty="0"/>
          </a:p>
          <a:p>
            <a:endParaRPr lang="pt-PT" sz="1100" dirty="0"/>
          </a:p>
        </p:txBody>
      </p:sp>
      <p:sp>
        <p:nvSpPr>
          <p:cNvPr id="12" name="TextBox 11"/>
          <p:cNvSpPr txBox="1"/>
          <p:nvPr/>
        </p:nvSpPr>
        <p:spPr>
          <a:xfrm>
            <a:off x="2474099" y="138653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ORGANISATION DE LA CONFÉRENCE INTERNATIONALE</a:t>
            </a:r>
            <a:endParaRPr lang="pt-PT" sz="1200" i="1" dirty="0" smtClean="0">
              <a:solidFill>
                <a:schemeClr val="accent5">
                  <a:lumMod val="60000"/>
                  <a:lumOff val="40000"/>
                </a:schemeClr>
              </a:solidFill>
              <a:latin typeface="Arial Narrow" panose="020B0606020202030204" pitchFamily="34" charset="0"/>
            </a:endParaRPr>
          </a:p>
        </p:txBody>
      </p:sp>
    </p:spTree>
    <p:extLst>
      <p:ext uri="{BB962C8B-B14F-4D97-AF65-F5344CB8AC3E}">
        <p14:creationId xmlns:p14="http://schemas.microsoft.com/office/powerpoint/2010/main" val="439701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Triangle 12"/>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88" y="55717"/>
            <a:ext cx="2455739" cy="536735"/>
          </a:xfrm>
          <a:prstGeom prst="rect">
            <a:avLst/>
          </a:prstGeom>
        </p:spPr>
      </p:pic>
      <p:sp>
        <p:nvSpPr>
          <p:cNvPr id="16" name="TextBox 1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18" name="TextBox 1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9" name="Oval 18"/>
          <p:cNvSpPr/>
          <p:nvPr/>
        </p:nvSpPr>
        <p:spPr>
          <a:xfrm>
            <a:off x="2669775" y="745272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OCIDENTAL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0" name="Oval 19"/>
          <p:cNvSpPr/>
          <p:nvPr/>
        </p:nvSpPr>
        <p:spPr>
          <a:xfrm>
            <a:off x="4037466" y="75128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CENTRAL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1" name="Oval 20"/>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50000"/>
                  </a:schemeClr>
                </a:solidFill>
                <a:latin typeface="Arial Narrow" pitchFamily="34" charset="0"/>
              </a:rPr>
              <a:t>ÁFRICA </a:t>
            </a:r>
            <a:r>
              <a:rPr lang="pt-PT" sz="900" dirty="0" smtClean="0">
                <a:solidFill>
                  <a:schemeClr val="accent5">
                    <a:lumMod val="50000"/>
                  </a:schemeClr>
                </a:solidFill>
                <a:latin typeface="Arial Narrow" pitchFamily="34" charset="0"/>
              </a:rPr>
              <a:t>ORIENTAL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de fertilizantes</a:t>
            </a:r>
          </a:p>
          <a:p>
            <a:pPr algn="ctr"/>
            <a:r>
              <a:rPr lang="pt-PT" sz="900" dirty="0">
                <a:solidFill>
                  <a:srgbClr val="C00000"/>
                </a:solidFill>
                <a:latin typeface="Arial Narrow" pitchFamily="34" charset="0"/>
              </a:rPr>
              <a:t>2018</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22" name="Oval 21"/>
          <p:cNvSpPr/>
          <p:nvPr/>
        </p:nvSpPr>
        <p:spPr>
          <a:xfrm>
            <a:off x="1208383" y="750125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NORTE DE ÁFRICA</a:t>
            </a:r>
          </a:p>
          <a:p>
            <a:pPr algn="ctr"/>
            <a:r>
              <a:rPr lang="pt-PT" sz="900" dirty="0" smtClean="0">
                <a:solidFill>
                  <a:schemeClr val="accent5">
                    <a:lumMod val="50000"/>
                  </a:schemeClr>
                </a:solidFill>
                <a:latin typeface="Arial Narrow" pitchFamily="34" charset="0"/>
              </a:rPr>
              <a:t>Consumo de 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25" name="Oval 24"/>
          <p:cNvSpPr/>
          <p:nvPr/>
        </p:nvSpPr>
        <p:spPr>
          <a:xfrm>
            <a:off x="6295" y="748129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smtClean="0">
                <a:solidFill>
                  <a:schemeClr val="accent5">
                    <a:lumMod val="50000"/>
                  </a:schemeClr>
                </a:solidFill>
                <a:latin typeface="Arial Narrow" pitchFamily="34" charset="0"/>
              </a:rPr>
              <a:t>MUNDIAL</a:t>
            </a:r>
            <a:endParaRPr lang="pt-PT" sz="900" dirty="0">
              <a:solidFill>
                <a:schemeClr val="accent5">
                  <a:lumMod val="50000"/>
                </a:schemeClr>
              </a:solidFill>
              <a:latin typeface="Arial Narrow" pitchFamily="34" charset="0"/>
            </a:endParaRPr>
          </a:p>
          <a:p>
            <a:pPr algn="ctr"/>
            <a:r>
              <a:rPr lang="pt-PT" sz="900" dirty="0">
                <a:solidFill>
                  <a:schemeClr val="accent5">
                    <a:lumMod val="50000"/>
                  </a:schemeClr>
                </a:solidFill>
                <a:latin typeface="Arial Narrow" pitchFamily="34" charset="0"/>
              </a:rPr>
              <a:t>Consumo </a:t>
            </a:r>
            <a:r>
              <a:rPr lang="pt-PT" sz="900" dirty="0" smtClean="0">
                <a:solidFill>
                  <a:schemeClr val="accent5">
                    <a:lumMod val="50000"/>
                  </a:schemeClr>
                </a:solidFill>
                <a:latin typeface="Arial Narrow" pitchFamily="34" charset="0"/>
              </a:rPr>
              <a:t>médio de </a:t>
            </a:r>
            <a:r>
              <a:rPr lang="pt-PT" sz="900" dirty="0">
                <a:solidFill>
                  <a:schemeClr val="accent5">
                    <a:lumMod val="50000"/>
                  </a:schemeClr>
                </a:solidFill>
                <a:latin typeface="Arial Narrow" pitchFamily="34" charset="0"/>
              </a:rPr>
              <a:t>fertilizantes</a:t>
            </a: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23" name="TextBox 22"/>
          <p:cNvSpPr txBox="1"/>
          <p:nvPr/>
        </p:nvSpPr>
        <p:spPr>
          <a:xfrm>
            <a:off x="306239" y="608424"/>
            <a:ext cx="6120680" cy="70275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a:t>
            </a:r>
            <a:r>
              <a:rPr lang="pt-PT" sz="1200" b="1" i="1" dirty="0" smtClean="0">
                <a:solidFill>
                  <a:schemeClr val="accent5">
                    <a:lumMod val="60000"/>
                    <a:lumOff val="40000"/>
                  </a:schemeClr>
                </a:solidFill>
                <a:latin typeface="Arial Narrow" panose="020B0606020202030204" pitchFamily="34" charset="0"/>
              </a:rPr>
              <a:t>DE LA CONFÉRENCE INTERNATIONALE</a:t>
            </a:r>
            <a:endParaRPr lang="pt-PT" sz="1200" b="1" i="1" dirty="0">
              <a:solidFill>
                <a:schemeClr val="accent5">
                  <a:lumMod val="60000"/>
                  <a:lumOff val="40000"/>
                </a:schemeClr>
              </a:solidFill>
              <a:latin typeface="Arial Narrow" panose="020B0606020202030204" pitchFamily="34" charset="0"/>
            </a:endParaRPr>
          </a:p>
          <a:p>
            <a:r>
              <a:rPr lang="pt-PT" sz="1200" b="1" i="1" dirty="0">
                <a:solidFill>
                  <a:schemeClr val="accent5">
                    <a:lumMod val="60000"/>
                    <a:lumOff val="40000"/>
                  </a:schemeClr>
                </a:solidFill>
              </a:rPr>
              <a:t>PRÉAMBULE</a:t>
            </a:r>
          </a:p>
          <a:p>
            <a:pPr algn="just">
              <a:lnSpc>
                <a:spcPts val="1100"/>
              </a:lnSpc>
            </a:pPr>
            <a:r>
              <a:rPr lang="pt-PT" sz="1100" dirty="0" smtClean="0">
                <a:latin typeface="Arial Narrow" panose="020B0606020202030204" pitchFamily="34" charset="0"/>
              </a:rPr>
              <a:t>L'agriculture </a:t>
            </a:r>
            <a:r>
              <a:rPr lang="pt-PT" sz="1100" dirty="0">
                <a:latin typeface="Arial Narrow" panose="020B0606020202030204" pitchFamily="34" charset="0"/>
              </a:rPr>
              <a:t>est le pilier de l'économie africaine et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indique que l'agriculture représente environ 20 % du PIB du continent, 60 % de sa main-d'œuvre, 20 % de toutes les exportations et est la principale source de revenus des populations rurales du continent. Reconnaissant le rôle essentiel que joue l'agriculture dans la durabilité alimentaire d'une population africaine croissante, les dirigeants africains ont adopté un solide Programme de développement de l'agriculture africaine (</a:t>
            </a:r>
            <a:r>
              <a:rPr lang="pt-PT" sz="1100" i="1" dirty="0">
                <a:latin typeface="Arial Narrow" panose="020B0606020202030204" pitchFamily="34" charset="0"/>
              </a:rPr>
              <a:t>PDDAA</a:t>
            </a:r>
            <a:r>
              <a:rPr lang="pt-PT" sz="1100" dirty="0">
                <a:latin typeface="Arial Narrow" panose="020B0606020202030204" pitchFamily="34" charset="0"/>
              </a:rPr>
              <a:t>), visant un taux de croissance agricole annuel moyen de 6 %.</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En juin 2006, les dirigeants africains se sont réunis à Abuja, au Nigeria, pour prendre des mesures sur l'importance des engrais pour une révolution verte africaine. Le principal résultat de ce sommet a confirmé l'engagement des chefs d'État africains à augmenter rapidement l'utilisation des engrais sur le continent, portant la moyenne de 9 kg/ha en 2006 à près de 50 kg/ha en 2015, un objectif qui n'a pas été encore atteint en 2021. Lors du 23</a:t>
            </a:r>
            <a:r>
              <a:rPr lang="pt-PT" sz="1100" baseline="30000" dirty="0">
                <a:latin typeface="Arial Narrow" panose="020B0606020202030204" pitchFamily="34" charset="0"/>
              </a:rPr>
              <a:t>ème</a:t>
            </a:r>
            <a:r>
              <a:rPr lang="pt-PT" sz="1100" dirty="0">
                <a:latin typeface="Arial Narrow" panose="020B0606020202030204" pitchFamily="34" charset="0"/>
              </a:rPr>
              <a:t> Sommet de l'Union Africaine, tenu en juin 2014 à Malabo, en Guinée Équatoriale, les dirigeants africains ont adopté la Déclaration de Malabo sur la croissance accélérée et la transformation de l'agriculture pour une prospérité partagée et de meilleures conditions de vie pour la population africaine, réaffirmant que l'agriculture doit rester au premier rang du plan du programme de développement du continent.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Afin d'atteindre les objectifs de croissance agricole et d'éradication de l'insuffisance alimentaire sur le continent africain établis dans la Déclaration de Malabo, dans le cadre du </a:t>
            </a:r>
            <a:r>
              <a:rPr lang="pt-PT" sz="1100" i="1" dirty="0">
                <a:latin typeface="Arial Narrow" panose="020B0606020202030204" pitchFamily="34" charset="0"/>
              </a:rPr>
              <a:t>PDDAA</a:t>
            </a:r>
            <a:r>
              <a:rPr lang="pt-PT" sz="1100" dirty="0">
                <a:latin typeface="Arial Narrow" panose="020B0606020202030204" pitchFamily="34" charset="0"/>
              </a:rPr>
              <a:t> et dans les Objectifs de développement durable (</a:t>
            </a:r>
            <a:r>
              <a:rPr lang="pt-PT" sz="1100" i="1" dirty="0">
                <a:latin typeface="Arial Narrow" panose="020B0606020202030204" pitchFamily="34" charset="0"/>
              </a:rPr>
              <a:t>ODD</a:t>
            </a:r>
            <a:r>
              <a:rPr lang="pt-PT" sz="1100" dirty="0">
                <a:latin typeface="Arial Narrow" panose="020B0606020202030204" pitchFamily="34" charset="0"/>
              </a:rPr>
              <a:t>) adoptés par les Nations Unies, une amélioration significative de la productivité est jugée nécessaire des sols africains fortement dégradés, estimés à plus de 40 %. Le continent africain compte 13% des terres arables du monde et environ 17% de la population mondiale. On estime que si les objectifs énoncés ci-dessus ne sont pas atteints, plusieurs pays du continent africain seront confrontés à l'insécurité alimentaire et aux conséquences imprévisibles. Les facteurs importants contribuant à la réduction de la fertilité des sols africains sont : l'élimination complète des cultures des champs cultivés, une fertilisation déséquilibrée des sols et peu ou pas d'utilisation d'engrais.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données de l'Organisation des Nations Unies pour l‘Alimentation et l‘Agriculture (</a:t>
            </a:r>
            <a:r>
              <a:rPr lang="pt-PT" sz="1100" i="1" dirty="0">
                <a:latin typeface="Arial Narrow" panose="020B0606020202030204" pitchFamily="34" charset="0"/>
              </a:rPr>
              <a:t>FAO</a:t>
            </a:r>
            <a:r>
              <a:rPr lang="pt-PT" sz="1100" dirty="0">
                <a:latin typeface="Arial Narrow" panose="020B0606020202030204" pitchFamily="34" charset="0"/>
              </a:rPr>
              <a:t>) publiées indiquent que les plus gros consommateurs d'engrais en Afrique sont l'Afrique du Sud, avec 68,2 kg par ha en 2018, suivie de l'Afrique du Nord, avec une consommation moyenne de 55,2 kg par ha. ; Afrique de l'Est avec 20,7 kg par ha ; et l'Afrique de l'Ouest avec 13,9 kg par ha (région où se situe le Cap-Vert et le bloc économique de la Communauté Économique des États de l'Afrique de l'Ouest – </a:t>
            </a:r>
            <a:r>
              <a:rPr lang="pt-PT" sz="1100" i="1" dirty="0">
                <a:latin typeface="Arial Narrow" panose="020B0606020202030204" pitchFamily="34" charset="0"/>
              </a:rPr>
              <a:t>CEDEAO</a:t>
            </a:r>
            <a:r>
              <a:rPr lang="pt-PT" sz="1100" dirty="0">
                <a:latin typeface="Arial Narrow" panose="020B0606020202030204" pitchFamily="34" charset="0"/>
              </a:rPr>
              <a:t>). La région de l'Afrique centrale avait la plus faible consommation, avec seulement 5,2 kg par ha. Les données de la </a:t>
            </a:r>
            <a:r>
              <a:rPr lang="pt-PT" sz="1100" i="1" dirty="0">
                <a:latin typeface="Arial Narrow" panose="020B0606020202030204" pitchFamily="34" charset="0"/>
              </a:rPr>
              <a:t>FAO</a:t>
            </a:r>
            <a:r>
              <a:rPr lang="pt-PT" sz="1100" dirty="0">
                <a:latin typeface="Arial Narrow" panose="020B0606020202030204" pitchFamily="34" charset="0"/>
              </a:rPr>
              <a:t> ont en outre montré que l'Afrique de l'Ouest avait la plus forte augmentation moyenne de la consommation de nutriments, en particulier d'azote, qui a presque triplé en une décennie, passant de 2,7 kg par ha en 2008 à 8 kg par ha en 2018 ; la consommation de phosphate a augmenté au cours de la même période, passant de 0,9 kg par ha à 2,9 kg par ha.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Les pages 5 à 7 de ce document présentent l'état d'avancement de la mise en œuvre de la Déclaration d'Abuja sur les engrais pour une révolution verte africaine, ainsi qu'un ensemble de résolutions associées et leurs progrès réalisés, tirés du document publié par la </a:t>
            </a:r>
            <a:r>
              <a:rPr lang="pt-PT" sz="1100" i="1" dirty="0">
                <a:latin typeface="Arial Narrow" panose="020B0606020202030204" pitchFamily="34" charset="0"/>
              </a:rPr>
              <a:t>FAO</a:t>
            </a:r>
            <a:r>
              <a:rPr lang="pt-PT" sz="1100" dirty="0">
                <a:latin typeface="Arial Narrow" panose="020B0606020202030204" pitchFamily="34" charset="0"/>
              </a:rPr>
              <a:t> intitulé «Stimuler les sols africains» . De la Grèce antique (61-114 après </a:t>
            </a:r>
            <a:r>
              <a:rPr lang="pt-PT" sz="1100" i="1" dirty="0">
                <a:latin typeface="Arial Narrow" panose="020B0606020202030204" pitchFamily="34" charset="0"/>
              </a:rPr>
              <a:t>JC</a:t>
            </a:r>
            <a:r>
              <a:rPr lang="pt-PT" sz="1100" dirty="0">
                <a:latin typeface="Arial Narrow" panose="020B0606020202030204" pitchFamily="34" charset="0"/>
              </a:rPr>
              <a:t>) à nos jours, d'éminents spécialistes se sont consacrés au problème de la fertilisation des sols agricoles basée sur l'application de poudres des roches, en raison des nombreux avantages que cette solution comporte et une contribution pertinente à la durabilité de l'agriculture, de l'Afrique et du monde moderne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le Cap-Vert accueillera, du 14 au 16 Mars 2022, un </a:t>
            </a:r>
            <a:r>
              <a:rPr lang="fr-FR" sz="1100" dirty="0" err="1">
                <a:latin typeface="Arial Narrow" panose="020B0606020202030204" pitchFamily="34" charset="0"/>
              </a:rPr>
              <a:t>événement</a:t>
            </a:r>
            <a:r>
              <a:rPr lang="fr-FR" sz="1100" dirty="0">
                <a:latin typeface="Arial Narrow" panose="020B0606020202030204" pitchFamily="34" charset="0"/>
              </a:rPr>
              <a:t> international sur le thème «</a:t>
            </a:r>
            <a:r>
              <a:rPr lang="fr-FR" sz="1100" i="1" dirty="0">
                <a:latin typeface="Arial Narrow" panose="020B0606020202030204" pitchFamily="34" charset="0"/>
              </a:rPr>
              <a:t>APPLICATION DE LA POUDRE DE BASALTE EN AGRICULTURE  </a:t>
            </a:r>
            <a:r>
              <a:rPr lang="fr-FR" sz="1100" dirty="0">
                <a:latin typeface="Arial Narrow" panose="020B0606020202030204" pitchFamily="34" charset="0"/>
              </a:rPr>
              <a:t>- Ses avantages en tant qu'engrais pour l'agriculture</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10202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7814" y="234405"/>
            <a:ext cx="578165" cy="479595"/>
          </a:xfrm>
          <a:prstGeom prst="rect">
            <a:avLst/>
          </a:prstGeom>
        </p:spPr>
      </p:pic>
      <p:pic>
        <p:nvPicPr>
          <p:cNvPr id="14" name="Imagem 81" descr="LOGO-Paises ecowas"/>
          <p:cNvPicPr>
            <a:picLocks noChangeAspect="1"/>
          </p:cNvPicPr>
          <p:nvPr/>
        </p:nvPicPr>
        <p:blipFill>
          <a:blip r:embed="rId3"/>
          <a:stretch>
            <a:fillRect/>
          </a:stretch>
        </p:blipFill>
        <p:spPr>
          <a:xfrm>
            <a:off x="1944901" y="2888690"/>
            <a:ext cx="2772183" cy="2746015"/>
          </a:xfrm>
          <a:prstGeom prst="rect">
            <a:avLst/>
          </a:prstGeom>
        </p:spPr>
      </p:pic>
      <p:cxnSp>
        <p:nvCxnSpPr>
          <p:cNvPr id="15" name="Straight Connector 14"/>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Bénin</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15" y="90389"/>
            <a:ext cx="2677325" cy="559804"/>
          </a:xfrm>
          <a:prstGeom prst="rect">
            <a:avLst/>
          </a:prstGeom>
        </p:spPr>
      </p:pic>
      <p:sp>
        <p:nvSpPr>
          <p:cNvPr id="19"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A cedeao</a:t>
            </a:r>
          </a:p>
        </p:txBody>
      </p:sp>
      <p:sp>
        <p:nvSpPr>
          <p:cNvPr id="20" name="TextBox 19"/>
          <p:cNvSpPr txBox="1"/>
          <p:nvPr/>
        </p:nvSpPr>
        <p:spPr>
          <a:xfrm>
            <a:off x="109648" y="794152"/>
            <a:ext cx="2043324" cy="276999"/>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INDICATEURS AGRICOLES</a:t>
            </a:r>
          </a:p>
        </p:txBody>
      </p:sp>
      <p:cxnSp>
        <p:nvCxnSpPr>
          <p:cNvPr id="21" name="Straight Connector 20"/>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a:t>
            </a:r>
            <a:r>
              <a:rPr lang="pt-PT" sz="900" dirty="0" smtClean="0">
                <a:solidFill>
                  <a:schemeClr val="accent5">
                    <a:lumMod val="75000"/>
                  </a:schemeClr>
                </a:solidFill>
                <a:latin typeface="Arial Narrow" panose="020B0606020202030204" pitchFamily="34" charset="0"/>
              </a:rPr>
              <a:t>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23"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121 000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24" name="Straight Connector 23"/>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29"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0"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31" name="Caixa de Texto 16"/>
          <p:cNvSpPr txBox="1"/>
          <p:nvPr/>
        </p:nvSpPr>
        <p:spPr>
          <a:xfrm>
            <a:off x="117267" y="4608890"/>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Côte d’Ivoire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212 000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2" name="Straight Connector 31"/>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5" name="Caixa de Texto 16"/>
          <p:cNvSpPr txBox="1"/>
          <p:nvPr/>
        </p:nvSpPr>
        <p:spPr>
          <a:xfrm>
            <a:off x="117267" y="5761018"/>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Gambie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222</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Rendimento  Cereais</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36" name="Straight Connector 35"/>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39"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38 200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0" name="Straight Connector 39"/>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42" name="Caixa de Texto 16"/>
          <p:cNvSpPr txBox="1"/>
          <p:nvPr/>
        </p:nvSpPr>
        <p:spPr>
          <a:xfrm>
            <a:off x="4754136" y="741889"/>
            <a:ext cx="2082471" cy="1169551"/>
          </a:xfrm>
          <a:prstGeom prst="rect">
            <a:avLst/>
          </a:prstGeom>
          <a:noFill/>
        </p:spPr>
        <p:txBody>
          <a:bodyPr wrap="square" rtlCol="0">
            <a:spAutoFit/>
          </a:bodyPr>
          <a:lstStyle/>
          <a:p>
            <a:pPr>
              <a:lnSpc>
                <a:spcPts val="1200"/>
              </a:lnSpc>
            </a:pPr>
            <a:r>
              <a:rPr lang="pt-PT" altLang="en-US" sz="1100" b="1" dirty="0">
                <a:solidFill>
                  <a:schemeClr val="accent3">
                    <a:lumMod val="75000"/>
                  </a:schemeClr>
                </a:solidFill>
                <a:latin typeface="Arial Narrow" panose="020B0606020202030204" pitchFamily="34" charset="0"/>
                <a:cs typeface="Arial Narrow" panose="020B0606020202030204" pitchFamily="34" charset="0"/>
                <a:sym typeface="+mn-ea"/>
              </a:rPr>
              <a:t>Sierra </a:t>
            </a:r>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Leone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54,7%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39 </a:t>
            </a:r>
            <a:r>
              <a:rPr lang="pt-PT" sz="900" dirty="0" smtClean="0">
                <a:solidFill>
                  <a:schemeClr val="accent5">
                    <a:lumMod val="75000"/>
                  </a:schemeClr>
                </a:solidFill>
                <a:latin typeface="Arial Narrow" panose="020B0606020202030204" pitchFamily="34" charset="0"/>
              </a:rPr>
              <a:t>490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028.954</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1</a:t>
            </a:r>
            <a:r>
              <a:rPr lang="pt-PT" altLang="en-US" sz="900" dirty="0" smtClean="0">
                <a:solidFill>
                  <a:schemeClr val="accent5">
                    <a:lumMod val="75000"/>
                  </a:schemeClr>
                </a:solidFill>
                <a:latin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149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895.640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1.383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3" name="Straight Connector 42"/>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Sénégal</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Terres </a:t>
            </a:r>
            <a:r>
              <a:rPr lang="pt-PT" sz="900" dirty="0">
                <a:solidFill>
                  <a:schemeClr val="accent5">
                    <a:lumMod val="75000"/>
                  </a:schemeClr>
                </a:solidFill>
                <a:latin typeface="Arial Narrow" panose="020B0606020202030204" pitchFamily="34" charset="0"/>
              </a:rPr>
              <a:t>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88 780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46" name="Straight Connector 45"/>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8"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49" name="Caixa de Texto 16"/>
          <p:cNvSpPr txBox="1"/>
          <p:nvPr/>
        </p:nvSpPr>
        <p:spPr>
          <a:xfrm>
            <a:off x="107401" y="6913146"/>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Ghana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0" name="Straight Connector 49"/>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2"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53" name="Caixa de Texto 16"/>
          <p:cNvSpPr txBox="1"/>
          <p:nvPr/>
        </p:nvSpPr>
        <p:spPr>
          <a:xfrm>
            <a:off x="2073118" y="7489210"/>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Conakry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54" name="Straight Connector 53"/>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278983" y="862677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57" name="Slide Number Placeholder 6"/>
          <p:cNvSpPr txBox="1"/>
          <p:nvPr/>
        </p:nvSpPr>
        <p:spPr bwMode="auto">
          <a:xfrm>
            <a:off x="2997587" y="857084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58" name="TextBox 57"/>
          <p:cNvSpPr txBox="1"/>
          <p:nvPr/>
        </p:nvSpPr>
        <p:spPr>
          <a:xfrm>
            <a:off x="54924" y="857777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cxnSp>
        <p:nvCxnSpPr>
          <p:cNvPr id="59" name="Straight Connector 58"/>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1"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62" name="Caixa de Texto 16"/>
          <p:cNvSpPr txBox="1"/>
          <p:nvPr/>
        </p:nvSpPr>
        <p:spPr>
          <a:xfrm>
            <a:off x="4664642" y="7524442"/>
            <a:ext cx="2082471"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Guinée </a:t>
            </a:r>
            <a:r>
              <a:rPr lang="pt-PT" sz="1100" b="1" dirty="0" smtClean="0">
                <a:solidFill>
                  <a:schemeClr val="accent3">
                    <a:lumMod val="75000"/>
                  </a:schemeClr>
                </a:solidFill>
                <a:latin typeface="Arial Narrow" panose="020B0606020202030204" pitchFamily="34" charset="0"/>
              </a:rPr>
              <a:t>Bissau</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3" name="Straight Connector 62"/>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Libéria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19 540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257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66" name="Straight Connector 65"/>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8"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69"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412 010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0" name="Straight Connector 69"/>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Caixa de Texto 16"/>
          <p:cNvSpPr txBox="1"/>
          <p:nvPr/>
        </p:nvSpPr>
        <p:spPr>
          <a:xfrm>
            <a:off x="4669011" y="30158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691 235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Consommation d'engrais: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26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Surface culture céréalière</a:t>
            </a:r>
            <a:r>
              <a:rPr lang="pt-PT" sz="900" dirty="0" smtClean="0">
                <a:solidFill>
                  <a:schemeClr val="accent5">
                    <a:lumMod val="75000"/>
                  </a:schemeClr>
                </a:solidFill>
                <a:latin typeface="Arial Narrow" panose="020B0606020202030204" pitchFamily="34" charset="0"/>
              </a:rPr>
              <a:t>: 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72" name="Caixa de Texto 16"/>
          <p:cNvSpPr txBox="1"/>
          <p:nvPr/>
        </p:nvSpPr>
        <p:spPr>
          <a:xfrm>
            <a:off x="4661391" y="41645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Surface forestière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Consumo fertilizantes: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Production de céréales: 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Rendement céréalier</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Área c</a:t>
            </a:r>
            <a:r>
              <a:rPr lang="pt-PT" sz="900" dirty="0" smtClean="0">
                <a:solidFill>
                  <a:schemeClr val="accent5">
                    <a:lumMod val="75000"/>
                  </a:schemeClr>
                </a:solidFill>
                <a:latin typeface="Arial Narrow" panose="020B0606020202030204" pitchFamily="34" charset="0"/>
              </a:rPr>
              <a:t>ultivo </a:t>
            </a:r>
            <a:r>
              <a:rPr lang="pt-PT" sz="900" dirty="0">
                <a:solidFill>
                  <a:schemeClr val="accent5">
                    <a:lumMod val="75000"/>
                  </a:schemeClr>
                </a:solidFill>
                <a:latin typeface="Arial Narrow" panose="020B0606020202030204" pitchFamily="34" charset="0"/>
              </a:rPr>
              <a:t>de </a:t>
            </a:r>
            <a:r>
              <a:rPr lang="pt-PT" sz="900" dirty="0" smtClean="0">
                <a:solidFill>
                  <a:schemeClr val="accent5">
                    <a:lumMod val="75000"/>
                  </a:schemeClr>
                </a:solidFill>
                <a:latin typeface="Arial Narrow" panose="020B0606020202030204" pitchFamily="34" charset="0"/>
              </a:rPr>
              <a:t>cereais:</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Valeur ajoutée par travailleur: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73" name="Straight Connector 72"/>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6"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7" name="Straight Connector 76"/>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8"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79" name="Straight Connector 78"/>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1" name="Straight Connector 80"/>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2"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3" name="Straight Connector 82"/>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5"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86" name="Straight Connector 85"/>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7"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88" name="Straight Connector 87"/>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7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Triangle 8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ight Triangle 89"/>
          <p:cNvSpPr/>
          <p:nvPr/>
        </p:nvSpPr>
        <p:spPr>
          <a:xfrm flipH="1">
            <a:off x="1" y="4554885"/>
            <a:ext cx="6661150"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754" y="234405"/>
            <a:ext cx="578165" cy="479595"/>
          </a:xfrm>
          <a:prstGeom prst="rect">
            <a:avLst/>
          </a:prstGeom>
        </p:spPr>
      </p:pic>
      <p:sp>
        <p:nvSpPr>
          <p:cNvPr id="92" name="TextBox 91"/>
          <p:cNvSpPr txBox="1"/>
          <p:nvPr/>
        </p:nvSpPr>
        <p:spPr>
          <a:xfrm>
            <a:off x="306239" y="738461"/>
            <a:ext cx="4986238" cy="461665"/>
          </a:xfrm>
          <a:prstGeom prst="rect">
            <a:avLst/>
          </a:prstGeom>
          <a:noFill/>
        </p:spPr>
        <p:txBody>
          <a:bodyPr wrap="square" rtlCol="0">
            <a:spAutoFit/>
          </a:bodyPr>
          <a:lstStyle/>
          <a:p>
            <a:r>
              <a:rPr lang="pt-PT" sz="14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defRPr/>
            </a:pPr>
            <a:r>
              <a:rPr lang="fr-FR" sz="1200" b="1" i="1" dirty="0" smtClean="0">
                <a:solidFill>
                  <a:srgbClr val="92D050"/>
                </a:solidFill>
                <a:latin typeface="Arial Narrow" panose="020B0606020202030204" pitchFamily="34" charset="0"/>
                <a:sym typeface="+mn-ea"/>
              </a:rPr>
              <a:t>3</a:t>
            </a:r>
            <a:r>
              <a:rPr lang="fr-FR" sz="1200" b="1" i="1" dirty="0">
                <a:solidFill>
                  <a:srgbClr val="92D050"/>
                </a:solidFill>
                <a:latin typeface="Arial Narrow" panose="020B0606020202030204" pitchFamily="34" charset="0"/>
                <a:sym typeface="+mn-ea"/>
              </a:rPr>
              <a:t>. </a:t>
            </a:r>
            <a:r>
              <a:rPr lang="fr-FR" altLang="en-US" sz="1200" b="1" i="1" dirty="0">
                <a:gradFill>
                  <a:gsLst>
                    <a:gs pos="0">
                      <a:srgbClr val="9EE256"/>
                    </a:gs>
                    <a:gs pos="100000">
                      <a:srgbClr val="52762D"/>
                    </a:gs>
                  </a:gsLst>
                  <a:lin scaled="0"/>
                </a:gradFill>
                <a:latin typeface="Arial Narrow" panose="020B0606020202030204" pitchFamily="34" charset="0"/>
                <a:sym typeface="+mn-ea"/>
              </a:rPr>
              <a:t>COMMERCE AGRICOLE EN AFRIQUE </a:t>
            </a:r>
            <a:r>
              <a:rPr lang="fr-FR" altLang="en-US" sz="1200" b="1" i="1" dirty="0" smtClean="0">
                <a:gradFill>
                  <a:gsLst>
                    <a:gs pos="0">
                      <a:srgbClr val="9EE256"/>
                    </a:gs>
                    <a:gs pos="100000">
                      <a:srgbClr val="52762D"/>
                    </a:gs>
                  </a:gsLst>
                  <a:lin scaled="0"/>
                </a:gradFill>
                <a:latin typeface="Arial Narrow" panose="020B0606020202030204" pitchFamily="34" charset="0"/>
                <a:sym typeface="+mn-ea"/>
              </a:rPr>
              <a:t>SUBSAHARIENNE</a:t>
            </a:r>
          </a:p>
        </p:txBody>
      </p:sp>
      <p:sp>
        <p:nvSpPr>
          <p:cNvPr id="93" name="TextBox 92"/>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94"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95" name="TextBox 94"/>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sp>
        <p:nvSpPr>
          <p:cNvPr id="97" name="Oval 96"/>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98" name="Oval 97"/>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a:solidFill>
                  <a:srgbClr val="C00000"/>
                </a:solidFill>
                <a:latin typeface="Arial Narrow" pitchFamily="34" charset="0"/>
              </a:rPr>
              <a:t>Projection -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99" name="Oval 98"/>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2020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100" name="Oval 99"/>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a:t>
            </a:r>
            <a:r>
              <a:rPr lang="pt-PT" sz="1000" dirty="0">
                <a:solidFill>
                  <a:srgbClr val="C00000"/>
                </a:solidFill>
                <a:latin typeface="Arial Narrow" pitchFamily="34" charset="0"/>
              </a:rPr>
              <a:t>-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101" name="Isosceles Triangle 100"/>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Isosceles Triangle 101"/>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EXPORTATION</a:t>
            </a:r>
          </a:p>
          <a:p>
            <a:pPr algn="ctr"/>
            <a:r>
              <a:rPr lang="pt-PT" sz="1100" dirty="0">
                <a:solidFill>
                  <a:schemeClr val="accent5">
                    <a:lumMod val="50000"/>
                  </a:schemeClr>
                </a:solidFill>
                <a:latin typeface="Arial Narrow" pitchFamily="34" charset="0"/>
              </a:rPr>
              <a:t>Croissance </a:t>
            </a:r>
            <a:r>
              <a:rPr lang="pt-PT" sz="1100" dirty="0" smtClean="0">
                <a:solidFill>
                  <a:schemeClr val="accent5">
                    <a:lumMod val="50000"/>
                  </a:schemeClr>
                </a:solidFill>
                <a:latin typeface="Arial Narrow" pitchFamily="34" charset="0"/>
              </a:rPr>
              <a:t>moyenne</a:t>
            </a: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104" name="Oval 103"/>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50000"/>
                  </a:schemeClr>
                </a:solidFill>
                <a:latin typeface="Arial Narrow" pitchFamily="34" charset="0"/>
              </a:rPr>
              <a:t>EXPORTATION</a:t>
            </a:r>
          </a:p>
          <a:p>
            <a:pPr algn="ctr"/>
            <a:r>
              <a:rPr lang="pt-PT" sz="1100" dirty="0" smtClean="0">
                <a:solidFill>
                  <a:schemeClr val="accent5">
                    <a:lumMod val="50000"/>
                  </a:schemeClr>
                </a:solidFill>
                <a:latin typeface="Arial Narrow" panose="020B0606020202030204" pitchFamily="34" charset="0"/>
              </a:rPr>
              <a:t>Croissance moyenne</a:t>
            </a:r>
          </a:p>
          <a:p>
            <a:pPr algn="ctr"/>
            <a:r>
              <a:rPr lang="pt-PT" sz="1000" dirty="0">
                <a:solidFill>
                  <a:srgbClr val="C00000"/>
                </a:solidFill>
                <a:latin typeface="Arial Narrow" pitchFamily="34" charset="0"/>
              </a:rPr>
              <a:t>Projection -  2029</a:t>
            </a:r>
          </a:p>
          <a:p>
            <a:pPr algn="ctr"/>
            <a:r>
              <a:rPr lang="pt-PT" sz="1400" dirty="0">
                <a:solidFill>
                  <a:srgbClr val="C00000"/>
                </a:solidFill>
                <a:latin typeface="Arial Narrow" pitchFamily="34" charset="0"/>
              </a:rPr>
              <a:t>-3.1%</a:t>
            </a:r>
          </a:p>
        </p:txBody>
      </p:sp>
      <p:sp>
        <p:nvSpPr>
          <p:cNvPr id="105" name="Isosceles Triangle 104"/>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Isosceles Triangle 105"/>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07" name="Chart 106"/>
          <p:cNvGraphicFramePr>
            <a:graphicFrameLocks/>
          </p:cNvGraphicFramePr>
          <p:nvPr>
            <p:extLst>
              <p:ext uri="{D42A27DB-BD31-4B8C-83A1-F6EECF244321}">
                <p14:modId xmlns:p14="http://schemas.microsoft.com/office/powerpoint/2010/main" val="548820628"/>
              </p:ext>
            </p:extLst>
          </p:nvPr>
        </p:nvGraphicFramePr>
        <p:xfrm>
          <a:off x="2965" y="1426875"/>
          <a:ext cx="6837573" cy="3488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461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pic>
        <p:nvPicPr>
          <p:cNvPr id="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5" name="TextBox 4"/>
          <p:cNvSpPr txBox="1"/>
          <p:nvPr/>
        </p:nvSpPr>
        <p:spPr>
          <a:xfrm>
            <a:off x="179909" y="720303"/>
            <a:ext cx="6418323" cy="7437934"/>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r>
              <a:rPr lang="pt-PT" sz="1200" i="1" dirty="0" smtClean="0">
                <a:solidFill>
                  <a:srgbClr val="00B0F0"/>
                </a:solidFill>
                <a:latin typeface="Arial Narrow" panose="020B0606020202030204" pitchFamily="34" charset="0"/>
              </a:rPr>
              <a:t>1. </a:t>
            </a:r>
            <a:r>
              <a:rPr lang="pt-PT" sz="1200" i="1" dirty="0" smtClean="0">
                <a:solidFill>
                  <a:srgbClr val="00B0F0"/>
                </a:solidFill>
                <a:latin typeface="Arial Narrow" panose="020B0606020202030204" pitchFamily="34" charset="0"/>
              </a:rPr>
              <a:t>CONTEXTE </a:t>
            </a:r>
            <a:r>
              <a:rPr lang="pt-PT" sz="1200" i="1" dirty="0">
                <a:solidFill>
                  <a:srgbClr val="00B0F0"/>
                </a:solidFill>
                <a:latin typeface="Arial Narrow" panose="020B0606020202030204" pitchFamily="34" charset="0"/>
              </a:rPr>
              <a:t>ET </a:t>
            </a:r>
            <a:r>
              <a:rPr lang="pt-PT" sz="1200" i="1" dirty="0" smtClean="0">
                <a:solidFill>
                  <a:srgbClr val="00B0F0"/>
                </a:solidFill>
                <a:latin typeface="Arial Narrow" panose="020B0606020202030204" pitchFamily="34" charset="0"/>
              </a:rPr>
              <a:t>JUSTIFICATION</a:t>
            </a:r>
          </a:p>
          <a:p>
            <a:pPr algn="just">
              <a:lnSpc>
                <a:spcPts val="500"/>
              </a:lnSpc>
            </a:pPr>
            <a:endParaRPr lang="fr-FR" sz="1100" dirty="0" smtClean="0">
              <a:latin typeface="Arial Narrow" panose="020B0606020202030204" pitchFamily="34" charset="0"/>
            </a:endParaRPr>
          </a:p>
          <a:p>
            <a:pPr algn="just">
              <a:lnSpc>
                <a:spcPts val="1100"/>
              </a:lnSpc>
            </a:pPr>
            <a:r>
              <a:rPr lang="fr-FR" sz="1100" dirty="0">
                <a:latin typeface="Arial Narrow" panose="020B0606020202030204" pitchFamily="34" charset="0"/>
              </a:rPr>
              <a:t>La sécurité alimentaire et nutritionnelle demeure encore et sera pour toujours une priorité pour chaque Nation. La hausse inégalée des prix des facteurs de production agricoles, a fait ressurgir une exigence majeure des programmes alimentaires en différentes régions du monde. </a:t>
            </a:r>
            <a:r>
              <a:rPr lang="fr-FR" sz="1100" dirty="0" err="1">
                <a:latin typeface="Arial Narrow" panose="020B0606020202030204" pitchFamily="34" charset="0"/>
              </a:rPr>
              <a:t>A</a:t>
            </a:r>
            <a:r>
              <a:rPr lang="fr-FR" sz="1100" dirty="0">
                <a:latin typeface="Arial Narrow" panose="020B0606020202030204" pitchFamily="34" charset="0"/>
              </a:rPr>
              <a:t> cette exigence alimentaire, s’ajoute l'urgence environnementale en conséquence de </a:t>
            </a:r>
            <a:r>
              <a:rPr lang="pt-PT" sz="1100" dirty="0">
                <a:latin typeface="Arial Narrow" panose="020B0606020202030204" pitchFamily="34" charset="0"/>
              </a:rPr>
              <a:t>la pollution et le ruissellement des engrais artificiels qui représente une menace pour la santé humaine. Les marchés recherchent de plus en plus des alternatives durables qui peuvent éliminer les déchets qui se déversent des fermes vers les cours d'eau</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En Afrique, en général, des facteurs structurels comme la sècheresse, les changements climatiques, la démographie croissante amplifient les causes conjoncturelles et provoquent des crises alimentaires et nutritionnelles. Les activités </a:t>
            </a:r>
            <a:r>
              <a:rPr lang="fr-FR" sz="1100" dirty="0" err="1">
                <a:latin typeface="Arial Narrow" panose="020B0606020202030204" pitchFamily="34" charset="0"/>
              </a:rPr>
              <a:t>agro-pastorales</a:t>
            </a:r>
            <a:r>
              <a:rPr lang="fr-FR" sz="1100" dirty="0">
                <a:latin typeface="Arial Narrow" panose="020B0606020202030204" pitchFamily="34" charset="0"/>
              </a:rPr>
              <a:t> et halieutiques sont fortement dépendantes du climat dont la variabilité </a:t>
            </a:r>
            <a:r>
              <a:rPr lang="fr-FR" sz="1100" dirty="0" err="1">
                <a:latin typeface="Arial Narrow" panose="020B0606020202030204" pitchFamily="34" charset="0"/>
              </a:rPr>
              <a:t>spatio-temporelle</a:t>
            </a:r>
            <a:r>
              <a:rPr lang="fr-FR" sz="1100" dirty="0">
                <a:latin typeface="Arial Narrow" panose="020B0606020202030204" pitchFamily="34" charset="0"/>
              </a:rPr>
              <a:t> et les évènements extrêmes influencent les conditions de vie des populations. Par ailleurs, les pressions intenses et croissantes exercées par les populations sur le milieu pour l’accès aux ressources naturelles, contribuent à accélérer la dégradation des terres et les impacts du changement climatique. L’adaptation au changement climatique constitue une condition sine qua none pour la sécurité alimentaire des populations dans chaque pays qu’il convient d’intégrer aux politiques du développement durable aux niveaux national, régional et international. Dans ce contexte, la sécurité alimentaire et nutritionnelle est prise en compte dans tous les plans et stratégies de développement économiques et sociales durables qui sont traduites en programmes et projets qui sous-tendent des initiatives aux niveaux international, régional et national.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Au cours des dernières décennies, les centres de recherche appliquée concernés, les universités et les gouvernements se sont consacrés à la recherche d'alternatives aux engrais chimiques traditionnels, à la fois en vue d'accroitre la rentabilité agricole et la qualité des aliments produits et la protection de l'environnement. L'application de la poudre de roche dans l'agriculture s'est avérée être une solution éprouvée pour que l'agriculture puisse relever les défis auxquels la société contemporaine est confrontée, à la fois dans le présent et dans l'avenir</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L'utilisation de poudres de roche pour fertiliser le sol est une technique séculaire (les civilisations inca et égyptienne ont déjà compté sur l'utilisation de sous-produits de la roche pour la fertilisation des sols), qui a été laissée de côté, par l'expansion de l'utilisation et de l'approvisionnement des engrais solubles. Cependant, la hausse des prix de ces produits a laissé un nombre croissant d'agriculteurs sans possibilité de fertiliser le sol et, ainsi, de garantir une production compatible avec leurs efforts et les investissements réalisés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 ruissellement de la pollution se produit lorsque la pluie, la fonte des neiges ou les systèmes d'irrigation inondent les terres qui ont été fertilisées avec des produits artificiels. Dans l'agriculture moderne, les engrais NPK sont fréquemment appliqués à des concentrations plus élevées que celles qui peuvent être absorbées dans le sol, entraînant l'évacuation de l'azote et du phosphore restants par les flux d'eau. Il existe une variété de problèmes associés à ce processus, et le grand nombre de personnes qui ont été ou pourraient être affectées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Contrairement aux engrais conventionnels, qui se concentrent uniquement sur la fourniture directe de nutriments </a:t>
            </a:r>
            <a:r>
              <a:rPr lang="pt-PT" sz="1100" i="1" dirty="0">
                <a:latin typeface="Arial Narrow" panose="020B0606020202030204" pitchFamily="34" charset="0"/>
              </a:rPr>
              <a:t>NPK</a:t>
            </a:r>
            <a:r>
              <a:rPr lang="pt-PT" sz="1100" dirty="0">
                <a:latin typeface="Arial Narrow" panose="020B0606020202030204" pitchFamily="34" charset="0"/>
              </a:rPr>
              <a:t> aux plantes, </a:t>
            </a:r>
            <a:r>
              <a:rPr lang="fr-FR" sz="1100" dirty="0">
                <a:latin typeface="Arial Narrow" panose="020B0606020202030204" pitchFamily="34" charset="0"/>
              </a:rPr>
              <a:t>la solution de fertilisation des sols agricoles basée sur l'épandage de poudre de roche, en plus des effets très positifs sur la rentabilité agricole, sur la qualité des aliments produits, a un impact incisif sur la séquestration du dioxyde de carbone </a:t>
            </a:r>
            <a:r>
              <a:rPr lang="fr-FR" sz="1100" i="1" dirty="0">
                <a:latin typeface="Arial Narrow" panose="020B0606020202030204" pitchFamily="34" charset="0"/>
              </a:rPr>
              <a:t>(CO2) </a:t>
            </a:r>
            <a:r>
              <a:rPr lang="fr-FR" sz="1100" dirty="0">
                <a:latin typeface="Arial Narrow" panose="020B0606020202030204" pitchFamily="34" charset="0"/>
              </a:rPr>
              <a:t>dans l'atmosphère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Les roches basaltiques ont une composition riche en éléments chimiques et qui sont des nutriments pour les plantes, ce qui les rend aptes à être utilisées en agriculture, améliorant la fertilité des sols, protégeant l'environnement, augmentant la rentabilité agricole et améliorant considérablement la qualité des aliments produits.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C’est dans ce contexte que sous le slogan </a:t>
            </a:r>
            <a:r>
              <a:rPr lang="fr-FR" sz="1100" i="1" dirty="0">
                <a:latin typeface="Arial Narrow" panose="020B0606020202030204" pitchFamily="34" charset="0"/>
              </a:rPr>
              <a:t>«</a:t>
            </a:r>
            <a:r>
              <a:rPr lang="fr-FR" sz="1100" b="1" i="1" dirty="0">
                <a:solidFill>
                  <a:srgbClr val="0070C0"/>
                </a:solidFill>
                <a:latin typeface="Arial Narrow" panose="020B0606020202030204" pitchFamily="34" charset="0"/>
              </a:rPr>
              <a:t>Basalte la richesse des nations</a:t>
            </a:r>
            <a:r>
              <a:rPr lang="fr-FR" sz="1100" i="1" dirty="0">
                <a:latin typeface="Arial Narrow" panose="020B0606020202030204" pitchFamily="34" charset="0"/>
              </a:rPr>
              <a:t>», </a:t>
            </a:r>
            <a:r>
              <a:rPr lang="fr-FR" sz="1100" dirty="0">
                <a:latin typeface="Arial Narrow" panose="020B0606020202030204" pitchFamily="34" charset="0"/>
              </a:rPr>
              <a:t>le Cap-Vert accueillera une Conférence Internationale, du 14 au 16 Mars 2022, sur le thème </a:t>
            </a:r>
            <a:r>
              <a:rPr lang="fr-FR" sz="1100" i="1" dirty="0">
                <a:latin typeface="Arial Narrow" panose="020B0606020202030204" pitchFamily="34" charset="0"/>
              </a:rPr>
              <a:t>«APPLICATION DE LA POUDRE DE BASALTE EN AGRICULTURE - Ses avantages en tant qu'engrais pour l'agriculture»</a:t>
            </a:r>
            <a:r>
              <a:rPr lang="fr-FR" sz="1100" dirty="0">
                <a:latin typeface="Arial Narrow" panose="020B0606020202030204" pitchFamily="34" charset="0"/>
              </a:rPr>
              <a:t>. </a:t>
            </a:r>
            <a:r>
              <a:rPr lang="pt-PT" sz="1100" dirty="0">
                <a:latin typeface="Arial Narrow" panose="020B0606020202030204" pitchFamily="34" charset="0"/>
              </a:rPr>
              <a:t>Réunissant quelques-uns des plus éminents chercheurs internationaux dans le domaine de l'utilisation de la poudre de roche basaltique pour la fertilisation des sols agricoles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8" name="TextBox 7"/>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525" y="5158001"/>
            <a:ext cx="634659" cy="18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1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sp>
        <p:nvSpPr>
          <p:cNvPr id="5" name="TextBox 4"/>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6"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568" y="162397"/>
            <a:ext cx="2455739" cy="536735"/>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3447457509"/>
              </p:ext>
            </p:extLst>
          </p:nvPr>
        </p:nvGraphicFramePr>
        <p:xfrm>
          <a:off x="234231" y="1718158"/>
          <a:ext cx="6279261" cy="229695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4231" y="976918"/>
            <a:ext cx="6259828" cy="797654"/>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Des études indiquent que l'agriculture conventionnelle ne permet pas une absorption correcte des éléments par les plantes, car 85 à 90 % de l'acquisition des nutriments par les plantes est médiée par des </a:t>
            </a:r>
            <a:r>
              <a:rPr lang="fr-FR" sz="1100" dirty="0" err="1">
                <a:latin typeface="Arial Narrow" panose="020B0606020202030204" pitchFamily="34" charset="0"/>
              </a:rPr>
              <a:t>micro-organismes</a:t>
            </a:r>
            <a:r>
              <a:rPr lang="fr-FR" sz="1100" dirty="0" smtClean="0">
                <a:latin typeface="Arial Narrow" panose="020B0606020202030204" pitchFamily="34" charset="0"/>
              </a:rPr>
              <a:t>. Des </a:t>
            </a:r>
            <a:r>
              <a:rPr lang="fr-FR" sz="1100" dirty="0">
                <a:latin typeface="Arial Narrow" panose="020B0606020202030204" pitchFamily="34" charset="0"/>
              </a:rPr>
              <a:t>études indiquent également qu'en l'absence de minéraux, les </a:t>
            </a:r>
            <a:r>
              <a:rPr lang="fr-FR" sz="1100" dirty="0" err="1" smtClean="0">
                <a:latin typeface="Arial Narrow" panose="020B0606020202030204" pitchFamily="34" charset="0"/>
              </a:rPr>
              <a:t>persnnes</a:t>
            </a:r>
            <a:r>
              <a:rPr lang="fr-FR" sz="1100" dirty="0" smtClean="0">
                <a:latin typeface="Arial Narrow" panose="020B0606020202030204" pitchFamily="34" charset="0"/>
              </a:rPr>
              <a:t> </a:t>
            </a:r>
            <a:r>
              <a:rPr lang="fr-FR" sz="1100" dirty="0">
                <a:latin typeface="Arial Narrow" panose="020B0606020202030204" pitchFamily="34" charset="0"/>
              </a:rPr>
              <a:t>ont besoin de manger deux fois plus </a:t>
            </a:r>
            <a:r>
              <a:rPr lang="fr-FR" sz="1100" dirty="0" smtClean="0">
                <a:latin typeface="Arial Narrow" panose="020B0606020202030204" pitchFamily="34" charset="0"/>
              </a:rPr>
              <a:t>de </a:t>
            </a:r>
            <a:r>
              <a:rPr lang="fr-FR" sz="1100" dirty="0">
                <a:latin typeface="Arial Narrow" panose="020B0606020202030204" pitchFamily="34" charset="0"/>
              </a:rPr>
              <a:t>viande, trois fois plus de fruits et quatre à cinq fois plus de légumes pour ingérer la même quantité de minéraux au niveau des années 1940. La nécessité d'une meilleure gestion des sols agricoles au profit de la santé humaine est donc impérative.</a:t>
            </a:r>
            <a:endParaRPr lang="pt-PT" sz="1100" dirty="0">
              <a:latin typeface="Arial Narrow" panose="020B0606020202030204" pitchFamily="34" charset="0"/>
            </a:endParaRPr>
          </a:p>
        </p:txBody>
      </p:sp>
      <p:sp>
        <p:nvSpPr>
          <p:cNvPr id="11" name="TextBox 10"/>
          <p:cNvSpPr txBox="1"/>
          <p:nvPr/>
        </p:nvSpPr>
        <p:spPr>
          <a:xfrm>
            <a:off x="214689" y="686978"/>
            <a:ext cx="4965233" cy="400110"/>
          </a:xfrm>
          <a:prstGeom prst="rect">
            <a:avLst/>
          </a:prstGeom>
          <a:noFill/>
        </p:spPr>
        <p:txBody>
          <a:bodyPr wrap="square" rtlCol="0">
            <a:spAutoFit/>
          </a:bodyPr>
          <a:lstStyle/>
          <a:p>
            <a:pPr>
              <a:lnSpc>
                <a:spcPts val="1200"/>
              </a:lnSpc>
            </a:pPr>
            <a:r>
              <a:rPr lang="fr-FR" sz="1200" i="1" dirty="0">
                <a:solidFill>
                  <a:schemeClr val="accent5">
                    <a:lumMod val="75000"/>
                  </a:schemeClr>
                </a:solidFill>
                <a:latin typeface="Arial Narrow" panose="020B0606020202030204" pitchFamily="34" charset="0"/>
              </a:rPr>
              <a:t>TERMES DE REFERENCE DE LA CONFÉRENCE </a:t>
            </a:r>
            <a:r>
              <a:rPr lang="fr-FR" sz="1200" i="1" dirty="0" smtClean="0">
                <a:solidFill>
                  <a:schemeClr val="accent5">
                    <a:lumMod val="75000"/>
                  </a:schemeClr>
                </a:solidFill>
                <a:latin typeface="Arial Narrow" panose="020B0606020202030204" pitchFamily="34" charset="0"/>
              </a:rPr>
              <a:t>INTERNATIONALE </a:t>
            </a:r>
          </a:p>
          <a:p>
            <a:pPr>
              <a:lnSpc>
                <a:spcPts val="1200"/>
              </a:lnSpc>
            </a:pPr>
            <a:r>
              <a:rPr lang="fr-FR" sz="1200" i="1" dirty="0" smtClean="0">
                <a:solidFill>
                  <a:schemeClr val="accent5">
                    <a:lumMod val="75000"/>
                  </a:schemeClr>
                </a:solidFill>
                <a:latin typeface="Arial Narrow" panose="020B0606020202030204" pitchFamily="34" charset="0"/>
              </a:rPr>
              <a:t>2. QUALITÉ </a:t>
            </a:r>
            <a:r>
              <a:rPr lang="fr-FR" sz="1200" i="1" dirty="0">
                <a:solidFill>
                  <a:schemeClr val="accent5">
                    <a:lumMod val="75000"/>
                  </a:schemeClr>
                </a:solidFill>
                <a:latin typeface="Arial Narrow" panose="020B0606020202030204" pitchFamily="34" charset="0"/>
              </a:rPr>
              <a:t>DES ALIMENTS PRODUITS</a:t>
            </a:r>
            <a:endParaRPr lang="pt-PT" sz="1200" i="1" dirty="0">
              <a:solidFill>
                <a:schemeClr val="accent5">
                  <a:lumMod val="75000"/>
                </a:schemeClr>
              </a:solidFill>
              <a:latin typeface="Arial Narrow" panose="020B0606020202030204" pitchFamily="34" charset="0"/>
            </a:endParaRPr>
          </a:p>
        </p:txBody>
      </p:sp>
      <p:sp>
        <p:nvSpPr>
          <p:cNvPr id="12" name="TextBox 11"/>
          <p:cNvSpPr txBox="1"/>
          <p:nvPr/>
        </p:nvSpPr>
        <p:spPr>
          <a:xfrm>
            <a:off x="4111539" y="3726041"/>
            <a:ext cx="2536110" cy="215444"/>
          </a:xfrm>
          <a:prstGeom prst="rect">
            <a:avLst/>
          </a:prstGeom>
          <a:noFill/>
        </p:spPr>
        <p:txBody>
          <a:bodyPr wrap="square" rtlCol="0">
            <a:spAutoFit/>
          </a:bodyPr>
          <a:lstStyle/>
          <a:p>
            <a:r>
              <a:rPr lang="pt-PT" sz="800" i="1" dirty="0" smtClean="0"/>
              <a:t>Fonte</a:t>
            </a:r>
            <a:r>
              <a:rPr lang="pt-PT" sz="800" dirty="0" smtClean="0"/>
              <a:t>: Carlos </a:t>
            </a:r>
            <a:r>
              <a:rPr lang="pt-PT" sz="800" dirty="0"/>
              <a:t>Nabinger (UFRGS</a:t>
            </a:r>
            <a:r>
              <a:rPr lang="pt-PT" sz="800" dirty="0" smtClean="0"/>
              <a:t>) - </a:t>
            </a:r>
            <a:r>
              <a:rPr lang="pt-PT" sz="800" dirty="0"/>
              <a:t>citant </a:t>
            </a:r>
            <a:r>
              <a:rPr lang="pt-PT" sz="800" dirty="0" smtClean="0"/>
              <a:t>Thomas (</a:t>
            </a:r>
            <a:r>
              <a:rPr lang="pt-PT" sz="800" dirty="0"/>
              <a:t>2007)</a:t>
            </a:r>
          </a:p>
        </p:txBody>
      </p:sp>
      <p:sp>
        <p:nvSpPr>
          <p:cNvPr id="13" name="TextBox 12"/>
          <p:cNvSpPr txBox="1"/>
          <p:nvPr/>
        </p:nvSpPr>
        <p:spPr>
          <a:xfrm>
            <a:off x="73079" y="4034869"/>
            <a:ext cx="6539974" cy="1361911"/>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2014, au Centre universitaire UNIDAVI (Rio do Sul – SC au Brésil), un groupe a été formé pour réaliser des cultures alimentaires plus </a:t>
            </a:r>
            <a:r>
              <a:rPr lang="fr-FR" sz="1100" dirty="0" err="1">
                <a:latin typeface="Arial Narrow" panose="020B0606020202030204" pitchFamily="34" charset="0"/>
              </a:rPr>
              <a:t>sûres</a:t>
            </a:r>
            <a:r>
              <a:rPr lang="fr-FR" sz="1100" dirty="0">
                <a:latin typeface="Arial Narrow" panose="020B0606020202030204" pitchFamily="34" charset="0"/>
              </a:rPr>
              <a:t> sur le plan nutritionnel et des expériences révélatrices ont été menées</a:t>
            </a:r>
            <a:r>
              <a:rPr lang="fr-FR"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dirty="0" smtClean="0">
                <a:latin typeface="Arial Narrow" panose="020B0606020202030204" pitchFamily="34" charset="0"/>
              </a:rPr>
              <a:t>Des </a:t>
            </a:r>
            <a:r>
              <a:rPr lang="fr-FR" sz="1100" dirty="0">
                <a:latin typeface="Arial Narrow" panose="020B0606020202030204" pitchFamily="34" charset="0"/>
              </a:rPr>
              <a:t>expériences menées avec de l'</a:t>
            </a:r>
            <a:r>
              <a:rPr lang="fr-FR" sz="1100" dirty="0" err="1">
                <a:latin typeface="Arial Narrow" panose="020B0606020202030204" pitchFamily="34" charset="0"/>
              </a:rPr>
              <a:t>oignon</a:t>
            </a:r>
            <a:r>
              <a:rPr lang="fr-FR" sz="1100" dirty="0">
                <a:latin typeface="Arial Narrow" panose="020B0606020202030204" pitchFamily="34" charset="0"/>
              </a:rPr>
              <a:t> biologique à l'aide de poudre de roche ont montré les résultats suivants : 82 % de calcium en plus que la culture conventionnelle ; 48 % de magnésium en plus et 30 % de potassium en plus qu'en culture conventionnelle. Concernant la teneur en Zn, la culture utilisant de la </a:t>
            </a:r>
            <a:r>
              <a:rPr lang="fr-FR" sz="1100" dirty="0" smtClean="0">
                <a:latin typeface="Arial Narrow" panose="020B0606020202030204" pitchFamily="34" charset="0"/>
              </a:rPr>
              <a:t>poudre </a:t>
            </a:r>
            <a:r>
              <a:rPr lang="fr-FR" sz="1100" dirty="0">
                <a:latin typeface="Arial Narrow" panose="020B0606020202030204" pitchFamily="34" charset="0"/>
              </a:rPr>
              <a:t>de roche en fertilisation des sols a montré une augmentation extraordinaire de la teneur en zinc (Zn) dans les aliments produits : 1073% ! En d'autres termes, la culture conventionnelle a une faible teneur en zinc (Zn). Thèse universitaire, prouver la qualité des aliments produits avec de la poudre de basalte.</a:t>
            </a:r>
            <a:endParaRPr lang="pt-PT" sz="1100" dirty="0">
              <a:latin typeface="Arial Narrow" panose="020B0606020202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636631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74236"/>
                <a:gridCol w="465919"/>
                <a:gridCol w="504056"/>
                <a:gridCol w="576064"/>
                <a:gridCol w="576064"/>
                <a:gridCol w="504056"/>
                <a:gridCol w="576064"/>
                <a:gridCol w="576064"/>
                <a:gridCol w="576064"/>
                <a:gridCol w="663048"/>
                <a:gridCol w="483581"/>
              </a:tblGrid>
              <a:tr h="338193">
                <a:tc rowSpan="2">
                  <a:txBody>
                    <a:bodyPr/>
                    <a:lstStyle/>
                    <a:p>
                      <a:r>
                        <a:rPr lang="pt-PT" sz="1000" b="1" kern="1200" dirty="0" smtClean="0">
                          <a:solidFill>
                            <a:schemeClr val="lt1"/>
                          </a:solidFill>
                          <a:effectLst/>
                          <a:latin typeface="+mn-lt"/>
                          <a:ea typeface="+mn-ea"/>
                          <a:cs typeface="+mn-cs"/>
                        </a:rPr>
                        <a:t>Traitements</a:t>
                      </a:r>
                      <a:endParaRPr lang="pt-PT" sz="1000" dirty="0"/>
                    </a:p>
                  </a:txBody>
                  <a:tcPr anchor="ctr">
                    <a:solidFill>
                      <a:schemeClr val="accent5">
                        <a:lumMod val="60000"/>
                        <a:lumOff val="40000"/>
                      </a:schemeClr>
                    </a:solidFill>
                  </a:tcPr>
                </a:tc>
                <a:tc gridSpan="10">
                  <a:txBody>
                    <a:bodyPr/>
                    <a:lstStyle/>
                    <a:p>
                      <a:pPr algn="ctr"/>
                      <a:r>
                        <a:rPr lang="pt-PT" sz="1400" b="0" i="1" kern="1200" dirty="0" smtClean="0">
                          <a:solidFill>
                            <a:schemeClr val="lt1"/>
                          </a:solidFill>
                          <a:effectLst/>
                          <a:latin typeface="Arial Narrow" panose="020B0606020202030204" pitchFamily="34" charset="0"/>
                          <a:ea typeface="+mn-ea"/>
                          <a:cs typeface="+mn-cs"/>
                        </a:rPr>
                        <a:t>ACCUMULATION DE NUTRIMENTS</a:t>
                      </a:r>
                      <a:endParaRPr lang="pt-PT" sz="1400" b="0" i="1" dirty="0">
                        <a:latin typeface="Arial Narrow" panose="020B0606020202030204" pitchFamily="34" charset="0"/>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Pas de fertilisation</a:t>
                      </a:r>
                      <a:endParaRPr lang="pt-PT" sz="1050" dirty="0">
                        <a:latin typeface="Arial Narrow" panose="020B0606020202030204" pitchFamily="34" charset="0"/>
                      </a:endParaRPr>
                    </a:p>
                  </a:txBody>
                  <a:tcPr marL="0" marR="0"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050" kern="1200" dirty="0" smtClean="0">
                          <a:solidFill>
                            <a:schemeClr val="dk1"/>
                          </a:solidFill>
                          <a:effectLst/>
                          <a:latin typeface="Arial Narrow" panose="020B0606020202030204" pitchFamily="34" charset="0"/>
                          <a:ea typeface="+mn-ea"/>
                          <a:cs typeface="+mn-cs"/>
                        </a:rPr>
                        <a:t>Poudre de basalte</a:t>
                      </a:r>
                      <a:endParaRPr lang="pt-PT" sz="1050" dirty="0" smtClean="0">
                        <a:latin typeface="Arial Narrow" panose="020B0606020202030204" pitchFamily="34" charset="0"/>
                      </a:endParaRPr>
                    </a:p>
                  </a:txBody>
                  <a:tcPr marL="0" marR="0"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5" name="TextBox 14"/>
          <p:cNvSpPr txBox="1"/>
          <p:nvPr/>
        </p:nvSpPr>
        <p:spPr>
          <a:xfrm>
            <a:off x="59264" y="7067545"/>
            <a:ext cx="6663866" cy="1079783"/>
          </a:xfrm>
          <a:prstGeom prst="rect">
            <a:avLst/>
          </a:prstGeom>
          <a:noFill/>
        </p:spPr>
        <p:txBody>
          <a:bodyPr wrap="square" rtlCol="0">
            <a:spAutoFit/>
          </a:bodyPr>
          <a:lstStyle/>
          <a:p>
            <a:pPr algn="just">
              <a:lnSpc>
                <a:spcPts val="1100"/>
              </a:lnSpc>
            </a:pPr>
            <a:r>
              <a:rPr lang="fr-FR" sz="1100" dirty="0">
                <a:latin typeface="Arial Narrow" panose="020B0606020202030204" pitchFamily="34" charset="0"/>
              </a:rPr>
              <a:t>En plus de la fertilisation à base </a:t>
            </a:r>
            <a:r>
              <a:rPr lang="fr-FR" sz="1100" dirty="0" smtClean="0">
                <a:latin typeface="Arial Narrow" panose="020B0606020202030204" pitchFamily="34" charset="0"/>
              </a:rPr>
              <a:t>de </a:t>
            </a:r>
            <a:r>
              <a:rPr lang="fr-FR" sz="1100" dirty="0">
                <a:latin typeface="Arial Narrow" panose="020B0606020202030204" pitchFamily="34" charset="0"/>
              </a:rPr>
              <a:t>poudre </a:t>
            </a:r>
            <a:r>
              <a:rPr lang="fr-FR" sz="1100" dirty="0" smtClean="0">
                <a:latin typeface="Arial Narrow" panose="020B0606020202030204" pitchFamily="34" charset="0"/>
              </a:rPr>
              <a:t>de </a:t>
            </a:r>
            <a:r>
              <a:rPr lang="fr-FR" sz="1100" dirty="0">
                <a:latin typeface="Arial Narrow" panose="020B0606020202030204" pitchFamily="34" charset="0"/>
              </a:rPr>
              <a:t>roches basaltiques </a:t>
            </a:r>
            <a:r>
              <a:rPr lang="fr-FR" sz="1100" dirty="0" smtClean="0">
                <a:latin typeface="Arial Narrow" panose="020B0606020202030204" pitchFamily="34" charset="0"/>
              </a:rPr>
              <a:t>pour </a:t>
            </a:r>
            <a:r>
              <a:rPr lang="fr-FR" sz="1100" dirty="0">
                <a:latin typeface="Arial Narrow" panose="020B0606020202030204" pitchFamily="34" charset="0"/>
              </a:rPr>
              <a:t>améliorer significativement la qualité des aliments produits, l'utilisation de cette technologie influence le </a:t>
            </a:r>
            <a:r>
              <a:rPr lang="fr-FR" sz="1100" dirty="0" err="1">
                <a:latin typeface="Arial Narrow" panose="020B0606020202030204" pitchFamily="34" charset="0"/>
              </a:rPr>
              <a:t>coût</a:t>
            </a:r>
            <a:r>
              <a:rPr lang="fr-FR" sz="1100" dirty="0">
                <a:latin typeface="Arial Narrow" panose="020B0606020202030204" pitchFamily="34" charset="0"/>
              </a:rPr>
              <a:t> de production agricole, car elle est </a:t>
            </a:r>
            <a:r>
              <a:rPr lang="fr-FR" sz="1100" dirty="0" smtClean="0">
                <a:latin typeface="Arial Narrow" panose="020B0606020202030204" pitchFamily="34" charset="0"/>
              </a:rPr>
              <a:t>plusieurs </a:t>
            </a:r>
            <a:r>
              <a:rPr lang="fr-FR" sz="1100" dirty="0">
                <a:latin typeface="Arial Narrow" panose="020B0606020202030204" pitchFamily="34" charset="0"/>
              </a:rPr>
              <a:t>fois plus économique que la pratique conventionnelle. Les </a:t>
            </a:r>
            <a:r>
              <a:rPr lang="fr-FR" sz="1100" dirty="0" err="1">
                <a:latin typeface="Arial Narrow" panose="020B0606020202030204" pitchFamily="34" charset="0"/>
              </a:rPr>
              <a:t>coûts</a:t>
            </a:r>
            <a:r>
              <a:rPr lang="fr-FR" sz="1100" dirty="0">
                <a:latin typeface="Arial Narrow" panose="020B0606020202030204" pitchFamily="34" charset="0"/>
              </a:rPr>
              <a:t> d'acquisition de la </a:t>
            </a:r>
            <a:r>
              <a:rPr lang="fr-FR" sz="1100" dirty="0" smtClean="0">
                <a:latin typeface="Arial Narrow" panose="020B0606020202030204" pitchFamily="34" charset="0"/>
              </a:rPr>
              <a:t>poudre </a:t>
            </a:r>
            <a:r>
              <a:rPr lang="fr-FR" sz="1100" dirty="0">
                <a:latin typeface="Arial Narrow" panose="020B0606020202030204" pitchFamily="34" charset="0"/>
              </a:rPr>
              <a:t>de roche sont bien inférieurs à ceux des engrais chimiques et son effet sur l'agriculture peut s'étendre sur une période de quatre à cinq années consécutives. Les niveaux de fertilité des sols augmentent (en particulier l'apport de P, K, Ca et Mg) après l'application de poudres de roche. La productivité agricole est équivalente ou supérieure à celles obtenues par la fertilisation conventionnelle. Dans certains cas, les rendements peuvent être jusqu'à 30 % supérieurs à ceux obtenus en utilisant des intrants </a:t>
            </a:r>
            <a:r>
              <a:rPr lang="fr-FR" sz="1100" dirty="0" smtClean="0">
                <a:latin typeface="Arial Narrow" panose="020B0606020202030204" pitchFamily="34" charset="0"/>
              </a:rPr>
              <a:t>chimiques.</a:t>
            </a:r>
            <a:endParaRPr lang="pt-PT" sz="1100" dirty="0">
              <a:latin typeface="Arial Narrow" panose="020B0606020202030204" pitchFamily="34" charset="0"/>
            </a:endParaRPr>
          </a:p>
        </p:txBody>
      </p:sp>
      <p:sp>
        <p:nvSpPr>
          <p:cNvPr id="16" name="TextBox 15"/>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17" name="Table 16"/>
          <p:cNvGraphicFramePr>
            <a:graphicFrameLocks noGrp="1"/>
          </p:cNvGraphicFramePr>
          <p:nvPr>
            <p:extLst>
              <p:ext uri="{D42A27DB-BD31-4B8C-83A1-F6EECF244321}">
                <p14:modId xmlns:p14="http://schemas.microsoft.com/office/powerpoint/2010/main" val="96785389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Azote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Phosphore</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Potassium</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Calcium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Magnésium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Cuivre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Fer</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Manganèse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2987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ight Triangle 2"/>
          <p:cNvSpPr/>
          <p:nvPr/>
        </p:nvSpPr>
        <p:spPr>
          <a:xfrm flipH="1">
            <a:off x="0" y="4554885"/>
            <a:ext cx="6840537"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8" y="124297"/>
            <a:ext cx="2455739" cy="536735"/>
          </a:xfrm>
          <a:prstGeom prst="rect">
            <a:avLst/>
          </a:prstGeom>
        </p:spPr>
      </p:pic>
      <p:sp>
        <p:nvSpPr>
          <p:cNvPr id="6" name="TextBox 5"/>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7" name="TextBox 6"/>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8" name="TextBox 7"/>
          <p:cNvSpPr txBox="1"/>
          <p:nvPr/>
        </p:nvSpPr>
        <p:spPr>
          <a:xfrm>
            <a:off x="306239" y="788373"/>
            <a:ext cx="6120680" cy="7891904"/>
          </a:xfrm>
          <a:prstGeom prst="rect">
            <a:avLst/>
          </a:prstGeom>
          <a:noFill/>
        </p:spPr>
        <p:txBody>
          <a:bodyPr wrap="square" rtlCol="0">
            <a:spAutoFit/>
          </a:bodyPr>
          <a:lstStyle/>
          <a:p>
            <a:r>
              <a:rPr lang="fr-FR" sz="1050" i="1" dirty="0">
                <a:solidFill>
                  <a:schemeClr val="accent5">
                    <a:lumMod val="75000"/>
                  </a:schemeClr>
                </a:solidFill>
                <a:latin typeface="Arial Narrow" panose="020B0606020202030204" pitchFamily="34" charset="0"/>
              </a:rPr>
              <a:t>TERMES DE REFERENCE DE LA CONFÉRENCE INTERNATIONALE. </a:t>
            </a:r>
            <a:endParaRPr lang="pt-PT" sz="1050" dirty="0">
              <a:solidFill>
                <a:schemeClr val="accent5">
                  <a:lumMod val="75000"/>
                </a:schemeClr>
              </a:solidFill>
              <a:latin typeface="Arial Narrow" panose="020B0606020202030204" pitchFamily="34" charset="0"/>
            </a:endParaRPr>
          </a:p>
          <a:p>
            <a:r>
              <a:rPr lang="fr-FR" sz="1050" i="1" dirty="0">
                <a:solidFill>
                  <a:schemeClr val="accent5">
                    <a:lumMod val="75000"/>
                  </a:schemeClr>
                </a:solidFill>
                <a:latin typeface="Arial Narrow" panose="020B0606020202030204" pitchFamily="34" charset="0"/>
              </a:rPr>
              <a:t>HISTORIQUE DE L'UTILISATION DE LA POUDRE DE ROCHE DANS LA FERTILISATION DES SOLS AGRICOLES</a:t>
            </a:r>
            <a:endParaRPr lang="pt-PT" sz="1050" dirty="0">
              <a:solidFill>
                <a:schemeClr val="accent5">
                  <a:lumMod val="75000"/>
                </a:schemeClr>
              </a:solidFill>
              <a:latin typeface="Arial Narrow" panose="020B0606020202030204" pitchFamily="34" charset="0"/>
            </a:endParaRPr>
          </a:p>
          <a:p>
            <a:pPr algn="just">
              <a:lnSpc>
                <a:spcPts val="1100"/>
              </a:lnSpc>
            </a:pPr>
            <a:r>
              <a:rPr lang="fr-FR" sz="1050" b="1" i="1" dirty="0" smtClean="0">
                <a:solidFill>
                  <a:schemeClr val="accent5">
                    <a:lumMod val="60000"/>
                    <a:lumOff val="40000"/>
                  </a:schemeClr>
                </a:solidFill>
                <a:latin typeface="Arial Narrow" panose="020B0606020202030204" pitchFamily="34" charset="0"/>
              </a:rPr>
              <a:t>3. </a:t>
            </a:r>
            <a:r>
              <a:rPr lang="fr-FR" sz="1050" b="1" i="1" dirty="0" smtClean="0">
                <a:solidFill>
                  <a:schemeClr val="accent5">
                    <a:lumMod val="60000"/>
                    <a:lumOff val="40000"/>
                  </a:schemeClr>
                </a:solidFill>
                <a:latin typeface="Arial Narrow" panose="020B0606020202030204" pitchFamily="34" charset="0"/>
              </a:rPr>
              <a:t>BASALTAGEM</a:t>
            </a:r>
            <a:endParaRPr lang="pt-PT" sz="1050" b="1" dirty="0" smtClean="0">
              <a:solidFill>
                <a:schemeClr val="accent5">
                  <a:lumMod val="60000"/>
                  <a:lumOff val="40000"/>
                </a:schemeClr>
              </a:solidFill>
              <a:latin typeface="Arial Narrow" panose="020B0606020202030204" pitchFamily="34" charset="0"/>
            </a:endParaRPr>
          </a:p>
          <a:p>
            <a:pPr algn="just">
              <a:lnSpc>
                <a:spcPts val="1100"/>
              </a:lnSpc>
            </a:pPr>
            <a:r>
              <a:rPr lang="fr-FR" sz="1100" dirty="0">
                <a:latin typeface="Arial Narrow" panose="020B0606020202030204" pitchFamily="34" charset="0"/>
              </a:rPr>
              <a:t>Le Cap-Vert est un pays insulaire situé dans la région centrale de l'océan Atlantique, à environ 450 km du Sénégal, composé de 10 </a:t>
            </a:r>
            <a:r>
              <a:rPr lang="fr-FR" sz="1100" dirty="0" err="1">
                <a:latin typeface="Arial Narrow" panose="020B0606020202030204" pitchFamily="34" charset="0"/>
              </a:rPr>
              <a:t>îles</a:t>
            </a:r>
            <a:r>
              <a:rPr lang="fr-FR" sz="1100" dirty="0">
                <a:latin typeface="Arial Narrow" panose="020B0606020202030204" pitchFamily="34" charset="0"/>
              </a:rPr>
              <a:t> principales avec environ 2 000 km de côtes et une superficie de 4 033 km2, ayant une zone économique exclusive de 734 265 km2. . Le basalte est la roche la plus abondante au Cap-Vert et constitue sa principale richesse naturelle, se manifestant en qualité et en quantité, notamment à travers d'imposantes montagnes, comme le Pico do Fogo (</a:t>
            </a:r>
            <a:r>
              <a:rPr lang="fr-FR" sz="1100" dirty="0" err="1">
                <a:latin typeface="Arial Narrow" panose="020B0606020202030204" pitchFamily="34" charset="0"/>
              </a:rPr>
              <a:t>île</a:t>
            </a:r>
            <a:r>
              <a:rPr lang="fr-FR" sz="1100" dirty="0">
                <a:latin typeface="Arial Narrow" panose="020B0606020202030204" pitchFamily="34" charset="0"/>
              </a:rPr>
              <a:t> de Fogo) avec 2.289 mètres d'altitude ; le Topo de </a:t>
            </a:r>
            <a:r>
              <a:rPr lang="fr-FR" sz="1100" dirty="0" err="1">
                <a:latin typeface="Arial Narrow" panose="020B0606020202030204" pitchFamily="34" charset="0"/>
              </a:rPr>
              <a:t>Coroa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Santo </a:t>
            </a:r>
            <a:r>
              <a:rPr lang="fr-FR" sz="1100" dirty="0" err="1">
                <a:latin typeface="Arial Narrow" panose="020B0606020202030204" pitchFamily="34" charset="0"/>
              </a:rPr>
              <a:t>Antão</a:t>
            </a:r>
            <a:r>
              <a:rPr lang="fr-FR" sz="1100" dirty="0">
                <a:latin typeface="Arial Narrow" panose="020B0606020202030204" pitchFamily="34" charset="0"/>
              </a:rPr>
              <a:t>) avec 1.979 mètres d'altitude ; Pico d'</a:t>
            </a:r>
            <a:r>
              <a:rPr lang="fr-FR" sz="1100" dirty="0" err="1">
                <a:latin typeface="Arial Narrow" panose="020B0606020202030204" pitchFamily="34" charset="0"/>
              </a:rPr>
              <a:t>Antónia</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Santiago) à 1.392 mètres d'altitude et de Monte </a:t>
            </a:r>
            <a:r>
              <a:rPr lang="fr-FR" sz="1100" dirty="0" err="1">
                <a:latin typeface="Arial Narrow" panose="020B0606020202030204" pitchFamily="34" charset="0"/>
              </a:rPr>
              <a:t>Gordo</a:t>
            </a:r>
            <a:r>
              <a:rPr lang="fr-FR" sz="1100" dirty="0">
                <a:latin typeface="Arial Narrow" panose="020B0606020202030204" pitchFamily="34" charset="0"/>
              </a:rPr>
              <a:t> (</a:t>
            </a:r>
            <a:r>
              <a:rPr lang="fr-FR" sz="1100" dirty="0" err="1">
                <a:latin typeface="Arial Narrow" panose="020B0606020202030204" pitchFamily="34" charset="0"/>
              </a:rPr>
              <a:t>Île</a:t>
            </a:r>
            <a:r>
              <a:rPr lang="fr-FR" sz="1100" dirty="0">
                <a:latin typeface="Arial Narrow" panose="020B0606020202030204" pitchFamily="34" charset="0"/>
              </a:rPr>
              <a:t> de São </a:t>
            </a:r>
            <a:r>
              <a:rPr lang="fr-FR" sz="1100" dirty="0" err="1">
                <a:latin typeface="Arial Narrow" panose="020B0606020202030204" pitchFamily="34" charset="0"/>
              </a:rPr>
              <a:t>Nicolau</a:t>
            </a:r>
            <a:r>
              <a:rPr lang="fr-FR" sz="1100" dirty="0">
                <a:latin typeface="Arial Narrow" panose="020B0606020202030204" pitchFamily="34" charset="0"/>
              </a:rPr>
              <a:t>) à 1.304 mètres d'altitude. Les réserves de basalte du Cap-Vert peuvent ainsi contribuer au développement des industries nationales, dynamiser le développement scientifique et technologique et l'intégration de l’économie du pays dans l'espace régional de l'Afrique de l'Ouest, favoriser les échanges intra-régionaux</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BASALTAGEM est un nouveau concept adopté dans le vocabulaire capverdien, en l'honneur de la plus grande richesse naturelle du Cap Vert : le basalte, et les spécificités exceptionnelles des roches basaltiques comme source de nutriments nécessaires aux plantes et de correction des sols agricoles dégradés. Il s'agit de l'ancienne pratique consistant à ajouter au sol des composés inorganiques, d'origine minérale, de la poudre de roche, qui agissent comme correctifs et engrais dans les sols agricoles, étant une technique visant à reminéraliser les sols par application directe au sol de nutriments nécessaires aux plantes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Historiquement, l'utilisation d'engrais a été pratiquée depuis la Grèce antique, et le rapport de l'utilisation du </a:t>
            </a:r>
            <a:r>
              <a:rPr lang="fr-FR" sz="1100" i="1" dirty="0">
                <a:latin typeface="Arial Narrow" panose="020B0606020202030204" pitchFamily="34" charset="0"/>
              </a:rPr>
              <a:t>BASALTAGEM</a:t>
            </a:r>
            <a:r>
              <a:rPr lang="fr-FR" sz="1100" dirty="0">
                <a:latin typeface="Arial Narrow" panose="020B0606020202030204" pitchFamily="34" charset="0"/>
              </a:rPr>
              <a:t> est caractérisé par </a:t>
            </a:r>
            <a:r>
              <a:rPr lang="pt-PT" sz="1100" dirty="0">
                <a:latin typeface="Arial Narrow" panose="020B0606020202030204" pitchFamily="34" charset="0"/>
              </a:rPr>
              <a:t> Plínio</a:t>
            </a:r>
            <a:r>
              <a:rPr lang="fr-FR" sz="1100" dirty="0">
                <a:latin typeface="Arial Narrow" panose="020B0606020202030204" pitchFamily="34" charset="0"/>
              </a:rPr>
              <a:t>, un naturaliste romain, (61-114 après JC), lorsqu'il a déclaré que le calcaire étant une roche sédimentaire qui contient des minéraux dans des quantités allant jusqu'à 30 % de carbonate de calcium pourraient être mélangées au sol pour former une couche mince, fournissant ainsi suffisamment d'engrais pour les cultures agricoles</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D'autres éminents spécialistes de l'époque, comme </a:t>
            </a:r>
            <a:r>
              <a:rPr lang="fr-FR" sz="1100" dirty="0" err="1">
                <a:latin typeface="Arial Narrow" panose="020B0606020202030204" pitchFamily="34" charset="0"/>
              </a:rPr>
              <a:t>Columelo</a:t>
            </a:r>
            <a:r>
              <a:rPr lang="fr-FR" sz="1100" dirty="0">
                <a:latin typeface="Arial Narrow" panose="020B0606020202030204" pitchFamily="34" charset="0"/>
              </a:rPr>
              <a:t>, ont reconnu que l'utilisation de calcaire ou de cendre pouvait contribuer à réduire les niveaux d'acidité des sols. Des expériences basées sur l'application de gypse dans les plantations agricoles au XVIIIe siècle, menées par Benjamin Franklin, ont permis d'observer la croissance et le développement des pâturages suite à cette application de gypse</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Des travaux pertinents ont été développés au 19ème siècle à travers les pratiques agricoles, avec de grandes influences enregistrées dans l'étude de l'utilisation du </a:t>
            </a:r>
            <a:r>
              <a:rPr lang="fr-FR" sz="1100" i="1" dirty="0">
                <a:latin typeface="Arial Narrow" panose="020B0606020202030204" pitchFamily="34" charset="0"/>
              </a:rPr>
              <a:t>BASALTAGEM</a:t>
            </a:r>
            <a:r>
              <a:rPr lang="fr-FR" sz="1100" dirty="0">
                <a:latin typeface="Arial Narrow" panose="020B0606020202030204" pitchFamily="34" charset="0"/>
              </a:rPr>
              <a:t>, à savoir l'ouvrage intitulé </a:t>
            </a:r>
            <a:r>
              <a:rPr lang="fr-FR" sz="1100" dirty="0" smtClean="0">
                <a:latin typeface="Arial Narrow" panose="020B0606020202030204" pitchFamily="34" charset="0"/>
              </a:rPr>
              <a:t>«</a:t>
            </a:r>
            <a:r>
              <a:rPr lang="fr-FR" sz="1100" i="1" dirty="0" smtClean="0">
                <a:latin typeface="Arial Narrow" panose="020B0606020202030204" pitchFamily="34" charset="0"/>
              </a:rPr>
              <a:t>Pains </a:t>
            </a:r>
            <a:r>
              <a:rPr lang="fr-FR" sz="1100" i="1" dirty="0">
                <a:latin typeface="Arial Narrow" panose="020B0606020202030204" pitchFamily="34" charset="0"/>
              </a:rPr>
              <a:t>de pierre</a:t>
            </a:r>
            <a:r>
              <a:rPr lang="fr-FR" sz="1100" dirty="0">
                <a:latin typeface="Arial Narrow" panose="020B0606020202030204" pitchFamily="34" charset="0"/>
              </a:rPr>
              <a:t>» publié par Julius </a:t>
            </a:r>
            <a:r>
              <a:rPr lang="fr-FR" sz="1100" dirty="0" err="1">
                <a:latin typeface="Arial Narrow" panose="020B0606020202030204" pitchFamily="34" charset="0"/>
              </a:rPr>
              <a:t>Hensel</a:t>
            </a:r>
            <a:r>
              <a:rPr lang="fr-FR" sz="1100" dirty="0">
                <a:latin typeface="Arial Narrow" panose="020B0606020202030204" pitchFamily="34" charset="0"/>
              </a:rPr>
              <a:t>, scientifique allemand et considéré comme le père de l'agrochimie, en 1898, à Leipzig, en Allemagne, où l'on discute de l'importance du potentiel de fertilisation des sols agricoles avec des poudres de roche, « Transformer les pierres en nourriture </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La technologie d'utilisation du </a:t>
            </a:r>
            <a:r>
              <a:rPr lang="fr-FR" sz="1100" i="1" dirty="0">
                <a:latin typeface="Arial Narrow" panose="020B0606020202030204" pitchFamily="34" charset="0"/>
              </a:rPr>
              <a:t>BASALTAGEM</a:t>
            </a:r>
            <a:r>
              <a:rPr lang="fr-FR" sz="1100" dirty="0">
                <a:latin typeface="Arial Narrow" panose="020B0606020202030204" pitchFamily="34" charset="0"/>
              </a:rPr>
              <a:t> (</a:t>
            </a:r>
            <a:r>
              <a:rPr lang="pt-PT" sz="1100" dirty="0">
                <a:latin typeface="Arial Narrow" panose="020B0606020202030204" pitchFamily="34" charset="0"/>
              </a:rPr>
              <a:t>Rochagem au Brésil</a:t>
            </a:r>
            <a:r>
              <a:rPr lang="fr-FR" sz="1100" dirty="0">
                <a:latin typeface="Arial Narrow" panose="020B0606020202030204" pitchFamily="34" charset="0"/>
              </a:rPr>
              <a:t>) comme source d'engrais pour les terres agricoles au Brésil a été introduite dans les années 1950, dans l'État du Minas </a:t>
            </a:r>
            <a:r>
              <a:rPr lang="fr-FR" sz="1100" dirty="0" err="1">
                <a:latin typeface="Arial Narrow" panose="020B0606020202030204" pitchFamily="34" charset="0"/>
              </a:rPr>
              <a:t>Gerais</a:t>
            </a:r>
            <a:r>
              <a:rPr lang="fr-FR" sz="1100" dirty="0">
                <a:latin typeface="Arial Narrow" panose="020B0606020202030204" pitchFamily="34" charset="0"/>
              </a:rPr>
              <a:t>, par deux chercheurs, Josué Guimarães et </a:t>
            </a:r>
            <a:r>
              <a:rPr lang="fr-FR" sz="1100" dirty="0" err="1">
                <a:latin typeface="Arial Narrow" panose="020B0606020202030204" pitchFamily="34" charset="0"/>
              </a:rPr>
              <a:t>Vlademir</a:t>
            </a:r>
            <a:r>
              <a:rPr lang="fr-FR" sz="1100" dirty="0">
                <a:latin typeface="Arial Narrow" panose="020B0606020202030204" pitchFamily="34" charset="0"/>
              </a:rPr>
              <a:t> </a:t>
            </a:r>
            <a:r>
              <a:rPr lang="fr-FR" sz="1100" dirty="0" err="1">
                <a:latin typeface="Arial Narrow" panose="020B0606020202030204" pitchFamily="34" charset="0"/>
              </a:rPr>
              <a:t>Ilchenjo</a:t>
            </a:r>
            <a:r>
              <a:rPr lang="fr-FR" sz="1100" dirty="0">
                <a:latin typeface="Arial Narrow" panose="020B0606020202030204" pitchFamily="34" charset="0"/>
              </a:rPr>
              <a:t>. </a:t>
            </a:r>
            <a:endParaRPr lang="fr-FR"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Le professeur et chercheur Othon </a:t>
            </a:r>
            <a:r>
              <a:rPr lang="fr-FR" sz="1100" dirty="0" err="1">
                <a:latin typeface="Arial Narrow" panose="020B0606020202030204" pitchFamily="34" charset="0"/>
              </a:rPr>
              <a:t>Leonardos</a:t>
            </a:r>
            <a:r>
              <a:rPr lang="fr-FR" sz="1100" dirty="0">
                <a:latin typeface="Arial Narrow" panose="020B0606020202030204" pitchFamily="34" charset="0"/>
              </a:rPr>
              <a:t>, de l'Université de Brasilia, a développé plusieurs travaux de recherche dans ce domaine, en mettant l'accent sur le test de différents types de roches brésiliennes, donnant aux aspects géochimiques et agronomiques une nature nettement sociale et environnementale à l'enquête. Le professeur émérite Othon </a:t>
            </a:r>
            <a:r>
              <a:rPr lang="fr-FR" sz="1100" dirty="0" err="1">
                <a:latin typeface="Arial Narrow" panose="020B0606020202030204" pitchFamily="34" charset="0"/>
              </a:rPr>
              <a:t>Leonardos</a:t>
            </a:r>
            <a:r>
              <a:rPr lang="fr-FR" sz="1100" dirty="0">
                <a:latin typeface="Arial Narrow" panose="020B0606020202030204" pitchFamily="34" charset="0"/>
              </a:rPr>
              <a:t> est actuellement l'un des chercheurs les plus remarquables et les plus prestigieux au Brésil et à l'échelle internationale dans le domaine du </a:t>
            </a:r>
            <a:r>
              <a:rPr lang="pt-PT" sz="1100" dirty="0">
                <a:latin typeface="Arial Narrow" panose="020B0606020202030204" pitchFamily="34" charset="0"/>
              </a:rPr>
              <a:t>Rochagem </a:t>
            </a:r>
            <a:r>
              <a:rPr lang="fr-FR" sz="1100" dirty="0">
                <a:latin typeface="Arial Narrow" panose="020B0606020202030204" pitchFamily="34" charset="0"/>
              </a:rPr>
              <a:t>/ </a:t>
            </a:r>
            <a:r>
              <a:rPr lang="fr-FR" sz="1100" i="1" dirty="0">
                <a:latin typeface="Arial Narrow" panose="020B0606020202030204" pitchFamily="34" charset="0"/>
              </a:rPr>
              <a:t>BASALTAGEM</a:t>
            </a:r>
            <a:r>
              <a:rPr lang="fr-FR"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fr-FR" sz="1100" dirty="0">
                <a:latin typeface="Arial Narrow" panose="020B0606020202030204" pitchFamily="34" charset="0"/>
              </a:rPr>
              <a:t>Actuellement, la pratique d'utiliser de la poudre de roche pour la fertilisation des sols agricoles, avec ses multiples avantages, est déjà une réalité dans plusieurs pays, notamment au Brésil, aux États-Unis d'Amérique, au Canada et en Afrique, des expériences réussies ont déjà été menées au profit d'innombrables cultures. Les </a:t>
            </a:r>
            <a:r>
              <a:rPr lang="fr-FR" sz="1100" dirty="0" err="1">
                <a:latin typeface="Arial Narrow" panose="020B0606020202030204" pitchFamily="34" charset="0"/>
              </a:rPr>
              <a:t>coûts</a:t>
            </a:r>
            <a:r>
              <a:rPr lang="fr-FR" sz="1100" dirty="0">
                <a:latin typeface="Arial Narrow" panose="020B0606020202030204" pitchFamily="34" charset="0"/>
              </a:rPr>
              <a:t> d'acquisition des poudres de roche sont considérablement moins élevés et leurs effets peuvent se faire sentir pendant une période de quatre à cinq années consécutives. Les niveaux de fertilité des sols augmentent, notamment en ce qui concerne la disponibilité de P, K, Ca et Mg après l'application de poudres de roche. La productivité agricole est équivalente ou supérieure aux pratiques traditionnelles de fertilisation conventionnelle. Dans certaines cultures, les rendements peuvent être supérieurs à 30 % de ceux obtenus avec des intrants chimiques</a:t>
            </a:r>
            <a:r>
              <a:rPr lang="fr-FR"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spTree>
    <p:extLst>
      <p:ext uri="{BB962C8B-B14F-4D97-AF65-F5344CB8AC3E}">
        <p14:creationId xmlns:p14="http://schemas.microsoft.com/office/powerpoint/2010/main" val="27687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9" name="Picture 9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03" y="75149"/>
            <a:ext cx="2272254" cy="462648"/>
          </a:xfrm>
          <a:prstGeom prst="rect">
            <a:avLst/>
          </a:prstGeom>
        </p:spPr>
      </p:pic>
      <p:pic>
        <p:nvPicPr>
          <p:cNvPr id="10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64" y="234406"/>
            <a:ext cx="593735" cy="479595"/>
          </a:xfrm>
          <a:prstGeom prst="rect">
            <a:avLst/>
          </a:prstGeom>
        </p:spPr>
      </p:pic>
      <p:sp>
        <p:nvSpPr>
          <p:cNvPr id="108" name="TextBox 107"/>
          <p:cNvSpPr txBox="1"/>
          <p:nvPr/>
        </p:nvSpPr>
        <p:spPr>
          <a:xfrm>
            <a:off x="139904" y="714001"/>
            <a:ext cx="6592734" cy="7048083"/>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TERMES DE REFERENCE DE LA CONFÉRENCE INTERNATIONALE</a:t>
            </a:r>
          </a:p>
          <a:p>
            <a:pPr>
              <a:lnSpc>
                <a:spcPts val="1200"/>
              </a:lnSpc>
            </a:pPr>
            <a:r>
              <a:rPr lang="fr-FR" sz="1400" b="1" i="1" dirty="0" smtClean="0">
                <a:solidFill>
                  <a:srgbClr val="92D050"/>
                </a:solidFill>
                <a:latin typeface="Arial Narrow" panose="020B0606020202030204" pitchFamily="34" charset="0"/>
                <a:sym typeface="+mn-ea"/>
              </a:rPr>
              <a:t>4. </a:t>
            </a:r>
            <a:r>
              <a:rPr lang="fr-FR" sz="1400" b="1" i="1" dirty="0" smtClean="0">
                <a:solidFill>
                  <a:srgbClr val="92D050"/>
                </a:solidFill>
                <a:latin typeface="Arial Narrow" panose="020B0606020202030204" pitchFamily="34" charset="0"/>
                <a:sym typeface="+mn-ea"/>
              </a:rPr>
              <a:t>PRINCIPAUX </a:t>
            </a:r>
            <a:r>
              <a:rPr lang="fr-FR" sz="1400" b="1" i="1" dirty="0">
                <a:solidFill>
                  <a:srgbClr val="92D050"/>
                </a:solidFill>
                <a:latin typeface="Arial Narrow" panose="020B0606020202030204" pitchFamily="34" charset="0"/>
                <a:sym typeface="+mn-ea"/>
              </a:rPr>
              <a:t>AVANTAGES DE LA POUDRE DE BASALTE</a:t>
            </a:r>
            <a:endParaRPr lang="fr-FR" sz="1400" b="1" dirty="0">
              <a:solidFill>
                <a:srgbClr val="0070C0"/>
              </a:solidFill>
              <a:latin typeface="Arial Narrow" panose="020B0606020202030204" pitchFamily="34" charset="0"/>
              <a:sym typeface="+mn-ea"/>
            </a:endParaRPr>
          </a:p>
          <a:p>
            <a:pPr fontAlgn="auto">
              <a:lnSpc>
                <a:spcPts val="1200"/>
              </a:lnSpc>
            </a:pPr>
            <a:endParaRPr lang="fr-FR" sz="1200" b="1" dirty="0" smtClean="0">
              <a:gradFill>
                <a:gsLst>
                  <a:gs pos="0">
                    <a:srgbClr val="14CD68"/>
                  </a:gs>
                  <a:gs pos="100000">
                    <a:srgbClr val="035C7D"/>
                  </a:gs>
                </a:gsLst>
                <a:lin scaled="0"/>
              </a:gradFill>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dans la revitalisation des terres agricoles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Libération lente des nutriments pour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pertes de nutriments par lessivage sont réduites;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Facile à appliquer;</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 le potentiel de neutraliser l'acidité du sol (pH);</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n'a pas de propriétés acidifiantes ou </a:t>
            </a:r>
            <a:r>
              <a:rPr lang="fr-FR" sz="1100" dirty="0" err="1">
                <a:latin typeface="Arial Narrow" panose="020B0606020202030204" pitchFamily="34" charset="0"/>
                <a:sym typeface="+mn-ea"/>
              </a:rPr>
              <a:t>salinisantes</a:t>
            </a:r>
            <a:r>
              <a:rPr lang="fr-FR" sz="1100" dirty="0">
                <a:latin typeface="Arial Narrow" panose="020B0606020202030204" pitchFamily="34" charset="0"/>
                <a:sym typeface="+mn-ea"/>
              </a:rPr>
              <a:t> pour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La présence de silicium réduit la fixation du phosphore dans les sols et est capable d'augmenter indirectement les niveaux disponibles de cet élément;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des nutriments calcium (Ca), magnésium (Mg) et élément bénéfique </a:t>
            </a:r>
            <a:r>
              <a:rPr lang="pt-PT" altLang="fr-FR" sz="1100" dirty="0">
                <a:latin typeface="Arial Narrow" panose="020B0606020202030204" pitchFamily="34" charset="0"/>
                <a:sym typeface="+mn-ea"/>
              </a:rPr>
              <a:t>s</a:t>
            </a:r>
            <a:r>
              <a:rPr lang="fr-FR" sz="1100" dirty="0" err="1">
                <a:latin typeface="Arial Narrow" panose="020B0606020202030204" pitchFamily="34" charset="0"/>
                <a:sym typeface="+mn-ea"/>
              </a:rPr>
              <a:t>ilicium</a:t>
            </a:r>
            <a:r>
              <a:rPr lang="fr-FR" sz="1100" dirty="0">
                <a:latin typeface="Arial Narrow" panose="020B0606020202030204" pitchFamily="34" charset="0"/>
                <a:sym typeface="+mn-ea"/>
              </a:rPr>
              <a:t> (Si);</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C'est une source de micronutriments fer (Fe), manganèse (Mn) et éventuellement cuivre (Cu), zinc (Zn) et </a:t>
            </a:r>
            <a:r>
              <a:rPr lang="pt-PT" altLang="fr-FR" sz="1100" dirty="0">
                <a:latin typeface="Arial Narrow" panose="020B0606020202030204" pitchFamily="34" charset="0"/>
                <a:sym typeface="+mn-ea"/>
              </a:rPr>
              <a:t>v</a:t>
            </a:r>
            <a:r>
              <a:rPr lang="fr-FR" sz="1100" dirty="0" err="1">
                <a:latin typeface="Arial Narrow" panose="020B0606020202030204" pitchFamily="34" charset="0"/>
                <a:sym typeface="+mn-ea"/>
              </a:rPr>
              <a:t>anadium</a:t>
            </a:r>
            <a:r>
              <a:rPr lang="fr-FR" sz="1100" dirty="0">
                <a:latin typeface="Arial Narrow" panose="020B0606020202030204" pitchFamily="34" charset="0"/>
                <a:sym typeface="+mn-ea"/>
              </a:rPr>
              <a:t> (V);</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peut remplacer ou compléter la fertilisation chimique;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l'efficacité de la fertilisation chimique et a des effets très positifs;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Incidence moindre de ravageurs et de maladies dans les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Les éléments qui composent le basalte permettent d'avoir plus de résistance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Augmente la productivité, en particulier dans les arbres fruitiers et les céréales.</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gradFill>
                  <a:gsLst>
                    <a:gs pos="0">
                      <a:srgbClr val="14CD68"/>
                    </a:gs>
                    <a:gs pos="100000">
                      <a:srgbClr val="035C7D"/>
                    </a:gs>
                  </a:gsLst>
                  <a:lin scaled="0"/>
                </a:gradFill>
                <a:latin typeface="Arial Narrow" panose="020B0606020202030204" pitchFamily="34" charset="0"/>
                <a:sym typeface="+mn-ea"/>
              </a:rPr>
              <a:t>La </a:t>
            </a:r>
            <a:r>
              <a:rPr lang="fr-FR" sz="1100" b="1" dirty="0">
                <a:gradFill>
                  <a:gsLst>
                    <a:gs pos="0">
                      <a:srgbClr val="14CD68"/>
                    </a:gs>
                    <a:gs pos="100000">
                      <a:srgbClr val="035C7D"/>
                    </a:gs>
                  </a:gsLst>
                  <a:lin scaled="0"/>
                </a:gradFill>
                <a:latin typeface="Arial Narrow" panose="020B0606020202030204" pitchFamily="34" charset="0"/>
                <a:sym typeface="+mn-ea"/>
              </a:rPr>
              <a:t>poudre de Basalte améliore les rendements</a:t>
            </a:r>
            <a:endParaRPr lang="fr-FR" sz="1100" b="1"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augmente la croissance des </a:t>
            </a:r>
            <a:r>
              <a:rPr lang="fr-FR" sz="1100" dirty="0" err="1">
                <a:latin typeface="Arial Narrow" panose="020B0606020202030204" pitchFamily="34" charset="0"/>
                <a:sym typeface="+mn-ea"/>
              </a:rPr>
              <a:t>micro-organismes</a:t>
            </a:r>
            <a:r>
              <a:rPr lang="fr-FR" sz="1100" dirty="0">
                <a:latin typeface="Arial Narrow" panose="020B0606020202030204" pitchFamily="34" charset="0"/>
                <a:sym typeface="+mn-ea"/>
              </a:rPr>
              <a:t> bénéfiques, </a:t>
            </a:r>
            <a:r>
              <a:rPr lang="fr-FR" sz="1100" dirty="0" err="1">
                <a:latin typeface="Arial Narrow" panose="020B0606020202030204" pitchFamily="34" charset="0"/>
                <a:sym typeface="+mn-ea"/>
              </a:rPr>
              <a:t>entraînant</a:t>
            </a:r>
            <a:r>
              <a:rPr lang="fr-FR" sz="1100" dirty="0">
                <a:latin typeface="Arial Narrow" panose="020B0606020202030204" pitchFamily="34" charset="0"/>
                <a:sym typeface="+mn-ea"/>
              </a:rPr>
              <a:t> une augmentation des nutriments des plantes.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Équilibre le sol.</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Il met les nutriments à la disposition des plantes à tous les stades de leur développement.</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Fournit des nutriments essentiels.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Une application libère continuellement des minéraux pendant toute une saison</a:t>
            </a:r>
            <a:r>
              <a:rPr lang="pt-PT" altLang="fr-FR" sz="1100" dirty="0">
                <a:latin typeface="Arial Narrow" panose="020B0606020202030204" pitchFamily="34" charset="0"/>
                <a:sym typeface="+mn-ea"/>
              </a:rPr>
              <a:t>.</a:t>
            </a: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i="1" dirty="0" smtClean="0">
                <a:gradFill>
                  <a:gsLst>
                    <a:gs pos="0">
                      <a:srgbClr val="007BD3"/>
                    </a:gs>
                    <a:gs pos="100000">
                      <a:srgbClr val="034373"/>
                    </a:gs>
                  </a:gsLst>
                  <a:lin scaled="0"/>
                </a:gradFill>
                <a:latin typeface="Arial Narrow" panose="020B0606020202030204" pitchFamily="34" charset="0"/>
                <a:sym typeface="+mn-ea"/>
              </a:rPr>
              <a:t>La </a:t>
            </a:r>
            <a:r>
              <a:rPr lang="fr-FR" sz="1100" i="1" dirty="0">
                <a:gradFill>
                  <a:gsLst>
                    <a:gs pos="0">
                      <a:srgbClr val="007BD3"/>
                    </a:gs>
                    <a:gs pos="100000">
                      <a:srgbClr val="034373"/>
                    </a:gs>
                  </a:gsLst>
                  <a:lin scaled="0"/>
                </a:gradFill>
                <a:latin typeface="Arial Narrow" panose="020B0606020202030204" pitchFamily="34" charset="0"/>
                <a:sym typeface="+mn-ea"/>
              </a:rPr>
              <a:t>poudre de b</a:t>
            </a:r>
            <a:r>
              <a:rPr lang="fr-FR" sz="1100" b="1" i="1" dirty="0">
                <a:gradFill>
                  <a:gsLst>
                    <a:gs pos="0">
                      <a:srgbClr val="007BD3"/>
                    </a:gs>
                    <a:gs pos="100000">
                      <a:srgbClr val="034373"/>
                    </a:gs>
                  </a:gsLst>
                  <a:lin scaled="0"/>
                </a:gradFill>
                <a:latin typeface="Arial Narrow" panose="020B0606020202030204" pitchFamily="34" charset="0"/>
                <a:sym typeface="+mn-ea"/>
              </a:rPr>
              <a:t>a</a:t>
            </a:r>
            <a:r>
              <a:rPr lang="fr-FR" sz="1100" b="1" i="1" dirty="0">
                <a:solidFill>
                  <a:srgbClr val="0099CC"/>
                </a:solidFill>
                <a:latin typeface="Arial Narrow" panose="020B0606020202030204" pitchFamily="34" charset="0"/>
                <a:sym typeface="+mn-ea"/>
              </a:rPr>
              <a:t>salte </a:t>
            </a:r>
            <a:r>
              <a:rPr lang="fr-FR" sz="1100" b="1" i="1" dirty="0">
                <a:solidFill>
                  <a:schemeClr val="bg1"/>
                </a:solidFill>
                <a:latin typeface="Arial Narrow" panose="020B0606020202030204" pitchFamily="34" charset="0"/>
                <a:sym typeface="+mn-ea"/>
              </a:rPr>
              <a:t>augmente la valeur nutritive des produits agricoles:</a:t>
            </a:r>
            <a:endParaRPr lang="fr-FR" sz="1100" b="1" dirty="0">
              <a:gradFill>
                <a:gsLst>
                  <a:gs pos="0">
                    <a:srgbClr val="FBFB11"/>
                  </a:gs>
                  <a:gs pos="100000">
                    <a:srgbClr val="838309"/>
                  </a:gs>
                </a:gsLst>
                <a:lin scaled="0"/>
              </a:gradFill>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augmenter la capacité d'échange cationique des sols fortement altérés.</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Accélère le compostage.</a:t>
            </a: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Peut aider à libérer plus facilement les phosphates dans la plante</a:t>
            </a:r>
            <a:r>
              <a:rPr lang="pt-PT" altLang="fr-FR" sz="1100" dirty="0">
                <a:latin typeface="Arial Narrow" panose="020B0606020202030204" pitchFamily="34" charset="0"/>
                <a:sym typeface="+mn-ea"/>
              </a:rPr>
              <a:t>.</a:t>
            </a:r>
            <a:endParaRPr lang="fr-FR" sz="1100" dirty="0">
              <a:latin typeface="Arial Narrow" panose="020B0606020202030204" pitchFamily="34" charset="0"/>
              <a:sym typeface="+mn-ea"/>
            </a:endParaRPr>
          </a:p>
          <a:p>
            <a:pPr marL="182563" fontAlgn="auto">
              <a:lnSpc>
                <a:spcPts val="1200"/>
              </a:lnSpc>
            </a:pPr>
            <a:r>
              <a:rPr lang="pt-PT" sz="1100" b="1" dirty="0">
                <a:solidFill>
                  <a:srgbClr val="33B6D5"/>
                </a:solidFill>
                <a:latin typeface="Arial Narrow" panose="020B0606020202030204" pitchFamily="34" charset="0"/>
                <a:sym typeface="+mn-ea"/>
              </a:rPr>
              <a:t>■ </a:t>
            </a:r>
            <a:r>
              <a:rPr lang="fr-FR" sz="1100" dirty="0">
                <a:latin typeface="Arial Narrow" panose="020B0606020202030204" pitchFamily="34" charset="0"/>
                <a:sym typeface="+mn-ea"/>
              </a:rPr>
              <a:t>Le dosage standard équivaut à un sac de 20 kg de poudre de basalte sur 40 m2.</a:t>
            </a:r>
            <a:endParaRPr lang="pt-PT" sz="1100" b="1" i="1" dirty="0">
              <a:solidFill>
                <a:schemeClr val="accent5">
                  <a:lumMod val="75000"/>
                </a:schemeClr>
              </a:solidFill>
              <a:latin typeface="Arial Narrow" panose="020B0606020202030204" pitchFamily="34" charset="0"/>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va reconditionner le sol naturellement, donnant des plantes, des fruits et des légumes plus sains et des rendements plus élevés, plus rapidement.</a:t>
            </a: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Contient</a:t>
            </a:r>
            <a:r>
              <a:rPr lang="fr-FR" sz="1100" b="1" i="1" dirty="0">
                <a:solidFill>
                  <a:srgbClr val="0070C0"/>
                </a:solidFill>
                <a:latin typeface="Arial Narrow" panose="020B0606020202030204" pitchFamily="34" charset="0"/>
                <a:sym typeface="+mn-ea"/>
              </a:rPr>
              <a:t>: Silicate de Calcium et de Magnésium</a:t>
            </a:r>
            <a:endParaRPr lang="fr-FR" sz="1100" b="1" dirty="0">
              <a:solidFill>
                <a:srgbClr val="0070C0"/>
              </a:solidFill>
              <a:latin typeface="Arial Narrow" panose="020B0606020202030204" pitchFamily="34" charset="0"/>
              <a:sym typeface="+mn-ea"/>
            </a:endParaRP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Une nutrition adéquate en silicium peut aider à protéger les plantes contre les maladies des insectes et des champignons et à prévenir les toxicités en micronutriments et autres déséquilibres nutritionnels.</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 silicium est également connu pour améliorer l'efficacité de l'utilisation de l'eau et améliorer la croissance des racines et la résistance structurelle, augmentant l'efficacité photosynthétique.</a:t>
            </a:r>
          </a:p>
          <a:p>
            <a:pPr marL="182563" fontAlgn="auto">
              <a:lnSpc>
                <a:spcPts val="1200"/>
              </a:lnSpc>
            </a:pPr>
            <a:r>
              <a:rPr lang="pt-PT" sz="1100" b="1" dirty="0">
                <a:solidFill>
                  <a:schemeClr val="bg1"/>
                </a:solidFill>
                <a:latin typeface="Arial Narrow" panose="020B0606020202030204" pitchFamily="34" charset="0"/>
                <a:sym typeface="+mn-ea"/>
              </a:rPr>
              <a:t>■ </a:t>
            </a:r>
            <a:r>
              <a:rPr lang="fr-FR" sz="1100" dirty="0">
                <a:latin typeface="Arial Narrow" panose="020B0606020202030204" pitchFamily="34" charset="0"/>
                <a:sym typeface="+mn-ea"/>
              </a:rPr>
              <a:t>Les composés du silicium ont un impact sur les propriétés physiques et chimiques du sol telles que l'agrégation du sol, la capacité de rétention d'eau et la capacité d'échange et de tamponnage</a:t>
            </a:r>
            <a:r>
              <a:rPr lang="fr-FR" sz="1100" dirty="0" smtClean="0">
                <a:latin typeface="Arial Narrow" panose="020B0606020202030204" pitchFamily="34" charset="0"/>
                <a:sym typeface="+mn-ea"/>
              </a:rPr>
              <a:t>.</a:t>
            </a:r>
          </a:p>
          <a:p>
            <a:pPr marL="182563" fontAlgn="auto">
              <a:lnSpc>
                <a:spcPts val="1200"/>
              </a:lnSpc>
            </a:pPr>
            <a:endParaRPr lang="fr-FR"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i="1" dirty="0" smtClean="0">
                <a:solidFill>
                  <a:srgbClr val="0070C0"/>
                </a:solidFill>
                <a:latin typeface="Arial Narrow" panose="020B0606020202030204" pitchFamily="34" charset="0"/>
                <a:sym typeface="+mn-ea"/>
              </a:rPr>
              <a:t>Ingrédients</a:t>
            </a:r>
            <a:endParaRPr lang="fr-FR" sz="1100" b="1" dirty="0">
              <a:solidFill>
                <a:srgbClr val="0070C0"/>
              </a:solidFill>
              <a:latin typeface="Arial Narrow" panose="020B0606020202030204" pitchFamily="34" charset="0"/>
              <a:sym typeface="+mn-ea"/>
            </a:endParaRPr>
          </a:p>
          <a:p>
            <a:pPr fontAlgn="auto">
              <a:lnSpc>
                <a:spcPts val="1200"/>
              </a:lnSpc>
            </a:pPr>
            <a:r>
              <a:rPr lang="fr-FR" sz="1100" dirty="0">
                <a:latin typeface="Arial Narrow" panose="020B0606020202030204" pitchFamily="34" charset="0"/>
                <a:sym typeface="+mn-ea"/>
              </a:rPr>
              <a:t>La </a:t>
            </a:r>
            <a:r>
              <a:rPr lang="pt-PT" altLang="fr-FR" sz="1100" dirty="0">
                <a:latin typeface="Arial Narrow" panose="020B0606020202030204" pitchFamily="34" charset="0"/>
                <a:sym typeface="+mn-ea"/>
              </a:rPr>
              <a:t>p</a:t>
            </a:r>
            <a:r>
              <a:rPr lang="fr-FR" sz="1100" dirty="0" err="1">
                <a:latin typeface="Arial Narrow" panose="020B0606020202030204" pitchFamily="34" charset="0"/>
                <a:sym typeface="+mn-ea"/>
              </a:rPr>
              <a:t>oudre</a:t>
            </a:r>
            <a:r>
              <a:rPr lang="fr-FR" sz="1100" dirty="0">
                <a:latin typeface="Arial Narrow" panose="020B0606020202030204" pitchFamily="34" charset="0"/>
                <a:sym typeface="+mn-ea"/>
              </a:rPr>
              <a:t> de </a:t>
            </a:r>
            <a:r>
              <a:rPr lang="pt-PT" altLang="fr-FR" sz="1100" dirty="0">
                <a:latin typeface="Arial Narrow" panose="020B0606020202030204" pitchFamily="34" charset="0"/>
                <a:sym typeface="+mn-ea"/>
              </a:rPr>
              <a:t>b</a:t>
            </a:r>
            <a:r>
              <a:rPr lang="fr-FR" sz="1100" dirty="0" err="1">
                <a:latin typeface="Arial Narrow" panose="020B0606020202030204" pitchFamily="34" charset="0"/>
                <a:sym typeface="+mn-ea"/>
              </a:rPr>
              <a:t>asalte</a:t>
            </a:r>
            <a:r>
              <a:rPr lang="fr-FR" sz="1100" dirty="0">
                <a:latin typeface="Arial Narrow" panose="020B0606020202030204" pitchFamily="34" charset="0"/>
                <a:sym typeface="+mn-ea"/>
              </a:rPr>
              <a:t> est un exhausteur de sol et un reminéralisant à 100%, formant ainsi un nouveau sol </a:t>
            </a:r>
            <a:r>
              <a:rPr lang="fr-FR" sz="1100" dirty="0" smtClean="0">
                <a:latin typeface="Arial Narrow" panose="020B0606020202030204" pitchFamily="34" charset="0"/>
                <a:sym typeface="+mn-ea"/>
              </a:rPr>
              <a:t>fertile.</a:t>
            </a:r>
          </a:p>
          <a:p>
            <a:pPr fontAlgn="auto">
              <a:lnSpc>
                <a:spcPts val="1200"/>
              </a:lnSpc>
            </a:pPr>
            <a:endParaRPr lang="pt-PT" sz="1100" dirty="0">
              <a:latin typeface="Arial Narrow" panose="020B0606020202030204" pitchFamily="34" charset="0"/>
              <a:sym typeface="+mn-ea"/>
            </a:endParaRPr>
          </a:p>
          <a:p>
            <a:pPr fontAlgn="auto">
              <a:lnSpc>
                <a:spcPts val="120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fr-FR" sz="1100" b="1" dirty="0" smtClean="0">
                <a:solidFill>
                  <a:srgbClr val="0070C0"/>
                </a:solidFill>
                <a:latin typeface="Arial Narrow" panose="020B0606020202030204" pitchFamily="34" charset="0"/>
              </a:rPr>
              <a:t>Roche </a:t>
            </a:r>
            <a:r>
              <a:rPr lang="fr-FR" sz="1100" b="1" dirty="0">
                <a:solidFill>
                  <a:srgbClr val="0070C0"/>
                </a:solidFill>
                <a:latin typeface="Arial Narrow" panose="020B0606020202030204" pitchFamily="34" charset="0"/>
              </a:rPr>
              <a:t>volcanique</a:t>
            </a:r>
          </a:p>
          <a:p>
            <a:pPr fontAlgn="auto">
              <a:lnSpc>
                <a:spcPts val="1200"/>
              </a:lnSpc>
            </a:pPr>
            <a:r>
              <a:rPr lang="fr-FR" sz="1100" dirty="0">
                <a:latin typeface="Arial Narrow" panose="020B0606020202030204" pitchFamily="34" charset="0"/>
              </a:rPr>
              <a:t>Sous forme de pou</a:t>
            </a:r>
            <a:r>
              <a:rPr lang="pt-PT" altLang="fr-FR" sz="1100" dirty="0">
                <a:latin typeface="Arial Narrow" panose="020B0606020202030204" pitchFamily="34" charset="0"/>
              </a:rPr>
              <a:t>dre</a:t>
            </a:r>
            <a:r>
              <a:rPr lang="fr-FR" sz="1100" dirty="0">
                <a:latin typeface="Arial Narrow" panose="020B0606020202030204" pitchFamily="34" charset="0"/>
              </a:rPr>
              <a:t> fine, la roche volcanique contribue à la friabilité du sol et contient des micronutriments. Il sert également de dissuasion naturelle contre les insectes.</a:t>
            </a:r>
            <a:endParaRPr lang="pt-PT" sz="1100" dirty="0">
              <a:latin typeface="Arial Narrow" panose="020B0606020202030204" pitchFamily="34" charset="0"/>
            </a:endParaRPr>
          </a:p>
        </p:txBody>
      </p:sp>
      <p:sp>
        <p:nvSpPr>
          <p:cNvPr id="9" name="TextBox 8"/>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0"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1" name="TextBox 10"/>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1847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16247</TotalTime>
  <Words>7446</Words>
  <Application>Microsoft Office PowerPoint</Application>
  <PresentationFormat>Custom</PresentationFormat>
  <Paragraphs>1195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564</cp:revision>
  <dcterms:created xsi:type="dcterms:W3CDTF">2021-09-01T10:46:08Z</dcterms:created>
  <dcterms:modified xsi:type="dcterms:W3CDTF">2021-10-19T18:42:03Z</dcterms:modified>
</cp:coreProperties>
</file>