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5" r:id="rId3"/>
    <p:sldId id="278" r:id="rId4"/>
    <p:sldId id="277" r:id="rId5"/>
    <p:sldId id="269" r:id="rId6"/>
    <p:sldId id="265" r:id="rId7"/>
    <p:sldId id="266" r:id="rId8"/>
    <p:sldId id="267" r:id="rId9"/>
    <p:sldId id="268" r:id="rId10"/>
    <p:sldId id="259" r:id="rId11"/>
    <p:sldId id="271" r:id="rId12"/>
    <p:sldId id="272" r:id="rId13"/>
    <p:sldId id="260" r:id="rId14"/>
    <p:sldId id="270" r:id="rId15"/>
    <p:sldId id="273" r:id="rId16"/>
    <p:sldId id="274" r:id="rId17"/>
    <p:sldId id="279" r:id="rId18"/>
  </p:sldIdLst>
  <p:sldSz cx="6661150" cy="8821738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798" autoAdjust="0"/>
    <p:restoredTop sz="94660"/>
  </p:normalViewPr>
  <p:slideViewPr>
    <p:cSldViewPr>
      <p:cViewPr>
        <p:scale>
          <a:sx n="110" d="100"/>
          <a:sy n="110" d="100"/>
        </p:scale>
        <p:origin x="-902" y="-58"/>
      </p:cViewPr>
      <p:guideLst>
        <p:guide orient="horz" pos="2779"/>
        <p:guide pos="209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9586" y="2740457"/>
            <a:ext cx="5661978" cy="189095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9173" y="4998985"/>
            <a:ext cx="4662805" cy="2254444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1C330-3C54-4323-BB76-3A1D96CA84A7}" type="datetimeFigureOut">
              <a:rPr lang="pt-PT" smtClean="0"/>
              <a:t>13-11-2021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B0386-8BA2-4102-9BEE-502D567D938F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5598125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1C330-3C54-4323-BB76-3A1D96CA84A7}" type="datetimeFigureOut">
              <a:rPr lang="pt-PT" smtClean="0"/>
              <a:t>13-11-2021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B0386-8BA2-4102-9BEE-502D567D938F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063063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517920" y="455383"/>
            <a:ext cx="1091688" cy="968144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2855" y="455383"/>
            <a:ext cx="3164046" cy="968144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1C330-3C54-4323-BB76-3A1D96CA84A7}" type="datetimeFigureOut">
              <a:rPr lang="pt-PT" smtClean="0"/>
              <a:t>13-11-2021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B0386-8BA2-4102-9BEE-502D567D938F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166096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1C330-3C54-4323-BB76-3A1D96CA84A7}" type="datetimeFigureOut">
              <a:rPr lang="pt-PT" smtClean="0"/>
              <a:t>13-11-2021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B0386-8BA2-4102-9BEE-502D567D938F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26188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6185" y="5668784"/>
            <a:ext cx="5661978" cy="175209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6185" y="3739029"/>
            <a:ext cx="5661978" cy="192975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1C330-3C54-4323-BB76-3A1D96CA84A7}" type="datetimeFigureOut">
              <a:rPr lang="pt-PT" smtClean="0"/>
              <a:t>13-11-2021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B0386-8BA2-4102-9BEE-502D567D938F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38785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2855" y="2648564"/>
            <a:ext cx="2127867" cy="748826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81741" y="2648564"/>
            <a:ext cx="2127867" cy="748826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1C330-3C54-4323-BB76-3A1D96CA84A7}" type="datetimeFigureOut">
              <a:rPr lang="pt-PT" smtClean="0"/>
              <a:t>13-11-2021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B0386-8BA2-4102-9BEE-502D567D938F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2377095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3058" y="353278"/>
            <a:ext cx="5995035" cy="147029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3057" y="1974681"/>
            <a:ext cx="2943165" cy="82295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3057" y="2797635"/>
            <a:ext cx="2943165" cy="508271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83772" y="1974681"/>
            <a:ext cx="2944321" cy="82295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383772" y="2797635"/>
            <a:ext cx="2944321" cy="508271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1C330-3C54-4323-BB76-3A1D96CA84A7}" type="datetimeFigureOut">
              <a:rPr lang="pt-PT" smtClean="0"/>
              <a:t>13-11-2021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B0386-8BA2-4102-9BEE-502D567D938F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07600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1C330-3C54-4323-BB76-3A1D96CA84A7}" type="datetimeFigureOut">
              <a:rPr lang="pt-PT" smtClean="0"/>
              <a:t>13-11-2021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B0386-8BA2-4102-9BEE-502D567D938F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1324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1C330-3C54-4323-BB76-3A1D96CA84A7}" type="datetimeFigureOut">
              <a:rPr lang="pt-PT" smtClean="0"/>
              <a:t>13-11-2021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B0386-8BA2-4102-9BEE-502D567D938F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8740290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3058" y="351236"/>
            <a:ext cx="2191472" cy="149479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04325" y="351236"/>
            <a:ext cx="3723768" cy="752910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33058" y="1846031"/>
            <a:ext cx="2191472" cy="60343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1C330-3C54-4323-BB76-3A1D96CA84A7}" type="datetimeFigureOut">
              <a:rPr lang="pt-PT" smtClean="0"/>
              <a:t>13-11-2021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B0386-8BA2-4102-9BEE-502D567D938F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435333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5632" y="6175217"/>
            <a:ext cx="3996690" cy="72901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05632" y="788239"/>
            <a:ext cx="3996690" cy="529304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05632" y="6904236"/>
            <a:ext cx="3996690" cy="103532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1C330-3C54-4323-BB76-3A1D96CA84A7}" type="datetimeFigureOut">
              <a:rPr lang="pt-PT" smtClean="0"/>
              <a:t>13-11-2021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B0386-8BA2-4102-9BEE-502D567D938F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523571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3058" y="353278"/>
            <a:ext cx="5995035" cy="14702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3058" y="2058406"/>
            <a:ext cx="5995035" cy="58219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33058" y="8176445"/>
            <a:ext cx="1554268" cy="46967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31C330-3C54-4323-BB76-3A1D96CA84A7}" type="datetimeFigureOut">
              <a:rPr lang="pt-PT" smtClean="0"/>
              <a:t>13-11-2021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5893" y="8176445"/>
            <a:ext cx="2109364" cy="46967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773824" y="8176445"/>
            <a:ext cx="1554268" cy="46967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FB0386-8BA2-4102-9BEE-502D567D938F}" type="slidenum">
              <a:rPr lang="pt-PT" smtClean="0"/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906371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6.jpg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Right Triangle 96"/>
          <p:cNvSpPr/>
          <p:nvPr/>
        </p:nvSpPr>
        <p:spPr>
          <a:xfrm>
            <a:off x="2966" y="1"/>
            <a:ext cx="6650563" cy="8821738"/>
          </a:xfrm>
          <a:prstGeom prst="rtTriangle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pic>
        <p:nvPicPr>
          <p:cNvPr id="99" name="Picture 9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255" y="90389"/>
            <a:ext cx="2677325" cy="559804"/>
          </a:xfrm>
          <a:prstGeom prst="rect">
            <a:avLst/>
          </a:prstGeom>
        </p:spPr>
      </p:pic>
      <p:sp>
        <p:nvSpPr>
          <p:cNvPr id="106" name="TextBox 105"/>
          <p:cNvSpPr txBox="1"/>
          <p:nvPr/>
        </p:nvSpPr>
        <p:spPr>
          <a:xfrm>
            <a:off x="5179923" y="8542957"/>
            <a:ext cx="138551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800" b="1" i="1" dirty="0" smtClean="0">
                <a:solidFill>
                  <a:srgbClr val="3EA4BA"/>
                </a:solidFill>
                <a:latin typeface="Arial Narrow" panose="020B0606020202030204" pitchFamily="34" charset="0"/>
              </a:rPr>
              <a:t>Ref.E-EICV.01/2022/VD-E.01</a:t>
            </a:r>
            <a:r>
              <a:rPr lang="fr-FR" sz="800" dirty="0" smtClean="0">
                <a:latin typeface="Arial Narrow" panose="020B0606020202030204" pitchFamily="34" charset="0"/>
              </a:rPr>
              <a:t> </a:t>
            </a:r>
            <a:endParaRPr lang="pt-PT" sz="800" dirty="0">
              <a:latin typeface="Arial Narrow" panose="020B0606020202030204" pitchFamily="34" charset="0"/>
            </a:endParaRPr>
          </a:p>
        </p:txBody>
      </p:sp>
      <p:sp>
        <p:nvSpPr>
          <p:cNvPr id="107" name="Slide Number Placeholder 6"/>
          <p:cNvSpPr txBox="1"/>
          <p:nvPr/>
        </p:nvSpPr>
        <p:spPr bwMode="auto">
          <a:xfrm>
            <a:off x="2898527" y="8487024"/>
            <a:ext cx="648072" cy="2748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pt-PT" sz="800" i="1" dirty="0" smtClean="0">
                <a:solidFill>
                  <a:srgbClr val="00B4B2"/>
                </a:solidFill>
              </a:rPr>
              <a:t>Pag </a:t>
            </a:r>
            <a:fld id="{6C07E9C5-6E20-4A25-9F31-81ECFC5683B7}" type="slidenum">
              <a:rPr lang="fr-FR" altLang="pt-PT" sz="800" b="1" i="1" u="sng" dirty="0" smtClean="0">
                <a:solidFill>
                  <a:srgbClr val="00B4B2"/>
                </a:solidFill>
              </a:rPr>
              <a:t>1</a:t>
            </a:fld>
            <a:endParaRPr lang="fr-FR" altLang="pt-PT" sz="800" b="1" i="1" u="sng" dirty="0" smtClean="0">
              <a:solidFill>
                <a:srgbClr val="00B4B2"/>
              </a:solidFill>
            </a:endParaRPr>
          </a:p>
        </p:txBody>
      </p:sp>
      <p:pic>
        <p:nvPicPr>
          <p:cNvPr id="8" name="Imagem 10" descr="LOGO-Paises ecowas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05" y="3232453"/>
            <a:ext cx="3221182" cy="3188645"/>
          </a:xfrm>
          <a:prstGeom prst="rect">
            <a:avLst/>
          </a:prstGeom>
        </p:spPr>
      </p:pic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3031063" y="2512806"/>
            <a:ext cx="3611880" cy="218609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endParaRPr lang="pt-PT" altLang="pt-PT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listo MT" panose="02040603050505030304" pitchFamily="18" charset="0"/>
            </a:endParaRPr>
          </a:p>
          <a:p>
            <a:pPr algn="ctr">
              <a:defRPr/>
            </a:pPr>
            <a:endParaRPr lang="pt-PT" altLang="pt-PT" sz="32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listo MT" panose="02040603050505030304" pitchFamily="18" charset="0"/>
            </a:endParaRPr>
          </a:p>
          <a:p>
            <a:pPr algn="ctr">
              <a:defRPr/>
            </a:pPr>
            <a:endParaRPr lang="pt-PT" altLang="pt-PT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listo MT" panose="02040603050505030304" pitchFamily="18" charset="0"/>
            </a:endParaRPr>
          </a:p>
          <a:p>
            <a:pPr algn="ctr">
              <a:defRPr/>
            </a:pPr>
            <a:endParaRPr lang="pt-PT" altLang="pt-PT" sz="32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listo MT" panose="02040603050505030304" pitchFamily="18" charset="0"/>
            </a:endParaRPr>
          </a:p>
          <a:p>
            <a:pPr algn="ctr">
              <a:defRPr/>
            </a:pPr>
            <a:endParaRPr lang="pt-PT" altLang="pt-PT" sz="32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listo MT" panose="02040603050505030304" pitchFamily="18" charset="0"/>
            </a:endParaRPr>
          </a:p>
          <a:p>
            <a:pPr algn="ctr">
              <a:defRPr/>
            </a:pPr>
            <a:r>
              <a:rPr lang="pt-PT" altLang="pt-PT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sto MT" panose="02040603050505030304" pitchFamily="18" charset="0"/>
              </a:rPr>
              <a:t>Cabo verde</a:t>
            </a:r>
          </a:p>
          <a:p>
            <a:pPr algn="ctr">
              <a:defRPr/>
            </a:pPr>
            <a:r>
              <a:rPr lang="pt-PT" altLang="pt-PT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sto MT" panose="02040603050505030304" pitchFamily="18" charset="0"/>
              </a:rPr>
              <a:t>17 - 19 MARÇO</a:t>
            </a:r>
          </a:p>
          <a:p>
            <a:pPr algn="ctr">
              <a:defRPr/>
            </a:pPr>
            <a:r>
              <a:rPr lang="pt-PT" altLang="pt-PT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sto MT" panose="02040603050505030304" pitchFamily="18" charset="0"/>
              </a:rPr>
              <a:t>2022</a:t>
            </a:r>
          </a:p>
          <a:p>
            <a:pPr algn="ctr">
              <a:defRPr/>
            </a:pPr>
            <a:r>
              <a:rPr lang="pt-PT" altLang="pt-PT" sz="1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sto MT" panose="02040603050505030304" pitchFamily="18" charset="0"/>
              </a:rPr>
              <a:t>PRAIA</a:t>
            </a:r>
          </a:p>
          <a:p>
            <a:pPr algn="ctr">
              <a:defRPr/>
            </a:pPr>
            <a:r>
              <a:rPr lang="pt-PT" altLang="pt-PT" sz="1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sto MT" panose="02040603050505030304" pitchFamily="18" charset="0"/>
              </a:rPr>
              <a:t>ILHA DE SANTIAGO</a:t>
            </a:r>
          </a:p>
          <a:p>
            <a:pPr algn="ctr">
              <a:defRPr/>
            </a:pPr>
            <a:r>
              <a:rPr lang="pt-PT" altLang="pt-PT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sto MT" panose="02040603050505030304" pitchFamily="18" charset="0"/>
              </a:rPr>
              <a:t>CABO VERDE</a:t>
            </a:r>
          </a:p>
        </p:txBody>
      </p:sp>
      <p:sp>
        <p:nvSpPr>
          <p:cNvPr id="10" name="Rectangle 2"/>
          <p:cNvSpPr txBox="1">
            <a:spLocks noChangeArrowheads="1"/>
          </p:cNvSpPr>
          <p:nvPr/>
        </p:nvSpPr>
        <p:spPr>
          <a:xfrm>
            <a:off x="18207" y="6437109"/>
            <a:ext cx="5688632" cy="121412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r>
              <a:rPr lang="pt-PT" altLang="pt-PT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sto MT" panose="02040603050505030304" pitchFamily="18" charset="0"/>
              </a:rPr>
              <a:t>CABO VERDE </a:t>
            </a:r>
          </a:p>
          <a:p>
            <a:pPr algn="ctr">
              <a:defRPr/>
            </a:pPr>
            <a:r>
              <a:rPr lang="pt-PT" altLang="pt-PT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sto MT" panose="02040603050505030304" pitchFamily="18" charset="0"/>
              </a:rPr>
              <a:t>UM</a:t>
            </a:r>
          </a:p>
          <a:p>
            <a:pPr algn="ctr">
              <a:defRPr/>
            </a:pPr>
            <a:r>
              <a:rPr lang="pt-PT" altLang="pt-PT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sto MT" panose="02040603050505030304" pitchFamily="18" charset="0"/>
              </a:rPr>
              <a:t>ELO COM MERCADOS DE EXCELÊNCIAS</a:t>
            </a:r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>
          <a:xfrm>
            <a:off x="1602383" y="1098501"/>
            <a:ext cx="4736390" cy="62209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endParaRPr lang="pt-PT" altLang="pt-PT" sz="24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listo MT" panose="02040603050505030304" pitchFamily="18" charset="0"/>
            </a:endParaRPr>
          </a:p>
          <a:p>
            <a:pPr algn="ctr">
              <a:defRPr/>
            </a:pPr>
            <a:endParaRPr lang="pt-PT" altLang="pt-PT" sz="24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listo MT" panose="02040603050505030304" pitchFamily="18" charset="0"/>
            </a:endParaRPr>
          </a:p>
          <a:p>
            <a:pPr algn="ctr">
              <a:defRPr/>
            </a:pPr>
            <a:endParaRPr lang="pt-PT" altLang="pt-PT" sz="24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listo MT" panose="02040603050505030304" pitchFamily="18" charset="0"/>
            </a:endParaRPr>
          </a:p>
          <a:p>
            <a:pPr algn="ctr">
              <a:defRPr/>
            </a:pPr>
            <a:endParaRPr lang="pt-PT" altLang="pt-PT" sz="24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listo MT" panose="02040603050505030304" pitchFamily="18" charset="0"/>
            </a:endParaRPr>
          </a:p>
          <a:p>
            <a:pPr algn="ctr">
              <a:defRPr/>
            </a:pPr>
            <a:endParaRPr lang="pt-PT" altLang="pt-PT" sz="24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listo MT" panose="02040603050505030304" pitchFamily="18" charset="0"/>
            </a:endParaRPr>
          </a:p>
          <a:p>
            <a:pPr algn="ctr">
              <a:defRPr/>
            </a:pPr>
            <a:r>
              <a:rPr lang="pt-PT" altLang="pt-PT" sz="2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sto MT" panose="02040603050505030304" pitchFamily="18" charset="0"/>
              </a:rPr>
              <a:t>ATLANTIC BUSINESS FORUM</a:t>
            </a:r>
          </a:p>
        </p:txBody>
      </p:sp>
      <p:sp>
        <p:nvSpPr>
          <p:cNvPr id="12" name="Rectangle 2"/>
          <p:cNvSpPr txBox="1">
            <a:spLocks noChangeArrowheads="1"/>
          </p:cNvSpPr>
          <p:nvPr/>
        </p:nvSpPr>
        <p:spPr>
          <a:xfrm>
            <a:off x="1746399" y="1619992"/>
            <a:ext cx="4382090" cy="35115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defRPr/>
            </a:pPr>
            <a:endParaRPr lang="pt-PT" altLang="pt-PT" sz="18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listo MT" panose="02040603050505030304" pitchFamily="18" charset="0"/>
            </a:endParaRPr>
          </a:p>
          <a:p>
            <a:pPr algn="ctr">
              <a:defRPr/>
            </a:pPr>
            <a:endParaRPr lang="pt-PT" altLang="pt-PT" sz="18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listo MT" panose="02040603050505030304" pitchFamily="18" charset="0"/>
            </a:endParaRPr>
          </a:p>
          <a:p>
            <a:pPr algn="ctr">
              <a:defRPr/>
            </a:pPr>
            <a:endParaRPr lang="pt-PT" altLang="pt-PT" sz="18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listo MT" panose="02040603050505030304" pitchFamily="18" charset="0"/>
            </a:endParaRPr>
          </a:p>
          <a:p>
            <a:pPr algn="ctr">
              <a:defRPr/>
            </a:pPr>
            <a:endParaRPr lang="pt-PT" altLang="pt-PT" sz="18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listo MT" panose="02040603050505030304" pitchFamily="18" charset="0"/>
            </a:endParaRPr>
          </a:p>
          <a:p>
            <a:pPr algn="ctr">
              <a:defRPr/>
            </a:pPr>
            <a:endParaRPr lang="pt-PT" altLang="pt-PT" sz="18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listo MT" panose="02040603050505030304" pitchFamily="18" charset="0"/>
            </a:endParaRPr>
          </a:p>
          <a:p>
            <a:pPr algn="ctr">
              <a:defRPr/>
            </a:pPr>
            <a:r>
              <a:rPr lang="pt-PT" altLang="pt-PT" sz="1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sto MT" panose="02040603050505030304" pitchFamily="18" charset="0"/>
              </a:rPr>
              <a:t>TERMOS DE REFERÊNCIA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93" y="8393120"/>
            <a:ext cx="1956844" cy="451582"/>
          </a:xfrm>
          <a:prstGeom prst="rect">
            <a:avLst/>
          </a:prstGeom>
        </p:spPr>
      </p:pic>
      <p:pic>
        <p:nvPicPr>
          <p:cNvPr id="14" name="Imagem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0775" y="56481"/>
            <a:ext cx="1363284" cy="1130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2409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6239" y="844377"/>
            <a:ext cx="6120680" cy="76944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200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Narrow" panose="020B0606020202030204" pitchFamily="34" charset="0"/>
              </a:rPr>
              <a:t>TERMOS DE REFERÊNCIA DO FÓRUM EMPRESARIAL</a:t>
            </a:r>
          </a:p>
          <a:p>
            <a:r>
              <a:rPr lang="pt-PT" sz="1200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Narrow" panose="020B0606020202030204" pitchFamily="34" charset="0"/>
              </a:rPr>
              <a:t>3. ORGANIZAÇÃO DO FÓRUM EMPRESARIAL</a:t>
            </a:r>
          </a:p>
          <a:p>
            <a:pPr>
              <a:lnSpc>
                <a:spcPts val="1200"/>
              </a:lnSpc>
            </a:pPr>
            <a:r>
              <a:rPr lang="pt-PT" sz="1100" b="1" i="1" dirty="0">
                <a:latin typeface="Arial Narrow" panose="020B0606020202030204" pitchFamily="34" charset="0"/>
              </a:rPr>
              <a:t>3.1. </a:t>
            </a:r>
            <a:r>
              <a:rPr lang="pt-PT" sz="1100" b="1" i="1" dirty="0" smtClean="0">
                <a:latin typeface="Arial Narrow" panose="020B0606020202030204" pitchFamily="34" charset="0"/>
              </a:rPr>
              <a:t>Participantes  </a:t>
            </a:r>
          </a:p>
          <a:p>
            <a:pPr algn="just">
              <a:lnSpc>
                <a:spcPts val="1200"/>
              </a:lnSpc>
            </a:pPr>
            <a:r>
              <a:rPr lang="pt-PT" sz="1100" dirty="0" smtClean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Empresas ligadas ao comércio; indústria; turismo; agricultura; logística; </a:t>
            </a:r>
            <a:r>
              <a:rPr lang="pt-PT" sz="1100" dirty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indústria </a:t>
            </a:r>
            <a:r>
              <a:rPr lang="pt-PT" sz="1100" dirty="0" smtClean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agro-alimentar; </a:t>
            </a:r>
            <a:r>
              <a:rPr lang="pt-PT" sz="1100" i="1" dirty="0" smtClean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TIC; </a:t>
            </a:r>
            <a:r>
              <a:rPr lang="pt-PT" sz="1100" dirty="0" smtClean="0">
                <a:latin typeface="Arial Narrow" panose="020B0606020202030204" pitchFamily="34" charset="0"/>
                <a:cs typeface="Times New Roman" panose="02020603050405020304" pitchFamily="18" charset="0"/>
                <a:sym typeface="+mn-ea"/>
              </a:rPr>
              <a:t>autoridades locais; Embaixadas; </a:t>
            </a:r>
            <a:r>
              <a:rPr lang="pt-PT" sz="1100" dirty="0">
                <a:latin typeface="Arial Narrow" panose="020B0606020202030204" pitchFamily="34" charset="0"/>
                <a:cs typeface="Times New Roman" panose="02020603050405020304" pitchFamily="18" charset="0"/>
                <a:sym typeface="+mn-ea"/>
              </a:rPr>
              <a:t>Agências de </a:t>
            </a:r>
            <a:r>
              <a:rPr lang="pt-PT" sz="1100" dirty="0" smtClean="0">
                <a:latin typeface="Arial Narrow" panose="020B0606020202030204" pitchFamily="34" charset="0"/>
                <a:cs typeface="Times New Roman" panose="02020603050405020304" pitchFamily="18" charset="0"/>
                <a:sym typeface="+mn-ea"/>
              </a:rPr>
              <a:t>investimento; </a:t>
            </a:r>
            <a:r>
              <a:rPr lang="pt-PT" sz="1100" dirty="0">
                <a:latin typeface="Arial Narrow" panose="020B0606020202030204" pitchFamily="34" charset="0"/>
                <a:cs typeface="Times New Roman" panose="02020603050405020304" pitchFamily="18" charset="0"/>
                <a:sym typeface="+mn-ea"/>
              </a:rPr>
              <a:t>Instituições Financeiras nacionais e internacionais, </a:t>
            </a:r>
            <a:r>
              <a:rPr lang="pt-PT" sz="1100" dirty="0" smtClean="0">
                <a:latin typeface="Arial Narrow" panose="020B0606020202030204" pitchFamily="34" charset="0"/>
                <a:cs typeface="Times New Roman" panose="02020603050405020304" pitchFamily="18" charset="0"/>
                <a:sym typeface="+mn-ea"/>
              </a:rPr>
              <a:t>Companhias Seguradoras; Câmaras </a:t>
            </a:r>
            <a:r>
              <a:rPr lang="pt-PT" sz="1100" dirty="0">
                <a:latin typeface="Arial Narrow" panose="020B0606020202030204" pitchFamily="34" charset="0"/>
                <a:cs typeface="Times New Roman" panose="02020603050405020304" pitchFamily="18" charset="0"/>
                <a:sym typeface="+mn-ea"/>
              </a:rPr>
              <a:t>de Comércio e de indústrias Locais e externas, Universidades, instituições científicas e tecnológicas; Agências de Cooperação e de Desenvolvimento; operadores económicos, em geral, em todos os sectores de actividade económica e empresarial.</a:t>
            </a:r>
            <a:endParaRPr lang="pt-PT" sz="11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</a:pPr>
            <a:endParaRPr lang="pt-PT" sz="1100" dirty="0">
              <a:latin typeface="Arial Narrow" panose="020B0606020202030204" pitchFamily="34" charset="0"/>
            </a:endParaRPr>
          </a:p>
          <a:p>
            <a:pPr>
              <a:lnSpc>
                <a:spcPts val="1200"/>
              </a:lnSpc>
            </a:pPr>
            <a:r>
              <a:rPr lang="pt-PT" sz="1100" b="1" i="1" dirty="0" smtClean="0">
                <a:latin typeface="Arial Narrow" panose="020B0606020202030204" pitchFamily="34" charset="0"/>
              </a:rPr>
              <a:t>3.2 Desenvolvimento dos trabalhos</a:t>
            </a:r>
          </a:p>
          <a:p>
            <a:pPr algn="just">
              <a:lnSpc>
                <a:spcPts val="1200"/>
              </a:lnSpc>
            </a:pPr>
            <a:r>
              <a:rPr lang="pt-PT" sz="1100" dirty="0" smtClean="0">
                <a:latin typeface="Arial Narrow" panose="020B0606020202030204" pitchFamily="34" charset="0"/>
              </a:rPr>
              <a:t>O Evento acontecerá </a:t>
            </a:r>
            <a:r>
              <a:rPr lang="pt-PT" sz="1100" dirty="0">
                <a:latin typeface="Arial Narrow" panose="020B0606020202030204" pitchFamily="34" charset="0"/>
              </a:rPr>
              <a:t>em sessões </a:t>
            </a:r>
            <a:r>
              <a:rPr lang="pt-PT" sz="1100" dirty="0" smtClean="0">
                <a:latin typeface="Arial Narrow" panose="020B0606020202030204" pitchFamily="34" charset="0"/>
              </a:rPr>
              <a:t>plenárias nos dias 17 e 18 de Março e no dia 19 de Março haverá lugar uma Ronda / Rodada de Negócios,de </a:t>
            </a:r>
            <a:r>
              <a:rPr lang="pt-PT" sz="1100" dirty="0">
                <a:latin typeface="Arial Narrow" panose="020B0606020202030204" pitchFamily="34" charset="0"/>
              </a:rPr>
              <a:t>acordo com </a:t>
            </a:r>
            <a:r>
              <a:rPr lang="pt-PT" sz="1100" dirty="0" smtClean="0">
                <a:latin typeface="Arial Narrow" panose="020B0606020202030204" pitchFamily="34" charset="0"/>
              </a:rPr>
              <a:t>9 </a:t>
            </a:r>
            <a:r>
              <a:rPr lang="pt-PT" sz="1100" dirty="0">
                <a:latin typeface="Arial Narrow" panose="020B0606020202030204" pitchFamily="34" charset="0"/>
              </a:rPr>
              <a:t>sequências </a:t>
            </a:r>
            <a:r>
              <a:rPr lang="pt-PT" sz="1100" dirty="0" smtClean="0">
                <a:latin typeface="Arial Narrow" panose="020B0606020202030204" pitchFamily="34" charset="0"/>
              </a:rPr>
              <a:t>principais, constituídas pelas Sessões de abertura e de encerramento, dois Painéis e cinco Conferências temáticas, </a:t>
            </a:r>
            <a:r>
              <a:rPr lang="pt-PT" sz="1100" dirty="0">
                <a:latin typeface="Arial Narrow" panose="020B0606020202030204" pitchFamily="34" charset="0"/>
              </a:rPr>
              <a:t>detalhadas </a:t>
            </a:r>
            <a:r>
              <a:rPr lang="pt-PT" sz="1100" dirty="0" smtClean="0">
                <a:latin typeface="Arial Narrow" panose="020B0606020202030204" pitchFamily="34" charset="0"/>
              </a:rPr>
              <a:t>no programa do evento (anexo).</a:t>
            </a:r>
          </a:p>
          <a:p>
            <a:pPr>
              <a:lnSpc>
                <a:spcPts val="1200"/>
              </a:lnSpc>
            </a:pPr>
            <a:endParaRPr lang="pt-PT" sz="1100" i="1" dirty="0" smtClean="0">
              <a:latin typeface="Arial Narrow" panose="020B0606020202030204" pitchFamily="34" charset="0"/>
            </a:endParaRPr>
          </a:p>
          <a:p>
            <a:pPr>
              <a:lnSpc>
                <a:spcPts val="1200"/>
              </a:lnSpc>
            </a:pPr>
            <a:r>
              <a:rPr lang="pt-PT" sz="1100" b="1" i="1" dirty="0">
                <a:latin typeface="Arial Narrow" panose="020B0606020202030204" pitchFamily="34" charset="0"/>
              </a:rPr>
              <a:t>3.2.1. </a:t>
            </a:r>
            <a:r>
              <a:rPr lang="pt-PT" sz="1100" b="1" i="1" dirty="0" smtClean="0">
                <a:latin typeface="Arial Narrow" panose="020B0606020202030204" pitchFamily="34" charset="0"/>
              </a:rPr>
              <a:t>Sequência 1: Abertura</a:t>
            </a:r>
          </a:p>
          <a:p>
            <a:pPr>
              <a:lnSpc>
                <a:spcPts val="1200"/>
              </a:lnSpc>
            </a:pPr>
            <a:r>
              <a:rPr lang="pt-PT" sz="1100" dirty="0">
                <a:latin typeface="Arial Narrow" panose="020B0606020202030204" pitchFamily="34" charset="0"/>
                <a:sym typeface="+mn-ea"/>
              </a:rPr>
              <a:t>A sessão do dia 17 de Março </a:t>
            </a:r>
            <a:r>
              <a:rPr lang="pt-PT" sz="1100" dirty="0" smtClean="0">
                <a:latin typeface="Arial Narrow" panose="020B0606020202030204" pitchFamily="34" charset="0"/>
                <a:sym typeface="+mn-ea"/>
              </a:rPr>
              <a:t>iniciar-se-à </a:t>
            </a:r>
            <a:r>
              <a:rPr lang="pt-PT" sz="1100" dirty="0">
                <a:latin typeface="Arial Narrow" panose="020B0606020202030204" pitchFamily="34" charset="0"/>
                <a:sym typeface="+mn-ea"/>
              </a:rPr>
              <a:t>com a </a:t>
            </a:r>
            <a:r>
              <a:rPr lang="pt-PT" sz="1100" dirty="0" smtClean="0">
                <a:latin typeface="Arial Narrow" panose="020B0606020202030204" pitchFamily="34" charset="0"/>
              </a:rPr>
              <a:t>cerimónia </a:t>
            </a:r>
            <a:r>
              <a:rPr lang="pt-PT" sz="1100" dirty="0">
                <a:latin typeface="Arial Narrow" panose="020B0606020202030204" pitchFamily="34" charset="0"/>
              </a:rPr>
              <a:t>de abertura </a:t>
            </a:r>
            <a:r>
              <a:rPr lang="pt-PT" sz="1100" dirty="0" smtClean="0">
                <a:latin typeface="Arial Narrow" panose="020B0606020202030204" pitchFamily="34" charset="0"/>
              </a:rPr>
              <a:t>que será </a:t>
            </a:r>
            <a:r>
              <a:rPr lang="pt-PT" sz="1100" dirty="0">
                <a:latin typeface="Arial Narrow" panose="020B0606020202030204" pitchFamily="34" charset="0"/>
              </a:rPr>
              <a:t>presidida por </a:t>
            </a:r>
            <a:r>
              <a:rPr lang="pt-PT" sz="1100" dirty="0" smtClean="0">
                <a:latin typeface="Arial Narrow" panose="020B0606020202030204" pitchFamily="34" charset="0"/>
              </a:rPr>
              <a:t>uma personalidade de relevância Nacional, </a:t>
            </a:r>
            <a:r>
              <a:rPr lang="pt-PT" sz="1100" dirty="0">
                <a:latin typeface="Arial Narrow" panose="020B0606020202030204" pitchFamily="34" charset="0"/>
              </a:rPr>
              <a:t>que fará o discurso de abertura do </a:t>
            </a:r>
            <a:r>
              <a:rPr lang="pt-PT" sz="1100" dirty="0" smtClean="0">
                <a:latin typeface="Arial Narrow" panose="020B0606020202030204" pitchFamily="34" charset="0"/>
              </a:rPr>
              <a:t>Fórum.</a:t>
            </a:r>
          </a:p>
          <a:p>
            <a:pPr>
              <a:lnSpc>
                <a:spcPts val="1200"/>
              </a:lnSpc>
            </a:pPr>
            <a:endParaRPr lang="pt-PT" sz="1100" i="1" dirty="0">
              <a:latin typeface="Arial Narrow" panose="020B0606020202030204" pitchFamily="34" charset="0"/>
            </a:endParaRPr>
          </a:p>
          <a:p>
            <a:pPr>
              <a:lnSpc>
                <a:spcPts val="1200"/>
              </a:lnSpc>
            </a:pPr>
            <a:r>
              <a:rPr lang="fr-FR" sz="1100" b="1" i="1" dirty="0">
                <a:latin typeface="Arial Narrow" panose="020B0606020202030204" pitchFamily="34" charset="0"/>
              </a:rPr>
              <a:t>3.2.2</a:t>
            </a:r>
            <a:r>
              <a:rPr lang="fr-FR" sz="1100" b="1" i="1" dirty="0" smtClean="0">
                <a:latin typeface="Arial Narrow" panose="020B0606020202030204" pitchFamily="34" charset="0"/>
              </a:rPr>
              <a:t>.</a:t>
            </a:r>
            <a:r>
              <a:rPr lang="pt-PT" sz="1100" b="1" i="1" dirty="0" smtClean="0">
                <a:latin typeface="Arial Narrow" panose="020B0606020202030204" pitchFamily="34" charset="0"/>
              </a:rPr>
              <a:t> Sequência </a:t>
            </a:r>
            <a:r>
              <a:rPr lang="fr-FR" sz="1100" b="1" i="1" dirty="0" smtClean="0">
                <a:latin typeface="Arial Narrow" panose="020B0606020202030204" pitchFamily="34" charset="0"/>
              </a:rPr>
              <a:t>2 </a:t>
            </a:r>
            <a:r>
              <a:rPr lang="fr-FR" sz="1100" b="1" i="1" dirty="0">
                <a:latin typeface="Arial Narrow" panose="020B0606020202030204" pitchFamily="34" charset="0"/>
              </a:rPr>
              <a:t>: </a:t>
            </a:r>
            <a:r>
              <a:rPr lang="pt-PT" sz="1100" b="1" i="1" dirty="0" smtClean="0">
                <a:latin typeface="Arial Narrow" panose="020B0606020202030204" pitchFamily="34" charset="0"/>
              </a:rPr>
              <a:t>B</a:t>
            </a:r>
            <a:r>
              <a:rPr lang="pt-PT" sz="1100" b="1" i="1" dirty="0" smtClean="0">
                <a:latin typeface="Arial Narrow" panose="020B0606020202030204" pitchFamily="34" charset="0"/>
                <a:cs typeface="Arial Narrow" panose="020B0606020202030204" pitchFamily="34" charset="0"/>
              </a:rPr>
              <a:t>locos </a:t>
            </a:r>
            <a:r>
              <a:rPr lang="pt-PT" sz="1100" b="1" i="1" dirty="0">
                <a:latin typeface="Arial Narrow" panose="020B0606020202030204" pitchFamily="34" charset="0"/>
                <a:cs typeface="Arial Narrow" panose="020B0606020202030204" pitchFamily="34" charset="0"/>
              </a:rPr>
              <a:t>de apresentações </a:t>
            </a:r>
            <a:endParaRPr lang="pt-PT" sz="1100" b="1" i="1" dirty="0" smtClean="0">
              <a:latin typeface="Arial Narrow" panose="020B0606020202030204" pitchFamily="34" charset="0"/>
              <a:cs typeface="Arial Narrow" panose="020B0606020202030204" pitchFamily="34" charset="0"/>
            </a:endParaRPr>
          </a:p>
          <a:p>
            <a:pPr algn="just">
              <a:lnSpc>
                <a:spcPts val="1200"/>
              </a:lnSpc>
            </a:pPr>
            <a:r>
              <a:rPr lang="pt-PT" altLang="en-US" sz="1100" dirty="0" smtClean="0">
                <a:latin typeface="Arial Narrow" panose="020B0606020202030204" pitchFamily="34" charset="0"/>
                <a:ea typeface="Century Gothic" panose="020B0502020202020204" pitchFamily="2" charset="0"/>
                <a:cs typeface="Century Gothic" panose="020B0502020202020204" pitchFamily="2" charset="0"/>
                <a:sym typeface="+mn-ea"/>
              </a:rPr>
              <a:t>À sessão de abertura seguir-se-á </a:t>
            </a:r>
            <a:r>
              <a:rPr lang="pt-PT" sz="1100" dirty="0">
                <a:latin typeface="Arial Narrow" panose="020B0606020202030204" pitchFamily="34" charset="0"/>
                <a:cs typeface="Arial Narrow" panose="020B0606020202030204" pitchFamily="34" charset="0"/>
              </a:rPr>
              <a:t>3 blocos de apresentações. Cada bloco será representado por 5 países membros da </a:t>
            </a:r>
            <a:r>
              <a:rPr lang="pt-PT" sz="1100" i="1" dirty="0">
                <a:latin typeface="Arial Narrow" panose="020B0606020202030204" pitchFamily="34" charset="0"/>
                <a:cs typeface="Arial Narrow" panose="020B0606020202030204" pitchFamily="34" charset="0"/>
              </a:rPr>
              <a:t>CEDEAO</a:t>
            </a:r>
            <a:r>
              <a:rPr lang="pt-PT" sz="1100" dirty="0">
                <a:latin typeface="Arial Narrow" panose="020B0606020202030204" pitchFamily="34" charset="0"/>
                <a:cs typeface="Arial Narrow" panose="020B0606020202030204" pitchFamily="34" charset="0"/>
              </a:rPr>
              <a:t>. Cada bloco de apresentação terá uma duração de 2 horas, cabendo a cada País 24 minutos para apresentar as oportunidades de negócios e de parcerias empresariais no respectivo mercado. </a:t>
            </a:r>
            <a:endParaRPr lang="pt-PT" sz="1100" dirty="0"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  <a:p>
            <a:pPr>
              <a:lnSpc>
                <a:spcPts val="1200"/>
              </a:lnSpc>
            </a:pPr>
            <a:endParaRPr lang="fr-FR" sz="1100" i="1" dirty="0">
              <a:latin typeface="Arial Narrow" panose="020B0606020202030204" pitchFamily="34" charset="0"/>
            </a:endParaRPr>
          </a:p>
          <a:p>
            <a:pPr>
              <a:lnSpc>
                <a:spcPts val="1200"/>
              </a:lnSpc>
            </a:pPr>
            <a:r>
              <a:rPr lang="pt-PT" sz="1100" b="1" i="1" dirty="0" smtClean="0">
                <a:latin typeface="Arial Narrow" panose="020B0606020202030204" pitchFamily="34" charset="0"/>
              </a:rPr>
              <a:t>3.2.3. </a:t>
            </a:r>
            <a:r>
              <a:rPr lang="pt-PT" sz="1100" b="1" dirty="0" smtClean="0">
                <a:latin typeface="Arial Narrow" panose="020B0606020202030204" pitchFamily="34" charset="0"/>
              </a:rPr>
              <a:t>Sequência 3</a:t>
            </a:r>
            <a:r>
              <a:rPr lang="pt-PT" sz="1100" b="1" i="1" dirty="0" smtClean="0">
                <a:latin typeface="Arial Narrow" panose="020B0606020202030204" pitchFamily="34" charset="0"/>
              </a:rPr>
              <a:t>: Conferência I</a:t>
            </a:r>
          </a:p>
          <a:p>
            <a:pPr algn="just">
              <a:lnSpc>
                <a:spcPts val="1200"/>
              </a:lnSpc>
            </a:pPr>
            <a:r>
              <a:rPr lang="pt-PT" sz="1100" i="1" dirty="0" smtClean="0">
                <a:latin typeface="Arial Narrow" panose="020B0606020202030204" pitchFamily="34" charset="0"/>
              </a:rPr>
              <a:t>A  Conferência I visa apresentar as condições de </a:t>
            </a:r>
            <a:r>
              <a:rPr lang="pt-PT" sz="1100" i="1" dirty="0">
                <a:latin typeface="Arial Narrow" panose="020B0606020202030204" pitchFamily="34" charset="0"/>
                <a:sym typeface="+mn-ea"/>
              </a:rPr>
              <a:t>a</a:t>
            </a:r>
            <a:r>
              <a:rPr lang="pt-PT" sz="1100" i="1" dirty="0" smtClean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cesso </a:t>
            </a:r>
            <a:r>
              <a:rPr lang="pt-PT" sz="1100" i="1" dirty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ao  Mercado preferêncial da  </a:t>
            </a:r>
            <a:r>
              <a:rPr lang="pt-PT" sz="1100" i="1" dirty="0" smtClean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CEDEAO e o seu grande potencial e oportunidades. </a:t>
            </a:r>
            <a:r>
              <a:rPr lang="pt-PT" sz="1100" dirty="0" smtClean="0">
                <a:latin typeface="Arial Narrow" panose="020B0606020202030204" pitchFamily="34" charset="0"/>
              </a:rPr>
              <a:t>Nomeadamente apresentação do </a:t>
            </a:r>
            <a:r>
              <a:rPr lang="pt-PT" sz="1100" dirty="0">
                <a:latin typeface="Arial Narrow" panose="020B0606020202030204" pitchFamily="34" charset="0"/>
              </a:rPr>
              <a:t>mecanismo que implementa a União Aduaneira entre os Estados Membros da CEDEAO – Comunidade Económica dos Estados da África Ocidental, que integra 15 países e mais de 400 milhões de </a:t>
            </a:r>
            <a:r>
              <a:rPr lang="pt-PT" sz="1100" dirty="0" smtClean="0">
                <a:latin typeface="Arial Narrow" panose="020B0606020202030204" pitchFamily="34" charset="0"/>
              </a:rPr>
              <a:t>consumidores, </a:t>
            </a:r>
            <a:r>
              <a:rPr lang="pt-PT" sz="1100" dirty="0">
                <a:latin typeface="Arial Narrow" panose="020B0606020202030204" pitchFamily="34" charset="0"/>
              </a:rPr>
              <a:t>através do qual as empresas </a:t>
            </a:r>
            <a:r>
              <a:rPr lang="pt-PT" sz="1100" dirty="0" smtClean="0">
                <a:latin typeface="Arial Narrow" panose="020B0606020202030204" pitchFamily="34" charset="0"/>
              </a:rPr>
              <a:t>podem importar, </a:t>
            </a:r>
            <a:r>
              <a:rPr lang="pt-PT" sz="1100" dirty="0">
                <a:latin typeface="Arial Narrow" panose="020B0606020202030204" pitchFamily="34" charset="0"/>
              </a:rPr>
              <a:t>exportar e reexportar sem taxas ou quotas.</a:t>
            </a:r>
          </a:p>
          <a:p>
            <a:pPr>
              <a:lnSpc>
                <a:spcPts val="1200"/>
              </a:lnSpc>
            </a:pPr>
            <a:endParaRPr lang="pt-PT" sz="1100" i="1" dirty="0" smtClean="0">
              <a:latin typeface="Arial Narrow" panose="020B0606020202030204" pitchFamily="34" charset="0"/>
            </a:endParaRPr>
          </a:p>
          <a:p>
            <a:pPr>
              <a:lnSpc>
                <a:spcPts val="1200"/>
              </a:lnSpc>
            </a:pPr>
            <a:r>
              <a:rPr lang="pt-PT" sz="1100" b="1" i="1" dirty="0" smtClean="0">
                <a:latin typeface="Arial Narrow" panose="020B0606020202030204" pitchFamily="34" charset="0"/>
              </a:rPr>
              <a:t>3.2.4. </a:t>
            </a:r>
            <a:r>
              <a:rPr lang="pt-PT" sz="1100" b="1" dirty="0">
                <a:latin typeface="Arial Narrow" panose="020B0606020202030204" pitchFamily="34" charset="0"/>
              </a:rPr>
              <a:t>Sequência </a:t>
            </a:r>
            <a:r>
              <a:rPr lang="pt-PT" sz="1100" b="1" dirty="0" smtClean="0">
                <a:latin typeface="Arial Narrow" panose="020B0606020202030204" pitchFamily="34" charset="0"/>
              </a:rPr>
              <a:t>4</a:t>
            </a:r>
            <a:r>
              <a:rPr lang="pt-PT" sz="1100" b="1" i="1" dirty="0" smtClean="0">
                <a:latin typeface="Arial Narrow" panose="020B0606020202030204" pitchFamily="34" charset="0"/>
              </a:rPr>
              <a:t>: </a:t>
            </a:r>
            <a:r>
              <a:rPr lang="pt-PT" sz="1100" b="1" i="1" dirty="0">
                <a:latin typeface="Arial Narrow" panose="020B0606020202030204" pitchFamily="34" charset="0"/>
              </a:rPr>
              <a:t>Conferência </a:t>
            </a:r>
            <a:r>
              <a:rPr lang="pt-PT" sz="1100" b="1" i="1" dirty="0" smtClean="0">
                <a:latin typeface="Arial Narrow" panose="020B0606020202030204" pitchFamily="34" charset="0"/>
              </a:rPr>
              <a:t>II</a:t>
            </a:r>
            <a:endParaRPr lang="pt-PT" sz="1100" b="1" i="1" dirty="0">
              <a:latin typeface="Arial Narrow" panose="020B0606020202030204" pitchFamily="34" charset="0"/>
            </a:endParaRPr>
          </a:p>
          <a:p>
            <a:pPr algn="just">
              <a:lnSpc>
                <a:spcPts val="1200"/>
              </a:lnSpc>
            </a:pPr>
            <a:r>
              <a:rPr lang="pt-PT" sz="1100" i="1" dirty="0">
                <a:latin typeface="Arial Narrow" panose="020B0606020202030204" pitchFamily="34" charset="0"/>
              </a:rPr>
              <a:t>A  Conferência </a:t>
            </a:r>
            <a:r>
              <a:rPr lang="pt-PT" sz="1100" i="1" dirty="0" smtClean="0">
                <a:latin typeface="Arial Narrow" panose="020B0606020202030204" pitchFamily="34" charset="0"/>
              </a:rPr>
              <a:t>II </a:t>
            </a:r>
            <a:r>
              <a:rPr lang="pt-PT" sz="1100" i="1" dirty="0">
                <a:latin typeface="Arial Narrow" panose="020B0606020202030204" pitchFamily="34" charset="0"/>
              </a:rPr>
              <a:t>visa apresentar as condições de </a:t>
            </a:r>
            <a:r>
              <a:rPr lang="pt-PT" sz="1100" i="1" dirty="0">
                <a:latin typeface="Arial Narrow" panose="020B0606020202030204" pitchFamily="34" charset="0"/>
                <a:sym typeface="+mn-ea"/>
              </a:rPr>
              <a:t>a</a:t>
            </a:r>
            <a:r>
              <a:rPr lang="pt-PT" sz="1100" i="1" dirty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cesso ao  Mercado preferêncial dos EUA </a:t>
            </a:r>
            <a:r>
              <a:rPr lang="pt-PT" sz="1100" i="1" dirty="0" smtClean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e </a:t>
            </a:r>
            <a:r>
              <a:rPr lang="pt-PT" sz="1100" i="1" dirty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o seu grande </a:t>
            </a:r>
            <a:r>
              <a:rPr lang="pt-PT" sz="1100" i="1" dirty="0" smtClean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potencial </a:t>
            </a:r>
            <a:r>
              <a:rPr lang="pt-PT" sz="1100" i="1" dirty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e oportunidade</a:t>
            </a:r>
            <a:r>
              <a:rPr lang="pt-PT" sz="1100" i="1" dirty="0" smtClean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. </a:t>
            </a:r>
            <a:r>
              <a:rPr lang="pt-PT" sz="1100" dirty="0">
                <a:latin typeface="Arial Narrow" panose="020B0606020202030204" pitchFamily="34" charset="0"/>
              </a:rPr>
              <a:t>Nomeadamente apresentação do mecanismo que implementa </a:t>
            </a:r>
            <a:r>
              <a:rPr lang="pt-PT" sz="1100" dirty="0" smtClean="0">
                <a:latin typeface="Arial Narrow" panose="020B0606020202030204" pitchFamily="34" charset="0"/>
              </a:rPr>
              <a:t>o programa AGOA -  </a:t>
            </a:r>
            <a:r>
              <a:rPr lang="pt-PT" sz="1100" dirty="0">
                <a:latin typeface="Arial Narrow" panose="020B0606020202030204" pitchFamily="34" charset="0"/>
              </a:rPr>
              <a:t>Lei para o Crescimento e a Oportunidade de África, </a:t>
            </a:r>
            <a:r>
              <a:rPr lang="pt-PT" sz="1100" dirty="0" smtClean="0">
                <a:latin typeface="Arial Narrow" panose="020B0606020202030204" pitchFamily="34" charset="0"/>
              </a:rPr>
              <a:t>permite </a:t>
            </a:r>
            <a:r>
              <a:rPr lang="pt-PT" sz="1100" dirty="0">
                <a:latin typeface="Arial Narrow" panose="020B0606020202030204" pitchFamily="34" charset="0"/>
              </a:rPr>
              <a:t>que os países africanos elegíveis, como é o caso de Cabo Verde, exportem cerca de </a:t>
            </a:r>
            <a:r>
              <a:rPr lang="pt-PT" sz="1100" dirty="0" smtClean="0">
                <a:latin typeface="Arial Narrow" panose="020B0606020202030204" pitchFamily="34" charset="0"/>
              </a:rPr>
              <a:t>6.400 </a:t>
            </a:r>
            <a:r>
              <a:rPr lang="pt-PT" sz="1100" dirty="0">
                <a:latin typeface="Arial Narrow" panose="020B0606020202030204" pitchFamily="34" charset="0"/>
              </a:rPr>
              <a:t>produtos com isenção de direitos para os </a:t>
            </a:r>
            <a:r>
              <a:rPr lang="pt-PT" sz="1100" i="1" dirty="0">
                <a:latin typeface="Arial Narrow" panose="020B0606020202030204" pitchFamily="34" charset="0"/>
              </a:rPr>
              <a:t>EUA</a:t>
            </a:r>
            <a:r>
              <a:rPr lang="pt-PT" sz="1100" dirty="0">
                <a:latin typeface="Arial Narrow" panose="020B0606020202030204" pitchFamily="34" charset="0"/>
              </a:rPr>
              <a:t>. Esta lei tem por base um alargamento dos benefícios já disponíveis no âmbito do Sistema de Preferências Generalizadas </a:t>
            </a:r>
            <a:r>
              <a:rPr lang="pt-PT" sz="1100" i="1" dirty="0">
                <a:latin typeface="Arial Narrow" panose="020B0606020202030204" pitchFamily="34" charset="0"/>
              </a:rPr>
              <a:t>(SPG) </a:t>
            </a:r>
            <a:r>
              <a:rPr lang="pt-PT" sz="1100" dirty="0">
                <a:latin typeface="Arial Narrow" panose="020B0606020202030204" pitchFamily="34" charset="0"/>
              </a:rPr>
              <a:t>dos </a:t>
            </a:r>
            <a:r>
              <a:rPr lang="pt-PT" sz="1100" i="1" dirty="0" smtClean="0">
                <a:latin typeface="Arial Narrow" panose="020B0606020202030204" pitchFamily="34" charset="0"/>
              </a:rPr>
              <a:t>EUA, com </a:t>
            </a:r>
            <a:r>
              <a:rPr lang="pt-PT" sz="1100" dirty="0" smtClean="0">
                <a:latin typeface="Arial Narrow" panose="020B0606020202030204" pitchFamily="34" charset="0"/>
              </a:rPr>
              <a:t>mais </a:t>
            </a:r>
            <a:r>
              <a:rPr lang="pt-PT" sz="1100" dirty="0">
                <a:latin typeface="Arial Narrow" panose="020B0606020202030204" pitchFamily="34" charset="0"/>
              </a:rPr>
              <a:t>de </a:t>
            </a:r>
            <a:r>
              <a:rPr lang="pt-PT" sz="1100" dirty="0" smtClean="0">
                <a:latin typeface="Arial Narrow" panose="020B0606020202030204" pitchFamily="34" charset="0"/>
              </a:rPr>
              <a:t>300 </a:t>
            </a:r>
            <a:r>
              <a:rPr lang="pt-PT" sz="1100" dirty="0">
                <a:latin typeface="Arial Narrow" panose="020B0606020202030204" pitchFamily="34" charset="0"/>
              </a:rPr>
              <a:t>milhões de consumidores</a:t>
            </a:r>
            <a:r>
              <a:rPr lang="pt-PT" sz="1100" dirty="0" smtClean="0">
                <a:latin typeface="Arial Narrow" panose="020B0606020202030204" pitchFamily="34" charset="0"/>
              </a:rPr>
              <a:t>.</a:t>
            </a:r>
            <a:endParaRPr lang="pt-PT" sz="1100" dirty="0">
              <a:latin typeface="Arial Narrow" panose="020B0606020202030204" pitchFamily="34" charset="0"/>
            </a:endParaRPr>
          </a:p>
          <a:p>
            <a:pPr algn="just">
              <a:lnSpc>
                <a:spcPts val="1200"/>
              </a:lnSpc>
            </a:pPr>
            <a:endParaRPr lang="pt-PT" sz="1100" dirty="0" smtClean="0">
              <a:latin typeface="Arial Narrow" panose="020B0606020202030204" pitchFamily="34" charset="0"/>
            </a:endParaRPr>
          </a:p>
          <a:p>
            <a:pPr algn="just">
              <a:lnSpc>
                <a:spcPts val="1200"/>
              </a:lnSpc>
            </a:pPr>
            <a:r>
              <a:rPr lang="pt-PT" sz="1100" b="1" i="1" dirty="0">
                <a:latin typeface="Arial Narrow" panose="020B0606020202030204" pitchFamily="34" charset="0"/>
              </a:rPr>
              <a:t>3.2.5. </a:t>
            </a:r>
            <a:r>
              <a:rPr lang="pt-PT" sz="1100" b="1" dirty="0">
                <a:latin typeface="Arial Narrow" panose="020B0606020202030204" pitchFamily="34" charset="0"/>
              </a:rPr>
              <a:t>Sequência 5</a:t>
            </a:r>
            <a:r>
              <a:rPr lang="pt-PT" sz="1100" b="1" i="1" dirty="0">
                <a:latin typeface="Arial Narrow" panose="020B0606020202030204" pitchFamily="34" charset="0"/>
              </a:rPr>
              <a:t>: Conferência III</a:t>
            </a:r>
          </a:p>
          <a:p>
            <a:pPr algn="just">
              <a:lnSpc>
                <a:spcPts val="1200"/>
              </a:lnSpc>
            </a:pPr>
            <a:r>
              <a:rPr lang="pt-PT" sz="1100" dirty="0" smtClean="0">
                <a:latin typeface="Arial Narrow" panose="020B0606020202030204" pitchFamily="34" charset="0"/>
              </a:rPr>
              <a:t>A Conferência III subordinado ao tema «</a:t>
            </a:r>
            <a:r>
              <a:rPr lang="pt-PT" sz="1100" dirty="0" smtClean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Desenvolvimento </a:t>
            </a:r>
            <a:r>
              <a:rPr lang="pt-PT" sz="1100" dirty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da Economia Digital na CEDEAO</a:t>
            </a:r>
            <a:r>
              <a:rPr lang="pt-PT" sz="1100" b="1" dirty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: </a:t>
            </a:r>
            <a:r>
              <a:rPr lang="pt-PT" altLang="it-IT" sz="1100" dirty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Uma Oportunidade da Transição Digital no Desenvolvimento Empresarial, Inovação de Mercado</a:t>
            </a:r>
            <a:r>
              <a:rPr lang="pt-PT" sz="1100" dirty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s</a:t>
            </a:r>
            <a:r>
              <a:rPr lang="pt-PT" altLang="it-IT" sz="1100" dirty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e Integração </a:t>
            </a:r>
            <a:r>
              <a:rPr lang="pt-PT" altLang="it-IT" sz="1100" dirty="0" smtClean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Regional» é um corolário da importância crescente da </a:t>
            </a:r>
            <a:r>
              <a:rPr lang="pt-PT" sz="1100" dirty="0" smtClean="0">
                <a:latin typeface="Arial Narrow" panose="020B0606020202030204" pitchFamily="34" charset="0"/>
              </a:rPr>
              <a:t>economia </a:t>
            </a:r>
            <a:r>
              <a:rPr lang="pt-PT" sz="1100" dirty="0">
                <a:latin typeface="Arial Narrow" panose="020B0606020202030204" pitchFamily="34" charset="0"/>
              </a:rPr>
              <a:t>digital </a:t>
            </a:r>
            <a:r>
              <a:rPr lang="pt-PT" sz="1100" dirty="0" smtClean="0">
                <a:latin typeface="Arial Narrow" panose="020B0606020202030204" pitchFamily="34" charset="0"/>
              </a:rPr>
              <a:t>como requisitos </a:t>
            </a:r>
            <a:r>
              <a:rPr lang="pt-PT" sz="1100" dirty="0">
                <a:latin typeface="Arial Narrow" panose="020B0606020202030204" pitchFamily="34" charset="0"/>
              </a:rPr>
              <a:t>para </a:t>
            </a:r>
            <a:r>
              <a:rPr lang="pt-PT" sz="1100" dirty="0" smtClean="0">
                <a:latin typeface="Arial Narrow" panose="020B0606020202030204" pitchFamily="34" charset="0"/>
              </a:rPr>
              <a:t>se construir </a:t>
            </a:r>
            <a:r>
              <a:rPr lang="pt-PT" sz="1100" dirty="0">
                <a:latin typeface="Arial Narrow" panose="020B0606020202030204" pitchFamily="34" charset="0"/>
              </a:rPr>
              <a:t>a prosperidade de um </a:t>
            </a:r>
            <a:r>
              <a:rPr lang="pt-PT" sz="1100" dirty="0" smtClean="0">
                <a:latin typeface="Arial Narrow" panose="020B0606020202030204" pitchFamily="34" charset="0"/>
              </a:rPr>
              <a:t>País e </a:t>
            </a:r>
            <a:r>
              <a:rPr lang="pt-PT" sz="1100" dirty="0">
                <a:latin typeface="Arial Narrow" panose="020B0606020202030204" pitchFamily="34" charset="0"/>
              </a:rPr>
              <a:t>o caminho para a exportação para novos mercados e um passo à frente </a:t>
            </a:r>
            <a:r>
              <a:rPr lang="pt-PT" sz="1100" dirty="0" smtClean="0">
                <a:latin typeface="Arial Narrow" panose="020B0606020202030204" pitchFamily="34" charset="0"/>
              </a:rPr>
              <a:t>na internacionalização das empresas, com relevância especial para </a:t>
            </a:r>
            <a:r>
              <a:rPr lang="pt-PT" sz="1100" dirty="0">
                <a:latin typeface="Arial Narrow" panose="020B0606020202030204" pitchFamily="34" charset="0"/>
              </a:rPr>
              <a:t>com </a:t>
            </a:r>
            <a:r>
              <a:rPr lang="pt-PT" sz="1100" dirty="0" smtClean="0">
                <a:latin typeface="Arial Narrow" panose="020B0606020202030204" pitchFamily="34" charset="0"/>
              </a:rPr>
              <a:t>países </a:t>
            </a:r>
            <a:r>
              <a:rPr lang="pt-PT" sz="1100" dirty="0">
                <a:latin typeface="Arial Narrow" panose="020B0606020202030204" pitchFamily="34" charset="0"/>
              </a:rPr>
              <a:t>com mercados internos </a:t>
            </a:r>
            <a:r>
              <a:rPr lang="pt-PT" sz="1100" dirty="0" smtClean="0">
                <a:latin typeface="Arial Narrow" panose="020B0606020202030204" pitchFamily="34" charset="0"/>
              </a:rPr>
              <a:t>de pequenas  dimensões.</a:t>
            </a:r>
          </a:p>
          <a:p>
            <a:pPr algn="just">
              <a:lnSpc>
                <a:spcPts val="1200"/>
              </a:lnSpc>
            </a:pPr>
            <a:endParaRPr lang="pt-PT" sz="1100" dirty="0">
              <a:latin typeface="Arial Narrow" panose="020B0606020202030204" pitchFamily="34" charset="0"/>
            </a:endParaRPr>
          </a:p>
          <a:p>
            <a:pPr algn="just">
              <a:lnSpc>
                <a:spcPts val="1200"/>
              </a:lnSpc>
            </a:pPr>
            <a:r>
              <a:rPr lang="pt-PT" sz="1100" dirty="0" smtClean="0">
                <a:latin typeface="Arial Narrow" panose="020B0606020202030204" pitchFamily="34" charset="0"/>
              </a:rPr>
              <a:t>Através deste tema serão colocadas em evidência a </a:t>
            </a:r>
            <a:r>
              <a:rPr lang="pt-PT" sz="1100" dirty="0">
                <a:latin typeface="Arial Narrow" panose="020B0606020202030204" pitchFamily="34" charset="0"/>
              </a:rPr>
              <a:t>importância das tecnologias digitais </a:t>
            </a:r>
            <a:r>
              <a:rPr lang="pt-PT" sz="1100" dirty="0" smtClean="0">
                <a:latin typeface="Arial Narrow" panose="020B0606020202030204" pitchFamily="34" charset="0"/>
              </a:rPr>
              <a:t>no processo </a:t>
            </a:r>
            <a:r>
              <a:rPr lang="pt-PT" sz="1100" dirty="0">
                <a:latin typeface="Arial Narrow" panose="020B0606020202030204" pitchFamily="34" charset="0"/>
              </a:rPr>
              <a:t>de produção e distribuição, não só nas economias desenvolvidas como nas </a:t>
            </a:r>
            <a:r>
              <a:rPr lang="pt-PT" sz="1100" dirty="0" smtClean="0">
                <a:latin typeface="Arial Narrow" panose="020B0606020202030204" pitchFamily="34" charset="0"/>
              </a:rPr>
              <a:t>em processo de desenvolvimento. </a:t>
            </a:r>
            <a:r>
              <a:rPr lang="pt-PT" sz="1100" dirty="0">
                <a:latin typeface="Arial Narrow" panose="020B0606020202030204" pitchFamily="34" charset="0"/>
              </a:rPr>
              <a:t>Contribui para tornar a economia mais competitiva e, ao permitir que as empresas vendam os seus produtos </a:t>
            </a:r>
            <a:r>
              <a:rPr lang="pt-PT" sz="1100" dirty="0" smtClean="0">
                <a:latin typeface="Arial Narrow" panose="020B0606020202030204" pitchFamily="34" charset="0"/>
              </a:rPr>
              <a:t>e serviços no mercado externo, mantendo a </a:t>
            </a:r>
            <a:r>
              <a:rPr lang="pt-PT" sz="1100" dirty="0">
                <a:latin typeface="Arial Narrow" panose="020B0606020202030204" pitchFamily="34" charset="0"/>
              </a:rPr>
              <a:t>força de trabalho, </a:t>
            </a:r>
            <a:r>
              <a:rPr lang="pt-PT" sz="1100" dirty="0" smtClean="0">
                <a:latin typeface="Arial Narrow" panose="020B0606020202030204" pitchFamily="34" charset="0"/>
              </a:rPr>
              <a:t>gerando riquezas com forte impacto na integração regional.</a:t>
            </a:r>
            <a:r>
              <a:rPr lang="pt-PT" sz="1100" dirty="0">
                <a:latin typeface="Arial Narrow" panose="020B0606020202030204" pitchFamily="34" charset="0"/>
              </a:rPr>
              <a:t> </a:t>
            </a:r>
            <a:endParaRPr lang="pt-PT" sz="1100" dirty="0" smtClean="0">
              <a:latin typeface="Arial Narrow" panose="020B060602020203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255" y="322673"/>
            <a:ext cx="2677325" cy="559804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8754" y="234405"/>
            <a:ext cx="578165" cy="47959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179923" y="8542957"/>
            <a:ext cx="138551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800" b="1" i="1" dirty="0" smtClean="0">
                <a:solidFill>
                  <a:srgbClr val="3EA4BA"/>
                </a:solidFill>
                <a:latin typeface="Arial Narrow" panose="020B0606020202030204" pitchFamily="34" charset="0"/>
              </a:rPr>
              <a:t>Ref.E-EICV.01/2022/VD-E.01</a:t>
            </a:r>
            <a:r>
              <a:rPr lang="fr-FR" sz="800" dirty="0" smtClean="0">
                <a:latin typeface="Arial Narrow" panose="020B0606020202030204" pitchFamily="34" charset="0"/>
              </a:rPr>
              <a:t> </a:t>
            </a:r>
            <a:endParaRPr lang="pt-PT" sz="800" dirty="0">
              <a:latin typeface="Arial Narrow" panose="020B0606020202030204" pitchFamily="34" charset="0"/>
            </a:endParaRPr>
          </a:p>
        </p:txBody>
      </p:sp>
      <p:sp>
        <p:nvSpPr>
          <p:cNvPr id="8" name="Slide Number Placeholder 6"/>
          <p:cNvSpPr txBox="1"/>
          <p:nvPr/>
        </p:nvSpPr>
        <p:spPr bwMode="auto">
          <a:xfrm>
            <a:off x="2898527" y="8487024"/>
            <a:ext cx="648072" cy="2748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pt-PT" sz="800" i="1" dirty="0" smtClean="0">
                <a:solidFill>
                  <a:srgbClr val="00B4B2"/>
                </a:solidFill>
              </a:rPr>
              <a:t>Pag </a:t>
            </a:r>
            <a:fld id="{6C07E9C5-6E20-4A25-9F31-81ECFC5683B7}" type="slidenum">
              <a:rPr lang="fr-FR" altLang="pt-PT" sz="800" b="1" i="1" u="sng" dirty="0" smtClean="0">
                <a:solidFill>
                  <a:srgbClr val="00B4B2"/>
                </a:solidFill>
              </a:rPr>
              <a:t>10</a:t>
            </a:fld>
            <a:endParaRPr lang="fr-FR" altLang="pt-PT" sz="800" b="1" i="1" u="sng" dirty="0" smtClean="0">
              <a:solidFill>
                <a:srgbClr val="00B4B2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07" y="8449271"/>
            <a:ext cx="1470205" cy="339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3344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6239" y="924277"/>
            <a:ext cx="6120680" cy="77251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200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Narrow" panose="020B0606020202030204" pitchFamily="34" charset="0"/>
              </a:rPr>
              <a:t>TERMOS DE REFERÊNCIA DO FÓRUM EMPRESARIAL</a:t>
            </a:r>
          </a:p>
          <a:p>
            <a:r>
              <a:rPr lang="pt-PT" sz="1200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Narrow" panose="020B0606020202030204" pitchFamily="34" charset="0"/>
              </a:rPr>
              <a:t>3. ORGANIZAÇÃO DO FÓRUM EMPRESARIAL</a:t>
            </a:r>
          </a:p>
          <a:p>
            <a:pPr>
              <a:lnSpc>
                <a:spcPts val="1200"/>
              </a:lnSpc>
            </a:pPr>
            <a:r>
              <a:rPr lang="pt-PT" sz="1100" b="1" i="1" dirty="0" smtClean="0">
                <a:latin typeface="Arial Narrow" panose="020B0606020202030204" pitchFamily="34" charset="0"/>
              </a:rPr>
              <a:t>3.2.6. </a:t>
            </a:r>
            <a:r>
              <a:rPr lang="pt-PT" sz="1100" b="1" dirty="0">
                <a:latin typeface="Arial Narrow" panose="020B0606020202030204" pitchFamily="34" charset="0"/>
              </a:rPr>
              <a:t>Sequência 6</a:t>
            </a:r>
            <a:r>
              <a:rPr lang="pt-PT" sz="1100" b="1" i="1" dirty="0" smtClean="0">
                <a:latin typeface="Arial Narrow" panose="020B0606020202030204" pitchFamily="34" charset="0"/>
              </a:rPr>
              <a:t>: </a:t>
            </a:r>
            <a:r>
              <a:rPr lang="pt-PT" sz="1100" b="1" i="1" dirty="0">
                <a:latin typeface="Arial Narrow" panose="020B0606020202030204" pitchFamily="34" charset="0"/>
              </a:rPr>
              <a:t>Conferência </a:t>
            </a:r>
            <a:r>
              <a:rPr lang="pt-PT" sz="1100" b="1" i="1" dirty="0" smtClean="0">
                <a:latin typeface="Arial Narrow" panose="020B0606020202030204" pitchFamily="34" charset="0"/>
              </a:rPr>
              <a:t>IV</a:t>
            </a:r>
            <a:endParaRPr lang="pt-PT" sz="1100" b="1" i="1" dirty="0">
              <a:latin typeface="Arial Narrow" panose="020B0606020202030204" pitchFamily="34" charset="0"/>
            </a:endParaRPr>
          </a:p>
          <a:p>
            <a:pPr algn="just">
              <a:lnSpc>
                <a:spcPts val="1200"/>
              </a:lnSpc>
            </a:pPr>
            <a:r>
              <a:rPr lang="pt-PT" sz="1100" i="1" dirty="0">
                <a:latin typeface="Arial Narrow" panose="020B0606020202030204" pitchFamily="34" charset="0"/>
              </a:rPr>
              <a:t>A  Conferência </a:t>
            </a:r>
            <a:r>
              <a:rPr lang="pt-PT" sz="1100" i="1" dirty="0" smtClean="0">
                <a:latin typeface="Arial Narrow" panose="020B0606020202030204" pitchFamily="34" charset="0"/>
              </a:rPr>
              <a:t>IV </a:t>
            </a:r>
            <a:r>
              <a:rPr lang="pt-PT" sz="1100" i="1" dirty="0">
                <a:latin typeface="Arial Narrow" panose="020B0606020202030204" pitchFamily="34" charset="0"/>
              </a:rPr>
              <a:t>visa apresentar as condições de </a:t>
            </a:r>
            <a:r>
              <a:rPr lang="pt-PT" sz="1100" i="1" dirty="0">
                <a:latin typeface="Arial Narrow" panose="020B0606020202030204" pitchFamily="34" charset="0"/>
                <a:sym typeface="+mn-ea"/>
              </a:rPr>
              <a:t>a</a:t>
            </a:r>
            <a:r>
              <a:rPr lang="pt-PT" sz="1100" i="1" dirty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cesso ao  Mercado preferêncial </a:t>
            </a:r>
            <a:r>
              <a:rPr lang="pt-PT" sz="1100" i="1" dirty="0" smtClean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da União Europeia e </a:t>
            </a:r>
            <a:r>
              <a:rPr lang="pt-PT" sz="1100" i="1" dirty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o seu grande potencial  e oportunidade. </a:t>
            </a:r>
            <a:r>
              <a:rPr lang="pt-PT" sz="1100" dirty="0">
                <a:latin typeface="Arial Narrow" panose="020B0606020202030204" pitchFamily="34" charset="0"/>
              </a:rPr>
              <a:t>Nomeadamente apresentação do mecanismo </a:t>
            </a:r>
            <a:r>
              <a:rPr lang="pt-PT" sz="1100" i="1" dirty="0" smtClean="0">
                <a:latin typeface="Arial Narrow" panose="020B0606020202030204" pitchFamily="34" charset="0"/>
              </a:rPr>
              <a:t>UE/SPG</a:t>
            </a:r>
            <a:r>
              <a:rPr lang="pt-PT" sz="1100" i="1" dirty="0">
                <a:latin typeface="Arial Narrow" panose="020B0606020202030204" pitchFamily="34" charset="0"/>
              </a:rPr>
              <a:t>+</a:t>
            </a:r>
            <a:r>
              <a:rPr lang="pt-PT" sz="1100" dirty="0">
                <a:latin typeface="Arial Narrow" panose="020B0606020202030204" pitchFamily="34" charset="0"/>
              </a:rPr>
              <a:t> que assume particular relevância, nomeadamente no que diz respeito à competitividade externa de produtos cabo - verdianos que ao abrigo deste regime preferencial poderão ser exportados para o mercado da União Europeia livre de quotas e tarifas</a:t>
            </a:r>
            <a:r>
              <a:rPr lang="pt-PT" sz="1100" dirty="0" smtClean="0">
                <a:latin typeface="Arial Narrow" panose="020B0606020202030204" pitchFamily="34" charset="0"/>
              </a:rPr>
              <a:t>.</a:t>
            </a:r>
            <a:r>
              <a:rPr lang="pt-PT" sz="1100" i="1" dirty="0" smtClean="0">
                <a:latin typeface="Arial Narrow" panose="020B0606020202030204" pitchFamily="34" charset="0"/>
              </a:rPr>
              <a:t>, com </a:t>
            </a:r>
            <a:r>
              <a:rPr lang="pt-PT" sz="1100" dirty="0">
                <a:latin typeface="Arial Narrow" panose="020B0606020202030204" pitchFamily="34" charset="0"/>
              </a:rPr>
              <a:t>mais de </a:t>
            </a:r>
            <a:r>
              <a:rPr lang="pt-PT" sz="1100" dirty="0" smtClean="0">
                <a:latin typeface="Arial Narrow" panose="020B0606020202030204" pitchFamily="34" charset="0"/>
              </a:rPr>
              <a:t>500 </a:t>
            </a:r>
            <a:r>
              <a:rPr lang="pt-PT" sz="1100" dirty="0">
                <a:latin typeface="Arial Narrow" panose="020B0606020202030204" pitchFamily="34" charset="0"/>
              </a:rPr>
              <a:t>milhões de consumidores.</a:t>
            </a:r>
          </a:p>
          <a:p>
            <a:pPr>
              <a:lnSpc>
                <a:spcPts val="1200"/>
              </a:lnSpc>
            </a:pPr>
            <a:endParaRPr lang="pt-PT" sz="1100" i="1" dirty="0">
              <a:latin typeface="Arial Narrow" panose="020B0606020202030204" pitchFamily="34" charset="0"/>
            </a:endParaRPr>
          </a:p>
          <a:p>
            <a:pPr>
              <a:lnSpc>
                <a:spcPts val="1200"/>
              </a:lnSpc>
            </a:pPr>
            <a:r>
              <a:rPr lang="pt-PT" sz="1100" b="1" i="1" dirty="0" smtClean="0">
                <a:latin typeface="Arial Narrow" panose="020B0606020202030204" pitchFamily="34" charset="0"/>
              </a:rPr>
              <a:t>3.2.7. </a:t>
            </a:r>
            <a:r>
              <a:rPr lang="pt-PT" sz="1100" b="1" dirty="0">
                <a:latin typeface="Arial Narrow" panose="020B0606020202030204" pitchFamily="34" charset="0"/>
              </a:rPr>
              <a:t>Sequência </a:t>
            </a:r>
            <a:r>
              <a:rPr lang="pt-PT" sz="1100" b="1" dirty="0" smtClean="0">
                <a:latin typeface="Arial Narrow" panose="020B0606020202030204" pitchFamily="34" charset="0"/>
              </a:rPr>
              <a:t>7</a:t>
            </a:r>
            <a:r>
              <a:rPr lang="pt-PT" sz="1100" b="1" i="1" dirty="0" smtClean="0">
                <a:latin typeface="Arial Narrow" panose="020B0606020202030204" pitchFamily="34" charset="0"/>
              </a:rPr>
              <a:t>: Painel I</a:t>
            </a:r>
            <a:endParaRPr lang="pt-PT" sz="1100" b="1" i="1" dirty="0">
              <a:latin typeface="Arial Narrow" panose="020B0606020202030204" pitchFamily="34" charset="0"/>
            </a:endParaRPr>
          </a:p>
          <a:p>
            <a:pPr algn="just">
              <a:lnSpc>
                <a:spcPts val="1200"/>
              </a:lnSpc>
            </a:pPr>
            <a:r>
              <a:rPr lang="pt-PT" sz="1100" dirty="0" smtClean="0">
                <a:latin typeface="Arial Narrow" panose="020B0606020202030204" pitchFamily="34" charset="0"/>
              </a:rPr>
              <a:t>O Painel I é centrado no </a:t>
            </a:r>
            <a:r>
              <a:rPr lang="en-US" sz="1100" dirty="0" err="1" smtClean="0">
                <a:latin typeface="Arial Narrow" panose="020B0606020202030204" pitchFamily="34" charset="0"/>
                <a:sym typeface="+mn-ea"/>
              </a:rPr>
              <a:t>Financiamento</a:t>
            </a:r>
            <a:r>
              <a:rPr lang="en-US" sz="1100" dirty="0" smtClean="0">
                <a:latin typeface="Arial Narrow" panose="020B0606020202030204" pitchFamily="34" charset="0"/>
                <a:sym typeface="+mn-ea"/>
              </a:rPr>
              <a:t> </a:t>
            </a:r>
            <a:r>
              <a:rPr lang="en-US" sz="1100" dirty="0">
                <a:latin typeface="Arial Narrow" panose="020B0606020202030204" pitchFamily="34" charset="0"/>
                <a:sym typeface="+mn-ea"/>
              </a:rPr>
              <a:t>do Sector </a:t>
            </a:r>
            <a:r>
              <a:rPr lang="en-US" sz="1100" dirty="0" err="1">
                <a:latin typeface="Arial Narrow" panose="020B0606020202030204" pitchFamily="34" charset="0"/>
                <a:sym typeface="+mn-ea"/>
              </a:rPr>
              <a:t>Privado</a:t>
            </a:r>
            <a:r>
              <a:rPr lang="en-US" sz="1100" dirty="0">
                <a:latin typeface="Arial Narrow" panose="020B0606020202030204" pitchFamily="34" charset="0"/>
                <a:sym typeface="+mn-ea"/>
              </a:rPr>
              <a:t> </a:t>
            </a:r>
            <a:r>
              <a:rPr lang="en-US" sz="1100" dirty="0" err="1">
                <a:latin typeface="Arial Narrow" panose="020B0606020202030204" pitchFamily="34" charset="0"/>
                <a:sym typeface="+mn-ea"/>
              </a:rPr>
              <a:t>na</a:t>
            </a:r>
            <a:r>
              <a:rPr lang="en-US" sz="1100" dirty="0">
                <a:latin typeface="Arial Narrow" panose="020B0606020202030204" pitchFamily="34" charset="0"/>
                <a:sym typeface="+mn-ea"/>
              </a:rPr>
              <a:t> </a:t>
            </a:r>
            <a:r>
              <a:rPr lang="en-US" sz="1100" i="1" dirty="0" smtClean="0">
                <a:latin typeface="Arial Narrow" panose="020B0606020202030204" pitchFamily="34" charset="0"/>
                <a:sym typeface="+mn-ea"/>
              </a:rPr>
              <a:t>CEDEAO</a:t>
            </a:r>
            <a:r>
              <a:rPr lang="en-US" sz="1100" dirty="0" smtClean="0">
                <a:latin typeface="Arial Narrow" panose="020B0606020202030204" pitchFamily="34" charset="0"/>
                <a:sym typeface="+mn-ea"/>
              </a:rPr>
              <a:t>.</a:t>
            </a:r>
            <a:r>
              <a:rPr lang="pt-PT" sz="1100" dirty="0">
                <a:latin typeface="Arial Narrow" panose="020B0606020202030204" pitchFamily="34" charset="0"/>
              </a:rPr>
              <a:t> O financiamento é vital para o setor </a:t>
            </a:r>
            <a:r>
              <a:rPr lang="pt-PT" sz="1100" dirty="0" smtClean="0">
                <a:latin typeface="Arial Narrow" panose="020B0606020202030204" pitchFamily="34" charset="0"/>
              </a:rPr>
              <a:t>privado. </a:t>
            </a:r>
          </a:p>
          <a:p>
            <a:pPr algn="just">
              <a:lnSpc>
                <a:spcPts val="1200"/>
              </a:lnSpc>
            </a:pPr>
            <a:endParaRPr lang="pt-PT" sz="1100" dirty="0" smtClean="0">
              <a:latin typeface="Arial Narrow" panose="020B0606020202030204" pitchFamily="34" charset="0"/>
            </a:endParaRPr>
          </a:p>
          <a:p>
            <a:pPr algn="just">
              <a:lnSpc>
                <a:spcPts val="1200"/>
              </a:lnSpc>
            </a:pPr>
            <a:r>
              <a:rPr lang="pt-PT" sz="1100" dirty="0" smtClean="0">
                <a:latin typeface="Arial Narrow" panose="020B0606020202030204" pitchFamily="34" charset="0"/>
              </a:rPr>
              <a:t>Alavancar o </a:t>
            </a:r>
            <a:r>
              <a:rPr lang="pt-PT" sz="1100" dirty="0">
                <a:latin typeface="Arial Narrow" panose="020B0606020202030204" pitchFamily="34" charset="0"/>
              </a:rPr>
              <a:t>setor privado para estimular o </a:t>
            </a:r>
            <a:r>
              <a:rPr lang="pt-PT" sz="1100" dirty="0" smtClean="0">
                <a:latin typeface="Arial Narrow" panose="020B0606020202030204" pitchFamily="34" charset="0"/>
              </a:rPr>
              <a:t>crescimento em África, em geral, e a zona da África Ocidental, em particular, constitui uma das prioridades das principais instituições financeiras que operam na região, visando apoiar </a:t>
            </a:r>
            <a:r>
              <a:rPr lang="pt-PT" sz="1100" dirty="0">
                <a:latin typeface="Arial Narrow" panose="020B0606020202030204" pitchFamily="34" charset="0"/>
              </a:rPr>
              <a:t>o crescimento sustentável </a:t>
            </a:r>
            <a:r>
              <a:rPr lang="pt-PT" sz="1100" dirty="0" smtClean="0">
                <a:latin typeface="Arial Narrow" panose="020B0606020202030204" pitchFamily="34" charset="0"/>
              </a:rPr>
              <a:t>da região através de aplicação </a:t>
            </a:r>
            <a:r>
              <a:rPr lang="pt-PT" sz="1100" dirty="0">
                <a:latin typeface="Arial Narrow" panose="020B0606020202030204" pitchFamily="34" charset="0"/>
              </a:rPr>
              <a:t>de recursos </a:t>
            </a:r>
            <a:r>
              <a:rPr lang="pt-PT" sz="1100" dirty="0" smtClean="0">
                <a:latin typeface="Arial Narrow" panose="020B0606020202030204" pitchFamily="34" charset="0"/>
              </a:rPr>
              <a:t>financeiros no sector privado em </a:t>
            </a:r>
            <a:r>
              <a:rPr lang="pt-PT" sz="1100" dirty="0">
                <a:latin typeface="Arial Narrow" panose="020B0606020202030204" pitchFamily="34" charset="0"/>
              </a:rPr>
              <a:t>torno de três eixos principais</a:t>
            </a:r>
            <a:r>
              <a:rPr lang="pt-PT" sz="1100" dirty="0" smtClean="0">
                <a:latin typeface="Arial Narrow" panose="020B0606020202030204" pitchFamily="34" charset="0"/>
              </a:rPr>
              <a:t>:</a:t>
            </a:r>
          </a:p>
          <a:p>
            <a:pPr algn="just">
              <a:lnSpc>
                <a:spcPts val="1200"/>
              </a:lnSpc>
            </a:pPr>
            <a:endParaRPr lang="pt-PT" sz="1100" dirty="0">
              <a:latin typeface="Arial Narrow" panose="020B0606020202030204" pitchFamily="34" charset="0"/>
            </a:endParaRPr>
          </a:p>
          <a:p>
            <a:pPr lvl="1" algn="just">
              <a:lnSpc>
                <a:spcPts val="1200"/>
              </a:lnSpc>
            </a:pPr>
            <a:r>
              <a:rPr lang="pt-PT" sz="1100" b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Narrow" panose="020B0606020202030204" pitchFamily="34" charset="0"/>
              </a:rPr>
              <a:t>» </a:t>
            </a:r>
            <a:r>
              <a:rPr lang="pt-PT" sz="1100" dirty="0" smtClean="0">
                <a:latin typeface="Arial Narrow" panose="020B0606020202030204" pitchFamily="34" charset="0"/>
              </a:rPr>
              <a:t>melhorar </a:t>
            </a:r>
            <a:r>
              <a:rPr lang="pt-PT" sz="1100" dirty="0">
                <a:latin typeface="Arial Narrow" panose="020B0606020202030204" pitchFamily="34" charset="0"/>
              </a:rPr>
              <a:t>o clima de </a:t>
            </a:r>
            <a:r>
              <a:rPr lang="pt-PT" sz="1100" dirty="0" smtClean="0">
                <a:latin typeface="Arial Narrow" panose="020B0606020202030204" pitchFamily="34" charset="0"/>
              </a:rPr>
              <a:t>investimentos </a:t>
            </a:r>
            <a:r>
              <a:rPr lang="pt-PT" sz="1100" dirty="0">
                <a:latin typeface="Arial Narrow" panose="020B0606020202030204" pitchFamily="34" charset="0"/>
              </a:rPr>
              <a:t>e </a:t>
            </a:r>
            <a:r>
              <a:rPr lang="pt-PT" sz="1100" dirty="0" smtClean="0">
                <a:latin typeface="Arial Narrow" panose="020B0606020202030204" pitchFamily="34" charset="0"/>
              </a:rPr>
              <a:t>negócios; </a:t>
            </a:r>
          </a:p>
          <a:p>
            <a:pPr lvl="1" algn="just">
              <a:lnSpc>
                <a:spcPts val="1200"/>
              </a:lnSpc>
            </a:pPr>
            <a:r>
              <a:rPr lang="pt-PT" sz="11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Arial Narrow" panose="020B0606020202030204" pitchFamily="34" charset="0"/>
              </a:rPr>
              <a:t>» </a:t>
            </a:r>
            <a:r>
              <a:rPr lang="pt-PT" sz="1100" dirty="0" smtClean="0">
                <a:latin typeface="Arial Narrow" panose="020B0606020202030204" pitchFamily="34" charset="0"/>
              </a:rPr>
              <a:t>melhorar </a:t>
            </a:r>
            <a:r>
              <a:rPr lang="pt-PT" sz="1100" dirty="0">
                <a:latin typeface="Arial Narrow" panose="020B0606020202030204" pitchFamily="34" charset="0"/>
              </a:rPr>
              <a:t>o acesso à infraestrutura social e </a:t>
            </a:r>
            <a:r>
              <a:rPr lang="pt-PT" sz="1100" dirty="0" smtClean="0">
                <a:latin typeface="Arial Narrow" panose="020B0606020202030204" pitchFamily="34" charset="0"/>
              </a:rPr>
              <a:t>econômica;</a:t>
            </a:r>
          </a:p>
          <a:p>
            <a:pPr lvl="1" algn="just">
              <a:lnSpc>
                <a:spcPts val="1200"/>
              </a:lnSpc>
            </a:pPr>
            <a:r>
              <a:rPr lang="pt-PT" sz="1100" b="1" dirty="0">
                <a:solidFill>
                  <a:schemeClr val="accent5">
                    <a:lumMod val="60000"/>
                    <a:lumOff val="40000"/>
                  </a:schemeClr>
                </a:solidFill>
                <a:latin typeface="Arial Narrow" panose="020B0606020202030204" pitchFamily="34" charset="0"/>
              </a:rPr>
              <a:t>» </a:t>
            </a:r>
            <a:r>
              <a:rPr lang="pt-PT" sz="1100" dirty="0" smtClean="0">
                <a:latin typeface="Arial Narrow" panose="020B0606020202030204" pitchFamily="34" charset="0"/>
              </a:rPr>
              <a:t>promover </a:t>
            </a:r>
            <a:r>
              <a:rPr lang="pt-PT" sz="1100" dirty="0">
                <a:latin typeface="Arial Narrow" panose="020B0606020202030204" pitchFamily="34" charset="0"/>
              </a:rPr>
              <a:t>o desenvolvimento de </a:t>
            </a:r>
            <a:r>
              <a:rPr lang="pt-PT" sz="1100" dirty="0" smtClean="0">
                <a:latin typeface="Arial Narrow" panose="020B0606020202030204" pitchFamily="34" charset="0"/>
              </a:rPr>
              <a:t>negócios na região.</a:t>
            </a:r>
          </a:p>
          <a:p>
            <a:pPr algn="just">
              <a:lnSpc>
                <a:spcPts val="1200"/>
              </a:lnSpc>
            </a:pPr>
            <a:endParaRPr lang="pt-PT" sz="1100" dirty="0" smtClean="0">
              <a:latin typeface="Arial Narrow" panose="020B0606020202030204" pitchFamily="34" charset="0"/>
            </a:endParaRPr>
          </a:p>
          <a:p>
            <a:pPr algn="just">
              <a:lnSpc>
                <a:spcPts val="1200"/>
              </a:lnSpc>
            </a:pPr>
            <a:r>
              <a:rPr lang="pt-PT" sz="1100" dirty="0">
                <a:latin typeface="Arial Narrow" panose="020B0606020202030204" pitchFamily="34" charset="0"/>
              </a:rPr>
              <a:t>As necessidades e os instrumentos de financiamento do sector privado  disponíveis, assim, como os mecanismos e procedimentos desse acesso é fundamental para que região da CEDEAO realize todo o seu potencial e alcance; um crescimento forte e inclusivo, e todas as questões relacionadas ao financiamento, incluindo sistemas de garantias disponíveis, serão abordados neste </a:t>
            </a:r>
            <a:r>
              <a:rPr lang="pt-PT" sz="1100" dirty="0" smtClean="0">
                <a:latin typeface="Arial Narrow" panose="020B0606020202030204" pitchFamily="34" charset="0"/>
              </a:rPr>
              <a:t>Painel.</a:t>
            </a:r>
          </a:p>
          <a:p>
            <a:pPr algn="just">
              <a:lnSpc>
                <a:spcPts val="1200"/>
              </a:lnSpc>
            </a:pPr>
            <a:endParaRPr lang="pt-PT" sz="1100" i="1" dirty="0" smtClean="0">
              <a:latin typeface="Arial Narrow" panose="020B0606020202030204" pitchFamily="34" charset="0"/>
            </a:endParaRPr>
          </a:p>
          <a:p>
            <a:pPr>
              <a:lnSpc>
                <a:spcPts val="1200"/>
              </a:lnSpc>
            </a:pPr>
            <a:r>
              <a:rPr lang="pt-PT" sz="1100" b="1" i="1" dirty="0" smtClean="0">
                <a:latin typeface="Arial Narrow" panose="020B0606020202030204" pitchFamily="34" charset="0"/>
              </a:rPr>
              <a:t>3.2.8. </a:t>
            </a:r>
            <a:r>
              <a:rPr lang="pt-PT" sz="1100" b="1" dirty="0">
                <a:latin typeface="Arial Narrow" panose="020B0606020202030204" pitchFamily="34" charset="0"/>
              </a:rPr>
              <a:t>Sequência </a:t>
            </a:r>
            <a:r>
              <a:rPr lang="pt-PT" sz="1100" b="1" dirty="0" smtClean="0">
                <a:latin typeface="Arial Narrow" panose="020B0606020202030204" pitchFamily="34" charset="0"/>
              </a:rPr>
              <a:t>8</a:t>
            </a:r>
            <a:r>
              <a:rPr lang="pt-PT" sz="1100" b="1" i="1" dirty="0" smtClean="0">
                <a:latin typeface="Arial Narrow" panose="020B0606020202030204" pitchFamily="34" charset="0"/>
              </a:rPr>
              <a:t>: </a:t>
            </a:r>
            <a:r>
              <a:rPr lang="pt-PT" altLang="en-US" sz="1100" b="1" dirty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Conferência V </a:t>
            </a:r>
            <a:endParaRPr lang="pt-PT" altLang="en-US" sz="1100" b="1" dirty="0" smtClean="0"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  <a:p>
            <a:pPr algn="just">
              <a:lnSpc>
                <a:spcPts val="1200"/>
              </a:lnSpc>
            </a:pPr>
            <a:r>
              <a:rPr lang="pt-PT" altLang="en-US" sz="1100" dirty="0" smtClean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A Conferência V subordinado ao tema </a:t>
            </a:r>
            <a:r>
              <a:rPr lang="pt-PT" sz="1100" b="1" dirty="0" smtClean="0">
                <a:latin typeface="Arial Narrow" panose="020B0606020202030204" pitchFamily="34" charset="0"/>
                <a:sym typeface="+mn-ea"/>
              </a:rPr>
              <a:t>«</a:t>
            </a:r>
            <a:r>
              <a:rPr lang="pt-PT" altLang="fr-FR" sz="1100" i="1" dirty="0" smtClean="0">
                <a:latin typeface="Arial Narrow" panose="020B0606020202030204" pitchFamily="34" charset="0"/>
                <a:sym typeface="+mn-ea"/>
              </a:rPr>
              <a:t>BRASIL</a:t>
            </a:r>
            <a:r>
              <a:rPr lang="pt-PT" altLang="fr-FR" sz="1100" i="1" dirty="0">
                <a:latin typeface="Arial Narrow" panose="020B0606020202030204" pitchFamily="34" charset="0"/>
                <a:sym typeface="+mn-ea"/>
              </a:rPr>
              <a:t>: </a:t>
            </a:r>
            <a:r>
              <a:rPr lang="pt-PT" altLang="fr-FR" sz="1100" i="1" dirty="0" smtClean="0">
                <a:latin typeface="Arial Narrow" panose="020B0606020202030204" pitchFamily="34" charset="0"/>
                <a:sym typeface="+mn-ea"/>
              </a:rPr>
              <a:t>O </a:t>
            </a:r>
            <a:r>
              <a:rPr lang="pt-PT" altLang="fr-FR" sz="1100" i="1" dirty="0">
                <a:latin typeface="Arial Narrow" panose="020B0606020202030204" pitchFamily="34" charset="0"/>
                <a:sym typeface="+mn-ea"/>
              </a:rPr>
              <a:t>Potencial e Oportunidade de Cooperação Técnica e </a:t>
            </a:r>
            <a:r>
              <a:rPr lang="pt-PT" altLang="fr-FR" sz="1100" i="1" dirty="0" smtClean="0">
                <a:latin typeface="Arial Narrow" panose="020B0606020202030204" pitchFamily="34" charset="0"/>
                <a:sym typeface="+mn-ea"/>
              </a:rPr>
              <a:t>Empresaria</a:t>
            </a:r>
            <a:r>
              <a:rPr lang="pt-PT" altLang="fr-FR" sz="1100" dirty="0" smtClean="0">
                <a:latin typeface="Arial Narrow" panose="020B0606020202030204" pitchFamily="34" charset="0"/>
                <a:sym typeface="+mn-ea"/>
              </a:rPr>
              <a:t>l» visa explorar o enorme potencial que Brasil tem para desenvolvimento de relações económicas com todo o espaço da </a:t>
            </a:r>
            <a:r>
              <a:rPr lang="pt-PT" altLang="fr-FR" sz="1100" i="1" dirty="0" smtClean="0">
                <a:latin typeface="Arial Narrow" panose="020B0606020202030204" pitchFamily="34" charset="0"/>
                <a:sym typeface="+mn-ea"/>
              </a:rPr>
              <a:t>CEDEAO</a:t>
            </a:r>
            <a:r>
              <a:rPr lang="pt-PT" altLang="fr-FR" sz="1100" dirty="0" smtClean="0">
                <a:latin typeface="Arial Narrow" panose="020B0606020202030204" pitchFamily="34" charset="0"/>
                <a:sym typeface="+mn-ea"/>
              </a:rPr>
              <a:t> nomeadamente nos domínios do comércio; dos negócios; de investimento; de parcerias empresariais; de cooperação a nível da logística,  técnica, científica e tecnlógica.</a:t>
            </a:r>
          </a:p>
          <a:p>
            <a:pPr algn="just">
              <a:lnSpc>
                <a:spcPts val="1200"/>
              </a:lnSpc>
            </a:pPr>
            <a:endParaRPr lang="pt-PT" sz="1100" dirty="0" smtClean="0">
              <a:latin typeface="Arial Narrow" panose="020B0606020202030204" pitchFamily="34" charset="0"/>
              <a:sym typeface="+mn-ea"/>
            </a:endParaRPr>
          </a:p>
          <a:p>
            <a:pPr algn="just">
              <a:lnSpc>
                <a:spcPts val="1200"/>
              </a:lnSpc>
            </a:pPr>
            <a:r>
              <a:rPr lang="pt-PT" sz="1100" dirty="0" smtClean="0">
                <a:latin typeface="Arial Narrow" panose="020B0606020202030204" pitchFamily="34" charset="0"/>
                <a:sym typeface="+mn-ea"/>
              </a:rPr>
              <a:t>A implementação de uma linha marítima regular, ligando o Brasil e a África Ocidental, enquanto instrumento para criar e facilitar fluidez nas trocas comerciais do Brasil para a África Ocidental e da África Ocidental para o Brasil e para o vasto mercado da </a:t>
            </a:r>
            <a:r>
              <a:rPr lang="pt-PT" sz="1100" i="1" dirty="0" smtClean="0">
                <a:latin typeface="Arial Narrow" panose="020B0606020202030204" pitchFamily="34" charset="0"/>
                <a:sym typeface="+mn-ea"/>
              </a:rPr>
              <a:t>MERCOSUL</a:t>
            </a:r>
            <a:r>
              <a:rPr lang="pt-PT" sz="1100" dirty="0" smtClean="0">
                <a:latin typeface="Arial Narrow" panose="020B0606020202030204" pitchFamily="34" charset="0"/>
                <a:sym typeface="+mn-ea"/>
              </a:rPr>
              <a:t>, através do Brasil, constitui igualmente um dos objectivos centrais deste tema.</a:t>
            </a:r>
          </a:p>
          <a:p>
            <a:pPr>
              <a:lnSpc>
                <a:spcPts val="1200"/>
              </a:lnSpc>
            </a:pPr>
            <a:endParaRPr lang="pt-PT" sz="1100" i="1" dirty="0" smtClean="0">
              <a:latin typeface="Arial Narrow" panose="020B0606020202030204" pitchFamily="34" charset="0"/>
              <a:sym typeface="+mn-ea"/>
            </a:endParaRPr>
          </a:p>
          <a:p>
            <a:pPr>
              <a:lnSpc>
                <a:spcPts val="1200"/>
              </a:lnSpc>
            </a:pPr>
            <a:r>
              <a:rPr lang="pt-PT" sz="1100" b="1" i="1" dirty="0" smtClean="0">
                <a:latin typeface="Arial Narrow" panose="020B0606020202030204" pitchFamily="34" charset="0"/>
              </a:rPr>
              <a:t>3.2.9. </a:t>
            </a:r>
            <a:r>
              <a:rPr lang="pt-PT" sz="1100" b="1" dirty="0">
                <a:latin typeface="Arial Narrow" panose="020B0606020202030204" pitchFamily="34" charset="0"/>
              </a:rPr>
              <a:t>Sequência </a:t>
            </a:r>
            <a:r>
              <a:rPr lang="pt-PT" sz="1100" b="1" dirty="0" smtClean="0">
                <a:latin typeface="Arial Narrow" panose="020B0606020202030204" pitchFamily="34" charset="0"/>
              </a:rPr>
              <a:t>9</a:t>
            </a:r>
            <a:r>
              <a:rPr lang="pt-PT" sz="1100" b="1" i="1" dirty="0" smtClean="0">
                <a:latin typeface="Arial Narrow" panose="020B0606020202030204" pitchFamily="34" charset="0"/>
              </a:rPr>
              <a:t>: </a:t>
            </a:r>
            <a:r>
              <a:rPr lang="pt-PT" altLang="en-US" sz="1100" b="1" dirty="0" smtClean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Painel II</a:t>
            </a:r>
            <a:r>
              <a:rPr lang="pt-PT" altLang="en-US" sz="1100" b="1" dirty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endParaRPr lang="pt-PT" altLang="en-US" sz="1100" b="1" dirty="0" smtClean="0"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  <a:p>
            <a:pPr algn="just">
              <a:lnSpc>
                <a:spcPts val="1200"/>
              </a:lnSpc>
            </a:pPr>
            <a:r>
              <a:rPr lang="pt-PT" altLang="en-US" sz="1100" dirty="0" smtClean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O </a:t>
            </a:r>
            <a:r>
              <a:rPr lang="pt-PT" altLang="en-US" sz="1100" dirty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Painel </a:t>
            </a:r>
            <a:r>
              <a:rPr lang="pt-PT" altLang="en-US" sz="1100" dirty="0" smtClean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II subordinado ao tema «</a:t>
            </a:r>
            <a:r>
              <a:rPr lang="pt-PT" altLang="en-US" sz="1100" i="1" dirty="0" smtClean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OS </a:t>
            </a:r>
            <a:r>
              <a:rPr lang="pt-PT" altLang="en-US" sz="1100" i="1" dirty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PALOP: Um Elo de Excelência com Mercado Único de Livre Comércio Continental Africana </a:t>
            </a:r>
            <a:r>
              <a:rPr lang="pt-PT" altLang="en-US" sz="1100" dirty="0" smtClean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», além de traduzir uma necessidade e uma vontade do reforço das relações económicas, comerciais, </a:t>
            </a:r>
            <a:r>
              <a:rPr lang="pt-PT" altLang="en-US" sz="1100" dirty="0" smtClean="0">
                <a:latin typeface="Arial Narrow" panose="020B0606020202030204" pitchFamily="34" charset="0"/>
                <a:ea typeface="Verdana" panose="020B0604030504040204" pitchFamily="34" charset="0"/>
                <a:cs typeface="Verdana" panose="020B0604030504040204" pitchFamily="34" charset="0"/>
                <a:sym typeface="+mn-ea"/>
              </a:rPr>
              <a:t>o</a:t>
            </a:r>
            <a:r>
              <a:rPr lang="pt-PT" sz="1100" dirty="0" smtClean="0">
                <a:latin typeface="Arial Narrow" panose="020B0606020202030204" pitchFamily="34" charset="0"/>
                <a:ea typeface="Verdana" panose="020B0604030504040204" pitchFamily="34" charset="0"/>
                <a:cs typeface="Verdana" panose="020B0604030504040204" pitchFamily="34" charset="0"/>
                <a:sym typeface="+mn-ea"/>
              </a:rPr>
              <a:t>s </a:t>
            </a:r>
            <a:r>
              <a:rPr lang="pt-PT" sz="1100" dirty="0">
                <a:latin typeface="Arial Narrow" panose="020B0606020202030204" pitchFamily="34" charset="0"/>
                <a:ea typeface="Verdana" panose="020B0604030504040204" pitchFamily="34" charset="0"/>
                <a:cs typeface="Verdana" panose="020B0604030504040204" pitchFamily="34" charset="0"/>
                <a:sym typeface="+mn-ea"/>
              </a:rPr>
              <a:t>5 Países Africanos de Língua Oficial Portuguesa (</a:t>
            </a:r>
            <a:r>
              <a:rPr lang="pt-PT" sz="1100" i="1" dirty="0">
                <a:latin typeface="Arial Narrow" panose="020B0606020202030204" pitchFamily="34" charset="0"/>
                <a:ea typeface="Verdana" panose="020B0604030504040204" pitchFamily="34" charset="0"/>
                <a:cs typeface="Verdana" panose="020B0604030504040204" pitchFamily="34" charset="0"/>
                <a:sym typeface="+mn-ea"/>
              </a:rPr>
              <a:t>PALOP</a:t>
            </a:r>
            <a:r>
              <a:rPr lang="pt-PT" sz="1100" dirty="0">
                <a:latin typeface="Arial Narrow" panose="020B0606020202030204" pitchFamily="34" charset="0"/>
                <a:ea typeface="Verdana" panose="020B0604030504040204" pitchFamily="34" charset="0"/>
                <a:cs typeface="Verdana" panose="020B0604030504040204" pitchFamily="34" charset="0"/>
                <a:sym typeface="+mn-ea"/>
              </a:rPr>
              <a:t>): Angola; Cabo Verde; Guiné Bissau; Moçambique e São Tomé e Príncipe, partilham uma língua e uma história comum de mais de 5 séculos. Angola, Moçambique e São Tomé e Principe oferecem </a:t>
            </a:r>
            <a:r>
              <a:rPr lang="pt-PT" sz="1100" dirty="0" smtClean="0">
                <a:latin typeface="Arial Narrow" panose="020B0606020202030204" pitchFamily="34" charset="0"/>
                <a:ea typeface="Verdana" panose="020B0604030504040204" pitchFamily="34" charset="0"/>
                <a:cs typeface="Verdana" panose="020B0604030504040204" pitchFamily="34" charset="0"/>
                <a:sym typeface="+mn-ea"/>
              </a:rPr>
              <a:t>a Cabo </a:t>
            </a:r>
            <a:r>
              <a:rPr lang="pt-PT" sz="1100" dirty="0">
                <a:latin typeface="Arial Narrow" panose="020B0606020202030204" pitchFamily="34" charset="0"/>
                <a:ea typeface="Verdana" panose="020B0604030504040204" pitchFamily="34" charset="0"/>
                <a:cs typeface="Verdana" panose="020B0604030504040204" pitchFamily="34" charset="0"/>
                <a:sym typeface="+mn-ea"/>
              </a:rPr>
              <a:t>Verde </a:t>
            </a:r>
            <a:r>
              <a:rPr lang="pt-PT" sz="1100" dirty="0" smtClean="0">
                <a:latin typeface="Arial Narrow" panose="020B0606020202030204" pitchFamily="34" charset="0"/>
                <a:ea typeface="Verdana" panose="020B0604030504040204" pitchFamily="34" charset="0"/>
                <a:cs typeface="Verdana" panose="020B0604030504040204" pitchFamily="34" charset="0"/>
                <a:sym typeface="+mn-ea"/>
              </a:rPr>
              <a:t>e aos países parceiros de Cabo Verde </a:t>
            </a:r>
            <a:r>
              <a:rPr lang="pt-PT" sz="1100" dirty="0" smtClean="0">
                <a:latin typeface="Arial Narrow" panose="020B0606020202030204" pitchFamily="34" charset="0"/>
                <a:cs typeface="Verdana" panose="020B0604030504040204" pitchFamily="34" charset="0"/>
                <a:sym typeface="+mn-ea"/>
              </a:rPr>
              <a:t>p</a:t>
            </a:r>
            <a:r>
              <a:rPr lang="pt-PT" altLang="en-US" sz="1100" dirty="0" smtClean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osições </a:t>
            </a:r>
            <a:r>
              <a:rPr lang="pt-PT" altLang="en-US" sz="1100" dirty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nas regiões económicas </a:t>
            </a:r>
            <a:r>
              <a:rPr lang="pt-PT" sz="1100" dirty="0">
                <a:latin typeface="Arial Narrow" panose="020B0606020202030204" pitchFamily="34" charset="0"/>
                <a:ea typeface="Verdana" panose="020B0604030504040204" pitchFamily="34" charset="0"/>
                <a:cs typeface="Verdana" panose="020B0604030504040204" pitchFamily="34" charset="0"/>
                <a:sym typeface="+mn-ea"/>
              </a:rPr>
              <a:t>de maior relevância no continente africano (</a:t>
            </a:r>
            <a:r>
              <a:rPr lang="pt-PT" sz="1100" i="1" dirty="0">
                <a:latin typeface="Arial Narrow" panose="020B0606020202030204" pitchFamily="34" charset="0"/>
                <a:ea typeface="Verdana" panose="020B0604030504040204" pitchFamily="34" charset="0"/>
                <a:cs typeface="Verdana" panose="020B0604030504040204" pitchFamily="34" charset="0"/>
                <a:sym typeface="+mn-ea"/>
              </a:rPr>
              <a:t>SADC, </a:t>
            </a:r>
            <a:r>
              <a:rPr lang="pt-PT" altLang="en-US" sz="1100" i="1" dirty="0">
                <a:latin typeface="Arial Narrow" panose="020B0606020202030204" pitchFamily="34" charset="0"/>
              </a:rPr>
              <a:t>CEEAC e </a:t>
            </a:r>
            <a:r>
              <a:rPr lang="pt-PT" altLang="en-US" sz="1100" i="1" dirty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CEMAC</a:t>
            </a:r>
            <a:r>
              <a:rPr lang="pt-PT" altLang="en-US" sz="1100" dirty="0">
                <a:latin typeface="Arial Narrow" panose="020B0606020202030204" pitchFamily="34" charset="0"/>
                <a:sym typeface="+mn-ea"/>
              </a:rPr>
              <a:t>)</a:t>
            </a:r>
            <a:r>
              <a:rPr lang="pt-PT" sz="1100" dirty="0">
                <a:latin typeface="Arial Narrow" panose="020B0606020202030204" pitchFamily="34" charset="0"/>
                <a:ea typeface="Verdana" panose="020B0604030504040204" pitchFamily="34" charset="0"/>
                <a:cs typeface="Verdana" panose="020B0604030504040204" pitchFamily="34" charset="0"/>
                <a:sym typeface="+mn-ea"/>
              </a:rPr>
              <a:t> , possibilitando deste modo uma integração plena de Cabo Verde  na </a:t>
            </a:r>
            <a:r>
              <a:rPr lang="pt-PT" sz="1100" dirty="0">
                <a:latin typeface="Arial Narrow" panose="020B0606020202030204" pitchFamily="34" charset="0"/>
              </a:rPr>
              <a:t>AfCFTA -Zona de Comércio Livre Continental </a:t>
            </a:r>
            <a:r>
              <a:rPr lang="pt-PT" sz="1100" dirty="0" smtClean="0">
                <a:latin typeface="Arial Narrow" panose="020B0606020202030204" pitchFamily="34" charset="0"/>
              </a:rPr>
              <a:t>Africana</a:t>
            </a:r>
            <a:r>
              <a:rPr lang="pt-PT" sz="1100" dirty="0" smtClean="0">
                <a:latin typeface="Arial Narrow" panose="020B0606020202030204" pitchFamily="34" charset="0"/>
                <a:ea typeface="Verdana" panose="020B0604030504040204" pitchFamily="34" charset="0"/>
                <a:cs typeface="Verdana" panose="020B0604030504040204" pitchFamily="34" charset="0"/>
                <a:sym typeface="+mn-ea"/>
              </a:rPr>
              <a:t>. </a:t>
            </a:r>
            <a:r>
              <a:rPr lang="pt-PT" sz="1100" dirty="0">
                <a:latin typeface="Arial Narrow" panose="020B0606020202030204" pitchFamily="34" charset="0"/>
                <a:ea typeface="Verdana" panose="020B0604030504040204" pitchFamily="34" charset="0"/>
                <a:cs typeface="Verdana" panose="020B0604030504040204" pitchFamily="34" charset="0"/>
                <a:sym typeface="+mn-ea"/>
              </a:rPr>
              <a:t>De igual modo Cabo Verde oferece a esses países a</a:t>
            </a:r>
            <a:r>
              <a:rPr lang="pt-PT" sz="1100" dirty="0">
                <a:latin typeface="Arial Narrow" panose="020B0606020202030204" pitchFamily="34" charset="0"/>
                <a:cs typeface="Verdana" panose="020B0604030504040204" pitchFamily="34" charset="0"/>
                <a:sym typeface="+mn-ea"/>
              </a:rPr>
              <a:t> p</a:t>
            </a:r>
            <a:r>
              <a:rPr lang="pt-PT" altLang="en-US" sz="1100" dirty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osição na relevante região económica da </a:t>
            </a:r>
            <a:r>
              <a:rPr lang="pt-PT" altLang="en-US" sz="1100" i="1" dirty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CEDEAO</a:t>
            </a:r>
            <a:r>
              <a:rPr lang="pt-PT" altLang="en-US" sz="1100" dirty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. </a:t>
            </a:r>
            <a:r>
              <a:rPr lang="pt-PT" altLang="en-US" sz="1100" dirty="0" smtClean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Este Painel visa assim a exploração desse potencial do mercado continental africano e o reforço das sinergias entre esses país, sendo a Guiné Equatorial parte integrante deste processo, quer pela partilha de língua, quer por integrar um bloco económico comum com aqueles: a </a:t>
            </a:r>
            <a:r>
              <a:rPr lang="pt-PT" altLang="en-US" sz="1100" i="1" dirty="0" smtClean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CPLP</a:t>
            </a:r>
            <a:r>
              <a:rPr lang="pt-PT" altLang="en-US" sz="1100" dirty="0" smtClean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- Comunidade de Países de Língua Portuguesa.</a:t>
            </a:r>
            <a:endParaRPr lang="pt-PT" sz="1100" i="1" dirty="0" smtClean="0">
              <a:latin typeface="Arial Narrow" panose="020B060602020203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255" y="322673"/>
            <a:ext cx="2677325" cy="559804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8754" y="234405"/>
            <a:ext cx="578165" cy="47959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179923" y="8542957"/>
            <a:ext cx="138551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800" b="1" i="1" dirty="0" smtClean="0">
                <a:solidFill>
                  <a:srgbClr val="3EA4BA"/>
                </a:solidFill>
                <a:latin typeface="Arial Narrow" panose="020B0606020202030204" pitchFamily="34" charset="0"/>
              </a:rPr>
              <a:t>Ref.E-EICV.01/2022/VD-E.01</a:t>
            </a:r>
            <a:r>
              <a:rPr lang="fr-FR" sz="800" dirty="0" smtClean="0">
                <a:latin typeface="Arial Narrow" panose="020B0606020202030204" pitchFamily="34" charset="0"/>
              </a:rPr>
              <a:t> </a:t>
            </a:r>
            <a:endParaRPr lang="pt-PT" sz="800" dirty="0">
              <a:latin typeface="Arial Narrow" panose="020B0606020202030204" pitchFamily="34" charset="0"/>
            </a:endParaRPr>
          </a:p>
        </p:txBody>
      </p:sp>
      <p:sp>
        <p:nvSpPr>
          <p:cNvPr id="8" name="Slide Number Placeholder 6"/>
          <p:cNvSpPr txBox="1"/>
          <p:nvPr/>
        </p:nvSpPr>
        <p:spPr bwMode="auto">
          <a:xfrm>
            <a:off x="2898527" y="8487024"/>
            <a:ext cx="648072" cy="2748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pt-PT" sz="800" i="1" dirty="0" smtClean="0">
                <a:solidFill>
                  <a:srgbClr val="00B4B2"/>
                </a:solidFill>
              </a:rPr>
              <a:t>Pag </a:t>
            </a:r>
            <a:fld id="{6C07E9C5-6E20-4A25-9F31-81ECFC5683B7}" type="slidenum">
              <a:rPr lang="fr-FR" altLang="pt-PT" sz="800" b="1" i="1" u="sng" dirty="0" smtClean="0">
                <a:solidFill>
                  <a:srgbClr val="00B4B2"/>
                </a:solidFill>
              </a:rPr>
              <a:t>11</a:t>
            </a:fld>
            <a:endParaRPr lang="fr-FR" altLang="pt-PT" sz="800" b="1" i="1" u="sng" dirty="0" smtClean="0">
              <a:solidFill>
                <a:srgbClr val="00B4B2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07" y="8449271"/>
            <a:ext cx="1470205" cy="339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9733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6239" y="1242517"/>
            <a:ext cx="6120680" cy="66171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200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Narrow" panose="020B0606020202030204" pitchFamily="34" charset="0"/>
              </a:rPr>
              <a:t>TERMOS DE REFERÊNCIA DO FÓRUM EMPRESARIAL</a:t>
            </a:r>
          </a:p>
          <a:p>
            <a:r>
              <a:rPr lang="pt-PT" sz="1200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Narrow" panose="020B0606020202030204" pitchFamily="34" charset="0"/>
              </a:rPr>
              <a:t>3. ORGANIZAÇÃO DO FÓRUM EMPRESARIAL</a:t>
            </a:r>
          </a:p>
          <a:p>
            <a:pPr>
              <a:lnSpc>
                <a:spcPts val="1200"/>
              </a:lnSpc>
            </a:pPr>
            <a:endParaRPr lang="pt-PT" sz="1100" i="1" dirty="0" smtClean="0">
              <a:latin typeface="Arial Narrow" panose="020B0606020202030204" pitchFamily="34" charset="0"/>
            </a:endParaRPr>
          </a:p>
          <a:p>
            <a:pPr>
              <a:lnSpc>
                <a:spcPts val="1200"/>
              </a:lnSpc>
            </a:pPr>
            <a:r>
              <a:rPr lang="pt-PT" sz="1100" b="1" i="1" dirty="0" smtClean="0">
                <a:latin typeface="Arial Narrow" panose="020B0606020202030204" pitchFamily="34" charset="0"/>
              </a:rPr>
              <a:t>3.2.10. </a:t>
            </a:r>
            <a:r>
              <a:rPr lang="pt-PT" sz="1100" b="1" dirty="0">
                <a:latin typeface="Arial Narrow" panose="020B0606020202030204" pitchFamily="34" charset="0"/>
              </a:rPr>
              <a:t>Sequência </a:t>
            </a:r>
            <a:r>
              <a:rPr lang="pt-PT" sz="1100" b="1" dirty="0" smtClean="0">
                <a:latin typeface="Arial Narrow" panose="020B0606020202030204" pitchFamily="34" charset="0"/>
              </a:rPr>
              <a:t>10</a:t>
            </a:r>
            <a:r>
              <a:rPr lang="pt-PT" sz="1100" b="1" i="1" dirty="0" smtClean="0">
                <a:latin typeface="Arial Narrow" panose="020B0606020202030204" pitchFamily="34" charset="0"/>
              </a:rPr>
              <a:t>: </a:t>
            </a:r>
            <a:r>
              <a:rPr lang="pt-PT" altLang="en-US" sz="1100" b="1" dirty="0" smtClean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Sessão de Encerramento e Comunicação</a:t>
            </a:r>
            <a:endParaRPr lang="pt-PT" altLang="en-US" sz="1100" b="1" dirty="0"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  <a:p>
            <a:pPr>
              <a:lnSpc>
                <a:spcPts val="1200"/>
              </a:lnSpc>
            </a:pPr>
            <a:r>
              <a:rPr lang="pt-PT" altLang="en-US" sz="1100" dirty="0" smtClean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Durante esta sessão de encerramento, </a:t>
            </a:r>
            <a:r>
              <a:rPr lang="pt-PT" altLang="en-US" sz="1100" dirty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uma breve síntese das conclusões </a:t>
            </a:r>
            <a:r>
              <a:rPr lang="pt-PT" altLang="en-US" sz="1100" dirty="0" smtClean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do Fórum Empresarial será apresentado </a:t>
            </a:r>
            <a:r>
              <a:rPr lang="pt-PT" altLang="en-US" sz="1100" dirty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com comentários </a:t>
            </a:r>
            <a:r>
              <a:rPr lang="pt-PT" altLang="en-US" sz="1100" dirty="0" smtClean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e com uma alocução de cerimónia </a:t>
            </a:r>
            <a:r>
              <a:rPr lang="pt-PT" altLang="en-US" sz="1100" dirty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de encerramento</a:t>
            </a:r>
            <a:r>
              <a:rPr lang="pt-PT" altLang="en-US" sz="1100" dirty="0" smtClean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. </a:t>
            </a:r>
          </a:p>
          <a:p>
            <a:pPr>
              <a:lnSpc>
                <a:spcPts val="1200"/>
              </a:lnSpc>
            </a:pPr>
            <a:endParaRPr lang="pt-PT" altLang="en-US" sz="1100" dirty="0"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  <a:p>
            <a:pPr>
              <a:lnSpc>
                <a:spcPts val="1200"/>
              </a:lnSpc>
            </a:pPr>
            <a:r>
              <a:rPr lang="pt-PT" altLang="en-US" sz="1100" dirty="0" smtClean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No final da Sessão haverá lugar uma conferência </a:t>
            </a:r>
            <a:r>
              <a:rPr lang="pt-PT" altLang="en-US" sz="1100" dirty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de imprensa </a:t>
            </a:r>
            <a:r>
              <a:rPr lang="pt-PT" altLang="en-US" sz="1100" dirty="0" smtClean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em que intervirão um representante das delegações externas e determinados participantes.</a:t>
            </a:r>
          </a:p>
          <a:p>
            <a:pPr>
              <a:lnSpc>
                <a:spcPts val="1200"/>
              </a:lnSpc>
            </a:pPr>
            <a:endParaRPr lang="pt-PT" altLang="en-US" sz="1100" dirty="0"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  <a:p>
            <a:pPr>
              <a:lnSpc>
                <a:spcPts val="1200"/>
              </a:lnSpc>
            </a:pPr>
            <a:r>
              <a:rPr lang="pt-PT" sz="1100" b="1" i="1" dirty="0" smtClean="0">
                <a:latin typeface="Arial Narrow" panose="020B0606020202030204" pitchFamily="34" charset="0"/>
              </a:rPr>
              <a:t>3.2.11. </a:t>
            </a:r>
            <a:r>
              <a:rPr lang="pt-PT" sz="1100" b="1" dirty="0">
                <a:latin typeface="Arial Narrow" panose="020B0606020202030204" pitchFamily="34" charset="0"/>
              </a:rPr>
              <a:t>Sequência </a:t>
            </a:r>
            <a:r>
              <a:rPr lang="pt-PT" sz="1100" b="1" dirty="0" smtClean="0">
                <a:latin typeface="Arial Narrow" panose="020B0606020202030204" pitchFamily="34" charset="0"/>
              </a:rPr>
              <a:t>11</a:t>
            </a:r>
            <a:r>
              <a:rPr lang="pt-PT" sz="1100" b="1" i="1" dirty="0" smtClean="0">
                <a:latin typeface="Arial Narrow" panose="020B0606020202030204" pitchFamily="34" charset="0"/>
              </a:rPr>
              <a:t>: </a:t>
            </a:r>
            <a:r>
              <a:rPr lang="pt-PT" altLang="en-US" sz="1100" b="1" dirty="0" smtClean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Jantar de Gala</a:t>
            </a:r>
            <a:endParaRPr lang="pt-PT" altLang="en-US" sz="1100" b="1" dirty="0"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  <a:p>
            <a:pPr algn="just">
              <a:lnSpc>
                <a:spcPts val="1200"/>
              </a:lnSpc>
            </a:pPr>
            <a:r>
              <a:rPr lang="pt-PT" altLang="en-US" sz="1100" dirty="0" smtClean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Um jantar de Gala com a participação de todos os participantes no evento e convidados a nível de instituições nacionais e internacionais presentes em Cabo Verde assim como individualidades.</a:t>
            </a:r>
          </a:p>
          <a:p>
            <a:pPr algn="just">
              <a:lnSpc>
                <a:spcPts val="1200"/>
              </a:lnSpc>
            </a:pPr>
            <a:endParaRPr lang="pt-PT" altLang="en-US" sz="1100" dirty="0"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  <a:p>
            <a:pPr algn="just">
              <a:lnSpc>
                <a:spcPts val="1200"/>
              </a:lnSpc>
            </a:pPr>
            <a:r>
              <a:rPr lang="pt-PT" altLang="en-US" sz="1100" dirty="0" smtClean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Esta sequência permitirá uma socialização entre todos os presentes como permitirá estabelecemento de redes que vigorará pós o evento.</a:t>
            </a:r>
          </a:p>
          <a:p>
            <a:pPr algn="just">
              <a:lnSpc>
                <a:spcPts val="1200"/>
              </a:lnSpc>
            </a:pPr>
            <a:endParaRPr lang="pt-PT" altLang="en-US" sz="1100" dirty="0" smtClean="0"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  <a:p>
            <a:pPr algn="just">
              <a:lnSpc>
                <a:spcPts val="1200"/>
              </a:lnSpc>
            </a:pPr>
            <a:r>
              <a:rPr lang="pt-PT" sz="1100" b="1" i="1" dirty="0" smtClean="0">
                <a:latin typeface="Arial Narrow" panose="020B0606020202030204" pitchFamily="34" charset="0"/>
              </a:rPr>
              <a:t>4. </a:t>
            </a:r>
            <a:r>
              <a:rPr lang="pt-PT" sz="1100" b="1" dirty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Ronda / Rodada de </a:t>
            </a:r>
            <a:r>
              <a:rPr lang="pt-PT" sz="1100" b="1" dirty="0" smtClean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Negócios</a:t>
            </a:r>
            <a:endParaRPr lang="pt-PT" altLang="en-US" sz="1100" b="1" dirty="0"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  <a:p>
            <a:pPr algn="just">
              <a:lnSpc>
                <a:spcPts val="1200"/>
              </a:lnSpc>
            </a:pPr>
            <a:r>
              <a:rPr lang="pt-PT" sz="1100" dirty="0">
                <a:latin typeface="Arial Narrow" panose="020B0606020202030204" pitchFamily="34" charset="0"/>
                <a:cs typeface="Arial Narrow" panose="020B0606020202030204" pitchFamily="34" charset="0"/>
              </a:rPr>
              <a:t>Uma </a:t>
            </a:r>
            <a:r>
              <a:rPr lang="pt-PT" sz="1100" dirty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Ronda / Rodada de Negócios, previamente programado, </a:t>
            </a:r>
            <a:r>
              <a:rPr lang="pt-PT" sz="1100" dirty="0" smtClean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haverá lugar no </a:t>
            </a:r>
            <a:r>
              <a:rPr lang="pt-PT" sz="1100" dirty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dia 19 de Março de 2022.</a:t>
            </a:r>
            <a:r>
              <a:rPr lang="pt-PT" sz="1100" dirty="0">
                <a:latin typeface="Arial Narrow" panose="020B0606020202030204" pitchFamily="34" charset="0"/>
                <a:cs typeface="Arial Narrow" panose="020B0606020202030204" pitchFamily="34" charset="0"/>
              </a:rPr>
              <a:t> </a:t>
            </a:r>
            <a:r>
              <a:rPr lang="pt-PT" sz="1100" dirty="0">
                <a:latin typeface="Arial Narrow" panose="020B0606020202030204" pitchFamily="34" charset="0"/>
                <a:sym typeface="+mn-ea"/>
              </a:rPr>
              <a:t>Cada empresa participante terá um período de tempo, previamente definido, destinado a apresentação dos respectivos produtos, serviços e oportunidades de parcerias de negócios que as mesmas queiram submeter aos demais presentes, e de igual modo apresentação de </a:t>
            </a:r>
            <a:r>
              <a:rPr lang="pt-PT" sz="1100" i="1" dirty="0">
                <a:latin typeface="Arial Narrow" panose="020B0606020202030204" pitchFamily="34" charset="0"/>
                <a:sym typeface="+mn-ea"/>
              </a:rPr>
              <a:t>SPIN-OFFs</a:t>
            </a:r>
            <a:r>
              <a:rPr lang="pt-PT" sz="1100" dirty="0" smtClean="0">
                <a:latin typeface="Arial Narrow" panose="020B0606020202030204" pitchFamily="34" charset="0"/>
                <a:sym typeface="+mn-ea"/>
              </a:rPr>
              <a:t>.</a:t>
            </a:r>
          </a:p>
          <a:p>
            <a:pPr algn="just">
              <a:lnSpc>
                <a:spcPts val="1200"/>
              </a:lnSpc>
            </a:pPr>
            <a:endParaRPr lang="pt-PT" sz="1100" dirty="0">
              <a:latin typeface="Arial Narrow" panose="020B0606020202030204" pitchFamily="34" charset="0"/>
              <a:sym typeface="+mn-ea"/>
            </a:endParaRPr>
          </a:p>
          <a:p>
            <a:pPr algn="just">
              <a:lnSpc>
                <a:spcPts val="1200"/>
              </a:lnSpc>
            </a:pPr>
            <a:r>
              <a:rPr lang="pt-PT" sz="1100" dirty="0">
                <a:latin typeface="Arial Narrow" panose="020B0606020202030204" pitchFamily="34" charset="0"/>
                <a:sym typeface="+mn-ea"/>
              </a:rPr>
              <a:t>A Ronda / Rodada  de Negócios </a:t>
            </a:r>
            <a:r>
              <a:rPr lang="pt-PT" sz="1100" dirty="0" smtClean="0">
                <a:latin typeface="Arial Narrow" panose="020B0606020202030204" pitchFamily="34" charset="0"/>
                <a:sym typeface="+mn-ea"/>
              </a:rPr>
              <a:t>incluirá </a:t>
            </a:r>
            <a:r>
              <a:rPr lang="pt-PT" sz="1100" dirty="0">
                <a:latin typeface="Arial Narrow" panose="020B0606020202030204" pitchFamily="34" charset="0"/>
                <a:sym typeface="+mn-ea"/>
              </a:rPr>
              <a:t>reuniões entre executivos de empresas e empreendedores provenientes de diferentes regiões, designadamente da América, de África, da Europa e de outras origens, assim como apresentação de produtos, serviços e oportunidades de parceriais empresariais. </a:t>
            </a:r>
          </a:p>
          <a:p>
            <a:pPr algn="just">
              <a:lnSpc>
                <a:spcPts val="1200"/>
              </a:lnSpc>
            </a:pPr>
            <a:endParaRPr lang="pt-PT" sz="1100" dirty="0">
              <a:latin typeface="Arial Narrow" panose="020B0606020202030204" pitchFamily="34" charset="0"/>
              <a:sym typeface="+mn-ea"/>
            </a:endParaRPr>
          </a:p>
          <a:p>
            <a:pPr algn="just">
              <a:lnSpc>
                <a:spcPts val="1200"/>
              </a:lnSpc>
            </a:pPr>
            <a:r>
              <a:rPr lang="pt-PT" sz="1100" dirty="0">
                <a:latin typeface="Arial Narrow" panose="020B0606020202030204" pitchFamily="34" charset="0"/>
                <a:sym typeface="+mn-ea"/>
              </a:rPr>
              <a:t>As áreas de interesse são, entre outras, </a:t>
            </a:r>
            <a:r>
              <a:rPr lang="pt-PT" sz="1100" dirty="0" smtClean="0">
                <a:latin typeface="Arial Narrow" panose="020B0606020202030204" pitchFamily="34" charset="0"/>
                <a:sym typeface="+mn-ea"/>
              </a:rPr>
              <a:t>a </a:t>
            </a:r>
            <a:r>
              <a:rPr lang="pt-PT" sz="1100" dirty="0">
                <a:latin typeface="Arial Narrow" panose="020B0606020202030204" pitchFamily="34" charset="0"/>
                <a:sym typeface="+mn-ea"/>
              </a:rPr>
              <a:t>oferta e procura de oportunidades de negócio; oferta e procura de parcerias empresariais e </a:t>
            </a:r>
            <a:r>
              <a:rPr lang="pt-PT" sz="1100" i="1" dirty="0">
                <a:latin typeface="Arial Narrow" panose="020B0606020202030204" pitchFamily="34" charset="0"/>
                <a:sym typeface="+mn-ea"/>
              </a:rPr>
              <a:t>Expertises</a:t>
            </a:r>
            <a:r>
              <a:rPr lang="pt-PT" sz="1100" dirty="0">
                <a:latin typeface="Arial Narrow" panose="020B0606020202030204" pitchFamily="34" charset="0"/>
                <a:sym typeface="+mn-ea"/>
              </a:rPr>
              <a:t>; oferta e procura de produtos (todos os tipos); oferta e procura de serviços (todos os tipos); e oferta e procura de equipamentos (todos os tipos</a:t>
            </a:r>
            <a:r>
              <a:rPr lang="pt-PT" sz="1100" dirty="0" smtClean="0">
                <a:latin typeface="Arial Narrow" panose="020B0606020202030204" pitchFamily="34" charset="0"/>
                <a:sym typeface="+mn-ea"/>
              </a:rPr>
              <a:t>).</a:t>
            </a:r>
          </a:p>
          <a:p>
            <a:pPr algn="just">
              <a:lnSpc>
                <a:spcPts val="1200"/>
              </a:lnSpc>
            </a:pPr>
            <a:endParaRPr lang="pt-PT" sz="1100" dirty="0" smtClean="0">
              <a:latin typeface="Arial Narrow" panose="020B0606020202030204" pitchFamily="34" charset="0"/>
              <a:sym typeface="+mn-ea"/>
            </a:endParaRPr>
          </a:p>
          <a:p>
            <a:pPr algn="just">
              <a:lnSpc>
                <a:spcPts val="1200"/>
              </a:lnSpc>
            </a:pPr>
            <a:r>
              <a:rPr lang="pt-PT" sz="1100" dirty="0" smtClean="0">
                <a:latin typeface="Arial Narrow" panose="020B0606020202030204" pitchFamily="34" charset="0"/>
              </a:rPr>
              <a:t>4.1. </a:t>
            </a:r>
            <a:r>
              <a:rPr lang="pt-PT" sz="1100" b="1" i="1" dirty="0" smtClean="0">
                <a:latin typeface="Arial Narrow" panose="020B0606020202030204" pitchFamily="34" charset="0"/>
              </a:rPr>
              <a:t>Realização </a:t>
            </a:r>
            <a:r>
              <a:rPr lang="pt-PT" sz="1100" b="1" i="1" dirty="0">
                <a:latin typeface="Arial Narrow" panose="020B0606020202030204" pitchFamily="34" charset="0"/>
              </a:rPr>
              <a:t>das reuniões agendadas</a:t>
            </a:r>
          </a:p>
          <a:p>
            <a:pPr algn="just">
              <a:lnSpc>
                <a:spcPts val="1200"/>
              </a:lnSpc>
            </a:pPr>
            <a:r>
              <a:rPr lang="pt-PT" sz="1100" dirty="0">
                <a:latin typeface="Arial Narrow" panose="020B0606020202030204" pitchFamily="34" charset="0"/>
              </a:rPr>
              <a:t>As diferentes reuniões agendadas terão lugar no dia 19 de Março de 2022, no período das 08:15 às 12:30 no local que serão comunicados a todos os inscritos com a devida antecedência.</a:t>
            </a:r>
          </a:p>
          <a:p>
            <a:pPr algn="just">
              <a:lnSpc>
                <a:spcPts val="1200"/>
              </a:lnSpc>
            </a:pPr>
            <a:endParaRPr lang="pt-PT" sz="1100" dirty="0">
              <a:latin typeface="Arial Narrow" panose="020B0606020202030204" pitchFamily="34" charset="0"/>
              <a:sym typeface="+mn-ea"/>
            </a:endParaRPr>
          </a:p>
          <a:p>
            <a:pPr algn="just">
              <a:lnSpc>
                <a:spcPts val="1200"/>
              </a:lnSpc>
            </a:pPr>
            <a:r>
              <a:rPr lang="pt-PT" sz="1100" dirty="0" smtClean="0">
                <a:latin typeface="Arial Narrow" panose="020B0606020202030204" pitchFamily="34" charset="0"/>
                <a:sym typeface="+mn-ea"/>
              </a:rPr>
              <a:t>4.2 </a:t>
            </a:r>
            <a:r>
              <a:rPr lang="pt-PT" sz="1100" b="1" i="1" dirty="0" smtClean="0">
                <a:latin typeface="Arial Narrow" panose="020B0606020202030204" pitchFamily="34" charset="0"/>
              </a:rPr>
              <a:t>Sessão de apresentação de produtos, serviços e oportunidades de parcerias</a:t>
            </a:r>
            <a:endParaRPr lang="pt-PT" sz="1100" dirty="0">
              <a:latin typeface="Arial Narrow" panose="020B0606020202030204" pitchFamily="34" charset="0"/>
            </a:endParaRPr>
          </a:p>
          <a:p>
            <a:pPr algn="just">
              <a:lnSpc>
                <a:spcPts val="1200"/>
              </a:lnSpc>
            </a:pPr>
            <a:r>
              <a:rPr lang="pt-PT" sz="1100" dirty="0" smtClean="0">
                <a:latin typeface="Arial Narrow" panose="020B0606020202030204" pitchFamily="34" charset="0"/>
              </a:rPr>
              <a:t>No </a:t>
            </a:r>
            <a:r>
              <a:rPr lang="pt-PT" sz="1100" dirty="0">
                <a:latin typeface="Arial Narrow" panose="020B0606020202030204" pitchFamily="34" charset="0"/>
              </a:rPr>
              <a:t>dia 19 de Março de 2022, o período das 14:00 às 19:00 é reservado às empresas participantes no Atlantic Business Forum para apresentação dos respectivos </a:t>
            </a:r>
            <a:r>
              <a:rPr lang="pt-PT" sz="1100" dirty="0" smtClean="0">
                <a:latin typeface="Arial Narrow" panose="020B0606020202030204" pitchFamily="34" charset="0"/>
              </a:rPr>
              <a:t>produtos, </a:t>
            </a:r>
            <a:r>
              <a:rPr lang="pt-PT" sz="1100" dirty="0">
                <a:latin typeface="Arial Narrow" panose="020B0606020202030204" pitchFamily="34" charset="0"/>
              </a:rPr>
              <a:t>serviços e disponibilidade para conclusão de parcerias. Cada empresa terá um período de tempo previamente agendado para as referidas apresentações. A Organização se encarrega de organizar as referidas agendas assim como disponibilizará o espaço as sessões de apresentação e comunicará antecipadamente às empresas inscritas a audiência, que terá com base na manifestação de interesses dos participantes</a:t>
            </a:r>
            <a:r>
              <a:rPr lang="pt-PT" sz="1100" dirty="0" smtClean="0">
                <a:latin typeface="Arial Narrow" panose="020B0606020202030204" pitchFamily="34" charset="0"/>
              </a:rPr>
              <a:t>.</a:t>
            </a:r>
            <a:endParaRPr lang="pt-PT" sz="1100" dirty="0">
              <a:latin typeface="Arial Narrow" panose="020B060602020203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255" y="322673"/>
            <a:ext cx="2677325" cy="559804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8754" y="234405"/>
            <a:ext cx="578165" cy="47959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179923" y="8542957"/>
            <a:ext cx="138551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800" b="1" i="1" dirty="0" smtClean="0">
                <a:solidFill>
                  <a:srgbClr val="3EA4BA"/>
                </a:solidFill>
                <a:latin typeface="Arial Narrow" panose="020B0606020202030204" pitchFamily="34" charset="0"/>
              </a:rPr>
              <a:t>Ref.E-EICV.01/2022/VD-E.01</a:t>
            </a:r>
            <a:r>
              <a:rPr lang="fr-FR" sz="800" dirty="0" smtClean="0">
                <a:latin typeface="Arial Narrow" panose="020B0606020202030204" pitchFamily="34" charset="0"/>
              </a:rPr>
              <a:t> </a:t>
            </a:r>
            <a:endParaRPr lang="pt-PT" sz="800" dirty="0">
              <a:latin typeface="Arial Narrow" panose="020B0606020202030204" pitchFamily="34" charset="0"/>
            </a:endParaRPr>
          </a:p>
        </p:txBody>
      </p:sp>
      <p:sp>
        <p:nvSpPr>
          <p:cNvPr id="8" name="Slide Number Placeholder 6"/>
          <p:cNvSpPr txBox="1"/>
          <p:nvPr/>
        </p:nvSpPr>
        <p:spPr bwMode="auto">
          <a:xfrm>
            <a:off x="2898527" y="8487024"/>
            <a:ext cx="648072" cy="2748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pt-PT" sz="800" i="1" dirty="0" smtClean="0">
                <a:solidFill>
                  <a:srgbClr val="00B4B2"/>
                </a:solidFill>
              </a:rPr>
              <a:t>Pag </a:t>
            </a:r>
            <a:fld id="{6C07E9C5-6E20-4A25-9F31-81ECFC5683B7}" type="slidenum">
              <a:rPr lang="fr-FR" altLang="pt-PT" sz="800" b="1" i="1" u="sng" dirty="0" smtClean="0">
                <a:solidFill>
                  <a:srgbClr val="00B4B2"/>
                </a:solidFill>
              </a:rPr>
              <a:t>12</a:t>
            </a:fld>
            <a:endParaRPr lang="fr-FR" altLang="pt-PT" sz="800" b="1" i="1" u="sng" dirty="0" smtClean="0">
              <a:solidFill>
                <a:srgbClr val="00B4B2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07" y="8449271"/>
            <a:ext cx="1470205" cy="339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122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6239" y="954485"/>
            <a:ext cx="6120680" cy="74020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200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Narrow" panose="020B0606020202030204" pitchFamily="34" charset="0"/>
              </a:rPr>
              <a:t>TERMOS DE REFERÊNCIA DO FÓRUM EMPRESARIAL</a:t>
            </a:r>
          </a:p>
          <a:p>
            <a:r>
              <a:rPr lang="pt-PT" sz="1200" i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Narrow" panose="020B0606020202030204" pitchFamily="34" charset="0"/>
              </a:rPr>
              <a:t>5. INFORMAÇÕES ADICIONAIS</a:t>
            </a:r>
          </a:p>
          <a:p>
            <a:endParaRPr lang="pt-PT" sz="1100" i="1" dirty="0">
              <a:latin typeface="Arial Narrow" panose="020B0606020202030204" pitchFamily="34" charset="0"/>
            </a:endParaRPr>
          </a:p>
          <a:p>
            <a:pPr>
              <a:lnSpc>
                <a:spcPts val="1200"/>
              </a:lnSpc>
            </a:pPr>
            <a:r>
              <a:rPr lang="pt-PT" sz="1100" b="1" i="1" dirty="0" smtClean="0">
                <a:latin typeface="Arial Narrow" panose="020B0606020202030204" pitchFamily="34" charset="0"/>
              </a:rPr>
              <a:t>5.1. Local e datas</a:t>
            </a:r>
          </a:p>
          <a:p>
            <a:pPr algn="just">
              <a:lnSpc>
                <a:spcPts val="1200"/>
              </a:lnSpc>
            </a:pPr>
            <a:r>
              <a:rPr lang="pt-PT" sz="1100" dirty="0" smtClean="0">
                <a:latin typeface="Arial Narrow" panose="020B0606020202030204" pitchFamily="34" charset="0"/>
              </a:rPr>
              <a:t>O Fórum Empresarial terá lugar em Cabo Verde, cidade da Praia, no Salão Nobre de Assembleia Nacional, de 17 a 19 de Março de 2022. O programa do dia 19 de Março consiste numa Ronda / Rodada de Negócios e terá lugar em Cidade Velha.</a:t>
            </a:r>
          </a:p>
          <a:p>
            <a:pPr>
              <a:lnSpc>
                <a:spcPts val="1200"/>
              </a:lnSpc>
            </a:pPr>
            <a:endParaRPr lang="pt-PT" sz="1100" i="1" dirty="0">
              <a:latin typeface="Arial Narrow" panose="020B0606020202030204" pitchFamily="34" charset="0"/>
            </a:endParaRPr>
          </a:p>
          <a:p>
            <a:pPr>
              <a:lnSpc>
                <a:spcPts val="1200"/>
              </a:lnSpc>
            </a:pPr>
            <a:r>
              <a:rPr lang="pt-PT" sz="1100" b="1" i="1" dirty="0" smtClean="0">
                <a:latin typeface="Arial Narrow" panose="020B0606020202030204" pitchFamily="34" charset="0"/>
              </a:rPr>
              <a:t>5.2 Línguas de Trabalho</a:t>
            </a:r>
          </a:p>
          <a:p>
            <a:pPr>
              <a:lnSpc>
                <a:spcPts val="1200"/>
              </a:lnSpc>
            </a:pPr>
            <a:r>
              <a:rPr lang="pt-PT" sz="1100" i="1" dirty="0" smtClean="0">
                <a:latin typeface="Arial Narrow" panose="020B0606020202030204" pitchFamily="34" charset="0"/>
              </a:rPr>
              <a:t>Serão utilizadas três línguas de trabalho: francês, inglês e português. </a:t>
            </a:r>
          </a:p>
          <a:p>
            <a:pPr>
              <a:lnSpc>
                <a:spcPts val="1200"/>
              </a:lnSpc>
            </a:pPr>
            <a:endParaRPr lang="pt-PT" sz="1100" i="1" dirty="0">
              <a:latin typeface="Arial Narrow" panose="020B0606020202030204" pitchFamily="34" charset="0"/>
            </a:endParaRPr>
          </a:p>
          <a:p>
            <a:pPr>
              <a:lnSpc>
                <a:spcPts val="1200"/>
              </a:lnSpc>
            </a:pPr>
            <a:r>
              <a:rPr lang="pt-PT" sz="1100" b="1" i="1" dirty="0" smtClean="0">
                <a:latin typeface="Arial Narrow" panose="020B0606020202030204" pitchFamily="34" charset="0"/>
              </a:rPr>
              <a:t>5.3. Comunicações</a:t>
            </a:r>
          </a:p>
          <a:p>
            <a:pPr>
              <a:lnSpc>
                <a:spcPts val="1200"/>
              </a:lnSpc>
            </a:pPr>
            <a:r>
              <a:rPr lang="pt-PT" sz="1100" i="1" dirty="0" smtClean="0">
                <a:latin typeface="Arial Narrow" panose="020B0606020202030204" pitchFamily="34" charset="0"/>
              </a:rPr>
              <a:t>As comunicações serão feitas por especialistas nacionais, regionais e internacionais, individualmente ou em nome da instituição que representam.</a:t>
            </a:r>
          </a:p>
          <a:p>
            <a:pPr>
              <a:lnSpc>
                <a:spcPts val="1200"/>
              </a:lnSpc>
            </a:pPr>
            <a:endParaRPr lang="pt-PT" sz="1100" i="1" dirty="0" smtClean="0">
              <a:latin typeface="Arial Narrow" panose="020B0606020202030204" pitchFamily="34" charset="0"/>
            </a:endParaRPr>
          </a:p>
          <a:p>
            <a:pPr>
              <a:lnSpc>
                <a:spcPts val="1200"/>
              </a:lnSpc>
            </a:pPr>
            <a:r>
              <a:rPr lang="pt-PT" sz="1100" b="1" i="1" dirty="0" smtClean="0">
                <a:latin typeface="Arial Narrow" panose="020B0606020202030204" pitchFamily="34" charset="0"/>
              </a:rPr>
              <a:t>5.4 </a:t>
            </a:r>
            <a:r>
              <a:rPr lang="pt-PT" sz="1100" b="1" i="1" dirty="0">
                <a:latin typeface="Arial Narrow" panose="020B0606020202030204" pitchFamily="34" charset="0"/>
              </a:rPr>
              <a:t>I</a:t>
            </a:r>
            <a:r>
              <a:rPr lang="pt-PT" sz="1100" b="1" i="1" dirty="0" smtClean="0">
                <a:latin typeface="Arial Narrow" panose="020B0606020202030204" pitchFamily="34" charset="0"/>
              </a:rPr>
              <a:t>nscrição </a:t>
            </a:r>
          </a:p>
          <a:p>
            <a:pPr>
              <a:lnSpc>
                <a:spcPts val="1200"/>
              </a:lnSpc>
            </a:pPr>
            <a:r>
              <a:rPr lang="pt-PT" sz="1100" b="1" dirty="0" smtClean="0">
                <a:latin typeface="Arial Narrow" panose="020B0606020202030204" pitchFamily="34" charset="0"/>
              </a:rPr>
              <a:t>5.4.1</a:t>
            </a:r>
            <a:r>
              <a:rPr lang="pt-PT" sz="1100" dirty="0" smtClean="0">
                <a:latin typeface="Arial Narrow" panose="020B0606020202030204" pitchFamily="34" charset="0"/>
              </a:rPr>
              <a:t> Um formulário de registro está disponível. Deve ser preenchido por qualquer pessoa convidada ou participante </a:t>
            </a:r>
            <a:r>
              <a:rPr lang="pt-PT" sz="1100" dirty="0">
                <a:latin typeface="Arial Narrow" panose="020B0606020202030204" pitchFamily="34" charset="0"/>
              </a:rPr>
              <a:t>e remetê-la via email: </a:t>
            </a:r>
            <a:r>
              <a:rPr lang="pt-PT" sz="1100" dirty="0" smtClean="0">
                <a:latin typeface="Arial Narrow" panose="020B0606020202030204" pitchFamily="34" charset="0"/>
              </a:rPr>
              <a:t>events@atlanticbusinessforum.com </a:t>
            </a:r>
            <a:r>
              <a:rPr lang="pt-PT" sz="1100" dirty="0">
                <a:latin typeface="Arial Narrow" panose="020B0606020202030204" pitchFamily="34" charset="0"/>
              </a:rPr>
              <a:t>/ </a:t>
            </a:r>
            <a:r>
              <a:rPr lang="pt-PT" sz="1100" dirty="0" smtClean="0">
                <a:latin typeface="Arial Narrow" panose="020B0606020202030204" pitchFamily="34" charset="0"/>
              </a:rPr>
              <a:t>helpdesk@atlanticbusinessforum.com </a:t>
            </a:r>
          </a:p>
          <a:p>
            <a:pPr>
              <a:lnSpc>
                <a:spcPts val="1200"/>
              </a:lnSpc>
            </a:pPr>
            <a:endParaRPr lang="pt-PT" sz="1100" dirty="0" smtClean="0">
              <a:latin typeface="Arial Narrow" panose="020B0606020202030204" pitchFamily="34" charset="0"/>
            </a:endParaRPr>
          </a:p>
          <a:p>
            <a:pPr>
              <a:lnSpc>
                <a:spcPts val="1200"/>
              </a:lnSpc>
            </a:pPr>
            <a:r>
              <a:rPr lang="pt-PT" sz="1100" b="1" dirty="0" smtClean="0">
                <a:latin typeface="Arial Narrow" panose="020B0606020202030204" pitchFamily="34" charset="0"/>
              </a:rPr>
              <a:t>5.4.2</a:t>
            </a:r>
            <a:r>
              <a:rPr lang="pt-PT" sz="1100" dirty="0" smtClean="0">
                <a:latin typeface="Arial Narrow" panose="020B0606020202030204" pitchFamily="34" charset="0"/>
              </a:rPr>
              <a:t> Os formulários de inscrição podem ser descarregado da website seguinte: https</a:t>
            </a:r>
            <a:r>
              <a:rPr lang="pt-PT" sz="1100" dirty="0">
                <a:latin typeface="Arial Narrow" panose="020B0606020202030204" pitchFamily="34" charset="0"/>
              </a:rPr>
              <a:t>://www.atlanticbusinessforum.com/.</a:t>
            </a:r>
            <a:endParaRPr lang="pt-PT" sz="1100" dirty="0" smtClean="0">
              <a:latin typeface="Arial Narrow" panose="020B0606020202030204" pitchFamily="34" charset="0"/>
            </a:endParaRPr>
          </a:p>
          <a:p>
            <a:pPr>
              <a:lnSpc>
                <a:spcPts val="1200"/>
              </a:lnSpc>
            </a:pPr>
            <a:endParaRPr lang="pt-PT" sz="1100" i="1" dirty="0" smtClean="0">
              <a:latin typeface="Arial Narrow" panose="020B0606020202030204" pitchFamily="34" charset="0"/>
            </a:endParaRPr>
          </a:p>
          <a:p>
            <a:pPr>
              <a:lnSpc>
                <a:spcPts val="1200"/>
              </a:lnSpc>
            </a:pPr>
            <a:r>
              <a:rPr lang="pt-PT" sz="1100" b="1" dirty="0" smtClean="0">
                <a:latin typeface="Arial Narrow" panose="020B0606020202030204" pitchFamily="34" charset="0"/>
              </a:rPr>
              <a:t>5.4.3</a:t>
            </a:r>
            <a:r>
              <a:rPr lang="pt-PT" sz="1100" dirty="0" smtClean="0">
                <a:latin typeface="Arial Narrow" panose="020B0606020202030204" pitchFamily="34" charset="0"/>
              </a:rPr>
              <a:t> </a:t>
            </a:r>
            <a:r>
              <a:rPr lang="pt-PT" sz="1100" i="1" dirty="0" smtClean="0">
                <a:latin typeface="Arial Narrow" panose="020B0606020202030204" pitchFamily="34" charset="0"/>
              </a:rPr>
              <a:t>As inscrições poderão ser feitas online igualmente no website: </a:t>
            </a:r>
            <a:r>
              <a:rPr lang="pt-PT" sz="1100" dirty="0">
                <a:latin typeface="Arial Narrow" panose="020B0606020202030204" pitchFamily="34" charset="0"/>
              </a:rPr>
              <a:t>https://www.atlanticbusinessforum.com</a:t>
            </a:r>
            <a:r>
              <a:rPr lang="pt-PT" sz="1100" dirty="0" smtClean="0">
                <a:latin typeface="Arial Narrow" panose="020B0606020202030204" pitchFamily="34" charset="0"/>
              </a:rPr>
              <a:t>/.</a:t>
            </a:r>
            <a:endParaRPr lang="pt-PT" sz="1100" dirty="0">
              <a:latin typeface="Arial Narrow" panose="020B0606020202030204" pitchFamily="34" charset="0"/>
            </a:endParaRPr>
          </a:p>
          <a:p>
            <a:pPr>
              <a:lnSpc>
                <a:spcPts val="1200"/>
              </a:lnSpc>
            </a:pPr>
            <a:endParaRPr lang="pt-PT" sz="1100" i="1" dirty="0" smtClean="0">
              <a:latin typeface="Arial Narrow" panose="020B0606020202030204" pitchFamily="34" charset="0"/>
            </a:endParaRPr>
          </a:p>
          <a:p>
            <a:pPr>
              <a:lnSpc>
                <a:spcPts val="1200"/>
              </a:lnSpc>
            </a:pPr>
            <a:r>
              <a:rPr lang="pt-PT" sz="1100" b="1" dirty="0" smtClean="0">
                <a:latin typeface="Arial Narrow" panose="020B0606020202030204" pitchFamily="34" charset="0"/>
              </a:rPr>
              <a:t>5.4.4 </a:t>
            </a:r>
            <a:r>
              <a:rPr lang="pt-PT" sz="1100" i="1" dirty="0" smtClean="0">
                <a:latin typeface="Arial Narrow" panose="020B0606020202030204" pitchFamily="34" charset="0"/>
              </a:rPr>
              <a:t>As condições de participação encontram-se especificadas no referido website.</a:t>
            </a:r>
          </a:p>
          <a:p>
            <a:pPr>
              <a:lnSpc>
                <a:spcPts val="1200"/>
              </a:lnSpc>
            </a:pPr>
            <a:endParaRPr lang="pt-PT" sz="1100" i="1" dirty="0">
              <a:latin typeface="Arial Narrow" panose="020B0606020202030204" pitchFamily="34" charset="0"/>
            </a:endParaRPr>
          </a:p>
          <a:p>
            <a:pPr>
              <a:lnSpc>
                <a:spcPts val="1200"/>
              </a:lnSpc>
            </a:pPr>
            <a:r>
              <a:rPr lang="pt-PT" sz="1100" b="1" dirty="0" smtClean="0">
                <a:latin typeface="Arial Narrow" panose="020B0606020202030204" pitchFamily="34" charset="0"/>
              </a:rPr>
              <a:t>5.4.5</a:t>
            </a:r>
            <a:r>
              <a:rPr lang="pt-PT" sz="1100" dirty="0" smtClean="0">
                <a:latin typeface="Arial Narrow" panose="020B0606020202030204" pitchFamily="34" charset="0"/>
              </a:rPr>
              <a:t>  Para </a:t>
            </a:r>
            <a:r>
              <a:rPr lang="pt-PT" sz="1100" dirty="0">
                <a:latin typeface="Arial Narrow" panose="020B0606020202030204" pitchFamily="34" charset="0"/>
              </a:rPr>
              <a:t>cada grupo de 10 participantes no evento </a:t>
            </a:r>
            <a:r>
              <a:rPr lang="pt-PT" sz="1100" dirty="0" smtClean="0">
                <a:latin typeface="Arial Narrow" panose="020B0606020202030204" pitchFamily="34" charset="0"/>
              </a:rPr>
              <a:t>a organização assume os custos de participação com o décimo primeiro elemento.</a:t>
            </a:r>
          </a:p>
          <a:p>
            <a:pPr>
              <a:lnSpc>
                <a:spcPts val="1200"/>
              </a:lnSpc>
            </a:pPr>
            <a:endParaRPr lang="pt-PT" sz="1100" dirty="0">
              <a:latin typeface="Arial Narrow" panose="020B0606020202030204" pitchFamily="34" charset="0"/>
            </a:endParaRPr>
          </a:p>
          <a:p>
            <a:pPr>
              <a:lnSpc>
                <a:spcPts val="1200"/>
              </a:lnSpc>
            </a:pPr>
            <a:r>
              <a:rPr lang="pt-PT" sz="1100" b="1" dirty="0" smtClean="0">
                <a:latin typeface="Arial Narrow" panose="020B0606020202030204" pitchFamily="34" charset="0"/>
              </a:rPr>
              <a:t>5.4.6</a:t>
            </a:r>
            <a:r>
              <a:rPr lang="pt-PT" sz="1100" dirty="0" smtClean="0">
                <a:latin typeface="Arial Narrow" panose="020B0606020202030204" pitchFamily="34" charset="0"/>
              </a:rPr>
              <a:t> Para </a:t>
            </a:r>
            <a:r>
              <a:rPr lang="pt-PT" sz="1100" dirty="0">
                <a:latin typeface="Arial Narrow" panose="020B0606020202030204" pitchFamily="34" charset="0"/>
              </a:rPr>
              <a:t>cada grupo de 25 participantes </a:t>
            </a:r>
            <a:r>
              <a:rPr lang="pt-PT" sz="1100" dirty="0" smtClean="0">
                <a:latin typeface="Arial Narrow" panose="020B0606020202030204" pitchFamily="34" charset="0"/>
              </a:rPr>
              <a:t>a organização assume o custo de participação para dois (2) elementos adicionais. </a:t>
            </a:r>
          </a:p>
          <a:p>
            <a:pPr>
              <a:lnSpc>
                <a:spcPts val="1200"/>
              </a:lnSpc>
            </a:pPr>
            <a:endParaRPr lang="pt-PT" sz="1100" i="1" dirty="0">
              <a:latin typeface="Arial Narrow" panose="020B0606020202030204" pitchFamily="34" charset="0"/>
            </a:endParaRPr>
          </a:p>
          <a:p>
            <a:pPr>
              <a:lnSpc>
                <a:spcPts val="1200"/>
              </a:lnSpc>
            </a:pPr>
            <a:r>
              <a:rPr lang="pt-PT" altLang="pt-PT" sz="1100" b="1" dirty="0" smtClean="0">
                <a:latin typeface="Arial Narrow" pitchFamily="34" charset="0"/>
              </a:rPr>
              <a:t>5.5 Transferência de inscrição </a:t>
            </a:r>
          </a:p>
          <a:p>
            <a:pPr algn="just">
              <a:lnSpc>
                <a:spcPts val="1200"/>
              </a:lnSpc>
            </a:pPr>
            <a:r>
              <a:rPr lang="pt-PT" altLang="pt-PT" sz="1100" dirty="0" smtClean="0">
                <a:latin typeface="Arial Narrow" pitchFamily="34" charset="0"/>
              </a:rPr>
              <a:t>Um participante devidamente inscrito, se confrontado com a impossibilidade de participar no evento, poderá transferir a sua inscrição a terceiro. Para tal, o participante substituto deverá ser cabalmente identificado e aceitar as mesmas condições do substituído.</a:t>
            </a:r>
          </a:p>
          <a:p>
            <a:pPr>
              <a:lnSpc>
                <a:spcPts val="1200"/>
              </a:lnSpc>
            </a:pPr>
            <a:endParaRPr lang="pt-PT" sz="1100" i="1" dirty="0" smtClean="0">
              <a:latin typeface="Arial Narrow" pitchFamily="34" charset="0"/>
            </a:endParaRPr>
          </a:p>
          <a:p>
            <a:pPr>
              <a:lnSpc>
                <a:spcPts val="1200"/>
              </a:lnSpc>
            </a:pPr>
            <a:r>
              <a:rPr lang="pt-PT" sz="1100" b="1" i="1" dirty="0" smtClean="0">
                <a:latin typeface="Arial Narrow" pitchFamily="34" charset="0"/>
              </a:rPr>
              <a:t>5.6 Grupos e </a:t>
            </a:r>
            <a:r>
              <a:rPr lang="pt-PT" sz="1100" b="1" dirty="0" smtClean="0">
                <a:latin typeface="Arial Narrow" pitchFamily="34" charset="0"/>
              </a:rPr>
              <a:t>D</a:t>
            </a:r>
            <a:r>
              <a:rPr lang="pt-PT" altLang="pt-PT" sz="1100" b="1" dirty="0" smtClean="0">
                <a:latin typeface="Arial Narrow" pitchFamily="34" charset="0"/>
              </a:rPr>
              <a:t>elegações Oficiais </a:t>
            </a:r>
            <a:endParaRPr lang="pt-PT" sz="1100" b="1" i="1" dirty="0">
              <a:latin typeface="Arial Narrow" pitchFamily="34" charset="0"/>
            </a:endParaRPr>
          </a:p>
          <a:p>
            <a:pPr algn="just">
              <a:lnSpc>
                <a:spcPts val="1200"/>
              </a:lnSpc>
            </a:pPr>
            <a:r>
              <a:rPr lang="pt-PT" altLang="pt-PT" sz="1100" dirty="0" smtClean="0">
                <a:latin typeface="Arial Narrow" pitchFamily="34" charset="0"/>
              </a:rPr>
              <a:t>Para grupos (mínimo 10 Pax), delegações oficiais ou entidades Governamentais, a Organização deverá ser contactada para tratamento específico.</a:t>
            </a:r>
          </a:p>
          <a:p>
            <a:pPr>
              <a:lnSpc>
                <a:spcPts val="1200"/>
              </a:lnSpc>
            </a:pPr>
            <a:endParaRPr lang="pt-PT" sz="1100" i="1" dirty="0">
              <a:latin typeface="Arial Narrow" panose="020B0606020202030204" pitchFamily="34" charset="0"/>
            </a:endParaRPr>
          </a:p>
          <a:p>
            <a:pPr>
              <a:lnSpc>
                <a:spcPts val="1200"/>
              </a:lnSpc>
            </a:pPr>
            <a:r>
              <a:rPr lang="pt-PT" altLang="pt-PT" sz="1100" b="1" dirty="0" smtClean="0">
                <a:latin typeface="Arial Narrow" pitchFamily="34" charset="0"/>
              </a:rPr>
              <a:t>5.7 Vistos</a:t>
            </a:r>
          </a:p>
          <a:p>
            <a:pPr algn="just">
              <a:lnSpc>
                <a:spcPts val="1200"/>
              </a:lnSpc>
            </a:pPr>
            <a:r>
              <a:rPr lang="pt-PT" altLang="pt-PT" sz="1100" dirty="0" smtClean="0">
                <a:latin typeface="Arial Narrow" pitchFamily="34" charset="0"/>
              </a:rPr>
              <a:t>O pedido de visto, para os participantes que dele precisa, é feito através de uma plataforma disponibilizada na internet </a:t>
            </a:r>
            <a:r>
              <a:rPr lang="pt-PT" altLang="pt-PT" sz="1100" i="1" dirty="0" smtClean="0">
                <a:latin typeface="Arial Narrow" pitchFamily="34" charset="0"/>
              </a:rPr>
              <a:t>(www.ease.gov.cv). </a:t>
            </a:r>
            <a:r>
              <a:rPr lang="pt-PT" altLang="pt-PT" sz="1100" dirty="0" smtClean="0">
                <a:latin typeface="Arial Narrow" pitchFamily="34" charset="0"/>
              </a:rPr>
              <a:t>Excepcionalmente, pode ser solicitado nas embaixadas, postos consulares ou à chegada no território nacional, Cabo Verde, mediante pagamento de sobretaxa. O custo do Visto é pago diretamente às autoridades competentes: cerca de € 30,00. Se necessário, a Organização pode auxiliar os participantes nos procedimentos para obtenção de vistos.</a:t>
            </a:r>
            <a:endParaRPr lang="pt-PT" sz="1100" i="1" dirty="0">
              <a:latin typeface="Arial Narrow" panose="020B060602020203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255" y="322673"/>
            <a:ext cx="2677325" cy="559804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8754" y="234405"/>
            <a:ext cx="578165" cy="47959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179923" y="8542957"/>
            <a:ext cx="138551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800" b="1" i="1" dirty="0" smtClean="0">
                <a:solidFill>
                  <a:srgbClr val="3EA4BA"/>
                </a:solidFill>
                <a:latin typeface="Arial Narrow" panose="020B0606020202030204" pitchFamily="34" charset="0"/>
              </a:rPr>
              <a:t>Ref.E-EICV.01/2022/VD-E.01</a:t>
            </a:r>
            <a:r>
              <a:rPr lang="fr-FR" sz="800" dirty="0" smtClean="0">
                <a:latin typeface="Arial Narrow" panose="020B0606020202030204" pitchFamily="34" charset="0"/>
              </a:rPr>
              <a:t> </a:t>
            </a:r>
            <a:endParaRPr lang="pt-PT" sz="800" dirty="0">
              <a:latin typeface="Arial Narrow" panose="020B0606020202030204" pitchFamily="34" charset="0"/>
            </a:endParaRPr>
          </a:p>
        </p:txBody>
      </p:sp>
      <p:sp>
        <p:nvSpPr>
          <p:cNvPr id="9" name="Slide Number Placeholder 6"/>
          <p:cNvSpPr txBox="1"/>
          <p:nvPr/>
        </p:nvSpPr>
        <p:spPr bwMode="auto">
          <a:xfrm>
            <a:off x="2898527" y="8487024"/>
            <a:ext cx="648072" cy="2748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pt-PT" sz="800" i="1" dirty="0" smtClean="0">
                <a:solidFill>
                  <a:srgbClr val="00B4B2"/>
                </a:solidFill>
              </a:rPr>
              <a:t>Pag </a:t>
            </a:r>
            <a:fld id="{6C07E9C5-6E20-4A25-9F31-81ECFC5683B7}" type="slidenum">
              <a:rPr lang="fr-FR" altLang="pt-PT" sz="800" b="1" i="1" u="sng" dirty="0" smtClean="0">
                <a:solidFill>
                  <a:srgbClr val="00B4B2"/>
                </a:solidFill>
              </a:rPr>
              <a:t>13</a:t>
            </a:fld>
            <a:endParaRPr lang="fr-FR" altLang="pt-PT" sz="800" b="1" i="1" u="sng" dirty="0" smtClean="0">
              <a:solidFill>
                <a:srgbClr val="00B4B2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07" y="8449271"/>
            <a:ext cx="1470205" cy="339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6388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0255" y="903847"/>
            <a:ext cx="5760641" cy="75097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1100" dirty="0">
                <a:solidFill>
                  <a:schemeClr val="accent5">
                    <a:lumMod val="60000"/>
                    <a:lumOff val="40000"/>
                  </a:schemeClr>
                </a:solidFill>
                <a:latin typeface="Arial Narrow" panose="020B0606020202030204" pitchFamily="34" charset="0"/>
              </a:rPr>
              <a:t>TERMOS DE REFERÊNCIA DO FÓRUM EMPRESARIAL</a:t>
            </a:r>
          </a:p>
          <a:p>
            <a:r>
              <a:rPr lang="pt-PT" sz="1100" i="1" dirty="0">
                <a:solidFill>
                  <a:schemeClr val="accent5">
                    <a:lumMod val="60000"/>
                    <a:lumOff val="40000"/>
                  </a:schemeClr>
                </a:solidFill>
                <a:latin typeface="Arial Narrow" panose="020B0606020202030204" pitchFamily="34" charset="0"/>
              </a:rPr>
              <a:t>5. INFORMAÇÕES </a:t>
            </a:r>
            <a:r>
              <a:rPr lang="pt-PT" sz="1100" i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Narrow" panose="020B0606020202030204" pitchFamily="34" charset="0"/>
              </a:rPr>
              <a:t>ADICIONAIS</a:t>
            </a:r>
            <a:endParaRPr lang="pt-PT" altLang="pt-PT" sz="1100" b="1" dirty="0" smtClean="0">
              <a:latin typeface="Arial Narrow" pitchFamily="34" charset="0"/>
            </a:endParaRPr>
          </a:p>
          <a:p>
            <a:pPr>
              <a:lnSpc>
                <a:spcPts val="1200"/>
              </a:lnSpc>
            </a:pPr>
            <a:r>
              <a:rPr lang="pt-PT" altLang="pt-PT" sz="1100" b="1" dirty="0" smtClean="0">
                <a:latin typeface="Arial Narrow" pitchFamily="34" charset="0"/>
              </a:rPr>
              <a:t>5.8 Serviços de Protocolo</a:t>
            </a:r>
          </a:p>
          <a:p>
            <a:pPr algn="just">
              <a:lnSpc>
                <a:spcPts val="1200"/>
              </a:lnSpc>
            </a:pPr>
            <a:r>
              <a:rPr lang="pt-PT" sz="1100" dirty="0" smtClean="0">
                <a:latin typeface="Arial Narrow" panose="020B0606020202030204" pitchFamily="34" charset="0"/>
              </a:rPr>
              <a:t>À chegada ao aeroporto, em Cabo Verde, os participantes encontrarão uma equipa habilitada e preparada para apoiar no cumprimento de todas as formalidades necessárias e capaz de desenvolver </a:t>
            </a:r>
            <a:r>
              <a:rPr lang="pt-PT" sz="1100" dirty="0">
                <a:latin typeface="Arial Narrow" panose="020B0606020202030204" pitchFamily="34" charset="0"/>
              </a:rPr>
              <a:t>comunicação em três idiomas: Português; Francês e </a:t>
            </a:r>
            <a:r>
              <a:rPr lang="pt-PT" sz="1100" dirty="0" smtClean="0">
                <a:latin typeface="Arial Narrow" panose="020B0606020202030204" pitchFamily="34" charset="0"/>
              </a:rPr>
              <a:t>Inglês, niomeadamente:</a:t>
            </a:r>
          </a:p>
          <a:p>
            <a:pPr marL="182563" algn="just">
              <a:lnSpc>
                <a:spcPts val="1200"/>
              </a:lnSpc>
            </a:pPr>
            <a:r>
              <a:rPr lang="pt-PT" altLang="pt-PT" sz="1100" b="1" dirty="0" smtClean="0">
                <a:latin typeface="Arial Narrow" pitchFamily="34" charset="0"/>
              </a:rPr>
              <a:t>5.8.1 </a:t>
            </a:r>
            <a:r>
              <a:rPr lang="pt-PT" sz="1100" dirty="0" smtClean="0">
                <a:latin typeface="Arial Narrow" panose="020B0606020202030204" pitchFamily="34" charset="0"/>
              </a:rPr>
              <a:t>Protocolo </a:t>
            </a:r>
            <a:r>
              <a:rPr lang="pt-PT" sz="1100" dirty="0">
                <a:latin typeface="Arial Narrow" panose="020B0606020202030204" pitchFamily="34" charset="0"/>
              </a:rPr>
              <a:t>no aeroporto para acolhimento das delegações no aeroporto e transferência para o hotel</a:t>
            </a:r>
            <a:r>
              <a:rPr lang="pt-PT" sz="1100" dirty="0" smtClean="0">
                <a:latin typeface="Arial Narrow" panose="020B0606020202030204" pitchFamily="34" charset="0"/>
              </a:rPr>
              <a:t>;</a:t>
            </a:r>
            <a:endParaRPr lang="pt-PT" sz="1100" i="1" dirty="0" smtClean="0">
              <a:latin typeface="Arial Narrow" panose="020B0606020202030204" pitchFamily="34" charset="0"/>
            </a:endParaRPr>
          </a:p>
          <a:p>
            <a:pPr marL="182563" algn="just">
              <a:lnSpc>
                <a:spcPts val="1200"/>
              </a:lnSpc>
            </a:pPr>
            <a:r>
              <a:rPr lang="pt-PT" altLang="pt-PT" sz="1100" b="1" dirty="0" smtClean="0">
                <a:latin typeface="Arial Narrow" pitchFamily="34" charset="0"/>
              </a:rPr>
              <a:t>5.8.2 </a:t>
            </a:r>
            <a:r>
              <a:rPr lang="pt-PT" sz="1100" dirty="0">
                <a:latin typeface="Arial Narrow" panose="020B0606020202030204" pitchFamily="34" charset="0"/>
              </a:rPr>
              <a:t>Protocolo durante todos os dias do evento para registo dos participantes e apoio no </a:t>
            </a:r>
            <a:r>
              <a:rPr lang="pt-PT" sz="1100" dirty="0" smtClean="0">
                <a:latin typeface="Arial Narrow" panose="020B0606020202030204" pitchFamily="34" charset="0"/>
              </a:rPr>
              <a:t>evento.</a:t>
            </a:r>
            <a:endParaRPr lang="pt-PT" sz="1100" i="1" dirty="0" smtClean="0">
              <a:latin typeface="Arial Narrow" panose="020B0606020202030204" pitchFamily="34" charset="0"/>
            </a:endParaRPr>
          </a:p>
          <a:p>
            <a:pPr algn="just">
              <a:lnSpc>
                <a:spcPts val="1200"/>
              </a:lnSpc>
            </a:pPr>
            <a:r>
              <a:rPr lang="pt-PT" altLang="pt-PT" sz="1100" b="1" dirty="0">
                <a:latin typeface="Arial Narrow" pitchFamily="34" charset="0"/>
              </a:rPr>
              <a:t>5.9 Tranferes </a:t>
            </a:r>
            <a:endParaRPr lang="pt-PT" altLang="pt-PT" sz="1100" b="1" dirty="0" smtClean="0">
              <a:latin typeface="Arial Narrow" pitchFamily="34" charset="0"/>
            </a:endParaRPr>
          </a:p>
          <a:p>
            <a:pPr algn="just">
              <a:lnSpc>
                <a:spcPts val="1200"/>
              </a:lnSpc>
            </a:pPr>
            <a:r>
              <a:rPr lang="pt-PT" altLang="pt-PT" sz="1100" b="1" dirty="0" smtClean="0">
                <a:latin typeface="Arial Narrow" pitchFamily="34" charset="0"/>
              </a:rPr>
              <a:t>5.9.1 </a:t>
            </a:r>
            <a:r>
              <a:rPr lang="pt-PT" sz="1100" dirty="0" smtClean="0">
                <a:latin typeface="Arial Narrow" panose="020B0606020202030204" pitchFamily="34" charset="0"/>
              </a:rPr>
              <a:t>Os participantes ao chegarem Cabo Verde têm assegurados os meios de transporte nos </a:t>
            </a:r>
            <a:r>
              <a:rPr lang="pt-PT" sz="1100" dirty="0">
                <a:latin typeface="Arial Narrow" panose="020B0606020202030204" pitchFamily="34" charset="0"/>
              </a:rPr>
              <a:t>percursos </a:t>
            </a:r>
            <a:r>
              <a:rPr lang="pt-PT" sz="1100" dirty="0" smtClean="0">
                <a:latin typeface="Arial Narrow" panose="020B0606020202030204" pitchFamily="34" charset="0"/>
              </a:rPr>
              <a:t>Aeroporto / local de alojamento / Aeroporto.</a:t>
            </a:r>
            <a:endParaRPr lang="pt-PT" altLang="pt-PT" sz="1100" dirty="0">
              <a:latin typeface="Arial Narrow" pitchFamily="34" charset="0"/>
            </a:endParaRPr>
          </a:p>
          <a:p>
            <a:pPr algn="just">
              <a:lnSpc>
                <a:spcPts val="1200"/>
              </a:lnSpc>
            </a:pPr>
            <a:endParaRPr lang="pt-PT" altLang="pt-PT" sz="1100" dirty="0" smtClean="0">
              <a:latin typeface="Arial Narrow" pitchFamily="34" charset="0"/>
            </a:endParaRPr>
          </a:p>
          <a:p>
            <a:pPr algn="just">
              <a:lnSpc>
                <a:spcPts val="1200"/>
              </a:lnSpc>
            </a:pPr>
            <a:r>
              <a:rPr lang="pt-PT" altLang="pt-PT" sz="1100" b="1" dirty="0" smtClean="0">
                <a:latin typeface="Arial Narrow" pitchFamily="34" charset="0"/>
              </a:rPr>
              <a:t>5.9.2 </a:t>
            </a:r>
            <a:r>
              <a:rPr lang="pt-PT" sz="1100" dirty="0">
                <a:latin typeface="Arial Narrow" panose="020B0606020202030204" pitchFamily="34" charset="0"/>
              </a:rPr>
              <a:t>Os participantes </a:t>
            </a:r>
            <a:r>
              <a:rPr lang="pt-PT" sz="1100" dirty="0" smtClean="0">
                <a:latin typeface="Arial Narrow" panose="020B0606020202030204" pitchFamily="34" charset="0"/>
              </a:rPr>
              <a:t>têm assegurados </a:t>
            </a:r>
            <a:r>
              <a:rPr lang="pt-PT" sz="1100" dirty="0">
                <a:latin typeface="Arial Narrow" panose="020B0606020202030204" pitchFamily="34" charset="0"/>
              </a:rPr>
              <a:t>os meios de transporte nos percursos </a:t>
            </a:r>
            <a:r>
              <a:rPr lang="pt-PT" sz="1100" dirty="0" smtClean="0">
                <a:latin typeface="Arial Narrow" panose="020B0606020202030204" pitchFamily="34" charset="0"/>
              </a:rPr>
              <a:t>local de alojamento </a:t>
            </a:r>
            <a:r>
              <a:rPr lang="pt-PT" sz="1100" dirty="0">
                <a:latin typeface="Arial Narrow" panose="020B0606020202030204" pitchFamily="34" charset="0"/>
              </a:rPr>
              <a:t>/ local </a:t>
            </a:r>
            <a:r>
              <a:rPr lang="pt-PT" sz="1100" dirty="0" smtClean="0">
                <a:latin typeface="Arial Narrow" panose="020B0606020202030204" pitchFamily="34" charset="0"/>
              </a:rPr>
              <a:t>do evento </a:t>
            </a:r>
            <a:r>
              <a:rPr lang="pt-PT" sz="1100" dirty="0">
                <a:latin typeface="Arial Narrow" panose="020B0606020202030204" pitchFamily="34" charset="0"/>
              </a:rPr>
              <a:t>/ local de alojamento </a:t>
            </a:r>
            <a:r>
              <a:rPr lang="pt-PT" sz="1100" dirty="0" smtClean="0">
                <a:latin typeface="Arial Narrow" panose="020B0606020202030204" pitchFamily="34" charset="0"/>
              </a:rPr>
              <a:t>.</a:t>
            </a:r>
            <a:endParaRPr lang="pt-PT" altLang="pt-PT" sz="1100" dirty="0">
              <a:latin typeface="Arial Narrow" pitchFamily="34" charset="0"/>
            </a:endParaRPr>
          </a:p>
          <a:p>
            <a:pPr algn="just">
              <a:lnSpc>
                <a:spcPts val="1200"/>
              </a:lnSpc>
            </a:pPr>
            <a:endParaRPr lang="pt-PT" altLang="pt-PT" sz="1100" dirty="0" smtClean="0">
              <a:latin typeface="Arial Narrow" pitchFamily="34" charset="0"/>
            </a:endParaRPr>
          </a:p>
          <a:p>
            <a:pPr algn="just">
              <a:lnSpc>
                <a:spcPts val="1200"/>
              </a:lnSpc>
            </a:pPr>
            <a:r>
              <a:rPr lang="pt-PT" altLang="pt-PT" sz="1100" b="1" dirty="0">
                <a:latin typeface="Arial Narrow" pitchFamily="34" charset="0"/>
              </a:rPr>
              <a:t>5.10 </a:t>
            </a:r>
            <a:r>
              <a:rPr lang="pt-PT" altLang="pt-PT" sz="1100" b="1" dirty="0" smtClean="0">
                <a:latin typeface="Arial Narrow" pitchFamily="34" charset="0"/>
              </a:rPr>
              <a:t>Alojamento</a:t>
            </a:r>
          </a:p>
          <a:p>
            <a:pPr algn="just">
              <a:lnSpc>
                <a:spcPts val="1200"/>
              </a:lnSpc>
            </a:pPr>
            <a:r>
              <a:rPr lang="pt-PT" sz="1100" dirty="0">
                <a:latin typeface="Arial Narrow" panose="020B0606020202030204" pitchFamily="34" charset="0"/>
              </a:rPr>
              <a:t>A diversidade e qualidade das unidades </a:t>
            </a:r>
            <a:r>
              <a:rPr lang="pt-PT" sz="1100" dirty="0" smtClean="0">
                <a:latin typeface="Arial Narrow" panose="020B0606020202030204" pitchFamily="34" charset="0"/>
              </a:rPr>
              <a:t>de alojamento disponíveis </a:t>
            </a:r>
            <a:r>
              <a:rPr lang="pt-PT" sz="1100" dirty="0">
                <a:latin typeface="Arial Narrow" panose="020B0606020202030204" pitchFamily="34" charset="0"/>
              </a:rPr>
              <a:t>e </a:t>
            </a:r>
            <a:r>
              <a:rPr lang="pt-PT" sz="1100" dirty="0" smtClean="0">
                <a:latin typeface="Arial Narrow" panose="020B0606020202030204" pitchFamily="34" charset="0"/>
              </a:rPr>
              <a:t>as condições acolhedoras  e hospitaleiras, proporcionam aos participantes uma agradável estadias </a:t>
            </a:r>
            <a:r>
              <a:rPr lang="pt-PT" sz="1100" dirty="0">
                <a:latin typeface="Arial Narrow" panose="020B0606020202030204" pitchFamily="34" charset="0"/>
              </a:rPr>
              <a:t>dos </a:t>
            </a:r>
            <a:r>
              <a:rPr lang="pt-PT" sz="1100" dirty="0" smtClean="0">
                <a:latin typeface="Arial Narrow" panose="020B0606020202030204" pitchFamily="34" charset="0"/>
              </a:rPr>
              <a:t>participantes no evento. </a:t>
            </a:r>
            <a:r>
              <a:rPr lang="pt-PT" altLang="pt-PT" sz="1100" dirty="0" smtClean="0">
                <a:latin typeface="Arial Narrow" pitchFamily="34" charset="0"/>
              </a:rPr>
              <a:t>São disponibilizados alojamentos, em hotéis e em apartamentos particulares, para os participantes que assim o desejar, tanto em Cabo Verde como nos países de trânsito em viagem de ida a Cabo Verde e de regresso.</a:t>
            </a:r>
          </a:p>
          <a:p>
            <a:pPr algn="just">
              <a:lnSpc>
                <a:spcPts val="1200"/>
              </a:lnSpc>
            </a:pPr>
            <a:endParaRPr lang="pt-PT" altLang="pt-PT" sz="1100" dirty="0">
              <a:latin typeface="Arial Narrow" pitchFamily="34" charset="0"/>
            </a:endParaRPr>
          </a:p>
          <a:p>
            <a:pPr>
              <a:lnSpc>
                <a:spcPts val="1200"/>
              </a:lnSpc>
            </a:pPr>
            <a:r>
              <a:rPr lang="pt-PT" sz="1100" b="1" dirty="0" smtClean="0">
                <a:latin typeface="Arial Narrow" panose="020B0606020202030204" pitchFamily="34" charset="0"/>
              </a:rPr>
              <a:t>5.10.1</a:t>
            </a:r>
            <a:r>
              <a:rPr lang="pt-PT" sz="1100" dirty="0" smtClean="0">
                <a:latin typeface="Arial Narrow" panose="020B0606020202030204" pitchFamily="34" charset="0"/>
              </a:rPr>
              <a:t> </a:t>
            </a:r>
            <a:r>
              <a:rPr lang="pt-PT" sz="1100" dirty="0">
                <a:latin typeface="Arial Narrow" panose="020B0606020202030204" pitchFamily="34" charset="0"/>
              </a:rPr>
              <a:t>Um formulário de </a:t>
            </a:r>
            <a:r>
              <a:rPr lang="pt-PT" sz="1100" dirty="0" smtClean="0">
                <a:latin typeface="Arial Narrow" panose="020B0606020202030204" pitchFamily="34" charset="0"/>
              </a:rPr>
              <a:t>reserva </a:t>
            </a:r>
            <a:r>
              <a:rPr lang="pt-PT" sz="1100" dirty="0">
                <a:latin typeface="Arial Narrow" panose="020B0606020202030204" pitchFamily="34" charset="0"/>
              </a:rPr>
              <a:t>está disponível. Deve ser preenchido </a:t>
            </a:r>
            <a:r>
              <a:rPr lang="pt-PT" sz="1100" dirty="0" smtClean="0">
                <a:latin typeface="Arial Narrow" panose="020B0606020202030204" pitchFamily="34" charset="0"/>
              </a:rPr>
              <a:t>pelos participantes interessados. </a:t>
            </a:r>
            <a:endParaRPr lang="pt-PT" sz="1100" dirty="0">
              <a:latin typeface="Arial Narrow" panose="020B0606020202030204" pitchFamily="34" charset="0"/>
            </a:endParaRPr>
          </a:p>
          <a:p>
            <a:pPr>
              <a:lnSpc>
                <a:spcPts val="1200"/>
              </a:lnSpc>
            </a:pPr>
            <a:endParaRPr lang="pt-PT" sz="1100" dirty="0">
              <a:latin typeface="Arial Narrow" panose="020B0606020202030204" pitchFamily="34" charset="0"/>
            </a:endParaRPr>
          </a:p>
          <a:p>
            <a:pPr>
              <a:lnSpc>
                <a:spcPts val="1200"/>
              </a:lnSpc>
            </a:pPr>
            <a:r>
              <a:rPr lang="pt-PT" sz="1100" b="1" dirty="0" smtClean="0">
                <a:latin typeface="Arial Narrow" panose="020B0606020202030204" pitchFamily="34" charset="0"/>
              </a:rPr>
              <a:t>5.10.2</a:t>
            </a:r>
            <a:r>
              <a:rPr lang="pt-PT" sz="1100" dirty="0" smtClean="0">
                <a:latin typeface="Arial Narrow" panose="020B0606020202030204" pitchFamily="34" charset="0"/>
              </a:rPr>
              <a:t> </a:t>
            </a:r>
            <a:r>
              <a:rPr lang="pt-PT" sz="1100" dirty="0">
                <a:latin typeface="Arial Narrow" panose="020B0606020202030204" pitchFamily="34" charset="0"/>
              </a:rPr>
              <a:t>Os formulários de </a:t>
            </a:r>
            <a:r>
              <a:rPr lang="pt-PT" sz="1100" dirty="0" smtClean="0">
                <a:latin typeface="Arial Narrow" panose="020B0606020202030204" pitchFamily="34" charset="0"/>
              </a:rPr>
              <a:t>reserva podem </a:t>
            </a:r>
            <a:r>
              <a:rPr lang="pt-PT" sz="1100" dirty="0">
                <a:latin typeface="Arial Narrow" panose="020B0606020202030204" pitchFamily="34" charset="0"/>
              </a:rPr>
              <a:t>ser descarregado da wesite seguinte: </a:t>
            </a:r>
            <a:r>
              <a:rPr lang="pt-PT" sz="1100" dirty="0" smtClean="0">
                <a:latin typeface="Arial Narrow" panose="020B0606020202030204" pitchFamily="34" charset="0"/>
              </a:rPr>
              <a:t>https://www.atlanticbusinessforum.com/.</a:t>
            </a:r>
            <a:endParaRPr lang="pt-PT" sz="1100" dirty="0">
              <a:latin typeface="Arial Narrow" panose="020B0606020202030204" pitchFamily="34" charset="0"/>
            </a:endParaRPr>
          </a:p>
          <a:p>
            <a:pPr>
              <a:lnSpc>
                <a:spcPts val="1200"/>
              </a:lnSpc>
            </a:pPr>
            <a:endParaRPr lang="pt-PT" sz="1100" i="1" dirty="0">
              <a:latin typeface="Arial Narrow" panose="020B0606020202030204" pitchFamily="34" charset="0"/>
            </a:endParaRPr>
          </a:p>
          <a:p>
            <a:pPr>
              <a:lnSpc>
                <a:spcPts val="1200"/>
              </a:lnSpc>
            </a:pPr>
            <a:r>
              <a:rPr lang="pt-PT" sz="1100" b="1" dirty="0" smtClean="0">
                <a:latin typeface="Arial Narrow" panose="020B0606020202030204" pitchFamily="34" charset="0"/>
              </a:rPr>
              <a:t>5.10.3</a:t>
            </a:r>
            <a:r>
              <a:rPr lang="pt-PT" sz="1100" dirty="0" smtClean="0">
                <a:latin typeface="Arial Narrow" panose="020B0606020202030204" pitchFamily="34" charset="0"/>
              </a:rPr>
              <a:t> </a:t>
            </a:r>
            <a:r>
              <a:rPr lang="pt-PT" sz="1100" dirty="0">
                <a:latin typeface="Arial Narrow" panose="020B0606020202030204" pitchFamily="34" charset="0"/>
              </a:rPr>
              <a:t>As </a:t>
            </a:r>
            <a:r>
              <a:rPr lang="pt-PT" sz="1100" dirty="0" smtClean="0">
                <a:latin typeface="Arial Narrow" panose="020B0606020202030204" pitchFamily="34" charset="0"/>
              </a:rPr>
              <a:t>reservas </a:t>
            </a:r>
            <a:r>
              <a:rPr lang="pt-PT" sz="1100" dirty="0">
                <a:latin typeface="Arial Narrow" panose="020B0606020202030204" pitchFamily="34" charset="0"/>
              </a:rPr>
              <a:t>poderão ser </a:t>
            </a:r>
            <a:r>
              <a:rPr lang="pt-PT" sz="1100" dirty="0" smtClean="0">
                <a:latin typeface="Arial Narrow" panose="020B0606020202030204" pitchFamily="34" charset="0"/>
              </a:rPr>
              <a:t>feitas,  igualmente, online no </a:t>
            </a:r>
            <a:r>
              <a:rPr lang="pt-PT" sz="1100" dirty="0">
                <a:latin typeface="Arial Narrow" panose="020B0606020202030204" pitchFamily="34" charset="0"/>
              </a:rPr>
              <a:t>website: </a:t>
            </a:r>
            <a:r>
              <a:rPr lang="pt-PT" sz="1100" dirty="0" smtClean="0">
                <a:latin typeface="Arial Narrow" panose="020B0606020202030204" pitchFamily="34" charset="0"/>
              </a:rPr>
              <a:t>https://www.atlanticbusinessforum.com/.</a:t>
            </a:r>
            <a:endParaRPr lang="pt-PT" sz="1100" dirty="0">
              <a:latin typeface="Arial Narrow" panose="020B0606020202030204" pitchFamily="34" charset="0"/>
            </a:endParaRPr>
          </a:p>
          <a:p>
            <a:pPr>
              <a:lnSpc>
                <a:spcPts val="1200"/>
              </a:lnSpc>
            </a:pPr>
            <a:endParaRPr lang="pt-PT" sz="1100" i="1" dirty="0">
              <a:latin typeface="Arial Narrow" panose="020B0606020202030204" pitchFamily="34" charset="0"/>
            </a:endParaRPr>
          </a:p>
          <a:p>
            <a:pPr>
              <a:lnSpc>
                <a:spcPts val="1200"/>
              </a:lnSpc>
            </a:pPr>
            <a:r>
              <a:rPr lang="pt-PT" sz="1100" b="1" dirty="0" smtClean="0">
                <a:latin typeface="Arial Narrow" panose="020B0606020202030204" pitchFamily="34" charset="0"/>
              </a:rPr>
              <a:t>5.10.4 </a:t>
            </a:r>
            <a:r>
              <a:rPr lang="pt-PT" sz="1100" dirty="0">
                <a:latin typeface="Arial Narrow" panose="020B0606020202030204" pitchFamily="34" charset="0"/>
              </a:rPr>
              <a:t>As condições de </a:t>
            </a:r>
            <a:r>
              <a:rPr lang="pt-PT" sz="1100" dirty="0" smtClean="0">
                <a:latin typeface="Arial Narrow" panose="020B0606020202030204" pitchFamily="34" charset="0"/>
              </a:rPr>
              <a:t>reservas </a:t>
            </a:r>
            <a:r>
              <a:rPr lang="pt-PT" sz="1100" dirty="0">
                <a:latin typeface="Arial Narrow" panose="020B0606020202030204" pitchFamily="34" charset="0"/>
              </a:rPr>
              <a:t>encontram-se especificadas no referido website.</a:t>
            </a:r>
          </a:p>
          <a:p>
            <a:pPr algn="just">
              <a:lnSpc>
                <a:spcPts val="1200"/>
              </a:lnSpc>
            </a:pPr>
            <a:endParaRPr lang="pt-PT" altLang="pt-PT" sz="1100" dirty="0" smtClean="0">
              <a:latin typeface="Arial Narrow" pitchFamily="34" charset="0"/>
            </a:endParaRPr>
          </a:p>
          <a:p>
            <a:pPr algn="just">
              <a:lnSpc>
                <a:spcPts val="1200"/>
              </a:lnSpc>
            </a:pPr>
            <a:r>
              <a:rPr lang="pt-PT" altLang="pt-PT" sz="1100" b="1" dirty="0" smtClean="0">
                <a:latin typeface="Arial Narrow" pitchFamily="34" charset="0"/>
              </a:rPr>
              <a:t>5.11 Viagens aéreas</a:t>
            </a:r>
            <a:endParaRPr lang="pt-PT" altLang="pt-PT" sz="1100" b="1" dirty="0">
              <a:latin typeface="Arial Narrow" pitchFamily="34" charset="0"/>
            </a:endParaRPr>
          </a:p>
          <a:p>
            <a:pPr algn="just">
              <a:lnSpc>
                <a:spcPts val="1200"/>
              </a:lnSpc>
            </a:pPr>
            <a:r>
              <a:rPr lang="pt-PT" altLang="pt-PT" sz="1100" dirty="0">
                <a:latin typeface="Arial Narrow" pitchFamily="34" charset="0"/>
              </a:rPr>
              <a:t>São disponibilizados </a:t>
            </a:r>
            <a:r>
              <a:rPr lang="pt-PT" altLang="pt-PT" sz="1100" dirty="0" smtClean="0">
                <a:latin typeface="Arial Narrow" pitchFamily="34" charset="0"/>
              </a:rPr>
              <a:t>apoios nas reservas de viagens aéreas, </a:t>
            </a:r>
            <a:r>
              <a:rPr lang="pt-PT" altLang="pt-PT" sz="1100" dirty="0">
                <a:latin typeface="Arial Narrow" pitchFamily="34" charset="0"/>
              </a:rPr>
              <a:t>em </a:t>
            </a:r>
            <a:r>
              <a:rPr lang="pt-PT" altLang="pt-PT" sz="1100" dirty="0" smtClean="0">
                <a:latin typeface="Arial Narrow" pitchFamily="34" charset="0"/>
              </a:rPr>
              <a:t>companhiais aéreas,  </a:t>
            </a:r>
            <a:r>
              <a:rPr lang="pt-PT" altLang="pt-PT" sz="1100" dirty="0">
                <a:latin typeface="Arial Narrow" pitchFamily="34" charset="0"/>
              </a:rPr>
              <a:t>para os participantes que assim o desejar.</a:t>
            </a:r>
          </a:p>
          <a:p>
            <a:pPr algn="just">
              <a:lnSpc>
                <a:spcPts val="1200"/>
              </a:lnSpc>
            </a:pPr>
            <a:endParaRPr lang="pt-PT" altLang="pt-PT" sz="1100" dirty="0">
              <a:latin typeface="Arial Narrow" pitchFamily="34" charset="0"/>
            </a:endParaRPr>
          </a:p>
          <a:p>
            <a:pPr>
              <a:lnSpc>
                <a:spcPts val="1200"/>
              </a:lnSpc>
            </a:pPr>
            <a:r>
              <a:rPr lang="pt-PT" sz="1100" b="1" dirty="0" smtClean="0">
                <a:latin typeface="Arial Narrow" panose="020B0606020202030204" pitchFamily="34" charset="0"/>
              </a:rPr>
              <a:t>5.11.1</a:t>
            </a:r>
            <a:r>
              <a:rPr lang="pt-PT" sz="1100" dirty="0" smtClean="0">
                <a:latin typeface="Arial Narrow" panose="020B0606020202030204" pitchFamily="34" charset="0"/>
              </a:rPr>
              <a:t> </a:t>
            </a:r>
            <a:r>
              <a:rPr lang="pt-PT" sz="1100" dirty="0">
                <a:latin typeface="Arial Narrow" panose="020B0606020202030204" pitchFamily="34" charset="0"/>
              </a:rPr>
              <a:t>Um formulário de reserva está disponível. Deve ser preenchido pelos participantes interessados. </a:t>
            </a:r>
          </a:p>
          <a:p>
            <a:pPr>
              <a:lnSpc>
                <a:spcPts val="1200"/>
              </a:lnSpc>
            </a:pPr>
            <a:endParaRPr lang="pt-PT" sz="1100" dirty="0">
              <a:latin typeface="Arial Narrow" panose="020B0606020202030204" pitchFamily="34" charset="0"/>
            </a:endParaRPr>
          </a:p>
          <a:p>
            <a:pPr>
              <a:lnSpc>
                <a:spcPts val="1200"/>
              </a:lnSpc>
            </a:pPr>
            <a:r>
              <a:rPr lang="pt-PT" sz="1100" b="1" dirty="0" smtClean="0">
                <a:latin typeface="Arial Narrow" panose="020B0606020202030204" pitchFamily="34" charset="0"/>
              </a:rPr>
              <a:t>5.11.2</a:t>
            </a:r>
            <a:r>
              <a:rPr lang="pt-PT" sz="1100" dirty="0" smtClean="0">
                <a:latin typeface="Arial Narrow" panose="020B0606020202030204" pitchFamily="34" charset="0"/>
              </a:rPr>
              <a:t> </a:t>
            </a:r>
            <a:r>
              <a:rPr lang="pt-PT" sz="1100" dirty="0">
                <a:latin typeface="Arial Narrow" panose="020B0606020202030204" pitchFamily="34" charset="0"/>
              </a:rPr>
              <a:t>Os formulários de reserva podem ser descarregado da wesite seguinte: </a:t>
            </a:r>
            <a:r>
              <a:rPr lang="pt-PT" sz="1100" dirty="0" smtClean="0">
                <a:latin typeface="Arial Narrow" panose="020B0606020202030204" pitchFamily="34" charset="0"/>
              </a:rPr>
              <a:t>https://www.atlanticbusinessforum.com/.</a:t>
            </a:r>
            <a:endParaRPr lang="pt-PT" sz="1100" dirty="0">
              <a:latin typeface="Arial Narrow" panose="020B0606020202030204" pitchFamily="34" charset="0"/>
            </a:endParaRPr>
          </a:p>
          <a:p>
            <a:pPr>
              <a:lnSpc>
                <a:spcPts val="1200"/>
              </a:lnSpc>
            </a:pPr>
            <a:endParaRPr lang="pt-PT" sz="1100" i="1" dirty="0">
              <a:latin typeface="Arial Narrow" panose="020B0606020202030204" pitchFamily="34" charset="0"/>
            </a:endParaRPr>
          </a:p>
          <a:p>
            <a:pPr>
              <a:lnSpc>
                <a:spcPts val="1200"/>
              </a:lnSpc>
            </a:pPr>
            <a:r>
              <a:rPr lang="pt-PT" sz="1100" b="1" dirty="0" smtClean="0">
                <a:latin typeface="Arial Narrow" panose="020B0606020202030204" pitchFamily="34" charset="0"/>
              </a:rPr>
              <a:t>5.11.3</a:t>
            </a:r>
            <a:r>
              <a:rPr lang="pt-PT" sz="1100" dirty="0" smtClean="0">
                <a:latin typeface="Arial Narrow" panose="020B0606020202030204" pitchFamily="34" charset="0"/>
              </a:rPr>
              <a:t> </a:t>
            </a:r>
            <a:r>
              <a:rPr lang="pt-PT" sz="1100" i="1" dirty="0">
                <a:latin typeface="Arial Narrow" panose="020B0606020202030204" pitchFamily="34" charset="0"/>
              </a:rPr>
              <a:t>As reservas poderão ser feitas,  igualmente, online no website: </a:t>
            </a:r>
            <a:r>
              <a:rPr lang="pt-PT" sz="1100" dirty="0" smtClean="0">
                <a:latin typeface="Arial Narrow" panose="020B0606020202030204" pitchFamily="34" charset="0"/>
              </a:rPr>
              <a:t>https://www.atlanticbusinessforum.com/.</a:t>
            </a:r>
            <a:endParaRPr lang="pt-PT" sz="1100" dirty="0">
              <a:latin typeface="Arial Narrow" panose="020B0606020202030204" pitchFamily="34" charset="0"/>
            </a:endParaRPr>
          </a:p>
          <a:p>
            <a:pPr>
              <a:lnSpc>
                <a:spcPts val="1200"/>
              </a:lnSpc>
            </a:pPr>
            <a:endParaRPr lang="pt-PT" sz="1100" i="1" dirty="0">
              <a:latin typeface="Arial Narrow" panose="020B0606020202030204" pitchFamily="34" charset="0"/>
            </a:endParaRPr>
          </a:p>
          <a:p>
            <a:pPr>
              <a:lnSpc>
                <a:spcPts val="1200"/>
              </a:lnSpc>
            </a:pPr>
            <a:r>
              <a:rPr lang="pt-PT" sz="1100" b="1" dirty="0" smtClean="0">
                <a:latin typeface="Arial Narrow" panose="020B0606020202030204" pitchFamily="34" charset="0"/>
              </a:rPr>
              <a:t>5.11.4</a:t>
            </a:r>
            <a:r>
              <a:rPr lang="pt-PT" sz="1100" dirty="0" smtClean="0">
                <a:latin typeface="Arial Narrow" panose="020B0606020202030204" pitchFamily="34" charset="0"/>
              </a:rPr>
              <a:t> </a:t>
            </a:r>
            <a:r>
              <a:rPr lang="pt-PT" sz="1100" i="1" dirty="0">
                <a:latin typeface="Arial Narrow" panose="020B0606020202030204" pitchFamily="34" charset="0"/>
              </a:rPr>
              <a:t>As condições de reservas encontram-se especificadas no referido website.</a:t>
            </a:r>
          </a:p>
          <a:p>
            <a:pPr algn="just">
              <a:lnSpc>
                <a:spcPts val="1200"/>
              </a:lnSpc>
            </a:pPr>
            <a:endParaRPr lang="pt-PT" altLang="pt-PT" sz="1100" dirty="0">
              <a:latin typeface="Arial Narrow" pitchFamily="34" charset="0"/>
            </a:endParaRPr>
          </a:p>
          <a:p>
            <a:pPr algn="just">
              <a:lnSpc>
                <a:spcPts val="1200"/>
              </a:lnSpc>
            </a:pPr>
            <a:r>
              <a:rPr lang="pt-PT" altLang="pt-PT" sz="1100" b="1" dirty="0" smtClean="0">
                <a:latin typeface="Arial Narrow" pitchFamily="34" charset="0"/>
              </a:rPr>
              <a:t>5.12 </a:t>
            </a:r>
            <a:r>
              <a:rPr lang="pt-PT" altLang="pt-PT" sz="1100" b="1" dirty="0">
                <a:latin typeface="Arial Narrow" pitchFamily="34" charset="0"/>
              </a:rPr>
              <a:t>Serviços de </a:t>
            </a:r>
            <a:r>
              <a:rPr lang="pt-PT" altLang="pt-PT" sz="1100" b="1" dirty="0" smtClean="0">
                <a:latin typeface="Arial Narrow" pitchFamily="34" charset="0"/>
              </a:rPr>
              <a:t>restauração</a:t>
            </a:r>
          </a:p>
          <a:p>
            <a:pPr algn="just">
              <a:lnSpc>
                <a:spcPts val="1200"/>
              </a:lnSpc>
            </a:pPr>
            <a:r>
              <a:rPr lang="pt-PT" altLang="pt-PT" sz="1100" b="1" dirty="0" smtClean="0">
                <a:latin typeface="Arial Narrow" pitchFamily="34" charset="0"/>
              </a:rPr>
              <a:t>5.12.1 </a:t>
            </a:r>
            <a:r>
              <a:rPr lang="pt-PT" sz="1100" dirty="0" smtClean="0">
                <a:latin typeface="Arial Narrow" panose="020B0606020202030204" pitchFamily="34" charset="0"/>
              </a:rPr>
              <a:t>Durante o funcionamento das actividades do evento os participantes têm assegurados serviços </a:t>
            </a:r>
            <a:r>
              <a:rPr lang="pt-PT" sz="1100" dirty="0">
                <a:latin typeface="Arial Narrow" panose="020B0606020202030204" pitchFamily="34" charset="0"/>
              </a:rPr>
              <a:t>de </a:t>
            </a:r>
            <a:r>
              <a:rPr lang="pt-PT" sz="1100" dirty="0" smtClean="0">
                <a:latin typeface="Arial Narrow" panose="020B0606020202030204" pitchFamily="34" charset="0"/>
              </a:rPr>
              <a:t>água e de Coffee Break.</a:t>
            </a: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255" y="322673"/>
            <a:ext cx="2677325" cy="559804"/>
          </a:xfrm>
          <a:prstGeom prst="rect">
            <a:avLst/>
          </a:prstGeom>
        </p:spPr>
      </p:pic>
      <p:pic>
        <p:nvPicPr>
          <p:cNvPr id="19" name="Imagem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8754" y="234405"/>
            <a:ext cx="578165" cy="479595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5179923" y="8542957"/>
            <a:ext cx="138551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800" b="1" i="1" dirty="0" smtClean="0">
                <a:solidFill>
                  <a:srgbClr val="3EA4BA"/>
                </a:solidFill>
                <a:latin typeface="Arial Narrow" panose="020B0606020202030204" pitchFamily="34" charset="0"/>
              </a:rPr>
              <a:t>Ref.E-EICV.01/2022/VD-E.01</a:t>
            </a:r>
            <a:r>
              <a:rPr lang="fr-FR" sz="800" dirty="0" smtClean="0">
                <a:latin typeface="Arial Narrow" panose="020B0606020202030204" pitchFamily="34" charset="0"/>
              </a:rPr>
              <a:t> </a:t>
            </a:r>
            <a:endParaRPr lang="pt-PT" sz="800" dirty="0">
              <a:latin typeface="Arial Narrow" panose="020B0606020202030204" pitchFamily="34" charset="0"/>
            </a:endParaRPr>
          </a:p>
        </p:txBody>
      </p:sp>
      <p:sp>
        <p:nvSpPr>
          <p:cNvPr id="21" name="Slide Number Placeholder 6"/>
          <p:cNvSpPr txBox="1"/>
          <p:nvPr/>
        </p:nvSpPr>
        <p:spPr bwMode="auto">
          <a:xfrm>
            <a:off x="2898527" y="8487024"/>
            <a:ext cx="648072" cy="2748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pt-PT" sz="800" i="1" dirty="0" smtClean="0">
                <a:solidFill>
                  <a:srgbClr val="00B4B2"/>
                </a:solidFill>
              </a:rPr>
              <a:t>Pag </a:t>
            </a:r>
            <a:fld id="{6C07E9C5-6E20-4A25-9F31-81ECFC5683B7}" type="slidenum">
              <a:rPr lang="fr-FR" altLang="pt-PT" sz="800" b="1" i="1" u="sng" dirty="0" smtClean="0">
                <a:solidFill>
                  <a:srgbClr val="00B4B2"/>
                </a:solidFill>
              </a:rPr>
              <a:t>14</a:t>
            </a:fld>
            <a:endParaRPr lang="fr-FR" altLang="pt-PT" sz="800" b="1" i="1" u="sng" dirty="0" smtClean="0">
              <a:solidFill>
                <a:srgbClr val="00B4B2"/>
              </a:solidFill>
            </a:endParaRP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07" y="8449271"/>
            <a:ext cx="1470205" cy="339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628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0255" y="1072068"/>
            <a:ext cx="5760641" cy="7512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1100" dirty="0">
                <a:solidFill>
                  <a:schemeClr val="accent5">
                    <a:lumMod val="60000"/>
                    <a:lumOff val="40000"/>
                  </a:schemeClr>
                </a:solidFill>
                <a:latin typeface="Arial Narrow" panose="020B0606020202030204" pitchFamily="34" charset="0"/>
              </a:rPr>
              <a:t>TERMOS DE REFERÊNCIA DO FÓRUM EMPRESARIAL</a:t>
            </a:r>
          </a:p>
          <a:p>
            <a:r>
              <a:rPr lang="pt-PT" sz="1100" i="1" dirty="0">
                <a:solidFill>
                  <a:schemeClr val="accent5">
                    <a:lumMod val="60000"/>
                    <a:lumOff val="40000"/>
                  </a:schemeClr>
                </a:solidFill>
                <a:latin typeface="Arial Narrow" panose="020B0606020202030204" pitchFamily="34" charset="0"/>
              </a:rPr>
              <a:t>5. INFORMAÇÕES </a:t>
            </a:r>
            <a:r>
              <a:rPr lang="pt-PT" sz="1100" i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Narrow" panose="020B0606020202030204" pitchFamily="34" charset="0"/>
              </a:rPr>
              <a:t>ADICIONAIS</a:t>
            </a:r>
          </a:p>
          <a:p>
            <a:endParaRPr lang="pt-PT" altLang="pt-PT" sz="1100" b="1" dirty="0" smtClean="0">
              <a:latin typeface="Arial Narrow" pitchFamily="34" charset="0"/>
            </a:endParaRPr>
          </a:p>
          <a:p>
            <a:pPr algn="just">
              <a:lnSpc>
                <a:spcPts val="1100"/>
              </a:lnSpc>
            </a:pPr>
            <a:r>
              <a:rPr lang="pt-PT" altLang="pt-PT" sz="1100" b="1" dirty="0">
                <a:latin typeface="Arial Narrow" pitchFamily="34" charset="0"/>
              </a:rPr>
              <a:t>5.12.2</a:t>
            </a:r>
            <a:r>
              <a:rPr lang="pt-PT" altLang="pt-PT" sz="1100" dirty="0">
                <a:latin typeface="Arial Narrow" pitchFamily="34" charset="0"/>
              </a:rPr>
              <a:t> </a:t>
            </a:r>
            <a:r>
              <a:rPr lang="pt-PT" sz="1100" dirty="0">
                <a:latin typeface="Arial Narrow" panose="020B0606020202030204" pitchFamily="34" charset="0"/>
              </a:rPr>
              <a:t>Para as refeições do meio dia, almoços,  durante os dias do funcionamento do evento estarão disponíveis transportes nos percursos local do evento  / Local de restauração / local do evento.</a:t>
            </a:r>
            <a:endParaRPr lang="pt-PT" altLang="pt-PT" sz="1100" dirty="0">
              <a:latin typeface="Arial Narrow" pitchFamily="34" charset="0"/>
            </a:endParaRPr>
          </a:p>
          <a:p>
            <a:pPr algn="just">
              <a:lnSpc>
                <a:spcPts val="1100"/>
              </a:lnSpc>
            </a:pPr>
            <a:endParaRPr lang="pt-PT" altLang="pt-PT" sz="1100" b="1" dirty="0" smtClean="0">
              <a:latin typeface="Arial Narrow" pitchFamily="34" charset="0"/>
            </a:endParaRPr>
          </a:p>
          <a:p>
            <a:pPr algn="just">
              <a:lnSpc>
                <a:spcPts val="1100"/>
              </a:lnSpc>
            </a:pPr>
            <a:r>
              <a:rPr lang="pt-PT" altLang="pt-PT" sz="1100" b="1" dirty="0" smtClean="0">
                <a:latin typeface="Arial Narrow" pitchFamily="34" charset="0"/>
              </a:rPr>
              <a:t>5.13 </a:t>
            </a:r>
            <a:r>
              <a:rPr lang="pt-PT" altLang="pt-PT" sz="1100" b="1" dirty="0">
                <a:latin typeface="Arial Narrow" pitchFamily="34" charset="0"/>
              </a:rPr>
              <a:t>Moedas e câmbios</a:t>
            </a:r>
          </a:p>
          <a:p>
            <a:pPr algn="just">
              <a:lnSpc>
                <a:spcPts val="1100"/>
              </a:lnSpc>
            </a:pPr>
            <a:r>
              <a:rPr lang="pt-PT" altLang="pt-PT" sz="1100" dirty="0">
                <a:latin typeface="Arial Narrow" pitchFamily="34" charset="0"/>
              </a:rPr>
              <a:t>A moeda de uso corrente em Cabo Verde é o escudo caboverdiano. </a:t>
            </a:r>
            <a:r>
              <a:rPr lang="pt-PT" altLang="pt-PT" sz="1100" dirty="0" smtClean="0">
                <a:latin typeface="Arial Narrow" pitchFamily="34" charset="0"/>
              </a:rPr>
              <a:t>Todas as divisas internaconais são aceites. O </a:t>
            </a:r>
            <a:r>
              <a:rPr lang="pt-PT" altLang="pt-PT" sz="1100" dirty="0">
                <a:latin typeface="Arial Narrow" pitchFamily="34" charset="0"/>
              </a:rPr>
              <a:t>Euro </a:t>
            </a:r>
            <a:r>
              <a:rPr lang="pt-PT" altLang="pt-PT" sz="1100" dirty="0" smtClean="0">
                <a:latin typeface="Arial Narrow" pitchFamily="34" charset="0"/>
              </a:rPr>
              <a:t>é </a:t>
            </a:r>
            <a:r>
              <a:rPr lang="pt-PT" altLang="pt-PT" sz="1100" dirty="0">
                <a:latin typeface="Arial Narrow" pitchFamily="34" charset="0"/>
              </a:rPr>
              <a:t>aceite nas </a:t>
            </a:r>
            <a:r>
              <a:rPr lang="pt-PT" altLang="pt-PT" sz="1100" dirty="0" smtClean="0">
                <a:latin typeface="Arial Narrow" pitchFamily="34" charset="0"/>
              </a:rPr>
              <a:t>transações </a:t>
            </a:r>
            <a:r>
              <a:rPr lang="pt-PT" altLang="pt-PT" sz="1100" dirty="0">
                <a:latin typeface="Arial Narrow" pitchFamily="34" charset="0"/>
              </a:rPr>
              <a:t>correntes em Cabo Verde e tem a paridade fixa com o escudo  (1 € = 110,265 Escudos). Para todo e qualquer informação adiconal sobre moedas e câmbios deverá ser consultado o website oficial do Banco Central de Cabo </a:t>
            </a:r>
            <a:r>
              <a:rPr lang="pt-PT" altLang="pt-PT" sz="1100" dirty="0" smtClean="0">
                <a:latin typeface="Arial Narrow" pitchFamily="34" charset="0"/>
              </a:rPr>
              <a:t>Verde</a:t>
            </a:r>
            <a:r>
              <a:rPr lang="pt-PT" altLang="pt-PT" sz="1100" dirty="0">
                <a:latin typeface="Arial Narrow" pitchFamily="34" charset="0"/>
              </a:rPr>
              <a:t>: https://www.bcv.cv/pt/Paginas/Homepage.aspx</a:t>
            </a:r>
            <a:r>
              <a:rPr lang="pt-PT" altLang="pt-PT" sz="1100" dirty="0" smtClean="0">
                <a:latin typeface="Arial Narrow" pitchFamily="34" charset="0"/>
              </a:rPr>
              <a:t>.</a:t>
            </a:r>
            <a:endParaRPr lang="pt-PT" altLang="pt-PT" sz="1100" b="1" dirty="0" smtClean="0">
              <a:latin typeface="Arial Narrow" pitchFamily="34" charset="0"/>
            </a:endParaRPr>
          </a:p>
          <a:p>
            <a:pPr algn="just">
              <a:lnSpc>
                <a:spcPts val="1100"/>
              </a:lnSpc>
            </a:pPr>
            <a:endParaRPr lang="pt-PT" altLang="pt-PT" sz="1100" b="1" dirty="0">
              <a:latin typeface="Arial Narrow" pitchFamily="34" charset="0"/>
            </a:endParaRPr>
          </a:p>
          <a:p>
            <a:pPr algn="just">
              <a:lnSpc>
                <a:spcPts val="1100"/>
              </a:lnSpc>
            </a:pPr>
            <a:r>
              <a:rPr lang="pt-PT" altLang="pt-PT" sz="1100" b="1" dirty="0" smtClean="0">
                <a:latin typeface="Arial Narrow" pitchFamily="34" charset="0"/>
              </a:rPr>
              <a:t>5.14 Serviços de internet</a:t>
            </a:r>
            <a:endParaRPr lang="pt-PT" altLang="pt-PT" sz="1100" b="1" dirty="0">
              <a:latin typeface="Arial Narrow" pitchFamily="34" charset="0"/>
            </a:endParaRPr>
          </a:p>
          <a:p>
            <a:pPr algn="just">
              <a:lnSpc>
                <a:spcPts val="1100"/>
              </a:lnSpc>
            </a:pPr>
            <a:r>
              <a:rPr lang="pt-PT" altLang="pt-PT" sz="1100" dirty="0" smtClean="0">
                <a:latin typeface="Arial Narrow" pitchFamily="34" charset="0"/>
              </a:rPr>
              <a:t>Serviços de internet estarão disponíveis nos locais de alojamento e do evento.</a:t>
            </a:r>
          </a:p>
          <a:p>
            <a:pPr algn="just">
              <a:lnSpc>
                <a:spcPts val="1100"/>
              </a:lnSpc>
            </a:pPr>
            <a:endParaRPr lang="pt-PT" altLang="pt-PT" sz="1100" dirty="0">
              <a:solidFill>
                <a:schemeClr val="accent5">
                  <a:lumMod val="60000"/>
                  <a:lumOff val="40000"/>
                </a:schemeClr>
              </a:solidFill>
              <a:latin typeface="Arial Narrow" pitchFamily="34" charset="0"/>
            </a:endParaRPr>
          </a:p>
          <a:p>
            <a:pPr algn="just">
              <a:lnSpc>
                <a:spcPts val="1100"/>
              </a:lnSpc>
            </a:pPr>
            <a:r>
              <a:rPr lang="pt-PT" altLang="pt-PT" sz="1100" b="1" dirty="0">
                <a:latin typeface="Arial Narrow" pitchFamily="34" charset="0"/>
              </a:rPr>
              <a:t>5.15 Encontros </a:t>
            </a:r>
            <a:r>
              <a:rPr lang="pt-PT" altLang="pt-PT" sz="1100" b="1" dirty="0" smtClean="0">
                <a:latin typeface="Arial Narrow" pitchFamily="34" charset="0"/>
              </a:rPr>
              <a:t>institucionais</a:t>
            </a:r>
          </a:p>
          <a:p>
            <a:pPr algn="just">
              <a:lnSpc>
                <a:spcPts val="1100"/>
              </a:lnSpc>
            </a:pPr>
            <a:r>
              <a:rPr lang="pt-PT" sz="1100" dirty="0">
                <a:latin typeface="Arial Narrow" panose="020B0606020202030204" pitchFamily="34" charset="0"/>
              </a:rPr>
              <a:t>Caso for pertinente, a </a:t>
            </a:r>
            <a:r>
              <a:rPr lang="pt-PT" sz="1100" dirty="0" smtClean="0">
                <a:latin typeface="Arial Narrow" panose="020B0606020202030204" pitchFamily="34" charset="0"/>
              </a:rPr>
              <a:t>Organização </a:t>
            </a:r>
            <a:r>
              <a:rPr lang="pt-PT" sz="1100" dirty="0">
                <a:latin typeface="Arial Narrow" panose="020B0606020202030204" pitchFamily="34" charset="0"/>
              </a:rPr>
              <a:t>se responsabilizará pela solicitação </a:t>
            </a:r>
            <a:r>
              <a:rPr lang="pt-PT" sz="1100" dirty="0" smtClean="0">
                <a:latin typeface="Arial Narrow" panose="020B0606020202030204" pitchFamily="34" charset="0"/>
              </a:rPr>
              <a:t>de agendamento de encontros / reuniões institucionais junto das entidades competentes, </a:t>
            </a:r>
            <a:r>
              <a:rPr lang="pt-PT" sz="1100" dirty="0">
                <a:latin typeface="Arial Narrow" panose="020B0606020202030204" pitchFamily="34" charset="0"/>
              </a:rPr>
              <a:t>exclusivamente para o país </a:t>
            </a:r>
            <a:r>
              <a:rPr lang="pt-PT" sz="1100" dirty="0" smtClean="0">
                <a:latin typeface="Arial Narrow" panose="020B0606020202030204" pitchFamily="34" charset="0"/>
              </a:rPr>
              <a:t>anfitrião.</a:t>
            </a:r>
          </a:p>
          <a:p>
            <a:pPr algn="just">
              <a:lnSpc>
                <a:spcPts val="1100"/>
              </a:lnSpc>
            </a:pPr>
            <a:endParaRPr lang="pt-PT" altLang="pt-PT" sz="1100" dirty="0" smtClean="0">
              <a:solidFill>
                <a:schemeClr val="accent5">
                  <a:lumMod val="60000"/>
                  <a:lumOff val="40000"/>
                </a:schemeClr>
              </a:solidFill>
              <a:latin typeface="Arial Narrow" pitchFamily="34" charset="0"/>
            </a:endParaRPr>
          </a:p>
          <a:p>
            <a:pPr algn="just">
              <a:lnSpc>
                <a:spcPts val="1100"/>
              </a:lnSpc>
            </a:pPr>
            <a:r>
              <a:rPr lang="pt-PT" altLang="pt-PT" sz="1100" b="1" dirty="0">
                <a:latin typeface="Arial Narrow" pitchFamily="34" charset="0"/>
              </a:rPr>
              <a:t>5.16 Divulgação de produtos e serviços de empresas </a:t>
            </a:r>
            <a:r>
              <a:rPr lang="pt-PT" altLang="pt-PT" sz="1100" b="1" dirty="0" smtClean="0">
                <a:latin typeface="Arial Narrow" pitchFamily="34" charset="0"/>
              </a:rPr>
              <a:t>participantes</a:t>
            </a:r>
          </a:p>
          <a:p>
            <a:pPr algn="just">
              <a:lnSpc>
                <a:spcPts val="1100"/>
              </a:lnSpc>
            </a:pPr>
            <a:r>
              <a:rPr lang="pt-PT" sz="1100" dirty="0">
                <a:latin typeface="Arial Narrow" panose="020B0606020202030204" pitchFamily="34" charset="0"/>
              </a:rPr>
              <a:t>Para efeitos de </a:t>
            </a:r>
            <a:r>
              <a:rPr lang="pt-PT" sz="1100" dirty="0" smtClean="0">
                <a:latin typeface="Arial Narrow" panose="020B0606020202030204" pitchFamily="34" charset="0"/>
              </a:rPr>
              <a:t>divulgação dos seus produtos e serviços as empresas participantes no evento têm à disposição uma plataforma web específica através da qual podem ser divulgados os respectivos produtos e serviços em todos os mercados cobertos pelos objectivos do evento.</a:t>
            </a:r>
          </a:p>
          <a:p>
            <a:pPr algn="just">
              <a:lnSpc>
                <a:spcPts val="1100"/>
              </a:lnSpc>
            </a:pPr>
            <a:endParaRPr lang="pt-PT" sz="1100" dirty="0" smtClean="0">
              <a:latin typeface="Arial Narrow" panose="020B0606020202030204" pitchFamily="34" charset="0"/>
            </a:endParaRPr>
          </a:p>
          <a:p>
            <a:pPr algn="just">
              <a:lnSpc>
                <a:spcPts val="1100"/>
              </a:lnSpc>
            </a:pPr>
            <a:r>
              <a:rPr lang="pt-PT" sz="1100" b="1" dirty="0" smtClean="0">
                <a:latin typeface="Arial Narrow" panose="020B0606020202030204" pitchFamily="34" charset="0"/>
              </a:rPr>
              <a:t>5.16.1 </a:t>
            </a:r>
            <a:r>
              <a:rPr lang="pt-PT" sz="1100" dirty="0" smtClean="0">
                <a:latin typeface="Arial Narrow" panose="020B0606020202030204" pitchFamily="34" charset="0"/>
              </a:rPr>
              <a:t>Para cada empresa participante no evento, além da colocação do respectivo logotipo, haverá lugar uma breve descrição das características dos produtos e serviços, em três idiomas: português; inglês e francês ;</a:t>
            </a:r>
          </a:p>
          <a:p>
            <a:pPr algn="just">
              <a:lnSpc>
                <a:spcPts val="1100"/>
              </a:lnSpc>
            </a:pPr>
            <a:endParaRPr lang="pt-PT" sz="1100" dirty="0" smtClean="0">
              <a:latin typeface="Arial Narrow" panose="020B0606020202030204" pitchFamily="34" charset="0"/>
            </a:endParaRPr>
          </a:p>
          <a:p>
            <a:pPr algn="just">
              <a:lnSpc>
                <a:spcPts val="1100"/>
              </a:lnSpc>
            </a:pPr>
            <a:r>
              <a:rPr lang="pt-PT" sz="1100" b="1" dirty="0" smtClean="0">
                <a:latin typeface="Arial Narrow" panose="020B0606020202030204" pitchFamily="34" charset="0"/>
              </a:rPr>
              <a:t>5.16.2</a:t>
            </a:r>
            <a:r>
              <a:rPr lang="pt-PT" sz="1100" dirty="0" smtClean="0">
                <a:latin typeface="Arial Narrow" panose="020B0606020202030204" pitchFamily="34" charset="0"/>
              </a:rPr>
              <a:t> As informações colocadas no referido website serão mantidas até 120 dias antes da data de realização da edição seguinte do evento, caso a empresa decidir não participar na edição seguinte;</a:t>
            </a:r>
          </a:p>
          <a:p>
            <a:pPr algn="just">
              <a:lnSpc>
                <a:spcPts val="1100"/>
              </a:lnSpc>
            </a:pPr>
            <a:endParaRPr lang="pt-PT" sz="1100" dirty="0">
              <a:latin typeface="Arial Narrow" panose="020B0606020202030204" pitchFamily="34" charset="0"/>
            </a:endParaRPr>
          </a:p>
          <a:p>
            <a:pPr algn="just">
              <a:lnSpc>
                <a:spcPts val="1100"/>
              </a:lnSpc>
            </a:pPr>
            <a:r>
              <a:rPr lang="pt-PT" sz="1100" b="1" dirty="0" smtClean="0">
                <a:latin typeface="Arial Narrow" panose="020B0606020202030204" pitchFamily="34" charset="0"/>
              </a:rPr>
              <a:t> 5.16.3 </a:t>
            </a:r>
            <a:r>
              <a:rPr lang="pt-PT" sz="1100" dirty="0" smtClean="0">
                <a:latin typeface="Arial Narrow" panose="020B0606020202030204" pitchFamily="34" charset="0"/>
              </a:rPr>
              <a:t>As empresas não participantes no evento e que pretendem divulgar os respectivos produtos e serviços na referida pltaforma web podem faze-lo mediante o pagamento de uma taxa mensal, trimestal, simestral ou anual; </a:t>
            </a:r>
            <a:endParaRPr lang="pt-PT" sz="1100" dirty="0">
              <a:latin typeface="Arial Narrow" panose="020B0606020202030204" pitchFamily="34" charset="0"/>
            </a:endParaRPr>
          </a:p>
          <a:p>
            <a:pPr algn="just">
              <a:lnSpc>
                <a:spcPts val="1100"/>
              </a:lnSpc>
            </a:pPr>
            <a:endParaRPr lang="pt-PT" sz="1100" dirty="0" smtClean="0">
              <a:latin typeface="Arial Narrow" panose="020B0606020202030204" pitchFamily="34" charset="0"/>
            </a:endParaRPr>
          </a:p>
          <a:p>
            <a:pPr algn="just">
              <a:lnSpc>
                <a:spcPts val="1100"/>
              </a:lnSpc>
            </a:pPr>
            <a:r>
              <a:rPr lang="pt-PT" sz="1100" b="1" dirty="0">
                <a:latin typeface="Arial Narrow" panose="020B0606020202030204" pitchFamily="34" charset="0"/>
              </a:rPr>
              <a:t> </a:t>
            </a:r>
            <a:r>
              <a:rPr lang="pt-PT" sz="1100" b="1" dirty="0" smtClean="0">
                <a:latin typeface="Arial Narrow" panose="020B0606020202030204" pitchFamily="34" charset="0"/>
              </a:rPr>
              <a:t>5.16.4 </a:t>
            </a:r>
            <a:r>
              <a:rPr lang="pt-PT" sz="1100" dirty="0" smtClean="0">
                <a:latin typeface="Arial Narrow" panose="020B0606020202030204" pitchFamily="34" charset="0"/>
              </a:rPr>
              <a:t>Uma equipa especializada fará a manutenção permanente das informações inseridas na plataforma web e as empresas poderão solicitar alterações / correcções / actualizações de </a:t>
            </a:r>
            <a:r>
              <a:rPr lang="pt-PT" sz="1100" dirty="0">
                <a:latin typeface="Arial Narrow" panose="020B0606020202030204" pitchFamily="34" charset="0"/>
              </a:rPr>
              <a:t>informações </a:t>
            </a:r>
            <a:r>
              <a:rPr lang="pt-PT" sz="1100" dirty="0" smtClean="0">
                <a:latin typeface="Arial Narrow" panose="020B0606020202030204" pitchFamily="34" charset="0"/>
              </a:rPr>
              <a:t>a todo o tempo sem custos;</a:t>
            </a:r>
          </a:p>
          <a:p>
            <a:pPr algn="just">
              <a:lnSpc>
                <a:spcPts val="1100"/>
              </a:lnSpc>
            </a:pPr>
            <a:endParaRPr lang="pt-PT" sz="1100" dirty="0" smtClean="0">
              <a:latin typeface="Arial Narrow" panose="020B0606020202030204" pitchFamily="34" charset="0"/>
            </a:endParaRPr>
          </a:p>
          <a:p>
            <a:pPr algn="just">
              <a:lnSpc>
                <a:spcPts val="1100"/>
              </a:lnSpc>
            </a:pPr>
            <a:r>
              <a:rPr lang="pt-PT" sz="1100" b="1" dirty="0">
                <a:latin typeface="Arial Narrow" panose="020B0606020202030204" pitchFamily="34" charset="0"/>
              </a:rPr>
              <a:t> 5.16.5 </a:t>
            </a:r>
            <a:r>
              <a:rPr lang="pt-PT" sz="1100" dirty="0">
                <a:latin typeface="Arial Narrow" panose="020B0606020202030204" pitchFamily="34" charset="0"/>
              </a:rPr>
              <a:t>As empresas participantes no evento poderão ainda durante o período de vigência das respectivas informações no espaço reservado na plataforma web fazer </a:t>
            </a:r>
            <a:r>
              <a:rPr lang="pt-PT" sz="1100" dirty="0" smtClean="0">
                <a:latin typeface="Arial Narrow" panose="020B0606020202030204" pitchFamily="34" charset="0"/>
              </a:rPr>
              <a:t>publicação trimestral de newsletters através da qual é divulgada informações relacionadas com os respectivos produtos e serviços em três idiomas: português; inglês e francês.  A equipa especializada acima referida fará divulgação períodica e selectiva junto de potenciais importadores e exportadores o referido newsletter;</a:t>
            </a:r>
            <a:endParaRPr lang="pt-PT" sz="1100" dirty="0">
              <a:latin typeface="Arial Narrow" panose="020B0606020202030204" pitchFamily="34" charset="0"/>
            </a:endParaRPr>
          </a:p>
          <a:p>
            <a:pPr algn="just">
              <a:lnSpc>
                <a:spcPts val="1100"/>
              </a:lnSpc>
            </a:pPr>
            <a:endParaRPr lang="pt-PT" sz="1100" dirty="0" smtClean="0">
              <a:latin typeface="Arial Narrow" panose="020B0606020202030204" pitchFamily="34" charset="0"/>
            </a:endParaRPr>
          </a:p>
          <a:p>
            <a:pPr algn="just">
              <a:lnSpc>
                <a:spcPts val="1100"/>
              </a:lnSpc>
            </a:pPr>
            <a:r>
              <a:rPr lang="pt-PT" sz="1100" b="1" dirty="0" smtClean="0">
                <a:latin typeface="Arial Narrow" panose="020B0606020202030204" pitchFamily="34" charset="0"/>
              </a:rPr>
              <a:t>5.16.6 </a:t>
            </a:r>
            <a:r>
              <a:rPr lang="pt-PT" sz="1100" dirty="0" smtClean="0">
                <a:latin typeface="Arial Narrow" panose="020B0606020202030204" pitchFamily="34" charset="0"/>
              </a:rPr>
              <a:t>Todo e qualquer pedido de informações sobre produtos ou serviços por parte de potenciais interessados </a:t>
            </a:r>
            <a:r>
              <a:rPr lang="pt-PT" sz="1100" dirty="0">
                <a:latin typeface="Arial Narrow" panose="020B0606020202030204" pitchFamily="34" charset="0"/>
              </a:rPr>
              <a:t>, incluindo eventuais encomendas, </a:t>
            </a:r>
            <a:r>
              <a:rPr lang="pt-PT" sz="1100" dirty="0" smtClean="0">
                <a:latin typeface="Arial Narrow" panose="020B0606020202030204" pitchFamily="34" charset="0"/>
              </a:rPr>
              <a:t>será prontamente comunicado à empresa visada.</a:t>
            </a:r>
            <a:endParaRPr lang="pt-PT" sz="1100" dirty="0">
              <a:latin typeface="Arial Narrow" panose="020B0606020202030204" pitchFamily="34" charset="0"/>
            </a:endParaRPr>
          </a:p>
          <a:p>
            <a:pPr algn="just">
              <a:lnSpc>
                <a:spcPts val="1100"/>
              </a:lnSpc>
            </a:pPr>
            <a:endParaRPr lang="pt-PT" sz="1100" dirty="0">
              <a:latin typeface="Arial Narrow" panose="020B0606020202030204" pitchFamily="34" charset="0"/>
            </a:endParaRPr>
          </a:p>
          <a:p>
            <a:pPr algn="just">
              <a:lnSpc>
                <a:spcPts val="1100"/>
              </a:lnSpc>
            </a:pPr>
            <a:r>
              <a:rPr lang="pt-PT" altLang="pt-PT" sz="1100" b="1" dirty="0" smtClean="0">
                <a:latin typeface="Arial Narrow" pitchFamily="34" charset="0"/>
              </a:rPr>
              <a:t>5.17 </a:t>
            </a:r>
            <a:r>
              <a:rPr lang="pt-PT" altLang="pt-PT" sz="1100" b="1" dirty="0">
                <a:latin typeface="Arial Narrow" pitchFamily="34" charset="0"/>
              </a:rPr>
              <a:t>Documentação do </a:t>
            </a:r>
            <a:r>
              <a:rPr lang="pt-PT" altLang="pt-PT" sz="1100" b="1" dirty="0" smtClean="0">
                <a:latin typeface="Arial Narrow" pitchFamily="34" charset="0"/>
              </a:rPr>
              <a:t>evento</a:t>
            </a:r>
          </a:p>
          <a:p>
            <a:pPr algn="just">
              <a:lnSpc>
                <a:spcPts val="1100"/>
              </a:lnSpc>
            </a:pPr>
            <a:r>
              <a:rPr lang="pt-PT" altLang="pt-PT" sz="1100" dirty="0" smtClean="0">
                <a:latin typeface="Arial Narrow" pitchFamily="34" charset="0"/>
              </a:rPr>
              <a:t>Toda a documentação relacionada com o evento pode ser descarregada diretanente da plataforma do evento: </a:t>
            </a:r>
            <a:r>
              <a:rPr lang="pt-PT" sz="1100" dirty="0">
                <a:latin typeface="Arial Narrow" panose="020B0606020202030204" pitchFamily="34" charset="0"/>
              </a:rPr>
              <a:t>https://www.atlanticbusinessforum.com</a:t>
            </a:r>
            <a:r>
              <a:rPr lang="pt-PT" sz="1100" dirty="0" smtClean="0">
                <a:latin typeface="Arial Narrow" panose="020B0606020202030204" pitchFamily="34" charset="0"/>
              </a:rPr>
              <a:t>/</a:t>
            </a:r>
            <a:endParaRPr lang="pt-PT" altLang="pt-PT" sz="1100" dirty="0">
              <a:latin typeface="Arial Narrow" pitchFamily="34" charset="0"/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255" y="322673"/>
            <a:ext cx="2677325" cy="559804"/>
          </a:xfrm>
          <a:prstGeom prst="rect">
            <a:avLst/>
          </a:prstGeom>
        </p:spPr>
      </p:pic>
      <p:pic>
        <p:nvPicPr>
          <p:cNvPr id="19" name="Imagem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8754" y="234405"/>
            <a:ext cx="578165" cy="47959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179923" y="8542957"/>
            <a:ext cx="138551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800" b="1" i="1" dirty="0" smtClean="0">
                <a:solidFill>
                  <a:srgbClr val="3EA4BA"/>
                </a:solidFill>
                <a:latin typeface="Arial Narrow" panose="020B0606020202030204" pitchFamily="34" charset="0"/>
              </a:rPr>
              <a:t>Ref.E-EICV.01/2022/VD-E.01</a:t>
            </a:r>
            <a:r>
              <a:rPr lang="fr-FR" sz="800" dirty="0" smtClean="0">
                <a:latin typeface="Arial Narrow" panose="020B0606020202030204" pitchFamily="34" charset="0"/>
              </a:rPr>
              <a:t> </a:t>
            </a:r>
            <a:endParaRPr lang="pt-PT" sz="800" dirty="0">
              <a:latin typeface="Arial Narrow" panose="020B0606020202030204" pitchFamily="34" charset="0"/>
            </a:endParaRPr>
          </a:p>
        </p:txBody>
      </p:sp>
      <p:sp>
        <p:nvSpPr>
          <p:cNvPr id="6" name="Slide Number Placeholder 6"/>
          <p:cNvSpPr txBox="1"/>
          <p:nvPr/>
        </p:nvSpPr>
        <p:spPr bwMode="auto">
          <a:xfrm>
            <a:off x="2898527" y="8487024"/>
            <a:ext cx="648072" cy="2748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pt-PT" sz="800" i="1" dirty="0" smtClean="0">
                <a:solidFill>
                  <a:srgbClr val="00B4B2"/>
                </a:solidFill>
              </a:rPr>
              <a:t>Pag </a:t>
            </a:r>
            <a:fld id="{6C07E9C5-6E20-4A25-9F31-81ECFC5683B7}" type="slidenum">
              <a:rPr lang="fr-FR" altLang="pt-PT" sz="800" b="1" i="1" u="sng" dirty="0" smtClean="0">
                <a:solidFill>
                  <a:srgbClr val="00B4B2"/>
                </a:solidFill>
              </a:rPr>
              <a:t>15</a:t>
            </a:fld>
            <a:endParaRPr lang="fr-FR" altLang="pt-PT" sz="800" b="1" i="1" u="sng" dirty="0" smtClean="0">
              <a:solidFill>
                <a:srgbClr val="00B4B2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07" y="8449271"/>
            <a:ext cx="1470205" cy="339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9511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0255" y="903847"/>
            <a:ext cx="5760641" cy="75097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1100" dirty="0">
                <a:solidFill>
                  <a:schemeClr val="accent5">
                    <a:lumMod val="60000"/>
                    <a:lumOff val="40000"/>
                  </a:schemeClr>
                </a:solidFill>
                <a:latin typeface="Arial Narrow" panose="020B0606020202030204" pitchFamily="34" charset="0"/>
              </a:rPr>
              <a:t>TERMOS DE REFERÊNCIA DO FÓRUM EMPRESARIAL</a:t>
            </a:r>
          </a:p>
          <a:p>
            <a:r>
              <a:rPr lang="pt-PT" sz="1100" i="1" dirty="0">
                <a:solidFill>
                  <a:schemeClr val="accent5">
                    <a:lumMod val="60000"/>
                    <a:lumOff val="40000"/>
                  </a:schemeClr>
                </a:solidFill>
                <a:latin typeface="Arial Narrow" panose="020B0606020202030204" pitchFamily="34" charset="0"/>
              </a:rPr>
              <a:t>5. INFORMAÇÕES </a:t>
            </a:r>
            <a:r>
              <a:rPr lang="pt-PT" sz="1100" i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Narrow" panose="020B0606020202030204" pitchFamily="34" charset="0"/>
              </a:rPr>
              <a:t>ADICIONAIS</a:t>
            </a:r>
            <a:endParaRPr lang="pt-PT" altLang="pt-PT" sz="1100" b="1" dirty="0" smtClean="0">
              <a:latin typeface="Arial Narrow" pitchFamily="34" charset="0"/>
            </a:endParaRPr>
          </a:p>
          <a:p>
            <a:pPr>
              <a:lnSpc>
                <a:spcPts val="1200"/>
              </a:lnSpc>
            </a:pPr>
            <a:r>
              <a:rPr lang="pt-PT" altLang="pt-PT" sz="1100" b="1" dirty="0" smtClean="0">
                <a:latin typeface="Arial Narrow" pitchFamily="34" charset="0"/>
              </a:rPr>
              <a:t>5.18 </a:t>
            </a:r>
            <a:r>
              <a:rPr lang="pt-PT" altLang="pt-PT" sz="1100" b="1" dirty="0">
                <a:latin typeface="Arial Narrow" pitchFamily="34" charset="0"/>
              </a:rPr>
              <a:t>Eventos Sociais</a:t>
            </a:r>
          </a:p>
          <a:p>
            <a:pPr algn="just">
              <a:lnSpc>
                <a:spcPts val="1200"/>
              </a:lnSpc>
            </a:pPr>
            <a:r>
              <a:rPr lang="pt-PT" sz="1100" dirty="0">
                <a:latin typeface="Arial Narrow" pitchFamily="34" charset="0"/>
                <a:cs typeface="Times New Roman" panose="02020603050405020304" pitchFamily="18" charset="0"/>
              </a:rPr>
              <a:t>Faz parte integrante do evento um programa social onde os convidados, em geral, e os participantes, em particular, poderão desfrutar de uma agradável estadia em Cabo Verde antes, durante e após os três dias do evento.</a:t>
            </a:r>
          </a:p>
          <a:p>
            <a:pPr algn="just">
              <a:lnSpc>
                <a:spcPts val="1200"/>
              </a:lnSpc>
            </a:pPr>
            <a:endParaRPr lang="pt-PT" altLang="pt-PT" sz="1100" dirty="0">
              <a:solidFill>
                <a:schemeClr val="accent5">
                  <a:lumMod val="60000"/>
                  <a:lumOff val="40000"/>
                </a:schemeClr>
              </a:solidFill>
              <a:latin typeface="Arial Narrow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ts val="1200"/>
              </a:lnSpc>
            </a:pPr>
            <a:r>
              <a:rPr lang="pt-PT" sz="1100" dirty="0">
                <a:latin typeface="Arial Narrow" pitchFamily="34" charset="0"/>
                <a:cs typeface="Times New Roman" panose="02020603050405020304" pitchFamily="18" charset="0"/>
              </a:rPr>
              <a:t>À noite são reservados dois períodos de programas sociais. No primeiro dia do evento, 17 de </a:t>
            </a:r>
            <a:r>
              <a:rPr lang="pt-PT" sz="1100" dirty="0" smtClean="0">
                <a:latin typeface="Arial Narrow" pitchFamily="34" charset="0"/>
                <a:cs typeface="Times New Roman" panose="02020603050405020304" pitchFamily="18" charset="0"/>
              </a:rPr>
              <a:t>Março</a:t>
            </a:r>
            <a:r>
              <a:rPr lang="pt-PT" sz="1100" dirty="0">
                <a:latin typeface="Arial Narrow" pitchFamily="34" charset="0"/>
                <a:cs typeface="Times New Roman" panose="02020603050405020304" pitchFamily="18" charset="0"/>
              </a:rPr>
              <a:t>, é organizada uma recepção de boas vindas às delegações participantes no evento e no dia 18 de </a:t>
            </a:r>
            <a:r>
              <a:rPr lang="pt-PT" sz="1100" dirty="0" smtClean="0">
                <a:latin typeface="Arial Narrow" pitchFamily="34" charset="0"/>
                <a:cs typeface="Times New Roman" panose="02020603050405020304" pitchFamily="18" charset="0"/>
              </a:rPr>
              <a:t>Março </a:t>
            </a:r>
            <a:r>
              <a:rPr lang="pt-PT" sz="1100" dirty="0">
                <a:latin typeface="Arial Narrow" pitchFamily="34" charset="0"/>
                <a:cs typeface="Times New Roman" panose="02020603050405020304" pitchFamily="18" charset="0"/>
              </a:rPr>
              <a:t>terá lugar um jantar de Gala. </a:t>
            </a:r>
            <a:endParaRPr lang="pt-PT" altLang="pt-PT" sz="1100" b="1" dirty="0" smtClean="0">
              <a:latin typeface="Arial Narrow" pitchFamily="34" charset="0"/>
            </a:endParaRPr>
          </a:p>
          <a:p>
            <a:pPr>
              <a:lnSpc>
                <a:spcPts val="1200"/>
              </a:lnSpc>
            </a:pPr>
            <a:endParaRPr lang="pt-PT" altLang="pt-PT" sz="1100" b="1" dirty="0">
              <a:latin typeface="Arial Narrow" pitchFamily="34" charset="0"/>
            </a:endParaRPr>
          </a:p>
          <a:p>
            <a:pPr>
              <a:lnSpc>
                <a:spcPts val="1200"/>
              </a:lnSpc>
            </a:pPr>
            <a:r>
              <a:rPr lang="pt-PT" altLang="pt-PT" sz="1100" b="1" dirty="0" smtClean="0">
                <a:latin typeface="Arial Narrow" pitchFamily="34" charset="0"/>
              </a:rPr>
              <a:t>5.19 Hospedeiras</a:t>
            </a:r>
            <a:endParaRPr lang="pt-PT" altLang="pt-PT" sz="1100" b="1" dirty="0">
              <a:latin typeface="Arial Narrow" pitchFamily="34" charset="0"/>
            </a:endParaRPr>
          </a:p>
          <a:p>
            <a:pPr algn="just">
              <a:lnSpc>
                <a:spcPts val="1200"/>
              </a:lnSpc>
            </a:pPr>
            <a:r>
              <a:rPr lang="pt-PT" sz="1100" dirty="0" smtClean="0">
                <a:latin typeface="Arial Narrow" panose="020B0606020202030204" pitchFamily="34" charset="0"/>
              </a:rPr>
              <a:t>Um atendimento profissional e qualificado é </a:t>
            </a:r>
            <a:r>
              <a:rPr lang="pt-PT" sz="1100" dirty="0">
                <a:latin typeface="Arial Narrow" panose="020B0606020202030204" pitchFamily="34" charset="0"/>
              </a:rPr>
              <a:t>uma </a:t>
            </a:r>
            <a:r>
              <a:rPr lang="pt-PT" sz="1100" dirty="0" smtClean="0">
                <a:latin typeface="Arial Narrow" panose="020B0606020202030204" pitchFamily="34" charset="0"/>
              </a:rPr>
              <a:t>exigência e uma mais-valia </a:t>
            </a:r>
            <a:r>
              <a:rPr lang="pt-PT" sz="1100" dirty="0">
                <a:latin typeface="Arial Narrow" panose="020B0606020202030204" pitchFamily="34" charset="0"/>
              </a:rPr>
              <a:t>nos eventos inter-</a:t>
            </a:r>
            <a:br>
              <a:rPr lang="pt-PT" sz="1100" dirty="0">
                <a:latin typeface="Arial Narrow" panose="020B0606020202030204" pitchFamily="34" charset="0"/>
              </a:rPr>
            </a:br>
            <a:r>
              <a:rPr lang="pt-PT" sz="1100" dirty="0" smtClean="0">
                <a:latin typeface="Arial Narrow" panose="020B0606020202030204" pitchFamily="34" charset="0"/>
              </a:rPr>
              <a:t>nacionais. Desde a chegada no aeroporto em Cabo Verde e nos locais onde decorrerão o evento, os participantes terão permanentemente acessíveis e disponível equipas de profissionais qualificadas </a:t>
            </a:r>
            <a:r>
              <a:rPr lang="pt-PT" sz="1100" dirty="0">
                <a:latin typeface="Arial Narrow" panose="020B0606020202030204" pitchFamily="34" charset="0"/>
              </a:rPr>
              <a:t>e com elevada </a:t>
            </a:r>
            <a:r>
              <a:rPr lang="pt-PT" sz="1100" dirty="0" smtClean="0">
                <a:latin typeface="Arial Narrow" panose="020B0606020202030204" pitchFamily="34" charset="0"/>
              </a:rPr>
              <a:t>experiência, preparada para comunicação em três ideomas: português, inglês e francês, para os assistir e apoiar na respectiva participação no evento.</a:t>
            </a:r>
          </a:p>
          <a:p>
            <a:pPr algn="just">
              <a:lnSpc>
                <a:spcPts val="1200"/>
              </a:lnSpc>
            </a:pPr>
            <a:endParaRPr lang="pt-PT" sz="1100" dirty="0" smtClean="0">
              <a:latin typeface="Arial Narrow" pitchFamily="34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</a:pPr>
            <a:r>
              <a:rPr lang="pt-PT" altLang="pt-PT" sz="1100" b="1" dirty="0" smtClean="0">
                <a:latin typeface="Arial Narrow" panose="020B0606020202030204" pitchFamily="34" charset="0"/>
              </a:rPr>
              <a:t>5.20 </a:t>
            </a:r>
            <a:r>
              <a:rPr lang="pt-PT" altLang="pt-PT" sz="1100" b="1" dirty="0">
                <a:latin typeface="Arial Narrow" panose="020B0606020202030204" pitchFamily="34" charset="0"/>
              </a:rPr>
              <a:t>Pacotes de lazer</a:t>
            </a:r>
          </a:p>
          <a:p>
            <a:pPr algn="just">
              <a:lnSpc>
                <a:spcPts val="1200"/>
              </a:lnSpc>
            </a:pPr>
            <a:r>
              <a:rPr lang="pt-PT" sz="1100" dirty="0">
                <a:latin typeface="Arial Narrow" pitchFamily="34" charset="0"/>
                <a:cs typeface="Times New Roman" panose="02020603050405020304" pitchFamily="18" charset="0"/>
              </a:rPr>
              <a:t>Vários pacotes e programas de visitas guiadas aos principais pontos de atracção turística, quer na  cidade da Praia (Capital de Cabo Verde), quer em outras Ilhas, são igualmente disponibilizados</a:t>
            </a:r>
            <a:r>
              <a:rPr lang="pt-PT" sz="1100" dirty="0" smtClean="0">
                <a:latin typeface="Arial Narrow" pitchFamily="34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ts val="1200"/>
              </a:lnSpc>
            </a:pPr>
            <a:endParaRPr lang="pt-PT" sz="1100" dirty="0">
              <a:latin typeface="Arial Narrow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ts val="1200"/>
              </a:lnSpc>
            </a:pPr>
            <a:r>
              <a:rPr lang="pt-PT" sz="1100" b="1" dirty="0" smtClean="0">
                <a:latin typeface="Arial Narrow" panose="020B0606020202030204" pitchFamily="34" charset="0"/>
              </a:rPr>
              <a:t>6. Alterações</a:t>
            </a:r>
          </a:p>
          <a:p>
            <a:pPr algn="just">
              <a:lnSpc>
                <a:spcPts val="1200"/>
              </a:lnSpc>
            </a:pPr>
            <a:r>
              <a:rPr lang="pt-PT" sz="1100" b="1" dirty="0" smtClean="0">
                <a:latin typeface="Arial Narrow" panose="020B0606020202030204" pitchFamily="34" charset="0"/>
              </a:rPr>
              <a:t> </a:t>
            </a:r>
            <a:r>
              <a:rPr lang="pt-PT" sz="1100" dirty="0" smtClean="0">
                <a:latin typeface="Arial Narrow" panose="020B0606020202030204" pitchFamily="34" charset="0"/>
              </a:rPr>
              <a:t>A Organização </a:t>
            </a:r>
            <a:r>
              <a:rPr lang="pt-PT" sz="1100" dirty="0">
                <a:latin typeface="Arial Narrow" panose="020B0606020202030204" pitchFamily="34" charset="0"/>
              </a:rPr>
              <a:t>reserva-se no direito de alterar </a:t>
            </a:r>
            <a:r>
              <a:rPr lang="pt-PT" sz="1100" dirty="0" smtClean="0">
                <a:latin typeface="Arial Narrow" panose="020B0606020202030204" pitchFamily="34" charset="0"/>
              </a:rPr>
              <a:t>o programa do evento assim como as </a:t>
            </a:r>
            <a:r>
              <a:rPr lang="pt-PT" sz="1100" dirty="0">
                <a:latin typeface="Arial Narrow" panose="020B0606020202030204" pitchFamily="34" charset="0"/>
              </a:rPr>
              <a:t>Condições Gerais de </a:t>
            </a:r>
            <a:br>
              <a:rPr lang="pt-PT" sz="1100" dirty="0">
                <a:latin typeface="Arial Narrow" panose="020B0606020202030204" pitchFamily="34" charset="0"/>
              </a:rPr>
            </a:br>
            <a:r>
              <a:rPr lang="pt-PT" sz="1100" dirty="0">
                <a:latin typeface="Arial Narrow" panose="020B0606020202030204" pitchFamily="34" charset="0"/>
              </a:rPr>
              <a:t>Participação sempre que se justificar, devendo no entanto informar a parte interessada com a devida </a:t>
            </a:r>
            <a:br>
              <a:rPr lang="pt-PT" sz="1100" dirty="0">
                <a:latin typeface="Arial Narrow" panose="020B0606020202030204" pitchFamily="34" charset="0"/>
              </a:rPr>
            </a:br>
            <a:r>
              <a:rPr lang="pt-PT" sz="1100" dirty="0">
                <a:latin typeface="Arial Narrow" panose="020B0606020202030204" pitchFamily="34" charset="0"/>
              </a:rPr>
              <a:t>antecedência</a:t>
            </a:r>
            <a:r>
              <a:rPr lang="pt-PT" sz="1100" dirty="0" smtClean="0">
                <a:latin typeface="Arial Narrow" panose="020B0606020202030204" pitchFamily="34" charset="0"/>
              </a:rPr>
              <a:t>.</a:t>
            </a:r>
          </a:p>
          <a:p>
            <a:pPr algn="just">
              <a:lnSpc>
                <a:spcPts val="1200"/>
              </a:lnSpc>
            </a:pPr>
            <a:endParaRPr lang="pt-PT" sz="1100" dirty="0">
              <a:latin typeface="Arial Narrow" panose="020B0606020202030204" pitchFamily="34" charset="0"/>
            </a:endParaRPr>
          </a:p>
          <a:p>
            <a:pPr algn="just">
              <a:lnSpc>
                <a:spcPts val="1200"/>
              </a:lnSpc>
            </a:pPr>
            <a:r>
              <a:rPr lang="pt-PT" sz="1100" b="1" dirty="0" smtClean="0">
                <a:latin typeface="Arial Narrow" panose="020B0606020202030204" pitchFamily="34" charset="0"/>
              </a:rPr>
              <a:t>7. Seguros</a:t>
            </a:r>
            <a:endParaRPr lang="pt-PT" sz="1100" b="1" dirty="0">
              <a:latin typeface="Arial Narrow" panose="020B0606020202030204" pitchFamily="34" charset="0"/>
            </a:endParaRPr>
          </a:p>
          <a:p>
            <a:pPr>
              <a:lnSpc>
                <a:spcPts val="1200"/>
              </a:lnSpc>
            </a:pPr>
            <a:r>
              <a:rPr lang="pt-PT" sz="1100" b="1" dirty="0">
                <a:latin typeface="Arial Narrow" panose="020B0606020202030204" pitchFamily="34" charset="0"/>
              </a:rPr>
              <a:t> </a:t>
            </a:r>
            <a:r>
              <a:rPr lang="pt-PT" sz="1100" dirty="0" smtClean="0">
                <a:latin typeface="Arial Narrow" panose="020B0606020202030204" pitchFamily="34" charset="0"/>
              </a:rPr>
              <a:t>São disponibilizados aos participantes  três (3) </a:t>
            </a:r>
            <a:r>
              <a:rPr lang="pt-PT" sz="1100" dirty="0">
                <a:latin typeface="Arial Narrow" panose="020B0606020202030204" pitchFamily="34" charset="0"/>
              </a:rPr>
              <a:t>modalidades </a:t>
            </a:r>
            <a:r>
              <a:rPr lang="pt-PT" sz="1100" dirty="0" smtClean="0">
                <a:latin typeface="Arial Narrow" panose="020B0606020202030204" pitchFamily="34" charset="0"/>
              </a:rPr>
              <a:t>de seguros:</a:t>
            </a:r>
          </a:p>
          <a:p>
            <a:pPr>
              <a:lnSpc>
                <a:spcPts val="600"/>
              </a:lnSpc>
            </a:pPr>
            <a:endParaRPr lang="pt-PT" sz="1100" dirty="0">
              <a:latin typeface="Arial Narrow" panose="020B0606020202030204" pitchFamily="34" charset="0"/>
            </a:endParaRPr>
          </a:p>
          <a:p>
            <a:pPr>
              <a:lnSpc>
                <a:spcPts val="1200"/>
              </a:lnSpc>
            </a:pPr>
            <a:r>
              <a:rPr lang="pt-PT" sz="1100" dirty="0" smtClean="0">
                <a:latin typeface="Arial Narrow" panose="020B0606020202030204" pitchFamily="34" charset="0"/>
              </a:rPr>
              <a:t>7.1 </a:t>
            </a:r>
            <a:r>
              <a:rPr lang="pt-PT" sz="1100" b="1" dirty="0" smtClean="0">
                <a:latin typeface="Arial Narrow" panose="020B0606020202030204" pitchFamily="34" charset="0"/>
              </a:rPr>
              <a:t>Seguro </a:t>
            </a:r>
            <a:r>
              <a:rPr lang="pt-PT" sz="1100" b="1" dirty="0">
                <a:latin typeface="Arial Narrow" panose="020B0606020202030204" pitchFamily="34" charset="0"/>
              </a:rPr>
              <a:t>Acidentes </a:t>
            </a:r>
            <a:r>
              <a:rPr lang="pt-PT" sz="1100" b="1" dirty="0" smtClean="0">
                <a:latin typeface="Arial Narrow" panose="020B0606020202030204" pitchFamily="34" charset="0"/>
              </a:rPr>
              <a:t>Pessoais</a:t>
            </a:r>
          </a:p>
          <a:p>
            <a:pPr>
              <a:lnSpc>
                <a:spcPts val="1200"/>
              </a:lnSpc>
            </a:pPr>
            <a:r>
              <a:rPr lang="pt-PT" sz="1100" dirty="0" smtClean="0">
                <a:latin typeface="Arial Narrow" panose="020B0606020202030204" pitchFamily="34" charset="0"/>
              </a:rPr>
              <a:t>Esse </a:t>
            </a:r>
            <a:r>
              <a:rPr lang="pt-PT" sz="1100" dirty="0">
                <a:latin typeface="Arial Narrow" panose="020B0606020202030204" pitchFamily="34" charset="0"/>
              </a:rPr>
              <a:t>seguro cobre qualquer tipo de acidente que possa ocorrer durante o período em que decorrer os eventos. Também poderá ser incluído neste mesmo seguro, a cobertura de viagem e bagagens (extravio, perda ou dano causado à bagagem: roupas e objetos de uso pessoal transportados em malas, sacos ou outros volumes </a:t>
            </a:r>
            <a:r>
              <a:rPr lang="pt-PT" sz="1100" dirty="0" smtClean="0">
                <a:latin typeface="Arial Narrow" panose="020B0606020202030204" pitchFamily="34" charset="0"/>
              </a:rPr>
              <a:t>devidamente acondicionados</a:t>
            </a:r>
            <a:r>
              <a:rPr lang="pt-PT" sz="1100" dirty="0">
                <a:latin typeface="Arial Narrow" panose="020B0606020202030204" pitchFamily="34" charset="0"/>
              </a:rPr>
              <a:t>, pertencentes à Pessoa Segura, incluindo computadores portáteis e seus acessórios.</a:t>
            </a:r>
          </a:p>
          <a:p>
            <a:pPr>
              <a:lnSpc>
                <a:spcPts val="600"/>
              </a:lnSpc>
            </a:pPr>
            <a:endParaRPr lang="pt-PT" sz="1100" dirty="0">
              <a:latin typeface="Arial Narrow" panose="020B0606020202030204" pitchFamily="34" charset="0"/>
            </a:endParaRPr>
          </a:p>
          <a:p>
            <a:pPr>
              <a:lnSpc>
                <a:spcPts val="1200"/>
              </a:lnSpc>
            </a:pPr>
            <a:r>
              <a:rPr lang="pt-PT" sz="1100" b="1" dirty="0" smtClean="0">
                <a:latin typeface="Arial Narrow" panose="020B0606020202030204" pitchFamily="34" charset="0"/>
              </a:rPr>
              <a:t>7.2</a:t>
            </a:r>
            <a:r>
              <a:rPr lang="pt-PT" sz="1100" b="1" dirty="0">
                <a:latin typeface="Arial Narrow" panose="020B0606020202030204" pitchFamily="34" charset="0"/>
              </a:rPr>
              <a:t> </a:t>
            </a:r>
            <a:r>
              <a:rPr lang="pt-PT" sz="1100" b="1" dirty="0" smtClean="0">
                <a:latin typeface="Arial Narrow" panose="020B0606020202030204" pitchFamily="34" charset="0"/>
              </a:rPr>
              <a:t>Seguro </a:t>
            </a:r>
            <a:r>
              <a:rPr lang="pt-PT" sz="1100" b="1" dirty="0">
                <a:latin typeface="Arial Narrow" panose="020B0606020202030204" pitchFamily="34" charset="0"/>
              </a:rPr>
              <a:t>de </a:t>
            </a:r>
            <a:r>
              <a:rPr lang="pt-PT" sz="1100" b="1" dirty="0" smtClean="0">
                <a:latin typeface="Arial Narrow" panose="020B0606020202030204" pitchFamily="34" charset="0"/>
              </a:rPr>
              <a:t>Viagem</a:t>
            </a:r>
          </a:p>
          <a:p>
            <a:pPr>
              <a:lnSpc>
                <a:spcPts val="1200"/>
              </a:lnSpc>
            </a:pPr>
            <a:r>
              <a:rPr lang="pt-PT" sz="1100" dirty="0" smtClean="0">
                <a:latin typeface="Arial Narrow" panose="020B0606020202030204" pitchFamily="34" charset="0"/>
              </a:rPr>
              <a:t>De igual modo são disponibilizados seguros de proteção com as seguintes característuicas:</a:t>
            </a:r>
            <a:endParaRPr lang="pt-PT" sz="1100" dirty="0">
              <a:latin typeface="Arial Narrow" panose="020B0606020202030204" pitchFamily="34" charset="0"/>
            </a:endParaRPr>
          </a:p>
          <a:p>
            <a:pPr>
              <a:lnSpc>
                <a:spcPts val="1200"/>
              </a:lnSpc>
            </a:pPr>
            <a:r>
              <a:rPr lang="pt-PT" sz="1100" b="1" dirty="0" smtClean="0">
                <a:latin typeface="Arial Narrow" panose="020B0606020202030204" pitchFamily="34" charset="0"/>
              </a:rPr>
              <a:t>7.2.1 </a:t>
            </a:r>
            <a:r>
              <a:rPr lang="pt-PT" sz="1100" dirty="0" smtClean="0">
                <a:latin typeface="Arial Narrow" panose="020B0606020202030204" pitchFamily="34" charset="0"/>
              </a:rPr>
              <a:t>Multiviagens Cabo Verde</a:t>
            </a:r>
            <a:endParaRPr lang="pt-PT" sz="1100" dirty="0">
              <a:latin typeface="Arial Narrow" panose="020B0606020202030204" pitchFamily="34" charset="0"/>
            </a:endParaRPr>
          </a:p>
          <a:p>
            <a:pPr>
              <a:lnSpc>
                <a:spcPts val="1200"/>
              </a:lnSpc>
            </a:pPr>
            <a:r>
              <a:rPr lang="pt-PT" sz="1100" dirty="0">
                <a:latin typeface="Arial Narrow" panose="020B0606020202030204" pitchFamily="34" charset="0"/>
              </a:rPr>
              <a:t>Seguro aplicável exclusivamente para viagens que se realizem em </a:t>
            </a:r>
            <a:r>
              <a:rPr lang="pt-PT" sz="1100" dirty="0" smtClean="0">
                <a:latin typeface="Arial Narrow" panose="020B0606020202030204" pitchFamily="34" charset="0"/>
              </a:rPr>
              <a:t>Cabo Verde.</a:t>
            </a:r>
            <a:endParaRPr lang="pt-PT" sz="1100" dirty="0">
              <a:latin typeface="Arial Narrow" panose="020B0606020202030204" pitchFamily="34" charset="0"/>
            </a:endParaRPr>
          </a:p>
          <a:p>
            <a:pPr>
              <a:lnSpc>
                <a:spcPts val="1200"/>
              </a:lnSpc>
            </a:pPr>
            <a:r>
              <a:rPr lang="pt-PT" sz="1100" b="1" dirty="0" smtClean="0">
                <a:latin typeface="Arial Narrow" panose="020B0606020202030204" pitchFamily="34" charset="0"/>
              </a:rPr>
              <a:t>7.2.2 </a:t>
            </a:r>
            <a:r>
              <a:rPr lang="pt-PT" sz="1100" dirty="0" smtClean="0">
                <a:latin typeface="Arial Narrow" panose="020B0606020202030204" pitchFamily="34" charset="0"/>
              </a:rPr>
              <a:t>Multiviagens </a:t>
            </a:r>
            <a:r>
              <a:rPr lang="pt-PT" sz="1100" dirty="0">
                <a:latin typeface="Arial Narrow" panose="020B0606020202030204" pitchFamily="34" charset="0"/>
              </a:rPr>
              <a:t>Estrangeiro</a:t>
            </a:r>
          </a:p>
          <a:p>
            <a:pPr>
              <a:lnSpc>
                <a:spcPts val="1200"/>
              </a:lnSpc>
            </a:pPr>
            <a:r>
              <a:rPr lang="pt-PT" sz="1100" dirty="0">
                <a:latin typeface="Arial Narrow" panose="020B0606020202030204" pitchFamily="34" charset="0"/>
              </a:rPr>
              <a:t>Seguro aplicável para viagens ao estrangeiro</a:t>
            </a:r>
            <a:r>
              <a:rPr lang="pt-PT" sz="1100" dirty="0" smtClean="0">
                <a:latin typeface="Arial Narrow" panose="020B0606020202030204" pitchFamily="34" charset="0"/>
              </a:rPr>
              <a:t>.</a:t>
            </a:r>
            <a:endParaRPr lang="pt-PT" sz="1100" dirty="0">
              <a:latin typeface="Arial Narrow" panose="020B0606020202030204" pitchFamily="34" charset="0"/>
            </a:endParaRPr>
          </a:p>
          <a:p>
            <a:pPr>
              <a:lnSpc>
                <a:spcPts val="1200"/>
              </a:lnSpc>
            </a:pPr>
            <a:r>
              <a:rPr lang="pt-PT" sz="1100" b="1" dirty="0" smtClean="0">
                <a:latin typeface="Arial Narrow" panose="020B0606020202030204" pitchFamily="34" charset="0"/>
              </a:rPr>
              <a:t>7.2.3 </a:t>
            </a:r>
            <a:r>
              <a:rPr lang="pt-PT" sz="1100" dirty="0" smtClean="0">
                <a:latin typeface="Arial Narrow" panose="020B0606020202030204" pitchFamily="34" charset="0"/>
              </a:rPr>
              <a:t>Multiviagens </a:t>
            </a:r>
            <a:r>
              <a:rPr lang="pt-PT" sz="1100" dirty="0">
                <a:latin typeface="Arial Narrow" panose="020B0606020202030204" pitchFamily="34" charset="0"/>
              </a:rPr>
              <a:t>Estrangeiro + PVFM</a:t>
            </a:r>
          </a:p>
          <a:p>
            <a:pPr>
              <a:lnSpc>
                <a:spcPts val="1200"/>
              </a:lnSpc>
            </a:pPr>
            <a:r>
              <a:rPr lang="pt-PT" sz="1100" dirty="0">
                <a:latin typeface="Arial Narrow" panose="020B0606020202030204" pitchFamily="34" charset="0"/>
              </a:rPr>
              <a:t>Seguro aplicável para viagens ao estrangeiro. Inclui protecção de Cancelamento por Motivo de Força </a:t>
            </a:r>
            <a:r>
              <a:rPr lang="pt-PT" sz="1100" dirty="0" smtClean="0">
                <a:latin typeface="Arial Narrow" panose="020B0606020202030204" pitchFamily="34" charset="0"/>
              </a:rPr>
              <a:t>Maior.</a:t>
            </a:r>
          </a:p>
          <a:p>
            <a:pPr>
              <a:lnSpc>
                <a:spcPts val="1200"/>
              </a:lnSpc>
            </a:pPr>
            <a:endParaRPr lang="pt-PT" sz="1100" b="1" dirty="0" smtClean="0">
              <a:latin typeface="Arial Narrow" panose="020B0606020202030204" pitchFamily="34" charset="0"/>
            </a:endParaRPr>
          </a:p>
          <a:p>
            <a:pPr>
              <a:lnSpc>
                <a:spcPts val="1200"/>
              </a:lnSpc>
            </a:pPr>
            <a:r>
              <a:rPr lang="pt-PT" sz="1100" b="1" dirty="0" smtClean="0">
                <a:latin typeface="Arial Narrow" panose="020B0606020202030204" pitchFamily="34" charset="0"/>
              </a:rPr>
              <a:t>7.2.4 </a:t>
            </a:r>
            <a:r>
              <a:rPr lang="pt-PT" sz="1100" dirty="0" smtClean="0">
                <a:latin typeface="Arial Narrow" panose="020B0606020202030204" pitchFamily="34" charset="0"/>
              </a:rPr>
              <a:t>Complementos</a:t>
            </a:r>
            <a:r>
              <a:rPr lang="pt-PT" sz="1100" dirty="0">
                <a:latin typeface="Arial Narrow" panose="020B0606020202030204" pitchFamily="34" charset="0"/>
              </a:rPr>
              <a:t>:</a:t>
            </a:r>
          </a:p>
          <a:p>
            <a:pPr>
              <a:lnSpc>
                <a:spcPts val="1200"/>
              </a:lnSpc>
            </a:pPr>
            <a:r>
              <a:rPr lang="pt-PT" sz="1100" b="1" dirty="0" smtClean="0">
                <a:latin typeface="Arial Narrow" panose="020B0606020202030204" pitchFamily="34" charset="0"/>
              </a:rPr>
              <a:t>7.2.4.1 </a:t>
            </a:r>
            <a:r>
              <a:rPr lang="pt-PT" sz="1100" dirty="0" smtClean="0">
                <a:latin typeface="Arial Narrow" panose="020B0606020202030204" pitchFamily="34" charset="0"/>
              </a:rPr>
              <a:t>Despesas </a:t>
            </a:r>
            <a:r>
              <a:rPr lang="pt-PT" sz="1100" dirty="0">
                <a:latin typeface="Arial Narrow" panose="020B0606020202030204" pitchFamily="34" charset="0"/>
              </a:rPr>
              <a:t>Médicas</a:t>
            </a:r>
          </a:p>
          <a:p>
            <a:pPr>
              <a:lnSpc>
                <a:spcPts val="1200"/>
              </a:lnSpc>
            </a:pPr>
            <a:r>
              <a:rPr lang="pt-PT" sz="1100" dirty="0">
                <a:latin typeface="Arial Narrow" panose="020B0606020202030204" pitchFamily="34" charset="0"/>
              </a:rPr>
              <a:t>Aumento do capital de Despesas Médicas do Seguro </a:t>
            </a:r>
            <a:r>
              <a:rPr lang="pt-PT" sz="1100" dirty="0" smtClean="0">
                <a:latin typeface="Arial Narrow" panose="020B0606020202030204" pitchFamily="34" charset="0"/>
              </a:rPr>
              <a:t>Base.</a:t>
            </a:r>
            <a:endParaRPr lang="pt-PT" sz="1100" dirty="0">
              <a:latin typeface="Arial Narrow" panose="020B0606020202030204" pitchFamily="34" charset="0"/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255" y="322673"/>
            <a:ext cx="2677325" cy="559804"/>
          </a:xfrm>
          <a:prstGeom prst="rect">
            <a:avLst/>
          </a:prstGeom>
        </p:spPr>
      </p:pic>
      <p:pic>
        <p:nvPicPr>
          <p:cNvPr id="19" name="Imagem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8754" y="234405"/>
            <a:ext cx="578165" cy="47959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179923" y="8542957"/>
            <a:ext cx="138551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800" b="1" i="1" dirty="0" smtClean="0">
                <a:solidFill>
                  <a:srgbClr val="3EA4BA"/>
                </a:solidFill>
                <a:latin typeface="Arial Narrow" panose="020B0606020202030204" pitchFamily="34" charset="0"/>
              </a:rPr>
              <a:t>Ref.E-EICV.01/2022/VD-E.01</a:t>
            </a:r>
            <a:r>
              <a:rPr lang="fr-FR" sz="800" dirty="0" smtClean="0">
                <a:latin typeface="Arial Narrow" panose="020B0606020202030204" pitchFamily="34" charset="0"/>
              </a:rPr>
              <a:t> </a:t>
            </a:r>
            <a:endParaRPr lang="pt-PT" sz="800" dirty="0">
              <a:latin typeface="Arial Narrow" panose="020B0606020202030204" pitchFamily="34" charset="0"/>
            </a:endParaRPr>
          </a:p>
        </p:txBody>
      </p:sp>
      <p:sp>
        <p:nvSpPr>
          <p:cNvPr id="6" name="Slide Number Placeholder 6"/>
          <p:cNvSpPr txBox="1"/>
          <p:nvPr/>
        </p:nvSpPr>
        <p:spPr bwMode="auto">
          <a:xfrm>
            <a:off x="2898527" y="8487024"/>
            <a:ext cx="648072" cy="2748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pt-PT" sz="800" i="1" dirty="0" smtClean="0">
                <a:solidFill>
                  <a:srgbClr val="00B4B2"/>
                </a:solidFill>
              </a:rPr>
              <a:t>Pag </a:t>
            </a:r>
            <a:fld id="{6C07E9C5-6E20-4A25-9F31-81ECFC5683B7}" type="slidenum">
              <a:rPr lang="fr-FR" altLang="pt-PT" sz="800" b="1" i="1" u="sng" dirty="0" smtClean="0">
                <a:solidFill>
                  <a:srgbClr val="00B4B2"/>
                </a:solidFill>
              </a:rPr>
              <a:t>16</a:t>
            </a:fld>
            <a:endParaRPr lang="fr-FR" altLang="pt-PT" sz="800" b="1" i="1" u="sng" dirty="0" smtClean="0">
              <a:solidFill>
                <a:srgbClr val="00B4B2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07" y="8449271"/>
            <a:ext cx="1470205" cy="339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1471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CaixaDeTexto 53"/>
          <p:cNvSpPr txBox="1"/>
          <p:nvPr/>
        </p:nvSpPr>
        <p:spPr>
          <a:xfrm>
            <a:off x="4253756" y="6361469"/>
            <a:ext cx="2573749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i="1" dirty="0" smtClean="0">
                <a:solidFill>
                  <a:srgbClr val="3EA4BA"/>
                </a:solidFill>
              </a:rPr>
              <a:t>ATLANTIC BUSINESS FORUM</a:t>
            </a:r>
            <a:endParaRPr lang="en-US" sz="1600" b="1" i="1" dirty="0">
              <a:solidFill>
                <a:srgbClr val="3EA4BA"/>
              </a:solidFill>
            </a:endParaRPr>
          </a:p>
          <a:p>
            <a:r>
              <a:rPr lang="pt-PT" sz="1200" i="1" dirty="0" smtClean="0">
                <a:latin typeface="Arial Narrow" panose="020B0606020202030204" pitchFamily="34" charset="0"/>
              </a:rPr>
              <a:t>Apartadu </a:t>
            </a:r>
            <a:r>
              <a:rPr lang="pt-PT" sz="1200" i="1" dirty="0">
                <a:latin typeface="Arial Narrow" panose="020B0606020202030204" pitchFamily="34" charset="0"/>
              </a:rPr>
              <a:t>nº 1042 </a:t>
            </a:r>
            <a:endParaRPr lang="pt-PT" sz="1200" i="1" dirty="0" smtClean="0">
              <a:latin typeface="Arial Narrow" panose="020B0606020202030204" pitchFamily="34" charset="0"/>
            </a:endParaRPr>
          </a:p>
          <a:p>
            <a:r>
              <a:rPr lang="pt-PT" sz="1200" i="1" dirty="0">
                <a:latin typeface="Arial Narrow" panose="020B0606020202030204" pitchFamily="34" charset="0"/>
              </a:rPr>
              <a:t>Código Postal nº 7600 </a:t>
            </a:r>
            <a:endParaRPr lang="pt-PT" sz="1200" i="1" dirty="0" smtClean="0">
              <a:latin typeface="Arial Narrow" panose="020B0606020202030204" pitchFamily="34" charset="0"/>
            </a:endParaRPr>
          </a:p>
          <a:p>
            <a:r>
              <a:rPr lang="pt-PT" sz="1200" i="1" dirty="0" smtClean="0">
                <a:latin typeface="Arial Narrow" panose="020B0606020202030204" pitchFamily="34" charset="0"/>
              </a:rPr>
              <a:t>Praia </a:t>
            </a:r>
          </a:p>
          <a:p>
            <a:r>
              <a:rPr lang="pt-PT" sz="1200" i="1" dirty="0">
                <a:latin typeface="Arial Narrow" panose="020B0606020202030204" pitchFamily="34" charset="0"/>
              </a:rPr>
              <a:t>República de Cabo Verde </a:t>
            </a:r>
            <a:endParaRPr lang="en-US" sz="1200" dirty="0" smtClean="0">
              <a:latin typeface="Arial Narrow" panose="020B0606020202030204" pitchFamily="34" charset="0"/>
            </a:endParaRPr>
          </a:p>
          <a:p>
            <a:r>
              <a:rPr lang="en-US" sz="1200" dirty="0" smtClean="0">
                <a:latin typeface="Arial Narrow" panose="020B0606020202030204" pitchFamily="34" charset="0"/>
              </a:rPr>
              <a:t>WhatsApp</a:t>
            </a:r>
            <a:r>
              <a:rPr lang="en-US" sz="1200" dirty="0">
                <a:latin typeface="Arial Narrow" panose="020B0606020202030204" pitchFamily="34" charset="0"/>
              </a:rPr>
              <a:t>:+351 964 406 </a:t>
            </a:r>
            <a:r>
              <a:rPr lang="en-US" sz="1200" dirty="0" smtClean="0">
                <a:latin typeface="Arial Narrow" panose="020B0606020202030204" pitchFamily="34" charset="0"/>
              </a:rPr>
              <a:t>800</a:t>
            </a:r>
          </a:p>
          <a:p>
            <a:r>
              <a:rPr lang="pt-PT" altLang="en-US" sz="1200" dirty="0">
                <a:latin typeface="Arial Narrow" panose="020B0606020202030204" pitchFamily="34" charset="0"/>
                <a:sym typeface="+mn-ea"/>
              </a:rPr>
              <a:t>Viber</a:t>
            </a:r>
            <a:r>
              <a:rPr lang="en-US" sz="1200" dirty="0">
                <a:latin typeface="Arial Narrow" panose="020B0606020202030204" pitchFamily="34" charset="0"/>
                <a:sym typeface="+mn-ea"/>
              </a:rPr>
              <a:t>:+351 964 406 </a:t>
            </a:r>
            <a:r>
              <a:rPr lang="en-US" sz="1200" dirty="0" smtClean="0">
                <a:latin typeface="Arial Narrow" panose="020B0606020202030204" pitchFamily="34" charset="0"/>
                <a:sym typeface="+mn-ea"/>
              </a:rPr>
              <a:t>800</a:t>
            </a:r>
            <a:endParaRPr lang="en-US" sz="1200" dirty="0">
              <a:latin typeface="Arial Narrow" panose="020B0606020202030204" pitchFamily="34" charset="0"/>
            </a:endParaRPr>
          </a:p>
          <a:p>
            <a:r>
              <a:rPr lang="en-US" sz="1200" dirty="0">
                <a:latin typeface="Arial Narrow" panose="020B0606020202030204" pitchFamily="34" charset="0"/>
              </a:rPr>
              <a:t>Skype: </a:t>
            </a:r>
            <a:r>
              <a:rPr lang="en-US" sz="1200" dirty="0" err="1">
                <a:latin typeface="Arial Narrow" panose="020B0606020202030204" pitchFamily="34" charset="0"/>
              </a:rPr>
              <a:t>setimocontinente</a:t>
            </a:r>
            <a:endParaRPr lang="en-US" sz="1200" dirty="0">
              <a:latin typeface="Arial Narrow" panose="020B0606020202030204" pitchFamily="34" charset="0"/>
            </a:endParaRPr>
          </a:p>
          <a:p>
            <a:r>
              <a:rPr lang="pt-PT" sz="1200" dirty="0" smtClean="0">
                <a:latin typeface="Arial Narrow" panose="020B0606020202030204" pitchFamily="34" charset="0"/>
              </a:rPr>
              <a:t>events</a:t>
            </a:r>
            <a:r>
              <a:rPr lang="en-US" sz="1200" dirty="0" smtClean="0">
                <a:latin typeface="Arial Narrow" panose="020B0606020202030204" pitchFamily="34" charset="0"/>
              </a:rPr>
              <a:t>@</a:t>
            </a:r>
            <a:r>
              <a:rPr lang="en-US" sz="1200" dirty="0" err="1" smtClean="0">
                <a:latin typeface="Arial Narrow" panose="020B0606020202030204" pitchFamily="34" charset="0"/>
              </a:rPr>
              <a:t>atlanticbusiness</a:t>
            </a:r>
            <a:r>
              <a:rPr lang="pt-PT" altLang="en-US" sz="1200" dirty="0" smtClean="0">
                <a:latin typeface="Arial Narrow" panose="020B0606020202030204" pitchFamily="34" charset="0"/>
              </a:rPr>
              <a:t>forum</a:t>
            </a:r>
            <a:r>
              <a:rPr lang="en-US" sz="1200" dirty="0" smtClean="0">
                <a:latin typeface="Arial Narrow" panose="020B0606020202030204" pitchFamily="34" charset="0"/>
              </a:rPr>
              <a:t>.com</a:t>
            </a:r>
          </a:p>
          <a:p>
            <a:r>
              <a:rPr lang="en-US" sz="1200" dirty="0" smtClean="0">
                <a:latin typeface="Arial Narrow" panose="020B0606020202030204" pitchFamily="34" charset="0"/>
              </a:rPr>
              <a:t>www</a:t>
            </a:r>
            <a:r>
              <a:rPr lang="en-US" sz="1200" dirty="0">
                <a:latin typeface="Arial Narrow" panose="020B0606020202030204" pitchFamily="34" charset="0"/>
              </a:rPr>
              <a:t>.</a:t>
            </a:r>
            <a:r>
              <a:rPr lang="en-US" sz="1200" dirty="0" smtClean="0">
                <a:latin typeface="Arial Narrow" panose="020B0606020202030204" pitchFamily="34" charset="0"/>
              </a:rPr>
              <a:t>atlanticbusiness</a:t>
            </a:r>
            <a:r>
              <a:rPr lang="pt-PT" altLang="en-US" sz="1200" dirty="0" smtClean="0">
                <a:latin typeface="Arial Narrow" panose="020B0606020202030204" pitchFamily="34" charset="0"/>
              </a:rPr>
              <a:t>forum</a:t>
            </a:r>
            <a:r>
              <a:rPr lang="en-US" sz="1200" dirty="0" smtClean="0">
                <a:latin typeface="Arial Narrow" panose="020B0606020202030204" pitchFamily="34" charset="0"/>
              </a:rPr>
              <a:t>.com</a:t>
            </a:r>
          </a:p>
          <a:p>
            <a:r>
              <a:rPr lang="en-US" sz="1200" dirty="0" err="1" smtClean="0">
                <a:latin typeface="Arial Narrow" panose="020B0606020202030204" pitchFamily="34" charset="0"/>
              </a:rPr>
              <a:t>events@emergys.tech</a:t>
            </a:r>
            <a:endParaRPr lang="en-US" sz="1200" dirty="0" smtClean="0">
              <a:latin typeface="Arial Narrow" panose="020B0606020202030204" pitchFamily="34" charset="0"/>
            </a:endParaRPr>
          </a:p>
          <a:p>
            <a:r>
              <a:rPr lang="en-US" sz="1200" dirty="0" smtClean="0">
                <a:latin typeface="Arial Narrow" panose="020B0606020202030204" pitchFamily="34" charset="0"/>
              </a:rPr>
              <a:t>www.</a:t>
            </a:r>
            <a:r>
              <a:rPr lang="pt-PT" sz="1200" dirty="0" smtClean="0">
                <a:latin typeface="Arial Narrow" panose="020B0606020202030204" pitchFamily="34" charset="0"/>
              </a:rPr>
              <a:t>emergys</a:t>
            </a:r>
            <a:r>
              <a:rPr lang="en-US" sz="1200" dirty="0" smtClean="0">
                <a:latin typeface="Arial Narrow" panose="020B0606020202030204" pitchFamily="34" charset="0"/>
              </a:rPr>
              <a:t>.tech</a:t>
            </a:r>
            <a:endParaRPr lang="en-US" sz="1200" dirty="0">
              <a:latin typeface="Arial Narrow" panose="020B0606020202030204" pitchFamily="34" charset="0"/>
            </a:endParaRPr>
          </a:p>
        </p:txBody>
      </p:sp>
      <p:pic>
        <p:nvPicPr>
          <p:cNvPr id="22" name="Imagem 12" descr="LOGO-Paises ecowa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52057" y="1174393"/>
            <a:ext cx="4002595" cy="3858260"/>
          </a:xfrm>
          <a:prstGeom prst="rect">
            <a:avLst/>
          </a:prstGeom>
        </p:spPr>
      </p:pic>
      <p:pic>
        <p:nvPicPr>
          <p:cNvPr id="23" name="Imagem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2055" y="90390"/>
            <a:ext cx="1693997" cy="1368337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007" y="59445"/>
            <a:ext cx="1871603" cy="478241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5275115" y="8603917"/>
            <a:ext cx="138551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800" b="1" i="1" dirty="0" smtClean="0">
                <a:solidFill>
                  <a:srgbClr val="3EA4BA"/>
                </a:solidFill>
                <a:latin typeface="Arial Narrow" panose="020B0606020202030204" pitchFamily="34" charset="0"/>
              </a:rPr>
              <a:t>Ref.E-EICV.01/2022/VD-E.01</a:t>
            </a:r>
            <a:r>
              <a:rPr lang="fr-FR" sz="800" dirty="0" smtClean="0">
                <a:latin typeface="Arial Narrow" panose="020B0606020202030204" pitchFamily="34" charset="0"/>
              </a:rPr>
              <a:t> </a:t>
            </a:r>
            <a:endParaRPr lang="pt-PT" sz="800" dirty="0">
              <a:latin typeface="Arial Narrow" panose="020B0606020202030204" pitchFamily="34" charset="0"/>
            </a:endParaRPr>
          </a:p>
        </p:txBody>
      </p:sp>
      <p:sp>
        <p:nvSpPr>
          <p:cNvPr id="26" name="Slide Number Placeholder 6"/>
          <p:cNvSpPr txBox="1"/>
          <p:nvPr/>
        </p:nvSpPr>
        <p:spPr bwMode="auto">
          <a:xfrm>
            <a:off x="2993719" y="8547984"/>
            <a:ext cx="648072" cy="2748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pt-PT" sz="800" i="1" dirty="0" smtClean="0">
                <a:solidFill>
                  <a:srgbClr val="00B4B2"/>
                </a:solidFill>
              </a:rPr>
              <a:t>Pag </a:t>
            </a:r>
            <a:fld id="{6C07E9C5-6E20-4A25-9F31-81ECFC5683B7}" type="slidenum">
              <a:rPr lang="fr-FR" altLang="pt-PT" sz="800" b="1" i="1" u="sng" dirty="0" smtClean="0">
                <a:solidFill>
                  <a:srgbClr val="00B4B2"/>
                </a:solidFill>
              </a:rPr>
              <a:t>17</a:t>
            </a:fld>
            <a:endParaRPr lang="fr-FR" altLang="pt-PT" sz="800" b="1" i="1" u="sng" dirty="0" smtClean="0">
              <a:solidFill>
                <a:srgbClr val="00B4B2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1056" y="8554911"/>
            <a:ext cx="186469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000" b="1" i="1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www.basaltconference.com</a:t>
            </a:r>
            <a:endParaRPr lang="pt-PT" sz="1000" b="1" i="1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23925" y="903848"/>
            <a:ext cx="5915778" cy="7789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1100"/>
              </a:lnSpc>
            </a:pPr>
            <a:r>
              <a:rPr lang="pt-PT" sz="1100" b="1" i="1" dirty="0">
                <a:solidFill>
                  <a:schemeClr val="accent5">
                    <a:lumMod val="60000"/>
                    <a:lumOff val="40000"/>
                  </a:schemeClr>
                </a:solidFill>
                <a:latin typeface="Arial Narrow" panose="020B0606020202030204" pitchFamily="34" charset="0"/>
              </a:rPr>
              <a:t>TERMES DE REFERENCE DE LA CONFÉRENCE </a:t>
            </a:r>
            <a:r>
              <a:rPr lang="pt-PT" sz="1100" b="1" i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Narrow" panose="020B0606020202030204" pitchFamily="34" charset="0"/>
              </a:rPr>
              <a:t>INTERNATIONALE</a:t>
            </a:r>
            <a:endParaRPr lang="pt-PT" sz="11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</a:endParaRPr>
          </a:p>
          <a:p>
            <a:r>
              <a:rPr lang="pt-PT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38. </a:t>
            </a:r>
            <a:r>
              <a:rPr lang="pt-PT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POINT </a:t>
            </a:r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FOCAL</a:t>
            </a:r>
            <a:endParaRPr lang="pt-PT" altLang="pt-PT" sz="1100" b="1" dirty="0" smtClean="0">
              <a:latin typeface="Arial Narrow" pitchFamily="34" charset="0"/>
            </a:endParaRPr>
          </a:p>
          <a:p>
            <a:pPr>
              <a:lnSpc>
                <a:spcPts val="1200"/>
              </a:lnSpc>
            </a:pPr>
            <a:r>
              <a:rPr lang="pt-PT" sz="1100" i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AFRIQUE OCCIDENTALE</a:t>
            </a:r>
            <a:endParaRPr lang="pt-PT" sz="1100" b="1" i="1" dirty="0" smtClean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Times New Roman" panose="02020603050405020304" pitchFamily="18" charset="0"/>
              <a:sym typeface="+mn-ea"/>
            </a:endParaRPr>
          </a:p>
          <a:p>
            <a:pPr>
              <a:lnSpc>
                <a:spcPts val="1200"/>
              </a:lnSpc>
            </a:pPr>
            <a:r>
              <a:rPr lang="pt-PT" sz="1100" b="1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  <a:sym typeface="+mn-ea"/>
              </a:rPr>
              <a:t>CÔTE D’IVOIRE</a:t>
            </a:r>
          </a:p>
          <a:p>
            <a:pPr>
              <a:lnSpc>
                <a:spcPts val="1200"/>
              </a:lnSpc>
            </a:pPr>
            <a:r>
              <a:rPr lang="pt-PT" sz="1100" dirty="0"/>
              <a:t>Mr ALLAH </a:t>
            </a:r>
            <a:r>
              <a:rPr lang="pt-PT" sz="1100" dirty="0" smtClean="0"/>
              <a:t>Ambroise</a:t>
            </a:r>
          </a:p>
          <a:p>
            <a:pPr>
              <a:lnSpc>
                <a:spcPts val="1200"/>
              </a:lnSpc>
            </a:pPr>
            <a:r>
              <a:rPr lang="pt-PT" sz="1100" i="1" dirty="0" smtClean="0">
                <a:latin typeface="Arial Narrow" panose="020B0606020202030204" pitchFamily="34" charset="0"/>
                <a:cs typeface="Times New Roman" panose="02020603050405020304" pitchFamily="18" charset="0"/>
                <a:sym typeface="+mn-ea"/>
              </a:rPr>
              <a:t>Tel:</a:t>
            </a:r>
            <a:r>
              <a:rPr lang="pt-PT" sz="1100" dirty="0"/>
              <a:t>+225 07 08 08 58 </a:t>
            </a:r>
            <a:r>
              <a:rPr lang="pt-PT" sz="1100" dirty="0" smtClean="0"/>
              <a:t>92</a:t>
            </a:r>
          </a:p>
          <a:p>
            <a:pPr>
              <a:lnSpc>
                <a:spcPts val="1200"/>
              </a:lnSpc>
            </a:pPr>
            <a:r>
              <a:rPr lang="pt-PT" sz="1100" dirty="0"/>
              <a:t>Whatsapp </a:t>
            </a:r>
            <a:r>
              <a:rPr lang="pt-PT" sz="1100" dirty="0" smtClean="0"/>
              <a:t>:+</a:t>
            </a:r>
            <a:r>
              <a:rPr lang="pt-PT" sz="1100" dirty="0"/>
              <a:t>225 07 08 08 58 </a:t>
            </a:r>
            <a:r>
              <a:rPr lang="pt-PT" sz="1100" dirty="0" smtClean="0"/>
              <a:t>92</a:t>
            </a:r>
          </a:p>
          <a:p>
            <a:pPr>
              <a:lnSpc>
                <a:spcPts val="1200"/>
              </a:lnSpc>
            </a:pPr>
            <a:r>
              <a:rPr lang="pt-PT" sz="1100" dirty="0"/>
              <a:t>Cocody II </a:t>
            </a:r>
            <a:r>
              <a:rPr lang="pt-PT" sz="1100" dirty="0" smtClean="0"/>
              <a:t>Plateaux</a:t>
            </a:r>
          </a:p>
          <a:p>
            <a:pPr>
              <a:lnSpc>
                <a:spcPts val="1200"/>
              </a:lnSpc>
            </a:pPr>
            <a:r>
              <a:rPr lang="fr-FR" sz="1100" dirty="0"/>
              <a:t>Résidence Perles </a:t>
            </a:r>
            <a:r>
              <a:rPr lang="fr-FR" sz="1100" dirty="0" smtClean="0"/>
              <a:t>2</a:t>
            </a:r>
          </a:p>
          <a:p>
            <a:pPr>
              <a:lnSpc>
                <a:spcPts val="1200"/>
              </a:lnSpc>
            </a:pPr>
            <a:r>
              <a:rPr lang="fr-FR" sz="1100" dirty="0" smtClean="0"/>
              <a:t>Rue L27 - Villa 603</a:t>
            </a:r>
          </a:p>
          <a:p>
            <a:pPr>
              <a:lnSpc>
                <a:spcPts val="1200"/>
              </a:lnSpc>
            </a:pPr>
            <a:r>
              <a:rPr lang="es-ES" sz="1100" dirty="0"/>
              <a:t>28 BP 462 </a:t>
            </a:r>
            <a:r>
              <a:rPr lang="es-ES" sz="1100" dirty="0" err="1"/>
              <a:t>Abidjan</a:t>
            </a:r>
            <a:r>
              <a:rPr lang="es-ES" sz="1100" dirty="0"/>
              <a:t> </a:t>
            </a:r>
            <a:r>
              <a:rPr lang="es-ES" sz="1100" dirty="0" smtClean="0"/>
              <a:t>28</a:t>
            </a:r>
          </a:p>
          <a:p>
            <a:pPr>
              <a:lnSpc>
                <a:spcPts val="1200"/>
              </a:lnSpc>
            </a:pPr>
            <a:r>
              <a:rPr lang="pt-PT" sz="1100" i="1" dirty="0">
                <a:latin typeface="Arial Narrow" panose="020B0606020202030204" pitchFamily="34" charset="0"/>
                <a:cs typeface="Times New Roman" panose="02020603050405020304" pitchFamily="18" charset="0"/>
                <a:sym typeface="+mn-ea"/>
              </a:rPr>
              <a:t>E-mail:ambroise@boxtravel.eu</a:t>
            </a:r>
          </a:p>
          <a:p>
            <a:pPr>
              <a:lnSpc>
                <a:spcPts val="1200"/>
              </a:lnSpc>
            </a:pPr>
            <a:r>
              <a:rPr lang="pt-PT" sz="1100" i="1" dirty="0" smtClean="0">
                <a:latin typeface="Arial Narrow" panose="020B0606020202030204" pitchFamily="34" charset="0"/>
                <a:cs typeface="Times New Roman" panose="02020603050405020304" pitchFamily="18" charset="0"/>
                <a:sym typeface="+mn-ea"/>
              </a:rPr>
              <a:t>www.boxtravel.eu</a:t>
            </a:r>
            <a:endParaRPr lang="es-ES" sz="1100" dirty="0" smtClean="0"/>
          </a:p>
          <a:p>
            <a:pPr>
              <a:lnSpc>
                <a:spcPts val="1200"/>
              </a:lnSpc>
            </a:pPr>
            <a:r>
              <a:rPr lang="es-ES" sz="1100" dirty="0" smtClean="0"/>
              <a:t>ABIDJAN</a:t>
            </a:r>
          </a:p>
          <a:p>
            <a:pPr>
              <a:lnSpc>
                <a:spcPts val="1200"/>
              </a:lnSpc>
            </a:pPr>
            <a:r>
              <a:rPr lang="pt-PT" sz="1100" dirty="0" smtClean="0"/>
              <a:t>RÉPUBLIQUE DE CÔTE D’IVOIRE</a:t>
            </a:r>
          </a:p>
          <a:p>
            <a:pPr>
              <a:lnSpc>
                <a:spcPts val="1200"/>
              </a:lnSpc>
            </a:pPr>
            <a:endParaRPr lang="pt-PT" sz="1100" i="1" dirty="0">
              <a:latin typeface="Arial Narrow" panose="020B0606020202030204" pitchFamily="34" charset="0"/>
              <a:cs typeface="Times New Roman" panose="02020603050405020304" pitchFamily="18" charset="0"/>
              <a:sym typeface="+mn-ea"/>
            </a:endParaRPr>
          </a:p>
          <a:p>
            <a:pPr>
              <a:lnSpc>
                <a:spcPts val="1200"/>
              </a:lnSpc>
            </a:pPr>
            <a:r>
              <a:rPr lang="pt-PT" sz="1100" b="1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  <a:sym typeface="+mn-ea"/>
              </a:rPr>
              <a:t>BÉNIN</a:t>
            </a:r>
            <a:endParaRPr lang="pt-PT" sz="1100" b="1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Times New Roman" panose="02020603050405020304" pitchFamily="18" charset="0"/>
              <a:sym typeface="+mn-ea"/>
            </a:endParaRPr>
          </a:p>
          <a:p>
            <a:pPr>
              <a:lnSpc>
                <a:spcPts val="1200"/>
              </a:lnSpc>
            </a:pPr>
            <a:r>
              <a:rPr lang="pt-PT" sz="1100" dirty="0"/>
              <a:t>Mr Hippolyte G. Ahonlonsou</a:t>
            </a:r>
            <a:br>
              <a:rPr lang="pt-PT" sz="1100" dirty="0"/>
            </a:br>
            <a:r>
              <a:rPr lang="pt-PT" sz="1100" dirty="0"/>
              <a:t>Directeur  Associé</a:t>
            </a:r>
            <a:br>
              <a:rPr lang="pt-PT" sz="1100" dirty="0"/>
            </a:br>
            <a:r>
              <a:rPr lang="pt-PT" sz="1100" dirty="0"/>
              <a:t>HGA Conseil &amp; Associés SARL</a:t>
            </a:r>
            <a:br>
              <a:rPr lang="pt-PT" sz="1100" dirty="0"/>
            </a:br>
            <a:r>
              <a:rPr lang="pt-PT" sz="1100" dirty="0"/>
              <a:t>Tél: +229 21 33 89 80 | Fax: +229 21 33 34 88</a:t>
            </a:r>
            <a:br>
              <a:rPr lang="pt-PT" sz="1100" dirty="0"/>
            </a:br>
            <a:r>
              <a:rPr lang="pt-PT" sz="1100" dirty="0"/>
              <a:t>E</a:t>
            </a:r>
            <a:r>
              <a:rPr lang="pt-PT" sz="1100" dirty="0" smtClean="0"/>
              <a:t>-mail: h.ahonlonsou@hgaconseil.com</a:t>
            </a:r>
            <a:endParaRPr lang="pt-PT" sz="1100" dirty="0"/>
          </a:p>
          <a:p>
            <a:pPr>
              <a:lnSpc>
                <a:spcPts val="1200"/>
              </a:lnSpc>
            </a:pPr>
            <a:r>
              <a:rPr lang="pt-PT" sz="1100" dirty="0" smtClean="0"/>
              <a:t>Skype</a:t>
            </a:r>
            <a:r>
              <a:rPr lang="pt-PT" sz="1100" dirty="0"/>
              <a:t>: savuka1 | www.hgaconseil.com</a:t>
            </a:r>
            <a:br>
              <a:rPr lang="pt-PT" sz="1100" dirty="0"/>
            </a:br>
            <a:r>
              <a:rPr lang="pt-PT" sz="1100" dirty="0"/>
              <a:t>08 BP 0826 Cotonou </a:t>
            </a:r>
            <a:endParaRPr lang="pt-PT" sz="1100" dirty="0" smtClean="0"/>
          </a:p>
          <a:p>
            <a:pPr>
              <a:lnSpc>
                <a:spcPts val="1200"/>
              </a:lnSpc>
            </a:pPr>
            <a:r>
              <a:rPr lang="pt-PT" sz="1100" dirty="0" smtClean="0"/>
              <a:t>RÉPUBLIQUE DU BENIN</a:t>
            </a:r>
            <a:endParaRPr lang="pt-PT" sz="1100" dirty="0"/>
          </a:p>
          <a:p>
            <a:pPr>
              <a:lnSpc>
                <a:spcPts val="1200"/>
              </a:lnSpc>
            </a:pPr>
            <a:endParaRPr lang="pt-PT" sz="1100" i="1" dirty="0">
              <a:latin typeface="Arial Narrow" panose="020B0606020202030204" pitchFamily="34" charset="0"/>
              <a:cs typeface="Times New Roman" panose="02020603050405020304" pitchFamily="18" charset="0"/>
              <a:sym typeface="+mn-ea"/>
            </a:endParaRPr>
          </a:p>
          <a:p>
            <a:pPr>
              <a:lnSpc>
                <a:spcPts val="1200"/>
              </a:lnSpc>
            </a:pPr>
            <a:endParaRPr lang="pt-PT" sz="1100" i="1" dirty="0" smtClean="0">
              <a:latin typeface="Arial Narrow" panose="020B0606020202030204" pitchFamily="34" charset="0"/>
              <a:cs typeface="Times New Roman" panose="02020603050405020304" pitchFamily="18" charset="0"/>
              <a:sym typeface="+mn-ea"/>
            </a:endParaRPr>
          </a:p>
          <a:p>
            <a:pPr>
              <a:lnSpc>
                <a:spcPts val="1200"/>
              </a:lnSpc>
            </a:pPr>
            <a:r>
              <a:rPr lang="pt-PT" sz="1100" b="1" i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  <a:sym typeface="+mn-ea"/>
              </a:rPr>
              <a:t>EUROPE</a:t>
            </a:r>
          </a:p>
          <a:p>
            <a:pPr>
              <a:lnSpc>
                <a:spcPts val="1200"/>
              </a:lnSpc>
            </a:pPr>
            <a:r>
              <a:rPr lang="pt-PT" sz="1100" b="1" i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  <a:sym typeface="+mn-ea"/>
              </a:rPr>
              <a:t>PORTUGAL</a:t>
            </a:r>
          </a:p>
          <a:p>
            <a:pPr>
              <a:lnSpc>
                <a:spcPts val="1200"/>
              </a:lnSpc>
            </a:pPr>
            <a:r>
              <a:rPr lang="pt-PT" sz="1100" i="1" dirty="0" smtClean="0">
                <a:latin typeface="Arial Narrow" panose="020B0606020202030204" pitchFamily="34" charset="0"/>
                <a:cs typeface="Times New Roman" panose="02020603050405020304" pitchFamily="18" charset="0"/>
                <a:sym typeface="+mn-ea"/>
              </a:rPr>
              <a:t>Mr. Pedro Ivan</a:t>
            </a:r>
          </a:p>
          <a:p>
            <a:pPr>
              <a:lnSpc>
                <a:spcPts val="1200"/>
              </a:lnSpc>
            </a:pPr>
            <a:r>
              <a:rPr lang="pt-PT" sz="1100" i="1" dirty="0" smtClean="0">
                <a:latin typeface="Arial Narrow" panose="020B0606020202030204" pitchFamily="34" charset="0"/>
                <a:cs typeface="Times New Roman" panose="02020603050405020304" pitchFamily="18" charset="0"/>
                <a:sym typeface="+mn-ea"/>
              </a:rPr>
              <a:t>Rua Maluda, Nº 12, 3º Dtº</a:t>
            </a:r>
          </a:p>
          <a:p>
            <a:pPr>
              <a:lnSpc>
                <a:spcPts val="1200"/>
              </a:lnSpc>
            </a:pPr>
            <a:r>
              <a:rPr lang="pt-PT" sz="1100" i="1" dirty="0" smtClean="0">
                <a:latin typeface="Arial Narrow" panose="020B0606020202030204" pitchFamily="34" charset="0"/>
                <a:cs typeface="Times New Roman" panose="02020603050405020304" pitchFamily="18" charset="0"/>
                <a:sym typeface="+mn-ea"/>
              </a:rPr>
              <a:t>1750-465 Lisboa</a:t>
            </a:r>
          </a:p>
          <a:p>
            <a:pPr>
              <a:lnSpc>
                <a:spcPts val="1200"/>
              </a:lnSpc>
            </a:pPr>
            <a:r>
              <a:rPr lang="pt-PT" sz="1100" i="1" dirty="0" smtClean="0">
                <a:latin typeface="Arial Narrow" panose="020B0606020202030204" pitchFamily="34" charset="0"/>
                <a:cs typeface="Times New Roman" panose="02020603050405020304" pitchFamily="18" charset="0"/>
                <a:sym typeface="+mn-ea"/>
              </a:rPr>
              <a:t>E-mail:pedro.ivan@boxtravel.eu</a:t>
            </a:r>
          </a:p>
          <a:p>
            <a:pPr>
              <a:lnSpc>
                <a:spcPts val="1200"/>
              </a:lnSpc>
            </a:pPr>
            <a:r>
              <a:rPr lang="pt-PT" sz="1100" i="1" dirty="0" smtClean="0">
                <a:latin typeface="Arial Narrow" panose="020B0606020202030204" pitchFamily="34" charset="0"/>
                <a:cs typeface="Times New Roman" panose="02020603050405020304" pitchFamily="18" charset="0"/>
                <a:sym typeface="+mn-ea"/>
              </a:rPr>
              <a:t>www.boxtravel.eu</a:t>
            </a:r>
          </a:p>
          <a:p>
            <a:pPr>
              <a:lnSpc>
                <a:spcPts val="1200"/>
              </a:lnSpc>
            </a:pPr>
            <a:r>
              <a:rPr lang="pt-PT" sz="1100" i="1" dirty="0" smtClean="0">
                <a:latin typeface="Arial Narrow" panose="020B0606020202030204" pitchFamily="34" charset="0"/>
                <a:cs typeface="Times New Roman" panose="02020603050405020304" pitchFamily="18" charset="0"/>
                <a:sym typeface="+mn-ea"/>
              </a:rPr>
              <a:t>Tel: +351 927 645 198</a:t>
            </a:r>
          </a:p>
          <a:p>
            <a:pPr>
              <a:lnSpc>
                <a:spcPts val="1200"/>
              </a:lnSpc>
            </a:pPr>
            <a:r>
              <a:rPr lang="pt-PT" sz="1100" i="1" dirty="0" smtClean="0">
                <a:latin typeface="Arial Narrow" panose="020B0606020202030204" pitchFamily="34" charset="0"/>
                <a:cs typeface="Times New Roman" panose="02020603050405020304" pitchFamily="18" charset="0"/>
                <a:sym typeface="+mn-ea"/>
              </a:rPr>
              <a:t>LISBOA</a:t>
            </a:r>
          </a:p>
          <a:p>
            <a:pPr>
              <a:lnSpc>
                <a:spcPts val="1200"/>
              </a:lnSpc>
            </a:pPr>
            <a:r>
              <a:rPr lang="pt-PT" sz="1100" i="1" dirty="0" smtClean="0">
                <a:latin typeface="Arial Narrow" panose="020B0606020202030204" pitchFamily="34" charset="0"/>
                <a:cs typeface="Times New Roman" panose="02020603050405020304" pitchFamily="18" charset="0"/>
                <a:sym typeface="+mn-ea"/>
              </a:rPr>
              <a:t>PORTUGAL</a:t>
            </a:r>
          </a:p>
          <a:p>
            <a:pPr>
              <a:lnSpc>
                <a:spcPts val="1200"/>
              </a:lnSpc>
            </a:pPr>
            <a:endParaRPr lang="pt-PT" sz="1100" i="1" dirty="0">
              <a:latin typeface="Arial Narrow" panose="020B0606020202030204" pitchFamily="34" charset="0"/>
              <a:cs typeface="Times New Roman" panose="02020603050405020304" pitchFamily="18" charset="0"/>
              <a:sym typeface="+mn-ea"/>
            </a:endParaRPr>
          </a:p>
          <a:p>
            <a:pPr>
              <a:lnSpc>
                <a:spcPts val="1200"/>
              </a:lnSpc>
            </a:pPr>
            <a:endParaRPr lang="pt-PT" sz="1100" i="1" dirty="0">
              <a:latin typeface="Arial Narrow" panose="020B0606020202030204" pitchFamily="34" charset="0"/>
              <a:cs typeface="Times New Roman" panose="02020603050405020304" pitchFamily="18" charset="0"/>
              <a:sym typeface="+mn-ea"/>
            </a:endParaRPr>
          </a:p>
          <a:p>
            <a:pPr>
              <a:lnSpc>
                <a:spcPts val="1200"/>
              </a:lnSpc>
            </a:pPr>
            <a:r>
              <a:rPr lang="pt-PT" sz="1100" i="1" dirty="0">
                <a:latin typeface="Arial Narrow" panose="020B0606020202030204" pitchFamily="34" charset="0"/>
                <a:cs typeface="Times New Roman" panose="02020603050405020304" pitchFamily="18" charset="0"/>
                <a:sym typeface="+mn-ea"/>
              </a:rPr>
              <a:t>BOX TRAVEL – Tour Operators, S.A.</a:t>
            </a:r>
          </a:p>
          <a:p>
            <a:pPr>
              <a:lnSpc>
                <a:spcPts val="1200"/>
              </a:lnSpc>
            </a:pPr>
            <a:r>
              <a:rPr lang="pt-PT" sz="1100" i="1" dirty="0">
                <a:latin typeface="Arial Narrow" panose="020B0606020202030204" pitchFamily="34" charset="0"/>
                <a:cs typeface="Times New Roman" panose="02020603050405020304" pitchFamily="18" charset="0"/>
                <a:sym typeface="+mn-ea"/>
              </a:rPr>
              <a:t>Mr. Pedro Pascal</a:t>
            </a:r>
          </a:p>
          <a:p>
            <a:pPr>
              <a:lnSpc>
                <a:spcPts val="1200"/>
              </a:lnSpc>
            </a:pPr>
            <a:r>
              <a:rPr lang="pt-PT" sz="1100" i="1" dirty="0">
                <a:latin typeface="Arial Narrow" panose="020B0606020202030204" pitchFamily="34" charset="0"/>
                <a:cs typeface="Times New Roman" panose="02020603050405020304" pitchFamily="18" charset="0"/>
                <a:sym typeface="+mn-ea"/>
              </a:rPr>
              <a:t>Rua Maluda, Nº 12, 3º Dtº</a:t>
            </a:r>
          </a:p>
          <a:p>
            <a:pPr>
              <a:lnSpc>
                <a:spcPts val="1200"/>
              </a:lnSpc>
            </a:pPr>
            <a:r>
              <a:rPr lang="pt-PT" sz="1100" i="1" dirty="0">
                <a:latin typeface="Arial Narrow" panose="020B0606020202030204" pitchFamily="34" charset="0"/>
                <a:cs typeface="Times New Roman" panose="02020603050405020304" pitchFamily="18" charset="0"/>
                <a:sym typeface="+mn-ea"/>
              </a:rPr>
              <a:t>1750-465 Lisboa</a:t>
            </a:r>
          </a:p>
          <a:p>
            <a:pPr>
              <a:lnSpc>
                <a:spcPts val="1200"/>
              </a:lnSpc>
            </a:pPr>
            <a:r>
              <a:rPr lang="pt-PT" sz="1100" i="1" dirty="0">
                <a:latin typeface="Arial Narrow" panose="020B0606020202030204" pitchFamily="34" charset="0"/>
                <a:cs typeface="Times New Roman" panose="02020603050405020304" pitchFamily="18" charset="0"/>
                <a:sym typeface="+mn-ea"/>
              </a:rPr>
              <a:t>E-mail:info@boxtravel.eu</a:t>
            </a:r>
          </a:p>
          <a:p>
            <a:pPr>
              <a:lnSpc>
                <a:spcPts val="1200"/>
              </a:lnSpc>
            </a:pPr>
            <a:r>
              <a:rPr lang="pt-PT" sz="1100" i="1" dirty="0">
                <a:latin typeface="Arial Narrow" panose="020B0606020202030204" pitchFamily="34" charset="0"/>
                <a:cs typeface="Times New Roman" panose="02020603050405020304" pitchFamily="18" charset="0"/>
                <a:sym typeface="+mn-ea"/>
              </a:rPr>
              <a:t>E-mail:pedro.pascal@boxtravel.eu</a:t>
            </a:r>
          </a:p>
          <a:p>
            <a:pPr>
              <a:lnSpc>
                <a:spcPts val="1200"/>
              </a:lnSpc>
            </a:pPr>
            <a:r>
              <a:rPr lang="pt-PT" sz="1100" i="1" dirty="0">
                <a:latin typeface="Arial Narrow" panose="020B0606020202030204" pitchFamily="34" charset="0"/>
                <a:cs typeface="Times New Roman" panose="02020603050405020304" pitchFamily="18" charset="0"/>
                <a:sym typeface="+mn-ea"/>
              </a:rPr>
              <a:t>www.boxtravel.eu</a:t>
            </a:r>
          </a:p>
          <a:p>
            <a:pPr>
              <a:lnSpc>
                <a:spcPts val="1200"/>
              </a:lnSpc>
            </a:pPr>
            <a:r>
              <a:rPr lang="pt-PT" sz="1100" i="1" dirty="0">
                <a:latin typeface="Arial Narrow" panose="020B0606020202030204" pitchFamily="34" charset="0"/>
                <a:cs typeface="Times New Roman" panose="02020603050405020304" pitchFamily="18" charset="0"/>
                <a:sym typeface="+mn-ea"/>
              </a:rPr>
              <a:t>el: +351 920 292 452</a:t>
            </a:r>
          </a:p>
          <a:p>
            <a:pPr>
              <a:lnSpc>
                <a:spcPts val="1200"/>
              </a:lnSpc>
            </a:pPr>
            <a:r>
              <a:rPr lang="pt-PT" sz="1100" i="1" dirty="0">
                <a:latin typeface="Arial Narrow" panose="020B0606020202030204" pitchFamily="34" charset="0"/>
                <a:cs typeface="Times New Roman" panose="02020603050405020304" pitchFamily="18" charset="0"/>
                <a:sym typeface="+mn-ea"/>
              </a:rPr>
              <a:t>Tel: +351 927 223 544</a:t>
            </a:r>
          </a:p>
          <a:p>
            <a:pPr>
              <a:lnSpc>
                <a:spcPts val="1200"/>
              </a:lnSpc>
            </a:pPr>
            <a:r>
              <a:rPr lang="pt-PT" sz="1100" i="1" dirty="0">
                <a:latin typeface="Arial Narrow" panose="020B0606020202030204" pitchFamily="34" charset="0"/>
                <a:cs typeface="Times New Roman" panose="02020603050405020304" pitchFamily="18" charset="0"/>
                <a:sym typeface="+mn-ea"/>
              </a:rPr>
              <a:t>LISBOA</a:t>
            </a:r>
          </a:p>
          <a:p>
            <a:pPr>
              <a:lnSpc>
                <a:spcPts val="1200"/>
              </a:lnSpc>
            </a:pPr>
            <a:r>
              <a:rPr lang="pt-PT" sz="1100" i="1" dirty="0">
                <a:latin typeface="Arial Narrow" panose="020B0606020202030204" pitchFamily="34" charset="0"/>
                <a:cs typeface="Times New Roman" panose="02020603050405020304" pitchFamily="18" charset="0"/>
                <a:sym typeface="+mn-ea"/>
              </a:rPr>
              <a:t>PORTUGAL</a:t>
            </a:r>
          </a:p>
        </p:txBody>
      </p:sp>
    </p:spTree>
    <p:extLst>
      <p:ext uri="{BB962C8B-B14F-4D97-AF65-F5344CB8AC3E}">
        <p14:creationId xmlns:p14="http://schemas.microsoft.com/office/powerpoint/2010/main" val="1822137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Right Triangle 96"/>
          <p:cNvSpPr/>
          <p:nvPr/>
        </p:nvSpPr>
        <p:spPr>
          <a:xfrm>
            <a:off x="2966" y="1"/>
            <a:ext cx="6650563" cy="8821738"/>
          </a:xfrm>
          <a:prstGeom prst="rtTriangle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pic>
        <p:nvPicPr>
          <p:cNvPr id="99" name="Picture 9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255" y="90389"/>
            <a:ext cx="2677325" cy="559804"/>
          </a:xfrm>
          <a:prstGeom prst="rect">
            <a:avLst/>
          </a:prstGeom>
        </p:spPr>
      </p:pic>
      <p:pic>
        <p:nvPicPr>
          <p:cNvPr id="105" name="Imagem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8754" y="234405"/>
            <a:ext cx="578165" cy="479595"/>
          </a:xfrm>
          <a:prstGeom prst="rect">
            <a:avLst/>
          </a:prstGeom>
        </p:spPr>
      </p:pic>
      <p:sp>
        <p:nvSpPr>
          <p:cNvPr id="106" name="TextBox 105"/>
          <p:cNvSpPr txBox="1"/>
          <p:nvPr/>
        </p:nvSpPr>
        <p:spPr>
          <a:xfrm>
            <a:off x="5179923" y="8542957"/>
            <a:ext cx="138551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800" b="1" i="1" dirty="0" smtClean="0">
                <a:solidFill>
                  <a:srgbClr val="3EA4BA"/>
                </a:solidFill>
                <a:latin typeface="Arial Narrow" panose="020B0606020202030204" pitchFamily="34" charset="0"/>
              </a:rPr>
              <a:t>Ref.E-EICV.01/2022/VD-E.01</a:t>
            </a:r>
            <a:r>
              <a:rPr lang="fr-FR" sz="800" dirty="0" smtClean="0">
                <a:latin typeface="Arial Narrow" panose="020B0606020202030204" pitchFamily="34" charset="0"/>
              </a:rPr>
              <a:t> </a:t>
            </a:r>
            <a:endParaRPr lang="pt-PT" sz="800" dirty="0">
              <a:latin typeface="Arial Narrow" panose="020B0606020202030204" pitchFamily="34" charset="0"/>
            </a:endParaRPr>
          </a:p>
        </p:txBody>
      </p:sp>
      <p:sp>
        <p:nvSpPr>
          <p:cNvPr id="107" name="Slide Number Placeholder 6"/>
          <p:cNvSpPr txBox="1"/>
          <p:nvPr/>
        </p:nvSpPr>
        <p:spPr bwMode="auto">
          <a:xfrm>
            <a:off x="2898527" y="8487024"/>
            <a:ext cx="648072" cy="2748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pt-PT" sz="800" i="1" dirty="0" smtClean="0">
                <a:solidFill>
                  <a:srgbClr val="00B4B2"/>
                </a:solidFill>
              </a:rPr>
              <a:t>Pag </a:t>
            </a:r>
            <a:fld id="{6C07E9C5-6E20-4A25-9F31-81ECFC5683B7}" type="slidenum">
              <a:rPr lang="fr-FR" altLang="pt-PT" sz="800" b="1" i="1" u="sng" dirty="0" smtClean="0">
                <a:solidFill>
                  <a:srgbClr val="00B4B2"/>
                </a:solidFill>
              </a:rPr>
              <a:t>2</a:t>
            </a:fld>
            <a:endParaRPr lang="fr-FR" altLang="pt-PT" sz="800" b="1" i="1" u="sng" dirty="0" smtClean="0">
              <a:solidFill>
                <a:srgbClr val="00B4B2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07" y="8449271"/>
            <a:ext cx="1470205" cy="339280"/>
          </a:xfrm>
          <a:prstGeom prst="rect">
            <a:avLst/>
          </a:prstGeom>
        </p:spPr>
      </p:pic>
      <p:graphicFrame>
        <p:nvGraphicFramePr>
          <p:cNvPr id="9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8741607"/>
              </p:ext>
            </p:extLst>
          </p:nvPr>
        </p:nvGraphicFramePr>
        <p:xfrm>
          <a:off x="58384" y="784181"/>
          <a:ext cx="6547230" cy="25114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351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0484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59228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786591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274340">
                <a:tc>
                  <a:txBody>
                    <a:bodyPr/>
                    <a:lstStyle/>
                    <a:p>
                      <a:pPr algn="ctr"/>
                      <a:r>
                        <a:rPr lang="pt-PT" sz="1100" b="0" i="1" dirty="0" smtClean="0">
                          <a:solidFill>
                            <a:srgbClr val="008CBA"/>
                          </a:solidFill>
                          <a:latin typeface="Arial Narrow" panose="020B0606020202030204" pitchFamily="34" charset="0"/>
                        </a:rPr>
                        <a:t>Item</a:t>
                      </a:r>
                    </a:p>
                  </a:txBody>
                  <a:tcPr marL="91446" marR="91446" marT="45729" marB="45729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100" b="0" i="1" smtClean="0">
                          <a:solidFill>
                            <a:srgbClr val="008CBA"/>
                          </a:solidFill>
                          <a:latin typeface="Arial Narrow" panose="020B0606020202030204" pitchFamily="34" charset="0"/>
                        </a:rPr>
                        <a:t>Pag</a:t>
                      </a:r>
                    </a:p>
                  </a:txBody>
                  <a:tcPr marL="91446" marR="91446" marT="45729" marB="45729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100" b="0" i="1" dirty="0" smtClean="0">
                          <a:solidFill>
                            <a:srgbClr val="008CBA"/>
                          </a:solidFill>
                          <a:latin typeface="Arial Narrow" panose="020B0606020202030204" pitchFamily="34" charset="0"/>
                        </a:rPr>
                        <a:t>Item</a:t>
                      </a:r>
                    </a:p>
                  </a:txBody>
                  <a:tcPr marL="91446" marR="91446" marT="45729" marB="45729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100" b="0" i="1" smtClean="0">
                          <a:solidFill>
                            <a:srgbClr val="008CBA"/>
                          </a:solidFill>
                          <a:latin typeface="Arial Narrow" panose="020B0606020202030204" pitchFamily="34" charset="0"/>
                        </a:rPr>
                        <a:t>Pag.</a:t>
                      </a:r>
                    </a:p>
                  </a:txBody>
                  <a:tcPr marL="91446" marR="91446" marT="45729" marB="45729" anchor="ctr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27938">
                <a:tc>
                  <a:txBody>
                    <a:bodyPr/>
                    <a:lstStyle/>
                    <a:p>
                      <a:pPr algn="just"/>
                      <a:r>
                        <a:rPr lang="fr-FR" sz="1100" b="0" i="0" dirty="0" err="1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Contexto</a:t>
                      </a:r>
                      <a:r>
                        <a:rPr lang="fr-FR" sz="1100" b="0" i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e </a:t>
                      </a:r>
                      <a:r>
                        <a:rPr lang="fr-FR" sz="1100" b="0" i="0" dirty="0" err="1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justificação</a:t>
                      </a:r>
                      <a:endParaRPr lang="fr-FR" sz="1100" b="0" i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1446" marR="91446" marT="45729" marB="457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100" b="0" i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3</a:t>
                      </a:r>
                      <a:endParaRPr lang="pt-PT" sz="1100" b="0" i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1446" marR="91446" marT="45729" marB="45729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100" dirty="0" smtClean="0">
                          <a:latin typeface="Arial Narrow" panose="020B0606020202030204" pitchFamily="34" charset="0"/>
                        </a:rPr>
                        <a:t>Inscrição </a:t>
                      </a:r>
                    </a:p>
                  </a:txBody>
                  <a:tcPr marL="91446" marR="91446" marT="45729" marB="457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100" b="0" i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13</a:t>
                      </a:r>
                      <a:endParaRPr lang="pt-PT" sz="1100" b="0" i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1446" marR="91446" marT="45729" marB="45729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2899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pt-PT" sz="1100" b="0" i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Fórum Empresarial</a:t>
                      </a:r>
                      <a:r>
                        <a:rPr lang="pt-PT" sz="1100" b="0" i="0" baseline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 e resultados esperados</a:t>
                      </a:r>
                      <a:endParaRPr lang="pt-PT" sz="1100" b="0" i="0" dirty="0" smtClean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1446" marR="91446" marT="45729" marB="457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100" b="0" i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4</a:t>
                      </a:r>
                      <a:endParaRPr lang="pt-PT" sz="1100" b="0" i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1446" marR="91446" marT="45729" marB="45729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altLang="pt-PT" sz="1100" dirty="0" smtClean="0">
                          <a:latin typeface="Arial Narrow" panose="020B0606020202030204" pitchFamily="34" charset="0"/>
                        </a:rPr>
                        <a:t>Transfência de inscrição</a:t>
                      </a:r>
                      <a:endParaRPr lang="pt-PT" sz="1100" dirty="0" smtClean="0">
                        <a:latin typeface="Arial Narrow" panose="020B0606020202030204" pitchFamily="34" charset="0"/>
                      </a:endParaRPr>
                    </a:p>
                  </a:txBody>
                  <a:tcPr marL="91446" marR="91446" marT="45729" marB="457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100" b="0" i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13</a:t>
                      </a:r>
                      <a:endParaRPr lang="pt-PT" sz="1100" b="0" i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3909" marR="93909" marT="45729" marB="45729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1881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100" b="0" i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" panose="020B0604020202020204" pitchFamily="34" charset="0"/>
                        </a:rPr>
                        <a:t>Alguns indicadores da CEDEO</a:t>
                      </a:r>
                    </a:p>
                  </a:txBody>
                  <a:tcPr marL="91446" marR="91446" marT="45729" marB="457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100" b="0" i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5-9</a:t>
                      </a:r>
                      <a:endParaRPr lang="pt-PT" sz="1100" b="0" i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1446" marR="91446" marT="45729" marB="45729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100" dirty="0" smtClean="0">
                          <a:latin typeface="Arial Narrow" panose="020B0606020202030204" pitchFamily="34" charset="0"/>
                        </a:rPr>
                        <a:t>Grupos e D</a:t>
                      </a:r>
                      <a:r>
                        <a:rPr lang="pt-PT" altLang="pt-PT" sz="1100" dirty="0" smtClean="0">
                          <a:latin typeface="Arial Narrow" panose="020B0606020202030204" pitchFamily="34" charset="0"/>
                        </a:rPr>
                        <a:t>elegações Oficiais</a:t>
                      </a:r>
                      <a:endParaRPr lang="pt-PT" sz="1100" dirty="0" smtClean="0">
                        <a:latin typeface="Arial Narrow" panose="020B0606020202030204" pitchFamily="34" charset="0"/>
                      </a:endParaRPr>
                    </a:p>
                  </a:txBody>
                  <a:tcPr marL="91446" marR="91446" marT="45729" marB="457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100" b="0" i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13</a:t>
                      </a:r>
                      <a:endParaRPr lang="pt-PT" sz="1100" b="0" i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3909" marR="93909" marT="45729" marB="45729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2899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100" dirty="0" smtClean="0">
                          <a:latin typeface="Arial Narrow" panose="020B0606020202030204" pitchFamily="34" charset="0"/>
                        </a:rPr>
                        <a:t>Participantes</a:t>
                      </a:r>
                    </a:p>
                  </a:txBody>
                  <a:tcPr marL="91446" marR="91446" marT="45729" marB="457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100" b="0" i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10</a:t>
                      </a:r>
                      <a:endParaRPr lang="pt-PT" sz="1100" b="0" i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1446" marR="91446" marT="45729" marB="45729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altLang="pt-PT" sz="1100" dirty="0" smtClean="0">
                          <a:latin typeface="Arial Narrow" panose="020B0606020202030204" pitchFamily="34" charset="0"/>
                        </a:rPr>
                        <a:t>Vistos</a:t>
                      </a:r>
                    </a:p>
                  </a:txBody>
                  <a:tcPr marL="91446" marR="91446" marT="45729" marB="457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100" b="0" i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13</a:t>
                      </a:r>
                      <a:endParaRPr lang="pt-PT" sz="1100" b="0" i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3909" marR="93909" marT="45729" marB="45729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2899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100" i="1" dirty="0" smtClean="0">
                          <a:latin typeface="Arial Narrow" panose="020B0606020202030204" pitchFamily="34" charset="0"/>
                        </a:rPr>
                        <a:t>Desenvolvimento dos trabalhos</a:t>
                      </a:r>
                    </a:p>
                  </a:txBody>
                  <a:tcPr marL="91446" marR="91446" marT="45729" marB="457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100" b="0" i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10</a:t>
                      </a:r>
                      <a:endParaRPr lang="pt-PT" sz="1100" b="0" i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1446" marR="91446" marT="45729" marB="45729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altLang="pt-PT" sz="1100" b="0" dirty="0" smtClean="0">
                          <a:latin typeface="Arial Narrow" pitchFamily="34" charset="0"/>
                        </a:rPr>
                        <a:t>Serviços de Protocolo</a:t>
                      </a:r>
                    </a:p>
                  </a:txBody>
                  <a:tcPr marL="91446" marR="91446" marT="45729" marB="457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100" b="0" i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14</a:t>
                      </a:r>
                      <a:endParaRPr lang="pt-PT" sz="1100" b="0" i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3909" marR="93909" marT="45729" marB="45729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743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100" i="1" dirty="0" smtClean="0">
                          <a:latin typeface="Arial Narrow" panose="020B0606020202030204" pitchFamily="34" charset="0"/>
                        </a:rPr>
                        <a:t>Sequência 1: Abertura</a:t>
                      </a:r>
                    </a:p>
                  </a:txBody>
                  <a:tcPr marL="91446" marR="91446" marT="45729" marB="457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100" b="0" i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10</a:t>
                      </a:r>
                      <a:endParaRPr lang="pt-PT" sz="1100" b="0" i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1446" marR="91446" marT="45729" marB="45729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altLang="pt-PT" sz="1100" b="0" dirty="0" smtClean="0">
                          <a:latin typeface="Arial Narrow" pitchFamily="34" charset="0"/>
                        </a:rPr>
                        <a:t>Tranferes</a:t>
                      </a:r>
                    </a:p>
                  </a:txBody>
                  <a:tcPr marL="91446" marR="91446" marT="45729" marB="457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100" b="0" i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14</a:t>
                      </a:r>
                      <a:endParaRPr lang="pt-PT" sz="1100" b="0" i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3909" marR="93909" marT="45729" marB="45729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2899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100" i="1" dirty="0" smtClean="0">
                          <a:latin typeface="Arial Narrow" panose="020B0606020202030204" pitchFamily="34" charset="0"/>
                        </a:rPr>
                        <a:t>Sequência </a:t>
                      </a:r>
                      <a:r>
                        <a:rPr lang="fr-FR" sz="1100" i="1" dirty="0" smtClean="0">
                          <a:latin typeface="Arial Narrow" panose="020B0606020202030204" pitchFamily="34" charset="0"/>
                        </a:rPr>
                        <a:t>2 : </a:t>
                      </a:r>
                      <a:r>
                        <a:rPr lang="pt-PT" sz="1100" i="1" dirty="0" smtClean="0">
                          <a:latin typeface="Arial Narrow" panose="020B0606020202030204" pitchFamily="34" charset="0"/>
                        </a:rPr>
                        <a:t>B</a:t>
                      </a:r>
                      <a:r>
                        <a:rPr lang="pt-PT" sz="1100" i="1" dirty="0" smtClean="0">
                          <a:latin typeface="Arial Narrow" panose="020B0606020202030204" pitchFamily="34" charset="0"/>
                          <a:cs typeface="Arial Narrow" panose="020B0606020202030204" pitchFamily="34" charset="0"/>
                        </a:rPr>
                        <a:t>locos de apresentações</a:t>
                      </a:r>
                    </a:p>
                  </a:txBody>
                  <a:tcPr marL="91446" marR="91446" marT="45729" marB="457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100" b="0" i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10</a:t>
                      </a:r>
                      <a:endParaRPr lang="pt-PT" sz="1100" b="0" i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1446" marR="91446" marT="45729" marB="45729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altLang="pt-PT" sz="1100" b="0" dirty="0" smtClean="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Alojamento</a:t>
                      </a:r>
                    </a:p>
                  </a:txBody>
                  <a:tcPr marL="91446" marR="91446" marT="45729" marB="457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100" b="0" i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14</a:t>
                      </a:r>
                      <a:endParaRPr lang="pt-PT" sz="1100" b="0" i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3909" marR="93909" marT="45729" marB="45729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10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6154479"/>
              </p:ext>
            </p:extLst>
          </p:nvPr>
        </p:nvGraphicFramePr>
        <p:xfrm>
          <a:off x="58383" y="3302254"/>
          <a:ext cx="6547230" cy="25114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351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0483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59228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786591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2743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1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Sequência 3</a:t>
                      </a:r>
                      <a:r>
                        <a:rPr lang="pt-PT" sz="1100" b="0" i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: Conferência I</a:t>
                      </a:r>
                    </a:p>
                  </a:txBody>
                  <a:tcPr marL="91446" marR="91446" marT="45729" marB="45729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100" b="0" i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10</a:t>
                      </a:r>
                    </a:p>
                  </a:txBody>
                  <a:tcPr marL="91446" marR="91446" marT="45729" marB="45729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altLang="pt-PT" sz="1100" b="0" dirty="0" smtClean="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Viagens aéreas</a:t>
                      </a:r>
                    </a:p>
                  </a:txBody>
                  <a:tcPr marL="91446" marR="91446" marT="45729" marB="45729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100" b="0" i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14</a:t>
                      </a:r>
                    </a:p>
                  </a:txBody>
                  <a:tcPr marL="93909" marR="93909" marT="45729" marB="45729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27938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1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Sequência 4</a:t>
                      </a:r>
                      <a:r>
                        <a:rPr lang="pt-PT" sz="1100" b="0" i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: Conferência II</a:t>
                      </a:r>
                    </a:p>
                  </a:txBody>
                  <a:tcPr marL="91446" marR="91446" marT="45729" marB="457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100" b="0" i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10</a:t>
                      </a:r>
                      <a:endParaRPr lang="pt-PT" sz="1100" b="0" i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1446" marR="91446" marT="45729" marB="45729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altLang="pt-PT" sz="1100" b="0" dirty="0" smtClean="0">
                          <a:latin typeface="Arial Narrow" pitchFamily="34" charset="0"/>
                        </a:rPr>
                        <a:t>Serviços de restauração</a:t>
                      </a:r>
                    </a:p>
                  </a:txBody>
                  <a:tcPr marL="91446" marR="91446" marT="45729" marB="457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100" b="0" i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14-15</a:t>
                      </a:r>
                      <a:endParaRPr lang="pt-PT" sz="1100" b="0" i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3909" marR="93909" marT="45729" marB="45729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2899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1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Sequência 5</a:t>
                      </a:r>
                      <a:r>
                        <a:rPr lang="pt-PT" sz="1100" b="0" i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: Conferência III</a:t>
                      </a:r>
                    </a:p>
                  </a:txBody>
                  <a:tcPr marL="91446" marR="91446" marT="45729" marB="457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100" b="0" i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10</a:t>
                      </a:r>
                      <a:endParaRPr lang="pt-PT" sz="1100" b="0" i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1446" marR="91446" marT="45729" marB="45729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altLang="pt-PT" sz="1100" b="0" dirty="0" smtClean="0">
                          <a:latin typeface="Arial Narrow" pitchFamily="34" charset="0"/>
                        </a:rPr>
                        <a:t>Moedas e câmbios</a:t>
                      </a:r>
                    </a:p>
                  </a:txBody>
                  <a:tcPr marL="91446" marR="91446" marT="45729" marB="457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100" b="0" i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15</a:t>
                      </a:r>
                      <a:endParaRPr lang="pt-PT" sz="1100" b="0" i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3909" marR="93909" marT="45729" marB="45729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1881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100" b="0" dirty="0" smtClean="0">
                          <a:latin typeface="Arial Narrow" panose="020B0606020202030204" pitchFamily="34" charset="0"/>
                        </a:rPr>
                        <a:t>Sequência 6</a:t>
                      </a:r>
                      <a:r>
                        <a:rPr lang="pt-PT" sz="1100" b="0" i="1" dirty="0" smtClean="0">
                          <a:latin typeface="Arial Narrow" panose="020B0606020202030204" pitchFamily="34" charset="0"/>
                        </a:rPr>
                        <a:t>: Conferência IV</a:t>
                      </a:r>
                    </a:p>
                  </a:txBody>
                  <a:tcPr marL="91446" marR="91446" marT="45729" marB="457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100" b="0" i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11</a:t>
                      </a:r>
                      <a:endParaRPr lang="pt-PT" sz="1100" b="0" i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1446" marR="91446" marT="45729" marB="45729"/>
                </a:tc>
                <a:tc>
                  <a:txBody>
                    <a:bodyPr/>
                    <a:lstStyle/>
                    <a:p>
                      <a:pPr algn="just" eaLnBrk="1" hangingPunct="1"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r>
                        <a:rPr lang="pt-PT" altLang="pt-PT" sz="1100" b="0" dirty="0" smtClean="0">
                          <a:latin typeface="Arial Narrow" pitchFamily="34" charset="0"/>
                        </a:rPr>
                        <a:t>Serviços de internet</a:t>
                      </a:r>
                      <a:endParaRPr lang="en-US" altLang="pt-PT" sz="1100" b="0" i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1446" marR="91446" marT="45729" marB="457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100" b="0" i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15</a:t>
                      </a:r>
                      <a:endParaRPr lang="pt-PT" sz="1100" b="0" i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3909" marR="93909" marT="45729" marB="45729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2899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100" b="0" dirty="0" smtClean="0">
                          <a:latin typeface="Arial Narrow" panose="020B0606020202030204" pitchFamily="34" charset="0"/>
                        </a:rPr>
                        <a:t>Sequência 7</a:t>
                      </a:r>
                      <a:r>
                        <a:rPr lang="pt-PT" sz="1100" b="0" i="1" dirty="0" smtClean="0">
                          <a:latin typeface="Arial Narrow" panose="020B0606020202030204" pitchFamily="34" charset="0"/>
                        </a:rPr>
                        <a:t>: Painel I</a:t>
                      </a:r>
                    </a:p>
                  </a:txBody>
                  <a:tcPr marL="91446" marR="91446" marT="45729" marB="457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100" b="0" i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11</a:t>
                      </a:r>
                      <a:endParaRPr lang="pt-PT" sz="1100" b="0" i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1446" marR="91446" marT="45729" marB="45729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altLang="pt-PT" sz="1100" b="0" dirty="0" smtClean="0">
                          <a:latin typeface="Arial Narrow" pitchFamily="34" charset="0"/>
                        </a:rPr>
                        <a:t>Encontros institucionais</a:t>
                      </a:r>
                    </a:p>
                  </a:txBody>
                  <a:tcPr marL="91446" marR="91446" marT="45729" marB="457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100" b="0" i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15</a:t>
                      </a:r>
                      <a:endParaRPr lang="pt-PT" sz="1100" b="0" i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3909" marR="93909" marT="45729" marB="45729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2899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100" b="0" dirty="0" smtClean="0">
                          <a:latin typeface="Arial Narrow" panose="020B0606020202030204" pitchFamily="34" charset="0"/>
                        </a:rPr>
                        <a:t>Sequência 8</a:t>
                      </a:r>
                      <a:r>
                        <a:rPr lang="pt-PT" sz="1100" b="0" i="1" dirty="0" smtClean="0">
                          <a:latin typeface="Arial Narrow" panose="020B0606020202030204" pitchFamily="34" charset="0"/>
                        </a:rPr>
                        <a:t>: </a:t>
                      </a:r>
                      <a:r>
                        <a:rPr lang="pt-PT" altLang="en-US" sz="1100" b="0" dirty="0" smtClean="0">
                          <a:latin typeface="Arial Narrow" panose="020B0606020202030204" pitchFamily="34" charset="0"/>
                          <a:cs typeface="Arial Narrow" panose="020B0606020202030204" pitchFamily="34" charset="0"/>
                          <a:sym typeface="+mn-ea"/>
                        </a:rPr>
                        <a:t>Conferência V </a:t>
                      </a:r>
                    </a:p>
                  </a:txBody>
                  <a:tcPr marL="91446" marR="91446" marT="45729" marB="457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100" b="0" i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11</a:t>
                      </a:r>
                      <a:endParaRPr lang="pt-PT" sz="1100" b="0" i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1446" marR="91446" marT="45729" marB="45729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altLang="pt-PT" sz="1100" b="0" dirty="0" smtClean="0">
                          <a:latin typeface="Arial Narrow" pitchFamily="34" charset="0"/>
                        </a:rPr>
                        <a:t>Divulgação de produtos e serviços</a:t>
                      </a:r>
                    </a:p>
                  </a:txBody>
                  <a:tcPr marL="91446" marR="91446" marT="45729" marB="457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100" b="0" i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15</a:t>
                      </a:r>
                      <a:endParaRPr lang="pt-PT" sz="1100" b="0" i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3909" marR="93909" marT="45729" marB="45729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743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100" b="0" dirty="0" smtClean="0">
                          <a:latin typeface="Arial Narrow" panose="020B0606020202030204" pitchFamily="34" charset="0"/>
                        </a:rPr>
                        <a:t>Sequência 9</a:t>
                      </a:r>
                      <a:r>
                        <a:rPr lang="pt-PT" sz="1100" b="0" i="1" dirty="0" smtClean="0">
                          <a:latin typeface="Arial Narrow" panose="020B0606020202030204" pitchFamily="34" charset="0"/>
                        </a:rPr>
                        <a:t>: </a:t>
                      </a:r>
                      <a:r>
                        <a:rPr lang="pt-PT" altLang="en-US" sz="1100" b="0" dirty="0" smtClean="0">
                          <a:latin typeface="Arial Narrow" panose="020B0606020202030204" pitchFamily="34" charset="0"/>
                          <a:cs typeface="Arial Narrow" panose="020B0606020202030204" pitchFamily="34" charset="0"/>
                          <a:sym typeface="+mn-ea"/>
                        </a:rPr>
                        <a:t>Painel II</a:t>
                      </a:r>
                    </a:p>
                  </a:txBody>
                  <a:tcPr marL="91446" marR="91446" marT="45729" marB="457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100" b="0" i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11</a:t>
                      </a:r>
                      <a:endParaRPr lang="pt-PT" sz="1100" b="0" i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1446" marR="91446" marT="45729" marB="45729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altLang="pt-PT" sz="1100" b="0" dirty="0" smtClean="0">
                          <a:latin typeface="Arial Narrow" pitchFamily="34" charset="0"/>
                        </a:rPr>
                        <a:t>Documentação do evento</a:t>
                      </a:r>
                    </a:p>
                  </a:txBody>
                  <a:tcPr marL="91446" marR="91446" marT="45729" marB="457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100" b="0" i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15</a:t>
                      </a:r>
                      <a:endParaRPr lang="pt-PT" sz="1100" b="0" i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3909" marR="93909" marT="45729" marB="45729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2899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100" dirty="0" smtClean="0">
                          <a:latin typeface="Arial Narrow" panose="020B0606020202030204" pitchFamily="34" charset="0"/>
                        </a:rPr>
                        <a:t>Sequência 10</a:t>
                      </a:r>
                      <a:r>
                        <a:rPr lang="pt-PT" sz="1100" i="1" dirty="0" smtClean="0">
                          <a:latin typeface="Arial Narrow" panose="020B0606020202030204" pitchFamily="34" charset="0"/>
                        </a:rPr>
                        <a:t>: </a:t>
                      </a:r>
                      <a:r>
                        <a:rPr lang="pt-PT" altLang="en-US" sz="1100" dirty="0" smtClean="0">
                          <a:latin typeface="Arial Narrow" panose="020B0606020202030204" pitchFamily="34" charset="0"/>
                          <a:cs typeface="Arial Narrow" panose="020B0606020202030204" pitchFamily="34" charset="0"/>
                          <a:sym typeface="+mn-ea"/>
                        </a:rPr>
                        <a:t>Sessão de Encerramento</a:t>
                      </a:r>
                      <a:endParaRPr lang="pt-PT" sz="1100" b="0" i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1446" marR="91446" marT="45729" marB="457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100" b="0" i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12</a:t>
                      </a:r>
                      <a:endParaRPr lang="pt-PT" sz="1100" b="0" i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1446" marR="91446" marT="45729" marB="45729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altLang="pt-PT" sz="1100" b="0" dirty="0" smtClean="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Eventos Sociais</a:t>
                      </a:r>
                    </a:p>
                  </a:txBody>
                  <a:tcPr marL="91446" marR="91446" marT="45729" marB="457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100" b="0" i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16</a:t>
                      </a:r>
                      <a:endParaRPr lang="pt-PT" sz="1100" b="0" i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3909" marR="93909" marT="45729" marB="45729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11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265559"/>
              </p:ext>
            </p:extLst>
          </p:nvPr>
        </p:nvGraphicFramePr>
        <p:xfrm>
          <a:off x="73623" y="5923037"/>
          <a:ext cx="6547230" cy="21682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827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2007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59228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786591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25593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1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Sequência 11</a:t>
                      </a:r>
                      <a:r>
                        <a:rPr lang="pt-PT" sz="1100" b="0" i="1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: </a:t>
                      </a:r>
                      <a:r>
                        <a:rPr lang="pt-PT" altLang="en-US" sz="11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  <a:cs typeface="Arial Narrow" panose="020B0606020202030204" pitchFamily="34" charset="0"/>
                          <a:sym typeface="+mn-ea"/>
                        </a:rPr>
                        <a:t>Jantar de Gala</a:t>
                      </a:r>
                    </a:p>
                  </a:txBody>
                  <a:tcPr marL="91446" marR="91446" marT="45729" marB="45729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100" b="0" i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12</a:t>
                      </a:r>
                      <a:endParaRPr lang="pt-PT" sz="1100" b="0" i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1446" marR="91446" marT="45729" marB="45729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altLang="pt-PT" sz="1100" b="0" dirty="0" smtClean="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Hospedeiras</a:t>
                      </a:r>
                    </a:p>
                  </a:txBody>
                  <a:tcPr marL="91446" marR="91446" marT="45729" marB="45729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100" b="0" i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16</a:t>
                      </a:r>
                      <a:endParaRPr lang="pt-PT" sz="1100" b="0" i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3909" marR="93909" marT="45729" marB="45729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2899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100" dirty="0" smtClean="0">
                          <a:latin typeface="Arial Narrow" panose="020B0606020202030204" pitchFamily="34" charset="0"/>
                          <a:cs typeface="Arial Narrow" panose="020B0606020202030204" pitchFamily="34" charset="0"/>
                          <a:sym typeface="+mn-ea"/>
                        </a:rPr>
                        <a:t>Ronda / Rodada de Negócios</a:t>
                      </a:r>
                    </a:p>
                  </a:txBody>
                  <a:tcPr marL="91446" marR="91446" marT="45729" marB="457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100" b="0" i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12</a:t>
                      </a:r>
                      <a:endParaRPr lang="pt-PT" sz="1100" b="0" i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1446" marR="91446" marT="45729" marB="45729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altLang="pt-PT" sz="1100" b="0" dirty="0" smtClean="0">
                          <a:solidFill>
                            <a:schemeClr val="tx1"/>
                          </a:solidFill>
                          <a:latin typeface="Arial Narrow" pitchFamily="34" charset="0"/>
                        </a:rPr>
                        <a:t>Pacotes de lazer</a:t>
                      </a:r>
                    </a:p>
                  </a:txBody>
                  <a:tcPr marL="91446" marR="91446" marT="45729" marB="457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100" b="0" i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16</a:t>
                      </a:r>
                      <a:endParaRPr lang="pt-PT" sz="1100" b="0" i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3909" marR="93909" marT="45729" marB="45729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1881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100" i="1" dirty="0" smtClean="0">
                          <a:latin typeface="Arial Narrow" panose="020B0606020202030204" pitchFamily="34" charset="0"/>
                        </a:rPr>
                        <a:t>Realização das reuniões agendadas</a:t>
                      </a:r>
                    </a:p>
                  </a:txBody>
                  <a:tcPr marL="91446" marR="91446" marT="45729" marB="457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100" b="0" i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12</a:t>
                      </a:r>
                      <a:endParaRPr lang="pt-PT" sz="1100" b="0" i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1446" marR="91446" marT="45729" marB="45729"/>
                </a:tc>
                <a:tc>
                  <a:txBody>
                    <a:bodyPr/>
                    <a:lstStyle/>
                    <a:p>
                      <a:pPr algn="just" eaLnBrk="1" hangingPunct="1"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r>
                        <a:rPr lang="pt-PT" sz="11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Alterações</a:t>
                      </a:r>
                      <a:endParaRPr lang="en-US" altLang="pt-PT" sz="1100" b="0" i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1446" marR="91446" marT="45729" marB="457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100" b="0" i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16</a:t>
                      </a:r>
                      <a:endParaRPr lang="pt-PT" sz="1100" b="0" i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3909" marR="93909" marT="45729" marB="45729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28998">
                <a:tc>
                  <a:txBody>
                    <a:bodyPr/>
                    <a:lstStyle/>
                    <a:p>
                      <a:r>
                        <a:rPr lang="pt-PT" sz="1100" i="1" dirty="0" smtClean="0">
                          <a:latin typeface="Arial Narrow" panose="020B0606020202030204" pitchFamily="34" charset="0"/>
                        </a:rPr>
                        <a:t>Sessão de apresentações</a:t>
                      </a:r>
                      <a:endParaRPr lang="pt-PT" sz="1100" dirty="0">
                        <a:latin typeface="Arial Narrow" panose="020B0606020202030204" pitchFamily="34" charset="0"/>
                      </a:endParaRPr>
                    </a:p>
                  </a:txBody>
                  <a:tcPr marL="91446" marR="91446" marT="45729" marB="457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100" b="0" i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12</a:t>
                      </a:r>
                      <a:endParaRPr lang="pt-PT" sz="1100" b="0" i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1446" marR="91446" marT="45729" marB="45729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100" b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Seguros</a:t>
                      </a:r>
                    </a:p>
                  </a:txBody>
                  <a:tcPr marL="91446" marR="91446" marT="45729" marB="457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100" b="0" i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16</a:t>
                      </a:r>
                      <a:endParaRPr lang="pt-PT" sz="1100" b="0" i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3909" marR="93909" marT="45729" marB="45729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2899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100" dirty="0" smtClean="0">
                          <a:latin typeface="Arial Narrow" panose="020B0606020202030204" pitchFamily="34" charset="0"/>
                        </a:rPr>
                        <a:t>Local e datas</a:t>
                      </a:r>
                    </a:p>
                  </a:txBody>
                  <a:tcPr marL="91446" marR="91446" marT="45729" marB="457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100" b="0" i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13</a:t>
                      </a:r>
                      <a:endParaRPr lang="pt-PT" sz="1100" b="0" i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1446" marR="91446" marT="45729" marB="45729"/>
                </a:tc>
                <a:tc>
                  <a:txBody>
                    <a:bodyPr/>
                    <a:lstStyle/>
                    <a:p>
                      <a:pPr algn="l"/>
                      <a:r>
                        <a:rPr lang="pt-PT" sz="1100" b="0" i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Pontos Focais</a:t>
                      </a:r>
                      <a:endParaRPr lang="pt-PT" sz="1100" b="0" i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1446" marR="91446" marT="45729" marB="457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100" b="0" i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17</a:t>
                      </a:r>
                      <a:endParaRPr lang="pt-PT" sz="1100" b="0" i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3909" marR="93909" marT="45729" marB="45729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743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100" dirty="0" smtClean="0">
                          <a:latin typeface="Arial Narrow" panose="020B0606020202030204" pitchFamily="34" charset="0"/>
                        </a:rPr>
                        <a:t>Línguas de Trabalho</a:t>
                      </a:r>
                    </a:p>
                  </a:txBody>
                  <a:tcPr marL="91446" marR="91446" marT="45729" marB="457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100" b="0" i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13</a:t>
                      </a:r>
                      <a:endParaRPr lang="pt-PT" sz="1100" b="0" i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1446" marR="91446" marT="45729" marB="45729"/>
                </a:tc>
                <a:tc>
                  <a:txBody>
                    <a:bodyPr/>
                    <a:lstStyle/>
                    <a:p>
                      <a:pPr algn="l"/>
                      <a:endParaRPr lang="pt-PT" sz="1100" b="0" i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1446" marR="91446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pt-PT" sz="1100" b="0" i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3909" marR="93909" marT="45729" marB="45729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2899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PT" sz="1100" dirty="0" smtClean="0">
                          <a:latin typeface="Arial Narrow" panose="020B0606020202030204" pitchFamily="34" charset="0"/>
                        </a:rPr>
                        <a:t>Comunicações</a:t>
                      </a:r>
                    </a:p>
                  </a:txBody>
                  <a:tcPr marL="91446" marR="91446" marT="45729" marB="45729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sz="1100" b="0" i="0" dirty="0" smtClean="0">
                          <a:solidFill>
                            <a:schemeClr val="tx1"/>
                          </a:solidFill>
                          <a:latin typeface="Arial Narrow" panose="020B0606020202030204" pitchFamily="34" charset="0"/>
                        </a:rPr>
                        <a:t>13</a:t>
                      </a:r>
                      <a:endParaRPr lang="pt-PT" sz="1100" b="0" i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1446" marR="91446" marT="45729" marB="45729"/>
                </a:tc>
                <a:tc>
                  <a:txBody>
                    <a:bodyPr/>
                    <a:lstStyle/>
                    <a:p>
                      <a:pPr algn="just" eaLnBrk="1" hangingPunct="1">
                        <a:spcBef>
                          <a:spcPct val="0"/>
                        </a:spcBef>
                        <a:buClrTx/>
                        <a:buSzTx/>
                        <a:buFontTx/>
                        <a:buNone/>
                      </a:pPr>
                      <a:endParaRPr lang="pt-PT" altLang="pt-PT" sz="1100" b="0" i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1446" marR="91446" marT="45729" marB="45729"/>
                </a:tc>
                <a:tc>
                  <a:txBody>
                    <a:bodyPr/>
                    <a:lstStyle/>
                    <a:p>
                      <a:pPr algn="ctr"/>
                      <a:endParaRPr lang="pt-PT" sz="1100" b="0" i="0" dirty="0">
                        <a:solidFill>
                          <a:schemeClr val="tx1"/>
                        </a:solidFill>
                        <a:latin typeface="Arial Narrow" panose="020B0606020202030204" pitchFamily="34" charset="0"/>
                      </a:endParaRPr>
                    </a:p>
                  </a:txBody>
                  <a:tcPr marL="91446" marR="91446" marT="45729" marB="45729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60108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Right Triangle 96"/>
          <p:cNvSpPr/>
          <p:nvPr/>
        </p:nvSpPr>
        <p:spPr>
          <a:xfrm>
            <a:off x="2966" y="1"/>
            <a:ext cx="6650563" cy="8821738"/>
          </a:xfrm>
          <a:prstGeom prst="rtTriangle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pic>
        <p:nvPicPr>
          <p:cNvPr id="99" name="Picture 9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255" y="90389"/>
            <a:ext cx="2677325" cy="559804"/>
          </a:xfrm>
          <a:prstGeom prst="rect">
            <a:avLst/>
          </a:prstGeom>
        </p:spPr>
      </p:pic>
      <p:pic>
        <p:nvPicPr>
          <p:cNvPr id="105" name="Imagem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8754" y="234405"/>
            <a:ext cx="578165" cy="479595"/>
          </a:xfrm>
          <a:prstGeom prst="rect">
            <a:avLst/>
          </a:prstGeom>
        </p:spPr>
      </p:pic>
      <p:sp>
        <p:nvSpPr>
          <p:cNvPr id="106" name="TextBox 105"/>
          <p:cNvSpPr txBox="1"/>
          <p:nvPr/>
        </p:nvSpPr>
        <p:spPr>
          <a:xfrm>
            <a:off x="5179923" y="8542957"/>
            <a:ext cx="138551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800" b="1" i="1" dirty="0" smtClean="0">
                <a:solidFill>
                  <a:srgbClr val="3EA4BA"/>
                </a:solidFill>
                <a:latin typeface="Arial Narrow" panose="020B0606020202030204" pitchFamily="34" charset="0"/>
              </a:rPr>
              <a:t>Ref.E-EICV.01/2022/VD-E.01</a:t>
            </a:r>
            <a:r>
              <a:rPr lang="fr-FR" sz="800" dirty="0" smtClean="0">
                <a:latin typeface="Arial Narrow" panose="020B0606020202030204" pitchFamily="34" charset="0"/>
              </a:rPr>
              <a:t> </a:t>
            </a:r>
            <a:endParaRPr lang="pt-PT" sz="800" dirty="0">
              <a:latin typeface="Arial Narrow" panose="020B0606020202030204" pitchFamily="34" charset="0"/>
            </a:endParaRPr>
          </a:p>
        </p:txBody>
      </p:sp>
      <p:sp>
        <p:nvSpPr>
          <p:cNvPr id="107" name="Slide Number Placeholder 6"/>
          <p:cNvSpPr txBox="1"/>
          <p:nvPr/>
        </p:nvSpPr>
        <p:spPr bwMode="auto">
          <a:xfrm>
            <a:off x="2898527" y="8487024"/>
            <a:ext cx="648072" cy="2748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pt-PT" sz="800" i="1" dirty="0" smtClean="0">
                <a:solidFill>
                  <a:srgbClr val="00B4B2"/>
                </a:solidFill>
              </a:rPr>
              <a:t>Pag </a:t>
            </a:r>
            <a:fld id="{6C07E9C5-6E20-4A25-9F31-81ECFC5683B7}" type="slidenum">
              <a:rPr lang="fr-FR" altLang="pt-PT" sz="800" b="1" i="1" u="sng" dirty="0" smtClean="0">
                <a:solidFill>
                  <a:srgbClr val="00B4B2"/>
                </a:solidFill>
              </a:rPr>
              <a:t>3</a:t>
            </a:fld>
            <a:endParaRPr lang="fr-FR" altLang="pt-PT" sz="800" b="1" i="1" u="sng" dirty="0" smtClean="0">
              <a:solidFill>
                <a:srgbClr val="00B4B2"/>
              </a:solidFill>
            </a:endParaRPr>
          </a:p>
        </p:txBody>
      </p:sp>
      <p:sp>
        <p:nvSpPr>
          <p:cNvPr id="108" name="TextBox 107"/>
          <p:cNvSpPr txBox="1"/>
          <p:nvPr/>
        </p:nvSpPr>
        <p:spPr>
          <a:xfrm>
            <a:off x="306239" y="810469"/>
            <a:ext cx="6120680" cy="7655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2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TERMOS DE REFERÊNCIA DO FÓRUM EMPRESARIAL</a:t>
            </a:r>
          </a:p>
          <a:p>
            <a:r>
              <a:rPr lang="pt-PT" sz="12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CONTEXTO E JUSTIFICAÇÃO</a:t>
            </a:r>
          </a:p>
          <a:p>
            <a:pPr algn="just">
              <a:lnSpc>
                <a:spcPts val="1100"/>
              </a:lnSpc>
            </a:pPr>
            <a:endParaRPr lang="pt-PT" sz="1200" dirty="0" smtClean="0">
              <a:latin typeface="Arial Narrow" panose="020B0606020202030204" pitchFamily="34" charset="0"/>
            </a:endParaRPr>
          </a:p>
          <a:p>
            <a:pPr algn="just">
              <a:lnSpc>
                <a:spcPts val="1100"/>
              </a:lnSpc>
            </a:pPr>
            <a:r>
              <a:rPr lang="pt-PT" sz="1100" dirty="0" smtClean="0">
                <a:latin typeface="Arial Narrow" panose="020B0606020202030204" pitchFamily="34" charset="0"/>
              </a:rPr>
              <a:t>Cabo </a:t>
            </a:r>
            <a:r>
              <a:rPr lang="pt-PT" sz="1100" dirty="0">
                <a:latin typeface="Arial Narrow" panose="020B0606020202030204" pitchFamily="34" charset="0"/>
              </a:rPr>
              <a:t>Verde está a apenas  </a:t>
            </a:r>
            <a:r>
              <a:rPr lang="pt-PT" sz="1100" dirty="0" smtClean="0">
                <a:latin typeface="Arial Narrow" panose="020B0606020202030204" pitchFamily="34" charset="0"/>
              </a:rPr>
              <a:t>4h00 </a:t>
            </a:r>
            <a:r>
              <a:rPr lang="pt-PT" sz="1100" dirty="0">
                <a:latin typeface="Arial Narrow" panose="020B0606020202030204" pitchFamily="34" charset="0"/>
              </a:rPr>
              <a:t>horas de viagem aérea do </a:t>
            </a:r>
            <a:r>
              <a:rPr lang="pt-PT" sz="1100" dirty="0" smtClean="0">
                <a:latin typeface="Arial Narrow" panose="020B0606020202030204" pitchFamily="34" charset="0"/>
              </a:rPr>
              <a:t>Brasil, a 1h00 hora de viagem aérea do continente africano e a 4h00 de viagem aérea do continente Europeu. Cabo </a:t>
            </a:r>
            <a:r>
              <a:rPr lang="pt-PT" sz="1100" dirty="0">
                <a:latin typeface="Arial Narrow" panose="020B0606020202030204" pitchFamily="34" charset="0"/>
              </a:rPr>
              <a:t>Verde é uma importante plataforma </a:t>
            </a:r>
            <a:r>
              <a:rPr lang="pt-PT" sz="1100" dirty="0" smtClean="0">
                <a:latin typeface="Arial Narrow" panose="020B0606020202030204" pitchFamily="34" charset="0"/>
              </a:rPr>
              <a:t>de investimentos, importação, exportação e </a:t>
            </a:r>
            <a:r>
              <a:rPr lang="pt-PT" sz="1100" dirty="0">
                <a:latin typeface="Arial Narrow" panose="020B0606020202030204" pitchFamily="34" charset="0"/>
              </a:rPr>
              <a:t>reexportação para mercados de grande relevância como são os casos da CEDEAO - Comunidade Económica dos Estados da África Ocidental, com mais de 400 milhões de consumidores; da União Europeia, com mais de 500 milhões de consumidores; e, Estados Unidos da América, com mais de 300 milhões de consumidores.</a:t>
            </a:r>
          </a:p>
          <a:p>
            <a:pPr algn="just">
              <a:lnSpc>
                <a:spcPts val="1100"/>
              </a:lnSpc>
            </a:pPr>
            <a:r>
              <a:rPr lang="pt-PT" sz="1100" dirty="0">
                <a:latin typeface="Arial Narrow" panose="020B0606020202030204" pitchFamily="34" charset="0"/>
              </a:rPr>
              <a:t> </a:t>
            </a:r>
          </a:p>
          <a:p>
            <a:pPr algn="just">
              <a:lnSpc>
                <a:spcPts val="1100"/>
              </a:lnSpc>
            </a:pPr>
            <a:r>
              <a:rPr lang="pt-PT" sz="1100" dirty="0" smtClean="0">
                <a:latin typeface="Arial Narrow" panose="020B0606020202030204" pitchFamily="34" charset="0"/>
              </a:rPr>
              <a:t>Cabo </a:t>
            </a:r>
            <a:r>
              <a:rPr lang="pt-PT" sz="1100" dirty="0">
                <a:latin typeface="Arial Narrow" panose="020B0606020202030204" pitchFamily="34" charset="0"/>
              </a:rPr>
              <a:t>Verde pode exportar e reexportar mais de  6 mil produtos manufaturados em Cabo Verde ou </a:t>
            </a:r>
            <a:r>
              <a:rPr lang="pt-PT" sz="1100" dirty="0" smtClean="0">
                <a:latin typeface="Arial Narrow" panose="020B0606020202030204" pitchFamily="34" charset="0"/>
              </a:rPr>
              <a:t>beneficiados </a:t>
            </a:r>
            <a:r>
              <a:rPr lang="pt-PT" sz="1100" dirty="0">
                <a:latin typeface="Arial Narrow" panose="020B0606020202030204" pitchFamily="34" charset="0"/>
              </a:rPr>
              <a:t>em até 30% no </a:t>
            </a:r>
            <a:r>
              <a:rPr lang="pt-PT" sz="1100" dirty="0" smtClean="0">
                <a:latin typeface="Arial Narrow" panose="020B0606020202030204" pitchFamily="34" charset="0"/>
              </a:rPr>
              <a:t>País, </a:t>
            </a:r>
            <a:r>
              <a:rPr lang="pt-PT" sz="1100" dirty="0">
                <a:latin typeface="Arial Narrow" panose="020B0606020202030204" pitchFamily="34" charset="0"/>
              </a:rPr>
              <a:t>isentos de impostos para os Estados Unidos da América; Canadá; União Europeia e CEDEAO, o que representa uma importante oportunidade para </a:t>
            </a:r>
            <a:r>
              <a:rPr lang="pt-PT" sz="1100" dirty="0" smtClean="0">
                <a:latin typeface="Arial Narrow" panose="020B0606020202030204" pitchFamily="34" charset="0"/>
              </a:rPr>
              <a:t>a competitividade das empresas em geral.</a:t>
            </a:r>
            <a:r>
              <a:rPr lang="pt-PT" sz="1100" dirty="0">
                <a:latin typeface="Arial Narrow" panose="020B0606020202030204" pitchFamily="34" charset="0"/>
              </a:rPr>
              <a:t> </a:t>
            </a:r>
            <a:r>
              <a:rPr lang="pt-PT" sz="1100" dirty="0" smtClean="0">
                <a:latin typeface="Arial Narrow" panose="020B0606020202030204" pitchFamily="34" charset="0"/>
              </a:rPr>
              <a:t>Além </a:t>
            </a:r>
            <a:r>
              <a:rPr lang="pt-PT" sz="1100" dirty="0">
                <a:latin typeface="Arial Narrow" panose="020B0606020202030204" pitchFamily="34" charset="0"/>
              </a:rPr>
              <a:t>do seu mercado interno Cabo Verde pode oferecer </a:t>
            </a:r>
            <a:r>
              <a:rPr lang="pt-PT" sz="1100" dirty="0" smtClean="0">
                <a:latin typeface="Arial Narrow" panose="020B0606020202030204" pitchFamily="34" charset="0"/>
              </a:rPr>
              <a:t>às empresas quatro </a:t>
            </a:r>
            <a:r>
              <a:rPr lang="pt-PT" sz="1100" dirty="0">
                <a:latin typeface="Arial Narrow" panose="020B0606020202030204" pitchFamily="34" charset="0"/>
              </a:rPr>
              <a:t>mecanismos de elevado potencial que garantem escalas nas suas relações económicas e </a:t>
            </a:r>
            <a:r>
              <a:rPr lang="pt-PT" sz="1100" dirty="0" smtClean="0">
                <a:latin typeface="Arial Narrow" panose="020B0606020202030204" pitchFamily="34" charset="0"/>
              </a:rPr>
              <a:t>comerciais com o Mundo: </a:t>
            </a:r>
            <a:endParaRPr lang="pt-PT" sz="1100" dirty="0">
              <a:latin typeface="Arial Narrow" panose="020B0606020202030204" pitchFamily="34" charset="0"/>
            </a:endParaRPr>
          </a:p>
          <a:p>
            <a:pPr algn="just">
              <a:lnSpc>
                <a:spcPts val="1100"/>
              </a:lnSpc>
            </a:pPr>
            <a:r>
              <a:rPr lang="pt-PT" sz="1100" dirty="0">
                <a:latin typeface="Arial Narrow" panose="020B0606020202030204" pitchFamily="34" charset="0"/>
              </a:rPr>
              <a:t> </a:t>
            </a:r>
          </a:p>
          <a:p>
            <a:pPr algn="just">
              <a:lnSpc>
                <a:spcPts val="1100"/>
              </a:lnSpc>
            </a:pPr>
            <a:r>
              <a:rPr lang="pt-PT" sz="1100" i="1" dirty="0">
                <a:latin typeface="Arial Narrow" panose="020B0606020202030204" pitchFamily="34" charset="0"/>
              </a:rPr>
              <a:t>Mecanismo 1:</a:t>
            </a:r>
            <a:r>
              <a:rPr lang="pt-PT" sz="1100" dirty="0">
                <a:latin typeface="Arial Narrow" panose="020B0606020202030204" pitchFamily="34" charset="0"/>
              </a:rPr>
              <a:t> O mecanismo que implementa a União Aduaneira entre os Estados Membros da CEDEAO – Comunidade Económica dos Estados da África Ocidental, que integra 15 países e mais de 400 milhões de consumidores (Benim, Burkina Faso, Cabo Verde, Costa do Marfim, Gâmbia, Gana, Guiné Conacri, Guiné-Bissau, Libéria, Mali, Níger, Nigéria, Senegal, Serra Leoa e Togo), através do qual as empresas </a:t>
            </a:r>
            <a:r>
              <a:rPr lang="pt-PT" sz="1100" dirty="0" smtClean="0">
                <a:latin typeface="Arial Narrow" panose="020B0606020202030204" pitchFamily="34" charset="0"/>
              </a:rPr>
              <a:t>podem </a:t>
            </a:r>
            <a:r>
              <a:rPr lang="pt-PT" sz="1100" dirty="0">
                <a:latin typeface="Arial Narrow" panose="020B0606020202030204" pitchFamily="34" charset="0"/>
              </a:rPr>
              <a:t>a partir de Cabo Verde importar, exportar e reexportar sem taxas ou quotas.</a:t>
            </a:r>
          </a:p>
          <a:p>
            <a:pPr algn="just">
              <a:lnSpc>
                <a:spcPts val="1100"/>
              </a:lnSpc>
            </a:pPr>
            <a:r>
              <a:rPr lang="pt-PT" sz="1100" dirty="0">
                <a:latin typeface="Arial Narrow" panose="020B0606020202030204" pitchFamily="34" charset="0"/>
              </a:rPr>
              <a:t> </a:t>
            </a:r>
          </a:p>
          <a:p>
            <a:pPr algn="just">
              <a:lnSpc>
                <a:spcPts val="1100"/>
              </a:lnSpc>
            </a:pPr>
            <a:r>
              <a:rPr lang="pt-PT" sz="1100" i="1" dirty="0">
                <a:latin typeface="Arial Narrow" panose="020B0606020202030204" pitchFamily="34" charset="0"/>
              </a:rPr>
              <a:t>Mecanismo 2:</a:t>
            </a:r>
            <a:r>
              <a:rPr lang="pt-PT" sz="1100" dirty="0">
                <a:latin typeface="Arial Narrow" panose="020B0606020202030204" pitchFamily="34" charset="0"/>
              </a:rPr>
              <a:t> O mecanismo UE/SPG+ que assume particular </a:t>
            </a:r>
            <a:r>
              <a:rPr lang="pt-PT" sz="1100" dirty="0" smtClean="0">
                <a:latin typeface="Arial Narrow" panose="020B0606020202030204" pitchFamily="34" charset="0"/>
              </a:rPr>
              <a:t>relevância, </a:t>
            </a:r>
            <a:r>
              <a:rPr lang="pt-PT" sz="1100" dirty="0">
                <a:latin typeface="Arial Narrow" panose="020B0606020202030204" pitchFamily="34" charset="0"/>
              </a:rPr>
              <a:t>nomeadamente no que diz respeito à competitividade externa de produtos cabo - verdianos que ao abrigo deste regime preferencial poderão ser exportados para o mercado da União Europeia livre de quotas e </a:t>
            </a:r>
            <a:r>
              <a:rPr lang="pt-PT" sz="1100" dirty="0" smtClean="0">
                <a:latin typeface="Arial Narrow" panose="020B0606020202030204" pitchFamily="34" charset="0"/>
              </a:rPr>
              <a:t>tarifas.</a:t>
            </a:r>
            <a:endParaRPr lang="pt-PT" sz="1100" dirty="0">
              <a:latin typeface="Arial Narrow" panose="020B0606020202030204" pitchFamily="34" charset="0"/>
            </a:endParaRPr>
          </a:p>
          <a:p>
            <a:pPr algn="just">
              <a:lnSpc>
                <a:spcPts val="1100"/>
              </a:lnSpc>
            </a:pPr>
            <a:endParaRPr lang="pt-PT" sz="1100" i="1" dirty="0" smtClean="0">
              <a:latin typeface="Arial Narrow" panose="020B0606020202030204" pitchFamily="34" charset="0"/>
            </a:endParaRPr>
          </a:p>
          <a:p>
            <a:pPr algn="just">
              <a:lnSpc>
                <a:spcPts val="1100"/>
              </a:lnSpc>
            </a:pPr>
            <a:r>
              <a:rPr lang="pt-PT" sz="1100" i="1" dirty="0" smtClean="0">
                <a:latin typeface="Arial Narrow" panose="020B0606020202030204" pitchFamily="34" charset="0"/>
              </a:rPr>
              <a:t>Mecanismo </a:t>
            </a:r>
            <a:r>
              <a:rPr lang="pt-PT" sz="1100" i="1" dirty="0">
                <a:latin typeface="Arial Narrow" panose="020B0606020202030204" pitchFamily="34" charset="0"/>
              </a:rPr>
              <a:t>3:</a:t>
            </a:r>
            <a:r>
              <a:rPr lang="pt-PT" sz="1100" dirty="0">
                <a:latin typeface="Arial Narrow" panose="020B0606020202030204" pitchFamily="34" charset="0"/>
              </a:rPr>
              <a:t> O mecanismo </a:t>
            </a:r>
            <a:r>
              <a:rPr lang="pt-PT" sz="1100" i="1" dirty="0">
                <a:latin typeface="Arial Narrow" panose="020B0606020202030204" pitchFamily="34" charset="0"/>
              </a:rPr>
              <a:t>AGOA</a:t>
            </a:r>
            <a:r>
              <a:rPr lang="pt-PT" sz="1100" dirty="0">
                <a:latin typeface="Arial Narrow" panose="020B0606020202030204" pitchFamily="34" charset="0"/>
              </a:rPr>
              <a:t> - Lei para o Crescimento e a Oportunidade de África, promulgada em 2000, permite que os países africanos elegíveis, como é o caso de Cabo Verde, exportem cerca de 6400 produtos com isenção de direitos para os </a:t>
            </a:r>
            <a:r>
              <a:rPr lang="pt-PT" sz="1100" i="1" dirty="0">
                <a:latin typeface="Arial Narrow" panose="020B0606020202030204" pitchFamily="34" charset="0"/>
              </a:rPr>
              <a:t>EUA</a:t>
            </a:r>
            <a:r>
              <a:rPr lang="pt-PT" sz="1100" dirty="0">
                <a:latin typeface="Arial Narrow" panose="020B0606020202030204" pitchFamily="34" charset="0"/>
              </a:rPr>
              <a:t>. Esta lei tem por base um alargamento dos benefícios já disponíveis no âmbito do Sistema de Preferências Generalizadas </a:t>
            </a:r>
            <a:r>
              <a:rPr lang="pt-PT" sz="1100" i="1" dirty="0">
                <a:latin typeface="Arial Narrow" panose="020B0606020202030204" pitchFamily="34" charset="0"/>
              </a:rPr>
              <a:t>(SPG) </a:t>
            </a:r>
            <a:r>
              <a:rPr lang="pt-PT" sz="1100" dirty="0">
                <a:latin typeface="Arial Narrow" panose="020B0606020202030204" pitchFamily="34" charset="0"/>
              </a:rPr>
              <a:t>dos </a:t>
            </a:r>
            <a:r>
              <a:rPr lang="pt-PT" sz="1100" i="1" dirty="0">
                <a:latin typeface="Arial Narrow" panose="020B0606020202030204" pitchFamily="34" charset="0"/>
              </a:rPr>
              <a:t>EUA</a:t>
            </a:r>
            <a:r>
              <a:rPr lang="pt-PT" sz="1100" dirty="0" smtClean="0">
                <a:latin typeface="Arial Narrow" panose="020B0606020202030204" pitchFamily="34" charset="0"/>
              </a:rPr>
              <a:t>.</a:t>
            </a:r>
          </a:p>
          <a:p>
            <a:pPr algn="just">
              <a:lnSpc>
                <a:spcPts val="1100"/>
              </a:lnSpc>
            </a:pPr>
            <a:endParaRPr lang="pt-PT" sz="1100" dirty="0">
              <a:latin typeface="Arial Narrow" panose="020B0606020202030204" pitchFamily="34" charset="0"/>
            </a:endParaRPr>
          </a:p>
          <a:p>
            <a:pPr algn="just">
              <a:lnSpc>
                <a:spcPts val="1100"/>
              </a:lnSpc>
            </a:pPr>
            <a:r>
              <a:rPr lang="pt-PT" sz="1100" i="1" dirty="0">
                <a:latin typeface="Arial Narrow" panose="020B0606020202030204" pitchFamily="34" charset="0"/>
              </a:rPr>
              <a:t>Mecanismo 4:</a:t>
            </a:r>
            <a:r>
              <a:rPr lang="pt-PT" sz="1100" dirty="0">
                <a:latin typeface="Arial Narrow" panose="020B0606020202030204" pitchFamily="34" charset="0"/>
              </a:rPr>
              <a:t> O mecanismo do Centro Internacional de Indústria; Centro Internacional de Prestação de Serviços e o Centro Internacional de Comércio, ambos instituídos pelo Estado de Cabo Verde que confere, de entre outros, benefícios Fiscais sob a forma de taxas reduzidas de </a:t>
            </a:r>
            <a:r>
              <a:rPr lang="pt-PT" sz="1100" i="1" dirty="0">
                <a:latin typeface="Arial Narrow" panose="020B0606020202030204" pitchFamily="34" charset="0"/>
              </a:rPr>
              <a:t>IRPC</a:t>
            </a:r>
            <a:r>
              <a:rPr lang="pt-PT" sz="1100" dirty="0">
                <a:latin typeface="Arial Narrow" panose="020B0606020202030204" pitchFamily="34" charset="0"/>
              </a:rPr>
              <a:t> - Imposto sobre o Rendimento das Pessoas Colectivas, relativamente aos rendimentos derivados do exercício de actividades de natureza industrial ou comercial, e suas actividades acessórias ou complementares, bem como de prestação de serviços:</a:t>
            </a:r>
          </a:p>
          <a:p>
            <a:pPr marL="182563" algn="just">
              <a:lnSpc>
                <a:spcPts val="1100"/>
              </a:lnSpc>
            </a:pPr>
            <a:r>
              <a:rPr lang="pt-PT" sz="1100" dirty="0">
                <a:latin typeface="Arial Narrow" panose="020B0606020202030204" pitchFamily="34" charset="0"/>
              </a:rPr>
              <a:t>» </a:t>
            </a:r>
            <a:r>
              <a:rPr lang="pt-PT" sz="1100" dirty="0" smtClean="0">
                <a:latin typeface="Arial Narrow" panose="020B0606020202030204" pitchFamily="34" charset="0"/>
              </a:rPr>
              <a:t>5,0% </a:t>
            </a:r>
            <a:r>
              <a:rPr lang="pt-PT" sz="1100" dirty="0">
                <a:latin typeface="Arial Narrow" panose="020B0606020202030204" pitchFamily="34" charset="0"/>
              </a:rPr>
              <a:t>para entidades com cinco ou mais trabalhadores dependentes; </a:t>
            </a:r>
          </a:p>
          <a:p>
            <a:pPr marL="182563" algn="just">
              <a:lnSpc>
                <a:spcPts val="1100"/>
              </a:lnSpc>
            </a:pPr>
            <a:r>
              <a:rPr lang="pt-PT" sz="1100" dirty="0">
                <a:latin typeface="Arial Narrow" panose="020B0606020202030204" pitchFamily="34" charset="0"/>
              </a:rPr>
              <a:t>» 3,5% para entidades com vinte ou mais trabalhadores dependentes;</a:t>
            </a:r>
          </a:p>
          <a:p>
            <a:pPr marL="182563" algn="just">
              <a:lnSpc>
                <a:spcPts val="1100"/>
              </a:lnSpc>
            </a:pPr>
            <a:r>
              <a:rPr lang="pt-PT" sz="1100" dirty="0">
                <a:latin typeface="Arial Narrow" panose="020B0606020202030204" pitchFamily="34" charset="0"/>
              </a:rPr>
              <a:t>» 2,5% para entidades com cinquenta ou mais trabalhadores dependentes. </a:t>
            </a:r>
          </a:p>
          <a:p>
            <a:pPr algn="just">
              <a:lnSpc>
                <a:spcPts val="1100"/>
              </a:lnSpc>
            </a:pPr>
            <a:r>
              <a:rPr lang="pt-PT" sz="1100" dirty="0">
                <a:latin typeface="Arial Narrow" panose="020B0606020202030204" pitchFamily="34" charset="0"/>
              </a:rPr>
              <a:t> </a:t>
            </a:r>
          </a:p>
          <a:p>
            <a:pPr algn="just">
              <a:lnSpc>
                <a:spcPts val="1100"/>
              </a:lnSpc>
            </a:pPr>
            <a:r>
              <a:rPr lang="pt-PT" sz="1100" dirty="0">
                <a:latin typeface="Arial Narrow" panose="020B0606020202030204" pitchFamily="34" charset="0"/>
              </a:rPr>
              <a:t>No que diz respeito ao Centro Internacional de Prestação de Serviços:</a:t>
            </a:r>
          </a:p>
          <a:p>
            <a:pPr marL="182563" algn="just">
              <a:lnSpc>
                <a:spcPts val="1100"/>
              </a:lnSpc>
            </a:pPr>
            <a:r>
              <a:rPr lang="pt-PT" sz="1100" dirty="0">
                <a:latin typeface="Arial Narrow" panose="020B0606020202030204" pitchFamily="34" charset="0"/>
              </a:rPr>
              <a:t>» 2,5% para entidades com dois ou mais trabalhadores dependentes.</a:t>
            </a:r>
          </a:p>
          <a:p>
            <a:pPr algn="just">
              <a:lnSpc>
                <a:spcPts val="1100"/>
              </a:lnSpc>
            </a:pPr>
            <a:r>
              <a:rPr lang="pt-PT" sz="1100" dirty="0">
                <a:latin typeface="Arial Narrow" panose="020B0606020202030204" pitchFamily="34" charset="0"/>
              </a:rPr>
              <a:t> </a:t>
            </a:r>
          </a:p>
          <a:p>
            <a:pPr algn="just">
              <a:lnSpc>
                <a:spcPts val="1100"/>
              </a:lnSpc>
            </a:pPr>
            <a:r>
              <a:rPr lang="pt-PT" sz="1100" dirty="0">
                <a:latin typeface="Arial Narrow" panose="020B0606020202030204" pitchFamily="34" charset="0"/>
              </a:rPr>
              <a:t>É neste contexto </a:t>
            </a:r>
            <a:r>
              <a:rPr lang="pt-PT" sz="1100" dirty="0" smtClean="0">
                <a:latin typeface="Arial Narrow" panose="020B0606020202030204" pitchFamily="34" charset="0"/>
              </a:rPr>
              <a:t>que</a:t>
            </a:r>
            <a:r>
              <a:rPr lang="pt-PT" sz="1100" i="1" dirty="0">
                <a:latin typeface="Arial Narrow" panose="020B0606020202030204" pitchFamily="34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pt-PT" sz="1100" i="1" dirty="0" smtClean="0">
                <a:latin typeface="Arial Narrow" panose="020B0606020202030204" pitchFamily="34" charset="0"/>
                <a:cs typeface="Times New Roman" panose="02020603050405020304" pitchFamily="18" charset="0"/>
                <a:sym typeface="+mn-ea"/>
              </a:rPr>
              <a:t>em </a:t>
            </a:r>
            <a:r>
              <a:rPr lang="pt-PT" sz="1100" i="1" dirty="0">
                <a:latin typeface="Arial Narrow" panose="020B0606020202030204" pitchFamily="34" charset="0"/>
                <a:cs typeface="Times New Roman" panose="02020603050405020304" pitchFamily="18" charset="0"/>
                <a:sym typeface="+mn-ea"/>
              </a:rPr>
              <a:t>Março de 2022 Cabo Verde acolhe um Fórum Empresarial Internacional, intitulado «</a:t>
            </a:r>
            <a:r>
              <a:rPr lang="pt-PT" sz="1100" b="1" i="1" dirty="0">
                <a:solidFill>
                  <a:srgbClr val="00B4B2"/>
                </a:solidFill>
                <a:latin typeface="Arial Narrow" panose="020B0606020202030204" pitchFamily="34" charset="0"/>
                <a:cs typeface="Times New Roman" panose="02020603050405020304" pitchFamily="18" charset="0"/>
                <a:sym typeface="+mn-ea"/>
              </a:rPr>
              <a:t>Atlantic Business Forum</a:t>
            </a:r>
            <a:r>
              <a:rPr lang="pt-PT" sz="1100" i="1" dirty="0">
                <a:latin typeface="Arial Narrow" panose="020B0606020202030204" pitchFamily="34" charset="0"/>
                <a:cs typeface="Times New Roman" panose="02020603050405020304" pitchFamily="18" charset="0"/>
                <a:sym typeface="+mn-ea"/>
              </a:rPr>
              <a:t>», </a:t>
            </a:r>
            <a:r>
              <a:rPr lang="pt-PT" sz="1100" dirty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sob o Slogan: «</a:t>
            </a:r>
            <a:r>
              <a:rPr lang="pt-PT" sz="1100" i="1" dirty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Cabo Verde um  elo com  mercados de </a:t>
            </a:r>
            <a:r>
              <a:rPr lang="pt-PT" sz="1100" i="1" dirty="0" smtClean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excelências</a:t>
            </a:r>
            <a:r>
              <a:rPr lang="pt-PT" sz="1100" dirty="0" smtClean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».</a:t>
            </a:r>
          </a:p>
          <a:p>
            <a:pPr algn="just">
              <a:lnSpc>
                <a:spcPts val="1100"/>
              </a:lnSpc>
            </a:pPr>
            <a:endParaRPr lang="pt-PT" sz="1100" dirty="0"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  <a:p>
            <a:pPr algn="just">
              <a:lnSpc>
                <a:spcPts val="1100"/>
              </a:lnSpc>
            </a:pPr>
            <a:r>
              <a:rPr lang="pt-PT" sz="1100" dirty="0">
                <a:latin typeface="Arial Narrow" panose="020B0606020202030204" pitchFamily="34" charset="0"/>
                <a:cs typeface="Arial Narrow" panose="020B0606020202030204" pitchFamily="34" charset="0"/>
              </a:rPr>
              <a:t>Uma </a:t>
            </a:r>
            <a:r>
              <a:rPr lang="pt-PT" sz="1100" dirty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Ronda / Rodada de Negócios, previamente </a:t>
            </a:r>
            <a:r>
              <a:rPr lang="pt-PT" sz="1100" dirty="0" smtClean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programada, </a:t>
            </a:r>
            <a:r>
              <a:rPr lang="pt-PT" sz="1100" dirty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a se realizar no dia 19 de Março de 2022.</a:t>
            </a:r>
            <a:r>
              <a:rPr lang="pt-PT" sz="1100" dirty="0">
                <a:latin typeface="Arial Narrow" panose="020B0606020202030204" pitchFamily="34" charset="0"/>
                <a:cs typeface="Arial Narrow" panose="020B0606020202030204" pitchFamily="34" charset="0"/>
              </a:rPr>
              <a:t> </a:t>
            </a:r>
            <a:r>
              <a:rPr lang="pt-PT" sz="1100" dirty="0">
                <a:latin typeface="Arial Narrow" panose="020B0606020202030204" pitchFamily="34" charset="0"/>
                <a:sym typeface="+mn-ea"/>
              </a:rPr>
              <a:t>Cada empresa participante terá um período de tempo, previamente definido, destinado a apresentação dos respectivos produtos, serviços e oportunidades de parcerias de negócios que as mesmas queiram submeter aos demais </a:t>
            </a:r>
            <a:r>
              <a:rPr lang="pt-PT" sz="1100" dirty="0" smtClean="0">
                <a:latin typeface="Arial Narrow" panose="020B0606020202030204" pitchFamily="34" charset="0"/>
                <a:sym typeface="+mn-ea"/>
              </a:rPr>
              <a:t>presentes.</a:t>
            </a:r>
          </a:p>
          <a:p>
            <a:pPr algn="just">
              <a:lnSpc>
                <a:spcPts val="1100"/>
              </a:lnSpc>
            </a:pPr>
            <a:endParaRPr lang="pt-PT" sz="1100" dirty="0">
              <a:latin typeface="Arial Narrow" panose="020B0606020202030204" pitchFamily="34" charset="0"/>
              <a:sym typeface="+mn-ea"/>
            </a:endParaRPr>
          </a:p>
          <a:p>
            <a:pPr algn="just">
              <a:lnSpc>
                <a:spcPts val="1100"/>
              </a:lnSpc>
            </a:pPr>
            <a:r>
              <a:rPr lang="pt-PT" sz="1100" dirty="0" smtClean="0">
                <a:latin typeface="Arial Narrow" panose="020B0606020202030204" pitchFamily="34" charset="0"/>
                <a:sym typeface="+mn-ea"/>
              </a:rPr>
              <a:t>O presente documento, além de apresentar alguns indicadores da </a:t>
            </a:r>
            <a:r>
              <a:rPr lang="pt-PT" sz="1100" i="1" dirty="0" smtClean="0">
                <a:latin typeface="Arial Narrow" panose="020B0606020202030204" pitchFamily="34" charset="0"/>
                <a:sym typeface="+mn-ea"/>
              </a:rPr>
              <a:t>CEDEAO</a:t>
            </a:r>
            <a:r>
              <a:rPr lang="pt-PT" sz="1100" dirty="0" smtClean="0">
                <a:latin typeface="Arial Narrow" panose="020B0606020202030204" pitchFamily="34" charset="0"/>
                <a:sym typeface="+mn-ea"/>
              </a:rPr>
              <a:t>, descreve  a condução do funcionamento do Evento </a:t>
            </a:r>
            <a:r>
              <a:rPr lang="pt-PT" sz="1100" dirty="0">
                <a:latin typeface="Arial Narrow" panose="020B0606020202030204" pitchFamily="34" charset="0"/>
                <a:sym typeface="+mn-ea"/>
              </a:rPr>
              <a:t>em apreço </a:t>
            </a:r>
            <a:r>
              <a:rPr lang="pt-PT" sz="1100" dirty="0" smtClean="0">
                <a:latin typeface="Arial Narrow" panose="020B0606020202030204" pitchFamily="34" charset="0"/>
                <a:sym typeface="+mn-ea"/>
              </a:rPr>
              <a:t>e condições de participação no mesmo nas suas múltiplas etapas.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07" y="8449271"/>
            <a:ext cx="1470205" cy="339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2692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Right Triangle 96"/>
          <p:cNvSpPr/>
          <p:nvPr/>
        </p:nvSpPr>
        <p:spPr>
          <a:xfrm>
            <a:off x="2966" y="1"/>
            <a:ext cx="6650563" cy="8821738"/>
          </a:xfrm>
          <a:prstGeom prst="rtTriangle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06" name="TextBox 105"/>
          <p:cNvSpPr txBox="1"/>
          <p:nvPr/>
        </p:nvSpPr>
        <p:spPr>
          <a:xfrm>
            <a:off x="5179923" y="8542957"/>
            <a:ext cx="138551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800" b="1" i="1" dirty="0" smtClean="0">
                <a:solidFill>
                  <a:srgbClr val="3EA4BA"/>
                </a:solidFill>
                <a:latin typeface="Arial Narrow" panose="020B0606020202030204" pitchFamily="34" charset="0"/>
              </a:rPr>
              <a:t>Ref.E-EICV.01/2022/VD-E.01</a:t>
            </a:r>
            <a:r>
              <a:rPr lang="fr-FR" sz="800" dirty="0" smtClean="0">
                <a:latin typeface="Arial Narrow" panose="020B0606020202030204" pitchFamily="34" charset="0"/>
              </a:rPr>
              <a:t> </a:t>
            </a:r>
            <a:endParaRPr lang="pt-PT" sz="800" dirty="0">
              <a:latin typeface="Arial Narrow" panose="020B0606020202030204" pitchFamily="34" charset="0"/>
            </a:endParaRPr>
          </a:p>
        </p:txBody>
      </p:sp>
      <p:sp>
        <p:nvSpPr>
          <p:cNvPr id="107" name="Slide Number Placeholder 6"/>
          <p:cNvSpPr txBox="1"/>
          <p:nvPr/>
        </p:nvSpPr>
        <p:spPr bwMode="auto">
          <a:xfrm>
            <a:off x="2898527" y="8487024"/>
            <a:ext cx="648072" cy="2748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pt-PT" sz="800" i="1" dirty="0" smtClean="0">
                <a:solidFill>
                  <a:srgbClr val="00B4B2"/>
                </a:solidFill>
              </a:rPr>
              <a:t>Pag </a:t>
            </a:r>
            <a:fld id="{6C07E9C5-6E20-4A25-9F31-81ECFC5683B7}" type="slidenum">
              <a:rPr lang="fr-FR" altLang="pt-PT" sz="800" b="1" i="1" u="sng" dirty="0" smtClean="0">
                <a:solidFill>
                  <a:srgbClr val="00B4B2"/>
                </a:solidFill>
              </a:rPr>
              <a:t>4</a:t>
            </a:fld>
            <a:endParaRPr lang="fr-FR" altLang="pt-PT" sz="800" b="1" i="1" u="sng" dirty="0" smtClean="0">
              <a:solidFill>
                <a:srgbClr val="00B4B2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07" y="8449271"/>
            <a:ext cx="1470205" cy="33928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602656" y="1430367"/>
            <a:ext cx="5536231" cy="67249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PT" sz="1100" b="1" i="1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rial Narrow" panose="020B0606020202030204" pitchFamily="34" charset="0"/>
              </a:rPr>
              <a:t>FÓRUM EMPRESARIAL E OS RESULTADOS ESPERADOS</a:t>
            </a:r>
            <a:endParaRPr lang="pt-PT" sz="1100" b="1" i="1" dirty="0">
              <a:solidFill>
                <a:schemeClr val="accent5">
                  <a:lumMod val="60000"/>
                  <a:lumOff val="40000"/>
                </a:schemeClr>
              </a:solidFill>
              <a:latin typeface="Arial Narrow" panose="020B0606020202030204" pitchFamily="34" charset="0"/>
            </a:endParaRPr>
          </a:p>
          <a:p>
            <a:pPr>
              <a:lnSpc>
                <a:spcPts val="1200"/>
              </a:lnSpc>
            </a:pPr>
            <a:endParaRPr lang="pt-PT" altLang="pt-PT" sz="1100" b="1" dirty="0" smtClean="0">
              <a:latin typeface="Arial Narrow" pitchFamily="34" charset="0"/>
            </a:endParaRPr>
          </a:p>
          <a:p>
            <a:pPr>
              <a:lnSpc>
                <a:spcPts val="1200"/>
              </a:lnSpc>
            </a:pPr>
            <a:r>
              <a:rPr lang="pt-PT" sz="1100" i="1" dirty="0" smtClean="0">
                <a:latin typeface="Arial Narrow" panose="020B0606020202030204" pitchFamily="34" charset="0"/>
                <a:cs typeface="Times New Roman" panose="02020603050405020304" pitchFamily="18" charset="0"/>
                <a:sym typeface="+mn-ea"/>
              </a:rPr>
              <a:t>O Fórum </a:t>
            </a:r>
            <a:r>
              <a:rPr lang="pt-PT" sz="1100" i="1" dirty="0">
                <a:latin typeface="Arial Narrow" panose="020B0606020202030204" pitchFamily="34" charset="0"/>
                <a:cs typeface="Times New Roman" panose="02020603050405020304" pitchFamily="18" charset="0"/>
                <a:sym typeface="+mn-ea"/>
              </a:rPr>
              <a:t>Empresarial Internacional</a:t>
            </a:r>
            <a:r>
              <a:rPr lang="pt-PT" sz="1100" i="1" dirty="0" smtClean="0">
                <a:latin typeface="Arial Narrow" panose="020B0606020202030204" pitchFamily="34" charset="0"/>
                <a:cs typeface="Times New Roman" panose="02020603050405020304" pitchFamily="18" charset="0"/>
                <a:sym typeface="+mn-ea"/>
              </a:rPr>
              <a:t>, evento anual, </a:t>
            </a:r>
            <a:r>
              <a:rPr lang="pt-PT" sz="1100" i="1" dirty="0">
                <a:latin typeface="Arial Narrow" panose="020B0606020202030204" pitchFamily="34" charset="0"/>
                <a:cs typeface="Times New Roman" panose="02020603050405020304" pitchFamily="18" charset="0"/>
                <a:sym typeface="+mn-ea"/>
              </a:rPr>
              <a:t>intitulado «</a:t>
            </a:r>
            <a:r>
              <a:rPr lang="pt-PT" sz="1100" b="1" i="1" dirty="0">
                <a:solidFill>
                  <a:srgbClr val="00B4B2"/>
                </a:solidFill>
                <a:latin typeface="Arial Narrow" panose="020B0606020202030204" pitchFamily="34" charset="0"/>
                <a:cs typeface="Times New Roman" panose="02020603050405020304" pitchFamily="18" charset="0"/>
                <a:sym typeface="+mn-ea"/>
              </a:rPr>
              <a:t>Atlantic Business Forum</a:t>
            </a:r>
            <a:r>
              <a:rPr lang="pt-PT" sz="1100" i="1" dirty="0">
                <a:latin typeface="Arial Narrow" panose="020B0606020202030204" pitchFamily="34" charset="0"/>
                <a:cs typeface="Times New Roman" panose="02020603050405020304" pitchFamily="18" charset="0"/>
                <a:sym typeface="+mn-ea"/>
              </a:rPr>
              <a:t>», </a:t>
            </a:r>
            <a:r>
              <a:rPr lang="pt-PT" sz="1100" dirty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sob o Slogan: «</a:t>
            </a:r>
            <a:r>
              <a:rPr lang="pt-PT" sz="1100" i="1" dirty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Cabo Verde um  elo com  mercados de </a:t>
            </a:r>
            <a:r>
              <a:rPr lang="pt-PT" sz="1100" i="1" dirty="0" smtClean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excelências</a:t>
            </a:r>
            <a:r>
              <a:rPr lang="pt-PT" sz="1100" dirty="0" smtClean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», </a:t>
            </a:r>
            <a:r>
              <a:rPr lang="pt-PT" sz="1100" dirty="0" smtClean="0">
                <a:latin typeface="Arial Narrow" panose="020B0606020202030204" pitchFamily="34" charset="0"/>
                <a:cs typeface="Arial Narrow" panose="020B0606020202030204" pitchFamily="34" charset="0"/>
              </a:rPr>
              <a:t>está </a:t>
            </a:r>
            <a:r>
              <a:rPr lang="pt-PT" sz="1100" dirty="0">
                <a:latin typeface="Arial Narrow" panose="020B0606020202030204" pitchFamily="34" charset="0"/>
                <a:cs typeface="Arial Narrow" panose="020B0606020202030204" pitchFamily="34" charset="0"/>
              </a:rPr>
              <a:t>organizado em</a:t>
            </a:r>
            <a:r>
              <a:rPr lang="pt-PT" sz="1100" dirty="0" smtClean="0">
                <a:latin typeface="Arial Narrow" panose="020B0606020202030204" pitchFamily="34" charset="0"/>
                <a:cs typeface="Arial Narrow" panose="020B0606020202030204" pitchFamily="34" charset="0"/>
              </a:rPr>
              <a:t>:</a:t>
            </a:r>
          </a:p>
          <a:p>
            <a:pPr>
              <a:lnSpc>
                <a:spcPts val="1200"/>
              </a:lnSpc>
            </a:pPr>
            <a:endParaRPr lang="pt-PT" sz="1100" dirty="0">
              <a:latin typeface="Arial Narrow" panose="020B0606020202030204" pitchFamily="34" charset="0"/>
              <a:cs typeface="Arial Narrow" panose="020B0606020202030204" pitchFamily="34" charset="0"/>
            </a:endParaRPr>
          </a:p>
          <a:p>
            <a:pPr lvl="1" algn="just" defTabSz="360000">
              <a:lnSpc>
                <a:spcPts val="1100"/>
              </a:lnSpc>
            </a:pPr>
            <a:r>
              <a:rPr lang="pt-PT" sz="1100" dirty="0">
                <a:solidFill>
                  <a:srgbClr val="008CBA"/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■ </a:t>
            </a:r>
            <a:r>
              <a:rPr lang="pt-PT" sz="1100" dirty="0">
                <a:latin typeface="Arial Narrow" panose="020B0606020202030204" pitchFamily="34" charset="0"/>
                <a:cs typeface="Arial Narrow" panose="020B0606020202030204" pitchFamily="34" charset="0"/>
              </a:rPr>
              <a:t>Três (3) sessões de apresentação de oportunidades de negócios em cada País membro da CEDEAO</a:t>
            </a:r>
            <a:r>
              <a:rPr lang="pt-PT" sz="1100" dirty="0" smtClean="0">
                <a:latin typeface="Arial Narrow" panose="020B0606020202030204" pitchFamily="34" charset="0"/>
                <a:cs typeface="Arial Narrow" panose="020B0606020202030204" pitchFamily="34" charset="0"/>
              </a:rPr>
              <a:t>;</a:t>
            </a:r>
          </a:p>
          <a:p>
            <a:pPr lvl="1" algn="just" defTabSz="360000">
              <a:lnSpc>
                <a:spcPts val="1100"/>
              </a:lnSpc>
            </a:pPr>
            <a:endParaRPr lang="pt-PT" sz="1100" dirty="0">
              <a:latin typeface="Arial Narrow" panose="020B0606020202030204" pitchFamily="34" charset="0"/>
              <a:cs typeface="Arial Narrow" panose="020B0606020202030204" pitchFamily="34" charset="0"/>
            </a:endParaRPr>
          </a:p>
          <a:p>
            <a:pPr lvl="1" algn="just" defTabSz="360000">
              <a:lnSpc>
                <a:spcPts val="1100"/>
              </a:lnSpc>
            </a:pPr>
            <a:r>
              <a:rPr lang="pt-PT" sz="1100" dirty="0">
                <a:solidFill>
                  <a:srgbClr val="008CBA"/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■ </a:t>
            </a:r>
            <a:r>
              <a:rPr lang="pt-PT" sz="1100" dirty="0">
                <a:latin typeface="Arial Narrow" panose="020B0606020202030204" pitchFamily="34" charset="0"/>
                <a:cs typeface="Arial Narrow" panose="020B0606020202030204" pitchFamily="34" charset="0"/>
              </a:rPr>
              <a:t>Um </a:t>
            </a:r>
            <a:r>
              <a:rPr lang="pt-PT" sz="1100" i="1" dirty="0">
                <a:latin typeface="Arial Narrow" panose="020B0606020202030204" pitchFamily="34" charset="0"/>
                <a:sym typeface="+mn-ea"/>
              </a:rPr>
              <a:t>Workshop Económico, Financeiro e Empresarial </a:t>
            </a:r>
            <a:r>
              <a:rPr lang="pt-PT" sz="1100" dirty="0">
                <a:latin typeface="Arial Narrow" panose="020B0606020202030204" pitchFamily="34" charset="0"/>
                <a:sym typeface="+mn-ea"/>
              </a:rPr>
              <a:t>com </a:t>
            </a:r>
            <a:r>
              <a:rPr lang="pt-PT" sz="1100" dirty="0" smtClean="0">
                <a:latin typeface="Arial Narrow" panose="020B0606020202030204" pitchFamily="34" charset="0"/>
                <a:sym typeface="+mn-ea"/>
              </a:rPr>
              <a:t>dois</a:t>
            </a:r>
            <a:r>
              <a:rPr lang="pt-PT" sz="1100" dirty="0" smtClean="0">
                <a:latin typeface="Arial Narrow" panose="020B0606020202030204" pitchFamily="34" charset="0"/>
                <a:cs typeface="Arial Narrow" panose="020B0606020202030204" pitchFamily="34" charset="0"/>
              </a:rPr>
              <a:t> (2) </a:t>
            </a:r>
            <a:r>
              <a:rPr lang="pt-PT" sz="1100" dirty="0">
                <a:latin typeface="Arial Narrow" panose="020B0606020202030204" pitchFamily="34" charset="0"/>
                <a:cs typeface="Arial Narrow" panose="020B0606020202030204" pitchFamily="34" charset="0"/>
              </a:rPr>
              <a:t>Painéis </a:t>
            </a:r>
            <a:r>
              <a:rPr lang="pt-PT" sz="1100" dirty="0" smtClean="0">
                <a:latin typeface="Arial Narrow" panose="020B0606020202030204" pitchFamily="34" charset="0"/>
                <a:cs typeface="Arial Narrow" panose="020B0606020202030204" pitchFamily="34" charset="0"/>
              </a:rPr>
              <a:t>Temáticos;</a:t>
            </a:r>
          </a:p>
          <a:p>
            <a:pPr lvl="1" algn="just" defTabSz="360000">
              <a:lnSpc>
                <a:spcPts val="1100"/>
              </a:lnSpc>
            </a:pPr>
            <a:endParaRPr lang="pt-PT" sz="1100" dirty="0">
              <a:latin typeface="Arial Narrow" panose="020B0606020202030204" pitchFamily="34" charset="0"/>
              <a:sym typeface="+mn-ea"/>
            </a:endParaRPr>
          </a:p>
          <a:p>
            <a:pPr lvl="1" algn="just" defTabSz="360000">
              <a:lnSpc>
                <a:spcPts val="1100"/>
              </a:lnSpc>
            </a:pPr>
            <a:r>
              <a:rPr lang="pt-PT" sz="1100" dirty="0">
                <a:solidFill>
                  <a:srgbClr val="008CBA"/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■ </a:t>
            </a:r>
            <a:r>
              <a:rPr lang="pt-PT" sz="1100" dirty="0" smtClean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Cinco </a:t>
            </a:r>
            <a:r>
              <a:rPr lang="pt-PT" sz="1100" dirty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(5) Conferências </a:t>
            </a:r>
            <a:r>
              <a:rPr lang="pt-PT" sz="1100" dirty="0" smtClean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temáticas.</a:t>
            </a:r>
          </a:p>
          <a:p>
            <a:pPr lvl="1" algn="just" defTabSz="360000">
              <a:lnSpc>
                <a:spcPts val="1100"/>
              </a:lnSpc>
            </a:pPr>
            <a:endParaRPr lang="pt-PT" sz="1100" dirty="0" smtClean="0"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  <a:p>
            <a:pPr lvl="1" algn="just" defTabSz="360000">
              <a:lnSpc>
                <a:spcPts val="1100"/>
              </a:lnSpc>
            </a:pPr>
            <a:r>
              <a:rPr lang="pt-PT" sz="1100" dirty="0">
                <a:solidFill>
                  <a:srgbClr val="008CBA"/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■ </a:t>
            </a:r>
            <a:r>
              <a:rPr lang="pt-PT" sz="1100" dirty="0">
                <a:solidFill>
                  <a:schemeClr val="bg1"/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r>
              <a:rPr lang="pt-PT" sz="1100" dirty="0">
                <a:latin typeface="Arial Narrow" panose="020B0606020202030204" pitchFamily="34" charset="0"/>
                <a:cs typeface="Arial Narrow" panose="020B0606020202030204" pitchFamily="34" charset="0"/>
              </a:rPr>
              <a:t>Uma </a:t>
            </a:r>
            <a:r>
              <a:rPr lang="pt-PT" sz="1100" dirty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Ronda / Rodada de Negócios, previamente </a:t>
            </a:r>
            <a:r>
              <a:rPr lang="pt-PT" sz="1100" dirty="0" smtClean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programada, </a:t>
            </a:r>
            <a:r>
              <a:rPr lang="pt-PT" sz="1100" dirty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a se realizar no dia 19 de Março de 2022.</a:t>
            </a:r>
            <a:r>
              <a:rPr lang="pt-PT" sz="1100" dirty="0">
                <a:latin typeface="Arial Narrow" panose="020B0606020202030204" pitchFamily="34" charset="0"/>
                <a:cs typeface="Arial Narrow" panose="020B0606020202030204" pitchFamily="34" charset="0"/>
              </a:rPr>
              <a:t> </a:t>
            </a:r>
            <a:r>
              <a:rPr lang="pt-PT" sz="1100" dirty="0">
                <a:latin typeface="Arial Narrow" panose="020B0606020202030204" pitchFamily="34" charset="0"/>
                <a:sym typeface="+mn-ea"/>
              </a:rPr>
              <a:t>Cada empresa participante terá um período de tempo, previamente definido, destinado a apresentação dos respectivos produtos, serviços e oportunidades de parcerias de negócios que as mesmas queiram submeter aos demais </a:t>
            </a:r>
            <a:r>
              <a:rPr lang="pt-PT" sz="1100" dirty="0" smtClean="0">
                <a:latin typeface="Arial Narrow" panose="020B0606020202030204" pitchFamily="34" charset="0"/>
                <a:sym typeface="+mn-ea"/>
              </a:rPr>
              <a:t>presentes.</a:t>
            </a:r>
          </a:p>
          <a:p>
            <a:pPr algn="just" defTabSz="360000">
              <a:lnSpc>
                <a:spcPts val="1100"/>
              </a:lnSpc>
            </a:pPr>
            <a:endParaRPr lang="pt-PT" sz="1200" dirty="0"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  <a:p>
            <a:pPr>
              <a:lnSpc>
                <a:spcPts val="1200"/>
              </a:lnSpc>
            </a:pPr>
            <a:r>
              <a:rPr lang="pt-PT" sz="1100" b="1" i="1" dirty="0" smtClean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Os </a:t>
            </a:r>
            <a:r>
              <a:rPr lang="pt-PT" sz="1100" b="1" i="1" dirty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principais resultados esperados são</a:t>
            </a:r>
            <a:r>
              <a:rPr lang="pt-PT" sz="1100" b="1" i="1" dirty="0" smtClean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:</a:t>
            </a:r>
            <a:endParaRPr lang="pt-PT" sz="1100" b="1" i="1" dirty="0"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  <a:p>
            <a:pPr lvl="1" algn="just">
              <a:lnSpc>
                <a:spcPts val="1200"/>
              </a:lnSpc>
            </a:pPr>
            <a:r>
              <a:rPr lang="pt-PT" sz="1100" dirty="0">
                <a:solidFill>
                  <a:srgbClr val="008CBA"/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■ </a:t>
            </a:r>
            <a:r>
              <a:rPr lang="pt-PT" sz="1100" dirty="0" smtClean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Uma </a:t>
            </a:r>
            <a:r>
              <a:rPr lang="pt-PT" sz="1100" dirty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análise abrangente das </a:t>
            </a:r>
            <a:r>
              <a:rPr lang="pt-PT" sz="1100" dirty="0" smtClean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estratégias </a:t>
            </a:r>
            <a:r>
              <a:rPr lang="pt-PT" sz="1100" dirty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de </a:t>
            </a:r>
            <a:r>
              <a:rPr lang="pt-PT" sz="1100" dirty="0" smtClean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posicionamento das empresas participantes nos mercados de excelências, a partir da presença física ou virtual em Cabo Verde, como são os casos da: </a:t>
            </a:r>
            <a:r>
              <a:rPr lang="pt-PT" sz="1100" i="1" dirty="0" smtClean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CEDEAO</a:t>
            </a:r>
            <a:r>
              <a:rPr lang="pt-PT" sz="1100" dirty="0" smtClean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; União Europeia / </a:t>
            </a:r>
            <a:r>
              <a:rPr lang="pt-PT" sz="1100" i="1" dirty="0" smtClean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SPG</a:t>
            </a:r>
            <a:r>
              <a:rPr lang="pt-PT" sz="1100" dirty="0" smtClean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+; Estados Unidos da América / </a:t>
            </a:r>
            <a:r>
              <a:rPr lang="pt-PT" sz="1100" i="1" dirty="0" smtClean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AGOA</a:t>
            </a:r>
            <a:r>
              <a:rPr lang="pt-PT" sz="1100" dirty="0" smtClean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; </a:t>
            </a:r>
            <a:r>
              <a:rPr lang="pt-PT" sz="1100" i="1" dirty="0" smtClean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PALOP</a:t>
            </a:r>
            <a:r>
              <a:rPr lang="pt-PT" sz="1100" dirty="0" smtClean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- Países Africanos de Língua Oficial Portuguesa; Brasil; </a:t>
            </a:r>
            <a:r>
              <a:rPr lang="pt-PT" sz="1100" i="1" dirty="0" smtClean="0">
                <a:latin typeface="Arial Narrow" panose="020B0606020202030204" pitchFamily="34" charset="0"/>
              </a:rPr>
              <a:t>AfCFTA </a:t>
            </a:r>
            <a:r>
              <a:rPr lang="pt-PT" sz="1100" dirty="0" smtClean="0">
                <a:latin typeface="Arial Narrow" panose="020B0606020202030204" pitchFamily="34" charset="0"/>
              </a:rPr>
              <a:t>- Zona</a:t>
            </a:r>
            <a:r>
              <a:rPr lang="pt-PT" sz="1100" dirty="0">
                <a:latin typeface="Arial Narrow" panose="020B0606020202030204" pitchFamily="34" charset="0"/>
              </a:rPr>
              <a:t> de Comércio Livre Continental </a:t>
            </a:r>
            <a:r>
              <a:rPr lang="pt-PT" sz="1100" dirty="0" smtClean="0">
                <a:latin typeface="Arial Narrow" panose="020B0606020202030204" pitchFamily="34" charset="0"/>
              </a:rPr>
              <a:t>Africana.</a:t>
            </a:r>
          </a:p>
          <a:p>
            <a:pPr lvl="1" algn="just">
              <a:lnSpc>
                <a:spcPts val="1200"/>
              </a:lnSpc>
            </a:pPr>
            <a:endParaRPr lang="pt-PT" sz="1100" dirty="0">
              <a:latin typeface="Arial Narrow" panose="020B0606020202030204" pitchFamily="34" charset="0"/>
              <a:ea typeface="Verdana" panose="020B0604030504040204" pitchFamily="34" charset="0"/>
              <a:cs typeface="Verdana" panose="020B0604030504040204" pitchFamily="34" charset="0"/>
              <a:sym typeface="+mn-ea"/>
            </a:endParaRPr>
          </a:p>
          <a:p>
            <a:pPr lvl="1" algn="just">
              <a:lnSpc>
                <a:spcPts val="1200"/>
              </a:lnSpc>
            </a:pPr>
            <a:r>
              <a:rPr lang="pt-PT" sz="1100" dirty="0">
                <a:solidFill>
                  <a:srgbClr val="008CBA"/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■ </a:t>
            </a:r>
            <a:r>
              <a:rPr lang="pt-PT" sz="1100" dirty="0" smtClean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Estabelecimento de uma rede de negócios e de parcerias empresariais, envolvendo as empresas de diferentes regiões geográficas participantes no evento.</a:t>
            </a:r>
          </a:p>
          <a:p>
            <a:pPr lvl="1" algn="just">
              <a:lnSpc>
                <a:spcPts val="1200"/>
              </a:lnSpc>
            </a:pPr>
            <a:endParaRPr lang="pt-PT" sz="1100" dirty="0">
              <a:latin typeface="Arial Narrow" panose="020B0606020202030204" pitchFamily="34" charset="0"/>
              <a:ea typeface="Verdana" panose="020B0604030504040204" pitchFamily="34" charset="0"/>
              <a:cs typeface="Verdana" panose="020B0604030504040204" pitchFamily="34" charset="0"/>
              <a:sym typeface="+mn-ea"/>
            </a:endParaRPr>
          </a:p>
          <a:p>
            <a:pPr lvl="1" algn="just">
              <a:lnSpc>
                <a:spcPts val="1200"/>
              </a:lnSpc>
            </a:pPr>
            <a:r>
              <a:rPr lang="pt-PT" sz="1100" dirty="0">
                <a:solidFill>
                  <a:srgbClr val="008CBA"/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■ </a:t>
            </a:r>
            <a:r>
              <a:rPr lang="pt-PT" sz="1100" dirty="0" smtClean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Aquisição de informações e solidez de conhecimento sobre os principais instrumentos e canais de financiamento do sector privado colocados à disposição pelas principais instituições que são baluartes de desenvolvimento e integração regional Oeste Africana.</a:t>
            </a:r>
          </a:p>
          <a:p>
            <a:pPr algn="just">
              <a:lnSpc>
                <a:spcPts val="1200"/>
              </a:lnSpc>
            </a:pPr>
            <a:endParaRPr lang="pt-PT" sz="1100" dirty="0">
              <a:solidFill>
                <a:srgbClr val="008CBA"/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  <a:p>
            <a:pPr>
              <a:lnSpc>
                <a:spcPts val="1200"/>
              </a:lnSpc>
            </a:pPr>
            <a:r>
              <a:rPr lang="pt-PT" sz="1100" b="1" i="1" dirty="0" smtClean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Os </a:t>
            </a:r>
            <a:r>
              <a:rPr lang="pt-PT" sz="1100" b="1" i="1" dirty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principais produtos esperados são</a:t>
            </a:r>
            <a:r>
              <a:rPr lang="pt-PT" sz="1100" b="1" i="1" dirty="0" smtClean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:</a:t>
            </a:r>
          </a:p>
          <a:p>
            <a:pPr lvl="1">
              <a:lnSpc>
                <a:spcPts val="1200"/>
              </a:lnSpc>
            </a:pPr>
            <a:r>
              <a:rPr lang="pt-PT" sz="1100" dirty="0">
                <a:solidFill>
                  <a:srgbClr val="008CBA"/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■ </a:t>
            </a:r>
            <a:r>
              <a:rPr lang="pt-PT" sz="1100" dirty="0" smtClean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Presença de produtos e serviços das empresas participantes no evento numa plataforma Web, por forma a posicioná-las e consolidar uma presença constante nos mercados de excelências acima referidos;</a:t>
            </a:r>
          </a:p>
          <a:p>
            <a:pPr lvl="1">
              <a:lnSpc>
                <a:spcPts val="1200"/>
              </a:lnSpc>
            </a:pPr>
            <a:endParaRPr lang="pt-PT" sz="1100" dirty="0" smtClean="0"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  <a:p>
            <a:pPr lvl="1">
              <a:lnSpc>
                <a:spcPts val="1200"/>
              </a:lnSpc>
            </a:pPr>
            <a:r>
              <a:rPr lang="pt-PT" sz="1100" dirty="0" smtClean="0">
                <a:solidFill>
                  <a:srgbClr val="008CBA"/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■ </a:t>
            </a:r>
            <a:r>
              <a:rPr lang="pt-PT" sz="1100" dirty="0" smtClean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Edição periódica de uma </a:t>
            </a:r>
            <a:r>
              <a:rPr lang="pt-PT" sz="1100" dirty="0" smtClean="0">
                <a:latin typeface="Arial Narrow" panose="020B0606020202030204" pitchFamily="34" charset="0"/>
              </a:rPr>
              <a:t>newsletter através da qual serão divulgados produtos e serviços das empresas participantes no evento nos mercados alvo de análise durante o evento.</a:t>
            </a:r>
          </a:p>
          <a:p>
            <a:pPr lvl="1">
              <a:lnSpc>
                <a:spcPts val="1200"/>
              </a:lnSpc>
            </a:pPr>
            <a:endParaRPr lang="pt-PT" sz="1100" dirty="0" smtClean="0"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  <a:p>
            <a:pPr lvl="1">
              <a:lnSpc>
                <a:spcPts val="1200"/>
              </a:lnSpc>
            </a:pPr>
            <a:r>
              <a:rPr lang="pt-PT" sz="1100" dirty="0" smtClean="0">
                <a:solidFill>
                  <a:srgbClr val="008CBA"/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■ </a:t>
            </a:r>
            <a:r>
              <a:rPr lang="pt-PT" sz="1100" dirty="0" smtClean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Posicionar as empresas participantes no evento nos mercados em análise enquanto actores de crescimento, desenvolvimento e criação de riquezas.</a:t>
            </a:r>
          </a:p>
          <a:p>
            <a:pPr>
              <a:lnSpc>
                <a:spcPts val="1200"/>
              </a:lnSpc>
            </a:pPr>
            <a:endParaRPr lang="pt-PT" sz="1100" dirty="0"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  <a:p>
            <a:pPr>
              <a:lnSpc>
                <a:spcPts val="1200"/>
              </a:lnSpc>
            </a:pPr>
            <a:r>
              <a:rPr lang="pt-PT" sz="1100" dirty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Para mais informações, por favor, entre em contato com </a:t>
            </a:r>
            <a:r>
              <a:rPr lang="pt-PT" sz="1100" dirty="0" smtClean="0"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os Pontos Focais, listados na última página do presente documento ou na plataforma web: </a:t>
            </a:r>
            <a:r>
              <a:rPr lang="pt-PT" sz="1100" dirty="0">
                <a:latin typeface="Arial Narrow" panose="020B0606020202030204" pitchFamily="34" charset="0"/>
              </a:rPr>
              <a:t>https://www.atlanticbusinessforum.com/.</a:t>
            </a:r>
            <a:endParaRPr lang="pt-PT" sz="1100" dirty="0"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2655" y="475073"/>
            <a:ext cx="2677325" cy="559804"/>
          </a:xfrm>
          <a:prstGeom prst="rect">
            <a:avLst/>
          </a:prstGeom>
        </p:spPr>
      </p:pic>
      <p:pic>
        <p:nvPicPr>
          <p:cNvPr id="11" name="Imagem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1154" y="386805"/>
            <a:ext cx="578165" cy="479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5825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Right Triangle 96"/>
          <p:cNvSpPr/>
          <p:nvPr/>
        </p:nvSpPr>
        <p:spPr>
          <a:xfrm>
            <a:off x="2966" y="1"/>
            <a:ext cx="6650563" cy="8821738"/>
          </a:xfrm>
          <a:prstGeom prst="rtTriangle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pic>
        <p:nvPicPr>
          <p:cNvPr id="6" name="Imagem 81" descr="LOGO-Paises ecowa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0295" y="1310735"/>
            <a:ext cx="4911090" cy="4864735"/>
          </a:xfrm>
          <a:prstGeom prst="rect">
            <a:avLst/>
          </a:prstGeom>
        </p:spPr>
      </p:pic>
      <p:sp>
        <p:nvSpPr>
          <p:cNvPr id="7" name="Caixa de Texto 9"/>
          <p:cNvSpPr txBox="1"/>
          <p:nvPr/>
        </p:nvSpPr>
        <p:spPr>
          <a:xfrm>
            <a:off x="166415" y="4365779"/>
            <a:ext cx="1337310" cy="245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auto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lang="pt-PT" altLang="en-US" sz="1100" i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15 Países membros</a:t>
            </a:r>
          </a:p>
        </p:txBody>
      </p:sp>
      <p:sp>
        <p:nvSpPr>
          <p:cNvPr id="9" name="Caixa de Texto 16"/>
          <p:cNvSpPr txBox="1"/>
          <p:nvPr/>
        </p:nvSpPr>
        <p:spPr>
          <a:xfrm>
            <a:off x="797153" y="1314525"/>
            <a:ext cx="218402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1100" i="1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407.000.000 habitantes </a:t>
            </a:r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[2021]</a:t>
            </a:r>
            <a:endParaRPr lang="pt-PT" altLang="en-US" sz="11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sp>
        <p:nvSpPr>
          <p:cNvPr id="10" name="Caixa de Texto 17"/>
          <p:cNvSpPr txBox="1"/>
          <p:nvPr/>
        </p:nvSpPr>
        <p:spPr>
          <a:xfrm>
            <a:off x="4165719" y="1746573"/>
            <a:ext cx="240584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200"/>
              </a:lnSpc>
            </a:pPr>
            <a:r>
              <a:rPr lang="pt-PT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221.724.638</a:t>
            </a:r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Utilizadores </a:t>
            </a:r>
            <a:r>
              <a:rPr lang="pt-PT" altLang="en-US" sz="1100" i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de Internet [2021</a:t>
            </a:r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]</a:t>
            </a:r>
            <a:endParaRPr lang="pt-PT" altLang="en-US" sz="11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sp>
        <p:nvSpPr>
          <p:cNvPr id="11" name="Caixa de Texto 40"/>
          <p:cNvSpPr txBox="1"/>
          <p:nvPr/>
        </p:nvSpPr>
        <p:spPr>
          <a:xfrm>
            <a:off x="5265823" y="3300403"/>
            <a:ext cx="138475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Área de </a:t>
            </a: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5.112.069 Km</a:t>
            </a:r>
            <a:r>
              <a:rPr lang="pt-PT" altLang="en-US" sz="1100" baseline="300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2</a:t>
            </a:r>
            <a:endParaRPr lang="pt-PT" altLang="en-US" sz="1100" i="1" baseline="30000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sp>
        <p:nvSpPr>
          <p:cNvPr id="12" name="Caixa de Texto 41"/>
          <p:cNvSpPr txBox="1"/>
          <p:nvPr/>
        </p:nvSpPr>
        <p:spPr>
          <a:xfrm>
            <a:off x="886114" y="5756295"/>
            <a:ext cx="194802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ea typeface="SimSun" panose="02010600030101010101" pitchFamily="2" charset="-122"/>
                <a:cs typeface="Arial Narrow" panose="020B0606020202030204" pitchFamily="34" charset="0"/>
                <a:sym typeface="+mn-ea"/>
              </a:rPr>
              <a:t>＄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113,440,000,000 </a:t>
            </a: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de Importação</a:t>
            </a:r>
            <a:endParaRPr lang="pt-PT" altLang="en-US" sz="11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sp>
        <p:nvSpPr>
          <p:cNvPr id="13" name="Caixa de Texto 69"/>
          <p:cNvSpPr txBox="1"/>
          <p:nvPr/>
        </p:nvSpPr>
        <p:spPr>
          <a:xfrm>
            <a:off x="230039" y="5083904"/>
            <a:ext cx="199771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113,062,000,000 de Exportação</a:t>
            </a:r>
            <a:endParaRPr lang="pt-PT" altLang="en-US" sz="11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1044987" y="2111219"/>
            <a:ext cx="1415968" cy="651086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9" idx="2"/>
          </p:cNvCxnSpPr>
          <p:nvPr/>
        </p:nvCxnSpPr>
        <p:spPr>
          <a:xfrm>
            <a:off x="1889167" y="1576135"/>
            <a:ext cx="1225384" cy="939507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10" idx="2"/>
          </p:cNvCxnSpPr>
          <p:nvPr/>
        </p:nvCxnSpPr>
        <p:spPr>
          <a:xfrm flipH="1">
            <a:off x="4120634" y="1992794"/>
            <a:ext cx="1248008" cy="834208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4578781" y="3523912"/>
            <a:ext cx="1310938" cy="265172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H="1" flipV="1">
            <a:off x="3186559" y="5021605"/>
            <a:ext cx="504058" cy="1071870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>
            <a:off x="1132235" y="4585366"/>
            <a:ext cx="1142604" cy="530343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H="1">
            <a:off x="1864676" y="4850537"/>
            <a:ext cx="880967" cy="886176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H="1">
            <a:off x="738287" y="4198274"/>
            <a:ext cx="1309480" cy="212595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Caixa de Texto 37"/>
          <p:cNvSpPr txBox="1"/>
          <p:nvPr/>
        </p:nvSpPr>
        <p:spPr>
          <a:xfrm>
            <a:off x="10587" y="1867863"/>
            <a:ext cx="244827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1100" i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47.4 % Penetração </a:t>
            </a:r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internet [ </a:t>
            </a:r>
            <a:r>
              <a:rPr lang="pt-PT" altLang="en-US" sz="1100" i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% População]</a:t>
            </a:r>
          </a:p>
        </p:txBody>
      </p:sp>
      <p:cxnSp>
        <p:nvCxnSpPr>
          <p:cNvPr id="41" name="Straight Connector 40"/>
          <p:cNvCxnSpPr/>
          <p:nvPr/>
        </p:nvCxnSpPr>
        <p:spPr>
          <a:xfrm flipH="1">
            <a:off x="4482704" y="2754685"/>
            <a:ext cx="1152553" cy="576064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Caixa de Texto 17"/>
          <p:cNvSpPr txBox="1"/>
          <p:nvPr/>
        </p:nvSpPr>
        <p:spPr>
          <a:xfrm>
            <a:off x="4706923" y="2554184"/>
            <a:ext cx="185666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200"/>
              </a:lnSpc>
            </a:pPr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485.800 Utiliz</a:t>
            </a:r>
            <a:r>
              <a:rPr lang="pt-PT" altLang="en-US" sz="1100" i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. de Internet [</a:t>
            </a:r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2000]</a:t>
            </a:r>
            <a:endParaRPr lang="pt-PT" altLang="en-US" sz="11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sp>
        <p:nvSpPr>
          <p:cNvPr id="44" name="Caixa de Texto 6"/>
          <p:cNvSpPr txBox="1"/>
          <p:nvPr/>
        </p:nvSpPr>
        <p:spPr>
          <a:xfrm>
            <a:off x="109647" y="3296841"/>
            <a:ext cx="112128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3 </a:t>
            </a:r>
            <a:r>
              <a:rPr lang="pt-PT" altLang="en-US" sz="1100" i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línguas oficiais</a:t>
            </a:r>
          </a:p>
        </p:txBody>
      </p:sp>
      <p:cxnSp>
        <p:nvCxnSpPr>
          <p:cNvPr id="47" name="Straight Connector 46"/>
          <p:cNvCxnSpPr/>
          <p:nvPr/>
        </p:nvCxnSpPr>
        <p:spPr>
          <a:xfrm flipH="1" flipV="1">
            <a:off x="594271" y="3520485"/>
            <a:ext cx="1347580" cy="268599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Caixa de Texto 111"/>
          <p:cNvSpPr txBox="1"/>
          <p:nvPr/>
        </p:nvSpPr>
        <p:spPr>
          <a:xfrm>
            <a:off x="4991974" y="4411003"/>
            <a:ext cx="160267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1100" i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</a:rPr>
              <a:t>8 países de língua francesa</a:t>
            </a:r>
          </a:p>
        </p:txBody>
      </p:sp>
      <p:cxnSp>
        <p:nvCxnSpPr>
          <p:cNvPr id="60" name="Straight Connector 59"/>
          <p:cNvCxnSpPr/>
          <p:nvPr/>
        </p:nvCxnSpPr>
        <p:spPr>
          <a:xfrm flipH="1" flipV="1">
            <a:off x="4461747" y="4179605"/>
            <a:ext cx="1347580" cy="268599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Caixa de Texto 112"/>
          <p:cNvSpPr txBox="1"/>
          <p:nvPr/>
        </p:nvSpPr>
        <p:spPr>
          <a:xfrm>
            <a:off x="4356442" y="5021605"/>
            <a:ext cx="1782445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1200" i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5 países de língua</a:t>
            </a:r>
            <a:r>
              <a:rPr lang="pt-PT" altLang="en-US" sz="1200" i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</a:rPr>
              <a:t> inglêsa</a:t>
            </a:r>
          </a:p>
        </p:txBody>
      </p:sp>
      <p:cxnSp>
        <p:nvCxnSpPr>
          <p:cNvPr id="72" name="Straight Connector 71"/>
          <p:cNvCxnSpPr>
            <a:stCxn id="71" idx="0"/>
          </p:cNvCxnSpPr>
          <p:nvPr/>
        </p:nvCxnSpPr>
        <p:spPr>
          <a:xfrm flipH="1" flipV="1">
            <a:off x="4122663" y="4668557"/>
            <a:ext cx="1125002" cy="353048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 flipH="1" flipV="1">
            <a:off x="3782298" y="4865777"/>
            <a:ext cx="797174" cy="712460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Caixa de Texto 113"/>
          <p:cNvSpPr txBox="1"/>
          <p:nvPr/>
        </p:nvSpPr>
        <p:spPr>
          <a:xfrm>
            <a:off x="3683218" y="5526291"/>
            <a:ext cx="1896745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1200" i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</a:rPr>
              <a:t>2 </a:t>
            </a:r>
            <a:r>
              <a:rPr lang="pt-PT" altLang="en-US" sz="1200" i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países de língua</a:t>
            </a:r>
            <a:r>
              <a:rPr lang="pt-PT" altLang="en-US" sz="1200" i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</a:rPr>
              <a:t> portuguesa</a:t>
            </a:r>
          </a:p>
        </p:txBody>
      </p:sp>
      <p:cxnSp>
        <p:nvCxnSpPr>
          <p:cNvPr id="81" name="Straight Connector 80"/>
          <p:cNvCxnSpPr/>
          <p:nvPr/>
        </p:nvCxnSpPr>
        <p:spPr>
          <a:xfrm>
            <a:off x="835070" y="2554184"/>
            <a:ext cx="1233269" cy="678269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Caixa de Texto 114"/>
          <p:cNvSpPr txBox="1"/>
          <p:nvPr/>
        </p:nvSpPr>
        <p:spPr>
          <a:xfrm>
            <a:off x="3812778" y="1196797"/>
            <a:ext cx="807085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1200" i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</a:rPr>
              <a:t>8 moedas</a:t>
            </a:r>
          </a:p>
        </p:txBody>
      </p:sp>
      <p:cxnSp>
        <p:nvCxnSpPr>
          <p:cNvPr id="92" name="Straight Connector 91"/>
          <p:cNvCxnSpPr/>
          <p:nvPr/>
        </p:nvCxnSpPr>
        <p:spPr>
          <a:xfrm flipH="1">
            <a:off x="3618608" y="1452320"/>
            <a:ext cx="547111" cy="1093961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9" name="Picture 9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255" y="90389"/>
            <a:ext cx="2677325" cy="559804"/>
          </a:xfrm>
          <a:prstGeom prst="rect">
            <a:avLst/>
          </a:prstGeom>
        </p:spPr>
      </p:pic>
      <p:sp>
        <p:nvSpPr>
          <p:cNvPr id="100" name="Caixa de Texto 54"/>
          <p:cNvSpPr txBox="1"/>
          <p:nvPr/>
        </p:nvSpPr>
        <p:spPr>
          <a:xfrm>
            <a:off x="2589497" y="6093475"/>
            <a:ext cx="221171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600 milhões de consumidores em 2050</a:t>
            </a:r>
            <a:endParaRPr lang="pt-PT" altLang="en-US" sz="11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pic>
        <p:nvPicPr>
          <p:cNvPr id="105" name="Imagem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8754" y="234405"/>
            <a:ext cx="578165" cy="479595"/>
          </a:xfrm>
          <a:prstGeom prst="rect">
            <a:avLst/>
          </a:prstGeom>
        </p:spPr>
      </p:pic>
      <p:sp>
        <p:nvSpPr>
          <p:cNvPr id="106" name="TextBox 105"/>
          <p:cNvSpPr txBox="1"/>
          <p:nvPr/>
        </p:nvSpPr>
        <p:spPr>
          <a:xfrm>
            <a:off x="5179923" y="8542957"/>
            <a:ext cx="138551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800" b="1" i="1" dirty="0" smtClean="0">
                <a:solidFill>
                  <a:srgbClr val="3EA4BA"/>
                </a:solidFill>
                <a:latin typeface="Arial Narrow" panose="020B0606020202030204" pitchFamily="34" charset="0"/>
              </a:rPr>
              <a:t>Ref.E-EICV.01/2022/VD-E.01</a:t>
            </a:r>
            <a:r>
              <a:rPr lang="fr-FR" sz="800" dirty="0" smtClean="0">
                <a:latin typeface="Arial Narrow" panose="020B0606020202030204" pitchFamily="34" charset="0"/>
              </a:rPr>
              <a:t> </a:t>
            </a:r>
            <a:endParaRPr lang="pt-PT" sz="800" dirty="0">
              <a:latin typeface="Arial Narrow" panose="020B0606020202030204" pitchFamily="34" charset="0"/>
            </a:endParaRPr>
          </a:p>
        </p:txBody>
      </p:sp>
      <p:sp>
        <p:nvSpPr>
          <p:cNvPr id="107" name="Slide Number Placeholder 6"/>
          <p:cNvSpPr txBox="1"/>
          <p:nvPr/>
        </p:nvSpPr>
        <p:spPr bwMode="auto">
          <a:xfrm>
            <a:off x="2898527" y="8487024"/>
            <a:ext cx="648072" cy="2748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pt-PT" sz="800" i="1" dirty="0" smtClean="0">
                <a:solidFill>
                  <a:srgbClr val="00B4B2"/>
                </a:solidFill>
              </a:rPr>
              <a:t>Pag </a:t>
            </a:r>
            <a:fld id="{6C07E9C5-6E20-4A25-9F31-81ECFC5683B7}" type="slidenum">
              <a:rPr lang="fr-FR" altLang="pt-PT" sz="800" b="1" i="1" u="sng" dirty="0" smtClean="0">
                <a:solidFill>
                  <a:srgbClr val="00B4B2"/>
                </a:solidFill>
              </a:rPr>
              <a:t>5</a:t>
            </a:fld>
            <a:endParaRPr lang="fr-FR" altLang="pt-PT" sz="800" b="1" i="1" u="sng" dirty="0" smtClean="0">
              <a:solidFill>
                <a:srgbClr val="00B4B2"/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696568" y="776224"/>
            <a:ext cx="1985935" cy="538301"/>
            <a:chOff x="696568" y="776224"/>
            <a:chExt cx="1985935" cy="538301"/>
          </a:xfrm>
        </p:grpSpPr>
        <p:sp>
          <p:nvSpPr>
            <p:cNvPr id="37" name="Rectangle 2"/>
            <p:cNvSpPr txBox="1">
              <a:spLocks noChangeArrowheads="1"/>
            </p:cNvSpPr>
            <p:nvPr/>
          </p:nvSpPr>
          <p:spPr>
            <a:xfrm>
              <a:off x="696568" y="776224"/>
              <a:ext cx="1985935" cy="394285"/>
            </a:xfrm>
            <a:prstGeom prst="rect">
              <a:avLst/>
            </a:prstGeom>
          </p:spPr>
          <p:txBody>
            <a:bodyPr vert="horz" lIns="91440" tIns="45720" rIns="91440" bIns="45720" rtlCol="0" anchor="b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800" kern="1200" cap="all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>
                <a:defRPr/>
              </a:pPr>
              <a:r>
                <a:rPr lang="pt-PT" altLang="pt-PT" sz="24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alisto MT" panose="02040603050505030304" pitchFamily="18" charset="0"/>
                </a:rPr>
                <a:t>A cedeao</a:t>
              </a:r>
            </a:p>
          </p:txBody>
        </p:sp>
        <p:sp>
          <p:nvSpPr>
            <p:cNvPr id="39" name="Rectangle 2"/>
            <p:cNvSpPr txBox="1">
              <a:spLocks noChangeArrowheads="1"/>
            </p:cNvSpPr>
            <p:nvPr/>
          </p:nvSpPr>
          <p:spPr>
            <a:xfrm>
              <a:off x="1307415" y="1091961"/>
              <a:ext cx="1356420" cy="222564"/>
            </a:xfrm>
            <a:prstGeom prst="rect">
              <a:avLst/>
            </a:prstGeom>
          </p:spPr>
          <p:txBody>
            <a:bodyPr vert="horz" lIns="91440" tIns="45720" rIns="91440" bIns="45720" rtlCol="0" anchor="b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800" kern="1200" cap="all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>
                <a:defRPr/>
              </a:pPr>
              <a:r>
                <a:rPr lang="pt-PT" altLang="pt-PT" sz="1100" b="1" dirty="0" smtClean="0">
                  <a:solidFill>
                    <a:schemeClr val="bg1">
                      <a:lumMod val="95000"/>
                    </a:schemeClr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alisto MT" panose="02040603050505030304" pitchFamily="18" charset="0"/>
                </a:rPr>
                <a:t>INDICADORES</a:t>
              </a:r>
            </a:p>
          </p:txBody>
        </p:sp>
      </p:grpSp>
      <p:sp>
        <p:nvSpPr>
          <p:cNvPr id="40" name="Caixa de Texto 37"/>
          <p:cNvSpPr txBox="1"/>
          <p:nvPr/>
        </p:nvSpPr>
        <p:spPr>
          <a:xfrm>
            <a:off x="2967" y="2307531"/>
            <a:ext cx="148551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1100" i="1" dirty="0" smtClean="0">
                <a:solidFill>
                  <a:srgbClr val="008CBA"/>
                </a:solidFill>
                <a:latin typeface="Arial Narrow" panose="020B0606020202030204" pitchFamily="34" charset="0"/>
                <a:ea typeface="SimSun" panose="02010600030101010101" pitchFamily="2" charset="-122"/>
                <a:cs typeface="Arial Narrow" panose="020B0606020202030204" pitchFamily="34" charset="0"/>
                <a:sym typeface="+mn-ea"/>
              </a:rPr>
              <a:t>Principal Rio</a:t>
            </a:r>
            <a:r>
              <a:rPr lang="pt-PT" altLang="en-US" sz="1100" dirty="0" smtClean="0">
                <a:solidFill>
                  <a:srgbClr val="008CBA"/>
                </a:solidFill>
                <a:latin typeface="Arial Narrow" panose="020B0606020202030204" pitchFamily="34" charset="0"/>
                <a:ea typeface="SimSun" panose="02010600030101010101" pitchFamily="2" charset="-122"/>
                <a:cs typeface="Arial Narrow" panose="020B0606020202030204" pitchFamily="34" charset="0"/>
                <a:sym typeface="+mn-ea"/>
              </a:rPr>
              <a:t>: 4.180 </a:t>
            </a:r>
            <a:r>
              <a:rPr lang="pt-PT" altLang="en-US" sz="1100" dirty="0">
                <a:solidFill>
                  <a:srgbClr val="008CBA"/>
                </a:solidFill>
                <a:latin typeface="Arial Narrow" panose="020B0606020202030204" pitchFamily="34" charset="0"/>
                <a:ea typeface="SimSun" panose="02010600030101010101" pitchFamily="2" charset="-122"/>
                <a:cs typeface="Arial Narrow" panose="020B0606020202030204" pitchFamily="34" charset="0"/>
                <a:sym typeface="+mn-ea"/>
              </a:rPr>
              <a:t>Km </a:t>
            </a:r>
            <a:endParaRPr lang="pt-PT" altLang="en-US" sz="1100" i="1" dirty="0">
              <a:solidFill>
                <a:srgbClr val="008CBA"/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86380" y="6244977"/>
            <a:ext cx="317472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200"/>
              </a:lnSpc>
            </a:pPr>
            <a:r>
              <a:rPr lang="pt-PT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sym typeface="+mn-ea"/>
              </a:rPr>
              <a:t>As trocas comerciais na África Ocidental, assim como a livre circulação de pessoas e de bens, estão bem ancoradas na tradição da região desde as antigas e  grandes civilizações da África Ocidental, favorecendo o </a:t>
            </a:r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sym typeface="+mn-ea"/>
              </a:rPr>
              <a:t>desenvolvimento </a:t>
            </a:r>
            <a:r>
              <a:rPr lang="pt-PT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sym typeface="+mn-ea"/>
              </a:rPr>
              <a:t>do comércio entre as regiões do Sahel e da savana, com uma ampla gama de produtos, tais como gado vivo, couros e peles, aves, madeira e seus derivados. Esta tradição de comércio secular gerou uma mobilidade precoce significativa de pessoas e de bens na região da África Ocidental e se manteve uma constante ao longo de séculos, podendo assim ser considerado que a Comunidade Económica dos Estados da África Ocidental, </a:t>
            </a:r>
            <a:r>
              <a:rPr lang="pt-PT" sz="1100" i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sym typeface="+mn-ea"/>
              </a:rPr>
              <a:t>CEDEAO</a:t>
            </a:r>
            <a:r>
              <a:rPr lang="pt-PT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sym typeface="+mn-ea"/>
              </a:rPr>
              <a:t>, é herdeira e percursora desta ancestral tradição africana.</a:t>
            </a:r>
            <a:endParaRPr lang="pt-PT" sz="1100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  <p:pic>
        <p:nvPicPr>
          <p:cNvPr id="46" name="Picture 4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1515" y="6444887"/>
            <a:ext cx="3430280" cy="2040425"/>
          </a:xfrm>
          <a:prstGeom prst="rect">
            <a:avLst/>
          </a:prstGeom>
        </p:spPr>
      </p:pic>
      <p:pic>
        <p:nvPicPr>
          <p:cNvPr id="48" name="Picture 4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07" y="8449271"/>
            <a:ext cx="1470205" cy="339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7623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Right Triangle 107"/>
          <p:cNvSpPr/>
          <p:nvPr/>
        </p:nvSpPr>
        <p:spPr>
          <a:xfrm>
            <a:off x="2966" y="7621"/>
            <a:ext cx="6650563" cy="8821738"/>
          </a:xfrm>
          <a:prstGeom prst="rtTriangle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pic>
        <p:nvPicPr>
          <p:cNvPr id="109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8754" y="234405"/>
            <a:ext cx="578165" cy="479595"/>
          </a:xfrm>
          <a:prstGeom prst="rect">
            <a:avLst/>
          </a:prstGeom>
        </p:spPr>
      </p:pic>
      <p:pic>
        <p:nvPicPr>
          <p:cNvPr id="6" name="Imagem 81" descr="LOGO-Paises ecowas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0295" y="1837439"/>
            <a:ext cx="4911090" cy="4864735"/>
          </a:xfrm>
          <a:prstGeom prst="rect">
            <a:avLst/>
          </a:prstGeom>
        </p:spPr>
      </p:pic>
      <p:sp>
        <p:nvSpPr>
          <p:cNvPr id="9" name="Caixa de Texto 16"/>
          <p:cNvSpPr txBox="1"/>
          <p:nvPr/>
        </p:nvSpPr>
        <p:spPr>
          <a:xfrm>
            <a:off x="1170335" y="1431827"/>
            <a:ext cx="139194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Taxa de crescimento:</a:t>
            </a:r>
          </a:p>
          <a:p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2017 : 4,0%</a:t>
            </a:r>
          </a:p>
          <a:p>
            <a:r>
              <a:rPr lang="pt-PT" altLang="en-US" sz="1100" i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2018 : </a:t>
            </a:r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5,5%</a:t>
            </a:r>
          </a:p>
          <a:p>
            <a:r>
              <a:rPr lang="pt-PT" altLang="en-US" sz="1100" i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2019 : 5,0%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1026319" y="2705324"/>
            <a:ext cx="1044880" cy="537550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9" idx="2"/>
          </p:cNvCxnSpPr>
          <p:nvPr/>
        </p:nvCxnSpPr>
        <p:spPr>
          <a:xfrm>
            <a:off x="1866305" y="2201268"/>
            <a:ext cx="744190" cy="659133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>
            <a:off x="3978649" y="1890589"/>
            <a:ext cx="377793" cy="982203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4765238" y="3273768"/>
            <a:ext cx="971387" cy="610354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H="1" flipV="1">
            <a:off x="2898527" y="5741412"/>
            <a:ext cx="792089" cy="878766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>
            <a:off x="810295" y="5112069"/>
            <a:ext cx="1142604" cy="530343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H="1">
            <a:off x="1818407" y="5487918"/>
            <a:ext cx="529794" cy="817806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H="1">
            <a:off x="1026319" y="4543606"/>
            <a:ext cx="589400" cy="393966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H="1">
            <a:off x="4490325" y="2201268"/>
            <a:ext cx="931277" cy="1152128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flipH="1">
            <a:off x="4673579" y="4732190"/>
            <a:ext cx="748023" cy="289204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>
            <a:stCxn id="76" idx="1"/>
          </p:cNvCxnSpPr>
          <p:nvPr/>
        </p:nvCxnSpPr>
        <p:spPr>
          <a:xfrm flipH="1" flipV="1">
            <a:off x="4310053" y="5402264"/>
            <a:ext cx="1036746" cy="86692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 flipH="1" flipV="1">
            <a:off x="3656186" y="5704136"/>
            <a:ext cx="1633845" cy="592148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>
            <a:off x="954311" y="3893692"/>
            <a:ext cx="661408" cy="36150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/>
        </p:nvCxnSpPr>
        <p:spPr>
          <a:xfrm>
            <a:off x="3114552" y="1890589"/>
            <a:ext cx="288032" cy="886743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Caixa de Texto 16"/>
          <p:cNvSpPr txBox="1"/>
          <p:nvPr/>
        </p:nvSpPr>
        <p:spPr>
          <a:xfrm>
            <a:off x="2682503" y="1121148"/>
            <a:ext cx="139194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Taxa de crescimento:</a:t>
            </a:r>
          </a:p>
          <a:p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2017 : 4,4%</a:t>
            </a:r>
          </a:p>
          <a:p>
            <a:r>
              <a:rPr lang="pt-PT" altLang="en-US" sz="1100" i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2018 : </a:t>
            </a:r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4,9%</a:t>
            </a:r>
          </a:p>
          <a:p>
            <a:r>
              <a:rPr lang="pt-PT" altLang="en-US" sz="1100" i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2019 : 3,4%</a:t>
            </a:r>
          </a:p>
        </p:txBody>
      </p:sp>
      <p:sp>
        <p:nvSpPr>
          <p:cNvPr id="56" name="Caixa de Texto 16"/>
          <p:cNvSpPr txBox="1"/>
          <p:nvPr/>
        </p:nvSpPr>
        <p:spPr>
          <a:xfrm>
            <a:off x="3882851" y="1121148"/>
            <a:ext cx="139194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Taxa de crescimento:</a:t>
            </a:r>
          </a:p>
          <a:p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2017 : 3,8%</a:t>
            </a:r>
          </a:p>
          <a:p>
            <a:r>
              <a:rPr lang="pt-PT" altLang="en-US" sz="1100" i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2018 : </a:t>
            </a:r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3,7%</a:t>
            </a:r>
          </a:p>
          <a:p>
            <a:r>
              <a:rPr lang="pt-PT" altLang="en-US" sz="1100" i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2019 : 5,4%</a:t>
            </a:r>
          </a:p>
        </p:txBody>
      </p:sp>
      <p:sp>
        <p:nvSpPr>
          <p:cNvPr id="62" name="Caixa de Texto 16"/>
          <p:cNvSpPr txBox="1"/>
          <p:nvPr/>
        </p:nvSpPr>
        <p:spPr>
          <a:xfrm>
            <a:off x="4818955" y="1431827"/>
            <a:ext cx="139194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Taxa de crescimento:</a:t>
            </a:r>
          </a:p>
          <a:p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2017 : 7,1%</a:t>
            </a:r>
          </a:p>
          <a:p>
            <a:r>
              <a:rPr lang="pt-PT" altLang="en-US" sz="1100" i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2018 : 6</a:t>
            </a:r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,7%</a:t>
            </a:r>
          </a:p>
          <a:p>
            <a:r>
              <a:rPr lang="pt-PT" altLang="en-US" sz="1100" i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2019 : 6,9%</a:t>
            </a:r>
          </a:p>
        </p:txBody>
      </p:sp>
      <p:sp>
        <p:nvSpPr>
          <p:cNvPr id="63" name="Caixa de Texto 16"/>
          <p:cNvSpPr txBox="1"/>
          <p:nvPr/>
        </p:nvSpPr>
        <p:spPr>
          <a:xfrm>
            <a:off x="5251003" y="2489300"/>
            <a:ext cx="131993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Taxa de crescimento:</a:t>
            </a:r>
          </a:p>
          <a:p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2017 : 0,8%</a:t>
            </a:r>
          </a:p>
          <a:p>
            <a:r>
              <a:rPr lang="pt-PT" altLang="en-US" sz="1100" i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2018 : </a:t>
            </a:r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1,9%</a:t>
            </a:r>
          </a:p>
          <a:p>
            <a:r>
              <a:rPr lang="pt-PT" altLang="en-US" sz="1100" i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2019 : 2,1%</a:t>
            </a:r>
          </a:p>
        </p:txBody>
      </p:sp>
      <p:sp>
        <p:nvSpPr>
          <p:cNvPr id="64" name="Caixa de Texto 37"/>
          <p:cNvSpPr txBox="1"/>
          <p:nvPr/>
        </p:nvSpPr>
        <p:spPr>
          <a:xfrm rot="-4140000">
            <a:off x="3664327" y="2214873"/>
            <a:ext cx="79208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9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Serra Leoa</a:t>
            </a:r>
            <a:endParaRPr lang="pt-PT" altLang="en-US" sz="9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sp>
        <p:nvSpPr>
          <p:cNvPr id="65" name="Caixa de Texto 37"/>
          <p:cNvSpPr txBox="1"/>
          <p:nvPr/>
        </p:nvSpPr>
        <p:spPr>
          <a:xfrm rot="-6540000">
            <a:off x="2893183" y="2214991"/>
            <a:ext cx="49656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9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Togo</a:t>
            </a:r>
            <a:endParaRPr lang="pt-PT" altLang="en-US" sz="9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sp>
        <p:nvSpPr>
          <p:cNvPr id="66" name="Caixa de Texto 37"/>
          <p:cNvSpPr txBox="1"/>
          <p:nvPr/>
        </p:nvSpPr>
        <p:spPr>
          <a:xfrm rot="-3060000">
            <a:off x="4546462" y="2629542"/>
            <a:ext cx="59779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9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Senegal</a:t>
            </a:r>
            <a:endParaRPr lang="pt-PT" altLang="en-US" sz="9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sp>
        <p:nvSpPr>
          <p:cNvPr id="67" name="Caixa de Texto 37"/>
          <p:cNvSpPr txBox="1"/>
          <p:nvPr/>
        </p:nvSpPr>
        <p:spPr>
          <a:xfrm rot="-1920000">
            <a:off x="4900139" y="3364610"/>
            <a:ext cx="59779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9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Nigéria</a:t>
            </a:r>
            <a:endParaRPr lang="pt-PT" altLang="en-US" sz="9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sp>
        <p:nvSpPr>
          <p:cNvPr id="68" name="Caixa de Texto 16"/>
          <p:cNvSpPr txBox="1"/>
          <p:nvPr/>
        </p:nvSpPr>
        <p:spPr>
          <a:xfrm>
            <a:off x="5377093" y="3463251"/>
            <a:ext cx="128111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Taxa de crescimento:</a:t>
            </a:r>
          </a:p>
          <a:p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2017 : 4,9%</a:t>
            </a:r>
          </a:p>
          <a:p>
            <a:r>
              <a:rPr lang="pt-PT" altLang="en-US" sz="1100" i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2018 : </a:t>
            </a:r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5,2%</a:t>
            </a:r>
          </a:p>
          <a:p>
            <a:r>
              <a:rPr lang="pt-PT" altLang="en-US" sz="1100" i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2019 : 6,5%</a:t>
            </a:r>
          </a:p>
        </p:txBody>
      </p:sp>
      <p:cxnSp>
        <p:nvCxnSpPr>
          <p:cNvPr id="69" name="Straight Connector 68"/>
          <p:cNvCxnSpPr/>
          <p:nvPr/>
        </p:nvCxnSpPr>
        <p:spPr>
          <a:xfrm flipH="1">
            <a:off x="4898698" y="4217531"/>
            <a:ext cx="891268" cy="287993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Caixa de Texto 37"/>
          <p:cNvSpPr txBox="1"/>
          <p:nvPr/>
        </p:nvSpPr>
        <p:spPr>
          <a:xfrm rot="-1020000">
            <a:off x="5016692" y="4136051"/>
            <a:ext cx="59779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9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Níger</a:t>
            </a:r>
            <a:endParaRPr lang="pt-PT" altLang="en-US" sz="9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sp>
        <p:nvSpPr>
          <p:cNvPr id="73" name="Caixa de Texto 16"/>
          <p:cNvSpPr txBox="1"/>
          <p:nvPr/>
        </p:nvSpPr>
        <p:spPr>
          <a:xfrm>
            <a:off x="5377093" y="4361508"/>
            <a:ext cx="128111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Taxa de crescimento:</a:t>
            </a:r>
          </a:p>
          <a:p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2017 : 5,4%</a:t>
            </a:r>
          </a:p>
          <a:p>
            <a:r>
              <a:rPr lang="pt-PT" altLang="en-US" sz="1100" i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2018 : </a:t>
            </a:r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4,9%</a:t>
            </a:r>
          </a:p>
          <a:p>
            <a:r>
              <a:rPr lang="pt-PT" altLang="en-US" sz="1100" i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2019 : 5,0%</a:t>
            </a:r>
          </a:p>
        </p:txBody>
      </p:sp>
      <p:sp>
        <p:nvSpPr>
          <p:cNvPr id="75" name="Caixa de Texto 37"/>
          <p:cNvSpPr txBox="1"/>
          <p:nvPr/>
        </p:nvSpPr>
        <p:spPr>
          <a:xfrm rot="-1440000">
            <a:off x="4799912" y="4673886"/>
            <a:ext cx="59779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9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Mali</a:t>
            </a:r>
            <a:endParaRPr lang="pt-PT" altLang="en-US" sz="9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sp>
        <p:nvSpPr>
          <p:cNvPr id="76" name="Caixa de Texto 16"/>
          <p:cNvSpPr txBox="1"/>
          <p:nvPr/>
        </p:nvSpPr>
        <p:spPr>
          <a:xfrm>
            <a:off x="5346799" y="5104235"/>
            <a:ext cx="128111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Taxa de crescimento:</a:t>
            </a:r>
          </a:p>
          <a:p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2017 : 3,5%</a:t>
            </a:r>
          </a:p>
          <a:p>
            <a:r>
              <a:rPr lang="pt-PT" altLang="en-US" sz="1100" i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2018 : </a:t>
            </a:r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1,3%</a:t>
            </a:r>
          </a:p>
          <a:p>
            <a:r>
              <a:rPr lang="pt-PT" altLang="en-US" sz="1100" i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2019 : 0,4%</a:t>
            </a:r>
          </a:p>
        </p:txBody>
      </p:sp>
      <p:sp>
        <p:nvSpPr>
          <p:cNvPr id="79" name="Caixa de Texto 37"/>
          <p:cNvSpPr txBox="1"/>
          <p:nvPr/>
        </p:nvSpPr>
        <p:spPr>
          <a:xfrm rot="300000">
            <a:off x="4596069" y="5272432"/>
            <a:ext cx="59779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9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Libéria</a:t>
            </a:r>
            <a:endParaRPr lang="pt-PT" altLang="en-US" sz="9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sp>
        <p:nvSpPr>
          <p:cNvPr id="83" name="Caixa de Texto 16"/>
          <p:cNvSpPr txBox="1"/>
          <p:nvPr/>
        </p:nvSpPr>
        <p:spPr>
          <a:xfrm>
            <a:off x="5274791" y="5896323"/>
            <a:ext cx="128111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Taxa de crescimento:</a:t>
            </a:r>
          </a:p>
          <a:p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2017 : 5,9%</a:t>
            </a:r>
          </a:p>
          <a:p>
            <a:r>
              <a:rPr lang="pt-PT" altLang="en-US" sz="1100" i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2018 : </a:t>
            </a:r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3,8%</a:t>
            </a:r>
          </a:p>
          <a:p>
            <a:r>
              <a:rPr lang="pt-PT" altLang="en-US" sz="1100" i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2019 : 5,0%</a:t>
            </a:r>
          </a:p>
        </p:txBody>
      </p:sp>
      <p:sp>
        <p:nvSpPr>
          <p:cNvPr id="84" name="Caixa de Texto 37"/>
          <p:cNvSpPr txBox="1"/>
          <p:nvPr/>
        </p:nvSpPr>
        <p:spPr>
          <a:xfrm rot="1200000">
            <a:off x="4197126" y="5852904"/>
            <a:ext cx="81223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9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Guiné  Bissau</a:t>
            </a:r>
            <a:endParaRPr lang="pt-PT" altLang="en-US" sz="9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sp>
        <p:nvSpPr>
          <p:cNvPr id="85" name="Caixa de Texto 16"/>
          <p:cNvSpPr txBox="1"/>
          <p:nvPr/>
        </p:nvSpPr>
        <p:spPr>
          <a:xfrm>
            <a:off x="3641467" y="6248743"/>
            <a:ext cx="128111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Taxa de crescimento:</a:t>
            </a:r>
          </a:p>
          <a:p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2017 : 13,4%</a:t>
            </a:r>
          </a:p>
          <a:p>
            <a:r>
              <a:rPr lang="pt-PT" altLang="en-US" sz="1100" i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2018 : </a:t>
            </a:r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8,7%</a:t>
            </a:r>
          </a:p>
          <a:p>
            <a:r>
              <a:rPr lang="pt-PT" altLang="en-US" sz="1100" i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2019 : 5,9%</a:t>
            </a:r>
          </a:p>
        </p:txBody>
      </p:sp>
      <p:sp>
        <p:nvSpPr>
          <p:cNvPr id="86" name="Caixa de Texto 37"/>
          <p:cNvSpPr txBox="1"/>
          <p:nvPr/>
        </p:nvSpPr>
        <p:spPr>
          <a:xfrm rot="2880000">
            <a:off x="2899074" y="5966989"/>
            <a:ext cx="81223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9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Guiné  Conacri</a:t>
            </a:r>
            <a:endParaRPr lang="pt-PT" altLang="en-US" sz="9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sp>
        <p:nvSpPr>
          <p:cNvPr id="87" name="Caixa de Texto 16"/>
          <p:cNvSpPr txBox="1"/>
          <p:nvPr/>
        </p:nvSpPr>
        <p:spPr>
          <a:xfrm>
            <a:off x="1170335" y="6305724"/>
            <a:ext cx="128111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Taxa de crescimento:</a:t>
            </a:r>
          </a:p>
          <a:p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2017 : 8,1%</a:t>
            </a:r>
          </a:p>
          <a:p>
            <a:r>
              <a:rPr lang="pt-PT" altLang="en-US" sz="1100" i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2018 : </a:t>
            </a:r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8,3%</a:t>
            </a:r>
          </a:p>
          <a:p>
            <a:r>
              <a:rPr lang="pt-PT" altLang="en-US" sz="1100" i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2019 : 8,8%</a:t>
            </a:r>
          </a:p>
        </p:txBody>
      </p:sp>
      <p:sp>
        <p:nvSpPr>
          <p:cNvPr id="88" name="Caixa de Texto 37"/>
          <p:cNvSpPr txBox="1"/>
          <p:nvPr/>
        </p:nvSpPr>
        <p:spPr>
          <a:xfrm rot="-3480000">
            <a:off x="1775576" y="5659644"/>
            <a:ext cx="59779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9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Gana</a:t>
            </a:r>
            <a:endParaRPr lang="pt-PT" altLang="en-US" sz="9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sp>
        <p:nvSpPr>
          <p:cNvPr id="89" name="Caixa de Texto 16"/>
          <p:cNvSpPr txBox="1"/>
          <p:nvPr/>
        </p:nvSpPr>
        <p:spPr>
          <a:xfrm>
            <a:off x="234231" y="5600671"/>
            <a:ext cx="128111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Taxa de crescimento:</a:t>
            </a:r>
          </a:p>
          <a:p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2017 : 4,6%</a:t>
            </a:r>
          </a:p>
          <a:p>
            <a:r>
              <a:rPr lang="pt-PT" altLang="en-US" sz="1100" i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2018 : </a:t>
            </a:r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6,7%</a:t>
            </a:r>
          </a:p>
          <a:p>
            <a:r>
              <a:rPr lang="pt-PT" altLang="en-US" sz="1100" i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2019 : 5,4%</a:t>
            </a:r>
          </a:p>
        </p:txBody>
      </p:sp>
      <p:sp>
        <p:nvSpPr>
          <p:cNvPr id="90" name="Caixa de Texto 37"/>
          <p:cNvSpPr txBox="1"/>
          <p:nvPr/>
        </p:nvSpPr>
        <p:spPr>
          <a:xfrm rot="-1500000">
            <a:off x="983818" y="5224066"/>
            <a:ext cx="59779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9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Gâmbia</a:t>
            </a:r>
            <a:endParaRPr lang="pt-PT" altLang="en-US" sz="9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sp>
        <p:nvSpPr>
          <p:cNvPr id="93" name="Caixa de Texto 16"/>
          <p:cNvSpPr txBox="1"/>
          <p:nvPr/>
        </p:nvSpPr>
        <p:spPr>
          <a:xfrm>
            <a:off x="131743" y="4319980"/>
            <a:ext cx="128111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Taxa de crescimento:</a:t>
            </a:r>
          </a:p>
          <a:p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2017 : 7,7%</a:t>
            </a:r>
          </a:p>
          <a:p>
            <a:r>
              <a:rPr lang="pt-PT" altLang="en-US" sz="1100" i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2018 : </a:t>
            </a:r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7,4%</a:t>
            </a:r>
          </a:p>
          <a:p>
            <a:r>
              <a:rPr lang="pt-PT" altLang="en-US" sz="1100" i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2019 : 7,5%</a:t>
            </a:r>
          </a:p>
        </p:txBody>
      </p:sp>
      <p:sp>
        <p:nvSpPr>
          <p:cNvPr id="95" name="Caixa de Texto 37"/>
          <p:cNvSpPr txBox="1"/>
          <p:nvPr/>
        </p:nvSpPr>
        <p:spPr>
          <a:xfrm rot="-1920000">
            <a:off x="973943" y="4539378"/>
            <a:ext cx="74374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9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Cõte d’Ivoire</a:t>
            </a:r>
            <a:endParaRPr lang="pt-PT" altLang="en-US" sz="9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sp>
        <p:nvSpPr>
          <p:cNvPr id="96" name="Caixa de Texto 16"/>
          <p:cNvSpPr txBox="1"/>
          <p:nvPr/>
        </p:nvSpPr>
        <p:spPr>
          <a:xfrm>
            <a:off x="90006" y="3459863"/>
            <a:ext cx="128111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Taxa de crescimento:</a:t>
            </a:r>
          </a:p>
          <a:p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2017 : 6,3%</a:t>
            </a:r>
          </a:p>
          <a:p>
            <a:r>
              <a:rPr lang="pt-PT" altLang="en-US" sz="1100" i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2018 : </a:t>
            </a:r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6,6%</a:t>
            </a:r>
          </a:p>
          <a:p>
            <a:r>
              <a:rPr lang="pt-PT" altLang="en-US" sz="1100" i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2019 : 6,0%</a:t>
            </a:r>
          </a:p>
        </p:txBody>
      </p:sp>
      <p:sp>
        <p:nvSpPr>
          <p:cNvPr id="97" name="Caixa de Texto 37"/>
          <p:cNvSpPr txBox="1"/>
          <p:nvPr/>
        </p:nvSpPr>
        <p:spPr>
          <a:xfrm rot="180000">
            <a:off x="941174" y="3740361"/>
            <a:ext cx="74374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9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Burkina Faso</a:t>
            </a:r>
            <a:endParaRPr lang="pt-PT" altLang="en-US" sz="9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sp>
        <p:nvSpPr>
          <p:cNvPr id="99" name="Caixa de Texto 16"/>
          <p:cNvSpPr txBox="1"/>
          <p:nvPr/>
        </p:nvSpPr>
        <p:spPr>
          <a:xfrm>
            <a:off x="177254" y="2273276"/>
            <a:ext cx="128111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Taxa de crescimento:</a:t>
            </a:r>
          </a:p>
          <a:p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2017 : 5,8%</a:t>
            </a:r>
          </a:p>
          <a:p>
            <a:r>
              <a:rPr lang="pt-PT" altLang="en-US" sz="1100" i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2018 : </a:t>
            </a:r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6,8%</a:t>
            </a:r>
          </a:p>
          <a:p>
            <a:r>
              <a:rPr lang="pt-PT" altLang="en-US" sz="1100" i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2019 : 6,3%</a:t>
            </a:r>
          </a:p>
        </p:txBody>
      </p:sp>
      <p:sp>
        <p:nvSpPr>
          <p:cNvPr id="101" name="Caixa de Texto 37"/>
          <p:cNvSpPr txBox="1"/>
          <p:nvPr/>
        </p:nvSpPr>
        <p:spPr>
          <a:xfrm rot="1680000">
            <a:off x="1328446" y="2814683"/>
            <a:ext cx="74374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9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Benin</a:t>
            </a:r>
            <a:endParaRPr lang="pt-PT" altLang="en-US" sz="9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sp>
        <p:nvSpPr>
          <p:cNvPr id="107" name="Caixa de Texto 37"/>
          <p:cNvSpPr txBox="1"/>
          <p:nvPr/>
        </p:nvSpPr>
        <p:spPr>
          <a:xfrm rot="2460000">
            <a:off x="1940037" y="2368941"/>
            <a:ext cx="74374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9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Cabo Verde</a:t>
            </a:r>
            <a:endParaRPr lang="pt-PT" altLang="en-US" sz="9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pic>
        <p:nvPicPr>
          <p:cNvPr id="110" name="Picture 10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255" y="90389"/>
            <a:ext cx="2677325" cy="559804"/>
          </a:xfrm>
          <a:prstGeom prst="rect">
            <a:avLst/>
          </a:prstGeom>
        </p:spPr>
      </p:pic>
      <p:sp>
        <p:nvSpPr>
          <p:cNvPr id="111" name="TextBox 110"/>
          <p:cNvSpPr txBox="1"/>
          <p:nvPr/>
        </p:nvSpPr>
        <p:spPr>
          <a:xfrm>
            <a:off x="5179923" y="8542957"/>
            <a:ext cx="138551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800" b="1" i="1" dirty="0" smtClean="0">
                <a:solidFill>
                  <a:srgbClr val="3EA4BA"/>
                </a:solidFill>
                <a:latin typeface="Arial Narrow" panose="020B0606020202030204" pitchFamily="34" charset="0"/>
              </a:rPr>
              <a:t>Ref.E-EICV.01/2022/VD-E.01</a:t>
            </a:r>
            <a:r>
              <a:rPr lang="fr-FR" sz="800" dirty="0" smtClean="0">
                <a:latin typeface="Arial Narrow" panose="020B0606020202030204" pitchFamily="34" charset="0"/>
              </a:rPr>
              <a:t> </a:t>
            </a:r>
            <a:endParaRPr lang="pt-PT" sz="800" dirty="0">
              <a:latin typeface="Arial Narrow" panose="020B0606020202030204" pitchFamily="34" charset="0"/>
            </a:endParaRPr>
          </a:p>
        </p:txBody>
      </p:sp>
      <p:sp>
        <p:nvSpPr>
          <p:cNvPr id="112" name="Slide Number Placeholder 6"/>
          <p:cNvSpPr txBox="1"/>
          <p:nvPr/>
        </p:nvSpPr>
        <p:spPr bwMode="auto">
          <a:xfrm>
            <a:off x="2898527" y="8487024"/>
            <a:ext cx="648072" cy="2748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pt-PT" sz="800" i="1" dirty="0" smtClean="0">
                <a:solidFill>
                  <a:srgbClr val="00B4B2"/>
                </a:solidFill>
              </a:rPr>
              <a:t>Pag </a:t>
            </a:r>
            <a:fld id="{6C07E9C5-6E20-4A25-9F31-81ECFC5683B7}" type="slidenum">
              <a:rPr lang="fr-FR" altLang="pt-PT" sz="800" b="1" i="1" u="sng" dirty="0" smtClean="0">
                <a:solidFill>
                  <a:srgbClr val="00B4B2"/>
                </a:solidFill>
              </a:rPr>
              <a:t>6</a:t>
            </a:fld>
            <a:endParaRPr lang="fr-FR" altLang="pt-PT" sz="800" b="1" i="1" u="sng" dirty="0" smtClean="0">
              <a:solidFill>
                <a:srgbClr val="00B4B2"/>
              </a:solidFill>
            </a:endParaRPr>
          </a:p>
        </p:txBody>
      </p:sp>
      <p:grpSp>
        <p:nvGrpSpPr>
          <p:cNvPr id="113" name="Group 112"/>
          <p:cNvGrpSpPr/>
          <p:nvPr/>
        </p:nvGrpSpPr>
        <p:grpSpPr>
          <a:xfrm>
            <a:off x="696568" y="776224"/>
            <a:ext cx="1985935" cy="538301"/>
            <a:chOff x="696568" y="776224"/>
            <a:chExt cx="1985935" cy="538301"/>
          </a:xfrm>
        </p:grpSpPr>
        <p:sp>
          <p:nvSpPr>
            <p:cNvPr id="114" name="Rectangle 2"/>
            <p:cNvSpPr txBox="1">
              <a:spLocks noChangeArrowheads="1"/>
            </p:cNvSpPr>
            <p:nvPr/>
          </p:nvSpPr>
          <p:spPr>
            <a:xfrm>
              <a:off x="696568" y="776224"/>
              <a:ext cx="1985935" cy="394285"/>
            </a:xfrm>
            <a:prstGeom prst="rect">
              <a:avLst/>
            </a:prstGeom>
          </p:spPr>
          <p:txBody>
            <a:bodyPr vert="horz" lIns="91440" tIns="45720" rIns="91440" bIns="45720" rtlCol="0" anchor="b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800" kern="1200" cap="all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>
                <a:defRPr/>
              </a:pPr>
              <a:r>
                <a:rPr lang="pt-PT" altLang="pt-PT" sz="24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alisto MT" panose="02040603050505030304" pitchFamily="18" charset="0"/>
                </a:rPr>
                <a:t>A cedeao</a:t>
              </a:r>
            </a:p>
          </p:txBody>
        </p:sp>
        <p:sp>
          <p:nvSpPr>
            <p:cNvPr id="115" name="Rectangle 2"/>
            <p:cNvSpPr txBox="1">
              <a:spLocks noChangeArrowheads="1"/>
            </p:cNvSpPr>
            <p:nvPr/>
          </p:nvSpPr>
          <p:spPr>
            <a:xfrm>
              <a:off x="1307415" y="1091961"/>
              <a:ext cx="1356420" cy="222564"/>
            </a:xfrm>
            <a:prstGeom prst="rect">
              <a:avLst/>
            </a:prstGeom>
          </p:spPr>
          <p:txBody>
            <a:bodyPr vert="horz" lIns="91440" tIns="45720" rIns="91440" bIns="45720" rtlCol="0" anchor="b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800" kern="1200" cap="all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>
                <a:defRPr/>
              </a:pPr>
              <a:r>
                <a:rPr lang="pt-PT" altLang="pt-PT" sz="1100" b="1" dirty="0" smtClean="0">
                  <a:solidFill>
                    <a:schemeClr val="bg1">
                      <a:lumMod val="95000"/>
                    </a:schemeClr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alisto MT" panose="02040603050505030304" pitchFamily="18" charset="0"/>
                </a:rPr>
                <a:t>INDICADORES</a:t>
              </a: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18207" y="7500483"/>
            <a:ext cx="5326273" cy="7988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Indicadores de Taxas de crescimento para os anos 2017, 2018 e 2019 para cada um dos 15 países (</a:t>
            </a:r>
            <a:r>
              <a:rPr lang="pt-PT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Benim, Burkina Faso, Cabo Verde, Costa do Marfim, Gâmbia, Gana, Guiné Conacri, Guiné-Bissau, Libéria, Mali, Níger, Nigéria, Senegal, Serra Leoa e Togo)</a:t>
            </a:r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 membros da Comunidade Económica dos Estados da África Ocidental – </a:t>
            </a:r>
            <a:r>
              <a:rPr lang="pt-PT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CEDEAO</a:t>
            </a:r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.</a:t>
            </a:r>
            <a:endParaRPr lang="pt-PT" sz="1100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  <p:pic>
        <p:nvPicPr>
          <p:cNvPr id="59" name="Picture 5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07" y="8449271"/>
            <a:ext cx="1470205" cy="339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6121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Right Triangle 107"/>
          <p:cNvSpPr/>
          <p:nvPr/>
        </p:nvSpPr>
        <p:spPr>
          <a:xfrm>
            <a:off x="2966" y="7621"/>
            <a:ext cx="6650563" cy="8821738"/>
          </a:xfrm>
          <a:prstGeom prst="rtTriangle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pic>
        <p:nvPicPr>
          <p:cNvPr id="109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8754" y="234405"/>
            <a:ext cx="578165" cy="479595"/>
          </a:xfrm>
          <a:prstGeom prst="rect">
            <a:avLst/>
          </a:prstGeom>
        </p:spPr>
      </p:pic>
      <p:pic>
        <p:nvPicPr>
          <p:cNvPr id="6" name="Imagem 81" descr="LOGO-Paises ecowas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0295" y="2094306"/>
            <a:ext cx="4911090" cy="4864735"/>
          </a:xfrm>
          <a:prstGeom prst="rect">
            <a:avLst/>
          </a:prstGeom>
        </p:spPr>
      </p:pic>
      <p:sp>
        <p:nvSpPr>
          <p:cNvPr id="9" name="Caixa de Texto 16"/>
          <p:cNvSpPr txBox="1"/>
          <p:nvPr/>
        </p:nvSpPr>
        <p:spPr>
          <a:xfrm>
            <a:off x="730562" y="1757274"/>
            <a:ext cx="1807925" cy="656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Fiscalidade nas empresas: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Nº de taxas ano : 30,0</a:t>
            </a:r>
          </a:p>
          <a:p>
            <a:pPr>
              <a:lnSpc>
                <a:spcPts val="1100"/>
              </a:lnSpc>
            </a:pP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Nº horas formalidades : 180,0</a:t>
            </a:r>
          </a:p>
          <a:p>
            <a:pPr>
              <a:lnSpc>
                <a:spcPts val="1100"/>
              </a:lnSpc>
            </a:pP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Taxas em % lucros : 37,0%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963045" y="3318110"/>
            <a:ext cx="1108154" cy="181631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9" idx="2"/>
          </p:cNvCxnSpPr>
          <p:nvPr/>
        </p:nvCxnSpPr>
        <p:spPr>
          <a:xfrm>
            <a:off x="1634525" y="2413864"/>
            <a:ext cx="903962" cy="715795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>
            <a:off x="3978651" y="2176055"/>
            <a:ext cx="1068939" cy="953604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4765239" y="3716730"/>
            <a:ext cx="230768" cy="424259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H="1" flipV="1">
            <a:off x="2898527" y="5998279"/>
            <a:ext cx="792089" cy="878766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>
            <a:off x="810295" y="5368936"/>
            <a:ext cx="1142604" cy="530343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H="1">
            <a:off x="1818407" y="5744785"/>
            <a:ext cx="529794" cy="817806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H="1">
            <a:off x="594271" y="4785038"/>
            <a:ext cx="1008112" cy="78943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H="1">
            <a:off x="4490326" y="3129659"/>
            <a:ext cx="1023349" cy="480604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flipH="1" flipV="1">
            <a:off x="4513120" y="5365427"/>
            <a:ext cx="428876" cy="268680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 flipH="1" flipV="1">
            <a:off x="4310053" y="5659132"/>
            <a:ext cx="1203622" cy="456689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 flipH="1" flipV="1">
            <a:off x="3656187" y="5961003"/>
            <a:ext cx="1578737" cy="916042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>
            <a:off x="730562" y="3952943"/>
            <a:ext cx="885157" cy="208786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/>
        </p:nvCxnSpPr>
        <p:spPr>
          <a:xfrm>
            <a:off x="3114552" y="2147456"/>
            <a:ext cx="288032" cy="886743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Caixa de Texto 37"/>
          <p:cNvSpPr txBox="1"/>
          <p:nvPr/>
        </p:nvSpPr>
        <p:spPr>
          <a:xfrm rot="-2460000">
            <a:off x="4045793" y="2517460"/>
            <a:ext cx="79208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9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Serra Leoa</a:t>
            </a:r>
            <a:endParaRPr lang="pt-PT" altLang="en-US" sz="9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sp>
        <p:nvSpPr>
          <p:cNvPr id="65" name="Caixa de Texto 37"/>
          <p:cNvSpPr txBox="1"/>
          <p:nvPr/>
        </p:nvSpPr>
        <p:spPr>
          <a:xfrm rot="-6540000">
            <a:off x="2893183" y="2471858"/>
            <a:ext cx="49656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9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Togo</a:t>
            </a:r>
            <a:endParaRPr lang="pt-PT" altLang="en-US" sz="9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sp>
        <p:nvSpPr>
          <p:cNvPr id="66" name="Caixa de Texto 37"/>
          <p:cNvSpPr txBox="1"/>
          <p:nvPr/>
        </p:nvSpPr>
        <p:spPr>
          <a:xfrm rot="-1560000">
            <a:off x="4656654" y="3202694"/>
            <a:ext cx="59779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9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Senegal</a:t>
            </a:r>
            <a:endParaRPr lang="pt-PT" altLang="en-US" sz="9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sp>
        <p:nvSpPr>
          <p:cNvPr id="67" name="Caixa de Texto 37"/>
          <p:cNvSpPr txBox="1"/>
          <p:nvPr/>
        </p:nvSpPr>
        <p:spPr>
          <a:xfrm rot="-3720000">
            <a:off x="4550386" y="3735175"/>
            <a:ext cx="59779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9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Nigéria</a:t>
            </a:r>
            <a:endParaRPr lang="pt-PT" altLang="en-US" sz="9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sp>
        <p:nvSpPr>
          <p:cNvPr id="70" name="Caixa de Texto 37"/>
          <p:cNvSpPr txBox="1"/>
          <p:nvPr/>
        </p:nvSpPr>
        <p:spPr>
          <a:xfrm rot="-420000">
            <a:off x="5184818" y="4793323"/>
            <a:ext cx="44519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9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Níger</a:t>
            </a:r>
            <a:endParaRPr lang="pt-PT" altLang="en-US" sz="9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sp>
        <p:nvSpPr>
          <p:cNvPr id="75" name="Caixa de Texto 37"/>
          <p:cNvSpPr txBox="1"/>
          <p:nvPr/>
        </p:nvSpPr>
        <p:spPr>
          <a:xfrm rot="1980000">
            <a:off x="4618583" y="5371414"/>
            <a:ext cx="41671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9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Mali</a:t>
            </a:r>
            <a:endParaRPr lang="pt-PT" altLang="en-US" sz="9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sp>
        <p:nvSpPr>
          <p:cNvPr id="79" name="Caixa de Texto 37"/>
          <p:cNvSpPr txBox="1"/>
          <p:nvPr/>
        </p:nvSpPr>
        <p:spPr>
          <a:xfrm rot="1380000">
            <a:off x="4878647" y="5806108"/>
            <a:ext cx="59779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9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Libéria</a:t>
            </a:r>
            <a:endParaRPr lang="pt-PT" altLang="en-US" sz="9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sp>
        <p:nvSpPr>
          <p:cNvPr id="84" name="Caixa de Texto 37"/>
          <p:cNvSpPr txBox="1"/>
          <p:nvPr/>
        </p:nvSpPr>
        <p:spPr>
          <a:xfrm rot="1800000">
            <a:off x="4197126" y="6303418"/>
            <a:ext cx="81223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9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Guiné  Bissau</a:t>
            </a:r>
            <a:endParaRPr lang="pt-PT" altLang="en-US" sz="9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sp>
        <p:nvSpPr>
          <p:cNvPr id="86" name="Caixa de Texto 37"/>
          <p:cNvSpPr txBox="1"/>
          <p:nvPr/>
        </p:nvSpPr>
        <p:spPr>
          <a:xfrm rot="2880000">
            <a:off x="2991368" y="6261306"/>
            <a:ext cx="81223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9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Guiné  Conacri</a:t>
            </a:r>
            <a:endParaRPr lang="pt-PT" altLang="en-US" sz="9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sp>
        <p:nvSpPr>
          <p:cNvPr id="88" name="Caixa de Texto 37"/>
          <p:cNvSpPr txBox="1"/>
          <p:nvPr/>
        </p:nvSpPr>
        <p:spPr>
          <a:xfrm rot="-3480000">
            <a:off x="1775576" y="5916511"/>
            <a:ext cx="59779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9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Gana</a:t>
            </a:r>
            <a:endParaRPr lang="pt-PT" altLang="en-US" sz="9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sp>
        <p:nvSpPr>
          <p:cNvPr id="90" name="Caixa de Texto 37"/>
          <p:cNvSpPr txBox="1"/>
          <p:nvPr/>
        </p:nvSpPr>
        <p:spPr>
          <a:xfrm rot="-1500000">
            <a:off x="983818" y="5480933"/>
            <a:ext cx="59779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9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Gâmbia</a:t>
            </a:r>
            <a:endParaRPr lang="pt-PT" altLang="en-US" sz="9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sp>
        <p:nvSpPr>
          <p:cNvPr id="95" name="Caixa de Texto 37"/>
          <p:cNvSpPr txBox="1"/>
          <p:nvPr/>
        </p:nvSpPr>
        <p:spPr>
          <a:xfrm rot="-180000">
            <a:off x="845165" y="4637219"/>
            <a:ext cx="74374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9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Cõte d’Ivoire</a:t>
            </a:r>
            <a:endParaRPr lang="pt-PT" altLang="en-US" sz="9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sp>
        <p:nvSpPr>
          <p:cNvPr id="97" name="Caixa de Texto 37"/>
          <p:cNvSpPr txBox="1"/>
          <p:nvPr/>
        </p:nvSpPr>
        <p:spPr>
          <a:xfrm rot="720000">
            <a:off x="941174" y="3904510"/>
            <a:ext cx="74374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9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Burkina Faso</a:t>
            </a:r>
            <a:endParaRPr lang="pt-PT" altLang="en-US" sz="9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sp>
        <p:nvSpPr>
          <p:cNvPr id="101" name="Caixa de Texto 37"/>
          <p:cNvSpPr txBox="1"/>
          <p:nvPr/>
        </p:nvSpPr>
        <p:spPr>
          <a:xfrm rot="540000">
            <a:off x="1436134" y="3240912"/>
            <a:ext cx="45288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9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Benin</a:t>
            </a:r>
            <a:endParaRPr lang="pt-PT" altLang="en-US" sz="9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sp>
        <p:nvSpPr>
          <p:cNvPr id="107" name="Caixa de Texto 37"/>
          <p:cNvSpPr txBox="1"/>
          <p:nvPr/>
        </p:nvSpPr>
        <p:spPr>
          <a:xfrm rot="2220000">
            <a:off x="1874919" y="2659716"/>
            <a:ext cx="74374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9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Cabo Verde</a:t>
            </a:r>
            <a:endParaRPr lang="pt-PT" altLang="en-US" sz="9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pic>
        <p:nvPicPr>
          <p:cNvPr id="110" name="Picture 10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255" y="90389"/>
            <a:ext cx="2677325" cy="559804"/>
          </a:xfrm>
          <a:prstGeom prst="rect">
            <a:avLst/>
          </a:prstGeom>
        </p:spPr>
      </p:pic>
      <p:sp>
        <p:nvSpPr>
          <p:cNvPr id="55" name="Caixa de Texto 16"/>
          <p:cNvSpPr txBox="1"/>
          <p:nvPr/>
        </p:nvSpPr>
        <p:spPr>
          <a:xfrm>
            <a:off x="2530762" y="1389063"/>
            <a:ext cx="180792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Fiscalidade nas empresas:</a:t>
            </a:r>
          </a:p>
          <a:p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Nº de taxas ano : 49,0</a:t>
            </a:r>
          </a:p>
          <a:p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Nº horas formalidades </a:t>
            </a: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: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159,0</a:t>
            </a:r>
          </a:p>
          <a:p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Taxas em % lucros : 48,2%</a:t>
            </a:r>
          </a:p>
        </p:txBody>
      </p:sp>
      <p:sp>
        <p:nvSpPr>
          <p:cNvPr id="57" name="Caixa de Texto 16"/>
          <p:cNvSpPr txBox="1"/>
          <p:nvPr/>
        </p:nvSpPr>
        <p:spPr>
          <a:xfrm>
            <a:off x="4330962" y="1450023"/>
            <a:ext cx="180792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Fiscalidade nas empresas:</a:t>
            </a:r>
          </a:p>
          <a:p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Nº de taxas ano : 34,0</a:t>
            </a:r>
          </a:p>
          <a:p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Nº horas formalidades </a:t>
            </a: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: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343,0</a:t>
            </a:r>
          </a:p>
          <a:p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Taxas em % lucros : 30,7%</a:t>
            </a:r>
          </a:p>
        </p:txBody>
      </p:sp>
      <p:sp>
        <p:nvSpPr>
          <p:cNvPr id="59" name="Caixa de Texto 16"/>
          <p:cNvSpPr txBox="1"/>
          <p:nvPr/>
        </p:nvSpPr>
        <p:spPr>
          <a:xfrm>
            <a:off x="4763010" y="2386127"/>
            <a:ext cx="180792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Fiscalidade nas empresas:</a:t>
            </a:r>
          </a:p>
          <a:p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Nº de taxas ano : 58,0</a:t>
            </a:r>
          </a:p>
          <a:p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Nº horas formalidades: 441,0</a:t>
            </a:r>
          </a:p>
          <a:p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Taxas em % lucros : 45,1%</a:t>
            </a:r>
          </a:p>
        </p:txBody>
      </p:sp>
      <p:sp>
        <p:nvSpPr>
          <p:cNvPr id="61" name="Caixa de Texto 16"/>
          <p:cNvSpPr txBox="1"/>
          <p:nvPr/>
        </p:nvSpPr>
        <p:spPr>
          <a:xfrm>
            <a:off x="4941995" y="3420695"/>
            <a:ext cx="175475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Fiscalidade nas empresas:</a:t>
            </a:r>
          </a:p>
          <a:p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Nº de taxas ano : 48,0</a:t>
            </a:r>
          </a:p>
          <a:p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Nº horas formalidades: 347,4</a:t>
            </a:r>
          </a:p>
          <a:p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Taxas em % lucros : 34,8%</a:t>
            </a:r>
          </a:p>
        </p:txBody>
      </p:sp>
      <p:sp>
        <p:nvSpPr>
          <p:cNvPr id="71" name="Caixa de Texto 16"/>
          <p:cNvSpPr txBox="1"/>
          <p:nvPr/>
        </p:nvSpPr>
        <p:spPr>
          <a:xfrm>
            <a:off x="48687" y="2606130"/>
            <a:ext cx="1807925" cy="656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Fiscalidade nas empresas: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Nº de taxas ano : 57 ,0</a:t>
            </a:r>
          </a:p>
          <a:p>
            <a:pPr>
              <a:lnSpc>
                <a:spcPts val="1100"/>
              </a:lnSpc>
            </a:pP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Nº horas formalidades </a:t>
            </a: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: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270,0</a:t>
            </a:r>
          </a:p>
          <a:p>
            <a:pPr>
              <a:lnSpc>
                <a:spcPts val="1100"/>
              </a:lnSpc>
            </a:pP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Taxas em % lucros : 41,3%</a:t>
            </a:r>
          </a:p>
        </p:txBody>
      </p:sp>
      <p:sp>
        <p:nvSpPr>
          <p:cNvPr id="74" name="Caixa de Texto 16"/>
          <p:cNvSpPr txBox="1"/>
          <p:nvPr/>
        </p:nvSpPr>
        <p:spPr>
          <a:xfrm>
            <a:off x="6395" y="3337471"/>
            <a:ext cx="1807925" cy="656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Fiscalidade nas empresas: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Nº de taxas ano : 57,0</a:t>
            </a:r>
          </a:p>
          <a:p>
            <a:pPr>
              <a:lnSpc>
                <a:spcPts val="1100"/>
              </a:lnSpc>
            </a:pP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Nº horas formalidades </a:t>
            </a: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: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270,0</a:t>
            </a:r>
          </a:p>
          <a:p>
            <a:pPr>
              <a:lnSpc>
                <a:spcPts val="1100"/>
              </a:lnSpc>
            </a:pP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Taxas em % lucros : 41,3%</a:t>
            </a:r>
          </a:p>
        </p:txBody>
      </p:sp>
      <p:sp>
        <p:nvSpPr>
          <p:cNvPr id="78" name="Caixa de Texto 16"/>
          <p:cNvSpPr txBox="1"/>
          <p:nvPr/>
        </p:nvSpPr>
        <p:spPr>
          <a:xfrm>
            <a:off x="18207" y="4863981"/>
            <a:ext cx="1807925" cy="656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Fiscalidade nas empresas: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Nº de taxas ano : 63,0</a:t>
            </a:r>
          </a:p>
          <a:p>
            <a:pPr>
              <a:lnSpc>
                <a:spcPts val="1100"/>
              </a:lnSpc>
            </a:pP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Nº horas formalidades </a:t>
            </a: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: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205,0</a:t>
            </a:r>
          </a:p>
          <a:p>
            <a:pPr>
              <a:lnSpc>
                <a:spcPts val="1100"/>
              </a:lnSpc>
            </a:pP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Taxas em % lucros : 50,1%</a:t>
            </a:r>
          </a:p>
        </p:txBody>
      </p:sp>
      <p:sp>
        <p:nvSpPr>
          <p:cNvPr id="80" name="Caixa de Texto 16"/>
          <p:cNvSpPr txBox="1"/>
          <p:nvPr/>
        </p:nvSpPr>
        <p:spPr>
          <a:xfrm>
            <a:off x="18207" y="5906001"/>
            <a:ext cx="1807925" cy="656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Fiscalidade nas empresas: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Nº de taxas ano : 49,0</a:t>
            </a:r>
          </a:p>
          <a:p>
            <a:pPr>
              <a:lnSpc>
                <a:spcPts val="1100"/>
              </a:lnSpc>
            </a:pP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Nº horas formalidades: 326,0</a:t>
            </a:r>
          </a:p>
          <a:p>
            <a:pPr>
              <a:lnSpc>
                <a:spcPts val="1100"/>
              </a:lnSpc>
            </a:pP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Taxas em % lucros : 50,3%</a:t>
            </a:r>
          </a:p>
        </p:txBody>
      </p:sp>
      <p:sp>
        <p:nvSpPr>
          <p:cNvPr id="82" name="Caixa de Texto 16"/>
          <p:cNvSpPr txBox="1"/>
          <p:nvPr/>
        </p:nvSpPr>
        <p:spPr>
          <a:xfrm>
            <a:off x="889818" y="6549881"/>
            <a:ext cx="1807925" cy="656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Fiscalidade nas empresas: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Nº de taxas ano : 31,0</a:t>
            </a:r>
          </a:p>
          <a:p>
            <a:pPr>
              <a:lnSpc>
                <a:spcPts val="1100"/>
              </a:lnSpc>
            </a:pP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Nº horas formalidades: 224,0</a:t>
            </a:r>
          </a:p>
          <a:p>
            <a:pPr>
              <a:lnSpc>
                <a:spcPts val="1100"/>
              </a:lnSpc>
            </a:pP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Taxas em % lucros : 32,4%</a:t>
            </a:r>
          </a:p>
        </p:txBody>
      </p:sp>
      <p:sp>
        <p:nvSpPr>
          <p:cNvPr id="91" name="Caixa de Texto 16"/>
          <p:cNvSpPr txBox="1"/>
          <p:nvPr/>
        </p:nvSpPr>
        <p:spPr>
          <a:xfrm>
            <a:off x="2818794" y="6922631"/>
            <a:ext cx="1807925" cy="656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Fiscalidade nas empresas: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Nº de taxas ano : 33,0</a:t>
            </a:r>
          </a:p>
          <a:p>
            <a:pPr>
              <a:lnSpc>
                <a:spcPts val="1100"/>
              </a:lnSpc>
            </a:pP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Nº horas formalidades: 400,0</a:t>
            </a:r>
          </a:p>
          <a:p>
            <a:pPr>
              <a:lnSpc>
                <a:spcPts val="1100"/>
              </a:lnSpc>
            </a:pP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Taxas em % lucros : 61,4%</a:t>
            </a:r>
          </a:p>
        </p:txBody>
      </p:sp>
      <p:sp>
        <p:nvSpPr>
          <p:cNvPr id="94" name="Caixa de Texto 16"/>
          <p:cNvSpPr txBox="1"/>
          <p:nvPr/>
        </p:nvSpPr>
        <p:spPr>
          <a:xfrm>
            <a:off x="4691002" y="6876013"/>
            <a:ext cx="1807925" cy="656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Fiscalidade nas empresas: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Nº de taxas ano : 46,0</a:t>
            </a:r>
          </a:p>
          <a:p>
            <a:pPr>
              <a:lnSpc>
                <a:spcPts val="1100"/>
              </a:lnSpc>
            </a:pP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Nº horas formalidades: 218,0</a:t>
            </a:r>
          </a:p>
          <a:p>
            <a:pPr>
              <a:lnSpc>
                <a:spcPts val="1100"/>
              </a:lnSpc>
            </a:pP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Taxas em % lucros : 45,5%</a:t>
            </a:r>
          </a:p>
        </p:txBody>
      </p:sp>
      <p:sp>
        <p:nvSpPr>
          <p:cNvPr id="98" name="Caixa de Texto 16"/>
          <p:cNvSpPr txBox="1"/>
          <p:nvPr/>
        </p:nvSpPr>
        <p:spPr>
          <a:xfrm>
            <a:off x="4843402" y="6072877"/>
            <a:ext cx="1807925" cy="656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Fiscalidade nas empresas: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Nº de taxas ano : 33,0</a:t>
            </a:r>
          </a:p>
          <a:p>
            <a:pPr>
              <a:lnSpc>
                <a:spcPts val="1100"/>
              </a:lnSpc>
            </a:pP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Nº horas formalidades: 139,5</a:t>
            </a:r>
          </a:p>
          <a:p>
            <a:pPr>
              <a:lnSpc>
                <a:spcPts val="1100"/>
              </a:lnSpc>
            </a:pP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Taxas em % lucros : 45,5%</a:t>
            </a:r>
          </a:p>
        </p:txBody>
      </p:sp>
      <p:sp>
        <p:nvSpPr>
          <p:cNvPr id="100" name="Caixa de Texto 16"/>
          <p:cNvSpPr txBox="1"/>
          <p:nvPr/>
        </p:nvSpPr>
        <p:spPr>
          <a:xfrm>
            <a:off x="4903483" y="5185921"/>
            <a:ext cx="1770703" cy="656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Fiscalidade nas empresas: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Nº de taxas ano : 33,0</a:t>
            </a:r>
          </a:p>
          <a:p>
            <a:pPr>
              <a:lnSpc>
                <a:spcPts val="1100"/>
              </a:lnSpc>
            </a:pP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Nº horas formalidades: 139,5</a:t>
            </a:r>
          </a:p>
          <a:p>
            <a:pPr>
              <a:lnSpc>
                <a:spcPts val="1100"/>
              </a:lnSpc>
            </a:pP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Taxas em % lucros : 45,5%</a:t>
            </a:r>
          </a:p>
        </p:txBody>
      </p:sp>
      <p:sp>
        <p:nvSpPr>
          <p:cNvPr id="102" name="Caixa de Texto 16"/>
          <p:cNvSpPr txBox="1"/>
          <p:nvPr/>
        </p:nvSpPr>
        <p:spPr>
          <a:xfrm>
            <a:off x="4976008" y="4146565"/>
            <a:ext cx="1754754" cy="656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Fiscalidade nas empresas: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Nº de taxas ano : 33,0</a:t>
            </a:r>
          </a:p>
          <a:p>
            <a:pPr>
              <a:lnSpc>
                <a:spcPts val="1100"/>
              </a:lnSpc>
            </a:pP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Nº horas formalidades: 139,5</a:t>
            </a:r>
          </a:p>
          <a:p>
            <a:pPr>
              <a:lnSpc>
                <a:spcPts val="1100"/>
              </a:lnSpc>
            </a:pP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Taxas em % lucros : 45,5%</a:t>
            </a:r>
          </a:p>
        </p:txBody>
      </p:sp>
      <p:cxnSp>
        <p:nvCxnSpPr>
          <p:cNvPr id="103" name="Straight Connector 102"/>
          <p:cNvCxnSpPr/>
          <p:nvPr/>
        </p:nvCxnSpPr>
        <p:spPr>
          <a:xfrm flipH="1">
            <a:off x="4755499" y="4762391"/>
            <a:ext cx="1167364" cy="120564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TextBox 103"/>
          <p:cNvSpPr txBox="1"/>
          <p:nvPr/>
        </p:nvSpPr>
        <p:spPr>
          <a:xfrm>
            <a:off x="5179923" y="8542957"/>
            <a:ext cx="138551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800" b="1" i="1" dirty="0" smtClean="0">
                <a:solidFill>
                  <a:srgbClr val="3EA4BA"/>
                </a:solidFill>
                <a:latin typeface="Arial Narrow" panose="020B0606020202030204" pitchFamily="34" charset="0"/>
              </a:rPr>
              <a:t>Ref.E-EICV.01/2022/VD-E.01</a:t>
            </a:r>
            <a:r>
              <a:rPr lang="fr-FR" sz="800" dirty="0" smtClean="0">
                <a:latin typeface="Arial Narrow" panose="020B0606020202030204" pitchFamily="34" charset="0"/>
              </a:rPr>
              <a:t> </a:t>
            </a:r>
            <a:endParaRPr lang="pt-PT" sz="800" dirty="0">
              <a:latin typeface="Arial Narrow" panose="020B0606020202030204" pitchFamily="34" charset="0"/>
            </a:endParaRPr>
          </a:p>
        </p:txBody>
      </p:sp>
      <p:sp>
        <p:nvSpPr>
          <p:cNvPr id="105" name="Slide Number Placeholder 6"/>
          <p:cNvSpPr txBox="1"/>
          <p:nvPr/>
        </p:nvSpPr>
        <p:spPr bwMode="auto">
          <a:xfrm>
            <a:off x="2898527" y="8487024"/>
            <a:ext cx="648072" cy="2748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pt-PT" sz="800" i="1" dirty="0" smtClean="0">
                <a:solidFill>
                  <a:srgbClr val="00B4B2"/>
                </a:solidFill>
              </a:rPr>
              <a:t>Pag </a:t>
            </a:r>
            <a:fld id="{6C07E9C5-6E20-4A25-9F31-81ECFC5683B7}" type="slidenum">
              <a:rPr lang="fr-FR" altLang="pt-PT" sz="800" b="1" i="1" u="sng" dirty="0" smtClean="0">
                <a:solidFill>
                  <a:srgbClr val="00B4B2"/>
                </a:solidFill>
              </a:rPr>
              <a:t>7</a:t>
            </a:fld>
            <a:endParaRPr lang="fr-FR" altLang="pt-PT" sz="800" b="1" i="1" u="sng" dirty="0" smtClean="0">
              <a:solidFill>
                <a:srgbClr val="00B4B2"/>
              </a:solidFill>
            </a:endParaRPr>
          </a:p>
        </p:txBody>
      </p:sp>
      <p:grpSp>
        <p:nvGrpSpPr>
          <p:cNvPr id="106" name="Group 105"/>
          <p:cNvGrpSpPr/>
          <p:nvPr/>
        </p:nvGrpSpPr>
        <p:grpSpPr>
          <a:xfrm>
            <a:off x="696568" y="776224"/>
            <a:ext cx="1985935" cy="538301"/>
            <a:chOff x="696568" y="776224"/>
            <a:chExt cx="1985935" cy="538301"/>
          </a:xfrm>
        </p:grpSpPr>
        <p:sp>
          <p:nvSpPr>
            <p:cNvPr id="111" name="Rectangle 2"/>
            <p:cNvSpPr txBox="1">
              <a:spLocks noChangeArrowheads="1"/>
            </p:cNvSpPr>
            <p:nvPr/>
          </p:nvSpPr>
          <p:spPr>
            <a:xfrm>
              <a:off x="696568" y="776224"/>
              <a:ext cx="1985935" cy="394285"/>
            </a:xfrm>
            <a:prstGeom prst="rect">
              <a:avLst/>
            </a:prstGeom>
          </p:spPr>
          <p:txBody>
            <a:bodyPr vert="horz" lIns="91440" tIns="45720" rIns="91440" bIns="45720" rtlCol="0" anchor="b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800" kern="1200" cap="all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>
                <a:defRPr/>
              </a:pPr>
              <a:r>
                <a:rPr lang="pt-PT" altLang="pt-PT" sz="24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alisto MT" panose="02040603050505030304" pitchFamily="18" charset="0"/>
                </a:rPr>
                <a:t>A cedeao</a:t>
              </a:r>
            </a:p>
          </p:txBody>
        </p:sp>
        <p:sp>
          <p:nvSpPr>
            <p:cNvPr id="112" name="Rectangle 2"/>
            <p:cNvSpPr txBox="1">
              <a:spLocks noChangeArrowheads="1"/>
            </p:cNvSpPr>
            <p:nvPr/>
          </p:nvSpPr>
          <p:spPr>
            <a:xfrm>
              <a:off x="1307415" y="1091961"/>
              <a:ext cx="1356420" cy="222564"/>
            </a:xfrm>
            <a:prstGeom prst="rect">
              <a:avLst/>
            </a:prstGeom>
          </p:spPr>
          <p:txBody>
            <a:bodyPr vert="horz" lIns="91440" tIns="45720" rIns="91440" bIns="45720" rtlCol="0" anchor="b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800" kern="1200" cap="all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>
                <a:defRPr/>
              </a:pPr>
              <a:r>
                <a:rPr lang="pt-PT" altLang="pt-PT" sz="1100" b="1" dirty="0" smtClean="0">
                  <a:solidFill>
                    <a:schemeClr val="bg1">
                      <a:lumMod val="95000"/>
                    </a:schemeClr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alisto MT" panose="02040603050505030304" pitchFamily="18" charset="0"/>
                </a:rPr>
                <a:t>INDICADORES</a:t>
              </a:r>
            </a:p>
          </p:txBody>
        </p:sp>
      </p:grpSp>
      <p:sp>
        <p:nvSpPr>
          <p:cNvPr id="56" name="TextBox 55"/>
          <p:cNvSpPr txBox="1"/>
          <p:nvPr/>
        </p:nvSpPr>
        <p:spPr>
          <a:xfrm>
            <a:off x="18207" y="7537819"/>
            <a:ext cx="5624210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Indicadores de Fiscalidade nas Empresas para cada um dos 15 países </a:t>
            </a:r>
            <a:r>
              <a:rPr lang="pt-PT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(Benim, Burkina Faso, Cabo Verde, Costa do Marfim, Gâmbia, Gana, Guiné Conacri, Guiné-Bissau, Libéria, Mali, Níger, Nigéria, Senegal, Serra Leoa e Togo)</a:t>
            </a:r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 membros da Comunidade Económica dos Estados da África Ocidental – </a:t>
            </a:r>
            <a:r>
              <a:rPr lang="pt-PT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CEDEAO</a:t>
            </a:r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. Número de Taxas devidas anualmente; o tempo de duração de formalidades administrativas em horas e as Taxas , em percentagem, incidindo sobre o lucro das empresas. </a:t>
            </a:r>
            <a:endParaRPr lang="pt-PT" sz="1100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  <p:pic>
        <p:nvPicPr>
          <p:cNvPr id="58" name="Picture 5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07" y="8449271"/>
            <a:ext cx="1470205" cy="339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1021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Right Triangle 107"/>
          <p:cNvSpPr/>
          <p:nvPr/>
        </p:nvSpPr>
        <p:spPr>
          <a:xfrm>
            <a:off x="2966" y="7621"/>
            <a:ext cx="6650563" cy="8821738"/>
          </a:xfrm>
          <a:prstGeom prst="rtTriangle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pic>
        <p:nvPicPr>
          <p:cNvPr id="109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8754" y="234405"/>
            <a:ext cx="578165" cy="479595"/>
          </a:xfrm>
          <a:prstGeom prst="rect">
            <a:avLst/>
          </a:prstGeom>
        </p:spPr>
      </p:pic>
      <p:pic>
        <p:nvPicPr>
          <p:cNvPr id="6" name="Imagem 81" descr="LOGO-Paises ecowas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0295" y="1731736"/>
            <a:ext cx="4911090" cy="4864735"/>
          </a:xfrm>
          <a:prstGeom prst="rect">
            <a:avLst/>
          </a:prstGeom>
        </p:spPr>
      </p:pic>
      <p:sp>
        <p:nvSpPr>
          <p:cNvPr id="9" name="Caixa de Texto 16"/>
          <p:cNvSpPr txBox="1"/>
          <p:nvPr/>
        </p:nvSpPr>
        <p:spPr>
          <a:xfrm>
            <a:off x="730562" y="1394704"/>
            <a:ext cx="1807925" cy="656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pt-PT" sz="1100" i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Assinantes de Internet móvel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: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Nº de assinantes: 34,0%</a:t>
            </a:r>
          </a:p>
          <a:p>
            <a:pPr>
              <a:lnSpc>
                <a:spcPts val="1100"/>
              </a:lnSpc>
            </a:pP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População coberta: 30,0%</a:t>
            </a:r>
          </a:p>
          <a:p>
            <a:pPr>
              <a:lnSpc>
                <a:spcPts val="1100"/>
              </a:lnSpc>
            </a:pP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Diferença de utilização:36,0%</a:t>
            </a:r>
          </a:p>
        </p:txBody>
      </p:sp>
      <p:cxnSp>
        <p:nvCxnSpPr>
          <p:cNvPr id="15" name="Straight Connector 14"/>
          <p:cNvCxnSpPr>
            <a:stCxn id="71" idx="2"/>
          </p:cNvCxnSpPr>
          <p:nvPr/>
        </p:nvCxnSpPr>
        <p:spPr>
          <a:xfrm>
            <a:off x="952650" y="2725103"/>
            <a:ext cx="1118549" cy="418074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9" idx="2"/>
          </p:cNvCxnSpPr>
          <p:nvPr/>
        </p:nvCxnSpPr>
        <p:spPr>
          <a:xfrm>
            <a:off x="1634525" y="2051294"/>
            <a:ext cx="903962" cy="715795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>
            <a:off x="3978651" y="1813485"/>
            <a:ext cx="1068939" cy="953604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4765239" y="3354160"/>
            <a:ext cx="230768" cy="424259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H="1" flipV="1">
            <a:off x="2898527" y="5635709"/>
            <a:ext cx="792089" cy="878766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>
            <a:off x="810295" y="5006366"/>
            <a:ext cx="1142604" cy="530343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H="1">
            <a:off x="1818407" y="5382215"/>
            <a:ext cx="529794" cy="817806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H="1">
            <a:off x="594271" y="4422468"/>
            <a:ext cx="1008112" cy="78943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H="1">
            <a:off x="4490326" y="2767089"/>
            <a:ext cx="1023349" cy="480604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flipH="1" flipV="1">
            <a:off x="4513120" y="5002857"/>
            <a:ext cx="428876" cy="268680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 flipH="1" flipV="1">
            <a:off x="4310053" y="5296562"/>
            <a:ext cx="1203622" cy="456689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 flipH="1" flipV="1">
            <a:off x="3656187" y="5598433"/>
            <a:ext cx="1578737" cy="916042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>
            <a:off x="730562" y="3590373"/>
            <a:ext cx="885157" cy="208786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/>
        </p:nvCxnSpPr>
        <p:spPr>
          <a:xfrm>
            <a:off x="3114552" y="1784886"/>
            <a:ext cx="288032" cy="886743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Caixa de Texto 37"/>
          <p:cNvSpPr txBox="1"/>
          <p:nvPr/>
        </p:nvSpPr>
        <p:spPr>
          <a:xfrm rot="-2460000">
            <a:off x="4045793" y="2154890"/>
            <a:ext cx="79208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9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Serra Leoa</a:t>
            </a:r>
            <a:endParaRPr lang="pt-PT" altLang="en-US" sz="9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sp>
        <p:nvSpPr>
          <p:cNvPr id="65" name="Caixa de Texto 37"/>
          <p:cNvSpPr txBox="1"/>
          <p:nvPr/>
        </p:nvSpPr>
        <p:spPr>
          <a:xfrm rot="-6540000">
            <a:off x="2893183" y="2109288"/>
            <a:ext cx="49656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9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Togo</a:t>
            </a:r>
            <a:endParaRPr lang="pt-PT" altLang="en-US" sz="9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sp>
        <p:nvSpPr>
          <p:cNvPr id="66" name="Caixa de Texto 37"/>
          <p:cNvSpPr txBox="1"/>
          <p:nvPr/>
        </p:nvSpPr>
        <p:spPr>
          <a:xfrm rot="-1560000">
            <a:off x="4656654" y="2840124"/>
            <a:ext cx="59779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9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Senegal</a:t>
            </a:r>
            <a:endParaRPr lang="pt-PT" altLang="en-US" sz="9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sp>
        <p:nvSpPr>
          <p:cNvPr id="67" name="Caixa de Texto 37"/>
          <p:cNvSpPr txBox="1"/>
          <p:nvPr/>
        </p:nvSpPr>
        <p:spPr>
          <a:xfrm rot="-3720000">
            <a:off x="4550386" y="3372605"/>
            <a:ext cx="59779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9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Nigéria</a:t>
            </a:r>
            <a:endParaRPr lang="pt-PT" altLang="en-US" sz="9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sp>
        <p:nvSpPr>
          <p:cNvPr id="70" name="Caixa de Texto 37"/>
          <p:cNvSpPr txBox="1"/>
          <p:nvPr/>
        </p:nvSpPr>
        <p:spPr>
          <a:xfrm rot="-420000">
            <a:off x="5184818" y="4430753"/>
            <a:ext cx="44519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9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Níger</a:t>
            </a:r>
            <a:endParaRPr lang="pt-PT" altLang="en-US" sz="9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sp>
        <p:nvSpPr>
          <p:cNvPr id="75" name="Caixa de Texto 37"/>
          <p:cNvSpPr txBox="1"/>
          <p:nvPr/>
        </p:nvSpPr>
        <p:spPr>
          <a:xfrm rot="1980000">
            <a:off x="4618583" y="5008844"/>
            <a:ext cx="41671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9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Mali</a:t>
            </a:r>
            <a:endParaRPr lang="pt-PT" altLang="en-US" sz="9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sp>
        <p:nvSpPr>
          <p:cNvPr id="79" name="Caixa de Texto 37"/>
          <p:cNvSpPr txBox="1"/>
          <p:nvPr/>
        </p:nvSpPr>
        <p:spPr>
          <a:xfrm rot="1380000">
            <a:off x="4878647" y="5443538"/>
            <a:ext cx="59779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9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Libéria</a:t>
            </a:r>
            <a:endParaRPr lang="pt-PT" altLang="en-US" sz="9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sp>
        <p:nvSpPr>
          <p:cNvPr id="84" name="Caixa de Texto 37"/>
          <p:cNvSpPr txBox="1"/>
          <p:nvPr/>
        </p:nvSpPr>
        <p:spPr>
          <a:xfrm rot="1800000">
            <a:off x="4197126" y="5940848"/>
            <a:ext cx="81223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9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Guiné  Bissau</a:t>
            </a:r>
            <a:endParaRPr lang="pt-PT" altLang="en-US" sz="9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sp>
        <p:nvSpPr>
          <p:cNvPr id="86" name="Caixa de Texto 37"/>
          <p:cNvSpPr txBox="1"/>
          <p:nvPr/>
        </p:nvSpPr>
        <p:spPr>
          <a:xfrm rot="2880000">
            <a:off x="2991368" y="5898736"/>
            <a:ext cx="81223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9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Guiné  Conacri</a:t>
            </a:r>
            <a:endParaRPr lang="pt-PT" altLang="en-US" sz="9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sp>
        <p:nvSpPr>
          <p:cNvPr id="88" name="Caixa de Texto 37"/>
          <p:cNvSpPr txBox="1"/>
          <p:nvPr/>
        </p:nvSpPr>
        <p:spPr>
          <a:xfrm rot="-3480000">
            <a:off x="1775576" y="5553941"/>
            <a:ext cx="59779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9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Gana</a:t>
            </a:r>
            <a:endParaRPr lang="pt-PT" altLang="en-US" sz="9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sp>
        <p:nvSpPr>
          <p:cNvPr id="90" name="Caixa de Texto 37"/>
          <p:cNvSpPr txBox="1"/>
          <p:nvPr/>
        </p:nvSpPr>
        <p:spPr>
          <a:xfrm rot="-1500000">
            <a:off x="983818" y="5118363"/>
            <a:ext cx="59779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9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Gâmbia</a:t>
            </a:r>
            <a:endParaRPr lang="pt-PT" altLang="en-US" sz="9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sp>
        <p:nvSpPr>
          <p:cNvPr id="95" name="Caixa de Texto 37"/>
          <p:cNvSpPr txBox="1"/>
          <p:nvPr/>
        </p:nvSpPr>
        <p:spPr>
          <a:xfrm rot="-180000">
            <a:off x="845165" y="4274649"/>
            <a:ext cx="74374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9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Cõte d’Ivoire</a:t>
            </a:r>
            <a:endParaRPr lang="pt-PT" altLang="en-US" sz="9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sp>
        <p:nvSpPr>
          <p:cNvPr id="97" name="Caixa de Texto 37"/>
          <p:cNvSpPr txBox="1"/>
          <p:nvPr/>
        </p:nvSpPr>
        <p:spPr>
          <a:xfrm rot="720000">
            <a:off x="941174" y="3541940"/>
            <a:ext cx="74374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9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Burkina Faso</a:t>
            </a:r>
            <a:endParaRPr lang="pt-PT" altLang="en-US" sz="9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sp>
        <p:nvSpPr>
          <p:cNvPr id="101" name="Caixa de Texto 37"/>
          <p:cNvSpPr txBox="1"/>
          <p:nvPr/>
        </p:nvSpPr>
        <p:spPr>
          <a:xfrm rot="1200000">
            <a:off x="1436134" y="2800500"/>
            <a:ext cx="45288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9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Benin</a:t>
            </a:r>
            <a:endParaRPr lang="pt-PT" altLang="en-US" sz="9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sp>
        <p:nvSpPr>
          <p:cNvPr id="107" name="Caixa de Texto 37"/>
          <p:cNvSpPr txBox="1"/>
          <p:nvPr/>
        </p:nvSpPr>
        <p:spPr>
          <a:xfrm rot="2220000">
            <a:off x="1874919" y="2297146"/>
            <a:ext cx="74374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9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Cabo Verde</a:t>
            </a:r>
            <a:endParaRPr lang="pt-PT" altLang="en-US" sz="9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pic>
        <p:nvPicPr>
          <p:cNvPr id="110" name="Picture 10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255" y="90389"/>
            <a:ext cx="2677325" cy="559804"/>
          </a:xfrm>
          <a:prstGeom prst="rect">
            <a:avLst/>
          </a:prstGeom>
        </p:spPr>
      </p:pic>
      <p:sp>
        <p:nvSpPr>
          <p:cNvPr id="55" name="Caixa de Texto 16"/>
          <p:cNvSpPr txBox="1"/>
          <p:nvPr/>
        </p:nvSpPr>
        <p:spPr>
          <a:xfrm>
            <a:off x="2530762" y="1026493"/>
            <a:ext cx="180792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Assinantes de Internet móvel:</a:t>
            </a:r>
          </a:p>
          <a:p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Nº de assinantes : 24,0%</a:t>
            </a:r>
          </a:p>
          <a:p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População coberta </a:t>
            </a: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: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16,0%</a:t>
            </a:r>
          </a:p>
          <a:p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Diferença de utilização:60,0%</a:t>
            </a:r>
          </a:p>
        </p:txBody>
      </p:sp>
      <p:sp>
        <p:nvSpPr>
          <p:cNvPr id="57" name="Caixa de Texto 16"/>
          <p:cNvSpPr txBox="1"/>
          <p:nvPr/>
        </p:nvSpPr>
        <p:spPr>
          <a:xfrm>
            <a:off x="4330962" y="1087453"/>
            <a:ext cx="180792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Assinantes de Internet móvel:</a:t>
            </a:r>
          </a:p>
          <a:p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Nº de assinantes : 24,0%</a:t>
            </a:r>
          </a:p>
          <a:p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População coberta: 16,0%</a:t>
            </a:r>
          </a:p>
          <a:p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Diferença de utilização:60,0%</a:t>
            </a:r>
          </a:p>
        </p:txBody>
      </p:sp>
      <p:sp>
        <p:nvSpPr>
          <p:cNvPr id="59" name="Caixa de Texto 16"/>
          <p:cNvSpPr txBox="1"/>
          <p:nvPr/>
        </p:nvSpPr>
        <p:spPr>
          <a:xfrm>
            <a:off x="4763010" y="2023557"/>
            <a:ext cx="180792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Assinantes de Internet móvel:</a:t>
            </a:r>
          </a:p>
          <a:p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Nº de assinantes : 28,0%</a:t>
            </a:r>
          </a:p>
          <a:p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População coberta: 22,0%</a:t>
            </a:r>
          </a:p>
          <a:p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Diferença de utilização:50,0%</a:t>
            </a:r>
          </a:p>
        </p:txBody>
      </p:sp>
      <p:sp>
        <p:nvSpPr>
          <p:cNvPr id="61" name="Caixa de Texto 16"/>
          <p:cNvSpPr txBox="1"/>
          <p:nvPr/>
        </p:nvSpPr>
        <p:spPr>
          <a:xfrm>
            <a:off x="4941994" y="3058125"/>
            <a:ext cx="184496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1100" dirty="0" smtClean="0">
                <a:solidFill>
                  <a:srgbClr val="3EA4BA"/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Assinantes de Internet móvel:</a:t>
            </a:r>
          </a:p>
          <a:p>
            <a:r>
              <a:rPr lang="pt-PT" altLang="en-US" sz="1100" dirty="0" smtClean="0">
                <a:solidFill>
                  <a:srgbClr val="3EA4BA"/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Nº de assinantes : 29,0%</a:t>
            </a:r>
          </a:p>
          <a:p>
            <a:r>
              <a:rPr lang="pt-PT" altLang="en-US" sz="1100" dirty="0">
                <a:solidFill>
                  <a:srgbClr val="3EA4BA"/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 smtClean="0">
                <a:solidFill>
                  <a:srgbClr val="3EA4BA"/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População coberta: 41,0%</a:t>
            </a:r>
          </a:p>
          <a:p>
            <a:r>
              <a:rPr lang="pt-PT" altLang="en-US" sz="1100" dirty="0">
                <a:solidFill>
                  <a:srgbClr val="3EA4BA"/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 smtClean="0">
                <a:solidFill>
                  <a:srgbClr val="3EA4BA"/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Diferença de utilização:30,0%</a:t>
            </a:r>
          </a:p>
        </p:txBody>
      </p:sp>
      <p:sp>
        <p:nvSpPr>
          <p:cNvPr id="71" name="Caixa de Texto 16"/>
          <p:cNvSpPr txBox="1"/>
          <p:nvPr/>
        </p:nvSpPr>
        <p:spPr>
          <a:xfrm>
            <a:off x="48687" y="2068513"/>
            <a:ext cx="1807925" cy="656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Assinantes de Internet móvel: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Nº de assinantes : 24,0%</a:t>
            </a:r>
          </a:p>
          <a:p>
            <a:pPr>
              <a:lnSpc>
                <a:spcPts val="1100"/>
              </a:lnSpc>
            </a:pP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População coberta: 23,0%</a:t>
            </a:r>
          </a:p>
          <a:p>
            <a:pPr>
              <a:lnSpc>
                <a:spcPts val="1100"/>
              </a:lnSpc>
            </a:pP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Diferença de utilização:53,0%</a:t>
            </a:r>
          </a:p>
        </p:txBody>
      </p:sp>
      <p:sp>
        <p:nvSpPr>
          <p:cNvPr id="74" name="Caixa de Texto 16"/>
          <p:cNvSpPr txBox="1"/>
          <p:nvPr/>
        </p:nvSpPr>
        <p:spPr>
          <a:xfrm>
            <a:off x="6395" y="2974901"/>
            <a:ext cx="1807925" cy="656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Assinantes de Internet móvel: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Nº de assinantes : 21,0%</a:t>
            </a:r>
          </a:p>
          <a:p>
            <a:pPr>
              <a:lnSpc>
                <a:spcPts val="1100"/>
              </a:lnSpc>
            </a:pP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População coberta: 44,0%</a:t>
            </a:r>
          </a:p>
          <a:p>
            <a:pPr>
              <a:lnSpc>
                <a:spcPts val="1100"/>
              </a:lnSpc>
            </a:pP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Diferença de utilização:35,0%</a:t>
            </a:r>
          </a:p>
        </p:txBody>
      </p:sp>
      <p:sp>
        <p:nvSpPr>
          <p:cNvPr id="78" name="Caixa de Texto 16"/>
          <p:cNvSpPr txBox="1"/>
          <p:nvPr/>
        </p:nvSpPr>
        <p:spPr>
          <a:xfrm>
            <a:off x="18207" y="4501411"/>
            <a:ext cx="1807925" cy="656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Assinantes de Internet móvel: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Nº de assinantes : 26,0%</a:t>
            </a:r>
          </a:p>
          <a:p>
            <a:pPr>
              <a:lnSpc>
                <a:spcPts val="1100"/>
              </a:lnSpc>
            </a:pP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População coberta: 69,0%</a:t>
            </a:r>
          </a:p>
          <a:p>
            <a:pPr>
              <a:lnSpc>
                <a:spcPts val="1100"/>
              </a:lnSpc>
            </a:pP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Diferença de utilização:6,0%</a:t>
            </a:r>
          </a:p>
        </p:txBody>
      </p:sp>
      <p:sp>
        <p:nvSpPr>
          <p:cNvPr id="80" name="Caixa de Texto 16"/>
          <p:cNvSpPr txBox="1"/>
          <p:nvPr/>
        </p:nvSpPr>
        <p:spPr>
          <a:xfrm>
            <a:off x="882303" y="6248271"/>
            <a:ext cx="1807925" cy="656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Assinantes de Internet móvel: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Nº de assinantes : 33,0%</a:t>
            </a:r>
          </a:p>
          <a:p>
            <a:pPr>
              <a:lnSpc>
                <a:spcPts val="1100"/>
              </a:lnSpc>
            </a:pP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População coberta: 52,0%</a:t>
            </a:r>
          </a:p>
          <a:p>
            <a:pPr>
              <a:lnSpc>
                <a:spcPts val="1100"/>
              </a:lnSpc>
            </a:pP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Diferença de utilização:15,0%</a:t>
            </a:r>
          </a:p>
        </p:txBody>
      </p:sp>
      <p:sp>
        <p:nvSpPr>
          <p:cNvPr id="82" name="Caixa de Texto 16"/>
          <p:cNvSpPr txBox="1"/>
          <p:nvPr/>
        </p:nvSpPr>
        <p:spPr>
          <a:xfrm>
            <a:off x="18207" y="5543431"/>
            <a:ext cx="1928976" cy="656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Assinantes de Internet móvel: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Nº de assinantes : 16,0%</a:t>
            </a:r>
          </a:p>
          <a:p>
            <a:pPr>
              <a:lnSpc>
                <a:spcPts val="1100"/>
              </a:lnSpc>
            </a:pP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População coberta: 42,0%</a:t>
            </a:r>
          </a:p>
          <a:p>
            <a:pPr>
              <a:lnSpc>
                <a:spcPts val="1100"/>
              </a:lnSpc>
            </a:pP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Diferença de utilização:42,0%</a:t>
            </a:r>
          </a:p>
        </p:txBody>
      </p:sp>
      <p:sp>
        <p:nvSpPr>
          <p:cNvPr id="91" name="Caixa de Texto 16"/>
          <p:cNvSpPr txBox="1"/>
          <p:nvPr/>
        </p:nvSpPr>
        <p:spPr>
          <a:xfrm>
            <a:off x="2818794" y="6560061"/>
            <a:ext cx="1807925" cy="656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Assinantes de Internet móvel: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Nº de assinantes : 18,0%</a:t>
            </a:r>
          </a:p>
          <a:p>
            <a:pPr>
              <a:lnSpc>
                <a:spcPts val="1100"/>
              </a:lnSpc>
            </a:pP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População coberta: 18,0%</a:t>
            </a:r>
          </a:p>
          <a:p>
            <a:pPr>
              <a:lnSpc>
                <a:spcPts val="1100"/>
              </a:lnSpc>
            </a:pP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Diferença de utilização:64,0%</a:t>
            </a:r>
          </a:p>
        </p:txBody>
      </p:sp>
      <p:sp>
        <p:nvSpPr>
          <p:cNvPr id="94" name="Caixa de Texto 16"/>
          <p:cNvSpPr txBox="1"/>
          <p:nvPr/>
        </p:nvSpPr>
        <p:spPr>
          <a:xfrm>
            <a:off x="4691002" y="6513443"/>
            <a:ext cx="1879933" cy="656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Assinantes de Internet móvel: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Nº de assinantes : 10,0%</a:t>
            </a:r>
          </a:p>
          <a:p>
            <a:pPr>
              <a:lnSpc>
                <a:spcPts val="1100"/>
              </a:lnSpc>
            </a:pP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População coberta: 27,0%</a:t>
            </a:r>
          </a:p>
          <a:p>
            <a:pPr>
              <a:lnSpc>
                <a:spcPts val="1100"/>
              </a:lnSpc>
            </a:pP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Diferença de utilização:62,0%</a:t>
            </a:r>
          </a:p>
        </p:txBody>
      </p:sp>
      <p:sp>
        <p:nvSpPr>
          <p:cNvPr id="98" name="Caixa de Texto 16"/>
          <p:cNvSpPr txBox="1"/>
          <p:nvPr/>
        </p:nvSpPr>
        <p:spPr>
          <a:xfrm>
            <a:off x="4843402" y="5710307"/>
            <a:ext cx="1853347" cy="656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Assinantes de Internet móvel: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Nº de assinantes : 12,0%</a:t>
            </a:r>
          </a:p>
          <a:p>
            <a:pPr>
              <a:lnSpc>
                <a:spcPts val="1100"/>
              </a:lnSpc>
            </a:pP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População coberta: 37,0%</a:t>
            </a:r>
          </a:p>
          <a:p>
            <a:pPr>
              <a:lnSpc>
                <a:spcPts val="1100"/>
              </a:lnSpc>
            </a:pP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Diferença de utilização:51,0%</a:t>
            </a:r>
          </a:p>
        </p:txBody>
      </p:sp>
      <p:sp>
        <p:nvSpPr>
          <p:cNvPr id="100" name="Caixa de Texto 16"/>
          <p:cNvSpPr txBox="1"/>
          <p:nvPr/>
        </p:nvSpPr>
        <p:spPr>
          <a:xfrm>
            <a:off x="4903483" y="4823351"/>
            <a:ext cx="1827279" cy="656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Assinantes de Internet móvel: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Nº de assinantes : 23,0%</a:t>
            </a:r>
          </a:p>
          <a:p>
            <a:pPr>
              <a:lnSpc>
                <a:spcPts val="1100"/>
              </a:lnSpc>
            </a:pP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População coberta: 13,0%</a:t>
            </a:r>
          </a:p>
          <a:p>
            <a:pPr>
              <a:lnSpc>
                <a:spcPts val="1100"/>
              </a:lnSpc>
            </a:pP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Diferença de utilização:64,0%</a:t>
            </a:r>
          </a:p>
        </p:txBody>
      </p:sp>
      <p:sp>
        <p:nvSpPr>
          <p:cNvPr id="102" name="Caixa de Texto 16"/>
          <p:cNvSpPr txBox="1"/>
          <p:nvPr/>
        </p:nvSpPr>
        <p:spPr>
          <a:xfrm>
            <a:off x="4907427" y="3783995"/>
            <a:ext cx="1810951" cy="656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Assinantes de Internet móvel: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Nº de assinantes : 11,0</a:t>
            </a:r>
          </a:p>
          <a:p>
            <a:pPr>
              <a:lnSpc>
                <a:spcPts val="1100"/>
              </a:lnSpc>
            </a:pP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População coberta: 7,0</a:t>
            </a:r>
          </a:p>
          <a:p>
            <a:pPr>
              <a:lnSpc>
                <a:spcPts val="1100"/>
              </a:lnSpc>
            </a:pP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Diferença de utilização:82,0%</a:t>
            </a:r>
          </a:p>
        </p:txBody>
      </p:sp>
      <p:cxnSp>
        <p:nvCxnSpPr>
          <p:cNvPr id="103" name="Straight Connector 102"/>
          <p:cNvCxnSpPr/>
          <p:nvPr/>
        </p:nvCxnSpPr>
        <p:spPr>
          <a:xfrm flipH="1">
            <a:off x="4755499" y="4399821"/>
            <a:ext cx="1167364" cy="120564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5179923" y="8542957"/>
            <a:ext cx="138551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800" b="1" i="1" dirty="0" smtClean="0">
                <a:solidFill>
                  <a:srgbClr val="3EA4BA"/>
                </a:solidFill>
                <a:latin typeface="Arial Narrow" panose="020B0606020202030204" pitchFamily="34" charset="0"/>
              </a:rPr>
              <a:t>Ref.E-EICV.01/2022/VD-E.01</a:t>
            </a:r>
            <a:r>
              <a:rPr lang="fr-FR" sz="800" dirty="0" smtClean="0">
                <a:latin typeface="Arial Narrow" panose="020B0606020202030204" pitchFamily="34" charset="0"/>
              </a:rPr>
              <a:t> </a:t>
            </a:r>
            <a:endParaRPr lang="pt-PT" sz="800" dirty="0">
              <a:latin typeface="Arial Narrow" panose="020B0606020202030204" pitchFamily="34" charset="0"/>
            </a:endParaRPr>
          </a:p>
        </p:txBody>
      </p:sp>
      <p:sp>
        <p:nvSpPr>
          <p:cNvPr id="56" name="Slide Number Placeholder 6"/>
          <p:cNvSpPr txBox="1"/>
          <p:nvPr/>
        </p:nvSpPr>
        <p:spPr bwMode="auto">
          <a:xfrm>
            <a:off x="2898527" y="8487024"/>
            <a:ext cx="648072" cy="2748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pt-PT" sz="800" i="1" dirty="0" smtClean="0">
                <a:solidFill>
                  <a:srgbClr val="00B4B2"/>
                </a:solidFill>
              </a:rPr>
              <a:t>Pag </a:t>
            </a:r>
            <a:fld id="{6C07E9C5-6E20-4A25-9F31-81ECFC5683B7}" type="slidenum">
              <a:rPr lang="fr-FR" altLang="pt-PT" sz="800" b="1" i="1" u="sng" dirty="0" smtClean="0">
                <a:solidFill>
                  <a:srgbClr val="00B4B2"/>
                </a:solidFill>
              </a:rPr>
              <a:t>8</a:t>
            </a:fld>
            <a:endParaRPr lang="fr-FR" altLang="pt-PT" sz="800" b="1" i="1" u="sng" dirty="0" smtClean="0">
              <a:solidFill>
                <a:srgbClr val="00B4B2"/>
              </a:solidFill>
            </a:endParaRPr>
          </a:p>
        </p:txBody>
      </p:sp>
      <p:grpSp>
        <p:nvGrpSpPr>
          <p:cNvPr id="58" name="Group 57"/>
          <p:cNvGrpSpPr/>
          <p:nvPr/>
        </p:nvGrpSpPr>
        <p:grpSpPr>
          <a:xfrm>
            <a:off x="696568" y="666453"/>
            <a:ext cx="1985935" cy="538301"/>
            <a:chOff x="696568" y="776224"/>
            <a:chExt cx="1985935" cy="538301"/>
          </a:xfrm>
        </p:grpSpPr>
        <p:sp>
          <p:nvSpPr>
            <p:cNvPr id="62" name="Rectangle 2"/>
            <p:cNvSpPr txBox="1">
              <a:spLocks noChangeArrowheads="1"/>
            </p:cNvSpPr>
            <p:nvPr/>
          </p:nvSpPr>
          <p:spPr>
            <a:xfrm>
              <a:off x="696568" y="776224"/>
              <a:ext cx="1985935" cy="394285"/>
            </a:xfrm>
            <a:prstGeom prst="rect">
              <a:avLst/>
            </a:prstGeom>
          </p:spPr>
          <p:txBody>
            <a:bodyPr vert="horz" lIns="91440" tIns="45720" rIns="91440" bIns="45720" rtlCol="0" anchor="b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800" kern="1200" cap="all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>
                <a:defRPr/>
              </a:pPr>
              <a:r>
                <a:rPr lang="pt-PT" altLang="pt-PT" sz="24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alisto MT" panose="02040603050505030304" pitchFamily="18" charset="0"/>
                </a:rPr>
                <a:t>A cedeao</a:t>
              </a:r>
            </a:p>
          </p:txBody>
        </p:sp>
        <p:sp>
          <p:nvSpPr>
            <p:cNvPr id="63" name="Rectangle 2"/>
            <p:cNvSpPr txBox="1">
              <a:spLocks noChangeArrowheads="1"/>
            </p:cNvSpPr>
            <p:nvPr/>
          </p:nvSpPr>
          <p:spPr>
            <a:xfrm>
              <a:off x="1307415" y="1091961"/>
              <a:ext cx="1356420" cy="222564"/>
            </a:xfrm>
            <a:prstGeom prst="rect">
              <a:avLst/>
            </a:prstGeom>
          </p:spPr>
          <p:txBody>
            <a:bodyPr vert="horz" lIns="91440" tIns="45720" rIns="91440" bIns="45720" rtlCol="0" anchor="b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800" kern="1200" cap="all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>
                <a:defRPr/>
              </a:pPr>
              <a:r>
                <a:rPr lang="pt-PT" altLang="pt-PT" sz="1100" b="1" dirty="0" smtClean="0">
                  <a:solidFill>
                    <a:schemeClr val="bg1">
                      <a:lumMod val="95000"/>
                    </a:schemeClr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alisto MT" panose="02040603050505030304" pitchFamily="18" charset="0"/>
                </a:rPr>
                <a:t>INDICADORES</a:t>
              </a:r>
            </a:p>
          </p:txBody>
        </p:sp>
      </p:grpSp>
      <p:sp>
        <p:nvSpPr>
          <p:cNvPr id="68" name="TextBox 67"/>
          <p:cNvSpPr txBox="1"/>
          <p:nvPr/>
        </p:nvSpPr>
        <p:spPr>
          <a:xfrm>
            <a:off x="18206" y="7160221"/>
            <a:ext cx="655272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200"/>
              </a:lnSpc>
            </a:pP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</a:rPr>
              <a:t>Durante os últimos anos, a população da África Ocidental registou um forte crescimento, passando de 70 milhões de habitantes para 400 milhões entre 1950 e 2020. No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</a:rPr>
              <a:t>final do </a:t>
            </a: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</a:rPr>
              <a:t>ano de 2014, representava cerca de 40% da população da África Subsaariana. De acordo com as projeções das Nações Unidas, a população da África Ocidental deverá atingir aos 550 ou 600 milhões de habitantes em 2050, sendo a região cuja população é a mais jovem do mundo. Além disso, com cerca de 5% da população mundial e com uma área superior a 40% da África Subsaariana, a África Ocidental é a mais densamente povoada do continente. Na região da CEDEAO, o número de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</a:rPr>
              <a:t>utilizadores da Internet </a:t>
            </a: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</a:rPr>
              <a:t>aumentou de 452.000 em 2000 para </a:t>
            </a:r>
            <a:r>
              <a:rPr lang="pt-PT" altLang="en-US" sz="1100" i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188.423.476 </a:t>
            </a:r>
            <a:r>
              <a:rPr lang="pt-PT" altLang="en-US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Utilizadores em 2021. É apresentado o Nº de assinantes de Internet móvel; a Taxa da população coberta e a diferença de utilização.</a:t>
            </a:r>
            <a:endParaRPr lang="pt-PT" altLang="en-US" sz="11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  <a:p>
            <a:pPr algn="just">
              <a:lnSpc>
                <a:spcPts val="1200"/>
              </a:lnSpc>
            </a:pPr>
            <a:endParaRPr lang="pt-PT" altLang="en-US" sz="11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pic>
        <p:nvPicPr>
          <p:cNvPr id="69" name="Picture 6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07" y="8449271"/>
            <a:ext cx="1470205" cy="339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3138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Right Triangle 107"/>
          <p:cNvSpPr/>
          <p:nvPr/>
        </p:nvSpPr>
        <p:spPr>
          <a:xfrm>
            <a:off x="2966" y="7621"/>
            <a:ext cx="6650563" cy="8821738"/>
          </a:xfrm>
          <a:prstGeom prst="rtTriangle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pic>
        <p:nvPicPr>
          <p:cNvPr id="109" name="Imagem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8754" y="234405"/>
            <a:ext cx="578165" cy="479595"/>
          </a:xfrm>
          <a:prstGeom prst="rect">
            <a:avLst/>
          </a:prstGeom>
        </p:spPr>
      </p:pic>
      <p:pic>
        <p:nvPicPr>
          <p:cNvPr id="6" name="Imagem 81" descr="LOGO-Paises ecowas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0295" y="1518242"/>
            <a:ext cx="4911090" cy="4864735"/>
          </a:xfrm>
          <a:prstGeom prst="rect">
            <a:avLst/>
          </a:prstGeom>
        </p:spPr>
      </p:pic>
      <p:sp>
        <p:nvSpPr>
          <p:cNvPr id="9" name="Caixa de Texto 16"/>
          <p:cNvSpPr txBox="1"/>
          <p:nvPr/>
        </p:nvSpPr>
        <p:spPr>
          <a:xfrm>
            <a:off x="306238" y="1181210"/>
            <a:ext cx="2282905" cy="656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pt-PT" sz="11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Comércio Internacional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: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Importação </a:t>
            </a: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$: </a:t>
            </a:r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1.398.861.219,33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Exportação</a:t>
            </a: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$:</a:t>
            </a:r>
            <a:r>
              <a:rPr lang="pt-PT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1.063.973</a:t>
            </a:r>
            <a:r>
              <a:rPr lang="pt-PT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.</a:t>
            </a:r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967,75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Comércio (% do PIB):</a:t>
            </a:r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115,9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%</a:t>
            </a:r>
          </a:p>
        </p:txBody>
      </p:sp>
      <p:cxnSp>
        <p:nvCxnSpPr>
          <p:cNvPr id="15" name="Straight Connector 14"/>
          <p:cNvCxnSpPr>
            <a:stCxn id="71" idx="2"/>
          </p:cNvCxnSpPr>
          <p:nvPr/>
        </p:nvCxnSpPr>
        <p:spPr>
          <a:xfrm>
            <a:off x="1105947" y="2511609"/>
            <a:ext cx="965252" cy="418074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1566380" y="1848256"/>
            <a:ext cx="1044115" cy="715795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>
            <a:off x="3978651" y="1599991"/>
            <a:ext cx="1068939" cy="953604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61" idx="2"/>
          </p:cNvCxnSpPr>
          <p:nvPr/>
        </p:nvCxnSpPr>
        <p:spPr>
          <a:xfrm flipH="1">
            <a:off x="4801038" y="3618781"/>
            <a:ext cx="878750" cy="126444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H="1" flipV="1">
            <a:off x="2898528" y="5422215"/>
            <a:ext cx="87247" cy="878766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>
            <a:off x="810295" y="4792872"/>
            <a:ext cx="1142604" cy="530343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H="1">
            <a:off x="1952899" y="5168721"/>
            <a:ext cx="395302" cy="977062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H="1">
            <a:off x="594271" y="4208974"/>
            <a:ext cx="1008112" cy="78943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H="1">
            <a:off x="4490326" y="2553595"/>
            <a:ext cx="1023349" cy="480604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>
            <a:stCxn id="100" idx="1"/>
          </p:cNvCxnSpPr>
          <p:nvPr/>
        </p:nvCxnSpPr>
        <p:spPr>
          <a:xfrm flipH="1" flipV="1">
            <a:off x="4513122" y="4789364"/>
            <a:ext cx="246768" cy="515280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 flipH="1" flipV="1">
            <a:off x="4122663" y="5183961"/>
            <a:ext cx="604895" cy="411912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/>
          <p:nvPr/>
        </p:nvCxnSpPr>
        <p:spPr>
          <a:xfrm flipH="1" flipV="1">
            <a:off x="3656188" y="5384939"/>
            <a:ext cx="856932" cy="916042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>
            <a:off x="730562" y="3376879"/>
            <a:ext cx="885157" cy="208786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/>
        </p:nvCxnSpPr>
        <p:spPr>
          <a:xfrm>
            <a:off x="3114552" y="1571392"/>
            <a:ext cx="288032" cy="886743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Caixa de Texto 37"/>
          <p:cNvSpPr txBox="1"/>
          <p:nvPr/>
        </p:nvSpPr>
        <p:spPr>
          <a:xfrm rot="-2460000">
            <a:off x="4045793" y="1941396"/>
            <a:ext cx="79208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9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Serra Leoa</a:t>
            </a:r>
            <a:endParaRPr lang="pt-PT" altLang="en-US" sz="9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sp>
        <p:nvSpPr>
          <p:cNvPr id="65" name="Caixa de Texto 37"/>
          <p:cNvSpPr txBox="1"/>
          <p:nvPr/>
        </p:nvSpPr>
        <p:spPr>
          <a:xfrm rot="-6540000">
            <a:off x="2893183" y="1895794"/>
            <a:ext cx="49656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9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Togo</a:t>
            </a:r>
            <a:endParaRPr lang="pt-PT" altLang="en-US" sz="9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sp>
        <p:nvSpPr>
          <p:cNvPr id="66" name="Caixa de Texto 37"/>
          <p:cNvSpPr txBox="1"/>
          <p:nvPr/>
        </p:nvSpPr>
        <p:spPr>
          <a:xfrm rot="-1440000">
            <a:off x="4656654" y="2626630"/>
            <a:ext cx="59779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9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Senegal</a:t>
            </a:r>
            <a:endParaRPr lang="pt-PT" altLang="en-US" sz="9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sp>
        <p:nvSpPr>
          <p:cNvPr id="67" name="Caixa de Texto 37"/>
          <p:cNvSpPr txBox="1"/>
          <p:nvPr/>
        </p:nvSpPr>
        <p:spPr>
          <a:xfrm rot="-300000">
            <a:off x="5309729" y="3617207"/>
            <a:ext cx="59779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9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Nigéria</a:t>
            </a:r>
            <a:endParaRPr lang="pt-PT" altLang="en-US" sz="9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sp>
        <p:nvSpPr>
          <p:cNvPr id="70" name="Caixa de Texto 37"/>
          <p:cNvSpPr txBox="1"/>
          <p:nvPr/>
        </p:nvSpPr>
        <p:spPr>
          <a:xfrm rot="540000">
            <a:off x="5226149" y="4098115"/>
            <a:ext cx="44519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9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Níger</a:t>
            </a:r>
            <a:endParaRPr lang="pt-PT" altLang="en-US" sz="9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sp>
        <p:nvSpPr>
          <p:cNvPr id="75" name="Caixa de Texto 37"/>
          <p:cNvSpPr txBox="1"/>
          <p:nvPr/>
        </p:nvSpPr>
        <p:spPr>
          <a:xfrm rot="3720000">
            <a:off x="4505813" y="4935737"/>
            <a:ext cx="41671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9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Mali</a:t>
            </a:r>
            <a:endParaRPr lang="pt-PT" altLang="en-US" sz="9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sp>
        <p:nvSpPr>
          <p:cNvPr id="79" name="Caixa de Texto 37"/>
          <p:cNvSpPr txBox="1"/>
          <p:nvPr/>
        </p:nvSpPr>
        <p:spPr>
          <a:xfrm rot="2160000">
            <a:off x="4226779" y="5254600"/>
            <a:ext cx="59779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9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Libéria</a:t>
            </a:r>
            <a:endParaRPr lang="pt-PT" altLang="en-US" sz="9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sp>
        <p:nvSpPr>
          <p:cNvPr id="84" name="Caixa de Texto 37"/>
          <p:cNvSpPr txBox="1"/>
          <p:nvPr/>
        </p:nvSpPr>
        <p:spPr>
          <a:xfrm rot="2880000">
            <a:off x="3786884" y="5719734"/>
            <a:ext cx="81223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9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Guiné  Bissau</a:t>
            </a:r>
            <a:endParaRPr lang="pt-PT" altLang="en-US" sz="9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sp>
        <p:nvSpPr>
          <p:cNvPr id="86" name="Caixa de Texto 37"/>
          <p:cNvSpPr txBox="1"/>
          <p:nvPr/>
        </p:nvSpPr>
        <p:spPr>
          <a:xfrm rot="5040000">
            <a:off x="2622090" y="5788905"/>
            <a:ext cx="81223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9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Guiné  Conacri</a:t>
            </a:r>
            <a:endParaRPr lang="pt-PT" altLang="en-US" sz="9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sp>
        <p:nvSpPr>
          <p:cNvPr id="88" name="Caixa de Texto 37"/>
          <p:cNvSpPr txBox="1"/>
          <p:nvPr/>
        </p:nvSpPr>
        <p:spPr>
          <a:xfrm rot="-4020000">
            <a:off x="1869785" y="5340447"/>
            <a:ext cx="59779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9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Gana</a:t>
            </a:r>
            <a:endParaRPr lang="pt-PT" altLang="en-US" sz="9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sp>
        <p:nvSpPr>
          <p:cNvPr id="90" name="Caixa de Texto 37"/>
          <p:cNvSpPr txBox="1"/>
          <p:nvPr/>
        </p:nvSpPr>
        <p:spPr>
          <a:xfrm rot="-1500000">
            <a:off x="983818" y="4904869"/>
            <a:ext cx="59779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9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Gâmbia</a:t>
            </a:r>
            <a:endParaRPr lang="pt-PT" altLang="en-US" sz="9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sp>
        <p:nvSpPr>
          <p:cNvPr id="95" name="Caixa de Texto 37"/>
          <p:cNvSpPr txBox="1"/>
          <p:nvPr/>
        </p:nvSpPr>
        <p:spPr>
          <a:xfrm rot="-180000">
            <a:off x="845165" y="4061155"/>
            <a:ext cx="74374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9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Cõte d’Ivoire</a:t>
            </a:r>
            <a:endParaRPr lang="pt-PT" altLang="en-US" sz="9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sp>
        <p:nvSpPr>
          <p:cNvPr id="97" name="Caixa de Texto 37"/>
          <p:cNvSpPr txBox="1"/>
          <p:nvPr/>
        </p:nvSpPr>
        <p:spPr>
          <a:xfrm rot="720000">
            <a:off x="941174" y="3328446"/>
            <a:ext cx="74374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9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Burkina Faso</a:t>
            </a:r>
            <a:endParaRPr lang="pt-PT" altLang="en-US" sz="9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sp>
        <p:nvSpPr>
          <p:cNvPr id="101" name="Caixa de Texto 37"/>
          <p:cNvSpPr txBox="1"/>
          <p:nvPr/>
        </p:nvSpPr>
        <p:spPr>
          <a:xfrm rot="1200000">
            <a:off x="1436134" y="2587006"/>
            <a:ext cx="45288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9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Benin</a:t>
            </a:r>
            <a:endParaRPr lang="pt-PT" altLang="en-US" sz="9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sp>
        <p:nvSpPr>
          <p:cNvPr id="107" name="Caixa de Texto 37"/>
          <p:cNvSpPr txBox="1"/>
          <p:nvPr/>
        </p:nvSpPr>
        <p:spPr>
          <a:xfrm rot="2040000">
            <a:off x="1844439" y="2083652"/>
            <a:ext cx="74374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altLang="en-US" sz="900" i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Cabo Verde</a:t>
            </a:r>
            <a:endParaRPr lang="pt-PT" altLang="en-US" sz="900" i="1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pic>
        <p:nvPicPr>
          <p:cNvPr id="110" name="Picture 10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255" y="90389"/>
            <a:ext cx="2677325" cy="559804"/>
          </a:xfrm>
          <a:prstGeom prst="rect">
            <a:avLst/>
          </a:prstGeom>
        </p:spPr>
      </p:pic>
      <p:sp>
        <p:nvSpPr>
          <p:cNvPr id="55" name="Caixa de Texto 16"/>
          <p:cNvSpPr txBox="1"/>
          <p:nvPr/>
        </p:nvSpPr>
        <p:spPr>
          <a:xfrm>
            <a:off x="2492217" y="886153"/>
            <a:ext cx="1990486" cy="656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Comércio</a:t>
            </a:r>
            <a:r>
              <a:rPr lang="pt-PT" sz="1100" i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 Internacional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: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Importação $: </a:t>
            </a:r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2.675.648</a:t>
            </a:r>
            <a:r>
              <a:rPr lang="pt-PT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.</a:t>
            </a:r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548,53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Exportação $:</a:t>
            </a:r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1.848.790.295,3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Comércio (% do PIB):</a:t>
            </a:r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54,4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%</a:t>
            </a:r>
          </a:p>
        </p:txBody>
      </p:sp>
      <p:sp>
        <p:nvSpPr>
          <p:cNvPr id="57" name="Caixa de Texto 16"/>
          <p:cNvSpPr txBox="1"/>
          <p:nvPr/>
        </p:nvSpPr>
        <p:spPr>
          <a:xfrm>
            <a:off x="4474978" y="873959"/>
            <a:ext cx="2095957" cy="656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Comércio</a:t>
            </a:r>
            <a:r>
              <a:rPr lang="pt-PT" sz="1100" i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 Internacional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: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Importação $: </a:t>
            </a:r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2.509.638</a:t>
            </a:r>
            <a:r>
              <a:rPr lang="pt-PT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.</a:t>
            </a:r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207,02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Exportação $:</a:t>
            </a:r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1.749.463.762,4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Comércio (% do PIB):</a:t>
            </a:r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53,5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%</a:t>
            </a:r>
          </a:p>
        </p:txBody>
      </p:sp>
      <p:sp>
        <p:nvSpPr>
          <p:cNvPr id="59" name="Caixa de Texto 16"/>
          <p:cNvSpPr txBox="1"/>
          <p:nvPr/>
        </p:nvSpPr>
        <p:spPr>
          <a:xfrm>
            <a:off x="4672896" y="1863403"/>
            <a:ext cx="1970047" cy="656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Comércio</a:t>
            </a:r>
            <a:r>
              <a:rPr lang="pt-PT" sz="1100" i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 Internacional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: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Importação $:</a:t>
            </a:r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10.547.880.777,4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Exportação $:</a:t>
            </a:r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5.322.157.555,23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Comércio (% do PIB):</a:t>
            </a:r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62,83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%</a:t>
            </a:r>
          </a:p>
        </p:txBody>
      </p:sp>
      <p:sp>
        <p:nvSpPr>
          <p:cNvPr id="61" name="Caixa de Texto 16"/>
          <p:cNvSpPr txBox="1"/>
          <p:nvPr/>
        </p:nvSpPr>
        <p:spPr>
          <a:xfrm>
            <a:off x="4694536" y="2962191"/>
            <a:ext cx="1970504" cy="656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Comércio</a:t>
            </a:r>
            <a:r>
              <a:rPr lang="pt-PT" sz="1100" i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 Internacional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: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Importação $:</a:t>
            </a:r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62.193.520638,8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Exportação $:</a:t>
            </a:r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150.310.683.824,9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Comércio (% do PIB):</a:t>
            </a:r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34,03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%</a:t>
            </a:r>
          </a:p>
        </p:txBody>
      </p:sp>
      <p:sp>
        <p:nvSpPr>
          <p:cNvPr id="71" name="Caixa de Texto 16"/>
          <p:cNvSpPr txBox="1"/>
          <p:nvPr/>
        </p:nvSpPr>
        <p:spPr>
          <a:xfrm>
            <a:off x="48687" y="1855019"/>
            <a:ext cx="2114520" cy="656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Comércio</a:t>
            </a:r>
            <a:r>
              <a:rPr lang="pt-PT" sz="1100" i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 Internacional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: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Importação $:</a:t>
            </a:r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5.464.475.545,32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Exportação 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$:</a:t>
            </a:r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4.182.533.401,8</a:t>
            </a:r>
          </a:p>
          <a:p>
            <a:pPr>
              <a:lnSpc>
                <a:spcPts val="1100"/>
              </a:lnSpc>
            </a:pP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Comércio (% do PIB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): </a:t>
            </a:r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63,7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 %</a:t>
            </a:r>
          </a:p>
        </p:txBody>
      </p:sp>
      <p:sp>
        <p:nvSpPr>
          <p:cNvPr id="74" name="Caixa de Texto 16"/>
          <p:cNvSpPr txBox="1"/>
          <p:nvPr/>
        </p:nvSpPr>
        <p:spPr>
          <a:xfrm>
            <a:off x="6395" y="2761407"/>
            <a:ext cx="2064804" cy="656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Comércio</a:t>
            </a:r>
            <a:r>
              <a:rPr lang="pt-PT" sz="1100" i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 Internacional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: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Importação $:</a:t>
            </a:r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7.061.492.600,56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</a:t>
            </a: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Exportação $:</a:t>
            </a:r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3.938.276.572,63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Comércio (% do PIB):</a:t>
            </a:r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56,73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%</a:t>
            </a:r>
          </a:p>
        </p:txBody>
      </p:sp>
      <p:sp>
        <p:nvSpPr>
          <p:cNvPr id="78" name="Caixa de Texto 16"/>
          <p:cNvSpPr txBox="1"/>
          <p:nvPr/>
        </p:nvSpPr>
        <p:spPr>
          <a:xfrm>
            <a:off x="18207" y="4287917"/>
            <a:ext cx="2052992" cy="656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Comércio</a:t>
            </a:r>
            <a:r>
              <a:rPr lang="pt-PT" sz="1100" i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 Internacional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: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Importação $:</a:t>
            </a:r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15.783.580.561,3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Exportação $:</a:t>
            </a:r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16.360.562.954,4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Comércio (% do PIB):</a:t>
            </a:r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46,4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%</a:t>
            </a:r>
          </a:p>
        </p:txBody>
      </p:sp>
      <p:sp>
        <p:nvSpPr>
          <p:cNvPr id="80" name="Caixa de Texto 16"/>
          <p:cNvSpPr txBox="1"/>
          <p:nvPr/>
        </p:nvSpPr>
        <p:spPr>
          <a:xfrm>
            <a:off x="306239" y="6034777"/>
            <a:ext cx="2383990" cy="656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Comércio internacional: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Importação $:</a:t>
            </a:r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25</a:t>
            </a:r>
            <a:r>
              <a:rPr lang="pt-PT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 003 422 </a:t>
            </a:r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445,9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Exportação $:</a:t>
            </a:r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23.947.785.973,9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Comércio (% do PIB):</a:t>
            </a:r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71,1%</a:t>
            </a:r>
            <a:endParaRPr lang="pt-PT" altLang="en-US" sz="1100" dirty="0" smtClean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  <a:cs typeface="Arial Narrow" panose="020B0606020202030204" pitchFamily="34" charset="0"/>
              <a:sym typeface="+mn-ea"/>
            </a:endParaRPr>
          </a:p>
        </p:txBody>
      </p:sp>
      <p:sp>
        <p:nvSpPr>
          <p:cNvPr id="82" name="Caixa de Texto 16"/>
          <p:cNvSpPr txBox="1"/>
          <p:nvPr/>
        </p:nvSpPr>
        <p:spPr>
          <a:xfrm>
            <a:off x="18207" y="5329937"/>
            <a:ext cx="2070230" cy="656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Comércio</a:t>
            </a:r>
            <a:r>
              <a:rPr lang="pt-PT" sz="1100" i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 Internacional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: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Importação $:</a:t>
            </a:r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885.646.099,7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Exportação $:</a:t>
            </a:r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478.756.607,3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Comércio (% do PIB):</a:t>
            </a:r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55,54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%</a:t>
            </a:r>
          </a:p>
        </p:txBody>
      </p:sp>
      <p:sp>
        <p:nvSpPr>
          <p:cNvPr id="91" name="Caixa de Texto 16"/>
          <p:cNvSpPr txBox="1"/>
          <p:nvPr/>
        </p:nvSpPr>
        <p:spPr>
          <a:xfrm>
            <a:off x="2250455" y="6346567"/>
            <a:ext cx="2134502" cy="656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Comércio Internacional: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Importação $:</a:t>
            </a:r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5.762.392.294,6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Exportação $:</a:t>
            </a:r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3.732.954.715,82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Comércio (% do PIB):</a:t>
            </a:r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72,25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%</a:t>
            </a:r>
          </a:p>
        </p:txBody>
      </p:sp>
      <p:sp>
        <p:nvSpPr>
          <p:cNvPr id="94" name="Caixa de Texto 16"/>
          <p:cNvSpPr txBox="1"/>
          <p:nvPr/>
        </p:nvSpPr>
        <p:spPr>
          <a:xfrm>
            <a:off x="4194671" y="6299949"/>
            <a:ext cx="2057815" cy="656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Comércio</a:t>
            </a:r>
            <a:r>
              <a:rPr lang="pt-PT" sz="1100" i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 Internacional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: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Importação $:</a:t>
            </a:r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429.685.926,8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Exportação $:</a:t>
            </a:r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226.806.098,9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Comércio (% do PIB):</a:t>
            </a:r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55,4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%</a:t>
            </a:r>
          </a:p>
        </p:txBody>
      </p:sp>
      <p:sp>
        <p:nvSpPr>
          <p:cNvPr id="98" name="Caixa de Texto 16"/>
          <p:cNvSpPr txBox="1"/>
          <p:nvPr/>
        </p:nvSpPr>
        <p:spPr>
          <a:xfrm>
            <a:off x="4514390" y="5618733"/>
            <a:ext cx="2060440" cy="656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Comércio internacional: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Importação $:</a:t>
            </a:r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1.964.117.213,2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Exportação $:</a:t>
            </a:r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367.244.457,6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Comércio (% do PIB)2019:</a:t>
            </a:r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127,5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%</a:t>
            </a:r>
          </a:p>
        </p:txBody>
      </p:sp>
      <p:sp>
        <p:nvSpPr>
          <p:cNvPr id="100" name="Caixa de Texto 16"/>
          <p:cNvSpPr txBox="1"/>
          <p:nvPr/>
        </p:nvSpPr>
        <p:spPr>
          <a:xfrm>
            <a:off x="4759890" y="4976349"/>
            <a:ext cx="1901260" cy="656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Comércio</a:t>
            </a:r>
            <a:r>
              <a:rPr lang="pt-PT" sz="1100" i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 Internacional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: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Importação $:</a:t>
            </a:r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4.959.504</a:t>
            </a:r>
            <a:r>
              <a:rPr lang="pt-PT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.</a:t>
            </a:r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286,5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Exportação $:</a:t>
            </a:r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3.575.922.527,12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Comércio (% do PIB):</a:t>
            </a:r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61,1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%</a:t>
            </a:r>
          </a:p>
        </p:txBody>
      </p:sp>
      <p:sp>
        <p:nvSpPr>
          <p:cNvPr id="102" name="Caixa de Texto 16"/>
          <p:cNvSpPr txBox="1"/>
          <p:nvPr/>
        </p:nvSpPr>
        <p:spPr>
          <a:xfrm>
            <a:off x="4824389" y="4364881"/>
            <a:ext cx="1833030" cy="656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Comércio internacional: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Importação $:</a:t>
            </a:r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3.645.071.324,9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</a:t>
            </a:r>
            <a:r>
              <a:rPr lang="pt-PT" altLang="en-US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Exportação $:</a:t>
            </a:r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1.479.972.152,4</a:t>
            </a:r>
          </a:p>
          <a:p>
            <a:pPr>
              <a:lnSpc>
                <a:spcPts val="1100"/>
              </a:lnSpc>
            </a:pP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» Comércio (% do PIB):</a:t>
            </a:r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37,8</a:t>
            </a:r>
            <a:r>
              <a:rPr lang="pt-PT" altLang="en-US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  <a:cs typeface="Arial Narrow" panose="020B0606020202030204" pitchFamily="34" charset="0"/>
                <a:sym typeface="+mn-ea"/>
              </a:rPr>
              <a:t>%</a:t>
            </a:r>
          </a:p>
        </p:txBody>
      </p:sp>
      <p:cxnSp>
        <p:nvCxnSpPr>
          <p:cNvPr id="103" name="Straight Connector 102"/>
          <p:cNvCxnSpPr/>
          <p:nvPr/>
        </p:nvCxnSpPr>
        <p:spPr>
          <a:xfrm flipH="1" flipV="1">
            <a:off x="4878030" y="4167672"/>
            <a:ext cx="1024546" cy="220069"/>
          </a:xfrm>
          <a:prstGeom prst="line">
            <a:avLst/>
          </a:prstGeom>
          <a:ln>
            <a:headEnd type="diamond" w="med" len="med"/>
            <a:tailEnd type="diamond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62223" y="6943293"/>
            <a:ext cx="6336704" cy="15414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100"/>
              </a:lnSpc>
            </a:pPr>
            <a:r>
              <a:rPr lang="pt-PT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As exportações de bens e serviços incluem o valor de todos os bens e serviços com destino ao exterior. Esses dados </a:t>
            </a:r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incluem, de entre outros, </a:t>
            </a:r>
            <a:r>
              <a:rPr lang="pt-PT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o valor das mercadorias, frete, seguro, </a:t>
            </a:r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transporte. Os </a:t>
            </a:r>
            <a:r>
              <a:rPr lang="pt-PT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dados são convertidos em dólares americanos constantes para permitir comparações internacionais</a:t>
            </a:r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.</a:t>
            </a:r>
          </a:p>
          <a:p>
            <a:pPr algn="just">
              <a:lnSpc>
                <a:spcPts val="700"/>
              </a:lnSpc>
            </a:pPr>
            <a:endParaRPr lang="pt-PT" sz="1100" dirty="0" smtClean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</a:endParaRPr>
          </a:p>
          <a:p>
            <a:pPr algn="just">
              <a:lnSpc>
                <a:spcPts val="1100"/>
              </a:lnSpc>
            </a:pPr>
            <a:r>
              <a:rPr lang="pt-PT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As importações de bens e serviços incluem o valor de todos os bens e serviços </a:t>
            </a:r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importados. </a:t>
            </a:r>
            <a:r>
              <a:rPr lang="pt-PT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Esses dados incluem </a:t>
            </a:r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de entre outros o </a:t>
            </a:r>
            <a:r>
              <a:rPr lang="pt-PT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valor das mercadorias, frete, seguro, </a:t>
            </a:r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transporte. </a:t>
            </a:r>
            <a:r>
              <a:rPr lang="pt-PT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Os dados são </a:t>
            </a:r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apresentados </a:t>
            </a:r>
            <a:r>
              <a:rPr lang="pt-PT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em dólares americanos constantes para permitir comparações internacionais</a:t>
            </a:r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.</a:t>
            </a:r>
          </a:p>
          <a:p>
            <a:pPr algn="just">
              <a:lnSpc>
                <a:spcPts val="700"/>
              </a:lnSpc>
            </a:pPr>
            <a:endParaRPr lang="pt-PT" sz="1100" dirty="0">
              <a:solidFill>
                <a:schemeClr val="accent5">
                  <a:lumMod val="75000"/>
                </a:schemeClr>
              </a:solidFill>
              <a:latin typeface="Arial Narrow" panose="020B0606020202030204" pitchFamily="34" charset="0"/>
            </a:endParaRPr>
          </a:p>
          <a:p>
            <a:pPr algn="just">
              <a:lnSpc>
                <a:spcPts val="1100"/>
              </a:lnSpc>
            </a:pPr>
            <a:r>
              <a:rPr lang="pt-PT" sz="1100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O </a:t>
            </a:r>
            <a:r>
              <a:rPr lang="pt-PT" sz="1100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comércio como porcentagem do PIB é o valor total das exportações de bens e serviços adicionado ao valor total das importações de bens e serviços, como porcentagem do PIB. É um indicador muito útil para observar a abertura de uma economia em relação ao exterior. Quanto maior for esse percentual, mais aberta será a economia daquele país.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5179923" y="8542957"/>
            <a:ext cx="138551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pt-PT" sz="800" b="1" i="1" dirty="0" smtClean="0">
                <a:solidFill>
                  <a:srgbClr val="3EA4BA"/>
                </a:solidFill>
                <a:latin typeface="Arial Narrow" panose="020B0606020202030204" pitchFamily="34" charset="0"/>
              </a:rPr>
              <a:t>Ref.E-EICV.01/2022/VD-E.01</a:t>
            </a:r>
            <a:r>
              <a:rPr lang="fr-FR" sz="800" dirty="0" smtClean="0">
                <a:latin typeface="Arial Narrow" panose="020B0606020202030204" pitchFamily="34" charset="0"/>
              </a:rPr>
              <a:t> </a:t>
            </a:r>
            <a:endParaRPr lang="pt-PT" sz="800" dirty="0">
              <a:latin typeface="Arial Narrow" panose="020B0606020202030204" pitchFamily="34" charset="0"/>
            </a:endParaRPr>
          </a:p>
        </p:txBody>
      </p:sp>
      <p:sp>
        <p:nvSpPr>
          <p:cNvPr id="85" name="Slide Number Placeholder 6"/>
          <p:cNvSpPr txBox="1"/>
          <p:nvPr/>
        </p:nvSpPr>
        <p:spPr bwMode="auto">
          <a:xfrm>
            <a:off x="2898527" y="8487024"/>
            <a:ext cx="648072" cy="2748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fr-FR" altLang="pt-PT" sz="800" i="1" dirty="0" smtClean="0">
                <a:solidFill>
                  <a:srgbClr val="00B4B2"/>
                </a:solidFill>
              </a:rPr>
              <a:t>Pag </a:t>
            </a:r>
            <a:fld id="{6C07E9C5-6E20-4A25-9F31-81ECFC5683B7}" type="slidenum">
              <a:rPr lang="fr-FR" altLang="pt-PT" sz="800" b="1" i="1" u="sng" dirty="0" smtClean="0">
                <a:solidFill>
                  <a:srgbClr val="00B4B2"/>
                </a:solidFill>
              </a:rPr>
              <a:t>9</a:t>
            </a:fld>
            <a:endParaRPr lang="fr-FR" altLang="pt-PT" sz="800" b="1" i="1" u="sng" dirty="0" smtClean="0">
              <a:solidFill>
                <a:srgbClr val="00B4B2"/>
              </a:solidFill>
            </a:endParaRPr>
          </a:p>
        </p:txBody>
      </p:sp>
      <p:grpSp>
        <p:nvGrpSpPr>
          <p:cNvPr id="87" name="Group 86"/>
          <p:cNvGrpSpPr/>
          <p:nvPr/>
        </p:nvGrpSpPr>
        <p:grpSpPr>
          <a:xfrm>
            <a:off x="450255" y="643593"/>
            <a:ext cx="1985935" cy="538301"/>
            <a:chOff x="696568" y="776224"/>
            <a:chExt cx="1985935" cy="538301"/>
          </a:xfrm>
        </p:grpSpPr>
        <p:sp>
          <p:nvSpPr>
            <p:cNvPr id="89" name="Rectangle 2"/>
            <p:cNvSpPr txBox="1">
              <a:spLocks noChangeArrowheads="1"/>
            </p:cNvSpPr>
            <p:nvPr/>
          </p:nvSpPr>
          <p:spPr>
            <a:xfrm>
              <a:off x="696568" y="776224"/>
              <a:ext cx="1985935" cy="394285"/>
            </a:xfrm>
            <a:prstGeom prst="rect">
              <a:avLst/>
            </a:prstGeom>
          </p:spPr>
          <p:txBody>
            <a:bodyPr vert="horz" lIns="91440" tIns="45720" rIns="91440" bIns="45720" rtlCol="0" anchor="b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800" kern="1200" cap="all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>
                <a:defRPr/>
              </a:pPr>
              <a:r>
                <a:rPr lang="pt-PT" altLang="pt-PT" sz="24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alisto MT" panose="02040603050505030304" pitchFamily="18" charset="0"/>
                </a:rPr>
                <a:t>A cedeao</a:t>
              </a:r>
            </a:p>
          </p:txBody>
        </p:sp>
        <p:sp>
          <p:nvSpPr>
            <p:cNvPr id="93" name="Rectangle 2"/>
            <p:cNvSpPr txBox="1">
              <a:spLocks noChangeArrowheads="1"/>
            </p:cNvSpPr>
            <p:nvPr/>
          </p:nvSpPr>
          <p:spPr>
            <a:xfrm>
              <a:off x="1307415" y="1091961"/>
              <a:ext cx="1356420" cy="222564"/>
            </a:xfrm>
            <a:prstGeom prst="rect">
              <a:avLst/>
            </a:prstGeom>
          </p:spPr>
          <p:txBody>
            <a:bodyPr vert="horz" lIns="91440" tIns="45720" rIns="91440" bIns="45720" rtlCol="0" anchor="b">
              <a:noAutofit/>
            </a:bodyPr>
            <a:lstStyle>
              <a:lvl1pPr algn="l" defTabSz="914400" rtl="0" eaLnBrk="1" latinLnBrk="0" hangingPunct="1">
                <a:lnSpc>
                  <a:spcPct val="90000"/>
                </a:lnSpc>
                <a:spcBef>
                  <a:spcPct val="0"/>
                </a:spcBef>
                <a:buNone/>
                <a:defRPr sz="4800" kern="1200" cap="all" baseline="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ctr">
                <a:defRPr/>
              </a:pPr>
              <a:r>
                <a:rPr lang="pt-PT" altLang="pt-PT" sz="1100" b="1" dirty="0" smtClean="0">
                  <a:solidFill>
                    <a:schemeClr val="bg1">
                      <a:lumMod val="95000"/>
                    </a:schemeClr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Calisto MT" panose="02040603050505030304" pitchFamily="18" charset="0"/>
                </a:rPr>
                <a:t>INDICADORES</a:t>
              </a:r>
            </a:p>
          </p:txBody>
        </p:sp>
      </p:grpSp>
      <p:pic>
        <p:nvPicPr>
          <p:cNvPr id="58" name="Picture 5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07" y="8449271"/>
            <a:ext cx="1470205" cy="339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8362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8593</TotalTime>
  <Words>4960</Words>
  <Application>Microsoft Office PowerPoint</Application>
  <PresentationFormat>Custom</PresentationFormat>
  <Paragraphs>798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Base</dc:creator>
  <cp:lastModifiedBy>Base</cp:lastModifiedBy>
  <cp:revision>333</cp:revision>
  <dcterms:created xsi:type="dcterms:W3CDTF">2021-09-01T10:46:08Z</dcterms:created>
  <dcterms:modified xsi:type="dcterms:W3CDTF">2021-11-13T19:06:58Z</dcterms:modified>
</cp:coreProperties>
</file>