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67" r:id="rId6"/>
    <p:sldId id="268" r:id="rId7"/>
    <p:sldId id="262" r:id="rId8"/>
    <p:sldId id="263" r:id="rId9"/>
    <p:sldId id="264" r:id="rId10"/>
    <p:sldId id="261" r:id="rId11"/>
    <p:sldId id="257" r:id="rId12"/>
    <p:sldId id="258" r:id="rId13"/>
    <p:sldId id="259" r:id="rId14"/>
    <p:sldId id="260" r:id="rId15"/>
  </p:sldIdLst>
  <p:sldSz cx="6661150" cy="8821738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8" autoAdjust="0"/>
    <p:restoredTop sz="94660"/>
  </p:normalViewPr>
  <p:slideViewPr>
    <p:cSldViewPr>
      <p:cViewPr>
        <p:scale>
          <a:sx n="100" d="100"/>
          <a:sy n="100" d="100"/>
        </p:scale>
        <p:origin x="-1114" y="2923"/>
      </p:cViewPr>
      <p:guideLst>
        <p:guide orient="horz" pos="2779"/>
        <p:guide pos="20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586" y="2740457"/>
            <a:ext cx="5661978" cy="1890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173" y="4998985"/>
            <a:ext cx="4662805" cy="2254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981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30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17920" y="455383"/>
            <a:ext cx="1091688" cy="96814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2855" y="455383"/>
            <a:ext cx="3164046" cy="96814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609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618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85" y="5668784"/>
            <a:ext cx="5661978" cy="17520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185" y="3739029"/>
            <a:ext cx="5661978" cy="19297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78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855" y="2648564"/>
            <a:ext cx="2127867" cy="7488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1741" y="2648564"/>
            <a:ext cx="2127867" cy="7488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77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58" y="353278"/>
            <a:ext cx="5995035" cy="147029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057" y="1974681"/>
            <a:ext cx="2943165" cy="822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057" y="2797635"/>
            <a:ext cx="2943165" cy="50827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3772" y="1974681"/>
            <a:ext cx="2944321" cy="822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83772" y="2797635"/>
            <a:ext cx="2944321" cy="50827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76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32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402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58" y="351236"/>
            <a:ext cx="2191472" cy="14947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325" y="351236"/>
            <a:ext cx="3723768" cy="75291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058" y="1846031"/>
            <a:ext cx="2191472" cy="60343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353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632" y="6175217"/>
            <a:ext cx="3996690" cy="7290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5632" y="788239"/>
            <a:ext cx="3996690" cy="5293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5632" y="6904236"/>
            <a:ext cx="3996690" cy="10353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357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058" y="353278"/>
            <a:ext cx="5995035" cy="1470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058" y="2058406"/>
            <a:ext cx="5995035" cy="582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058" y="8176445"/>
            <a:ext cx="1554268" cy="469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C330-3C54-4323-BB76-3A1D96CA84A7}" type="datetimeFigureOut">
              <a:rPr lang="pt-PT" smtClean="0"/>
              <a:t>07-09-2021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5893" y="8176445"/>
            <a:ext cx="2109364" cy="469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73824" y="8176445"/>
            <a:ext cx="1554268" cy="469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0386-8BA2-4102-9BEE-502D567D93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06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an.n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rspective.usherbrooke.ca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63" Type="http://schemas.openxmlformats.org/officeDocument/2006/relationships/image" Target="../media/image66.png"/><Relationship Id="rId84" Type="http://schemas.openxmlformats.org/officeDocument/2006/relationships/image" Target="../media/image87.png"/><Relationship Id="rId138" Type="http://schemas.openxmlformats.org/officeDocument/2006/relationships/image" Target="../media/image141.png"/><Relationship Id="rId107" Type="http://schemas.openxmlformats.org/officeDocument/2006/relationships/image" Target="../media/image110.png"/><Relationship Id="rId11" Type="http://schemas.openxmlformats.org/officeDocument/2006/relationships/image" Target="../media/image14.png"/><Relationship Id="rId32" Type="http://schemas.openxmlformats.org/officeDocument/2006/relationships/image" Target="../media/image35.png"/><Relationship Id="rId53" Type="http://schemas.openxmlformats.org/officeDocument/2006/relationships/image" Target="../media/image56.png"/><Relationship Id="rId74" Type="http://schemas.openxmlformats.org/officeDocument/2006/relationships/image" Target="../media/image77.png"/><Relationship Id="rId128" Type="http://schemas.openxmlformats.org/officeDocument/2006/relationships/image" Target="../media/image131.png"/><Relationship Id="rId5" Type="http://schemas.openxmlformats.org/officeDocument/2006/relationships/image" Target="../media/image8.png"/><Relationship Id="rId90" Type="http://schemas.openxmlformats.org/officeDocument/2006/relationships/image" Target="../media/image93.png"/><Relationship Id="rId95" Type="http://schemas.openxmlformats.org/officeDocument/2006/relationships/image" Target="../media/image9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113" Type="http://schemas.openxmlformats.org/officeDocument/2006/relationships/image" Target="../media/image116.png"/><Relationship Id="rId118" Type="http://schemas.openxmlformats.org/officeDocument/2006/relationships/image" Target="../media/image121.png"/><Relationship Id="rId134" Type="http://schemas.openxmlformats.org/officeDocument/2006/relationships/image" Target="../media/image137.png"/><Relationship Id="rId139" Type="http://schemas.openxmlformats.org/officeDocument/2006/relationships/image" Target="../media/image142.png"/><Relationship Id="rId80" Type="http://schemas.openxmlformats.org/officeDocument/2006/relationships/image" Target="../media/image83.png"/><Relationship Id="rId85" Type="http://schemas.openxmlformats.org/officeDocument/2006/relationships/image" Target="../media/image8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59" Type="http://schemas.openxmlformats.org/officeDocument/2006/relationships/image" Target="../media/image62.png"/><Relationship Id="rId103" Type="http://schemas.openxmlformats.org/officeDocument/2006/relationships/image" Target="../media/image106.png"/><Relationship Id="rId108" Type="http://schemas.openxmlformats.org/officeDocument/2006/relationships/image" Target="../media/image111.png"/><Relationship Id="rId124" Type="http://schemas.openxmlformats.org/officeDocument/2006/relationships/image" Target="../media/image127.png"/><Relationship Id="rId129" Type="http://schemas.openxmlformats.org/officeDocument/2006/relationships/image" Target="../media/image132.png"/><Relationship Id="rId54" Type="http://schemas.openxmlformats.org/officeDocument/2006/relationships/image" Target="../media/image57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91" Type="http://schemas.openxmlformats.org/officeDocument/2006/relationships/image" Target="../media/image94.png"/><Relationship Id="rId96" Type="http://schemas.openxmlformats.org/officeDocument/2006/relationships/image" Target="../media/image99.png"/><Relationship Id="rId140" Type="http://schemas.openxmlformats.org/officeDocument/2006/relationships/image" Target="../media/image143.png"/><Relationship Id="rId145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49" Type="http://schemas.openxmlformats.org/officeDocument/2006/relationships/image" Target="../media/image52.png"/><Relationship Id="rId114" Type="http://schemas.openxmlformats.org/officeDocument/2006/relationships/image" Target="../media/image117.png"/><Relationship Id="rId119" Type="http://schemas.openxmlformats.org/officeDocument/2006/relationships/image" Target="../media/image122.png"/><Relationship Id="rId44" Type="http://schemas.openxmlformats.org/officeDocument/2006/relationships/image" Target="../media/image47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130" Type="http://schemas.openxmlformats.org/officeDocument/2006/relationships/image" Target="../media/image133.png"/><Relationship Id="rId135" Type="http://schemas.openxmlformats.org/officeDocument/2006/relationships/image" Target="../media/image138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109" Type="http://schemas.openxmlformats.org/officeDocument/2006/relationships/image" Target="../media/image112.pn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97" Type="http://schemas.openxmlformats.org/officeDocument/2006/relationships/image" Target="../media/image100.png"/><Relationship Id="rId104" Type="http://schemas.openxmlformats.org/officeDocument/2006/relationships/image" Target="../media/image107.png"/><Relationship Id="rId120" Type="http://schemas.openxmlformats.org/officeDocument/2006/relationships/image" Target="../media/image123.png"/><Relationship Id="rId125" Type="http://schemas.openxmlformats.org/officeDocument/2006/relationships/image" Target="../media/image128.png"/><Relationship Id="rId141" Type="http://schemas.openxmlformats.org/officeDocument/2006/relationships/image" Target="../media/image144.png"/><Relationship Id="rId146" Type="http://schemas.openxmlformats.org/officeDocument/2006/relationships/image" Target="../media/image149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2" Type="http://schemas.openxmlformats.org/officeDocument/2006/relationships/image" Target="../media/image5.png"/><Relationship Id="rId29" Type="http://schemas.openxmlformats.org/officeDocument/2006/relationships/image" Target="../media/image32.png"/><Relationship Id="rId24" Type="http://schemas.openxmlformats.org/officeDocument/2006/relationships/image" Target="../media/image27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110" Type="http://schemas.openxmlformats.org/officeDocument/2006/relationships/image" Target="../media/image113.png"/><Relationship Id="rId115" Type="http://schemas.openxmlformats.org/officeDocument/2006/relationships/image" Target="../media/image118.png"/><Relationship Id="rId131" Type="http://schemas.openxmlformats.org/officeDocument/2006/relationships/image" Target="../media/image134.png"/><Relationship Id="rId136" Type="http://schemas.openxmlformats.org/officeDocument/2006/relationships/image" Target="../media/image139.pn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56" Type="http://schemas.openxmlformats.org/officeDocument/2006/relationships/image" Target="../media/image59.png"/><Relationship Id="rId77" Type="http://schemas.openxmlformats.org/officeDocument/2006/relationships/image" Target="../media/image80.png"/><Relationship Id="rId100" Type="http://schemas.openxmlformats.org/officeDocument/2006/relationships/image" Target="../media/image103.png"/><Relationship Id="rId105" Type="http://schemas.openxmlformats.org/officeDocument/2006/relationships/image" Target="../media/image108.png"/><Relationship Id="rId126" Type="http://schemas.openxmlformats.org/officeDocument/2006/relationships/image" Target="../media/image129.png"/><Relationship Id="rId147" Type="http://schemas.openxmlformats.org/officeDocument/2006/relationships/image" Target="../media/image150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93" Type="http://schemas.openxmlformats.org/officeDocument/2006/relationships/image" Target="../media/image96.png"/><Relationship Id="rId98" Type="http://schemas.openxmlformats.org/officeDocument/2006/relationships/image" Target="../media/image101.png"/><Relationship Id="rId121" Type="http://schemas.openxmlformats.org/officeDocument/2006/relationships/image" Target="../media/image124.png"/><Relationship Id="rId142" Type="http://schemas.openxmlformats.org/officeDocument/2006/relationships/image" Target="../media/image145.png"/><Relationship Id="rId3" Type="http://schemas.openxmlformats.org/officeDocument/2006/relationships/image" Target="../media/image6.png"/><Relationship Id="rId25" Type="http://schemas.openxmlformats.org/officeDocument/2006/relationships/image" Target="../media/image28.png"/><Relationship Id="rId46" Type="http://schemas.openxmlformats.org/officeDocument/2006/relationships/image" Target="../media/image49.png"/><Relationship Id="rId67" Type="http://schemas.openxmlformats.org/officeDocument/2006/relationships/image" Target="../media/image70.png"/><Relationship Id="rId116" Type="http://schemas.openxmlformats.org/officeDocument/2006/relationships/image" Target="../media/image119.png"/><Relationship Id="rId137" Type="http://schemas.openxmlformats.org/officeDocument/2006/relationships/image" Target="../media/image14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62" Type="http://schemas.openxmlformats.org/officeDocument/2006/relationships/image" Target="../media/image65.pn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111" Type="http://schemas.openxmlformats.org/officeDocument/2006/relationships/image" Target="../media/image114.png"/><Relationship Id="rId132" Type="http://schemas.openxmlformats.org/officeDocument/2006/relationships/image" Target="../media/image135.png"/><Relationship Id="rId15" Type="http://schemas.openxmlformats.org/officeDocument/2006/relationships/image" Target="../media/image18.png"/><Relationship Id="rId36" Type="http://schemas.openxmlformats.org/officeDocument/2006/relationships/image" Target="../media/image39.png"/><Relationship Id="rId57" Type="http://schemas.openxmlformats.org/officeDocument/2006/relationships/image" Target="../media/image60.png"/><Relationship Id="rId106" Type="http://schemas.openxmlformats.org/officeDocument/2006/relationships/image" Target="../media/image109.png"/><Relationship Id="rId127" Type="http://schemas.openxmlformats.org/officeDocument/2006/relationships/image" Target="../media/image13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52" Type="http://schemas.openxmlformats.org/officeDocument/2006/relationships/image" Target="../media/image55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94" Type="http://schemas.openxmlformats.org/officeDocument/2006/relationships/image" Target="../media/image97.png"/><Relationship Id="rId99" Type="http://schemas.openxmlformats.org/officeDocument/2006/relationships/image" Target="../media/image102.png"/><Relationship Id="rId101" Type="http://schemas.openxmlformats.org/officeDocument/2006/relationships/image" Target="../media/image104.png"/><Relationship Id="rId122" Type="http://schemas.openxmlformats.org/officeDocument/2006/relationships/image" Target="../media/image125.png"/><Relationship Id="rId143" Type="http://schemas.openxmlformats.org/officeDocument/2006/relationships/image" Target="../media/image14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26" Type="http://schemas.openxmlformats.org/officeDocument/2006/relationships/image" Target="../media/image29.png"/><Relationship Id="rId47" Type="http://schemas.openxmlformats.org/officeDocument/2006/relationships/image" Target="../media/image50.png"/><Relationship Id="rId68" Type="http://schemas.openxmlformats.org/officeDocument/2006/relationships/image" Target="../media/image71.png"/><Relationship Id="rId89" Type="http://schemas.openxmlformats.org/officeDocument/2006/relationships/image" Target="../media/image92.png"/><Relationship Id="rId112" Type="http://schemas.openxmlformats.org/officeDocument/2006/relationships/image" Target="../media/image115.png"/><Relationship Id="rId133" Type="http://schemas.openxmlformats.org/officeDocument/2006/relationships/image" Target="../media/image136.png"/><Relationship Id="rId16" Type="http://schemas.openxmlformats.org/officeDocument/2006/relationships/image" Target="../media/image19.png"/><Relationship Id="rId37" Type="http://schemas.openxmlformats.org/officeDocument/2006/relationships/image" Target="../media/image40.png"/><Relationship Id="rId58" Type="http://schemas.openxmlformats.org/officeDocument/2006/relationships/image" Target="../media/image61.png"/><Relationship Id="rId79" Type="http://schemas.openxmlformats.org/officeDocument/2006/relationships/image" Target="../media/image82.png"/><Relationship Id="rId102" Type="http://schemas.openxmlformats.org/officeDocument/2006/relationships/image" Target="../media/image105.png"/><Relationship Id="rId123" Type="http://schemas.openxmlformats.org/officeDocument/2006/relationships/image" Target="../media/image126.png"/><Relationship Id="rId144" Type="http://schemas.openxmlformats.org/officeDocument/2006/relationships/image" Target="../media/image1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ight Triangle 96"/>
          <p:cNvSpPr/>
          <p:nvPr/>
        </p:nvSpPr>
        <p:spPr>
          <a:xfrm>
            <a:off x="2966" y="1"/>
            <a:ext cx="6650563" cy="882173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5" y="90389"/>
            <a:ext cx="2677325" cy="559804"/>
          </a:xfrm>
          <a:prstGeom prst="rect">
            <a:avLst/>
          </a:prstGeom>
        </p:spPr>
      </p:pic>
      <p:pic>
        <p:nvPicPr>
          <p:cNvPr id="10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54" y="234405"/>
            <a:ext cx="578165" cy="479595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179923" y="8542957"/>
            <a:ext cx="13855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800" b="1" i="1" dirty="0" smtClean="0">
                <a:solidFill>
                  <a:srgbClr val="3EA4BA"/>
                </a:solidFill>
                <a:latin typeface="Arial Narrow" panose="020B0606020202030204" pitchFamily="34" charset="0"/>
              </a:rPr>
              <a:t>Ref.E-EICV.01/2022/VD-E.01</a:t>
            </a:r>
            <a:r>
              <a:rPr lang="fr-FR" sz="800" dirty="0" smtClean="0">
                <a:latin typeface="Arial Narrow" panose="020B0606020202030204" pitchFamily="34" charset="0"/>
              </a:rPr>
              <a:t> </a:t>
            </a:r>
            <a:endParaRPr lang="pt-PT" sz="800" dirty="0">
              <a:latin typeface="Arial Narrow" panose="020B0606020202030204" pitchFamily="34" charset="0"/>
            </a:endParaRPr>
          </a:p>
        </p:txBody>
      </p:sp>
      <p:sp>
        <p:nvSpPr>
          <p:cNvPr id="107" name="Slide Number Placeholder 6"/>
          <p:cNvSpPr txBox="1"/>
          <p:nvPr/>
        </p:nvSpPr>
        <p:spPr bwMode="auto">
          <a:xfrm>
            <a:off x="2898527" y="848702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800" i="1" dirty="0" smtClean="0">
                <a:solidFill>
                  <a:srgbClr val="00B4B2"/>
                </a:solidFill>
              </a:rPr>
              <a:t>Pag </a:t>
            </a:r>
            <a:fld id="{6C07E9C5-6E20-4A25-9F31-81ECFC5683B7}" type="slidenum">
              <a:rPr lang="fr-FR" altLang="pt-PT" sz="800" b="1" i="1" u="sng" dirty="0" smtClean="0">
                <a:solidFill>
                  <a:srgbClr val="00B4B2"/>
                </a:solidFill>
              </a:rPr>
              <a:t>1</a:t>
            </a:fld>
            <a:endParaRPr lang="fr-FR" altLang="pt-PT" sz="800" b="1" i="1" u="sng" dirty="0" smtClean="0">
              <a:solidFill>
                <a:srgbClr val="00B4B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6239" y="624925"/>
            <a:ext cx="6120680" cy="822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TERMOS DE REFERÊNCIA DO FÓRUM EMPRESARIAL</a:t>
            </a:r>
          </a:p>
          <a:p>
            <a:r>
              <a:rPr lang="pt-PT" sz="12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CONTEXTO E JUSTIFICAÇÃO</a:t>
            </a:r>
          </a:p>
          <a:p>
            <a:pPr algn="just">
              <a:lnSpc>
                <a:spcPts val="11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r>
              <a:rPr lang="pt-PT" sz="1200" dirty="0" smtClean="0">
                <a:latin typeface="Arial Narrow" panose="020B0606020202030204" pitchFamily="34" charset="0"/>
              </a:rPr>
              <a:t>Cabo </a:t>
            </a:r>
            <a:r>
              <a:rPr lang="pt-PT" sz="1200" dirty="0">
                <a:latin typeface="Arial Narrow" panose="020B0606020202030204" pitchFamily="34" charset="0"/>
              </a:rPr>
              <a:t>Verde está a apenas  </a:t>
            </a:r>
            <a:r>
              <a:rPr lang="pt-PT" sz="1200" dirty="0" smtClean="0">
                <a:latin typeface="Arial Narrow" panose="020B0606020202030204" pitchFamily="34" charset="0"/>
              </a:rPr>
              <a:t>4h00 </a:t>
            </a:r>
            <a:r>
              <a:rPr lang="pt-PT" sz="1200" dirty="0">
                <a:latin typeface="Arial Narrow" panose="020B0606020202030204" pitchFamily="34" charset="0"/>
              </a:rPr>
              <a:t>horas de viagem aérea do </a:t>
            </a:r>
            <a:r>
              <a:rPr lang="pt-PT" sz="1200" dirty="0" smtClean="0">
                <a:latin typeface="Arial Narrow" panose="020B0606020202030204" pitchFamily="34" charset="0"/>
              </a:rPr>
              <a:t>Brasil, a 1h00 hora de viagem aérea do continente africano e a 4h0 de viagem aérea do continente Europeu. Cabo </a:t>
            </a:r>
            <a:r>
              <a:rPr lang="pt-PT" sz="1200" dirty="0">
                <a:latin typeface="Arial Narrow" panose="020B0606020202030204" pitchFamily="34" charset="0"/>
              </a:rPr>
              <a:t>Verde é uma importante plataforma </a:t>
            </a:r>
            <a:r>
              <a:rPr lang="pt-PT" sz="1200" dirty="0" smtClean="0">
                <a:latin typeface="Arial Narrow" panose="020B0606020202030204" pitchFamily="34" charset="0"/>
              </a:rPr>
              <a:t>de investimentos, importação, exportação e </a:t>
            </a:r>
            <a:r>
              <a:rPr lang="pt-PT" sz="1200" dirty="0">
                <a:latin typeface="Arial Narrow" panose="020B0606020202030204" pitchFamily="34" charset="0"/>
              </a:rPr>
              <a:t>reexportação para mercados de grande relevância como são os casos da CEDEAO - Comunidade Económica dos Estados da África Ocidental, com mais de 400 milhões de consumidores; da União Europeia, com mais de 500 milhões de consumidores; e, Estados Unidos da América, com mais de 300 milhões de consumidores.</a:t>
            </a:r>
          </a:p>
          <a:p>
            <a:pPr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pPr algn="just">
              <a:lnSpc>
                <a:spcPts val="1100"/>
              </a:lnSpc>
            </a:pPr>
            <a:r>
              <a:rPr lang="pt-PT" sz="1200" dirty="0" smtClean="0">
                <a:latin typeface="Arial Narrow" panose="020B0606020202030204" pitchFamily="34" charset="0"/>
              </a:rPr>
              <a:t>Cabo </a:t>
            </a:r>
            <a:r>
              <a:rPr lang="pt-PT" sz="1200" dirty="0">
                <a:latin typeface="Arial Narrow" panose="020B0606020202030204" pitchFamily="34" charset="0"/>
              </a:rPr>
              <a:t>Verde pode exportar e reexportar mais de  6 mil produtos manufaturados em Cabo Verde ou beneficiado em até 30% no País isentos de impostos para os Estados Unidos da América; Canadá; União Europeia e CEDEAO, o que representa uma importante oportunidade para </a:t>
            </a:r>
            <a:r>
              <a:rPr lang="pt-PT" sz="1200" dirty="0" smtClean="0">
                <a:latin typeface="Arial Narrow" panose="020B0606020202030204" pitchFamily="34" charset="0"/>
              </a:rPr>
              <a:t>a competitividade das empresas em geral.</a:t>
            </a:r>
            <a:r>
              <a:rPr lang="pt-PT" sz="1200" dirty="0"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Além </a:t>
            </a:r>
            <a:r>
              <a:rPr lang="pt-PT" sz="1200" dirty="0">
                <a:latin typeface="Arial Narrow" panose="020B0606020202030204" pitchFamily="34" charset="0"/>
              </a:rPr>
              <a:t>do seu mercado interno Cabo Verde pode oferecer </a:t>
            </a:r>
            <a:r>
              <a:rPr lang="pt-PT" sz="1200" dirty="0" smtClean="0">
                <a:latin typeface="Arial Narrow" panose="020B0606020202030204" pitchFamily="34" charset="0"/>
              </a:rPr>
              <a:t>às empresas quatro </a:t>
            </a:r>
            <a:r>
              <a:rPr lang="pt-PT" sz="1200" dirty="0">
                <a:latin typeface="Arial Narrow" panose="020B0606020202030204" pitchFamily="34" charset="0"/>
              </a:rPr>
              <a:t>mecanismos de elevado potencial que garantem escalas nas suas relações económicas e </a:t>
            </a:r>
            <a:r>
              <a:rPr lang="pt-PT" sz="1200" dirty="0" smtClean="0">
                <a:latin typeface="Arial Narrow" panose="020B0606020202030204" pitchFamily="34" charset="0"/>
              </a:rPr>
              <a:t>comerciais com o Mundo: 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pPr algn="just">
              <a:lnSpc>
                <a:spcPts val="1100"/>
              </a:lnSpc>
            </a:pPr>
            <a:r>
              <a:rPr lang="pt-PT" sz="1200" i="1" dirty="0">
                <a:latin typeface="Arial Narrow" panose="020B0606020202030204" pitchFamily="34" charset="0"/>
              </a:rPr>
              <a:t>Mecanismo 1:</a:t>
            </a:r>
            <a:r>
              <a:rPr lang="pt-PT" sz="1200" dirty="0">
                <a:latin typeface="Arial Narrow" panose="020B0606020202030204" pitchFamily="34" charset="0"/>
              </a:rPr>
              <a:t> O mecanismo que implementa a União Aduaneira entre os Estados Membros da CEDEAO – Comunidade Económica dos Estados da África Ocidental, que integra 15 países e mais de 400 milhões de consumidores (Benim, Burkina Faso, Cabo Verde, Costa do Marfim, Gâmbia, Gana, Guiné Conacri, Guiné-Bissau, Libéria, Mali, Níger, Nigéria, Senegal, Serra Leoa e Togo), através do qual as empresas </a:t>
            </a:r>
            <a:r>
              <a:rPr lang="pt-PT" sz="1200" dirty="0" smtClean="0">
                <a:latin typeface="Arial Narrow" panose="020B0606020202030204" pitchFamily="34" charset="0"/>
              </a:rPr>
              <a:t>podem </a:t>
            </a:r>
            <a:r>
              <a:rPr lang="pt-PT" sz="1200" dirty="0">
                <a:latin typeface="Arial Narrow" panose="020B0606020202030204" pitchFamily="34" charset="0"/>
              </a:rPr>
              <a:t>a partir de Cabo Verde importar, exportar e reexportar sem taxas ou quotas.</a:t>
            </a:r>
          </a:p>
          <a:p>
            <a:pPr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pPr algn="just">
              <a:lnSpc>
                <a:spcPts val="1100"/>
              </a:lnSpc>
            </a:pPr>
            <a:r>
              <a:rPr lang="pt-PT" sz="1200" i="1" dirty="0">
                <a:latin typeface="Arial Narrow" panose="020B0606020202030204" pitchFamily="34" charset="0"/>
              </a:rPr>
              <a:t>Mecanismo 2:</a:t>
            </a:r>
            <a:r>
              <a:rPr lang="pt-PT" sz="1200" dirty="0">
                <a:latin typeface="Arial Narrow" panose="020B0606020202030204" pitchFamily="34" charset="0"/>
              </a:rPr>
              <a:t> O mecanismo UE/SPG+ que assume particular </a:t>
            </a:r>
            <a:r>
              <a:rPr lang="pt-PT" sz="1200" dirty="0" smtClean="0">
                <a:latin typeface="Arial Narrow" panose="020B0606020202030204" pitchFamily="34" charset="0"/>
              </a:rPr>
              <a:t>relevância, </a:t>
            </a:r>
            <a:r>
              <a:rPr lang="pt-PT" sz="1200" dirty="0">
                <a:latin typeface="Arial Narrow" panose="020B0606020202030204" pitchFamily="34" charset="0"/>
              </a:rPr>
              <a:t>nomeadamente no que diz respeito à competitividade externa de produtos cabo - verdianos que ao abrigo deste regime preferencial poderão ser exportados para o mercado da União Europeia livre de quotas e </a:t>
            </a:r>
            <a:r>
              <a:rPr lang="pt-PT" sz="1200" dirty="0" smtClean="0">
                <a:latin typeface="Arial Narrow" panose="020B0606020202030204" pitchFamily="34" charset="0"/>
              </a:rPr>
              <a:t>tarifas.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endParaRPr lang="pt-PT" sz="1200" i="1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r>
              <a:rPr lang="pt-PT" sz="1200" i="1" dirty="0" smtClean="0">
                <a:latin typeface="Arial Narrow" panose="020B0606020202030204" pitchFamily="34" charset="0"/>
              </a:rPr>
              <a:t>Mecanismo </a:t>
            </a:r>
            <a:r>
              <a:rPr lang="pt-PT" sz="1200" i="1" dirty="0">
                <a:latin typeface="Arial Narrow" panose="020B0606020202030204" pitchFamily="34" charset="0"/>
              </a:rPr>
              <a:t>3:</a:t>
            </a:r>
            <a:r>
              <a:rPr lang="pt-PT" sz="1200" dirty="0">
                <a:latin typeface="Arial Narrow" panose="020B0606020202030204" pitchFamily="34" charset="0"/>
              </a:rPr>
              <a:t> O mecanismo </a:t>
            </a:r>
            <a:r>
              <a:rPr lang="pt-PT" sz="1200" i="1" dirty="0">
                <a:latin typeface="Arial Narrow" panose="020B0606020202030204" pitchFamily="34" charset="0"/>
              </a:rPr>
              <a:t>AGOA</a:t>
            </a:r>
            <a:r>
              <a:rPr lang="pt-PT" sz="1200" dirty="0">
                <a:latin typeface="Arial Narrow" panose="020B0606020202030204" pitchFamily="34" charset="0"/>
              </a:rPr>
              <a:t> - Lei para o Crescimento e a Oportunidade de África, promulgada em 2000, permite que os países africanos elegíveis, como é o caso de Cabo Verde, exportem cerca de 6400 produtos com isenção de direitos para os </a:t>
            </a:r>
            <a:r>
              <a:rPr lang="pt-PT" sz="1200" i="1" dirty="0">
                <a:latin typeface="Arial Narrow" panose="020B0606020202030204" pitchFamily="34" charset="0"/>
              </a:rPr>
              <a:t>EUA</a:t>
            </a:r>
            <a:r>
              <a:rPr lang="pt-PT" sz="1200" dirty="0">
                <a:latin typeface="Arial Narrow" panose="020B0606020202030204" pitchFamily="34" charset="0"/>
              </a:rPr>
              <a:t>. Esta lei tem por base um alargamento dos benefícios já disponíveis no âmbito do Sistema de Preferências Generalizadas </a:t>
            </a:r>
            <a:r>
              <a:rPr lang="pt-PT" sz="1200" i="1" dirty="0">
                <a:latin typeface="Arial Narrow" panose="020B0606020202030204" pitchFamily="34" charset="0"/>
              </a:rPr>
              <a:t>(SPG) </a:t>
            </a:r>
            <a:r>
              <a:rPr lang="pt-PT" sz="1200" dirty="0">
                <a:latin typeface="Arial Narrow" panose="020B0606020202030204" pitchFamily="34" charset="0"/>
              </a:rPr>
              <a:t>dos </a:t>
            </a:r>
            <a:r>
              <a:rPr lang="pt-PT" sz="1200" i="1" dirty="0">
                <a:latin typeface="Arial Narrow" panose="020B0606020202030204" pitchFamily="34" charset="0"/>
              </a:rPr>
              <a:t>EUA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ts val="1100"/>
              </a:lnSpc>
            </a:pP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r>
              <a:rPr lang="pt-PT" sz="1200" i="1" dirty="0">
                <a:latin typeface="Arial Narrow" panose="020B0606020202030204" pitchFamily="34" charset="0"/>
              </a:rPr>
              <a:t>Mecanismo 4:</a:t>
            </a:r>
            <a:r>
              <a:rPr lang="pt-PT" sz="1200" dirty="0">
                <a:latin typeface="Arial Narrow" panose="020B0606020202030204" pitchFamily="34" charset="0"/>
              </a:rPr>
              <a:t> O mecanismo do Centro Internacional de Indústria; Centro Internacional de Prestação de Serviços e o Centro Internacional de Comércio, ambos instituídos pelo Estado de Cabo Verde que confere, de entre outros, benefícios Fiscais sob a forma de taxas reduzidas de </a:t>
            </a:r>
            <a:r>
              <a:rPr lang="pt-PT" sz="1200" i="1" dirty="0">
                <a:latin typeface="Arial Narrow" panose="020B0606020202030204" pitchFamily="34" charset="0"/>
              </a:rPr>
              <a:t>IRPC</a:t>
            </a:r>
            <a:r>
              <a:rPr lang="pt-PT" sz="1200" dirty="0">
                <a:latin typeface="Arial Narrow" panose="020B0606020202030204" pitchFamily="34" charset="0"/>
              </a:rPr>
              <a:t> - Imposto sobre o Rendimento das Pessoas Colectivas, relativamente aos rendimentos derivados do exercício de actividades de natureza industrial ou comercial, e suas actividades acessórias ou complementares, bem como de prestação de serviços:</a:t>
            </a:r>
          </a:p>
          <a:p>
            <a:pPr marL="182563"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» </a:t>
            </a:r>
            <a:r>
              <a:rPr lang="pt-PT" sz="1200" dirty="0" smtClean="0">
                <a:latin typeface="Arial Narrow" panose="020B0606020202030204" pitchFamily="34" charset="0"/>
              </a:rPr>
              <a:t>5,0% </a:t>
            </a:r>
            <a:r>
              <a:rPr lang="pt-PT" sz="1200" dirty="0">
                <a:latin typeface="Arial Narrow" panose="020B0606020202030204" pitchFamily="34" charset="0"/>
              </a:rPr>
              <a:t>para entidades com cinco ou mais trabalhadores dependentes; </a:t>
            </a:r>
          </a:p>
          <a:p>
            <a:pPr marL="182563"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» 3,5% para entidades com vinte ou mais trabalhadores dependentes;</a:t>
            </a:r>
          </a:p>
          <a:p>
            <a:pPr marL="182563"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» 2,5% para entidades com cinquenta ou mais trabalhadores dependentes. </a:t>
            </a:r>
          </a:p>
          <a:p>
            <a:pPr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pPr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No que diz respeito ao Centro Internacional de Prestação de Serviços:</a:t>
            </a:r>
          </a:p>
          <a:p>
            <a:pPr marL="182563"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» 2,5% para entidades com dois ou mais trabalhadores dependentes.</a:t>
            </a:r>
          </a:p>
          <a:p>
            <a:pPr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pPr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</a:rPr>
              <a:t>É neste contexto </a:t>
            </a:r>
            <a:r>
              <a:rPr lang="pt-PT" sz="1200" dirty="0" smtClean="0">
                <a:latin typeface="Arial Narrow" panose="020B0606020202030204" pitchFamily="34" charset="0"/>
              </a:rPr>
              <a:t>que</a:t>
            </a:r>
            <a:r>
              <a:rPr lang="pt-PT" sz="1200" i="1" dirty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PT" sz="1200" i="1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em </a:t>
            </a:r>
            <a:r>
              <a:rPr lang="pt-PT" sz="1200" i="1" dirty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Março de 2022 Cabo Verde acolhe um Fórum Empresarial Internacional, intitulado «</a:t>
            </a:r>
            <a:r>
              <a:rPr lang="pt-PT" sz="1200" b="1" i="1" dirty="0">
                <a:solidFill>
                  <a:srgbClr val="00B4B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Atlantic Business Forum</a:t>
            </a:r>
            <a:r>
              <a:rPr lang="pt-PT" sz="1200" i="1" dirty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»,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sob o Slogan: 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 um  elo com  mercados de excelênciais</a:t>
            </a:r>
            <a:r>
              <a:rPr lang="pt-PT" sz="12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».</a:t>
            </a:r>
          </a:p>
          <a:p>
            <a:pPr algn="just">
              <a:lnSpc>
                <a:spcPts val="1100"/>
              </a:lnSpc>
            </a:pPr>
            <a:endParaRPr lang="pt-PT" sz="1200" dirty="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ts val="1100"/>
              </a:lnSpc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</a:rPr>
              <a:t>Uma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Ronda / Rodada de Negócios, previamente programado, a se realizar no dia 19 de Março de 2022.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Cada empresa participante terá um período de tempo, previamente definido, destinado a apresentação dos respectivos produtos, serviços e oportunidades de parcerias de negócios que as mesmas queiram submeter aos demais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presentes.</a:t>
            </a:r>
          </a:p>
          <a:p>
            <a:pPr algn="just">
              <a:lnSpc>
                <a:spcPts val="1100"/>
              </a:lnSpc>
            </a:pPr>
            <a:endParaRPr lang="pt-PT" sz="1200" dirty="0">
              <a:latin typeface="Arial Narrow" panose="020B0606020202030204" pitchFamily="34" charset="0"/>
              <a:sym typeface="+mn-ea"/>
            </a:endParaRPr>
          </a:p>
          <a:p>
            <a:pPr algn="just">
              <a:lnSpc>
                <a:spcPts val="1100"/>
              </a:lnSpc>
            </a:pP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O presente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documento, além de apresentar alguns indicadores da </a:t>
            </a:r>
            <a:r>
              <a:rPr lang="pt-PT" sz="1200" i="1" dirty="0" smtClean="0">
                <a:latin typeface="Arial Narrow" panose="020B0606020202030204" pitchFamily="34" charset="0"/>
                <a:sym typeface="+mn-ea"/>
              </a:rPr>
              <a:t>CEDEAO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, descreve 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a condução do funcionamento do Evento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em apreço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e condições de participação no mesmo nas suas múltiplas etapas.</a:t>
            </a:r>
          </a:p>
        </p:txBody>
      </p:sp>
    </p:spTree>
    <p:extLst>
      <p:ext uri="{BB962C8B-B14F-4D97-AF65-F5344CB8AC3E}">
        <p14:creationId xmlns:p14="http://schemas.microsoft.com/office/powerpoint/2010/main" val="39524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239" y="450429"/>
            <a:ext cx="61206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anose="020B0606020202030204" pitchFamily="34" charset="0"/>
              </a:rPr>
              <a:t>TERMOS DE REFERÊNCIA DO FÓRUM EMPRESARIAL</a:t>
            </a:r>
          </a:p>
          <a:p>
            <a:r>
              <a:rPr lang="pt-PT" sz="1200" dirty="0" smtClean="0">
                <a:latin typeface="Arial Narrow" panose="020B0606020202030204" pitchFamily="34" charset="0"/>
              </a:rPr>
              <a:t>CONTEXTO E JUSTIFICAÇÃO</a:t>
            </a:r>
          </a:p>
          <a:p>
            <a:r>
              <a:rPr lang="pt-PT" sz="1200" dirty="0" smtClean="0">
                <a:latin typeface="Arial Narrow" panose="020B0606020202030204" pitchFamily="34" charset="0"/>
              </a:rPr>
              <a:t>Brasil </a:t>
            </a:r>
            <a:r>
              <a:rPr lang="pt-PT" sz="1200" dirty="0">
                <a:latin typeface="Arial Narrow" panose="020B0606020202030204" pitchFamily="34" charset="0"/>
              </a:rPr>
              <a:t>e Cabo Verde possuem relações sólidas, desde os primeiros dias da Independência de Cabo Verde a 5 de Julho de 1975. Contudo as trocas comerciais entre os dois países ainda estão longe de atingir os níveis do  potencial e das oportunidades existentes. Cabo Verte importa anualmente próximo de um (1) bilhão de dólares de produtos para satisfazer as suas necessidades internas e o Brasil exporta para Cabo Verde menos de 3%  do total das importações do Arquipélago.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Em regra as empresas Brasileiras encontram dois obstáculos maiores para potenciar as suas relações económicas e  comerciais com Cabo Verde: a dimensão do mercado interno de Cabo Verde e a ausência de uma linha marítima regular entre Brasil e Cabo Verde.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Cabo Verde está a apenas  4 horas de viagem aérea do Brasil. Cabo Verde é uma importante plataforma de reexportação para mercados de grande relevância como são os casos da CEDEAO - Comunidade Económica dos Estados da África Ocidental, com mais de 400 milhões de consumidores; da União Europeia, com mais de 500 milhões de consumidores; e, Estados Unidos da América, com mais de 300 milhões de consumidores.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Cabo Verde pode importar matéria prima, que abunda na sub-região Oeste africano sem taxas e sem quotas, transformar e reexportar para este vasto mercado sem taxa e sem quota. Cabo Verde pode exportar e reexportar mais de  6 mil produtos manufaturados em Cabo Verde ou beneficiado em até 30% no País isentos de impostos para os Estados Unidos da América; Canadá; União Europeia e CEDEAO, o que representa uma importante oportunidade para as indústrias brasileiras.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Além do seu mercado interno Cabo Verde pode oferecer ao Brasil quatro mecanismos de elevado potencial que garantem escalas nas suas relações económicas e comerciais: 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i="1" dirty="0">
                <a:latin typeface="Arial Narrow" panose="020B0606020202030204" pitchFamily="34" charset="0"/>
              </a:rPr>
              <a:t>Mecanismo 1:</a:t>
            </a:r>
            <a:r>
              <a:rPr lang="pt-PT" sz="1200" dirty="0">
                <a:latin typeface="Arial Narrow" panose="020B0606020202030204" pitchFamily="34" charset="0"/>
              </a:rPr>
              <a:t> O mecanismo que implementa a União Aduaneira entre os Estados Membros da CEDEAO – Comunidade Económica dos Estados da África Ocidental, que integra 15 países e mais de 400 milhões de consumidores (Benim, Burkina Faso, Cabo Verde, Costa do Marfim, Gâmbia, Gana, Guiné Conacri, Guiné-Bissau, Libéria, Mali, Níger, Nigéria, Senegal, Serra Leoa e Togo), através do qual as empresas brasileiras podem a partir de Cabo Verde importar, exportar e reexportar sem taxas ou quotas.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i="1" dirty="0">
                <a:latin typeface="Arial Narrow" panose="020B0606020202030204" pitchFamily="34" charset="0"/>
              </a:rPr>
              <a:t>Mecanismo 2:</a:t>
            </a:r>
            <a:r>
              <a:rPr lang="pt-PT" sz="1200" dirty="0">
                <a:latin typeface="Arial Narrow" panose="020B0606020202030204" pitchFamily="34" charset="0"/>
              </a:rPr>
              <a:t> O mecanismo UE/SPG+ que assume particular importância para Cabo Verde, nomeadamente no que diz respeito à competitividade externa de produtos cabo - verdianos que ao abrigo deste regime preferencial poderão ser exportados para o mercado da União Europeia livre de quotas e tarifas. As empresas brasileiras, podem assim, a partir de Cabo Verde tirar partido deste potencial.</a:t>
            </a:r>
          </a:p>
          <a:p>
            <a:r>
              <a:rPr lang="pt-PT" sz="1200" i="1" dirty="0">
                <a:latin typeface="Arial Narrow" panose="020B0606020202030204" pitchFamily="34" charset="0"/>
              </a:rPr>
              <a:t>Mecanismo 3:</a:t>
            </a:r>
            <a:r>
              <a:rPr lang="pt-PT" sz="1200" dirty="0">
                <a:latin typeface="Arial Narrow" panose="020B0606020202030204" pitchFamily="34" charset="0"/>
              </a:rPr>
              <a:t> O mecanismo </a:t>
            </a:r>
            <a:r>
              <a:rPr lang="pt-PT" sz="1200" i="1" dirty="0">
                <a:latin typeface="Arial Narrow" panose="020B0606020202030204" pitchFamily="34" charset="0"/>
              </a:rPr>
              <a:t>AGOA</a:t>
            </a:r>
            <a:r>
              <a:rPr lang="pt-PT" sz="1200" dirty="0">
                <a:latin typeface="Arial Narrow" panose="020B0606020202030204" pitchFamily="34" charset="0"/>
              </a:rPr>
              <a:t> - Lei para o Crescimento e a Oportunidade de África, promulgada em 2000, permite que os países africanos elegíveis, como é o caso de Cabo Verde, exportem cerca de 6400 produtos com isenção de direitos para os </a:t>
            </a:r>
            <a:r>
              <a:rPr lang="pt-PT" sz="1200" i="1" dirty="0">
                <a:latin typeface="Arial Narrow" panose="020B0606020202030204" pitchFamily="34" charset="0"/>
              </a:rPr>
              <a:t>EUA</a:t>
            </a:r>
            <a:r>
              <a:rPr lang="pt-PT" sz="1200" dirty="0">
                <a:latin typeface="Arial Narrow" panose="020B0606020202030204" pitchFamily="34" charset="0"/>
              </a:rPr>
              <a:t>. Esta lei tem por base um alargamento dos benefícios já disponíveis no âmbito do Sistema de Preferências Generalizadas </a:t>
            </a:r>
            <a:r>
              <a:rPr lang="pt-PT" sz="1200" i="1" dirty="0">
                <a:latin typeface="Arial Narrow" panose="020B0606020202030204" pitchFamily="34" charset="0"/>
              </a:rPr>
              <a:t>(SPG) </a:t>
            </a:r>
            <a:r>
              <a:rPr lang="pt-PT" sz="1200" dirty="0">
                <a:latin typeface="Arial Narrow" panose="020B0606020202030204" pitchFamily="34" charset="0"/>
              </a:rPr>
              <a:t>dos </a:t>
            </a:r>
            <a:r>
              <a:rPr lang="pt-PT" sz="1200" i="1" dirty="0">
                <a:latin typeface="Arial Narrow" panose="020B0606020202030204" pitchFamily="34" charset="0"/>
              </a:rPr>
              <a:t>EUA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  <a:endParaRPr lang="pt-PT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239" y="450429"/>
            <a:ext cx="612068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anose="020B0606020202030204" pitchFamily="34" charset="0"/>
              </a:rPr>
              <a:t>TERMOS DE REFERÊNCIA DO FÓRUM EMPRESARIAL</a:t>
            </a:r>
          </a:p>
          <a:p>
            <a:r>
              <a:rPr lang="pt-PT" sz="1200" dirty="0" smtClean="0">
                <a:latin typeface="Arial Narrow" panose="020B0606020202030204" pitchFamily="34" charset="0"/>
              </a:rPr>
              <a:t>CONTEXTO E JUSTIFICAÇÃO</a:t>
            </a:r>
          </a:p>
          <a:p>
            <a:endParaRPr lang="pt-PT" sz="1200" dirty="0">
              <a:latin typeface="Arial Narrow" panose="020B0606020202030204" pitchFamily="34" charset="0"/>
            </a:endParaRPr>
          </a:p>
          <a:p>
            <a:r>
              <a:rPr lang="pt-PT" sz="1200" i="1" dirty="0">
                <a:latin typeface="Arial Narrow" panose="020B0606020202030204" pitchFamily="34" charset="0"/>
              </a:rPr>
              <a:t>Mecanismo 4:</a:t>
            </a:r>
            <a:r>
              <a:rPr lang="pt-PT" sz="1200" dirty="0">
                <a:latin typeface="Arial Narrow" panose="020B0606020202030204" pitchFamily="34" charset="0"/>
              </a:rPr>
              <a:t> O mecanismo do Centro Internacional de Indústria; Centro Internacional de Prestação de Serviços e o Centro Internacional de Comércio, ambos instituídos pelo Estado de Cabo Verde que confere, de entre outros, benefícios Fiscais sob a forma de taxas reduzidas de IRPC - Imposto sobre o Rendimento das Pessoas Colectivas, relativamente aos rendimentos derivados do exercício de actividades de natureza industrial ou comercial, e suas actividades acessórias ou complementares, bem como de prestação de serviços: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» 5% para entidades com cinco ou mais trabalhadores dependentes; 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» 3,5% para entidades com vinte ou mais trabalhadores dependentes;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» 2,5% para entidades com cinquenta ou mais trabalhadores dependentes. 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No que diz respeito ao Centro Internacional de Prestação de Serviços: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» 2,5% para entidades com dois ou mais trabalhadores dependentes.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É neste contexto que ao longo dos últimos 7 anos vem se trabalhando na implementação de dois instrumentos, que se acredita irão potenciar e ampliar as relações económicas e comerciais entre Brasil e Cabo Verde: uma linha marítima ligando Brasil, Cabo Verde e o mercado da CEDEAO e um Entreposto Comercial, em Cabo Verde,  através do qual as empresas brasileiras poderão operar (quer através de presença física, quer virtual e desenvolver actividades de exportação e reexportação para mercados de grande escala como são os casos da CEDEAO, da União Europeia; dos Estados Unidos da América e do Canadá.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O sistema proposto possibilita, igualmente, que os produtos brasileiros tenham uma presença e visibilidade permanente nos referidos mercados. Quer, através de uma plataforma Marketplece quer, através de um Show Room permanente através do qual esses produtos estarão permanentemente expostos podendo ser visitados e adquiridos online pelos clientes, importadores e distribuidores.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Estima-se que mais de 70% de operadores económicos na região da África Ocidental que comercializam produtos, se deslocam a países terceiros para adquirir esses produtos e comercializarem internamente aos respectivos países. Estes, em regra, enfrentam importantes obstáculos de natureza administrativas para obterem vistos e poderem assim viajar e fazerem as suas compras. Neste âmbito, através do referido Entreposto Comercial em Cabo Verde, podem realizar as suas compras com maior conforto, pois, para viajarem a Cabo Verde não necessitam de vistos de entradas e estadias para períodos não superior a 90 dias.</a:t>
            </a:r>
          </a:p>
          <a:p>
            <a:endParaRPr lang="pt-PT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239" y="450429"/>
            <a:ext cx="612068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anose="020B0606020202030204" pitchFamily="34" charset="0"/>
              </a:rPr>
              <a:t>TERMOS DE REFERÊNCIA DO FÓRUM EMPRESARIAL</a:t>
            </a:r>
          </a:p>
          <a:p>
            <a:r>
              <a:rPr lang="pt-PT" sz="1200" dirty="0" smtClean="0">
                <a:latin typeface="Arial Narrow" panose="020B0606020202030204" pitchFamily="34" charset="0"/>
              </a:rPr>
              <a:t>OBJECTIVOS DO FÓRUM EMPRESARIAL</a:t>
            </a:r>
          </a:p>
          <a:p>
            <a:endParaRPr lang="pt-PT" sz="1200" dirty="0">
              <a:latin typeface="Arial Narrow" panose="020B0606020202030204" pitchFamily="34" charset="0"/>
            </a:endParaRPr>
          </a:p>
          <a:p>
            <a:r>
              <a:rPr lang="pt-PT" sz="1200" i="1" dirty="0">
                <a:latin typeface="Arial Narrow" panose="020B0606020202030204" pitchFamily="34" charset="0"/>
              </a:rPr>
              <a:t>Mecanismo 4:</a:t>
            </a:r>
            <a:r>
              <a:rPr lang="pt-PT" sz="1200" dirty="0">
                <a:latin typeface="Arial Narrow" panose="020B0606020202030204" pitchFamily="34" charset="0"/>
              </a:rPr>
              <a:t> O mecanismo do Centro Internacional de Indústria; Centro Internacional de Prestação de Serviços e o Centro Internacional de Comércio, ambos instituídos pelo Estado de Cabo Verde que confere, de entre outros, benefícios Fiscais sob a forma de taxas reduzidas de IRPC - Imposto sobre o Rendimento das Pessoas Colectivas, relativamente aos rendimentos derivados do exercício de actividades de natureza industrial ou comercial, e suas actividades acessórias ou complementares, bem como de prestação de serviços: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» 5% para entidades com cinco ou mais trabalhadores dependentes; 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» 3,5% para entidades com vinte ou mais trabalhadores dependentes;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» 2,5% para entidades com cinquenta ou mais trabalhadores dependentes. 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No que diz respeito ao Centro Internacional de Prestação de Serviços: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» 2,5% para entidades com dois ou mais trabalhadores dependentes.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É neste contexto que ao longo dos últimos 7 anos vem se trabalhando na implementação de dois instrumentos, que se acredita irão potenciar e ampliar as relações económicas e comerciais entre Brasil e Cabo Verde: uma linha marítima ligando Brasil, Cabo Verde e o mercado da CEDEAO e um Entreposto Comercial, em Cabo Verde,  através do qual as empresas brasileiras poderão operar (quer através de presença física, quer virtual e desenvolver actividades de exportação e reexportação para mercados de grande escala como são os casos da CEDEAO, da União Europeia; dos Estados Unidos da América e do Canadá.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O sistema proposto possibilita, igualmente, que os produtos brasileiros tenham uma presença e visibilidade permanente nos referidos mercados. Quer, através de uma plataforma Marketplece quer, através de um Show Room permanente através do qual esses produtos estarão permanentemente expostos podendo ser visitados e adquiridos online pelos clientes, importadores e distribuidores.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 </a:t>
            </a:r>
          </a:p>
          <a:p>
            <a:r>
              <a:rPr lang="pt-PT" sz="1200" dirty="0">
                <a:latin typeface="Arial Narrow" panose="020B0606020202030204" pitchFamily="34" charset="0"/>
              </a:rPr>
              <a:t>Estima-se que mais de 70% de operadores económicos na região da África Ocidental que comercializam produtos, se deslocam a países terceiros para adquirir esses produtos e comercializarem internamente aos respectivos países. Estes, em regra, enfrentam importantes obstáculos de natureza administrativas para obterem vistos e poderem assim viajar e fazerem as suas compras. Neste âmbito, através do referido Entreposto Comercial em Cabo Verde, podem realizar as suas compras com maior conforto, pois, para viajarem a Cabo Verde não necessitam de vistos de entradas e estadias para períodos não superior a 90 dias.</a:t>
            </a:r>
          </a:p>
          <a:p>
            <a:endParaRPr lang="pt-PT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239" y="450429"/>
            <a:ext cx="612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anose="020B0606020202030204" pitchFamily="34" charset="0"/>
              </a:rPr>
              <a:t>TERMOS DE REFERÊNCIA DO FÓRUM EMPRESARIAL</a:t>
            </a:r>
          </a:p>
          <a:p>
            <a:r>
              <a:rPr lang="pt-PT" sz="1200" dirty="0" smtClean="0">
                <a:latin typeface="Arial Narrow" panose="020B0606020202030204" pitchFamily="34" charset="0"/>
              </a:rPr>
              <a:t>3. ORGANIZAÇÃO DO FÓRUM EMPRESARIAL</a:t>
            </a:r>
          </a:p>
          <a:p>
            <a:r>
              <a:rPr lang="pt-PT" sz="1200" dirty="0"/>
              <a:t>3.1. </a:t>
            </a:r>
            <a:r>
              <a:rPr lang="pt-PT" sz="1200" dirty="0" smtClean="0"/>
              <a:t>Participantes  </a:t>
            </a:r>
          </a:p>
          <a:p>
            <a:endParaRPr lang="pt-PT" sz="1200" dirty="0">
              <a:latin typeface="Arial Narrow" panose="020B0606020202030204" pitchFamily="34" charset="0"/>
            </a:endParaRP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3.2 Desenvolvimento dos trabalhos</a:t>
            </a: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pt-PT" sz="1200" dirty="0"/>
              <a:t>3.2.1. </a:t>
            </a:r>
            <a:r>
              <a:rPr lang="pt-PT" sz="1200" dirty="0" smtClean="0"/>
              <a:t>Sequência 1: Abertura</a:t>
            </a:r>
          </a:p>
          <a:p>
            <a:endParaRPr lang="pt-PT" sz="1200" i="1" dirty="0">
              <a:latin typeface="Arial Narrow" panose="020B0606020202030204" pitchFamily="34" charset="0"/>
            </a:endParaRPr>
          </a:p>
          <a:p>
            <a:r>
              <a:rPr lang="fr-FR" sz="1200" dirty="0"/>
              <a:t>3.2.2</a:t>
            </a:r>
            <a:r>
              <a:rPr lang="fr-FR" sz="1200" dirty="0" smtClean="0"/>
              <a:t>.</a:t>
            </a:r>
            <a:r>
              <a:rPr lang="pt-PT" sz="1200" dirty="0" smtClean="0"/>
              <a:t> Sequência </a:t>
            </a:r>
            <a:r>
              <a:rPr lang="fr-FR" sz="1200" dirty="0" smtClean="0"/>
              <a:t>2 </a:t>
            </a:r>
            <a:r>
              <a:rPr lang="fr-FR" sz="1200" dirty="0"/>
              <a:t>: </a:t>
            </a:r>
            <a:r>
              <a:rPr lang="fr-FR" sz="1200" dirty="0" err="1" smtClean="0"/>
              <a:t>enquadramento</a:t>
            </a:r>
            <a:r>
              <a:rPr lang="fr-FR" sz="1200" dirty="0" smtClean="0"/>
              <a:t> </a:t>
            </a:r>
            <a:r>
              <a:rPr lang="fr-FR" sz="1200" dirty="0" err="1" smtClean="0"/>
              <a:t>político</a:t>
            </a:r>
            <a:endParaRPr lang="fr-FR" sz="1200" dirty="0" smtClean="0"/>
          </a:p>
          <a:p>
            <a:endParaRPr lang="fr-FR" sz="1200" i="1" dirty="0">
              <a:latin typeface="Arial Narrow" panose="020B0606020202030204" pitchFamily="34" charset="0"/>
            </a:endParaRP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3.2.3. </a:t>
            </a:r>
            <a:r>
              <a:rPr lang="pt-PT" sz="1200" dirty="0" smtClean="0"/>
              <a:t>Sequência 3</a:t>
            </a:r>
            <a:r>
              <a:rPr lang="pt-PT" sz="1200" i="1" dirty="0" smtClean="0">
                <a:latin typeface="Arial Narrow" panose="020B0606020202030204" pitchFamily="34" charset="0"/>
              </a:rPr>
              <a:t>: Troca de experiências e reflexão</a:t>
            </a:r>
          </a:p>
          <a:p>
            <a:endParaRPr lang="pt-PT" sz="1200" i="1" dirty="0">
              <a:latin typeface="Arial Narrow" panose="020B0606020202030204" pitchFamily="34" charset="0"/>
            </a:endParaRPr>
          </a:p>
          <a:p>
            <a:r>
              <a:rPr lang="pt-PT" sz="1200" dirty="0"/>
              <a:t>Atelier</a:t>
            </a:r>
            <a:r>
              <a:rPr lang="pt-PT" sz="1200" i="1" dirty="0" smtClean="0">
                <a:latin typeface="Arial Narrow" panose="020B0606020202030204" pitchFamily="34" charset="0"/>
              </a:rPr>
              <a:t> 1: Disponibilidade e estabilidade</a:t>
            </a:r>
          </a:p>
          <a:p>
            <a:endParaRPr lang="pt-PT" sz="1200" i="1" dirty="0">
              <a:latin typeface="Arial Narrow" panose="020B0606020202030204" pitchFamily="34" charset="0"/>
            </a:endParaRPr>
          </a:p>
          <a:p>
            <a:r>
              <a:rPr lang="pt-PT" sz="1200" dirty="0"/>
              <a:t>Atelier 2 : </a:t>
            </a:r>
            <a:r>
              <a:rPr lang="pt-PT" sz="1200" dirty="0" smtClean="0"/>
              <a:t>Accessibilité</a:t>
            </a:r>
          </a:p>
          <a:p>
            <a:endParaRPr lang="pt-PT" sz="1200" i="1" dirty="0">
              <a:latin typeface="Arial Narrow" panose="020B0606020202030204" pitchFamily="34" charset="0"/>
            </a:endParaRPr>
          </a:p>
          <a:p>
            <a:r>
              <a:rPr lang="fr-FR" sz="1200" dirty="0"/>
              <a:t>3.2.4. </a:t>
            </a:r>
            <a:r>
              <a:rPr lang="pt-PT" sz="1200" dirty="0" smtClean="0"/>
              <a:t>Sequência</a:t>
            </a:r>
            <a:r>
              <a:rPr lang="fr-FR" sz="1200" dirty="0" smtClean="0"/>
              <a:t> </a:t>
            </a:r>
            <a:r>
              <a:rPr lang="fr-FR" sz="1200" dirty="0"/>
              <a:t>IV : </a:t>
            </a:r>
            <a:r>
              <a:rPr lang="fr-FR" sz="1200" dirty="0" err="1" smtClean="0"/>
              <a:t>Consistência</a:t>
            </a:r>
            <a:r>
              <a:rPr lang="fr-FR" sz="1200" dirty="0" smtClean="0"/>
              <a:t> </a:t>
            </a:r>
            <a:r>
              <a:rPr lang="fr-FR" sz="1200" dirty="0" err="1" smtClean="0"/>
              <a:t>das</a:t>
            </a:r>
            <a:r>
              <a:rPr lang="fr-FR" sz="1200" dirty="0" smtClean="0"/>
              <a:t> </a:t>
            </a:r>
            <a:r>
              <a:rPr lang="fr-FR" sz="1200" dirty="0" err="1" smtClean="0"/>
              <a:t>propostas</a:t>
            </a:r>
            <a:endParaRPr lang="fr-FR" sz="1200" dirty="0" smtClean="0"/>
          </a:p>
          <a:p>
            <a:endParaRPr lang="fr-FR" sz="1200" i="1" dirty="0">
              <a:latin typeface="Arial Narrow" panose="020B0606020202030204" pitchFamily="34" charset="0"/>
            </a:endParaRPr>
          </a:p>
          <a:p>
            <a:r>
              <a:rPr lang="fr-FR" sz="1200" dirty="0"/>
              <a:t>3.2.7. </a:t>
            </a:r>
            <a:r>
              <a:rPr lang="pt-PT" sz="1200" dirty="0" smtClean="0"/>
              <a:t>Sequência</a:t>
            </a:r>
            <a:r>
              <a:rPr lang="fr-FR" sz="1200" dirty="0" smtClean="0"/>
              <a:t> </a:t>
            </a:r>
            <a:r>
              <a:rPr lang="fr-FR" sz="1200" dirty="0"/>
              <a:t>VII : </a:t>
            </a:r>
            <a:r>
              <a:rPr lang="fr-FR" sz="1200" dirty="0" err="1" smtClean="0"/>
              <a:t>Encerramento</a:t>
            </a:r>
            <a:r>
              <a:rPr lang="fr-FR" sz="1200" dirty="0" smtClean="0"/>
              <a:t> e </a:t>
            </a:r>
            <a:r>
              <a:rPr lang="fr-FR" sz="1200" dirty="0" err="1" smtClean="0"/>
              <a:t>comunicação</a:t>
            </a:r>
            <a:endParaRPr lang="fr-FR" sz="1200" dirty="0" smtClean="0"/>
          </a:p>
          <a:p>
            <a:endParaRPr lang="fr-FR" sz="1200" i="1" dirty="0">
              <a:latin typeface="Arial Narrow" panose="020B0606020202030204" pitchFamily="34" charset="0"/>
            </a:endParaRP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4. RESULTADOS E PRODUTOS ESPERADOS</a:t>
            </a:r>
          </a:p>
        </p:txBody>
      </p:sp>
    </p:spTree>
    <p:extLst>
      <p:ext uri="{BB962C8B-B14F-4D97-AF65-F5344CB8AC3E}">
        <p14:creationId xmlns:p14="http://schemas.microsoft.com/office/powerpoint/2010/main" val="13133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239" y="450429"/>
            <a:ext cx="61206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 Narrow" panose="020B0606020202030204" pitchFamily="34" charset="0"/>
              </a:rPr>
              <a:t>TERMOS DE REFERÊNCIA DO FÓRUM EMPRESARIAL</a:t>
            </a: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5. INFORMAÇÕES ADICIONAIS</a:t>
            </a:r>
          </a:p>
          <a:p>
            <a:endParaRPr lang="pt-PT" sz="1200" i="1" dirty="0">
              <a:latin typeface="Arial Narrow" panose="020B0606020202030204" pitchFamily="34" charset="0"/>
            </a:endParaRP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5.1. Local e datas</a:t>
            </a: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O Fórum Empresarial terá lugar em Cabo Verde, cidade da Praia, no Salão Nobre de Assembleia Nacional, de 17 a 19 de Março de 2022. O programa do dia 19 de Março consiste numa Ronda / Rodada de Negócios e terá lugar em Cidade Velha.</a:t>
            </a:r>
          </a:p>
          <a:p>
            <a:endParaRPr lang="pt-PT" sz="1200" i="1" dirty="0">
              <a:latin typeface="Arial Narrow" panose="020B0606020202030204" pitchFamily="34" charset="0"/>
            </a:endParaRP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5.2 Línguas de Trabalho</a:t>
            </a: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Serão </a:t>
            </a:r>
            <a:r>
              <a:rPr lang="pt-PT" sz="1200" i="1" smtClean="0">
                <a:latin typeface="Arial Narrow" panose="020B0606020202030204" pitchFamily="34" charset="0"/>
              </a:rPr>
              <a:t>utilizadas três </a:t>
            </a:r>
            <a:r>
              <a:rPr lang="pt-PT" sz="1200" i="1" dirty="0" smtClean="0">
                <a:latin typeface="Arial Narrow" panose="020B0606020202030204" pitchFamily="34" charset="0"/>
              </a:rPr>
              <a:t>línguas de trabalho</a:t>
            </a:r>
            <a:r>
              <a:rPr lang="pt-PT" sz="1200" i="1" smtClean="0">
                <a:latin typeface="Arial Narrow" panose="020B0606020202030204" pitchFamily="34" charset="0"/>
              </a:rPr>
              <a:t>: francês, inglês e português. </a:t>
            </a:r>
            <a:r>
              <a:rPr lang="pt-PT" sz="1200" i="1" dirty="0" smtClean="0">
                <a:latin typeface="Arial Narrow" panose="020B0606020202030204" pitchFamily="34" charset="0"/>
              </a:rPr>
              <a:t>Se necessário, serão feitos arranjos para não falantes de francês do Níger.</a:t>
            </a:r>
          </a:p>
          <a:p>
            <a:endParaRPr lang="pt-PT" sz="1200" i="1" dirty="0">
              <a:latin typeface="Arial Narrow" panose="020B0606020202030204" pitchFamily="34" charset="0"/>
            </a:endParaRP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5.3. Comunicações</a:t>
            </a: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As comunicações serão feitas por nacionais, regionais ouinternacional, individualmente ou em nome da instituição que representam.</a:t>
            </a:r>
          </a:p>
          <a:p>
            <a:endParaRPr lang="pt-PT" sz="1200" i="1" dirty="0" smtClean="0">
              <a:latin typeface="Arial Narrow" panose="020B0606020202030204" pitchFamily="34" charset="0"/>
            </a:endParaRP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5.4 </a:t>
            </a:r>
            <a:r>
              <a:rPr lang="pt-PT" sz="1200" i="1" dirty="0">
                <a:latin typeface="Arial Narrow" panose="020B0606020202030204" pitchFamily="34" charset="0"/>
              </a:rPr>
              <a:t>I</a:t>
            </a:r>
            <a:r>
              <a:rPr lang="pt-PT" sz="1200" i="1" dirty="0" smtClean="0">
                <a:latin typeface="Arial Narrow" panose="020B0606020202030204" pitchFamily="34" charset="0"/>
              </a:rPr>
              <a:t>nscrição </a:t>
            </a: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Um formulário de registro está disponível. Deve ser preenchido por qualquer pessoa convidada ou participante. Os formulários de inscrição podem ser baixados do site daHASA </a:t>
            </a:r>
            <a:r>
              <a:rPr lang="pt-PT" sz="1200" i="1" dirty="0" smtClean="0">
                <a:latin typeface="Arial Narrow" panose="020B0606020202030204" pitchFamily="34" charset="0"/>
                <a:hlinkClick r:id="rId2"/>
              </a:rPr>
              <a:t>www.cisan.ne</a:t>
            </a:r>
            <a:endParaRPr lang="pt-PT" sz="1200" i="1" dirty="0" smtClean="0">
              <a:latin typeface="Arial Narrow" panose="020B0606020202030204" pitchFamily="34" charset="0"/>
            </a:endParaRPr>
          </a:p>
          <a:p>
            <a:endParaRPr lang="pt-PT" sz="1200" i="1" dirty="0" smtClean="0">
              <a:latin typeface="Arial Narrow" panose="020B0606020202030204" pitchFamily="34" charset="0"/>
            </a:endParaRPr>
          </a:p>
          <a:p>
            <a:r>
              <a:rPr lang="pt-PT" sz="1200" i="1" dirty="0" smtClean="0">
                <a:latin typeface="Arial Narrow" panose="020B0606020202030204" pitchFamily="34" charset="0"/>
              </a:rPr>
              <a:t>As condições de participação encontram-se especificadas no referido site.</a:t>
            </a:r>
          </a:p>
          <a:p>
            <a:endParaRPr lang="pt-PT" sz="1200" i="1" dirty="0">
              <a:latin typeface="Arial Narrow" panose="020B0606020202030204" pitchFamily="34" charset="0"/>
            </a:endParaRPr>
          </a:p>
          <a:p>
            <a:r>
              <a:rPr lang="pt-PT" altLang="pt-PT" sz="1200" dirty="0" smtClean="0">
                <a:latin typeface="Arial Narrow" pitchFamily="34" charset="0"/>
              </a:rPr>
              <a:t>5.5 Transfência de inscrição </a:t>
            </a:r>
          </a:p>
          <a:p>
            <a:r>
              <a:rPr lang="pt-PT" altLang="pt-PT" sz="1200" dirty="0" smtClean="0">
                <a:latin typeface="Arial Narrow" pitchFamily="34" charset="0"/>
              </a:rPr>
              <a:t>Um participante devidamente inscrito, se confrontado com a impossibilidade de participar no evento, poderá transferir a sua inscrição a terceiro. Para tal, o participante substituto deverá ser cabalmente identificado e aceitar as mesmas condições.</a:t>
            </a:r>
          </a:p>
          <a:p>
            <a:endParaRPr lang="pt-PT" sz="1200" i="1" dirty="0" smtClean="0">
              <a:latin typeface="Arial Narrow" pitchFamily="34" charset="0"/>
            </a:endParaRPr>
          </a:p>
          <a:p>
            <a:r>
              <a:rPr lang="pt-PT" sz="1200" i="1" dirty="0" smtClean="0">
                <a:latin typeface="Arial Narrow" pitchFamily="34" charset="0"/>
              </a:rPr>
              <a:t>5.6 Grupos e </a:t>
            </a:r>
            <a:r>
              <a:rPr lang="pt-PT" sz="1200" dirty="0" smtClean="0">
                <a:latin typeface="Arial Narrow" pitchFamily="34" charset="0"/>
              </a:rPr>
              <a:t>D</a:t>
            </a:r>
            <a:r>
              <a:rPr lang="pt-PT" altLang="pt-PT" sz="1200" dirty="0" smtClean="0">
                <a:latin typeface="Arial Narrow" pitchFamily="34" charset="0"/>
              </a:rPr>
              <a:t>elegações Oficiais </a:t>
            </a:r>
            <a:endParaRPr lang="pt-PT" sz="1200" i="1" dirty="0">
              <a:latin typeface="Arial Narrow" pitchFamily="34" charset="0"/>
            </a:endParaRPr>
          </a:p>
          <a:p>
            <a:r>
              <a:rPr lang="pt-PT" altLang="pt-PT" sz="1200" dirty="0" smtClean="0">
                <a:latin typeface="Arial Narrow" pitchFamily="34" charset="0"/>
              </a:rPr>
              <a:t>Para grupos (mínimo 10 Pax), delegações oficiais ou entidades Governamentais, a Organização deverá ser contactada para tratamento específico.</a:t>
            </a:r>
          </a:p>
          <a:p>
            <a:endParaRPr lang="pt-PT" sz="1200" i="1" dirty="0" smtClean="0">
              <a:latin typeface="Arial Narrow" panose="020B0606020202030204" pitchFamily="34" charset="0"/>
            </a:endParaRPr>
          </a:p>
          <a:p>
            <a:endParaRPr lang="pt-PT" sz="1200" i="1" dirty="0">
              <a:latin typeface="Arial Narrow" panose="020B0606020202030204" pitchFamily="34" charset="0"/>
            </a:endParaRPr>
          </a:p>
          <a:p>
            <a:r>
              <a:rPr lang="pt-PT" altLang="pt-PT" sz="1200" dirty="0" smtClean="0">
                <a:latin typeface="Arial Narrow" pitchFamily="34" charset="0"/>
              </a:rPr>
              <a:t>5.5 Vistos</a:t>
            </a:r>
          </a:p>
          <a:p>
            <a:r>
              <a:rPr lang="pt-PT" altLang="pt-PT" sz="1200" dirty="0" smtClean="0">
                <a:latin typeface="Arial Narrow" pitchFamily="34" charset="0"/>
              </a:rPr>
              <a:t>O pedido de visto, para os participantes que dele prercisa, é feito através de uma plataforma disponibilizada na internet </a:t>
            </a:r>
            <a:r>
              <a:rPr lang="pt-PT" altLang="pt-PT" sz="1200" i="1" dirty="0" smtClean="0">
                <a:latin typeface="Arial Narrow" pitchFamily="34" charset="0"/>
              </a:rPr>
              <a:t>(www.ease.gov.cv). </a:t>
            </a:r>
            <a:r>
              <a:rPr lang="pt-PT" altLang="pt-PT" sz="1200" dirty="0" smtClean="0">
                <a:latin typeface="Arial Narrow" pitchFamily="34" charset="0"/>
              </a:rPr>
              <a:t>Excepcionalmente, pode ser solicitado nas embaixadas, postos consulares ou à chegada no território nacional mediante pagamento de sobretaxa. O custo do Visto é pago diretamente às autoridades competentes: cerca de € 30,00. Se necessário, a Organização pode auxiliar os participantes nos procedimentos para obtenção de vistos.</a:t>
            </a:r>
          </a:p>
          <a:p>
            <a:endParaRPr lang="en-US" altLang="pt-PT" sz="1200" dirty="0" smtClean="0">
              <a:latin typeface="Arial Narrow" pitchFamily="34" charset="0"/>
            </a:endParaRPr>
          </a:p>
          <a:p>
            <a:endParaRPr lang="pt-PT" sz="1200" i="1" dirty="0" smtClean="0">
              <a:latin typeface="Arial Narrow" panose="020B0606020202030204" pitchFamily="34" charset="0"/>
            </a:endParaRPr>
          </a:p>
          <a:p>
            <a:endParaRPr lang="pt-PT" sz="1200" i="1" dirty="0">
              <a:latin typeface="Arial Narrow" panose="020B0606020202030204" pitchFamily="34" charset="0"/>
            </a:endParaRPr>
          </a:p>
          <a:p>
            <a:endParaRPr lang="pt-PT" sz="1200" i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8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ight Triangle 96"/>
          <p:cNvSpPr/>
          <p:nvPr/>
        </p:nvSpPr>
        <p:spPr>
          <a:xfrm>
            <a:off x="2966" y="1"/>
            <a:ext cx="6650563" cy="882173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81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95" y="1310735"/>
            <a:ext cx="4911090" cy="4864735"/>
          </a:xfrm>
          <a:prstGeom prst="rect">
            <a:avLst/>
          </a:prstGeom>
        </p:spPr>
      </p:pic>
      <p:sp>
        <p:nvSpPr>
          <p:cNvPr id="7" name="Caixa de Texto 9"/>
          <p:cNvSpPr txBox="1"/>
          <p:nvPr/>
        </p:nvSpPr>
        <p:spPr>
          <a:xfrm>
            <a:off x="166415" y="4365779"/>
            <a:ext cx="13373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15 Países membros</a:t>
            </a:r>
          </a:p>
        </p:txBody>
      </p:sp>
      <p:sp>
        <p:nvSpPr>
          <p:cNvPr id="9" name="Caixa de Texto 16"/>
          <p:cNvSpPr txBox="1"/>
          <p:nvPr/>
        </p:nvSpPr>
        <p:spPr>
          <a:xfrm>
            <a:off x="797153" y="1314525"/>
            <a:ext cx="2184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397.205.519 habitantes internet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[2021]</a:t>
            </a:r>
            <a:endParaRPr lang="pt-PT" altLang="en-US" sz="11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" name="Caixa de Texto 17"/>
          <p:cNvSpPr txBox="1"/>
          <p:nvPr/>
        </p:nvSpPr>
        <p:spPr>
          <a:xfrm>
            <a:off x="4482703" y="1746573"/>
            <a:ext cx="2088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188.423.476 Utiliz. de Internet [2021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]</a:t>
            </a:r>
            <a:endParaRPr lang="pt-PT" altLang="en-US" sz="11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" name="Caixa de Texto 40"/>
          <p:cNvSpPr txBox="1"/>
          <p:nvPr/>
        </p:nvSpPr>
        <p:spPr>
          <a:xfrm>
            <a:off x="5265823" y="3300403"/>
            <a:ext cx="1384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Área de </a:t>
            </a: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5.112.069 Km</a:t>
            </a:r>
            <a:r>
              <a:rPr lang="pt-PT" altLang="en-US" sz="1100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</a:t>
            </a:r>
            <a:endParaRPr lang="pt-PT" altLang="en-US" sz="1100" i="1" baseline="30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2" name="Caixa de Texto 41"/>
          <p:cNvSpPr txBox="1"/>
          <p:nvPr/>
        </p:nvSpPr>
        <p:spPr>
          <a:xfrm>
            <a:off x="886114" y="5756295"/>
            <a:ext cx="1948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 Narrow" panose="020B0606020202030204" pitchFamily="34" charset="0"/>
                <a:sym typeface="+mn-ea"/>
              </a:rPr>
              <a:t>＄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113,440,000,000 </a:t>
            </a: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Importação</a:t>
            </a:r>
            <a:endParaRPr lang="pt-PT" altLang="en-US" sz="11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3" name="Caixa de Texto 69"/>
          <p:cNvSpPr txBox="1"/>
          <p:nvPr/>
        </p:nvSpPr>
        <p:spPr>
          <a:xfrm>
            <a:off x="230039" y="5083904"/>
            <a:ext cx="1997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113,062,000,000 de Exportação</a:t>
            </a:r>
            <a:endParaRPr lang="pt-PT" altLang="en-US" sz="11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4987" y="2111219"/>
            <a:ext cx="1415968" cy="65108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</p:cNvCxnSpPr>
          <p:nvPr/>
        </p:nvCxnSpPr>
        <p:spPr>
          <a:xfrm>
            <a:off x="1889167" y="1576135"/>
            <a:ext cx="1225384" cy="939507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2"/>
          </p:cNvCxnSpPr>
          <p:nvPr/>
        </p:nvCxnSpPr>
        <p:spPr>
          <a:xfrm flipH="1">
            <a:off x="4120633" y="1992794"/>
            <a:ext cx="1406501" cy="834208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78781" y="3523912"/>
            <a:ext cx="1310938" cy="265172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186559" y="5021605"/>
            <a:ext cx="504058" cy="107187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32235" y="4585366"/>
            <a:ext cx="1142604" cy="5303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864676" y="4850537"/>
            <a:ext cx="880967" cy="88617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38287" y="4198274"/>
            <a:ext cx="1309480" cy="212595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 de Texto 37"/>
          <p:cNvSpPr txBox="1"/>
          <p:nvPr/>
        </p:nvSpPr>
        <p:spPr>
          <a:xfrm>
            <a:off x="10587" y="1867863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47.4 % Penetração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internet [ </a:t>
            </a:r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 População]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482704" y="2754685"/>
            <a:ext cx="1152553" cy="57606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 de Texto 17"/>
          <p:cNvSpPr txBox="1"/>
          <p:nvPr/>
        </p:nvSpPr>
        <p:spPr>
          <a:xfrm>
            <a:off x="4706923" y="2554184"/>
            <a:ext cx="1856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485.800 Utiliz</a:t>
            </a:r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 de Internet [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2000]</a:t>
            </a:r>
            <a:endParaRPr lang="pt-PT" altLang="en-US" sz="11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44" name="Caixa de Texto 6"/>
          <p:cNvSpPr txBox="1"/>
          <p:nvPr/>
        </p:nvSpPr>
        <p:spPr>
          <a:xfrm>
            <a:off x="109647" y="3296841"/>
            <a:ext cx="1121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3 </a:t>
            </a:r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línguas oficiais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594271" y="3520485"/>
            <a:ext cx="1347580" cy="268599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 de Texto 111"/>
          <p:cNvSpPr txBox="1"/>
          <p:nvPr/>
        </p:nvSpPr>
        <p:spPr>
          <a:xfrm>
            <a:off x="4991974" y="4411003"/>
            <a:ext cx="1602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8 países de língua francesa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4461747" y="4179605"/>
            <a:ext cx="1347580" cy="268599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 de Texto 112"/>
          <p:cNvSpPr txBox="1"/>
          <p:nvPr/>
        </p:nvSpPr>
        <p:spPr>
          <a:xfrm>
            <a:off x="4356442" y="5021605"/>
            <a:ext cx="1782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5 países de língua</a:t>
            </a:r>
            <a:r>
              <a:rPr lang="pt-PT" altLang="en-US" sz="12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inglêsa</a:t>
            </a:r>
          </a:p>
        </p:txBody>
      </p:sp>
      <p:cxnSp>
        <p:nvCxnSpPr>
          <p:cNvPr id="72" name="Straight Connector 71"/>
          <p:cNvCxnSpPr>
            <a:stCxn id="71" idx="0"/>
          </p:cNvCxnSpPr>
          <p:nvPr/>
        </p:nvCxnSpPr>
        <p:spPr>
          <a:xfrm flipH="1" flipV="1">
            <a:off x="4122663" y="4668557"/>
            <a:ext cx="1125002" cy="353048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782298" y="4865777"/>
            <a:ext cx="797174" cy="71246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 de Texto 113"/>
          <p:cNvSpPr txBox="1"/>
          <p:nvPr/>
        </p:nvSpPr>
        <p:spPr>
          <a:xfrm>
            <a:off x="3683218" y="5526291"/>
            <a:ext cx="1896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2 </a:t>
            </a:r>
            <a:r>
              <a:rPr lang="pt-PT" altLang="en-US" sz="12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países de língua</a:t>
            </a:r>
            <a:r>
              <a:rPr lang="pt-PT" altLang="en-US" sz="12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portuguesa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835070" y="2554184"/>
            <a:ext cx="1233269" cy="678269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 de Texto 114"/>
          <p:cNvSpPr txBox="1"/>
          <p:nvPr/>
        </p:nvSpPr>
        <p:spPr>
          <a:xfrm>
            <a:off x="3812778" y="1196797"/>
            <a:ext cx="807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8 moedas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3618608" y="1452320"/>
            <a:ext cx="547111" cy="1093961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5" y="90389"/>
            <a:ext cx="2677325" cy="559804"/>
          </a:xfrm>
          <a:prstGeom prst="rect">
            <a:avLst/>
          </a:prstGeom>
        </p:spPr>
      </p:pic>
      <p:sp>
        <p:nvSpPr>
          <p:cNvPr id="100" name="Caixa de Texto 54"/>
          <p:cNvSpPr txBox="1"/>
          <p:nvPr/>
        </p:nvSpPr>
        <p:spPr>
          <a:xfrm>
            <a:off x="2589497" y="6093475"/>
            <a:ext cx="2211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600 milhões de consumidores em 2050</a:t>
            </a:r>
            <a:endParaRPr lang="pt-PT" altLang="en-US" sz="11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10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54" y="234405"/>
            <a:ext cx="578165" cy="479595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179923" y="8542957"/>
            <a:ext cx="13855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800" b="1" i="1" dirty="0" smtClean="0">
                <a:solidFill>
                  <a:srgbClr val="3EA4BA"/>
                </a:solidFill>
                <a:latin typeface="Arial Narrow" panose="020B0606020202030204" pitchFamily="34" charset="0"/>
              </a:rPr>
              <a:t>Ref.E-EICV.01/2022/VD-E.01</a:t>
            </a:r>
            <a:r>
              <a:rPr lang="fr-FR" sz="800" dirty="0" smtClean="0">
                <a:latin typeface="Arial Narrow" panose="020B0606020202030204" pitchFamily="34" charset="0"/>
              </a:rPr>
              <a:t> </a:t>
            </a:r>
            <a:endParaRPr lang="pt-PT" sz="800" dirty="0">
              <a:latin typeface="Arial Narrow" panose="020B0606020202030204" pitchFamily="34" charset="0"/>
            </a:endParaRPr>
          </a:p>
        </p:txBody>
      </p:sp>
      <p:sp>
        <p:nvSpPr>
          <p:cNvPr id="107" name="Slide Number Placeholder 6"/>
          <p:cNvSpPr txBox="1"/>
          <p:nvPr/>
        </p:nvSpPr>
        <p:spPr bwMode="auto">
          <a:xfrm>
            <a:off x="2898527" y="848702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800" i="1" dirty="0" smtClean="0">
                <a:solidFill>
                  <a:srgbClr val="00B4B2"/>
                </a:solidFill>
              </a:rPr>
              <a:t>Pag </a:t>
            </a:r>
            <a:fld id="{6C07E9C5-6E20-4A25-9F31-81ECFC5683B7}" type="slidenum">
              <a:rPr lang="fr-FR" altLang="pt-PT" sz="800" b="1" i="1" u="sng" dirty="0" smtClean="0">
                <a:solidFill>
                  <a:srgbClr val="00B4B2"/>
                </a:solidFill>
              </a:rPr>
              <a:t>2</a:t>
            </a:fld>
            <a:endParaRPr lang="fr-FR" altLang="pt-PT" sz="800" b="1" i="1" u="sng" dirty="0" smtClean="0">
              <a:solidFill>
                <a:srgbClr val="00B4B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6568" y="776224"/>
            <a:ext cx="1985935" cy="538301"/>
            <a:chOff x="696568" y="776224"/>
            <a:chExt cx="1985935" cy="538301"/>
          </a:xfrm>
        </p:grpSpPr>
        <p:sp>
          <p:nvSpPr>
            <p:cNvPr id="37" name="Rectangle 2"/>
            <p:cNvSpPr txBox="1">
              <a:spLocks noChangeArrowheads="1"/>
            </p:cNvSpPr>
            <p:nvPr/>
          </p:nvSpPr>
          <p:spPr>
            <a:xfrm>
              <a:off x="696568" y="776224"/>
              <a:ext cx="1985935" cy="39428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PT" altLang="pt-P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anose="02040603050505030304" pitchFamily="18" charset="0"/>
                </a:rPr>
                <a:t>A cedeao</a:t>
              </a:r>
            </a:p>
          </p:txBody>
        </p:sp>
        <p:sp>
          <p:nvSpPr>
            <p:cNvPr id="39" name="Rectangle 2"/>
            <p:cNvSpPr txBox="1">
              <a:spLocks noChangeArrowheads="1"/>
            </p:cNvSpPr>
            <p:nvPr/>
          </p:nvSpPr>
          <p:spPr>
            <a:xfrm>
              <a:off x="1307415" y="1091961"/>
              <a:ext cx="1356420" cy="2225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PT" altLang="pt-PT" sz="11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anose="02040603050505030304" pitchFamily="18" charset="0"/>
                </a:rPr>
                <a:t>INDICADORES</a:t>
              </a:r>
            </a:p>
          </p:txBody>
        </p:sp>
      </p:grpSp>
      <p:sp>
        <p:nvSpPr>
          <p:cNvPr id="40" name="Caixa de Texto 37"/>
          <p:cNvSpPr txBox="1"/>
          <p:nvPr/>
        </p:nvSpPr>
        <p:spPr>
          <a:xfrm>
            <a:off x="2967" y="2307531"/>
            <a:ext cx="1485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rgbClr val="008CBA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 Narrow" panose="020B0606020202030204" pitchFamily="34" charset="0"/>
                <a:sym typeface="+mn-ea"/>
              </a:rPr>
              <a:t>Principal Rio</a:t>
            </a:r>
            <a:r>
              <a:rPr lang="pt-PT" altLang="en-US" sz="1100" dirty="0" smtClean="0">
                <a:solidFill>
                  <a:srgbClr val="008CBA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 Narrow" panose="020B0606020202030204" pitchFamily="34" charset="0"/>
                <a:sym typeface="+mn-ea"/>
              </a:rPr>
              <a:t>: 4.180 </a:t>
            </a:r>
            <a:r>
              <a:rPr lang="pt-PT" altLang="en-US" sz="1100" dirty="0">
                <a:solidFill>
                  <a:srgbClr val="008CBA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 Narrow" panose="020B0606020202030204" pitchFamily="34" charset="0"/>
                <a:sym typeface="+mn-ea"/>
              </a:rPr>
              <a:t>Km </a:t>
            </a:r>
            <a:endParaRPr lang="pt-PT" altLang="en-US" sz="1100" i="1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42" name="Imagem 1" descr="ecowas-ma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018" y="6499101"/>
            <a:ext cx="3359545" cy="232557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6380" y="6398676"/>
            <a:ext cx="3174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As trocas comerciais na África Ocidental, assim como a livre circulação de pessoas e de bens, estão bem ancoradas na tradição da região desde as antigas e  grandes civilizações da África Ocidental, favorecendo o desenvolvendo do comércio entre as regiões do Sahel e da savana, com uma ampla gama de produtos, tais como gado vivo, couros e peles, aves, madeira e seus derivados. Esta tradição de comércio secular gerou uma mobilidade precoce significativa de pessoas e de bens na região da África Ocidental e se manteve uma constante ao longo de séculos, podendo assim ser considerado que a Comunidade Económica dos Estados da África Ocidental, 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CEDEAO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, é herdeira e percursora desta ancestral tradição africana.</a:t>
            </a:r>
            <a:endParaRPr lang="pt-PT" sz="11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ight Triangle 107"/>
          <p:cNvSpPr/>
          <p:nvPr/>
        </p:nvSpPr>
        <p:spPr>
          <a:xfrm>
            <a:off x="2966" y="7621"/>
            <a:ext cx="6650563" cy="882173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9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54" y="234405"/>
            <a:ext cx="578165" cy="479595"/>
          </a:xfrm>
          <a:prstGeom prst="rect">
            <a:avLst/>
          </a:prstGeom>
        </p:spPr>
      </p:pic>
      <p:pic>
        <p:nvPicPr>
          <p:cNvPr id="6" name="Imagem 81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95" y="1837439"/>
            <a:ext cx="4911090" cy="4864735"/>
          </a:xfrm>
          <a:prstGeom prst="rect">
            <a:avLst/>
          </a:prstGeom>
        </p:spPr>
      </p:pic>
      <p:sp>
        <p:nvSpPr>
          <p:cNvPr id="9" name="Caixa de Texto 16"/>
          <p:cNvSpPr txBox="1"/>
          <p:nvPr/>
        </p:nvSpPr>
        <p:spPr>
          <a:xfrm>
            <a:off x="1170335" y="1431827"/>
            <a:ext cx="1391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4,0%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5,5%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5,0%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26319" y="2705324"/>
            <a:ext cx="1044880" cy="53755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</p:cNvCxnSpPr>
          <p:nvPr/>
        </p:nvCxnSpPr>
        <p:spPr>
          <a:xfrm>
            <a:off x="1866305" y="2201268"/>
            <a:ext cx="744190" cy="65913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78649" y="1890589"/>
            <a:ext cx="377793" cy="98220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65238" y="3273768"/>
            <a:ext cx="971387" cy="61035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898527" y="5741412"/>
            <a:ext cx="792089" cy="87876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10295" y="5112069"/>
            <a:ext cx="1142604" cy="5303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818407" y="5487918"/>
            <a:ext cx="529794" cy="81780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26319" y="4543606"/>
            <a:ext cx="589400" cy="39396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490325" y="2201268"/>
            <a:ext cx="931277" cy="1152128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673579" y="4732190"/>
            <a:ext cx="748023" cy="28920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76" idx="1"/>
          </p:cNvCxnSpPr>
          <p:nvPr/>
        </p:nvCxnSpPr>
        <p:spPr>
          <a:xfrm flipH="1" flipV="1">
            <a:off x="4310053" y="5402264"/>
            <a:ext cx="1036746" cy="86692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56186" y="5704136"/>
            <a:ext cx="1633845" cy="592148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54311" y="3893692"/>
            <a:ext cx="661408" cy="3615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114552" y="1890589"/>
            <a:ext cx="288032" cy="8867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 de Texto 16"/>
          <p:cNvSpPr txBox="1"/>
          <p:nvPr/>
        </p:nvSpPr>
        <p:spPr>
          <a:xfrm>
            <a:off x="2682503" y="1121148"/>
            <a:ext cx="1391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4,4%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4,9%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3,4%</a:t>
            </a:r>
          </a:p>
        </p:txBody>
      </p:sp>
      <p:sp>
        <p:nvSpPr>
          <p:cNvPr id="56" name="Caixa de Texto 16"/>
          <p:cNvSpPr txBox="1"/>
          <p:nvPr/>
        </p:nvSpPr>
        <p:spPr>
          <a:xfrm>
            <a:off x="3882851" y="1121148"/>
            <a:ext cx="1391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3,8%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3,7%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5,4%</a:t>
            </a:r>
          </a:p>
        </p:txBody>
      </p:sp>
      <p:sp>
        <p:nvSpPr>
          <p:cNvPr id="62" name="Caixa de Texto 16"/>
          <p:cNvSpPr txBox="1"/>
          <p:nvPr/>
        </p:nvSpPr>
        <p:spPr>
          <a:xfrm>
            <a:off x="4818955" y="1431827"/>
            <a:ext cx="1391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7,1%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6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,7%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6,9%</a:t>
            </a:r>
          </a:p>
        </p:txBody>
      </p:sp>
      <p:sp>
        <p:nvSpPr>
          <p:cNvPr id="63" name="Caixa de Texto 16"/>
          <p:cNvSpPr txBox="1"/>
          <p:nvPr/>
        </p:nvSpPr>
        <p:spPr>
          <a:xfrm>
            <a:off x="5251003" y="2489300"/>
            <a:ext cx="131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0,8%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1,9%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2,1%</a:t>
            </a:r>
          </a:p>
        </p:txBody>
      </p:sp>
      <p:sp>
        <p:nvSpPr>
          <p:cNvPr id="64" name="Caixa de Texto 37"/>
          <p:cNvSpPr txBox="1"/>
          <p:nvPr/>
        </p:nvSpPr>
        <p:spPr>
          <a:xfrm rot="-4140000">
            <a:off x="3664327" y="2214873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Serra Leoa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5" name="Caixa de Texto 37"/>
          <p:cNvSpPr txBox="1"/>
          <p:nvPr/>
        </p:nvSpPr>
        <p:spPr>
          <a:xfrm rot="-6540000">
            <a:off x="2893183" y="2214991"/>
            <a:ext cx="496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Togo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6" name="Caixa de Texto 37"/>
          <p:cNvSpPr txBox="1"/>
          <p:nvPr/>
        </p:nvSpPr>
        <p:spPr>
          <a:xfrm rot="-3060000">
            <a:off x="4546462" y="2629542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Senegal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7" name="Caixa de Texto 37"/>
          <p:cNvSpPr txBox="1"/>
          <p:nvPr/>
        </p:nvSpPr>
        <p:spPr>
          <a:xfrm rot="-1920000">
            <a:off x="4900139" y="3364610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Nigéria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8" name="Caixa de Texto 16"/>
          <p:cNvSpPr txBox="1"/>
          <p:nvPr/>
        </p:nvSpPr>
        <p:spPr>
          <a:xfrm>
            <a:off x="5377093" y="3463251"/>
            <a:ext cx="128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4,9%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5,2%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6,5%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4898698" y="4217531"/>
            <a:ext cx="891268" cy="28799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 de Texto 37"/>
          <p:cNvSpPr txBox="1"/>
          <p:nvPr/>
        </p:nvSpPr>
        <p:spPr>
          <a:xfrm rot="-1020000">
            <a:off x="5016692" y="4136051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Níger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3" name="Caixa de Texto 16"/>
          <p:cNvSpPr txBox="1"/>
          <p:nvPr/>
        </p:nvSpPr>
        <p:spPr>
          <a:xfrm>
            <a:off x="5377093" y="4361508"/>
            <a:ext cx="128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5,4%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4,9%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5,0%</a:t>
            </a:r>
          </a:p>
        </p:txBody>
      </p:sp>
      <p:sp>
        <p:nvSpPr>
          <p:cNvPr id="75" name="Caixa de Texto 37"/>
          <p:cNvSpPr txBox="1"/>
          <p:nvPr/>
        </p:nvSpPr>
        <p:spPr>
          <a:xfrm rot="-1440000">
            <a:off x="4799912" y="4673886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Mali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6" name="Caixa de Texto 16"/>
          <p:cNvSpPr txBox="1"/>
          <p:nvPr/>
        </p:nvSpPr>
        <p:spPr>
          <a:xfrm>
            <a:off x="5346799" y="5104235"/>
            <a:ext cx="128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3,5%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1,3%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0,4%</a:t>
            </a:r>
          </a:p>
        </p:txBody>
      </p:sp>
      <p:sp>
        <p:nvSpPr>
          <p:cNvPr id="79" name="Caixa de Texto 37"/>
          <p:cNvSpPr txBox="1"/>
          <p:nvPr/>
        </p:nvSpPr>
        <p:spPr>
          <a:xfrm rot="300000">
            <a:off x="4596069" y="5272432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Libéria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3" name="Caixa de Texto 16"/>
          <p:cNvSpPr txBox="1"/>
          <p:nvPr/>
        </p:nvSpPr>
        <p:spPr>
          <a:xfrm>
            <a:off x="5274791" y="5896323"/>
            <a:ext cx="128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5,9%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3,8%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5,0%</a:t>
            </a:r>
          </a:p>
        </p:txBody>
      </p:sp>
      <p:sp>
        <p:nvSpPr>
          <p:cNvPr id="84" name="Caixa de Texto 37"/>
          <p:cNvSpPr txBox="1"/>
          <p:nvPr/>
        </p:nvSpPr>
        <p:spPr>
          <a:xfrm rot="1200000">
            <a:off x="4197126" y="5852904"/>
            <a:ext cx="812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Guiné  Bissau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5" name="Caixa de Texto 16"/>
          <p:cNvSpPr txBox="1"/>
          <p:nvPr/>
        </p:nvSpPr>
        <p:spPr>
          <a:xfrm>
            <a:off x="3641467" y="6248743"/>
            <a:ext cx="128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13,4%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8,7%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5,9%</a:t>
            </a:r>
          </a:p>
        </p:txBody>
      </p:sp>
      <p:sp>
        <p:nvSpPr>
          <p:cNvPr id="86" name="Caixa de Texto 37"/>
          <p:cNvSpPr txBox="1"/>
          <p:nvPr/>
        </p:nvSpPr>
        <p:spPr>
          <a:xfrm rot="2880000">
            <a:off x="2899074" y="5966989"/>
            <a:ext cx="812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Guiné  Conacri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7" name="Caixa de Texto 16"/>
          <p:cNvSpPr txBox="1"/>
          <p:nvPr/>
        </p:nvSpPr>
        <p:spPr>
          <a:xfrm>
            <a:off x="1170335" y="6305724"/>
            <a:ext cx="128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8,1%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8,3%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8,8%</a:t>
            </a:r>
          </a:p>
        </p:txBody>
      </p:sp>
      <p:sp>
        <p:nvSpPr>
          <p:cNvPr id="88" name="Caixa de Texto 37"/>
          <p:cNvSpPr txBox="1"/>
          <p:nvPr/>
        </p:nvSpPr>
        <p:spPr>
          <a:xfrm rot="-3480000">
            <a:off x="1775576" y="5659644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Gana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9" name="Caixa de Texto 16"/>
          <p:cNvSpPr txBox="1"/>
          <p:nvPr/>
        </p:nvSpPr>
        <p:spPr>
          <a:xfrm>
            <a:off x="234231" y="5600671"/>
            <a:ext cx="128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4,6%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6,7%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5,4%</a:t>
            </a:r>
          </a:p>
        </p:txBody>
      </p:sp>
      <p:sp>
        <p:nvSpPr>
          <p:cNvPr id="90" name="Caixa de Texto 37"/>
          <p:cNvSpPr txBox="1"/>
          <p:nvPr/>
        </p:nvSpPr>
        <p:spPr>
          <a:xfrm rot="-1500000">
            <a:off x="983818" y="5224066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Gâmbia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3" name="Caixa de Texto 16"/>
          <p:cNvSpPr txBox="1"/>
          <p:nvPr/>
        </p:nvSpPr>
        <p:spPr>
          <a:xfrm>
            <a:off x="131743" y="4319980"/>
            <a:ext cx="128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7,7%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7,4%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7,5%</a:t>
            </a:r>
          </a:p>
        </p:txBody>
      </p:sp>
      <p:sp>
        <p:nvSpPr>
          <p:cNvPr id="95" name="Caixa de Texto 37"/>
          <p:cNvSpPr txBox="1"/>
          <p:nvPr/>
        </p:nvSpPr>
        <p:spPr>
          <a:xfrm rot="-1920000">
            <a:off x="973943" y="4539378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Cõte d’Ivoire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6" name="Caixa de Texto 16"/>
          <p:cNvSpPr txBox="1"/>
          <p:nvPr/>
        </p:nvSpPr>
        <p:spPr>
          <a:xfrm>
            <a:off x="90006" y="3459863"/>
            <a:ext cx="128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6,3%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6,6%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6,0%</a:t>
            </a:r>
          </a:p>
        </p:txBody>
      </p:sp>
      <p:sp>
        <p:nvSpPr>
          <p:cNvPr id="97" name="Caixa de Texto 37"/>
          <p:cNvSpPr txBox="1"/>
          <p:nvPr/>
        </p:nvSpPr>
        <p:spPr>
          <a:xfrm rot="180000">
            <a:off x="941174" y="3740361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Burkina Faso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9" name="Caixa de Texto 16"/>
          <p:cNvSpPr txBox="1"/>
          <p:nvPr/>
        </p:nvSpPr>
        <p:spPr>
          <a:xfrm>
            <a:off x="177254" y="2273276"/>
            <a:ext cx="128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 de crescimento:</a:t>
            </a:r>
          </a:p>
          <a:p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2017 : 5,8%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2018 :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6,8%</a:t>
            </a:r>
          </a:p>
          <a:p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2019 : 6,3%</a:t>
            </a:r>
          </a:p>
        </p:txBody>
      </p:sp>
      <p:sp>
        <p:nvSpPr>
          <p:cNvPr id="101" name="Caixa de Texto 37"/>
          <p:cNvSpPr txBox="1"/>
          <p:nvPr/>
        </p:nvSpPr>
        <p:spPr>
          <a:xfrm rot="1680000">
            <a:off x="1328446" y="2814683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Benin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7" name="Caixa de Texto 37"/>
          <p:cNvSpPr txBox="1"/>
          <p:nvPr/>
        </p:nvSpPr>
        <p:spPr>
          <a:xfrm rot="2460000">
            <a:off x="1940037" y="2368941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5" y="90389"/>
            <a:ext cx="2677325" cy="559804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5179923" y="8542957"/>
            <a:ext cx="13855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800" b="1" i="1" dirty="0" smtClean="0">
                <a:solidFill>
                  <a:srgbClr val="3EA4BA"/>
                </a:solidFill>
                <a:latin typeface="Arial Narrow" panose="020B0606020202030204" pitchFamily="34" charset="0"/>
              </a:rPr>
              <a:t>Ref.E-EICV.01/2022/VD-E.01</a:t>
            </a:r>
            <a:r>
              <a:rPr lang="fr-FR" sz="800" dirty="0" smtClean="0">
                <a:latin typeface="Arial Narrow" panose="020B0606020202030204" pitchFamily="34" charset="0"/>
              </a:rPr>
              <a:t> </a:t>
            </a:r>
            <a:endParaRPr lang="pt-PT" sz="800" dirty="0">
              <a:latin typeface="Arial Narrow" panose="020B0606020202030204" pitchFamily="34" charset="0"/>
            </a:endParaRPr>
          </a:p>
        </p:txBody>
      </p:sp>
      <p:sp>
        <p:nvSpPr>
          <p:cNvPr id="112" name="Slide Number Placeholder 6"/>
          <p:cNvSpPr txBox="1"/>
          <p:nvPr/>
        </p:nvSpPr>
        <p:spPr bwMode="auto">
          <a:xfrm>
            <a:off x="2898527" y="848702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800" i="1" dirty="0" smtClean="0">
                <a:solidFill>
                  <a:srgbClr val="00B4B2"/>
                </a:solidFill>
              </a:rPr>
              <a:t>Pag </a:t>
            </a:r>
            <a:fld id="{6C07E9C5-6E20-4A25-9F31-81ECFC5683B7}" type="slidenum">
              <a:rPr lang="fr-FR" altLang="pt-PT" sz="800" b="1" i="1" u="sng" dirty="0" smtClean="0">
                <a:solidFill>
                  <a:srgbClr val="00B4B2"/>
                </a:solidFill>
              </a:rPr>
              <a:t>3</a:t>
            </a:fld>
            <a:endParaRPr lang="fr-FR" altLang="pt-PT" sz="800" b="1" i="1" u="sng" dirty="0" smtClean="0">
              <a:solidFill>
                <a:srgbClr val="00B4B2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6568" y="776224"/>
            <a:ext cx="1985935" cy="538301"/>
            <a:chOff x="696568" y="776224"/>
            <a:chExt cx="1985935" cy="538301"/>
          </a:xfrm>
        </p:grpSpPr>
        <p:sp>
          <p:nvSpPr>
            <p:cNvPr id="114" name="Rectangle 2"/>
            <p:cNvSpPr txBox="1">
              <a:spLocks noChangeArrowheads="1"/>
            </p:cNvSpPr>
            <p:nvPr/>
          </p:nvSpPr>
          <p:spPr>
            <a:xfrm>
              <a:off x="696568" y="776224"/>
              <a:ext cx="1985935" cy="39428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PT" altLang="pt-P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anose="02040603050505030304" pitchFamily="18" charset="0"/>
                </a:rPr>
                <a:t>A cedeao</a:t>
              </a:r>
            </a:p>
          </p:txBody>
        </p:sp>
        <p:sp>
          <p:nvSpPr>
            <p:cNvPr id="115" name="Rectangle 2"/>
            <p:cNvSpPr txBox="1">
              <a:spLocks noChangeArrowheads="1"/>
            </p:cNvSpPr>
            <p:nvPr/>
          </p:nvSpPr>
          <p:spPr>
            <a:xfrm>
              <a:off x="1307415" y="1091961"/>
              <a:ext cx="1356420" cy="2225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PT" altLang="pt-PT" sz="11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anose="02040603050505030304" pitchFamily="18" charset="0"/>
                </a:rPr>
                <a:t>INDICADORES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207" y="7500483"/>
            <a:ext cx="5326273" cy="79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Indicadores de Taxas de crescimento para os anos 2017, 2018 e 2019 para cada um dos 15 países (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Benim, Burkina Faso, Cabo Verde, Costa do Marfim, Gâmbia, Gana, Guiné Conacri, Guiné-Bissau, Libéria, Mali, Níger, Nigéria, Senegal, Serra Leoa e Togo)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membros da Comunidade Económica dos Estados da África Ocidental – </a:t>
            </a:r>
            <a:r>
              <a:rPr lang="pt-PT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CEDEAO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pt-PT" sz="11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ight Triangle 107"/>
          <p:cNvSpPr/>
          <p:nvPr/>
        </p:nvSpPr>
        <p:spPr>
          <a:xfrm>
            <a:off x="2966" y="7621"/>
            <a:ext cx="6650563" cy="882173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9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54" y="234405"/>
            <a:ext cx="578165" cy="479595"/>
          </a:xfrm>
          <a:prstGeom prst="rect">
            <a:avLst/>
          </a:prstGeom>
        </p:spPr>
      </p:pic>
      <p:pic>
        <p:nvPicPr>
          <p:cNvPr id="6" name="Imagem 81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95" y="2094306"/>
            <a:ext cx="4911090" cy="4864735"/>
          </a:xfrm>
          <a:prstGeom prst="rect">
            <a:avLst/>
          </a:prstGeom>
        </p:spPr>
      </p:pic>
      <p:sp>
        <p:nvSpPr>
          <p:cNvPr id="9" name="Caixa de Texto 16"/>
          <p:cNvSpPr txBox="1"/>
          <p:nvPr/>
        </p:nvSpPr>
        <p:spPr>
          <a:xfrm>
            <a:off x="730562" y="1757274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30,0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 : 180,0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37,0%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63045" y="3318110"/>
            <a:ext cx="1108154" cy="181631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</p:cNvCxnSpPr>
          <p:nvPr/>
        </p:nvCxnSpPr>
        <p:spPr>
          <a:xfrm>
            <a:off x="1634525" y="2413864"/>
            <a:ext cx="903962" cy="715795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78651" y="2176055"/>
            <a:ext cx="1068939" cy="95360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65239" y="3716730"/>
            <a:ext cx="230768" cy="424259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898527" y="5998279"/>
            <a:ext cx="792089" cy="87876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10295" y="5368936"/>
            <a:ext cx="1142604" cy="5303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818407" y="5744785"/>
            <a:ext cx="529794" cy="81780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94271" y="4785038"/>
            <a:ext cx="1008112" cy="789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490326" y="3129659"/>
            <a:ext cx="1023349" cy="48060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513120" y="5365427"/>
            <a:ext cx="428876" cy="26868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310053" y="5659132"/>
            <a:ext cx="1203622" cy="456689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56187" y="5961003"/>
            <a:ext cx="1578737" cy="916042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0562" y="3952943"/>
            <a:ext cx="885157" cy="20878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114552" y="2147456"/>
            <a:ext cx="288032" cy="8867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 de Texto 37"/>
          <p:cNvSpPr txBox="1"/>
          <p:nvPr/>
        </p:nvSpPr>
        <p:spPr>
          <a:xfrm rot="-2460000">
            <a:off x="4045793" y="251746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Serra Leoa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5" name="Caixa de Texto 37"/>
          <p:cNvSpPr txBox="1"/>
          <p:nvPr/>
        </p:nvSpPr>
        <p:spPr>
          <a:xfrm rot="-6540000">
            <a:off x="2893183" y="2471858"/>
            <a:ext cx="496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Togo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6" name="Caixa de Texto 37"/>
          <p:cNvSpPr txBox="1"/>
          <p:nvPr/>
        </p:nvSpPr>
        <p:spPr>
          <a:xfrm rot="-1560000">
            <a:off x="4656654" y="3202694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Senegal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7" name="Caixa de Texto 37"/>
          <p:cNvSpPr txBox="1"/>
          <p:nvPr/>
        </p:nvSpPr>
        <p:spPr>
          <a:xfrm rot="-3720000">
            <a:off x="4550386" y="3735175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Nigéria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0" name="Caixa de Texto 37"/>
          <p:cNvSpPr txBox="1"/>
          <p:nvPr/>
        </p:nvSpPr>
        <p:spPr>
          <a:xfrm rot="-420000">
            <a:off x="5184818" y="4793323"/>
            <a:ext cx="445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Níger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5" name="Caixa de Texto 37"/>
          <p:cNvSpPr txBox="1"/>
          <p:nvPr/>
        </p:nvSpPr>
        <p:spPr>
          <a:xfrm rot="1980000">
            <a:off x="4618583" y="5371414"/>
            <a:ext cx="416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Mali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9" name="Caixa de Texto 37"/>
          <p:cNvSpPr txBox="1"/>
          <p:nvPr/>
        </p:nvSpPr>
        <p:spPr>
          <a:xfrm rot="1380000">
            <a:off x="4878647" y="5806108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Libéria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4" name="Caixa de Texto 37"/>
          <p:cNvSpPr txBox="1"/>
          <p:nvPr/>
        </p:nvSpPr>
        <p:spPr>
          <a:xfrm rot="1800000">
            <a:off x="4197126" y="6303418"/>
            <a:ext cx="812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Guiné  Bissau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6" name="Caixa de Texto 37"/>
          <p:cNvSpPr txBox="1"/>
          <p:nvPr/>
        </p:nvSpPr>
        <p:spPr>
          <a:xfrm rot="2880000">
            <a:off x="2991368" y="6261306"/>
            <a:ext cx="812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Guiné  Conacri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8" name="Caixa de Texto 37"/>
          <p:cNvSpPr txBox="1"/>
          <p:nvPr/>
        </p:nvSpPr>
        <p:spPr>
          <a:xfrm rot="-3480000">
            <a:off x="1775576" y="5916511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Gana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0" name="Caixa de Texto 37"/>
          <p:cNvSpPr txBox="1"/>
          <p:nvPr/>
        </p:nvSpPr>
        <p:spPr>
          <a:xfrm rot="-1500000">
            <a:off x="983818" y="5480933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Gâmbia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5" name="Caixa de Texto 37"/>
          <p:cNvSpPr txBox="1"/>
          <p:nvPr/>
        </p:nvSpPr>
        <p:spPr>
          <a:xfrm rot="-180000">
            <a:off x="845165" y="4637219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Cõte d’Ivoire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7" name="Caixa de Texto 37"/>
          <p:cNvSpPr txBox="1"/>
          <p:nvPr/>
        </p:nvSpPr>
        <p:spPr>
          <a:xfrm rot="720000">
            <a:off x="941174" y="3904510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Burkina Faso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1" name="Caixa de Texto 37"/>
          <p:cNvSpPr txBox="1"/>
          <p:nvPr/>
        </p:nvSpPr>
        <p:spPr>
          <a:xfrm rot="540000">
            <a:off x="1436134" y="3240912"/>
            <a:ext cx="452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Benin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7" name="Caixa de Texto 37"/>
          <p:cNvSpPr txBox="1"/>
          <p:nvPr/>
        </p:nvSpPr>
        <p:spPr>
          <a:xfrm rot="2220000">
            <a:off x="1874919" y="2659716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5" y="90389"/>
            <a:ext cx="2677325" cy="559804"/>
          </a:xfrm>
          <a:prstGeom prst="rect">
            <a:avLst/>
          </a:prstGeom>
        </p:spPr>
      </p:pic>
      <p:sp>
        <p:nvSpPr>
          <p:cNvPr id="55" name="Caixa de Texto 16"/>
          <p:cNvSpPr txBox="1"/>
          <p:nvPr/>
        </p:nvSpPr>
        <p:spPr>
          <a:xfrm>
            <a:off x="2530762" y="1389063"/>
            <a:ext cx="180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49,0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 </a:t>
            </a: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159,0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48,2%</a:t>
            </a:r>
          </a:p>
        </p:txBody>
      </p:sp>
      <p:sp>
        <p:nvSpPr>
          <p:cNvPr id="57" name="Caixa de Texto 16"/>
          <p:cNvSpPr txBox="1"/>
          <p:nvPr/>
        </p:nvSpPr>
        <p:spPr>
          <a:xfrm>
            <a:off x="4330962" y="1450023"/>
            <a:ext cx="180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34,0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 </a:t>
            </a: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343,0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30,7%</a:t>
            </a:r>
          </a:p>
        </p:txBody>
      </p:sp>
      <p:sp>
        <p:nvSpPr>
          <p:cNvPr id="59" name="Caixa de Texto 16"/>
          <p:cNvSpPr txBox="1"/>
          <p:nvPr/>
        </p:nvSpPr>
        <p:spPr>
          <a:xfrm>
            <a:off x="4763010" y="2386127"/>
            <a:ext cx="180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58,0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formalidades: 441,0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45,1%</a:t>
            </a:r>
          </a:p>
        </p:txBody>
      </p:sp>
      <p:sp>
        <p:nvSpPr>
          <p:cNvPr id="61" name="Caixa de Texto 16"/>
          <p:cNvSpPr txBox="1"/>
          <p:nvPr/>
        </p:nvSpPr>
        <p:spPr>
          <a:xfrm>
            <a:off x="4941995" y="3420695"/>
            <a:ext cx="1754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48,0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formalidades: 347,4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34,8%</a:t>
            </a:r>
          </a:p>
        </p:txBody>
      </p:sp>
      <p:sp>
        <p:nvSpPr>
          <p:cNvPr id="71" name="Caixa de Texto 16"/>
          <p:cNvSpPr txBox="1"/>
          <p:nvPr/>
        </p:nvSpPr>
        <p:spPr>
          <a:xfrm>
            <a:off x="48687" y="2606130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57 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 </a:t>
            </a: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270,0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41,3%</a:t>
            </a:r>
          </a:p>
        </p:txBody>
      </p:sp>
      <p:sp>
        <p:nvSpPr>
          <p:cNvPr id="74" name="Caixa de Texto 16"/>
          <p:cNvSpPr txBox="1"/>
          <p:nvPr/>
        </p:nvSpPr>
        <p:spPr>
          <a:xfrm>
            <a:off x="6395" y="3337471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57,0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 </a:t>
            </a: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270,0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41,3%</a:t>
            </a:r>
          </a:p>
        </p:txBody>
      </p:sp>
      <p:sp>
        <p:nvSpPr>
          <p:cNvPr id="78" name="Caixa de Texto 16"/>
          <p:cNvSpPr txBox="1"/>
          <p:nvPr/>
        </p:nvSpPr>
        <p:spPr>
          <a:xfrm>
            <a:off x="18207" y="4863981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63,0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 </a:t>
            </a: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205,0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50,1%</a:t>
            </a:r>
          </a:p>
        </p:txBody>
      </p:sp>
      <p:sp>
        <p:nvSpPr>
          <p:cNvPr id="80" name="Caixa de Texto 16"/>
          <p:cNvSpPr txBox="1"/>
          <p:nvPr/>
        </p:nvSpPr>
        <p:spPr>
          <a:xfrm>
            <a:off x="18207" y="5906001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49,0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formalidades: 326,0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50,3%</a:t>
            </a:r>
          </a:p>
        </p:txBody>
      </p:sp>
      <p:sp>
        <p:nvSpPr>
          <p:cNvPr id="82" name="Caixa de Texto 16"/>
          <p:cNvSpPr txBox="1"/>
          <p:nvPr/>
        </p:nvSpPr>
        <p:spPr>
          <a:xfrm>
            <a:off x="889818" y="6549881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31,0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formalidades: 224,0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32,4%</a:t>
            </a:r>
          </a:p>
        </p:txBody>
      </p:sp>
      <p:sp>
        <p:nvSpPr>
          <p:cNvPr id="91" name="Caixa de Texto 16"/>
          <p:cNvSpPr txBox="1"/>
          <p:nvPr/>
        </p:nvSpPr>
        <p:spPr>
          <a:xfrm>
            <a:off x="2818794" y="6922631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33,0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formalidades: 400,0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61,4%</a:t>
            </a:r>
          </a:p>
        </p:txBody>
      </p:sp>
      <p:sp>
        <p:nvSpPr>
          <p:cNvPr id="94" name="Caixa de Texto 16"/>
          <p:cNvSpPr txBox="1"/>
          <p:nvPr/>
        </p:nvSpPr>
        <p:spPr>
          <a:xfrm>
            <a:off x="4691002" y="6876013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46,0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formalidades: 218,0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45,5%</a:t>
            </a:r>
          </a:p>
        </p:txBody>
      </p:sp>
      <p:sp>
        <p:nvSpPr>
          <p:cNvPr id="98" name="Caixa de Texto 16"/>
          <p:cNvSpPr txBox="1"/>
          <p:nvPr/>
        </p:nvSpPr>
        <p:spPr>
          <a:xfrm>
            <a:off x="4843402" y="6072877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33,0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formalidades: 139,5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45,5%</a:t>
            </a:r>
          </a:p>
        </p:txBody>
      </p:sp>
      <p:sp>
        <p:nvSpPr>
          <p:cNvPr id="100" name="Caixa de Texto 16"/>
          <p:cNvSpPr txBox="1"/>
          <p:nvPr/>
        </p:nvSpPr>
        <p:spPr>
          <a:xfrm>
            <a:off x="4903483" y="5185921"/>
            <a:ext cx="177070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33,0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formalidades: 139,5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45,5%</a:t>
            </a:r>
          </a:p>
        </p:txBody>
      </p:sp>
      <p:sp>
        <p:nvSpPr>
          <p:cNvPr id="102" name="Caixa de Texto 16"/>
          <p:cNvSpPr txBox="1"/>
          <p:nvPr/>
        </p:nvSpPr>
        <p:spPr>
          <a:xfrm>
            <a:off x="4976008" y="4146565"/>
            <a:ext cx="17547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Fiscalidade nas empresas: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taxas ano : 33,0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Nº horas formalidades: 139,5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Taxas em % lucros : 45,5%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4755499" y="4762391"/>
            <a:ext cx="1167364" cy="12056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179923" y="8542957"/>
            <a:ext cx="13855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800" b="1" i="1" dirty="0" smtClean="0">
                <a:solidFill>
                  <a:srgbClr val="3EA4BA"/>
                </a:solidFill>
                <a:latin typeface="Arial Narrow" panose="020B0606020202030204" pitchFamily="34" charset="0"/>
              </a:rPr>
              <a:t>Ref.E-EICV.01/2022/VD-E.01</a:t>
            </a:r>
            <a:r>
              <a:rPr lang="fr-FR" sz="800" dirty="0" smtClean="0">
                <a:latin typeface="Arial Narrow" panose="020B0606020202030204" pitchFamily="34" charset="0"/>
              </a:rPr>
              <a:t> </a:t>
            </a:r>
            <a:endParaRPr lang="pt-PT" sz="800" dirty="0">
              <a:latin typeface="Arial Narrow" panose="020B0606020202030204" pitchFamily="34" charset="0"/>
            </a:endParaRPr>
          </a:p>
        </p:txBody>
      </p:sp>
      <p:sp>
        <p:nvSpPr>
          <p:cNvPr id="105" name="Slide Number Placeholder 6"/>
          <p:cNvSpPr txBox="1"/>
          <p:nvPr/>
        </p:nvSpPr>
        <p:spPr bwMode="auto">
          <a:xfrm>
            <a:off x="2898527" y="848702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800" i="1" dirty="0" smtClean="0">
                <a:solidFill>
                  <a:srgbClr val="00B4B2"/>
                </a:solidFill>
              </a:rPr>
              <a:t>Pag </a:t>
            </a:r>
            <a:fld id="{6C07E9C5-6E20-4A25-9F31-81ECFC5683B7}" type="slidenum">
              <a:rPr lang="fr-FR" altLang="pt-PT" sz="800" b="1" i="1" u="sng" dirty="0" smtClean="0">
                <a:solidFill>
                  <a:srgbClr val="00B4B2"/>
                </a:solidFill>
              </a:rPr>
              <a:t>4</a:t>
            </a:fld>
            <a:endParaRPr lang="fr-FR" altLang="pt-PT" sz="800" b="1" i="1" u="sng" dirty="0" smtClean="0">
              <a:solidFill>
                <a:srgbClr val="00B4B2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696568" y="776224"/>
            <a:ext cx="1985935" cy="538301"/>
            <a:chOff x="696568" y="776224"/>
            <a:chExt cx="1985935" cy="538301"/>
          </a:xfrm>
        </p:grpSpPr>
        <p:sp>
          <p:nvSpPr>
            <p:cNvPr id="111" name="Rectangle 2"/>
            <p:cNvSpPr txBox="1">
              <a:spLocks noChangeArrowheads="1"/>
            </p:cNvSpPr>
            <p:nvPr/>
          </p:nvSpPr>
          <p:spPr>
            <a:xfrm>
              <a:off x="696568" y="776224"/>
              <a:ext cx="1985935" cy="39428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PT" altLang="pt-P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anose="02040603050505030304" pitchFamily="18" charset="0"/>
                </a:rPr>
                <a:t>A cedeao</a:t>
              </a:r>
            </a:p>
          </p:txBody>
        </p:sp>
        <p:sp>
          <p:nvSpPr>
            <p:cNvPr id="112" name="Rectangle 2"/>
            <p:cNvSpPr txBox="1">
              <a:spLocks noChangeArrowheads="1"/>
            </p:cNvSpPr>
            <p:nvPr/>
          </p:nvSpPr>
          <p:spPr>
            <a:xfrm>
              <a:off x="1307415" y="1091961"/>
              <a:ext cx="1356420" cy="2225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PT" altLang="pt-PT" sz="11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anose="02040603050505030304" pitchFamily="18" charset="0"/>
                </a:rPr>
                <a:t>INDICADORES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8207" y="7644499"/>
            <a:ext cx="56242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Indicadores de Fiscalidade nas Empresas para cada um dos 15 países 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(Benim, Burkina Faso, Cabo Verde, Costa do Marfim, Gâmbia, Gana, Guiné Conacri, Guiné-Bissau, Libéria, Mali, Níger, Nigéria, Senegal, Serra Leoa e Togo)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membros da Comunidade Económica dos Estados da África Ocidental – </a:t>
            </a:r>
            <a:r>
              <a:rPr lang="pt-PT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CEDEAO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 Número de Taxas devidas anualmente; o tempo de duração de formalidades administrativas em horas e as Taxas , em percentagem, incidindo sobre o lucro das empresas. </a:t>
            </a:r>
            <a:endParaRPr lang="pt-PT" sz="11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ight Triangle 107"/>
          <p:cNvSpPr/>
          <p:nvPr/>
        </p:nvSpPr>
        <p:spPr>
          <a:xfrm>
            <a:off x="2966" y="7621"/>
            <a:ext cx="6650563" cy="882173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9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54" y="234405"/>
            <a:ext cx="578165" cy="479595"/>
          </a:xfrm>
          <a:prstGeom prst="rect">
            <a:avLst/>
          </a:prstGeom>
        </p:spPr>
      </p:pic>
      <p:pic>
        <p:nvPicPr>
          <p:cNvPr id="6" name="Imagem 81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95" y="1731736"/>
            <a:ext cx="4911090" cy="4864735"/>
          </a:xfrm>
          <a:prstGeom prst="rect">
            <a:avLst/>
          </a:prstGeom>
        </p:spPr>
      </p:pic>
      <p:sp>
        <p:nvSpPr>
          <p:cNvPr id="9" name="Caixa de Texto 16"/>
          <p:cNvSpPr txBox="1"/>
          <p:nvPr/>
        </p:nvSpPr>
        <p:spPr>
          <a:xfrm>
            <a:off x="730562" y="1394704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Assinantes de Internet móvel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assinantes: 34,0%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30,0%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utilização:36,0%</a:t>
            </a:r>
          </a:p>
        </p:txBody>
      </p:sp>
      <p:cxnSp>
        <p:nvCxnSpPr>
          <p:cNvPr id="15" name="Straight Connector 14"/>
          <p:cNvCxnSpPr>
            <a:stCxn id="71" idx="2"/>
          </p:cNvCxnSpPr>
          <p:nvPr/>
        </p:nvCxnSpPr>
        <p:spPr>
          <a:xfrm>
            <a:off x="952650" y="2725103"/>
            <a:ext cx="1118549" cy="41807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</p:cNvCxnSpPr>
          <p:nvPr/>
        </p:nvCxnSpPr>
        <p:spPr>
          <a:xfrm>
            <a:off x="1634525" y="2051294"/>
            <a:ext cx="903962" cy="715795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78651" y="1813485"/>
            <a:ext cx="1068939" cy="95360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65239" y="3354160"/>
            <a:ext cx="230768" cy="424259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898527" y="5635709"/>
            <a:ext cx="792089" cy="87876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10295" y="5006366"/>
            <a:ext cx="1142604" cy="5303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818407" y="5382215"/>
            <a:ext cx="529794" cy="81780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94271" y="4422468"/>
            <a:ext cx="1008112" cy="789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490326" y="2767089"/>
            <a:ext cx="1023349" cy="48060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513120" y="5002857"/>
            <a:ext cx="428876" cy="26868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310053" y="5296562"/>
            <a:ext cx="1203622" cy="456689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56187" y="5598433"/>
            <a:ext cx="1578737" cy="916042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0562" y="3590373"/>
            <a:ext cx="885157" cy="20878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114552" y="1784886"/>
            <a:ext cx="288032" cy="8867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 de Texto 37"/>
          <p:cNvSpPr txBox="1"/>
          <p:nvPr/>
        </p:nvSpPr>
        <p:spPr>
          <a:xfrm rot="-2460000">
            <a:off x="4045793" y="215489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Serra Leoa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5" name="Caixa de Texto 37"/>
          <p:cNvSpPr txBox="1"/>
          <p:nvPr/>
        </p:nvSpPr>
        <p:spPr>
          <a:xfrm rot="-6540000">
            <a:off x="2893183" y="2109288"/>
            <a:ext cx="496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Togo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6" name="Caixa de Texto 37"/>
          <p:cNvSpPr txBox="1"/>
          <p:nvPr/>
        </p:nvSpPr>
        <p:spPr>
          <a:xfrm rot="-1560000">
            <a:off x="4656654" y="2840124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Senegal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7" name="Caixa de Texto 37"/>
          <p:cNvSpPr txBox="1"/>
          <p:nvPr/>
        </p:nvSpPr>
        <p:spPr>
          <a:xfrm rot="-3720000">
            <a:off x="4550386" y="3372605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Nigéria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0" name="Caixa de Texto 37"/>
          <p:cNvSpPr txBox="1"/>
          <p:nvPr/>
        </p:nvSpPr>
        <p:spPr>
          <a:xfrm rot="-420000">
            <a:off x="5184818" y="4430753"/>
            <a:ext cx="445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Níger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5" name="Caixa de Texto 37"/>
          <p:cNvSpPr txBox="1"/>
          <p:nvPr/>
        </p:nvSpPr>
        <p:spPr>
          <a:xfrm rot="1980000">
            <a:off x="4618583" y="5008844"/>
            <a:ext cx="416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Mali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9" name="Caixa de Texto 37"/>
          <p:cNvSpPr txBox="1"/>
          <p:nvPr/>
        </p:nvSpPr>
        <p:spPr>
          <a:xfrm rot="1380000">
            <a:off x="4878647" y="5443538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Libéria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4" name="Caixa de Texto 37"/>
          <p:cNvSpPr txBox="1"/>
          <p:nvPr/>
        </p:nvSpPr>
        <p:spPr>
          <a:xfrm rot="1800000">
            <a:off x="4197126" y="5940848"/>
            <a:ext cx="812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Guiné  Bissau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6" name="Caixa de Texto 37"/>
          <p:cNvSpPr txBox="1"/>
          <p:nvPr/>
        </p:nvSpPr>
        <p:spPr>
          <a:xfrm rot="2880000">
            <a:off x="2991368" y="5898736"/>
            <a:ext cx="812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Guiné  Conacri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8" name="Caixa de Texto 37"/>
          <p:cNvSpPr txBox="1"/>
          <p:nvPr/>
        </p:nvSpPr>
        <p:spPr>
          <a:xfrm rot="-3480000">
            <a:off x="1775576" y="5553941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Gana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0" name="Caixa de Texto 37"/>
          <p:cNvSpPr txBox="1"/>
          <p:nvPr/>
        </p:nvSpPr>
        <p:spPr>
          <a:xfrm rot="-1500000">
            <a:off x="983818" y="5118363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Gâmbia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5" name="Caixa de Texto 37"/>
          <p:cNvSpPr txBox="1"/>
          <p:nvPr/>
        </p:nvSpPr>
        <p:spPr>
          <a:xfrm rot="-180000">
            <a:off x="845165" y="4274649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Cõte d’Ivoire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7" name="Caixa de Texto 37"/>
          <p:cNvSpPr txBox="1"/>
          <p:nvPr/>
        </p:nvSpPr>
        <p:spPr>
          <a:xfrm rot="720000">
            <a:off x="941174" y="3541940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Burkina Faso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1" name="Caixa de Texto 37"/>
          <p:cNvSpPr txBox="1"/>
          <p:nvPr/>
        </p:nvSpPr>
        <p:spPr>
          <a:xfrm rot="1200000">
            <a:off x="1436134" y="2800500"/>
            <a:ext cx="452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Benin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7" name="Caixa de Texto 37"/>
          <p:cNvSpPr txBox="1"/>
          <p:nvPr/>
        </p:nvSpPr>
        <p:spPr>
          <a:xfrm rot="2220000">
            <a:off x="1874919" y="2297146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5" y="90389"/>
            <a:ext cx="2677325" cy="559804"/>
          </a:xfrm>
          <a:prstGeom prst="rect">
            <a:avLst/>
          </a:prstGeom>
        </p:spPr>
      </p:pic>
      <p:sp>
        <p:nvSpPr>
          <p:cNvPr id="55" name="Caixa de Texto 16"/>
          <p:cNvSpPr txBox="1"/>
          <p:nvPr/>
        </p:nvSpPr>
        <p:spPr>
          <a:xfrm>
            <a:off x="2530762" y="1026493"/>
            <a:ext cx="180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24,0%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 </a:t>
            </a: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16,0%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utilização:60,0%</a:t>
            </a:r>
          </a:p>
        </p:txBody>
      </p:sp>
      <p:sp>
        <p:nvSpPr>
          <p:cNvPr id="57" name="Caixa de Texto 16"/>
          <p:cNvSpPr txBox="1"/>
          <p:nvPr/>
        </p:nvSpPr>
        <p:spPr>
          <a:xfrm>
            <a:off x="4330962" y="1087453"/>
            <a:ext cx="180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24,0%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16,0%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utilização:60,0%</a:t>
            </a:r>
          </a:p>
        </p:txBody>
      </p:sp>
      <p:sp>
        <p:nvSpPr>
          <p:cNvPr id="59" name="Caixa de Texto 16"/>
          <p:cNvSpPr txBox="1"/>
          <p:nvPr/>
        </p:nvSpPr>
        <p:spPr>
          <a:xfrm>
            <a:off x="4763010" y="2023557"/>
            <a:ext cx="180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28,0%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22,0%</a:t>
            </a:r>
          </a:p>
          <a:p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utilização:50,0%</a:t>
            </a:r>
          </a:p>
        </p:txBody>
      </p:sp>
      <p:sp>
        <p:nvSpPr>
          <p:cNvPr id="61" name="Caixa de Texto 16"/>
          <p:cNvSpPr txBox="1"/>
          <p:nvPr/>
        </p:nvSpPr>
        <p:spPr>
          <a:xfrm>
            <a:off x="4941994" y="3058125"/>
            <a:ext cx="184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100" dirty="0" smtClean="0">
                <a:solidFill>
                  <a:srgbClr val="3EA4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r>
              <a:rPr lang="pt-PT" altLang="en-US" sz="1100" dirty="0" smtClean="0">
                <a:solidFill>
                  <a:srgbClr val="3EA4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29,0%</a:t>
            </a:r>
          </a:p>
          <a:p>
            <a:r>
              <a:rPr lang="pt-PT" altLang="en-US" sz="1100" dirty="0">
                <a:solidFill>
                  <a:srgbClr val="3EA4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rgbClr val="3EA4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41,0%</a:t>
            </a:r>
          </a:p>
          <a:p>
            <a:r>
              <a:rPr lang="pt-PT" altLang="en-US" sz="1100" dirty="0">
                <a:solidFill>
                  <a:srgbClr val="3EA4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rgbClr val="3EA4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utilização:30,0%</a:t>
            </a:r>
          </a:p>
        </p:txBody>
      </p:sp>
      <p:sp>
        <p:nvSpPr>
          <p:cNvPr id="71" name="Caixa de Texto 16"/>
          <p:cNvSpPr txBox="1"/>
          <p:nvPr/>
        </p:nvSpPr>
        <p:spPr>
          <a:xfrm>
            <a:off x="48687" y="2068513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24,0%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23,0%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utilização:53,0%</a:t>
            </a:r>
          </a:p>
        </p:txBody>
      </p:sp>
      <p:sp>
        <p:nvSpPr>
          <p:cNvPr id="74" name="Caixa de Texto 16"/>
          <p:cNvSpPr txBox="1"/>
          <p:nvPr/>
        </p:nvSpPr>
        <p:spPr>
          <a:xfrm>
            <a:off x="6395" y="2974901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21,0%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44,0%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utilização:35,0%</a:t>
            </a:r>
          </a:p>
        </p:txBody>
      </p:sp>
      <p:sp>
        <p:nvSpPr>
          <p:cNvPr id="78" name="Caixa de Texto 16"/>
          <p:cNvSpPr txBox="1"/>
          <p:nvPr/>
        </p:nvSpPr>
        <p:spPr>
          <a:xfrm>
            <a:off x="18207" y="4501411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26,0%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69,0%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utilização:6,0%</a:t>
            </a:r>
          </a:p>
        </p:txBody>
      </p:sp>
      <p:sp>
        <p:nvSpPr>
          <p:cNvPr id="80" name="Caixa de Texto 16"/>
          <p:cNvSpPr txBox="1"/>
          <p:nvPr/>
        </p:nvSpPr>
        <p:spPr>
          <a:xfrm>
            <a:off x="882303" y="6248271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33,0%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52,0%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utilização:15,0%</a:t>
            </a:r>
          </a:p>
        </p:txBody>
      </p:sp>
      <p:sp>
        <p:nvSpPr>
          <p:cNvPr id="82" name="Caixa de Texto 16"/>
          <p:cNvSpPr txBox="1"/>
          <p:nvPr/>
        </p:nvSpPr>
        <p:spPr>
          <a:xfrm>
            <a:off x="18207" y="5543431"/>
            <a:ext cx="192897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16,0%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42,0%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utilização:42,0%</a:t>
            </a:r>
          </a:p>
        </p:txBody>
      </p:sp>
      <p:sp>
        <p:nvSpPr>
          <p:cNvPr id="91" name="Caixa de Texto 16"/>
          <p:cNvSpPr txBox="1"/>
          <p:nvPr/>
        </p:nvSpPr>
        <p:spPr>
          <a:xfrm>
            <a:off x="2818794" y="6560061"/>
            <a:ext cx="18079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18,0%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18,0%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utilização:64,0%</a:t>
            </a:r>
          </a:p>
        </p:txBody>
      </p:sp>
      <p:sp>
        <p:nvSpPr>
          <p:cNvPr id="94" name="Caixa de Texto 16"/>
          <p:cNvSpPr txBox="1"/>
          <p:nvPr/>
        </p:nvSpPr>
        <p:spPr>
          <a:xfrm>
            <a:off x="4691002" y="6513443"/>
            <a:ext cx="187993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10,0%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27,0%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utilização:62,0%</a:t>
            </a:r>
          </a:p>
        </p:txBody>
      </p:sp>
      <p:sp>
        <p:nvSpPr>
          <p:cNvPr id="98" name="Caixa de Texto 16"/>
          <p:cNvSpPr txBox="1"/>
          <p:nvPr/>
        </p:nvSpPr>
        <p:spPr>
          <a:xfrm>
            <a:off x="4843402" y="5710307"/>
            <a:ext cx="185334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12,0%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37,0%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utilização:51,0%</a:t>
            </a:r>
          </a:p>
        </p:txBody>
      </p:sp>
      <p:sp>
        <p:nvSpPr>
          <p:cNvPr id="100" name="Caixa de Texto 16"/>
          <p:cNvSpPr txBox="1"/>
          <p:nvPr/>
        </p:nvSpPr>
        <p:spPr>
          <a:xfrm>
            <a:off x="4903483" y="4823351"/>
            <a:ext cx="182727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23,0%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13,0%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utilização:64,0%</a:t>
            </a:r>
          </a:p>
        </p:txBody>
      </p:sp>
      <p:sp>
        <p:nvSpPr>
          <p:cNvPr id="102" name="Caixa de Texto 16"/>
          <p:cNvSpPr txBox="1"/>
          <p:nvPr/>
        </p:nvSpPr>
        <p:spPr>
          <a:xfrm>
            <a:off x="4907427" y="3783995"/>
            <a:ext cx="181095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Assinantes de Internet móvel: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Nº de assinantes : 11,0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População coberta: 7,0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Diferença de utilização:82,0%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4755499" y="4399821"/>
            <a:ext cx="1167364" cy="12056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79923" y="8542957"/>
            <a:ext cx="13855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800" b="1" i="1" dirty="0" smtClean="0">
                <a:solidFill>
                  <a:srgbClr val="3EA4BA"/>
                </a:solidFill>
                <a:latin typeface="Arial Narrow" panose="020B0606020202030204" pitchFamily="34" charset="0"/>
              </a:rPr>
              <a:t>Ref.E-EICV.01/2022/VD-E.01</a:t>
            </a:r>
            <a:r>
              <a:rPr lang="fr-FR" sz="800" dirty="0" smtClean="0">
                <a:latin typeface="Arial Narrow" panose="020B0606020202030204" pitchFamily="34" charset="0"/>
              </a:rPr>
              <a:t> </a:t>
            </a:r>
            <a:endParaRPr lang="pt-PT" sz="800" dirty="0">
              <a:latin typeface="Arial Narrow" panose="020B0606020202030204" pitchFamily="34" charset="0"/>
            </a:endParaRPr>
          </a:p>
        </p:txBody>
      </p:sp>
      <p:sp>
        <p:nvSpPr>
          <p:cNvPr id="56" name="Slide Number Placeholder 6"/>
          <p:cNvSpPr txBox="1"/>
          <p:nvPr/>
        </p:nvSpPr>
        <p:spPr bwMode="auto">
          <a:xfrm>
            <a:off x="2898527" y="848702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800" i="1" dirty="0" smtClean="0">
                <a:solidFill>
                  <a:srgbClr val="00B4B2"/>
                </a:solidFill>
              </a:rPr>
              <a:t>Pag </a:t>
            </a:r>
            <a:fld id="{6C07E9C5-6E20-4A25-9F31-81ECFC5683B7}" type="slidenum">
              <a:rPr lang="fr-FR" altLang="pt-PT" sz="800" b="1" i="1" u="sng" dirty="0" smtClean="0">
                <a:solidFill>
                  <a:srgbClr val="00B4B2"/>
                </a:solidFill>
              </a:rPr>
              <a:t>5</a:t>
            </a:fld>
            <a:endParaRPr lang="fr-FR" altLang="pt-PT" sz="800" b="1" i="1" u="sng" dirty="0" smtClean="0">
              <a:solidFill>
                <a:srgbClr val="00B4B2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96568" y="666453"/>
            <a:ext cx="1985935" cy="538301"/>
            <a:chOff x="696568" y="776224"/>
            <a:chExt cx="1985935" cy="538301"/>
          </a:xfrm>
        </p:grpSpPr>
        <p:sp>
          <p:nvSpPr>
            <p:cNvPr id="62" name="Rectangle 2"/>
            <p:cNvSpPr txBox="1">
              <a:spLocks noChangeArrowheads="1"/>
            </p:cNvSpPr>
            <p:nvPr/>
          </p:nvSpPr>
          <p:spPr>
            <a:xfrm>
              <a:off x="696568" y="776224"/>
              <a:ext cx="1985935" cy="39428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PT" altLang="pt-P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anose="02040603050505030304" pitchFamily="18" charset="0"/>
                </a:rPr>
                <a:t>A cedeao</a:t>
              </a:r>
            </a:p>
          </p:txBody>
        </p:sp>
        <p:sp>
          <p:nvSpPr>
            <p:cNvPr id="63" name="Rectangle 2"/>
            <p:cNvSpPr txBox="1">
              <a:spLocks noChangeArrowheads="1"/>
            </p:cNvSpPr>
            <p:nvPr/>
          </p:nvSpPr>
          <p:spPr>
            <a:xfrm>
              <a:off x="1307415" y="1091961"/>
              <a:ext cx="1356420" cy="2225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PT" altLang="pt-PT" sz="11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anose="02040603050505030304" pitchFamily="18" charset="0"/>
                </a:rPr>
                <a:t>INDICADORES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8206" y="7353081"/>
            <a:ext cx="6552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Durante os últimos anos, a população da África Ocidental registou um forte crescimento, passando de 70 milhões de habitantes para 400 milhões entre 1950 e 2020. No finaldo ano de 2014, representava cerca de 40% da população da África Subsaariana. De acordo com as projeções das Nações Unidas, a população da África Ocidental deverá atingir aos 550 ou 600 milhões de habitantes em 2050, sendo a região cuja população é a mais jovem do mundo. Além disso, com cerca de 5% da população mundial e com uma área superior a 40% da África Subsaariana, a África Ocidental é a mais densamente povoada do continente. Na região da CEDEAO, o número de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utilizadores da Internet </a:t>
            </a: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aumentou de 452.000 em 2000 para </a:t>
            </a:r>
            <a:r>
              <a:rPr lang="pt-PT" altLang="en-US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188.423.476 </a:t>
            </a:r>
            <a:r>
              <a:rPr lang="pt-PT" altLang="en-US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Utilizadores em 2021. É apresentado o Nº de assinantes de Iinternet mmóvel; a Taxa da população coberta e a diferença de utilização.</a:t>
            </a:r>
            <a:endParaRPr lang="pt-PT" altLang="en-US" sz="11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ts val="1200"/>
              </a:lnSpc>
            </a:pPr>
            <a:endParaRPr lang="pt-PT" altLang="en-US" sz="11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31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ight Triangle 107"/>
          <p:cNvSpPr/>
          <p:nvPr/>
        </p:nvSpPr>
        <p:spPr>
          <a:xfrm>
            <a:off x="2966" y="7621"/>
            <a:ext cx="6650563" cy="8821738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9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54" y="234405"/>
            <a:ext cx="578165" cy="479595"/>
          </a:xfrm>
          <a:prstGeom prst="rect">
            <a:avLst/>
          </a:prstGeom>
        </p:spPr>
      </p:pic>
      <p:pic>
        <p:nvPicPr>
          <p:cNvPr id="6" name="Imagem 81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95" y="1518242"/>
            <a:ext cx="4911090" cy="4864735"/>
          </a:xfrm>
          <a:prstGeom prst="rect">
            <a:avLst/>
          </a:prstGeom>
        </p:spPr>
      </p:pic>
      <p:sp>
        <p:nvSpPr>
          <p:cNvPr id="9" name="Caixa de Texto 16"/>
          <p:cNvSpPr txBox="1"/>
          <p:nvPr/>
        </p:nvSpPr>
        <p:spPr>
          <a:xfrm>
            <a:off x="306238" y="1181210"/>
            <a:ext cx="228290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sz="11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Coomércio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1.398.861.219,33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</a:t>
            </a: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$: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1.063.973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967,75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115,9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cxnSp>
        <p:nvCxnSpPr>
          <p:cNvPr id="15" name="Straight Connector 14"/>
          <p:cNvCxnSpPr>
            <a:stCxn id="71" idx="2"/>
          </p:cNvCxnSpPr>
          <p:nvPr/>
        </p:nvCxnSpPr>
        <p:spPr>
          <a:xfrm>
            <a:off x="1105947" y="2511609"/>
            <a:ext cx="965252" cy="41807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66380" y="1848256"/>
            <a:ext cx="1044115" cy="715795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78651" y="1599991"/>
            <a:ext cx="1068939" cy="95360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1" idx="2"/>
          </p:cNvCxnSpPr>
          <p:nvPr/>
        </p:nvCxnSpPr>
        <p:spPr>
          <a:xfrm flipH="1">
            <a:off x="4922957" y="3618781"/>
            <a:ext cx="941520" cy="12644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898528" y="5422215"/>
            <a:ext cx="87247" cy="87876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10295" y="4792872"/>
            <a:ext cx="1142604" cy="5303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952899" y="5168721"/>
            <a:ext cx="395302" cy="977062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94271" y="4208974"/>
            <a:ext cx="1008112" cy="789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490326" y="2553595"/>
            <a:ext cx="1023349" cy="480604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00" idx="1"/>
          </p:cNvCxnSpPr>
          <p:nvPr/>
        </p:nvCxnSpPr>
        <p:spPr>
          <a:xfrm flipH="1" flipV="1">
            <a:off x="4513122" y="4789363"/>
            <a:ext cx="319548" cy="515281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122663" y="5183961"/>
            <a:ext cx="604895" cy="411912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56188" y="5384939"/>
            <a:ext cx="856932" cy="916042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0562" y="3376879"/>
            <a:ext cx="885157" cy="208786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114552" y="1571392"/>
            <a:ext cx="288032" cy="886743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 de Texto 37"/>
          <p:cNvSpPr txBox="1"/>
          <p:nvPr/>
        </p:nvSpPr>
        <p:spPr>
          <a:xfrm rot="-2460000">
            <a:off x="4045793" y="1941396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Serra Leoa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5" name="Caixa de Texto 37"/>
          <p:cNvSpPr txBox="1"/>
          <p:nvPr/>
        </p:nvSpPr>
        <p:spPr>
          <a:xfrm rot="-6540000">
            <a:off x="2893183" y="1895794"/>
            <a:ext cx="496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Togo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6" name="Caixa de Texto 37"/>
          <p:cNvSpPr txBox="1"/>
          <p:nvPr/>
        </p:nvSpPr>
        <p:spPr>
          <a:xfrm rot="-1440000">
            <a:off x="4656654" y="2626630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Senegal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7" name="Caixa de Texto 37"/>
          <p:cNvSpPr txBox="1"/>
          <p:nvPr/>
        </p:nvSpPr>
        <p:spPr>
          <a:xfrm rot="-300000">
            <a:off x="5309729" y="3617207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Nigéria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0" name="Caixa de Texto 37"/>
          <p:cNvSpPr txBox="1"/>
          <p:nvPr/>
        </p:nvSpPr>
        <p:spPr>
          <a:xfrm rot="540000">
            <a:off x="5226149" y="4098115"/>
            <a:ext cx="445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Níger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5" name="Caixa de Texto 37"/>
          <p:cNvSpPr txBox="1"/>
          <p:nvPr/>
        </p:nvSpPr>
        <p:spPr>
          <a:xfrm rot="3720000">
            <a:off x="4551533" y="4935737"/>
            <a:ext cx="416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Mali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79" name="Caixa de Texto 37"/>
          <p:cNvSpPr txBox="1"/>
          <p:nvPr/>
        </p:nvSpPr>
        <p:spPr>
          <a:xfrm rot="2160000">
            <a:off x="4226779" y="5254600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Libéria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4" name="Caixa de Texto 37"/>
          <p:cNvSpPr txBox="1"/>
          <p:nvPr/>
        </p:nvSpPr>
        <p:spPr>
          <a:xfrm rot="2880000">
            <a:off x="3786884" y="5719734"/>
            <a:ext cx="812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Guiné  Bissau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6" name="Caixa de Texto 37"/>
          <p:cNvSpPr txBox="1"/>
          <p:nvPr/>
        </p:nvSpPr>
        <p:spPr>
          <a:xfrm rot="5040000">
            <a:off x="2622090" y="5788905"/>
            <a:ext cx="812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Guiné  Conacri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8" name="Caixa de Texto 37"/>
          <p:cNvSpPr txBox="1"/>
          <p:nvPr/>
        </p:nvSpPr>
        <p:spPr>
          <a:xfrm rot="-4020000">
            <a:off x="1869785" y="5340447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Gana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0" name="Caixa de Texto 37"/>
          <p:cNvSpPr txBox="1"/>
          <p:nvPr/>
        </p:nvSpPr>
        <p:spPr>
          <a:xfrm rot="-1500000">
            <a:off x="983818" y="4904869"/>
            <a:ext cx="59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Gâmbia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5" name="Caixa de Texto 37"/>
          <p:cNvSpPr txBox="1"/>
          <p:nvPr/>
        </p:nvSpPr>
        <p:spPr>
          <a:xfrm rot="-180000">
            <a:off x="845165" y="4061155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Cõte d’Ivoire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7" name="Caixa de Texto 37"/>
          <p:cNvSpPr txBox="1"/>
          <p:nvPr/>
        </p:nvSpPr>
        <p:spPr>
          <a:xfrm rot="720000">
            <a:off x="941174" y="3328446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Burkina Faso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1" name="Caixa de Texto 37"/>
          <p:cNvSpPr txBox="1"/>
          <p:nvPr/>
        </p:nvSpPr>
        <p:spPr>
          <a:xfrm rot="1200000">
            <a:off x="1436134" y="2587006"/>
            <a:ext cx="452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Benin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7" name="Caixa de Texto 37"/>
          <p:cNvSpPr txBox="1"/>
          <p:nvPr/>
        </p:nvSpPr>
        <p:spPr>
          <a:xfrm rot="2040000">
            <a:off x="1844439" y="2083652"/>
            <a:ext cx="743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9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altLang="en-US" sz="9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5" y="90389"/>
            <a:ext cx="2677325" cy="559804"/>
          </a:xfrm>
          <a:prstGeom prst="rect">
            <a:avLst/>
          </a:prstGeom>
        </p:spPr>
      </p:pic>
      <p:sp>
        <p:nvSpPr>
          <p:cNvPr id="55" name="Caixa de Texto 16"/>
          <p:cNvSpPr txBox="1"/>
          <p:nvPr/>
        </p:nvSpPr>
        <p:spPr>
          <a:xfrm>
            <a:off x="2492217" y="886153"/>
            <a:ext cx="199048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2.675.648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548,53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1.848.790.295,3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54,4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57" name="Caixa de Texto 16"/>
          <p:cNvSpPr txBox="1"/>
          <p:nvPr/>
        </p:nvSpPr>
        <p:spPr>
          <a:xfrm>
            <a:off x="4474978" y="873959"/>
            <a:ext cx="209595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2.509.638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207,02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1.749.463.762,4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53,5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59" name="Caixa de Texto 16"/>
          <p:cNvSpPr txBox="1"/>
          <p:nvPr/>
        </p:nvSpPr>
        <p:spPr>
          <a:xfrm>
            <a:off x="4852334" y="1863403"/>
            <a:ext cx="179060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10.547.880.777,4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5.322.157.555,23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62,83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61" name="Caixa de Texto 16"/>
          <p:cNvSpPr txBox="1"/>
          <p:nvPr/>
        </p:nvSpPr>
        <p:spPr>
          <a:xfrm>
            <a:off x="4941994" y="2962191"/>
            <a:ext cx="184496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62.193.520638,8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150.310.683.824,9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34,03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71" name="Caixa de Texto 16"/>
          <p:cNvSpPr txBox="1"/>
          <p:nvPr/>
        </p:nvSpPr>
        <p:spPr>
          <a:xfrm>
            <a:off x="48687" y="1855019"/>
            <a:ext cx="211452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5.464.475.545,32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Exportação:$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4.182.533.401,8</a:t>
            </a:r>
          </a:p>
          <a:p>
            <a:pPr>
              <a:lnSpc>
                <a:spcPts val="1100"/>
              </a:lnSpc>
            </a:pPr>
            <a:r>
              <a:rPr lang="pt-PT" altLang="en-US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):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63,7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%</a:t>
            </a:r>
          </a:p>
        </p:txBody>
      </p:sp>
      <p:sp>
        <p:nvSpPr>
          <p:cNvPr id="74" name="Caixa de Texto 16"/>
          <p:cNvSpPr txBox="1"/>
          <p:nvPr/>
        </p:nvSpPr>
        <p:spPr>
          <a:xfrm>
            <a:off x="6395" y="2761407"/>
            <a:ext cx="206480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7.061.492.600,56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»Exportação: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3.938.276.572,63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56,73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78" name="Caixa de Texto 16"/>
          <p:cNvSpPr txBox="1"/>
          <p:nvPr/>
        </p:nvSpPr>
        <p:spPr>
          <a:xfrm>
            <a:off x="18207" y="4287917"/>
            <a:ext cx="205299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15.783.580.561,3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16.360.562.954,4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46,4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80" name="Caixa de Texto 16"/>
          <p:cNvSpPr txBox="1"/>
          <p:nvPr/>
        </p:nvSpPr>
        <p:spPr>
          <a:xfrm>
            <a:off x="306239" y="6034777"/>
            <a:ext cx="238399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 internacional: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 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25 003 422 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445,9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23.947.785.973,9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71,1%</a:t>
            </a:r>
            <a:endParaRPr lang="pt-PT" altLang="en-US" sz="1100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2" name="Caixa de Texto 16"/>
          <p:cNvSpPr txBox="1"/>
          <p:nvPr/>
        </p:nvSpPr>
        <p:spPr>
          <a:xfrm>
            <a:off x="18207" y="5329937"/>
            <a:ext cx="207023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885.646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099,7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478.756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607,3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55,54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91" name="Caixa de Texto 16"/>
          <p:cNvSpPr txBox="1"/>
          <p:nvPr/>
        </p:nvSpPr>
        <p:spPr>
          <a:xfrm>
            <a:off x="2250455" y="6346567"/>
            <a:ext cx="213450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 Internacional: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5.762.392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294,6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3.732.954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715,82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72,25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94" name="Caixa de Texto 16"/>
          <p:cNvSpPr txBox="1"/>
          <p:nvPr/>
        </p:nvSpPr>
        <p:spPr>
          <a:xfrm>
            <a:off x="4194671" y="6299949"/>
            <a:ext cx="205781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429.685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926,8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226.806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098,9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55,4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98" name="Caixa de Texto 16"/>
          <p:cNvSpPr txBox="1"/>
          <p:nvPr/>
        </p:nvSpPr>
        <p:spPr>
          <a:xfrm>
            <a:off x="4514390" y="5618733"/>
            <a:ext cx="206044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 internacional: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1.964.117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213,2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367.244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457,6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PIB)2019: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127,5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100" name="Caixa de Texto 16"/>
          <p:cNvSpPr txBox="1"/>
          <p:nvPr/>
        </p:nvSpPr>
        <p:spPr>
          <a:xfrm>
            <a:off x="4832670" y="4976349"/>
            <a:ext cx="177774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</a:t>
            </a:r>
            <a:r>
              <a:rPr lang="pt-PT" sz="11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Internacional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4.959.504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286,5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3.575.922.527,12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61,1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sp>
        <p:nvSpPr>
          <p:cNvPr id="102" name="Caixa de Texto 16"/>
          <p:cNvSpPr txBox="1"/>
          <p:nvPr/>
        </p:nvSpPr>
        <p:spPr>
          <a:xfrm>
            <a:off x="4824389" y="4364881"/>
            <a:ext cx="183303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Comércio internacional: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Importação: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3.645.071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324,9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Exportação: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1.479.972.152,4</a:t>
            </a:r>
          </a:p>
          <a:p>
            <a:pPr>
              <a:lnSpc>
                <a:spcPts val="1100"/>
              </a:lnSpc>
            </a:pP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Comércio (% do PIB):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37,8</a:t>
            </a:r>
            <a:r>
              <a:rPr lang="pt-PT" altLang="en-US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%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H="1" flipV="1">
            <a:off x="4878030" y="4167672"/>
            <a:ext cx="1024546" cy="220069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2223" y="6943293"/>
            <a:ext cx="6336704" cy="16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As exportações de bens e serviços incluem o valor de todos os bens e serviços com destino ao exterior. Esses dados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incluem, de entre outros, 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o valor das mercadorias, frete, seguro,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transporte. Os 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dados são convertidos em dólares americanos constantes para permitir comparações internacionais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ts val="1100"/>
              </a:lnSpc>
            </a:pPr>
            <a:endParaRPr lang="pt-PT" sz="1100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As importações de bens e serviços incluem o valor de todos os bens e serviços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importados. 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Esses dados incluem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 entre outros o 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valor das mercadorias, frete, seguro,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transporte. 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Os dados são 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apresentados 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em dólares americanos constantes para permitir comparações internacionais</a:t>
            </a: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ts val="1100"/>
              </a:lnSpc>
            </a:pPr>
            <a:endParaRPr lang="pt-PT" sz="11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100"/>
              </a:lnSpc>
            </a:pPr>
            <a:r>
              <a:rPr lang="pt-PT" sz="11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O </a:t>
            </a:r>
            <a:r>
              <a:rPr lang="pt-PT" sz="11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comércio como porcentagem do PIB é o valor total das exportações de bens e serviços adicionado ao valor total das importações de bens e serviços, como porcentagem do PIB. É um indicador muito útil para observar a abertura de uma economia em relação ao exterior. Quanto maior for esse percentual, mais aberta será a economia daquele país.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687" y="8515757"/>
            <a:ext cx="3065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Source: Perspective Monde/</a:t>
            </a:r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Université de Sherbrooke, Québec, </a:t>
            </a:r>
            <a:r>
              <a:rPr lang="fr-FR" sz="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Canada</a:t>
            </a:r>
            <a:endParaRPr lang="pt-PT" sz="8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79923" y="8542957"/>
            <a:ext cx="13855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800" b="1" i="1" dirty="0" smtClean="0">
                <a:solidFill>
                  <a:srgbClr val="3EA4BA"/>
                </a:solidFill>
                <a:latin typeface="Arial Narrow" panose="020B0606020202030204" pitchFamily="34" charset="0"/>
              </a:rPr>
              <a:t>Ref.E-EICV.01/2022/VD-E.01</a:t>
            </a:r>
            <a:r>
              <a:rPr lang="fr-FR" sz="800" dirty="0" smtClean="0">
                <a:latin typeface="Arial Narrow" panose="020B0606020202030204" pitchFamily="34" charset="0"/>
              </a:rPr>
              <a:t> </a:t>
            </a:r>
            <a:endParaRPr lang="pt-PT" sz="800" dirty="0">
              <a:latin typeface="Arial Narrow" panose="020B0606020202030204" pitchFamily="34" charset="0"/>
            </a:endParaRPr>
          </a:p>
        </p:txBody>
      </p:sp>
      <p:sp>
        <p:nvSpPr>
          <p:cNvPr id="85" name="Slide Number Placeholder 6"/>
          <p:cNvSpPr txBox="1"/>
          <p:nvPr/>
        </p:nvSpPr>
        <p:spPr bwMode="auto">
          <a:xfrm>
            <a:off x="2898527" y="848702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800" i="1" dirty="0" smtClean="0">
                <a:solidFill>
                  <a:srgbClr val="00B4B2"/>
                </a:solidFill>
              </a:rPr>
              <a:t>Pag </a:t>
            </a:r>
            <a:fld id="{6C07E9C5-6E20-4A25-9F31-81ECFC5683B7}" type="slidenum">
              <a:rPr lang="fr-FR" altLang="pt-PT" sz="800" b="1" i="1" u="sng" dirty="0" smtClean="0">
                <a:solidFill>
                  <a:srgbClr val="00B4B2"/>
                </a:solidFill>
              </a:rPr>
              <a:t>6</a:t>
            </a:fld>
            <a:endParaRPr lang="fr-FR" altLang="pt-PT" sz="800" b="1" i="1" u="sng" dirty="0" smtClean="0">
              <a:solidFill>
                <a:srgbClr val="00B4B2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50255" y="643593"/>
            <a:ext cx="1985935" cy="538301"/>
            <a:chOff x="696568" y="776224"/>
            <a:chExt cx="1985935" cy="538301"/>
          </a:xfrm>
        </p:grpSpPr>
        <p:sp>
          <p:nvSpPr>
            <p:cNvPr id="89" name="Rectangle 2"/>
            <p:cNvSpPr txBox="1">
              <a:spLocks noChangeArrowheads="1"/>
            </p:cNvSpPr>
            <p:nvPr/>
          </p:nvSpPr>
          <p:spPr>
            <a:xfrm>
              <a:off x="696568" y="776224"/>
              <a:ext cx="1985935" cy="39428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PT" altLang="pt-P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anose="02040603050505030304" pitchFamily="18" charset="0"/>
                </a:rPr>
                <a:t>A cedeao</a:t>
              </a:r>
            </a:p>
          </p:txBody>
        </p:sp>
        <p:sp>
          <p:nvSpPr>
            <p:cNvPr id="93" name="Rectangle 2"/>
            <p:cNvSpPr txBox="1">
              <a:spLocks noChangeArrowheads="1"/>
            </p:cNvSpPr>
            <p:nvPr/>
          </p:nvSpPr>
          <p:spPr>
            <a:xfrm>
              <a:off x="1307415" y="1091961"/>
              <a:ext cx="1356420" cy="2225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pt-PT" altLang="pt-PT" sz="11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anose="02040603050505030304" pitchFamily="18" charset="0"/>
                </a:rPr>
                <a:t>INDICADORES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3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7" y="8229034"/>
            <a:ext cx="429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Exportations </a:t>
            </a:r>
            <a:r>
              <a:rPr lang="fr-FR" sz="900" b="1" dirty="0"/>
              <a:t>de biens et services ($ US constant 2010) </a:t>
            </a:r>
            <a:r>
              <a:rPr lang="fr-FR" sz="900" b="1" dirty="0" smtClean="0"/>
              <a:t>2020</a:t>
            </a:r>
          </a:p>
          <a:p>
            <a:r>
              <a:rPr lang="pt-PT" sz="900" b="1" dirty="0" smtClean="0">
                <a:hlinkClick r:id="rId2"/>
              </a:rPr>
              <a:t>Source: Perspective Monde</a:t>
            </a:r>
            <a:r>
              <a:rPr lang="pt-PT" sz="900" b="1" dirty="0" smtClean="0"/>
              <a:t>/</a:t>
            </a:r>
            <a:r>
              <a:rPr lang="fr-FR" sz="900" dirty="0"/>
              <a:t> Université de Sherbrooke, Québec, Canada</a:t>
            </a:r>
            <a:endParaRPr lang="pt-PT" sz="900" b="1" dirty="0"/>
          </a:p>
          <a:p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221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9"/>
          <p:cNvSpPr>
            <a:spLocks noChangeArrowheads="1"/>
          </p:cNvSpPr>
          <p:nvPr/>
        </p:nvSpPr>
        <p:spPr bwMode="auto">
          <a:xfrm>
            <a:off x="0" y="0"/>
            <a:ext cx="66611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pSp>
        <p:nvGrpSpPr>
          <p:cNvPr id="2117" name="Group 260"/>
          <p:cNvGrpSpPr>
            <a:grpSpLocks/>
          </p:cNvGrpSpPr>
          <p:nvPr/>
        </p:nvGrpSpPr>
        <p:grpSpPr bwMode="auto">
          <a:xfrm>
            <a:off x="244950" y="1252066"/>
            <a:ext cx="6235070" cy="6988810"/>
            <a:chOff x="14" y="-2192"/>
            <a:chExt cx="11881" cy="11006"/>
          </a:xfrm>
        </p:grpSpPr>
        <p:pic>
          <p:nvPicPr>
            <p:cNvPr id="2309" name="Picture 26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6717"/>
              <a:ext cx="764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0" name="Picture 2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" y="6135"/>
              <a:ext cx="764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1" name="Picture 26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5203"/>
              <a:ext cx="737" cy="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2" name="Picture 26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" y="4533"/>
              <a:ext cx="682" cy="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3" name="Picture 26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" y="4533"/>
              <a:ext cx="1009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4" name="Picture 26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" y="3602"/>
              <a:ext cx="518" cy="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5" name="Picture 26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" y="3252"/>
              <a:ext cx="1173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6" name="Picture 26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" y="3660"/>
              <a:ext cx="1200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7" name="Picture 26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4591"/>
              <a:ext cx="655" cy="1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8" name="Picture 27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4126"/>
              <a:ext cx="655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9" name="Picture 27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" y="3922"/>
              <a:ext cx="1200" cy="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0" name="Picture 27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922"/>
              <a:ext cx="1337" cy="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1" name="Picture 27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4533"/>
              <a:ext cx="1364" cy="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2" name="Picture 27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5669"/>
              <a:ext cx="1364" cy="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3" name="Picture 27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" y="6717"/>
              <a:ext cx="1173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4" name="Picture 27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" y="6368"/>
              <a:ext cx="1200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5" name="Picture 27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" y="7095"/>
              <a:ext cx="409" cy="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6" name="Picture 278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7299"/>
              <a:ext cx="327" cy="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7" name="Picture 279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7940"/>
              <a:ext cx="464" cy="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8" name="Picture 28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7299"/>
              <a:ext cx="518" cy="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9" name="Picture 281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" y="7387"/>
              <a:ext cx="382" cy="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0" name="Picture 28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4038"/>
              <a:ext cx="409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1" name="Picture 283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3660"/>
              <a:ext cx="436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2" name="Picture 284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767"/>
              <a:ext cx="409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3" name="Picture 285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350"/>
              <a:ext cx="1009" cy="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4" name="Picture 286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" y="1156"/>
              <a:ext cx="436" cy="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5" name="Picture 287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" y="632"/>
              <a:ext cx="464" cy="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6" name="Picture 288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-999"/>
              <a:ext cx="407" cy="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7" name="Picture 289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-999"/>
              <a:ext cx="1089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8" name="Picture 290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-1581"/>
              <a:ext cx="1282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9" name="Picture 29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-1581"/>
              <a:ext cx="1009" cy="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0" name="Picture 29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1232"/>
              <a:ext cx="546" cy="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1" name="Picture 293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1581"/>
              <a:ext cx="546" cy="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2" name="Picture 29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-1406"/>
              <a:ext cx="1746" cy="2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3" name="Picture 295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" y="-1727"/>
              <a:ext cx="1364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4" name="Picture 296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" y="-1901"/>
              <a:ext cx="1228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5" name="Picture 297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" y="-1901"/>
              <a:ext cx="1391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6" name="Picture 298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" y="-1959"/>
              <a:ext cx="546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7" name="Picture 29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" y="-2192"/>
              <a:ext cx="1146" cy="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8" name="Picture 30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" y="-2192"/>
              <a:ext cx="491" cy="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9" name="Picture 301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" y="-2192"/>
              <a:ext cx="600" cy="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0" name="Picture 30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" y="-1610"/>
              <a:ext cx="682" cy="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1" name="Picture 303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" y="-2047"/>
              <a:ext cx="136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2" name="Picture 304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" y="-1872"/>
              <a:ext cx="627" cy="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3" name="Picture 305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" y="-1785"/>
              <a:ext cx="382" cy="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4" name="Picture 306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" y="-2047"/>
              <a:ext cx="436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" name="Picture 307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" y="-1959"/>
              <a:ext cx="928" cy="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" name="Picture 308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" y="-1464"/>
              <a:ext cx="1637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" name="Picture 309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" y="-1610"/>
              <a:ext cx="546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" name="Picture 310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" y="-1610"/>
              <a:ext cx="573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" name="Picture 311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" y="-1406"/>
              <a:ext cx="1637" cy="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0" name="Picture 312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" y="-1406"/>
              <a:ext cx="1637" cy="1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" name="Picture 313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-533"/>
              <a:ext cx="382" cy="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" name="Picture 314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" y="-533"/>
              <a:ext cx="409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" name="Picture 315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" y="-591"/>
              <a:ext cx="409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4" name="Picture 316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" y="-38"/>
              <a:ext cx="355" cy="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5" name="Picture 317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-1406"/>
              <a:ext cx="2264" cy="2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6" name="Picture 318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" y="-1406"/>
              <a:ext cx="1364" cy="2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7" name="Picture 319"/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312"/>
              <a:ext cx="955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8" name="Picture 320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981"/>
              <a:ext cx="546" cy="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9" name="Picture 321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" y="2088"/>
              <a:ext cx="818" cy="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0" name="Picture 322"/>
            <p:cNvPicPr>
              <a:picLocks noChangeAspect="1" noChangeArrowheads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2088"/>
              <a:ext cx="409" cy="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" name="Picture 323"/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1913"/>
              <a:ext cx="246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2" name="Picture 324"/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1680"/>
              <a:ext cx="491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3" name="Picture 325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632"/>
              <a:ext cx="900" cy="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4" name="Picture 326"/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632"/>
              <a:ext cx="2264" cy="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5" name="Picture 327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1680"/>
              <a:ext cx="106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" name="Picture 328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981"/>
              <a:ext cx="1391" cy="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7" name="Picture 329"/>
            <p:cNvPicPr>
              <a:picLocks noChangeAspect="1" noChangeArrowheads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1767"/>
              <a:ext cx="818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8" name="Picture 330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1738"/>
              <a:ext cx="900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9" name="Picture 331"/>
            <p:cNvPicPr>
              <a:picLocks noChangeAspect="1" noChangeArrowheads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" y="2408"/>
              <a:ext cx="600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0" name="Picture 332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2408"/>
              <a:ext cx="273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1" name="Picture 333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2728"/>
              <a:ext cx="246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2" name="Picture 334"/>
            <p:cNvPicPr>
              <a:picLocks noChangeAspect="1" noChangeArrowheads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3048"/>
              <a:ext cx="655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3" name="Picture 335"/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3194"/>
              <a:ext cx="655" cy="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4" name="Picture 336"/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" y="3048"/>
              <a:ext cx="409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5" name="Picture 337"/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3543"/>
              <a:ext cx="436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6" name="Picture 338"/>
            <p:cNvPicPr>
              <a:picLocks noChangeAspect="1" noChangeArrowheads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" y="3252"/>
              <a:ext cx="518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7" name="Picture 339"/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" y="2117"/>
              <a:ext cx="573" cy="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8" name="Picture 340"/>
            <p:cNvPicPr>
              <a:picLocks noChangeAspect="1" noChangeArrowheads="1"/>
            </p:cNvPicPr>
            <p:nvPr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" y="1505"/>
              <a:ext cx="382" cy="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9" name="Picture 341"/>
            <p:cNvPicPr>
              <a:picLocks noChangeAspect="1" noChangeArrowheads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" y="1796"/>
              <a:ext cx="1609" cy="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0" name="Picture 342"/>
            <p:cNvPicPr>
              <a:picLocks noChangeAspect="1" noChangeArrowheads="1"/>
            </p:cNvPicPr>
            <p:nvPr/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" y="1534"/>
              <a:ext cx="1446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1" name="Picture 343"/>
            <p:cNvPicPr>
              <a:picLocks noChangeAspect="1" noChangeArrowheads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" y="1301"/>
              <a:ext cx="1118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2" name="Picture 344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" y="1301"/>
              <a:ext cx="818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3" name="Picture 345"/>
            <p:cNvPicPr>
              <a:picLocks noChangeAspect="1" noChangeArrowheads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7" y="5814"/>
              <a:ext cx="1173" cy="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4" name="Picture 346"/>
            <p:cNvPicPr>
              <a:picLocks noChangeAspect="1" noChangeArrowheads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7" y="5669"/>
              <a:ext cx="1173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5" name="Picture 347"/>
            <p:cNvPicPr>
              <a:picLocks noChangeAspect="1" noChangeArrowheads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0" y="5669"/>
              <a:ext cx="1309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6" name="Picture 348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" y="1884"/>
              <a:ext cx="1173" cy="1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7" name="Picture 349"/>
            <p:cNvPicPr>
              <a:picLocks noChangeAspect="1" noChangeArrowheads="1"/>
            </p:cNvPicPr>
            <p:nvPr/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5" y="3602"/>
              <a:ext cx="546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8" name="Picture 350"/>
            <p:cNvPicPr>
              <a:picLocks noChangeAspect="1" noChangeArrowheads="1"/>
            </p:cNvPicPr>
            <p:nvPr/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5" y="3602"/>
              <a:ext cx="518" cy="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9" name="Picture 351"/>
            <p:cNvPicPr>
              <a:picLocks noChangeAspect="1" noChangeArrowheads="1"/>
            </p:cNvPicPr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0" y="4999"/>
              <a:ext cx="1555" cy="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0" name="Picture 352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" y="4475"/>
              <a:ext cx="655" cy="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1" name="Picture 353"/>
            <p:cNvPicPr>
              <a:picLocks noChangeAspect="1" noChangeArrowheads="1"/>
            </p:cNvPicPr>
            <p:nvPr/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" y="4242"/>
              <a:ext cx="655" cy="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2" name="Picture 354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" y="4242"/>
              <a:ext cx="1937" cy="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3" name="Picture 355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" y="2000"/>
              <a:ext cx="1937" cy="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4" name="Picture 356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" y="3602"/>
              <a:ext cx="1937" cy="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5" name="Picture 357"/>
            <p:cNvPicPr>
              <a:picLocks noChangeAspect="1" noChangeArrowheads="1"/>
            </p:cNvPicPr>
            <p:nvPr/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" y="2961"/>
              <a:ext cx="982" cy="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6" name="Picture 358"/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" y="3456"/>
              <a:ext cx="982" cy="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7" name="Picture 359"/>
            <p:cNvPicPr>
              <a:picLocks noChangeAspect="1" noChangeArrowheads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" y="1796"/>
              <a:ext cx="1609" cy="2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8" name="Picture 360"/>
            <p:cNvPicPr>
              <a:picLocks noChangeAspect="1" noChangeArrowheads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" y="3893"/>
              <a:ext cx="546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9" name="Picture 361"/>
            <p:cNvPicPr>
              <a:picLocks noChangeAspect="1" noChangeArrowheads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" y="2000"/>
              <a:ext cx="1309" cy="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0" name="Picture 362"/>
            <p:cNvPicPr>
              <a:picLocks noChangeAspect="1" noChangeArrowheads="1"/>
            </p:cNvPicPr>
            <p:nvPr/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" y="1796"/>
              <a:ext cx="1309" cy="2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1" name="Picture 363"/>
            <p:cNvPicPr>
              <a:picLocks noChangeAspect="1" noChangeArrowheads="1"/>
            </p:cNvPicPr>
            <p:nvPr/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5" y="3310"/>
              <a:ext cx="546" cy="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2" name="Picture 364"/>
            <p:cNvPicPr>
              <a:picLocks noChangeAspect="1" noChangeArrowheads="1"/>
            </p:cNvPicPr>
            <p:nvPr/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6" y="1884"/>
              <a:ext cx="1309" cy="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3" name="Picture 365"/>
            <p:cNvPicPr>
              <a:picLocks noChangeAspect="1" noChangeArrowheads="1"/>
            </p:cNvPicPr>
            <p:nvPr/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4" y="2321"/>
              <a:ext cx="818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4" name="Picture 366"/>
            <p:cNvPicPr>
              <a:picLocks noChangeAspect="1" noChangeArrowheads="1"/>
            </p:cNvPicPr>
            <p:nvPr/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5" y="2321"/>
              <a:ext cx="479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5" name="Picture 367"/>
            <p:cNvPicPr>
              <a:picLocks noChangeAspect="1" noChangeArrowheads="1"/>
            </p:cNvPicPr>
            <p:nvPr/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3" y="2515"/>
              <a:ext cx="152" cy="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6" name="Picture 368"/>
            <p:cNvPicPr>
              <a:picLocks noChangeAspect="1" noChangeArrowheads="1"/>
            </p:cNvPicPr>
            <p:nvPr/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0" y="1185"/>
              <a:ext cx="546" cy="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7" name="Picture 369"/>
            <p:cNvPicPr>
              <a:picLocks noChangeAspect="1" noChangeArrowheads="1"/>
            </p:cNvPicPr>
            <p:nvPr/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" y="1243"/>
              <a:ext cx="273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8" name="Picture 370"/>
            <p:cNvPicPr>
              <a:picLocks noChangeAspect="1" noChangeArrowheads="1"/>
            </p:cNvPicPr>
            <p:nvPr/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" y="1185"/>
              <a:ext cx="327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9" name="Picture 371"/>
            <p:cNvPicPr>
              <a:picLocks noChangeAspect="1" noChangeArrowheads="1"/>
            </p:cNvPicPr>
            <p:nvPr/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5" y="1039"/>
              <a:ext cx="600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0" name="Picture 372"/>
            <p:cNvPicPr>
              <a:picLocks noChangeAspect="1" noChangeArrowheads="1"/>
            </p:cNvPicPr>
            <p:nvPr/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" y="748"/>
              <a:ext cx="300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1" name="Picture 373"/>
            <p:cNvPicPr>
              <a:picLocks noChangeAspect="1" noChangeArrowheads="1"/>
            </p:cNvPicPr>
            <p:nvPr/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" y="923"/>
              <a:ext cx="409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2" name="Picture 374"/>
            <p:cNvPicPr>
              <a:picLocks noChangeAspect="1" noChangeArrowheads="1"/>
            </p:cNvPicPr>
            <p:nvPr/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" y="515"/>
              <a:ext cx="327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3" name="Picture 375"/>
            <p:cNvPicPr>
              <a:picLocks noChangeAspect="1" noChangeArrowheads="1"/>
            </p:cNvPicPr>
            <p:nvPr/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" y="515"/>
              <a:ext cx="573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4" name="Picture 376"/>
            <p:cNvPicPr>
              <a:picLocks noChangeAspect="1" noChangeArrowheads="1"/>
            </p:cNvPicPr>
            <p:nvPr/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" y="79"/>
              <a:ext cx="491" cy="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5" name="Picture 377"/>
            <p:cNvPicPr>
              <a:picLocks noChangeAspect="1" noChangeArrowheads="1"/>
            </p:cNvPicPr>
            <p:nvPr/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" y="139"/>
              <a:ext cx="300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6" name="Picture 378"/>
            <p:cNvPicPr>
              <a:picLocks noChangeAspect="1" noChangeArrowheads="1"/>
            </p:cNvPicPr>
            <p:nvPr/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3" y="-416"/>
              <a:ext cx="382" cy="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7" name="Picture 379"/>
            <p:cNvPicPr>
              <a:picLocks noChangeAspect="1" noChangeArrowheads="1"/>
            </p:cNvPicPr>
            <p:nvPr/>
          </p:nvPicPr>
          <p:blipFill>
            <a:blip r:embed="rId1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3" y="-620"/>
              <a:ext cx="437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8" name="Picture 380"/>
            <p:cNvPicPr>
              <a:picLocks noChangeAspect="1" noChangeArrowheads="1"/>
            </p:cNvPicPr>
            <p:nvPr/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3" y="-1290"/>
              <a:ext cx="682" cy="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9" name="Picture 381"/>
            <p:cNvPicPr>
              <a:picLocks noChangeAspect="1" noChangeArrowheads="1"/>
            </p:cNvPicPr>
            <p:nvPr/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" y="-533"/>
              <a:ext cx="1173" cy="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0" name="Picture 382"/>
            <p:cNvPicPr>
              <a:picLocks noChangeAspect="1" noChangeArrowheads="1"/>
            </p:cNvPicPr>
            <p:nvPr/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" y="-533"/>
              <a:ext cx="1173" cy="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1" name="Picture 383"/>
            <p:cNvPicPr>
              <a:picLocks noChangeAspect="1" noChangeArrowheads="1"/>
            </p:cNvPicPr>
            <p:nvPr/>
          </p:nvPicPr>
          <p:blipFill>
            <a:blip r:embed="rId1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" y="-620"/>
              <a:ext cx="1118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2" name="Picture 384"/>
            <p:cNvPicPr>
              <a:picLocks noChangeAspect="1" noChangeArrowheads="1"/>
            </p:cNvPicPr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" y="-1290"/>
              <a:ext cx="1064" cy="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3" name="Picture 385"/>
            <p:cNvPicPr>
              <a:picLocks noChangeAspect="1" noChangeArrowheads="1"/>
            </p:cNvPicPr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5" y="-1290"/>
              <a:ext cx="982" cy="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4" name="Picture 386"/>
            <p:cNvPicPr>
              <a:picLocks noChangeAspect="1" noChangeArrowheads="1"/>
            </p:cNvPicPr>
            <p:nvPr/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5" y="-533"/>
              <a:ext cx="818" cy="1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5" name="Picture 387"/>
            <p:cNvPicPr>
              <a:picLocks noChangeAspect="1" noChangeArrowheads="1"/>
            </p:cNvPicPr>
            <p:nvPr/>
          </p:nvPicPr>
          <p:blipFill>
            <a:blip r:embed="rId1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5" y="-737"/>
              <a:ext cx="1337" cy="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6" name="Picture 388"/>
            <p:cNvPicPr>
              <a:picLocks noChangeAspect="1" noChangeArrowheads="1"/>
            </p:cNvPicPr>
            <p:nvPr/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5" y="-737"/>
              <a:ext cx="1337" cy="2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7" name="Picture 389"/>
            <p:cNvPicPr>
              <a:picLocks noChangeAspect="1" noChangeArrowheads="1"/>
            </p:cNvPicPr>
            <p:nvPr/>
          </p:nvPicPr>
          <p:blipFill>
            <a:blip r:embed="rId1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6" y="-737"/>
              <a:ext cx="1309" cy="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8" name="Picture 390"/>
            <p:cNvPicPr>
              <a:picLocks noChangeAspect="1" noChangeArrowheads="1"/>
            </p:cNvPicPr>
            <p:nvPr/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" y="-1581"/>
              <a:ext cx="218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9" name="Picture 391"/>
            <p:cNvPicPr>
              <a:picLocks noChangeAspect="1" noChangeArrowheads="1"/>
            </p:cNvPicPr>
            <p:nvPr/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" y="-1202"/>
              <a:ext cx="246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0" y="-1173"/>
              <a:ext cx="518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1" name="Picture 393"/>
            <p:cNvPicPr>
              <a:picLocks noChangeAspect="1" noChangeArrowheads="1"/>
            </p:cNvPicPr>
            <p:nvPr/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2" y="-795"/>
              <a:ext cx="464" cy="3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2" name="Picture 394"/>
            <p:cNvPicPr>
              <a:picLocks noChangeAspect="1" noChangeArrowheads="1"/>
            </p:cNvPicPr>
            <p:nvPr/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" y="-795"/>
              <a:ext cx="506" cy="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3" name="Picture 395"/>
            <p:cNvPicPr>
              <a:picLocks noChangeAspect="1" noChangeArrowheads="1"/>
            </p:cNvPicPr>
            <p:nvPr/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0" y="-1232"/>
              <a:ext cx="627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4" name="Picture 396"/>
            <p:cNvPicPr>
              <a:picLocks noChangeAspect="1" noChangeArrowheads="1"/>
            </p:cNvPicPr>
            <p:nvPr/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" y="-1232"/>
              <a:ext cx="506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5" name="Picture 397"/>
            <p:cNvPicPr>
              <a:picLocks noChangeAspect="1" noChangeArrowheads="1"/>
            </p:cNvPicPr>
            <p:nvPr/>
          </p:nvPicPr>
          <p:blipFill>
            <a:blip r:embed="rId1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" y="-822"/>
              <a:ext cx="506" cy="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6" name="Picture 398"/>
            <p:cNvPicPr>
              <a:picLocks noChangeAspect="1" noChangeArrowheads="1"/>
            </p:cNvPicPr>
            <p:nvPr/>
          </p:nvPicPr>
          <p:blipFill>
            <a:blip r:embed="rId1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7" y="-1267"/>
              <a:ext cx="397" cy="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7" name="Picture 399"/>
            <p:cNvPicPr>
              <a:picLocks noChangeAspect="1" noChangeArrowheads="1"/>
            </p:cNvPicPr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" y="79"/>
              <a:ext cx="546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8" name="Picture 400"/>
            <p:cNvPicPr>
              <a:picLocks noChangeAspect="1" noChangeArrowheads="1"/>
            </p:cNvPicPr>
            <p:nvPr/>
          </p:nvPicPr>
          <p:blipFill>
            <a:blip r:embed="rId1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" y="-416"/>
              <a:ext cx="164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9" name="Picture 401"/>
            <p:cNvPicPr>
              <a:picLocks noChangeAspect="1" noChangeArrowheads="1"/>
            </p:cNvPicPr>
            <p:nvPr/>
          </p:nvPicPr>
          <p:blipFill>
            <a:blip r:embed="rId1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" y="79"/>
              <a:ext cx="409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0" name="Picture 402"/>
            <p:cNvPicPr>
              <a:picLocks noChangeAspect="1" noChangeArrowheads="1"/>
            </p:cNvPicPr>
            <p:nvPr/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">
              <a:off x="8281" y="-485"/>
              <a:ext cx="645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1" name="Picture 403"/>
            <p:cNvPicPr>
              <a:picLocks noChangeAspect="1" noChangeArrowheads="1"/>
            </p:cNvPicPr>
            <p:nvPr/>
          </p:nvPicPr>
          <p:blipFill>
            <a:blip r:embed="rId1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4" y="5611"/>
              <a:ext cx="491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2" name="Picture 404"/>
            <p:cNvPicPr>
              <a:picLocks noChangeAspect="1" noChangeArrowheads="1"/>
            </p:cNvPicPr>
            <p:nvPr/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" y="5989"/>
              <a:ext cx="327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3" name="Picture 405"/>
            <p:cNvPicPr>
              <a:picLocks noChangeAspect="1" noChangeArrowheads="1"/>
            </p:cNvPicPr>
            <p:nvPr/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1" y="5611"/>
              <a:ext cx="355" cy="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3" name="Picture 425"/>
            <p:cNvPicPr>
              <a:picLocks noChangeAspect="1" noChangeArrowheads="1"/>
            </p:cNvPicPr>
            <p:nvPr/>
          </p:nvPicPr>
          <p:blipFill>
            <a:blip r:embed="rId1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" y="421"/>
              <a:ext cx="5053" cy="33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0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9"/>
          <p:cNvSpPr>
            <a:spLocks noChangeArrowheads="1"/>
          </p:cNvSpPr>
          <p:nvPr/>
        </p:nvSpPr>
        <p:spPr bwMode="auto">
          <a:xfrm>
            <a:off x="0" y="0"/>
            <a:ext cx="66611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7" y="3186733"/>
            <a:ext cx="5226367" cy="46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2" y="3919483"/>
            <a:ext cx="2651781" cy="21475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2820</Words>
  <Application>Microsoft Office PowerPoint</Application>
  <PresentationFormat>Custom</PresentationFormat>
  <Paragraphs>472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</dc:creator>
  <cp:lastModifiedBy>Base</cp:lastModifiedBy>
  <cp:revision>178</cp:revision>
  <dcterms:created xsi:type="dcterms:W3CDTF">2021-09-01T10:46:08Z</dcterms:created>
  <dcterms:modified xsi:type="dcterms:W3CDTF">2021-09-07T10:11:55Z</dcterms:modified>
</cp:coreProperties>
</file>