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8" r:id="rId4"/>
    <p:sldId id="280" r:id="rId5"/>
    <p:sldId id="281" r:id="rId6"/>
    <p:sldId id="283" r:id="rId7"/>
    <p:sldId id="287" r:id="rId8"/>
    <p:sldId id="288" r:id="rId9"/>
    <p:sldId id="289" r:id="rId10"/>
    <p:sldId id="290" r:id="rId11"/>
    <p:sldId id="291" r:id="rId12"/>
    <p:sldId id="286" r:id="rId13"/>
    <p:sldId id="284" r:id="rId14"/>
    <p:sldId id="285" r:id="rId15"/>
    <p:sldId id="279" r:id="rId16"/>
    <p:sldId id="277" r:id="rId17"/>
    <p:sldId id="282" r:id="rId18"/>
    <p:sldId id="293" r:id="rId19"/>
    <p:sldId id="292" r:id="rId20"/>
    <p:sldId id="269" r:id="rId21"/>
    <p:sldId id="265" r:id="rId22"/>
    <p:sldId id="266" r:id="rId23"/>
    <p:sldId id="267" r:id="rId24"/>
    <p:sldId id="268" r:id="rId25"/>
    <p:sldId id="259" r:id="rId26"/>
    <p:sldId id="271" r:id="rId27"/>
    <p:sldId id="272" r:id="rId28"/>
    <p:sldId id="260" r:id="rId29"/>
    <p:sldId id="270" r:id="rId30"/>
    <p:sldId id="273" r:id="rId31"/>
    <p:sldId id="274" r:id="rId32"/>
    <p:sldId id="276" r:id="rId33"/>
  </p:sldIdLst>
  <p:sldSz cx="6661150" cy="8821738"/>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98" autoAdjust="0"/>
    <p:restoredTop sz="94660"/>
  </p:normalViewPr>
  <p:slideViewPr>
    <p:cSldViewPr>
      <p:cViewPr>
        <p:scale>
          <a:sx n="100" d="100"/>
          <a:sy n="100" d="100"/>
        </p:scale>
        <p:origin x="-730" y="1046"/>
      </p:cViewPr>
      <p:guideLst>
        <p:guide orient="horz" pos="2779"/>
        <p:guide pos="20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9586" y="2740457"/>
            <a:ext cx="5661978" cy="1890956"/>
          </a:xfrm>
        </p:spPr>
        <p:txBody>
          <a:bodyPr/>
          <a:lstStyle/>
          <a:p>
            <a:r>
              <a:rPr lang="en-US" smtClean="0"/>
              <a:t>Click to edit Master title style</a:t>
            </a:r>
            <a:endParaRPr lang="pt-PT"/>
          </a:p>
        </p:txBody>
      </p:sp>
      <p:sp>
        <p:nvSpPr>
          <p:cNvPr id="3" name="Subtitle 2"/>
          <p:cNvSpPr>
            <a:spLocks noGrp="1"/>
          </p:cNvSpPr>
          <p:nvPr>
            <p:ph type="subTitle" idx="1"/>
          </p:nvPr>
        </p:nvSpPr>
        <p:spPr>
          <a:xfrm>
            <a:off x="999173" y="4998985"/>
            <a:ext cx="4662805" cy="22544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18-09-2021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559812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18-09-2021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063063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17920" y="455383"/>
            <a:ext cx="1091688" cy="9681448"/>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242855" y="455383"/>
            <a:ext cx="3164046" cy="968144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18-09-2021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16609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8731C330-3C54-4323-BB76-3A1D96CA84A7}" type="datetimeFigureOut">
              <a:rPr lang="pt-PT" smtClean="0"/>
              <a:t>18-09-2021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82618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26185" y="5668784"/>
            <a:ext cx="5661978" cy="175209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526185" y="3739029"/>
            <a:ext cx="5661978" cy="19297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31C330-3C54-4323-BB76-3A1D96CA84A7}" type="datetimeFigureOut">
              <a:rPr lang="pt-PT" smtClean="0"/>
              <a:t>18-09-2021</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3878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242855" y="2648564"/>
            <a:ext cx="2127867"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2481741" y="2648564"/>
            <a:ext cx="2127867" cy="7488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8731C330-3C54-4323-BB76-3A1D96CA84A7}" type="datetimeFigureOut">
              <a:rPr lang="pt-PT" smtClean="0"/>
              <a:t>18-09-2021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2377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33058" y="353278"/>
            <a:ext cx="5995035" cy="1470290"/>
          </a:xfrm>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333057" y="1974681"/>
            <a:ext cx="2943165"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33057" y="2797635"/>
            <a:ext cx="2943165"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3383772" y="1974681"/>
            <a:ext cx="2944321" cy="822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383772" y="2797635"/>
            <a:ext cx="2944321" cy="508271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8731C330-3C54-4323-BB76-3A1D96CA84A7}" type="datetimeFigureOut">
              <a:rPr lang="pt-PT" smtClean="0"/>
              <a:t>18-09-2021</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41076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8731C330-3C54-4323-BB76-3A1D96CA84A7}" type="datetimeFigureOut">
              <a:rPr lang="pt-PT" smtClean="0"/>
              <a:t>18-09-2021</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281324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31C330-3C54-4323-BB76-3A1D96CA84A7}" type="datetimeFigureOut">
              <a:rPr lang="pt-PT" smtClean="0"/>
              <a:t>18-09-2021</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38740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3058" y="351236"/>
            <a:ext cx="2191472" cy="1494794"/>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2604325" y="351236"/>
            <a:ext cx="3723768" cy="752910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333058" y="1846031"/>
            <a:ext cx="2191472" cy="60343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18-09-2021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443533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05632" y="6175217"/>
            <a:ext cx="3996690" cy="729019"/>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305632" y="788239"/>
            <a:ext cx="3996690" cy="52930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305632" y="6904236"/>
            <a:ext cx="3996690" cy="103532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1C330-3C54-4323-BB76-3A1D96CA84A7}" type="datetimeFigureOut">
              <a:rPr lang="pt-PT" smtClean="0"/>
              <a:t>18-09-2021</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79FB0386-8BA2-4102-9BEE-502D567D938F}" type="slidenum">
              <a:rPr lang="pt-PT" smtClean="0"/>
              <a:t>‹#›</a:t>
            </a:fld>
            <a:endParaRPr lang="pt-PT"/>
          </a:p>
        </p:txBody>
      </p:sp>
    </p:spTree>
    <p:extLst>
      <p:ext uri="{BB962C8B-B14F-4D97-AF65-F5344CB8AC3E}">
        <p14:creationId xmlns:p14="http://schemas.microsoft.com/office/powerpoint/2010/main" val="152357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3058" y="353278"/>
            <a:ext cx="5995035" cy="147029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333058" y="2058406"/>
            <a:ext cx="5995035" cy="582193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333058" y="8176445"/>
            <a:ext cx="1554268" cy="469676"/>
          </a:xfrm>
          <a:prstGeom prst="rect">
            <a:avLst/>
          </a:prstGeom>
        </p:spPr>
        <p:txBody>
          <a:bodyPr vert="horz" lIns="91440" tIns="45720" rIns="91440" bIns="45720" rtlCol="0" anchor="ctr"/>
          <a:lstStyle>
            <a:lvl1pPr algn="l">
              <a:defRPr sz="1200">
                <a:solidFill>
                  <a:schemeClr val="tx1">
                    <a:tint val="75000"/>
                  </a:schemeClr>
                </a:solidFill>
              </a:defRPr>
            </a:lvl1pPr>
          </a:lstStyle>
          <a:p>
            <a:fld id="{8731C330-3C54-4323-BB76-3A1D96CA84A7}" type="datetimeFigureOut">
              <a:rPr lang="pt-PT" smtClean="0"/>
              <a:t>18-09-2021</a:t>
            </a:fld>
            <a:endParaRPr lang="pt-PT"/>
          </a:p>
        </p:txBody>
      </p:sp>
      <p:sp>
        <p:nvSpPr>
          <p:cNvPr id="5" name="Footer Placeholder 4"/>
          <p:cNvSpPr>
            <a:spLocks noGrp="1"/>
          </p:cNvSpPr>
          <p:nvPr>
            <p:ph type="ftr" sz="quarter" idx="3"/>
          </p:nvPr>
        </p:nvSpPr>
        <p:spPr>
          <a:xfrm>
            <a:off x="2275893" y="8176445"/>
            <a:ext cx="2109364" cy="46967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4773824" y="8176445"/>
            <a:ext cx="1554268" cy="469676"/>
          </a:xfrm>
          <a:prstGeom prst="rect">
            <a:avLst/>
          </a:prstGeom>
        </p:spPr>
        <p:txBody>
          <a:bodyPr vert="horz" lIns="91440" tIns="45720" rIns="91440" bIns="45720" rtlCol="0" anchor="ctr"/>
          <a:lstStyle>
            <a:lvl1pPr algn="r">
              <a:defRPr sz="1200">
                <a:solidFill>
                  <a:schemeClr val="tx1">
                    <a:tint val="75000"/>
                  </a:schemeClr>
                </a:solidFill>
              </a:defRPr>
            </a:lvl1pPr>
          </a:lstStyle>
          <a:p>
            <a:fld id="{79FB0386-8BA2-4102-9BEE-502D567D938F}" type="slidenum">
              <a:rPr lang="pt-PT" smtClean="0"/>
              <a:t>‹#›</a:t>
            </a:fld>
            <a:endParaRPr lang="pt-PT"/>
          </a:p>
        </p:txBody>
      </p:sp>
    </p:spTree>
    <p:extLst>
      <p:ext uri="{BB962C8B-B14F-4D97-AF65-F5344CB8AC3E}">
        <p14:creationId xmlns:p14="http://schemas.microsoft.com/office/powerpoint/2010/main" val="3790637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8" Type="http://schemas.openxmlformats.org/officeDocument/2006/relationships/hyperlink" Target="https://pt.wikipedia.org/wiki/Taxa_alfandeg%C3%A1ria" TargetMode="External"/><Relationship Id="rId13" Type="http://schemas.openxmlformats.org/officeDocument/2006/relationships/hyperlink" Target="https://pt.wikipedia.org/wiki/Rep%C3%BAblica_%C3%81rabe_Saaraui_Democr%C3%A1tica" TargetMode="External"/><Relationship Id="rId18" Type="http://schemas.openxmlformats.org/officeDocument/2006/relationships/hyperlink" Target="https://pt.wikipedia.org/wiki/Comunidade_Econ%C3%B3mica_Africana" TargetMode="External"/><Relationship Id="rId26" Type="http://schemas.openxmlformats.org/officeDocument/2006/relationships/image" Target="../media/image16.png"/><Relationship Id="rId3" Type="http://schemas.openxmlformats.org/officeDocument/2006/relationships/image" Target="../media/image5.jpeg"/><Relationship Id="rId21" Type="http://schemas.openxmlformats.org/officeDocument/2006/relationships/hyperlink" Target="https://pt.wikipedia.org/wiki/Zona_de_Com%C3%A9rcio_Livre_Continental_Africana#cite_note-unctad6-13" TargetMode="External"/><Relationship Id="rId7" Type="http://schemas.openxmlformats.org/officeDocument/2006/relationships/hyperlink" Target="https://pt.wikipedia.org/wiki/Zona_de_Com%C3%A9rcio_Livre_Continental_Africana#cite_note-cnbc-7" TargetMode="External"/><Relationship Id="rId12" Type="http://schemas.openxmlformats.org/officeDocument/2006/relationships/hyperlink" Target="https://pt.wikipedia.org/wiki/Zona_de_Com%C3%A9rcio_Livre_Continental_Africana#cite_note-qz-10" TargetMode="External"/><Relationship Id="rId17" Type="http://schemas.openxmlformats.org/officeDocument/2006/relationships/hyperlink" Target="https://pt.wikipedia.org/wiki/Organiza%C3%A7%C3%A3o_da_Unidade_Africana" TargetMode="External"/><Relationship Id="rId25" Type="http://schemas.openxmlformats.org/officeDocument/2006/relationships/image" Target="../media/image3.png"/><Relationship Id="rId2" Type="http://schemas.openxmlformats.org/officeDocument/2006/relationships/image" Target="../media/image1.png"/><Relationship Id="rId16" Type="http://schemas.openxmlformats.org/officeDocument/2006/relationships/hyperlink" Target="https://pt.wikipedia.org/wiki/Seguran%C3%A7a_alimentar" TargetMode="External"/><Relationship Id="rId20" Type="http://schemas.openxmlformats.org/officeDocument/2006/relationships/hyperlink" Target="https://pt.wikipedia.org/wiki/Afro_(moeda)" TargetMode="External"/><Relationship Id="rId1" Type="http://schemas.openxmlformats.org/officeDocument/2006/relationships/slideLayout" Target="../slideLayouts/slideLayout1.xml"/><Relationship Id="rId6" Type="http://schemas.openxmlformats.org/officeDocument/2006/relationships/hyperlink" Target="https://pt.wikipedia.org/wiki/Organiza%C3%A7%C3%A3o_Mundial_do_Com%C3%A9rcio" TargetMode="External"/><Relationship Id="rId11" Type="http://schemas.openxmlformats.org/officeDocument/2006/relationships/hyperlink" Target="https://pt.wikipedia.org/wiki/G%C3%A2mbia" TargetMode="External"/><Relationship Id="rId24" Type="http://schemas.openxmlformats.org/officeDocument/2006/relationships/hyperlink" Target="https://pt.wikipedia.org/wiki/Zona_de_Com%C3%A9rcio_Livre_Continental_Africana#cite_note-16" TargetMode="External"/><Relationship Id="rId5" Type="http://schemas.openxmlformats.org/officeDocument/2006/relationships/hyperlink" Target="https://pt.wikipedia.org/wiki/Uni%C3%A3o_Africana" TargetMode="External"/><Relationship Id="rId15" Type="http://schemas.openxmlformats.org/officeDocument/2006/relationships/hyperlink" Target="https://pt.wikipedia.org/wiki/Zona_de_Com%C3%A9rcio_Livre_Continental_Africana#cite_note-12" TargetMode="External"/><Relationship Id="rId23" Type="http://schemas.openxmlformats.org/officeDocument/2006/relationships/hyperlink" Target="https://pt.wikipedia.org/wiki/Zona_de_Com%C3%A9rcio_Livre_Continental_Africana#cite_note-15" TargetMode="External"/><Relationship Id="rId10" Type="http://schemas.openxmlformats.org/officeDocument/2006/relationships/hyperlink" Target="https://pt.wikipedia.org/wiki/Ratifica%C3%A7%C3%A3o" TargetMode="External"/><Relationship Id="rId19" Type="http://schemas.openxmlformats.org/officeDocument/2006/relationships/hyperlink" Target="https://pt.wikipedia.org/wiki/Banco_Central_Africano" TargetMode="External"/><Relationship Id="rId4" Type="http://schemas.openxmlformats.org/officeDocument/2006/relationships/hyperlink" Target="https://pt.wikipedia.org/wiki/%C3%81rea_de_livre_com%C3%A9rcio" TargetMode="External"/><Relationship Id="rId9" Type="http://schemas.openxmlformats.org/officeDocument/2006/relationships/hyperlink" Target="https://pt.wikipedia.org/wiki/Comiss%C3%A3o_Econ%C3%B4mica_das_Na%C3%A7%C3%B5es_Unidas_para_a_%C3%81frica" TargetMode="External"/><Relationship Id="rId14" Type="http://schemas.openxmlformats.org/officeDocument/2006/relationships/hyperlink" Target="https://pt.wikipedia.org/wiki/Zona_de_Com%C3%A9rcio_Livre_Continental_Africana#cite_note-aurelease-11" TargetMode="External"/><Relationship Id="rId22" Type="http://schemas.openxmlformats.org/officeDocument/2006/relationships/hyperlink" Target="https://pt.wikipedia.org/wiki/Zona_de_Com%C3%A9rcio_Livre_Continental_Africana#cite_note-14"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18.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2.jpg"/><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hyperlink" Target="https://pt.wikipedia.org/wiki/Taxa_alfandeg%C3%A1ria" TargetMode="External"/><Relationship Id="rId13" Type="http://schemas.openxmlformats.org/officeDocument/2006/relationships/hyperlink" Target="https://pt.wikipedia.org/wiki/Rep%C3%BAblica_%C3%81rabe_Saaraui_Democr%C3%A1tica" TargetMode="External"/><Relationship Id="rId18" Type="http://schemas.openxmlformats.org/officeDocument/2006/relationships/hyperlink" Target="https://pt.wikipedia.org/wiki/Comunidade_Econ%C3%B3mica_Africana" TargetMode="External"/><Relationship Id="rId3" Type="http://schemas.openxmlformats.org/officeDocument/2006/relationships/image" Target="../media/image5.jpeg"/><Relationship Id="rId21" Type="http://schemas.openxmlformats.org/officeDocument/2006/relationships/hyperlink" Target="https://pt.wikipedia.org/wiki/Zona_de_Com%C3%A9rcio_Livre_Continental_Africana#cite_note-unctad6-13" TargetMode="External"/><Relationship Id="rId7" Type="http://schemas.openxmlformats.org/officeDocument/2006/relationships/hyperlink" Target="https://pt.wikipedia.org/wiki/Zona_de_Com%C3%A9rcio_Livre_Continental_Africana#cite_note-cnbc-7" TargetMode="External"/><Relationship Id="rId12" Type="http://schemas.openxmlformats.org/officeDocument/2006/relationships/hyperlink" Target="https://pt.wikipedia.org/wiki/Zona_de_Com%C3%A9rcio_Livre_Continental_Africana#cite_note-qz-10" TargetMode="External"/><Relationship Id="rId17" Type="http://schemas.openxmlformats.org/officeDocument/2006/relationships/hyperlink" Target="https://pt.wikipedia.org/wiki/Organiza%C3%A7%C3%A3o_da_Unidade_Africana" TargetMode="External"/><Relationship Id="rId25" Type="http://schemas.openxmlformats.org/officeDocument/2006/relationships/image" Target="../media/image3.png"/><Relationship Id="rId2" Type="http://schemas.openxmlformats.org/officeDocument/2006/relationships/image" Target="../media/image1.png"/><Relationship Id="rId16" Type="http://schemas.openxmlformats.org/officeDocument/2006/relationships/hyperlink" Target="https://pt.wikipedia.org/wiki/Seguran%C3%A7a_alimentar" TargetMode="External"/><Relationship Id="rId20" Type="http://schemas.openxmlformats.org/officeDocument/2006/relationships/hyperlink" Target="https://pt.wikipedia.org/wiki/Afro_(moeda)" TargetMode="External"/><Relationship Id="rId1" Type="http://schemas.openxmlformats.org/officeDocument/2006/relationships/slideLayout" Target="../slideLayouts/slideLayout1.xml"/><Relationship Id="rId6" Type="http://schemas.openxmlformats.org/officeDocument/2006/relationships/hyperlink" Target="https://pt.wikipedia.org/wiki/Organiza%C3%A7%C3%A3o_Mundial_do_Com%C3%A9rcio" TargetMode="External"/><Relationship Id="rId11" Type="http://schemas.openxmlformats.org/officeDocument/2006/relationships/hyperlink" Target="https://pt.wikipedia.org/wiki/G%C3%A2mbia" TargetMode="External"/><Relationship Id="rId24" Type="http://schemas.openxmlformats.org/officeDocument/2006/relationships/hyperlink" Target="https://pt.wikipedia.org/wiki/Zona_de_Com%C3%A9rcio_Livre_Continental_Africana#cite_note-16" TargetMode="External"/><Relationship Id="rId5" Type="http://schemas.openxmlformats.org/officeDocument/2006/relationships/hyperlink" Target="https://pt.wikipedia.org/wiki/Uni%C3%A3o_Africana" TargetMode="External"/><Relationship Id="rId15" Type="http://schemas.openxmlformats.org/officeDocument/2006/relationships/hyperlink" Target="https://pt.wikipedia.org/wiki/Zona_de_Com%C3%A9rcio_Livre_Continental_Africana#cite_note-12" TargetMode="External"/><Relationship Id="rId23" Type="http://schemas.openxmlformats.org/officeDocument/2006/relationships/hyperlink" Target="https://pt.wikipedia.org/wiki/Zona_de_Com%C3%A9rcio_Livre_Continental_Africana#cite_note-15" TargetMode="External"/><Relationship Id="rId10" Type="http://schemas.openxmlformats.org/officeDocument/2006/relationships/hyperlink" Target="https://pt.wikipedia.org/wiki/Ratifica%C3%A7%C3%A3o" TargetMode="External"/><Relationship Id="rId19" Type="http://schemas.openxmlformats.org/officeDocument/2006/relationships/hyperlink" Target="https://pt.wikipedia.org/wiki/Banco_Central_Africano" TargetMode="External"/><Relationship Id="rId4" Type="http://schemas.openxmlformats.org/officeDocument/2006/relationships/hyperlink" Target="https://pt.wikipedia.org/wiki/%C3%81rea_de_livre_com%C3%A9rcio" TargetMode="External"/><Relationship Id="rId9" Type="http://schemas.openxmlformats.org/officeDocument/2006/relationships/hyperlink" Target="https://pt.wikipedia.org/wiki/Comiss%C3%A3o_Econ%C3%B4mica_das_Na%C3%A7%C3%B5es_Unidas_para_a_%C3%81frica" TargetMode="External"/><Relationship Id="rId14" Type="http://schemas.openxmlformats.org/officeDocument/2006/relationships/hyperlink" Target="https://pt.wikipedia.org/wiki/Zona_de_Com%C3%A9rcio_Livre_Continental_Africana#cite_note-aurelease-11" TargetMode="External"/><Relationship Id="rId22" Type="http://schemas.openxmlformats.org/officeDocument/2006/relationships/hyperlink" Target="https://pt.wikipedia.org/wiki/Zona_de_Com%C3%A9rcio_Livre_Continental_Africana#cite_note-14"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3.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a:t>
            </a:fld>
            <a:endParaRPr lang="fr-FR" altLang="pt-PT" sz="800" b="1" i="1" u="sng" dirty="0" smtClean="0">
              <a:solidFill>
                <a:srgbClr val="00B4B2"/>
              </a:solidFill>
            </a:endParaRPr>
          </a:p>
        </p:txBody>
      </p:sp>
      <p:pic>
        <p:nvPicPr>
          <p:cNvPr id="8" name="Imagem 10" descr="LOGO-Paises ecowas"/>
          <p:cNvPicPr>
            <a:picLocks noChangeAspect="1"/>
          </p:cNvPicPr>
          <p:nvPr/>
        </p:nvPicPr>
        <p:blipFill>
          <a:blip r:embed="rId3"/>
          <a:stretch>
            <a:fillRect/>
          </a:stretch>
        </p:blipFill>
        <p:spPr>
          <a:xfrm>
            <a:off x="6905" y="3232453"/>
            <a:ext cx="3221182" cy="3188645"/>
          </a:xfrm>
          <a:prstGeom prst="rect">
            <a:avLst/>
          </a:prstGeom>
        </p:spPr>
      </p:pic>
      <p:sp>
        <p:nvSpPr>
          <p:cNvPr id="9" name="Rectangle 2"/>
          <p:cNvSpPr txBox="1">
            <a:spLocks noChangeArrowheads="1"/>
          </p:cNvSpPr>
          <p:nvPr/>
        </p:nvSpPr>
        <p:spPr>
          <a:xfrm>
            <a:off x="3031063" y="2800838"/>
            <a:ext cx="3611880" cy="21860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32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Cabo verde</a:t>
            </a: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17 - 19 MARÇO</a:t>
            </a:r>
          </a:p>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2022</a:t>
            </a: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PRAIA</a:t>
            </a:r>
          </a:p>
          <a:p>
            <a:pPr algn="ctr">
              <a:defRPr/>
            </a:pPr>
            <a:r>
              <a:rPr lang="pt-PT" altLang="pt-PT" sz="1200" b="1" dirty="0" smtClean="0">
                <a:solidFill>
                  <a:schemeClr val="bg1"/>
                </a:solidFill>
                <a:effectLst>
                  <a:outerShdw blurRad="38100" dist="38100" dir="2700000" algn="tl">
                    <a:srgbClr val="000000"/>
                  </a:outerShdw>
                </a:effectLst>
                <a:latin typeface="Calisto MT" panose="02040603050505030304" pitchFamily="18" charset="0"/>
              </a:rPr>
              <a:t>ILHA DE SANTIAGO</a:t>
            </a: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CABO VERDE</a:t>
            </a:r>
          </a:p>
        </p:txBody>
      </p:sp>
      <p:sp>
        <p:nvSpPr>
          <p:cNvPr id="10" name="Rectangle 2"/>
          <p:cNvSpPr txBox="1">
            <a:spLocks noChangeArrowheads="1"/>
          </p:cNvSpPr>
          <p:nvPr/>
        </p:nvSpPr>
        <p:spPr>
          <a:xfrm>
            <a:off x="18207" y="6437109"/>
            <a:ext cx="5688632" cy="121412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CABO VERDE </a:t>
            </a: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UM</a:t>
            </a:r>
          </a:p>
          <a:p>
            <a:pPr algn="ctr">
              <a:defRPr/>
            </a:pPr>
            <a:r>
              <a:rPr lang="pt-PT" altLang="pt-PT" sz="2000" b="1" dirty="0" smtClean="0">
                <a:solidFill>
                  <a:schemeClr val="bg1"/>
                </a:solidFill>
                <a:effectLst>
                  <a:outerShdw blurRad="38100" dist="38100" dir="2700000" algn="tl">
                    <a:srgbClr val="000000"/>
                  </a:outerShdw>
                </a:effectLst>
                <a:latin typeface="Calisto MT" panose="02040603050505030304" pitchFamily="18" charset="0"/>
              </a:rPr>
              <a:t>ELO COM MERCADOS DE EXCELÊNCIAS</a:t>
            </a:r>
          </a:p>
        </p:txBody>
      </p:sp>
      <p:sp>
        <p:nvSpPr>
          <p:cNvPr id="11" name="Rectangle 2"/>
          <p:cNvSpPr txBox="1">
            <a:spLocks noChangeArrowheads="1"/>
          </p:cNvSpPr>
          <p:nvPr/>
        </p:nvSpPr>
        <p:spPr>
          <a:xfrm>
            <a:off x="970449" y="1249670"/>
            <a:ext cx="4736390" cy="4248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endParaRPr lang="pt-PT" altLang="pt-PT" sz="2400" b="1" dirty="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ATLANTIC BUSINESS FORUM</a:t>
            </a:r>
          </a:p>
        </p:txBody>
      </p:sp>
      <p:sp>
        <p:nvSpPr>
          <p:cNvPr id="12" name="Rectangle 2"/>
          <p:cNvSpPr txBox="1">
            <a:spLocks noChangeArrowheads="1"/>
          </p:cNvSpPr>
          <p:nvPr/>
        </p:nvSpPr>
        <p:spPr>
          <a:xfrm>
            <a:off x="594271" y="1636070"/>
            <a:ext cx="5534218" cy="888698"/>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endParaRPr lang="pt-PT" altLang="pt-PT" sz="1800" b="1" dirty="0" smtClean="0">
              <a:solidFill>
                <a:schemeClr val="bg1"/>
              </a:solidFill>
              <a:effectLst>
                <a:outerShdw blurRad="38100" dist="38100" dir="2700000" algn="tl">
                  <a:srgbClr val="000000"/>
                </a:outerShdw>
              </a:effectLst>
              <a:latin typeface="Calisto MT" panose="02040603050505030304" pitchFamily="18" charset="0"/>
            </a:endParaRP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eMPRESAs E PRODUTOS NOS MERCADOS</a:t>
            </a: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DE </a:t>
            </a:r>
          </a:p>
          <a:p>
            <a:pPr algn="ctr">
              <a:defRPr/>
            </a:pPr>
            <a:r>
              <a:rPr lang="pt-PT" altLang="pt-PT" sz="1800" b="1" dirty="0" smtClean="0">
                <a:solidFill>
                  <a:schemeClr val="bg1"/>
                </a:solidFill>
                <a:effectLst>
                  <a:outerShdw blurRad="38100" dist="38100" dir="2700000" algn="tl">
                    <a:srgbClr val="000000"/>
                  </a:outerShdw>
                </a:effectLst>
                <a:latin typeface="Calisto MT" panose="02040603050505030304" pitchFamily="18" charset="0"/>
              </a:rPr>
              <a:t>EXCELÊNCIA</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93" y="8393120"/>
            <a:ext cx="1956844" cy="451582"/>
          </a:xfrm>
          <a:prstGeom prst="rect">
            <a:avLst/>
          </a:prstGeom>
        </p:spPr>
      </p:pic>
      <p:pic>
        <p:nvPicPr>
          <p:cNvPr id="14"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30775" y="56481"/>
            <a:ext cx="1363284" cy="1130857"/>
          </a:xfrm>
          <a:prstGeom prst="rect">
            <a:avLst/>
          </a:prstGeom>
        </p:spPr>
      </p:pic>
    </p:spTree>
    <p:extLst>
      <p:ext uri="{BB962C8B-B14F-4D97-AF65-F5344CB8AC3E}">
        <p14:creationId xmlns:p14="http://schemas.microsoft.com/office/powerpoint/2010/main" val="3952409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10</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CaixaDeTexto 18"/>
          <p:cNvSpPr txBox="1"/>
          <p:nvPr/>
        </p:nvSpPr>
        <p:spPr>
          <a:xfrm>
            <a:off x="160338" y="1668463"/>
            <a:ext cx="2667000" cy="269875"/>
          </a:xfrm>
          <a:prstGeom prst="rect">
            <a:avLst/>
          </a:prstGeom>
          <a:noFill/>
        </p:spPr>
        <p:txBody>
          <a:bodyPr>
            <a:spAutoFit/>
          </a:bodyPr>
          <a:lstStyle/>
          <a:p>
            <a:pPr eaLnBrk="1" fontAlgn="auto" hangingPunct="1">
              <a:lnSpc>
                <a:spcPts val="1500"/>
              </a:lnSpc>
              <a:spcBef>
                <a:spcPts val="0"/>
              </a:spcBef>
              <a:spcAft>
                <a:spcPts val="0"/>
              </a:spcAft>
              <a:defRPr/>
            </a:pPr>
            <a:r>
              <a:rPr lang="pt-PT" sz="1200" i="1" dirty="0">
                <a:solidFill>
                  <a:schemeClr val="accent5">
                    <a:lumMod val="75000"/>
                  </a:schemeClr>
                </a:solidFill>
                <a:latin typeface="Arial Narrow" pitchFamily="34" charset="0"/>
                <a:cs typeface="+mn-cs"/>
              </a:rPr>
              <a:t>Benefícios e Obstáculos do </a:t>
            </a:r>
            <a:r>
              <a:rPr lang="pt-PT" sz="1200" i="1" dirty="0" err="1">
                <a:solidFill>
                  <a:schemeClr val="accent5">
                    <a:lumMod val="75000"/>
                  </a:schemeClr>
                </a:solidFill>
                <a:latin typeface="Arial Narrow" pitchFamily="34" charset="0"/>
                <a:cs typeface="+mn-cs"/>
              </a:rPr>
              <a:t>Co-branding</a:t>
            </a:r>
            <a:endParaRPr lang="en-GB" sz="1200" i="1" dirty="0">
              <a:solidFill>
                <a:schemeClr val="accent5">
                  <a:lumMod val="75000"/>
                </a:schemeClr>
              </a:solidFill>
              <a:latin typeface="Arial Narrow" pitchFamily="34" charset="0"/>
              <a:cs typeface="+mn-cs"/>
            </a:endParaRPr>
          </a:p>
        </p:txBody>
      </p:sp>
      <p:sp>
        <p:nvSpPr>
          <p:cNvPr id="10" name="Rectângulo 19"/>
          <p:cNvSpPr/>
          <p:nvPr/>
        </p:nvSpPr>
        <p:spPr>
          <a:xfrm>
            <a:off x="250825" y="1916113"/>
            <a:ext cx="3889375" cy="43338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a:solidFill>
                  <a:schemeClr val="accent5">
                    <a:lumMod val="50000"/>
                  </a:schemeClr>
                </a:solidFill>
              </a:rPr>
              <a:t>Benefícios</a:t>
            </a:r>
          </a:p>
        </p:txBody>
      </p:sp>
      <p:sp>
        <p:nvSpPr>
          <p:cNvPr id="11" name="Rectângulo 20"/>
          <p:cNvSpPr/>
          <p:nvPr/>
        </p:nvSpPr>
        <p:spPr>
          <a:xfrm>
            <a:off x="4356100" y="1916113"/>
            <a:ext cx="4298950" cy="43338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a:solidFill>
                  <a:schemeClr val="accent5">
                    <a:lumMod val="50000"/>
                  </a:schemeClr>
                </a:solidFill>
              </a:rPr>
              <a:t>Obstáculos</a:t>
            </a:r>
          </a:p>
        </p:txBody>
      </p:sp>
      <p:sp>
        <p:nvSpPr>
          <p:cNvPr id="12" name="Rectângulo 21"/>
          <p:cNvSpPr/>
          <p:nvPr/>
        </p:nvSpPr>
        <p:spPr>
          <a:xfrm>
            <a:off x="263525" y="2420938"/>
            <a:ext cx="3876675" cy="381635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Aumento das vendas e receitas nos mercados em que a marca já actua e em novos mercados</a:t>
            </a:r>
            <a:r>
              <a:rPr lang="en-GB" sz="1200" dirty="0">
                <a:solidFill>
                  <a:schemeClr val="accent5">
                    <a:lumMod val="50000"/>
                  </a:schemeClr>
                </a:solidFill>
                <a:latin typeface="Arial Narrow" pitchFamily="34" charset="0"/>
              </a:rPr>
              <a:t>;</a:t>
            </a:r>
          </a:p>
          <a:p>
            <a:pPr eaLnBrk="1" hangingPunct="1">
              <a:defRPr/>
            </a:pPr>
            <a:endParaRPr lang="en-GB"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Possibilidade de entrar em novos mercados com um custo relativamente baixo</a:t>
            </a:r>
            <a:r>
              <a:rPr lang="en-GB" sz="1200" dirty="0">
                <a:solidFill>
                  <a:schemeClr val="accent5">
                    <a:lumMod val="50000"/>
                  </a:schemeClr>
                </a:solidFill>
                <a:latin typeface="Arial Narrow" pitchFamily="34" charset="0"/>
              </a:rPr>
              <a:t>;</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Nova fonte de financiamento, uma vez que as despesas serão repartidas entre os parceiros envolvidos</a:t>
            </a:r>
            <a:r>
              <a:rPr lang="en-GB" sz="1200" dirty="0">
                <a:solidFill>
                  <a:schemeClr val="accent5">
                    <a:lumMod val="50000"/>
                  </a:schemeClr>
                </a:solidFill>
                <a:latin typeface="Arial Narrow" pitchFamily="34" charset="0"/>
              </a:rPr>
              <a:t>;</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Partilha do risco em condições adversas;</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Possibilidade de penetração nos mercados de forma mais fácil e rápida, devido à associação com a marca parceira</a:t>
            </a:r>
            <a:r>
              <a:rPr lang="en-GB" sz="1200" dirty="0">
                <a:solidFill>
                  <a:schemeClr val="accent5">
                    <a:lumMod val="50000"/>
                  </a:schemeClr>
                </a:solidFill>
                <a:latin typeface="Arial Narrow" pitchFamily="34" charset="0"/>
              </a:rPr>
              <a:t>;</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Possibilidade de os produtos serem vendidos a um preço </a:t>
            </a:r>
            <a:r>
              <a:rPr lang="pt-PT" sz="1200" dirty="0" err="1">
                <a:solidFill>
                  <a:schemeClr val="accent5">
                    <a:lumMod val="50000"/>
                  </a:schemeClr>
                </a:solidFill>
                <a:latin typeface="Arial Narrow" pitchFamily="34" charset="0"/>
              </a:rPr>
              <a:t>premium</a:t>
            </a:r>
            <a:r>
              <a:rPr lang="pt-PT" sz="1200" dirty="0">
                <a:solidFill>
                  <a:schemeClr val="accent5">
                    <a:lumMod val="50000"/>
                  </a:schemeClr>
                </a:solidFill>
                <a:latin typeface="Arial Narrow" pitchFamily="34" charset="0"/>
              </a:rPr>
              <a:t>, devido ao valor acrescentado</a:t>
            </a:r>
            <a:r>
              <a:rPr lang="en-GB" sz="1200" dirty="0">
                <a:solidFill>
                  <a:schemeClr val="accent5">
                    <a:lumMod val="50000"/>
                  </a:schemeClr>
                </a:solidFill>
                <a:latin typeface="Arial Narrow" pitchFamily="34" charset="0"/>
              </a:rPr>
              <a:t>;</a:t>
            </a:r>
          </a:p>
          <a:p>
            <a:pPr eaLnBrk="1" hangingPunct="1">
              <a:defRPr/>
            </a:pPr>
            <a:endParaRPr lang="en-GB"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Obtenção, por parte dos consumidores, de produtos com características, funções e aplicações adicionais;</a:t>
            </a:r>
          </a:p>
        </p:txBody>
      </p:sp>
      <p:sp>
        <p:nvSpPr>
          <p:cNvPr id="13" name="Rectângulo 22"/>
          <p:cNvSpPr/>
          <p:nvPr/>
        </p:nvSpPr>
        <p:spPr>
          <a:xfrm>
            <a:off x="4356100" y="2413000"/>
            <a:ext cx="4306888" cy="3824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Dificuldade em uma das partes abandonar a parceria e estabelecer-se no mercado, de </a:t>
            </a:r>
            <a:r>
              <a:rPr lang="en-GB" sz="1200" dirty="0">
                <a:solidFill>
                  <a:schemeClr val="accent5">
                    <a:lumMod val="50000"/>
                  </a:schemeClr>
                </a:solidFill>
              </a:rPr>
              <a:t>forma </a:t>
            </a:r>
            <a:r>
              <a:rPr lang="pt-PT" sz="1200" dirty="0">
                <a:solidFill>
                  <a:schemeClr val="accent5">
                    <a:lumMod val="50000"/>
                  </a:schemeClr>
                </a:solidFill>
              </a:rPr>
              <a:t>autónoma</a:t>
            </a:r>
            <a:r>
              <a:rPr lang="en-GB" sz="1200" dirty="0">
                <a:solidFill>
                  <a:schemeClr val="accent5">
                    <a:lumMod val="50000"/>
                  </a:schemeClr>
                </a:solidFill>
              </a:rPr>
              <a:t>;</a:t>
            </a:r>
          </a:p>
          <a:p>
            <a:pPr eaLnBrk="1" hangingPunct="1">
              <a:defRPr/>
            </a:pPr>
            <a:endParaRPr lang="en-GB"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Incompatibilidade entre os parceiros no estabelecimento do </a:t>
            </a:r>
            <a:r>
              <a:rPr lang="pt-PT" sz="1200" dirty="0" err="1">
                <a:solidFill>
                  <a:schemeClr val="accent5">
                    <a:lumMod val="50000"/>
                  </a:schemeClr>
                </a:solidFill>
              </a:rPr>
              <a:t>co-branding</a:t>
            </a:r>
            <a:r>
              <a:rPr lang="pt-PT" sz="1200" dirty="0">
                <a:solidFill>
                  <a:schemeClr val="accent5">
                    <a:lumMod val="50000"/>
                  </a:schemeClr>
                </a:solidFill>
              </a:rPr>
              <a:t> devido a diferentes culturas empresariais;</a:t>
            </a:r>
          </a:p>
          <a:p>
            <a:pPr eaLnBrk="1" hangingPunct="1">
              <a:defRPr/>
            </a:pPr>
            <a:endParaRPr lang="pt-PT"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Influência negativa no produto comum, por parte de uma das marcas;</a:t>
            </a:r>
          </a:p>
          <a:p>
            <a:pPr eaLnBrk="1" hangingPunct="1">
              <a:defRPr/>
            </a:pPr>
            <a:endParaRPr lang="pt-PT"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Possibilidade de restringir o mercado de uma das marcas, ao contrário do que era esperado</a:t>
            </a:r>
            <a:r>
              <a:rPr lang="en-GB" sz="1200" dirty="0">
                <a:solidFill>
                  <a:schemeClr val="accent5">
                    <a:lumMod val="50000"/>
                  </a:schemeClr>
                </a:solidFill>
              </a:rPr>
              <a:t>;</a:t>
            </a:r>
          </a:p>
          <a:p>
            <a:pPr eaLnBrk="1" hangingPunct="1">
              <a:defRPr/>
            </a:pPr>
            <a:endParaRPr lang="en-GB"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Possibilidade de o comportamento de uma das partes prejudicar a outra;</a:t>
            </a:r>
          </a:p>
        </p:txBody>
      </p:sp>
      <p:sp>
        <p:nvSpPr>
          <p:cNvPr id="14" name="Right Arrow 29"/>
          <p:cNvSpPr/>
          <p:nvPr/>
        </p:nvSpPr>
        <p:spPr>
          <a:xfrm rot="5400000">
            <a:off x="2105819" y="2070894"/>
            <a:ext cx="212725" cy="544513"/>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5" name="Right Arrow 29"/>
          <p:cNvSpPr/>
          <p:nvPr/>
        </p:nvSpPr>
        <p:spPr>
          <a:xfrm rot="5400000">
            <a:off x="6354763" y="2062163"/>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Tree>
    <p:extLst>
      <p:ext uri="{BB962C8B-B14F-4D97-AF65-F5344CB8AC3E}">
        <p14:creationId xmlns:p14="http://schemas.microsoft.com/office/powerpoint/2010/main" val="547604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11</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CaixaDeTexto 18"/>
          <p:cNvSpPr txBox="1"/>
          <p:nvPr/>
        </p:nvSpPr>
        <p:spPr>
          <a:xfrm>
            <a:off x="-125809" y="1677739"/>
            <a:ext cx="2667000" cy="284163"/>
          </a:xfrm>
          <a:prstGeom prst="rect">
            <a:avLst/>
          </a:prstGeom>
          <a:noFill/>
        </p:spPr>
        <p:txBody>
          <a:bodyPr>
            <a:spAutoFit/>
          </a:bodyPr>
          <a:lstStyle/>
          <a:p>
            <a:pPr eaLnBrk="1" fontAlgn="auto" hangingPunct="1">
              <a:lnSpc>
                <a:spcPts val="1500"/>
              </a:lnSpc>
              <a:spcBef>
                <a:spcPts val="0"/>
              </a:spcBef>
              <a:spcAft>
                <a:spcPts val="0"/>
              </a:spcAft>
              <a:defRPr/>
            </a:pPr>
            <a:r>
              <a:rPr lang="pt-PT" sz="1200" b="1" i="1" dirty="0">
                <a:solidFill>
                  <a:schemeClr val="accent5">
                    <a:lumMod val="75000"/>
                  </a:schemeClr>
                </a:solidFill>
                <a:latin typeface="Arial Narrow" pitchFamily="34" charset="0"/>
                <a:cs typeface="+mn-cs"/>
              </a:rPr>
              <a:t>Benefícios e Obstáculos do </a:t>
            </a:r>
            <a:r>
              <a:rPr lang="pt-PT" sz="1200" b="1" i="1" dirty="0" err="1">
                <a:solidFill>
                  <a:schemeClr val="accent5">
                    <a:lumMod val="75000"/>
                  </a:schemeClr>
                </a:solidFill>
                <a:latin typeface="Arial Narrow" pitchFamily="34" charset="0"/>
                <a:cs typeface="+mn-cs"/>
              </a:rPr>
              <a:t>Co-branding</a:t>
            </a:r>
            <a:endParaRPr lang="en-GB" sz="1200" b="1" i="1" dirty="0">
              <a:solidFill>
                <a:schemeClr val="accent5">
                  <a:lumMod val="75000"/>
                </a:schemeClr>
              </a:solidFill>
              <a:latin typeface="Arial Narrow" pitchFamily="34" charset="0"/>
              <a:cs typeface="+mn-cs"/>
            </a:endParaRPr>
          </a:p>
        </p:txBody>
      </p:sp>
      <p:sp>
        <p:nvSpPr>
          <p:cNvPr id="10" name="Rectângulo 19"/>
          <p:cNvSpPr/>
          <p:nvPr/>
        </p:nvSpPr>
        <p:spPr>
          <a:xfrm>
            <a:off x="82154" y="1961902"/>
            <a:ext cx="3917950" cy="43338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i="1">
                <a:solidFill>
                  <a:schemeClr val="accent5">
                    <a:lumMod val="50000"/>
                  </a:schemeClr>
                </a:solidFill>
                <a:latin typeface="Arial Narrow" pitchFamily="34" charset="0"/>
              </a:rPr>
              <a:t>Benefícios</a:t>
            </a:r>
          </a:p>
        </p:txBody>
      </p:sp>
      <p:sp>
        <p:nvSpPr>
          <p:cNvPr id="11" name="Rectângulo 20"/>
          <p:cNvSpPr/>
          <p:nvPr/>
        </p:nvSpPr>
        <p:spPr>
          <a:xfrm>
            <a:off x="4393804" y="1961902"/>
            <a:ext cx="3884612" cy="43338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i="1">
                <a:solidFill>
                  <a:schemeClr val="accent5">
                    <a:lumMod val="50000"/>
                  </a:schemeClr>
                </a:solidFill>
                <a:latin typeface="Arial Narrow" pitchFamily="34" charset="0"/>
              </a:rPr>
              <a:t>Obstáculos</a:t>
            </a:r>
          </a:p>
        </p:txBody>
      </p:sp>
      <p:sp>
        <p:nvSpPr>
          <p:cNvPr id="12" name="Rectângulo 21"/>
          <p:cNvSpPr/>
          <p:nvPr/>
        </p:nvSpPr>
        <p:spPr>
          <a:xfrm>
            <a:off x="82154" y="2468314"/>
            <a:ext cx="3917950" cy="381476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Ganho de sinergias na especialização tecnológica em diferentes domínios;</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Esforços de marketing conjuntos podendo resultar no aumento da cobertura geográfica e exposição mediática;</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A imagem e credibilidade do produto e da marca são evidenciadas;</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Melhor percepção do consumidor relativamente à marca e aos produtos e serviços;</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Aumento do conhecimento e reconhecimento da marca;</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As associações positivas das marcas parceiras originais são transferidas para a nova marca conjunta;</a:t>
            </a:r>
          </a:p>
          <a:p>
            <a:pPr eaLnBrk="1" hangingPunct="1">
              <a:defRPr/>
            </a:pPr>
            <a:endParaRPr lang="pt-PT" sz="1200" dirty="0">
              <a:solidFill>
                <a:schemeClr val="accent5">
                  <a:lumMod val="50000"/>
                </a:schemeClr>
              </a:solidFill>
              <a:latin typeface="Arial Narrow" pitchFamily="34" charset="0"/>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latin typeface="Arial Narrow" pitchFamily="34" charset="0"/>
              </a:rPr>
              <a:t>Marcas de pequena dimensão podem obter vantagens na ligação a marcas de renome, tendo um maior alcance com o mercado do parceiro, associação positiva, credibilidade, imagem e reputação.</a:t>
            </a:r>
            <a:endParaRPr lang="en-GB" sz="1200" dirty="0">
              <a:solidFill>
                <a:schemeClr val="accent5">
                  <a:lumMod val="50000"/>
                </a:schemeClr>
              </a:solidFill>
              <a:latin typeface="Arial Narrow" pitchFamily="34" charset="0"/>
            </a:endParaRPr>
          </a:p>
        </p:txBody>
      </p:sp>
      <p:sp>
        <p:nvSpPr>
          <p:cNvPr id="13" name="Rectângulo 22"/>
          <p:cNvSpPr/>
          <p:nvPr/>
        </p:nvSpPr>
        <p:spPr>
          <a:xfrm>
            <a:off x="4393804" y="2479427"/>
            <a:ext cx="3905250" cy="378618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endParaRPr lang="pt-PT"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Transferência de uma vantagem competitiva para o parceiro gerando um potencial concorrente</a:t>
            </a:r>
            <a:r>
              <a:rPr lang="en-GB" sz="1200" dirty="0">
                <a:solidFill>
                  <a:schemeClr val="accent5">
                    <a:lumMod val="50000"/>
                  </a:schemeClr>
                </a:solidFill>
              </a:rPr>
              <a:t>;</a:t>
            </a:r>
          </a:p>
          <a:p>
            <a:pPr eaLnBrk="1" hangingPunct="1">
              <a:defRPr/>
            </a:pPr>
            <a:endParaRPr lang="en-GB" sz="1200" dirty="0">
              <a:solidFill>
                <a:schemeClr val="accent5">
                  <a:lumMod val="50000"/>
                </a:schemeClr>
              </a:solidFill>
            </a:endParaRPr>
          </a:p>
          <a:p>
            <a:pPr eaLnBrk="1" hangingPunct="1">
              <a:defRPr/>
            </a:pPr>
            <a:r>
              <a:rPr lang="pt-PT" sz="1200" dirty="0">
                <a:solidFill>
                  <a:schemeClr val="bg1"/>
                </a:solidFill>
                <a:latin typeface="Arial Narrow" pitchFamily="34" charset="0"/>
                <a:cs typeface="Arial"/>
              </a:rPr>
              <a:t>■ </a:t>
            </a:r>
            <a:r>
              <a:rPr lang="pt-PT" sz="1200" dirty="0">
                <a:solidFill>
                  <a:schemeClr val="accent5">
                    <a:lumMod val="50000"/>
                  </a:schemeClr>
                </a:solidFill>
              </a:rPr>
              <a:t>Risco associado à troca de informação e know-how entre os parceiros.</a:t>
            </a:r>
            <a:endParaRPr lang="en-GB" sz="1200" dirty="0">
              <a:solidFill>
                <a:schemeClr val="accent5">
                  <a:lumMod val="50000"/>
                </a:schemeClr>
              </a:solidFill>
              <a:latin typeface="Arial Narrow" pitchFamily="34" charset="0"/>
            </a:endParaRPr>
          </a:p>
          <a:p>
            <a:pPr eaLnBrk="1" hangingPunct="1">
              <a:defRPr/>
            </a:pPr>
            <a:endParaRPr lang="en-GB" sz="1200" dirty="0">
              <a:solidFill>
                <a:schemeClr val="accent5">
                  <a:lumMod val="50000"/>
                </a:schemeClr>
              </a:solidFill>
              <a:latin typeface="Arial Narrow" pitchFamily="34" charset="0"/>
            </a:endParaRPr>
          </a:p>
        </p:txBody>
      </p:sp>
      <p:sp>
        <p:nvSpPr>
          <p:cNvPr id="14" name="Right Arrow 29"/>
          <p:cNvSpPr/>
          <p:nvPr/>
        </p:nvSpPr>
        <p:spPr>
          <a:xfrm rot="5400000">
            <a:off x="1912541" y="2117477"/>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5" name="Right Arrow 29"/>
          <p:cNvSpPr/>
          <p:nvPr/>
        </p:nvSpPr>
        <p:spPr>
          <a:xfrm rot="5400000">
            <a:off x="6194029" y="2085727"/>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Tree>
    <p:extLst>
      <p:ext uri="{BB962C8B-B14F-4D97-AF65-F5344CB8AC3E}">
        <p14:creationId xmlns:p14="http://schemas.microsoft.com/office/powerpoint/2010/main" val="2588890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12</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78" name="Rectângulo 63"/>
          <p:cNvSpPr/>
          <p:nvPr/>
        </p:nvSpPr>
        <p:spPr>
          <a:xfrm>
            <a:off x="810295" y="954485"/>
            <a:ext cx="3802081" cy="342042"/>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50000" t="50000" r="50000" b="50000"/>
            </a:path>
            <a:tileRect/>
          </a:gra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400" b="1" i="1" dirty="0">
                <a:solidFill>
                  <a:schemeClr val="accent5">
                    <a:lumMod val="75000"/>
                  </a:schemeClr>
                </a:solidFill>
                <a:latin typeface="Arial Narrow" pitchFamily="34" charset="0"/>
              </a:rPr>
              <a:t>ECO</a:t>
            </a:r>
            <a:r>
              <a:rPr lang="pt-BR" sz="1400" b="1" i="1" dirty="0">
                <a:solidFill>
                  <a:schemeClr val="accent3">
                    <a:lumMod val="75000"/>
                  </a:schemeClr>
                </a:solidFill>
                <a:latin typeface="Arial Narrow" pitchFamily="34" charset="0"/>
              </a:rPr>
              <a:t> </a:t>
            </a:r>
            <a:r>
              <a:rPr lang="pt-BR" sz="1400" i="1" dirty="0" smtClean="0">
                <a:solidFill>
                  <a:schemeClr val="bg1"/>
                </a:solidFill>
                <a:latin typeface="Arial Narrow" pitchFamily="34" charset="0"/>
              </a:rPr>
              <a:t>AGILITYS </a:t>
            </a:r>
            <a:r>
              <a:rPr lang="en-US" sz="1400" dirty="0"/>
              <a:t>Marketing Channels </a:t>
            </a:r>
            <a:r>
              <a:rPr lang="en-US" sz="1400" dirty="0" smtClean="0"/>
              <a:t>of Platform</a:t>
            </a:r>
            <a:endParaRPr lang="pt-BR" sz="1400" b="1" dirty="0">
              <a:solidFill>
                <a:schemeClr val="bg1"/>
              </a:solidFill>
              <a:latin typeface="Arial Narrow" pitchFamily="34" charset="0"/>
            </a:endParaRPr>
          </a:p>
        </p:txBody>
      </p:sp>
      <p:sp>
        <p:nvSpPr>
          <p:cNvPr id="77" name="Rectangle 2"/>
          <p:cNvSpPr txBox="1">
            <a:spLocks noChangeArrowheads="1"/>
          </p:cNvSpPr>
          <p:nvPr/>
        </p:nvSpPr>
        <p:spPr>
          <a:xfrm>
            <a:off x="1930771" y="992188"/>
            <a:ext cx="3702050" cy="6096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sz="1600" i="1" dirty="0" smtClean="0">
                <a:solidFill>
                  <a:schemeClr val="accent5">
                    <a:lumMod val="50000"/>
                  </a:schemeClr>
                </a:solidFill>
              </a:rPr>
              <a:t>FORUM DE INVESTIDORES DA CEDEAO</a:t>
            </a:r>
          </a:p>
        </p:txBody>
      </p:sp>
      <p:sp>
        <p:nvSpPr>
          <p:cNvPr id="79" name="CaixaDeTexto 18"/>
          <p:cNvSpPr txBox="1"/>
          <p:nvPr/>
        </p:nvSpPr>
        <p:spPr>
          <a:xfrm>
            <a:off x="60696" y="1776413"/>
            <a:ext cx="6418263" cy="284162"/>
          </a:xfrm>
          <a:prstGeom prst="rect">
            <a:avLst/>
          </a:prstGeom>
          <a:noFill/>
        </p:spPr>
        <p:txBody>
          <a:bodyPr>
            <a:spAutoFit/>
          </a:bodyPr>
          <a:lstStyle/>
          <a:p>
            <a:pPr eaLnBrk="1" fontAlgn="auto" hangingPunct="1">
              <a:lnSpc>
                <a:spcPts val="1500"/>
              </a:lnSpc>
              <a:spcBef>
                <a:spcPts val="0"/>
              </a:spcBef>
              <a:spcAft>
                <a:spcPts val="0"/>
              </a:spcAft>
              <a:defRPr/>
            </a:pPr>
            <a:r>
              <a:rPr lang="pt-PT" sz="1400" b="1" i="1" dirty="0">
                <a:solidFill>
                  <a:schemeClr val="accent5">
                    <a:lumMod val="75000"/>
                  </a:schemeClr>
                </a:solidFill>
                <a:latin typeface="Arial Narrow" pitchFamily="34" charset="0"/>
              </a:rPr>
              <a:t>Fluxo de negócios da cadeia produtiva da Rede em função da categoria de empresas</a:t>
            </a:r>
            <a:endParaRPr lang="en-GB" sz="1400" b="1" i="1" dirty="0">
              <a:solidFill>
                <a:schemeClr val="accent5">
                  <a:lumMod val="75000"/>
                </a:schemeClr>
              </a:solidFill>
              <a:latin typeface="Arial Narrow" pitchFamily="34" charset="0"/>
              <a:cs typeface="+mn-cs"/>
            </a:endParaRPr>
          </a:p>
        </p:txBody>
      </p:sp>
      <p:sp>
        <p:nvSpPr>
          <p:cNvPr id="80" name="Rectângulo 19"/>
          <p:cNvSpPr/>
          <p:nvPr/>
        </p:nvSpPr>
        <p:spPr>
          <a:xfrm>
            <a:off x="100384" y="2205038"/>
            <a:ext cx="8486775" cy="3671887"/>
          </a:xfrm>
          <a:prstGeom prst="rect">
            <a:avLst/>
          </a:prstGeom>
          <a:solidFill>
            <a:schemeClr val="accent5">
              <a:lumMod val="20000"/>
              <a:lumOff val="8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1" name="Right Arrow 29"/>
          <p:cNvSpPr/>
          <p:nvPr/>
        </p:nvSpPr>
        <p:spPr>
          <a:xfrm>
            <a:off x="1654546" y="2611438"/>
            <a:ext cx="212725"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2" name="Right Arrow 29"/>
          <p:cNvSpPr/>
          <p:nvPr/>
        </p:nvSpPr>
        <p:spPr>
          <a:xfrm>
            <a:off x="3362696" y="2611438"/>
            <a:ext cx="212725"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3" name="Right Arrow 29"/>
          <p:cNvSpPr/>
          <p:nvPr/>
        </p:nvSpPr>
        <p:spPr>
          <a:xfrm>
            <a:off x="5039096" y="2641600"/>
            <a:ext cx="212725"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4" name="Right Arrow 29"/>
          <p:cNvSpPr/>
          <p:nvPr/>
        </p:nvSpPr>
        <p:spPr>
          <a:xfrm>
            <a:off x="6715496" y="2611438"/>
            <a:ext cx="212725"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5" name="Right Arrow 29"/>
          <p:cNvSpPr/>
          <p:nvPr/>
        </p:nvSpPr>
        <p:spPr>
          <a:xfrm rot="5400000">
            <a:off x="7319540" y="3340894"/>
            <a:ext cx="735013"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6" name="Oval 85"/>
          <p:cNvSpPr/>
          <p:nvPr/>
        </p:nvSpPr>
        <p:spPr>
          <a:xfrm>
            <a:off x="5039096" y="3979863"/>
            <a:ext cx="1439863" cy="792162"/>
          </a:xfrm>
          <a:prstGeom prst="ellipse">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latin typeface="Arial Narrow" pitchFamily="34" charset="0"/>
              </a:rPr>
              <a:t>Consumidor final</a:t>
            </a:r>
          </a:p>
        </p:txBody>
      </p:sp>
      <p:sp>
        <p:nvSpPr>
          <p:cNvPr id="87" name="Right Arrow 29"/>
          <p:cNvSpPr/>
          <p:nvPr/>
        </p:nvSpPr>
        <p:spPr>
          <a:xfrm rot="10800000">
            <a:off x="6321796" y="4090988"/>
            <a:ext cx="733425" cy="5429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88" name="Rectângulo 27"/>
          <p:cNvSpPr/>
          <p:nvPr/>
        </p:nvSpPr>
        <p:spPr>
          <a:xfrm>
            <a:off x="1273546" y="3500438"/>
            <a:ext cx="2932113" cy="1368425"/>
          </a:xfrm>
          <a:prstGeom prst="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400" b="1" i="1" dirty="0">
                <a:solidFill>
                  <a:srgbClr val="FFC000"/>
                </a:solidFill>
              </a:rPr>
              <a:t>Categorias:</a:t>
            </a:r>
          </a:p>
          <a:p>
            <a:pPr eaLnBrk="1" hangingPunct="1">
              <a:defRPr/>
            </a:pPr>
            <a:r>
              <a:rPr lang="pt-PT" sz="1200" b="1" dirty="0">
                <a:solidFill>
                  <a:srgbClr val="FFC000"/>
                </a:solidFill>
              </a:rPr>
              <a:t>A: </a:t>
            </a:r>
            <a:r>
              <a:rPr lang="pt-PT" sz="1200" dirty="0"/>
              <a:t>Empresas produtoras</a:t>
            </a:r>
          </a:p>
          <a:p>
            <a:pPr eaLnBrk="1" hangingPunct="1">
              <a:defRPr/>
            </a:pPr>
            <a:r>
              <a:rPr lang="pt-PT" sz="1200" b="1" dirty="0">
                <a:solidFill>
                  <a:srgbClr val="FFC000"/>
                </a:solidFill>
              </a:rPr>
              <a:t>B: </a:t>
            </a:r>
            <a:r>
              <a:rPr lang="pt-PT" sz="1200" dirty="0"/>
              <a:t>Empresas armazenistas</a:t>
            </a:r>
          </a:p>
          <a:p>
            <a:pPr eaLnBrk="1" hangingPunct="1">
              <a:defRPr/>
            </a:pPr>
            <a:r>
              <a:rPr lang="pt-PT" sz="1200" b="1" dirty="0">
                <a:solidFill>
                  <a:srgbClr val="FFC000"/>
                </a:solidFill>
              </a:rPr>
              <a:t>C: </a:t>
            </a:r>
            <a:r>
              <a:rPr lang="pt-PT" sz="1200" dirty="0"/>
              <a:t>Empresas exportadoras</a:t>
            </a:r>
          </a:p>
          <a:p>
            <a:pPr eaLnBrk="1" hangingPunct="1">
              <a:defRPr/>
            </a:pPr>
            <a:r>
              <a:rPr lang="pt-PT" sz="1200" b="1" dirty="0">
                <a:solidFill>
                  <a:srgbClr val="FFC000"/>
                </a:solidFill>
              </a:rPr>
              <a:t>D: </a:t>
            </a:r>
            <a:r>
              <a:rPr lang="pt-PT" sz="1200" dirty="0"/>
              <a:t>Empresas importadoras</a:t>
            </a:r>
          </a:p>
          <a:p>
            <a:pPr eaLnBrk="1" hangingPunct="1">
              <a:defRPr/>
            </a:pPr>
            <a:r>
              <a:rPr lang="pt-PT" sz="1200" b="1" dirty="0">
                <a:solidFill>
                  <a:srgbClr val="FFC000"/>
                </a:solidFill>
              </a:rPr>
              <a:t>E: </a:t>
            </a:r>
            <a:r>
              <a:rPr lang="pt-PT" sz="1200" dirty="0"/>
              <a:t>Empresas transformadoras</a:t>
            </a:r>
          </a:p>
          <a:p>
            <a:pPr eaLnBrk="1" hangingPunct="1">
              <a:defRPr/>
            </a:pPr>
            <a:r>
              <a:rPr lang="pt-PT" sz="1200" b="1" dirty="0">
                <a:solidFill>
                  <a:srgbClr val="FFC000"/>
                </a:solidFill>
              </a:rPr>
              <a:t>F: </a:t>
            </a:r>
            <a:r>
              <a:rPr lang="pt-PT" sz="1200" dirty="0"/>
              <a:t>Empresas distribuidoras e de serviços</a:t>
            </a:r>
          </a:p>
        </p:txBody>
      </p:sp>
      <p:sp>
        <p:nvSpPr>
          <p:cNvPr id="89" name="Rectângulo arredondado 28"/>
          <p:cNvSpPr/>
          <p:nvPr/>
        </p:nvSpPr>
        <p:spPr>
          <a:xfrm>
            <a:off x="213096" y="2538413"/>
            <a:ext cx="1433513"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A</a:t>
            </a:r>
          </a:p>
        </p:txBody>
      </p:sp>
      <p:sp>
        <p:nvSpPr>
          <p:cNvPr id="90" name="Rectângulo arredondado 29"/>
          <p:cNvSpPr/>
          <p:nvPr/>
        </p:nvSpPr>
        <p:spPr>
          <a:xfrm>
            <a:off x="1902196" y="2538413"/>
            <a:ext cx="1433513"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B</a:t>
            </a:r>
          </a:p>
        </p:txBody>
      </p:sp>
      <p:sp>
        <p:nvSpPr>
          <p:cNvPr id="91" name="Rectângulo arredondado 30"/>
          <p:cNvSpPr/>
          <p:nvPr/>
        </p:nvSpPr>
        <p:spPr>
          <a:xfrm>
            <a:off x="3599234" y="2538413"/>
            <a:ext cx="1431925"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C</a:t>
            </a:r>
          </a:p>
        </p:txBody>
      </p:sp>
      <p:sp>
        <p:nvSpPr>
          <p:cNvPr id="92" name="Rectângulo arredondado 31"/>
          <p:cNvSpPr/>
          <p:nvPr/>
        </p:nvSpPr>
        <p:spPr>
          <a:xfrm>
            <a:off x="5274046" y="2538413"/>
            <a:ext cx="1433513"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D</a:t>
            </a:r>
          </a:p>
        </p:txBody>
      </p:sp>
      <p:sp>
        <p:nvSpPr>
          <p:cNvPr id="93" name="Rectângulo arredondado 32"/>
          <p:cNvSpPr/>
          <p:nvPr/>
        </p:nvSpPr>
        <p:spPr>
          <a:xfrm>
            <a:off x="6952034" y="2538413"/>
            <a:ext cx="1433512"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E</a:t>
            </a:r>
          </a:p>
        </p:txBody>
      </p:sp>
      <p:sp>
        <p:nvSpPr>
          <p:cNvPr id="94" name="Rectângulo arredondado 33"/>
          <p:cNvSpPr/>
          <p:nvPr/>
        </p:nvSpPr>
        <p:spPr>
          <a:xfrm>
            <a:off x="6980609" y="3998913"/>
            <a:ext cx="1433512" cy="720725"/>
          </a:xfrm>
          <a:prstGeom prst="roundRect">
            <a:avLst/>
          </a:prstGeom>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Categoria de empresas </a:t>
            </a:r>
            <a:r>
              <a:rPr lang="pt-PT" sz="1400" b="1" dirty="0">
                <a:solidFill>
                  <a:srgbClr val="FFC000"/>
                </a:solidFill>
                <a:latin typeface="Arial Narrow" pitchFamily="34" charset="0"/>
              </a:rPr>
              <a:t>F</a:t>
            </a:r>
          </a:p>
        </p:txBody>
      </p:sp>
      <p:sp>
        <p:nvSpPr>
          <p:cNvPr id="95" name="CaixaDeTexto 34"/>
          <p:cNvSpPr txBox="1"/>
          <p:nvPr/>
        </p:nvSpPr>
        <p:spPr>
          <a:xfrm>
            <a:off x="290884" y="5013325"/>
            <a:ext cx="8123237" cy="646113"/>
          </a:xfrm>
          <a:prstGeom prst="rect">
            <a:avLst/>
          </a:prstGeom>
          <a:noFill/>
        </p:spPr>
        <p:txBody>
          <a:bodyPr>
            <a:spAutoFit/>
          </a:bodyPr>
          <a:lstStyle/>
          <a:p>
            <a:pPr algn="just" eaLnBrk="1" hangingPunct="1">
              <a:defRPr/>
            </a:pPr>
            <a:r>
              <a:rPr lang="pt-PT" sz="1200" dirty="0">
                <a:latin typeface="Arial Narrow" pitchFamily="34" charset="0"/>
              </a:rPr>
              <a:t>A Rede de Negócios  constituída pelas empresas membros do </a:t>
            </a:r>
            <a:r>
              <a:rPr lang="pt-PT" sz="1200" dirty="0" err="1">
                <a:latin typeface="Arial Narrow" pitchFamily="34" charset="0"/>
              </a:rPr>
              <a:t>Forum</a:t>
            </a:r>
            <a:r>
              <a:rPr lang="pt-PT" sz="1200" dirty="0">
                <a:latin typeface="Arial Narrow" pitchFamily="34" charset="0"/>
              </a:rPr>
              <a:t> de Investidores da CEDEAO é constituída por um conjunto de empresas que possuem algumas características que determinam interesses comuns. Este conjunto de empresas possui um fluxo de negócios que compõe uma cadeia produtiva formada por categorias de empresas conforme apresentado na figura junta.</a:t>
            </a:r>
            <a:endParaRPr lang="pt-PT" sz="1200" b="1" i="1" dirty="0">
              <a:solidFill>
                <a:schemeClr val="accent5">
                  <a:lumMod val="75000"/>
                </a:schemeClr>
              </a:solidFill>
              <a:latin typeface="Arial Narrow" pitchFamily="34" charset="0"/>
              <a:cs typeface="+mn-cs"/>
            </a:endParaRPr>
          </a:p>
        </p:txBody>
      </p:sp>
      <p:cxnSp>
        <p:nvCxnSpPr>
          <p:cNvPr id="96" name="Straight Connector 76"/>
          <p:cNvCxnSpPr/>
          <p:nvPr/>
        </p:nvCxnSpPr>
        <p:spPr>
          <a:xfrm>
            <a:off x="154359" y="1270000"/>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78"/>
          <p:cNvCxnSpPr/>
          <p:nvPr/>
        </p:nvCxnSpPr>
        <p:spPr>
          <a:xfrm>
            <a:off x="405184" y="1055688"/>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100" name="TextBox 79"/>
          <p:cNvSpPr txBox="1"/>
          <p:nvPr/>
        </p:nvSpPr>
        <p:spPr>
          <a:xfrm>
            <a:off x="354384" y="1065213"/>
            <a:ext cx="1422400" cy="369887"/>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101" name="Freeform 80"/>
          <p:cNvSpPr>
            <a:spLocks/>
          </p:cNvSpPr>
          <p:nvPr/>
        </p:nvSpPr>
        <p:spPr bwMode="auto">
          <a:xfrm>
            <a:off x="290536" y="1213171"/>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102" name="TextBox 81"/>
          <p:cNvSpPr txBox="1"/>
          <p:nvPr/>
        </p:nvSpPr>
        <p:spPr>
          <a:xfrm>
            <a:off x="802059" y="1266825"/>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103" name="Right Arrow 82"/>
          <p:cNvSpPr/>
          <p:nvPr/>
        </p:nvSpPr>
        <p:spPr>
          <a:xfrm>
            <a:off x="1772021" y="971550"/>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Tree>
    <p:extLst>
      <p:ext uri="{BB962C8B-B14F-4D97-AF65-F5344CB8AC3E}">
        <p14:creationId xmlns:p14="http://schemas.microsoft.com/office/powerpoint/2010/main" val="23125351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13</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78" name="Rectângulo 63"/>
          <p:cNvSpPr/>
          <p:nvPr/>
        </p:nvSpPr>
        <p:spPr>
          <a:xfrm>
            <a:off x="810295" y="954485"/>
            <a:ext cx="3802081" cy="342042"/>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50000" t="50000" r="50000" b="50000"/>
            </a:path>
            <a:tileRect/>
          </a:gra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400" b="1" i="1" dirty="0">
                <a:solidFill>
                  <a:schemeClr val="accent5">
                    <a:lumMod val="75000"/>
                  </a:schemeClr>
                </a:solidFill>
                <a:latin typeface="Arial Narrow" pitchFamily="34" charset="0"/>
              </a:rPr>
              <a:t>ECO</a:t>
            </a:r>
            <a:r>
              <a:rPr lang="pt-BR" sz="1400" b="1" i="1" dirty="0">
                <a:solidFill>
                  <a:schemeClr val="accent3">
                    <a:lumMod val="75000"/>
                  </a:schemeClr>
                </a:solidFill>
                <a:latin typeface="Arial Narrow" pitchFamily="34" charset="0"/>
              </a:rPr>
              <a:t> </a:t>
            </a:r>
            <a:r>
              <a:rPr lang="pt-BR" sz="1400" i="1" dirty="0" smtClean="0">
                <a:solidFill>
                  <a:schemeClr val="bg1"/>
                </a:solidFill>
                <a:latin typeface="Arial Narrow" pitchFamily="34" charset="0"/>
              </a:rPr>
              <a:t>AGILITYS </a:t>
            </a:r>
            <a:r>
              <a:rPr lang="en-US" sz="1400" dirty="0"/>
              <a:t>Marketing Channels </a:t>
            </a:r>
            <a:r>
              <a:rPr lang="en-US" sz="1400" dirty="0" smtClean="0"/>
              <a:t>of Platform</a:t>
            </a:r>
            <a:endParaRPr lang="pt-BR" sz="1400" b="1" dirty="0">
              <a:solidFill>
                <a:schemeClr val="bg1"/>
              </a:solidFill>
              <a:latin typeface="Arial Narrow" pitchFamily="34" charset="0"/>
            </a:endParaRPr>
          </a:p>
        </p:txBody>
      </p:sp>
      <p:sp>
        <p:nvSpPr>
          <p:cNvPr id="9" name="Rectangle 2"/>
          <p:cNvSpPr txBox="1">
            <a:spLocks noChangeArrowheads="1"/>
          </p:cNvSpPr>
          <p:nvPr/>
        </p:nvSpPr>
        <p:spPr>
          <a:xfrm>
            <a:off x="1429196" y="1578223"/>
            <a:ext cx="3702050" cy="6096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sz="1600" i="1" dirty="0" smtClean="0">
                <a:solidFill>
                  <a:schemeClr val="accent5">
                    <a:lumMod val="50000"/>
                  </a:schemeClr>
                </a:solidFill>
              </a:rPr>
              <a:t>FORUM DE INVESTIDORES DA CEDEAO</a:t>
            </a:r>
          </a:p>
        </p:txBody>
      </p:sp>
      <p:cxnSp>
        <p:nvCxnSpPr>
          <p:cNvPr id="10" name="Straight Connector 76"/>
          <p:cNvCxnSpPr/>
          <p:nvPr/>
        </p:nvCxnSpPr>
        <p:spPr>
          <a:xfrm>
            <a:off x="-380554" y="1846510"/>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78"/>
          <p:cNvCxnSpPr/>
          <p:nvPr/>
        </p:nvCxnSpPr>
        <p:spPr>
          <a:xfrm>
            <a:off x="-129729" y="1632198"/>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79"/>
          <p:cNvSpPr txBox="1"/>
          <p:nvPr/>
        </p:nvSpPr>
        <p:spPr>
          <a:xfrm>
            <a:off x="-180529" y="1641723"/>
            <a:ext cx="1422400" cy="369887"/>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13" name="Freeform 80"/>
          <p:cNvSpPr>
            <a:spLocks/>
          </p:cNvSpPr>
          <p:nvPr/>
        </p:nvSpPr>
        <p:spPr bwMode="auto">
          <a:xfrm>
            <a:off x="-244377" y="1789681"/>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14" name="TextBox 81"/>
          <p:cNvSpPr txBox="1"/>
          <p:nvPr/>
        </p:nvSpPr>
        <p:spPr>
          <a:xfrm>
            <a:off x="267146" y="1843335"/>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15" name="Right Arrow 82"/>
          <p:cNvSpPr/>
          <p:nvPr/>
        </p:nvSpPr>
        <p:spPr>
          <a:xfrm>
            <a:off x="1237108" y="1548060"/>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6" name="Oval 15"/>
          <p:cNvSpPr/>
          <p:nvPr/>
        </p:nvSpPr>
        <p:spPr>
          <a:xfrm>
            <a:off x="90933" y="3546723"/>
            <a:ext cx="1944688" cy="1512887"/>
          </a:xfrm>
          <a:prstGeom prst="ellipse">
            <a:avLst/>
          </a:prstGeom>
          <a:solidFill>
            <a:schemeClr val="accent5">
              <a:lumMod val="60000"/>
              <a:lumOff val="40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solidFill>
                  <a:schemeClr val="accent5">
                    <a:lumMod val="50000"/>
                  </a:schemeClr>
                </a:solidFill>
              </a:rPr>
              <a:t>EMPRESAS</a:t>
            </a:r>
          </a:p>
        </p:txBody>
      </p:sp>
      <p:sp>
        <p:nvSpPr>
          <p:cNvPr id="17" name="Oval 16"/>
          <p:cNvSpPr/>
          <p:nvPr/>
        </p:nvSpPr>
        <p:spPr>
          <a:xfrm>
            <a:off x="3546921" y="3475285"/>
            <a:ext cx="1944687" cy="1511300"/>
          </a:xfrm>
          <a:prstGeom prst="ellipse">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solidFill>
                  <a:schemeClr val="accent5">
                    <a:lumMod val="50000"/>
                  </a:schemeClr>
                </a:solidFill>
              </a:rPr>
              <a:t>MERCADO</a:t>
            </a:r>
          </a:p>
        </p:txBody>
      </p:sp>
      <p:sp>
        <p:nvSpPr>
          <p:cNvPr id="18" name="Rectângulo 49"/>
          <p:cNvSpPr/>
          <p:nvPr/>
        </p:nvSpPr>
        <p:spPr>
          <a:xfrm>
            <a:off x="1092646" y="2683123"/>
            <a:ext cx="3967162" cy="59055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b"/>
          <a:lstStyle/>
          <a:p>
            <a:pPr algn="just" eaLnBrk="1" hangingPunct="1">
              <a:defRPr/>
            </a:pPr>
            <a:r>
              <a:rPr lang="en-GB" sz="1200" i="1" dirty="0" err="1">
                <a:solidFill>
                  <a:schemeClr val="tx1"/>
                </a:solidFill>
              </a:rPr>
              <a:t>Espaço</a:t>
            </a:r>
            <a:r>
              <a:rPr lang="en-GB" sz="1200" i="1" dirty="0">
                <a:solidFill>
                  <a:schemeClr val="tx1"/>
                </a:solidFill>
              </a:rPr>
              <a:t> da </a:t>
            </a:r>
            <a:r>
              <a:rPr lang="en-GB" sz="1200" i="1" dirty="0" err="1">
                <a:solidFill>
                  <a:schemeClr val="tx1"/>
                </a:solidFill>
              </a:rPr>
              <a:t>comunicação</a:t>
            </a:r>
            <a:r>
              <a:rPr lang="en-GB" sz="1200" i="1" dirty="0">
                <a:solidFill>
                  <a:schemeClr val="tx1"/>
                </a:solidFill>
              </a:rPr>
              <a:t> virtual</a:t>
            </a:r>
            <a:r>
              <a:rPr lang="en-GB" sz="1200" dirty="0">
                <a:solidFill>
                  <a:schemeClr val="accent5">
                    <a:lumMod val="50000"/>
                  </a:schemeClr>
                </a:solidFill>
              </a:rPr>
              <a:t>: </a:t>
            </a:r>
            <a:r>
              <a:rPr lang="en-GB" sz="1200" dirty="0" err="1">
                <a:solidFill>
                  <a:schemeClr val="accent5">
                    <a:lumMod val="50000"/>
                  </a:schemeClr>
                </a:solidFill>
              </a:rPr>
              <a:t>troca</a:t>
            </a:r>
            <a:r>
              <a:rPr lang="en-GB" sz="1200" dirty="0">
                <a:solidFill>
                  <a:schemeClr val="accent5">
                    <a:lumMod val="50000"/>
                  </a:schemeClr>
                </a:solidFill>
              </a:rPr>
              <a:t> de </a:t>
            </a:r>
            <a:r>
              <a:rPr lang="en-GB" sz="1200" dirty="0" err="1">
                <a:solidFill>
                  <a:schemeClr val="accent5">
                    <a:lumMod val="50000"/>
                  </a:schemeClr>
                </a:solidFill>
              </a:rPr>
              <a:t>informações</a:t>
            </a:r>
            <a:r>
              <a:rPr lang="en-GB" sz="1200" dirty="0">
                <a:solidFill>
                  <a:schemeClr val="accent5">
                    <a:lumMod val="50000"/>
                  </a:schemeClr>
                </a:solidFill>
              </a:rPr>
              <a:t> com </a:t>
            </a:r>
            <a:r>
              <a:rPr lang="en-GB" sz="1200" dirty="0" err="1">
                <a:solidFill>
                  <a:schemeClr val="accent5">
                    <a:lumMod val="50000"/>
                  </a:schemeClr>
                </a:solidFill>
              </a:rPr>
              <a:t>clientes</a:t>
            </a:r>
            <a:r>
              <a:rPr lang="en-GB" sz="1200" dirty="0">
                <a:solidFill>
                  <a:schemeClr val="accent5">
                    <a:lumMod val="50000"/>
                  </a:schemeClr>
                </a:solidFill>
              </a:rPr>
              <a:t>, </a:t>
            </a:r>
            <a:r>
              <a:rPr lang="en-GB" sz="1200" dirty="0" err="1">
                <a:solidFill>
                  <a:schemeClr val="accent5">
                    <a:lumMod val="50000"/>
                  </a:schemeClr>
                </a:solidFill>
              </a:rPr>
              <a:t>fornecedores</a:t>
            </a:r>
            <a:r>
              <a:rPr lang="en-GB" sz="1200" dirty="0">
                <a:solidFill>
                  <a:schemeClr val="accent5">
                    <a:lumMod val="50000"/>
                  </a:schemeClr>
                </a:solidFill>
              </a:rPr>
              <a:t> , </a:t>
            </a:r>
            <a:r>
              <a:rPr lang="en-GB" sz="1200" dirty="0" err="1">
                <a:solidFill>
                  <a:schemeClr val="accent5">
                    <a:lumMod val="50000"/>
                  </a:schemeClr>
                </a:solidFill>
              </a:rPr>
              <a:t>parceiros</a:t>
            </a:r>
            <a:r>
              <a:rPr lang="en-GB" sz="1200" dirty="0">
                <a:solidFill>
                  <a:schemeClr val="accent5">
                    <a:lumMod val="50000"/>
                  </a:schemeClr>
                </a:solidFill>
              </a:rPr>
              <a:t> e </a:t>
            </a:r>
            <a:r>
              <a:rPr lang="en-GB" sz="1200" dirty="0" err="1">
                <a:solidFill>
                  <a:schemeClr val="accent5">
                    <a:lumMod val="50000"/>
                  </a:schemeClr>
                </a:solidFill>
              </a:rPr>
              <a:t>distribuidores</a:t>
            </a:r>
            <a:endParaRPr lang="en-GB" sz="1200" dirty="0">
              <a:solidFill>
                <a:schemeClr val="accent5">
                  <a:lumMod val="50000"/>
                </a:schemeClr>
              </a:solidFill>
            </a:endParaRPr>
          </a:p>
        </p:txBody>
      </p:sp>
      <p:sp>
        <p:nvSpPr>
          <p:cNvPr id="19" name="Rectângulo 50"/>
          <p:cNvSpPr/>
          <p:nvPr/>
        </p:nvSpPr>
        <p:spPr>
          <a:xfrm>
            <a:off x="1459358" y="5019923"/>
            <a:ext cx="3311525" cy="784225"/>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b"/>
          <a:lstStyle/>
          <a:p>
            <a:pPr algn="just" eaLnBrk="1" hangingPunct="1">
              <a:defRPr/>
            </a:pPr>
            <a:r>
              <a:rPr lang="en-GB" sz="1200" i="1" dirty="0" err="1">
                <a:solidFill>
                  <a:schemeClr val="tx1"/>
                </a:solidFill>
              </a:rPr>
              <a:t>Espaço</a:t>
            </a:r>
            <a:r>
              <a:rPr lang="en-GB" sz="1200" i="1" dirty="0">
                <a:solidFill>
                  <a:schemeClr val="tx1"/>
                </a:solidFill>
              </a:rPr>
              <a:t> da </a:t>
            </a:r>
            <a:r>
              <a:rPr lang="en-GB" sz="1200" i="1" dirty="0" err="1">
                <a:solidFill>
                  <a:schemeClr val="tx1"/>
                </a:solidFill>
              </a:rPr>
              <a:t>informação</a:t>
            </a:r>
            <a:r>
              <a:rPr lang="en-GB" sz="1200" i="1" dirty="0">
                <a:solidFill>
                  <a:schemeClr val="tx1"/>
                </a:solidFill>
              </a:rPr>
              <a:t> virtual</a:t>
            </a:r>
            <a:r>
              <a:rPr lang="en-GB" sz="1200" dirty="0">
                <a:solidFill>
                  <a:schemeClr val="accent5">
                    <a:lumMod val="50000"/>
                  </a:schemeClr>
                </a:solidFill>
              </a:rPr>
              <a:t>: </a:t>
            </a:r>
            <a:r>
              <a:rPr lang="en-GB" sz="1200" dirty="0" err="1">
                <a:solidFill>
                  <a:schemeClr val="accent5">
                    <a:lumMod val="50000"/>
                  </a:schemeClr>
                </a:solidFill>
              </a:rPr>
              <a:t>empresa</a:t>
            </a:r>
            <a:r>
              <a:rPr lang="en-GB" sz="1200" dirty="0">
                <a:solidFill>
                  <a:schemeClr val="accent5">
                    <a:lumMod val="50000"/>
                  </a:schemeClr>
                </a:solidFill>
              </a:rPr>
              <a:t> </a:t>
            </a:r>
            <a:r>
              <a:rPr lang="en-GB" sz="1200" dirty="0" err="1">
                <a:solidFill>
                  <a:schemeClr val="accent5">
                    <a:lumMod val="50000"/>
                  </a:schemeClr>
                </a:solidFill>
              </a:rPr>
              <a:t>divulga</a:t>
            </a:r>
            <a:r>
              <a:rPr lang="en-GB" sz="1200" dirty="0">
                <a:solidFill>
                  <a:schemeClr val="accent5">
                    <a:lumMod val="50000"/>
                  </a:schemeClr>
                </a:solidFill>
              </a:rPr>
              <a:t> </a:t>
            </a:r>
            <a:r>
              <a:rPr lang="en-GB" sz="1200" dirty="0" err="1">
                <a:solidFill>
                  <a:schemeClr val="accent5">
                    <a:lumMod val="50000"/>
                  </a:schemeClr>
                </a:solidFill>
              </a:rPr>
              <a:t>seus</a:t>
            </a:r>
            <a:r>
              <a:rPr lang="en-GB" sz="1200" dirty="0">
                <a:solidFill>
                  <a:schemeClr val="accent5">
                    <a:lumMod val="50000"/>
                  </a:schemeClr>
                </a:solidFill>
              </a:rPr>
              <a:t> </a:t>
            </a:r>
            <a:r>
              <a:rPr lang="en-GB" sz="1200" dirty="0" err="1">
                <a:solidFill>
                  <a:schemeClr val="accent5">
                    <a:lumMod val="50000"/>
                  </a:schemeClr>
                </a:solidFill>
              </a:rPr>
              <a:t>produtos</a:t>
            </a:r>
            <a:r>
              <a:rPr lang="en-GB" sz="1200" dirty="0">
                <a:solidFill>
                  <a:schemeClr val="accent5">
                    <a:lumMod val="50000"/>
                  </a:schemeClr>
                </a:solidFill>
              </a:rPr>
              <a:t> </a:t>
            </a:r>
            <a:r>
              <a:rPr lang="en-GB" sz="1200" dirty="0" err="1">
                <a:solidFill>
                  <a:schemeClr val="accent5">
                    <a:lumMod val="50000"/>
                  </a:schemeClr>
                </a:solidFill>
              </a:rPr>
              <a:t>através</a:t>
            </a:r>
            <a:r>
              <a:rPr lang="en-GB" sz="1200" dirty="0">
                <a:solidFill>
                  <a:schemeClr val="accent5">
                    <a:lumMod val="50000"/>
                  </a:schemeClr>
                </a:solidFill>
              </a:rPr>
              <a:t> do </a:t>
            </a:r>
            <a:r>
              <a:rPr lang="en-GB" sz="1200" dirty="0" err="1">
                <a:solidFill>
                  <a:schemeClr val="accent5">
                    <a:lumMod val="50000"/>
                  </a:schemeClr>
                </a:solidFill>
              </a:rPr>
              <a:t>fluxo</a:t>
            </a:r>
            <a:r>
              <a:rPr lang="en-GB" sz="1200" dirty="0">
                <a:solidFill>
                  <a:schemeClr val="accent5">
                    <a:lumMod val="50000"/>
                  </a:schemeClr>
                </a:solidFill>
              </a:rPr>
              <a:t> de </a:t>
            </a:r>
            <a:r>
              <a:rPr lang="en-GB" sz="1200" dirty="0" err="1">
                <a:solidFill>
                  <a:schemeClr val="accent5">
                    <a:lumMod val="50000"/>
                  </a:schemeClr>
                </a:solidFill>
              </a:rPr>
              <a:t>visitas</a:t>
            </a:r>
            <a:r>
              <a:rPr lang="en-GB" sz="1200" dirty="0">
                <a:solidFill>
                  <a:schemeClr val="accent5">
                    <a:lumMod val="50000"/>
                  </a:schemeClr>
                </a:solidFill>
              </a:rPr>
              <a:t> no websites</a:t>
            </a:r>
          </a:p>
        </p:txBody>
      </p:sp>
      <p:sp>
        <p:nvSpPr>
          <p:cNvPr id="20" name="Rectângulo 51"/>
          <p:cNvSpPr/>
          <p:nvPr/>
        </p:nvSpPr>
        <p:spPr>
          <a:xfrm>
            <a:off x="1322833" y="6361360"/>
            <a:ext cx="3644900" cy="78581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just" eaLnBrk="1" hangingPunct="1">
              <a:defRPr/>
            </a:pPr>
            <a:r>
              <a:rPr lang="en-GB" sz="1200" i="1" dirty="0" err="1">
                <a:solidFill>
                  <a:schemeClr val="tx1"/>
                </a:solidFill>
              </a:rPr>
              <a:t>Espaço</a:t>
            </a:r>
            <a:r>
              <a:rPr lang="en-GB" sz="1200" i="1" dirty="0">
                <a:solidFill>
                  <a:schemeClr val="tx1"/>
                </a:solidFill>
              </a:rPr>
              <a:t> da </a:t>
            </a:r>
            <a:r>
              <a:rPr lang="en-GB" sz="1200" i="1" dirty="0" err="1">
                <a:solidFill>
                  <a:schemeClr val="tx1"/>
                </a:solidFill>
              </a:rPr>
              <a:t>distribuição</a:t>
            </a:r>
            <a:r>
              <a:rPr lang="en-GB" sz="1200" i="1" dirty="0">
                <a:solidFill>
                  <a:schemeClr val="tx1"/>
                </a:solidFill>
              </a:rPr>
              <a:t> virtual</a:t>
            </a:r>
            <a:r>
              <a:rPr lang="en-GB" sz="1200" dirty="0">
                <a:solidFill>
                  <a:schemeClr val="accent5">
                    <a:lumMod val="50000"/>
                  </a:schemeClr>
                </a:solidFill>
              </a:rPr>
              <a:t>: </a:t>
            </a:r>
            <a:r>
              <a:rPr lang="en-GB" sz="1200" dirty="0" err="1">
                <a:solidFill>
                  <a:schemeClr val="accent5">
                    <a:lumMod val="50000"/>
                  </a:schemeClr>
                </a:solidFill>
              </a:rPr>
              <a:t>distribuição</a:t>
            </a:r>
            <a:r>
              <a:rPr lang="en-GB" sz="1200" dirty="0">
                <a:solidFill>
                  <a:schemeClr val="accent5">
                    <a:lumMod val="50000"/>
                  </a:schemeClr>
                </a:solidFill>
              </a:rPr>
              <a:t> de </a:t>
            </a:r>
            <a:r>
              <a:rPr lang="en-GB" sz="1200" dirty="0" err="1">
                <a:solidFill>
                  <a:schemeClr val="accent5">
                    <a:lumMod val="50000"/>
                  </a:schemeClr>
                </a:solidFill>
              </a:rPr>
              <a:t>produtos</a:t>
            </a:r>
            <a:r>
              <a:rPr lang="en-GB" sz="1200" dirty="0">
                <a:solidFill>
                  <a:schemeClr val="accent5">
                    <a:lumMod val="50000"/>
                  </a:schemeClr>
                </a:solidFill>
              </a:rPr>
              <a:t> e </a:t>
            </a:r>
            <a:r>
              <a:rPr lang="en-GB" sz="1200" dirty="0" err="1">
                <a:solidFill>
                  <a:schemeClr val="accent5">
                    <a:lumMod val="50000"/>
                  </a:schemeClr>
                </a:solidFill>
              </a:rPr>
              <a:t>serviços</a:t>
            </a:r>
            <a:r>
              <a:rPr lang="en-GB" sz="1200" dirty="0">
                <a:solidFill>
                  <a:schemeClr val="accent5">
                    <a:lumMod val="50000"/>
                  </a:schemeClr>
                </a:solidFill>
              </a:rPr>
              <a:t>, </a:t>
            </a:r>
            <a:r>
              <a:rPr lang="en-GB" sz="1200" dirty="0" err="1">
                <a:solidFill>
                  <a:schemeClr val="accent5">
                    <a:lumMod val="50000"/>
                  </a:schemeClr>
                </a:solidFill>
              </a:rPr>
              <a:t>cujo</a:t>
            </a:r>
            <a:r>
              <a:rPr lang="en-GB" sz="1200" dirty="0">
                <a:solidFill>
                  <a:schemeClr val="accent5">
                    <a:lumMod val="50000"/>
                  </a:schemeClr>
                </a:solidFill>
              </a:rPr>
              <a:t> </a:t>
            </a:r>
            <a:r>
              <a:rPr lang="en-GB" sz="1200" dirty="0" err="1">
                <a:solidFill>
                  <a:schemeClr val="accent5">
                    <a:lumMod val="50000"/>
                  </a:schemeClr>
                </a:solidFill>
              </a:rPr>
              <a:t>processo</a:t>
            </a:r>
            <a:r>
              <a:rPr lang="en-GB" sz="1200" dirty="0">
                <a:solidFill>
                  <a:schemeClr val="accent5">
                    <a:lumMod val="50000"/>
                  </a:schemeClr>
                </a:solidFill>
              </a:rPr>
              <a:t> </a:t>
            </a:r>
            <a:r>
              <a:rPr lang="en-GB" sz="1200" dirty="0" err="1">
                <a:solidFill>
                  <a:schemeClr val="accent5">
                    <a:lumMod val="50000"/>
                  </a:schemeClr>
                </a:solidFill>
              </a:rPr>
              <a:t>pode</a:t>
            </a:r>
            <a:r>
              <a:rPr lang="en-GB" sz="1200" dirty="0">
                <a:solidFill>
                  <a:schemeClr val="accent5">
                    <a:lumMod val="50000"/>
                  </a:schemeClr>
                </a:solidFill>
              </a:rPr>
              <a:t> </a:t>
            </a:r>
            <a:r>
              <a:rPr lang="en-GB" sz="1200" dirty="0" err="1">
                <a:solidFill>
                  <a:schemeClr val="accent5">
                    <a:lumMod val="50000"/>
                  </a:schemeClr>
                </a:solidFill>
              </a:rPr>
              <a:t>ser</a:t>
            </a:r>
            <a:r>
              <a:rPr lang="en-GB" sz="1200" dirty="0">
                <a:solidFill>
                  <a:schemeClr val="accent5">
                    <a:lumMod val="50000"/>
                  </a:schemeClr>
                </a:solidFill>
              </a:rPr>
              <a:t> </a:t>
            </a:r>
            <a:r>
              <a:rPr lang="en-GB" sz="1200" dirty="0" err="1">
                <a:solidFill>
                  <a:schemeClr val="accent5">
                    <a:lumMod val="50000"/>
                  </a:schemeClr>
                </a:solidFill>
              </a:rPr>
              <a:t>parcial</a:t>
            </a:r>
            <a:r>
              <a:rPr lang="en-GB" sz="1200" dirty="0">
                <a:solidFill>
                  <a:schemeClr val="accent5">
                    <a:lumMod val="50000"/>
                  </a:schemeClr>
                </a:solidFill>
              </a:rPr>
              <a:t> </a:t>
            </a:r>
            <a:r>
              <a:rPr lang="en-GB" sz="1200" dirty="0" err="1">
                <a:solidFill>
                  <a:schemeClr val="accent5">
                    <a:lumMod val="50000"/>
                  </a:schemeClr>
                </a:solidFill>
              </a:rPr>
              <a:t>ou</a:t>
            </a:r>
            <a:r>
              <a:rPr lang="en-GB" sz="1200" dirty="0">
                <a:solidFill>
                  <a:schemeClr val="accent5">
                    <a:lumMod val="50000"/>
                  </a:schemeClr>
                </a:solidFill>
              </a:rPr>
              <a:t> </a:t>
            </a:r>
            <a:r>
              <a:rPr lang="en-GB" sz="1200" dirty="0" err="1">
                <a:solidFill>
                  <a:schemeClr val="accent5">
                    <a:lumMod val="50000"/>
                  </a:schemeClr>
                </a:solidFill>
              </a:rPr>
              <a:t>totalmente</a:t>
            </a:r>
            <a:r>
              <a:rPr lang="en-GB" sz="1200" dirty="0">
                <a:solidFill>
                  <a:schemeClr val="accent5">
                    <a:lumMod val="50000"/>
                  </a:schemeClr>
                </a:solidFill>
              </a:rPr>
              <a:t> </a:t>
            </a:r>
            <a:r>
              <a:rPr lang="en-GB" sz="1200" dirty="0" err="1">
                <a:solidFill>
                  <a:schemeClr val="accent5">
                    <a:lumMod val="50000"/>
                  </a:schemeClr>
                </a:solidFill>
              </a:rPr>
              <a:t>digitalizados</a:t>
            </a:r>
            <a:r>
              <a:rPr lang="en-GB" sz="1200" dirty="0">
                <a:solidFill>
                  <a:schemeClr val="accent5">
                    <a:lumMod val="50000"/>
                  </a:schemeClr>
                </a:solidFill>
              </a:rPr>
              <a:t>.</a:t>
            </a:r>
          </a:p>
        </p:txBody>
      </p:sp>
      <p:sp>
        <p:nvSpPr>
          <p:cNvPr id="21" name="Rectângulo 52"/>
          <p:cNvSpPr/>
          <p:nvPr/>
        </p:nvSpPr>
        <p:spPr>
          <a:xfrm>
            <a:off x="5712271" y="4051548"/>
            <a:ext cx="2082800" cy="126365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b"/>
          <a:lstStyle/>
          <a:p>
            <a:pPr algn="just" eaLnBrk="1" hangingPunct="1">
              <a:defRPr/>
            </a:pPr>
            <a:r>
              <a:rPr lang="en-GB" sz="1200" i="1" dirty="0" err="1">
                <a:solidFill>
                  <a:schemeClr val="tx1"/>
                </a:solidFill>
                <a:latin typeface="Arial Narrow" pitchFamily="34" charset="0"/>
              </a:rPr>
              <a:t>Espaço</a:t>
            </a:r>
            <a:r>
              <a:rPr lang="en-GB" sz="1200" i="1" dirty="0">
                <a:solidFill>
                  <a:schemeClr val="tx1"/>
                </a:solidFill>
                <a:latin typeface="Arial Narrow" pitchFamily="34" charset="0"/>
              </a:rPr>
              <a:t> de </a:t>
            </a:r>
            <a:r>
              <a:rPr lang="en-GB" sz="1200" i="1" dirty="0" err="1">
                <a:solidFill>
                  <a:schemeClr val="tx1"/>
                </a:solidFill>
                <a:latin typeface="Arial Narrow" pitchFamily="34" charset="0"/>
              </a:rPr>
              <a:t>transação</a:t>
            </a:r>
            <a:r>
              <a:rPr lang="en-GB" sz="1200" i="1" dirty="0">
                <a:solidFill>
                  <a:schemeClr val="tx1"/>
                </a:solidFill>
                <a:latin typeface="Arial Narrow" pitchFamily="34" charset="0"/>
              </a:rPr>
              <a:t> virtual</a:t>
            </a:r>
            <a:r>
              <a:rPr lang="en-GB" sz="1200" dirty="0">
                <a:solidFill>
                  <a:schemeClr val="accent5">
                    <a:lumMod val="50000"/>
                  </a:schemeClr>
                </a:solidFill>
                <a:latin typeface="Arial Narrow" pitchFamily="34" charset="0"/>
              </a:rPr>
              <a:t>: </a:t>
            </a:r>
            <a:r>
              <a:rPr lang="en-GB" sz="1200" dirty="0" err="1">
                <a:solidFill>
                  <a:schemeClr val="accent5">
                    <a:lumMod val="50000"/>
                  </a:schemeClr>
                </a:solidFill>
                <a:latin typeface="Arial Narrow" pitchFamily="34" charset="0"/>
              </a:rPr>
              <a:t>Realização</a:t>
            </a:r>
            <a:r>
              <a:rPr lang="en-GB" sz="1200" dirty="0">
                <a:solidFill>
                  <a:schemeClr val="accent5">
                    <a:lumMod val="50000"/>
                  </a:schemeClr>
                </a:solidFill>
                <a:latin typeface="Arial Narrow" pitchFamily="34" charset="0"/>
              </a:rPr>
              <a:t> e </a:t>
            </a:r>
            <a:r>
              <a:rPr lang="en-GB" sz="1200" dirty="0" err="1">
                <a:solidFill>
                  <a:schemeClr val="accent5">
                    <a:lumMod val="50000"/>
                  </a:schemeClr>
                </a:solidFill>
                <a:latin typeface="Arial Narrow" pitchFamily="34" charset="0"/>
              </a:rPr>
              <a:t>acompanhamento</a:t>
            </a:r>
            <a:r>
              <a:rPr lang="en-GB" sz="1200" dirty="0">
                <a:solidFill>
                  <a:schemeClr val="accent5">
                    <a:lumMod val="50000"/>
                  </a:schemeClr>
                </a:solidFill>
                <a:latin typeface="Arial Narrow" pitchFamily="34" charset="0"/>
              </a:rPr>
              <a:t> de </a:t>
            </a:r>
            <a:r>
              <a:rPr lang="en-GB" sz="1200" dirty="0" err="1">
                <a:solidFill>
                  <a:schemeClr val="accent5">
                    <a:lumMod val="50000"/>
                  </a:schemeClr>
                </a:solidFill>
                <a:latin typeface="Arial Narrow" pitchFamily="34" charset="0"/>
              </a:rPr>
              <a:t>pedidos</a:t>
            </a:r>
            <a:r>
              <a:rPr lang="en-GB" sz="1200" dirty="0">
                <a:solidFill>
                  <a:schemeClr val="accent5">
                    <a:lumMod val="50000"/>
                  </a:schemeClr>
                </a:solidFill>
                <a:latin typeface="Arial Narrow" pitchFamily="34" charset="0"/>
              </a:rPr>
              <a:t> de </a:t>
            </a:r>
            <a:r>
              <a:rPr lang="en-GB" sz="1200" dirty="0" err="1">
                <a:solidFill>
                  <a:schemeClr val="accent5">
                    <a:lumMod val="50000"/>
                  </a:schemeClr>
                </a:solidFill>
                <a:latin typeface="Arial Narrow" pitchFamily="34" charset="0"/>
              </a:rPr>
              <a:t>produtos</a:t>
            </a:r>
            <a:r>
              <a:rPr lang="en-GB" sz="1200" dirty="0">
                <a:solidFill>
                  <a:schemeClr val="accent5">
                    <a:lumMod val="50000"/>
                  </a:schemeClr>
                </a:solidFill>
                <a:latin typeface="Arial Narrow" pitchFamily="34" charset="0"/>
              </a:rPr>
              <a:t> e </a:t>
            </a:r>
            <a:r>
              <a:rPr lang="en-GB" sz="1200" dirty="0" err="1">
                <a:solidFill>
                  <a:schemeClr val="accent5">
                    <a:lumMod val="50000"/>
                  </a:schemeClr>
                </a:solidFill>
                <a:latin typeface="Arial Narrow" pitchFamily="34" charset="0"/>
              </a:rPr>
              <a:t>serviços</a:t>
            </a:r>
            <a:r>
              <a:rPr lang="en-GB" sz="1200" dirty="0">
                <a:solidFill>
                  <a:schemeClr val="accent5">
                    <a:lumMod val="50000"/>
                  </a:schemeClr>
                </a:solidFill>
                <a:latin typeface="Arial Narrow" pitchFamily="34" charset="0"/>
              </a:rPr>
              <a:t>, </a:t>
            </a:r>
            <a:r>
              <a:rPr lang="en-GB" sz="1200" dirty="0" err="1">
                <a:solidFill>
                  <a:schemeClr val="accent5">
                    <a:lumMod val="50000"/>
                  </a:schemeClr>
                </a:solidFill>
                <a:latin typeface="Arial Narrow" pitchFamily="34" charset="0"/>
              </a:rPr>
              <a:t>emissão</a:t>
            </a:r>
            <a:r>
              <a:rPr lang="en-GB" sz="1200" dirty="0">
                <a:solidFill>
                  <a:schemeClr val="accent5">
                    <a:lumMod val="50000"/>
                  </a:schemeClr>
                </a:solidFill>
                <a:latin typeface="Arial Narrow" pitchFamily="34" charset="0"/>
              </a:rPr>
              <a:t> de </a:t>
            </a:r>
            <a:r>
              <a:rPr lang="en-GB" sz="1200" dirty="0" err="1">
                <a:solidFill>
                  <a:schemeClr val="accent5">
                    <a:lumMod val="50000"/>
                  </a:schemeClr>
                </a:solidFill>
                <a:latin typeface="Arial Narrow" pitchFamily="34" charset="0"/>
              </a:rPr>
              <a:t>factura</a:t>
            </a:r>
            <a:r>
              <a:rPr lang="en-GB" sz="1200" dirty="0">
                <a:solidFill>
                  <a:schemeClr val="accent5">
                    <a:lumMod val="50000"/>
                  </a:schemeClr>
                </a:solidFill>
                <a:latin typeface="Arial Narrow" pitchFamily="34" charset="0"/>
              </a:rPr>
              <a:t> e </a:t>
            </a:r>
            <a:r>
              <a:rPr lang="en-GB" sz="1200" dirty="0" err="1">
                <a:solidFill>
                  <a:schemeClr val="accent5">
                    <a:lumMod val="50000"/>
                  </a:schemeClr>
                </a:solidFill>
                <a:latin typeface="Arial Narrow" pitchFamily="34" charset="0"/>
              </a:rPr>
              <a:t>controlo</a:t>
            </a:r>
            <a:r>
              <a:rPr lang="en-GB" sz="1200" dirty="0">
                <a:solidFill>
                  <a:schemeClr val="accent5">
                    <a:lumMod val="50000"/>
                  </a:schemeClr>
                </a:solidFill>
                <a:latin typeface="Arial Narrow" pitchFamily="34" charset="0"/>
              </a:rPr>
              <a:t> de </a:t>
            </a:r>
            <a:r>
              <a:rPr lang="en-GB" sz="1200" dirty="0" err="1">
                <a:solidFill>
                  <a:schemeClr val="accent5">
                    <a:lumMod val="50000"/>
                  </a:schemeClr>
                </a:solidFill>
                <a:latin typeface="Arial Narrow" pitchFamily="34" charset="0"/>
              </a:rPr>
              <a:t>pagamentos</a:t>
            </a:r>
            <a:r>
              <a:rPr lang="en-GB" sz="1200" dirty="0">
                <a:solidFill>
                  <a:schemeClr val="accent5">
                    <a:lumMod val="50000"/>
                  </a:schemeClr>
                </a:solidFill>
                <a:latin typeface="Arial Narrow" pitchFamily="34" charset="0"/>
              </a:rPr>
              <a:t>.</a:t>
            </a:r>
          </a:p>
        </p:txBody>
      </p:sp>
      <p:cxnSp>
        <p:nvCxnSpPr>
          <p:cNvPr id="22" name="Conexão recta 53"/>
          <p:cNvCxnSpPr>
            <a:stCxn id="16" idx="4"/>
          </p:cNvCxnSpPr>
          <p:nvPr/>
        </p:nvCxnSpPr>
        <p:spPr>
          <a:xfrm>
            <a:off x="1062483" y="5059610"/>
            <a:ext cx="0" cy="1150938"/>
          </a:xfrm>
          <a:prstGeom prst="line">
            <a:avLst/>
          </a:prstGeom>
        </p:spPr>
        <p:style>
          <a:lnRef idx="2">
            <a:schemeClr val="accent5"/>
          </a:lnRef>
          <a:fillRef idx="0">
            <a:schemeClr val="accent5"/>
          </a:fillRef>
          <a:effectRef idx="1">
            <a:schemeClr val="accent5"/>
          </a:effectRef>
          <a:fontRef idx="minor">
            <a:schemeClr val="tx1"/>
          </a:fontRef>
        </p:style>
      </p:cxnSp>
      <p:cxnSp>
        <p:nvCxnSpPr>
          <p:cNvPr id="23" name="Conexão recta 54"/>
          <p:cNvCxnSpPr/>
          <p:nvPr/>
        </p:nvCxnSpPr>
        <p:spPr>
          <a:xfrm>
            <a:off x="1045021" y="6220073"/>
            <a:ext cx="4213225" cy="0"/>
          </a:xfrm>
          <a:prstGeom prst="line">
            <a:avLst/>
          </a:prstGeom>
        </p:spPr>
        <p:style>
          <a:lnRef idx="2">
            <a:schemeClr val="accent5"/>
          </a:lnRef>
          <a:fillRef idx="0">
            <a:schemeClr val="accent5"/>
          </a:fillRef>
          <a:effectRef idx="1">
            <a:schemeClr val="accent5"/>
          </a:effectRef>
          <a:fontRef idx="minor">
            <a:schemeClr val="tx1"/>
          </a:fontRef>
        </p:style>
      </p:cxnSp>
      <p:cxnSp>
        <p:nvCxnSpPr>
          <p:cNvPr id="24" name="Conexão recta unidireccional 55"/>
          <p:cNvCxnSpPr/>
          <p:nvPr/>
        </p:nvCxnSpPr>
        <p:spPr>
          <a:xfrm flipV="1">
            <a:off x="5240783" y="4797673"/>
            <a:ext cx="0" cy="1412875"/>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5" name="Conexão recta unidireccional 56"/>
          <p:cNvCxnSpPr/>
          <p:nvPr/>
        </p:nvCxnSpPr>
        <p:spPr>
          <a:xfrm>
            <a:off x="2024508" y="4488110"/>
            <a:ext cx="1566863"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6" name="Conexão recta unidireccional 57"/>
          <p:cNvCxnSpPr/>
          <p:nvPr/>
        </p:nvCxnSpPr>
        <p:spPr>
          <a:xfrm flipH="1">
            <a:off x="2035621" y="4140448"/>
            <a:ext cx="1511300"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7" name="Conexão recta unidireccional 58"/>
          <p:cNvCxnSpPr/>
          <p:nvPr/>
        </p:nvCxnSpPr>
        <p:spPr>
          <a:xfrm rot="16200000" flipH="1">
            <a:off x="6094064" y="3249067"/>
            <a:ext cx="1512887" cy="0"/>
          </a:xfrm>
          <a:prstGeom prst="straightConnector1">
            <a:avLst/>
          </a:prstGeom>
          <a:ln>
            <a:tailEnd type="arrow"/>
          </a:ln>
        </p:spPr>
        <p:style>
          <a:lnRef idx="2">
            <a:schemeClr val="accent5"/>
          </a:lnRef>
          <a:fillRef idx="0">
            <a:schemeClr val="accent5"/>
          </a:fillRef>
          <a:effectRef idx="1">
            <a:schemeClr val="accent5"/>
          </a:effectRef>
          <a:fontRef idx="minor">
            <a:schemeClr val="tx1"/>
          </a:fontRef>
        </p:style>
      </p:cxnSp>
      <p:cxnSp>
        <p:nvCxnSpPr>
          <p:cNvPr id="28" name="Conexão recta 59"/>
          <p:cNvCxnSpPr/>
          <p:nvPr/>
        </p:nvCxnSpPr>
        <p:spPr>
          <a:xfrm>
            <a:off x="954533" y="2683123"/>
            <a:ext cx="0" cy="863600"/>
          </a:xfrm>
          <a:prstGeom prst="line">
            <a:avLst/>
          </a:prstGeom>
        </p:spPr>
        <p:style>
          <a:lnRef idx="2">
            <a:schemeClr val="accent5"/>
          </a:lnRef>
          <a:fillRef idx="0">
            <a:schemeClr val="accent5"/>
          </a:fillRef>
          <a:effectRef idx="1">
            <a:schemeClr val="accent5"/>
          </a:effectRef>
          <a:fontRef idx="minor">
            <a:schemeClr val="tx1"/>
          </a:fontRef>
        </p:style>
      </p:cxnSp>
      <p:sp>
        <p:nvSpPr>
          <p:cNvPr id="29" name="Decágono 60"/>
          <p:cNvSpPr/>
          <p:nvPr/>
        </p:nvSpPr>
        <p:spPr>
          <a:xfrm>
            <a:off x="2611883" y="4237285"/>
            <a:ext cx="287338" cy="252413"/>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1</a:t>
            </a:r>
          </a:p>
        </p:txBody>
      </p:sp>
      <p:sp>
        <p:nvSpPr>
          <p:cNvPr id="30" name="Decágono 61"/>
          <p:cNvSpPr/>
          <p:nvPr/>
        </p:nvSpPr>
        <p:spPr>
          <a:xfrm>
            <a:off x="2611883" y="3868985"/>
            <a:ext cx="287338" cy="252413"/>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2</a:t>
            </a:r>
          </a:p>
        </p:txBody>
      </p:sp>
      <p:sp>
        <p:nvSpPr>
          <p:cNvPr id="31" name="Decágono 62"/>
          <p:cNvSpPr/>
          <p:nvPr/>
        </p:nvSpPr>
        <p:spPr>
          <a:xfrm>
            <a:off x="5707508" y="4013448"/>
            <a:ext cx="287338" cy="252412"/>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4</a:t>
            </a:r>
          </a:p>
        </p:txBody>
      </p:sp>
      <p:sp>
        <p:nvSpPr>
          <p:cNvPr id="32" name="Decágono 63"/>
          <p:cNvSpPr/>
          <p:nvPr/>
        </p:nvSpPr>
        <p:spPr>
          <a:xfrm>
            <a:off x="1091058" y="2610098"/>
            <a:ext cx="287338" cy="252412"/>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2</a:t>
            </a:r>
          </a:p>
        </p:txBody>
      </p:sp>
      <p:sp>
        <p:nvSpPr>
          <p:cNvPr id="33" name="Decágono 64"/>
          <p:cNvSpPr/>
          <p:nvPr/>
        </p:nvSpPr>
        <p:spPr>
          <a:xfrm>
            <a:off x="1459358" y="4986585"/>
            <a:ext cx="287338" cy="252413"/>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1</a:t>
            </a:r>
          </a:p>
        </p:txBody>
      </p:sp>
      <p:sp>
        <p:nvSpPr>
          <p:cNvPr id="34" name="Decágono 65"/>
          <p:cNvSpPr/>
          <p:nvPr/>
        </p:nvSpPr>
        <p:spPr>
          <a:xfrm>
            <a:off x="1314896" y="6318498"/>
            <a:ext cx="288925" cy="252412"/>
          </a:xfrm>
          <a:prstGeom prst="dec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t>3</a:t>
            </a:r>
          </a:p>
        </p:txBody>
      </p:sp>
      <p:sp>
        <p:nvSpPr>
          <p:cNvPr id="35" name="TextBox 1"/>
          <p:cNvSpPr txBox="1"/>
          <p:nvPr/>
        </p:nvSpPr>
        <p:spPr>
          <a:xfrm>
            <a:off x="587821" y="2227510"/>
            <a:ext cx="4111625" cy="338138"/>
          </a:xfrm>
          <a:prstGeom prst="rect">
            <a:avLst/>
          </a:prstGeom>
          <a:noFill/>
        </p:spPr>
        <p:txBody>
          <a:bodyPr>
            <a:spAutoFit/>
          </a:bodyPr>
          <a:lstStyle/>
          <a:p>
            <a:pPr eaLnBrk="1" hangingPunct="1">
              <a:defRPr/>
            </a:pPr>
            <a:r>
              <a:rPr lang="pt-PT" sz="1600" i="1" dirty="0">
                <a:solidFill>
                  <a:schemeClr val="accent5">
                    <a:lumMod val="60000"/>
                    <a:lumOff val="40000"/>
                  </a:schemeClr>
                </a:solidFill>
              </a:rPr>
              <a:t>Espaços virtuais do comércio electrónico </a:t>
            </a:r>
          </a:p>
        </p:txBody>
      </p:sp>
    </p:spTree>
    <p:extLst>
      <p:ext uri="{BB962C8B-B14F-4D97-AF65-F5344CB8AC3E}">
        <p14:creationId xmlns:p14="http://schemas.microsoft.com/office/powerpoint/2010/main" val="3861569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14</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Rounded Rectangle 9"/>
          <p:cNvSpPr/>
          <p:nvPr/>
        </p:nvSpPr>
        <p:spPr>
          <a:xfrm>
            <a:off x="-341833" y="1093465"/>
            <a:ext cx="8713787" cy="5930900"/>
          </a:xfrm>
          <a:prstGeom prst="roundRect">
            <a:avLst/>
          </a:prstGeom>
          <a:no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7" name="Rounded Rectangle 9"/>
          <p:cNvSpPr/>
          <p:nvPr/>
        </p:nvSpPr>
        <p:spPr>
          <a:xfrm>
            <a:off x="-341833" y="1096640"/>
            <a:ext cx="8902700" cy="5978525"/>
          </a:xfrm>
          <a:prstGeom prst="roundRect">
            <a:avLst/>
          </a:prstGeom>
          <a:no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3" name="Right Arrow 82"/>
          <p:cNvSpPr/>
          <p:nvPr/>
        </p:nvSpPr>
        <p:spPr>
          <a:xfrm>
            <a:off x="162223" y="1420490"/>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4" name="Fluxograma: multidocumentos 64"/>
          <p:cNvSpPr/>
          <p:nvPr/>
        </p:nvSpPr>
        <p:spPr>
          <a:xfrm>
            <a:off x="85204" y="2222178"/>
            <a:ext cx="2519363" cy="1295400"/>
          </a:xfrm>
          <a:prstGeom prst="flowChartMultidocumen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latin typeface="Arial Narrow" pitchFamily="34" charset="0"/>
              </a:rPr>
              <a:t>GESTÃO DAS IDEAIS</a:t>
            </a:r>
          </a:p>
        </p:txBody>
      </p:sp>
      <p:sp>
        <p:nvSpPr>
          <p:cNvPr id="25" name="Fluxograma: multidocumentos 65"/>
          <p:cNvSpPr/>
          <p:nvPr/>
        </p:nvSpPr>
        <p:spPr>
          <a:xfrm>
            <a:off x="5054079" y="1790378"/>
            <a:ext cx="2482850" cy="1295400"/>
          </a:xfrm>
          <a:prstGeom prst="flowChartMultidocumen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400" dirty="0">
                <a:solidFill>
                  <a:schemeClr val="accent5">
                    <a:lumMod val="50000"/>
                  </a:schemeClr>
                </a:solidFill>
                <a:latin typeface="Arial Narrow" pitchFamily="34" charset="0"/>
              </a:rPr>
              <a:t>■</a:t>
            </a:r>
            <a:r>
              <a:rPr lang="pt-PT" sz="1400" dirty="0">
                <a:latin typeface="Arial Narrow" pitchFamily="34" charset="0"/>
              </a:rPr>
              <a:t>PLANEAMENTO</a:t>
            </a:r>
          </a:p>
          <a:p>
            <a:pPr eaLnBrk="1" hangingPunct="1">
              <a:defRPr/>
            </a:pPr>
            <a:r>
              <a:rPr lang="pt-PT" sz="1400" dirty="0">
                <a:solidFill>
                  <a:schemeClr val="accent5">
                    <a:lumMod val="50000"/>
                  </a:schemeClr>
                </a:solidFill>
                <a:latin typeface="Arial Narrow" pitchFamily="34" charset="0"/>
              </a:rPr>
              <a:t>■</a:t>
            </a:r>
            <a:r>
              <a:rPr lang="pt-PT" sz="1400" dirty="0">
                <a:latin typeface="Arial Narrow" pitchFamily="34" charset="0"/>
              </a:rPr>
              <a:t>CONCEPÇÃO</a:t>
            </a:r>
          </a:p>
          <a:p>
            <a:pPr eaLnBrk="1" hangingPunct="1">
              <a:defRPr/>
            </a:pPr>
            <a:r>
              <a:rPr lang="pt-PT" sz="1400" dirty="0">
                <a:solidFill>
                  <a:schemeClr val="accent5">
                    <a:lumMod val="50000"/>
                  </a:schemeClr>
                </a:solidFill>
                <a:latin typeface="Arial Narrow" pitchFamily="34" charset="0"/>
              </a:rPr>
              <a:t>■</a:t>
            </a:r>
            <a:r>
              <a:rPr lang="pt-PT" sz="1400" dirty="0">
                <a:latin typeface="Arial Narrow" pitchFamily="34" charset="0"/>
              </a:rPr>
              <a:t>DESENVOLVIMENTO</a:t>
            </a:r>
          </a:p>
        </p:txBody>
      </p:sp>
      <p:sp>
        <p:nvSpPr>
          <p:cNvPr id="26" name="Rectângulo 66"/>
          <p:cNvSpPr/>
          <p:nvPr/>
        </p:nvSpPr>
        <p:spPr>
          <a:xfrm>
            <a:off x="205854" y="4886003"/>
            <a:ext cx="2146300" cy="1622425"/>
          </a:xfrm>
          <a:prstGeom prst="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400" dirty="0">
                <a:solidFill>
                  <a:schemeClr val="accent5">
                    <a:lumMod val="50000"/>
                  </a:schemeClr>
                </a:solidFill>
                <a:latin typeface="Arial Narrow" pitchFamily="34" charset="0"/>
              </a:rPr>
              <a:t>Fontes:</a:t>
            </a:r>
          </a:p>
          <a:p>
            <a:pPr marL="180000" eaLnBrk="1" hangingPunct="1">
              <a:defRPr/>
            </a:pPr>
            <a:r>
              <a:rPr lang="pt-PT" sz="1400" dirty="0">
                <a:solidFill>
                  <a:schemeClr val="accent5">
                    <a:lumMod val="50000"/>
                  </a:schemeClr>
                </a:solidFill>
                <a:latin typeface="Arial Narrow" pitchFamily="34" charset="0"/>
              </a:rPr>
              <a:t>■Análise interna e externa</a:t>
            </a:r>
          </a:p>
          <a:p>
            <a:pPr marL="180000" eaLnBrk="1" hangingPunct="1">
              <a:defRPr/>
            </a:pPr>
            <a:r>
              <a:rPr lang="pt-PT" sz="1400" dirty="0">
                <a:solidFill>
                  <a:schemeClr val="accent5">
                    <a:lumMod val="50000"/>
                  </a:schemeClr>
                </a:solidFill>
                <a:latin typeface="Arial Narrow" pitchFamily="34" charset="0"/>
              </a:rPr>
              <a:t>■Supervisão</a:t>
            </a:r>
          </a:p>
          <a:p>
            <a:pPr marL="180000" eaLnBrk="1" hangingPunct="1">
              <a:defRPr/>
            </a:pPr>
            <a:r>
              <a:rPr lang="pt-PT" sz="1400" dirty="0">
                <a:solidFill>
                  <a:schemeClr val="accent5">
                    <a:lumMod val="50000"/>
                  </a:schemeClr>
                </a:solidFill>
                <a:latin typeface="Arial Narrow" pitchFamily="34" charset="0"/>
              </a:rPr>
              <a:t>■Previsão tecnológica</a:t>
            </a:r>
          </a:p>
          <a:p>
            <a:pPr marL="180000" eaLnBrk="1" hangingPunct="1">
              <a:defRPr/>
            </a:pPr>
            <a:r>
              <a:rPr lang="pt-PT" sz="1400" dirty="0">
                <a:solidFill>
                  <a:schemeClr val="accent5">
                    <a:lumMod val="50000"/>
                  </a:schemeClr>
                </a:solidFill>
                <a:latin typeface="Arial Narrow" pitchFamily="34" charset="0"/>
              </a:rPr>
              <a:t>■Cooperação tecnológica</a:t>
            </a:r>
          </a:p>
          <a:p>
            <a:pPr marL="180000" eaLnBrk="1" hangingPunct="1">
              <a:defRPr/>
            </a:pPr>
            <a:r>
              <a:rPr lang="pt-PT" sz="1400" dirty="0">
                <a:solidFill>
                  <a:schemeClr val="accent5">
                    <a:lumMod val="50000"/>
                  </a:schemeClr>
                </a:solidFill>
                <a:latin typeface="Arial Narrow" pitchFamily="34" charset="0"/>
              </a:rPr>
              <a:t>■Espontânea</a:t>
            </a:r>
          </a:p>
          <a:p>
            <a:pPr marL="180000" eaLnBrk="1" hangingPunct="1">
              <a:defRPr/>
            </a:pPr>
            <a:r>
              <a:rPr lang="pt-PT" sz="1400" dirty="0">
                <a:solidFill>
                  <a:schemeClr val="accent5">
                    <a:lumMod val="50000"/>
                  </a:schemeClr>
                </a:solidFill>
                <a:latin typeface="Arial Narrow" pitchFamily="34" charset="0"/>
              </a:rPr>
              <a:t>■Eventos</a:t>
            </a:r>
          </a:p>
          <a:p>
            <a:pPr eaLnBrk="1" hangingPunct="1">
              <a:defRPr/>
            </a:pPr>
            <a:endParaRPr lang="pt-PT" sz="1400" dirty="0">
              <a:solidFill>
                <a:schemeClr val="accent5">
                  <a:lumMod val="50000"/>
                </a:schemeClr>
              </a:solidFill>
              <a:latin typeface="Arial Narrow" pitchFamily="34" charset="0"/>
            </a:endParaRPr>
          </a:p>
        </p:txBody>
      </p:sp>
      <p:sp>
        <p:nvSpPr>
          <p:cNvPr id="27" name="Rectângulo 67"/>
          <p:cNvSpPr/>
          <p:nvPr/>
        </p:nvSpPr>
        <p:spPr>
          <a:xfrm>
            <a:off x="6736829" y="5998840"/>
            <a:ext cx="1844675" cy="833438"/>
          </a:xfrm>
          <a:prstGeom prst="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400" dirty="0">
                <a:solidFill>
                  <a:schemeClr val="accent5">
                    <a:lumMod val="50000"/>
                  </a:schemeClr>
                </a:solidFill>
                <a:latin typeface="Arial Narrow" pitchFamily="34" charset="0"/>
              </a:rPr>
              <a:t>Outras entradas:</a:t>
            </a:r>
          </a:p>
          <a:p>
            <a:pPr marL="180000" eaLnBrk="1" hangingPunct="1">
              <a:defRPr/>
            </a:pPr>
            <a:r>
              <a:rPr lang="pt-PT" sz="1400" dirty="0">
                <a:solidFill>
                  <a:schemeClr val="accent5">
                    <a:lumMod val="50000"/>
                  </a:schemeClr>
                </a:solidFill>
                <a:latin typeface="Arial Narrow" pitchFamily="34" charset="0"/>
              </a:rPr>
              <a:t>■Reclamações</a:t>
            </a:r>
          </a:p>
          <a:p>
            <a:pPr marL="180000" eaLnBrk="1" hangingPunct="1">
              <a:defRPr/>
            </a:pPr>
            <a:r>
              <a:rPr lang="pt-PT" sz="1400" dirty="0">
                <a:solidFill>
                  <a:schemeClr val="accent5">
                    <a:lumMod val="50000"/>
                  </a:schemeClr>
                </a:solidFill>
                <a:latin typeface="Arial Narrow" pitchFamily="34" charset="0"/>
              </a:rPr>
              <a:t>■Não conformidade</a:t>
            </a:r>
          </a:p>
        </p:txBody>
      </p:sp>
      <p:sp>
        <p:nvSpPr>
          <p:cNvPr id="28" name="Rectângulo arredondado 68"/>
          <p:cNvSpPr/>
          <p:nvPr/>
        </p:nvSpPr>
        <p:spPr>
          <a:xfrm>
            <a:off x="3704704" y="6119490"/>
            <a:ext cx="1343025" cy="576263"/>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Aguarda oportunidade</a:t>
            </a:r>
          </a:p>
        </p:txBody>
      </p:sp>
      <p:sp>
        <p:nvSpPr>
          <p:cNvPr id="29" name="Rectângulo arredondado 69"/>
          <p:cNvSpPr/>
          <p:nvPr/>
        </p:nvSpPr>
        <p:spPr>
          <a:xfrm>
            <a:off x="7070204" y="4309740"/>
            <a:ext cx="1341438" cy="576263"/>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Projecto</a:t>
            </a:r>
          </a:p>
        </p:txBody>
      </p:sp>
      <p:sp>
        <p:nvSpPr>
          <p:cNvPr id="30" name="Rectângulo arredondado 70"/>
          <p:cNvSpPr/>
          <p:nvPr/>
        </p:nvSpPr>
        <p:spPr>
          <a:xfrm>
            <a:off x="4838179" y="3612828"/>
            <a:ext cx="1341438" cy="576262"/>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Plano de melhoria</a:t>
            </a:r>
          </a:p>
        </p:txBody>
      </p:sp>
      <p:sp>
        <p:nvSpPr>
          <p:cNvPr id="31" name="Rectângulo arredondado 71"/>
          <p:cNvSpPr/>
          <p:nvPr/>
        </p:nvSpPr>
        <p:spPr>
          <a:xfrm>
            <a:off x="2850629" y="5749603"/>
            <a:ext cx="811213" cy="1125537"/>
          </a:xfrm>
          <a:prstGeom prst="roundRect">
            <a:avLst/>
          </a:prstGeom>
          <a:solidFill>
            <a:schemeClr val="accent5">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tx1"/>
                </a:solidFill>
                <a:latin typeface="Arial Narrow" pitchFamily="34" charset="0"/>
              </a:rPr>
              <a:t>Inviável</a:t>
            </a:r>
          </a:p>
        </p:txBody>
      </p:sp>
      <p:sp>
        <p:nvSpPr>
          <p:cNvPr id="32" name="Rectângulo arredondado 72"/>
          <p:cNvSpPr/>
          <p:nvPr/>
        </p:nvSpPr>
        <p:spPr>
          <a:xfrm>
            <a:off x="5855767" y="5216203"/>
            <a:ext cx="811212" cy="1362075"/>
          </a:xfrm>
          <a:prstGeom prst="roundRect">
            <a:avLst/>
          </a:prstGeom>
          <a:solidFill>
            <a:schemeClr val="accent5">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tx1"/>
                </a:solidFill>
                <a:latin typeface="Arial Narrow" pitchFamily="34" charset="0"/>
              </a:rPr>
              <a:t>Inviável</a:t>
            </a:r>
          </a:p>
        </p:txBody>
      </p:sp>
      <p:cxnSp>
        <p:nvCxnSpPr>
          <p:cNvPr id="33" name="Conexão recta unidireccional 73"/>
          <p:cNvCxnSpPr>
            <a:stCxn id="37" idx="3"/>
            <a:endCxn id="49" idx="1"/>
          </p:cNvCxnSpPr>
          <p:nvPr/>
        </p:nvCxnSpPr>
        <p:spPr>
          <a:xfrm flipV="1">
            <a:off x="1596504" y="4401815"/>
            <a:ext cx="1046163" cy="15875"/>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34" name="Conexão recta unidireccional 74"/>
          <p:cNvCxnSpPr/>
          <p:nvPr/>
        </p:nvCxnSpPr>
        <p:spPr>
          <a:xfrm flipV="1">
            <a:off x="3825354" y="4573265"/>
            <a:ext cx="1044575" cy="15875"/>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35" name="Conexão recta unidireccional 75"/>
          <p:cNvCxnSpPr/>
          <p:nvPr/>
        </p:nvCxnSpPr>
        <p:spPr>
          <a:xfrm flipV="1">
            <a:off x="6355829" y="4587553"/>
            <a:ext cx="714375" cy="17462"/>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sp>
        <p:nvSpPr>
          <p:cNvPr id="36" name="Rectângulo arredondado 76"/>
          <p:cNvSpPr/>
          <p:nvPr/>
        </p:nvSpPr>
        <p:spPr>
          <a:xfrm rot="19920000">
            <a:off x="6017692" y="3908103"/>
            <a:ext cx="1296987" cy="503237"/>
          </a:xfrm>
          <a:prstGeom prst="roundRect">
            <a:avLst/>
          </a:prstGeom>
          <a:solidFill>
            <a:schemeClr val="accent5">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rgbClr val="00B050"/>
                </a:solidFill>
              </a:rPr>
              <a:t>Análise de viabilidade</a:t>
            </a:r>
          </a:p>
        </p:txBody>
      </p:sp>
      <p:sp>
        <p:nvSpPr>
          <p:cNvPr id="37" name="Rectângulo arredondado 77"/>
          <p:cNvSpPr/>
          <p:nvPr/>
        </p:nvSpPr>
        <p:spPr>
          <a:xfrm>
            <a:off x="193154" y="4093840"/>
            <a:ext cx="1403350" cy="647700"/>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Ideia</a:t>
            </a:r>
          </a:p>
        </p:txBody>
      </p:sp>
      <p:cxnSp>
        <p:nvCxnSpPr>
          <p:cNvPr id="38" name="Conexão recta unidireccional 78"/>
          <p:cNvCxnSpPr/>
          <p:nvPr/>
        </p:nvCxnSpPr>
        <p:spPr>
          <a:xfrm rot="16200000" flipV="1">
            <a:off x="7216254" y="5435278"/>
            <a:ext cx="1044575" cy="15875"/>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39" name="Conexão recta unidireccional 79"/>
          <p:cNvCxnSpPr/>
          <p:nvPr/>
        </p:nvCxnSpPr>
        <p:spPr>
          <a:xfrm rot="5400000">
            <a:off x="2752204" y="5184453"/>
            <a:ext cx="1044575" cy="15875"/>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40" name="Conexão recta unidireccional 80"/>
          <p:cNvCxnSpPr/>
          <p:nvPr/>
        </p:nvCxnSpPr>
        <p:spPr>
          <a:xfrm flipV="1">
            <a:off x="4339704" y="3906515"/>
            <a:ext cx="487363" cy="17463"/>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41" name="Conexão recta 81"/>
          <p:cNvCxnSpPr/>
          <p:nvPr/>
        </p:nvCxnSpPr>
        <p:spPr>
          <a:xfrm>
            <a:off x="4368279" y="3916040"/>
            <a:ext cx="7938" cy="485775"/>
          </a:xfrm>
          <a:prstGeom prst="line">
            <a:avLst/>
          </a:prstGeom>
          <a:ln w="57150"/>
        </p:spPr>
        <p:style>
          <a:lnRef idx="3">
            <a:schemeClr val="accent5"/>
          </a:lnRef>
          <a:fillRef idx="0">
            <a:schemeClr val="accent5"/>
          </a:fillRef>
          <a:effectRef idx="2">
            <a:schemeClr val="accent5"/>
          </a:effectRef>
          <a:fontRef idx="minor">
            <a:schemeClr val="tx1"/>
          </a:fontRef>
        </p:style>
      </p:cxnSp>
      <p:cxnSp>
        <p:nvCxnSpPr>
          <p:cNvPr id="42" name="Conexão recta 82"/>
          <p:cNvCxnSpPr/>
          <p:nvPr/>
        </p:nvCxnSpPr>
        <p:spPr>
          <a:xfrm>
            <a:off x="5519217" y="4832028"/>
            <a:ext cx="3175" cy="554037"/>
          </a:xfrm>
          <a:prstGeom prst="line">
            <a:avLst/>
          </a:prstGeom>
          <a:ln w="57150"/>
        </p:spPr>
        <p:style>
          <a:lnRef idx="3">
            <a:schemeClr val="accent5"/>
          </a:lnRef>
          <a:fillRef idx="0">
            <a:schemeClr val="accent5"/>
          </a:fillRef>
          <a:effectRef idx="2">
            <a:schemeClr val="accent5"/>
          </a:effectRef>
          <a:fontRef idx="minor">
            <a:schemeClr val="tx1"/>
          </a:fontRef>
        </p:style>
      </p:cxnSp>
      <p:cxnSp>
        <p:nvCxnSpPr>
          <p:cNvPr id="43" name="Conexão recta 83"/>
          <p:cNvCxnSpPr/>
          <p:nvPr/>
        </p:nvCxnSpPr>
        <p:spPr>
          <a:xfrm>
            <a:off x="3749154" y="4698678"/>
            <a:ext cx="7938" cy="693737"/>
          </a:xfrm>
          <a:prstGeom prst="line">
            <a:avLst/>
          </a:prstGeom>
          <a:ln w="57150"/>
        </p:spPr>
        <p:style>
          <a:lnRef idx="3">
            <a:schemeClr val="accent5"/>
          </a:lnRef>
          <a:fillRef idx="0">
            <a:schemeClr val="accent5"/>
          </a:fillRef>
          <a:effectRef idx="2">
            <a:schemeClr val="accent5"/>
          </a:effectRef>
          <a:fontRef idx="minor">
            <a:schemeClr val="tx1"/>
          </a:fontRef>
        </p:style>
      </p:cxnSp>
      <p:cxnSp>
        <p:nvCxnSpPr>
          <p:cNvPr id="44" name="Conexão recta 84"/>
          <p:cNvCxnSpPr>
            <a:stCxn id="49" idx="3"/>
          </p:cNvCxnSpPr>
          <p:nvPr/>
        </p:nvCxnSpPr>
        <p:spPr>
          <a:xfrm>
            <a:off x="3861867" y="4401815"/>
            <a:ext cx="530225" cy="0"/>
          </a:xfrm>
          <a:prstGeom prst="line">
            <a:avLst/>
          </a:prstGeom>
          <a:ln w="57150"/>
        </p:spPr>
        <p:style>
          <a:lnRef idx="3">
            <a:schemeClr val="accent5"/>
          </a:lnRef>
          <a:fillRef idx="0">
            <a:schemeClr val="accent5"/>
          </a:fillRef>
          <a:effectRef idx="2">
            <a:schemeClr val="accent5"/>
          </a:effectRef>
          <a:fontRef idx="minor">
            <a:schemeClr val="tx1"/>
          </a:fontRef>
        </p:style>
      </p:cxnSp>
      <p:cxnSp>
        <p:nvCxnSpPr>
          <p:cNvPr id="45" name="Conexão recta 85"/>
          <p:cNvCxnSpPr/>
          <p:nvPr/>
        </p:nvCxnSpPr>
        <p:spPr>
          <a:xfrm>
            <a:off x="3720579" y="5370190"/>
            <a:ext cx="700088" cy="0"/>
          </a:xfrm>
          <a:prstGeom prst="line">
            <a:avLst/>
          </a:prstGeom>
          <a:ln w="57150"/>
        </p:spPr>
        <p:style>
          <a:lnRef idx="3">
            <a:schemeClr val="accent5"/>
          </a:lnRef>
          <a:fillRef idx="0">
            <a:schemeClr val="accent5"/>
          </a:fillRef>
          <a:effectRef idx="2">
            <a:schemeClr val="accent5"/>
          </a:effectRef>
          <a:fontRef idx="minor">
            <a:schemeClr val="tx1"/>
          </a:fontRef>
        </p:style>
      </p:cxnSp>
      <p:cxnSp>
        <p:nvCxnSpPr>
          <p:cNvPr id="46" name="Conexão recta unidireccional 86"/>
          <p:cNvCxnSpPr/>
          <p:nvPr/>
        </p:nvCxnSpPr>
        <p:spPr>
          <a:xfrm flipV="1">
            <a:off x="5490642" y="5379715"/>
            <a:ext cx="365125" cy="17463"/>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47" name="Conexão recta unidireccional 87"/>
          <p:cNvCxnSpPr/>
          <p:nvPr/>
        </p:nvCxnSpPr>
        <p:spPr>
          <a:xfrm rot="5400000">
            <a:off x="4034110" y="5726584"/>
            <a:ext cx="714375" cy="14288"/>
          </a:xfrm>
          <a:prstGeom prst="straightConnector1">
            <a:avLst/>
          </a:prstGeom>
          <a:ln w="57150">
            <a:headEnd type="none" w="med" len="med"/>
            <a:tailEnd type="triangle" w="med" len="med"/>
          </a:ln>
        </p:spPr>
        <p:style>
          <a:lnRef idx="3">
            <a:schemeClr val="accent5"/>
          </a:lnRef>
          <a:fillRef idx="0">
            <a:schemeClr val="accent5"/>
          </a:fillRef>
          <a:effectRef idx="2">
            <a:schemeClr val="accent5"/>
          </a:effectRef>
          <a:fontRef idx="minor">
            <a:schemeClr val="tx1"/>
          </a:fontRef>
        </p:style>
      </p:cxnSp>
      <p:cxnSp>
        <p:nvCxnSpPr>
          <p:cNvPr id="48" name="Conexão recta 88"/>
          <p:cNvCxnSpPr/>
          <p:nvPr/>
        </p:nvCxnSpPr>
        <p:spPr>
          <a:xfrm flipH="1">
            <a:off x="4368279" y="1725290"/>
            <a:ext cx="3175" cy="53213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49" name="Rectângulo arredondado 89"/>
          <p:cNvSpPr/>
          <p:nvPr/>
        </p:nvSpPr>
        <p:spPr>
          <a:xfrm>
            <a:off x="2642667" y="4112890"/>
            <a:ext cx="1219200" cy="576263"/>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Classificação</a:t>
            </a:r>
          </a:p>
        </p:txBody>
      </p:sp>
      <p:sp>
        <p:nvSpPr>
          <p:cNvPr id="50" name="Rectângulo arredondado 90"/>
          <p:cNvSpPr/>
          <p:nvPr/>
        </p:nvSpPr>
        <p:spPr>
          <a:xfrm>
            <a:off x="4869929" y="4276403"/>
            <a:ext cx="1343025" cy="576262"/>
          </a:xfrm>
          <a:prstGeom prst="roundRect">
            <a:avLst/>
          </a:prstGeom>
          <a:solidFill>
            <a:schemeClr val="accent5">
              <a:lumMod val="60000"/>
              <a:lumOff val="4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Pré-projecto</a:t>
            </a:r>
          </a:p>
        </p:txBody>
      </p:sp>
      <p:sp>
        <p:nvSpPr>
          <p:cNvPr id="51" name="CaixaDeTexto 91"/>
          <p:cNvSpPr txBox="1"/>
          <p:nvPr/>
        </p:nvSpPr>
        <p:spPr>
          <a:xfrm>
            <a:off x="311448" y="1636390"/>
            <a:ext cx="3883025" cy="287338"/>
          </a:xfrm>
          <a:prstGeom prst="rect">
            <a:avLst/>
          </a:prstGeom>
          <a:noFill/>
        </p:spPr>
        <p:txBody>
          <a:bodyPr>
            <a:spAutoFit/>
          </a:bodyPr>
          <a:lstStyle/>
          <a:p>
            <a:pPr eaLnBrk="1" fontAlgn="auto" hangingPunct="1">
              <a:lnSpc>
                <a:spcPts val="1500"/>
              </a:lnSpc>
              <a:spcBef>
                <a:spcPts val="0"/>
              </a:spcBef>
              <a:spcAft>
                <a:spcPts val="0"/>
              </a:spcAft>
              <a:defRPr/>
            </a:pPr>
            <a:r>
              <a:rPr lang="pt-PT" i="1" dirty="0">
                <a:solidFill>
                  <a:schemeClr val="accent5">
                    <a:lumMod val="75000"/>
                  </a:schemeClr>
                </a:solidFill>
                <a:latin typeface="Arial Narrow" pitchFamily="34" charset="0"/>
                <a:cs typeface="+mn-cs"/>
              </a:rPr>
              <a:t>Condução do dossier de investimento</a:t>
            </a:r>
          </a:p>
        </p:txBody>
      </p:sp>
    </p:spTree>
    <p:extLst>
      <p:ext uri="{BB962C8B-B14F-4D97-AF65-F5344CB8AC3E}">
        <p14:creationId xmlns:p14="http://schemas.microsoft.com/office/powerpoint/2010/main" val="33641074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15</a:t>
            </a:fld>
            <a:endParaRPr lang="fr-FR" altLang="pt-PT" sz="800" b="1" i="1" u="sng" dirty="0" smtClean="0">
              <a:solidFill>
                <a:srgbClr val="00B4B2"/>
              </a:solidFill>
            </a:endParaRPr>
          </a:p>
        </p:txBody>
      </p:sp>
      <p:sp>
        <p:nvSpPr>
          <p:cNvPr id="108" name="TextBox 107"/>
          <p:cNvSpPr txBox="1"/>
          <p:nvPr/>
        </p:nvSpPr>
        <p:spPr>
          <a:xfrm>
            <a:off x="306239" y="810469"/>
            <a:ext cx="6120680" cy="7991931"/>
          </a:xfrm>
          <a:prstGeom prst="rect">
            <a:avLst/>
          </a:prstGeom>
          <a:noFill/>
        </p:spPr>
        <p:txBody>
          <a:bodyPr wrap="square" rtlCol="0">
            <a:spAutoFit/>
          </a:bodyPr>
          <a:lstStyle/>
          <a:p>
            <a:r>
              <a:rPr lang="pt-PT" sz="1200" dirty="0"/>
              <a:t>Zona de Comércio Livre Continental Africana</a:t>
            </a:r>
          </a:p>
          <a:p>
            <a:pPr algn="just">
              <a:lnSpc>
                <a:spcPts val="1100"/>
              </a:lnSpc>
            </a:pPr>
            <a:endParaRPr lang="pt-PT" sz="1200" dirty="0" smtClean="0">
              <a:latin typeface="Arial Narrow" panose="020B0606020202030204" pitchFamily="34" charset="0"/>
            </a:endParaRPr>
          </a:p>
          <a:p>
            <a:r>
              <a:rPr lang="pt-PT" sz="1200" dirty="0"/>
              <a:t>A </a:t>
            </a:r>
            <a:r>
              <a:rPr lang="pt-PT" sz="1200" b="1" dirty="0"/>
              <a:t>Zona de Comércio Livre Continental Africana</a:t>
            </a:r>
            <a:r>
              <a:rPr lang="pt-PT" sz="1200" dirty="0"/>
              <a:t> (</a:t>
            </a:r>
            <a:r>
              <a:rPr lang="pt-PT" sz="1200" b="1" dirty="0"/>
              <a:t>ZCLCA</a:t>
            </a:r>
            <a:r>
              <a:rPr lang="pt-PT" sz="1200" dirty="0" smtClean="0"/>
              <a:t>)</a:t>
            </a:r>
            <a:r>
              <a:rPr lang="pt-PT" sz="1200" baseline="30000" dirty="0" smtClean="0"/>
              <a:t> </a:t>
            </a:r>
            <a:r>
              <a:rPr lang="pt-PT" sz="1200" dirty="0" smtClean="0"/>
              <a:t>é </a:t>
            </a:r>
            <a:r>
              <a:rPr lang="pt-PT" sz="1200" dirty="0"/>
              <a:t>uma </a:t>
            </a:r>
            <a:r>
              <a:rPr lang="pt-PT" sz="1200" dirty="0">
                <a:hlinkClick r:id="rId4" tooltip="Área de livre comércio"/>
              </a:rPr>
              <a:t>área de livre comércio</a:t>
            </a:r>
            <a:r>
              <a:rPr lang="pt-PT" sz="1200" dirty="0"/>
              <a:t> fundada em 2018, e que entrou em vigor a partir de 1 de janeiro de 2021</a:t>
            </a:r>
            <a:r>
              <a:rPr lang="pt-PT" sz="1200" dirty="0" smtClean="0"/>
              <a:t>.</a:t>
            </a:r>
            <a:r>
              <a:rPr lang="pt-PT" sz="1200" baseline="30000" dirty="0" smtClean="0"/>
              <a:t> </a:t>
            </a:r>
            <a:r>
              <a:rPr lang="pt-PT" sz="1200" dirty="0"/>
              <a:t> Foi criada pelo </a:t>
            </a:r>
            <a:r>
              <a:rPr lang="pt-PT" sz="1200" b="1" dirty="0"/>
              <a:t>Acordo de Livre Comércio Continental Africano</a:t>
            </a:r>
            <a:r>
              <a:rPr lang="pt-PT" sz="1200" dirty="0"/>
              <a:t> entre 54 das 55 nações </a:t>
            </a:r>
            <a:r>
              <a:rPr lang="pt-PT" sz="1200" dirty="0" smtClean="0"/>
              <a:t>membros da</a:t>
            </a:r>
            <a:r>
              <a:rPr lang="pt-PT" sz="1200" dirty="0"/>
              <a:t> </a:t>
            </a:r>
            <a:r>
              <a:rPr lang="pt-PT" sz="1200" dirty="0">
                <a:hlinkClick r:id="rId5" tooltip="União Africana"/>
              </a:rPr>
              <a:t>União Africana</a:t>
            </a:r>
            <a:r>
              <a:rPr lang="pt-PT" sz="1200" dirty="0" smtClean="0">
                <a:hlinkClick r:id="rId5" tooltip="União Africana"/>
              </a:rPr>
              <a:t>.</a:t>
            </a:r>
            <a:r>
              <a:rPr lang="pt-PT" sz="1200" baseline="30000" dirty="0" smtClean="0"/>
              <a:t> </a:t>
            </a:r>
          </a:p>
          <a:p>
            <a:endParaRPr lang="pt-PT" sz="1200" baseline="30000" dirty="0"/>
          </a:p>
          <a:p>
            <a:r>
              <a:rPr lang="pt-PT" sz="1200" dirty="0" smtClean="0"/>
              <a:t>A</a:t>
            </a:r>
            <a:r>
              <a:rPr lang="pt-PT" sz="1200" dirty="0"/>
              <a:t> </a:t>
            </a:r>
            <a:r>
              <a:rPr lang="pt-PT" sz="1200" dirty="0">
                <a:hlinkClick r:id="rId4" tooltip="Área de livre comércio"/>
              </a:rPr>
              <a:t>área de livre comércio</a:t>
            </a:r>
            <a:r>
              <a:rPr lang="pt-PT" sz="1200" dirty="0"/>
              <a:t> </a:t>
            </a:r>
            <a:r>
              <a:rPr lang="pt-PT" sz="1200" b="1" dirty="0"/>
              <a:t> Continental Africano </a:t>
            </a:r>
            <a:r>
              <a:rPr lang="pt-PT" sz="1200" dirty="0" smtClean="0"/>
              <a:t>é </a:t>
            </a:r>
            <a:r>
              <a:rPr lang="pt-PT" sz="1200" dirty="0"/>
              <a:t>a maior do mundo em número de países </a:t>
            </a:r>
            <a:r>
              <a:rPr lang="pt-PT" sz="1200" dirty="0" smtClean="0"/>
              <a:t>envolvidos, 54 países, </a:t>
            </a:r>
            <a:r>
              <a:rPr lang="pt-PT" sz="1200" dirty="0"/>
              <a:t>desde a </a:t>
            </a:r>
            <a:r>
              <a:rPr lang="pt-PT" sz="1200" dirty="0" smtClean="0"/>
              <a:t>fundação da</a:t>
            </a:r>
            <a:r>
              <a:rPr lang="pt-PT" sz="1200" dirty="0"/>
              <a:t> </a:t>
            </a:r>
            <a:r>
              <a:rPr lang="pt-PT" sz="1200" dirty="0">
                <a:hlinkClick r:id="rId6" tooltip="Organização Mundial do Comércio"/>
              </a:rPr>
              <a:t>Organização Mundial do Comércio</a:t>
            </a:r>
            <a:r>
              <a:rPr lang="pt-PT" sz="1200" dirty="0"/>
              <a:t>. </a:t>
            </a:r>
            <a:endParaRPr lang="pt-PT" sz="1200" dirty="0" smtClean="0"/>
          </a:p>
          <a:p>
            <a:endParaRPr lang="pt-PT" sz="1200" baseline="30000" dirty="0">
              <a:hlinkClick r:id="rId7"/>
            </a:endParaRPr>
          </a:p>
          <a:p>
            <a:r>
              <a:rPr lang="pt-PT" sz="1200" dirty="0" smtClean="0"/>
              <a:t>O Secretariado da </a:t>
            </a:r>
            <a:r>
              <a:rPr lang="pt-PT" sz="1200" b="1" dirty="0"/>
              <a:t>Zona de Comércio Livre Continental Africana </a:t>
            </a:r>
            <a:r>
              <a:rPr lang="pt-PT" sz="1200" b="1" dirty="0" smtClean="0"/>
              <a:t> está sediado no espaço da Comunidade Económica dos Estados da África Ocidenta - CEDEAO.</a:t>
            </a:r>
          </a:p>
          <a:p>
            <a:endParaRPr lang="pt-PT" sz="1200" dirty="0"/>
          </a:p>
          <a:p>
            <a:r>
              <a:rPr lang="pt-PT" sz="1200" smtClean="0"/>
              <a:t>O acordo </a:t>
            </a:r>
            <a:r>
              <a:rPr lang="pt-PT" sz="1200" dirty="0"/>
              <a:t>inicialmente exige que os membros removam as </a:t>
            </a:r>
            <a:r>
              <a:rPr lang="pt-PT" sz="1200" dirty="0">
                <a:hlinkClick r:id="rId8" tooltip="Taxa alfandegária"/>
              </a:rPr>
              <a:t>tarifas</a:t>
            </a:r>
            <a:r>
              <a:rPr lang="pt-PT" sz="1200" dirty="0"/>
              <a:t> de 90% dos bens, permitindo o livre acesso a commodities, bens e serviços em todo o continente. A </a:t>
            </a:r>
            <a:r>
              <a:rPr lang="pt-PT" sz="1200" dirty="0">
                <a:hlinkClick r:id="rId9" tooltip="Comissão Econômica das Nações Unidas para a África"/>
              </a:rPr>
              <a:t>Comissão Econômica das Nações Unidas para a África</a:t>
            </a:r>
            <a:r>
              <a:rPr lang="pt-PT" sz="1200" dirty="0"/>
              <a:t> estima que o acordo aumentará o comércio intra-africano em 52 por cento até 2022. A proposta foi definida para entrar em vigor 30 dias após a </a:t>
            </a:r>
            <a:r>
              <a:rPr lang="pt-PT" sz="1200" dirty="0">
                <a:hlinkClick r:id="rId10" tooltip="Ratificação"/>
              </a:rPr>
              <a:t>ratificação</a:t>
            </a:r>
            <a:r>
              <a:rPr lang="pt-PT" sz="1200" dirty="0"/>
              <a:t> por 22 dos estados signatários. Em 2 de abril de 2019, a </a:t>
            </a:r>
            <a:r>
              <a:rPr lang="pt-PT" sz="1200" dirty="0">
                <a:hlinkClick r:id="rId11" tooltip="Gâmbia"/>
              </a:rPr>
              <a:t>Gâmbia</a:t>
            </a:r>
            <a:r>
              <a:rPr lang="pt-PT" sz="1200" dirty="0"/>
              <a:t> tornou-se o 22º estado a ratificar o acordo,</a:t>
            </a:r>
            <a:r>
              <a:rPr lang="pt-PT" sz="1200" baseline="30000" dirty="0">
                <a:hlinkClick r:id="rId12"/>
              </a:rPr>
              <a:t>[10]</a:t>
            </a:r>
            <a:r>
              <a:rPr lang="pt-PT" sz="1200" dirty="0"/>
              <a:t> e em 29 de abril, a </a:t>
            </a:r>
            <a:r>
              <a:rPr lang="pt-PT" sz="1200" dirty="0">
                <a:hlinkClick r:id="rId13" tooltip="República Árabe Saaraui Democrática"/>
              </a:rPr>
              <a:t>República Saharaui</a:t>
            </a:r>
            <a:r>
              <a:rPr lang="pt-PT" sz="1200" dirty="0"/>
              <a:t> fez o 22º depósito dos instrumentos de ratificação; o acordo entrou em vigor em 30 de maio e entrou em sua fase operacional após uma cúpula em 7 de julho de 2019.</a:t>
            </a:r>
            <a:r>
              <a:rPr lang="pt-PT" sz="1200" baseline="30000" dirty="0">
                <a:hlinkClick r:id="rId14"/>
              </a:rPr>
              <a:t>[11]</a:t>
            </a:r>
            <a:endParaRPr lang="pt-PT" sz="1200" dirty="0"/>
          </a:p>
          <a:p>
            <a:r>
              <a:rPr lang="pt-PT" sz="1200" dirty="0"/>
              <a:t>Os objetivos gerais do acordo são: </a:t>
            </a:r>
            <a:r>
              <a:rPr lang="pt-PT" sz="1200" baseline="30000" dirty="0">
                <a:hlinkClick r:id="rId15"/>
              </a:rPr>
              <a:t>[12]</a:t>
            </a:r>
            <a:endParaRPr lang="pt-PT" sz="1200" dirty="0"/>
          </a:p>
          <a:p>
            <a:r>
              <a:rPr lang="pt-PT" sz="1200" dirty="0"/>
              <a:t>criar um mercado único, aprofundando a integração econômica do continente;</a:t>
            </a:r>
          </a:p>
          <a:p>
            <a:r>
              <a:rPr lang="pt-PT" sz="1200" dirty="0"/>
              <a:t>estabelecer um mercado liberalizado por meio de várias rodadas de negociações;</a:t>
            </a:r>
          </a:p>
          <a:p>
            <a:r>
              <a:rPr lang="pt-PT" sz="1200" dirty="0"/>
              <a:t>auxiliar na mobilidade de capitais e pessoas, facilitando o investimento;</a:t>
            </a:r>
          </a:p>
          <a:p>
            <a:r>
              <a:rPr lang="pt-PT" sz="1200" dirty="0"/>
              <a:t>avançar para o estabelecimento de uma futura união aduaneira continental;</a:t>
            </a:r>
          </a:p>
          <a:p>
            <a:r>
              <a:rPr lang="pt-PT" sz="1200" dirty="0"/>
              <a:t>alcançar o desenvolvimento socioeconômico sustentável e inclusivo, igualdade de gênero e transformações estruturais nos estados membros;</a:t>
            </a:r>
          </a:p>
          <a:p>
            <a:r>
              <a:rPr lang="pt-PT" sz="1200" dirty="0"/>
              <a:t>aumentar a competitividade dos estados membros na África e no mercado global;</a:t>
            </a:r>
          </a:p>
          <a:p>
            <a:r>
              <a:rPr lang="pt-PT" sz="1200" dirty="0"/>
              <a:t>incentivar o desenvolvimento industrial por meio da diversificação e do desenvolvimento da cadeia de valor regional, desenvolvimento agrícola e </a:t>
            </a:r>
            <a:r>
              <a:rPr lang="pt-PT" sz="1200" dirty="0">
                <a:hlinkClick r:id="rId16" tooltip="Segurança alimentar"/>
              </a:rPr>
              <a:t>segurança alimentar;</a:t>
            </a:r>
            <a:endParaRPr lang="pt-PT" sz="1200" dirty="0"/>
          </a:p>
          <a:p>
            <a:r>
              <a:rPr lang="pt-PT" sz="1200" dirty="0"/>
              <a:t>resolver desafios de associações múltiplas e sobrepostas.</a:t>
            </a:r>
          </a:p>
          <a:p>
            <a:pPr algn="just">
              <a:lnSpc>
                <a:spcPts val="1100"/>
              </a:lnSpc>
            </a:pPr>
            <a:endParaRPr lang="pt-PT" sz="1200" dirty="0" smtClean="0">
              <a:latin typeface="Arial Narrow" panose="020B0606020202030204" pitchFamily="34" charset="0"/>
            </a:endParaRPr>
          </a:p>
          <a:p>
            <a:r>
              <a:rPr lang="pt-PT" sz="1100" dirty="0" smtClean="0"/>
              <a:t>Em </a:t>
            </a:r>
            <a:r>
              <a:rPr lang="pt-PT" sz="1100" dirty="0"/>
              <a:t>1963, a </a:t>
            </a:r>
            <a:r>
              <a:rPr lang="pt-PT" sz="1100" dirty="0">
                <a:hlinkClick r:id="rId17" tooltip="Organização da Unidade Africana"/>
              </a:rPr>
              <a:t>Organização da Unidade Africana</a:t>
            </a:r>
            <a:r>
              <a:rPr lang="pt-PT" sz="1100" dirty="0"/>
              <a:t> (OUA) foi fundada pelos estados independentes da África. A OUA teve como objetivo promover a cooperação entre os estados africanos. O Plano de Ação de Lagos de1980 foi adotado pela organização. O plano sugere que a África deve minimizar a dependência do Ocidente, promovendo o comércio intra-africano. Isso começou com a criação de uma série de organizações de cooperação regional em diferentes regiões da África, como a Conferência de Coordenação de Desenvolvimento da África Austral. Eventualmente, isso levou ao Tratado de Abuja em 1991, que criou a </a:t>
            </a:r>
            <a:r>
              <a:rPr lang="pt-PT" sz="1100" dirty="0">
                <a:hlinkClick r:id="rId18" tooltip="Comunidade Económica Africana"/>
              </a:rPr>
              <a:t>Comunidade Econômica Africana</a:t>
            </a:r>
            <a:r>
              <a:rPr lang="pt-PT" sz="1100" dirty="0"/>
              <a:t>, uma organização que promoveu o desenvolvimento de áreas de livre comércio, uniões alfandegárias, um </a:t>
            </a:r>
            <a:r>
              <a:rPr lang="pt-PT" sz="1100" dirty="0">
                <a:hlinkClick r:id="rId19" tooltip="Banco Central Africano"/>
              </a:rPr>
              <a:t>Banco Central Africano</a:t>
            </a:r>
            <a:r>
              <a:rPr lang="pt-PT" sz="1100" dirty="0"/>
              <a:t> e uma </a:t>
            </a:r>
            <a:r>
              <a:rPr lang="pt-PT" sz="1100" dirty="0">
                <a:hlinkClick r:id="rId20" tooltip="Afro (moeda)"/>
              </a:rPr>
              <a:t>união monetária comum africana</a:t>
            </a:r>
            <a:r>
              <a:rPr lang="pt-PT" sz="1100" dirty="0"/>
              <a:t>. </a:t>
            </a:r>
            <a:r>
              <a:rPr lang="pt-PT" sz="1100" baseline="30000" dirty="0">
                <a:hlinkClick r:id="rId21"/>
              </a:rPr>
              <a:t>[13]</a:t>
            </a:r>
            <a:r>
              <a:rPr lang="pt-PT" sz="1100" dirty="0"/>
              <a:t> </a:t>
            </a:r>
            <a:r>
              <a:rPr lang="pt-PT" sz="1100" baseline="30000" dirty="0">
                <a:hlinkClick r:id="rId22"/>
              </a:rPr>
              <a:t>[14]</a:t>
            </a:r>
            <a:endParaRPr lang="pt-PT" sz="1100" dirty="0"/>
          </a:p>
          <a:p>
            <a:r>
              <a:rPr lang="pt-PT" sz="1100" dirty="0"/>
              <a:t>Em 2002, a OUA foi sucedida pela </a:t>
            </a:r>
            <a:r>
              <a:rPr lang="pt-PT" sz="1100" dirty="0">
                <a:hlinkClick r:id="rId5" tooltip="União Africana"/>
              </a:rPr>
              <a:t>União Africana</a:t>
            </a:r>
            <a:r>
              <a:rPr lang="pt-PT" sz="1100" dirty="0"/>
              <a:t> (UA), que tinha como um de seus objetivos acelerar a “integração econômica do continente”. </a:t>
            </a:r>
            <a:r>
              <a:rPr lang="pt-PT" sz="1100" baseline="30000" dirty="0">
                <a:hlinkClick r:id="rId23"/>
              </a:rPr>
              <a:t>[15]</a:t>
            </a:r>
            <a:r>
              <a:rPr lang="pt-PT" sz="1100" dirty="0"/>
              <a:t> Um segundo objetivo era "coordenar e harmonizar as políticas entre as Comunidades Económicas Regionais existentes e futuras para o alcance gradual dos objetivos da União".</a:t>
            </a:r>
            <a:r>
              <a:rPr lang="pt-PT" sz="1100" baseline="30000" dirty="0">
                <a:hlinkClick r:id="rId24"/>
              </a:rPr>
              <a:t>[16]</a:t>
            </a:r>
            <a:endParaRPr lang="pt-PT" sz="1100" dirty="0"/>
          </a:p>
        </p:txBody>
      </p:sp>
      <p:pic>
        <p:nvPicPr>
          <p:cNvPr id="8" name="Picture 7"/>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pic>
        <p:nvPicPr>
          <p:cNvPr id="1026" name="Picture 2" descr="How to Define your Marketing Team Structure - Digital Uncovered"/>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29834" y="253059"/>
            <a:ext cx="6972777" cy="4373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5230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16</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Rectangle 8"/>
          <p:cNvSpPr/>
          <p:nvPr/>
        </p:nvSpPr>
        <p:spPr>
          <a:xfrm>
            <a:off x="602656" y="1430367"/>
            <a:ext cx="5536231" cy="6724918"/>
          </a:xfrm>
          <a:prstGeom prst="rect">
            <a:avLst/>
          </a:prstGeom>
        </p:spPr>
        <p:txBody>
          <a:bodyPr wrap="square">
            <a:spAutoFit/>
          </a:bodyPr>
          <a:lstStyle/>
          <a:p>
            <a:r>
              <a:rPr lang="pt-PT" sz="1100" b="1" i="1" dirty="0" smtClean="0">
                <a:solidFill>
                  <a:schemeClr val="accent5">
                    <a:lumMod val="60000"/>
                    <a:lumOff val="40000"/>
                  </a:schemeClr>
                </a:solidFill>
                <a:latin typeface="Arial Narrow" panose="020B0606020202030204" pitchFamily="34" charset="0"/>
              </a:rPr>
              <a:t>FÓRUM EMPRESARIAL E OS RESULTADOS ESPERADOS</a:t>
            </a:r>
            <a:endParaRPr lang="pt-PT" sz="1100" b="1" i="1" dirty="0">
              <a:solidFill>
                <a:schemeClr val="accent5">
                  <a:lumMod val="60000"/>
                  <a:lumOff val="40000"/>
                </a:schemeClr>
              </a:solidFill>
              <a:latin typeface="Arial Narrow" panose="020B0606020202030204" pitchFamily="34" charset="0"/>
            </a:endParaRPr>
          </a:p>
          <a:p>
            <a:pPr>
              <a:lnSpc>
                <a:spcPts val="1200"/>
              </a:lnSpc>
            </a:pPr>
            <a:endParaRPr lang="pt-PT" altLang="pt-PT" sz="1100" b="1" dirty="0" smtClean="0">
              <a:latin typeface="Arial Narrow" pitchFamily="34" charset="0"/>
            </a:endParaRPr>
          </a:p>
          <a:p>
            <a:pPr>
              <a:lnSpc>
                <a:spcPts val="1200"/>
              </a:lnSpc>
            </a:pPr>
            <a:r>
              <a:rPr lang="pt-PT" sz="1100" i="1" dirty="0" smtClean="0">
                <a:latin typeface="Arial Narrow" panose="020B0606020202030204" pitchFamily="34" charset="0"/>
                <a:cs typeface="Times New Roman" panose="02020603050405020304" pitchFamily="18" charset="0"/>
                <a:sym typeface="+mn-ea"/>
              </a:rPr>
              <a:t>O Fórum </a:t>
            </a:r>
            <a:r>
              <a:rPr lang="pt-PT" sz="1100" i="1" dirty="0">
                <a:latin typeface="Arial Narrow" panose="020B0606020202030204" pitchFamily="34" charset="0"/>
                <a:cs typeface="Times New Roman" panose="02020603050405020304" pitchFamily="18" charset="0"/>
                <a:sym typeface="+mn-ea"/>
              </a:rPr>
              <a:t>Empresarial Internacional</a:t>
            </a:r>
            <a:r>
              <a:rPr lang="pt-PT" sz="1100" i="1" dirty="0" smtClean="0">
                <a:latin typeface="Arial Narrow" panose="020B0606020202030204" pitchFamily="34" charset="0"/>
                <a:cs typeface="Times New Roman" panose="02020603050405020304" pitchFamily="18" charset="0"/>
                <a:sym typeface="+mn-ea"/>
              </a:rPr>
              <a:t>, evento anual, </a:t>
            </a:r>
            <a:r>
              <a:rPr lang="pt-PT" sz="1100" i="1" dirty="0">
                <a:latin typeface="Arial Narrow" panose="020B0606020202030204" pitchFamily="34" charset="0"/>
                <a:cs typeface="Times New Roman" panose="02020603050405020304" pitchFamily="18" charset="0"/>
                <a:sym typeface="+mn-ea"/>
              </a:rPr>
              <a:t>intitulado «</a:t>
            </a:r>
            <a:r>
              <a:rPr lang="pt-PT" sz="1100" b="1" i="1" dirty="0">
                <a:solidFill>
                  <a:srgbClr val="00B4B2"/>
                </a:solidFill>
                <a:latin typeface="Arial Narrow" panose="020B0606020202030204" pitchFamily="34" charset="0"/>
                <a:cs typeface="Times New Roman" panose="02020603050405020304" pitchFamily="18" charset="0"/>
                <a:sym typeface="+mn-ea"/>
              </a:rPr>
              <a:t>Atlantic Business Forum</a:t>
            </a:r>
            <a:r>
              <a:rPr lang="pt-PT" sz="1100" i="1" dirty="0">
                <a:latin typeface="Arial Narrow" panose="020B0606020202030204" pitchFamily="34" charset="0"/>
                <a:cs typeface="Times New Roman" panose="02020603050405020304" pitchFamily="18" charset="0"/>
                <a:sym typeface="+mn-ea"/>
              </a:rPr>
              <a:t>», </a:t>
            </a:r>
            <a:r>
              <a:rPr lang="pt-PT" sz="1100" dirty="0">
                <a:latin typeface="Arial Narrow" panose="020B0606020202030204" pitchFamily="34" charset="0"/>
                <a:cs typeface="Arial Narrow" panose="020B0606020202030204" pitchFamily="34" charset="0"/>
                <a:sym typeface="+mn-ea"/>
              </a:rPr>
              <a:t>sob o Slogan: «</a:t>
            </a:r>
            <a:r>
              <a:rPr lang="pt-PT" sz="1100" i="1" dirty="0">
                <a:latin typeface="Arial Narrow" panose="020B0606020202030204" pitchFamily="34" charset="0"/>
                <a:cs typeface="Arial Narrow" panose="020B0606020202030204" pitchFamily="34" charset="0"/>
                <a:sym typeface="+mn-ea"/>
              </a:rPr>
              <a:t>Cabo Verde um  elo com  mercados de </a:t>
            </a:r>
            <a:r>
              <a:rPr lang="pt-PT" sz="1100" i="1" dirty="0" smtClean="0">
                <a:latin typeface="Arial Narrow" panose="020B0606020202030204" pitchFamily="34" charset="0"/>
                <a:cs typeface="Arial Narrow" panose="020B0606020202030204" pitchFamily="34" charset="0"/>
                <a:sym typeface="+mn-ea"/>
              </a:rPr>
              <a:t>excelências</a:t>
            </a:r>
            <a:r>
              <a:rPr lang="pt-PT" sz="1100" dirty="0" smtClean="0">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rPr>
              <a:t>está </a:t>
            </a:r>
            <a:r>
              <a:rPr lang="pt-PT" sz="1100" dirty="0">
                <a:latin typeface="Arial Narrow" panose="020B0606020202030204" pitchFamily="34" charset="0"/>
                <a:cs typeface="Arial Narrow" panose="020B0606020202030204" pitchFamily="34" charset="0"/>
              </a:rPr>
              <a:t>organizado em</a:t>
            </a:r>
            <a:r>
              <a:rPr lang="pt-PT" sz="1100" dirty="0" smtClean="0">
                <a:latin typeface="Arial Narrow" panose="020B0606020202030204" pitchFamily="34" charset="0"/>
                <a:cs typeface="Arial Narrow" panose="020B0606020202030204" pitchFamily="34" charset="0"/>
              </a:rPr>
              <a:t>:</a:t>
            </a:r>
          </a:p>
          <a:p>
            <a:pPr>
              <a:lnSpc>
                <a:spcPts val="1200"/>
              </a:lnSpc>
            </a:pPr>
            <a:endParaRPr lang="pt-PT" sz="1100" dirty="0">
              <a:latin typeface="Arial Narrow" panose="020B0606020202030204" pitchFamily="34" charset="0"/>
              <a:cs typeface="Arial Narrow" panose="020B0606020202030204" pitchFamily="34" charset="0"/>
            </a:endParaRPr>
          </a:p>
          <a:p>
            <a:pPr lvl="1" algn="just" defTabSz="360000">
              <a:lnSpc>
                <a:spcPts val="11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a:latin typeface="Arial Narrow" panose="020B0606020202030204" pitchFamily="34" charset="0"/>
                <a:cs typeface="Arial Narrow" panose="020B0606020202030204" pitchFamily="34" charset="0"/>
              </a:rPr>
              <a:t>Três (3) sessões de apresentação de oportunidades de negócios em cada País membro da CEDEAO</a:t>
            </a:r>
            <a:r>
              <a:rPr lang="pt-PT" sz="1100" dirty="0" smtClean="0">
                <a:latin typeface="Arial Narrow" panose="020B0606020202030204" pitchFamily="34" charset="0"/>
                <a:cs typeface="Arial Narrow" panose="020B0606020202030204" pitchFamily="34" charset="0"/>
              </a:rPr>
              <a:t>;</a:t>
            </a:r>
          </a:p>
          <a:p>
            <a:pPr lvl="1" algn="just" defTabSz="360000">
              <a:lnSpc>
                <a:spcPts val="1100"/>
              </a:lnSpc>
            </a:pPr>
            <a:endParaRPr lang="pt-PT" sz="1100" dirty="0">
              <a:latin typeface="Arial Narrow" panose="020B0606020202030204" pitchFamily="34" charset="0"/>
              <a:cs typeface="Arial Narrow" panose="020B0606020202030204" pitchFamily="34" charset="0"/>
            </a:endParaRPr>
          </a:p>
          <a:p>
            <a:pPr lvl="1" algn="just" defTabSz="360000">
              <a:lnSpc>
                <a:spcPts val="11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a:latin typeface="Arial Narrow" panose="020B0606020202030204" pitchFamily="34" charset="0"/>
                <a:cs typeface="Arial Narrow" panose="020B0606020202030204" pitchFamily="34" charset="0"/>
              </a:rPr>
              <a:t>Um </a:t>
            </a:r>
            <a:r>
              <a:rPr lang="pt-PT" sz="1100" i="1" dirty="0">
                <a:latin typeface="Arial Narrow" panose="020B0606020202030204" pitchFamily="34" charset="0"/>
                <a:sym typeface="+mn-ea"/>
              </a:rPr>
              <a:t>Workshop Económico, Financeiro e Empresarial </a:t>
            </a:r>
            <a:r>
              <a:rPr lang="pt-PT" sz="1100" dirty="0">
                <a:latin typeface="Arial Narrow" panose="020B0606020202030204" pitchFamily="34" charset="0"/>
                <a:sym typeface="+mn-ea"/>
              </a:rPr>
              <a:t>com </a:t>
            </a:r>
            <a:r>
              <a:rPr lang="pt-PT" sz="1100" dirty="0" smtClean="0">
                <a:latin typeface="Arial Narrow" panose="020B0606020202030204" pitchFamily="34" charset="0"/>
                <a:sym typeface="+mn-ea"/>
              </a:rPr>
              <a:t>dois</a:t>
            </a:r>
            <a:r>
              <a:rPr lang="pt-PT" sz="1100" dirty="0" smtClean="0">
                <a:latin typeface="Arial Narrow" panose="020B0606020202030204" pitchFamily="34" charset="0"/>
                <a:cs typeface="Arial Narrow" panose="020B0606020202030204" pitchFamily="34" charset="0"/>
              </a:rPr>
              <a:t> (2) </a:t>
            </a:r>
            <a:r>
              <a:rPr lang="pt-PT" sz="1100" dirty="0">
                <a:latin typeface="Arial Narrow" panose="020B0606020202030204" pitchFamily="34" charset="0"/>
                <a:cs typeface="Arial Narrow" panose="020B0606020202030204" pitchFamily="34" charset="0"/>
              </a:rPr>
              <a:t>Painéis </a:t>
            </a:r>
            <a:r>
              <a:rPr lang="pt-PT" sz="1100" dirty="0" smtClean="0">
                <a:latin typeface="Arial Narrow" panose="020B0606020202030204" pitchFamily="34" charset="0"/>
                <a:cs typeface="Arial Narrow" panose="020B0606020202030204" pitchFamily="34" charset="0"/>
              </a:rPr>
              <a:t>Temáticos;</a:t>
            </a:r>
          </a:p>
          <a:p>
            <a:pPr lvl="1" algn="just" defTabSz="360000">
              <a:lnSpc>
                <a:spcPts val="1100"/>
              </a:lnSpc>
            </a:pPr>
            <a:endParaRPr lang="pt-PT" sz="1100" dirty="0">
              <a:latin typeface="Arial Narrow" panose="020B0606020202030204" pitchFamily="34" charset="0"/>
              <a:sym typeface="+mn-ea"/>
            </a:endParaRPr>
          </a:p>
          <a:p>
            <a:pPr lvl="1" algn="just" defTabSz="360000">
              <a:lnSpc>
                <a:spcPts val="11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Cinco </a:t>
            </a:r>
            <a:r>
              <a:rPr lang="pt-PT" sz="1100" dirty="0">
                <a:latin typeface="Arial Narrow" panose="020B0606020202030204" pitchFamily="34" charset="0"/>
                <a:cs typeface="Arial Narrow" panose="020B0606020202030204" pitchFamily="34" charset="0"/>
                <a:sym typeface="+mn-ea"/>
              </a:rPr>
              <a:t>(5) Conferências </a:t>
            </a:r>
            <a:r>
              <a:rPr lang="pt-PT" sz="1100" dirty="0" smtClean="0">
                <a:latin typeface="Arial Narrow" panose="020B0606020202030204" pitchFamily="34" charset="0"/>
                <a:cs typeface="Arial Narrow" panose="020B0606020202030204" pitchFamily="34" charset="0"/>
                <a:sym typeface="+mn-ea"/>
              </a:rPr>
              <a:t>temáticas.</a:t>
            </a:r>
          </a:p>
          <a:p>
            <a:pPr lvl="1" algn="just" defTabSz="360000">
              <a:lnSpc>
                <a:spcPts val="1100"/>
              </a:lnSpc>
            </a:pPr>
            <a:endParaRPr lang="pt-PT" sz="1100" dirty="0" smtClean="0">
              <a:latin typeface="Arial Narrow" panose="020B0606020202030204" pitchFamily="34" charset="0"/>
              <a:cs typeface="Arial Narrow" panose="020B0606020202030204" pitchFamily="34" charset="0"/>
              <a:sym typeface="+mn-ea"/>
            </a:endParaRPr>
          </a:p>
          <a:p>
            <a:pPr lvl="1" algn="just" defTabSz="360000">
              <a:lnSpc>
                <a:spcPts val="11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a:solidFill>
                  <a:schemeClr val="bg1"/>
                </a:solidFill>
                <a:latin typeface="Arial Narrow" panose="020B0606020202030204" pitchFamily="34" charset="0"/>
                <a:cs typeface="Arial Narrow" panose="020B0606020202030204" pitchFamily="34" charset="0"/>
                <a:sym typeface="+mn-ea"/>
              </a:rPr>
              <a:t> </a:t>
            </a:r>
            <a:r>
              <a:rPr lang="pt-PT" sz="1100" dirty="0">
                <a:latin typeface="Arial Narrow" panose="020B0606020202030204" pitchFamily="34" charset="0"/>
                <a:cs typeface="Arial Narrow" panose="020B0606020202030204" pitchFamily="34" charset="0"/>
              </a:rPr>
              <a:t>Uma </a:t>
            </a:r>
            <a:r>
              <a:rPr lang="pt-PT" sz="1100" dirty="0">
                <a:latin typeface="Arial Narrow" panose="020B0606020202030204" pitchFamily="34" charset="0"/>
                <a:cs typeface="Arial Narrow" panose="020B0606020202030204" pitchFamily="34" charset="0"/>
                <a:sym typeface="+mn-ea"/>
              </a:rPr>
              <a:t>Ronda / Rodada de Negócios, previamente </a:t>
            </a:r>
            <a:r>
              <a:rPr lang="pt-PT" sz="1100" dirty="0" smtClean="0">
                <a:latin typeface="Arial Narrow" panose="020B0606020202030204" pitchFamily="34" charset="0"/>
                <a:cs typeface="Arial Narrow" panose="020B0606020202030204" pitchFamily="34" charset="0"/>
                <a:sym typeface="+mn-ea"/>
              </a:rPr>
              <a:t>programada, </a:t>
            </a:r>
            <a:r>
              <a:rPr lang="pt-PT" sz="1100" dirty="0">
                <a:latin typeface="Arial Narrow" panose="020B0606020202030204" pitchFamily="34" charset="0"/>
                <a:cs typeface="Arial Narrow" panose="020B0606020202030204" pitchFamily="34" charset="0"/>
                <a:sym typeface="+mn-ea"/>
              </a:rPr>
              <a:t>a se realizar no dia 19 de Março de 2022.</a:t>
            </a:r>
            <a:r>
              <a:rPr lang="pt-PT" sz="1100" dirty="0">
                <a:latin typeface="Arial Narrow" panose="020B0606020202030204" pitchFamily="34" charset="0"/>
                <a:cs typeface="Arial Narrow" panose="020B0606020202030204" pitchFamily="34" charset="0"/>
              </a:rPr>
              <a:t> </a:t>
            </a:r>
            <a:r>
              <a:rPr lang="pt-PT" sz="1100" dirty="0">
                <a:latin typeface="Arial Narrow" panose="020B0606020202030204" pitchFamily="34" charset="0"/>
                <a:sym typeface="+mn-ea"/>
              </a:rPr>
              <a:t>Cada empresa participante terá um período de tempo, previamente definido, destinado a apresentação dos respectivos produtos, serviços e oportunidades de parcerias de negócios que as mesmas queiram submeter aos demais </a:t>
            </a:r>
            <a:r>
              <a:rPr lang="pt-PT" sz="1100" dirty="0" smtClean="0">
                <a:latin typeface="Arial Narrow" panose="020B0606020202030204" pitchFamily="34" charset="0"/>
                <a:sym typeface="+mn-ea"/>
              </a:rPr>
              <a:t>presentes.</a:t>
            </a:r>
          </a:p>
          <a:p>
            <a:pPr algn="just" defTabSz="360000">
              <a:lnSpc>
                <a:spcPts val="1100"/>
              </a:lnSpc>
            </a:pPr>
            <a:endParaRPr lang="pt-PT" sz="1200" dirty="0">
              <a:latin typeface="Arial Narrow" panose="020B0606020202030204" pitchFamily="34" charset="0"/>
              <a:cs typeface="Arial Narrow" panose="020B0606020202030204" pitchFamily="34" charset="0"/>
              <a:sym typeface="+mn-ea"/>
            </a:endParaRPr>
          </a:p>
          <a:p>
            <a:pPr>
              <a:lnSpc>
                <a:spcPts val="1200"/>
              </a:lnSpc>
            </a:pPr>
            <a:r>
              <a:rPr lang="pt-PT" sz="1100" b="1" i="1" dirty="0" smtClean="0">
                <a:latin typeface="Arial Narrow" panose="020B0606020202030204" pitchFamily="34" charset="0"/>
                <a:cs typeface="Arial Narrow" panose="020B0606020202030204" pitchFamily="34" charset="0"/>
                <a:sym typeface="+mn-ea"/>
              </a:rPr>
              <a:t>Os </a:t>
            </a:r>
            <a:r>
              <a:rPr lang="pt-PT" sz="1100" b="1" i="1" dirty="0">
                <a:latin typeface="Arial Narrow" panose="020B0606020202030204" pitchFamily="34" charset="0"/>
                <a:cs typeface="Arial Narrow" panose="020B0606020202030204" pitchFamily="34" charset="0"/>
                <a:sym typeface="+mn-ea"/>
              </a:rPr>
              <a:t>principais resultados esperados são</a:t>
            </a:r>
            <a:r>
              <a:rPr lang="pt-PT" sz="1100" b="1" i="1" dirty="0" smtClean="0">
                <a:latin typeface="Arial Narrow" panose="020B0606020202030204" pitchFamily="34" charset="0"/>
                <a:cs typeface="Arial Narrow" panose="020B0606020202030204" pitchFamily="34" charset="0"/>
                <a:sym typeface="+mn-ea"/>
              </a:rPr>
              <a:t>:</a:t>
            </a:r>
            <a:endParaRPr lang="pt-PT" sz="1100" b="1" i="1" dirty="0">
              <a:latin typeface="Arial Narrow" panose="020B0606020202030204" pitchFamily="34" charset="0"/>
              <a:cs typeface="Arial Narrow" panose="020B0606020202030204" pitchFamily="34" charset="0"/>
              <a:sym typeface="+mn-ea"/>
            </a:endParaRPr>
          </a:p>
          <a:p>
            <a:pPr lvl="1" algn="just">
              <a:lnSpc>
                <a:spcPts val="12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Uma </a:t>
            </a:r>
            <a:r>
              <a:rPr lang="pt-PT" sz="1100" dirty="0">
                <a:latin typeface="Arial Narrow" panose="020B0606020202030204" pitchFamily="34" charset="0"/>
                <a:cs typeface="Arial Narrow" panose="020B0606020202030204" pitchFamily="34" charset="0"/>
                <a:sym typeface="+mn-ea"/>
              </a:rPr>
              <a:t>análise abrangente das </a:t>
            </a:r>
            <a:r>
              <a:rPr lang="pt-PT" sz="1100" dirty="0" smtClean="0">
                <a:latin typeface="Arial Narrow" panose="020B0606020202030204" pitchFamily="34" charset="0"/>
                <a:cs typeface="Arial Narrow" panose="020B0606020202030204" pitchFamily="34" charset="0"/>
                <a:sym typeface="+mn-ea"/>
              </a:rPr>
              <a:t>estratégias </a:t>
            </a:r>
            <a:r>
              <a:rPr lang="pt-PT" sz="1100" dirty="0">
                <a:latin typeface="Arial Narrow" panose="020B0606020202030204" pitchFamily="34" charset="0"/>
                <a:cs typeface="Arial Narrow" panose="020B0606020202030204" pitchFamily="34" charset="0"/>
                <a:sym typeface="+mn-ea"/>
              </a:rPr>
              <a:t>de </a:t>
            </a:r>
            <a:r>
              <a:rPr lang="pt-PT" sz="1100" dirty="0" smtClean="0">
                <a:latin typeface="Arial Narrow" panose="020B0606020202030204" pitchFamily="34" charset="0"/>
                <a:cs typeface="Arial Narrow" panose="020B0606020202030204" pitchFamily="34" charset="0"/>
                <a:sym typeface="+mn-ea"/>
              </a:rPr>
              <a:t>posicionamento das empresas participantes nos mercados de excelências, a partir da presença física ou virtual em Cabo Verde, como são os casos da: </a:t>
            </a:r>
            <a:r>
              <a:rPr lang="pt-PT" sz="1100" i="1" dirty="0" smtClean="0">
                <a:latin typeface="Arial Narrow" panose="020B0606020202030204" pitchFamily="34" charset="0"/>
                <a:cs typeface="Arial Narrow" panose="020B0606020202030204" pitchFamily="34" charset="0"/>
                <a:sym typeface="+mn-ea"/>
              </a:rPr>
              <a:t>CEDEAO</a:t>
            </a:r>
            <a:r>
              <a:rPr lang="pt-PT" sz="1100" dirty="0" smtClean="0">
                <a:latin typeface="Arial Narrow" panose="020B0606020202030204" pitchFamily="34" charset="0"/>
                <a:cs typeface="Arial Narrow" panose="020B0606020202030204" pitchFamily="34" charset="0"/>
                <a:sym typeface="+mn-ea"/>
              </a:rPr>
              <a:t>; União Europeia / </a:t>
            </a:r>
            <a:r>
              <a:rPr lang="pt-PT" sz="1100" i="1" dirty="0" smtClean="0">
                <a:latin typeface="Arial Narrow" panose="020B0606020202030204" pitchFamily="34" charset="0"/>
                <a:cs typeface="Arial Narrow" panose="020B0606020202030204" pitchFamily="34" charset="0"/>
                <a:sym typeface="+mn-ea"/>
              </a:rPr>
              <a:t>SPG</a:t>
            </a:r>
            <a:r>
              <a:rPr lang="pt-PT" sz="1100" dirty="0" smtClean="0">
                <a:latin typeface="Arial Narrow" panose="020B0606020202030204" pitchFamily="34" charset="0"/>
                <a:cs typeface="Arial Narrow" panose="020B0606020202030204" pitchFamily="34" charset="0"/>
                <a:sym typeface="+mn-ea"/>
              </a:rPr>
              <a:t>+; Estados Unidos da América / </a:t>
            </a:r>
            <a:r>
              <a:rPr lang="pt-PT" sz="1100" i="1" dirty="0" smtClean="0">
                <a:latin typeface="Arial Narrow" panose="020B0606020202030204" pitchFamily="34" charset="0"/>
                <a:cs typeface="Arial Narrow" panose="020B0606020202030204" pitchFamily="34" charset="0"/>
                <a:sym typeface="+mn-ea"/>
              </a:rPr>
              <a:t>AGOA</a:t>
            </a:r>
            <a:r>
              <a:rPr lang="pt-PT" sz="1100" dirty="0" smtClean="0">
                <a:latin typeface="Arial Narrow" panose="020B0606020202030204" pitchFamily="34" charset="0"/>
                <a:cs typeface="Arial Narrow" panose="020B0606020202030204" pitchFamily="34" charset="0"/>
                <a:sym typeface="+mn-ea"/>
              </a:rPr>
              <a:t>; </a:t>
            </a:r>
            <a:r>
              <a:rPr lang="pt-PT" sz="1100" i="1" dirty="0" smtClean="0">
                <a:latin typeface="Arial Narrow" panose="020B0606020202030204" pitchFamily="34" charset="0"/>
                <a:cs typeface="Arial Narrow" panose="020B0606020202030204" pitchFamily="34" charset="0"/>
                <a:sym typeface="+mn-ea"/>
              </a:rPr>
              <a:t>PALOP</a:t>
            </a:r>
            <a:r>
              <a:rPr lang="pt-PT" sz="1100" dirty="0" smtClean="0">
                <a:latin typeface="Arial Narrow" panose="020B0606020202030204" pitchFamily="34" charset="0"/>
                <a:cs typeface="Arial Narrow" panose="020B0606020202030204" pitchFamily="34" charset="0"/>
                <a:sym typeface="+mn-ea"/>
              </a:rPr>
              <a:t> - Países Africanos de Língua Oficial Portuguesa; Brasil; </a:t>
            </a:r>
            <a:r>
              <a:rPr lang="pt-PT" sz="1100" i="1" dirty="0" smtClean="0">
                <a:latin typeface="Arial Narrow" panose="020B0606020202030204" pitchFamily="34" charset="0"/>
              </a:rPr>
              <a:t>AfCFTA </a:t>
            </a:r>
            <a:r>
              <a:rPr lang="pt-PT" sz="1100" dirty="0" smtClean="0">
                <a:latin typeface="Arial Narrow" panose="020B0606020202030204" pitchFamily="34" charset="0"/>
              </a:rPr>
              <a:t>- Zona</a:t>
            </a:r>
            <a:r>
              <a:rPr lang="pt-PT" sz="1100" dirty="0">
                <a:latin typeface="Arial Narrow" panose="020B0606020202030204" pitchFamily="34" charset="0"/>
              </a:rPr>
              <a:t> de Comércio Livre Continental </a:t>
            </a:r>
            <a:r>
              <a:rPr lang="pt-PT" sz="1100" dirty="0" smtClean="0">
                <a:latin typeface="Arial Narrow" panose="020B0606020202030204" pitchFamily="34" charset="0"/>
              </a:rPr>
              <a:t>Africana.</a:t>
            </a:r>
          </a:p>
          <a:p>
            <a:pPr lvl="1" algn="just">
              <a:lnSpc>
                <a:spcPts val="1200"/>
              </a:lnSpc>
            </a:pPr>
            <a:endParaRPr lang="pt-PT" sz="1100" dirty="0">
              <a:latin typeface="Arial Narrow" panose="020B0606020202030204" pitchFamily="34" charset="0"/>
              <a:ea typeface="Verdana" panose="020B0604030504040204" pitchFamily="34" charset="0"/>
              <a:cs typeface="Verdana" panose="020B0604030504040204" pitchFamily="34" charset="0"/>
              <a:sym typeface="+mn-ea"/>
            </a:endParaRPr>
          </a:p>
          <a:p>
            <a:pPr lvl="1" algn="just">
              <a:lnSpc>
                <a:spcPts val="12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Estabelecimento de uma rede de negócios e de parcerias empresariais, envolvendo as empresas de diferentes regiões geográficas participantes no evento.</a:t>
            </a:r>
          </a:p>
          <a:p>
            <a:pPr lvl="1" algn="just">
              <a:lnSpc>
                <a:spcPts val="1200"/>
              </a:lnSpc>
            </a:pPr>
            <a:endParaRPr lang="pt-PT" sz="1100" dirty="0">
              <a:latin typeface="Arial Narrow" panose="020B0606020202030204" pitchFamily="34" charset="0"/>
              <a:ea typeface="Verdana" panose="020B0604030504040204" pitchFamily="34" charset="0"/>
              <a:cs typeface="Verdana" panose="020B0604030504040204" pitchFamily="34" charset="0"/>
              <a:sym typeface="+mn-ea"/>
            </a:endParaRPr>
          </a:p>
          <a:p>
            <a:pPr lvl="1" algn="just">
              <a:lnSpc>
                <a:spcPts val="12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Aquisição de informações e solidez de conhecimento sobre os principais instrumentos e canais de financiamento do sector privado colocados à disposição pelas principais instituições que são baluartes de desenvolvimento e integração regional Oeste Africana.</a:t>
            </a:r>
          </a:p>
          <a:p>
            <a:pPr algn="just">
              <a:lnSpc>
                <a:spcPts val="1200"/>
              </a:lnSpc>
            </a:pPr>
            <a:endParaRPr lang="pt-PT" sz="1100" dirty="0">
              <a:solidFill>
                <a:srgbClr val="008CBA"/>
              </a:solidFill>
              <a:latin typeface="Arial Narrow" panose="020B0606020202030204" pitchFamily="34" charset="0"/>
              <a:cs typeface="Arial Narrow" panose="020B0606020202030204" pitchFamily="34" charset="0"/>
              <a:sym typeface="+mn-ea"/>
            </a:endParaRPr>
          </a:p>
          <a:p>
            <a:pPr>
              <a:lnSpc>
                <a:spcPts val="1200"/>
              </a:lnSpc>
            </a:pPr>
            <a:r>
              <a:rPr lang="pt-PT" sz="1100" b="1" i="1" dirty="0" smtClean="0">
                <a:latin typeface="Arial Narrow" panose="020B0606020202030204" pitchFamily="34" charset="0"/>
                <a:cs typeface="Arial Narrow" panose="020B0606020202030204" pitchFamily="34" charset="0"/>
                <a:sym typeface="+mn-ea"/>
              </a:rPr>
              <a:t>Os </a:t>
            </a:r>
            <a:r>
              <a:rPr lang="pt-PT" sz="1100" b="1" i="1" dirty="0">
                <a:latin typeface="Arial Narrow" panose="020B0606020202030204" pitchFamily="34" charset="0"/>
                <a:cs typeface="Arial Narrow" panose="020B0606020202030204" pitchFamily="34" charset="0"/>
                <a:sym typeface="+mn-ea"/>
              </a:rPr>
              <a:t>principais produtos esperados são</a:t>
            </a:r>
            <a:r>
              <a:rPr lang="pt-PT" sz="1100" b="1" i="1" dirty="0" smtClean="0">
                <a:latin typeface="Arial Narrow" panose="020B0606020202030204" pitchFamily="34" charset="0"/>
                <a:cs typeface="Arial Narrow" panose="020B0606020202030204" pitchFamily="34" charset="0"/>
                <a:sym typeface="+mn-ea"/>
              </a:rPr>
              <a:t>:</a:t>
            </a:r>
          </a:p>
          <a:p>
            <a:pPr lvl="1">
              <a:lnSpc>
                <a:spcPts val="1200"/>
              </a:lnSpc>
            </a:pPr>
            <a:r>
              <a:rPr lang="pt-PT" sz="1100" dirty="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Presença de produtos e serviços das empresas participantes no evento numa plataforma Web, por forma a posicioná-las e consolidar uma presença constante nos mercados de excelências acima referidos;</a:t>
            </a:r>
          </a:p>
          <a:p>
            <a:pPr lvl="1">
              <a:lnSpc>
                <a:spcPts val="1200"/>
              </a:lnSpc>
            </a:pPr>
            <a:endParaRPr lang="pt-PT" sz="1100" dirty="0" smtClean="0">
              <a:latin typeface="Arial Narrow" panose="020B0606020202030204" pitchFamily="34" charset="0"/>
              <a:cs typeface="Arial Narrow" panose="020B0606020202030204" pitchFamily="34" charset="0"/>
              <a:sym typeface="+mn-ea"/>
            </a:endParaRPr>
          </a:p>
          <a:p>
            <a:pPr lvl="1">
              <a:lnSpc>
                <a:spcPts val="1200"/>
              </a:lnSpc>
            </a:pPr>
            <a:r>
              <a:rPr lang="pt-PT" sz="1100" dirty="0" smtClean="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Edição periódica de uma </a:t>
            </a:r>
            <a:r>
              <a:rPr lang="pt-PT" sz="1100" dirty="0" smtClean="0">
                <a:latin typeface="Arial Narrow" panose="020B0606020202030204" pitchFamily="34" charset="0"/>
              </a:rPr>
              <a:t>newsletter através da qual serão divulgados produtos e serviços das empresas participantes no evento nos mercados alvo de análise durante o evento.</a:t>
            </a:r>
          </a:p>
          <a:p>
            <a:pPr lvl="1">
              <a:lnSpc>
                <a:spcPts val="1200"/>
              </a:lnSpc>
            </a:pPr>
            <a:endParaRPr lang="pt-PT" sz="1100" dirty="0" smtClean="0">
              <a:latin typeface="Arial Narrow" panose="020B0606020202030204" pitchFamily="34" charset="0"/>
              <a:cs typeface="Arial Narrow" panose="020B0606020202030204" pitchFamily="34" charset="0"/>
              <a:sym typeface="+mn-ea"/>
            </a:endParaRPr>
          </a:p>
          <a:p>
            <a:pPr lvl="1">
              <a:lnSpc>
                <a:spcPts val="1200"/>
              </a:lnSpc>
            </a:pPr>
            <a:r>
              <a:rPr lang="pt-PT" sz="1100" dirty="0" smtClean="0">
                <a:solidFill>
                  <a:srgbClr val="008CBA"/>
                </a:solidFill>
                <a:latin typeface="Arial Narrow" panose="020B0606020202030204" pitchFamily="34" charset="0"/>
                <a:cs typeface="Arial Narrow" panose="020B0606020202030204" pitchFamily="34" charset="0"/>
                <a:sym typeface="+mn-ea"/>
              </a:rPr>
              <a:t>■ </a:t>
            </a:r>
            <a:r>
              <a:rPr lang="pt-PT" sz="1100" dirty="0" smtClean="0">
                <a:latin typeface="Arial Narrow" panose="020B0606020202030204" pitchFamily="34" charset="0"/>
                <a:cs typeface="Arial Narrow" panose="020B0606020202030204" pitchFamily="34" charset="0"/>
                <a:sym typeface="+mn-ea"/>
              </a:rPr>
              <a:t>Posicionar as empresas participantes no evento nos mercados em análise enquanto actores de crescimento, desenvolvimento e criação de riquezas.</a:t>
            </a:r>
          </a:p>
          <a:p>
            <a:pPr>
              <a:lnSpc>
                <a:spcPts val="1200"/>
              </a:lnSpc>
            </a:pPr>
            <a:endParaRPr lang="pt-PT" sz="1100" dirty="0">
              <a:latin typeface="Arial Narrow" panose="020B0606020202030204" pitchFamily="34" charset="0"/>
              <a:cs typeface="Arial Narrow" panose="020B0606020202030204" pitchFamily="34" charset="0"/>
              <a:sym typeface="+mn-ea"/>
            </a:endParaRPr>
          </a:p>
          <a:p>
            <a:pPr>
              <a:lnSpc>
                <a:spcPts val="1200"/>
              </a:lnSpc>
            </a:pPr>
            <a:r>
              <a:rPr lang="pt-PT" sz="1100" dirty="0">
                <a:latin typeface="Arial Narrow" panose="020B0606020202030204" pitchFamily="34" charset="0"/>
                <a:cs typeface="Arial Narrow" panose="020B0606020202030204" pitchFamily="34" charset="0"/>
                <a:sym typeface="+mn-ea"/>
              </a:rPr>
              <a:t>Para mais informações, por favor, entre em contato com </a:t>
            </a:r>
            <a:r>
              <a:rPr lang="pt-PT" sz="1100" dirty="0" smtClean="0">
                <a:latin typeface="Arial Narrow" panose="020B0606020202030204" pitchFamily="34" charset="0"/>
                <a:cs typeface="Arial Narrow" panose="020B0606020202030204" pitchFamily="34" charset="0"/>
                <a:sym typeface="+mn-ea"/>
              </a:rPr>
              <a:t>os Pontos Focais, listados na última página do presente documento ou na plataforma web: </a:t>
            </a:r>
            <a:r>
              <a:rPr lang="pt-PT" sz="1100" dirty="0">
                <a:latin typeface="Arial Narrow" panose="020B0606020202030204" pitchFamily="34" charset="0"/>
              </a:rPr>
              <a:t>https://www.atlanticbusinessforum.com/.</a:t>
            </a:r>
            <a:endParaRPr lang="pt-PT" sz="1100" dirty="0">
              <a:latin typeface="Arial Narrow" panose="020B0606020202030204" pitchFamily="34" charset="0"/>
              <a:cs typeface="Arial Narrow" panose="020B0606020202030204" pitchFamily="34" charset="0"/>
              <a:sym typeface="+mn-ea"/>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655" y="475073"/>
            <a:ext cx="2677325" cy="559804"/>
          </a:xfrm>
          <a:prstGeom prst="rect">
            <a:avLst/>
          </a:prstGeom>
        </p:spPr>
      </p:pic>
      <p:pic>
        <p:nvPicPr>
          <p:cNvPr id="11"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01154" y="386805"/>
            <a:ext cx="578165" cy="479595"/>
          </a:xfrm>
          <a:prstGeom prst="rect">
            <a:avLst/>
          </a:prstGeom>
        </p:spPr>
      </p:pic>
      <p:pic>
        <p:nvPicPr>
          <p:cNvPr id="2050" name="Picture 2" descr="How to Define your Marketing Team Structure - Digital Uncover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095" y="1426724"/>
            <a:ext cx="6117144" cy="3848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5825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17</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63" y="234405"/>
            <a:ext cx="2677325" cy="559804"/>
          </a:xfrm>
          <a:prstGeom prst="rect">
            <a:avLst/>
          </a:prstGeom>
        </p:spPr>
      </p:pic>
      <p:sp>
        <p:nvSpPr>
          <p:cNvPr id="47" name="TextBox 34"/>
          <p:cNvSpPr txBox="1"/>
          <p:nvPr/>
        </p:nvSpPr>
        <p:spPr>
          <a:xfrm>
            <a:off x="3700712" y="224632"/>
            <a:ext cx="1584325" cy="277812"/>
          </a:xfrm>
          <a:prstGeom prst="rect">
            <a:avLst/>
          </a:prstGeom>
          <a:noFill/>
        </p:spPr>
        <p:txBody>
          <a:bodyPr>
            <a:spAutoFit/>
          </a:bodyPr>
          <a:lstStyle/>
          <a:p>
            <a:pPr eaLnBrk="1" hangingPunct="1">
              <a:defRPr/>
            </a:pPr>
            <a:r>
              <a:rPr lang="pt-PT" sz="1200" i="1" dirty="0">
                <a:solidFill>
                  <a:schemeClr val="accent5">
                    <a:lumMod val="60000"/>
                    <a:lumOff val="40000"/>
                  </a:schemeClr>
                </a:solidFill>
                <a:cs typeface="Arial" charset="0"/>
              </a:rPr>
              <a:t>www.ecoagilitys.com</a:t>
            </a:r>
          </a:p>
        </p:txBody>
      </p:sp>
      <p:sp>
        <p:nvSpPr>
          <p:cNvPr id="221" name="Rectângulo 17"/>
          <p:cNvSpPr/>
          <p:nvPr/>
        </p:nvSpPr>
        <p:spPr>
          <a:xfrm>
            <a:off x="2060749" y="1528763"/>
            <a:ext cx="5484813" cy="4117975"/>
          </a:xfrm>
          <a:prstGeom prst="rect">
            <a:avLst/>
          </a:prstGeom>
          <a:noFill/>
          <a:ln>
            <a:solidFill>
              <a:schemeClr val="accent3">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pic>
        <p:nvPicPr>
          <p:cNvPr id="222"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801" y="6388100"/>
            <a:ext cx="12049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3" name="Slide Number Placeholder 6"/>
          <p:cNvSpPr txBox="1">
            <a:spLocks/>
          </p:cNvSpPr>
          <p:nvPr/>
        </p:nvSpPr>
        <p:spPr bwMode="auto">
          <a:xfrm>
            <a:off x="2913237" y="6575425"/>
            <a:ext cx="24828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1200">
                <a:solidFill>
                  <a:schemeClr val="bg1"/>
                </a:solidFill>
              </a:rPr>
              <a:t>Page </a:t>
            </a:r>
            <a:fld id="{39558A57-34C5-4036-BF10-C6E68A306BBF}" type="slidenum">
              <a:rPr lang="fr-FR" altLang="pt-PT" sz="1200" b="1" i="1" u="sng">
                <a:solidFill>
                  <a:schemeClr val="bg1"/>
                </a:solidFill>
              </a:rPr>
              <a:pPr algn="ctr" eaLnBrk="1" hangingPunct="1">
                <a:spcBef>
                  <a:spcPct val="0"/>
                </a:spcBef>
                <a:buFontTx/>
                <a:buNone/>
              </a:pPr>
              <a:t>17</a:t>
            </a:fld>
            <a:endParaRPr lang="fr-FR" altLang="pt-PT" sz="1200" b="1" i="1" u="sng">
              <a:solidFill>
                <a:schemeClr val="bg1"/>
              </a:solidFill>
            </a:endParaRPr>
          </a:p>
        </p:txBody>
      </p:sp>
      <p:sp>
        <p:nvSpPr>
          <p:cNvPr id="224" name="TextBox 19"/>
          <p:cNvSpPr txBox="1"/>
          <p:nvPr/>
        </p:nvSpPr>
        <p:spPr>
          <a:xfrm>
            <a:off x="6847062" y="6442075"/>
            <a:ext cx="2052637" cy="477838"/>
          </a:xfrm>
          <a:prstGeom prst="rect">
            <a:avLst/>
          </a:prstGeom>
          <a:noFill/>
        </p:spPr>
        <p:txBody>
          <a:bodyPr>
            <a:spAutoFit/>
          </a:bodyPr>
          <a:lstStyle/>
          <a:p>
            <a:pPr eaLnBrk="1" fontAlgn="auto" hangingPunct="1">
              <a:lnSpc>
                <a:spcPts val="1500"/>
              </a:lnSpc>
              <a:spcBef>
                <a:spcPts val="0"/>
              </a:spcBef>
              <a:spcAft>
                <a:spcPts val="0"/>
              </a:spcAft>
              <a:defRPr/>
            </a:pPr>
            <a:r>
              <a:rPr lang="pt-PT" b="1" i="1" dirty="0">
                <a:solidFill>
                  <a:schemeClr val="accent5">
                    <a:lumMod val="75000"/>
                  </a:schemeClr>
                </a:solidFill>
                <a:latin typeface="Arial Narrow" pitchFamily="34" charset="0"/>
                <a:cs typeface="+mn-cs"/>
              </a:rPr>
              <a:t>ECOWAS</a:t>
            </a:r>
          </a:p>
          <a:p>
            <a:pPr eaLnBrk="1" fontAlgn="auto" hangingPunct="1">
              <a:lnSpc>
                <a:spcPts val="1500"/>
              </a:lnSpc>
              <a:spcBef>
                <a:spcPts val="0"/>
              </a:spcBef>
              <a:spcAft>
                <a:spcPts val="0"/>
              </a:spcAft>
              <a:defRPr/>
            </a:pPr>
            <a:r>
              <a:rPr lang="en-GB" sz="1400" i="1" noProof="1">
                <a:solidFill>
                  <a:schemeClr val="accent6">
                    <a:lumMod val="75000"/>
                  </a:schemeClr>
                </a:solidFill>
                <a:latin typeface="+mn-lt"/>
                <a:cs typeface="+mn-cs"/>
              </a:rPr>
              <a:t>A Space of Opportunities</a:t>
            </a:r>
            <a:endParaRPr lang="en-GB" sz="1400" i="1" noProof="1">
              <a:solidFill>
                <a:schemeClr val="accent6">
                  <a:lumMod val="75000"/>
                </a:schemeClr>
              </a:solidFill>
              <a:latin typeface="Arial Narrow" pitchFamily="34" charset="0"/>
              <a:cs typeface="+mn-cs"/>
            </a:endParaRPr>
          </a:p>
        </p:txBody>
      </p:sp>
      <p:sp>
        <p:nvSpPr>
          <p:cNvPr id="225" name="Rounded Rectangle 20"/>
          <p:cNvSpPr/>
          <p:nvPr/>
        </p:nvSpPr>
        <p:spPr>
          <a:xfrm>
            <a:off x="17637" y="663575"/>
            <a:ext cx="8794750" cy="5743575"/>
          </a:xfrm>
          <a:prstGeom prst="roundRect">
            <a:avLst/>
          </a:prstGeom>
          <a:no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cxnSp>
        <p:nvCxnSpPr>
          <p:cNvPr id="226" name="Straight Connector 76"/>
          <p:cNvCxnSpPr/>
          <p:nvPr/>
        </p:nvCxnSpPr>
        <p:spPr>
          <a:xfrm>
            <a:off x="122412" y="1270000"/>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7" name="Straight Connector 78"/>
          <p:cNvCxnSpPr/>
          <p:nvPr/>
        </p:nvCxnSpPr>
        <p:spPr>
          <a:xfrm>
            <a:off x="373237" y="1055688"/>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228" name="TextBox 79"/>
          <p:cNvSpPr txBox="1"/>
          <p:nvPr/>
        </p:nvSpPr>
        <p:spPr>
          <a:xfrm>
            <a:off x="322437" y="1065213"/>
            <a:ext cx="1422400" cy="369887"/>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229" name="Freeform 80"/>
          <p:cNvSpPr>
            <a:spLocks/>
          </p:cNvSpPr>
          <p:nvPr/>
        </p:nvSpPr>
        <p:spPr bwMode="auto">
          <a:xfrm>
            <a:off x="258589" y="1213171"/>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230" name="TextBox 81"/>
          <p:cNvSpPr txBox="1"/>
          <p:nvPr/>
        </p:nvSpPr>
        <p:spPr>
          <a:xfrm>
            <a:off x="770112" y="1266825"/>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231" name="Right Arrow 82"/>
          <p:cNvSpPr/>
          <p:nvPr/>
        </p:nvSpPr>
        <p:spPr>
          <a:xfrm>
            <a:off x="1740074" y="971550"/>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pic>
        <p:nvPicPr>
          <p:cNvPr id="232" name="Picture 14" descr="Resultado de imagem para data bas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6649" y="3213100"/>
            <a:ext cx="2719388"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3" name="Rectângulo 44"/>
          <p:cNvSpPr/>
          <p:nvPr/>
        </p:nvSpPr>
        <p:spPr>
          <a:xfrm>
            <a:off x="2486199" y="1784350"/>
            <a:ext cx="1949450" cy="7921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solidFill>
                  <a:schemeClr val="accent5">
                    <a:lumMod val="75000"/>
                  </a:schemeClr>
                </a:solidFill>
              </a:rPr>
              <a:t>Web Server</a:t>
            </a:r>
          </a:p>
        </p:txBody>
      </p:sp>
      <p:sp>
        <p:nvSpPr>
          <p:cNvPr id="234" name="Rectângulo 45"/>
          <p:cNvSpPr/>
          <p:nvPr/>
        </p:nvSpPr>
        <p:spPr>
          <a:xfrm>
            <a:off x="2476674" y="3489325"/>
            <a:ext cx="1943100" cy="16986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35" name="Rectângulo arredondado 46"/>
          <p:cNvSpPr/>
          <p:nvPr/>
        </p:nvSpPr>
        <p:spPr>
          <a:xfrm>
            <a:off x="2662412" y="4211638"/>
            <a:ext cx="1511300" cy="815975"/>
          </a:xfrm>
          <a:prstGeom prst="roundRect">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solidFill>
                  <a:schemeClr val="accent5">
                    <a:lumMod val="75000"/>
                  </a:schemeClr>
                </a:solidFill>
              </a:rPr>
              <a:t>Backend</a:t>
            </a:r>
          </a:p>
        </p:txBody>
      </p:sp>
      <p:sp>
        <p:nvSpPr>
          <p:cNvPr id="236" name="CaixaDeTexto 47"/>
          <p:cNvSpPr txBox="1"/>
          <p:nvPr/>
        </p:nvSpPr>
        <p:spPr>
          <a:xfrm>
            <a:off x="2794174" y="3762375"/>
            <a:ext cx="1223963" cy="284163"/>
          </a:xfrm>
          <a:prstGeom prst="rect">
            <a:avLst/>
          </a:prstGeom>
          <a:noFill/>
        </p:spPr>
        <p:txBody>
          <a:bodyPr>
            <a:spAutoFit/>
          </a:bodyPr>
          <a:lstStyle/>
          <a:p>
            <a:pPr eaLnBrk="1" fontAlgn="auto" hangingPunct="1">
              <a:lnSpc>
                <a:spcPts val="1500"/>
              </a:lnSpc>
              <a:spcBef>
                <a:spcPts val="0"/>
              </a:spcBef>
              <a:spcAft>
                <a:spcPts val="0"/>
              </a:spcAft>
              <a:defRPr/>
            </a:pPr>
            <a:r>
              <a:rPr lang="en-GB" sz="1200" b="1" i="1" dirty="0">
                <a:solidFill>
                  <a:schemeClr val="bg1">
                    <a:lumMod val="50000"/>
                  </a:schemeClr>
                </a:solidFill>
                <a:latin typeface="Arial Narrow" pitchFamily="34" charset="0"/>
                <a:cs typeface="+mn-cs"/>
              </a:rPr>
              <a:t>Spray framework</a:t>
            </a:r>
          </a:p>
        </p:txBody>
      </p:sp>
      <p:sp>
        <p:nvSpPr>
          <p:cNvPr id="237" name="Rectângulo 48"/>
          <p:cNvSpPr/>
          <p:nvPr/>
        </p:nvSpPr>
        <p:spPr>
          <a:xfrm>
            <a:off x="505565" y="3120872"/>
            <a:ext cx="1081665" cy="2448272"/>
          </a:xfrm>
          <a:prstGeom prst="rect">
            <a:avLst/>
          </a:prstGeom>
          <a:solidFill>
            <a:schemeClr val="accent3">
              <a:lumMod val="40000"/>
              <a:lumOff val="6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eaLnBrk="1" hangingPunct="1">
              <a:defRPr/>
            </a:pPr>
            <a:r>
              <a:rPr lang="en-GB" b="1" dirty="0">
                <a:solidFill>
                  <a:schemeClr val="bg1">
                    <a:lumMod val="50000"/>
                  </a:schemeClr>
                </a:solidFill>
              </a:rPr>
              <a:t>CLIENTES</a:t>
            </a:r>
          </a:p>
        </p:txBody>
      </p:sp>
      <p:sp>
        <p:nvSpPr>
          <p:cNvPr id="238" name="Rectângulo arredondado 49"/>
          <p:cNvSpPr/>
          <p:nvPr/>
        </p:nvSpPr>
        <p:spPr>
          <a:xfrm>
            <a:off x="343074" y="1741488"/>
            <a:ext cx="1254125" cy="461962"/>
          </a:xfrm>
          <a:prstGeom prst="roundRect">
            <a:avLst/>
          </a:prstGeom>
          <a:solidFill>
            <a:srgbClr val="2449E8"/>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err="1"/>
              <a:t>Administração</a:t>
            </a:r>
            <a:endParaRPr lang="en-GB" sz="1200" dirty="0"/>
          </a:p>
        </p:txBody>
      </p:sp>
      <p:sp>
        <p:nvSpPr>
          <p:cNvPr id="239" name="Rectângulo arredondado 50"/>
          <p:cNvSpPr/>
          <p:nvPr/>
        </p:nvSpPr>
        <p:spPr>
          <a:xfrm>
            <a:off x="352599" y="2236788"/>
            <a:ext cx="1241425" cy="461962"/>
          </a:xfrm>
          <a:prstGeom prst="roundRect">
            <a:avLst/>
          </a:prstGeom>
          <a:solidFill>
            <a:srgbClr val="2449E8"/>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err="1"/>
              <a:t>Gestor</a:t>
            </a:r>
            <a:endParaRPr lang="en-GB" sz="1200" dirty="0"/>
          </a:p>
        </p:txBody>
      </p:sp>
      <p:sp>
        <p:nvSpPr>
          <p:cNvPr id="240" name="Rectângulo arredondado 51"/>
          <p:cNvSpPr/>
          <p:nvPr/>
        </p:nvSpPr>
        <p:spPr>
          <a:xfrm>
            <a:off x="1643237" y="6086475"/>
            <a:ext cx="3529012" cy="593725"/>
          </a:xfrm>
          <a:prstGeom prst="roundRect">
            <a:avLst/>
          </a:prstGeom>
          <a:solidFill>
            <a:schemeClr val="bg1">
              <a:lumMod val="95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dirty="0">
                <a:solidFill>
                  <a:schemeClr val="bg1">
                    <a:lumMod val="50000"/>
                  </a:schemeClr>
                </a:solidFill>
              </a:rPr>
              <a:t>EXTERNAL CUSTOMERS SERVICE</a:t>
            </a:r>
          </a:p>
        </p:txBody>
      </p:sp>
      <p:sp>
        <p:nvSpPr>
          <p:cNvPr id="241" name="Seta para cima e para baixo 52"/>
          <p:cNvSpPr/>
          <p:nvPr/>
        </p:nvSpPr>
        <p:spPr>
          <a:xfrm>
            <a:off x="3241849" y="5202238"/>
            <a:ext cx="409575" cy="889000"/>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2" name="Seta para cima e para baixo 53"/>
          <p:cNvSpPr/>
          <p:nvPr/>
        </p:nvSpPr>
        <p:spPr>
          <a:xfrm>
            <a:off x="3268837" y="2584450"/>
            <a:ext cx="379412" cy="889000"/>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3" name="Seta para cima e para baixo 54"/>
          <p:cNvSpPr/>
          <p:nvPr/>
        </p:nvSpPr>
        <p:spPr>
          <a:xfrm rot="16200000">
            <a:off x="1859136" y="3906838"/>
            <a:ext cx="320675" cy="889000"/>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4" name="Seta para cima e para baixo 55"/>
          <p:cNvSpPr/>
          <p:nvPr/>
        </p:nvSpPr>
        <p:spPr>
          <a:xfrm rot="16200000">
            <a:off x="4602337" y="3954463"/>
            <a:ext cx="328612" cy="728662"/>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5" name="Seta para cima e para baixo 56"/>
          <p:cNvSpPr/>
          <p:nvPr/>
        </p:nvSpPr>
        <p:spPr>
          <a:xfrm rot="16200000">
            <a:off x="1944861" y="1538288"/>
            <a:ext cx="193675" cy="889000"/>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6" name="Seta para cima e para baixo 57"/>
          <p:cNvSpPr/>
          <p:nvPr/>
        </p:nvSpPr>
        <p:spPr>
          <a:xfrm rot="16200000">
            <a:off x="1939306" y="1994694"/>
            <a:ext cx="195262" cy="889000"/>
          </a:xfrm>
          <a:prstGeom prst="upDownArrow">
            <a:avLst/>
          </a:prstGeom>
          <a:solidFill>
            <a:schemeClr val="bg1">
              <a:lumMod val="95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47" name="CaixaDeTexto 58"/>
          <p:cNvSpPr txBox="1"/>
          <p:nvPr/>
        </p:nvSpPr>
        <p:spPr>
          <a:xfrm rot="21420000">
            <a:off x="5496099" y="4295775"/>
            <a:ext cx="1804988" cy="284163"/>
          </a:xfrm>
          <a:prstGeom prst="rect">
            <a:avLst/>
          </a:prstGeom>
          <a:noFill/>
        </p:spPr>
        <p:txBody>
          <a:bodyPr>
            <a:spAutoFit/>
          </a:bodyPr>
          <a:lstStyle/>
          <a:p>
            <a:pPr eaLnBrk="1" fontAlgn="auto" hangingPunct="1">
              <a:lnSpc>
                <a:spcPts val="1500"/>
              </a:lnSpc>
              <a:spcBef>
                <a:spcPts val="0"/>
              </a:spcBef>
              <a:spcAft>
                <a:spcPts val="0"/>
              </a:spcAft>
              <a:defRPr/>
            </a:pPr>
            <a:r>
              <a:rPr lang="en-GB" b="1" i="1" dirty="0">
                <a:solidFill>
                  <a:schemeClr val="accent5">
                    <a:lumMod val="75000"/>
                  </a:schemeClr>
                </a:solidFill>
                <a:latin typeface="Arial Narrow" pitchFamily="34" charset="0"/>
                <a:cs typeface="+mn-cs"/>
              </a:rPr>
              <a:t>BASE DE DADOS</a:t>
            </a:r>
          </a:p>
        </p:txBody>
      </p:sp>
      <p:sp>
        <p:nvSpPr>
          <p:cNvPr id="248" name="Rectangle 2"/>
          <p:cNvSpPr txBox="1">
            <a:spLocks noChangeArrowheads="1"/>
          </p:cNvSpPr>
          <p:nvPr/>
        </p:nvSpPr>
        <p:spPr>
          <a:xfrm>
            <a:off x="1928987" y="971550"/>
            <a:ext cx="2873375" cy="6096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sz="1600" i="1" dirty="0" smtClean="0">
                <a:solidFill>
                  <a:schemeClr val="accent5">
                    <a:lumMod val="50000"/>
                  </a:schemeClr>
                </a:solidFill>
              </a:rPr>
              <a:t>SISTEMA DE BASE DE DADOS</a:t>
            </a:r>
          </a:p>
        </p:txBody>
      </p:sp>
    </p:spTree>
    <p:extLst>
      <p:ext uri="{BB962C8B-B14F-4D97-AF65-F5344CB8AC3E}">
        <p14:creationId xmlns:p14="http://schemas.microsoft.com/office/powerpoint/2010/main" val="3213339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18</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63" y="234405"/>
            <a:ext cx="2677325" cy="559804"/>
          </a:xfrm>
          <a:prstGeom prst="rect">
            <a:avLst/>
          </a:prstGeom>
        </p:spPr>
      </p:pic>
      <p:sp>
        <p:nvSpPr>
          <p:cNvPr id="47" name="TextBox 34"/>
          <p:cNvSpPr txBox="1"/>
          <p:nvPr/>
        </p:nvSpPr>
        <p:spPr>
          <a:xfrm>
            <a:off x="3700712" y="224632"/>
            <a:ext cx="1584325" cy="277812"/>
          </a:xfrm>
          <a:prstGeom prst="rect">
            <a:avLst/>
          </a:prstGeom>
          <a:noFill/>
        </p:spPr>
        <p:txBody>
          <a:bodyPr>
            <a:spAutoFit/>
          </a:bodyPr>
          <a:lstStyle/>
          <a:p>
            <a:pPr eaLnBrk="1" hangingPunct="1">
              <a:defRPr/>
            </a:pPr>
            <a:r>
              <a:rPr lang="pt-PT" sz="1200" i="1" dirty="0">
                <a:solidFill>
                  <a:schemeClr val="accent5">
                    <a:lumMod val="60000"/>
                    <a:lumOff val="40000"/>
                  </a:schemeClr>
                </a:solidFill>
                <a:cs typeface="Arial" charset="0"/>
              </a:rPr>
              <a:t>www.ecoagilitys.com</a:t>
            </a:r>
          </a:p>
        </p:txBody>
      </p:sp>
      <p:cxnSp>
        <p:nvCxnSpPr>
          <p:cNvPr id="64" name="Straight Connector 76"/>
          <p:cNvCxnSpPr/>
          <p:nvPr/>
        </p:nvCxnSpPr>
        <p:spPr>
          <a:xfrm>
            <a:off x="189657" y="1604069"/>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78"/>
          <p:cNvCxnSpPr/>
          <p:nvPr/>
        </p:nvCxnSpPr>
        <p:spPr>
          <a:xfrm>
            <a:off x="440482" y="1389757"/>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66" name="TextBox 79"/>
          <p:cNvSpPr txBox="1"/>
          <p:nvPr/>
        </p:nvSpPr>
        <p:spPr>
          <a:xfrm>
            <a:off x="389682" y="1399282"/>
            <a:ext cx="1422400" cy="369887"/>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67" name="Freeform 80"/>
          <p:cNvSpPr>
            <a:spLocks/>
          </p:cNvSpPr>
          <p:nvPr/>
        </p:nvSpPr>
        <p:spPr bwMode="auto">
          <a:xfrm>
            <a:off x="325834" y="1546769"/>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68" name="TextBox 81"/>
          <p:cNvSpPr txBox="1"/>
          <p:nvPr/>
        </p:nvSpPr>
        <p:spPr>
          <a:xfrm>
            <a:off x="837357" y="1600894"/>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69" name="Right Arrow 82"/>
          <p:cNvSpPr/>
          <p:nvPr/>
        </p:nvSpPr>
        <p:spPr>
          <a:xfrm>
            <a:off x="1807319" y="1305619"/>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70" name="Fluxograma: processo alternativo 4"/>
          <p:cNvSpPr/>
          <p:nvPr/>
        </p:nvSpPr>
        <p:spPr>
          <a:xfrm>
            <a:off x="18207" y="2024757"/>
            <a:ext cx="8713787" cy="4892675"/>
          </a:xfrm>
          <a:prstGeom prst="flowChartAlternateProcess">
            <a:avLst/>
          </a:prstGeom>
          <a:solidFill>
            <a:schemeClr val="accent5">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solidFill>
                <a:schemeClr val="accent5">
                  <a:lumMod val="50000"/>
                </a:schemeClr>
              </a:solidFill>
            </a:endParaRPr>
          </a:p>
        </p:txBody>
      </p:sp>
      <p:sp>
        <p:nvSpPr>
          <p:cNvPr id="71" name="Lata 3"/>
          <p:cNvSpPr/>
          <p:nvPr/>
        </p:nvSpPr>
        <p:spPr>
          <a:xfrm>
            <a:off x="3336082" y="3339207"/>
            <a:ext cx="3209925" cy="2214562"/>
          </a:xfrm>
          <a:prstGeom prst="can">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dirty="0"/>
              <a:t>ECOWAS</a:t>
            </a:r>
          </a:p>
          <a:p>
            <a:pPr algn="ctr" eaLnBrk="1" hangingPunct="1">
              <a:defRPr/>
            </a:pPr>
            <a:r>
              <a:rPr lang="pt-PT" dirty="0"/>
              <a:t>DATA BASES</a:t>
            </a:r>
          </a:p>
        </p:txBody>
      </p:sp>
      <p:cxnSp>
        <p:nvCxnSpPr>
          <p:cNvPr id="72" name="Conexão recta 8"/>
          <p:cNvCxnSpPr/>
          <p:nvPr/>
        </p:nvCxnSpPr>
        <p:spPr>
          <a:xfrm>
            <a:off x="661144" y="3199507"/>
            <a:ext cx="0" cy="2047875"/>
          </a:xfrm>
          <a:prstGeom prst="line">
            <a:avLst/>
          </a:prstGeom>
        </p:spPr>
        <p:style>
          <a:lnRef idx="1">
            <a:schemeClr val="accent6"/>
          </a:lnRef>
          <a:fillRef idx="0">
            <a:schemeClr val="accent6"/>
          </a:fillRef>
          <a:effectRef idx="0">
            <a:schemeClr val="accent6"/>
          </a:effectRef>
          <a:fontRef idx="minor">
            <a:schemeClr val="tx1"/>
          </a:fontRef>
        </p:style>
      </p:cxnSp>
      <p:sp>
        <p:nvSpPr>
          <p:cNvPr id="73" name="Rectângulo arredondado 10"/>
          <p:cNvSpPr/>
          <p:nvPr/>
        </p:nvSpPr>
        <p:spPr>
          <a:xfrm>
            <a:off x="1054844" y="3550344"/>
            <a:ext cx="1900238" cy="409575"/>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Programa de</a:t>
            </a:r>
          </a:p>
          <a:p>
            <a:pPr algn="ctr" eaLnBrk="1" hangingPunct="1">
              <a:defRPr/>
            </a:pPr>
            <a:r>
              <a:rPr lang="pt-PT" sz="1400" dirty="0">
                <a:solidFill>
                  <a:schemeClr val="accent5">
                    <a:lumMod val="50000"/>
                  </a:schemeClr>
                </a:solidFill>
              </a:rPr>
              <a:t>Teses universitária</a:t>
            </a:r>
          </a:p>
        </p:txBody>
      </p:sp>
      <p:sp>
        <p:nvSpPr>
          <p:cNvPr id="74" name="Rectângulo arredondado 39"/>
          <p:cNvSpPr/>
          <p:nvPr/>
        </p:nvSpPr>
        <p:spPr>
          <a:xfrm>
            <a:off x="1054844" y="4058344"/>
            <a:ext cx="1900238" cy="409575"/>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err="1">
                <a:solidFill>
                  <a:schemeClr val="accent5">
                    <a:lumMod val="50000"/>
                  </a:schemeClr>
                </a:solidFill>
              </a:rPr>
              <a:t>Forum</a:t>
            </a:r>
            <a:r>
              <a:rPr lang="pt-PT" sz="1400" dirty="0">
                <a:solidFill>
                  <a:schemeClr val="accent5">
                    <a:lumMod val="50000"/>
                  </a:schemeClr>
                </a:solidFill>
              </a:rPr>
              <a:t> de investidores</a:t>
            </a:r>
          </a:p>
        </p:txBody>
      </p:sp>
      <p:sp>
        <p:nvSpPr>
          <p:cNvPr id="75" name="Rectângulo arredondado 40"/>
          <p:cNvSpPr/>
          <p:nvPr/>
        </p:nvSpPr>
        <p:spPr>
          <a:xfrm>
            <a:off x="1054844" y="4545707"/>
            <a:ext cx="1900238" cy="409575"/>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Bolsas de Experts</a:t>
            </a:r>
          </a:p>
        </p:txBody>
      </p:sp>
      <p:sp>
        <p:nvSpPr>
          <p:cNvPr id="76" name="Rectângulo arredondado 41"/>
          <p:cNvSpPr/>
          <p:nvPr/>
        </p:nvSpPr>
        <p:spPr>
          <a:xfrm>
            <a:off x="1045319" y="5056882"/>
            <a:ext cx="1919288" cy="409575"/>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CEDEAO</a:t>
            </a:r>
          </a:p>
        </p:txBody>
      </p:sp>
      <p:sp>
        <p:nvSpPr>
          <p:cNvPr id="77" name="Rectângulo 44"/>
          <p:cNvSpPr/>
          <p:nvPr/>
        </p:nvSpPr>
        <p:spPr>
          <a:xfrm>
            <a:off x="7168307" y="2745482"/>
            <a:ext cx="1189037"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Fornecedores</a:t>
            </a:r>
          </a:p>
        </p:txBody>
      </p:sp>
      <p:sp>
        <p:nvSpPr>
          <p:cNvPr id="78" name="Rectângulo 48"/>
          <p:cNvSpPr/>
          <p:nvPr/>
        </p:nvSpPr>
        <p:spPr>
          <a:xfrm>
            <a:off x="7166719" y="3105844"/>
            <a:ext cx="1189038"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Exportadores</a:t>
            </a:r>
          </a:p>
        </p:txBody>
      </p:sp>
      <p:sp>
        <p:nvSpPr>
          <p:cNvPr id="79" name="Rectângulo 49"/>
          <p:cNvSpPr/>
          <p:nvPr/>
        </p:nvSpPr>
        <p:spPr>
          <a:xfrm>
            <a:off x="7166719" y="3458269"/>
            <a:ext cx="1189038"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Importadores</a:t>
            </a:r>
          </a:p>
        </p:txBody>
      </p:sp>
      <p:cxnSp>
        <p:nvCxnSpPr>
          <p:cNvPr id="80" name="Conexão recta 50"/>
          <p:cNvCxnSpPr/>
          <p:nvPr/>
        </p:nvCxnSpPr>
        <p:spPr>
          <a:xfrm>
            <a:off x="6887319" y="2896294"/>
            <a:ext cx="0" cy="717550"/>
          </a:xfrm>
          <a:prstGeom prst="line">
            <a:avLst/>
          </a:prstGeom>
        </p:spPr>
        <p:style>
          <a:lnRef idx="1">
            <a:schemeClr val="accent6"/>
          </a:lnRef>
          <a:fillRef idx="0">
            <a:schemeClr val="accent6"/>
          </a:fillRef>
          <a:effectRef idx="0">
            <a:schemeClr val="accent6"/>
          </a:effectRef>
          <a:fontRef idx="minor">
            <a:schemeClr val="tx1"/>
          </a:fontRef>
        </p:style>
      </p:cxnSp>
      <p:cxnSp>
        <p:nvCxnSpPr>
          <p:cNvPr id="81" name="Conexão recta 53"/>
          <p:cNvCxnSpPr/>
          <p:nvPr/>
        </p:nvCxnSpPr>
        <p:spPr>
          <a:xfrm rot="5400000">
            <a:off x="7030194" y="2737544"/>
            <a:ext cx="0" cy="304800"/>
          </a:xfrm>
          <a:prstGeom prst="line">
            <a:avLst/>
          </a:prstGeom>
        </p:spPr>
        <p:style>
          <a:lnRef idx="1">
            <a:schemeClr val="accent6"/>
          </a:lnRef>
          <a:fillRef idx="0">
            <a:schemeClr val="accent6"/>
          </a:fillRef>
          <a:effectRef idx="0">
            <a:schemeClr val="accent6"/>
          </a:effectRef>
          <a:fontRef idx="minor">
            <a:schemeClr val="tx1"/>
          </a:fontRef>
        </p:style>
      </p:cxnSp>
      <p:cxnSp>
        <p:nvCxnSpPr>
          <p:cNvPr id="82" name="Conexão recta 54"/>
          <p:cNvCxnSpPr/>
          <p:nvPr/>
        </p:nvCxnSpPr>
        <p:spPr>
          <a:xfrm rot="5400000">
            <a:off x="6819057" y="2901057"/>
            <a:ext cx="0" cy="717550"/>
          </a:xfrm>
          <a:prstGeom prst="line">
            <a:avLst/>
          </a:prstGeom>
        </p:spPr>
        <p:style>
          <a:lnRef idx="1">
            <a:schemeClr val="accent6"/>
          </a:lnRef>
          <a:fillRef idx="0">
            <a:schemeClr val="accent6"/>
          </a:fillRef>
          <a:effectRef idx="0">
            <a:schemeClr val="accent6"/>
          </a:effectRef>
          <a:fontRef idx="minor">
            <a:schemeClr val="tx1"/>
          </a:fontRef>
        </p:style>
      </p:cxnSp>
      <p:cxnSp>
        <p:nvCxnSpPr>
          <p:cNvPr id="83" name="Conexão recta 55"/>
          <p:cNvCxnSpPr/>
          <p:nvPr/>
        </p:nvCxnSpPr>
        <p:spPr>
          <a:xfrm rot="5400000">
            <a:off x="7027020" y="3470969"/>
            <a:ext cx="0" cy="276225"/>
          </a:xfrm>
          <a:prstGeom prst="line">
            <a:avLst/>
          </a:prstGeom>
        </p:spPr>
        <p:style>
          <a:lnRef idx="1">
            <a:schemeClr val="accent6"/>
          </a:lnRef>
          <a:fillRef idx="0">
            <a:schemeClr val="accent6"/>
          </a:fillRef>
          <a:effectRef idx="0">
            <a:schemeClr val="accent6"/>
          </a:effectRef>
          <a:fontRef idx="minor">
            <a:schemeClr val="tx1"/>
          </a:fontRef>
        </p:style>
      </p:cxnSp>
      <p:cxnSp>
        <p:nvCxnSpPr>
          <p:cNvPr id="84" name="Conexão recta 56"/>
          <p:cNvCxnSpPr/>
          <p:nvPr/>
        </p:nvCxnSpPr>
        <p:spPr>
          <a:xfrm>
            <a:off x="6474569" y="2853432"/>
            <a:ext cx="0" cy="404812"/>
          </a:xfrm>
          <a:prstGeom prst="line">
            <a:avLst/>
          </a:prstGeom>
        </p:spPr>
        <p:style>
          <a:lnRef idx="1">
            <a:schemeClr val="accent6"/>
          </a:lnRef>
          <a:fillRef idx="0">
            <a:schemeClr val="accent6"/>
          </a:fillRef>
          <a:effectRef idx="0">
            <a:schemeClr val="accent6"/>
          </a:effectRef>
          <a:fontRef idx="minor">
            <a:schemeClr val="tx1"/>
          </a:fontRef>
        </p:style>
      </p:cxnSp>
      <p:cxnSp>
        <p:nvCxnSpPr>
          <p:cNvPr id="85" name="Conexão recta 57"/>
          <p:cNvCxnSpPr/>
          <p:nvPr/>
        </p:nvCxnSpPr>
        <p:spPr>
          <a:xfrm rot="5400000">
            <a:off x="4567982" y="967482"/>
            <a:ext cx="0" cy="3797300"/>
          </a:xfrm>
          <a:prstGeom prst="line">
            <a:avLst/>
          </a:prstGeom>
        </p:spPr>
        <p:style>
          <a:lnRef idx="1">
            <a:schemeClr val="accent6"/>
          </a:lnRef>
          <a:fillRef idx="0">
            <a:schemeClr val="accent6"/>
          </a:fillRef>
          <a:effectRef idx="0">
            <a:schemeClr val="accent6"/>
          </a:effectRef>
          <a:fontRef idx="minor">
            <a:schemeClr val="tx1"/>
          </a:fontRef>
        </p:style>
      </p:cxnSp>
      <p:cxnSp>
        <p:nvCxnSpPr>
          <p:cNvPr id="86" name="Conexão recta 58"/>
          <p:cNvCxnSpPr/>
          <p:nvPr/>
        </p:nvCxnSpPr>
        <p:spPr>
          <a:xfrm>
            <a:off x="2680444" y="2878832"/>
            <a:ext cx="0" cy="406400"/>
          </a:xfrm>
          <a:prstGeom prst="line">
            <a:avLst/>
          </a:prstGeom>
        </p:spPr>
        <p:style>
          <a:lnRef idx="1">
            <a:schemeClr val="accent6"/>
          </a:lnRef>
          <a:fillRef idx="0">
            <a:schemeClr val="accent6"/>
          </a:fillRef>
          <a:effectRef idx="0">
            <a:schemeClr val="accent6"/>
          </a:effectRef>
          <a:fontRef idx="minor">
            <a:schemeClr val="tx1"/>
          </a:fontRef>
        </p:style>
      </p:cxnSp>
      <p:cxnSp>
        <p:nvCxnSpPr>
          <p:cNvPr id="87" name="Conexão recta 59"/>
          <p:cNvCxnSpPr/>
          <p:nvPr/>
        </p:nvCxnSpPr>
        <p:spPr>
          <a:xfrm rot="5400000">
            <a:off x="3817095" y="2150169"/>
            <a:ext cx="0" cy="2276475"/>
          </a:xfrm>
          <a:prstGeom prst="line">
            <a:avLst/>
          </a:prstGeom>
        </p:spPr>
        <p:style>
          <a:lnRef idx="1">
            <a:schemeClr val="accent6"/>
          </a:lnRef>
          <a:fillRef idx="0">
            <a:schemeClr val="accent6"/>
          </a:fillRef>
          <a:effectRef idx="0">
            <a:schemeClr val="accent6"/>
          </a:effectRef>
          <a:fontRef idx="minor">
            <a:schemeClr val="tx1"/>
          </a:fontRef>
        </p:style>
      </p:cxnSp>
      <p:sp>
        <p:nvSpPr>
          <p:cNvPr id="88" name="Rectângulo 42"/>
          <p:cNvSpPr/>
          <p:nvPr/>
        </p:nvSpPr>
        <p:spPr>
          <a:xfrm>
            <a:off x="2847132" y="2716907"/>
            <a:ext cx="982662"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Clientes</a:t>
            </a:r>
          </a:p>
        </p:txBody>
      </p:sp>
      <p:sp>
        <p:nvSpPr>
          <p:cNvPr id="89" name="Rectângulo 43"/>
          <p:cNvSpPr/>
          <p:nvPr/>
        </p:nvSpPr>
        <p:spPr>
          <a:xfrm>
            <a:off x="3998069" y="2716907"/>
            <a:ext cx="984250"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Serviços</a:t>
            </a:r>
          </a:p>
        </p:txBody>
      </p:sp>
      <p:sp>
        <p:nvSpPr>
          <p:cNvPr id="90" name="Rectângulo 46"/>
          <p:cNvSpPr/>
          <p:nvPr/>
        </p:nvSpPr>
        <p:spPr>
          <a:xfrm>
            <a:off x="5222032" y="2716907"/>
            <a:ext cx="984250" cy="2889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Produtos</a:t>
            </a:r>
          </a:p>
        </p:txBody>
      </p:sp>
      <p:cxnSp>
        <p:nvCxnSpPr>
          <p:cNvPr id="91" name="Conexão recta 60"/>
          <p:cNvCxnSpPr/>
          <p:nvPr/>
        </p:nvCxnSpPr>
        <p:spPr>
          <a:xfrm>
            <a:off x="4948982" y="3285232"/>
            <a:ext cx="0" cy="176212"/>
          </a:xfrm>
          <a:prstGeom prst="line">
            <a:avLst/>
          </a:prstGeom>
        </p:spPr>
        <p:style>
          <a:lnRef idx="1">
            <a:schemeClr val="accent6"/>
          </a:lnRef>
          <a:fillRef idx="0">
            <a:schemeClr val="accent6"/>
          </a:fillRef>
          <a:effectRef idx="0">
            <a:schemeClr val="accent6"/>
          </a:effectRef>
          <a:fontRef idx="minor">
            <a:schemeClr val="tx1"/>
          </a:fontRef>
        </p:style>
      </p:cxnSp>
      <p:cxnSp>
        <p:nvCxnSpPr>
          <p:cNvPr id="92" name="Conexão recta 61"/>
          <p:cNvCxnSpPr/>
          <p:nvPr/>
        </p:nvCxnSpPr>
        <p:spPr>
          <a:xfrm rot="5400000">
            <a:off x="5319663" y="3214588"/>
            <a:ext cx="0" cy="788988"/>
          </a:xfrm>
          <a:prstGeom prst="line">
            <a:avLst/>
          </a:prstGeom>
        </p:spPr>
        <p:style>
          <a:lnRef idx="1">
            <a:schemeClr val="accent6"/>
          </a:lnRef>
          <a:fillRef idx="0">
            <a:schemeClr val="accent6"/>
          </a:fillRef>
          <a:effectRef idx="0">
            <a:schemeClr val="accent6"/>
          </a:effectRef>
          <a:fontRef idx="minor">
            <a:schemeClr val="tx1"/>
          </a:fontRef>
        </p:style>
      </p:cxnSp>
      <p:cxnSp>
        <p:nvCxnSpPr>
          <p:cNvPr id="93" name="Conexão recta 62"/>
          <p:cNvCxnSpPr/>
          <p:nvPr/>
        </p:nvCxnSpPr>
        <p:spPr>
          <a:xfrm>
            <a:off x="5710982" y="3023294"/>
            <a:ext cx="0" cy="593725"/>
          </a:xfrm>
          <a:prstGeom prst="line">
            <a:avLst/>
          </a:prstGeom>
        </p:spPr>
        <p:style>
          <a:lnRef idx="1">
            <a:schemeClr val="accent6"/>
          </a:lnRef>
          <a:fillRef idx="0">
            <a:schemeClr val="accent6"/>
          </a:fillRef>
          <a:effectRef idx="0">
            <a:schemeClr val="accent6"/>
          </a:effectRef>
          <a:fontRef idx="minor">
            <a:schemeClr val="tx1"/>
          </a:fontRef>
        </p:style>
      </p:cxnSp>
      <p:pic>
        <p:nvPicPr>
          <p:cNvPr id="94"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032" y="6233219"/>
            <a:ext cx="1201737"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5"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0294" y="6233219"/>
            <a:ext cx="1201738"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 name="Rectângulo 13"/>
          <p:cNvSpPr/>
          <p:nvPr/>
        </p:nvSpPr>
        <p:spPr>
          <a:xfrm>
            <a:off x="407144" y="5987157"/>
            <a:ext cx="1073150" cy="30956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err="1">
                <a:solidFill>
                  <a:schemeClr val="accent5">
                    <a:lumMod val="50000"/>
                  </a:schemeClr>
                </a:solidFill>
              </a:rPr>
              <a:t>Reporting</a:t>
            </a:r>
            <a:endParaRPr lang="pt-PT" sz="1200" dirty="0">
              <a:solidFill>
                <a:schemeClr val="accent5">
                  <a:lumMod val="50000"/>
                </a:schemeClr>
              </a:solidFill>
            </a:endParaRPr>
          </a:p>
          <a:p>
            <a:pPr algn="ctr" eaLnBrk="1" hangingPunct="1">
              <a:defRPr/>
            </a:pPr>
            <a:r>
              <a:rPr lang="pt-PT" sz="1200" dirty="0">
                <a:solidFill>
                  <a:schemeClr val="accent5">
                    <a:lumMod val="50000"/>
                  </a:schemeClr>
                </a:solidFill>
              </a:rPr>
              <a:t>especializados</a:t>
            </a:r>
          </a:p>
        </p:txBody>
      </p:sp>
      <p:sp>
        <p:nvSpPr>
          <p:cNvPr id="98" name="Rectângulo 67"/>
          <p:cNvSpPr/>
          <p:nvPr/>
        </p:nvSpPr>
        <p:spPr>
          <a:xfrm>
            <a:off x="1529507" y="5985569"/>
            <a:ext cx="1074737" cy="30956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Recursos</a:t>
            </a:r>
          </a:p>
          <a:p>
            <a:pPr algn="ctr" eaLnBrk="1" hangingPunct="1">
              <a:defRPr/>
            </a:pPr>
            <a:r>
              <a:rPr lang="pt-PT" sz="1200" dirty="0">
                <a:solidFill>
                  <a:schemeClr val="accent5">
                    <a:lumMod val="50000"/>
                  </a:schemeClr>
                </a:solidFill>
              </a:rPr>
              <a:t>naturais</a:t>
            </a:r>
          </a:p>
        </p:txBody>
      </p:sp>
      <p:pic>
        <p:nvPicPr>
          <p:cNvPr id="99"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4244" y="6237982"/>
            <a:ext cx="1200150"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 name="Rectângulo 69"/>
          <p:cNvSpPr/>
          <p:nvPr/>
        </p:nvSpPr>
        <p:spPr>
          <a:xfrm>
            <a:off x="2651869" y="5990332"/>
            <a:ext cx="1074738" cy="30956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Custos de</a:t>
            </a:r>
          </a:p>
          <a:p>
            <a:pPr algn="ctr" eaLnBrk="1" hangingPunct="1">
              <a:defRPr/>
            </a:pPr>
            <a:r>
              <a:rPr lang="pt-PT" sz="1200" dirty="0">
                <a:solidFill>
                  <a:schemeClr val="accent5">
                    <a:lumMod val="50000"/>
                  </a:schemeClr>
                </a:solidFill>
              </a:rPr>
              <a:t>Factores</a:t>
            </a:r>
          </a:p>
        </p:txBody>
      </p:sp>
      <p:pic>
        <p:nvPicPr>
          <p:cNvPr id="101"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4857" y="6245919"/>
            <a:ext cx="1201737"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 name="Rectângulo 71"/>
          <p:cNvSpPr/>
          <p:nvPr/>
        </p:nvSpPr>
        <p:spPr>
          <a:xfrm>
            <a:off x="5014069" y="5982394"/>
            <a:ext cx="1074738" cy="30956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Exportadores</a:t>
            </a:r>
          </a:p>
        </p:txBody>
      </p:sp>
      <p:pic>
        <p:nvPicPr>
          <p:cNvPr id="103"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0394" y="6239569"/>
            <a:ext cx="1201738"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 name="Rectângulo 73"/>
          <p:cNvSpPr/>
          <p:nvPr/>
        </p:nvSpPr>
        <p:spPr>
          <a:xfrm>
            <a:off x="6123732" y="5991919"/>
            <a:ext cx="1074737" cy="30956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Importadores</a:t>
            </a:r>
          </a:p>
        </p:txBody>
      </p:sp>
      <p:pic>
        <p:nvPicPr>
          <p:cNvPr id="105"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12757" y="6239569"/>
            <a:ext cx="1201737"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8" name="Rectângulo 75"/>
          <p:cNvSpPr/>
          <p:nvPr/>
        </p:nvSpPr>
        <p:spPr>
          <a:xfrm>
            <a:off x="7246094" y="5991919"/>
            <a:ext cx="1074738" cy="30956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Investidores</a:t>
            </a:r>
          </a:p>
        </p:txBody>
      </p:sp>
      <p:pic>
        <p:nvPicPr>
          <p:cNvPr id="109" name="Picture 14" descr="Resultado de imagem para data bas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6769" y="6242744"/>
            <a:ext cx="1201738"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 name="Rectângulo 77"/>
          <p:cNvSpPr/>
          <p:nvPr/>
        </p:nvSpPr>
        <p:spPr>
          <a:xfrm>
            <a:off x="3785344" y="5995094"/>
            <a:ext cx="1117600" cy="30956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Oportunidades</a:t>
            </a:r>
          </a:p>
          <a:p>
            <a:pPr algn="ctr" eaLnBrk="1" hangingPunct="1">
              <a:defRPr/>
            </a:pPr>
            <a:r>
              <a:rPr lang="pt-PT" sz="1200" dirty="0">
                <a:solidFill>
                  <a:schemeClr val="accent5">
                    <a:lumMod val="50000"/>
                  </a:schemeClr>
                </a:solidFill>
              </a:rPr>
              <a:t>negócios</a:t>
            </a:r>
          </a:p>
        </p:txBody>
      </p:sp>
      <p:cxnSp>
        <p:nvCxnSpPr>
          <p:cNvPr id="111" name="Conexão recta 83"/>
          <p:cNvCxnSpPr/>
          <p:nvPr/>
        </p:nvCxnSpPr>
        <p:spPr>
          <a:xfrm rot="5400000">
            <a:off x="4359226" y="2398613"/>
            <a:ext cx="0" cy="6834187"/>
          </a:xfrm>
          <a:prstGeom prst="line">
            <a:avLst/>
          </a:prstGeom>
        </p:spPr>
        <p:style>
          <a:lnRef idx="1">
            <a:schemeClr val="accent6"/>
          </a:lnRef>
          <a:fillRef idx="0">
            <a:schemeClr val="accent6"/>
          </a:fillRef>
          <a:effectRef idx="0">
            <a:schemeClr val="accent6"/>
          </a:effectRef>
          <a:fontRef idx="minor">
            <a:schemeClr val="tx1"/>
          </a:fontRef>
        </p:style>
      </p:cxnSp>
      <p:cxnSp>
        <p:nvCxnSpPr>
          <p:cNvPr id="112" name="Conexão recta 84"/>
          <p:cNvCxnSpPr/>
          <p:nvPr/>
        </p:nvCxnSpPr>
        <p:spPr>
          <a:xfrm>
            <a:off x="948482" y="5815707"/>
            <a:ext cx="0" cy="131762"/>
          </a:xfrm>
          <a:prstGeom prst="line">
            <a:avLst/>
          </a:prstGeom>
        </p:spPr>
        <p:style>
          <a:lnRef idx="1">
            <a:schemeClr val="accent6"/>
          </a:lnRef>
          <a:fillRef idx="0">
            <a:schemeClr val="accent6"/>
          </a:fillRef>
          <a:effectRef idx="0">
            <a:schemeClr val="accent6"/>
          </a:effectRef>
          <a:fontRef idx="minor">
            <a:schemeClr val="tx1"/>
          </a:fontRef>
        </p:style>
      </p:cxnSp>
      <p:cxnSp>
        <p:nvCxnSpPr>
          <p:cNvPr id="113" name="Conexão recta 85"/>
          <p:cNvCxnSpPr/>
          <p:nvPr/>
        </p:nvCxnSpPr>
        <p:spPr>
          <a:xfrm rot="5400000">
            <a:off x="948482" y="5828407"/>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4" name="Conexão recta 86"/>
          <p:cNvCxnSpPr/>
          <p:nvPr/>
        </p:nvCxnSpPr>
        <p:spPr>
          <a:xfrm>
            <a:off x="2035919" y="5812532"/>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5" name="Conexão recta 87"/>
          <p:cNvCxnSpPr/>
          <p:nvPr/>
        </p:nvCxnSpPr>
        <p:spPr>
          <a:xfrm rot="5400000">
            <a:off x="2035919" y="5825232"/>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6" name="Conexão recta 88"/>
          <p:cNvCxnSpPr/>
          <p:nvPr/>
        </p:nvCxnSpPr>
        <p:spPr>
          <a:xfrm>
            <a:off x="3151932" y="5812532"/>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7" name="Conexão recta 89"/>
          <p:cNvCxnSpPr/>
          <p:nvPr/>
        </p:nvCxnSpPr>
        <p:spPr>
          <a:xfrm rot="5400000">
            <a:off x="3151932" y="5825232"/>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8" name="Conexão recta 90"/>
          <p:cNvCxnSpPr/>
          <p:nvPr/>
        </p:nvCxnSpPr>
        <p:spPr>
          <a:xfrm>
            <a:off x="4350494" y="5812532"/>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19" name="Conexão recta 91"/>
          <p:cNvCxnSpPr/>
          <p:nvPr/>
        </p:nvCxnSpPr>
        <p:spPr>
          <a:xfrm rot="5400000">
            <a:off x="4350494" y="5825232"/>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0" name="Conexão recta 92"/>
          <p:cNvCxnSpPr/>
          <p:nvPr/>
        </p:nvCxnSpPr>
        <p:spPr>
          <a:xfrm>
            <a:off x="5564932" y="5812532"/>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1" name="Conexão recta 93"/>
          <p:cNvCxnSpPr/>
          <p:nvPr/>
        </p:nvCxnSpPr>
        <p:spPr>
          <a:xfrm rot="5400000">
            <a:off x="5563344" y="5825232"/>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2" name="Conexão recta 94"/>
          <p:cNvCxnSpPr/>
          <p:nvPr/>
        </p:nvCxnSpPr>
        <p:spPr>
          <a:xfrm>
            <a:off x="6644432" y="5812532"/>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3" name="Conexão recta 95"/>
          <p:cNvCxnSpPr/>
          <p:nvPr/>
        </p:nvCxnSpPr>
        <p:spPr>
          <a:xfrm rot="5400000">
            <a:off x="6644432" y="5825232"/>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4" name="Conexão recta 96"/>
          <p:cNvCxnSpPr/>
          <p:nvPr/>
        </p:nvCxnSpPr>
        <p:spPr>
          <a:xfrm>
            <a:off x="7777907" y="5807769"/>
            <a:ext cx="0" cy="13335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5" name="Conexão recta 97"/>
          <p:cNvCxnSpPr/>
          <p:nvPr/>
        </p:nvCxnSpPr>
        <p:spPr>
          <a:xfrm rot="5400000">
            <a:off x="7776319" y="5822057"/>
            <a:ext cx="0" cy="228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26" name="Conexão recta 98"/>
          <p:cNvCxnSpPr/>
          <p:nvPr/>
        </p:nvCxnSpPr>
        <p:spPr>
          <a:xfrm rot="5400000">
            <a:off x="6803976" y="4227413"/>
            <a:ext cx="0" cy="446087"/>
          </a:xfrm>
          <a:prstGeom prst="line">
            <a:avLst/>
          </a:prstGeom>
          <a:ln>
            <a:headEnd type="triangle" w="med" len="med"/>
            <a:tailEnd type="triangle" w="med" len="med"/>
          </a:ln>
        </p:spPr>
        <p:style>
          <a:lnRef idx="1">
            <a:schemeClr val="accent6"/>
          </a:lnRef>
          <a:fillRef idx="0">
            <a:schemeClr val="accent6"/>
          </a:fillRef>
          <a:effectRef idx="0">
            <a:schemeClr val="accent6"/>
          </a:effectRef>
          <a:fontRef idx="minor">
            <a:schemeClr val="tx1"/>
          </a:fontRef>
        </p:style>
      </p:cxnSp>
      <p:sp>
        <p:nvSpPr>
          <p:cNvPr id="127" name="CaixaDeTexto 100"/>
          <p:cNvSpPr txBox="1"/>
          <p:nvPr/>
        </p:nvSpPr>
        <p:spPr>
          <a:xfrm>
            <a:off x="1318369" y="2169219"/>
            <a:ext cx="6254750" cy="287338"/>
          </a:xfrm>
          <a:prstGeom prst="rect">
            <a:avLst/>
          </a:prstGeom>
          <a:noFill/>
        </p:spPr>
        <p:txBody>
          <a:bodyPr>
            <a:spAutoFit/>
          </a:bodyPr>
          <a:lstStyle/>
          <a:p>
            <a:pPr eaLnBrk="1" fontAlgn="auto" hangingPunct="1">
              <a:lnSpc>
                <a:spcPts val="1500"/>
              </a:lnSpc>
              <a:spcBef>
                <a:spcPts val="0"/>
              </a:spcBef>
              <a:spcAft>
                <a:spcPts val="0"/>
              </a:spcAft>
              <a:defRPr/>
            </a:pPr>
            <a:r>
              <a:rPr lang="pt-PT" sz="1600" i="1" dirty="0">
                <a:solidFill>
                  <a:schemeClr val="accent5">
                    <a:lumMod val="50000"/>
                  </a:schemeClr>
                </a:solidFill>
                <a:latin typeface="Arial Narrow" pitchFamily="34" charset="0"/>
                <a:cs typeface="+mn-cs"/>
              </a:rPr>
              <a:t>Sistemas de Informação e Bases de Dados Especializados sobre a CEDEAO</a:t>
            </a:r>
          </a:p>
        </p:txBody>
      </p:sp>
      <p:cxnSp>
        <p:nvCxnSpPr>
          <p:cNvPr id="128" name="Conexão recta 101"/>
          <p:cNvCxnSpPr/>
          <p:nvPr/>
        </p:nvCxnSpPr>
        <p:spPr>
          <a:xfrm>
            <a:off x="4941044" y="5571232"/>
            <a:ext cx="0" cy="252412"/>
          </a:xfrm>
          <a:prstGeom prst="line">
            <a:avLst/>
          </a:prstGeom>
        </p:spPr>
        <p:style>
          <a:lnRef idx="1">
            <a:schemeClr val="accent6"/>
          </a:lnRef>
          <a:fillRef idx="0">
            <a:schemeClr val="accent6"/>
          </a:fillRef>
          <a:effectRef idx="0">
            <a:schemeClr val="accent6"/>
          </a:effectRef>
          <a:fontRef idx="minor">
            <a:schemeClr val="tx1"/>
          </a:fontRef>
        </p:style>
      </p:cxnSp>
      <p:cxnSp>
        <p:nvCxnSpPr>
          <p:cNvPr id="129" name="Conexão recta 102"/>
          <p:cNvCxnSpPr/>
          <p:nvPr/>
        </p:nvCxnSpPr>
        <p:spPr>
          <a:xfrm rot="5400000">
            <a:off x="4937869" y="5458519"/>
            <a:ext cx="0" cy="228600"/>
          </a:xfrm>
          <a:prstGeom prst="line">
            <a:avLst/>
          </a:prstGeom>
        </p:spPr>
        <p:style>
          <a:lnRef idx="1">
            <a:schemeClr val="accent6"/>
          </a:lnRef>
          <a:fillRef idx="0">
            <a:schemeClr val="accent6"/>
          </a:fillRef>
          <a:effectRef idx="0">
            <a:schemeClr val="accent6"/>
          </a:effectRef>
          <a:fontRef idx="minor">
            <a:schemeClr val="tx1"/>
          </a:fontRef>
        </p:style>
      </p:cxnSp>
      <p:grpSp>
        <p:nvGrpSpPr>
          <p:cNvPr id="130" name="Grupo 2"/>
          <p:cNvGrpSpPr>
            <a:grpSpLocks/>
          </p:cNvGrpSpPr>
          <p:nvPr/>
        </p:nvGrpSpPr>
        <p:grpSpPr bwMode="auto">
          <a:xfrm>
            <a:off x="6938119" y="4256782"/>
            <a:ext cx="1530350" cy="487362"/>
            <a:chOff x="7650608" y="44624"/>
            <a:chExt cx="1530350" cy="486549"/>
          </a:xfrm>
        </p:grpSpPr>
        <p:sp>
          <p:nvSpPr>
            <p:cNvPr id="131" name="TextBox 205"/>
            <p:cNvSpPr txBox="1"/>
            <p:nvPr/>
          </p:nvSpPr>
          <p:spPr>
            <a:xfrm>
              <a:off x="7650608" y="44624"/>
              <a:ext cx="1530350" cy="369270"/>
            </a:xfrm>
            <a:prstGeom prst="rect">
              <a:avLst/>
            </a:prstGeom>
            <a:noFill/>
          </p:spPr>
          <p:txBody>
            <a:bodyPr>
              <a:spAutoFit/>
            </a:bodyPr>
            <a:lstStyle/>
            <a:p>
              <a:pPr eaLnBrk="1" hangingPunct="1">
                <a:defRPr/>
              </a:pPr>
              <a:r>
                <a:rPr lang="pt-PT" b="1" i="1" dirty="0">
                  <a:solidFill>
                    <a:schemeClr val="accent6">
                      <a:lumMod val="75000"/>
                    </a:schemeClr>
                  </a:solidFill>
                </a:rPr>
                <a:t>ECO</a:t>
              </a:r>
              <a:r>
                <a:rPr lang="pt-PT" i="1" dirty="0"/>
                <a:t> </a:t>
              </a:r>
              <a:r>
                <a:rPr lang="pt-PT" i="1" dirty="0">
                  <a:solidFill>
                    <a:schemeClr val="accent5">
                      <a:lumMod val="50000"/>
                    </a:schemeClr>
                  </a:solidFill>
                </a:rPr>
                <a:t>FACILITYS</a:t>
              </a:r>
            </a:p>
          </p:txBody>
        </p:sp>
        <p:sp>
          <p:nvSpPr>
            <p:cNvPr id="132" name="TextBox 207"/>
            <p:cNvSpPr txBox="1"/>
            <p:nvPr/>
          </p:nvSpPr>
          <p:spPr>
            <a:xfrm>
              <a:off x="8180833" y="253824"/>
              <a:ext cx="968375" cy="277349"/>
            </a:xfrm>
            <a:prstGeom prst="rect">
              <a:avLst/>
            </a:prstGeom>
            <a:noFill/>
          </p:spPr>
          <p:txBody>
            <a:bodyPr>
              <a:spAutoFit/>
            </a:bodyPr>
            <a:lstStyle/>
            <a:p>
              <a:pPr algn="r" eaLnBrk="1" hangingPunct="1">
                <a:defRPr/>
              </a:pPr>
              <a:r>
                <a:rPr lang="pt-PT" sz="1200" i="1" dirty="0" err="1">
                  <a:solidFill>
                    <a:schemeClr val="accent5">
                      <a:lumMod val="50000"/>
                    </a:schemeClr>
                  </a:solidFill>
                  <a:latin typeface="Arial Narrow" pitchFamily="34" charset="0"/>
                </a:rPr>
                <a:t>Siystem</a:t>
              </a:r>
              <a:endParaRPr lang="pt-PT" sz="1200" i="1" dirty="0">
                <a:solidFill>
                  <a:schemeClr val="accent5">
                    <a:lumMod val="50000"/>
                  </a:schemeClr>
                </a:solidFill>
                <a:latin typeface="Arial Narrow" pitchFamily="34" charset="0"/>
              </a:endParaRPr>
            </a:p>
          </p:txBody>
        </p:sp>
      </p:grpSp>
      <p:sp>
        <p:nvSpPr>
          <p:cNvPr id="133" name="Rectângulo 45"/>
          <p:cNvSpPr/>
          <p:nvPr/>
        </p:nvSpPr>
        <p:spPr>
          <a:xfrm>
            <a:off x="4450507" y="3463032"/>
            <a:ext cx="982662" cy="290512"/>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400" dirty="0">
                <a:solidFill>
                  <a:schemeClr val="accent5">
                    <a:lumMod val="50000"/>
                  </a:schemeClr>
                </a:solidFill>
              </a:rPr>
              <a:t>Vendas</a:t>
            </a:r>
          </a:p>
        </p:txBody>
      </p:sp>
      <p:cxnSp>
        <p:nvCxnSpPr>
          <p:cNvPr id="134" name="Conexão recta 109"/>
          <p:cNvCxnSpPr/>
          <p:nvPr/>
        </p:nvCxnSpPr>
        <p:spPr>
          <a:xfrm rot="5400000">
            <a:off x="823070" y="5096569"/>
            <a:ext cx="0" cy="307975"/>
          </a:xfrm>
          <a:prstGeom prst="line">
            <a:avLst/>
          </a:prstGeom>
        </p:spPr>
        <p:style>
          <a:lnRef idx="1">
            <a:schemeClr val="accent6"/>
          </a:lnRef>
          <a:fillRef idx="0">
            <a:schemeClr val="accent6"/>
          </a:fillRef>
          <a:effectRef idx="0">
            <a:schemeClr val="accent6"/>
          </a:effectRef>
          <a:fontRef idx="minor">
            <a:schemeClr val="tx1"/>
          </a:fontRef>
        </p:style>
      </p:cxnSp>
      <p:cxnSp>
        <p:nvCxnSpPr>
          <p:cNvPr id="135" name="Conexão recta 110"/>
          <p:cNvCxnSpPr/>
          <p:nvPr/>
        </p:nvCxnSpPr>
        <p:spPr>
          <a:xfrm>
            <a:off x="980232" y="5160069"/>
            <a:ext cx="0" cy="1778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36" name="Conexão recta 111"/>
          <p:cNvCxnSpPr/>
          <p:nvPr/>
        </p:nvCxnSpPr>
        <p:spPr>
          <a:xfrm rot="5400000">
            <a:off x="828626" y="4592538"/>
            <a:ext cx="0" cy="306387"/>
          </a:xfrm>
          <a:prstGeom prst="line">
            <a:avLst/>
          </a:prstGeom>
        </p:spPr>
        <p:style>
          <a:lnRef idx="1">
            <a:schemeClr val="accent6"/>
          </a:lnRef>
          <a:fillRef idx="0">
            <a:schemeClr val="accent6"/>
          </a:fillRef>
          <a:effectRef idx="0">
            <a:schemeClr val="accent6"/>
          </a:effectRef>
          <a:fontRef idx="minor">
            <a:schemeClr val="tx1"/>
          </a:fontRef>
        </p:style>
      </p:cxnSp>
      <p:cxnSp>
        <p:nvCxnSpPr>
          <p:cNvPr id="137" name="Conexão recta 112"/>
          <p:cNvCxnSpPr/>
          <p:nvPr/>
        </p:nvCxnSpPr>
        <p:spPr>
          <a:xfrm>
            <a:off x="984994" y="4656832"/>
            <a:ext cx="0" cy="176212"/>
          </a:xfrm>
          <a:prstGeom prst="line">
            <a:avLst/>
          </a:prstGeom>
        </p:spPr>
        <p:style>
          <a:lnRef idx="1">
            <a:schemeClr val="accent6"/>
          </a:lnRef>
          <a:fillRef idx="0">
            <a:schemeClr val="accent6"/>
          </a:fillRef>
          <a:effectRef idx="0">
            <a:schemeClr val="accent6"/>
          </a:effectRef>
          <a:fontRef idx="minor">
            <a:schemeClr val="tx1"/>
          </a:fontRef>
        </p:style>
      </p:cxnSp>
      <p:cxnSp>
        <p:nvCxnSpPr>
          <p:cNvPr id="138" name="Conexão recta 113"/>
          <p:cNvCxnSpPr/>
          <p:nvPr/>
        </p:nvCxnSpPr>
        <p:spPr>
          <a:xfrm rot="5400000">
            <a:off x="834182" y="4107556"/>
            <a:ext cx="0" cy="307975"/>
          </a:xfrm>
          <a:prstGeom prst="line">
            <a:avLst/>
          </a:prstGeom>
        </p:spPr>
        <p:style>
          <a:lnRef idx="1">
            <a:schemeClr val="accent6"/>
          </a:lnRef>
          <a:fillRef idx="0">
            <a:schemeClr val="accent6"/>
          </a:fillRef>
          <a:effectRef idx="0">
            <a:schemeClr val="accent6"/>
          </a:effectRef>
          <a:fontRef idx="minor">
            <a:schemeClr val="tx1"/>
          </a:fontRef>
        </p:style>
      </p:cxnSp>
      <p:cxnSp>
        <p:nvCxnSpPr>
          <p:cNvPr id="139" name="Conexão recta 114"/>
          <p:cNvCxnSpPr/>
          <p:nvPr/>
        </p:nvCxnSpPr>
        <p:spPr>
          <a:xfrm>
            <a:off x="991344" y="4172644"/>
            <a:ext cx="0" cy="176213"/>
          </a:xfrm>
          <a:prstGeom prst="line">
            <a:avLst/>
          </a:prstGeom>
        </p:spPr>
        <p:style>
          <a:lnRef idx="1">
            <a:schemeClr val="accent6"/>
          </a:lnRef>
          <a:fillRef idx="0">
            <a:schemeClr val="accent6"/>
          </a:fillRef>
          <a:effectRef idx="0">
            <a:schemeClr val="accent6"/>
          </a:effectRef>
          <a:fontRef idx="minor">
            <a:schemeClr val="tx1"/>
          </a:fontRef>
        </p:style>
      </p:cxnSp>
      <p:cxnSp>
        <p:nvCxnSpPr>
          <p:cNvPr id="140" name="Conexão recta 115"/>
          <p:cNvCxnSpPr/>
          <p:nvPr/>
        </p:nvCxnSpPr>
        <p:spPr>
          <a:xfrm rot="5400000">
            <a:off x="834182" y="3588444"/>
            <a:ext cx="0" cy="307975"/>
          </a:xfrm>
          <a:prstGeom prst="line">
            <a:avLst/>
          </a:prstGeom>
        </p:spPr>
        <p:style>
          <a:lnRef idx="1">
            <a:schemeClr val="accent6"/>
          </a:lnRef>
          <a:fillRef idx="0">
            <a:schemeClr val="accent6"/>
          </a:fillRef>
          <a:effectRef idx="0">
            <a:schemeClr val="accent6"/>
          </a:effectRef>
          <a:fontRef idx="minor">
            <a:schemeClr val="tx1"/>
          </a:fontRef>
        </p:style>
      </p:cxnSp>
      <p:cxnSp>
        <p:nvCxnSpPr>
          <p:cNvPr id="141" name="Conexão recta 116"/>
          <p:cNvCxnSpPr/>
          <p:nvPr/>
        </p:nvCxnSpPr>
        <p:spPr>
          <a:xfrm>
            <a:off x="991344" y="3651944"/>
            <a:ext cx="0" cy="177800"/>
          </a:xfrm>
          <a:prstGeom prst="line">
            <a:avLst/>
          </a:prstGeom>
        </p:spPr>
        <p:style>
          <a:lnRef idx="1">
            <a:schemeClr val="accent6"/>
          </a:lnRef>
          <a:fillRef idx="0">
            <a:schemeClr val="accent6"/>
          </a:fillRef>
          <a:effectRef idx="0">
            <a:schemeClr val="accent6"/>
          </a:effectRef>
          <a:fontRef idx="minor">
            <a:schemeClr val="tx1"/>
          </a:fontRef>
        </p:style>
      </p:cxnSp>
      <p:sp>
        <p:nvSpPr>
          <p:cNvPr id="142" name="Rectângulo 1"/>
          <p:cNvSpPr/>
          <p:nvPr/>
        </p:nvSpPr>
        <p:spPr>
          <a:xfrm>
            <a:off x="494457" y="2855019"/>
            <a:ext cx="1966912" cy="46672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400" dirty="0">
                <a:solidFill>
                  <a:schemeClr val="accent5">
                    <a:lumMod val="50000"/>
                  </a:schemeClr>
                </a:solidFill>
              </a:rPr>
              <a:t>Sistema de alimentação</a:t>
            </a:r>
          </a:p>
        </p:txBody>
      </p:sp>
      <p:sp>
        <p:nvSpPr>
          <p:cNvPr id="143" name="Rectangle 2"/>
          <p:cNvSpPr txBox="1">
            <a:spLocks noChangeArrowheads="1"/>
          </p:cNvSpPr>
          <p:nvPr/>
        </p:nvSpPr>
        <p:spPr>
          <a:xfrm>
            <a:off x="1956544" y="1343719"/>
            <a:ext cx="2874963" cy="6096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sz="1600" i="1" dirty="0" smtClean="0">
                <a:solidFill>
                  <a:schemeClr val="accent5">
                    <a:lumMod val="50000"/>
                  </a:schemeClr>
                </a:solidFill>
              </a:rPr>
              <a:t>SISTEMA DE BASE DE DADOS</a:t>
            </a:r>
          </a:p>
        </p:txBody>
      </p:sp>
    </p:spTree>
    <p:extLst>
      <p:ext uri="{BB962C8B-B14F-4D97-AF65-F5344CB8AC3E}">
        <p14:creationId xmlns:p14="http://schemas.microsoft.com/office/powerpoint/2010/main" val="2208068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19</a:t>
            </a:fld>
            <a:endParaRPr lang="fr-FR" altLang="pt-PT" sz="800" b="1" i="1" u="sng" dirty="0" smtClean="0">
              <a:solidFill>
                <a:srgbClr val="00B4B2"/>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63" y="234405"/>
            <a:ext cx="2677325" cy="559804"/>
          </a:xfrm>
          <a:prstGeom prst="rect">
            <a:avLst/>
          </a:prstGeom>
        </p:spPr>
      </p:pic>
      <p:pic>
        <p:nvPicPr>
          <p:cNvPr id="11"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01154" y="386805"/>
            <a:ext cx="578165" cy="479595"/>
          </a:xfrm>
          <a:prstGeom prst="rect">
            <a:avLst/>
          </a:prstGeom>
        </p:spPr>
      </p:pic>
      <p:pic>
        <p:nvPicPr>
          <p:cNvPr id="12"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1901" y="6283325"/>
            <a:ext cx="12049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p:cNvSpPr txBox="1"/>
          <p:nvPr/>
        </p:nvSpPr>
        <p:spPr>
          <a:xfrm>
            <a:off x="5823199" y="6337300"/>
            <a:ext cx="2052638" cy="477838"/>
          </a:xfrm>
          <a:prstGeom prst="rect">
            <a:avLst/>
          </a:prstGeom>
          <a:noFill/>
        </p:spPr>
        <p:txBody>
          <a:bodyPr>
            <a:spAutoFit/>
          </a:bodyPr>
          <a:lstStyle/>
          <a:p>
            <a:pPr eaLnBrk="1" fontAlgn="auto" hangingPunct="1">
              <a:lnSpc>
                <a:spcPts val="1500"/>
              </a:lnSpc>
              <a:spcBef>
                <a:spcPts val="0"/>
              </a:spcBef>
              <a:spcAft>
                <a:spcPts val="0"/>
              </a:spcAft>
              <a:defRPr/>
            </a:pPr>
            <a:r>
              <a:rPr lang="pt-PT" b="1" i="1">
                <a:solidFill>
                  <a:schemeClr val="accent5">
                    <a:lumMod val="75000"/>
                  </a:schemeClr>
                </a:solidFill>
                <a:latin typeface="Arial Narrow" pitchFamily="34" charset="0"/>
                <a:cs typeface="+mn-cs"/>
              </a:rPr>
              <a:t>ECOWAS</a:t>
            </a:r>
          </a:p>
          <a:p>
            <a:pPr eaLnBrk="1" fontAlgn="auto" hangingPunct="1">
              <a:lnSpc>
                <a:spcPts val="1500"/>
              </a:lnSpc>
              <a:spcBef>
                <a:spcPts val="0"/>
              </a:spcBef>
              <a:spcAft>
                <a:spcPts val="0"/>
              </a:spcAft>
              <a:defRPr/>
            </a:pPr>
            <a:r>
              <a:rPr lang="en-GB" sz="1400" i="1" noProof="1">
                <a:solidFill>
                  <a:schemeClr val="accent6">
                    <a:lumMod val="75000"/>
                  </a:schemeClr>
                </a:solidFill>
                <a:latin typeface="+mn-lt"/>
                <a:cs typeface="+mn-cs"/>
              </a:rPr>
              <a:t>A Space of Opportunities</a:t>
            </a:r>
            <a:endParaRPr lang="en-GB" sz="1400" i="1" noProof="1">
              <a:solidFill>
                <a:schemeClr val="accent6">
                  <a:lumMod val="75000"/>
                </a:schemeClr>
              </a:solidFill>
              <a:latin typeface="Arial Narrow" pitchFamily="34" charset="0"/>
              <a:cs typeface="+mn-cs"/>
            </a:endParaRPr>
          </a:p>
        </p:txBody>
      </p:sp>
      <p:sp>
        <p:nvSpPr>
          <p:cNvPr id="14" name="Slide Number Placeholder 6"/>
          <p:cNvSpPr txBox="1">
            <a:spLocks/>
          </p:cNvSpPr>
          <p:nvPr/>
        </p:nvSpPr>
        <p:spPr bwMode="auto">
          <a:xfrm>
            <a:off x="2332287" y="6394450"/>
            <a:ext cx="24828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fr-FR" altLang="pt-PT" sz="1200">
                <a:solidFill>
                  <a:srgbClr val="898989"/>
                </a:solidFill>
              </a:rPr>
              <a:t>Page </a:t>
            </a:r>
            <a:fld id="{ADA3D6C2-FD14-409F-92C9-DAE9A284539E}" type="slidenum">
              <a:rPr lang="fr-FR" altLang="pt-PT" sz="1200" b="1" i="1" u="sng">
                <a:solidFill>
                  <a:srgbClr val="898989"/>
                </a:solidFill>
              </a:rPr>
              <a:pPr algn="ctr" eaLnBrk="1" hangingPunct="1">
                <a:spcBef>
                  <a:spcPct val="0"/>
                </a:spcBef>
                <a:buFontTx/>
                <a:buNone/>
              </a:pPr>
              <a:t>19</a:t>
            </a:fld>
            <a:endParaRPr lang="fr-FR" altLang="pt-PT" sz="1200" b="1" i="1" u="sng">
              <a:solidFill>
                <a:srgbClr val="898989"/>
              </a:solidFill>
            </a:endParaRPr>
          </a:p>
        </p:txBody>
      </p:sp>
      <p:sp>
        <p:nvSpPr>
          <p:cNvPr id="15" name="TextBox 3"/>
          <p:cNvSpPr txBox="1"/>
          <p:nvPr/>
        </p:nvSpPr>
        <p:spPr>
          <a:xfrm>
            <a:off x="-331538" y="4375150"/>
            <a:ext cx="8064500" cy="2078038"/>
          </a:xfrm>
          <a:prstGeom prst="rect">
            <a:avLst/>
          </a:prstGeom>
          <a:noFill/>
        </p:spPr>
        <p:txBody>
          <a:bodyPr>
            <a:spAutoFit/>
          </a:bodyPr>
          <a:lstStyle/>
          <a:p>
            <a:pPr eaLnBrk="1" hangingPunct="1">
              <a:defRPr/>
            </a:pPr>
            <a:r>
              <a:rPr lang="pt-PT" sz="1200" dirty="0">
                <a:latin typeface="Arial Narrow" pitchFamily="34" charset="0"/>
              </a:rPr>
              <a:t>Por forma a se garantir a eficácia na intervenção no mercado abrangendo sectores estratégicos, decidiu-se pela segmentação da actividade em 4 grandes áreas, conferindo as seguintes vantagens à </a:t>
            </a:r>
            <a:r>
              <a:rPr lang="pt-PT" sz="1200" i="1" dirty="0">
                <a:latin typeface="Arial Narrow" pitchFamily="34" charset="0"/>
              </a:rPr>
              <a:t>ECO AGILISTYS</a:t>
            </a:r>
            <a:r>
              <a:rPr lang="pt-PT" sz="1200" dirty="0">
                <a:latin typeface="Arial Narrow" pitchFamily="34" charset="0"/>
              </a:rPr>
              <a:t>:</a:t>
            </a:r>
          </a:p>
          <a:p>
            <a:pPr lvl="1" eaLnBrk="1" hangingPunct="1">
              <a:defRPr/>
            </a:pPr>
            <a:r>
              <a:rPr lang="pt-PT" sz="500" dirty="0">
                <a:latin typeface="Arial Narrow" pitchFamily="34" charset="0"/>
              </a:rPr>
              <a:t/>
            </a:r>
            <a:br>
              <a:rPr lang="pt-PT" sz="500" dirty="0">
                <a:latin typeface="Arial Narrow" pitchFamily="34" charset="0"/>
              </a:rPr>
            </a:br>
            <a:r>
              <a:rPr lang="pt-PT" sz="1200" dirty="0">
                <a:solidFill>
                  <a:schemeClr val="accent5">
                    <a:lumMod val="75000"/>
                  </a:schemeClr>
                </a:solidFill>
                <a:latin typeface="Arial Narrow" pitchFamily="34" charset="0"/>
              </a:rPr>
              <a:t>■ </a:t>
            </a:r>
            <a:r>
              <a:rPr lang="pt-PT" sz="1200" dirty="0">
                <a:latin typeface="Arial Narrow" pitchFamily="34" charset="0"/>
              </a:rPr>
              <a:t>Maior proximidade ao consumidor final;</a:t>
            </a:r>
            <a:br>
              <a:rPr lang="pt-PT" sz="1200" dirty="0">
                <a:latin typeface="Arial Narrow" pitchFamily="34" charset="0"/>
              </a:rPr>
            </a:br>
            <a:r>
              <a:rPr lang="pt-PT" sz="1200" dirty="0">
                <a:solidFill>
                  <a:schemeClr val="accent5">
                    <a:lumMod val="75000"/>
                  </a:schemeClr>
                </a:solidFill>
                <a:latin typeface="Arial Narrow" pitchFamily="34" charset="0"/>
              </a:rPr>
              <a:t>■ </a:t>
            </a:r>
            <a:r>
              <a:rPr lang="pt-PT" sz="1200" dirty="0">
                <a:latin typeface="Arial Narrow" pitchFamily="34" charset="0"/>
              </a:rPr>
              <a:t>Possibilidade de oferecer bens e serviços a preços altamente competitivos;</a:t>
            </a:r>
            <a:br>
              <a:rPr lang="pt-PT" sz="1200" dirty="0">
                <a:latin typeface="Arial Narrow" pitchFamily="34" charset="0"/>
              </a:rPr>
            </a:br>
            <a:r>
              <a:rPr lang="pt-PT" sz="1200" dirty="0">
                <a:solidFill>
                  <a:schemeClr val="accent5">
                    <a:lumMod val="75000"/>
                  </a:schemeClr>
                </a:solidFill>
                <a:latin typeface="Arial Narrow" pitchFamily="34" charset="0"/>
              </a:rPr>
              <a:t>■ </a:t>
            </a:r>
            <a:r>
              <a:rPr lang="pt-PT" sz="1200" dirty="0">
                <a:latin typeface="Arial Narrow" pitchFamily="34" charset="0"/>
              </a:rPr>
              <a:t>Disponibilidade de pontos de venda e de assistência adequados aos seus produtos ou serviços;</a:t>
            </a:r>
            <a:br>
              <a:rPr lang="pt-PT" sz="1200" dirty="0">
                <a:latin typeface="Arial Narrow" pitchFamily="34" charset="0"/>
              </a:rPr>
            </a:br>
            <a:r>
              <a:rPr lang="pt-PT" sz="1200" dirty="0">
                <a:solidFill>
                  <a:schemeClr val="accent5">
                    <a:lumMod val="75000"/>
                  </a:schemeClr>
                </a:solidFill>
                <a:latin typeface="Arial Narrow" pitchFamily="34" charset="0"/>
              </a:rPr>
              <a:t>■ </a:t>
            </a:r>
            <a:r>
              <a:rPr lang="pt-PT" sz="1200" dirty="0">
                <a:latin typeface="Arial Narrow" pitchFamily="34" charset="0"/>
              </a:rPr>
              <a:t>Existência de veículos de promoção que se dirijam directa e exclusivamente aos segmentos visados;</a:t>
            </a:r>
          </a:p>
          <a:p>
            <a:pPr lvl="1" eaLnBrk="1" hangingPunct="1">
              <a:defRPr/>
            </a:pPr>
            <a:r>
              <a:rPr lang="pt-PT" sz="1200" dirty="0">
                <a:solidFill>
                  <a:schemeClr val="accent5">
                    <a:lumMod val="75000"/>
                  </a:schemeClr>
                </a:solidFill>
                <a:latin typeface="Arial Narrow" pitchFamily="34" charset="0"/>
              </a:rPr>
              <a:t>■ </a:t>
            </a:r>
            <a:r>
              <a:rPr lang="pt-PT" sz="1200" dirty="0">
                <a:latin typeface="Arial Narrow" pitchFamily="34" charset="0"/>
              </a:rPr>
              <a:t>Potenciar factores de inovação e focalização nos mercados alvo em cada segmento.</a:t>
            </a:r>
          </a:p>
          <a:p>
            <a:pPr eaLnBrk="1" hangingPunct="1">
              <a:defRPr/>
            </a:pPr>
            <a:r>
              <a:rPr lang="pt-PT" sz="400" dirty="0">
                <a:latin typeface="Arial Narrow" pitchFamily="34" charset="0"/>
              </a:rPr>
              <a:t/>
            </a:r>
            <a:br>
              <a:rPr lang="pt-PT" sz="400" dirty="0">
                <a:latin typeface="Arial Narrow" pitchFamily="34" charset="0"/>
              </a:rPr>
            </a:br>
            <a:r>
              <a:rPr lang="pt-PT" sz="1200" dirty="0">
                <a:latin typeface="Arial Narrow" pitchFamily="34" charset="0"/>
              </a:rPr>
              <a:t>Este conjunto de vantagens propicia à </a:t>
            </a:r>
            <a:r>
              <a:rPr lang="pt-PT" sz="1200" i="1" dirty="0">
                <a:latin typeface="Arial Narrow" pitchFamily="34" charset="0"/>
              </a:rPr>
              <a:t>ECO AGILITYS </a:t>
            </a:r>
            <a:r>
              <a:rPr lang="pt-PT" sz="1200" dirty="0">
                <a:latin typeface="Arial Narrow" pitchFamily="34" charset="0"/>
              </a:rPr>
              <a:t>melhores condições para localizar e avaliar as oportunidades de marketing, assim como para auxiliar a equipa de gestão de marketing na avaliação das forças e vulnerabilidades da concorrência, e com isso tomar decisões que possam minimizar os pontos fracos da </a:t>
            </a:r>
            <a:r>
              <a:rPr lang="pt-PT" sz="1200" i="1" dirty="0">
                <a:latin typeface="Arial Narrow" pitchFamily="34" charset="0"/>
              </a:rPr>
              <a:t>ECO AGILITYS </a:t>
            </a:r>
            <a:r>
              <a:rPr lang="pt-PT" sz="1200" dirty="0">
                <a:latin typeface="Arial Narrow" pitchFamily="34" charset="0"/>
              </a:rPr>
              <a:t>e optimizar seus pontos fortes.</a:t>
            </a:r>
          </a:p>
        </p:txBody>
      </p:sp>
      <p:sp>
        <p:nvSpPr>
          <p:cNvPr id="16" name="Rectângulo 1"/>
          <p:cNvSpPr/>
          <p:nvPr/>
        </p:nvSpPr>
        <p:spPr>
          <a:xfrm>
            <a:off x="2692029" y="1522651"/>
            <a:ext cx="1333434" cy="7200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dirty="0">
                <a:solidFill>
                  <a:schemeClr val="tx1">
                    <a:lumMod val="65000"/>
                    <a:lumOff val="35000"/>
                  </a:schemeClr>
                </a:solidFill>
              </a:rPr>
              <a:t>ECO AGILITYS</a:t>
            </a:r>
          </a:p>
        </p:txBody>
      </p:sp>
      <p:sp>
        <p:nvSpPr>
          <p:cNvPr id="17" name="Rectângulo 26"/>
          <p:cNvSpPr/>
          <p:nvPr/>
        </p:nvSpPr>
        <p:spPr>
          <a:xfrm>
            <a:off x="1827933" y="3656126"/>
            <a:ext cx="1211953" cy="7200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b="1" dirty="0">
                <a:solidFill>
                  <a:schemeClr val="accent5">
                    <a:lumMod val="75000"/>
                  </a:schemeClr>
                </a:solidFill>
              </a:rPr>
              <a:t>ECO IVESTMENT</a:t>
            </a:r>
          </a:p>
        </p:txBody>
      </p:sp>
      <p:sp>
        <p:nvSpPr>
          <p:cNvPr id="18" name="Rectângulo 28"/>
          <p:cNvSpPr/>
          <p:nvPr/>
        </p:nvSpPr>
        <p:spPr>
          <a:xfrm>
            <a:off x="3591550" y="3656126"/>
            <a:ext cx="1211953" cy="7200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b="1" dirty="0">
                <a:solidFill>
                  <a:schemeClr val="accent5">
                    <a:lumMod val="75000"/>
                  </a:schemeClr>
                </a:solidFill>
              </a:rPr>
              <a:t>ECO TRADE</a:t>
            </a:r>
          </a:p>
        </p:txBody>
      </p:sp>
      <p:sp>
        <p:nvSpPr>
          <p:cNvPr id="19" name="Rectângulo 30"/>
          <p:cNvSpPr/>
          <p:nvPr/>
        </p:nvSpPr>
        <p:spPr>
          <a:xfrm>
            <a:off x="243757" y="3656126"/>
            <a:ext cx="1224136" cy="7200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b="1" dirty="0">
                <a:solidFill>
                  <a:schemeClr val="accent5">
                    <a:lumMod val="75000"/>
                  </a:schemeClr>
                </a:solidFill>
              </a:rPr>
              <a:t>ECO TRAVEL</a:t>
            </a:r>
          </a:p>
        </p:txBody>
      </p:sp>
      <p:sp>
        <p:nvSpPr>
          <p:cNvPr id="20" name="Rectângulo 9"/>
          <p:cNvSpPr/>
          <p:nvPr/>
        </p:nvSpPr>
        <p:spPr>
          <a:xfrm>
            <a:off x="5099526" y="3656126"/>
            <a:ext cx="1211953" cy="720080"/>
          </a:xfrm>
          <a:prstGeom prst="rect">
            <a:avLst/>
          </a:prstGeom>
          <a:solidFill>
            <a:schemeClr val="accent6">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b="1" dirty="0">
                <a:solidFill>
                  <a:schemeClr val="accent5">
                    <a:lumMod val="75000"/>
                  </a:schemeClr>
                </a:solidFill>
              </a:rPr>
              <a:t>ECO SERVICES</a:t>
            </a:r>
            <a:endParaRPr lang="pt-PT" sz="800" b="1" dirty="0">
              <a:solidFill>
                <a:schemeClr val="accent5">
                  <a:lumMod val="75000"/>
                </a:schemeClr>
              </a:solidFill>
            </a:endParaRPr>
          </a:p>
        </p:txBody>
      </p:sp>
      <p:cxnSp>
        <p:nvCxnSpPr>
          <p:cNvPr id="21" name="Conexão recta 23"/>
          <p:cNvCxnSpPr/>
          <p:nvPr/>
        </p:nvCxnSpPr>
        <p:spPr>
          <a:xfrm flipH="1" flipV="1">
            <a:off x="3349874" y="2249488"/>
            <a:ext cx="0" cy="1028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exão recta 2066"/>
          <p:cNvCxnSpPr/>
          <p:nvPr/>
        </p:nvCxnSpPr>
        <p:spPr>
          <a:xfrm flipV="1">
            <a:off x="851149" y="3268663"/>
            <a:ext cx="48593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exão recta 62"/>
          <p:cNvCxnSpPr/>
          <p:nvPr/>
        </p:nvCxnSpPr>
        <p:spPr>
          <a:xfrm flipV="1">
            <a:off x="4227762" y="3276600"/>
            <a:ext cx="1587" cy="393700"/>
          </a:xfrm>
          <a:prstGeom prst="line">
            <a:avLst/>
          </a:prstGeom>
        </p:spPr>
        <p:style>
          <a:lnRef idx="1">
            <a:schemeClr val="accent1"/>
          </a:lnRef>
          <a:fillRef idx="0">
            <a:schemeClr val="accent1"/>
          </a:fillRef>
          <a:effectRef idx="0">
            <a:schemeClr val="accent1"/>
          </a:effectRef>
          <a:fontRef idx="minor">
            <a:schemeClr val="tx1"/>
          </a:fontRef>
        </p:style>
      </p:cxnSp>
      <p:sp>
        <p:nvSpPr>
          <p:cNvPr id="24" name="CaixaDeTexto 65"/>
          <p:cNvSpPr txBox="1">
            <a:spLocks noChangeArrowheads="1"/>
          </p:cNvSpPr>
          <p:nvPr/>
        </p:nvSpPr>
        <p:spPr bwMode="auto">
          <a:xfrm>
            <a:off x="3772149" y="1162050"/>
            <a:ext cx="59213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pt-PT" altLang="pt-PT" sz="1200">
                <a:solidFill>
                  <a:srgbClr val="C00000"/>
                </a:solidFill>
                <a:latin typeface="Arial" pitchFamily="34" charset="0"/>
              </a:rPr>
              <a:t>70%</a:t>
            </a:r>
          </a:p>
        </p:txBody>
      </p:sp>
      <p:cxnSp>
        <p:nvCxnSpPr>
          <p:cNvPr id="25" name="Conexão recta 69"/>
          <p:cNvCxnSpPr/>
          <p:nvPr/>
        </p:nvCxnSpPr>
        <p:spPr>
          <a:xfrm flipV="1">
            <a:off x="5705724" y="3267075"/>
            <a:ext cx="0" cy="4095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Conexão recta 70"/>
          <p:cNvCxnSpPr/>
          <p:nvPr/>
        </p:nvCxnSpPr>
        <p:spPr>
          <a:xfrm flipV="1">
            <a:off x="841624" y="3267075"/>
            <a:ext cx="1588" cy="393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Conexão recta 71"/>
          <p:cNvCxnSpPr/>
          <p:nvPr/>
        </p:nvCxnSpPr>
        <p:spPr>
          <a:xfrm flipV="1">
            <a:off x="2430712" y="3276600"/>
            <a:ext cx="1587" cy="393700"/>
          </a:xfrm>
          <a:prstGeom prst="line">
            <a:avLst/>
          </a:prstGeom>
        </p:spPr>
        <p:style>
          <a:lnRef idx="1">
            <a:schemeClr val="accent1"/>
          </a:lnRef>
          <a:fillRef idx="0">
            <a:schemeClr val="accent1"/>
          </a:fillRef>
          <a:effectRef idx="0">
            <a:schemeClr val="accent1"/>
          </a:effectRef>
          <a:fontRef idx="minor">
            <a:schemeClr val="tx1"/>
          </a:fontRef>
        </p:style>
      </p:cxnSp>
      <p:sp>
        <p:nvSpPr>
          <p:cNvPr id="28" name="Seta para baixo 106"/>
          <p:cNvSpPr/>
          <p:nvPr/>
        </p:nvSpPr>
        <p:spPr>
          <a:xfrm>
            <a:off x="819399" y="3609975"/>
            <a:ext cx="31750" cy="46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9" name="Seta para baixo 107"/>
          <p:cNvSpPr/>
          <p:nvPr/>
        </p:nvSpPr>
        <p:spPr>
          <a:xfrm>
            <a:off x="2400549" y="3609975"/>
            <a:ext cx="46038" cy="46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30" name="Seta para baixo 108"/>
          <p:cNvSpPr/>
          <p:nvPr/>
        </p:nvSpPr>
        <p:spPr>
          <a:xfrm>
            <a:off x="4215062" y="3656013"/>
            <a:ext cx="46037" cy="460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31" name="Seta para baixo 109"/>
          <p:cNvSpPr/>
          <p:nvPr/>
        </p:nvSpPr>
        <p:spPr>
          <a:xfrm>
            <a:off x="5689849" y="3609975"/>
            <a:ext cx="46038" cy="46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32" name="CaixaDeTexto 57"/>
          <p:cNvSpPr txBox="1"/>
          <p:nvPr/>
        </p:nvSpPr>
        <p:spPr>
          <a:xfrm>
            <a:off x="1251199" y="860425"/>
            <a:ext cx="2540000" cy="307975"/>
          </a:xfrm>
          <a:prstGeom prst="rect">
            <a:avLst/>
          </a:prstGeom>
          <a:noFill/>
        </p:spPr>
        <p:txBody>
          <a:bodyPr>
            <a:spAutoFit/>
          </a:bodyPr>
          <a:lstStyle/>
          <a:p>
            <a:pPr eaLnBrk="1" hangingPunct="1">
              <a:defRPr/>
            </a:pPr>
            <a:r>
              <a:rPr lang="pt-PT" sz="1400" i="1" dirty="0">
                <a:solidFill>
                  <a:schemeClr val="accent6">
                    <a:lumMod val="60000"/>
                    <a:lumOff val="40000"/>
                  </a:schemeClr>
                </a:solidFill>
                <a:latin typeface="Arial Narrow" pitchFamily="34" charset="0"/>
              </a:rPr>
              <a:t>APLICAÇÃO DE RESULTADOS</a:t>
            </a:r>
          </a:p>
        </p:txBody>
      </p:sp>
      <p:grpSp>
        <p:nvGrpSpPr>
          <p:cNvPr id="33" name="Group 26"/>
          <p:cNvGrpSpPr>
            <a:grpSpLocks/>
          </p:cNvGrpSpPr>
          <p:nvPr/>
        </p:nvGrpSpPr>
        <p:grpSpPr bwMode="auto">
          <a:xfrm>
            <a:off x="3800724" y="1109663"/>
            <a:ext cx="1693863" cy="393700"/>
            <a:chOff x="4601237" y="1450876"/>
            <a:chExt cx="1693403" cy="393948"/>
          </a:xfrm>
        </p:grpSpPr>
        <p:cxnSp>
          <p:nvCxnSpPr>
            <p:cNvPr id="34" name="Conexão recta 2062"/>
            <p:cNvCxnSpPr/>
            <p:nvPr/>
          </p:nvCxnSpPr>
          <p:spPr>
            <a:xfrm>
              <a:off x="4620282" y="1450876"/>
              <a:ext cx="0" cy="384417"/>
            </a:xfrm>
            <a:prstGeom prst="line">
              <a:avLst/>
            </a:prstGeom>
          </p:spPr>
          <p:style>
            <a:lnRef idx="1">
              <a:schemeClr val="accent1"/>
            </a:lnRef>
            <a:fillRef idx="0">
              <a:schemeClr val="accent1"/>
            </a:fillRef>
            <a:effectRef idx="0">
              <a:schemeClr val="accent1"/>
            </a:effectRef>
            <a:fontRef idx="minor">
              <a:schemeClr val="tx1"/>
            </a:fontRef>
          </p:style>
        </p:cxnSp>
        <p:sp>
          <p:nvSpPr>
            <p:cNvPr id="35" name="Seta para baixo 105"/>
            <p:cNvSpPr/>
            <p:nvPr/>
          </p:nvSpPr>
          <p:spPr>
            <a:xfrm>
              <a:off x="4601237" y="1798757"/>
              <a:ext cx="47612" cy="460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cxnSp>
          <p:nvCxnSpPr>
            <p:cNvPr id="36" name="Conexão recta 2049"/>
            <p:cNvCxnSpPr/>
            <p:nvPr/>
          </p:nvCxnSpPr>
          <p:spPr>
            <a:xfrm>
              <a:off x="4618695" y="1450876"/>
              <a:ext cx="1675945"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7" name="TextBox 34"/>
          <p:cNvSpPr txBox="1"/>
          <p:nvPr/>
        </p:nvSpPr>
        <p:spPr>
          <a:xfrm>
            <a:off x="3857874" y="793750"/>
            <a:ext cx="1636713" cy="368300"/>
          </a:xfrm>
          <a:prstGeom prst="rect">
            <a:avLst/>
          </a:prstGeom>
          <a:noFill/>
        </p:spPr>
        <p:txBody>
          <a:bodyPr>
            <a:spAutoFit/>
          </a:bodyPr>
          <a:lstStyle/>
          <a:p>
            <a:pPr eaLnBrk="1" hangingPunct="1">
              <a:defRPr/>
            </a:pPr>
            <a:r>
              <a:rPr lang="pt-PT" i="1" dirty="0">
                <a:solidFill>
                  <a:schemeClr val="accent5">
                    <a:lumMod val="75000"/>
                  </a:schemeClr>
                </a:solidFill>
              </a:rPr>
              <a:t>TECHNOPOLYS</a:t>
            </a:r>
          </a:p>
        </p:txBody>
      </p:sp>
      <p:sp>
        <p:nvSpPr>
          <p:cNvPr id="38" name="TextBox 35"/>
          <p:cNvSpPr txBox="1"/>
          <p:nvPr/>
        </p:nvSpPr>
        <p:spPr>
          <a:xfrm>
            <a:off x="3854699" y="2854325"/>
            <a:ext cx="1141413" cy="368300"/>
          </a:xfrm>
          <a:prstGeom prst="rect">
            <a:avLst/>
          </a:prstGeom>
          <a:noFill/>
        </p:spPr>
        <p:txBody>
          <a:bodyPr>
            <a:spAutoFit/>
          </a:bodyPr>
          <a:lstStyle/>
          <a:p>
            <a:pPr eaLnBrk="1" hangingPunct="1">
              <a:defRPr/>
            </a:pPr>
            <a:r>
              <a:rPr lang="pt-PT" i="1" dirty="0">
                <a:solidFill>
                  <a:schemeClr val="accent5">
                    <a:lumMod val="75000"/>
                  </a:schemeClr>
                </a:solidFill>
              </a:rPr>
              <a:t>CEDEAO</a:t>
            </a:r>
          </a:p>
        </p:txBody>
      </p:sp>
      <p:sp>
        <p:nvSpPr>
          <p:cNvPr id="39" name="TextBox 37"/>
          <p:cNvSpPr txBox="1">
            <a:spLocks noChangeArrowheads="1"/>
          </p:cNvSpPr>
          <p:nvPr/>
        </p:nvSpPr>
        <p:spPr bwMode="auto">
          <a:xfrm>
            <a:off x="-549026" y="1258888"/>
            <a:ext cx="2871788"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just" eaLnBrk="1" hangingPunct="1">
              <a:spcBef>
                <a:spcPct val="0"/>
              </a:spcBef>
              <a:buFontTx/>
              <a:buNone/>
            </a:pPr>
            <a:r>
              <a:rPr lang="pt-PT" altLang="pt-PT" sz="1200" i="1">
                <a:latin typeface="Arial Narrow" pitchFamily="34" charset="0"/>
              </a:rPr>
              <a:t>Dos resultados de exploração da ECO AGILITYS, 10% serão canalizados para um fundo que será gerido por uma entidade que a CEDEAO sugerir. Este Fundo, Fundo Empreendedor, servirá para co-financiar iniciativas inovadoras de carácter tecnológico promovidas pelos jovens empreendedores do espaço da CEDEAO, de acordo com  as normas que serão fixadas.</a:t>
            </a:r>
          </a:p>
        </p:txBody>
      </p:sp>
      <p:sp>
        <p:nvSpPr>
          <p:cNvPr id="40" name="TextBox 38"/>
          <p:cNvSpPr txBox="1">
            <a:spLocks noChangeArrowheads="1"/>
          </p:cNvSpPr>
          <p:nvPr/>
        </p:nvSpPr>
        <p:spPr bwMode="auto">
          <a:xfrm>
            <a:off x="4286499" y="1090613"/>
            <a:ext cx="38068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just" eaLnBrk="1" hangingPunct="1">
              <a:spcBef>
                <a:spcPct val="0"/>
              </a:spcBef>
              <a:buFontTx/>
              <a:buNone/>
            </a:pPr>
            <a:r>
              <a:rPr lang="pt-PT" altLang="pt-PT" sz="1200" i="1">
                <a:latin typeface="Arial Narrow" pitchFamily="34" charset="0"/>
              </a:rPr>
              <a:t>Com a estrutura de partilha de resultados  proposta, cerca de 30% dos ganhos de exploração entrarão no circuito directo de dinamização de actividades da CEDEAO no apoio ao sector privado.</a:t>
            </a:r>
          </a:p>
        </p:txBody>
      </p:sp>
      <p:cxnSp>
        <p:nvCxnSpPr>
          <p:cNvPr id="41" name="Conexão recta 62"/>
          <p:cNvCxnSpPr/>
          <p:nvPr/>
        </p:nvCxnSpPr>
        <p:spPr>
          <a:xfrm>
            <a:off x="2930774" y="2236788"/>
            <a:ext cx="1588" cy="914400"/>
          </a:xfrm>
          <a:prstGeom prst="line">
            <a:avLst/>
          </a:prstGeom>
        </p:spPr>
        <p:style>
          <a:lnRef idx="1">
            <a:schemeClr val="accent1"/>
          </a:lnRef>
          <a:fillRef idx="0">
            <a:schemeClr val="accent1"/>
          </a:fillRef>
          <a:effectRef idx="0">
            <a:schemeClr val="accent1"/>
          </a:effectRef>
          <a:fontRef idx="minor">
            <a:schemeClr val="tx1"/>
          </a:fontRef>
        </p:style>
      </p:cxnSp>
      <p:sp>
        <p:nvSpPr>
          <p:cNvPr id="42" name="Seta para baixo 108"/>
          <p:cNvSpPr/>
          <p:nvPr/>
        </p:nvSpPr>
        <p:spPr>
          <a:xfrm flipV="1">
            <a:off x="2899024" y="2276475"/>
            <a:ext cx="46038" cy="46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cxnSp>
        <p:nvCxnSpPr>
          <p:cNvPr id="43" name="Conexão recta 2066"/>
          <p:cNvCxnSpPr/>
          <p:nvPr/>
        </p:nvCxnSpPr>
        <p:spPr>
          <a:xfrm flipV="1">
            <a:off x="3775324" y="3148013"/>
            <a:ext cx="1281113"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CaixaDeTexto 65"/>
          <p:cNvSpPr txBox="1">
            <a:spLocks noChangeArrowheads="1"/>
          </p:cNvSpPr>
          <p:nvPr/>
        </p:nvSpPr>
        <p:spPr bwMode="auto">
          <a:xfrm>
            <a:off x="2872037" y="2503488"/>
            <a:ext cx="592137"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pt-PT" altLang="pt-PT" sz="1200">
                <a:solidFill>
                  <a:srgbClr val="C00000"/>
                </a:solidFill>
                <a:latin typeface="Arial" pitchFamily="34" charset="0"/>
              </a:rPr>
              <a:t>10%</a:t>
            </a:r>
          </a:p>
        </p:txBody>
      </p:sp>
      <p:sp>
        <p:nvSpPr>
          <p:cNvPr id="45" name="TextBox 35"/>
          <p:cNvSpPr txBox="1"/>
          <p:nvPr/>
        </p:nvSpPr>
        <p:spPr>
          <a:xfrm>
            <a:off x="673349" y="2876550"/>
            <a:ext cx="2143125" cy="338138"/>
          </a:xfrm>
          <a:prstGeom prst="rect">
            <a:avLst/>
          </a:prstGeom>
          <a:noFill/>
        </p:spPr>
        <p:txBody>
          <a:bodyPr>
            <a:spAutoFit/>
          </a:bodyPr>
          <a:lstStyle/>
          <a:p>
            <a:pPr eaLnBrk="1" hangingPunct="1">
              <a:defRPr/>
            </a:pPr>
            <a:r>
              <a:rPr lang="pt-PT" sz="1600" i="1" dirty="0">
                <a:solidFill>
                  <a:schemeClr val="accent5">
                    <a:lumMod val="75000"/>
                  </a:schemeClr>
                </a:solidFill>
              </a:rPr>
              <a:t>Fundo Empreendedor</a:t>
            </a:r>
          </a:p>
        </p:txBody>
      </p:sp>
      <p:sp>
        <p:nvSpPr>
          <p:cNvPr id="47" name="TextBox 34"/>
          <p:cNvSpPr txBox="1"/>
          <p:nvPr/>
        </p:nvSpPr>
        <p:spPr>
          <a:xfrm>
            <a:off x="3700712" y="224632"/>
            <a:ext cx="1584325" cy="277812"/>
          </a:xfrm>
          <a:prstGeom prst="rect">
            <a:avLst/>
          </a:prstGeom>
          <a:noFill/>
        </p:spPr>
        <p:txBody>
          <a:bodyPr>
            <a:spAutoFit/>
          </a:bodyPr>
          <a:lstStyle/>
          <a:p>
            <a:pPr eaLnBrk="1" hangingPunct="1">
              <a:defRPr/>
            </a:pPr>
            <a:r>
              <a:rPr lang="pt-PT" sz="1200" i="1" dirty="0">
                <a:solidFill>
                  <a:schemeClr val="accent5">
                    <a:lumMod val="60000"/>
                    <a:lumOff val="40000"/>
                  </a:schemeClr>
                </a:solidFill>
                <a:cs typeface="Arial" charset="0"/>
              </a:rPr>
              <a:t>www.ecoagilitys.com</a:t>
            </a:r>
          </a:p>
        </p:txBody>
      </p:sp>
      <p:cxnSp>
        <p:nvCxnSpPr>
          <p:cNvPr id="48" name="Straight Connector 75"/>
          <p:cNvCxnSpPr/>
          <p:nvPr/>
        </p:nvCxnSpPr>
        <p:spPr>
          <a:xfrm>
            <a:off x="-515688" y="569913"/>
            <a:ext cx="0" cy="44132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76"/>
          <p:cNvCxnSpPr/>
          <p:nvPr/>
        </p:nvCxnSpPr>
        <p:spPr>
          <a:xfrm>
            <a:off x="-515688" y="1012825"/>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78"/>
          <p:cNvCxnSpPr/>
          <p:nvPr/>
        </p:nvCxnSpPr>
        <p:spPr>
          <a:xfrm>
            <a:off x="-264863" y="798513"/>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79"/>
          <p:cNvSpPr txBox="1"/>
          <p:nvPr/>
        </p:nvSpPr>
        <p:spPr>
          <a:xfrm>
            <a:off x="-315663" y="819150"/>
            <a:ext cx="1422400" cy="369888"/>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52" name="Freeform 80"/>
          <p:cNvSpPr>
            <a:spLocks/>
          </p:cNvSpPr>
          <p:nvPr/>
        </p:nvSpPr>
        <p:spPr bwMode="auto">
          <a:xfrm>
            <a:off x="-379511" y="955723"/>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53" name="TextBox 81"/>
          <p:cNvSpPr txBox="1"/>
          <p:nvPr/>
        </p:nvSpPr>
        <p:spPr>
          <a:xfrm>
            <a:off x="132012" y="1009650"/>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54" name="Right Arrow 82"/>
          <p:cNvSpPr/>
          <p:nvPr/>
        </p:nvSpPr>
        <p:spPr>
          <a:xfrm>
            <a:off x="1065462" y="714375"/>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pic>
        <p:nvPicPr>
          <p:cNvPr id="55" name="Picture 17" descr="H:\technopolys 24-04-2016\statics\images\images\logomarca 80 X 60 px.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5889" y="404813"/>
            <a:ext cx="631826" cy="47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TextBox 38"/>
          <p:cNvSpPr txBox="1">
            <a:spLocks noChangeArrowheads="1"/>
          </p:cNvSpPr>
          <p:nvPr/>
        </p:nvSpPr>
        <p:spPr bwMode="auto">
          <a:xfrm>
            <a:off x="4364287" y="1844675"/>
            <a:ext cx="36560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just" eaLnBrk="1" hangingPunct="1">
              <a:spcBef>
                <a:spcPct val="0"/>
              </a:spcBef>
              <a:buFontTx/>
              <a:buNone/>
            </a:pPr>
            <a:r>
              <a:rPr lang="pt-PT" altLang="pt-PT" sz="1200" i="1">
                <a:latin typeface="Arial Narrow" pitchFamily="34" charset="0"/>
              </a:rPr>
              <a:t>A esta contribuição deverão ser acrescidos os incentivos fiscais concedidos pelo Estado de Cabo Verde ao abrigo da Lei em vigor bem como a remuneração dos diferentes colaboradores dos países membros  que estarão afectos às actividades da ECO AGILITYS. </a:t>
            </a:r>
          </a:p>
        </p:txBody>
      </p:sp>
      <p:cxnSp>
        <p:nvCxnSpPr>
          <p:cNvPr id="57" name="Conexão recta 62"/>
          <p:cNvCxnSpPr/>
          <p:nvPr/>
        </p:nvCxnSpPr>
        <p:spPr>
          <a:xfrm>
            <a:off x="3757862" y="2233613"/>
            <a:ext cx="1587" cy="914400"/>
          </a:xfrm>
          <a:prstGeom prst="line">
            <a:avLst/>
          </a:prstGeom>
        </p:spPr>
        <p:style>
          <a:lnRef idx="1">
            <a:schemeClr val="accent1"/>
          </a:lnRef>
          <a:fillRef idx="0">
            <a:schemeClr val="accent1"/>
          </a:fillRef>
          <a:effectRef idx="0">
            <a:schemeClr val="accent1"/>
          </a:effectRef>
          <a:fontRef idx="minor">
            <a:schemeClr val="tx1"/>
          </a:fontRef>
        </p:style>
      </p:cxnSp>
      <p:sp>
        <p:nvSpPr>
          <p:cNvPr id="58" name="Seta para baixo 108"/>
          <p:cNvSpPr/>
          <p:nvPr/>
        </p:nvSpPr>
        <p:spPr>
          <a:xfrm flipV="1">
            <a:off x="3745162" y="2273300"/>
            <a:ext cx="46037" cy="460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59" name="CaixaDeTexto 65"/>
          <p:cNvSpPr txBox="1">
            <a:spLocks noChangeArrowheads="1"/>
          </p:cNvSpPr>
          <p:nvPr/>
        </p:nvSpPr>
        <p:spPr bwMode="auto">
          <a:xfrm>
            <a:off x="3700712" y="2500313"/>
            <a:ext cx="592137"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pt-PT" altLang="pt-PT" sz="1200">
                <a:solidFill>
                  <a:srgbClr val="C00000"/>
                </a:solidFill>
                <a:latin typeface="Arial" pitchFamily="34" charset="0"/>
              </a:rPr>
              <a:t>20%</a:t>
            </a:r>
          </a:p>
        </p:txBody>
      </p:sp>
      <p:cxnSp>
        <p:nvCxnSpPr>
          <p:cNvPr id="60" name="Conexão recta 2066"/>
          <p:cNvCxnSpPr/>
          <p:nvPr/>
        </p:nvCxnSpPr>
        <p:spPr>
          <a:xfrm flipV="1">
            <a:off x="665412" y="3154363"/>
            <a:ext cx="226695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61" name="Grupo 2"/>
          <p:cNvGrpSpPr>
            <a:grpSpLocks/>
          </p:cNvGrpSpPr>
          <p:nvPr/>
        </p:nvGrpSpPr>
        <p:grpSpPr bwMode="auto">
          <a:xfrm>
            <a:off x="6850312" y="44450"/>
            <a:ext cx="1530350" cy="487363"/>
            <a:chOff x="7650608" y="44624"/>
            <a:chExt cx="1530350" cy="486549"/>
          </a:xfrm>
        </p:grpSpPr>
        <p:sp>
          <p:nvSpPr>
            <p:cNvPr id="62" name="TextBox 205"/>
            <p:cNvSpPr txBox="1"/>
            <p:nvPr/>
          </p:nvSpPr>
          <p:spPr>
            <a:xfrm>
              <a:off x="7650608" y="44624"/>
              <a:ext cx="1530350" cy="369270"/>
            </a:xfrm>
            <a:prstGeom prst="rect">
              <a:avLst/>
            </a:prstGeom>
            <a:noFill/>
          </p:spPr>
          <p:txBody>
            <a:bodyPr>
              <a:spAutoFit/>
            </a:bodyPr>
            <a:lstStyle/>
            <a:p>
              <a:pPr eaLnBrk="1" hangingPunct="1">
                <a:defRPr/>
              </a:pPr>
              <a:r>
                <a:rPr lang="pt-PT" b="1" i="1" dirty="0">
                  <a:solidFill>
                    <a:schemeClr val="accent6">
                      <a:lumMod val="75000"/>
                    </a:schemeClr>
                  </a:solidFill>
                </a:rPr>
                <a:t>ECO</a:t>
              </a:r>
              <a:r>
                <a:rPr lang="pt-PT" i="1" dirty="0"/>
                <a:t> </a:t>
              </a:r>
              <a:r>
                <a:rPr lang="pt-PT" i="1" dirty="0">
                  <a:solidFill>
                    <a:schemeClr val="accent5">
                      <a:lumMod val="75000"/>
                    </a:schemeClr>
                  </a:solidFill>
                </a:rPr>
                <a:t>AGILITYS</a:t>
              </a:r>
            </a:p>
          </p:txBody>
        </p:sp>
        <p:sp>
          <p:nvSpPr>
            <p:cNvPr id="63" name="TextBox 207"/>
            <p:cNvSpPr txBox="1"/>
            <p:nvPr/>
          </p:nvSpPr>
          <p:spPr>
            <a:xfrm>
              <a:off x="8069708" y="253824"/>
              <a:ext cx="968375" cy="277349"/>
            </a:xfrm>
            <a:prstGeom prst="rect">
              <a:avLst/>
            </a:prstGeom>
            <a:noFill/>
          </p:spPr>
          <p:txBody>
            <a:bodyPr>
              <a:spAutoFit/>
            </a:bodyPr>
            <a:lstStyle/>
            <a:p>
              <a:pPr algn="r" eaLnBrk="1" hangingPunct="1">
                <a:defRPr/>
              </a:pPr>
              <a:r>
                <a:rPr lang="pt-PT" sz="1200" i="1" dirty="0">
                  <a:solidFill>
                    <a:schemeClr val="accent5">
                      <a:lumMod val="75000"/>
                    </a:schemeClr>
                  </a:solidFill>
                  <a:latin typeface="Arial Narrow" pitchFamily="34" charset="0"/>
                </a:rPr>
                <a:t>Holding</a:t>
              </a:r>
            </a:p>
          </p:txBody>
        </p:sp>
      </p:grpSp>
    </p:spTree>
    <p:extLst>
      <p:ext uri="{BB962C8B-B14F-4D97-AF65-F5344CB8AC3E}">
        <p14:creationId xmlns:p14="http://schemas.microsoft.com/office/powerpoint/2010/main" val="4072635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graphicFrame>
        <p:nvGraphicFramePr>
          <p:cNvPr id="9" name="Table 4"/>
          <p:cNvGraphicFramePr>
            <a:graphicFrameLocks noGrp="1"/>
          </p:cNvGraphicFramePr>
          <p:nvPr>
            <p:extLst>
              <p:ext uri="{D42A27DB-BD31-4B8C-83A1-F6EECF244321}">
                <p14:modId xmlns:p14="http://schemas.microsoft.com/office/powerpoint/2010/main" val="3368741607"/>
              </p:ext>
            </p:extLst>
          </p:nvPr>
        </p:nvGraphicFramePr>
        <p:xfrm>
          <a:off x="58384" y="784181"/>
          <a:ext cx="6547230" cy="2511427"/>
        </p:xfrm>
        <a:graphic>
          <a:graphicData uri="http://schemas.openxmlformats.org/drawingml/2006/table">
            <a:tbl>
              <a:tblPr firstRow="1" bandRow="1">
                <a:tableStyleId>{5C22544A-7EE6-4342-B048-85BDC9FD1C3A}</a:tableStyleId>
              </a:tblPr>
              <a:tblGrid>
                <a:gridCol w="2463511">
                  <a:extLst>
                    <a:ext uri="{9D8B030D-6E8A-4147-A177-3AD203B41FA5}">
                      <a16:colId xmlns="" xmlns:a16="http://schemas.microsoft.com/office/drawing/2014/main" val="20000"/>
                    </a:ext>
                  </a:extLst>
                </a:gridCol>
                <a:gridCol w="704840">
                  <a:extLst>
                    <a:ext uri="{9D8B030D-6E8A-4147-A177-3AD203B41FA5}">
                      <a16:colId xmlns="" xmlns:a16="http://schemas.microsoft.com/office/drawing/2014/main" val="20001"/>
                    </a:ext>
                  </a:extLst>
                </a:gridCol>
                <a:gridCol w="2592288">
                  <a:extLst>
                    <a:ext uri="{9D8B030D-6E8A-4147-A177-3AD203B41FA5}">
                      <a16:colId xmlns="" xmlns:a16="http://schemas.microsoft.com/office/drawing/2014/main" val="20002"/>
                    </a:ext>
                  </a:extLst>
                </a:gridCol>
                <a:gridCol w="786591">
                  <a:extLst>
                    <a:ext uri="{9D8B030D-6E8A-4147-A177-3AD203B41FA5}">
                      <a16:colId xmlns="" xmlns:a16="http://schemas.microsoft.com/office/drawing/2014/main" val="20003"/>
                    </a:ext>
                  </a:extLst>
                </a:gridCol>
              </a:tblGrid>
              <a:tr h="274340">
                <a:tc>
                  <a:txBody>
                    <a:bodyPr/>
                    <a:lstStyle/>
                    <a:p>
                      <a:pPr algn="ctr"/>
                      <a:r>
                        <a:rPr lang="pt-PT" sz="1100" b="0" i="1" dirty="0" smtClean="0">
                          <a:solidFill>
                            <a:srgbClr val="008CBA"/>
                          </a:solidFill>
                          <a:latin typeface="Arial Narrow" panose="020B0606020202030204" pitchFamily="34" charset="0"/>
                        </a:rPr>
                        <a:t>Item</a:t>
                      </a:r>
                    </a:p>
                  </a:txBody>
                  <a:tcPr marL="91446" marR="91446"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1446" marR="91446" marT="45729" marB="45729" anchor="ctr">
                    <a:solidFill>
                      <a:schemeClr val="accent5">
                        <a:lumMod val="60000"/>
                        <a:lumOff val="40000"/>
                      </a:schemeClr>
                    </a:solidFill>
                  </a:tcPr>
                </a:tc>
                <a:tc>
                  <a:txBody>
                    <a:bodyPr/>
                    <a:lstStyle/>
                    <a:p>
                      <a:pPr algn="ctr"/>
                      <a:r>
                        <a:rPr lang="pt-PT" sz="1100" b="0" i="1" dirty="0" smtClean="0">
                          <a:solidFill>
                            <a:srgbClr val="008CBA"/>
                          </a:solidFill>
                          <a:latin typeface="Arial Narrow" panose="020B0606020202030204" pitchFamily="34" charset="0"/>
                        </a:rPr>
                        <a:t>Item</a:t>
                      </a:r>
                    </a:p>
                  </a:txBody>
                  <a:tcPr marL="91446" marR="91446" marT="45729" marB="45729" anchor="ctr">
                    <a:solidFill>
                      <a:schemeClr val="accent5">
                        <a:lumMod val="60000"/>
                        <a:lumOff val="40000"/>
                      </a:schemeClr>
                    </a:solidFill>
                  </a:tcPr>
                </a:tc>
                <a:tc>
                  <a:txBody>
                    <a:bodyPr/>
                    <a:lstStyle/>
                    <a:p>
                      <a:pPr algn="ctr"/>
                      <a:r>
                        <a:rPr lang="pt-PT" sz="1100" b="0" i="1" smtClean="0">
                          <a:solidFill>
                            <a:srgbClr val="008CBA"/>
                          </a:solidFill>
                          <a:latin typeface="Arial Narrow" panose="020B0606020202030204" pitchFamily="34" charset="0"/>
                        </a:rPr>
                        <a:t>Pag.</a:t>
                      </a:r>
                    </a:p>
                  </a:txBody>
                  <a:tcPr marL="91446" marR="91446" marT="45729" marB="45729" anchor="ctr">
                    <a:solidFill>
                      <a:schemeClr val="accent5">
                        <a:lumMod val="60000"/>
                        <a:lumOff val="40000"/>
                      </a:schemeClr>
                    </a:solidFill>
                  </a:tcPr>
                </a:tc>
                <a:extLst>
                  <a:ext uri="{0D108BD9-81ED-4DB2-BD59-A6C34878D82A}">
                    <a16:rowId xmlns="" xmlns:a16="http://schemas.microsoft.com/office/drawing/2014/main" val="10000"/>
                  </a:ext>
                </a:extLst>
              </a:tr>
              <a:tr h="327938">
                <a:tc>
                  <a:txBody>
                    <a:bodyPr/>
                    <a:lstStyle/>
                    <a:p>
                      <a:pPr algn="just"/>
                      <a:r>
                        <a:rPr lang="fr-FR" sz="1100" b="0" i="0" dirty="0" err="1" smtClean="0">
                          <a:solidFill>
                            <a:schemeClr val="tx1"/>
                          </a:solidFill>
                          <a:latin typeface="Arial Narrow" panose="020B0606020202030204" pitchFamily="34" charset="0"/>
                        </a:rPr>
                        <a:t>Contexto</a:t>
                      </a:r>
                      <a:r>
                        <a:rPr lang="fr-FR" sz="1100" b="0" i="0" dirty="0" smtClean="0">
                          <a:solidFill>
                            <a:schemeClr val="tx1"/>
                          </a:solidFill>
                          <a:latin typeface="Arial Narrow" panose="020B0606020202030204" pitchFamily="34" charset="0"/>
                        </a:rPr>
                        <a:t> e </a:t>
                      </a:r>
                      <a:r>
                        <a:rPr lang="fr-FR" sz="1100" b="0" i="0" dirty="0" err="1" smtClean="0">
                          <a:solidFill>
                            <a:schemeClr val="tx1"/>
                          </a:solidFill>
                          <a:latin typeface="Arial Narrow" panose="020B0606020202030204" pitchFamily="34" charset="0"/>
                        </a:rPr>
                        <a:t>justificação</a:t>
                      </a:r>
                      <a:endParaRPr lang="fr-FR" sz="1100" b="0" i="0" dirty="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3</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Inscrição </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1446" marR="91446" marT="45729" marB="45729"/>
                </a:tc>
                <a:extLst>
                  <a:ext uri="{0D108BD9-81ED-4DB2-BD59-A6C34878D82A}">
                    <a16:rowId xmlns="" xmlns:a16="http://schemas.microsoft.com/office/drawing/2014/main"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pt-PT" sz="1100" b="0" i="0" dirty="0" smtClean="0">
                          <a:solidFill>
                            <a:schemeClr val="tx1"/>
                          </a:solidFill>
                          <a:latin typeface="Arial Narrow" panose="020B0606020202030204" pitchFamily="34" charset="0"/>
                        </a:rPr>
                        <a:t>Fórum Empresarial</a:t>
                      </a:r>
                      <a:r>
                        <a:rPr lang="pt-PT" sz="1100" b="0" i="0" baseline="0" dirty="0" smtClean="0">
                          <a:solidFill>
                            <a:schemeClr val="tx1"/>
                          </a:solidFill>
                          <a:latin typeface="Arial Narrow" panose="020B0606020202030204" pitchFamily="34" charset="0"/>
                        </a:rPr>
                        <a:t> e resultados esperados</a:t>
                      </a:r>
                      <a:endParaRPr lang="pt-PT" sz="1100" b="0" i="0" dirty="0" smtClean="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4</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Transfência de inscrição</a:t>
                      </a:r>
                      <a:endParaRPr lang="pt-PT" sz="1100" dirty="0" smtClean="0">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i="0" dirty="0" smtClean="0">
                          <a:solidFill>
                            <a:schemeClr val="tx1"/>
                          </a:solidFill>
                          <a:latin typeface="Arial Narrow" panose="020B0606020202030204" pitchFamily="34" charset="0"/>
                          <a:cs typeface="Arial" panose="020B0604020202020204" pitchFamily="34" charset="0"/>
                        </a:rPr>
                        <a:t>Alguns indicadores da CEDEO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5-9</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Grupos e D</a:t>
                      </a:r>
                      <a:r>
                        <a:rPr lang="pt-PT" altLang="pt-PT" sz="1100" dirty="0" smtClean="0">
                          <a:latin typeface="Arial Narrow" panose="020B0606020202030204" pitchFamily="34" charset="0"/>
                        </a:rPr>
                        <a:t>elegações Oficiais</a:t>
                      </a:r>
                      <a:endParaRPr lang="pt-PT" sz="1100" dirty="0" smtClean="0">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dirty="0" smtClean="0">
                          <a:latin typeface="Arial Narrow" panose="020B0606020202030204" pitchFamily="34" charset="0"/>
                        </a:rPr>
                        <a:t>Participantes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dirty="0" smtClean="0">
                          <a:latin typeface="Arial Narrow" panose="020B0606020202030204" pitchFamily="34" charset="0"/>
                        </a:rPr>
                        <a:t>Vistos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Desenvolvimento dos trabalhos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latin typeface="Arial Narrow" pitchFamily="34" charset="0"/>
                        </a:rPr>
                        <a:t>Serviços de Protocolo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i="1" dirty="0" smtClean="0">
                          <a:latin typeface="Arial Narrow" panose="020B0606020202030204" pitchFamily="34" charset="0"/>
                        </a:rPr>
                        <a:t>Sequência 1: Abertura</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latin typeface="Arial Narrow" pitchFamily="34" charset="0"/>
                        </a:rPr>
                        <a:t>Tranferes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i="1" dirty="0" smtClean="0">
                          <a:latin typeface="Arial Narrow" panose="020B0606020202030204" pitchFamily="34" charset="0"/>
                        </a:rPr>
                        <a:t>Sequência </a:t>
                      </a:r>
                      <a:r>
                        <a:rPr lang="fr-FR" sz="1100" i="1" dirty="0" smtClean="0">
                          <a:latin typeface="Arial Narrow" panose="020B0606020202030204" pitchFamily="34" charset="0"/>
                        </a:rPr>
                        <a:t>2 : </a:t>
                      </a:r>
                      <a:r>
                        <a:rPr lang="pt-PT" sz="1100" i="1" dirty="0" smtClean="0">
                          <a:latin typeface="Arial Narrow" panose="020B0606020202030204" pitchFamily="34" charset="0"/>
                        </a:rPr>
                        <a:t>B</a:t>
                      </a:r>
                      <a:r>
                        <a:rPr lang="pt-PT" sz="1100" i="1" dirty="0" smtClean="0">
                          <a:latin typeface="Arial Narrow" panose="020B0606020202030204" pitchFamily="34" charset="0"/>
                          <a:cs typeface="Arial Narrow" panose="020B0606020202030204" pitchFamily="34" charset="0"/>
                        </a:rPr>
                        <a:t>locos de apresentações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solidFill>
                            <a:schemeClr val="tx1"/>
                          </a:solidFill>
                          <a:latin typeface="Arial Narrow" pitchFamily="34" charset="0"/>
                        </a:rPr>
                        <a:t>Alojamento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7"/>
                  </a:ext>
                </a:extLst>
              </a:tr>
            </a:tbl>
          </a:graphicData>
        </a:graphic>
      </p:graphicFrame>
      <p:graphicFrame>
        <p:nvGraphicFramePr>
          <p:cNvPr id="10" name="Table 4"/>
          <p:cNvGraphicFramePr>
            <a:graphicFrameLocks noGrp="1"/>
          </p:cNvGraphicFramePr>
          <p:nvPr>
            <p:extLst>
              <p:ext uri="{D42A27DB-BD31-4B8C-83A1-F6EECF244321}">
                <p14:modId xmlns:p14="http://schemas.microsoft.com/office/powerpoint/2010/main" val="3493747698"/>
              </p:ext>
            </p:extLst>
          </p:nvPr>
        </p:nvGraphicFramePr>
        <p:xfrm>
          <a:off x="58383" y="3302254"/>
          <a:ext cx="6547230" cy="2511427"/>
        </p:xfrm>
        <a:graphic>
          <a:graphicData uri="http://schemas.openxmlformats.org/drawingml/2006/table">
            <a:tbl>
              <a:tblPr firstRow="1" bandRow="1">
                <a:tableStyleId>{5C22544A-7EE6-4342-B048-85BDC9FD1C3A}</a:tableStyleId>
              </a:tblPr>
              <a:tblGrid>
                <a:gridCol w="2463512">
                  <a:extLst>
                    <a:ext uri="{9D8B030D-6E8A-4147-A177-3AD203B41FA5}">
                      <a16:colId xmlns="" xmlns:a16="http://schemas.microsoft.com/office/drawing/2014/main" val="20000"/>
                    </a:ext>
                  </a:extLst>
                </a:gridCol>
                <a:gridCol w="704839">
                  <a:extLst>
                    <a:ext uri="{9D8B030D-6E8A-4147-A177-3AD203B41FA5}">
                      <a16:colId xmlns="" xmlns:a16="http://schemas.microsoft.com/office/drawing/2014/main" val="20001"/>
                    </a:ext>
                  </a:extLst>
                </a:gridCol>
                <a:gridCol w="2592288">
                  <a:extLst>
                    <a:ext uri="{9D8B030D-6E8A-4147-A177-3AD203B41FA5}">
                      <a16:colId xmlns="" xmlns:a16="http://schemas.microsoft.com/office/drawing/2014/main" val="20002"/>
                    </a:ext>
                  </a:extLst>
                </a:gridCol>
                <a:gridCol w="786591">
                  <a:extLst>
                    <a:ext uri="{9D8B030D-6E8A-4147-A177-3AD203B41FA5}">
                      <a16:colId xmlns="" xmlns:a16="http://schemas.microsoft.com/office/drawing/2014/main" val="20003"/>
                    </a:ext>
                  </a:extLst>
                </a:gridCol>
              </a:tblGrid>
              <a:tr h="2743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Sequência 3</a:t>
                      </a:r>
                      <a:r>
                        <a:rPr lang="pt-PT" sz="1100" b="0" i="1" dirty="0" smtClean="0">
                          <a:solidFill>
                            <a:schemeClr val="tx1"/>
                          </a:solidFill>
                          <a:latin typeface="Arial Narrow" panose="020B0606020202030204" pitchFamily="34" charset="0"/>
                        </a:rPr>
                        <a:t>: Conferência I</a:t>
                      </a:r>
                    </a:p>
                  </a:txBody>
                  <a:tcPr marL="91446" marR="91446"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10</a:t>
                      </a:r>
                    </a:p>
                  </a:txBody>
                  <a:tcPr marL="91446" marR="91446" marT="45729" marB="45729" anchor="ctr">
                    <a:solidFill>
                      <a:schemeClr val="bg1">
                        <a:lumMod val="95000"/>
                      </a:schemeClr>
                    </a:solidFill>
                  </a:tcPr>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Viagens aéreas</a:t>
                      </a:r>
                    </a:p>
                  </a:txBody>
                  <a:tcPr marL="91446" marR="91446" marT="45729" marB="45729" anchor="ctr">
                    <a:solidFill>
                      <a:schemeClr val="bg1">
                        <a:lumMod val="95000"/>
                      </a:schemeClr>
                    </a:solidFill>
                  </a:tcPr>
                </a:tc>
                <a:tc>
                  <a:txBody>
                    <a:bodyPr/>
                    <a:lstStyle/>
                    <a:p>
                      <a:pPr algn="ctr"/>
                      <a:r>
                        <a:rPr lang="pt-PT" sz="1100" b="0" i="1" dirty="0" smtClean="0">
                          <a:solidFill>
                            <a:schemeClr val="tx1"/>
                          </a:solidFill>
                          <a:latin typeface="Arial Narrow" panose="020B0606020202030204" pitchFamily="34" charset="0"/>
                        </a:rPr>
                        <a:t>14</a:t>
                      </a:r>
                    </a:p>
                  </a:txBody>
                  <a:tcPr marL="93909" marR="93909" marT="45729" marB="45729" anchor="ctr">
                    <a:solidFill>
                      <a:schemeClr val="bg1">
                        <a:lumMod val="95000"/>
                      </a:schemeClr>
                    </a:solidFill>
                  </a:tcPr>
                </a:tc>
                <a:extLst>
                  <a:ext uri="{0D108BD9-81ED-4DB2-BD59-A6C34878D82A}">
                    <a16:rowId xmlns="" xmlns:a16="http://schemas.microsoft.com/office/drawing/2014/main" val="10000"/>
                  </a:ext>
                </a:extLst>
              </a:tr>
              <a:tr h="32793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Sequência 4</a:t>
                      </a:r>
                      <a:r>
                        <a:rPr lang="pt-PT" sz="1100" b="0" i="1" dirty="0" smtClean="0">
                          <a:solidFill>
                            <a:schemeClr val="tx1"/>
                          </a:solidFill>
                          <a:latin typeface="Arial Narrow" panose="020B0606020202030204" pitchFamily="34" charset="0"/>
                        </a:rPr>
                        <a:t>: Conferência II</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Serviços de restauração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14</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Sequência 5</a:t>
                      </a:r>
                      <a:r>
                        <a:rPr lang="pt-PT" sz="1100" b="0" i="1" dirty="0" smtClean="0">
                          <a:solidFill>
                            <a:schemeClr val="tx1"/>
                          </a:solidFill>
                          <a:latin typeface="Arial Narrow" panose="020B0606020202030204" pitchFamily="34" charset="0"/>
                        </a:rPr>
                        <a:t>: Conferência III</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10</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Moedas e câmbios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Sequência 6</a:t>
                      </a:r>
                      <a:r>
                        <a:rPr lang="pt-PT" sz="1100" b="0" i="1" dirty="0" smtClean="0">
                          <a:latin typeface="Arial Narrow" panose="020B0606020202030204" pitchFamily="34" charset="0"/>
                        </a:rPr>
                        <a:t>: Conferência IV</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just" eaLnBrk="1" hangingPunct="1">
                        <a:spcBef>
                          <a:spcPct val="0"/>
                        </a:spcBef>
                        <a:buClrTx/>
                        <a:buSzTx/>
                        <a:buFontTx/>
                        <a:buNone/>
                      </a:pPr>
                      <a:r>
                        <a:rPr lang="pt-PT" altLang="pt-PT" sz="1100" b="0" dirty="0" smtClean="0">
                          <a:latin typeface="Arial Narrow" pitchFamily="34" charset="0"/>
                        </a:rPr>
                        <a:t>Serviços de internet</a:t>
                      </a:r>
                      <a:endParaRPr lang="en-US" altLang="pt-PT" sz="1100" b="0" i="0" dirty="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3"/>
                  </a:ext>
                </a:extLst>
              </a:tr>
              <a:tr h="328998">
                <a:tc>
                  <a: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pt-PT" sz="1100" b="0" dirty="0" smtClean="0">
                          <a:latin typeface="Arial Narrow" panose="020B0606020202030204" pitchFamily="34" charset="0"/>
                        </a:rPr>
                        <a:t>Sequência 7</a:t>
                      </a:r>
                      <a:r>
                        <a:rPr lang="pt-PT" sz="1100" b="0" i="1" dirty="0" smtClean="0">
                          <a:latin typeface="Arial Narrow" panose="020B0606020202030204" pitchFamily="34" charset="0"/>
                        </a:rPr>
                        <a:t>: Painel I</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Encontros institucionais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b="0" dirty="0" smtClean="0">
                          <a:latin typeface="Arial Narrow" panose="020B0606020202030204" pitchFamily="34" charset="0"/>
                        </a:rPr>
                        <a:t>Sequência 8</a:t>
                      </a:r>
                      <a:r>
                        <a:rPr lang="pt-PT" sz="1100" b="0" i="1" dirty="0" smtClean="0">
                          <a:latin typeface="Arial Narrow" panose="020B0606020202030204" pitchFamily="34" charset="0"/>
                        </a:rPr>
                        <a:t>: </a:t>
                      </a:r>
                      <a:r>
                        <a:rPr lang="pt-PT" altLang="en-US" sz="1100" b="0" dirty="0" smtClean="0">
                          <a:latin typeface="Arial Narrow" panose="020B0606020202030204" pitchFamily="34" charset="0"/>
                          <a:cs typeface="Arial Narrow" panose="020B0606020202030204" pitchFamily="34" charset="0"/>
                          <a:sym typeface="+mn-ea"/>
                        </a:rPr>
                        <a:t>Conferência V </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altLang="pt-PT" sz="1100" b="0" dirty="0" smtClean="0">
                          <a:latin typeface="Arial Narrow" pitchFamily="34" charset="0"/>
                        </a:rPr>
                        <a:t>Divulgação de produtos e serviços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b="0" dirty="0" smtClean="0">
                          <a:latin typeface="Arial Narrow" panose="020B0606020202030204" pitchFamily="34" charset="0"/>
                        </a:rPr>
                        <a:t>Sequência 9</a:t>
                      </a:r>
                      <a:r>
                        <a:rPr lang="pt-PT" sz="1100" b="0" i="1" dirty="0" smtClean="0">
                          <a:latin typeface="Arial Narrow" panose="020B0606020202030204" pitchFamily="34" charset="0"/>
                        </a:rPr>
                        <a:t>: </a:t>
                      </a:r>
                      <a:r>
                        <a:rPr lang="pt-PT" altLang="en-US" sz="1100" b="0" dirty="0" smtClean="0">
                          <a:latin typeface="Arial Narrow" panose="020B0606020202030204" pitchFamily="34" charset="0"/>
                          <a:cs typeface="Arial Narrow" panose="020B0606020202030204" pitchFamily="34" charset="0"/>
                          <a:sym typeface="+mn-ea"/>
                        </a:rPr>
                        <a:t>Painel II</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11</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latin typeface="Arial Narrow" pitchFamily="34" charset="0"/>
                        </a:rPr>
                        <a:t>Documentação do evento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15</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Sequência 10</a:t>
                      </a:r>
                      <a:r>
                        <a:rPr lang="pt-PT" sz="1100" i="1" dirty="0" smtClean="0">
                          <a:latin typeface="Arial Narrow" panose="020B0606020202030204" pitchFamily="34" charset="0"/>
                        </a:rPr>
                        <a:t>: </a:t>
                      </a:r>
                      <a:r>
                        <a:rPr lang="pt-PT" altLang="en-US" sz="1100" dirty="0" smtClean="0">
                          <a:latin typeface="Arial Narrow" panose="020B0606020202030204" pitchFamily="34" charset="0"/>
                          <a:cs typeface="Arial Narrow" panose="020B0606020202030204" pitchFamily="34" charset="0"/>
                          <a:sym typeface="+mn-ea"/>
                        </a:rPr>
                        <a:t>Sessão de Encerramento</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altLang="pt-PT" sz="1100" b="0" dirty="0" smtClean="0">
                          <a:solidFill>
                            <a:schemeClr val="tx1"/>
                          </a:solidFill>
                          <a:latin typeface="Arial Narrow" pitchFamily="34" charset="0"/>
                        </a:rPr>
                        <a:t>Eventos Sociais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7"/>
                  </a:ext>
                </a:extLst>
              </a:tr>
            </a:tbl>
          </a:graphicData>
        </a:graphic>
      </p:graphicFrame>
      <p:graphicFrame>
        <p:nvGraphicFramePr>
          <p:cNvPr id="11" name="Table 4"/>
          <p:cNvGraphicFramePr>
            <a:graphicFrameLocks noGrp="1"/>
          </p:cNvGraphicFramePr>
          <p:nvPr>
            <p:extLst>
              <p:ext uri="{D42A27DB-BD31-4B8C-83A1-F6EECF244321}">
                <p14:modId xmlns:p14="http://schemas.microsoft.com/office/powerpoint/2010/main" val="226265559"/>
              </p:ext>
            </p:extLst>
          </p:nvPr>
        </p:nvGraphicFramePr>
        <p:xfrm>
          <a:off x="73623" y="5923037"/>
          <a:ext cx="6547230" cy="2168247"/>
        </p:xfrm>
        <a:graphic>
          <a:graphicData uri="http://schemas.openxmlformats.org/drawingml/2006/table">
            <a:tbl>
              <a:tblPr firstRow="1" bandRow="1">
                <a:tableStyleId>{5C22544A-7EE6-4342-B048-85BDC9FD1C3A}</a:tableStyleId>
              </a:tblPr>
              <a:tblGrid>
                <a:gridCol w="2448272">
                  <a:extLst>
                    <a:ext uri="{9D8B030D-6E8A-4147-A177-3AD203B41FA5}">
                      <a16:colId xmlns="" xmlns:a16="http://schemas.microsoft.com/office/drawing/2014/main" val="20000"/>
                    </a:ext>
                  </a:extLst>
                </a:gridCol>
                <a:gridCol w="720079">
                  <a:extLst>
                    <a:ext uri="{9D8B030D-6E8A-4147-A177-3AD203B41FA5}">
                      <a16:colId xmlns="" xmlns:a16="http://schemas.microsoft.com/office/drawing/2014/main" val="20001"/>
                    </a:ext>
                  </a:extLst>
                </a:gridCol>
                <a:gridCol w="2592288">
                  <a:extLst>
                    <a:ext uri="{9D8B030D-6E8A-4147-A177-3AD203B41FA5}">
                      <a16:colId xmlns="" xmlns:a16="http://schemas.microsoft.com/office/drawing/2014/main" val="20002"/>
                    </a:ext>
                  </a:extLst>
                </a:gridCol>
                <a:gridCol w="786591">
                  <a:extLst>
                    <a:ext uri="{9D8B030D-6E8A-4147-A177-3AD203B41FA5}">
                      <a16:colId xmlns="" xmlns:a16="http://schemas.microsoft.com/office/drawing/2014/main" val="20003"/>
                    </a:ext>
                  </a:extLst>
                </a:gridCol>
              </a:tblGrid>
              <a:tr h="25593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pt-PT" sz="1100" b="0" dirty="0" smtClean="0">
                          <a:solidFill>
                            <a:schemeClr val="tx1"/>
                          </a:solidFill>
                          <a:latin typeface="Arial Narrow" panose="020B0606020202030204" pitchFamily="34" charset="0"/>
                        </a:rPr>
                        <a:t>Sequência 11</a:t>
                      </a:r>
                      <a:r>
                        <a:rPr lang="pt-PT" sz="1100" b="0" i="1" dirty="0" smtClean="0">
                          <a:solidFill>
                            <a:schemeClr val="tx1"/>
                          </a:solidFill>
                          <a:latin typeface="Arial Narrow" panose="020B0606020202030204" pitchFamily="34" charset="0"/>
                        </a:rPr>
                        <a:t>: </a:t>
                      </a:r>
                      <a:r>
                        <a:rPr lang="pt-PT" altLang="en-US" sz="1100" b="0" dirty="0" smtClean="0">
                          <a:solidFill>
                            <a:schemeClr val="tx1"/>
                          </a:solidFill>
                          <a:latin typeface="Arial Narrow" panose="020B0606020202030204" pitchFamily="34" charset="0"/>
                          <a:cs typeface="Arial Narrow" panose="020B0606020202030204" pitchFamily="34" charset="0"/>
                          <a:sym typeface="+mn-ea"/>
                        </a:rPr>
                        <a:t>Jantar de Gala</a:t>
                      </a:r>
                    </a:p>
                  </a:txBody>
                  <a:tcPr marL="91446" marR="91446"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1446" marR="91446" marT="45729" marB="45729">
                    <a:solidFill>
                      <a:schemeClr val="bg1">
                        <a:lumMod val="95000"/>
                      </a:schemeClr>
                    </a:solidFill>
                  </a:tcPr>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Hospedeiras</a:t>
                      </a:r>
                    </a:p>
                  </a:txBody>
                  <a:tcPr marL="91446" marR="91446" marT="45729" marB="45729">
                    <a:solidFill>
                      <a:schemeClr val="bg1">
                        <a:lumMod val="95000"/>
                      </a:schemeClr>
                    </a:solidFill>
                  </a:tcPr>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solidFill>
                      <a:schemeClr val="bg1">
                        <a:lumMod val="95000"/>
                      </a:schemeClr>
                    </a:solidFill>
                  </a:tcPr>
                </a:tc>
                <a:extLst>
                  <a:ext uri="{0D108BD9-81ED-4DB2-BD59-A6C34878D82A}">
                    <a16:rowId xmlns="" xmlns:a16="http://schemas.microsoft.com/office/drawing/2014/main" val="10001"/>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cs typeface="Arial Narrow" panose="020B0606020202030204" pitchFamily="34" charset="0"/>
                          <a:sym typeface="+mn-ea"/>
                        </a:rPr>
                        <a:t>Ronda / Rodada de Negócios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altLang="pt-PT" sz="1100" b="0" dirty="0" smtClean="0">
                          <a:solidFill>
                            <a:schemeClr val="tx1"/>
                          </a:solidFill>
                          <a:latin typeface="Arial Narrow" pitchFamily="34" charset="0"/>
                        </a:rPr>
                        <a:t>Pacotes de lazer</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2"/>
                  </a:ext>
                </a:extLst>
              </a:tr>
              <a:tr h="318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i="1" dirty="0" smtClean="0">
                          <a:latin typeface="Arial Narrow" panose="020B0606020202030204" pitchFamily="34" charset="0"/>
                        </a:rPr>
                        <a:t>Realização das reuniões agendadas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just" eaLnBrk="1" hangingPunct="1">
                        <a:spcBef>
                          <a:spcPct val="0"/>
                        </a:spcBef>
                        <a:buClrTx/>
                        <a:buSzTx/>
                        <a:buFontTx/>
                        <a:buNone/>
                      </a:pPr>
                      <a:r>
                        <a:rPr lang="pt-PT" sz="1100" b="0" dirty="0" smtClean="0">
                          <a:solidFill>
                            <a:schemeClr val="tx1"/>
                          </a:solidFill>
                          <a:latin typeface="Arial Narrow" panose="020B0606020202030204" pitchFamily="34" charset="0"/>
                        </a:rPr>
                        <a:t>Alterações</a:t>
                      </a:r>
                      <a:endParaRPr lang="en-US" altLang="pt-PT" sz="1100" b="0" i="0" dirty="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3"/>
                  </a:ext>
                </a:extLst>
              </a:tr>
              <a:tr h="328998">
                <a:tc>
                  <a:txBody>
                    <a:bodyPr/>
                    <a:lstStyle/>
                    <a:p>
                      <a:r>
                        <a:rPr lang="pt-PT" sz="1100" i="1" dirty="0" smtClean="0">
                          <a:latin typeface="Arial Narrow" panose="020B0606020202030204" pitchFamily="34" charset="0"/>
                        </a:rPr>
                        <a:t>Sessão de apresentações</a:t>
                      </a:r>
                      <a:endParaRPr lang="pt-PT" sz="1100" dirty="0">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12</a:t>
                      </a:r>
                      <a:endParaRPr lang="pt-PT" sz="1100" b="0" i="0" dirty="0">
                        <a:solidFill>
                          <a:schemeClr val="tx1"/>
                        </a:solidFill>
                        <a:latin typeface="Arial Narrow" panose="020B0606020202030204" pitchFamily="34" charset="0"/>
                      </a:endParaRPr>
                    </a:p>
                  </a:txBody>
                  <a:tcPr marL="91446" marR="91446" marT="45729" marB="45729"/>
                </a:tc>
                <a:tc>
                  <a:txBody>
                    <a:bodyPr/>
                    <a:lstStyle/>
                    <a:p>
                      <a:pPr marL="0" marR="0" indent="0" algn="just" defTabSz="914400" rtl="0" eaLnBrk="1" fontAlgn="auto" latinLnBrk="0" hangingPunct="1">
                        <a:lnSpc>
                          <a:spcPct val="100000"/>
                        </a:lnSpc>
                        <a:spcBef>
                          <a:spcPct val="0"/>
                        </a:spcBef>
                        <a:spcAft>
                          <a:spcPts val="0"/>
                        </a:spcAft>
                        <a:buClrTx/>
                        <a:buSzTx/>
                        <a:buFontTx/>
                        <a:buNone/>
                        <a:tabLst/>
                        <a:defRPr/>
                      </a:pPr>
                      <a:r>
                        <a:rPr lang="pt-PT" sz="1100" b="0" dirty="0" smtClean="0">
                          <a:solidFill>
                            <a:schemeClr val="tx1"/>
                          </a:solidFill>
                          <a:latin typeface="Arial Narrow" panose="020B0606020202030204" pitchFamily="34" charset="0"/>
                        </a:rPr>
                        <a:t>Seguros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16</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4"/>
                  </a:ext>
                </a:extLst>
              </a:tr>
              <a:tr h="3289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PT" sz="1100" dirty="0" smtClean="0">
                          <a:latin typeface="Arial Narrow" panose="020B0606020202030204" pitchFamily="34" charset="0"/>
                        </a:rPr>
                        <a:t>Local e datas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l"/>
                      <a:r>
                        <a:rPr lang="pt-PT" sz="1100" b="0" i="0" dirty="0" smtClean="0">
                          <a:solidFill>
                            <a:schemeClr val="tx1"/>
                          </a:solidFill>
                          <a:latin typeface="Arial Narrow" panose="020B0606020202030204" pitchFamily="34" charset="0"/>
                        </a:rPr>
                        <a:t>Pontos Focais</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17</a:t>
                      </a: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5"/>
                  </a:ext>
                </a:extLst>
              </a:tr>
              <a:tr h="274340">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Línguas de Trabalho</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l"/>
                      <a:endParaRPr lang="pt-PT" sz="1100" b="0" i="0" dirty="0">
                        <a:solidFill>
                          <a:schemeClr val="tx1"/>
                        </a:solidFill>
                        <a:latin typeface="Arial Narrow" panose="020B0606020202030204" pitchFamily="34" charset="0"/>
                      </a:endParaRPr>
                    </a:p>
                  </a:txBody>
                  <a:tcPr marL="91446" marR="91446" marT="45729" marB="45729"/>
                </a:tc>
                <a:tc>
                  <a:txBody>
                    <a:bodyPr/>
                    <a:lstStyle/>
                    <a:p>
                      <a:pPr algn="ctr"/>
                      <a:endParaRPr lang="pt-PT" sz="1100" b="0" i="0" dirty="0">
                        <a:solidFill>
                          <a:schemeClr val="tx1"/>
                        </a:solidFill>
                        <a:latin typeface="Arial Narrow" panose="020B0606020202030204" pitchFamily="34" charset="0"/>
                      </a:endParaRPr>
                    </a:p>
                  </a:txBody>
                  <a:tcPr marL="93909" marR="93909" marT="45729" marB="45729"/>
                </a:tc>
                <a:extLst>
                  <a:ext uri="{0D108BD9-81ED-4DB2-BD59-A6C34878D82A}">
                    <a16:rowId xmlns="" xmlns:a16="http://schemas.microsoft.com/office/drawing/2014/main" val="10006"/>
                  </a:ext>
                </a:extLst>
              </a:tr>
              <a:tr h="328998">
                <a:tc>
                  <a:txBody>
                    <a:bodyPr/>
                    <a:lstStyle/>
                    <a:p>
                      <a:pPr marL="0" marR="0" indent="0" algn="l" defTabSz="914400" rtl="0" eaLnBrk="1" fontAlgn="auto" latinLnBrk="0" hangingPunct="1">
                        <a:lnSpc>
                          <a:spcPct val="100000"/>
                        </a:lnSpc>
                        <a:spcBef>
                          <a:spcPct val="50000"/>
                        </a:spcBef>
                        <a:spcAft>
                          <a:spcPts val="0"/>
                        </a:spcAft>
                        <a:buClrTx/>
                        <a:buSzTx/>
                        <a:buFontTx/>
                        <a:buNone/>
                        <a:tabLst/>
                        <a:defRPr/>
                      </a:pPr>
                      <a:r>
                        <a:rPr lang="pt-PT" sz="1100" dirty="0" smtClean="0">
                          <a:latin typeface="Arial Narrow" panose="020B0606020202030204" pitchFamily="34" charset="0"/>
                        </a:rPr>
                        <a:t>Comunicações</a:t>
                      </a:r>
                    </a:p>
                  </a:txBody>
                  <a:tcPr marL="91446" marR="91446" marT="45729" marB="45729"/>
                </a:tc>
                <a:tc>
                  <a:txBody>
                    <a:bodyPr/>
                    <a:lstStyle/>
                    <a:p>
                      <a:pPr algn="ctr"/>
                      <a:r>
                        <a:rPr lang="pt-PT" sz="1100" b="0" i="0" dirty="0" smtClean="0">
                          <a:solidFill>
                            <a:schemeClr val="tx1"/>
                          </a:solidFill>
                          <a:latin typeface="Arial Narrow" panose="020B0606020202030204" pitchFamily="34" charset="0"/>
                        </a:rPr>
                        <a:t>13</a:t>
                      </a:r>
                      <a:endParaRPr lang="pt-PT" sz="1100" b="0" i="0" dirty="0">
                        <a:solidFill>
                          <a:schemeClr val="tx1"/>
                        </a:solidFill>
                        <a:latin typeface="Arial Narrow" panose="020B0606020202030204" pitchFamily="34" charset="0"/>
                      </a:endParaRPr>
                    </a:p>
                  </a:txBody>
                  <a:tcPr marL="91446" marR="91446" marT="45729" marB="45729"/>
                </a:tc>
                <a:tc>
                  <a:txBody>
                    <a:bodyPr/>
                    <a:lstStyle/>
                    <a:p>
                      <a:pPr algn="just" eaLnBrk="1" hangingPunct="1">
                        <a:spcBef>
                          <a:spcPct val="0"/>
                        </a:spcBef>
                        <a:buClrTx/>
                        <a:buSzTx/>
                        <a:buFontTx/>
                        <a:buNone/>
                      </a:pPr>
                      <a:endParaRPr lang="pt-PT" altLang="pt-PT" sz="1100" b="0" i="0" dirty="0">
                        <a:solidFill>
                          <a:schemeClr val="tx1"/>
                        </a:solidFill>
                        <a:latin typeface="Arial Narrow" panose="020B0606020202030204" pitchFamily="34" charset="0"/>
                      </a:endParaRPr>
                    </a:p>
                  </a:txBody>
                  <a:tcPr marL="91446" marR="91446" marT="45729" marB="45729"/>
                </a:tc>
                <a:tc>
                  <a:txBody>
                    <a:bodyPr/>
                    <a:lstStyle/>
                    <a:p>
                      <a:pPr algn="ctr"/>
                      <a:endParaRPr lang="pt-PT" sz="1100" b="0" i="0" dirty="0">
                        <a:solidFill>
                          <a:schemeClr val="tx1"/>
                        </a:solidFill>
                        <a:latin typeface="Arial Narrow" panose="020B0606020202030204" pitchFamily="34" charset="0"/>
                      </a:endParaRPr>
                    </a:p>
                  </a:txBody>
                  <a:tcPr marL="91446" marR="91446" marT="45729" marB="45729"/>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20601088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6" name="Imagem 81" descr="LOGO-Paises ecowas"/>
          <p:cNvPicPr>
            <a:picLocks noChangeAspect="1"/>
          </p:cNvPicPr>
          <p:nvPr/>
        </p:nvPicPr>
        <p:blipFill>
          <a:blip r:embed="rId2"/>
          <a:stretch>
            <a:fillRect/>
          </a:stretch>
        </p:blipFill>
        <p:spPr>
          <a:xfrm>
            <a:off x="810295" y="1310735"/>
            <a:ext cx="4911090" cy="4864735"/>
          </a:xfrm>
          <a:prstGeom prst="rect">
            <a:avLst/>
          </a:prstGeom>
        </p:spPr>
      </p:pic>
      <p:sp>
        <p:nvSpPr>
          <p:cNvPr id="7" name="Caixa de Texto 9"/>
          <p:cNvSpPr txBox="1"/>
          <p:nvPr/>
        </p:nvSpPr>
        <p:spPr>
          <a:xfrm>
            <a:off x="166415" y="4365779"/>
            <a:ext cx="1337310" cy="245110"/>
          </a:xfrm>
          <a:prstGeom prst="rect">
            <a:avLst/>
          </a:prstGeom>
          <a:noFill/>
        </p:spPr>
        <p:txBody>
          <a:bodyPr wrap="square" rtlCol="0">
            <a:spAutoFit/>
          </a:bodyPr>
          <a:lstStyle/>
          <a:p>
            <a:pPr lvl="0" fontAlgn="auto">
              <a:lnSpc>
                <a:spcPts val="1200"/>
              </a:lnSpc>
              <a:spcBef>
                <a:spcPts val="0"/>
              </a:spcBef>
              <a:spcAft>
                <a:spcPts val="0"/>
              </a:spcAft>
            </a:pP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15 Países membros</a:t>
            </a:r>
          </a:p>
        </p:txBody>
      </p:sp>
      <p:sp>
        <p:nvSpPr>
          <p:cNvPr id="9" name="Caixa de Texto 16"/>
          <p:cNvSpPr txBox="1"/>
          <p:nvPr/>
        </p:nvSpPr>
        <p:spPr>
          <a:xfrm>
            <a:off x="797153" y="1314525"/>
            <a:ext cx="2184028" cy="261610"/>
          </a:xfrm>
          <a:prstGeom prst="rect">
            <a:avLst/>
          </a:prstGeom>
          <a:noFill/>
        </p:spPr>
        <p:txBody>
          <a:bodyPr wrap="square" rtlCol="0">
            <a:spAutoFit/>
          </a:bodyPr>
          <a:lstStyle/>
          <a:p>
            <a:r>
              <a:rPr lang="pt-PT" altLang="en-US" sz="1100" i="1" smtClean="0">
                <a:solidFill>
                  <a:schemeClr val="accent5">
                    <a:lumMod val="75000"/>
                  </a:schemeClr>
                </a:solidFill>
                <a:latin typeface="Arial Narrow" panose="020B0606020202030204" pitchFamily="34" charset="0"/>
                <a:cs typeface="Arial Narrow" panose="020B0606020202030204" pitchFamily="34" charset="0"/>
                <a:sym typeface="+mn-ea"/>
              </a:rPr>
              <a:t>407.000.000 habitantes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[2021]</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 name="Caixa de Texto 17"/>
          <p:cNvSpPr txBox="1"/>
          <p:nvPr/>
        </p:nvSpPr>
        <p:spPr>
          <a:xfrm>
            <a:off x="4165719" y="1746573"/>
            <a:ext cx="2405846" cy="246221"/>
          </a:xfrm>
          <a:prstGeom prst="rect">
            <a:avLst/>
          </a:prstGeom>
          <a:noFill/>
        </p:spPr>
        <p:txBody>
          <a:bodyPr wrap="square" rtlCol="0">
            <a:spAutoFit/>
          </a:bodyPr>
          <a:lstStyle/>
          <a:p>
            <a:pPr>
              <a:lnSpc>
                <a:spcPts val="1200"/>
              </a:lnSpc>
            </a:pPr>
            <a:r>
              <a:rPr lang="pt-PT" sz="1100" dirty="0">
                <a:solidFill>
                  <a:schemeClr val="accent5">
                    <a:lumMod val="75000"/>
                  </a:schemeClr>
                </a:solidFill>
                <a:latin typeface="Arial Narrow" panose="020B0606020202030204" pitchFamily="34" charset="0"/>
              </a:rPr>
              <a:t>221.724.638</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Utilizadores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de Internet [2021</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1" name="Caixa de Texto 40"/>
          <p:cNvSpPr txBox="1"/>
          <p:nvPr/>
        </p:nvSpPr>
        <p:spPr>
          <a:xfrm>
            <a:off x="5265823" y="3300403"/>
            <a:ext cx="1384759" cy="261610"/>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Área de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5.112.069 Km</a:t>
            </a:r>
            <a:r>
              <a:rPr lang="pt-PT" altLang="en-US" sz="1100" baseline="30000" dirty="0">
                <a:solidFill>
                  <a:schemeClr val="accent5">
                    <a:lumMod val="75000"/>
                  </a:schemeClr>
                </a:solidFill>
                <a:latin typeface="Arial Narrow" panose="020B0606020202030204" pitchFamily="34" charset="0"/>
                <a:cs typeface="Arial Narrow" panose="020B0606020202030204" pitchFamily="34" charset="0"/>
                <a:sym typeface="+mn-ea"/>
              </a:rPr>
              <a:t>2</a:t>
            </a:r>
            <a:endParaRPr lang="pt-PT" altLang="en-US" sz="1100" i="1" baseline="30000"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2" name="Caixa de Texto 41"/>
          <p:cNvSpPr txBox="1"/>
          <p:nvPr/>
        </p:nvSpPr>
        <p:spPr>
          <a:xfrm>
            <a:off x="886114" y="5756295"/>
            <a:ext cx="1948025"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ea typeface="SimSun" panose="02010600030101010101" pitchFamily="2" charset="-122"/>
                <a:cs typeface="Arial Narrow" panose="020B0606020202030204" pitchFamily="34" charset="0"/>
                <a:sym typeface="+mn-ea"/>
              </a:rPr>
              <a:t>＄</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113,440,000,000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de Importação</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3" name="Caixa de Texto 69"/>
          <p:cNvSpPr txBox="1"/>
          <p:nvPr/>
        </p:nvSpPr>
        <p:spPr>
          <a:xfrm>
            <a:off x="230039" y="5083904"/>
            <a:ext cx="1997710"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113,062,000,000 de Exportação</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cxnSp>
        <p:nvCxnSpPr>
          <p:cNvPr id="15" name="Straight Connector 14"/>
          <p:cNvCxnSpPr/>
          <p:nvPr/>
        </p:nvCxnSpPr>
        <p:spPr>
          <a:xfrm>
            <a:off x="1044987" y="2111219"/>
            <a:ext cx="1415968" cy="6510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889167" y="1576135"/>
            <a:ext cx="1225384" cy="939507"/>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0" idx="2"/>
          </p:cNvCxnSpPr>
          <p:nvPr/>
        </p:nvCxnSpPr>
        <p:spPr>
          <a:xfrm flipH="1">
            <a:off x="4120634" y="1992794"/>
            <a:ext cx="1248008" cy="83420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578781" y="3523912"/>
            <a:ext cx="1310938" cy="26517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3186559" y="5021605"/>
            <a:ext cx="504058" cy="107187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1132235" y="4585366"/>
            <a:ext cx="1142604"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64676" y="4850537"/>
            <a:ext cx="880967" cy="88617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738287" y="4198274"/>
            <a:ext cx="1309480" cy="2125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38" name="Caixa de Texto 37"/>
          <p:cNvSpPr txBox="1"/>
          <p:nvPr/>
        </p:nvSpPr>
        <p:spPr>
          <a:xfrm>
            <a:off x="10587" y="1867863"/>
            <a:ext cx="2448272"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47.4 % Penetração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internet [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População]</a:t>
            </a:r>
          </a:p>
        </p:txBody>
      </p:sp>
      <p:cxnSp>
        <p:nvCxnSpPr>
          <p:cNvPr id="41" name="Straight Connector 40"/>
          <p:cNvCxnSpPr/>
          <p:nvPr/>
        </p:nvCxnSpPr>
        <p:spPr>
          <a:xfrm flipH="1">
            <a:off x="4482704" y="2754685"/>
            <a:ext cx="1152553" cy="5760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43" name="Caixa de Texto 17"/>
          <p:cNvSpPr txBox="1"/>
          <p:nvPr/>
        </p:nvSpPr>
        <p:spPr>
          <a:xfrm>
            <a:off x="4706923" y="2554184"/>
            <a:ext cx="1856669" cy="246221"/>
          </a:xfrm>
          <a:prstGeom prst="rect">
            <a:avLst/>
          </a:prstGeom>
          <a:noFill/>
        </p:spPr>
        <p:txBody>
          <a:bodyPr wrap="square" rtlCol="0">
            <a:spAutoFit/>
          </a:bodyPr>
          <a:lstStyle/>
          <a:p>
            <a:pPr>
              <a:lnSpc>
                <a:spcPts val="1200"/>
              </a:lnSpc>
            </a:pP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485.800 Utiliz</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de Internet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2000]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44" name="Caixa de Texto 6"/>
          <p:cNvSpPr txBox="1"/>
          <p:nvPr/>
        </p:nvSpPr>
        <p:spPr>
          <a:xfrm>
            <a:off x="109647" y="3296841"/>
            <a:ext cx="1121286" cy="261610"/>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línguas oficiais</a:t>
            </a:r>
          </a:p>
        </p:txBody>
      </p:sp>
      <p:cxnSp>
        <p:nvCxnSpPr>
          <p:cNvPr id="47" name="Straight Connector 46"/>
          <p:cNvCxnSpPr/>
          <p:nvPr/>
        </p:nvCxnSpPr>
        <p:spPr>
          <a:xfrm flipH="1" flipV="1">
            <a:off x="594271" y="3520485"/>
            <a:ext cx="1347580"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9" name="Caixa de Texto 111"/>
          <p:cNvSpPr txBox="1"/>
          <p:nvPr/>
        </p:nvSpPr>
        <p:spPr>
          <a:xfrm>
            <a:off x="4991974" y="4411003"/>
            <a:ext cx="1602679" cy="261610"/>
          </a:xfrm>
          <a:prstGeom prst="rect">
            <a:avLst/>
          </a:prstGeom>
          <a:noFill/>
        </p:spPr>
        <p:txBody>
          <a:bodyPr wrap="square" rtlCol="0">
            <a:spAutoFit/>
          </a:bodyPr>
          <a:lstStyle/>
          <a:p>
            <a:r>
              <a:rPr lang="pt-PT" altLang="en-US" sz="1100" i="1" dirty="0">
                <a:solidFill>
                  <a:schemeClr val="accent5">
                    <a:lumMod val="75000"/>
                  </a:schemeClr>
                </a:solidFill>
                <a:latin typeface="Arial Narrow" panose="020B0606020202030204" pitchFamily="34" charset="0"/>
                <a:cs typeface="Arial Narrow" panose="020B0606020202030204" pitchFamily="34" charset="0"/>
              </a:rPr>
              <a:t>8 países de língua francesa</a:t>
            </a:r>
          </a:p>
        </p:txBody>
      </p:sp>
      <p:cxnSp>
        <p:nvCxnSpPr>
          <p:cNvPr id="60" name="Straight Connector 59"/>
          <p:cNvCxnSpPr/>
          <p:nvPr/>
        </p:nvCxnSpPr>
        <p:spPr>
          <a:xfrm flipH="1" flipV="1">
            <a:off x="4461747" y="4179605"/>
            <a:ext cx="1347580" cy="26859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1" name="Caixa de Texto 112"/>
          <p:cNvSpPr txBox="1"/>
          <p:nvPr/>
        </p:nvSpPr>
        <p:spPr>
          <a:xfrm>
            <a:off x="4356442" y="5021605"/>
            <a:ext cx="1782445"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5 países de língua</a:t>
            </a:r>
            <a:r>
              <a:rPr lang="pt-PT" altLang="en-US" sz="1200" i="1" dirty="0">
                <a:solidFill>
                  <a:schemeClr val="accent5">
                    <a:lumMod val="75000"/>
                  </a:schemeClr>
                </a:solidFill>
                <a:latin typeface="Arial Narrow" panose="020B0606020202030204" pitchFamily="34" charset="0"/>
                <a:cs typeface="Arial Narrow" panose="020B0606020202030204" pitchFamily="34" charset="0"/>
              </a:rPr>
              <a:t> inglêsa</a:t>
            </a:r>
          </a:p>
        </p:txBody>
      </p:sp>
      <p:cxnSp>
        <p:nvCxnSpPr>
          <p:cNvPr id="72" name="Straight Connector 71"/>
          <p:cNvCxnSpPr>
            <a:stCxn id="71" idx="0"/>
          </p:cNvCxnSpPr>
          <p:nvPr/>
        </p:nvCxnSpPr>
        <p:spPr>
          <a:xfrm flipH="1" flipV="1">
            <a:off x="4122663" y="4668557"/>
            <a:ext cx="1125002" cy="3530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782298" y="4865777"/>
            <a:ext cx="797174" cy="71246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80" name="Caixa de Texto 113"/>
          <p:cNvSpPr txBox="1"/>
          <p:nvPr/>
        </p:nvSpPr>
        <p:spPr>
          <a:xfrm>
            <a:off x="3683218" y="5526291"/>
            <a:ext cx="1896745"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2 </a:t>
            </a:r>
            <a:r>
              <a:rPr lang="pt-PT" altLang="en-US" sz="1200" i="1" dirty="0">
                <a:solidFill>
                  <a:schemeClr val="accent5">
                    <a:lumMod val="75000"/>
                  </a:schemeClr>
                </a:solidFill>
                <a:latin typeface="Arial Narrow" panose="020B0606020202030204" pitchFamily="34" charset="0"/>
                <a:cs typeface="Arial Narrow" panose="020B0606020202030204" pitchFamily="34" charset="0"/>
                <a:sym typeface="+mn-ea"/>
              </a:rPr>
              <a:t>países de língua</a:t>
            </a:r>
            <a:r>
              <a:rPr lang="pt-PT" altLang="en-US" sz="1200" i="1" dirty="0">
                <a:solidFill>
                  <a:schemeClr val="accent5">
                    <a:lumMod val="75000"/>
                  </a:schemeClr>
                </a:solidFill>
                <a:latin typeface="Arial Narrow" panose="020B0606020202030204" pitchFamily="34" charset="0"/>
                <a:cs typeface="Arial Narrow" panose="020B0606020202030204" pitchFamily="34" charset="0"/>
              </a:rPr>
              <a:t> portuguesa</a:t>
            </a:r>
          </a:p>
        </p:txBody>
      </p:sp>
      <p:cxnSp>
        <p:nvCxnSpPr>
          <p:cNvPr id="81" name="Straight Connector 80"/>
          <p:cNvCxnSpPr/>
          <p:nvPr/>
        </p:nvCxnSpPr>
        <p:spPr>
          <a:xfrm>
            <a:off x="835070" y="2554184"/>
            <a:ext cx="1233269" cy="6782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91" name="Caixa de Texto 114"/>
          <p:cNvSpPr txBox="1"/>
          <p:nvPr/>
        </p:nvSpPr>
        <p:spPr>
          <a:xfrm>
            <a:off x="3812778" y="1196797"/>
            <a:ext cx="807085" cy="275590"/>
          </a:xfrm>
          <a:prstGeom prst="rect">
            <a:avLst/>
          </a:prstGeom>
          <a:noFill/>
        </p:spPr>
        <p:txBody>
          <a:bodyPr wrap="square" rtlCol="0">
            <a:spAutoFit/>
          </a:bodyPr>
          <a:lstStyle/>
          <a:p>
            <a:r>
              <a:rPr lang="pt-PT" altLang="en-US" sz="1200" i="1" dirty="0">
                <a:solidFill>
                  <a:schemeClr val="accent5">
                    <a:lumMod val="75000"/>
                  </a:schemeClr>
                </a:solidFill>
                <a:latin typeface="Arial Narrow" panose="020B0606020202030204" pitchFamily="34" charset="0"/>
                <a:cs typeface="Arial Narrow" panose="020B0606020202030204" pitchFamily="34" charset="0"/>
              </a:rPr>
              <a:t>8 moedas</a:t>
            </a:r>
          </a:p>
        </p:txBody>
      </p:sp>
      <p:cxnSp>
        <p:nvCxnSpPr>
          <p:cNvPr id="92" name="Straight Connector 91"/>
          <p:cNvCxnSpPr/>
          <p:nvPr/>
        </p:nvCxnSpPr>
        <p:spPr>
          <a:xfrm flipH="1">
            <a:off x="3618608" y="1452320"/>
            <a:ext cx="547111" cy="109396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100" name="Caixa de Texto 54"/>
          <p:cNvSpPr txBox="1"/>
          <p:nvPr/>
        </p:nvSpPr>
        <p:spPr>
          <a:xfrm>
            <a:off x="2589497" y="6093475"/>
            <a:ext cx="2211718" cy="261610"/>
          </a:xfrm>
          <a:prstGeom prst="rect">
            <a:avLst/>
          </a:prstGeom>
          <a:noFill/>
        </p:spPr>
        <p:txBody>
          <a:bodyPr wrap="square" rtlCol="0">
            <a:spAutoFit/>
          </a:bodyPr>
          <a:lstStyle/>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600 milhões de consumidores em 2050</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0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20</a:t>
            </a:fld>
            <a:endParaRPr lang="fr-FR" altLang="pt-PT" sz="800" b="1" i="1" u="sng" dirty="0" smtClean="0">
              <a:solidFill>
                <a:srgbClr val="00B4B2"/>
              </a:solidFill>
            </a:endParaRPr>
          </a:p>
        </p:txBody>
      </p:sp>
      <p:grpSp>
        <p:nvGrpSpPr>
          <p:cNvPr id="2" name="Group 1"/>
          <p:cNvGrpSpPr/>
          <p:nvPr/>
        </p:nvGrpSpPr>
        <p:grpSpPr>
          <a:xfrm>
            <a:off x="696568" y="776224"/>
            <a:ext cx="1985935" cy="538301"/>
            <a:chOff x="696568" y="776224"/>
            <a:chExt cx="1985935" cy="538301"/>
          </a:xfrm>
        </p:grpSpPr>
        <p:sp>
          <p:nvSpPr>
            <p:cNvPr id="37" name="Rectangle 2"/>
            <p:cNvSpPr txBox="1">
              <a:spLocks noChangeArrowheads="1"/>
            </p:cNvSpPr>
            <p:nvPr/>
          </p:nvSpPr>
          <p:spPr>
            <a:xfrm>
              <a:off x="696568" y="776224"/>
              <a:ext cx="1985935"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 cedeao</a:t>
              </a:r>
            </a:p>
          </p:txBody>
        </p:sp>
        <p:sp>
          <p:nvSpPr>
            <p:cNvPr id="39"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rPr>
                <a:t>INDICADORES</a:t>
              </a:r>
            </a:p>
          </p:txBody>
        </p:sp>
      </p:grpSp>
      <p:sp>
        <p:nvSpPr>
          <p:cNvPr id="40" name="Caixa de Texto 37"/>
          <p:cNvSpPr txBox="1"/>
          <p:nvPr/>
        </p:nvSpPr>
        <p:spPr>
          <a:xfrm>
            <a:off x="2967" y="2307531"/>
            <a:ext cx="1485518" cy="261610"/>
          </a:xfrm>
          <a:prstGeom prst="rect">
            <a:avLst/>
          </a:prstGeom>
          <a:noFill/>
        </p:spPr>
        <p:txBody>
          <a:bodyPr wrap="square" rtlCol="0">
            <a:spAutoFit/>
          </a:bodyPr>
          <a:lstStyle/>
          <a:p>
            <a:r>
              <a:rPr lang="pt-PT" altLang="en-US" sz="1100" i="1"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Principal Rio</a:t>
            </a:r>
            <a:r>
              <a:rPr lang="pt-PT" altLang="en-US" sz="1100" dirty="0" smtClean="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 4.180 </a:t>
            </a:r>
            <a:r>
              <a:rPr lang="pt-PT" altLang="en-US" sz="1100" dirty="0">
                <a:solidFill>
                  <a:srgbClr val="008CBA"/>
                </a:solidFill>
                <a:latin typeface="Arial Narrow" panose="020B0606020202030204" pitchFamily="34" charset="0"/>
                <a:ea typeface="SimSun" panose="02010600030101010101" pitchFamily="2" charset="-122"/>
                <a:cs typeface="Arial Narrow" panose="020B0606020202030204" pitchFamily="34" charset="0"/>
                <a:sym typeface="+mn-ea"/>
              </a:rPr>
              <a:t>Km </a:t>
            </a:r>
            <a:endParaRPr lang="pt-PT" altLang="en-US" sz="1100" i="1" dirty="0">
              <a:solidFill>
                <a:srgbClr val="008CBA"/>
              </a:solidFill>
              <a:latin typeface="Arial Narrow" panose="020B0606020202030204" pitchFamily="34" charset="0"/>
              <a:cs typeface="Arial Narrow" panose="020B0606020202030204" pitchFamily="34" charset="0"/>
              <a:sym typeface="+mn-ea"/>
            </a:endParaRPr>
          </a:p>
        </p:txBody>
      </p:sp>
      <p:sp>
        <p:nvSpPr>
          <p:cNvPr id="45" name="TextBox 44"/>
          <p:cNvSpPr txBox="1"/>
          <p:nvPr/>
        </p:nvSpPr>
        <p:spPr>
          <a:xfrm>
            <a:off x="86380" y="6244977"/>
            <a:ext cx="3174720" cy="2246769"/>
          </a:xfrm>
          <a:prstGeom prst="rect">
            <a:avLst/>
          </a:prstGeom>
          <a:noFill/>
        </p:spPr>
        <p:txBody>
          <a:bodyPr wrap="square" rtlCol="0">
            <a:spAutoFit/>
          </a:bodyPr>
          <a:lstStyle/>
          <a:p>
            <a:pPr algn="just">
              <a:lnSpc>
                <a:spcPts val="1200"/>
              </a:lnSpc>
            </a:pPr>
            <a:r>
              <a:rPr lang="pt-PT" sz="1100" dirty="0">
                <a:solidFill>
                  <a:schemeClr val="accent5">
                    <a:lumMod val="75000"/>
                  </a:schemeClr>
                </a:solidFill>
                <a:latin typeface="Arial Narrow" panose="020B0606020202030204" pitchFamily="34" charset="0"/>
                <a:sym typeface="+mn-ea"/>
              </a:rPr>
              <a:t>As trocas comerciais na África Ocidental, assim como a livre circulação de pessoas e de bens, estão bem ancoradas na tradição da região desde as antigas e  grandes civilizações da África Ocidental, favorecendo o </a:t>
            </a:r>
            <a:r>
              <a:rPr lang="pt-PT" sz="1100" dirty="0" smtClean="0">
                <a:solidFill>
                  <a:schemeClr val="accent5">
                    <a:lumMod val="75000"/>
                  </a:schemeClr>
                </a:solidFill>
                <a:latin typeface="Arial Narrow" panose="020B0606020202030204" pitchFamily="34" charset="0"/>
                <a:sym typeface="+mn-ea"/>
              </a:rPr>
              <a:t>desenvolvimento </a:t>
            </a:r>
            <a:r>
              <a:rPr lang="pt-PT" sz="1100" dirty="0">
                <a:solidFill>
                  <a:schemeClr val="accent5">
                    <a:lumMod val="75000"/>
                  </a:schemeClr>
                </a:solidFill>
                <a:latin typeface="Arial Narrow" panose="020B0606020202030204" pitchFamily="34" charset="0"/>
                <a:sym typeface="+mn-ea"/>
              </a:rPr>
              <a:t>do comércio entre as regiões do Sahel e da savana, com uma ampla gama de produtos, tais como gado vivo, couros e peles, aves, madeira e seus derivados. Esta tradição de comércio secular gerou uma mobilidade precoce significativa de pessoas e de bens na região da África Ocidental e se manteve uma constante ao longo de séculos, podendo assim ser considerado que a Comunidade Económica dos Estados da África Ocidental, </a:t>
            </a:r>
            <a:r>
              <a:rPr lang="pt-PT" sz="1100" i="1" dirty="0">
                <a:solidFill>
                  <a:schemeClr val="accent5">
                    <a:lumMod val="75000"/>
                  </a:schemeClr>
                </a:solidFill>
                <a:latin typeface="Arial Narrow" panose="020B0606020202030204" pitchFamily="34" charset="0"/>
                <a:sym typeface="+mn-ea"/>
              </a:rPr>
              <a:t>CEDEAO</a:t>
            </a:r>
            <a:r>
              <a:rPr lang="pt-PT" sz="1100" dirty="0">
                <a:solidFill>
                  <a:schemeClr val="accent5">
                    <a:lumMod val="75000"/>
                  </a:schemeClr>
                </a:solidFill>
                <a:latin typeface="Arial Narrow" panose="020B0606020202030204" pitchFamily="34" charset="0"/>
                <a:sym typeface="+mn-ea"/>
              </a:rPr>
              <a:t>, é herdeira e percursora desta ancestral tradição africana.</a:t>
            </a:r>
            <a:endParaRPr lang="pt-PT" sz="1100" dirty="0">
              <a:solidFill>
                <a:schemeClr val="accent5">
                  <a:lumMod val="75000"/>
                </a:schemeClr>
              </a:solidFill>
              <a:latin typeface="Arial Narrow" panose="020B0606020202030204" pitchFamily="34" charset="0"/>
            </a:endParaRPr>
          </a:p>
        </p:txBody>
      </p:sp>
      <p:pic>
        <p:nvPicPr>
          <p:cNvPr id="46" name="Picture 4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1515" y="6444887"/>
            <a:ext cx="3430280" cy="2040425"/>
          </a:xfrm>
          <a:prstGeom prst="rect">
            <a:avLst/>
          </a:prstGeom>
        </p:spPr>
      </p:pic>
      <p:pic>
        <p:nvPicPr>
          <p:cNvPr id="48" name="Picture 4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7176230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2966" y="762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pic>
        <p:nvPicPr>
          <p:cNvPr id="6" name="Imagem 81" descr="LOGO-Paises ecowas"/>
          <p:cNvPicPr>
            <a:picLocks noChangeAspect="1"/>
          </p:cNvPicPr>
          <p:nvPr/>
        </p:nvPicPr>
        <p:blipFill>
          <a:blip r:embed="rId3"/>
          <a:stretch>
            <a:fillRect/>
          </a:stretch>
        </p:blipFill>
        <p:spPr>
          <a:xfrm>
            <a:off x="810295" y="1837439"/>
            <a:ext cx="4911090" cy="4864735"/>
          </a:xfrm>
          <a:prstGeom prst="rect">
            <a:avLst/>
          </a:prstGeom>
        </p:spPr>
      </p:pic>
      <p:sp>
        <p:nvSpPr>
          <p:cNvPr id="9" name="Caixa de Texto 16"/>
          <p:cNvSpPr txBox="1"/>
          <p:nvPr/>
        </p:nvSpPr>
        <p:spPr>
          <a:xfrm>
            <a:off x="1170335" y="1431827"/>
            <a:ext cx="1391940"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4,0%</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cxnSp>
        <p:nvCxnSpPr>
          <p:cNvPr id="15" name="Straight Connector 14"/>
          <p:cNvCxnSpPr/>
          <p:nvPr/>
        </p:nvCxnSpPr>
        <p:spPr>
          <a:xfrm>
            <a:off x="1026319" y="2705324"/>
            <a:ext cx="1044880" cy="5375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866305" y="2201268"/>
            <a:ext cx="744190" cy="65913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978649" y="1890589"/>
            <a:ext cx="377793" cy="98220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65238" y="3273768"/>
            <a:ext cx="971387" cy="61035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898527" y="5741412"/>
            <a:ext cx="792089"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10295" y="5112069"/>
            <a:ext cx="1142604"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18407" y="5487918"/>
            <a:ext cx="529794"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1026319" y="4543606"/>
            <a:ext cx="589400" cy="3939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490325" y="2201268"/>
            <a:ext cx="931277" cy="115212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a:off x="4673579" y="4732190"/>
            <a:ext cx="748023" cy="2892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76" idx="1"/>
          </p:cNvCxnSpPr>
          <p:nvPr/>
        </p:nvCxnSpPr>
        <p:spPr>
          <a:xfrm flipH="1" flipV="1">
            <a:off x="4310053" y="5402264"/>
            <a:ext cx="1036746" cy="8669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656186" y="5704136"/>
            <a:ext cx="1633845" cy="592148"/>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954311" y="3893692"/>
            <a:ext cx="661408" cy="3615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14552" y="1890589"/>
            <a:ext cx="288032"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1" name="Caixa de Texto 16"/>
          <p:cNvSpPr txBox="1"/>
          <p:nvPr/>
        </p:nvSpPr>
        <p:spPr>
          <a:xfrm>
            <a:off x="2682503" y="1121148"/>
            <a:ext cx="1391940"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3,4%</a:t>
            </a:r>
          </a:p>
        </p:txBody>
      </p:sp>
      <p:sp>
        <p:nvSpPr>
          <p:cNvPr id="56" name="Caixa de Texto 16"/>
          <p:cNvSpPr txBox="1"/>
          <p:nvPr/>
        </p:nvSpPr>
        <p:spPr>
          <a:xfrm>
            <a:off x="3882851" y="1121148"/>
            <a:ext cx="1391940"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62" name="Caixa de Texto 16"/>
          <p:cNvSpPr txBox="1"/>
          <p:nvPr/>
        </p:nvSpPr>
        <p:spPr>
          <a:xfrm>
            <a:off x="4818955" y="1431827"/>
            <a:ext cx="1391940"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6</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6,9%</a:t>
            </a:r>
          </a:p>
        </p:txBody>
      </p:sp>
      <p:sp>
        <p:nvSpPr>
          <p:cNvPr id="63" name="Caixa de Texto 16"/>
          <p:cNvSpPr txBox="1"/>
          <p:nvPr/>
        </p:nvSpPr>
        <p:spPr>
          <a:xfrm>
            <a:off x="5251003" y="2489300"/>
            <a:ext cx="1319932"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0,8%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2,1%</a:t>
            </a:r>
          </a:p>
        </p:txBody>
      </p:sp>
      <p:sp>
        <p:nvSpPr>
          <p:cNvPr id="64" name="Caixa de Texto 37"/>
          <p:cNvSpPr txBox="1"/>
          <p:nvPr/>
        </p:nvSpPr>
        <p:spPr>
          <a:xfrm rot="-4140000">
            <a:off x="3664327" y="2214873"/>
            <a:ext cx="792088"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Serra Leoa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893183" y="2214991"/>
            <a:ext cx="49656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3060000">
            <a:off x="4546462" y="2629542"/>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1920000">
            <a:off x="4900139" y="3364610"/>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8" name="Caixa de Texto 16"/>
          <p:cNvSpPr txBox="1"/>
          <p:nvPr/>
        </p:nvSpPr>
        <p:spPr>
          <a:xfrm>
            <a:off x="5377093" y="3463251"/>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5,2%</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6,5%</a:t>
            </a:r>
          </a:p>
        </p:txBody>
      </p:sp>
      <p:cxnSp>
        <p:nvCxnSpPr>
          <p:cNvPr id="69" name="Straight Connector 68"/>
          <p:cNvCxnSpPr/>
          <p:nvPr/>
        </p:nvCxnSpPr>
        <p:spPr>
          <a:xfrm flipH="1">
            <a:off x="4898698" y="4217531"/>
            <a:ext cx="891268" cy="28799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70" name="Caixa de Texto 37"/>
          <p:cNvSpPr txBox="1"/>
          <p:nvPr/>
        </p:nvSpPr>
        <p:spPr>
          <a:xfrm rot="-1020000">
            <a:off x="5016692" y="4136051"/>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3" name="Caixa de Texto 16"/>
          <p:cNvSpPr txBox="1"/>
          <p:nvPr/>
        </p:nvSpPr>
        <p:spPr>
          <a:xfrm>
            <a:off x="5377093" y="4361508"/>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4,9%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75" name="Caixa de Texto 37"/>
          <p:cNvSpPr txBox="1"/>
          <p:nvPr/>
        </p:nvSpPr>
        <p:spPr>
          <a:xfrm rot="-1440000">
            <a:off x="4799912" y="4673886"/>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6" name="Caixa de Texto 16"/>
          <p:cNvSpPr txBox="1"/>
          <p:nvPr/>
        </p:nvSpPr>
        <p:spPr>
          <a:xfrm>
            <a:off x="5346799" y="5104235"/>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3,5%</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1,3%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0,4%</a:t>
            </a:r>
          </a:p>
        </p:txBody>
      </p:sp>
      <p:sp>
        <p:nvSpPr>
          <p:cNvPr id="79" name="Caixa de Texto 37"/>
          <p:cNvSpPr txBox="1"/>
          <p:nvPr/>
        </p:nvSpPr>
        <p:spPr>
          <a:xfrm rot="300000">
            <a:off x="4596069" y="5272432"/>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3" name="Caixa de Texto 16"/>
          <p:cNvSpPr txBox="1"/>
          <p:nvPr/>
        </p:nvSpPr>
        <p:spPr>
          <a:xfrm>
            <a:off x="5274791" y="5896323"/>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5,9%</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3,8%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5,0%</a:t>
            </a:r>
          </a:p>
        </p:txBody>
      </p:sp>
      <p:sp>
        <p:nvSpPr>
          <p:cNvPr id="84" name="Caixa de Texto 37"/>
          <p:cNvSpPr txBox="1"/>
          <p:nvPr/>
        </p:nvSpPr>
        <p:spPr>
          <a:xfrm rot="1200000">
            <a:off x="4197126" y="5852904"/>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5" name="Caixa de Texto 16"/>
          <p:cNvSpPr txBox="1"/>
          <p:nvPr/>
        </p:nvSpPr>
        <p:spPr>
          <a:xfrm>
            <a:off x="3641467" y="6248743"/>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13,4%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5,9%</a:t>
            </a:r>
          </a:p>
        </p:txBody>
      </p:sp>
      <p:sp>
        <p:nvSpPr>
          <p:cNvPr id="86" name="Caixa de Texto 37"/>
          <p:cNvSpPr txBox="1"/>
          <p:nvPr/>
        </p:nvSpPr>
        <p:spPr>
          <a:xfrm rot="2880000">
            <a:off x="2899074" y="5966989"/>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Conacri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7" name="Caixa de Texto 16"/>
          <p:cNvSpPr txBox="1"/>
          <p:nvPr/>
        </p:nvSpPr>
        <p:spPr>
          <a:xfrm>
            <a:off x="1170335" y="6305724"/>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8,1%</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8,3%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8,8%</a:t>
            </a:r>
          </a:p>
        </p:txBody>
      </p:sp>
      <p:sp>
        <p:nvSpPr>
          <p:cNvPr id="88" name="Caixa de Texto 37"/>
          <p:cNvSpPr txBox="1"/>
          <p:nvPr/>
        </p:nvSpPr>
        <p:spPr>
          <a:xfrm rot="-3480000">
            <a:off x="1775576" y="5659644"/>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9" name="Caixa de Texto 16"/>
          <p:cNvSpPr txBox="1"/>
          <p:nvPr/>
        </p:nvSpPr>
        <p:spPr>
          <a:xfrm>
            <a:off x="234231" y="5600671"/>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4,6%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5,4%</a:t>
            </a:r>
          </a:p>
        </p:txBody>
      </p:sp>
      <p:sp>
        <p:nvSpPr>
          <p:cNvPr id="90" name="Caixa de Texto 37"/>
          <p:cNvSpPr txBox="1"/>
          <p:nvPr/>
        </p:nvSpPr>
        <p:spPr>
          <a:xfrm rot="-1500000">
            <a:off x="983818" y="5224066"/>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Gâmbia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3" name="Caixa de Texto 16"/>
          <p:cNvSpPr txBox="1"/>
          <p:nvPr/>
        </p:nvSpPr>
        <p:spPr>
          <a:xfrm>
            <a:off x="131743" y="4319980"/>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7,7%</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7,4%</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7,5%</a:t>
            </a:r>
          </a:p>
        </p:txBody>
      </p:sp>
      <p:sp>
        <p:nvSpPr>
          <p:cNvPr id="95" name="Caixa de Texto 37"/>
          <p:cNvSpPr txBox="1"/>
          <p:nvPr/>
        </p:nvSpPr>
        <p:spPr>
          <a:xfrm rot="-1920000">
            <a:off x="973943" y="4539378"/>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6" name="Caixa de Texto 16"/>
          <p:cNvSpPr txBox="1"/>
          <p:nvPr/>
        </p:nvSpPr>
        <p:spPr>
          <a:xfrm>
            <a:off x="90006" y="3459863"/>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6,3%</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6,6%</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6,0%</a:t>
            </a:r>
          </a:p>
        </p:txBody>
      </p:sp>
      <p:sp>
        <p:nvSpPr>
          <p:cNvPr id="97" name="Caixa de Texto 37"/>
          <p:cNvSpPr txBox="1"/>
          <p:nvPr/>
        </p:nvSpPr>
        <p:spPr>
          <a:xfrm rot="180000">
            <a:off x="941174" y="3740361"/>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9" name="Caixa de Texto 16"/>
          <p:cNvSpPr txBox="1"/>
          <p:nvPr/>
        </p:nvSpPr>
        <p:spPr>
          <a:xfrm>
            <a:off x="177254" y="2273276"/>
            <a:ext cx="1281113" cy="769441"/>
          </a:xfrm>
          <a:prstGeom prst="rect">
            <a:avLst/>
          </a:prstGeom>
          <a:noFill/>
        </p:spPr>
        <p:txBody>
          <a:bodyPr wrap="square" rtlCol="0">
            <a:spAutoFit/>
          </a:bodyPr>
          <a:lstStyle/>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Taxa de crescimento:</a:t>
            </a:r>
          </a:p>
          <a:p>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 2017 : 5,8%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2018 :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6,8%</a:t>
            </a:r>
          </a:p>
          <a:p>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2019 : 6,3%</a:t>
            </a:r>
          </a:p>
        </p:txBody>
      </p:sp>
      <p:sp>
        <p:nvSpPr>
          <p:cNvPr id="101" name="Caixa de Texto 37"/>
          <p:cNvSpPr txBox="1"/>
          <p:nvPr/>
        </p:nvSpPr>
        <p:spPr>
          <a:xfrm rot="1680000">
            <a:off x="1328446" y="2814683"/>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460000">
            <a:off x="1940037" y="2368941"/>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111" name="TextBox 110"/>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12"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21</a:t>
            </a:fld>
            <a:endParaRPr lang="fr-FR" altLang="pt-PT" sz="800" b="1" i="1" u="sng" dirty="0" smtClean="0">
              <a:solidFill>
                <a:srgbClr val="00B4B2"/>
              </a:solidFill>
            </a:endParaRPr>
          </a:p>
        </p:txBody>
      </p:sp>
      <p:grpSp>
        <p:nvGrpSpPr>
          <p:cNvPr id="113" name="Group 112"/>
          <p:cNvGrpSpPr/>
          <p:nvPr/>
        </p:nvGrpSpPr>
        <p:grpSpPr>
          <a:xfrm>
            <a:off x="696568" y="776224"/>
            <a:ext cx="1985935" cy="538301"/>
            <a:chOff x="696568" y="776224"/>
            <a:chExt cx="1985935" cy="538301"/>
          </a:xfrm>
        </p:grpSpPr>
        <p:sp>
          <p:nvSpPr>
            <p:cNvPr id="114" name="Rectangle 2"/>
            <p:cNvSpPr txBox="1">
              <a:spLocks noChangeArrowheads="1"/>
            </p:cNvSpPr>
            <p:nvPr/>
          </p:nvSpPr>
          <p:spPr>
            <a:xfrm>
              <a:off x="696568" y="776224"/>
              <a:ext cx="1985935"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 cedeao</a:t>
              </a:r>
            </a:p>
          </p:txBody>
        </p:sp>
        <p:sp>
          <p:nvSpPr>
            <p:cNvPr id="115"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rPr>
                <a:t>INDICADORES</a:t>
              </a:r>
            </a:p>
          </p:txBody>
        </p:sp>
      </p:grpSp>
      <p:sp>
        <p:nvSpPr>
          <p:cNvPr id="4" name="TextBox 3"/>
          <p:cNvSpPr txBox="1"/>
          <p:nvPr/>
        </p:nvSpPr>
        <p:spPr>
          <a:xfrm>
            <a:off x="18207" y="7500483"/>
            <a:ext cx="5326273" cy="798818"/>
          </a:xfrm>
          <a:prstGeom prst="rect">
            <a:avLst/>
          </a:prstGeom>
          <a:noFill/>
        </p:spPr>
        <p:txBody>
          <a:bodyPr wrap="square" rtlCol="0">
            <a:spAutoFit/>
          </a:bodyPr>
          <a:lstStyle/>
          <a:p>
            <a:pPr algn="just"/>
            <a:r>
              <a:rPr lang="pt-PT" sz="1100" dirty="0" smtClean="0">
                <a:solidFill>
                  <a:schemeClr val="accent5">
                    <a:lumMod val="75000"/>
                  </a:schemeClr>
                </a:solidFill>
                <a:latin typeface="Arial Narrow" panose="020B0606020202030204" pitchFamily="34" charset="0"/>
              </a:rPr>
              <a:t>Indicadores de Taxas de crescimento para os anos 2017, 2018 e 2019 para cada um dos 15 países (</a:t>
            </a:r>
            <a:r>
              <a:rPr lang="pt-PT" sz="1100" dirty="0">
                <a:solidFill>
                  <a:schemeClr val="accent5">
                    <a:lumMod val="75000"/>
                  </a:schemeClr>
                </a:solidFill>
                <a:latin typeface="Arial Narrow" panose="020B0606020202030204" pitchFamily="34" charset="0"/>
              </a:rPr>
              <a:t>Benim, Burkina Faso, Cabo Verde, Costa do Marfim, Gâmbia, Gana, Guiné Conacri, Guiné-Bissau, Libéria, Mali, Níger, Nigéria, Senegal, Serra Leoa e Togo)</a:t>
            </a:r>
            <a:r>
              <a:rPr lang="pt-PT" sz="1100" dirty="0" smtClean="0">
                <a:solidFill>
                  <a:schemeClr val="accent5">
                    <a:lumMod val="75000"/>
                  </a:schemeClr>
                </a:solidFill>
                <a:latin typeface="Arial Narrow" panose="020B0606020202030204" pitchFamily="34" charset="0"/>
              </a:rPr>
              <a:t> membros da Comunidade Económica dos Estados da África Ocidental – </a:t>
            </a:r>
            <a:r>
              <a:rPr lang="pt-PT" sz="1100" i="1" dirty="0" smtClean="0">
                <a:solidFill>
                  <a:schemeClr val="accent5">
                    <a:lumMod val="75000"/>
                  </a:schemeClr>
                </a:solidFill>
                <a:latin typeface="Arial Narrow" panose="020B0606020202030204" pitchFamily="34" charset="0"/>
              </a:rPr>
              <a:t>CEDEAO</a:t>
            </a:r>
            <a:r>
              <a:rPr lang="pt-PT" sz="1100" dirty="0" smtClean="0">
                <a:solidFill>
                  <a:schemeClr val="accent5">
                    <a:lumMod val="75000"/>
                  </a:schemeClr>
                </a:solidFill>
                <a:latin typeface="Arial Narrow" panose="020B0606020202030204" pitchFamily="34" charset="0"/>
              </a:rPr>
              <a:t>.</a:t>
            </a:r>
            <a:endParaRPr lang="pt-PT" sz="1100" dirty="0">
              <a:solidFill>
                <a:schemeClr val="accent5">
                  <a:lumMod val="75000"/>
                </a:schemeClr>
              </a:solidFill>
              <a:latin typeface="Arial Narrow" panose="020B0606020202030204" pitchFamily="34" charset="0"/>
            </a:endParaRPr>
          </a:p>
        </p:txBody>
      </p:sp>
      <p:pic>
        <p:nvPicPr>
          <p:cNvPr id="59" name="Picture 5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6261213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2966" y="762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pic>
        <p:nvPicPr>
          <p:cNvPr id="6" name="Imagem 81" descr="LOGO-Paises ecowas"/>
          <p:cNvPicPr>
            <a:picLocks noChangeAspect="1"/>
          </p:cNvPicPr>
          <p:nvPr/>
        </p:nvPicPr>
        <p:blipFill>
          <a:blip r:embed="rId3"/>
          <a:stretch>
            <a:fillRect/>
          </a:stretch>
        </p:blipFill>
        <p:spPr>
          <a:xfrm>
            <a:off x="810295" y="2094306"/>
            <a:ext cx="4911090" cy="4864735"/>
          </a:xfrm>
          <a:prstGeom prst="rect">
            <a:avLst/>
          </a:prstGeom>
        </p:spPr>
      </p:pic>
      <p:sp>
        <p:nvSpPr>
          <p:cNvPr id="9" name="Caixa de Texto 16"/>
          <p:cNvSpPr txBox="1"/>
          <p:nvPr/>
        </p:nvSpPr>
        <p:spPr>
          <a:xfrm>
            <a:off x="730562" y="1757274"/>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 180,0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37,0%</a:t>
            </a:r>
          </a:p>
        </p:txBody>
      </p:sp>
      <p:cxnSp>
        <p:nvCxnSpPr>
          <p:cNvPr id="15" name="Straight Connector 14"/>
          <p:cNvCxnSpPr/>
          <p:nvPr/>
        </p:nvCxnSpPr>
        <p:spPr>
          <a:xfrm>
            <a:off x="963045" y="3318110"/>
            <a:ext cx="1108154" cy="181631"/>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634525" y="2413864"/>
            <a:ext cx="903962"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978651" y="2176055"/>
            <a:ext cx="1068939"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65239" y="3716730"/>
            <a:ext cx="230768"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898527" y="5998279"/>
            <a:ext cx="792089"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10295" y="5368936"/>
            <a:ext cx="1142604"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18407" y="5744785"/>
            <a:ext cx="529794"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94271" y="4785038"/>
            <a:ext cx="1008112"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490326" y="3129659"/>
            <a:ext cx="1023349"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513120" y="5365427"/>
            <a:ext cx="428876" cy="2686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310053" y="5659132"/>
            <a:ext cx="1203622"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656187" y="5961003"/>
            <a:ext cx="1578737"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30562" y="3952943"/>
            <a:ext cx="885157"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14552" y="2147456"/>
            <a:ext cx="288032"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045793" y="2517460"/>
            <a:ext cx="792088"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Serra Leoa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893183" y="2471858"/>
            <a:ext cx="49656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656654" y="3202694"/>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550386" y="3735175"/>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184818" y="4793323"/>
            <a:ext cx="4451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1980000">
            <a:off x="4618583" y="5371414"/>
            <a:ext cx="416715"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4878647" y="5806108"/>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197126" y="6303418"/>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2991368" y="6261306"/>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Conacri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775576" y="5916511"/>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983818" y="5480933"/>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Gâmbia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45165" y="4637219"/>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41174" y="3904510"/>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540000">
            <a:off x="1436134" y="3240912"/>
            <a:ext cx="452884"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874919" y="2659716"/>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55" name="Caixa de Texto 16"/>
          <p:cNvSpPr txBox="1"/>
          <p:nvPr/>
        </p:nvSpPr>
        <p:spPr>
          <a:xfrm>
            <a:off x="2530762" y="1389063"/>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49,0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159,0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48,2%</a:t>
            </a:r>
          </a:p>
        </p:txBody>
      </p:sp>
      <p:sp>
        <p:nvSpPr>
          <p:cNvPr id="57" name="Caixa de Texto 16"/>
          <p:cNvSpPr txBox="1"/>
          <p:nvPr/>
        </p:nvSpPr>
        <p:spPr>
          <a:xfrm>
            <a:off x="4330962" y="1450023"/>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343,0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30,7%</a:t>
            </a:r>
          </a:p>
        </p:txBody>
      </p:sp>
      <p:sp>
        <p:nvSpPr>
          <p:cNvPr id="59" name="Caixa de Texto 16"/>
          <p:cNvSpPr txBox="1"/>
          <p:nvPr/>
        </p:nvSpPr>
        <p:spPr>
          <a:xfrm>
            <a:off x="4763010" y="2386127"/>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58,0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441,0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45,1%</a:t>
            </a:r>
          </a:p>
        </p:txBody>
      </p:sp>
      <p:sp>
        <p:nvSpPr>
          <p:cNvPr id="61" name="Caixa de Texto 16"/>
          <p:cNvSpPr txBox="1"/>
          <p:nvPr/>
        </p:nvSpPr>
        <p:spPr>
          <a:xfrm>
            <a:off x="4941995" y="3420695"/>
            <a:ext cx="1754754"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48,0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347,4</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34,8%</a:t>
            </a:r>
          </a:p>
        </p:txBody>
      </p:sp>
      <p:sp>
        <p:nvSpPr>
          <p:cNvPr id="71" name="Caixa de Texto 16"/>
          <p:cNvSpPr txBox="1"/>
          <p:nvPr/>
        </p:nvSpPr>
        <p:spPr>
          <a:xfrm>
            <a:off x="48687" y="2606130"/>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57 ,0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41,3%</a:t>
            </a:r>
          </a:p>
        </p:txBody>
      </p:sp>
      <p:sp>
        <p:nvSpPr>
          <p:cNvPr id="74" name="Caixa de Texto 16"/>
          <p:cNvSpPr txBox="1"/>
          <p:nvPr/>
        </p:nvSpPr>
        <p:spPr>
          <a:xfrm>
            <a:off x="6395" y="333747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57,0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270,0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41,3%</a:t>
            </a:r>
          </a:p>
        </p:txBody>
      </p:sp>
      <p:sp>
        <p:nvSpPr>
          <p:cNvPr id="78" name="Caixa de Texto 16"/>
          <p:cNvSpPr txBox="1"/>
          <p:nvPr/>
        </p:nvSpPr>
        <p:spPr>
          <a:xfrm>
            <a:off x="18207" y="486398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63,0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205,0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50,1%</a:t>
            </a:r>
          </a:p>
        </p:txBody>
      </p:sp>
      <p:sp>
        <p:nvSpPr>
          <p:cNvPr id="80" name="Caixa de Texto 16"/>
          <p:cNvSpPr txBox="1"/>
          <p:nvPr/>
        </p:nvSpPr>
        <p:spPr>
          <a:xfrm>
            <a:off x="18207" y="590600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49,0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326,0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50,3%</a:t>
            </a:r>
          </a:p>
        </p:txBody>
      </p:sp>
      <p:sp>
        <p:nvSpPr>
          <p:cNvPr id="82" name="Caixa de Texto 16"/>
          <p:cNvSpPr txBox="1"/>
          <p:nvPr/>
        </p:nvSpPr>
        <p:spPr>
          <a:xfrm>
            <a:off x="889818" y="654988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224,0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32,4%</a:t>
            </a:r>
          </a:p>
        </p:txBody>
      </p:sp>
      <p:sp>
        <p:nvSpPr>
          <p:cNvPr id="91" name="Caixa de Texto 16"/>
          <p:cNvSpPr txBox="1"/>
          <p:nvPr/>
        </p:nvSpPr>
        <p:spPr>
          <a:xfrm>
            <a:off x="2818794" y="692263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400,0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61,4%</a:t>
            </a:r>
          </a:p>
        </p:txBody>
      </p:sp>
      <p:sp>
        <p:nvSpPr>
          <p:cNvPr id="94" name="Caixa de Texto 16"/>
          <p:cNvSpPr txBox="1"/>
          <p:nvPr/>
        </p:nvSpPr>
        <p:spPr>
          <a:xfrm>
            <a:off x="4691002" y="6876013"/>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46,0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218,0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45,5%</a:t>
            </a:r>
          </a:p>
        </p:txBody>
      </p:sp>
      <p:sp>
        <p:nvSpPr>
          <p:cNvPr id="98" name="Caixa de Texto 16"/>
          <p:cNvSpPr txBox="1"/>
          <p:nvPr/>
        </p:nvSpPr>
        <p:spPr>
          <a:xfrm>
            <a:off x="4843402" y="6072877"/>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45,5%</a:t>
            </a:r>
          </a:p>
        </p:txBody>
      </p:sp>
      <p:sp>
        <p:nvSpPr>
          <p:cNvPr id="100" name="Caixa de Texto 16"/>
          <p:cNvSpPr txBox="1"/>
          <p:nvPr/>
        </p:nvSpPr>
        <p:spPr>
          <a:xfrm>
            <a:off x="4903483" y="5185921"/>
            <a:ext cx="177070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45,5%</a:t>
            </a:r>
          </a:p>
        </p:txBody>
      </p:sp>
      <p:sp>
        <p:nvSpPr>
          <p:cNvPr id="102" name="Caixa de Texto 16"/>
          <p:cNvSpPr txBox="1"/>
          <p:nvPr/>
        </p:nvSpPr>
        <p:spPr>
          <a:xfrm>
            <a:off x="4976008" y="4146565"/>
            <a:ext cx="175475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Fiscalidade nas empresas:</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taxas ano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Nº horas formalidades: 139,5</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Taxas em % lucros : 45,5%</a:t>
            </a:r>
          </a:p>
        </p:txBody>
      </p:sp>
      <p:cxnSp>
        <p:nvCxnSpPr>
          <p:cNvPr id="103" name="Straight Connector 102"/>
          <p:cNvCxnSpPr/>
          <p:nvPr/>
        </p:nvCxnSpPr>
        <p:spPr>
          <a:xfrm flipH="1">
            <a:off x="4755499" y="4762391"/>
            <a:ext cx="1167364"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5"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22</a:t>
            </a:fld>
            <a:endParaRPr lang="fr-FR" altLang="pt-PT" sz="800" b="1" i="1" u="sng" dirty="0" smtClean="0">
              <a:solidFill>
                <a:srgbClr val="00B4B2"/>
              </a:solidFill>
            </a:endParaRPr>
          </a:p>
        </p:txBody>
      </p:sp>
      <p:grpSp>
        <p:nvGrpSpPr>
          <p:cNvPr id="106" name="Group 105"/>
          <p:cNvGrpSpPr/>
          <p:nvPr/>
        </p:nvGrpSpPr>
        <p:grpSpPr>
          <a:xfrm>
            <a:off x="696568" y="776224"/>
            <a:ext cx="1985935" cy="538301"/>
            <a:chOff x="696568" y="776224"/>
            <a:chExt cx="1985935" cy="538301"/>
          </a:xfrm>
        </p:grpSpPr>
        <p:sp>
          <p:nvSpPr>
            <p:cNvPr id="111" name="Rectangle 2"/>
            <p:cNvSpPr txBox="1">
              <a:spLocks noChangeArrowheads="1"/>
            </p:cNvSpPr>
            <p:nvPr/>
          </p:nvSpPr>
          <p:spPr>
            <a:xfrm>
              <a:off x="696568" y="776224"/>
              <a:ext cx="1985935"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 cedeao</a:t>
              </a:r>
            </a:p>
          </p:txBody>
        </p:sp>
        <p:sp>
          <p:nvSpPr>
            <p:cNvPr id="112"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rPr>
                <a:t>INDICADORES</a:t>
              </a:r>
            </a:p>
          </p:txBody>
        </p:sp>
      </p:grpSp>
      <p:sp>
        <p:nvSpPr>
          <p:cNvPr id="56" name="TextBox 55"/>
          <p:cNvSpPr txBox="1"/>
          <p:nvPr/>
        </p:nvSpPr>
        <p:spPr>
          <a:xfrm>
            <a:off x="18207" y="7537819"/>
            <a:ext cx="5624210" cy="938719"/>
          </a:xfrm>
          <a:prstGeom prst="rect">
            <a:avLst/>
          </a:prstGeom>
          <a:noFill/>
        </p:spPr>
        <p:txBody>
          <a:bodyPr wrap="square" rtlCol="0">
            <a:spAutoFit/>
          </a:bodyPr>
          <a:lstStyle/>
          <a:p>
            <a:pPr algn="just"/>
            <a:r>
              <a:rPr lang="pt-PT" sz="1100" dirty="0" smtClean="0">
                <a:solidFill>
                  <a:schemeClr val="accent5">
                    <a:lumMod val="75000"/>
                  </a:schemeClr>
                </a:solidFill>
                <a:latin typeface="Arial Narrow" panose="020B0606020202030204" pitchFamily="34" charset="0"/>
              </a:rPr>
              <a:t>Indicadores de Fiscalidade nas Empresas para cada um dos 15 países </a:t>
            </a:r>
            <a:r>
              <a:rPr lang="pt-PT" sz="1100" dirty="0">
                <a:solidFill>
                  <a:schemeClr val="accent5">
                    <a:lumMod val="75000"/>
                  </a:schemeClr>
                </a:solidFill>
                <a:latin typeface="Arial Narrow" panose="020B0606020202030204" pitchFamily="34" charset="0"/>
              </a:rPr>
              <a:t>(Benim, Burkina Faso, Cabo Verde, Costa do Marfim, Gâmbia, Gana, Guiné Conacri, Guiné-Bissau, Libéria, Mali, Níger, Nigéria, Senegal, Serra Leoa e Togo)</a:t>
            </a:r>
            <a:r>
              <a:rPr lang="pt-PT" sz="1100" dirty="0" smtClean="0">
                <a:solidFill>
                  <a:schemeClr val="accent5">
                    <a:lumMod val="75000"/>
                  </a:schemeClr>
                </a:solidFill>
                <a:latin typeface="Arial Narrow" panose="020B0606020202030204" pitchFamily="34" charset="0"/>
              </a:rPr>
              <a:t> membros da Comunidade Económica dos Estados da África Ocidental – </a:t>
            </a:r>
            <a:r>
              <a:rPr lang="pt-PT" sz="1100" i="1" dirty="0" smtClean="0">
                <a:solidFill>
                  <a:schemeClr val="accent5">
                    <a:lumMod val="75000"/>
                  </a:schemeClr>
                </a:solidFill>
                <a:latin typeface="Arial Narrow" panose="020B0606020202030204" pitchFamily="34" charset="0"/>
              </a:rPr>
              <a:t>CEDEAO</a:t>
            </a:r>
            <a:r>
              <a:rPr lang="pt-PT" sz="1100" dirty="0" smtClean="0">
                <a:solidFill>
                  <a:schemeClr val="accent5">
                    <a:lumMod val="75000"/>
                  </a:schemeClr>
                </a:solidFill>
                <a:latin typeface="Arial Narrow" panose="020B0606020202030204" pitchFamily="34" charset="0"/>
              </a:rPr>
              <a:t>. Número de Taxas devidas anualmente; o tempo de duração de formalidades administrativas em horas e as Taxas , em percentagem, incidindo sobre o lucro das empresas. </a:t>
            </a:r>
            <a:endParaRPr lang="pt-PT" sz="1100" dirty="0">
              <a:solidFill>
                <a:schemeClr val="accent5">
                  <a:lumMod val="75000"/>
                </a:schemeClr>
              </a:solidFill>
              <a:latin typeface="Arial Narrow" panose="020B0606020202030204" pitchFamily="34" charset="0"/>
            </a:endParaRPr>
          </a:p>
        </p:txBody>
      </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251021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2966" y="762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pic>
        <p:nvPicPr>
          <p:cNvPr id="6" name="Imagem 81" descr="LOGO-Paises ecowas"/>
          <p:cNvPicPr>
            <a:picLocks noChangeAspect="1"/>
          </p:cNvPicPr>
          <p:nvPr/>
        </p:nvPicPr>
        <p:blipFill>
          <a:blip r:embed="rId3"/>
          <a:stretch>
            <a:fillRect/>
          </a:stretch>
        </p:blipFill>
        <p:spPr>
          <a:xfrm>
            <a:off x="810295" y="1731736"/>
            <a:ext cx="4911090" cy="4864735"/>
          </a:xfrm>
          <a:prstGeom prst="rect">
            <a:avLst/>
          </a:prstGeom>
        </p:spPr>
      </p:pic>
      <p:sp>
        <p:nvSpPr>
          <p:cNvPr id="9" name="Caixa de Texto 16"/>
          <p:cNvSpPr txBox="1"/>
          <p:nvPr/>
        </p:nvSpPr>
        <p:spPr>
          <a:xfrm>
            <a:off x="730562" y="1394704"/>
            <a:ext cx="1807925" cy="656590"/>
          </a:xfrm>
          <a:prstGeom prst="rect">
            <a:avLst/>
          </a:prstGeom>
          <a:noFill/>
        </p:spPr>
        <p:txBody>
          <a:bodyPr wrap="square" rtlCol="0">
            <a:spAutoFit/>
          </a:bodyPr>
          <a:lstStyle/>
          <a:p>
            <a:pPr>
              <a:lnSpc>
                <a:spcPts val="1100"/>
              </a:lnSpc>
            </a:pPr>
            <a:r>
              <a:rPr lang="pt-PT" sz="1100" i="1" dirty="0">
                <a:solidFill>
                  <a:schemeClr val="accent5">
                    <a:lumMod val="75000"/>
                  </a:schemeClr>
                </a:solidFill>
                <a:latin typeface="Arial Narrow" panose="020B0606020202030204" pitchFamily="34" charset="0"/>
              </a:rPr>
              <a:t>Assinantes de Internet móvel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34,0%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30,0%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utilização:36,0%</a:t>
            </a:r>
          </a:p>
        </p:txBody>
      </p:sp>
      <p:cxnSp>
        <p:nvCxnSpPr>
          <p:cNvPr id="15" name="Straight Connector 14"/>
          <p:cNvCxnSpPr>
            <a:stCxn id="71" idx="2"/>
          </p:cNvCxnSpPr>
          <p:nvPr/>
        </p:nvCxnSpPr>
        <p:spPr>
          <a:xfrm>
            <a:off x="952650" y="2725103"/>
            <a:ext cx="1118549"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2"/>
          </p:cNvCxnSpPr>
          <p:nvPr/>
        </p:nvCxnSpPr>
        <p:spPr>
          <a:xfrm>
            <a:off x="1634525" y="2051294"/>
            <a:ext cx="903962"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978651" y="1813485"/>
            <a:ext cx="1068939"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4765239" y="3354160"/>
            <a:ext cx="230768" cy="42425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898527" y="5635709"/>
            <a:ext cx="792089"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10295" y="5006366"/>
            <a:ext cx="1142604"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818407" y="5382215"/>
            <a:ext cx="529794" cy="81780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94271" y="4422468"/>
            <a:ext cx="1008112"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490326" y="2767089"/>
            <a:ext cx="1023349"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4513120" y="5002857"/>
            <a:ext cx="428876" cy="2686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310053" y="5296562"/>
            <a:ext cx="1203622" cy="45668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656187" y="5598433"/>
            <a:ext cx="1578737"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30562" y="3590373"/>
            <a:ext cx="885157"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14552" y="1784886"/>
            <a:ext cx="288032"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045793" y="2154890"/>
            <a:ext cx="792088"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Serra Leoa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893183" y="2109288"/>
            <a:ext cx="49656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560000">
            <a:off x="4656654" y="2840124"/>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720000">
            <a:off x="4550386" y="3372605"/>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420000">
            <a:off x="5184818" y="4430753"/>
            <a:ext cx="4451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1980000">
            <a:off x="4618583" y="5008844"/>
            <a:ext cx="416715"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1380000">
            <a:off x="4878647" y="5443538"/>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1800000">
            <a:off x="4197126" y="5940848"/>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2880000">
            <a:off x="2991368" y="5898736"/>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Conacri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3480000">
            <a:off x="1775576" y="5553941"/>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983818" y="5118363"/>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Gâmbia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45165" y="4274649"/>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41174" y="3541940"/>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36134" y="2800500"/>
            <a:ext cx="452884"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220000">
            <a:off x="1874919" y="2297146"/>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55" name="Caixa de Texto 16"/>
          <p:cNvSpPr txBox="1"/>
          <p:nvPr/>
        </p:nvSpPr>
        <p:spPr>
          <a:xfrm>
            <a:off x="2530762" y="1026493"/>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utilização:60,0%</a:t>
            </a:r>
          </a:p>
        </p:txBody>
      </p:sp>
      <p:sp>
        <p:nvSpPr>
          <p:cNvPr id="57" name="Caixa de Texto 16"/>
          <p:cNvSpPr txBox="1"/>
          <p:nvPr/>
        </p:nvSpPr>
        <p:spPr>
          <a:xfrm>
            <a:off x="4330962" y="1087453"/>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24,0%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16,0%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utilização:60,0%</a:t>
            </a:r>
          </a:p>
        </p:txBody>
      </p:sp>
      <p:sp>
        <p:nvSpPr>
          <p:cNvPr id="59" name="Caixa de Texto 16"/>
          <p:cNvSpPr txBox="1"/>
          <p:nvPr/>
        </p:nvSpPr>
        <p:spPr>
          <a:xfrm>
            <a:off x="4763010" y="2023557"/>
            <a:ext cx="1807925" cy="769441"/>
          </a:xfrm>
          <a:prstGeom prst="rect">
            <a:avLst/>
          </a:prstGeom>
          <a:noFill/>
        </p:spPr>
        <p:txBody>
          <a:bodyPr wrap="square" rtlCol="0">
            <a:spAutoFit/>
          </a:bodyPr>
          <a:lstStyle/>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28,0%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22,0%</a:t>
            </a:r>
          </a:p>
          <a:p>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utilização:50,0%</a:t>
            </a:r>
          </a:p>
        </p:txBody>
      </p:sp>
      <p:sp>
        <p:nvSpPr>
          <p:cNvPr id="61" name="Caixa de Texto 16"/>
          <p:cNvSpPr txBox="1"/>
          <p:nvPr/>
        </p:nvSpPr>
        <p:spPr>
          <a:xfrm>
            <a:off x="4941994" y="3058125"/>
            <a:ext cx="1844965" cy="769441"/>
          </a:xfrm>
          <a:prstGeom prst="rect">
            <a:avLst/>
          </a:prstGeom>
          <a:noFill/>
        </p:spPr>
        <p:txBody>
          <a:bodyPr wrap="square" rtlCol="0">
            <a:spAutoFit/>
          </a:bodyPr>
          <a:lstStyle/>
          <a:p>
            <a:r>
              <a:rPr lang="pt-PT" altLang="en-US" sz="1100" dirty="0" smtClean="0">
                <a:solidFill>
                  <a:srgbClr val="3EA4BA"/>
                </a:solidFill>
                <a:latin typeface="Arial Narrow" panose="020B0606020202030204" pitchFamily="34" charset="0"/>
                <a:cs typeface="Arial Narrow" panose="020B0606020202030204" pitchFamily="34" charset="0"/>
                <a:sym typeface="+mn-ea"/>
              </a:rPr>
              <a:t>Assinantes de Internet móvel:</a:t>
            </a:r>
          </a:p>
          <a:p>
            <a:r>
              <a:rPr lang="pt-PT" altLang="en-US" sz="1100" dirty="0" smtClean="0">
                <a:solidFill>
                  <a:srgbClr val="3EA4BA"/>
                </a:solidFill>
                <a:latin typeface="Arial Narrow" panose="020B0606020202030204" pitchFamily="34" charset="0"/>
                <a:cs typeface="Arial Narrow" panose="020B0606020202030204" pitchFamily="34" charset="0"/>
                <a:sym typeface="+mn-ea"/>
              </a:rPr>
              <a:t>» Nº de assinantes : 29,0%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População coberta: 41,0%</a:t>
            </a:r>
          </a:p>
          <a:p>
            <a:r>
              <a:rPr lang="pt-PT" altLang="en-US" sz="1100" dirty="0">
                <a:solidFill>
                  <a:srgbClr val="3EA4BA"/>
                </a:solidFill>
                <a:latin typeface="Arial Narrow" panose="020B0606020202030204" pitchFamily="34" charset="0"/>
                <a:cs typeface="Arial Narrow" panose="020B0606020202030204" pitchFamily="34" charset="0"/>
                <a:sym typeface="+mn-ea"/>
              </a:rPr>
              <a:t>» </a:t>
            </a:r>
            <a:r>
              <a:rPr lang="pt-PT" altLang="en-US" sz="1100" dirty="0" smtClean="0">
                <a:solidFill>
                  <a:srgbClr val="3EA4BA"/>
                </a:solidFill>
                <a:latin typeface="Arial Narrow" panose="020B0606020202030204" pitchFamily="34" charset="0"/>
                <a:cs typeface="Arial Narrow" panose="020B0606020202030204" pitchFamily="34" charset="0"/>
                <a:sym typeface="+mn-ea"/>
              </a:rPr>
              <a:t>Diferença de utilização:30,0%</a:t>
            </a:r>
          </a:p>
        </p:txBody>
      </p:sp>
      <p:sp>
        <p:nvSpPr>
          <p:cNvPr id="71" name="Caixa de Texto 16"/>
          <p:cNvSpPr txBox="1"/>
          <p:nvPr/>
        </p:nvSpPr>
        <p:spPr>
          <a:xfrm>
            <a:off x="48687" y="2068513"/>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utilização:53,0%</a:t>
            </a:r>
          </a:p>
        </p:txBody>
      </p:sp>
      <p:sp>
        <p:nvSpPr>
          <p:cNvPr id="74" name="Caixa de Texto 16"/>
          <p:cNvSpPr txBox="1"/>
          <p:nvPr/>
        </p:nvSpPr>
        <p:spPr>
          <a:xfrm>
            <a:off x="6395" y="297490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44,0%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utilização:35,0%</a:t>
            </a:r>
          </a:p>
        </p:txBody>
      </p:sp>
      <p:sp>
        <p:nvSpPr>
          <p:cNvPr id="78" name="Caixa de Texto 16"/>
          <p:cNvSpPr txBox="1"/>
          <p:nvPr/>
        </p:nvSpPr>
        <p:spPr>
          <a:xfrm>
            <a:off x="18207" y="450141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69,0%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utilização:6,0%</a:t>
            </a:r>
          </a:p>
        </p:txBody>
      </p:sp>
      <p:sp>
        <p:nvSpPr>
          <p:cNvPr id="80" name="Caixa de Texto 16"/>
          <p:cNvSpPr txBox="1"/>
          <p:nvPr/>
        </p:nvSpPr>
        <p:spPr>
          <a:xfrm>
            <a:off x="882303" y="624827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33,0%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52,0%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utilização:15,0%</a:t>
            </a:r>
          </a:p>
        </p:txBody>
      </p:sp>
      <p:sp>
        <p:nvSpPr>
          <p:cNvPr id="82" name="Caixa de Texto 16"/>
          <p:cNvSpPr txBox="1"/>
          <p:nvPr/>
        </p:nvSpPr>
        <p:spPr>
          <a:xfrm>
            <a:off x="18207" y="5543431"/>
            <a:ext cx="1928976"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16,0%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42,0%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utilização:42,0%</a:t>
            </a:r>
          </a:p>
        </p:txBody>
      </p:sp>
      <p:sp>
        <p:nvSpPr>
          <p:cNvPr id="91" name="Caixa de Texto 16"/>
          <p:cNvSpPr txBox="1"/>
          <p:nvPr/>
        </p:nvSpPr>
        <p:spPr>
          <a:xfrm>
            <a:off x="2818794" y="6560061"/>
            <a:ext cx="180792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18,0%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utilização:64,0%</a:t>
            </a:r>
          </a:p>
        </p:txBody>
      </p:sp>
      <p:sp>
        <p:nvSpPr>
          <p:cNvPr id="94" name="Caixa de Texto 16"/>
          <p:cNvSpPr txBox="1"/>
          <p:nvPr/>
        </p:nvSpPr>
        <p:spPr>
          <a:xfrm>
            <a:off x="4691002" y="6513443"/>
            <a:ext cx="1879933"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10,0%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27,0%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utilização:62,0%</a:t>
            </a:r>
          </a:p>
        </p:txBody>
      </p:sp>
      <p:sp>
        <p:nvSpPr>
          <p:cNvPr id="98" name="Caixa de Texto 16"/>
          <p:cNvSpPr txBox="1"/>
          <p:nvPr/>
        </p:nvSpPr>
        <p:spPr>
          <a:xfrm>
            <a:off x="4843402" y="5710307"/>
            <a:ext cx="185334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12,0%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37,0%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utilização:51,0%</a:t>
            </a:r>
          </a:p>
        </p:txBody>
      </p:sp>
      <p:sp>
        <p:nvSpPr>
          <p:cNvPr id="100" name="Caixa de Texto 16"/>
          <p:cNvSpPr txBox="1"/>
          <p:nvPr/>
        </p:nvSpPr>
        <p:spPr>
          <a:xfrm>
            <a:off x="4903483" y="4823351"/>
            <a:ext cx="1827279"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23,0%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13,0%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utilização:64,0%</a:t>
            </a:r>
          </a:p>
        </p:txBody>
      </p:sp>
      <p:sp>
        <p:nvSpPr>
          <p:cNvPr id="102" name="Caixa de Texto 16"/>
          <p:cNvSpPr txBox="1"/>
          <p:nvPr/>
        </p:nvSpPr>
        <p:spPr>
          <a:xfrm>
            <a:off x="4907427" y="3783995"/>
            <a:ext cx="1810951"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Assinantes de Internet móvel: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Nº de assinantes : 11,0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População coberta: 7,0</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Diferença de utilização:82,0%</a:t>
            </a:r>
          </a:p>
        </p:txBody>
      </p:sp>
      <p:cxnSp>
        <p:nvCxnSpPr>
          <p:cNvPr id="103" name="Straight Connector 102"/>
          <p:cNvCxnSpPr/>
          <p:nvPr/>
        </p:nvCxnSpPr>
        <p:spPr>
          <a:xfrm flipH="1">
            <a:off x="4755499" y="4399821"/>
            <a:ext cx="1167364" cy="12056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56"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23</a:t>
            </a:fld>
            <a:endParaRPr lang="fr-FR" altLang="pt-PT" sz="800" b="1" i="1" u="sng" dirty="0" smtClean="0">
              <a:solidFill>
                <a:srgbClr val="00B4B2"/>
              </a:solidFill>
            </a:endParaRPr>
          </a:p>
        </p:txBody>
      </p:sp>
      <p:grpSp>
        <p:nvGrpSpPr>
          <p:cNvPr id="58" name="Group 57"/>
          <p:cNvGrpSpPr/>
          <p:nvPr/>
        </p:nvGrpSpPr>
        <p:grpSpPr>
          <a:xfrm>
            <a:off x="696568" y="666453"/>
            <a:ext cx="1985935" cy="538301"/>
            <a:chOff x="696568" y="776224"/>
            <a:chExt cx="1985935" cy="538301"/>
          </a:xfrm>
        </p:grpSpPr>
        <p:sp>
          <p:nvSpPr>
            <p:cNvPr id="62" name="Rectangle 2"/>
            <p:cNvSpPr txBox="1">
              <a:spLocks noChangeArrowheads="1"/>
            </p:cNvSpPr>
            <p:nvPr/>
          </p:nvSpPr>
          <p:spPr>
            <a:xfrm>
              <a:off x="696568" y="776224"/>
              <a:ext cx="1985935"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 cedeao</a:t>
              </a:r>
            </a:p>
          </p:txBody>
        </p:sp>
        <p:sp>
          <p:nvSpPr>
            <p:cNvPr id="6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rPr>
                <a:t>INDICADORES</a:t>
              </a:r>
            </a:p>
          </p:txBody>
        </p:sp>
      </p:grpSp>
      <p:sp>
        <p:nvSpPr>
          <p:cNvPr id="68" name="TextBox 67"/>
          <p:cNvSpPr txBox="1"/>
          <p:nvPr/>
        </p:nvSpPr>
        <p:spPr>
          <a:xfrm>
            <a:off x="18206" y="7160221"/>
            <a:ext cx="6552729" cy="1477328"/>
          </a:xfrm>
          <a:prstGeom prst="rect">
            <a:avLst/>
          </a:prstGeom>
          <a:noFill/>
        </p:spPr>
        <p:txBody>
          <a:bodyPr wrap="square" rtlCol="0">
            <a:spAutoFit/>
          </a:bodyPr>
          <a:lstStyle/>
          <a:p>
            <a:pPr algn="just">
              <a:lnSpc>
                <a:spcPts val="12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rPr>
              <a:t>Durante os últimos anos, a população da África Ocidental registou um forte crescimento, passando de 70 milhões de habitantes para 400 milhões entre 1950 e 2020. No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rPr>
              <a:t>final do </a:t>
            </a:r>
            <a:r>
              <a:rPr lang="pt-PT" altLang="en-US" sz="1100" dirty="0">
                <a:solidFill>
                  <a:schemeClr val="accent5">
                    <a:lumMod val="75000"/>
                  </a:schemeClr>
                </a:solidFill>
                <a:latin typeface="Arial Narrow" panose="020B0606020202030204" pitchFamily="34" charset="0"/>
                <a:cs typeface="Arial Narrow" panose="020B0606020202030204" pitchFamily="34" charset="0"/>
              </a:rPr>
              <a:t>ano de 2014, representava cerca de 40% da população da África Subsaariana. De acordo com as projeções das Nações Unidas, a população da África Ocidental deverá atingir aos 550 ou 600 milhões de habitantes em 2050, sendo a região cuja população é a mais jovem do mundo. Além disso, com cerca de 5% da população mundial e com uma área superior a 40% da África Subsaariana, a África Ocidental é a mais densamente povoada do continente. Na região da CEDEAO, o número de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rPr>
              <a:t>utilizadores da Internet </a:t>
            </a:r>
            <a:r>
              <a:rPr lang="pt-PT" altLang="en-US" sz="1100" dirty="0">
                <a:solidFill>
                  <a:schemeClr val="accent5">
                    <a:lumMod val="75000"/>
                  </a:schemeClr>
                </a:solidFill>
                <a:latin typeface="Arial Narrow" panose="020B0606020202030204" pitchFamily="34" charset="0"/>
                <a:cs typeface="Arial Narrow" panose="020B0606020202030204" pitchFamily="34" charset="0"/>
              </a:rPr>
              <a:t>aumentou de 452.000 em 2000 para </a:t>
            </a:r>
            <a:r>
              <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rPr>
              <a:t>188.423.476 </a:t>
            </a:r>
            <a:r>
              <a:rPr lang="pt-PT" altLang="en-US" sz="1100" i="1" dirty="0" smtClean="0">
                <a:solidFill>
                  <a:schemeClr val="accent5">
                    <a:lumMod val="75000"/>
                  </a:schemeClr>
                </a:solidFill>
                <a:latin typeface="Arial Narrow" panose="020B0606020202030204" pitchFamily="34" charset="0"/>
                <a:cs typeface="Arial Narrow" panose="020B0606020202030204" pitchFamily="34" charset="0"/>
                <a:sym typeface="+mn-ea"/>
              </a:rPr>
              <a:t>Utilizadores em 2021. É apresentado o Nº de assinantes de Internet móvel; a Taxa da população coberta e a diferença de utilização.</a:t>
            </a: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a:p>
            <a:pPr algn="just">
              <a:lnSpc>
                <a:spcPts val="1200"/>
              </a:lnSpc>
            </a:pPr>
            <a:endParaRPr lang="pt-PT" altLang="en-US" sz="11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69" name="Picture 6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27131388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ight Triangle 107"/>
          <p:cNvSpPr/>
          <p:nvPr/>
        </p:nvSpPr>
        <p:spPr>
          <a:xfrm>
            <a:off x="2966" y="762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09"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pic>
        <p:nvPicPr>
          <p:cNvPr id="6" name="Imagem 81" descr="LOGO-Paises ecowas"/>
          <p:cNvPicPr>
            <a:picLocks noChangeAspect="1"/>
          </p:cNvPicPr>
          <p:nvPr/>
        </p:nvPicPr>
        <p:blipFill>
          <a:blip r:embed="rId3"/>
          <a:stretch>
            <a:fillRect/>
          </a:stretch>
        </p:blipFill>
        <p:spPr>
          <a:xfrm>
            <a:off x="810295" y="1518242"/>
            <a:ext cx="4911090" cy="4864735"/>
          </a:xfrm>
          <a:prstGeom prst="rect">
            <a:avLst/>
          </a:prstGeom>
        </p:spPr>
      </p:pic>
      <p:sp>
        <p:nvSpPr>
          <p:cNvPr id="9" name="Caixa de Texto 16"/>
          <p:cNvSpPr txBox="1"/>
          <p:nvPr/>
        </p:nvSpPr>
        <p:spPr>
          <a:xfrm>
            <a:off x="306238" y="1181210"/>
            <a:ext cx="2282905" cy="656590"/>
          </a:xfrm>
          <a:prstGeom prst="rect">
            <a:avLst/>
          </a:prstGeom>
          <a:noFill/>
        </p:spPr>
        <p:txBody>
          <a:bodyPr wrap="square" rtlCol="0">
            <a:spAutoFit/>
          </a:bodyPr>
          <a:lstStyle/>
          <a:p>
            <a:pPr>
              <a:lnSpc>
                <a:spcPts val="1100"/>
              </a:lnSpc>
            </a:pPr>
            <a:r>
              <a:rPr lang="pt-PT" sz="1100" i="1" dirty="0" smtClean="0">
                <a:solidFill>
                  <a:schemeClr val="accent5">
                    <a:lumMod val="75000"/>
                  </a:schemeClr>
                </a:solidFill>
                <a:latin typeface="Arial Narrow" panose="020B0606020202030204" pitchFamily="34" charset="0"/>
              </a:rPr>
              <a:t>Comércio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Importação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1.398.861.219,33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Exportação</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a:solidFill>
                  <a:schemeClr val="accent5">
                    <a:lumMod val="75000"/>
                  </a:schemeClr>
                </a:solidFill>
                <a:latin typeface="Arial Narrow" panose="020B0606020202030204" pitchFamily="34" charset="0"/>
              </a:rPr>
              <a:t> </a:t>
            </a:r>
            <a:r>
              <a:rPr lang="pt-PT" sz="1100" dirty="0" smtClean="0">
                <a:solidFill>
                  <a:schemeClr val="accent5">
                    <a:lumMod val="75000"/>
                  </a:schemeClr>
                </a:solidFill>
                <a:latin typeface="Arial Narrow" panose="020B0606020202030204" pitchFamily="34" charset="0"/>
              </a:rPr>
              <a:t>1.063.973</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967,75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115,9</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5" name="Straight Connector 14"/>
          <p:cNvCxnSpPr>
            <a:stCxn id="71" idx="2"/>
          </p:cNvCxnSpPr>
          <p:nvPr/>
        </p:nvCxnSpPr>
        <p:spPr>
          <a:xfrm>
            <a:off x="1105947" y="2511609"/>
            <a:ext cx="965252" cy="41807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566380" y="1848256"/>
            <a:ext cx="1044115" cy="715795"/>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978651" y="1599991"/>
            <a:ext cx="1068939" cy="953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61" idx="2"/>
          </p:cNvCxnSpPr>
          <p:nvPr/>
        </p:nvCxnSpPr>
        <p:spPr>
          <a:xfrm flipH="1">
            <a:off x="4801038" y="3618781"/>
            <a:ext cx="878750" cy="12644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2898528" y="5422215"/>
            <a:ext cx="87247" cy="87876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810295" y="4792872"/>
            <a:ext cx="1142604" cy="5303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952899" y="5168721"/>
            <a:ext cx="395302" cy="97706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94271" y="4208974"/>
            <a:ext cx="1008112" cy="789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4490326" y="2553595"/>
            <a:ext cx="1023349" cy="480604"/>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100" idx="1"/>
          </p:cNvCxnSpPr>
          <p:nvPr/>
        </p:nvCxnSpPr>
        <p:spPr>
          <a:xfrm flipH="1" flipV="1">
            <a:off x="4513122" y="4789364"/>
            <a:ext cx="246768" cy="515280"/>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flipV="1">
            <a:off x="4122663" y="5183961"/>
            <a:ext cx="604895" cy="41191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656188" y="5384939"/>
            <a:ext cx="856932" cy="916042"/>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730562" y="3376879"/>
            <a:ext cx="885157" cy="208786"/>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3114552" y="1571392"/>
            <a:ext cx="288032" cy="886743"/>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64" name="Caixa de Texto 37"/>
          <p:cNvSpPr txBox="1"/>
          <p:nvPr/>
        </p:nvSpPr>
        <p:spPr>
          <a:xfrm rot="-2460000">
            <a:off x="4045793" y="1941396"/>
            <a:ext cx="792088"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Serra Leoa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5" name="Caixa de Texto 37"/>
          <p:cNvSpPr txBox="1"/>
          <p:nvPr/>
        </p:nvSpPr>
        <p:spPr>
          <a:xfrm rot="-6540000">
            <a:off x="2893183" y="1895794"/>
            <a:ext cx="496569"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Togo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6" name="Caixa de Texto 37"/>
          <p:cNvSpPr txBox="1"/>
          <p:nvPr/>
        </p:nvSpPr>
        <p:spPr>
          <a:xfrm rot="-1440000">
            <a:off x="4656654" y="2626630"/>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Senegal</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67" name="Caixa de Texto 37"/>
          <p:cNvSpPr txBox="1"/>
          <p:nvPr/>
        </p:nvSpPr>
        <p:spPr>
          <a:xfrm rot="-300000">
            <a:off x="5309729" y="3617207"/>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Nigéria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0" name="Caixa de Texto 37"/>
          <p:cNvSpPr txBox="1"/>
          <p:nvPr/>
        </p:nvSpPr>
        <p:spPr>
          <a:xfrm rot="540000">
            <a:off x="5226149" y="4098115"/>
            <a:ext cx="4451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Níger</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5" name="Caixa de Texto 37"/>
          <p:cNvSpPr txBox="1"/>
          <p:nvPr/>
        </p:nvSpPr>
        <p:spPr>
          <a:xfrm rot="3720000">
            <a:off x="4505813" y="4935737"/>
            <a:ext cx="416715"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Mali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79" name="Caixa de Texto 37"/>
          <p:cNvSpPr txBox="1"/>
          <p:nvPr/>
        </p:nvSpPr>
        <p:spPr>
          <a:xfrm rot="2160000">
            <a:off x="4226779" y="5254600"/>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Libéria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4" name="Caixa de Texto 37"/>
          <p:cNvSpPr txBox="1"/>
          <p:nvPr/>
        </p:nvSpPr>
        <p:spPr>
          <a:xfrm rot="2880000">
            <a:off x="3786884" y="5719734"/>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Bissau</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6" name="Caixa de Texto 37"/>
          <p:cNvSpPr txBox="1"/>
          <p:nvPr/>
        </p:nvSpPr>
        <p:spPr>
          <a:xfrm rot="5040000">
            <a:off x="2622090" y="5788905"/>
            <a:ext cx="812236"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Guiné  Conacri</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8" name="Caixa de Texto 37"/>
          <p:cNvSpPr txBox="1"/>
          <p:nvPr/>
        </p:nvSpPr>
        <p:spPr>
          <a:xfrm rot="-4020000">
            <a:off x="1869785" y="5340447"/>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Gana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0" name="Caixa de Texto 37"/>
          <p:cNvSpPr txBox="1"/>
          <p:nvPr/>
        </p:nvSpPr>
        <p:spPr>
          <a:xfrm rot="-1500000">
            <a:off x="983818" y="4904869"/>
            <a:ext cx="597792"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Gâmbia</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5" name="Caixa de Texto 37"/>
          <p:cNvSpPr txBox="1"/>
          <p:nvPr/>
        </p:nvSpPr>
        <p:spPr>
          <a:xfrm rot="-180000">
            <a:off x="845165" y="4061155"/>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Cõte d’Ivoire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97" name="Caixa de Texto 37"/>
          <p:cNvSpPr txBox="1"/>
          <p:nvPr/>
        </p:nvSpPr>
        <p:spPr>
          <a:xfrm rot="720000">
            <a:off x="941174" y="3328446"/>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Burkina Faso</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1" name="Caixa de Texto 37"/>
          <p:cNvSpPr txBox="1"/>
          <p:nvPr/>
        </p:nvSpPr>
        <p:spPr>
          <a:xfrm rot="1200000">
            <a:off x="1436134" y="2587006"/>
            <a:ext cx="452884"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Benin</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107" name="Caixa de Texto 37"/>
          <p:cNvSpPr txBox="1"/>
          <p:nvPr/>
        </p:nvSpPr>
        <p:spPr>
          <a:xfrm rot="2040000">
            <a:off x="1844439" y="2083652"/>
            <a:ext cx="743741" cy="230832"/>
          </a:xfrm>
          <a:prstGeom prst="rect">
            <a:avLst/>
          </a:prstGeom>
          <a:noFill/>
        </p:spPr>
        <p:txBody>
          <a:bodyPr wrap="square" rtlCol="0">
            <a:spAutoFit/>
          </a:bodyPr>
          <a:lstStyle/>
          <a:p>
            <a:r>
              <a:rPr lang="pt-PT" altLang="en-US" sz="900" i="1" dirty="0" smtClean="0">
                <a:solidFill>
                  <a:schemeClr val="accent5">
                    <a:lumMod val="75000"/>
                  </a:schemeClr>
                </a:solidFill>
                <a:latin typeface="Arial Narrow" panose="020B0606020202030204" pitchFamily="34" charset="0"/>
                <a:cs typeface="Arial Narrow" panose="020B0606020202030204" pitchFamily="34" charset="0"/>
                <a:sym typeface="+mn-ea"/>
              </a:rPr>
              <a:t>Cabo Verde</a:t>
            </a:r>
            <a:endParaRPr lang="pt-PT" altLang="en-US" sz="900" i="1" dirty="0">
              <a:solidFill>
                <a:schemeClr val="accent5">
                  <a:lumMod val="75000"/>
                </a:schemeClr>
              </a:solidFill>
              <a:latin typeface="Arial Narrow" panose="020B0606020202030204" pitchFamily="34" charset="0"/>
              <a:cs typeface="Arial Narrow" panose="020B0606020202030204" pitchFamily="34" charset="0"/>
              <a:sym typeface="+mn-ea"/>
            </a:endParaRPr>
          </a:p>
        </p:txBody>
      </p:sp>
      <p:pic>
        <p:nvPicPr>
          <p:cNvPr id="110" name="Picture 10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sp>
        <p:nvSpPr>
          <p:cNvPr id="55" name="Caixa de Texto 16"/>
          <p:cNvSpPr txBox="1"/>
          <p:nvPr/>
        </p:nvSpPr>
        <p:spPr>
          <a:xfrm>
            <a:off x="2492217" y="886153"/>
            <a:ext cx="1990486"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 </a:t>
            </a:r>
            <a:r>
              <a:rPr lang="pt-PT" sz="1100" dirty="0" smtClean="0">
                <a:solidFill>
                  <a:schemeClr val="accent5">
                    <a:lumMod val="75000"/>
                  </a:schemeClr>
                </a:solidFill>
                <a:latin typeface="Arial Narrow" panose="020B0606020202030204" pitchFamily="34" charset="0"/>
              </a:rPr>
              <a:t>2.675.648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548,53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1.848.790.295,3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54,4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7" name="Caixa de Texto 16"/>
          <p:cNvSpPr txBox="1"/>
          <p:nvPr/>
        </p:nvSpPr>
        <p:spPr>
          <a:xfrm>
            <a:off x="4474978" y="873959"/>
            <a:ext cx="209595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 </a:t>
            </a:r>
            <a:r>
              <a:rPr lang="pt-PT" sz="1100" dirty="0" smtClean="0">
                <a:solidFill>
                  <a:schemeClr val="accent5">
                    <a:lumMod val="75000"/>
                  </a:schemeClr>
                </a:solidFill>
                <a:latin typeface="Arial Narrow" panose="020B0606020202030204" pitchFamily="34" charset="0"/>
              </a:rPr>
              <a:t>2.509.638</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207,02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1.749.463.762,4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53,5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59" name="Caixa de Texto 16"/>
          <p:cNvSpPr txBox="1"/>
          <p:nvPr/>
        </p:nvSpPr>
        <p:spPr>
          <a:xfrm>
            <a:off x="4672896" y="1863403"/>
            <a:ext cx="1970047"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Importação $:</a:t>
            </a:r>
            <a:r>
              <a:rPr lang="pt-PT" sz="1100" dirty="0" smtClean="0">
                <a:solidFill>
                  <a:schemeClr val="accent5">
                    <a:lumMod val="75000"/>
                  </a:schemeClr>
                </a:solidFill>
                <a:latin typeface="Arial Narrow" panose="020B0606020202030204" pitchFamily="34" charset="0"/>
              </a:rPr>
              <a:t>10.547.880.777,4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5.322.157.555,23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62,83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61" name="Caixa de Texto 16"/>
          <p:cNvSpPr txBox="1"/>
          <p:nvPr/>
        </p:nvSpPr>
        <p:spPr>
          <a:xfrm>
            <a:off x="4694536" y="2962191"/>
            <a:ext cx="197050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62.193.520638,8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150.310.683.824,9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34,03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1" name="Caixa de Texto 16"/>
          <p:cNvSpPr txBox="1"/>
          <p:nvPr/>
        </p:nvSpPr>
        <p:spPr>
          <a:xfrm>
            <a:off x="48687" y="1855019"/>
            <a:ext cx="211452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5.464.475.545,32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r>
              <a:rPr lang="pt-PT" sz="1100" dirty="0" smtClean="0">
                <a:solidFill>
                  <a:schemeClr val="accent5">
                    <a:lumMod val="75000"/>
                  </a:schemeClr>
                </a:solidFill>
                <a:latin typeface="Arial Narrow" panose="020B0606020202030204" pitchFamily="34" charset="0"/>
              </a:rPr>
              <a:t>4.182.533.401,8</a:t>
            </a:r>
          </a:p>
          <a:p>
            <a:pPr>
              <a:lnSpc>
                <a:spcPts val="1100"/>
              </a:lnSpc>
            </a:pP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sz="1100" dirty="0" smtClean="0">
                <a:solidFill>
                  <a:schemeClr val="accent5">
                    <a:lumMod val="75000"/>
                  </a:schemeClr>
                </a:solidFill>
                <a:latin typeface="Arial Narrow" panose="020B0606020202030204" pitchFamily="34" charset="0"/>
              </a:rPr>
              <a:t>63,7</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p>
        </p:txBody>
      </p:sp>
      <p:sp>
        <p:nvSpPr>
          <p:cNvPr id="74" name="Caixa de Texto 16"/>
          <p:cNvSpPr txBox="1"/>
          <p:nvPr/>
        </p:nvSpPr>
        <p:spPr>
          <a:xfrm>
            <a:off x="6395" y="2761407"/>
            <a:ext cx="2064804"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Importação $:</a:t>
            </a:r>
            <a:r>
              <a:rPr lang="pt-PT" sz="1100" dirty="0" smtClean="0">
                <a:solidFill>
                  <a:schemeClr val="accent5">
                    <a:lumMod val="75000"/>
                  </a:schemeClr>
                </a:solidFill>
                <a:latin typeface="Arial Narrow" panose="020B0606020202030204" pitchFamily="34" charset="0"/>
              </a:rPr>
              <a:t>7.061.492.600,56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3.938.276.572,63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56,73</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78" name="Caixa de Texto 16"/>
          <p:cNvSpPr txBox="1"/>
          <p:nvPr/>
        </p:nvSpPr>
        <p:spPr>
          <a:xfrm>
            <a:off x="18207" y="4287917"/>
            <a:ext cx="205299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15.783.580.561,3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16.360.562.954,4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46,4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80" name="Caixa de Texto 16"/>
          <p:cNvSpPr txBox="1"/>
          <p:nvPr/>
        </p:nvSpPr>
        <p:spPr>
          <a:xfrm>
            <a:off x="306239" y="6034777"/>
            <a:ext cx="238399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25</a:t>
            </a:r>
            <a:r>
              <a:rPr lang="pt-PT" sz="1100" dirty="0">
                <a:solidFill>
                  <a:schemeClr val="accent5">
                    <a:lumMod val="75000"/>
                  </a:schemeClr>
                </a:solidFill>
                <a:latin typeface="Arial Narrow" panose="020B0606020202030204" pitchFamily="34" charset="0"/>
              </a:rPr>
              <a:t> 003 422 </a:t>
            </a:r>
            <a:r>
              <a:rPr lang="pt-PT" sz="1100" dirty="0" smtClean="0">
                <a:solidFill>
                  <a:schemeClr val="accent5">
                    <a:lumMod val="75000"/>
                  </a:schemeClr>
                </a:solidFill>
                <a:latin typeface="Arial Narrow" panose="020B0606020202030204" pitchFamily="34" charset="0"/>
              </a:rPr>
              <a:t>445,9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23.947.785.973,9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71,1%</a:t>
            </a:r>
            <a:endPar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endParaRPr>
          </a:p>
        </p:txBody>
      </p:sp>
      <p:sp>
        <p:nvSpPr>
          <p:cNvPr id="82" name="Caixa de Texto 16"/>
          <p:cNvSpPr txBox="1"/>
          <p:nvPr/>
        </p:nvSpPr>
        <p:spPr>
          <a:xfrm>
            <a:off x="18207" y="5329937"/>
            <a:ext cx="207023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885.646.099,7</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478.756.607,3</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55,54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1" name="Caixa de Texto 16"/>
          <p:cNvSpPr txBox="1"/>
          <p:nvPr/>
        </p:nvSpPr>
        <p:spPr>
          <a:xfrm>
            <a:off x="2250455" y="6346567"/>
            <a:ext cx="2134502"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5.762.392.294,6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3.732.954.715,82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72,25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4" name="Caixa de Texto 16"/>
          <p:cNvSpPr txBox="1"/>
          <p:nvPr/>
        </p:nvSpPr>
        <p:spPr>
          <a:xfrm>
            <a:off x="4194671" y="6299949"/>
            <a:ext cx="2057815"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429.685.926,8</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226.806.098,9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55,4</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98" name="Caixa de Texto 16"/>
          <p:cNvSpPr txBox="1"/>
          <p:nvPr/>
        </p:nvSpPr>
        <p:spPr>
          <a:xfrm>
            <a:off x="4514390" y="5618733"/>
            <a:ext cx="206044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1.964.117.213,2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367.244.457,6</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PIB)2019:</a:t>
            </a:r>
            <a:r>
              <a:rPr lang="pt-PT" sz="1100" dirty="0" smtClean="0">
                <a:solidFill>
                  <a:schemeClr val="accent5">
                    <a:lumMod val="75000"/>
                  </a:schemeClr>
                </a:solidFill>
                <a:latin typeface="Arial Narrow" panose="020B0606020202030204" pitchFamily="34" charset="0"/>
              </a:rPr>
              <a:t>127,5</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0" name="Caixa de Texto 16"/>
          <p:cNvSpPr txBox="1"/>
          <p:nvPr/>
        </p:nvSpPr>
        <p:spPr>
          <a:xfrm>
            <a:off x="4759890" y="4976349"/>
            <a:ext cx="190126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a:t>
            </a:r>
            <a:r>
              <a:rPr lang="pt-PT" sz="1100" i="1" dirty="0">
                <a:solidFill>
                  <a:schemeClr val="accent5">
                    <a:lumMod val="75000"/>
                  </a:schemeClr>
                </a:solidFill>
                <a:latin typeface="Arial Narrow" panose="020B0606020202030204" pitchFamily="34" charset="0"/>
              </a:rPr>
              <a:t> Internacional</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4.959.504</a:t>
            </a:r>
            <a:r>
              <a:rPr lang="pt-PT" sz="1100" dirty="0">
                <a:solidFill>
                  <a:schemeClr val="accent5">
                    <a:lumMod val="75000"/>
                  </a:schemeClr>
                </a:solidFill>
                <a:latin typeface="Arial Narrow" panose="020B0606020202030204" pitchFamily="34" charset="0"/>
              </a:rPr>
              <a:t>.</a:t>
            </a:r>
            <a:r>
              <a:rPr lang="pt-PT" sz="1100" dirty="0" smtClean="0">
                <a:solidFill>
                  <a:schemeClr val="accent5">
                    <a:lumMod val="75000"/>
                  </a:schemeClr>
                </a:solidFill>
                <a:latin typeface="Arial Narrow" panose="020B0606020202030204" pitchFamily="34" charset="0"/>
              </a:rPr>
              <a:t>286,5</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Exportação $:</a:t>
            </a:r>
            <a:r>
              <a:rPr lang="pt-PT" sz="1100" dirty="0" smtClean="0">
                <a:solidFill>
                  <a:schemeClr val="accent5">
                    <a:lumMod val="75000"/>
                  </a:schemeClr>
                </a:solidFill>
                <a:latin typeface="Arial Narrow" panose="020B0606020202030204" pitchFamily="34" charset="0"/>
              </a:rPr>
              <a:t>3.575.922.527,12</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61,1</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sp>
        <p:nvSpPr>
          <p:cNvPr id="102" name="Caixa de Texto 16"/>
          <p:cNvSpPr txBox="1"/>
          <p:nvPr/>
        </p:nvSpPr>
        <p:spPr>
          <a:xfrm>
            <a:off x="4824389" y="4364881"/>
            <a:ext cx="1833030" cy="656590"/>
          </a:xfrm>
          <a:prstGeom prst="rect">
            <a:avLst/>
          </a:prstGeom>
          <a:noFill/>
        </p:spPr>
        <p:txBody>
          <a:bodyPr wrap="square" rtlCol="0">
            <a:spAutoFit/>
          </a:bodyPr>
          <a:lstStyle/>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Comércio internacional:</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Importação $:</a:t>
            </a:r>
            <a:r>
              <a:rPr lang="pt-PT" sz="1100" dirty="0" smtClean="0">
                <a:solidFill>
                  <a:schemeClr val="accent5">
                    <a:lumMod val="75000"/>
                  </a:schemeClr>
                </a:solidFill>
                <a:latin typeface="Arial Narrow" panose="020B0606020202030204" pitchFamily="34" charset="0"/>
              </a:rPr>
              <a:t>3.645.071.324,9</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a:t>
            </a:r>
            <a:r>
              <a:rPr lang="pt-PT" altLang="en-US" sz="1100" dirty="0">
                <a:solidFill>
                  <a:schemeClr val="accent5">
                    <a:lumMod val="75000"/>
                  </a:schemeClr>
                </a:solidFill>
                <a:latin typeface="Arial Narrow" panose="020B0606020202030204" pitchFamily="34" charset="0"/>
                <a:cs typeface="Arial Narrow" panose="020B0606020202030204" pitchFamily="34" charset="0"/>
                <a:sym typeface="+mn-ea"/>
              </a:rPr>
              <a:t>Exportação $:</a:t>
            </a:r>
            <a:r>
              <a:rPr lang="pt-PT" sz="1100" dirty="0" smtClean="0">
                <a:solidFill>
                  <a:schemeClr val="accent5">
                    <a:lumMod val="75000"/>
                  </a:schemeClr>
                </a:solidFill>
                <a:latin typeface="Arial Narrow" panose="020B0606020202030204" pitchFamily="34" charset="0"/>
              </a:rPr>
              <a:t>1.479.972.152,4</a:t>
            </a:r>
          </a:p>
          <a:p>
            <a:pPr>
              <a:lnSpc>
                <a:spcPts val="1100"/>
              </a:lnSpc>
            </a:pP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 Comércio (% do PIB):</a:t>
            </a:r>
            <a:r>
              <a:rPr lang="pt-PT" sz="1100" dirty="0" smtClean="0">
                <a:solidFill>
                  <a:schemeClr val="accent5">
                    <a:lumMod val="75000"/>
                  </a:schemeClr>
                </a:solidFill>
                <a:latin typeface="Arial Narrow" panose="020B0606020202030204" pitchFamily="34" charset="0"/>
              </a:rPr>
              <a:t>37,8</a:t>
            </a:r>
            <a:r>
              <a:rPr lang="pt-PT" altLang="en-US" sz="1100" dirty="0" smtClean="0">
                <a:solidFill>
                  <a:schemeClr val="accent5">
                    <a:lumMod val="75000"/>
                  </a:schemeClr>
                </a:solidFill>
                <a:latin typeface="Arial Narrow" panose="020B0606020202030204" pitchFamily="34" charset="0"/>
                <a:cs typeface="Arial Narrow" panose="020B0606020202030204" pitchFamily="34" charset="0"/>
                <a:sym typeface="+mn-ea"/>
              </a:rPr>
              <a:t>%</a:t>
            </a:r>
          </a:p>
        </p:txBody>
      </p:sp>
      <p:cxnSp>
        <p:nvCxnSpPr>
          <p:cNvPr id="103" name="Straight Connector 102"/>
          <p:cNvCxnSpPr/>
          <p:nvPr/>
        </p:nvCxnSpPr>
        <p:spPr>
          <a:xfrm flipH="1" flipV="1">
            <a:off x="4878030" y="4167672"/>
            <a:ext cx="1024546" cy="220069"/>
          </a:xfrm>
          <a:prstGeom prst="line">
            <a:avLst/>
          </a:prstGeom>
          <a:ln>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2223" y="6943293"/>
            <a:ext cx="6336704" cy="1541448"/>
          </a:xfrm>
          <a:prstGeom prst="rect">
            <a:avLst/>
          </a:prstGeom>
          <a:noFill/>
        </p:spPr>
        <p:txBody>
          <a:bodyPr wrap="square" rtlCol="0">
            <a:spAutoFit/>
          </a:bodyPr>
          <a:lstStyle/>
          <a:p>
            <a:pPr algn="just">
              <a:lnSpc>
                <a:spcPts val="1100"/>
              </a:lnSpc>
            </a:pPr>
            <a:r>
              <a:rPr lang="pt-PT" sz="1100" dirty="0">
                <a:solidFill>
                  <a:schemeClr val="accent5">
                    <a:lumMod val="75000"/>
                  </a:schemeClr>
                </a:solidFill>
                <a:latin typeface="Arial Narrow" panose="020B0606020202030204" pitchFamily="34" charset="0"/>
              </a:rPr>
              <a:t>As exportações de bens e serviços incluem o valor de todos os bens e serviços com destino ao exterior. Esses dados </a:t>
            </a:r>
            <a:r>
              <a:rPr lang="pt-PT" sz="1100" dirty="0" smtClean="0">
                <a:solidFill>
                  <a:schemeClr val="accent5">
                    <a:lumMod val="75000"/>
                  </a:schemeClr>
                </a:solidFill>
                <a:latin typeface="Arial Narrow" panose="020B0606020202030204" pitchFamily="34" charset="0"/>
              </a:rPr>
              <a:t>incluem, de entre outros, </a:t>
            </a:r>
            <a:r>
              <a:rPr lang="pt-PT" sz="1100" dirty="0">
                <a:solidFill>
                  <a:schemeClr val="accent5">
                    <a:lumMod val="75000"/>
                  </a:schemeClr>
                </a:solidFill>
                <a:latin typeface="Arial Narrow" panose="020B0606020202030204" pitchFamily="34" charset="0"/>
              </a:rPr>
              <a:t>o valor das mercadorias, frete, seguro, </a:t>
            </a:r>
            <a:r>
              <a:rPr lang="pt-PT" sz="1100" dirty="0" smtClean="0">
                <a:solidFill>
                  <a:schemeClr val="accent5">
                    <a:lumMod val="75000"/>
                  </a:schemeClr>
                </a:solidFill>
                <a:latin typeface="Arial Narrow" panose="020B0606020202030204" pitchFamily="34" charset="0"/>
              </a:rPr>
              <a:t>transporte. Os </a:t>
            </a:r>
            <a:r>
              <a:rPr lang="pt-PT" sz="1100" dirty="0">
                <a:solidFill>
                  <a:schemeClr val="accent5">
                    <a:lumMod val="75000"/>
                  </a:schemeClr>
                </a:solidFill>
                <a:latin typeface="Arial Narrow" panose="020B0606020202030204" pitchFamily="34" charset="0"/>
              </a:rPr>
              <a:t>dados são convertidos em dólares americanos constantes para permitir comparações internacionais</a:t>
            </a:r>
            <a:r>
              <a:rPr lang="pt-PT" sz="1100" dirty="0" smtClean="0">
                <a:solidFill>
                  <a:schemeClr val="accent5">
                    <a:lumMod val="75000"/>
                  </a:schemeClr>
                </a:solidFill>
                <a:latin typeface="Arial Narrow" panose="020B0606020202030204" pitchFamily="34" charset="0"/>
              </a:rPr>
              <a:t>.</a:t>
            </a:r>
          </a:p>
          <a:p>
            <a:pPr algn="just">
              <a:lnSpc>
                <a:spcPts val="700"/>
              </a:lnSpc>
            </a:pPr>
            <a:endParaRPr lang="pt-PT" sz="1100" dirty="0" smtClean="0">
              <a:solidFill>
                <a:schemeClr val="accent5">
                  <a:lumMod val="75000"/>
                </a:schemeClr>
              </a:solidFill>
              <a:latin typeface="Arial Narrow" panose="020B0606020202030204" pitchFamily="34" charset="0"/>
            </a:endParaRPr>
          </a:p>
          <a:p>
            <a:pPr algn="just">
              <a:lnSpc>
                <a:spcPts val="1100"/>
              </a:lnSpc>
            </a:pPr>
            <a:r>
              <a:rPr lang="pt-PT" sz="1100" dirty="0">
                <a:solidFill>
                  <a:schemeClr val="accent5">
                    <a:lumMod val="75000"/>
                  </a:schemeClr>
                </a:solidFill>
                <a:latin typeface="Arial Narrow" panose="020B0606020202030204" pitchFamily="34" charset="0"/>
              </a:rPr>
              <a:t>As importações de bens e serviços incluem o valor de todos os bens e serviços </a:t>
            </a:r>
            <a:r>
              <a:rPr lang="pt-PT" sz="1100" dirty="0" smtClean="0">
                <a:solidFill>
                  <a:schemeClr val="accent5">
                    <a:lumMod val="75000"/>
                  </a:schemeClr>
                </a:solidFill>
                <a:latin typeface="Arial Narrow" panose="020B0606020202030204" pitchFamily="34" charset="0"/>
              </a:rPr>
              <a:t>importados. </a:t>
            </a:r>
            <a:r>
              <a:rPr lang="pt-PT" sz="1100" dirty="0">
                <a:solidFill>
                  <a:schemeClr val="accent5">
                    <a:lumMod val="75000"/>
                  </a:schemeClr>
                </a:solidFill>
                <a:latin typeface="Arial Narrow" panose="020B0606020202030204" pitchFamily="34" charset="0"/>
              </a:rPr>
              <a:t>Esses dados incluem </a:t>
            </a:r>
            <a:r>
              <a:rPr lang="pt-PT" sz="1100" dirty="0" smtClean="0">
                <a:solidFill>
                  <a:schemeClr val="accent5">
                    <a:lumMod val="75000"/>
                  </a:schemeClr>
                </a:solidFill>
                <a:latin typeface="Arial Narrow" panose="020B0606020202030204" pitchFamily="34" charset="0"/>
              </a:rPr>
              <a:t>de entre outros o </a:t>
            </a:r>
            <a:r>
              <a:rPr lang="pt-PT" sz="1100" dirty="0">
                <a:solidFill>
                  <a:schemeClr val="accent5">
                    <a:lumMod val="75000"/>
                  </a:schemeClr>
                </a:solidFill>
                <a:latin typeface="Arial Narrow" panose="020B0606020202030204" pitchFamily="34" charset="0"/>
              </a:rPr>
              <a:t>valor das mercadorias, frete, seguro, </a:t>
            </a:r>
            <a:r>
              <a:rPr lang="pt-PT" sz="1100" dirty="0" smtClean="0">
                <a:solidFill>
                  <a:schemeClr val="accent5">
                    <a:lumMod val="75000"/>
                  </a:schemeClr>
                </a:solidFill>
                <a:latin typeface="Arial Narrow" panose="020B0606020202030204" pitchFamily="34" charset="0"/>
              </a:rPr>
              <a:t>transporte. </a:t>
            </a:r>
            <a:r>
              <a:rPr lang="pt-PT" sz="1100" dirty="0">
                <a:solidFill>
                  <a:schemeClr val="accent5">
                    <a:lumMod val="75000"/>
                  </a:schemeClr>
                </a:solidFill>
                <a:latin typeface="Arial Narrow" panose="020B0606020202030204" pitchFamily="34" charset="0"/>
              </a:rPr>
              <a:t>Os dados são </a:t>
            </a:r>
            <a:r>
              <a:rPr lang="pt-PT" sz="1100" dirty="0" smtClean="0">
                <a:solidFill>
                  <a:schemeClr val="accent5">
                    <a:lumMod val="75000"/>
                  </a:schemeClr>
                </a:solidFill>
                <a:latin typeface="Arial Narrow" panose="020B0606020202030204" pitchFamily="34" charset="0"/>
              </a:rPr>
              <a:t>apresentados </a:t>
            </a:r>
            <a:r>
              <a:rPr lang="pt-PT" sz="1100" dirty="0">
                <a:solidFill>
                  <a:schemeClr val="accent5">
                    <a:lumMod val="75000"/>
                  </a:schemeClr>
                </a:solidFill>
                <a:latin typeface="Arial Narrow" panose="020B0606020202030204" pitchFamily="34" charset="0"/>
              </a:rPr>
              <a:t>em dólares americanos constantes para permitir comparações internacionais</a:t>
            </a:r>
            <a:r>
              <a:rPr lang="pt-PT" sz="1100" dirty="0" smtClean="0">
                <a:solidFill>
                  <a:schemeClr val="accent5">
                    <a:lumMod val="75000"/>
                  </a:schemeClr>
                </a:solidFill>
                <a:latin typeface="Arial Narrow" panose="020B0606020202030204" pitchFamily="34" charset="0"/>
              </a:rPr>
              <a:t>.</a:t>
            </a:r>
          </a:p>
          <a:p>
            <a:pPr algn="just">
              <a:lnSpc>
                <a:spcPts val="700"/>
              </a:lnSpc>
            </a:pPr>
            <a:endParaRPr lang="pt-PT" sz="1100" dirty="0">
              <a:solidFill>
                <a:schemeClr val="accent5">
                  <a:lumMod val="75000"/>
                </a:schemeClr>
              </a:solidFill>
              <a:latin typeface="Arial Narrow" panose="020B0606020202030204" pitchFamily="34" charset="0"/>
            </a:endParaRPr>
          </a:p>
          <a:p>
            <a:pPr algn="just">
              <a:lnSpc>
                <a:spcPts val="1100"/>
              </a:lnSpc>
            </a:pPr>
            <a:r>
              <a:rPr lang="pt-PT" sz="1100" dirty="0" smtClean="0">
                <a:solidFill>
                  <a:schemeClr val="accent5">
                    <a:lumMod val="75000"/>
                  </a:schemeClr>
                </a:solidFill>
                <a:latin typeface="Arial Narrow" panose="020B0606020202030204" pitchFamily="34" charset="0"/>
              </a:rPr>
              <a:t>O </a:t>
            </a:r>
            <a:r>
              <a:rPr lang="pt-PT" sz="1100" dirty="0">
                <a:solidFill>
                  <a:schemeClr val="accent5">
                    <a:lumMod val="75000"/>
                  </a:schemeClr>
                </a:solidFill>
                <a:latin typeface="Arial Narrow" panose="020B0606020202030204" pitchFamily="34" charset="0"/>
              </a:rPr>
              <a:t>comércio como porcentagem do PIB é o valor total das exportações de bens e serviços adicionado ao valor total das importações de bens e serviços, como porcentagem do PIB. É um indicador muito útil para observar a abertura de uma economia em relação ao exterior. Quanto maior for esse percentual, mais aberta será a economia daquele país.</a:t>
            </a:r>
          </a:p>
        </p:txBody>
      </p:sp>
      <p:sp>
        <p:nvSpPr>
          <p:cNvPr id="83" name="TextBox 82"/>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5"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24</a:t>
            </a:fld>
            <a:endParaRPr lang="fr-FR" altLang="pt-PT" sz="800" b="1" i="1" u="sng" dirty="0" smtClean="0">
              <a:solidFill>
                <a:srgbClr val="00B4B2"/>
              </a:solidFill>
            </a:endParaRPr>
          </a:p>
        </p:txBody>
      </p:sp>
      <p:grpSp>
        <p:nvGrpSpPr>
          <p:cNvPr id="87" name="Group 86"/>
          <p:cNvGrpSpPr/>
          <p:nvPr/>
        </p:nvGrpSpPr>
        <p:grpSpPr>
          <a:xfrm>
            <a:off x="450255" y="643593"/>
            <a:ext cx="1985935" cy="538301"/>
            <a:chOff x="696568" y="776224"/>
            <a:chExt cx="1985935" cy="538301"/>
          </a:xfrm>
        </p:grpSpPr>
        <p:sp>
          <p:nvSpPr>
            <p:cNvPr id="89" name="Rectangle 2"/>
            <p:cNvSpPr txBox="1">
              <a:spLocks noChangeArrowheads="1"/>
            </p:cNvSpPr>
            <p:nvPr/>
          </p:nvSpPr>
          <p:spPr>
            <a:xfrm>
              <a:off x="696568" y="776224"/>
              <a:ext cx="1985935" cy="39428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2400" b="1" dirty="0" smtClean="0">
                  <a:solidFill>
                    <a:schemeClr val="bg1"/>
                  </a:solidFill>
                  <a:effectLst>
                    <a:outerShdw blurRad="38100" dist="38100" dir="2700000" algn="tl">
                      <a:srgbClr val="000000"/>
                    </a:outerShdw>
                  </a:effectLst>
                  <a:latin typeface="Calisto MT" panose="02040603050505030304" pitchFamily="18" charset="0"/>
                </a:rPr>
                <a:t>A cedeao</a:t>
              </a:r>
            </a:p>
          </p:txBody>
        </p:sp>
        <p:sp>
          <p:nvSpPr>
            <p:cNvPr id="93" name="Rectangle 2"/>
            <p:cNvSpPr txBox="1">
              <a:spLocks noChangeArrowheads="1"/>
            </p:cNvSpPr>
            <p:nvPr/>
          </p:nvSpPr>
          <p:spPr>
            <a:xfrm>
              <a:off x="1307415" y="1091961"/>
              <a:ext cx="1356420" cy="22256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1100" b="1" dirty="0" smtClean="0">
                  <a:solidFill>
                    <a:schemeClr val="bg1">
                      <a:lumMod val="95000"/>
                    </a:schemeClr>
                  </a:solidFill>
                  <a:effectLst>
                    <a:outerShdw blurRad="38100" dist="38100" dir="2700000" algn="tl">
                      <a:srgbClr val="000000"/>
                    </a:outerShdw>
                  </a:effectLst>
                  <a:latin typeface="Calisto MT" panose="02040603050505030304" pitchFamily="18" charset="0"/>
                </a:rPr>
                <a:t>INDICADORES</a:t>
              </a:r>
            </a:p>
          </p:txBody>
        </p:sp>
      </p:grpSp>
      <p:pic>
        <p:nvPicPr>
          <p:cNvPr id="58" name="Picture 5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3768362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6239" y="844377"/>
            <a:ext cx="6120680" cy="7694414"/>
          </a:xfrm>
          <a:prstGeom prst="rect">
            <a:avLst/>
          </a:prstGeom>
          <a:noFill/>
        </p:spPr>
        <p:txBody>
          <a:bodyPr wrap="square" rtlCol="0">
            <a:spAutoFit/>
          </a:bodyPr>
          <a:lstStyle/>
          <a:p>
            <a:r>
              <a:rPr lang="pt-PT" sz="1200" dirty="0" smtClean="0">
                <a:solidFill>
                  <a:schemeClr val="accent5">
                    <a:lumMod val="60000"/>
                    <a:lumOff val="40000"/>
                  </a:schemeClr>
                </a:solidFill>
                <a:latin typeface="Arial Narrow" panose="020B0606020202030204" pitchFamily="34" charset="0"/>
              </a:rPr>
              <a:t>TERMOS DE REFERÊNCIA DO FÓRUM EMPRESARIAL</a:t>
            </a:r>
          </a:p>
          <a:p>
            <a:r>
              <a:rPr lang="pt-PT" sz="1200" dirty="0" smtClean="0">
                <a:solidFill>
                  <a:schemeClr val="accent5">
                    <a:lumMod val="60000"/>
                    <a:lumOff val="40000"/>
                  </a:schemeClr>
                </a:solidFill>
                <a:latin typeface="Arial Narrow" panose="020B0606020202030204" pitchFamily="34" charset="0"/>
              </a:rPr>
              <a:t>3. ORGANIZAÇÃO DO FÓRUM EMPRESARIAL</a:t>
            </a:r>
          </a:p>
          <a:p>
            <a:pPr>
              <a:lnSpc>
                <a:spcPts val="1200"/>
              </a:lnSpc>
            </a:pPr>
            <a:r>
              <a:rPr lang="pt-PT" sz="1100" b="1" i="1" dirty="0">
                <a:latin typeface="Arial Narrow" panose="020B0606020202030204" pitchFamily="34" charset="0"/>
              </a:rPr>
              <a:t>3.1. </a:t>
            </a:r>
            <a:r>
              <a:rPr lang="pt-PT" sz="1100" b="1" i="1" dirty="0" smtClean="0">
                <a:latin typeface="Arial Narrow" panose="020B0606020202030204" pitchFamily="34" charset="0"/>
              </a:rPr>
              <a:t>Participantes  </a:t>
            </a:r>
          </a:p>
          <a:p>
            <a:pPr algn="just">
              <a:lnSpc>
                <a:spcPts val="1200"/>
              </a:lnSpc>
            </a:pPr>
            <a:r>
              <a:rPr lang="pt-PT" sz="1100" dirty="0" smtClean="0">
                <a:latin typeface="Arial Narrow" panose="020B0606020202030204" pitchFamily="34" charset="0"/>
                <a:cs typeface="Arial Narrow" panose="020B0606020202030204" pitchFamily="34" charset="0"/>
                <a:sym typeface="+mn-ea"/>
              </a:rPr>
              <a:t>Empresas ligadas ao comércio; indústria; turismo; agricultura; logística; </a:t>
            </a:r>
            <a:r>
              <a:rPr lang="pt-PT" sz="1100" dirty="0">
                <a:latin typeface="Arial Narrow" panose="020B0606020202030204" pitchFamily="34" charset="0"/>
                <a:cs typeface="Arial Narrow" panose="020B0606020202030204" pitchFamily="34" charset="0"/>
                <a:sym typeface="+mn-ea"/>
              </a:rPr>
              <a:t>indústria </a:t>
            </a:r>
            <a:r>
              <a:rPr lang="pt-PT" sz="1100" dirty="0" smtClean="0">
                <a:latin typeface="Arial Narrow" panose="020B0606020202030204" pitchFamily="34" charset="0"/>
                <a:cs typeface="Arial Narrow" panose="020B0606020202030204" pitchFamily="34" charset="0"/>
                <a:sym typeface="+mn-ea"/>
              </a:rPr>
              <a:t>agro-alimentar; </a:t>
            </a:r>
            <a:r>
              <a:rPr lang="pt-PT" sz="1100" i="1" dirty="0" smtClean="0">
                <a:latin typeface="Arial Narrow" panose="020B0606020202030204" pitchFamily="34" charset="0"/>
                <a:cs typeface="Arial Narrow" panose="020B0606020202030204" pitchFamily="34" charset="0"/>
                <a:sym typeface="+mn-ea"/>
              </a:rPr>
              <a:t>TIC; </a:t>
            </a:r>
            <a:r>
              <a:rPr lang="pt-PT" sz="1100" dirty="0" smtClean="0">
                <a:latin typeface="Arial Narrow" panose="020B0606020202030204" pitchFamily="34" charset="0"/>
                <a:cs typeface="Times New Roman" panose="02020603050405020304" pitchFamily="18" charset="0"/>
                <a:sym typeface="+mn-ea"/>
              </a:rPr>
              <a:t>autoridades locais; Embaixadas; </a:t>
            </a:r>
            <a:r>
              <a:rPr lang="pt-PT" sz="1100" dirty="0">
                <a:latin typeface="Arial Narrow" panose="020B0606020202030204" pitchFamily="34" charset="0"/>
                <a:cs typeface="Times New Roman" panose="02020603050405020304" pitchFamily="18" charset="0"/>
                <a:sym typeface="+mn-ea"/>
              </a:rPr>
              <a:t>Agências de </a:t>
            </a:r>
            <a:r>
              <a:rPr lang="pt-PT" sz="1100" dirty="0" smtClean="0">
                <a:latin typeface="Arial Narrow" panose="020B0606020202030204" pitchFamily="34" charset="0"/>
                <a:cs typeface="Times New Roman" panose="02020603050405020304" pitchFamily="18" charset="0"/>
                <a:sym typeface="+mn-ea"/>
              </a:rPr>
              <a:t>investimento; </a:t>
            </a:r>
            <a:r>
              <a:rPr lang="pt-PT" sz="1100" dirty="0">
                <a:latin typeface="Arial Narrow" panose="020B0606020202030204" pitchFamily="34" charset="0"/>
                <a:cs typeface="Times New Roman" panose="02020603050405020304" pitchFamily="18" charset="0"/>
                <a:sym typeface="+mn-ea"/>
              </a:rPr>
              <a:t>Instituições Financeiras nacionais e internacionais, </a:t>
            </a:r>
            <a:r>
              <a:rPr lang="pt-PT" sz="1100" dirty="0" smtClean="0">
                <a:latin typeface="Arial Narrow" panose="020B0606020202030204" pitchFamily="34" charset="0"/>
                <a:cs typeface="Times New Roman" panose="02020603050405020304" pitchFamily="18" charset="0"/>
                <a:sym typeface="+mn-ea"/>
              </a:rPr>
              <a:t>Companhias Seguradoras; Câmaras </a:t>
            </a:r>
            <a:r>
              <a:rPr lang="pt-PT" sz="1100" dirty="0">
                <a:latin typeface="Arial Narrow" panose="020B0606020202030204" pitchFamily="34" charset="0"/>
                <a:cs typeface="Times New Roman" panose="02020603050405020304" pitchFamily="18" charset="0"/>
                <a:sym typeface="+mn-ea"/>
              </a:rPr>
              <a:t>de Comércio e de indústrias Locais e externas, Universidades, instituições científicas e tecnológicas; Agências de Cooperação e de Desenvolvimento; operadores económicos, em geral, em todos os sectores de actividade económica e empresarial.</a:t>
            </a:r>
            <a:endParaRPr lang="pt-PT" sz="1100" dirty="0">
              <a:latin typeface="Arial Narrow" panose="020B0606020202030204" pitchFamily="34" charset="0"/>
              <a:cs typeface="Times New Roman" panose="02020603050405020304" pitchFamily="18" charset="0"/>
            </a:endParaRPr>
          </a:p>
          <a:p>
            <a:pPr>
              <a:lnSpc>
                <a:spcPts val="1200"/>
              </a:lnSpc>
            </a:pPr>
            <a:endParaRPr lang="pt-PT" sz="1100" dirty="0">
              <a:latin typeface="Arial Narrow" panose="020B0606020202030204" pitchFamily="34" charset="0"/>
            </a:endParaRPr>
          </a:p>
          <a:p>
            <a:pPr>
              <a:lnSpc>
                <a:spcPts val="1200"/>
              </a:lnSpc>
            </a:pPr>
            <a:r>
              <a:rPr lang="pt-PT" sz="1100" b="1" i="1" dirty="0" smtClean="0">
                <a:latin typeface="Arial Narrow" panose="020B0606020202030204" pitchFamily="34" charset="0"/>
              </a:rPr>
              <a:t>3.2 Desenvolvimento dos trabalhos</a:t>
            </a:r>
          </a:p>
          <a:p>
            <a:pPr algn="just">
              <a:lnSpc>
                <a:spcPts val="1200"/>
              </a:lnSpc>
            </a:pPr>
            <a:r>
              <a:rPr lang="pt-PT" sz="1100" dirty="0" smtClean="0">
                <a:latin typeface="Arial Narrow" panose="020B0606020202030204" pitchFamily="34" charset="0"/>
              </a:rPr>
              <a:t>O Evento acontecerá </a:t>
            </a:r>
            <a:r>
              <a:rPr lang="pt-PT" sz="1100" dirty="0">
                <a:latin typeface="Arial Narrow" panose="020B0606020202030204" pitchFamily="34" charset="0"/>
              </a:rPr>
              <a:t>em sessões </a:t>
            </a:r>
            <a:r>
              <a:rPr lang="pt-PT" sz="1100" dirty="0" smtClean="0">
                <a:latin typeface="Arial Narrow" panose="020B0606020202030204" pitchFamily="34" charset="0"/>
              </a:rPr>
              <a:t>plenárias nos dias 17 e 18 de Março e no dia 19 de Março haverá lugar uma Ronda / Rodada de Negócios,de </a:t>
            </a:r>
            <a:r>
              <a:rPr lang="pt-PT" sz="1100" dirty="0">
                <a:latin typeface="Arial Narrow" panose="020B0606020202030204" pitchFamily="34" charset="0"/>
              </a:rPr>
              <a:t>acordo com </a:t>
            </a:r>
            <a:r>
              <a:rPr lang="pt-PT" sz="1100" dirty="0" smtClean="0">
                <a:latin typeface="Arial Narrow" panose="020B0606020202030204" pitchFamily="34" charset="0"/>
              </a:rPr>
              <a:t>9 </a:t>
            </a:r>
            <a:r>
              <a:rPr lang="pt-PT" sz="1100" dirty="0">
                <a:latin typeface="Arial Narrow" panose="020B0606020202030204" pitchFamily="34" charset="0"/>
              </a:rPr>
              <a:t>sequências </a:t>
            </a:r>
            <a:r>
              <a:rPr lang="pt-PT" sz="1100" dirty="0" smtClean="0">
                <a:latin typeface="Arial Narrow" panose="020B0606020202030204" pitchFamily="34" charset="0"/>
              </a:rPr>
              <a:t>principais, constituídas pelas Sessões de abertura e de encerramento, dois Painéis e cinco Conferências temáticas, </a:t>
            </a:r>
            <a:r>
              <a:rPr lang="pt-PT" sz="1100" dirty="0">
                <a:latin typeface="Arial Narrow" panose="020B0606020202030204" pitchFamily="34" charset="0"/>
              </a:rPr>
              <a:t>detalhadas </a:t>
            </a:r>
            <a:r>
              <a:rPr lang="pt-PT" sz="1100" dirty="0" smtClean="0">
                <a:latin typeface="Arial Narrow" panose="020B0606020202030204" pitchFamily="34" charset="0"/>
              </a:rPr>
              <a:t>no programa do evento (anexo).</a:t>
            </a:r>
          </a:p>
          <a:p>
            <a:pPr>
              <a:lnSpc>
                <a:spcPts val="1200"/>
              </a:lnSpc>
            </a:pPr>
            <a:endParaRPr lang="pt-PT" sz="1100" i="1" dirty="0" smtClean="0">
              <a:latin typeface="Arial Narrow" panose="020B0606020202030204" pitchFamily="34" charset="0"/>
            </a:endParaRPr>
          </a:p>
          <a:p>
            <a:pPr>
              <a:lnSpc>
                <a:spcPts val="1200"/>
              </a:lnSpc>
            </a:pPr>
            <a:r>
              <a:rPr lang="pt-PT" sz="1100" b="1" i="1" dirty="0">
                <a:latin typeface="Arial Narrow" panose="020B0606020202030204" pitchFamily="34" charset="0"/>
              </a:rPr>
              <a:t>3.2.1. </a:t>
            </a:r>
            <a:r>
              <a:rPr lang="pt-PT" sz="1100" b="1" i="1" dirty="0" smtClean="0">
                <a:latin typeface="Arial Narrow" panose="020B0606020202030204" pitchFamily="34" charset="0"/>
              </a:rPr>
              <a:t>Sequência 1: Abertura</a:t>
            </a:r>
          </a:p>
          <a:p>
            <a:pPr>
              <a:lnSpc>
                <a:spcPts val="1200"/>
              </a:lnSpc>
            </a:pPr>
            <a:r>
              <a:rPr lang="pt-PT" sz="1100" dirty="0">
                <a:latin typeface="Arial Narrow" panose="020B0606020202030204" pitchFamily="34" charset="0"/>
                <a:sym typeface="+mn-ea"/>
              </a:rPr>
              <a:t>A sessão do dia 17 de Março </a:t>
            </a:r>
            <a:r>
              <a:rPr lang="pt-PT" sz="1100" dirty="0" smtClean="0">
                <a:latin typeface="Arial Narrow" panose="020B0606020202030204" pitchFamily="34" charset="0"/>
                <a:sym typeface="+mn-ea"/>
              </a:rPr>
              <a:t>iniciar-se-à </a:t>
            </a:r>
            <a:r>
              <a:rPr lang="pt-PT" sz="1100" dirty="0">
                <a:latin typeface="Arial Narrow" panose="020B0606020202030204" pitchFamily="34" charset="0"/>
                <a:sym typeface="+mn-ea"/>
              </a:rPr>
              <a:t>com a </a:t>
            </a:r>
            <a:r>
              <a:rPr lang="pt-PT" sz="1100" dirty="0" smtClean="0">
                <a:latin typeface="Arial Narrow" panose="020B0606020202030204" pitchFamily="34" charset="0"/>
              </a:rPr>
              <a:t>cerimónia </a:t>
            </a:r>
            <a:r>
              <a:rPr lang="pt-PT" sz="1100" dirty="0">
                <a:latin typeface="Arial Narrow" panose="020B0606020202030204" pitchFamily="34" charset="0"/>
              </a:rPr>
              <a:t>de abertura </a:t>
            </a:r>
            <a:r>
              <a:rPr lang="pt-PT" sz="1100" dirty="0" smtClean="0">
                <a:latin typeface="Arial Narrow" panose="020B0606020202030204" pitchFamily="34" charset="0"/>
              </a:rPr>
              <a:t>que será </a:t>
            </a:r>
            <a:r>
              <a:rPr lang="pt-PT" sz="1100" dirty="0">
                <a:latin typeface="Arial Narrow" panose="020B0606020202030204" pitchFamily="34" charset="0"/>
              </a:rPr>
              <a:t>presidida por </a:t>
            </a:r>
            <a:r>
              <a:rPr lang="pt-PT" sz="1100" dirty="0" smtClean="0">
                <a:latin typeface="Arial Narrow" panose="020B0606020202030204" pitchFamily="34" charset="0"/>
              </a:rPr>
              <a:t>uma personalidade de relevância Nacional, </a:t>
            </a:r>
            <a:r>
              <a:rPr lang="pt-PT" sz="1100" dirty="0">
                <a:latin typeface="Arial Narrow" panose="020B0606020202030204" pitchFamily="34" charset="0"/>
              </a:rPr>
              <a:t>que fará o discurso de abertura do </a:t>
            </a:r>
            <a:r>
              <a:rPr lang="pt-PT" sz="1100" dirty="0" smtClean="0">
                <a:latin typeface="Arial Narrow" panose="020B0606020202030204" pitchFamily="34" charset="0"/>
              </a:rPr>
              <a:t>Fórum.</a:t>
            </a:r>
          </a:p>
          <a:p>
            <a:pPr>
              <a:lnSpc>
                <a:spcPts val="1200"/>
              </a:lnSpc>
            </a:pPr>
            <a:endParaRPr lang="pt-PT" sz="1100" i="1" dirty="0">
              <a:latin typeface="Arial Narrow" panose="020B0606020202030204" pitchFamily="34" charset="0"/>
            </a:endParaRPr>
          </a:p>
          <a:p>
            <a:pPr>
              <a:lnSpc>
                <a:spcPts val="1200"/>
              </a:lnSpc>
            </a:pPr>
            <a:r>
              <a:rPr lang="fr-FR" sz="1100" b="1" i="1" dirty="0">
                <a:latin typeface="Arial Narrow" panose="020B0606020202030204" pitchFamily="34" charset="0"/>
              </a:rPr>
              <a:t>3.2.2</a:t>
            </a:r>
            <a:r>
              <a:rPr lang="fr-FR" sz="1100" b="1" i="1" dirty="0" smtClean="0">
                <a:latin typeface="Arial Narrow" panose="020B0606020202030204" pitchFamily="34" charset="0"/>
              </a:rPr>
              <a:t>.</a:t>
            </a:r>
            <a:r>
              <a:rPr lang="pt-PT" sz="1100" b="1" i="1" dirty="0" smtClean="0">
                <a:latin typeface="Arial Narrow" panose="020B0606020202030204" pitchFamily="34" charset="0"/>
              </a:rPr>
              <a:t> Sequência </a:t>
            </a:r>
            <a:r>
              <a:rPr lang="fr-FR" sz="1100" b="1" i="1" dirty="0" smtClean="0">
                <a:latin typeface="Arial Narrow" panose="020B0606020202030204" pitchFamily="34" charset="0"/>
              </a:rPr>
              <a:t>2 </a:t>
            </a:r>
            <a:r>
              <a:rPr lang="fr-FR" sz="1100" b="1" i="1" dirty="0">
                <a:latin typeface="Arial Narrow" panose="020B0606020202030204" pitchFamily="34" charset="0"/>
              </a:rPr>
              <a:t>: </a:t>
            </a:r>
            <a:r>
              <a:rPr lang="pt-PT" sz="1100" b="1" i="1" dirty="0" smtClean="0">
                <a:latin typeface="Arial Narrow" panose="020B0606020202030204" pitchFamily="34" charset="0"/>
              </a:rPr>
              <a:t>B</a:t>
            </a:r>
            <a:r>
              <a:rPr lang="pt-PT" sz="1100" b="1" i="1" dirty="0" smtClean="0">
                <a:latin typeface="Arial Narrow" panose="020B0606020202030204" pitchFamily="34" charset="0"/>
                <a:cs typeface="Arial Narrow" panose="020B0606020202030204" pitchFamily="34" charset="0"/>
              </a:rPr>
              <a:t>locos </a:t>
            </a:r>
            <a:r>
              <a:rPr lang="pt-PT" sz="1100" b="1" i="1" dirty="0">
                <a:latin typeface="Arial Narrow" panose="020B0606020202030204" pitchFamily="34" charset="0"/>
                <a:cs typeface="Arial Narrow" panose="020B0606020202030204" pitchFamily="34" charset="0"/>
              </a:rPr>
              <a:t>de apresentações </a:t>
            </a:r>
            <a:endParaRPr lang="pt-PT" sz="1100" b="1" i="1" dirty="0" smtClean="0">
              <a:latin typeface="Arial Narrow" panose="020B0606020202030204" pitchFamily="34" charset="0"/>
              <a:cs typeface="Arial Narrow" panose="020B0606020202030204" pitchFamily="34" charset="0"/>
            </a:endParaRPr>
          </a:p>
          <a:p>
            <a:pPr algn="just">
              <a:lnSpc>
                <a:spcPts val="1200"/>
              </a:lnSpc>
            </a:pPr>
            <a:r>
              <a:rPr lang="pt-PT" altLang="en-US"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À sessão de abertura seguir-se-á </a:t>
            </a:r>
            <a:r>
              <a:rPr lang="pt-PT" sz="1100" dirty="0">
                <a:latin typeface="Arial Narrow" panose="020B0606020202030204" pitchFamily="34" charset="0"/>
                <a:cs typeface="Arial Narrow" panose="020B0606020202030204" pitchFamily="34" charset="0"/>
              </a:rPr>
              <a:t>3 blocos de apresentações. Cada bloco será representado por 5 países membros da </a:t>
            </a:r>
            <a:r>
              <a:rPr lang="pt-PT" sz="1100" i="1" dirty="0">
                <a:latin typeface="Arial Narrow" panose="020B0606020202030204" pitchFamily="34" charset="0"/>
                <a:cs typeface="Arial Narrow" panose="020B0606020202030204" pitchFamily="34" charset="0"/>
              </a:rPr>
              <a:t>CEDEAO</a:t>
            </a:r>
            <a:r>
              <a:rPr lang="pt-PT" sz="1100" dirty="0">
                <a:latin typeface="Arial Narrow" panose="020B0606020202030204" pitchFamily="34" charset="0"/>
                <a:cs typeface="Arial Narrow" panose="020B0606020202030204" pitchFamily="34" charset="0"/>
              </a:rPr>
              <a:t>. Cada bloco de apresentação terá uma duração de 2 horas, cabendo a cada País 24 minutos para apresentar as oportunidades de negócios e de parcerias empresariais no respectivo mercado. </a:t>
            </a:r>
            <a:endParaRPr lang="pt-PT" sz="1100" dirty="0">
              <a:latin typeface="Arial Narrow" panose="020B0606020202030204" pitchFamily="34" charset="0"/>
              <a:cs typeface="Arial Narrow" panose="020B0606020202030204" pitchFamily="34" charset="0"/>
              <a:sym typeface="+mn-ea"/>
            </a:endParaRPr>
          </a:p>
          <a:p>
            <a:pPr>
              <a:lnSpc>
                <a:spcPts val="1200"/>
              </a:lnSpc>
            </a:pPr>
            <a:endParaRPr lang="fr-FR" sz="1100" i="1" dirty="0">
              <a:latin typeface="Arial Narrow" panose="020B0606020202030204" pitchFamily="34" charset="0"/>
            </a:endParaRPr>
          </a:p>
          <a:p>
            <a:pPr>
              <a:lnSpc>
                <a:spcPts val="1200"/>
              </a:lnSpc>
            </a:pPr>
            <a:r>
              <a:rPr lang="pt-PT" sz="1100" b="1" i="1" dirty="0" smtClean="0">
                <a:latin typeface="Arial Narrow" panose="020B0606020202030204" pitchFamily="34" charset="0"/>
              </a:rPr>
              <a:t>3.2.3. </a:t>
            </a:r>
            <a:r>
              <a:rPr lang="pt-PT" sz="1100" b="1" dirty="0" smtClean="0">
                <a:latin typeface="Arial Narrow" panose="020B0606020202030204" pitchFamily="34" charset="0"/>
              </a:rPr>
              <a:t>Sequência 3</a:t>
            </a:r>
            <a:r>
              <a:rPr lang="pt-PT" sz="1100" b="1" i="1" dirty="0" smtClean="0">
                <a:latin typeface="Arial Narrow" panose="020B0606020202030204" pitchFamily="34" charset="0"/>
              </a:rPr>
              <a:t>: Conferência I</a:t>
            </a:r>
          </a:p>
          <a:p>
            <a:pPr algn="just">
              <a:lnSpc>
                <a:spcPts val="1200"/>
              </a:lnSpc>
            </a:pPr>
            <a:r>
              <a:rPr lang="pt-PT" sz="1100" i="1" dirty="0" smtClean="0">
                <a:latin typeface="Arial Narrow" panose="020B0606020202030204" pitchFamily="34" charset="0"/>
              </a:rPr>
              <a:t>A  Conferência I visa apresentar as condições de </a:t>
            </a:r>
            <a:r>
              <a:rPr lang="pt-PT" sz="1100" i="1" dirty="0">
                <a:latin typeface="Arial Narrow" panose="020B0606020202030204" pitchFamily="34" charset="0"/>
                <a:sym typeface="+mn-ea"/>
              </a:rPr>
              <a:t>a</a:t>
            </a:r>
            <a:r>
              <a:rPr lang="pt-PT" sz="1100" i="1" dirty="0" smtClean="0">
                <a:latin typeface="Arial Narrow" panose="020B0606020202030204" pitchFamily="34" charset="0"/>
                <a:cs typeface="Arial Narrow" panose="020B0606020202030204" pitchFamily="34" charset="0"/>
                <a:sym typeface="+mn-ea"/>
              </a:rPr>
              <a:t>cesso </a:t>
            </a:r>
            <a:r>
              <a:rPr lang="pt-PT" sz="1100" i="1" dirty="0">
                <a:latin typeface="Arial Narrow" panose="020B0606020202030204" pitchFamily="34" charset="0"/>
                <a:cs typeface="Arial Narrow" panose="020B0606020202030204" pitchFamily="34" charset="0"/>
                <a:sym typeface="+mn-ea"/>
              </a:rPr>
              <a:t>ao  Mercado preferêncial da  </a:t>
            </a:r>
            <a:r>
              <a:rPr lang="pt-PT" sz="1100" i="1" dirty="0" smtClean="0">
                <a:latin typeface="Arial Narrow" panose="020B0606020202030204" pitchFamily="34" charset="0"/>
                <a:cs typeface="Arial Narrow" panose="020B0606020202030204" pitchFamily="34" charset="0"/>
                <a:sym typeface="+mn-ea"/>
              </a:rPr>
              <a:t>CEDEAO e o seu grande potencial e oportunidades. </a:t>
            </a:r>
            <a:r>
              <a:rPr lang="pt-PT" sz="1100" dirty="0" smtClean="0">
                <a:latin typeface="Arial Narrow" panose="020B0606020202030204" pitchFamily="34" charset="0"/>
              </a:rPr>
              <a:t>Nomeadamente apresentação do </a:t>
            </a:r>
            <a:r>
              <a:rPr lang="pt-PT" sz="1100" dirty="0">
                <a:latin typeface="Arial Narrow" panose="020B0606020202030204" pitchFamily="34" charset="0"/>
              </a:rPr>
              <a:t>mecanismo que implementa a União Aduaneira entre os Estados Membros da CEDEAO – Comunidade Económica dos Estados da África Ocidental, que integra 15 países e mais de 400 milhões de </a:t>
            </a:r>
            <a:r>
              <a:rPr lang="pt-PT" sz="1100" dirty="0" smtClean="0">
                <a:latin typeface="Arial Narrow" panose="020B0606020202030204" pitchFamily="34" charset="0"/>
              </a:rPr>
              <a:t>consumidores, </a:t>
            </a:r>
            <a:r>
              <a:rPr lang="pt-PT" sz="1100" dirty="0">
                <a:latin typeface="Arial Narrow" panose="020B0606020202030204" pitchFamily="34" charset="0"/>
              </a:rPr>
              <a:t>através do qual as empresas </a:t>
            </a:r>
            <a:r>
              <a:rPr lang="pt-PT" sz="1100" dirty="0" smtClean="0">
                <a:latin typeface="Arial Narrow" panose="020B0606020202030204" pitchFamily="34" charset="0"/>
              </a:rPr>
              <a:t>podem importar, </a:t>
            </a:r>
            <a:r>
              <a:rPr lang="pt-PT" sz="1100" dirty="0">
                <a:latin typeface="Arial Narrow" panose="020B0606020202030204" pitchFamily="34" charset="0"/>
              </a:rPr>
              <a:t>exportar e reexportar sem taxas ou quotas.</a:t>
            </a:r>
          </a:p>
          <a:p>
            <a:pPr>
              <a:lnSpc>
                <a:spcPts val="1200"/>
              </a:lnSpc>
            </a:pPr>
            <a:endParaRPr lang="pt-PT" sz="1100" i="1" dirty="0" smtClean="0">
              <a:latin typeface="Arial Narrow" panose="020B0606020202030204" pitchFamily="34" charset="0"/>
            </a:endParaRPr>
          </a:p>
          <a:p>
            <a:pPr>
              <a:lnSpc>
                <a:spcPts val="1200"/>
              </a:lnSpc>
            </a:pPr>
            <a:r>
              <a:rPr lang="pt-PT" sz="1100" b="1" i="1" dirty="0" smtClean="0">
                <a:latin typeface="Arial Narrow" panose="020B0606020202030204" pitchFamily="34" charset="0"/>
              </a:rPr>
              <a:t>3.2.4. </a:t>
            </a:r>
            <a:r>
              <a:rPr lang="pt-PT" sz="1100" b="1" dirty="0">
                <a:latin typeface="Arial Narrow" panose="020B0606020202030204" pitchFamily="34" charset="0"/>
              </a:rPr>
              <a:t>Sequência </a:t>
            </a:r>
            <a:r>
              <a:rPr lang="pt-PT" sz="1100" b="1" dirty="0" smtClean="0">
                <a:latin typeface="Arial Narrow" panose="020B0606020202030204" pitchFamily="34" charset="0"/>
              </a:rPr>
              <a:t>4</a:t>
            </a:r>
            <a:r>
              <a:rPr lang="pt-PT" sz="1100" b="1" i="1" dirty="0" smtClean="0">
                <a:latin typeface="Arial Narrow" panose="020B0606020202030204" pitchFamily="34" charset="0"/>
              </a:rPr>
              <a:t>: </a:t>
            </a:r>
            <a:r>
              <a:rPr lang="pt-PT" sz="1100" b="1" i="1" dirty="0">
                <a:latin typeface="Arial Narrow" panose="020B0606020202030204" pitchFamily="34" charset="0"/>
              </a:rPr>
              <a:t>Conferência </a:t>
            </a:r>
            <a:r>
              <a:rPr lang="pt-PT" sz="1100" b="1" i="1" dirty="0" smtClean="0">
                <a:latin typeface="Arial Narrow" panose="020B0606020202030204" pitchFamily="34" charset="0"/>
              </a:rPr>
              <a:t>II</a:t>
            </a:r>
            <a:endParaRPr lang="pt-PT" sz="1100" b="1" i="1" dirty="0">
              <a:latin typeface="Arial Narrow" panose="020B0606020202030204" pitchFamily="34" charset="0"/>
            </a:endParaRPr>
          </a:p>
          <a:p>
            <a:pPr algn="just">
              <a:lnSpc>
                <a:spcPts val="1200"/>
              </a:lnSpc>
            </a:pPr>
            <a:r>
              <a:rPr lang="pt-PT" sz="1100" i="1" dirty="0">
                <a:latin typeface="Arial Narrow" panose="020B0606020202030204" pitchFamily="34" charset="0"/>
              </a:rPr>
              <a:t>A  Conferência </a:t>
            </a:r>
            <a:r>
              <a:rPr lang="pt-PT" sz="1100" i="1" dirty="0" smtClean="0">
                <a:latin typeface="Arial Narrow" panose="020B0606020202030204" pitchFamily="34" charset="0"/>
              </a:rPr>
              <a:t>II </a:t>
            </a:r>
            <a:r>
              <a:rPr lang="pt-PT" sz="1100" i="1" dirty="0">
                <a:latin typeface="Arial Narrow" panose="020B0606020202030204" pitchFamily="34" charset="0"/>
              </a:rPr>
              <a:t>visa apresentar as condições de </a:t>
            </a:r>
            <a:r>
              <a:rPr lang="pt-PT" sz="1100" i="1" dirty="0">
                <a:latin typeface="Arial Narrow" panose="020B0606020202030204" pitchFamily="34" charset="0"/>
                <a:sym typeface="+mn-ea"/>
              </a:rPr>
              <a:t>a</a:t>
            </a:r>
            <a:r>
              <a:rPr lang="pt-PT" sz="1100" i="1" dirty="0">
                <a:latin typeface="Arial Narrow" panose="020B0606020202030204" pitchFamily="34" charset="0"/>
                <a:cs typeface="Arial Narrow" panose="020B0606020202030204" pitchFamily="34" charset="0"/>
                <a:sym typeface="+mn-ea"/>
              </a:rPr>
              <a:t>cesso ao  Mercado preferêncial dos EUA </a:t>
            </a:r>
            <a:r>
              <a:rPr lang="pt-PT" sz="1100" i="1" dirty="0" smtClean="0">
                <a:latin typeface="Arial Narrow" panose="020B0606020202030204" pitchFamily="34" charset="0"/>
                <a:cs typeface="Arial Narrow" panose="020B0606020202030204" pitchFamily="34" charset="0"/>
                <a:sym typeface="+mn-ea"/>
              </a:rPr>
              <a:t>e </a:t>
            </a:r>
            <a:r>
              <a:rPr lang="pt-PT" sz="1100" i="1" dirty="0">
                <a:latin typeface="Arial Narrow" panose="020B0606020202030204" pitchFamily="34" charset="0"/>
                <a:cs typeface="Arial Narrow" panose="020B0606020202030204" pitchFamily="34" charset="0"/>
                <a:sym typeface="+mn-ea"/>
              </a:rPr>
              <a:t>o seu grande </a:t>
            </a:r>
            <a:r>
              <a:rPr lang="pt-PT" sz="1100" i="1" dirty="0" smtClean="0">
                <a:latin typeface="Arial Narrow" panose="020B0606020202030204" pitchFamily="34" charset="0"/>
                <a:cs typeface="Arial Narrow" panose="020B0606020202030204" pitchFamily="34" charset="0"/>
                <a:sym typeface="+mn-ea"/>
              </a:rPr>
              <a:t>potencial </a:t>
            </a:r>
            <a:r>
              <a:rPr lang="pt-PT" sz="1100" i="1" dirty="0">
                <a:latin typeface="Arial Narrow" panose="020B0606020202030204" pitchFamily="34" charset="0"/>
                <a:cs typeface="Arial Narrow" panose="020B0606020202030204" pitchFamily="34" charset="0"/>
                <a:sym typeface="+mn-ea"/>
              </a:rPr>
              <a:t> e oportunidade</a:t>
            </a:r>
            <a:r>
              <a:rPr lang="pt-PT" sz="1100" i="1" dirty="0" smtClean="0">
                <a:latin typeface="Arial Narrow" panose="020B0606020202030204" pitchFamily="34" charset="0"/>
                <a:cs typeface="Arial Narrow" panose="020B0606020202030204" pitchFamily="34" charset="0"/>
                <a:sym typeface="+mn-ea"/>
              </a:rPr>
              <a:t>. </a:t>
            </a:r>
            <a:r>
              <a:rPr lang="pt-PT" sz="1100" dirty="0">
                <a:latin typeface="Arial Narrow" panose="020B0606020202030204" pitchFamily="34" charset="0"/>
              </a:rPr>
              <a:t>Nomeadamente apresentação do mecanismo que implementa </a:t>
            </a:r>
            <a:r>
              <a:rPr lang="pt-PT" sz="1100" dirty="0" smtClean="0">
                <a:latin typeface="Arial Narrow" panose="020B0606020202030204" pitchFamily="34" charset="0"/>
              </a:rPr>
              <a:t>o programa AGOA -  </a:t>
            </a:r>
            <a:r>
              <a:rPr lang="pt-PT" sz="1100" dirty="0">
                <a:latin typeface="Arial Narrow" panose="020B0606020202030204" pitchFamily="34" charset="0"/>
              </a:rPr>
              <a:t>Lei para o Crescimento e a Oportunidade de África, </a:t>
            </a:r>
            <a:r>
              <a:rPr lang="pt-PT" sz="1100" dirty="0" smtClean="0">
                <a:latin typeface="Arial Narrow" panose="020B0606020202030204" pitchFamily="34" charset="0"/>
              </a:rPr>
              <a:t>permite </a:t>
            </a:r>
            <a:r>
              <a:rPr lang="pt-PT" sz="1100" dirty="0">
                <a:latin typeface="Arial Narrow" panose="020B0606020202030204" pitchFamily="34" charset="0"/>
              </a:rPr>
              <a:t>que os países africanos elegíveis, como é o caso de Cabo Verde, exportem cerca de </a:t>
            </a:r>
            <a:r>
              <a:rPr lang="pt-PT" sz="1100" dirty="0" smtClean="0">
                <a:latin typeface="Arial Narrow" panose="020B0606020202030204" pitchFamily="34" charset="0"/>
              </a:rPr>
              <a:t>6.400 </a:t>
            </a:r>
            <a:r>
              <a:rPr lang="pt-PT" sz="1100" dirty="0">
                <a:latin typeface="Arial Narrow" panose="020B0606020202030204" pitchFamily="34" charset="0"/>
              </a:rPr>
              <a:t>produtos com isenção de direitos para os </a:t>
            </a:r>
            <a:r>
              <a:rPr lang="pt-PT" sz="1100" i="1" dirty="0">
                <a:latin typeface="Arial Narrow" panose="020B0606020202030204" pitchFamily="34" charset="0"/>
              </a:rPr>
              <a:t>EUA</a:t>
            </a:r>
            <a:r>
              <a:rPr lang="pt-PT" sz="1100" dirty="0">
                <a:latin typeface="Arial Narrow" panose="020B0606020202030204" pitchFamily="34" charset="0"/>
              </a:rPr>
              <a:t>. Esta lei tem por base um alargamento dos benefícios já disponíveis no âmbito do Sistema de Preferências Generalizadas </a:t>
            </a:r>
            <a:r>
              <a:rPr lang="pt-PT" sz="1100" i="1" dirty="0">
                <a:latin typeface="Arial Narrow" panose="020B0606020202030204" pitchFamily="34" charset="0"/>
              </a:rPr>
              <a:t>(SPG) </a:t>
            </a:r>
            <a:r>
              <a:rPr lang="pt-PT" sz="1100" dirty="0">
                <a:latin typeface="Arial Narrow" panose="020B0606020202030204" pitchFamily="34" charset="0"/>
              </a:rPr>
              <a:t>dos </a:t>
            </a:r>
            <a:r>
              <a:rPr lang="pt-PT" sz="1100" i="1" dirty="0" smtClean="0">
                <a:latin typeface="Arial Narrow" panose="020B0606020202030204" pitchFamily="34" charset="0"/>
              </a:rPr>
              <a:t>EUA, com </a:t>
            </a:r>
            <a:r>
              <a:rPr lang="pt-PT" sz="1100" dirty="0" smtClean="0">
                <a:latin typeface="Arial Narrow" panose="020B0606020202030204" pitchFamily="34" charset="0"/>
              </a:rPr>
              <a:t>mais </a:t>
            </a:r>
            <a:r>
              <a:rPr lang="pt-PT" sz="1100" dirty="0">
                <a:latin typeface="Arial Narrow" panose="020B0606020202030204" pitchFamily="34" charset="0"/>
              </a:rPr>
              <a:t>de </a:t>
            </a:r>
            <a:r>
              <a:rPr lang="pt-PT" sz="1100" dirty="0" smtClean="0">
                <a:latin typeface="Arial Narrow" panose="020B0606020202030204" pitchFamily="34" charset="0"/>
              </a:rPr>
              <a:t>300 </a:t>
            </a:r>
            <a:r>
              <a:rPr lang="pt-PT" sz="1100" dirty="0">
                <a:latin typeface="Arial Narrow" panose="020B0606020202030204" pitchFamily="34" charset="0"/>
              </a:rPr>
              <a:t>milhões de consumidores</a:t>
            </a:r>
            <a:r>
              <a:rPr lang="pt-PT" sz="1100" dirty="0" smtClean="0">
                <a:latin typeface="Arial Narrow" panose="020B0606020202030204" pitchFamily="34" charset="0"/>
              </a:rPr>
              <a:t>.</a:t>
            </a:r>
            <a:endParaRPr lang="pt-PT" sz="1100" dirty="0">
              <a:latin typeface="Arial Narrow" panose="020B0606020202030204" pitchFamily="34" charset="0"/>
            </a:endParaRPr>
          </a:p>
          <a:p>
            <a:pPr algn="just">
              <a:lnSpc>
                <a:spcPts val="1200"/>
              </a:lnSpc>
            </a:pPr>
            <a:endParaRPr lang="pt-PT" sz="1100" dirty="0" smtClean="0">
              <a:latin typeface="Arial Narrow" panose="020B0606020202030204" pitchFamily="34" charset="0"/>
            </a:endParaRPr>
          </a:p>
          <a:p>
            <a:pPr algn="just">
              <a:lnSpc>
                <a:spcPts val="1200"/>
              </a:lnSpc>
            </a:pPr>
            <a:r>
              <a:rPr lang="pt-PT" sz="1100" b="1" i="1" dirty="0">
                <a:latin typeface="Arial Narrow" panose="020B0606020202030204" pitchFamily="34" charset="0"/>
              </a:rPr>
              <a:t>3.2.5. </a:t>
            </a:r>
            <a:r>
              <a:rPr lang="pt-PT" sz="1100" b="1" dirty="0">
                <a:latin typeface="Arial Narrow" panose="020B0606020202030204" pitchFamily="34" charset="0"/>
              </a:rPr>
              <a:t>Sequência 5</a:t>
            </a:r>
            <a:r>
              <a:rPr lang="pt-PT" sz="1100" b="1" i="1" dirty="0">
                <a:latin typeface="Arial Narrow" panose="020B0606020202030204" pitchFamily="34" charset="0"/>
              </a:rPr>
              <a:t>: Conferência III</a:t>
            </a:r>
          </a:p>
          <a:p>
            <a:pPr algn="just">
              <a:lnSpc>
                <a:spcPts val="1200"/>
              </a:lnSpc>
            </a:pPr>
            <a:r>
              <a:rPr lang="pt-PT" sz="1100" dirty="0" smtClean="0">
                <a:latin typeface="Arial Narrow" panose="020B0606020202030204" pitchFamily="34" charset="0"/>
              </a:rPr>
              <a:t>A Conferência III subordinado ao tema «</a:t>
            </a:r>
            <a:r>
              <a:rPr lang="pt-PT" sz="1100" dirty="0" smtClean="0">
                <a:latin typeface="Arial Narrow" panose="020B0606020202030204" pitchFamily="34" charset="0"/>
                <a:cs typeface="Arial Narrow" panose="020B0606020202030204" pitchFamily="34" charset="0"/>
                <a:sym typeface="+mn-ea"/>
              </a:rPr>
              <a:t>Desenvolvimento </a:t>
            </a:r>
            <a:r>
              <a:rPr lang="pt-PT" sz="1100" dirty="0">
                <a:latin typeface="Arial Narrow" panose="020B0606020202030204" pitchFamily="34" charset="0"/>
                <a:cs typeface="Arial Narrow" panose="020B0606020202030204" pitchFamily="34" charset="0"/>
                <a:sym typeface="+mn-ea"/>
              </a:rPr>
              <a:t>da Economia Digital na CEDEAO</a:t>
            </a:r>
            <a:r>
              <a:rPr lang="pt-PT" sz="1100" b="1" dirty="0">
                <a:latin typeface="Arial Narrow" panose="020B0606020202030204" pitchFamily="34" charset="0"/>
                <a:cs typeface="Arial Narrow" panose="020B0606020202030204" pitchFamily="34" charset="0"/>
                <a:sym typeface="+mn-ea"/>
              </a:rPr>
              <a:t>: </a:t>
            </a:r>
            <a:r>
              <a:rPr lang="pt-PT" altLang="it-IT" sz="1100" dirty="0">
                <a:latin typeface="Arial Narrow" panose="020B0606020202030204" pitchFamily="34" charset="0"/>
                <a:cs typeface="Arial Narrow" panose="020B0606020202030204" pitchFamily="34" charset="0"/>
                <a:sym typeface="+mn-ea"/>
              </a:rPr>
              <a:t>Uma Oportunidade da Transição Digital no Desenvolvimento Empresarial, Inovação de Mercado</a:t>
            </a:r>
            <a:r>
              <a:rPr lang="pt-PT" sz="1100" dirty="0">
                <a:latin typeface="Arial Narrow" panose="020B0606020202030204" pitchFamily="34" charset="0"/>
                <a:cs typeface="Arial Narrow" panose="020B0606020202030204" pitchFamily="34" charset="0"/>
                <a:sym typeface="+mn-ea"/>
              </a:rPr>
              <a:t>s</a:t>
            </a:r>
            <a:r>
              <a:rPr lang="pt-PT" altLang="it-IT" sz="1100" dirty="0">
                <a:latin typeface="Arial Narrow" panose="020B0606020202030204" pitchFamily="34" charset="0"/>
                <a:cs typeface="Arial Narrow" panose="020B0606020202030204" pitchFamily="34" charset="0"/>
                <a:sym typeface="+mn-ea"/>
              </a:rPr>
              <a:t> e Integração </a:t>
            </a:r>
            <a:r>
              <a:rPr lang="pt-PT" altLang="it-IT" sz="1100" dirty="0" smtClean="0">
                <a:latin typeface="Arial Narrow" panose="020B0606020202030204" pitchFamily="34" charset="0"/>
                <a:cs typeface="Arial Narrow" panose="020B0606020202030204" pitchFamily="34" charset="0"/>
                <a:sym typeface="+mn-ea"/>
              </a:rPr>
              <a:t>Regional» é um corolário da importância crescente da </a:t>
            </a:r>
            <a:r>
              <a:rPr lang="pt-PT" sz="1100" dirty="0" smtClean="0">
                <a:latin typeface="Arial Narrow" panose="020B0606020202030204" pitchFamily="34" charset="0"/>
              </a:rPr>
              <a:t>economia </a:t>
            </a:r>
            <a:r>
              <a:rPr lang="pt-PT" sz="1100" dirty="0">
                <a:latin typeface="Arial Narrow" panose="020B0606020202030204" pitchFamily="34" charset="0"/>
              </a:rPr>
              <a:t>digital </a:t>
            </a:r>
            <a:r>
              <a:rPr lang="pt-PT" sz="1100" dirty="0" smtClean="0">
                <a:latin typeface="Arial Narrow" panose="020B0606020202030204" pitchFamily="34" charset="0"/>
              </a:rPr>
              <a:t>como requisitos </a:t>
            </a:r>
            <a:r>
              <a:rPr lang="pt-PT" sz="1100" dirty="0">
                <a:latin typeface="Arial Narrow" panose="020B0606020202030204" pitchFamily="34" charset="0"/>
              </a:rPr>
              <a:t>para </a:t>
            </a:r>
            <a:r>
              <a:rPr lang="pt-PT" sz="1100" dirty="0" smtClean="0">
                <a:latin typeface="Arial Narrow" panose="020B0606020202030204" pitchFamily="34" charset="0"/>
              </a:rPr>
              <a:t>se construir </a:t>
            </a:r>
            <a:r>
              <a:rPr lang="pt-PT" sz="1100" dirty="0">
                <a:latin typeface="Arial Narrow" panose="020B0606020202030204" pitchFamily="34" charset="0"/>
              </a:rPr>
              <a:t>a prosperidade de um </a:t>
            </a:r>
            <a:r>
              <a:rPr lang="pt-PT" sz="1100" dirty="0" smtClean="0">
                <a:latin typeface="Arial Narrow" panose="020B0606020202030204" pitchFamily="34" charset="0"/>
              </a:rPr>
              <a:t>País e </a:t>
            </a:r>
            <a:r>
              <a:rPr lang="pt-PT" sz="1100" dirty="0">
                <a:latin typeface="Arial Narrow" panose="020B0606020202030204" pitchFamily="34" charset="0"/>
              </a:rPr>
              <a:t>o caminho para a exportação para novos mercados e um passo à frente </a:t>
            </a:r>
            <a:r>
              <a:rPr lang="pt-PT" sz="1100" dirty="0" smtClean="0">
                <a:latin typeface="Arial Narrow" panose="020B0606020202030204" pitchFamily="34" charset="0"/>
              </a:rPr>
              <a:t>na internacionalização das empresas, com relevância especial para </a:t>
            </a:r>
            <a:r>
              <a:rPr lang="pt-PT" sz="1100" dirty="0">
                <a:latin typeface="Arial Narrow" panose="020B0606020202030204" pitchFamily="34" charset="0"/>
              </a:rPr>
              <a:t>com </a:t>
            </a:r>
            <a:r>
              <a:rPr lang="pt-PT" sz="1100" dirty="0" smtClean="0">
                <a:latin typeface="Arial Narrow" panose="020B0606020202030204" pitchFamily="34" charset="0"/>
              </a:rPr>
              <a:t>países </a:t>
            </a:r>
            <a:r>
              <a:rPr lang="pt-PT" sz="1100" dirty="0">
                <a:latin typeface="Arial Narrow" panose="020B0606020202030204" pitchFamily="34" charset="0"/>
              </a:rPr>
              <a:t>com mercados internos </a:t>
            </a:r>
            <a:r>
              <a:rPr lang="pt-PT" sz="1100" dirty="0" smtClean="0">
                <a:latin typeface="Arial Narrow" panose="020B0606020202030204" pitchFamily="34" charset="0"/>
              </a:rPr>
              <a:t>de pequenas  dimensões.</a:t>
            </a:r>
          </a:p>
          <a:p>
            <a:pPr algn="just">
              <a:lnSpc>
                <a:spcPts val="1200"/>
              </a:lnSpc>
            </a:pPr>
            <a:endParaRPr lang="pt-PT" sz="1100" dirty="0">
              <a:latin typeface="Arial Narrow" panose="020B0606020202030204" pitchFamily="34" charset="0"/>
            </a:endParaRPr>
          </a:p>
          <a:p>
            <a:pPr algn="just">
              <a:lnSpc>
                <a:spcPts val="1200"/>
              </a:lnSpc>
            </a:pPr>
            <a:r>
              <a:rPr lang="pt-PT" sz="1100" dirty="0" smtClean="0">
                <a:latin typeface="Arial Narrow" panose="020B0606020202030204" pitchFamily="34" charset="0"/>
              </a:rPr>
              <a:t>Através deste tema serão colocadas em evidência a </a:t>
            </a:r>
            <a:r>
              <a:rPr lang="pt-PT" sz="1100" dirty="0">
                <a:latin typeface="Arial Narrow" panose="020B0606020202030204" pitchFamily="34" charset="0"/>
              </a:rPr>
              <a:t>importância das tecnologias digitais </a:t>
            </a:r>
            <a:r>
              <a:rPr lang="pt-PT" sz="1100" dirty="0" smtClean="0">
                <a:latin typeface="Arial Narrow" panose="020B0606020202030204" pitchFamily="34" charset="0"/>
              </a:rPr>
              <a:t>no processo </a:t>
            </a:r>
            <a:r>
              <a:rPr lang="pt-PT" sz="1100" dirty="0">
                <a:latin typeface="Arial Narrow" panose="020B0606020202030204" pitchFamily="34" charset="0"/>
              </a:rPr>
              <a:t>de produção e distribuição, não só nas economias desenvolvidas como nas </a:t>
            </a:r>
            <a:r>
              <a:rPr lang="pt-PT" sz="1100" dirty="0" smtClean="0">
                <a:latin typeface="Arial Narrow" panose="020B0606020202030204" pitchFamily="34" charset="0"/>
              </a:rPr>
              <a:t>em processo de desenvolvimento. </a:t>
            </a:r>
            <a:r>
              <a:rPr lang="pt-PT" sz="1100" dirty="0">
                <a:latin typeface="Arial Narrow" panose="020B0606020202030204" pitchFamily="34" charset="0"/>
              </a:rPr>
              <a:t>Contribui para tornar a economia mais competitiva e, ao permitir que as empresas vendam os seus produtos </a:t>
            </a:r>
            <a:r>
              <a:rPr lang="pt-PT" sz="1100" dirty="0" smtClean="0">
                <a:latin typeface="Arial Narrow" panose="020B0606020202030204" pitchFamily="34" charset="0"/>
              </a:rPr>
              <a:t>e serviços no mercado externo, mantendo a </a:t>
            </a:r>
            <a:r>
              <a:rPr lang="pt-PT" sz="1100" dirty="0">
                <a:latin typeface="Arial Narrow" panose="020B0606020202030204" pitchFamily="34" charset="0"/>
              </a:rPr>
              <a:t>força de trabalho, </a:t>
            </a:r>
            <a:r>
              <a:rPr lang="pt-PT" sz="1100" dirty="0" smtClean="0">
                <a:latin typeface="Arial Narrow" panose="020B0606020202030204" pitchFamily="34" charset="0"/>
              </a:rPr>
              <a:t>gerando riquezas com forte impacto na integração regional.</a:t>
            </a:r>
            <a:r>
              <a:rPr lang="pt-PT" sz="1100" dirty="0">
                <a:latin typeface="Arial Narrow" panose="020B0606020202030204" pitchFamily="34" charset="0"/>
              </a:rPr>
              <a:t> </a:t>
            </a:r>
            <a:endParaRPr lang="pt-PT" sz="1100"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7" name="TextBox 6"/>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25</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3133445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6239" y="924277"/>
            <a:ext cx="6120680" cy="7725192"/>
          </a:xfrm>
          <a:prstGeom prst="rect">
            <a:avLst/>
          </a:prstGeom>
          <a:noFill/>
        </p:spPr>
        <p:txBody>
          <a:bodyPr wrap="square" rtlCol="0">
            <a:spAutoFit/>
          </a:bodyPr>
          <a:lstStyle/>
          <a:p>
            <a:r>
              <a:rPr lang="pt-PT" sz="1200" dirty="0" smtClean="0">
                <a:solidFill>
                  <a:schemeClr val="accent5">
                    <a:lumMod val="60000"/>
                    <a:lumOff val="40000"/>
                  </a:schemeClr>
                </a:solidFill>
                <a:latin typeface="Arial Narrow" panose="020B0606020202030204" pitchFamily="34" charset="0"/>
              </a:rPr>
              <a:t>TERMOS DE REFERÊNCIA DO FÓRUM EMPRESARIAL</a:t>
            </a:r>
          </a:p>
          <a:p>
            <a:r>
              <a:rPr lang="pt-PT" sz="1200" dirty="0" smtClean="0">
                <a:solidFill>
                  <a:schemeClr val="accent5">
                    <a:lumMod val="60000"/>
                    <a:lumOff val="40000"/>
                  </a:schemeClr>
                </a:solidFill>
                <a:latin typeface="Arial Narrow" panose="020B0606020202030204" pitchFamily="34" charset="0"/>
              </a:rPr>
              <a:t>3. ORGANIZAÇÃO DO FÓRUM EMPRESARIAL</a:t>
            </a:r>
          </a:p>
          <a:p>
            <a:pPr>
              <a:lnSpc>
                <a:spcPts val="1200"/>
              </a:lnSpc>
            </a:pPr>
            <a:r>
              <a:rPr lang="pt-PT" sz="1100" b="1" i="1" dirty="0" smtClean="0">
                <a:latin typeface="Arial Narrow" panose="020B0606020202030204" pitchFamily="34" charset="0"/>
              </a:rPr>
              <a:t>3.2.6. </a:t>
            </a:r>
            <a:r>
              <a:rPr lang="pt-PT" sz="1100" b="1" dirty="0">
                <a:latin typeface="Arial Narrow" panose="020B0606020202030204" pitchFamily="34" charset="0"/>
              </a:rPr>
              <a:t>Sequência 6</a:t>
            </a:r>
            <a:r>
              <a:rPr lang="pt-PT" sz="1100" b="1" i="1" dirty="0" smtClean="0">
                <a:latin typeface="Arial Narrow" panose="020B0606020202030204" pitchFamily="34" charset="0"/>
              </a:rPr>
              <a:t>: </a:t>
            </a:r>
            <a:r>
              <a:rPr lang="pt-PT" sz="1100" b="1" i="1" dirty="0">
                <a:latin typeface="Arial Narrow" panose="020B0606020202030204" pitchFamily="34" charset="0"/>
              </a:rPr>
              <a:t>Conferência </a:t>
            </a:r>
            <a:r>
              <a:rPr lang="pt-PT" sz="1100" b="1" i="1" dirty="0" smtClean="0">
                <a:latin typeface="Arial Narrow" panose="020B0606020202030204" pitchFamily="34" charset="0"/>
              </a:rPr>
              <a:t>IV</a:t>
            </a:r>
            <a:endParaRPr lang="pt-PT" sz="1100" b="1" i="1" dirty="0">
              <a:latin typeface="Arial Narrow" panose="020B0606020202030204" pitchFamily="34" charset="0"/>
            </a:endParaRPr>
          </a:p>
          <a:p>
            <a:pPr algn="just">
              <a:lnSpc>
                <a:spcPts val="1200"/>
              </a:lnSpc>
            </a:pPr>
            <a:r>
              <a:rPr lang="pt-PT" sz="1100" i="1" dirty="0">
                <a:latin typeface="Arial Narrow" panose="020B0606020202030204" pitchFamily="34" charset="0"/>
              </a:rPr>
              <a:t>A  Conferência </a:t>
            </a:r>
            <a:r>
              <a:rPr lang="pt-PT" sz="1100" i="1" dirty="0" smtClean="0">
                <a:latin typeface="Arial Narrow" panose="020B0606020202030204" pitchFamily="34" charset="0"/>
              </a:rPr>
              <a:t>IV </a:t>
            </a:r>
            <a:r>
              <a:rPr lang="pt-PT" sz="1100" i="1" dirty="0">
                <a:latin typeface="Arial Narrow" panose="020B0606020202030204" pitchFamily="34" charset="0"/>
              </a:rPr>
              <a:t>visa apresentar as condições de </a:t>
            </a:r>
            <a:r>
              <a:rPr lang="pt-PT" sz="1100" i="1" dirty="0">
                <a:latin typeface="Arial Narrow" panose="020B0606020202030204" pitchFamily="34" charset="0"/>
                <a:sym typeface="+mn-ea"/>
              </a:rPr>
              <a:t>a</a:t>
            </a:r>
            <a:r>
              <a:rPr lang="pt-PT" sz="1100" i="1" dirty="0">
                <a:latin typeface="Arial Narrow" panose="020B0606020202030204" pitchFamily="34" charset="0"/>
                <a:cs typeface="Arial Narrow" panose="020B0606020202030204" pitchFamily="34" charset="0"/>
                <a:sym typeface="+mn-ea"/>
              </a:rPr>
              <a:t>cesso ao  Mercado preferêncial </a:t>
            </a:r>
            <a:r>
              <a:rPr lang="pt-PT" sz="1100" i="1" dirty="0" smtClean="0">
                <a:latin typeface="Arial Narrow" panose="020B0606020202030204" pitchFamily="34" charset="0"/>
                <a:cs typeface="Arial Narrow" panose="020B0606020202030204" pitchFamily="34" charset="0"/>
                <a:sym typeface="+mn-ea"/>
              </a:rPr>
              <a:t>da União Europeia e </a:t>
            </a:r>
            <a:r>
              <a:rPr lang="pt-PT" sz="1100" i="1" dirty="0">
                <a:latin typeface="Arial Narrow" panose="020B0606020202030204" pitchFamily="34" charset="0"/>
                <a:cs typeface="Arial Narrow" panose="020B0606020202030204" pitchFamily="34" charset="0"/>
                <a:sym typeface="+mn-ea"/>
              </a:rPr>
              <a:t>o seu grande potencial  e oportunidade. </a:t>
            </a:r>
            <a:r>
              <a:rPr lang="pt-PT" sz="1100" dirty="0">
                <a:latin typeface="Arial Narrow" panose="020B0606020202030204" pitchFamily="34" charset="0"/>
              </a:rPr>
              <a:t>Nomeadamente apresentação do mecanismo </a:t>
            </a:r>
            <a:r>
              <a:rPr lang="pt-PT" sz="1100" i="1" dirty="0" smtClean="0">
                <a:latin typeface="Arial Narrow" panose="020B0606020202030204" pitchFamily="34" charset="0"/>
              </a:rPr>
              <a:t>UE/SPG</a:t>
            </a:r>
            <a:r>
              <a:rPr lang="pt-PT" sz="1100" i="1" dirty="0">
                <a:latin typeface="Arial Narrow" panose="020B0606020202030204" pitchFamily="34" charset="0"/>
              </a:rPr>
              <a:t>+</a:t>
            </a:r>
            <a:r>
              <a:rPr lang="pt-PT" sz="1100" dirty="0">
                <a:latin typeface="Arial Narrow" panose="020B0606020202030204" pitchFamily="34" charset="0"/>
              </a:rPr>
              <a:t> que assume particular relevância, nomeadamente no que diz respeito à competitividade externa de produtos cabo - verdianos que ao abrigo deste regime preferencial poderão ser exportados para o mercado da União Europeia livre de quotas e tarifas</a:t>
            </a:r>
            <a:r>
              <a:rPr lang="pt-PT" sz="1100" dirty="0" smtClean="0">
                <a:latin typeface="Arial Narrow" panose="020B0606020202030204" pitchFamily="34" charset="0"/>
              </a:rPr>
              <a:t>.</a:t>
            </a:r>
            <a:r>
              <a:rPr lang="pt-PT" sz="1100" i="1" dirty="0" smtClean="0">
                <a:latin typeface="Arial Narrow" panose="020B0606020202030204" pitchFamily="34" charset="0"/>
              </a:rPr>
              <a:t>, com </a:t>
            </a:r>
            <a:r>
              <a:rPr lang="pt-PT" sz="1100" dirty="0">
                <a:latin typeface="Arial Narrow" panose="020B0606020202030204" pitchFamily="34" charset="0"/>
              </a:rPr>
              <a:t>mais de </a:t>
            </a:r>
            <a:r>
              <a:rPr lang="pt-PT" sz="1100" dirty="0" smtClean="0">
                <a:latin typeface="Arial Narrow" panose="020B0606020202030204" pitchFamily="34" charset="0"/>
              </a:rPr>
              <a:t>500 </a:t>
            </a:r>
            <a:r>
              <a:rPr lang="pt-PT" sz="1100" dirty="0">
                <a:latin typeface="Arial Narrow" panose="020B0606020202030204" pitchFamily="34" charset="0"/>
              </a:rPr>
              <a:t>milhões de consumidores.</a:t>
            </a:r>
          </a:p>
          <a:p>
            <a:pPr>
              <a:lnSpc>
                <a:spcPts val="1200"/>
              </a:lnSpc>
            </a:pPr>
            <a:endParaRPr lang="pt-PT" sz="1100" i="1" dirty="0">
              <a:latin typeface="Arial Narrow" panose="020B0606020202030204" pitchFamily="34" charset="0"/>
            </a:endParaRPr>
          </a:p>
          <a:p>
            <a:pPr>
              <a:lnSpc>
                <a:spcPts val="1200"/>
              </a:lnSpc>
            </a:pPr>
            <a:r>
              <a:rPr lang="pt-PT" sz="1100" b="1" i="1" dirty="0" smtClean="0">
                <a:latin typeface="Arial Narrow" panose="020B0606020202030204" pitchFamily="34" charset="0"/>
              </a:rPr>
              <a:t>3.2.7. </a:t>
            </a:r>
            <a:r>
              <a:rPr lang="pt-PT" sz="1100" b="1" dirty="0">
                <a:latin typeface="Arial Narrow" panose="020B0606020202030204" pitchFamily="34" charset="0"/>
              </a:rPr>
              <a:t>Sequência </a:t>
            </a:r>
            <a:r>
              <a:rPr lang="pt-PT" sz="1100" b="1" dirty="0" smtClean="0">
                <a:latin typeface="Arial Narrow" panose="020B0606020202030204" pitchFamily="34" charset="0"/>
              </a:rPr>
              <a:t>7</a:t>
            </a:r>
            <a:r>
              <a:rPr lang="pt-PT" sz="1100" b="1" i="1" dirty="0" smtClean="0">
                <a:latin typeface="Arial Narrow" panose="020B0606020202030204" pitchFamily="34" charset="0"/>
              </a:rPr>
              <a:t>: Painel I</a:t>
            </a:r>
            <a:endParaRPr lang="pt-PT" sz="1100" b="1" i="1" dirty="0">
              <a:latin typeface="Arial Narrow" panose="020B0606020202030204" pitchFamily="34" charset="0"/>
            </a:endParaRPr>
          </a:p>
          <a:p>
            <a:pPr algn="just">
              <a:lnSpc>
                <a:spcPts val="1200"/>
              </a:lnSpc>
            </a:pPr>
            <a:r>
              <a:rPr lang="pt-PT" sz="1100" dirty="0" smtClean="0">
                <a:latin typeface="Arial Narrow" panose="020B0606020202030204" pitchFamily="34" charset="0"/>
              </a:rPr>
              <a:t>O Painel I é centrado no </a:t>
            </a:r>
            <a:r>
              <a:rPr lang="en-US" sz="1100" dirty="0" err="1" smtClean="0">
                <a:latin typeface="Arial Narrow" panose="020B0606020202030204" pitchFamily="34" charset="0"/>
                <a:sym typeface="+mn-ea"/>
              </a:rPr>
              <a:t>Financiamento</a:t>
            </a:r>
            <a:r>
              <a:rPr lang="en-US" sz="1100" dirty="0" smtClean="0">
                <a:latin typeface="Arial Narrow" panose="020B0606020202030204" pitchFamily="34" charset="0"/>
                <a:sym typeface="+mn-ea"/>
              </a:rPr>
              <a:t> </a:t>
            </a:r>
            <a:r>
              <a:rPr lang="en-US" sz="1100" dirty="0">
                <a:latin typeface="Arial Narrow" panose="020B0606020202030204" pitchFamily="34" charset="0"/>
                <a:sym typeface="+mn-ea"/>
              </a:rPr>
              <a:t>do Sector </a:t>
            </a:r>
            <a:r>
              <a:rPr lang="en-US" sz="1100" dirty="0" err="1">
                <a:latin typeface="Arial Narrow" panose="020B0606020202030204" pitchFamily="34" charset="0"/>
                <a:sym typeface="+mn-ea"/>
              </a:rPr>
              <a:t>Privado</a:t>
            </a:r>
            <a:r>
              <a:rPr lang="en-US" sz="1100" dirty="0">
                <a:latin typeface="Arial Narrow" panose="020B0606020202030204" pitchFamily="34" charset="0"/>
                <a:sym typeface="+mn-ea"/>
              </a:rPr>
              <a:t> </a:t>
            </a:r>
            <a:r>
              <a:rPr lang="en-US" sz="1100" dirty="0" err="1">
                <a:latin typeface="Arial Narrow" panose="020B0606020202030204" pitchFamily="34" charset="0"/>
                <a:sym typeface="+mn-ea"/>
              </a:rPr>
              <a:t>na</a:t>
            </a:r>
            <a:r>
              <a:rPr lang="en-US" sz="1100" dirty="0">
                <a:latin typeface="Arial Narrow" panose="020B0606020202030204" pitchFamily="34" charset="0"/>
                <a:sym typeface="+mn-ea"/>
              </a:rPr>
              <a:t> </a:t>
            </a:r>
            <a:r>
              <a:rPr lang="en-US" sz="1100" i="1" dirty="0" smtClean="0">
                <a:latin typeface="Arial Narrow" panose="020B0606020202030204" pitchFamily="34" charset="0"/>
                <a:sym typeface="+mn-ea"/>
              </a:rPr>
              <a:t>CEDEAO</a:t>
            </a:r>
            <a:r>
              <a:rPr lang="en-US" sz="1100" dirty="0" smtClean="0">
                <a:latin typeface="Arial Narrow" panose="020B0606020202030204" pitchFamily="34" charset="0"/>
                <a:sym typeface="+mn-ea"/>
              </a:rPr>
              <a:t>.</a:t>
            </a:r>
            <a:r>
              <a:rPr lang="pt-PT" sz="1100" dirty="0">
                <a:latin typeface="Arial Narrow" panose="020B0606020202030204" pitchFamily="34" charset="0"/>
              </a:rPr>
              <a:t> O financiamento é vital para o setor </a:t>
            </a:r>
            <a:r>
              <a:rPr lang="pt-PT" sz="1100" dirty="0" smtClean="0">
                <a:latin typeface="Arial Narrow" panose="020B0606020202030204" pitchFamily="34" charset="0"/>
              </a:rPr>
              <a:t>privado. </a:t>
            </a:r>
          </a:p>
          <a:p>
            <a:pPr algn="just">
              <a:lnSpc>
                <a:spcPts val="1200"/>
              </a:lnSpc>
            </a:pPr>
            <a:endParaRPr lang="pt-PT" sz="1100" dirty="0" smtClean="0">
              <a:latin typeface="Arial Narrow" panose="020B0606020202030204" pitchFamily="34" charset="0"/>
            </a:endParaRPr>
          </a:p>
          <a:p>
            <a:pPr algn="just">
              <a:lnSpc>
                <a:spcPts val="1200"/>
              </a:lnSpc>
            </a:pPr>
            <a:r>
              <a:rPr lang="pt-PT" sz="1100" dirty="0" smtClean="0">
                <a:latin typeface="Arial Narrow" panose="020B0606020202030204" pitchFamily="34" charset="0"/>
              </a:rPr>
              <a:t>Alavancar o </a:t>
            </a:r>
            <a:r>
              <a:rPr lang="pt-PT" sz="1100" dirty="0">
                <a:latin typeface="Arial Narrow" panose="020B0606020202030204" pitchFamily="34" charset="0"/>
              </a:rPr>
              <a:t>setor privado para estimular o </a:t>
            </a:r>
            <a:r>
              <a:rPr lang="pt-PT" sz="1100" dirty="0" smtClean="0">
                <a:latin typeface="Arial Narrow" panose="020B0606020202030204" pitchFamily="34" charset="0"/>
              </a:rPr>
              <a:t>crescimento em África, em geral, e a zona da África Ocidental, em particular, constitui uma das prioridades das principais instituições financeiras que operam na região, visando apoiar </a:t>
            </a:r>
            <a:r>
              <a:rPr lang="pt-PT" sz="1100" dirty="0">
                <a:latin typeface="Arial Narrow" panose="020B0606020202030204" pitchFamily="34" charset="0"/>
              </a:rPr>
              <a:t>o crescimento sustentável </a:t>
            </a:r>
            <a:r>
              <a:rPr lang="pt-PT" sz="1100" dirty="0" smtClean="0">
                <a:latin typeface="Arial Narrow" panose="020B0606020202030204" pitchFamily="34" charset="0"/>
              </a:rPr>
              <a:t>da região através de aplicação </a:t>
            </a:r>
            <a:r>
              <a:rPr lang="pt-PT" sz="1100" dirty="0">
                <a:latin typeface="Arial Narrow" panose="020B0606020202030204" pitchFamily="34" charset="0"/>
              </a:rPr>
              <a:t>de recursos </a:t>
            </a:r>
            <a:r>
              <a:rPr lang="pt-PT" sz="1100" dirty="0" smtClean="0">
                <a:latin typeface="Arial Narrow" panose="020B0606020202030204" pitchFamily="34" charset="0"/>
              </a:rPr>
              <a:t>financeiros no sector privado em </a:t>
            </a:r>
            <a:r>
              <a:rPr lang="pt-PT" sz="1100" dirty="0">
                <a:latin typeface="Arial Narrow" panose="020B0606020202030204" pitchFamily="34" charset="0"/>
              </a:rPr>
              <a:t>torno de três eixos principais</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lvl="1" algn="just">
              <a:lnSpc>
                <a:spcPts val="1200"/>
              </a:lnSpc>
            </a:pPr>
            <a:r>
              <a:rPr lang="pt-PT" sz="1100" b="1" dirty="0" smtClean="0">
                <a:solidFill>
                  <a:schemeClr val="accent5">
                    <a:lumMod val="60000"/>
                    <a:lumOff val="40000"/>
                  </a:schemeClr>
                </a:solidFill>
                <a:latin typeface="Arial Narrow" panose="020B0606020202030204" pitchFamily="34" charset="0"/>
              </a:rPr>
              <a:t>» </a:t>
            </a:r>
            <a:r>
              <a:rPr lang="pt-PT" sz="1100" dirty="0" smtClean="0">
                <a:latin typeface="Arial Narrow" panose="020B0606020202030204" pitchFamily="34" charset="0"/>
              </a:rPr>
              <a:t>melhorar </a:t>
            </a:r>
            <a:r>
              <a:rPr lang="pt-PT" sz="1100" dirty="0">
                <a:latin typeface="Arial Narrow" panose="020B0606020202030204" pitchFamily="34" charset="0"/>
              </a:rPr>
              <a:t>o clima de </a:t>
            </a:r>
            <a:r>
              <a:rPr lang="pt-PT" sz="1100" dirty="0" smtClean="0">
                <a:latin typeface="Arial Narrow" panose="020B0606020202030204" pitchFamily="34" charset="0"/>
              </a:rPr>
              <a:t>investimentos </a:t>
            </a:r>
            <a:r>
              <a:rPr lang="pt-PT" sz="1100" dirty="0">
                <a:latin typeface="Arial Narrow" panose="020B0606020202030204" pitchFamily="34" charset="0"/>
              </a:rPr>
              <a:t>e </a:t>
            </a:r>
            <a:r>
              <a:rPr lang="pt-PT" sz="1100" dirty="0" smtClean="0">
                <a:latin typeface="Arial Narrow" panose="020B0606020202030204" pitchFamily="34" charset="0"/>
              </a:rPr>
              <a:t>negócios; </a:t>
            </a:r>
          </a:p>
          <a:p>
            <a:pPr lvl="1" algn="just">
              <a:lnSpc>
                <a:spcPts val="1200"/>
              </a:lnSpc>
            </a:pPr>
            <a:r>
              <a:rPr lang="pt-PT" sz="1100" b="1" dirty="0">
                <a:solidFill>
                  <a:schemeClr val="accent5">
                    <a:lumMod val="60000"/>
                    <a:lumOff val="40000"/>
                  </a:schemeClr>
                </a:solidFill>
                <a:latin typeface="Arial Narrow" panose="020B0606020202030204" pitchFamily="34" charset="0"/>
              </a:rPr>
              <a:t>» </a:t>
            </a:r>
            <a:r>
              <a:rPr lang="pt-PT" sz="1100" dirty="0" smtClean="0">
                <a:latin typeface="Arial Narrow" panose="020B0606020202030204" pitchFamily="34" charset="0"/>
              </a:rPr>
              <a:t>melhorar </a:t>
            </a:r>
            <a:r>
              <a:rPr lang="pt-PT" sz="1100" dirty="0">
                <a:latin typeface="Arial Narrow" panose="020B0606020202030204" pitchFamily="34" charset="0"/>
              </a:rPr>
              <a:t>o acesso à infraestrutura social e </a:t>
            </a:r>
            <a:r>
              <a:rPr lang="pt-PT" sz="1100" dirty="0" smtClean="0">
                <a:latin typeface="Arial Narrow" panose="020B0606020202030204" pitchFamily="34" charset="0"/>
              </a:rPr>
              <a:t>econômica;</a:t>
            </a:r>
          </a:p>
          <a:p>
            <a:pPr lvl="1" algn="just">
              <a:lnSpc>
                <a:spcPts val="1200"/>
              </a:lnSpc>
            </a:pPr>
            <a:r>
              <a:rPr lang="pt-PT" sz="1100" b="1" dirty="0">
                <a:solidFill>
                  <a:schemeClr val="accent5">
                    <a:lumMod val="60000"/>
                    <a:lumOff val="40000"/>
                  </a:schemeClr>
                </a:solidFill>
                <a:latin typeface="Arial Narrow" panose="020B0606020202030204" pitchFamily="34" charset="0"/>
              </a:rPr>
              <a:t>» </a:t>
            </a:r>
            <a:r>
              <a:rPr lang="pt-PT" sz="1100" dirty="0" smtClean="0">
                <a:latin typeface="Arial Narrow" panose="020B0606020202030204" pitchFamily="34" charset="0"/>
              </a:rPr>
              <a:t>promover </a:t>
            </a:r>
            <a:r>
              <a:rPr lang="pt-PT" sz="1100" dirty="0">
                <a:latin typeface="Arial Narrow" panose="020B0606020202030204" pitchFamily="34" charset="0"/>
              </a:rPr>
              <a:t>o desenvolvimento de </a:t>
            </a:r>
            <a:r>
              <a:rPr lang="pt-PT" sz="1100" dirty="0" smtClean="0">
                <a:latin typeface="Arial Narrow" panose="020B0606020202030204" pitchFamily="34" charset="0"/>
              </a:rPr>
              <a:t>negócios na região.</a:t>
            </a:r>
          </a:p>
          <a:p>
            <a:pPr algn="just">
              <a:lnSpc>
                <a:spcPts val="1200"/>
              </a:lnSpc>
            </a:pPr>
            <a:endParaRPr lang="pt-PT" sz="1100" dirty="0" smtClean="0">
              <a:latin typeface="Arial Narrow" panose="020B0606020202030204" pitchFamily="34" charset="0"/>
            </a:endParaRPr>
          </a:p>
          <a:p>
            <a:pPr algn="just">
              <a:lnSpc>
                <a:spcPts val="1200"/>
              </a:lnSpc>
            </a:pPr>
            <a:r>
              <a:rPr lang="pt-PT" sz="1100" dirty="0">
                <a:latin typeface="Arial Narrow" panose="020B0606020202030204" pitchFamily="34" charset="0"/>
              </a:rPr>
              <a:t>As necessidades e os instrumentos de financiamento do sector privado  disponíveis, assim, como os mecanismos e procedimentos desse acesso é fundamental para que região da CEDEAO realize todo o seu potencial e alcance; um crescimento forte e inclusivo, e todas as questões relacionadas ao financiamento, incluindo sistemas de garantias disponíveis, serão abordados neste </a:t>
            </a:r>
            <a:r>
              <a:rPr lang="pt-PT" sz="1100" dirty="0" smtClean="0">
                <a:latin typeface="Arial Narrow" panose="020B0606020202030204" pitchFamily="34" charset="0"/>
              </a:rPr>
              <a:t>Painel.</a:t>
            </a:r>
          </a:p>
          <a:p>
            <a:pPr algn="just">
              <a:lnSpc>
                <a:spcPts val="1200"/>
              </a:lnSpc>
            </a:pPr>
            <a:endParaRPr lang="pt-PT" sz="1100" i="1" dirty="0" smtClean="0">
              <a:latin typeface="Arial Narrow" panose="020B0606020202030204" pitchFamily="34" charset="0"/>
            </a:endParaRPr>
          </a:p>
          <a:p>
            <a:pPr>
              <a:lnSpc>
                <a:spcPts val="1200"/>
              </a:lnSpc>
            </a:pPr>
            <a:r>
              <a:rPr lang="pt-PT" sz="1100" b="1" i="1" dirty="0" smtClean="0">
                <a:latin typeface="Arial Narrow" panose="020B0606020202030204" pitchFamily="34" charset="0"/>
              </a:rPr>
              <a:t>3.2.8. </a:t>
            </a:r>
            <a:r>
              <a:rPr lang="pt-PT" sz="1100" b="1" dirty="0">
                <a:latin typeface="Arial Narrow" panose="020B0606020202030204" pitchFamily="34" charset="0"/>
              </a:rPr>
              <a:t>Sequência </a:t>
            </a:r>
            <a:r>
              <a:rPr lang="pt-PT" sz="1100" b="1" dirty="0" smtClean="0">
                <a:latin typeface="Arial Narrow" panose="020B0606020202030204" pitchFamily="34" charset="0"/>
              </a:rPr>
              <a:t>8</a:t>
            </a:r>
            <a:r>
              <a:rPr lang="pt-PT" sz="1100" b="1" i="1" dirty="0" smtClean="0">
                <a:latin typeface="Arial Narrow" panose="020B0606020202030204" pitchFamily="34" charset="0"/>
              </a:rPr>
              <a:t>: </a:t>
            </a:r>
            <a:r>
              <a:rPr lang="pt-PT" altLang="en-US" sz="1100" b="1" dirty="0">
                <a:latin typeface="Arial Narrow" panose="020B0606020202030204" pitchFamily="34" charset="0"/>
                <a:cs typeface="Arial Narrow" panose="020B0606020202030204" pitchFamily="34" charset="0"/>
                <a:sym typeface="+mn-ea"/>
              </a:rPr>
              <a:t>Conferência V </a:t>
            </a:r>
            <a:endParaRPr lang="pt-PT" altLang="en-US" sz="1100" b="1" dirty="0" smtClean="0">
              <a:latin typeface="Arial Narrow" panose="020B0606020202030204" pitchFamily="34" charset="0"/>
              <a:cs typeface="Arial Narrow" panose="020B0606020202030204" pitchFamily="34" charset="0"/>
              <a:sym typeface="+mn-ea"/>
            </a:endParaRPr>
          </a:p>
          <a:p>
            <a:pPr algn="just">
              <a:lnSpc>
                <a:spcPts val="1200"/>
              </a:lnSpc>
            </a:pPr>
            <a:r>
              <a:rPr lang="pt-PT" altLang="en-US" sz="1100" dirty="0" smtClean="0">
                <a:latin typeface="Arial Narrow" panose="020B0606020202030204" pitchFamily="34" charset="0"/>
                <a:cs typeface="Arial Narrow" panose="020B0606020202030204" pitchFamily="34" charset="0"/>
                <a:sym typeface="+mn-ea"/>
              </a:rPr>
              <a:t>A Conferência V subordinado ao tema </a:t>
            </a:r>
            <a:r>
              <a:rPr lang="pt-PT" sz="1100" b="1" dirty="0" smtClean="0">
                <a:latin typeface="Arial Narrow" panose="020B0606020202030204" pitchFamily="34" charset="0"/>
                <a:sym typeface="+mn-ea"/>
              </a:rPr>
              <a:t>«</a:t>
            </a:r>
            <a:r>
              <a:rPr lang="pt-PT" altLang="fr-FR" sz="1100" i="1" dirty="0" smtClean="0">
                <a:latin typeface="Arial Narrow" panose="020B0606020202030204" pitchFamily="34" charset="0"/>
                <a:sym typeface="+mn-ea"/>
              </a:rPr>
              <a:t>BRASIL</a:t>
            </a:r>
            <a:r>
              <a:rPr lang="pt-PT" altLang="fr-FR" sz="1100" i="1" dirty="0">
                <a:latin typeface="Arial Narrow" panose="020B0606020202030204" pitchFamily="34" charset="0"/>
                <a:sym typeface="+mn-ea"/>
              </a:rPr>
              <a:t>: </a:t>
            </a:r>
            <a:r>
              <a:rPr lang="pt-PT" altLang="fr-FR" sz="1100" i="1" dirty="0" smtClean="0">
                <a:latin typeface="Arial Narrow" panose="020B0606020202030204" pitchFamily="34" charset="0"/>
                <a:sym typeface="+mn-ea"/>
              </a:rPr>
              <a:t>O </a:t>
            </a:r>
            <a:r>
              <a:rPr lang="pt-PT" altLang="fr-FR" sz="1100" i="1" dirty="0">
                <a:latin typeface="Arial Narrow" panose="020B0606020202030204" pitchFamily="34" charset="0"/>
                <a:sym typeface="+mn-ea"/>
              </a:rPr>
              <a:t>Potencial e Oportunidade de Cooperação Técnica e </a:t>
            </a:r>
            <a:r>
              <a:rPr lang="pt-PT" altLang="fr-FR" sz="1100" i="1" dirty="0" smtClean="0">
                <a:latin typeface="Arial Narrow" panose="020B0606020202030204" pitchFamily="34" charset="0"/>
                <a:sym typeface="+mn-ea"/>
              </a:rPr>
              <a:t>Empresaria</a:t>
            </a:r>
            <a:r>
              <a:rPr lang="pt-PT" altLang="fr-FR" sz="1100" dirty="0" smtClean="0">
                <a:latin typeface="Arial Narrow" panose="020B0606020202030204" pitchFamily="34" charset="0"/>
                <a:sym typeface="+mn-ea"/>
              </a:rPr>
              <a:t>l» visa explorar o enorme potencial que Brasil tem para desenvolvimento de relações económicas com todo o espaço da </a:t>
            </a:r>
            <a:r>
              <a:rPr lang="pt-PT" altLang="fr-FR" sz="1100" i="1" dirty="0" smtClean="0">
                <a:latin typeface="Arial Narrow" panose="020B0606020202030204" pitchFamily="34" charset="0"/>
                <a:sym typeface="+mn-ea"/>
              </a:rPr>
              <a:t>CEDEAO</a:t>
            </a:r>
            <a:r>
              <a:rPr lang="pt-PT" altLang="fr-FR" sz="1100" dirty="0" smtClean="0">
                <a:latin typeface="Arial Narrow" panose="020B0606020202030204" pitchFamily="34" charset="0"/>
                <a:sym typeface="+mn-ea"/>
              </a:rPr>
              <a:t> nomeadamente nos domínios do comércio; dos negócios; de investimento; de parcerias empresariais; de cooperação a nível da logística,  técnica, científica e tecnlógica.</a:t>
            </a:r>
          </a:p>
          <a:p>
            <a:pPr algn="just">
              <a:lnSpc>
                <a:spcPts val="1200"/>
              </a:lnSpc>
            </a:pPr>
            <a:endParaRPr lang="pt-PT" sz="1100" dirty="0" smtClean="0">
              <a:latin typeface="Arial Narrow" panose="020B0606020202030204" pitchFamily="34" charset="0"/>
              <a:sym typeface="+mn-ea"/>
            </a:endParaRPr>
          </a:p>
          <a:p>
            <a:pPr algn="just">
              <a:lnSpc>
                <a:spcPts val="1200"/>
              </a:lnSpc>
            </a:pPr>
            <a:r>
              <a:rPr lang="pt-PT" sz="1100" dirty="0" smtClean="0">
                <a:latin typeface="Arial Narrow" panose="020B0606020202030204" pitchFamily="34" charset="0"/>
                <a:sym typeface="+mn-ea"/>
              </a:rPr>
              <a:t>A implementação de uma linha marítima regular, ligando o Brasil e a África Ocidental, enquanto instrumento para criar e facilitar fluidez nas trocas comerciais do Brasil para a África Ocidental e da África Ocidental para o Brasil e para o vasto mercado da </a:t>
            </a:r>
            <a:r>
              <a:rPr lang="pt-PT" sz="1100" i="1" dirty="0" smtClean="0">
                <a:latin typeface="Arial Narrow" panose="020B0606020202030204" pitchFamily="34" charset="0"/>
                <a:sym typeface="+mn-ea"/>
              </a:rPr>
              <a:t>MERCOSUL</a:t>
            </a:r>
            <a:r>
              <a:rPr lang="pt-PT" sz="1100" dirty="0" smtClean="0">
                <a:latin typeface="Arial Narrow" panose="020B0606020202030204" pitchFamily="34" charset="0"/>
                <a:sym typeface="+mn-ea"/>
              </a:rPr>
              <a:t>, através do Brasil, constitui igualmente um dos objectivos centrais deste tema.</a:t>
            </a:r>
          </a:p>
          <a:p>
            <a:pPr>
              <a:lnSpc>
                <a:spcPts val="1200"/>
              </a:lnSpc>
            </a:pPr>
            <a:endParaRPr lang="pt-PT" sz="1100" i="1" dirty="0" smtClean="0">
              <a:latin typeface="Arial Narrow" panose="020B0606020202030204" pitchFamily="34" charset="0"/>
              <a:sym typeface="+mn-ea"/>
            </a:endParaRPr>
          </a:p>
          <a:p>
            <a:pPr>
              <a:lnSpc>
                <a:spcPts val="1200"/>
              </a:lnSpc>
            </a:pPr>
            <a:r>
              <a:rPr lang="pt-PT" sz="1100" b="1" i="1" dirty="0" smtClean="0">
                <a:latin typeface="Arial Narrow" panose="020B0606020202030204" pitchFamily="34" charset="0"/>
              </a:rPr>
              <a:t>3.2.9. </a:t>
            </a:r>
            <a:r>
              <a:rPr lang="pt-PT" sz="1100" b="1" dirty="0">
                <a:latin typeface="Arial Narrow" panose="020B0606020202030204" pitchFamily="34" charset="0"/>
              </a:rPr>
              <a:t>Sequência </a:t>
            </a:r>
            <a:r>
              <a:rPr lang="pt-PT" sz="1100" b="1" dirty="0" smtClean="0">
                <a:latin typeface="Arial Narrow" panose="020B0606020202030204" pitchFamily="34" charset="0"/>
              </a:rPr>
              <a:t>9</a:t>
            </a:r>
            <a:r>
              <a:rPr lang="pt-PT" sz="1100" b="1" i="1" dirty="0" smtClean="0">
                <a:latin typeface="Arial Narrow" panose="020B0606020202030204" pitchFamily="34" charset="0"/>
              </a:rPr>
              <a:t>: </a:t>
            </a:r>
            <a:r>
              <a:rPr lang="pt-PT" altLang="en-US" sz="1100" b="1" dirty="0" smtClean="0">
                <a:latin typeface="Arial Narrow" panose="020B0606020202030204" pitchFamily="34" charset="0"/>
                <a:cs typeface="Arial Narrow" panose="020B0606020202030204" pitchFamily="34" charset="0"/>
                <a:sym typeface="+mn-ea"/>
              </a:rPr>
              <a:t>Painel II</a:t>
            </a:r>
            <a:r>
              <a:rPr lang="pt-PT" altLang="en-US" sz="1100" b="1" dirty="0">
                <a:latin typeface="Arial Narrow" panose="020B0606020202030204" pitchFamily="34" charset="0"/>
                <a:cs typeface="Arial Narrow" panose="020B0606020202030204" pitchFamily="34" charset="0"/>
                <a:sym typeface="+mn-ea"/>
              </a:rPr>
              <a:t> </a:t>
            </a:r>
            <a:endParaRPr lang="pt-PT" altLang="en-US" sz="1100" b="1" dirty="0" smtClean="0">
              <a:latin typeface="Arial Narrow" panose="020B0606020202030204" pitchFamily="34" charset="0"/>
              <a:cs typeface="Arial Narrow" panose="020B0606020202030204" pitchFamily="34" charset="0"/>
              <a:sym typeface="+mn-ea"/>
            </a:endParaRPr>
          </a:p>
          <a:p>
            <a:pPr algn="just">
              <a:lnSpc>
                <a:spcPts val="1200"/>
              </a:lnSpc>
            </a:pPr>
            <a:r>
              <a:rPr lang="pt-PT" altLang="en-US" sz="1100" dirty="0" smtClean="0">
                <a:latin typeface="Arial Narrow" panose="020B0606020202030204" pitchFamily="34" charset="0"/>
                <a:cs typeface="Arial Narrow" panose="020B0606020202030204" pitchFamily="34" charset="0"/>
                <a:sym typeface="+mn-ea"/>
              </a:rPr>
              <a:t>O </a:t>
            </a:r>
            <a:r>
              <a:rPr lang="pt-PT" altLang="en-US" sz="1100" dirty="0">
                <a:latin typeface="Arial Narrow" panose="020B0606020202030204" pitchFamily="34" charset="0"/>
                <a:cs typeface="Arial Narrow" panose="020B0606020202030204" pitchFamily="34" charset="0"/>
                <a:sym typeface="+mn-ea"/>
              </a:rPr>
              <a:t>Painel </a:t>
            </a:r>
            <a:r>
              <a:rPr lang="pt-PT" altLang="en-US" sz="1100" dirty="0" smtClean="0">
                <a:latin typeface="Arial Narrow" panose="020B0606020202030204" pitchFamily="34" charset="0"/>
                <a:cs typeface="Arial Narrow" panose="020B0606020202030204" pitchFamily="34" charset="0"/>
                <a:sym typeface="+mn-ea"/>
              </a:rPr>
              <a:t>II subordinado ao tema «</a:t>
            </a:r>
            <a:r>
              <a:rPr lang="pt-PT" altLang="en-US" sz="1100" i="1" dirty="0" smtClean="0">
                <a:latin typeface="Arial Narrow" panose="020B0606020202030204" pitchFamily="34" charset="0"/>
                <a:cs typeface="Arial Narrow" panose="020B0606020202030204" pitchFamily="34" charset="0"/>
                <a:sym typeface="+mn-ea"/>
              </a:rPr>
              <a:t>OS </a:t>
            </a:r>
            <a:r>
              <a:rPr lang="pt-PT" altLang="en-US" sz="1100" i="1" dirty="0">
                <a:latin typeface="Arial Narrow" panose="020B0606020202030204" pitchFamily="34" charset="0"/>
                <a:cs typeface="Arial Narrow" panose="020B0606020202030204" pitchFamily="34" charset="0"/>
                <a:sym typeface="+mn-ea"/>
              </a:rPr>
              <a:t>PALOP: Um Elo de Excelência com Mercado Único de Livre Comércio Continental Africana </a:t>
            </a:r>
            <a:r>
              <a:rPr lang="pt-PT" altLang="en-US" sz="1100" dirty="0" smtClean="0">
                <a:latin typeface="Arial Narrow" panose="020B0606020202030204" pitchFamily="34" charset="0"/>
                <a:cs typeface="Arial Narrow" panose="020B0606020202030204" pitchFamily="34" charset="0"/>
                <a:sym typeface="+mn-ea"/>
              </a:rPr>
              <a:t>», além de traduzir uma necessidade e uma vontade do reforço das relações económicas, comerciais, </a:t>
            </a:r>
            <a:r>
              <a:rPr lang="pt-PT" altLang="en-US" sz="1100" dirty="0" smtClean="0">
                <a:latin typeface="Arial Narrow" panose="020B0606020202030204" pitchFamily="34" charset="0"/>
                <a:ea typeface="Verdana" panose="020B0604030504040204" pitchFamily="34" charset="0"/>
                <a:cs typeface="Verdana" panose="020B0604030504040204" pitchFamily="34" charset="0"/>
                <a:sym typeface="+mn-ea"/>
              </a:rPr>
              <a:t>o</a:t>
            </a:r>
            <a:r>
              <a:rPr lang="pt-PT" sz="1100" dirty="0" smtClean="0">
                <a:latin typeface="Arial Narrow" panose="020B0606020202030204" pitchFamily="34" charset="0"/>
                <a:ea typeface="Verdana" panose="020B0604030504040204" pitchFamily="34" charset="0"/>
                <a:cs typeface="Verdana" panose="020B0604030504040204" pitchFamily="34" charset="0"/>
                <a:sym typeface="+mn-ea"/>
              </a:rPr>
              <a:t>s </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5 Países Africanos de Língua Oficial Portuguesa (</a:t>
            </a:r>
            <a:r>
              <a:rPr lang="pt-PT" sz="1100" i="1" dirty="0">
                <a:latin typeface="Arial Narrow" panose="020B0606020202030204" pitchFamily="34" charset="0"/>
                <a:ea typeface="Verdana" panose="020B0604030504040204" pitchFamily="34" charset="0"/>
                <a:cs typeface="Verdana" panose="020B0604030504040204" pitchFamily="34" charset="0"/>
                <a:sym typeface="+mn-ea"/>
              </a:rPr>
              <a:t>PALOP</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 Angola; Cabo Verde; Guiné Bissau; Moçambique e São Tomé e Príncipe, partilham uma língua e uma história comum de mais de 5 séculos. Angola, Moçambique e São Tomé e Principe oferecem </a:t>
            </a:r>
            <a:r>
              <a:rPr lang="pt-PT" sz="1100" dirty="0" smtClean="0">
                <a:latin typeface="Arial Narrow" panose="020B0606020202030204" pitchFamily="34" charset="0"/>
                <a:ea typeface="Verdana" panose="020B0604030504040204" pitchFamily="34" charset="0"/>
                <a:cs typeface="Verdana" panose="020B0604030504040204" pitchFamily="34" charset="0"/>
                <a:sym typeface="+mn-ea"/>
              </a:rPr>
              <a:t>a Cabo </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Verde </a:t>
            </a:r>
            <a:r>
              <a:rPr lang="pt-PT" sz="1100" dirty="0" smtClean="0">
                <a:latin typeface="Arial Narrow" panose="020B0606020202030204" pitchFamily="34" charset="0"/>
                <a:ea typeface="Verdana" panose="020B0604030504040204" pitchFamily="34" charset="0"/>
                <a:cs typeface="Verdana" panose="020B0604030504040204" pitchFamily="34" charset="0"/>
                <a:sym typeface="+mn-ea"/>
              </a:rPr>
              <a:t>e aos países parceiros de Cabo Verde </a:t>
            </a:r>
            <a:r>
              <a:rPr lang="pt-PT" sz="1100" dirty="0" smtClean="0">
                <a:latin typeface="Arial Narrow" panose="020B0606020202030204" pitchFamily="34" charset="0"/>
                <a:cs typeface="Verdana" panose="020B0604030504040204" pitchFamily="34" charset="0"/>
                <a:sym typeface="+mn-ea"/>
              </a:rPr>
              <a:t>p</a:t>
            </a:r>
            <a:r>
              <a:rPr lang="pt-PT" altLang="en-US" sz="1100" dirty="0" smtClean="0">
                <a:latin typeface="Arial Narrow" panose="020B0606020202030204" pitchFamily="34" charset="0"/>
                <a:cs typeface="Arial Narrow" panose="020B0606020202030204" pitchFamily="34" charset="0"/>
                <a:sym typeface="+mn-ea"/>
              </a:rPr>
              <a:t>osições </a:t>
            </a:r>
            <a:r>
              <a:rPr lang="pt-PT" altLang="en-US" sz="1100" dirty="0">
                <a:latin typeface="Arial Narrow" panose="020B0606020202030204" pitchFamily="34" charset="0"/>
                <a:cs typeface="Arial Narrow" panose="020B0606020202030204" pitchFamily="34" charset="0"/>
                <a:sym typeface="+mn-ea"/>
              </a:rPr>
              <a:t>nas regiões económicas </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de maior relevância no continente africano (</a:t>
            </a:r>
            <a:r>
              <a:rPr lang="pt-PT" sz="1100" i="1" dirty="0">
                <a:latin typeface="Arial Narrow" panose="020B0606020202030204" pitchFamily="34" charset="0"/>
                <a:ea typeface="Verdana" panose="020B0604030504040204" pitchFamily="34" charset="0"/>
                <a:cs typeface="Verdana" panose="020B0604030504040204" pitchFamily="34" charset="0"/>
                <a:sym typeface="+mn-ea"/>
              </a:rPr>
              <a:t>SADC, </a:t>
            </a:r>
            <a:r>
              <a:rPr lang="pt-PT" altLang="en-US" sz="1100" i="1" dirty="0">
                <a:latin typeface="Arial Narrow" panose="020B0606020202030204" pitchFamily="34" charset="0"/>
              </a:rPr>
              <a:t>CEEAC e </a:t>
            </a:r>
            <a:r>
              <a:rPr lang="pt-PT" altLang="en-US" sz="1100" i="1" dirty="0">
                <a:latin typeface="Arial Narrow" panose="020B0606020202030204" pitchFamily="34" charset="0"/>
                <a:cs typeface="Arial Narrow" panose="020B0606020202030204" pitchFamily="34" charset="0"/>
                <a:sym typeface="+mn-ea"/>
              </a:rPr>
              <a:t>CEMAC</a:t>
            </a:r>
            <a:r>
              <a:rPr lang="pt-PT" altLang="en-US" sz="1100" dirty="0">
                <a:latin typeface="Arial Narrow" panose="020B0606020202030204" pitchFamily="34" charset="0"/>
                <a:sym typeface="+mn-ea"/>
              </a:rPr>
              <a:t>)</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 , possibilitando deste modo uma integração plena de Cabo Verde  na </a:t>
            </a:r>
            <a:r>
              <a:rPr lang="pt-PT" sz="1100" dirty="0">
                <a:latin typeface="Arial Narrow" panose="020B0606020202030204" pitchFamily="34" charset="0"/>
              </a:rPr>
              <a:t>AfCFTA -Zona de Comércio Livre Continental </a:t>
            </a:r>
            <a:r>
              <a:rPr lang="pt-PT" sz="1100" dirty="0" smtClean="0">
                <a:latin typeface="Arial Narrow" panose="020B0606020202030204" pitchFamily="34" charset="0"/>
              </a:rPr>
              <a:t>Africana</a:t>
            </a:r>
            <a:r>
              <a:rPr lang="pt-PT" sz="1100" dirty="0" smtClean="0">
                <a:latin typeface="Arial Narrow" panose="020B0606020202030204" pitchFamily="34" charset="0"/>
                <a:ea typeface="Verdana" panose="020B0604030504040204" pitchFamily="34" charset="0"/>
                <a:cs typeface="Verdana" panose="020B0604030504040204" pitchFamily="34" charset="0"/>
                <a:sym typeface="+mn-ea"/>
              </a:rPr>
              <a:t>. </a:t>
            </a:r>
            <a:r>
              <a:rPr lang="pt-PT" sz="1100" dirty="0">
                <a:latin typeface="Arial Narrow" panose="020B0606020202030204" pitchFamily="34" charset="0"/>
                <a:ea typeface="Verdana" panose="020B0604030504040204" pitchFamily="34" charset="0"/>
                <a:cs typeface="Verdana" panose="020B0604030504040204" pitchFamily="34" charset="0"/>
                <a:sym typeface="+mn-ea"/>
              </a:rPr>
              <a:t>De igual modo Cabo Verde oferece a esses países a</a:t>
            </a:r>
            <a:r>
              <a:rPr lang="pt-PT" sz="1100" dirty="0">
                <a:latin typeface="Arial Narrow" panose="020B0606020202030204" pitchFamily="34" charset="0"/>
                <a:cs typeface="Verdana" panose="020B0604030504040204" pitchFamily="34" charset="0"/>
                <a:sym typeface="+mn-ea"/>
              </a:rPr>
              <a:t> p</a:t>
            </a:r>
            <a:r>
              <a:rPr lang="pt-PT" altLang="en-US" sz="1100" dirty="0">
                <a:latin typeface="Arial Narrow" panose="020B0606020202030204" pitchFamily="34" charset="0"/>
                <a:cs typeface="Arial Narrow" panose="020B0606020202030204" pitchFamily="34" charset="0"/>
                <a:sym typeface="+mn-ea"/>
              </a:rPr>
              <a:t>osição na relevante região económica da </a:t>
            </a:r>
            <a:r>
              <a:rPr lang="pt-PT" altLang="en-US" sz="1100" i="1" dirty="0">
                <a:latin typeface="Arial Narrow" panose="020B0606020202030204" pitchFamily="34" charset="0"/>
                <a:cs typeface="Arial Narrow" panose="020B0606020202030204" pitchFamily="34" charset="0"/>
                <a:sym typeface="+mn-ea"/>
              </a:rPr>
              <a:t>CEDEAO</a:t>
            </a:r>
            <a:r>
              <a:rPr lang="pt-PT" altLang="en-US" sz="1100" dirty="0">
                <a:latin typeface="Arial Narrow" panose="020B0606020202030204" pitchFamily="34" charset="0"/>
                <a:cs typeface="Arial Narrow" panose="020B0606020202030204" pitchFamily="34" charset="0"/>
                <a:sym typeface="+mn-ea"/>
              </a:rPr>
              <a:t>. </a:t>
            </a:r>
            <a:r>
              <a:rPr lang="pt-PT" altLang="en-US" sz="1100" dirty="0" smtClean="0">
                <a:latin typeface="Arial Narrow" panose="020B0606020202030204" pitchFamily="34" charset="0"/>
                <a:cs typeface="Arial Narrow" panose="020B0606020202030204" pitchFamily="34" charset="0"/>
                <a:sym typeface="+mn-ea"/>
              </a:rPr>
              <a:t>Este Painel visa assim a exploração desse potencial do mercado continental africano e o reforço das sinergias entre esses país, sendo a Guiné Equatorial parte integrante deste processo, quer pela partilha de língua, quer por integrar um bloco económico comum com aqueles: a </a:t>
            </a:r>
            <a:r>
              <a:rPr lang="pt-PT" altLang="en-US" sz="1100" i="1" dirty="0" smtClean="0">
                <a:latin typeface="Arial Narrow" panose="020B0606020202030204" pitchFamily="34" charset="0"/>
                <a:cs typeface="Arial Narrow" panose="020B0606020202030204" pitchFamily="34" charset="0"/>
                <a:sym typeface="+mn-ea"/>
              </a:rPr>
              <a:t>CPLP</a:t>
            </a:r>
            <a:r>
              <a:rPr lang="pt-PT" altLang="en-US" sz="1100" dirty="0" smtClean="0">
                <a:latin typeface="Arial Narrow" panose="020B0606020202030204" pitchFamily="34" charset="0"/>
                <a:cs typeface="Arial Narrow" panose="020B0606020202030204" pitchFamily="34" charset="0"/>
                <a:sym typeface="+mn-ea"/>
              </a:rPr>
              <a:t> - Comunidade de Países de Língua Portuguesa.</a:t>
            </a:r>
            <a:endParaRPr lang="pt-PT" sz="1100" i="1" dirty="0" smtClean="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7" name="TextBox 6"/>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26</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7797332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6239" y="1242517"/>
            <a:ext cx="6120680" cy="6617196"/>
          </a:xfrm>
          <a:prstGeom prst="rect">
            <a:avLst/>
          </a:prstGeom>
          <a:noFill/>
        </p:spPr>
        <p:txBody>
          <a:bodyPr wrap="square" rtlCol="0">
            <a:spAutoFit/>
          </a:bodyPr>
          <a:lstStyle/>
          <a:p>
            <a:r>
              <a:rPr lang="pt-PT" sz="1200" dirty="0" smtClean="0">
                <a:solidFill>
                  <a:schemeClr val="accent5">
                    <a:lumMod val="60000"/>
                    <a:lumOff val="40000"/>
                  </a:schemeClr>
                </a:solidFill>
                <a:latin typeface="Arial Narrow" panose="020B0606020202030204" pitchFamily="34" charset="0"/>
              </a:rPr>
              <a:t>TERMOS DE REFERÊNCIA DO FÓRUM EMPRESARIAL</a:t>
            </a:r>
          </a:p>
          <a:p>
            <a:r>
              <a:rPr lang="pt-PT" sz="1200" dirty="0" smtClean="0">
                <a:solidFill>
                  <a:schemeClr val="accent5">
                    <a:lumMod val="60000"/>
                    <a:lumOff val="40000"/>
                  </a:schemeClr>
                </a:solidFill>
                <a:latin typeface="Arial Narrow" panose="020B0606020202030204" pitchFamily="34" charset="0"/>
              </a:rPr>
              <a:t>3. ORGANIZAÇÃO DO FÓRUM EMPRESARIAL</a:t>
            </a:r>
          </a:p>
          <a:p>
            <a:pPr>
              <a:lnSpc>
                <a:spcPts val="1200"/>
              </a:lnSpc>
            </a:pPr>
            <a:endParaRPr lang="pt-PT" sz="1100" i="1" dirty="0" smtClean="0">
              <a:latin typeface="Arial Narrow" panose="020B0606020202030204" pitchFamily="34" charset="0"/>
            </a:endParaRPr>
          </a:p>
          <a:p>
            <a:pPr>
              <a:lnSpc>
                <a:spcPts val="1200"/>
              </a:lnSpc>
            </a:pPr>
            <a:r>
              <a:rPr lang="pt-PT" sz="1100" b="1" i="1" dirty="0" smtClean="0">
                <a:latin typeface="Arial Narrow" panose="020B0606020202030204" pitchFamily="34" charset="0"/>
              </a:rPr>
              <a:t>3.2.10. </a:t>
            </a:r>
            <a:r>
              <a:rPr lang="pt-PT" sz="1100" b="1" dirty="0">
                <a:latin typeface="Arial Narrow" panose="020B0606020202030204" pitchFamily="34" charset="0"/>
              </a:rPr>
              <a:t>Sequência </a:t>
            </a:r>
            <a:r>
              <a:rPr lang="pt-PT" sz="1100" b="1" dirty="0" smtClean="0">
                <a:latin typeface="Arial Narrow" panose="020B0606020202030204" pitchFamily="34" charset="0"/>
              </a:rPr>
              <a:t>10</a:t>
            </a:r>
            <a:r>
              <a:rPr lang="pt-PT" sz="1100" b="1" i="1" dirty="0" smtClean="0">
                <a:latin typeface="Arial Narrow" panose="020B0606020202030204" pitchFamily="34" charset="0"/>
              </a:rPr>
              <a:t>: </a:t>
            </a:r>
            <a:r>
              <a:rPr lang="pt-PT" altLang="en-US" sz="1100" b="1" dirty="0" smtClean="0">
                <a:latin typeface="Arial Narrow" panose="020B0606020202030204" pitchFamily="34" charset="0"/>
                <a:cs typeface="Arial Narrow" panose="020B0606020202030204" pitchFamily="34" charset="0"/>
                <a:sym typeface="+mn-ea"/>
              </a:rPr>
              <a:t>Sessão de Encerramento e Comunicação</a:t>
            </a:r>
            <a:endParaRPr lang="pt-PT" altLang="en-US" sz="1100" b="1" dirty="0">
              <a:latin typeface="Arial Narrow" panose="020B0606020202030204" pitchFamily="34" charset="0"/>
              <a:cs typeface="Arial Narrow" panose="020B0606020202030204" pitchFamily="34" charset="0"/>
              <a:sym typeface="+mn-ea"/>
            </a:endParaRPr>
          </a:p>
          <a:p>
            <a:pPr>
              <a:lnSpc>
                <a:spcPts val="1200"/>
              </a:lnSpc>
            </a:pPr>
            <a:r>
              <a:rPr lang="pt-PT" altLang="en-US" sz="1100" dirty="0" smtClean="0">
                <a:latin typeface="Arial Narrow" panose="020B0606020202030204" pitchFamily="34" charset="0"/>
                <a:cs typeface="Arial Narrow" panose="020B0606020202030204" pitchFamily="34" charset="0"/>
                <a:sym typeface="+mn-ea"/>
              </a:rPr>
              <a:t>Durante esta sessão de encerramento, </a:t>
            </a:r>
            <a:r>
              <a:rPr lang="pt-PT" altLang="en-US" sz="1100" dirty="0">
                <a:latin typeface="Arial Narrow" panose="020B0606020202030204" pitchFamily="34" charset="0"/>
                <a:cs typeface="Arial Narrow" panose="020B0606020202030204" pitchFamily="34" charset="0"/>
                <a:sym typeface="+mn-ea"/>
              </a:rPr>
              <a:t>uma breve síntese das conclusões </a:t>
            </a:r>
            <a:r>
              <a:rPr lang="pt-PT" altLang="en-US" sz="1100" dirty="0" smtClean="0">
                <a:latin typeface="Arial Narrow" panose="020B0606020202030204" pitchFamily="34" charset="0"/>
                <a:cs typeface="Arial Narrow" panose="020B0606020202030204" pitchFamily="34" charset="0"/>
                <a:sym typeface="+mn-ea"/>
              </a:rPr>
              <a:t>do Fórum Empresarial será apresentado </a:t>
            </a:r>
            <a:r>
              <a:rPr lang="pt-PT" altLang="en-US" sz="1100" dirty="0">
                <a:latin typeface="Arial Narrow" panose="020B0606020202030204" pitchFamily="34" charset="0"/>
                <a:cs typeface="Arial Narrow" panose="020B0606020202030204" pitchFamily="34" charset="0"/>
                <a:sym typeface="+mn-ea"/>
              </a:rPr>
              <a:t>com comentários </a:t>
            </a:r>
            <a:r>
              <a:rPr lang="pt-PT" altLang="en-US" sz="1100" dirty="0" smtClean="0">
                <a:latin typeface="Arial Narrow" panose="020B0606020202030204" pitchFamily="34" charset="0"/>
                <a:cs typeface="Arial Narrow" panose="020B0606020202030204" pitchFamily="34" charset="0"/>
                <a:sym typeface="+mn-ea"/>
              </a:rPr>
              <a:t>e com uma alocução de cerimónia </a:t>
            </a:r>
            <a:r>
              <a:rPr lang="pt-PT" altLang="en-US" sz="1100" dirty="0">
                <a:latin typeface="Arial Narrow" panose="020B0606020202030204" pitchFamily="34" charset="0"/>
                <a:cs typeface="Arial Narrow" panose="020B0606020202030204" pitchFamily="34" charset="0"/>
                <a:sym typeface="+mn-ea"/>
              </a:rPr>
              <a:t>de encerramento</a:t>
            </a:r>
            <a:r>
              <a:rPr lang="pt-PT" altLang="en-US" sz="1100" dirty="0" smtClean="0">
                <a:latin typeface="Arial Narrow" panose="020B0606020202030204" pitchFamily="34" charset="0"/>
                <a:cs typeface="Arial Narrow" panose="020B0606020202030204" pitchFamily="34" charset="0"/>
                <a:sym typeface="+mn-ea"/>
              </a:rPr>
              <a:t>. </a:t>
            </a:r>
          </a:p>
          <a:p>
            <a:pPr>
              <a:lnSpc>
                <a:spcPts val="1200"/>
              </a:lnSpc>
            </a:pPr>
            <a:endParaRPr lang="pt-PT" altLang="en-US" sz="1100" dirty="0">
              <a:latin typeface="Arial Narrow" panose="020B0606020202030204" pitchFamily="34" charset="0"/>
              <a:cs typeface="Arial Narrow" panose="020B0606020202030204" pitchFamily="34" charset="0"/>
              <a:sym typeface="+mn-ea"/>
            </a:endParaRPr>
          </a:p>
          <a:p>
            <a:pPr>
              <a:lnSpc>
                <a:spcPts val="1200"/>
              </a:lnSpc>
            </a:pPr>
            <a:r>
              <a:rPr lang="pt-PT" altLang="en-US" sz="1100" dirty="0" smtClean="0">
                <a:latin typeface="Arial Narrow" panose="020B0606020202030204" pitchFamily="34" charset="0"/>
                <a:cs typeface="Arial Narrow" panose="020B0606020202030204" pitchFamily="34" charset="0"/>
                <a:sym typeface="+mn-ea"/>
              </a:rPr>
              <a:t>No final da Sessão haverá lugar uma conferência </a:t>
            </a:r>
            <a:r>
              <a:rPr lang="pt-PT" altLang="en-US" sz="1100" dirty="0">
                <a:latin typeface="Arial Narrow" panose="020B0606020202030204" pitchFamily="34" charset="0"/>
                <a:cs typeface="Arial Narrow" panose="020B0606020202030204" pitchFamily="34" charset="0"/>
                <a:sym typeface="+mn-ea"/>
              </a:rPr>
              <a:t>de imprensa </a:t>
            </a:r>
            <a:r>
              <a:rPr lang="pt-PT" altLang="en-US" sz="1100" dirty="0" smtClean="0">
                <a:latin typeface="Arial Narrow" panose="020B0606020202030204" pitchFamily="34" charset="0"/>
                <a:cs typeface="Arial Narrow" panose="020B0606020202030204" pitchFamily="34" charset="0"/>
                <a:sym typeface="+mn-ea"/>
              </a:rPr>
              <a:t>em que intervirão um representante das delegações externas e determinados participantes.</a:t>
            </a:r>
          </a:p>
          <a:p>
            <a:pPr>
              <a:lnSpc>
                <a:spcPts val="1200"/>
              </a:lnSpc>
            </a:pPr>
            <a:endParaRPr lang="pt-PT" altLang="en-US" sz="1100" dirty="0">
              <a:latin typeface="Arial Narrow" panose="020B0606020202030204" pitchFamily="34" charset="0"/>
              <a:cs typeface="Arial Narrow" panose="020B0606020202030204" pitchFamily="34" charset="0"/>
              <a:sym typeface="+mn-ea"/>
            </a:endParaRPr>
          </a:p>
          <a:p>
            <a:pPr>
              <a:lnSpc>
                <a:spcPts val="1200"/>
              </a:lnSpc>
            </a:pPr>
            <a:r>
              <a:rPr lang="pt-PT" sz="1100" b="1" i="1" dirty="0" smtClean="0">
                <a:latin typeface="Arial Narrow" panose="020B0606020202030204" pitchFamily="34" charset="0"/>
              </a:rPr>
              <a:t>3.2.11. </a:t>
            </a:r>
            <a:r>
              <a:rPr lang="pt-PT" sz="1100" b="1" dirty="0">
                <a:latin typeface="Arial Narrow" panose="020B0606020202030204" pitchFamily="34" charset="0"/>
              </a:rPr>
              <a:t>Sequência </a:t>
            </a:r>
            <a:r>
              <a:rPr lang="pt-PT" sz="1100" b="1" dirty="0" smtClean="0">
                <a:latin typeface="Arial Narrow" panose="020B0606020202030204" pitchFamily="34" charset="0"/>
              </a:rPr>
              <a:t>11</a:t>
            </a:r>
            <a:r>
              <a:rPr lang="pt-PT" sz="1100" b="1" i="1" dirty="0" smtClean="0">
                <a:latin typeface="Arial Narrow" panose="020B0606020202030204" pitchFamily="34" charset="0"/>
              </a:rPr>
              <a:t>: </a:t>
            </a:r>
            <a:r>
              <a:rPr lang="pt-PT" altLang="en-US" sz="1100" b="1" dirty="0" smtClean="0">
                <a:latin typeface="Arial Narrow" panose="020B0606020202030204" pitchFamily="34" charset="0"/>
                <a:cs typeface="Arial Narrow" panose="020B0606020202030204" pitchFamily="34" charset="0"/>
                <a:sym typeface="+mn-ea"/>
              </a:rPr>
              <a:t>Jantar de Gala</a:t>
            </a:r>
            <a:endParaRPr lang="pt-PT" altLang="en-US" sz="1100" b="1" dirty="0">
              <a:latin typeface="Arial Narrow" panose="020B0606020202030204" pitchFamily="34" charset="0"/>
              <a:cs typeface="Arial Narrow" panose="020B0606020202030204" pitchFamily="34" charset="0"/>
              <a:sym typeface="+mn-ea"/>
            </a:endParaRPr>
          </a:p>
          <a:p>
            <a:pPr algn="just">
              <a:lnSpc>
                <a:spcPts val="1200"/>
              </a:lnSpc>
            </a:pPr>
            <a:r>
              <a:rPr lang="pt-PT" altLang="en-US" sz="1100" dirty="0" smtClean="0">
                <a:latin typeface="Arial Narrow" panose="020B0606020202030204" pitchFamily="34" charset="0"/>
                <a:cs typeface="Arial Narrow" panose="020B0606020202030204" pitchFamily="34" charset="0"/>
                <a:sym typeface="+mn-ea"/>
              </a:rPr>
              <a:t>Um jantar de Gala com a participação de todos os participantes no evento e convidados a nível de instituições nacionais e internacionais presentes em Cabo Verde assim como individualidades.</a:t>
            </a:r>
          </a:p>
          <a:p>
            <a:pPr algn="just">
              <a:lnSpc>
                <a:spcPts val="1200"/>
              </a:lnSpc>
            </a:pPr>
            <a:endParaRPr lang="pt-PT" altLang="en-US" sz="1100" dirty="0">
              <a:latin typeface="Arial Narrow" panose="020B0606020202030204" pitchFamily="34" charset="0"/>
              <a:cs typeface="Arial Narrow" panose="020B0606020202030204" pitchFamily="34" charset="0"/>
              <a:sym typeface="+mn-ea"/>
            </a:endParaRPr>
          </a:p>
          <a:p>
            <a:pPr algn="just">
              <a:lnSpc>
                <a:spcPts val="1200"/>
              </a:lnSpc>
            </a:pPr>
            <a:r>
              <a:rPr lang="pt-PT" altLang="en-US" sz="1100" dirty="0" smtClean="0">
                <a:latin typeface="Arial Narrow" panose="020B0606020202030204" pitchFamily="34" charset="0"/>
                <a:cs typeface="Arial Narrow" panose="020B0606020202030204" pitchFamily="34" charset="0"/>
                <a:sym typeface="+mn-ea"/>
              </a:rPr>
              <a:t>Esta sequência permitirá uma socialização entre todos os presentes como permitirá estabelecemento de redes que vigorará pós o evento.</a:t>
            </a:r>
          </a:p>
          <a:p>
            <a:pPr algn="just">
              <a:lnSpc>
                <a:spcPts val="1200"/>
              </a:lnSpc>
            </a:pPr>
            <a:endParaRPr lang="pt-PT" altLang="en-US" sz="1100" dirty="0" smtClean="0">
              <a:latin typeface="Arial Narrow" panose="020B0606020202030204" pitchFamily="34" charset="0"/>
              <a:cs typeface="Arial Narrow" panose="020B0606020202030204" pitchFamily="34" charset="0"/>
              <a:sym typeface="+mn-ea"/>
            </a:endParaRPr>
          </a:p>
          <a:p>
            <a:pPr algn="just">
              <a:lnSpc>
                <a:spcPts val="1200"/>
              </a:lnSpc>
            </a:pPr>
            <a:r>
              <a:rPr lang="pt-PT" sz="1100" b="1" i="1" dirty="0" smtClean="0">
                <a:latin typeface="Arial Narrow" panose="020B0606020202030204" pitchFamily="34" charset="0"/>
              </a:rPr>
              <a:t>4. </a:t>
            </a:r>
            <a:r>
              <a:rPr lang="pt-PT" sz="1100" b="1" dirty="0">
                <a:latin typeface="Arial Narrow" panose="020B0606020202030204" pitchFamily="34" charset="0"/>
                <a:cs typeface="Arial Narrow" panose="020B0606020202030204" pitchFamily="34" charset="0"/>
                <a:sym typeface="+mn-ea"/>
              </a:rPr>
              <a:t>Ronda / Rodada de </a:t>
            </a:r>
            <a:r>
              <a:rPr lang="pt-PT" sz="1100" b="1" dirty="0" smtClean="0">
                <a:latin typeface="Arial Narrow" panose="020B0606020202030204" pitchFamily="34" charset="0"/>
                <a:cs typeface="Arial Narrow" panose="020B0606020202030204" pitchFamily="34" charset="0"/>
                <a:sym typeface="+mn-ea"/>
              </a:rPr>
              <a:t>Negócios</a:t>
            </a:r>
            <a:endParaRPr lang="pt-PT" altLang="en-US" sz="1100" b="1" dirty="0">
              <a:latin typeface="Arial Narrow" panose="020B0606020202030204" pitchFamily="34" charset="0"/>
              <a:cs typeface="Arial Narrow" panose="020B0606020202030204" pitchFamily="34" charset="0"/>
              <a:sym typeface="+mn-ea"/>
            </a:endParaRPr>
          </a:p>
          <a:p>
            <a:pPr algn="just">
              <a:lnSpc>
                <a:spcPts val="1200"/>
              </a:lnSpc>
            </a:pPr>
            <a:r>
              <a:rPr lang="pt-PT" sz="1100" dirty="0">
                <a:latin typeface="Arial Narrow" panose="020B0606020202030204" pitchFamily="34" charset="0"/>
                <a:cs typeface="Arial Narrow" panose="020B0606020202030204" pitchFamily="34" charset="0"/>
              </a:rPr>
              <a:t>Uma </a:t>
            </a:r>
            <a:r>
              <a:rPr lang="pt-PT" sz="1100" dirty="0">
                <a:latin typeface="Arial Narrow" panose="020B0606020202030204" pitchFamily="34" charset="0"/>
                <a:cs typeface="Arial Narrow" panose="020B0606020202030204" pitchFamily="34" charset="0"/>
                <a:sym typeface="+mn-ea"/>
              </a:rPr>
              <a:t>Ronda / Rodada de Negócios, previamente programado, </a:t>
            </a:r>
            <a:r>
              <a:rPr lang="pt-PT" sz="1100" dirty="0" smtClean="0">
                <a:latin typeface="Arial Narrow" panose="020B0606020202030204" pitchFamily="34" charset="0"/>
                <a:cs typeface="Arial Narrow" panose="020B0606020202030204" pitchFamily="34" charset="0"/>
                <a:sym typeface="+mn-ea"/>
              </a:rPr>
              <a:t>haverá lugar no </a:t>
            </a:r>
            <a:r>
              <a:rPr lang="pt-PT" sz="1100" dirty="0">
                <a:latin typeface="Arial Narrow" panose="020B0606020202030204" pitchFamily="34" charset="0"/>
                <a:cs typeface="Arial Narrow" panose="020B0606020202030204" pitchFamily="34" charset="0"/>
                <a:sym typeface="+mn-ea"/>
              </a:rPr>
              <a:t>dia 19 de Março de 2022.</a:t>
            </a:r>
            <a:r>
              <a:rPr lang="pt-PT" sz="1100" dirty="0">
                <a:latin typeface="Arial Narrow" panose="020B0606020202030204" pitchFamily="34" charset="0"/>
                <a:cs typeface="Arial Narrow" panose="020B0606020202030204" pitchFamily="34" charset="0"/>
              </a:rPr>
              <a:t> </a:t>
            </a:r>
            <a:r>
              <a:rPr lang="pt-PT" sz="1100" dirty="0">
                <a:latin typeface="Arial Narrow" panose="020B0606020202030204" pitchFamily="34" charset="0"/>
                <a:sym typeface="+mn-ea"/>
              </a:rPr>
              <a:t>Cada empresa participante terá um período de tempo, previamente definido, destinado a apresentação dos respectivos produtos, serviços e oportunidades de parcerias de negócios que as mesmas queiram submeter aos demais presentes, e de igual modo apresentação de </a:t>
            </a:r>
            <a:r>
              <a:rPr lang="pt-PT" sz="1100" i="1" dirty="0">
                <a:latin typeface="Arial Narrow" panose="020B0606020202030204" pitchFamily="34" charset="0"/>
                <a:sym typeface="+mn-ea"/>
              </a:rPr>
              <a:t>SPIN-OFFs</a:t>
            </a:r>
            <a:r>
              <a:rPr lang="pt-PT" sz="1100" dirty="0" smtClean="0">
                <a:latin typeface="Arial Narrow" panose="020B0606020202030204" pitchFamily="34" charset="0"/>
                <a:sym typeface="+mn-ea"/>
              </a:rPr>
              <a:t>.</a:t>
            </a:r>
          </a:p>
          <a:p>
            <a:pPr algn="just">
              <a:lnSpc>
                <a:spcPts val="1200"/>
              </a:lnSpc>
            </a:pPr>
            <a:endParaRPr lang="pt-PT" sz="1100" dirty="0">
              <a:latin typeface="Arial Narrow" panose="020B0606020202030204" pitchFamily="34" charset="0"/>
              <a:sym typeface="+mn-ea"/>
            </a:endParaRPr>
          </a:p>
          <a:p>
            <a:pPr algn="just">
              <a:lnSpc>
                <a:spcPts val="1200"/>
              </a:lnSpc>
            </a:pPr>
            <a:r>
              <a:rPr lang="pt-PT" sz="1100" dirty="0">
                <a:latin typeface="Arial Narrow" panose="020B0606020202030204" pitchFamily="34" charset="0"/>
                <a:sym typeface="+mn-ea"/>
              </a:rPr>
              <a:t>A Ronda / Rodada  de Negócios </a:t>
            </a:r>
            <a:r>
              <a:rPr lang="pt-PT" sz="1100" dirty="0" smtClean="0">
                <a:latin typeface="Arial Narrow" panose="020B0606020202030204" pitchFamily="34" charset="0"/>
                <a:sym typeface="+mn-ea"/>
              </a:rPr>
              <a:t>incluirá </a:t>
            </a:r>
            <a:r>
              <a:rPr lang="pt-PT" sz="1100" dirty="0">
                <a:latin typeface="Arial Narrow" panose="020B0606020202030204" pitchFamily="34" charset="0"/>
                <a:sym typeface="+mn-ea"/>
              </a:rPr>
              <a:t>reuniões entre executivos de empresas e empreendedores provenientes de diferentes regiões, designadamente da América, de África, da Europa e de outras origens, assim como apresentação de produtos, serviços e oportunidades de parceriais empresariais. </a:t>
            </a:r>
          </a:p>
          <a:p>
            <a:pPr algn="just">
              <a:lnSpc>
                <a:spcPts val="1200"/>
              </a:lnSpc>
            </a:pPr>
            <a:endParaRPr lang="pt-PT" sz="1100" dirty="0">
              <a:latin typeface="Arial Narrow" panose="020B0606020202030204" pitchFamily="34" charset="0"/>
              <a:sym typeface="+mn-ea"/>
            </a:endParaRPr>
          </a:p>
          <a:p>
            <a:pPr algn="just">
              <a:lnSpc>
                <a:spcPts val="1200"/>
              </a:lnSpc>
            </a:pPr>
            <a:r>
              <a:rPr lang="pt-PT" sz="1100" dirty="0">
                <a:latin typeface="Arial Narrow" panose="020B0606020202030204" pitchFamily="34" charset="0"/>
                <a:sym typeface="+mn-ea"/>
              </a:rPr>
              <a:t>As áreas de interesse são, entre outras, </a:t>
            </a:r>
            <a:r>
              <a:rPr lang="pt-PT" sz="1100" dirty="0" smtClean="0">
                <a:latin typeface="Arial Narrow" panose="020B0606020202030204" pitchFamily="34" charset="0"/>
                <a:sym typeface="+mn-ea"/>
              </a:rPr>
              <a:t>a </a:t>
            </a:r>
            <a:r>
              <a:rPr lang="pt-PT" sz="1100" dirty="0">
                <a:latin typeface="Arial Narrow" panose="020B0606020202030204" pitchFamily="34" charset="0"/>
                <a:sym typeface="+mn-ea"/>
              </a:rPr>
              <a:t>oferta e procura de oportunidades de negócio; oferta e procura de parcerias empresariais e </a:t>
            </a:r>
            <a:r>
              <a:rPr lang="pt-PT" sz="1100" i="1" dirty="0">
                <a:latin typeface="Arial Narrow" panose="020B0606020202030204" pitchFamily="34" charset="0"/>
                <a:sym typeface="+mn-ea"/>
              </a:rPr>
              <a:t>Expertises</a:t>
            </a:r>
            <a:r>
              <a:rPr lang="pt-PT" sz="1100" dirty="0">
                <a:latin typeface="Arial Narrow" panose="020B0606020202030204" pitchFamily="34" charset="0"/>
                <a:sym typeface="+mn-ea"/>
              </a:rPr>
              <a:t>; oferta e procura de produtos (todos os tipos); oferta e procura de serviços (todos os tipos); e oferta e procura de equipamentos (todos os tipos</a:t>
            </a:r>
            <a:r>
              <a:rPr lang="pt-PT" sz="1100" dirty="0" smtClean="0">
                <a:latin typeface="Arial Narrow" panose="020B0606020202030204" pitchFamily="34" charset="0"/>
                <a:sym typeface="+mn-ea"/>
              </a:rPr>
              <a:t>).</a:t>
            </a:r>
          </a:p>
          <a:p>
            <a:pPr algn="just">
              <a:lnSpc>
                <a:spcPts val="1200"/>
              </a:lnSpc>
            </a:pPr>
            <a:endParaRPr lang="pt-PT" sz="1100" dirty="0" smtClean="0">
              <a:latin typeface="Arial Narrow" panose="020B0606020202030204" pitchFamily="34" charset="0"/>
              <a:sym typeface="+mn-ea"/>
            </a:endParaRPr>
          </a:p>
          <a:p>
            <a:pPr algn="just">
              <a:lnSpc>
                <a:spcPts val="1200"/>
              </a:lnSpc>
            </a:pPr>
            <a:r>
              <a:rPr lang="pt-PT" sz="1100" dirty="0" smtClean="0">
                <a:latin typeface="Arial Narrow" panose="020B0606020202030204" pitchFamily="34" charset="0"/>
              </a:rPr>
              <a:t>4.1. </a:t>
            </a:r>
            <a:r>
              <a:rPr lang="pt-PT" sz="1100" b="1" i="1" dirty="0" smtClean="0">
                <a:latin typeface="Arial Narrow" panose="020B0606020202030204" pitchFamily="34" charset="0"/>
              </a:rPr>
              <a:t>Realização </a:t>
            </a:r>
            <a:r>
              <a:rPr lang="pt-PT" sz="1100" b="1" i="1" dirty="0">
                <a:latin typeface="Arial Narrow" panose="020B0606020202030204" pitchFamily="34" charset="0"/>
              </a:rPr>
              <a:t>das reuniões agendadas</a:t>
            </a:r>
          </a:p>
          <a:p>
            <a:pPr algn="just">
              <a:lnSpc>
                <a:spcPts val="1200"/>
              </a:lnSpc>
            </a:pPr>
            <a:r>
              <a:rPr lang="pt-PT" sz="1100" dirty="0">
                <a:latin typeface="Arial Narrow" panose="020B0606020202030204" pitchFamily="34" charset="0"/>
              </a:rPr>
              <a:t>As diferentes reuniões agendadas terão lugar no dia 19 de Março de 2022, no período das 08:15 às 12:30 no local que serão comunicados a todos os inscritos com a devida antecedência.</a:t>
            </a:r>
          </a:p>
          <a:p>
            <a:pPr algn="just">
              <a:lnSpc>
                <a:spcPts val="1200"/>
              </a:lnSpc>
            </a:pPr>
            <a:endParaRPr lang="pt-PT" sz="1100" dirty="0">
              <a:latin typeface="Arial Narrow" panose="020B0606020202030204" pitchFamily="34" charset="0"/>
              <a:sym typeface="+mn-ea"/>
            </a:endParaRPr>
          </a:p>
          <a:p>
            <a:pPr algn="just">
              <a:lnSpc>
                <a:spcPts val="1200"/>
              </a:lnSpc>
            </a:pPr>
            <a:r>
              <a:rPr lang="pt-PT" sz="1100" dirty="0" smtClean="0">
                <a:latin typeface="Arial Narrow" panose="020B0606020202030204" pitchFamily="34" charset="0"/>
                <a:sym typeface="+mn-ea"/>
              </a:rPr>
              <a:t>4.2 </a:t>
            </a:r>
            <a:r>
              <a:rPr lang="pt-PT" sz="1100" b="1" i="1" dirty="0" smtClean="0">
                <a:latin typeface="Arial Narrow" panose="020B0606020202030204" pitchFamily="34" charset="0"/>
              </a:rPr>
              <a:t>Sessão de apresentação de produtos, serviços e oportunidades de parcerias</a:t>
            </a:r>
            <a:endParaRPr lang="pt-PT" sz="1100" dirty="0">
              <a:latin typeface="Arial Narrow" panose="020B0606020202030204" pitchFamily="34" charset="0"/>
            </a:endParaRPr>
          </a:p>
          <a:p>
            <a:pPr algn="just">
              <a:lnSpc>
                <a:spcPts val="1200"/>
              </a:lnSpc>
            </a:pPr>
            <a:r>
              <a:rPr lang="pt-PT" sz="1100" dirty="0" smtClean="0">
                <a:latin typeface="Arial Narrow" panose="020B0606020202030204" pitchFamily="34" charset="0"/>
              </a:rPr>
              <a:t>No </a:t>
            </a:r>
            <a:r>
              <a:rPr lang="pt-PT" sz="1100" dirty="0">
                <a:latin typeface="Arial Narrow" panose="020B0606020202030204" pitchFamily="34" charset="0"/>
              </a:rPr>
              <a:t>dia 19 de Março de 2022, o período das 14:00 às 19:00 é reservado às empresas participantes no Atlantic Business Forum para apresentação dos respectivos </a:t>
            </a:r>
            <a:r>
              <a:rPr lang="pt-PT" sz="1100" dirty="0" smtClean="0">
                <a:latin typeface="Arial Narrow" panose="020B0606020202030204" pitchFamily="34" charset="0"/>
              </a:rPr>
              <a:t>produtos, </a:t>
            </a:r>
            <a:r>
              <a:rPr lang="pt-PT" sz="1100" dirty="0">
                <a:latin typeface="Arial Narrow" panose="020B0606020202030204" pitchFamily="34" charset="0"/>
              </a:rPr>
              <a:t>serviços e disponibilidade para conclusão de parcerias. Cada empresa terá um período de tempo previamente agendado para as referidas apresentações. A Organização se encarrega de organizar as referidas agendas assim como disponibilizará o espaço as sessões de apresentação e comunicará antecipadamente às empresas inscritas a audiência, que terá com base na manifestação de interesses dos participantes</a:t>
            </a:r>
            <a:r>
              <a:rPr lang="pt-PT" sz="1100" dirty="0" smtClean="0">
                <a:latin typeface="Arial Narrow" panose="020B0606020202030204" pitchFamily="34" charset="0"/>
              </a:rPr>
              <a:t>.</a:t>
            </a:r>
            <a:endParaRPr lang="pt-PT" sz="1100" dirty="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7" name="TextBox 6"/>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8"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27</a:t>
            </a:fld>
            <a:endParaRPr lang="fr-FR" altLang="pt-PT" sz="800" b="1" i="1" u="sng" dirty="0" smtClean="0">
              <a:solidFill>
                <a:srgbClr val="00B4B2"/>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691227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6239" y="954485"/>
            <a:ext cx="6120680" cy="7402026"/>
          </a:xfrm>
          <a:prstGeom prst="rect">
            <a:avLst/>
          </a:prstGeom>
          <a:noFill/>
        </p:spPr>
        <p:txBody>
          <a:bodyPr wrap="square" rtlCol="0">
            <a:spAutoFit/>
          </a:bodyPr>
          <a:lstStyle/>
          <a:p>
            <a:r>
              <a:rPr lang="pt-PT" sz="1200" dirty="0" smtClean="0">
                <a:solidFill>
                  <a:schemeClr val="accent5">
                    <a:lumMod val="60000"/>
                    <a:lumOff val="40000"/>
                  </a:schemeClr>
                </a:solidFill>
                <a:latin typeface="Arial Narrow" panose="020B0606020202030204" pitchFamily="34" charset="0"/>
              </a:rPr>
              <a:t>TERMOS DE REFERÊNCIA DO FÓRUM EMPRESARIAL</a:t>
            </a:r>
          </a:p>
          <a:p>
            <a:r>
              <a:rPr lang="pt-PT" sz="1200" i="1" dirty="0" smtClean="0">
                <a:solidFill>
                  <a:schemeClr val="accent5">
                    <a:lumMod val="60000"/>
                    <a:lumOff val="40000"/>
                  </a:schemeClr>
                </a:solidFill>
                <a:latin typeface="Arial Narrow" panose="020B0606020202030204" pitchFamily="34" charset="0"/>
              </a:rPr>
              <a:t>5. INFORMAÇÕES ADICIONAIS</a:t>
            </a:r>
          </a:p>
          <a:p>
            <a:endParaRPr lang="pt-PT" sz="1100" i="1" dirty="0">
              <a:latin typeface="Arial Narrow" panose="020B0606020202030204" pitchFamily="34" charset="0"/>
            </a:endParaRPr>
          </a:p>
          <a:p>
            <a:pPr>
              <a:lnSpc>
                <a:spcPts val="1200"/>
              </a:lnSpc>
            </a:pPr>
            <a:r>
              <a:rPr lang="pt-PT" sz="1100" b="1" i="1" dirty="0" smtClean="0">
                <a:latin typeface="Arial Narrow" panose="020B0606020202030204" pitchFamily="34" charset="0"/>
              </a:rPr>
              <a:t>5.1. Local e datas</a:t>
            </a:r>
          </a:p>
          <a:p>
            <a:pPr algn="just">
              <a:lnSpc>
                <a:spcPts val="1200"/>
              </a:lnSpc>
            </a:pPr>
            <a:r>
              <a:rPr lang="pt-PT" sz="1100" dirty="0" smtClean="0">
                <a:latin typeface="Arial Narrow" panose="020B0606020202030204" pitchFamily="34" charset="0"/>
              </a:rPr>
              <a:t>O Fórum Empresarial terá lugar em Cabo Verde, cidade da Praia, no Salão Nobre de Assembleia Nacional, de 17 a 19 de Março de 2022. O programa do dia 19 de Março consiste numa Ronda / Rodada de Negócios e terá lugar em Cidade Velha.</a:t>
            </a:r>
          </a:p>
          <a:p>
            <a:pPr>
              <a:lnSpc>
                <a:spcPts val="1200"/>
              </a:lnSpc>
            </a:pPr>
            <a:endParaRPr lang="pt-PT" sz="1100" i="1" dirty="0">
              <a:latin typeface="Arial Narrow" panose="020B0606020202030204" pitchFamily="34" charset="0"/>
            </a:endParaRPr>
          </a:p>
          <a:p>
            <a:pPr>
              <a:lnSpc>
                <a:spcPts val="1200"/>
              </a:lnSpc>
            </a:pPr>
            <a:r>
              <a:rPr lang="pt-PT" sz="1100" b="1" i="1" dirty="0" smtClean="0">
                <a:latin typeface="Arial Narrow" panose="020B0606020202030204" pitchFamily="34" charset="0"/>
              </a:rPr>
              <a:t>5.2 Línguas de Trabalho</a:t>
            </a:r>
          </a:p>
          <a:p>
            <a:pPr>
              <a:lnSpc>
                <a:spcPts val="1200"/>
              </a:lnSpc>
            </a:pPr>
            <a:r>
              <a:rPr lang="pt-PT" sz="1100" i="1" dirty="0" smtClean="0">
                <a:latin typeface="Arial Narrow" panose="020B0606020202030204" pitchFamily="34" charset="0"/>
              </a:rPr>
              <a:t>Serão utilizadas três línguas de trabalho: francês, inglês e português. </a:t>
            </a:r>
          </a:p>
          <a:p>
            <a:pPr>
              <a:lnSpc>
                <a:spcPts val="1200"/>
              </a:lnSpc>
            </a:pPr>
            <a:endParaRPr lang="pt-PT" sz="1100" i="1" dirty="0">
              <a:latin typeface="Arial Narrow" panose="020B0606020202030204" pitchFamily="34" charset="0"/>
            </a:endParaRPr>
          </a:p>
          <a:p>
            <a:pPr>
              <a:lnSpc>
                <a:spcPts val="1200"/>
              </a:lnSpc>
            </a:pPr>
            <a:r>
              <a:rPr lang="pt-PT" sz="1100" b="1" i="1" dirty="0" smtClean="0">
                <a:latin typeface="Arial Narrow" panose="020B0606020202030204" pitchFamily="34" charset="0"/>
              </a:rPr>
              <a:t>5.3. Comunicações</a:t>
            </a:r>
          </a:p>
          <a:p>
            <a:pPr>
              <a:lnSpc>
                <a:spcPts val="1200"/>
              </a:lnSpc>
            </a:pPr>
            <a:r>
              <a:rPr lang="pt-PT" sz="1100" i="1" dirty="0" smtClean="0">
                <a:latin typeface="Arial Narrow" panose="020B0606020202030204" pitchFamily="34" charset="0"/>
              </a:rPr>
              <a:t>As comunicações serão feitas por especialistas nacionais, regionais e internacionais, individualmente ou em nome da instituição que representam.</a:t>
            </a:r>
          </a:p>
          <a:p>
            <a:pPr>
              <a:lnSpc>
                <a:spcPts val="1200"/>
              </a:lnSpc>
            </a:pPr>
            <a:endParaRPr lang="pt-PT" sz="1100" i="1" dirty="0" smtClean="0">
              <a:latin typeface="Arial Narrow" panose="020B0606020202030204" pitchFamily="34" charset="0"/>
            </a:endParaRPr>
          </a:p>
          <a:p>
            <a:pPr>
              <a:lnSpc>
                <a:spcPts val="1200"/>
              </a:lnSpc>
            </a:pPr>
            <a:r>
              <a:rPr lang="pt-PT" sz="1100" b="1" i="1" dirty="0" smtClean="0">
                <a:latin typeface="Arial Narrow" panose="020B0606020202030204" pitchFamily="34" charset="0"/>
              </a:rPr>
              <a:t>5.4 </a:t>
            </a:r>
            <a:r>
              <a:rPr lang="pt-PT" sz="1100" b="1" i="1" dirty="0">
                <a:latin typeface="Arial Narrow" panose="020B0606020202030204" pitchFamily="34" charset="0"/>
              </a:rPr>
              <a:t>I</a:t>
            </a:r>
            <a:r>
              <a:rPr lang="pt-PT" sz="1100" b="1" i="1" dirty="0" smtClean="0">
                <a:latin typeface="Arial Narrow" panose="020B0606020202030204" pitchFamily="34" charset="0"/>
              </a:rPr>
              <a:t>nscrição </a:t>
            </a:r>
          </a:p>
          <a:p>
            <a:pPr>
              <a:lnSpc>
                <a:spcPts val="1200"/>
              </a:lnSpc>
            </a:pPr>
            <a:r>
              <a:rPr lang="pt-PT" sz="1100" b="1" dirty="0" smtClean="0">
                <a:latin typeface="Arial Narrow" panose="020B0606020202030204" pitchFamily="34" charset="0"/>
              </a:rPr>
              <a:t>5.4.1</a:t>
            </a:r>
            <a:r>
              <a:rPr lang="pt-PT" sz="1100" dirty="0" smtClean="0">
                <a:latin typeface="Arial Narrow" panose="020B0606020202030204" pitchFamily="34" charset="0"/>
              </a:rPr>
              <a:t> Um formulário de registro está disponível. Deve ser preenchido por qualquer pessoa convidada ou participante </a:t>
            </a:r>
            <a:r>
              <a:rPr lang="pt-PT" sz="1100" dirty="0">
                <a:latin typeface="Arial Narrow" panose="020B0606020202030204" pitchFamily="34" charset="0"/>
              </a:rPr>
              <a:t>e remetê-la via email: </a:t>
            </a:r>
            <a:r>
              <a:rPr lang="pt-PT" sz="1100" dirty="0" smtClean="0">
                <a:latin typeface="Arial Narrow" panose="020B0606020202030204" pitchFamily="34" charset="0"/>
              </a:rPr>
              <a:t>events@atlanticbusinessforum.com </a:t>
            </a:r>
            <a:r>
              <a:rPr lang="pt-PT" sz="1100" dirty="0">
                <a:latin typeface="Arial Narrow" panose="020B0606020202030204" pitchFamily="34" charset="0"/>
              </a:rPr>
              <a:t>/ </a:t>
            </a:r>
            <a:r>
              <a:rPr lang="pt-PT" sz="1100" dirty="0" smtClean="0">
                <a:latin typeface="Arial Narrow" panose="020B0606020202030204" pitchFamily="34" charset="0"/>
              </a:rPr>
              <a:t>helpdesk@atlanticbusinessforum.com </a:t>
            </a:r>
          </a:p>
          <a:p>
            <a:pPr>
              <a:lnSpc>
                <a:spcPts val="1200"/>
              </a:lnSpc>
            </a:pPr>
            <a:endParaRPr lang="pt-PT" sz="1100" dirty="0" smtClean="0">
              <a:latin typeface="Arial Narrow" panose="020B0606020202030204" pitchFamily="34" charset="0"/>
            </a:endParaRPr>
          </a:p>
          <a:p>
            <a:pPr>
              <a:lnSpc>
                <a:spcPts val="1200"/>
              </a:lnSpc>
            </a:pPr>
            <a:r>
              <a:rPr lang="pt-PT" sz="1100" b="1" dirty="0" smtClean="0">
                <a:latin typeface="Arial Narrow" panose="020B0606020202030204" pitchFamily="34" charset="0"/>
              </a:rPr>
              <a:t>5.4.2</a:t>
            </a:r>
            <a:r>
              <a:rPr lang="pt-PT" sz="1100" dirty="0" smtClean="0">
                <a:latin typeface="Arial Narrow" panose="020B0606020202030204" pitchFamily="34" charset="0"/>
              </a:rPr>
              <a:t> Os formulários de inscrição podem ser descarregado da website seguinte: https</a:t>
            </a:r>
            <a:r>
              <a:rPr lang="pt-PT" sz="1100" dirty="0">
                <a:latin typeface="Arial Narrow" panose="020B0606020202030204" pitchFamily="34" charset="0"/>
              </a:rPr>
              <a:t>://www.atlanticbusinessforum.com/.</a:t>
            </a:r>
            <a:endParaRPr lang="pt-PT" sz="1100" dirty="0" smtClean="0">
              <a:latin typeface="Arial Narrow" panose="020B0606020202030204" pitchFamily="34" charset="0"/>
            </a:endParaRPr>
          </a:p>
          <a:p>
            <a:pPr>
              <a:lnSpc>
                <a:spcPts val="1200"/>
              </a:lnSpc>
            </a:pPr>
            <a:endParaRPr lang="pt-PT" sz="1100" i="1" dirty="0" smtClean="0">
              <a:latin typeface="Arial Narrow" panose="020B0606020202030204" pitchFamily="34" charset="0"/>
            </a:endParaRPr>
          </a:p>
          <a:p>
            <a:pPr>
              <a:lnSpc>
                <a:spcPts val="1200"/>
              </a:lnSpc>
            </a:pPr>
            <a:r>
              <a:rPr lang="pt-PT" sz="1100" b="1" dirty="0" smtClean="0">
                <a:latin typeface="Arial Narrow" panose="020B0606020202030204" pitchFamily="34" charset="0"/>
              </a:rPr>
              <a:t>5.4.3</a:t>
            </a:r>
            <a:r>
              <a:rPr lang="pt-PT" sz="1100" dirty="0" smtClean="0">
                <a:latin typeface="Arial Narrow" panose="020B0606020202030204" pitchFamily="34" charset="0"/>
              </a:rPr>
              <a:t> </a:t>
            </a:r>
            <a:r>
              <a:rPr lang="pt-PT" sz="1100" i="1" dirty="0" smtClean="0">
                <a:latin typeface="Arial Narrow" panose="020B0606020202030204" pitchFamily="34" charset="0"/>
              </a:rPr>
              <a:t>As inscrições poderão ser feitas online igualmente no website: </a:t>
            </a:r>
            <a:r>
              <a:rPr lang="pt-PT" sz="1100" dirty="0">
                <a:latin typeface="Arial Narrow" panose="020B0606020202030204" pitchFamily="34" charset="0"/>
              </a:rPr>
              <a:t>https://www.atlanticbusinessforum.com</a:t>
            </a:r>
            <a:r>
              <a:rPr lang="pt-PT" sz="1100" dirty="0" smtClean="0">
                <a:latin typeface="Arial Narrow" panose="020B0606020202030204" pitchFamily="34" charset="0"/>
              </a:rPr>
              <a:t>/.</a:t>
            </a:r>
            <a:endParaRPr lang="pt-PT" sz="1100" dirty="0">
              <a:latin typeface="Arial Narrow" panose="020B0606020202030204" pitchFamily="34" charset="0"/>
            </a:endParaRPr>
          </a:p>
          <a:p>
            <a:pPr>
              <a:lnSpc>
                <a:spcPts val="1200"/>
              </a:lnSpc>
            </a:pPr>
            <a:endParaRPr lang="pt-PT" sz="1100" i="1" dirty="0" smtClean="0">
              <a:latin typeface="Arial Narrow" panose="020B0606020202030204" pitchFamily="34" charset="0"/>
            </a:endParaRPr>
          </a:p>
          <a:p>
            <a:pPr>
              <a:lnSpc>
                <a:spcPts val="1200"/>
              </a:lnSpc>
            </a:pPr>
            <a:r>
              <a:rPr lang="pt-PT" sz="1100" b="1" dirty="0" smtClean="0">
                <a:latin typeface="Arial Narrow" panose="020B0606020202030204" pitchFamily="34" charset="0"/>
              </a:rPr>
              <a:t>5.4.4 </a:t>
            </a:r>
            <a:r>
              <a:rPr lang="pt-PT" sz="1100" i="1" dirty="0" smtClean="0">
                <a:latin typeface="Arial Narrow" panose="020B0606020202030204" pitchFamily="34" charset="0"/>
              </a:rPr>
              <a:t>As condições de participação encontram-se especificadas no referido website.</a:t>
            </a:r>
          </a:p>
          <a:p>
            <a:pPr>
              <a:lnSpc>
                <a:spcPts val="1200"/>
              </a:lnSpc>
            </a:pPr>
            <a:endParaRPr lang="pt-PT" sz="1100" i="1" dirty="0">
              <a:latin typeface="Arial Narrow" panose="020B0606020202030204" pitchFamily="34" charset="0"/>
            </a:endParaRPr>
          </a:p>
          <a:p>
            <a:pPr>
              <a:lnSpc>
                <a:spcPts val="1200"/>
              </a:lnSpc>
            </a:pPr>
            <a:r>
              <a:rPr lang="pt-PT" sz="1100" b="1" dirty="0" smtClean="0">
                <a:latin typeface="Arial Narrow" panose="020B0606020202030204" pitchFamily="34" charset="0"/>
              </a:rPr>
              <a:t>5.4.5</a:t>
            </a:r>
            <a:r>
              <a:rPr lang="pt-PT" sz="1100" dirty="0" smtClean="0">
                <a:latin typeface="Arial Narrow" panose="020B0606020202030204" pitchFamily="34" charset="0"/>
              </a:rPr>
              <a:t>  Para </a:t>
            </a:r>
            <a:r>
              <a:rPr lang="pt-PT" sz="1100" dirty="0">
                <a:latin typeface="Arial Narrow" panose="020B0606020202030204" pitchFamily="34" charset="0"/>
              </a:rPr>
              <a:t>cada grupo de 10 participantes no evento </a:t>
            </a:r>
            <a:r>
              <a:rPr lang="pt-PT" sz="1100" dirty="0" smtClean="0">
                <a:latin typeface="Arial Narrow" panose="020B0606020202030204" pitchFamily="34" charset="0"/>
              </a:rPr>
              <a:t>a organização assume os custos de participação com o décimo primeiro elemento.</a:t>
            </a:r>
          </a:p>
          <a:p>
            <a:pPr>
              <a:lnSpc>
                <a:spcPts val="1200"/>
              </a:lnSpc>
            </a:pP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5.4.6</a:t>
            </a:r>
            <a:r>
              <a:rPr lang="pt-PT" sz="1100" dirty="0" smtClean="0">
                <a:latin typeface="Arial Narrow" panose="020B0606020202030204" pitchFamily="34" charset="0"/>
              </a:rPr>
              <a:t> Para </a:t>
            </a:r>
            <a:r>
              <a:rPr lang="pt-PT" sz="1100" dirty="0">
                <a:latin typeface="Arial Narrow" panose="020B0606020202030204" pitchFamily="34" charset="0"/>
              </a:rPr>
              <a:t>cada grupo de 25 participantes </a:t>
            </a:r>
            <a:r>
              <a:rPr lang="pt-PT" sz="1100" dirty="0" smtClean="0">
                <a:latin typeface="Arial Narrow" panose="020B0606020202030204" pitchFamily="34" charset="0"/>
              </a:rPr>
              <a:t>a organização assume o custo de participação para dois (2) elementos adicionais. </a:t>
            </a:r>
          </a:p>
          <a:p>
            <a:pPr>
              <a:lnSpc>
                <a:spcPts val="1200"/>
              </a:lnSpc>
            </a:pPr>
            <a:endParaRPr lang="pt-PT" sz="1100" i="1" dirty="0">
              <a:latin typeface="Arial Narrow" panose="020B0606020202030204" pitchFamily="34" charset="0"/>
            </a:endParaRPr>
          </a:p>
          <a:p>
            <a:pPr>
              <a:lnSpc>
                <a:spcPts val="1200"/>
              </a:lnSpc>
            </a:pPr>
            <a:r>
              <a:rPr lang="pt-PT" altLang="pt-PT" sz="1100" b="1" dirty="0" smtClean="0">
                <a:latin typeface="Arial Narrow" pitchFamily="34" charset="0"/>
              </a:rPr>
              <a:t>5.5 Transferência de inscrição </a:t>
            </a:r>
          </a:p>
          <a:p>
            <a:pPr algn="just">
              <a:lnSpc>
                <a:spcPts val="1200"/>
              </a:lnSpc>
            </a:pPr>
            <a:r>
              <a:rPr lang="pt-PT" altLang="pt-PT" sz="1100" dirty="0" smtClean="0">
                <a:latin typeface="Arial Narrow" pitchFamily="34" charset="0"/>
              </a:rPr>
              <a:t>Um participante devidamente inscrito, se confrontado com a impossibilidade de participar no evento, poderá transferir a sua inscrição a terceiro. Para tal, o participante substituto deverá ser cabalmente identificado e aceitar as mesmas condições do substituído.</a:t>
            </a:r>
          </a:p>
          <a:p>
            <a:pPr>
              <a:lnSpc>
                <a:spcPts val="1200"/>
              </a:lnSpc>
            </a:pPr>
            <a:endParaRPr lang="pt-PT" sz="1100" i="1" dirty="0" smtClean="0">
              <a:latin typeface="Arial Narrow" pitchFamily="34" charset="0"/>
            </a:endParaRPr>
          </a:p>
          <a:p>
            <a:pPr>
              <a:lnSpc>
                <a:spcPts val="1200"/>
              </a:lnSpc>
            </a:pPr>
            <a:r>
              <a:rPr lang="pt-PT" sz="1100" b="1" i="1" dirty="0" smtClean="0">
                <a:latin typeface="Arial Narrow" pitchFamily="34" charset="0"/>
              </a:rPr>
              <a:t>5.6 Grupos e </a:t>
            </a:r>
            <a:r>
              <a:rPr lang="pt-PT" sz="1100" b="1" dirty="0" smtClean="0">
                <a:latin typeface="Arial Narrow" pitchFamily="34" charset="0"/>
              </a:rPr>
              <a:t>D</a:t>
            </a:r>
            <a:r>
              <a:rPr lang="pt-PT" altLang="pt-PT" sz="1100" b="1" dirty="0" smtClean="0">
                <a:latin typeface="Arial Narrow" pitchFamily="34" charset="0"/>
              </a:rPr>
              <a:t>elegações Oficiais </a:t>
            </a:r>
            <a:endParaRPr lang="pt-PT" sz="1100" b="1" i="1" dirty="0">
              <a:latin typeface="Arial Narrow" pitchFamily="34" charset="0"/>
            </a:endParaRPr>
          </a:p>
          <a:p>
            <a:pPr algn="just">
              <a:lnSpc>
                <a:spcPts val="1200"/>
              </a:lnSpc>
            </a:pPr>
            <a:r>
              <a:rPr lang="pt-PT" altLang="pt-PT" sz="1100" dirty="0" smtClean="0">
                <a:latin typeface="Arial Narrow" pitchFamily="34" charset="0"/>
              </a:rPr>
              <a:t>Para grupos (mínimo 10 Pax), delegações oficiais ou entidades Governamentais, a Organização deverá ser contactada para tratamento específico.</a:t>
            </a:r>
          </a:p>
          <a:p>
            <a:pPr>
              <a:lnSpc>
                <a:spcPts val="1200"/>
              </a:lnSpc>
            </a:pPr>
            <a:endParaRPr lang="pt-PT" sz="1100" i="1" dirty="0">
              <a:latin typeface="Arial Narrow" panose="020B0606020202030204" pitchFamily="34" charset="0"/>
            </a:endParaRPr>
          </a:p>
          <a:p>
            <a:pPr>
              <a:lnSpc>
                <a:spcPts val="1200"/>
              </a:lnSpc>
            </a:pPr>
            <a:r>
              <a:rPr lang="pt-PT" altLang="pt-PT" sz="1100" b="1" dirty="0" smtClean="0">
                <a:latin typeface="Arial Narrow" pitchFamily="34" charset="0"/>
              </a:rPr>
              <a:t>5.7 Vistos</a:t>
            </a:r>
          </a:p>
          <a:p>
            <a:pPr algn="just">
              <a:lnSpc>
                <a:spcPts val="1200"/>
              </a:lnSpc>
            </a:pPr>
            <a:r>
              <a:rPr lang="pt-PT" altLang="pt-PT" sz="1100" dirty="0" smtClean="0">
                <a:latin typeface="Arial Narrow" pitchFamily="34" charset="0"/>
              </a:rPr>
              <a:t>O pedido de visto, para os participantes que dele precisa, é feito através de uma plataforma disponibilizada na internet </a:t>
            </a:r>
            <a:r>
              <a:rPr lang="pt-PT" altLang="pt-PT" sz="1100" i="1" dirty="0" smtClean="0">
                <a:latin typeface="Arial Narrow" pitchFamily="34" charset="0"/>
              </a:rPr>
              <a:t>(www.ease.gov.cv). </a:t>
            </a:r>
            <a:r>
              <a:rPr lang="pt-PT" altLang="pt-PT" sz="1100" dirty="0" smtClean="0">
                <a:latin typeface="Arial Narrow" pitchFamily="34" charset="0"/>
              </a:rPr>
              <a:t>Excepcionalmente, pode ser solicitado nas embaixadas, postos consulares ou à chegada no território nacional, Cabo Verde, mediante pagamento de sobretaxa. O custo do Visto é pago diretamente às autoridades competentes: cerca de € 30,00. Se necessário, a Organização pode auxiliar os participantes nos procedimentos para obtenção de vistos.</a:t>
            </a:r>
            <a:endParaRPr lang="pt-PT" sz="1100" i="1" dirty="0">
              <a:latin typeface="Arial Narrow" panose="020B0606020202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8" name="TextBox 7"/>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9"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28</a:t>
            </a:fld>
            <a:endParaRPr lang="fr-FR" altLang="pt-PT" sz="800" b="1" i="1" u="sng" dirty="0" smtClean="0">
              <a:solidFill>
                <a:srgbClr val="00B4B2"/>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5963888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255" y="903847"/>
            <a:ext cx="5760641" cy="7509748"/>
          </a:xfrm>
          <a:prstGeom prst="rect">
            <a:avLst/>
          </a:prstGeom>
        </p:spPr>
        <p:txBody>
          <a:bodyPr wrap="square">
            <a:spAutoFit/>
          </a:bodyPr>
          <a:lstStyle/>
          <a:p>
            <a:r>
              <a:rPr lang="pt-PT" sz="1100" dirty="0">
                <a:solidFill>
                  <a:schemeClr val="accent5">
                    <a:lumMod val="60000"/>
                    <a:lumOff val="40000"/>
                  </a:schemeClr>
                </a:solidFill>
                <a:latin typeface="Arial Narrow" panose="020B0606020202030204" pitchFamily="34" charset="0"/>
              </a:rPr>
              <a:t>TERMOS DE REFERÊNCIA DO FÓRUM EMPRESARIAL</a:t>
            </a:r>
          </a:p>
          <a:p>
            <a:r>
              <a:rPr lang="pt-PT" sz="1100" i="1" dirty="0">
                <a:solidFill>
                  <a:schemeClr val="accent5">
                    <a:lumMod val="60000"/>
                    <a:lumOff val="40000"/>
                  </a:schemeClr>
                </a:solidFill>
                <a:latin typeface="Arial Narrow" panose="020B0606020202030204" pitchFamily="34" charset="0"/>
              </a:rPr>
              <a:t>5. INFORMAÇÕES </a:t>
            </a:r>
            <a:r>
              <a:rPr lang="pt-PT" sz="1100" i="1" dirty="0" smtClean="0">
                <a:solidFill>
                  <a:schemeClr val="accent5">
                    <a:lumMod val="60000"/>
                    <a:lumOff val="40000"/>
                  </a:schemeClr>
                </a:solidFill>
                <a:latin typeface="Arial Narrow" panose="020B0606020202030204" pitchFamily="34" charset="0"/>
              </a:rPr>
              <a:t>ADICIONAIS</a:t>
            </a:r>
            <a:endParaRPr lang="pt-PT" altLang="pt-PT" sz="1100" b="1" dirty="0" smtClean="0">
              <a:latin typeface="Arial Narrow" pitchFamily="34" charset="0"/>
            </a:endParaRPr>
          </a:p>
          <a:p>
            <a:pPr>
              <a:lnSpc>
                <a:spcPts val="1200"/>
              </a:lnSpc>
            </a:pPr>
            <a:r>
              <a:rPr lang="pt-PT" altLang="pt-PT" sz="1100" b="1" dirty="0" smtClean="0">
                <a:latin typeface="Arial Narrow" pitchFamily="34" charset="0"/>
              </a:rPr>
              <a:t>5.8 Serviços de Protocolo</a:t>
            </a:r>
          </a:p>
          <a:p>
            <a:pPr algn="just">
              <a:lnSpc>
                <a:spcPts val="1200"/>
              </a:lnSpc>
            </a:pPr>
            <a:r>
              <a:rPr lang="pt-PT" sz="1100" dirty="0" smtClean="0">
                <a:latin typeface="Arial Narrow" panose="020B0606020202030204" pitchFamily="34" charset="0"/>
              </a:rPr>
              <a:t>À chegada ao aeroporto, em Cabo Verde, os participantes encontrarão uma equipa habilitada e preparada para apoiar no cumprimento de todas as formalidades necessárias e capaz de desenvolver </a:t>
            </a:r>
            <a:r>
              <a:rPr lang="pt-PT" sz="1100" dirty="0">
                <a:latin typeface="Arial Narrow" panose="020B0606020202030204" pitchFamily="34" charset="0"/>
              </a:rPr>
              <a:t>comunicação em três idiomas: Português; Francês e </a:t>
            </a:r>
            <a:r>
              <a:rPr lang="pt-PT" sz="1100" dirty="0" smtClean="0">
                <a:latin typeface="Arial Narrow" panose="020B0606020202030204" pitchFamily="34" charset="0"/>
              </a:rPr>
              <a:t>Inglês, niomeadamente:</a:t>
            </a:r>
          </a:p>
          <a:p>
            <a:pPr marL="182563" algn="just">
              <a:lnSpc>
                <a:spcPts val="1200"/>
              </a:lnSpc>
            </a:pPr>
            <a:r>
              <a:rPr lang="pt-PT" altLang="pt-PT" sz="1100" b="1" dirty="0" smtClean="0">
                <a:latin typeface="Arial Narrow" pitchFamily="34" charset="0"/>
              </a:rPr>
              <a:t>5.8.1 </a:t>
            </a:r>
            <a:r>
              <a:rPr lang="pt-PT" sz="1100" dirty="0" smtClean="0">
                <a:latin typeface="Arial Narrow" panose="020B0606020202030204" pitchFamily="34" charset="0"/>
              </a:rPr>
              <a:t>Protocolo </a:t>
            </a:r>
            <a:r>
              <a:rPr lang="pt-PT" sz="1100" dirty="0">
                <a:latin typeface="Arial Narrow" panose="020B0606020202030204" pitchFamily="34" charset="0"/>
              </a:rPr>
              <a:t>no aeroporto para acolhimento das delegações no aeroporto e transferência para o hotel</a:t>
            </a:r>
            <a:r>
              <a:rPr lang="pt-PT" sz="1100" dirty="0" smtClean="0">
                <a:latin typeface="Arial Narrow" panose="020B0606020202030204" pitchFamily="34" charset="0"/>
              </a:rPr>
              <a:t>;</a:t>
            </a:r>
            <a:endParaRPr lang="pt-PT" sz="1100" i="1" dirty="0" smtClean="0">
              <a:latin typeface="Arial Narrow" panose="020B0606020202030204" pitchFamily="34" charset="0"/>
            </a:endParaRPr>
          </a:p>
          <a:p>
            <a:pPr marL="182563" algn="just">
              <a:lnSpc>
                <a:spcPts val="1200"/>
              </a:lnSpc>
            </a:pPr>
            <a:r>
              <a:rPr lang="pt-PT" altLang="pt-PT" sz="1100" b="1" dirty="0" smtClean="0">
                <a:latin typeface="Arial Narrow" pitchFamily="34" charset="0"/>
              </a:rPr>
              <a:t>5.8.2 </a:t>
            </a:r>
            <a:r>
              <a:rPr lang="pt-PT" sz="1100" dirty="0">
                <a:latin typeface="Arial Narrow" panose="020B0606020202030204" pitchFamily="34" charset="0"/>
              </a:rPr>
              <a:t>Protocolo durante todos os dias do evento para registo dos participantes e apoio no </a:t>
            </a:r>
            <a:r>
              <a:rPr lang="pt-PT" sz="1100" dirty="0" smtClean="0">
                <a:latin typeface="Arial Narrow" panose="020B0606020202030204" pitchFamily="34" charset="0"/>
              </a:rPr>
              <a:t>evento.</a:t>
            </a:r>
            <a:endParaRPr lang="pt-PT" sz="1100" i="1" dirty="0" smtClean="0">
              <a:latin typeface="Arial Narrow" panose="020B0606020202030204" pitchFamily="34" charset="0"/>
            </a:endParaRPr>
          </a:p>
          <a:p>
            <a:pPr algn="just">
              <a:lnSpc>
                <a:spcPts val="1200"/>
              </a:lnSpc>
            </a:pPr>
            <a:r>
              <a:rPr lang="pt-PT" altLang="pt-PT" sz="1100" b="1" dirty="0">
                <a:latin typeface="Arial Narrow" pitchFamily="34" charset="0"/>
              </a:rPr>
              <a:t>5.9 Tranferes </a:t>
            </a:r>
            <a:endParaRPr lang="pt-PT" altLang="pt-PT" sz="1100" b="1" dirty="0" smtClean="0">
              <a:latin typeface="Arial Narrow" pitchFamily="34" charset="0"/>
            </a:endParaRPr>
          </a:p>
          <a:p>
            <a:pPr algn="just">
              <a:lnSpc>
                <a:spcPts val="1200"/>
              </a:lnSpc>
            </a:pPr>
            <a:r>
              <a:rPr lang="pt-PT" altLang="pt-PT" sz="1100" b="1" dirty="0" smtClean="0">
                <a:latin typeface="Arial Narrow" pitchFamily="34" charset="0"/>
              </a:rPr>
              <a:t>5.9.1 </a:t>
            </a:r>
            <a:r>
              <a:rPr lang="pt-PT" sz="1100" dirty="0" smtClean="0">
                <a:latin typeface="Arial Narrow" panose="020B0606020202030204" pitchFamily="34" charset="0"/>
              </a:rPr>
              <a:t>Os participantes ao chegarem Cabo Verde têm assegurados os meios de transporte nos </a:t>
            </a:r>
            <a:r>
              <a:rPr lang="pt-PT" sz="1100" dirty="0">
                <a:latin typeface="Arial Narrow" panose="020B0606020202030204" pitchFamily="34" charset="0"/>
              </a:rPr>
              <a:t>percursos </a:t>
            </a:r>
            <a:r>
              <a:rPr lang="pt-PT" sz="1100" dirty="0" smtClean="0">
                <a:latin typeface="Arial Narrow" panose="020B0606020202030204" pitchFamily="34" charset="0"/>
              </a:rPr>
              <a:t>Aeroporto / local de alojamento / Aeroporto.</a:t>
            </a:r>
            <a:endParaRPr lang="pt-PT" altLang="pt-PT" sz="1100" dirty="0">
              <a:latin typeface="Arial Narrow" pitchFamily="34" charset="0"/>
            </a:endParaRPr>
          </a:p>
          <a:p>
            <a:pPr algn="just">
              <a:lnSpc>
                <a:spcPts val="1200"/>
              </a:lnSpc>
            </a:pPr>
            <a:endParaRPr lang="pt-PT" altLang="pt-PT" sz="1100" dirty="0" smtClean="0">
              <a:latin typeface="Arial Narrow" pitchFamily="34" charset="0"/>
            </a:endParaRPr>
          </a:p>
          <a:p>
            <a:pPr algn="just">
              <a:lnSpc>
                <a:spcPts val="1200"/>
              </a:lnSpc>
            </a:pPr>
            <a:r>
              <a:rPr lang="pt-PT" altLang="pt-PT" sz="1100" b="1" dirty="0" smtClean="0">
                <a:latin typeface="Arial Narrow" pitchFamily="34" charset="0"/>
              </a:rPr>
              <a:t>5.9.2 </a:t>
            </a:r>
            <a:r>
              <a:rPr lang="pt-PT" sz="1100" dirty="0">
                <a:latin typeface="Arial Narrow" panose="020B0606020202030204" pitchFamily="34" charset="0"/>
              </a:rPr>
              <a:t>Os participantes </a:t>
            </a:r>
            <a:r>
              <a:rPr lang="pt-PT" sz="1100" dirty="0" smtClean="0">
                <a:latin typeface="Arial Narrow" panose="020B0606020202030204" pitchFamily="34" charset="0"/>
              </a:rPr>
              <a:t>têm assegurados </a:t>
            </a:r>
            <a:r>
              <a:rPr lang="pt-PT" sz="1100" dirty="0">
                <a:latin typeface="Arial Narrow" panose="020B0606020202030204" pitchFamily="34" charset="0"/>
              </a:rPr>
              <a:t>os meios de transporte nos percursos </a:t>
            </a:r>
            <a:r>
              <a:rPr lang="pt-PT" sz="1100" dirty="0" smtClean="0">
                <a:latin typeface="Arial Narrow" panose="020B0606020202030204" pitchFamily="34" charset="0"/>
              </a:rPr>
              <a:t>local de alojamento </a:t>
            </a:r>
            <a:r>
              <a:rPr lang="pt-PT" sz="1100" dirty="0">
                <a:latin typeface="Arial Narrow" panose="020B0606020202030204" pitchFamily="34" charset="0"/>
              </a:rPr>
              <a:t>/ local </a:t>
            </a:r>
            <a:r>
              <a:rPr lang="pt-PT" sz="1100" dirty="0" smtClean="0">
                <a:latin typeface="Arial Narrow" panose="020B0606020202030204" pitchFamily="34" charset="0"/>
              </a:rPr>
              <a:t>do evento </a:t>
            </a:r>
            <a:r>
              <a:rPr lang="pt-PT" sz="1100" dirty="0">
                <a:latin typeface="Arial Narrow" panose="020B0606020202030204" pitchFamily="34" charset="0"/>
              </a:rPr>
              <a:t>/ local de alojamento </a:t>
            </a:r>
            <a:r>
              <a:rPr lang="pt-PT" sz="1100" dirty="0" smtClean="0">
                <a:latin typeface="Arial Narrow" panose="020B0606020202030204" pitchFamily="34" charset="0"/>
              </a:rPr>
              <a:t>.</a:t>
            </a:r>
            <a:endParaRPr lang="pt-PT" altLang="pt-PT" sz="1100" dirty="0">
              <a:latin typeface="Arial Narrow" pitchFamily="34" charset="0"/>
            </a:endParaRPr>
          </a:p>
          <a:p>
            <a:pPr algn="just">
              <a:lnSpc>
                <a:spcPts val="1200"/>
              </a:lnSpc>
            </a:pPr>
            <a:endParaRPr lang="pt-PT" altLang="pt-PT" sz="1100" dirty="0" smtClean="0">
              <a:latin typeface="Arial Narrow" pitchFamily="34" charset="0"/>
            </a:endParaRPr>
          </a:p>
          <a:p>
            <a:pPr algn="just">
              <a:lnSpc>
                <a:spcPts val="1200"/>
              </a:lnSpc>
            </a:pPr>
            <a:r>
              <a:rPr lang="pt-PT" altLang="pt-PT" sz="1100" b="1" dirty="0">
                <a:latin typeface="Arial Narrow" pitchFamily="34" charset="0"/>
              </a:rPr>
              <a:t>5.10 </a:t>
            </a:r>
            <a:r>
              <a:rPr lang="pt-PT" altLang="pt-PT" sz="1100" b="1" dirty="0" smtClean="0">
                <a:latin typeface="Arial Narrow" pitchFamily="34" charset="0"/>
              </a:rPr>
              <a:t>Alojamento</a:t>
            </a:r>
          </a:p>
          <a:p>
            <a:pPr algn="just">
              <a:lnSpc>
                <a:spcPts val="1200"/>
              </a:lnSpc>
            </a:pPr>
            <a:r>
              <a:rPr lang="pt-PT" sz="1100" dirty="0">
                <a:latin typeface="Arial Narrow" panose="020B0606020202030204" pitchFamily="34" charset="0"/>
              </a:rPr>
              <a:t>A diversidade e qualidade das unidades </a:t>
            </a:r>
            <a:r>
              <a:rPr lang="pt-PT" sz="1100" dirty="0" smtClean="0">
                <a:latin typeface="Arial Narrow" panose="020B0606020202030204" pitchFamily="34" charset="0"/>
              </a:rPr>
              <a:t>de alojamento disponíveis </a:t>
            </a:r>
            <a:r>
              <a:rPr lang="pt-PT" sz="1100" dirty="0">
                <a:latin typeface="Arial Narrow" panose="020B0606020202030204" pitchFamily="34" charset="0"/>
              </a:rPr>
              <a:t>e </a:t>
            </a:r>
            <a:r>
              <a:rPr lang="pt-PT" sz="1100" dirty="0" smtClean="0">
                <a:latin typeface="Arial Narrow" panose="020B0606020202030204" pitchFamily="34" charset="0"/>
              </a:rPr>
              <a:t>as condições acolhedoras  e hospitaleiras, proporcionam aos participantes uma agradável estadias </a:t>
            </a:r>
            <a:r>
              <a:rPr lang="pt-PT" sz="1100" dirty="0">
                <a:latin typeface="Arial Narrow" panose="020B0606020202030204" pitchFamily="34" charset="0"/>
              </a:rPr>
              <a:t>dos </a:t>
            </a:r>
            <a:r>
              <a:rPr lang="pt-PT" sz="1100" dirty="0" smtClean="0">
                <a:latin typeface="Arial Narrow" panose="020B0606020202030204" pitchFamily="34" charset="0"/>
              </a:rPr>
              <a:t>participantes no evento. </a:t>
            </a:r>
            <a:r>
              <a:rPr lang="pt-PT" altLang="pt-PT" sz="1100" dirty="0" smtClean="0">
                <a:latin typeface="Arial Narrow" pitchFamily="34" charset="0"/>
              </a:rPr>
              <a:t>São disponibilizados alojamentos, em hotéis e em apartamentos particulares, para os participantes que assim o desejar, tanto em Cabo Verde como nos países de trânsito em viagem de ida a Cabo Verde e de regresso.</a:t>
            </a:r>
          </a:p>
          <a:p>
            <a:pPr algn="just">
              <a:lnSpc>
                <a:spcPts val="1200"/>
              </a:lnSpc>
            </a:pPr>
            <a:endParaRPr lang="pt-PT" altLang="pt-PT" sz="1100" dirty="0">
              <a:latin typeface="Arial Narrow" pitchFamily="34" charset="0"/>
            </a:endParaRPr>
          </a:p>
          <a:p>
            <a:pPr>
              <a:lnSpc>
                <a:spcPts val="1200"/>
              </a:lnSpc>
            </a:pPr>
            <a:r>
              <a:rPr lang="pt-PT" sz="1100" b="1" dirty="0" smtClean="0">
                <a:latin typeface="Arial Narrow" panose="020B0606020202030204" pitchFamily="34" charset="0"/>
              </a:rPr>
              <a:t>5.10.1</a:t>
            </a:r>
            <a:r>
              <a:rPr lang="pt-PT" sz="1100" dirty="0" smtClean="0">
                <a:latin typeface="Arial Narrow" panose="020B0606020202030204" pitchFamily="34" charset="0"/>
              </a:rPr>
              <a:t> </a:t>
            </a:r>
            <a:r>
              <a:rPr lang="pt-PT" sz="1100" dirty="0">
                <a:latin typeface="Arial Narrow" panose="020B0606020202030204" pitchFamily="34" charset="0"/>
              </a:rPr>
              <a:t>Um formulário de </a:t>
            </a:r>
            <a:r>
              <a:rPr lang="pt-PT" sz="1100" dirty="0" smtClean="0">
                <a:latin typeface="Arial Narrow" panose="020B0606020202030204" pitchFamily="34" charset="0"/>
              </a:rPr>
              <a:t>reserva </a:t>
            </a:r>
            <a:r>
              <a:rPr lang="pt-PT" sz="1100" dirty="0">
                <a:latin typeface="Arial Narrow" panose="020B0606020202030204" pitchFamily="34" charset="0"/>
              </a:rPr>
              <a:t>está disponível. Deve ser preenchido </a:t>
            </a:r>
            <a:r>
              <a:rPr lang="pt-PT" sz="1100" dirty="0" smtClean="0">
                <a:latin typeface="Arial Narrow" panose="020B0606020202030204" pitchFamily="34" charset="0"/>
              </a:rPr>
              <a:t>pelos participantes interessados. </a:t>
            </a:r>
            <a:endParaRPr lang="pt-PT" sz="1100" dirty="0">
              <a:latin typeface="Arial Narrow" panose="020B0606020202030204" pitchFamily="34" charset="0"/>
            </a:endParaRPr>
          </a:p>
          <a:p>
            <a:pPr>
              <a:lnSpc>
                <a:spcPts val="1200"/>
              </a:lnSpc>
            </a:pP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5.10.2</a:t>
            </a:r>
            <a:r>
              <a:rPr lang="pt-PT" sz="1100" dirty="0" smtClean="0">
                <a:latin typeface="Arial Narrow" panose="020B0606020202030204" pitchFamily="34" charset="0"/>
              </a:rPr>
              <a:t> </a:t>
            </a:r>
            <a:r>
              <a:rPr lang="pt-PT" sz="1100" dirty="0">
                <a:latin typeface="Arial Narrow" panose="020B0606020202030204" pitchFamily="34" charset="0"/>
              </a:rPr>
              <a:t>Os formulários de </a:t>
            </a:r>
            <a:r>
              <a:rPr lang="pt-PT" sz="1100" dirty="0" smtClean="0">
                <a:latin typeface="Arial Narrow" panose="020B0606020202030204" pitchFamily="34" charset="0"/>
              </a:rPr>
              <a:t>reserva podem </a:t>
            </a:r>
            <a:r>
              <a:rPr lang="pt-PT" sz="1100" dirty="0">
                <a:latin typeface="Arial Narrow" panose="020B0606020202030204" pitchFamily="34" charset="0"/>
              </a:rPr>
              <a:t>ser descarregado da wesite seguinte: </a:t>
            </a:r>
            <a:r>
              <a:rPr lang="pt-PT" sz="1100" dirty="0" smtClean="0">
                <a:latin typeface="Arial Narrow" panose="020B0606020202030204" pitchFamily="34" charset="0"/>
              </a:rPr>
              <a:t>https://www.atlanticbusinessforum.com/.</a:t>
            </a:r>
            <a:endParaRPr lang="pt-PT" sz="1100" dirty="0">
              <a:latin typeface="Arial Narrow" panose="020B0606020202030204" pitchFamily="34" charset="0"/>
            </a:endParaRPr>
          </a:p>
          <a:p>
            <a:pPr>
              <a:lnSpc>
                <a:spcPts val="1200"/>
              </a:lnSpc>
            </a:pPr>
            <a:endParaRPr lang="pt-PT" sz="1100" i="1" dirty="0">
              <a:latin typeface="Arial Narrow" panose="020B0606020202030204" pitchFamily="34" charset="0"/>
            </a:endParaRPr>
          </a:p>
          <a:p>
            <a:pPr>
              <a:lnSpc>
                <a:spcPts val="1200"/>
              </a:lnSpc>
            </a:pPr>
            <a:r>
              <a:rPr lang="pt-PT" sz="1100" b="1" dirty="0" smtClean="0">
                <a:latin typeface="Arial Narrow" panose="020B0606020202030204" pitchFamily="34" charset="0"/>
              </a:rPr>
              <a:t>5.10.3</a:t>
            </a:r>
            <a:r>
              <a:rPr lang="pt-PT" sz="1100" dirty="0" smtClean="0">
                <a:latin typeface="Arial Narrow" panose="020B0606020202030204" pitchFamily="34" charset="0"/>
              </a:rPr>
              <a:t> </a:t>
            </a:r>
            <a:r>
              <a:rPr lang="pt-PT" sz="1100" dirty="0">
                <a:latin typeface="Arial Narrow" panose="020B0606020202030204" pitchFamily="34" charset="0"/>
              </a:rPr>
              <a:t>As </a:t>
            </a:r>
            <a:r>
              <a:rPr lang="pt-PT" sz="1100" dirty="0" smtClean="0">
                <a:latin typeface="Arial Narrow" panose="020B0606020202030204" pitchFamily="34" charset="0"/>
              </a:rPr>
              <a:t>reservas </a:t>
            </a:r>
            <a:r>
              <a:rPr lang="pt-PT" sz="1100" dirty="0">
                <a:latin typeface="Arial Narrow" panose="020B0606020202030204" pitchFamily="34" charset="0"/>
              </a:rPr>
              <a:t>poderão ser </a:t>
            </a:r>
            <a:r>
              <a:rPr lang="pt-PT" sz="1100" dirty="0" smtClean="0">
                <a:latin typeface="Arial Narrow" panose="020B0606020202030204" pitchFamily="34" charset="0"/>
              </a:rPr>
              <a:t>feitas,  igualmente, online no </a:t>
            </a:r>
            <a:r>
              <a:rPr lang="pt-PT" sz="1100" dirty="0">
                <a:latin typeface="Arial Narrow" panose="020B0606020202030204" pitchFamily="34" charset="0"/>
              </a:rPr>
              <a:t>website: </a:t>
            </a:r>
            <a:r>
              <a:rPr lang="pt-PT" sz="1100" dirty="0" smtClean="0">
                <a:latin typeface="Arial Narrow" panose="020B0606020202030204" pitchFamily="34" charset="0"/>
              </a:rPr>
              <a:t>https://www.atlanticbusinessforum.com/.</a:t>
            </a:r>
            <a:endParaRPr lang="pt-PT" sz="1100" dirty="0">
              <a:latin typeface="Arial Narrow" panose="020B0606020202030204" pitchFamily="34" charset="0"/>
            </a:endParaRPr>
          </a:p>
          <a:p>
            <a:pPr>
              <a:lnSpc>
                <a:spcPts val="1200"/>
              </a:lnSpc>
            </a:pPr>
            <a:endParaRPr lang="pt-PT" sz="1100" i="1" dirty="0">
              <a:latin typeface="Arial Narrow" panose="020B0606020202030204" pitchFamily="34" charset="0"/>
            </a:endParaRPr>
          </a:p>
          <a:p>
            <a:pPr>
              <a:lnSpc>
                <a:spcPts val="1200"/>
              </a:lnSpc>
            </a:pPr>
            <a:r>
              <a:rPr lang="pt-PT" sz="1100" b="1" dirty="0" smtClean="0">
                <a:latin typeface="Arial Narrow" panose="020B0606020202030204" pitchFamily="34" charset="0"/>
              </a:rPr>
              <a:t>5.10.4 </a:t>
            </a:r>
            <a:r>
              <a:rPr lang="pt-PT" sz="1100" dirty="0">
                <a:latin typeface="Arial Narrow" panose="020B0606020202030204" pitchFamily="34" charset="0"/>
              </a:rPr>
              <a:t>As condições de </a:t>
            </a:r>
            <a:r>
              <a:rPr lang="pt-PT" sz="1100" dirty="0" smtClean="0">
                <a:latin typeface="Arial Narrow" panose="020B0606020202030204" pitchFamily="34" charset="0"/>
              </a:rPr>
              <a:t>reservas </a:t>
            </a:r>
            <a:r>
              <a:rPr lang="pt-PT" sz="1100" dirty="0">
                <a:latin typeface="Arial Narrow" panose="020B0606020202030204" pitchFamily="34" charset="0"/>
              </a:rPr>
              <a:t>encontram-se especificadas no referido website.</a:t>
            </a:r>
          </a:p>
          <a:p>
            <a:pPr algn="just">
              <a:lnSpc>
                <a:spcPts val="1200"/>
              </a:lnSpc>
            </a:pPr>
            <a:endParaRPr lang="pt-PT" altLang="pt-PT" sz="1100" dirty="0" smtClean="0">
              <a:latin typeface="Arial Narrow" pitchFamily="34" charset="0"/>
            </a:endParaRPr>
          </a:p>
          <a:p>
            <a:pPr algn="just">
              <a:lnSpc>
                <a:spcPts val="1200"/>
              </a:lnSpc>
            </a:pPr>
            <a:r>
              <a:rPr lang="pt-PT" altLang="pt-PT" sz="1100" b="1" dirty="0" smtClean="0">
                <a:latin typeface="Arial Narrow" pitchFamily="34" charset="0"/>
              </a:rPr>
              <a:t>5.11 Viagens aéreas</a:t>
            </a:r>
            <a:endParaRPr lang="pt-PT" altLang="pt-PT" sz="1100" b="1" dirty="0">
              <a:latin typeface="Arial Narrow" pitchFamily="34" charset="0"/>
            </a:endParaRPr>
          </a:p>
          <a:p>
            <a:pPr algn="just">
              <a:lnSpc>
                <a:spcPts val="1200"/>
              </a:lnSpc>
            </a:pPr>
            <a:r>
              <a:rPr lang="pt-PT" altLang="pt-PT" sz="1100" dirty="0">
                <a:latin typeface="Arial Narrow" pitchFamily="34" charset="0"/>
              </a:rPr>
              <a:t>São disponibilizados </a:t>
            </a:r>
            <a:r>
              <a:rPr lang="pt-PT" altLang="pt-PT" sz="1100" dirty="0" smtClean="0">
                <a:latin typeface="Arial Narrow" pitchFamily="34" charset="0"/>
              </a:rPr>
              <a:t>apoios nas reservas de viagens aéreas, </a:t>
            </a:r>
            <a:r>
              <a:rPr lang="pt-PT" altLang="pt-PT" sz="1100" dirty="0">
                <a:latin typeface="Arial Narrow" pitchFamily="34" charset="0"/>
              </a:rPr>
              <a:t>em </a:t>
            </a:r>
            <a:r>
              <a:rPr lang="pt-PT" altLang="pt-PT" sz="1100" dirty="0" smtClean="0">
                <a:latin typeface="Arial Narrow" pitchFamily="34" charset="0"/>
              </a:rPr>
              <a:t>companhiais aéreas,  </a:t>
            </a:r>
            <a:r>
              <a:rPr lang="pt-PT" altLang="pt-PT" sz="1100" dirty="0">
                <a:latin typeface="Arial Narrow" pitchFamily="34" charset="0"/>
              </a:rPr>
              <a:t>para os participantes que assim o desejar.</a:t>
            </a:r>
          </a:p>
          <a:p>
            <a:pPr algn="just">
              <a:lnSpc>
                <a:spcPts val="1200"/>
              </a:lnSpc>
            </a:pPr>
            <a:endParaRPr lang="pt-PT" altLang="pt-PT" sz="1100" dirty="0">
              <a:latin typeface="Arial Narrow" pitchFamily="34" charset="0"/>
            </a:endParaRPr>
          </a:p>
          <a:p>
            <a:pPr>
              <a:lnSpc>
                <a:spcPts val="1200"/>
              </a:lnSpc>
            </a:pPr>
            <a:r>
              <a:rPr lang="pt-PT" sz="1100" b="1" dirty="0" smtClean="0">
                <a:latin typeface="Arial Narrow" panose="020B0606020202030204" pitchFamily="34" charset="0"/>
              </a:rPr>
              <a:t>5.11.1</a:t>
            </a:r>
            <a:r>
              <a:rPr lang="pt-PT" sz="1100" dirty="0" smtClean="0">
                <a:latin typeface="Arial Narrow" panose="020B0606020202030204" pitchFamily="34" charset="0"/>
              </a:rPr>
              <a:t> </a:t>
            </a:r>
            <a:r>
              <a:rPr lang="pt-PT" sz="1100" dirty="0">
                <a:latin typeface="Arial Narrow" panose="020B0606020202030204" pitchFamily="34" charset="0"/>
              </a:rPr>
              <a:t>Um formulário de reserva está disponível. Deve ser preenchido pelos participantes interessados. </a:t>
            </a:r>
          </a:p>
          <a:p>
            <a:pPr>
              <a:lnSpc>
                <a:spcPts val="1200"/>
              </a:lnSpc>
            </a:pP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5.11.2</a:t>
            </a:r>
            <a:r>
              <a:rPr lang="pt-PT" sz="1100" dirty="0" smtClean="0">
                <a:latin typeface="Arial Narrow" panose="020B0606020202030204" pitchFamily="34" charset="0"/>
              </a:rPr>
              <a:t> </a:t>
            </a:r>
            <a:r>
              <a:rPr lang="pt-PT" sz="1100" dirty="0">
                <a:latin typeface="Arial Narrow" panose="020B0606020202030204" pitchFamily="34" charset="0"/>
              </a:rPr>
              <a:t>Os formulários de reserva podem ser descarregado da wesite seguinte: </a:t>
            </a:r>
            <a:r>
              <a:rPr lang="pt-PT" sz="1100" dirty="0" smtClean="0">
                <a:latin typeface="Arial Narrow" panose="020B0606020202030204" pitchFamily="34" charset="0"/>
              </a:rPr>
              <a:t>https://www.atlanticbusinessforum.com/.</a:t>
            </a:r>
            <a:endParaRPr lang="pt-PT" sz="1100" dirty="0">
              <a:latin typeface="Arial Narrow" panose="020B0606020202030204" pitchFamily="34" charset="0"/>
            </a:endParaRPr>
          </a:p>
          <a:p>
            <a:pPr>
              <a:lnSpc>
                <a:spcPts val="1200"/>
              </a:lnSpc>
            </a:pPr>
            <a:endParaRPr lang="pt-PT" sz="1100" i="1" dirty="0">
              <a:latin typeface="Arial Narrow" panose="020B0606020202030204" pitchFamily="34" charset="0"/>
            </a:endParaRPr>
          </a:p>
          <a:p>
            <a:pPr>
              <a:lnSpc>
                <a:spcPts val="1200"/>
              </a:lnSpc>
            </a:pPr>
            <a:r>
              <a:rPr lang="pt-PT" sz="1100" b="1" dirty="0" smtClean="0">
                <a:latin typeface="Arial Narrow" panose="020B0606020202030204" pitchFamily="34" charset="0"/>
              </a:rPr>
              <a:t>5.11.3</a:t>
            </a:r>
            <a:r>
              <a:rPr lang="pt-PT" sz="1100" dirty="0" smtClean="0">
                <a:latin typeface="Arial Narrow" panose="020B0606020202030204" pitchFamily="34" charset="0"/>
              </a:rPr>
              <a:t> </a:t>
            </a:r>
            <a:r>
              <a:rPr lang="pt-PT" sz="1100" i="1" dirty="0">
                <a:latin typeface="Arial Narrow" panose="020B0606020202030204" pitchFamily="34" charset="0"/>
              </a:rPr>
              <a:t>As reservas poderão ser feitas,  igualmente, online no website: </a:t>
            </a:r>
            <a:r>
              <a:rPr lang="pt-PT" sz="1100" dirty="0" smtClean="0">
                <a:latin typeface="Arial Narrow" panose="020B0606020202030204" pitchFamily="34" charset="0"/>
              </a:rPr>
              <a:t>https://www.atlanticbusinessforum.com/.</a:t>
            </a:r>
            <a:endParaRPr lang="pt-PT" sz="1100" dirty="0">
              <a:latin typeface="Arial Narrow" panose="020B0606020202030204" pitchFamily="34" charset="0"/>
            </a:endParaRPr>
          </a:p>
          <a:p>
            <a:pPr>
              <a:lnSpc>
                <a:spcPts val="1200"/>
              </a:lnSpc>
            </a:pPr>
            <a:endParaRPr lang="pt-PT" sz="1100" i="1" dirty="0">
              <a:latin typeface="Arial Narrow" panose="020B0606020202030204" pitchFamily="34" charset="0"/>
            </a:endParaRPr>
          </a:p>
          <a:p>
            <a:pPr>
              <a:lnSpc>
                <a:spcPts val="1200"/>
              </a:lnSpc>
            </a:pPr>
            <a:r>
              <a:rPr lang="pt-PT" sz="1100" b="1" dirty="0" smtClean="0">
                <a:latin typeface="Arial Narrow" panose="020B0606020202030204" pitchFamily="34" charset="0"/>
              </a:rPr>
              <a:t>5.11.4</a:t>
            </a:r>
            <a:r>
              <a:rPr lang="pt-PT" sz="1100" dirty="0" smtClean="0">
                <a:latin typeface="Arial Narrow" panose="020B0606020202030204" pitchFamily="34" charset="0"/>
              </a:rPr>
              <a:t> </a:t>
            </a:r>
            <a:r>
              <a:rPr lang="pt-PT" sz="1100" i="1" dirty="0">
                <a:latin typeface="Arial Narrow" panose="020B0606020202030204" pitchFamily="34" charset="0"/>
              </a:rPr>
              <a:t>As condições de reservas encontram-se especificadas no referido website.</a:t>
            </a:r>
          </a:p>
          <a:p>
            <a:pPr algn="just">
              <a:lnSpc>
                <a:spcPts val="1200"/>
              </a:lnSpc>
            </a:pPr>
            <a:endParaRPr lang="pt-PT" altLang="pt-PT" sz="1100" dirty="0">
              <a:latin typeface="Arial Narrow" pitchFamily="34" charset="0"/>
            </a:endParaRPr>
          </a:p>
          <a:p>
            <a:pPr algn="just">
              <a:lnSpc>
                <a:spcPts val="1200"/>
              </a:lnSpc>
            </a:pPr>
            <a:r>
              <a:rPr lang="pt-PT" altLang="pt-PT" sz="1100" b="1" dirty="0" smtClean="0">
                <a:latin typeface="Arial Narrow" pitchFamily="34" charset="0"/>
              </a:rPr>
              <a:t>5.12 </a:t>
            </a:r>
            <a:r>
              <a:rPr lang="pt-PT" altLang="pt-PT" sz="1100" b="1" dirty="0">
                <a:latin typeface="Arial Narrow" pitchFamily="34" charset="0"/>
              </a:rPr>
              <a:t>Serviços de </a:t>
            </a:r>
            <a:r>
              <a:rPr lang="pt-PT" altLang="pt-PT" sz="1100" b="1" dirty="0" smtClean="0">
                <a:latin typeface="Arial Narrow" pitchFamily="34" charset="0"/>
              </a:rPr>
              <a:t>restauração</a:t>
            </a:r>
          </a:p>
          <a:p>
            <a:pPr algn="just">
              <a:lnSpc>
                <a:spcPts val="1200"/>
              </a:lnSpc>
            </a:pPr>
            <a:r>
              <a:rPr lang="pt-PT" altLang="pt-PT" sz="1100" b="1" dirty="0" smtClean="0">
                <a:latin typeface="Arial Narrow" pitchFamily="34" charset="0"/>
              </a:rPr>
              <a:t>5.12.1 </a:t>
            </a:r>
            <a:r>
              <a:rPr lang="pt-PT" sz="1100" dirty="0" smtClean="0">
                <a:latin typeface="Arial Narrow" panose="020B0606020202030204" pitchFamily="34" charset="0"/>
              </a:rPr>
              <a:t>Durante o funcionamento das actividades do evento os participantes têm assegurados serviços </a:t>
            </a:r>
            <a:r>
              <a:rPr lang="pt-PT" sz="1100" dirty="0">
                <a:latin typeface="Arial Narrow" panose="020B0606020202030204" pitchFamily="34" charset="0"/>
              </a:rPr>
              <a:t>de </a:t>
            </a:r>
            <a:r>
              <a:rPr lang="pt-PT" sz="1100" dirty="0" smtClean="0">
                <a:latin typeface="Arial Narrow" panose="020B0606020202030204" pitchFamily="34" charset="0"/>
              </a:rPr>
              <a:t>água e de Coffee Break.</a:t>
            </a: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20" name="TextBox 19"/>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21"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29</a:t>
            </a:fld>
            <a:endParaRPr lang="fr-FR" altLang="pt-PT" sz="800" b="1" i="1" u="sng" dirty="0" smtClean="0">
              <a:solidFill>
                <a:srgbClr val="00B4B2"/>
              </a:solidFill>
            </a:endParaRPr>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44628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a:t>
            </a:fld>
            <a:endParaRPr lang="fr-FR" altLang="pt-PT" sz="800" b="1" i="1" u="sng" dirty="0" smtClean="0">
              <a:solidFill>
                <a:srgbClr val="00B4B2"/>
              </a:solidFill>
            </a:endParaRPr>
          </a:p>
        </p:txBody>
      </p:sp>
      <p:sp>
        <p:nvSpPr>
          <p:cNvPr id="108" name="TextBox 107"/>
          <p:cNvSpPr txBox="1"/>
          <p:nvPr/>
        </p:nvSpPr>
        <p:spPr>
          <a:xfrm>
            <a:off x="306239" y="810469"/>
            <a:ext cx="6120680" cy="7991931"/>
          </a:xfrm>
          <a:prstGeom prst="rect">
            <a:avLst/>
          </a:prstGeom>
          <a:noFill/>
        </p:spPr>
        <p:txBody>
          <a:bodyPr wrap="square" rtlCol="0">
            <a:spAutoFit/>
          </a:bodyPr>
          <a:lstStyle/>
          <a:p>
            <a:r>
              <a:rPr lang="pt-PT" sz="1200" dirty="0"/>
              <a:t>Zona de Comércio Livre Continental Africana</a:t>
            </a:r>
          </a:p>
          <a:p>
            <a:pPr algn="just">
              <a:lnSpc>
                <a:spcPts val="1100"/>
              </a:lnSpc>
            </a:pPr>
            <a:endParaRPr lang="pt-PT" sz="1200" dirty="0" smtClean="0">
              <a:latin typeface="Arial Narrow" panose="020B0606020202030204" pitchFamily="34" charset="0"/>
            </a:endParaRPr>
          </a:p>
          <a:p>
            <a:r>
              <a:rPr lang="pt-PT" sz="1200" dirty="0"/>
              <a:t>A </a:t>
            </a:r>
            <a:r>
              <a:rPr lang="pt-PT" sz="1200" b="1" dirty="0"/>
              <a:t>Zona de Comércio Livre Continental Africana</a:t>
            </a:r>
            <a:r>
              <a:rPr lang="pt-PT" sz="1200" dirty="0"/>
              <a:t> (</a:t>
            </a:r>
            <a:r>
              <a:rPr lang="pt-PT" sz="1200" b="1" dirty="0"/>
              <a:t>ZCLCA</a:t>
            </a:r>
            <a:r>
              <a:rPr lang="pt-PT" sz="1200" dirty="0" smtClean="0"/>
              <a:t>)</a:t>
            </a:r>
            <a:r>
              <a:rPr lang="pt-PT" sz="1200" baseline="30000" dirty="0" smtClean="0"/>
              <a:t> </a:t>
            </a:r>
            <a:r>
              <a:rPr lang="pt-PT" sz="1200" dirty="0" smtClean="0"/>
              <a:t>é </a:t>
            </a:r>
            <a:r>
              <a:rPr lang="pt-PT" sz="1200" dirty="0"/>
              <a:t>uma </a:t>
            </a:r>
            <a:r>
              <a:rPr lang="pt-PT" sz="1200" dirty="0">
                <a:hlinkClick r:id="rId4" tooltip="Área de livre comércio"/>
              </a:rPr>
              <a:t>área de livre comércio</a:t>
            </a:r>
            <a:r>
              <a:rPr lang="pt-PT" sz="1200" dirty="0"/>
              <a:t> fundada em 2018, e que entrou em vigor a partir de 1 de janeiro de 2021</a:t>
            </a:r>
            <a:r>
              <a:rPr lang="pt-PT" sz="1200" dirty="0" smtClean="0"/>
              <a:t>.</a:t>
            </a:r>
            <a:r>
              <a:rPr lang="pt-PT" sz="1200" baseline="30000" dirty="0" smtClean="0"/>
              <a:t> </a:t>
            </a:r>
            <a:r>
              <a:rPr lang="pt-PT" sz="1200" dirty="0"/>
              <a:t> Foi criada pelo </a:t>
            </a:r>
            <a:r>
              <a:rPr lang="pt-PT" sz="1200" b="1" dirty="0"/>
              <a:t>Acordo de Livre Comércio Continental Africano</a:t>
            </a:r>
            <a:r>
              <a:rPr lang="pt-PT" sz="1200" dirty="0"/>
              <a:t> entre 54 das 55 nações </a:t>
            </a:r>
            <a:r>
              <a:rPr lang="pt-PT" sz="1200" dirty="0" smtClean="0"/>
              <a:t>membros da</a:t>
            </a:r>
            <a:r>
              <a:rPr lang="pt-PT" sz="1200" dirty="0"/>
              <a:t> </a:t>
            </a:r>
            <a:r>
              <a:rPr lang="pt-PT" sz="1200" dirty="0">
                <a:hlinkClick r:id="rId5" tooltip="União Africana"/>
              </a:rPr>
              <a:t>União Africana</a:t>
            </a:r>
            <a:r>
              <a:rPr lang="pt-PT" sz="1200" dirty="0" smtClean="0">
                <a:hlinkClick r:id="rId5" tooltip="União Africana"/>
              </a:rPr>
              <a:t>.</a:t>
            </a:r>
            <a:r>
              <a:rPr lang="pt-PT" sz="1200" baseline="30000" dirty="0" smtClean="0"/>
              <a:t> </a:t>
            </a:r>
          </a:p>
          <a:p>
            <a:endParaRPr lang="pt-PT" sz="1200" baseline="30000" dirty="0"/>
          </a:p>
          <a:p>
            <a:r>
              <a:rPr lang="pt-PT" sz="1200" dirty="0" smtClean="0"/>
              <a:t>A</a:t>
            </a:r>
            <a:r>
              <a:rPr lang="pt-PT" sz="1200" dirty="0"/>
              <a:t> </a:t>
            </a:r>
            <a:r>
              <a:rPr lang="pt-PT" sz="1200" dirty="0">
                <a:hlinkClick r:id="rId4" tooltip="Área de livre comércio"/>
              </a:rPr>
              <a:t>área de livre comércio</a:t>
            </a:r>
            <a:r>
              <a:rPr lang="pt-PT" sz="1200" dirty="0"/>
              <a:t> </a:t>
            </a:r>
            <a:r>
              <a:rPr lang="pt-PT" sz="1200" b="1" dirty="0"/>
              <a:t> Continental Africano </a:t>
            </a:r>
            <a:r>
              <a:rPr lang="pt-PT" sz="1200" dirty="0" smtClean="0"/>
              <a:t>é </a:t>
            </a:r>
            <a:r>
              <a:rPr lang="pt-PT" sz="1200" dirty="0"/>
              <a:t>a maior do mundo em número de países </a:t>
            </a:r>
            <a:r>
              <a:rPr lang="pt-PT" sz="1200" dirty="0" smtClean="0"/>
              <a:t>envolvidos, 54 países, </a:t>
            </a:r>
            <a:r>
              <a:rPr lang="pt-PT" sz="1200" dirty="0"/>
              <a:t>desde a </a:t>
            </a:r>
            <a:r>
              <a:rPr lang="pt-PT" sz="1200" dirty="0" smtClean="0"/>
              <a:t>fundação da</a:t>
            </a:r>
            <a:r>
              <a:rPr lang="pt-PT" sz="1200" dirty="0"/>
              <a:t> </a:t>
            </a:r>
            <a:r>
              <a:rPr lang="pt-PT" sz="1200" dirty="0">
                <a:hlinkClick r:id="rId6" tooltip="Organização Mundial do Comércio"/>
              </a:rPr>
              <a:t>Organização Mundial do Comércio</a:t>
            </a:r>
            <a:r>
              <a:rPr lang="pt-PT" sz="1200" dirty="0"/>
              <a:t>. </a:t>
            </a:r>
            <a:endParaRPr lang="pt-PT" sz="1200" dirty="0" smtClean="0"/>
          </a:p>
          <a:p>
            <a:endParaRPr lang="pt-PT" sz="1200" baseline="30000" dirty="0">
              <a:hlinkClick r:id="rId7"/>
            </a:endParaRPr>
          </a:p>
          <a:p>
            <a:r>
              <a:rPr lang="pt-PT" sz="1200" dirty="0" smtClean="0"/>
              <a:t>O Secretariado da </a:t>
            </a:r>
            <a:r>
              <a:rPr lang="pt-PT" sz="1200" b="1" dirty="0"/>
              <a:t>Zona de Comércio Livre Continental Africana </a:t>
            </a:r>
            <a:r>
              <a:rPr lang="pt-PT" sz="1200" b="1" dirty="0" smtClean="0"/>
              <a:t> está sediado no espaço da Comunidade Económica dos Estados da África Ocidenta - CEDEAO.</a:t>
            </a:r>
          </a:p>
          <a:p>
            <a:endParaRPr lang="pt-PT" sz="1200" dirty="0"/>
          </a:p>
          <a:p>
            <a:r>
              <a:rPr lang="pt-PT" sz="1200" smtClean="0"/>
              <a:t>O acordo </a:t>
            </a:r>
            <a:r>
              <a:rPr lang="pt-PT" sz="1200" dirty="0"/>
              <a:t>inicialmente exige que os membros removam as </a:t>
            </a:r>
            <a:r>
              <a:rPr lang="pt-PT" sz="1200" dirty="0">
                <a:hlinkClick r:id="rId8" tooltip="Taxa alfandegária"/>
              </a:rPr>
              <a:t>tarifas</a:t>
            </a:r>
            <a:r>
              <a:rPr lang="pt-PT" sz="1200" dirty="0"/>
              <a:t> de 90% dos bens, permitindo o livre acesso a commodities, bens e serviços em todo o continente. A </a:t>
            </a:r>
            <a:r>
              <a:rPr lang="pt-PT" sz="1200" dirty="0">
                <a:hlinkClick r:id="rId9" tooltip="Comissão Econômica das Nações Unidas para a África"/>
              </a:rPr>
              <a:t>Comissão Econômica das Nações Unidas para a África</a:t>
            </a:r>
            <a:r>
              <a:rPr lang="pt-PT" sz="1200" dirty="0"/>
              <a:t> estima que o acordo aumentará o comércio intra-africano em 52 por cento até 2022. A proposta foi definida para entrar em vigor 30 dias após a </a:t>
            </a:r>
            <a:r>
              <a:rPr lang="pt-PT" sz="1200" dirty="0">
                <a:hlinkClick r:id="rId10" tooltip="Ratificação"/>
              </a:rPr>
              <a:t>ratificação</a:t>
            </a:r>
            <a:r>
              <a:rPr lang="pt-PT" sz="1200" dirty="0"/>
              <a:t> por 22 dos estados signatários. Em 2 de abril de 2019, a </a:t>
            </a:r>
            <a:r>
              <a:rPr lang="pt-PT" sz="1200" dirty="0">
                <a:hlinkClick r:id="rId11" tooltip="Gâmbia"/>
              </a:rPr>
              <a:t>Gâmbia</a:t>
            </a:r>
            <a:r>
              <a:rPr lang="pt-PT" sz="1200" dirty="0"/>
              <a:t> tornou-se o 22º estado a ratificar o acordo,</a:t>
            </a:r>
            <a:r>
              <a:rPr lang="pt-PT" sz="1200" baseline="30000" dirty="0">
                <a:hlinkClick r:id="rId12"/>
              </a:rPr>
              <a:t>[10]</a:t>
            </a:r>
            <a:r>
              <a:rPr lang="pt-PT" sz="1200" dirty="0"/>
              <a:t> e em 29 de abril, a </a:t>
            </a:r>
            <a:r>
              <a:rPr lang="pt-PT" sz="1200" dirty="0">
                <a:hlinkClick r:id="rId13" tooltip="República Árabe Saaraui Democrática"/>
              </a:rPr>
              <a:t>República Saharaui</a:t>
            </a:r>
            <a:r>
              <a:rPr lang="pt-PT" sz="1200" dirty="0"/>
              <a:t> fez o 22º depósito dos instrumentos de ratificação; o acordo entrou em vigor em 30 de maio e entrou em sua fase operacional após uma cúpula em 7 de julho de 2019.</a:t>
            </a:r>
            <a:r>
              <a:rPr lang="pt-PT" sz="1200" baseline="30000" dirty="0">
                <a:hlinkClick r:id="rId14"/>
              </a:rPr>
              <a:t>[11]</a:t>
            </a:r>
            <a:endParaRPr lang="pt-PT" sz="1200" dirty="0"/>
          </a:p>
          <a:p>
            <a:r>
              <a:rPr lang="pt-PT" sz="1200" dirty="0"/>
              <a:t>Os objetivos gerais do acordo são: </a:t>
            </a:r>
            <a:r>
              <a:rPr lang="pt-PT" sz="1200" baseline="30000" dirty="0">
                <a:hlinkClick r:id="rId15"/>
              </a:rPr>
              <a:t>[12]</a:t>
            </a:r>
            <a:endParaRPr lang="pt-PT" sz="1200" dirty="0"/>
          </a:p>
          <a:p>
            <a:r>
              <a:rPr lang="pt-PT" sz="1200" dirty="0"/>
              <a:t>criar um mercado único, aprofundando a integração econômica do continente;</a:t>
            </a:r>
          </a:p>
          <a:p>
            <a:r>
              <a:rPr lang="pt-PT" sz="1200" dirty="0"/>
              <a:t>estabelecer um mercado liberalizado por meio de várias rodadas de negociações;</a:t>
            </a:r>
          </a:p>
          <a:p>
            <a:r>
              <a:rPr lang="pt-PT" sz="1200" dirty="0"/>
              <a:t>auxiliar na mobilidade de capitais e pessoas, facilitando o investimento;</a:t>
            </a:r>
          </a:p>
          <a:p>
            <a:r>
              <a:rPr lang="pt-PT" sz="1200" dirty="0"/>
              <a:t>avançar para o estabelecimento de uma futura união aduaneira continental;</a:t>
            </a:r>
          </a:p>
          <a:p>
            <a:r>
              <a:rPr lang="pt-PT" sz="1200" dirty="0"/>
              <a:t>alcançar o desenvolvimento socioeconômico sustentável e inclusivo, igualdade de gênero e transformações estruturais nos estados membros;</a:t>
            </a:r>
          </a:p>
          <a:p>
            <a:r>
              <a:rPr lang="pt-PT" sz="1200" dirty="0"/>
              <a:t>aumentar a competitividade dos estados membros na África e no mercado global;</a:t>
            </a:r>
          </a:p>
          <a:p>
            <a:r>
              <a:rPr lang="pt-PT" sz="1200" dirty="0"/>
              <a:t>incentivar o desenvolvimento industrial por meio da diversificação e do desenvolvimento da cadeia de valor regional, desenvolvimento agrícola e </a:t>
            </a:r>
            <a:r>
              <a:rPr lang="pt-PT" sz="1200" dirty="0">
                <a:hlinkClick r:id="rId16" tooltip="Segurança alimentar"/>
              </a:rPr>
              <a:t>segurança alimentar;</a:t>
            </a:r>
            <a:endParaRPr lang="pt-PT" sz="1200" dirty="0"/>
          </a:p>
          <a:p>
            <a:r>
              <a:rPr lang="pt-PT" sz="1200" dirty="0"/>
              <a:t>resolver desafios de associações múltiplas e sobrepostas.</a:t>
            </a:r>
          </a:p>
          <a:p>
            <a:pPr algn="just">
              <a:lnSpc>
                <a:spcPts val="1100"/>
              </a:lnSpc>
            </a:pPr>
            <a:endParaRPr lang="pt-PT" sz="1200" dirty="0" smtClean="0">
              <a:latin typeface="Arial Narrow" panose="020B0606020202030204" pitchFamily="34" charset="0"/>
            </a:endParaRPr>
          </a:p>
          <a:p>
            <a:r>
              <a:rPr lang="pt-PT" sz="1100" dirty="0" smtClean="0"/>
              <a:t>Em </a:t>
            </a:r>
            <a:r>
              <a:rPr lang="pt-PT" sz="1100" dirty="0"/>
              <a:t>1963, a </a:t>
            </a:r>
            <a:r>
              <a:rPr lang="pt-PT" sz="1100" dirty="0">
                <a:hlinkClick r:id="rId17" tooltip="Organização da Unidade Africana"/>
              </a:rPr>
              <a:t>Organização da Unidade Africana</a:t>
            </a:r>
            <a:r>
              <a:rPr lang="pt-PT" sz="1100" dirty="0"/>
              <a:t> (OUA) foi fundada pelos estados independentes da África. A OUA teve como objetivo promover a cooperação entre os estados africanos. O Plano de Ação de Lagos de1980 foi adotado pela organização. O plano sugere que a África deve minimizar a dependência do Ocidente, promovendo o comércio intra-africano. Isso começou com a criação de uma série de organizações de cooperação regional em diferentes regiões da África, como a Conferência de Coordenação de Desenvolvimento da África Austral. Eventualmente, isso levou ao Tratado de Abuja em 1991, que criou a </a:t>
            </a:r>
            <a:r>
              <a:rPr lang="pt-PT" sz="1100" dirty="0">
                <a:hlinkClick r:id="rId18" tooltip="Comunidade Económica Africana"/>
              </a:rPr>
              <a:t>Comunidade Econômica Africana</a:t>
            </a:r>
            <a:r>
              <a:rPr lang="pt-PT" sz="1100" dirty="0"/>
              <a:t>, uma organização que promoveu o desenvolvimento de áreas de livre comércio, uniões alfandegárias, um </a:t>
            </a:r>
            <a:r>
              <a:rPr lang="pt-PT" sz="1100" dirty="0">
                <a:hlinkClick r:id="rId19" tooltip="Banco Central Africano"/>
              </a:rPr>
              <a:t>Banco Central Africano</a:t>
            </a:r>
            <a:r>
              <a:rPr lang="pt-PT" sz="1100" dirty="0"/>
              <a:t> e uma </a:t>
            </a:r>
            <a:r>
              <a:rPr lang="pt-PT" sz="1100" dirty="0">
                <a:hlinkClick r:id="rId20" tooltip="Afro (moeda)"/>
              </a:rPr>
              <a:t>união monetária comum africana</a:t>
            </a:r>
            <a:r>
              <a:rPr lang="pt-PT" sz="1100" dirty="0"/>
              <a:t>. </a:t>
            </a:r>
            <a:r>
              <a:rPr lang="pt-PT" sz="1100" baseline="30000" dirty="0">
                <a:hlinkClick r:id="rId21"/>
              </a:rPr>
              <a:t>[13]</a:t>
            </a:r>
            <a:r>
              <a:rPr lang="pt-PT" sz="1100" dirty="0"/>
              <a:t> </a:t>
            </a:r>
            <a:r>
              <a:rPr lang="pt-PT" sz="1100" baseline="30000" dirty="0">
                <a:hlinkClick r:id="rId22"/>
              </a:rPr>
              <a:t>[14]</a:t>
            </a:r>
            <a:endParaRPr lang="pt-PT" sz="1100" dirty="0"/>
          </a:p>
          <a:p>
            <a:r>
              <a:rPr lang="pt-PT" sz="1100" dirty="0"/>
              <a:t>Em 2002, a OUA foi sucedida pela </a:t>
            </a:r>
            <a:r>
              <a:rPr lang="pt-PT" sz="1100" dirty="0">
                <a:hlinkClick r:id="rId5" tooltip="União Africana"/>
              </a:rPr>
              <a:t>União Africana</a:t>
            </a:r>
            <a:r>
              <a:rPr lang="pt-PT" sz="1100" dirty="0"/>
              <a:t> (UA), que tinha como um de seus objetivos acelerar a “integração econômica do continente”. </a:t>
            </a:r>
            <a:r>
              <a:rPr lang="pt-PT" sz="1100" baseline="30000" dirty="0">
                <a:hlinkClick r:id="rId23"/>
              </a:rPr>
              <a:t>[15]</a:t>
            </a:r>
            <a:r>
              <a:rPr lang="pt-PT" sz="1100" dirty="0"/>
              <a:t> Um segundo objetivo era "coordenar e harmonizar as políticas entre as Comunidades Económicas Regionais existentes e futuras para o alcance gradual dos objetivos da União".</a:t>
            </a:r>
            <a:r>
              <a:rPr lang="pt-PT" sz="1100" baseline="30000" dirty="0">
                <a:hlinkClick r:id="rId24"/>
              </a:rPr>
              <a:t>[16]</a:t>
            </a:r>
            <a:endParaRPr lang="pt-PT" sz="1100" dirty="0"/>
          </a:p>
        </p:txBody>
      </p:sp>
      <p:pic>
        <p:nvPicPr>
          <p:cNvPr id="8" name="Picture 7"/>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32926928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255" y="1072068"/>
            <a:ext cx="5760641" cy="7512313"/>
          </a:xfrm>
          <a:prstGeom prst="rect">
            <a:avLst/>
          </a:prstGeom>
        </p:spPr>
        <p:txBody>
          <a:bodyPr wrap="square">
            <a:spAutoFit/>
          </a:bodyPr>
          <a:lstStyle/>
          <a:p>
            <a:r>
              <a:rPr lang="pt-PT" sz="1100" dirty="0">
                <a:solidFill>
                  <a:schemeClr val="accent5">
                    <a:lumMod val="60000"/>
                    <a:lumOff val="40000"/>
                  </a:schemeClr>
                </a:solidFill>
                <a:latin typeface="Arial Narrow" panose="020B0606020202030204" pitchFamily="34" charset="0"/>
              </a:rPr>
              <a:t>TERMOS DE REFERÊNCIA DO FÓRUM EMPRESARIAL</a:t>
            </a:r>
          </a:p>
          <a:p>
            <a:r>
              <a:rPr lang="pt-PT" sz="1100" i="1" dirty="0">
                <a:solidFill>
                  <a:schemeClr val="accent5">
                    <a:lumMod val="60000"/>
                    <a:lumOff val="40000"/>
                  </a:schemeClr>
                </a:solidFill>
                <a:latin typeface="Arial Narrow" panose="020B0606020202030204" pitchFamily="34" charset="0"/>
              </a:rPr>
              <a:t>5. INFORMAÇÕES </a:t>
            </a:r>
            <a:r>
              <a:rPr lang="pt-PT" sz="1100" i="1" dirty="0" smtClean="0">
                <a:solidFill>
                  <a:schemeClr val="accent5">
                    <a:lumMod val="60000"/>
                    <a:lumOff val="40000"/>
                  </a:schemeClr>
                </a:solidFill>
                <a:latin typeface="Arial Narrow" panose="020B0606020202030204" pitchFamily="34" charset="0"/>
              </a:rPr>
              <a:t>ADICIONAIS</a:t>
            </a:r>
          </a:p>
          <a:p>
            <a:endParaRPr lang="pt-PT" altLang="pt-PT" sz="1100" b="1" dirty="0" smtClean="0">
              <a:latin typeface="Arial Narrow" pitchFamily="34" charset="0"/>
            </a:endParaRPr>
          </a:p>
          <a:p>
            <a:pPr algn="just">
              <a:lnSpc>
                <a:spcPts val="1100"/>
              </a:lnSpc>
            </a:pPr>
            <a:r>
              <a:rPr lang="pt-PT" altLang="pt-PT" sz="1100" b="1" dirty="0">
                <a:latin typeface="Arial Narrow" pitchFamily="34" charset="0"/>
              </a:rPr>
              <a:t>5.12.2</a:t>
            </a:r>
            <a:r>
              <a:rPr lang="pt-PT" altLang="pt-PT" sz="1100" dirty="0">
                <a:latin typeface="Arial Narrow" pitchFamily="34" charset="0"/>
              </a:rPr>
              <a:t> </a:t>
            </a:r>
            <a:r>
              <a:rPr lang="pt-PT" sz="1100" dirty="0">
                <a:latin typeface="Arial Narrow" panose="020B0606020202030204" pitchFamily="34" charset="0"/>
              </a:rPr>
              <a:t>Para as refeições do meio dia, almoços,  durante os dias do funcionamento do evento estarão disponíveis transportes nos percursos local do evento  / Local de restauração / local do evento.</a:t>
            </a:r>
            <a:endParaRPr lang="pt-PT" altLang="pt-PT" sz="1100" dirty="0">
              <a:latin typeface="Arial Narrow" pitchFamily="34" charset="0"/>
            </a:endParaRPr>
          </a:p>
          <a:p>
            <a:pPr algn="just">
              <a:lnSpc>
                <a:spcPts val="1100"/>
              </a:lnSpc>
            </a:pPr>
            <a:endParaRPr lang="pt-PT" altLang="pt-PT" sz="1100" b="1" dirty="0" smtClean="0">
              <a:latin typeface="Arial Narrow" pitchFamily="34" charset="0"/>
            </a:endParaRPr>
          </a:p>
          <a:p>
            <a:pPr algn="just">
              <a:lnSpc>
                <a:spcPts val="1100"/>
              </a:lnSpc>
            </a:pPr>
            <a:r>
              <a:rPr lang="pt-PT" altLang="pt-PT" sz="1100" b="1" dirty="0" smtClean="0">
                <a:latin typeface="Arial Narrow" pitchFamily="34" charset="0"/>
              </a:rPr>
              <a:t>5.13 </a:t>
            </a:r>
            <a:r>
              <a:rPr lang="pt-PT" altLang="pt-PT" sz="1100" b="1" dirty="0">
                <a:latin typeface="Arial Narrow" pitchFamily="34" charset="0"/>
              </a:rPr>
              <a:t>Moedas e câmbios</a:t>
            </a:r>
          </a:p>
          <a:p>
            <a:pPr algn="just">
              <a:lnSpc>
                <a:spcPts val="1100"/>
              </a:lnSpc>
            </a:pPr>
            <a:r>
              <a:rPr lang="pt-PT" altLang="pt-PT" sz="1100" dirty="0">
                <a:latin typeface="Arial Narrow" pitchFamily="34" charset="0"/>
              </a:rPr>
              <a:t>A moeda de uso corrente em Cabo Verde é o escudo caboverdiano. </a:t>
            </a:r>
            <a:r>
              <a:rPr lang="pt-PT" altLang="pt-PT" sz="1100" dirty="0" smtClean="0">
                <a:latin typeface="Arial Narrow" pitchFamily="34" charset="0"/>
              </a:rPr>
              <a:t>Todas as divisas internaconais são aceites. O </a:t>
            </a:r>
            <a:r>
              <a:rPr lang="pt-PT" altLang="pt-PT" sz="1100" dirty="0">
                <a:latin typeface="Arial Narrow" pitchFamily="34" charset="0"/>
              </a:rPr>
              <a:t>Euro </a:t>
            </a:r>
            <a:r>
              <a:rPr lang="pt-PT" altLang="pt-PT" sz="1100" dirty="0" smtClean="0">
                <a:latin typeface="Arial Narrow" pitchFamily="34" charset="0"/>
              </a:rPr>
              <a:t>é </a:t>
            </a:r>
            <a:r>
              <a:rPr lang="pt-PT" altLang="pt-PT" sz="1100" dirty="0">
                <a:latin typeface="Arial Narrow" pitchFamily="34" charset="0"/>
              </a:rPr>
              <a:t>aceite nas </a:t>
            </a:r>
            <a:r>
              <a:rPr lang="pt-PT" altLang="pt-PT" sz="1100" dirty="0" smtClean="0">
                <a:latin typeface="Arial Narrow" pitchFamily="34" charset="0"/>
              </a:rPr>
              <a:t>transações </a:t>
            </a:r>
            <a:r>
              <a:rPr lang="pt-PT" altLang="pt-PT" sz="1100" dirty="0">
                <a:latin typeface="Arial Narrow" pitchFamily="34" charset="0"/>
              </a:rPr>
              <a:t>correntes em Cabo Verde e tem a paridade fixa com o escudo  (1 € = 110,265 Escudos). Para todo e qualquer informação adiconal sobre moedas e câmbios deverá ser consultado o website oficial do Banco Central de Cabo </a:t>
            </a:r>
            <a:r>
              <a:rPr lang="pt-PT" altLang="pt-PT" sz="1100" dirty="0" smtClean="0">
                <a:latin typeface="Arial Narrow" pitchFamily="34" charset="0"/>
              </a:rPr>
              <a:t>Verde</a:t>
            </a:r>
            <a:r>
              <a:rPr lang="pt-PT" altLang="pt-PT" sz="1100" dirty="0">
                <a:latin typeface="Arial Narrow" pitchFamily="34" charset="0"/>
              </a:rPr>
              <a:t>: https://www.bcv.cv/pt/Paginas/Homepage.aspx</a:t>
            </a:r>
            <a:r>
              <a:rPr lang="pt-PT" altLang="pt-PT" sz="1100" dirty="0" smtClean="0">
                <a:latin typeface="Arial Narrow" pitchFamily="34" charset="0"/>
              </a:rPr>
              <a:t>.</a:t>
            </a:r>
            <a:endParaRPr lang="pt-PT" altLang="pt-PT" sz="1100" b="1" dirty="0" smtClean="0">
              <a:latin typeface="Arial Narrow" pitchFamily="34" charset="0"/>
            </a:endParaRPr>
          </a:p>
          <a:p>
            <a:pPr algn="just">
              <a:lnSpc>
                <a:spcPts val="1100"/>
              </a:lnSpc>
            </a:pPr>
            <a:endParaRPr lang="pt-PT" altLang="pt-PT" sz="1100" b="1" dirty="0">
              <a:latin typeface="Arial Narrow" pitchFamily="34" charset="0"/>
            </a:endParaRPr>
          </a:p>
          <a:p>
            <a:pPr algn="just">
              <a:lnSpc>
                <a:spcPts val="1100"/>
              </a:lnSpc>
            </a:pPr>
            <a:r>
              <a:rPr lang="pt-PT" altLang="pt-PT" sz="1100" b="1" dirty="0" smtClean="0">
                <a:latin typeface="Arial Narrow" pitchFamily="34" charset="0"/>
              </a:rPr>
              <a:t>5.14 Serviços de internet</a:t>
            </a:r>
            <a:endParaRPr lang="pt-PT" altLang="pt-PT" sz="1100" b="1" dirty="0">
              <a:latin typeface="Arial Narrow" pitchFamily="34" charset="0"/>
            </a:endParaRPr>
          </a:p>
          <a:p>
            <a:pPr algn="just">
              <a:lnSpc>
                <a:spcPts val="1100"/>
              </a:lnSpc>
            </a:pPr>
            <a:r>
              <a:rPr lang="pt-PT" altLang="pt-PT" sz="1100" dirty="0" smtClean="0">
                <a:latin typeface="Arial Narrow" pitchFamily="34" charset="0"/>
              </a:rPr>
              <a:t>Serviços de internet estarão disponíveis nos locais de alojamento e do evento.</a:t>
            </a:r>
          </a:p>
          <a:p>
            <a:pPr algn="just">
              <a:lnSpc>
                <a:spcPts val="1100"/>
              </a:lnSpc>
            </a:pPr>
            <a:endParaRPr lang="pt-PT" altLang="pt-PT" sz="1100" dirty="0">
              <a:solidFill>
                <a:schemeClr val="accent5">
                  <a:lumMod val="60000"/>
                  <a:lumOff val="40000"/>
                </a:schemeClr>
              </a:solidFill>
              <a:latin typeface="Arial Narrow" pitchFamily="34" charset="0"/>
            </a:endParaRPr>
          </a:p>
          <a:p>
            <a:pPr algn="just">
              <a:lnSpc>
                <a:spcPts val="1100"/>
              </a:lnSpc>
            </a:pPr>
            <a:r>
              <a:rPr lang="pt-PT" altLang="pt-PT" sz="1100" b="1" dirty="0">
                <a:latin typeface="Arial Narrow" pitchFamily="34" charset="0"/>
              </a:rPr>
              <a:t>5.15 Encontros </a:t>
            </a:r>
            <a:r>
              <a:rPr lang="pt-PT" altLang="pt-PT" sz="1100" b="1" dirty="0" smtClean="0">
                <a:latin typeface="Arial Narrow" pitchFamily="34" charset="0"/>
              </a:rPr>
              <a:t>institucionais</a:t>
            </a:r>
          </a:p>
          <a:p>
            <a:pPr algn="just">
              <a:lnSpc>
                <a:spcPts val="1100"/>
              </a:lnSpc>
            </a:pPr>
            <a:r>
              <a:rPr lang="pt-PT" sz="1100" dirty="0">
                <a:latin typeface="Arial Narrow" panose="020B0606020202030204" pitchFamily="34" charset="0"/>
              </a:rPr>
              <a:t>Caso for pertinente, a </a:t>
            </a:r>
            <a:r>
              <a:rPr lang="pt-PT" sz="1100" dirty="0" smtClean="0">
                <a:latin typeface="Arial Narrow" panose="020B0606020202030204" pitchFamily="34" charset="0"/>
              </a:rPr>
              <a:t>Organização </a:t>
            </a:r>
            <a:r>
              <a:rPr lang="pt-PT" sz="1100" dirty="0">
                <a:latin typeface="Arial Narrow" panose="020B0606020202030204" pitchFamily="34" charset="0"/>
              </a:rPr>
              <a:t>se responsabilizará pela solicitação </a:t>
            </a:r>
            <a:r>
              <a:rPr lang="pt-PT" sz="1100" dirty="0" smtClean="0">
                <a:latin typeface="Arial Narrow" panose="020B0606020202030204" pitchFamily="34" charset="0"/>
              </a:rPr>
              <a:t>de agendamento de encontros / reuniões institucionais junto das entidades competentes, </a:t>
            </a:r>
            <a:r>
              <a:rPr lang="pt-PT" sz="1100" dirty="0">
                <a:latin typeface="Arial Narrow" panose="020B0606020202030204" pitchFamily="34" charset="0"/>
              </a:rPr>
              <a:t>exclusivamente para o país </a:t>
            </a:r>
            <a:r>
              <a:rPr lang="pt-PT" sz="1100" dirty="0" smtClean="0">
                <a:latin typeface="Arial Narrow" panose="020B0606020202030204" pitchFamily="34" charset="0"/>
              </a:rPr>
              <a:t>anfitrião.</a:t>
            </a:r>
          </a:p>
          <a:p>
            <a:pPr algn="just">
              <a:lnSpc>
                <a:spcPts val="1100"/>
              </a:lnSpc>
            </a:pPr>
            <a:endParaRPr lang="pt-PT" altLang="pt-PT" sz="1100" dirty="0" smtClean="0">
              <a:solidFill>
                <a:schemeClr val="accent5">
                  <a:lumMod val="60000"/>
                  <a:lumOff val="40000"/>
                </a:schemeClr>
              </a:solidFill>
              <a:latin typeface="Arial Narrow" pitchFamily="34" charset="0"/>
            </a:endParaRPr>
          </a:p>
          <a:p>
            <a:pPr algn="just">
              <a:lnSpc>
                <a:spcPts val="1100"/>
              </a:lnSpc>
            </a:pPr>
            <a:r>
              <a:rPr lang="pt-PT" altLang="pt-PT" sz="1100" b="1" dirty="0">
                <a:latin typeface="Arial Narrow" pitchFamily="34" charset="0"/>
              </a:rPr>
              <a:t>5.16 Divulgação de produtos e serviços de empresas </a:t>
            </a:r>
            <a:r>
              <a:rPr lang="pt-PT" altLang="pt-PT" sz="1100" b="1" dirty="0" smtClean="0">
                <a:latin typeface="Arial Narrow" pitchFamily="34" charset="0"/>
              </a:rPr>
              <a:t>participantes</a:t>
            </a:r>
          </a:p>
          <a:p>
            <a:pPr algn="just">
              <a:lnSpc>
                <a:spcPts val="1100"/>
              </a:lnSpc>
            </a:pPr>
            <a:r>
              <a:rPr lang="pt-PT" sz="1100" dirty="0">
                <a:latin typeface="Arial Narrow" panose="020B0606020202030204" pitchFamily="34" charset="0"/>
              </a:rPr>
              <a:t>Para efeitos de </a:t>
            </a:r>
            <a:r>
              <a:rPr lang="pt-PT" sz="1100" dirty="0" smtClean="0">
                <a:latin typeface="Arial Narrow" panose="020B0606020202030204" pitchFamily="34" charset="0"/>
              </a:rPr>
              <a:t>divulgação dos seus produtos e serviços as empresas participantes no evento têm à disposição uma plataforma web específica através da qual podem ser divulgados os respectivos produtos e serviços em todos os mercados cobertos pelos objectivos do evento.</a:t>
            </a:r>
          </a:p>
          <a:p>
            <a:pPr algn="just">
              <a:lnSpc>
                <a:spcPts val="1100"/>
              </a:lnSpc>
            </a:pPr>
            <a:endParaRPr lang="pt-PT" sz="1100" dirty="0" smtClean="0">
              <a:latin typeface="Arial Narrow" panose="020B0606020202030204" pitchFamily="34" charset="0"/>
            </a:endParaRPr>
          </a:p>
          <a:p>
            <a:pPr algn="just">
              <a:lnSpc>
                <a:spcPts val="1100"/>
              </a:lnSpc>
            </a:pPr>
            <a:r>
              <a:rPr lang="pt-PT" sz="1100" b="1" dirty="0" smtClean="0">
                <a:latin typeface="Arial Narrow" panose="020B0606020202030204" pitchFamily="34" charset="0"/>
              </a:rPr>
              <a:t>5.16.1 </a:t>
            </a:r>
            <a:r>
              <a:rPr lang="pt-PT" sz="1100" dirty="0" smtClean="0">
                <a:latin typeface="Arial Narrow" panose="020B0606020202030204" pitchFamily="34" charset="0"/>
              </a:rPr>
              <a:t>Para cada empresa participante no evento, além da colocação do respectivo logotipo, haverá lugar uma breve descrição das características dos produtos e serviços, em três idiomas: português; inglês e francês ;</a:t>
            </a:r>
          </a:p>
          <a:p>
            <a:pPr algn="just">
              <a:lnSpc>
                <a:spcPts val="1100"/>
              </a:lnSpc>
            </a:pPr>
            <a:endParaRPr lang="pt-PT" sz="1100" dirty="0" smtClean="0">
              <a:latin typeface="Arial Narrow" panose="020B0606020202030204" pitchFamily="34" charset="0"/>
            </a:endParaRPr>
          </a:p>
          <a:p>
            <a:pPr algn="just">
              <a:lnSpc>
                <a:spcPts val="1100"/>
              </a:lnSpc>
            </a:pPr>
            <a:r>
              <a:rPr lang="pt-PT" sz="1100" b="1" dirty="0" smtClean="0">
                <a:latin typeface="Arial Narrow" panose="020B0606020202030204" pitchFamily="34" charset="0"/>
              </a:rPr>
              <a:t>5.16.2</a:t>
            </a:r>
            <a:r>
              <a:rPr lang="pt-PT" sz="1100" dirty="0" smtClean="0">
                <a:latin typeface="Arial Narrow" panose="020B0606020202030204" pitchFamily="34" charset="0"/>
              </a:rPr>
              <a:t> As informações colocadas no referido website serão mantidas até 120 dias antes da data de realização da edição seguinte do evento, caso a empresa decidir não participar na edição seguinte;</a:t>
            </a:r>
          </a:p>
          <a:p>
            <a:pPr algn="just">
              <a:lnSpc>
                <a:spcPts val="1100"/>
              </a:lnSpc>
            </a:pPr>
            <a:endParaRPr lang="pt-PT" sz="1100" dirty="0">
              <a:latin typeface="Arial Narrow" panose="020B0606020202030204" pitchFamily="34" charset="0"/>
            </a:endParaRPr>
          </a:p>
          <a:p>
            <a:pPr algn="just">
              <a:lnSpc>
                <a:spcPts val="1100"/>
              </a:lnSpc>
            </a:pPr>
            <a:r>
              <a:rPr lang="pt-PT" sz="1100" b="1" dirty="0" smtClean="0">
                <a:latin typeface="Arial Narrow" panose="020B0606020202030204" pitchFamily="34" charset="0"/>
              </a:rPr>
              <a:t> 5.16.3 </a:t>
            </a:r>
            <a:r>
              <a:rPr lang="pt-PT" sz="1100" dirty="0" smtClean="0">
                <a:latin typeface="Arial Narrow" panose="020B0606020202030204" pitchFamily="34" charset="0"/>
              </a:rPr>
              <a:t>As empresas não participantes no evento e que pretendem divulgar os respectivos produtos e serviços na referida pltaforma web podem faze-lo mediante o pagamento de uma taxa mensal, trimestal, simestral ou anual; </a:t>
            </a:r>
            <a:endParaRPr lang="pt-PT" sz="1100" dirty="0">
              <a:latin typeface="Arial Narrow" panose="020B0606020202030204" pitchFamily="34" charset="0"/>
            </a:endParaRPr>
          </a:p>
          <a:p>
            <a:pPr algn="just">
              <a:lnSpc>
                <a:spcPts val="1100"/>
              </a:lnSpc>
            </a:pPr>
            <a:endParaRPr lang="pt-PT" sz="1100" dirty="0" smtClean="0">
              <a:latin typeface="Arial Narrow" panose="020B0606020202030204" pitchFamily="34" charset="0"/>
            </a:endParaRPr>
          </a:p>
          <a:p>
            <a:pPr algn="just">
              <a:lnSpc>
                <a:spcPts val="1100"/>
              </a:lnSpc>
            </a:pPr>
            <a:r>
              <a:rPr lang="pt-PT" sz="1100" b="1" dirty="0">
                <a:latin typeface="Arial Narrow" panose="020B0606020202030204" pitchFamily="34" charset="0"/>
              </a:rPr>
              <a:t> </a:t>
            </a:r>
            <a:r>
              <a:rPr lang="pt-PT" sz="1100" b="1" dirty="0" smtClean="0">
                <a:latin typeface="Arial Narrow" panose="020B0606020202030204" pitchFamily="34" charset="0"/>
              </a:rPr>
              <a:t>5.16.4 </a:t>
            </a:r>
            <a:r>
              <a:rPr lang="pt-PT" sz="1100" dirty="0" smtClean="0">
                <a:latin typeface="Arial Narrow" panose="020B0606020202030204" pitchFamily="34" charset="0"/>
              </a:rPr>
              <a:t>Uma equipa especializada fará a manutenção permanente das informações inseridas na plataforma web e as empresas poderão solicitar alterações / correcções / actualizações de </a:t>
            </a:r>
            <a:r>
              <a:rPr lang="pt-PT" sz="1100" dirty="0">
                <a:latin typeface="Arial Narrow" panose="020B0606020202030204" pitchFamily="34" charset="0"/>
              </a:rPr>
              <a:t>informações </a:t>
            </a:r>
            <a:r>
              <a:rPr lang="pt-PT" sz="1100" dirty="0" smtClean="0">
                <a:latin typeface="Arial Narrow" panose="020B0606020202030204" pitchFamily="34" charset="0"/>
              </a:rPr>
              <a:t>a todo o tempo sem custos;</a:t>
            </a:r>
          </a:p>
          <a:p>
            <a:pPr algn="just">
              <a:lnSpc>
                <a:spcPts val="1100"/>
              </a:lnSpc>
            </a:pPr>
            <a:endParaRPr lang="pt-PT" sz="1100" dirty="0" smtClean="0">
              <a:latin typeface="Arial Narrow" panose="020B0606020202030204" pitchFamily="34" charset="0"/>
            </a:endParaRPr>
          </a:p>
          <a:p>
            <a:pPr algn="just">
              <a:lnSpc>
                <a:spcPts val="1100"/>
              </a:lnSpc>
            </a:pPr>
            <a:r>
              <a:rPr lang="pt-PT" sz="1100" b="1" dirty="0">
                <a:latin typeface="Arial Narrow" panose="020B0606020202030204" pitchFamily="34" charset="0"/>
              </a:rPr>
              <a:t> 5.16.5 </a:t>
            </a:r>
            <a:r>
              <a:rPr lang="pt-PT" sz="1100" dirty="0">
                <a:latin typeface="Arial Narrow" panose="020B0606020202030204" pitchFamily="34" charset="0"/>
              </a:rPr>
              <a:t>As empresas participantes no evento poderão ainda durante o período de vigência das respectivas informações no espaço reservado na plataforma web fazer </a:t>
            </a:r>
            <a:r>
              <a:rPr lang="pt-PT" sz="1100" dirty="0" smtClean="0">
                <a:latin typeface="Arial Narrow" panose="020B0606020202030204" pitchFamily="34" charset="0"/>
              </a:rPr>
              <a:t>publicação trimestral de newsletters através da qual é divulgada informações relacionadas com os respectivos produtos e serviços em três idiomas: português; inglês e francês.  A equipa especializada acima referida fará divulgação períodica e selectiva junto de potenciais importadores e exportadores o referido newsletter;</a:t>
            </a:r>
            <a:endParaRPr lang="pt-PT" sz="1100" dirty="0">
              <a:latin typeface="Arial Narrow" panose="020B0606020202030204" pitchFamily="34" charset="0"/>
            </a:endParaRPr>
          </a:p>
          <a:p>
            <a:pPr algn="just">
              <a:lnSpc>
                <a:spcPts val="1100"/>
              </a:lnSpc>
            </a:pPr>
            <a:endParaRPr lang="pt-PT" sz="1100" dirty="0" smtClean="0">
              <a:latin typeface="Arial Narrow" panose="020B0606020202030204" pitchFamily="34" charset="0"/>
            </a:endParaRPr>
          </a:p>
          <a:p>
            <a:pPr algn="just">
              <a:lnSpc>
                <a:spcPts val="1100"/>
              </a:lnSpc>
            </a:pPr>
            <a:r>
              <a:rPr lang="pt-PT" sz="1100" b="1" dirty="0" smtClean="0">
                <a:latin typeface="Arial Narrow" panose="020B0606020202030204" pitchFamily="34" charset="0"/>
              </a:rPr>
              <a:t>5.16.6 </a:t>
            </a:r>
            <a:r>
              <a:rPr lang="pt-PT" sz="1100" dirty="0" smtClean="0">
                <a:latin typeface="Arial Narrow" panose="020B0606020202030204" pitchFamily="34" charset="0"/>
              </a:rPr>
              <a:t>Todo e qualquer pedido de informações sobre produtos ou serviços por parte de potenciais interessados </a:t>
            </a:r>
            <a:r>
              <a:rPr lang="pt-PT" sz="1100" dirty="0">
                <a:latin typeface="Arial Narrow" panose="020B0606020202030204" pitchFamily="34" charset="0"/>
              </a:rPr>
              <a:t>, incluindo eventuais encomendas, </a:t>
            </a:r>
            <a:r>
              <a:rPr lang="pt-PT" sz="1100" dirty="0" smtClean="0">
                <a:latin typeface="Arial Narrow" panose="020B0606020202030204" pitchFamily="34" charset="0"/>
              </a:rPr>
              <a:t>será prontamente comunicado à empresa visada.</a:t>
            </a:r>
            <a:endParaRPr lang="pt-PT" sz="1100" dirty="0">
              <a:latin typeface="Arial Narrow" panose="020B0606020202030204" pitchFamily="34" charset="0"/>
            </a:endParaRPr>
          </a:p>
          <a:p>
            <a:pPr algn="just">
              <a:lnSpc>
                <a:spcPts val="1100"/>
              </a:lnSpc>
            </a:pPr>
            <a:endParaRPr lang="pt-PT" sz="1100" dirty="0">
              <a:latin typeface="Arial Narrow" panose="020B0606020202030204" pitchFamily="34" charset="0"/>
            </a:endParaRPr>
          </a:p>
          <a:p>
            <a:pPr algn="just">
              <a:lnSpc>
                <a:spcPts val="1100"/>
              </a:lnSpc>
            </a:pPr>
            <a:r>
              <a:rPr lang="pt-PT" altLang="pt-PT" sz="1100" b="1" dirty="0" smtClean="0">
                <a:latin typeface="Arial Narrow" pitchFamily="34" charset="0"/>
              </a:rPr>
              <a:t>5.17 </a:t>
            </a:r>
            <a:r>
              <a:rPr lang="pt-PT" altLang="pt-PT" sz="1100" b="1" dirty="0">
                <a:latin typeface="Arial Narrow" pitchFamily="34" charset="0"/>
              </a:rPr>
              <a:t>Documentação do </a:t>
            </a:r>
            <a:r>
              <a:rPr lang="pt-PT" altLang="pt-PT" sz="1100" b="1" dirty="0" smtClean="0">
                <a:latin typeface="Arial Narrow" pitchFamily="34" charset="0"/>
              </a:rPr>
              <a:t>evento</a:t>
            </a:r>
          </a:p>
          <a:p>
            <a:pPr algn="just">
              <a:lnSpc>
                <a:spcPts val="1100"/>
              </a:lnSpc>
            </a:pPr>
            <a:r>
              <a:rPr lang="pt-PT" altLang="pt-PT" sz="1100" dirty="0" smtClean="0">
                <a:latin typeface="Arial Narrow" pitchFamily="34" charset="0"/>
              </a:rPr>
              <a:t>Toda a documentação relacionada com o evento pode ser descarregada diretanente da plataforma do evento: </a:t>
            </a:r>
            <a:r>
              <a:rPr lang="pt-PT" sz="1100" dirty="0">
                <a:latin typeface="Arial Narrow" panose="020B0606020202030204" pitchFamily="34" charset="0"/>
              </a:rPr>
              <a:t>https://www.atlanticbusinessforum.com</a:t>
            </a:r>
            <a:r>
              <a:rPr lang="pt-PT" sz="1100" dirty="0" smtClean="0">
                <a:latin typeface="Arial Narrow" panose="020B0606020202030204" pitchFamily="34" charset="0"/>
              </a:rPr>
              <a:t>/</a:t>
            </a:r>
            <a:endParaRPr lang="pt-PT" altLang="pt-PT" sz="1100" dirty="0">
              <a:latin typeface="Arial Narrow" pitchFamily="34" charset="0"/>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5" name="TextBox 4"/>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30</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4195113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255" y="903847"/>
            <a:ext cx="5760641" cy="7509748"/>
          </a:xfrm>
          <a:prstGeom prst="rect">
            <a:avLst/>
          </a:prstGeom>
        </p:spPr>
        <p:txBody>
          <a:bodyPr wrap="square">
            <a:spAutoFit/>
          </a:bodyPr>
          <a:lstStyle/>
          <a:p>
            <a:r>
              <a:rPr lang="pt-PT" sz="1100" dirty="0">
                <a:solidFill>
                  <a:schemeClr val="accent5">
                    <a:lumMod val="60000"/>
                    <a:lumOff val="40000"/>
                  </a:schemeClr>
                </a:solidFill>
                <a:latin typeface="Arial Narrow" panose="020B0606020202030204" pitchFamily="34" charset="0"/>
              </a:rPr>
              <a:t>TERMOS DE REFERÊNCIA DO FÓRUM EMPRESARIAL</a:t>
            </a:r>
          </a:p>
          <a:p>
            <a:r>
              <a:rPr lang="pt-PT" sz="1100" i="1" dirty="0">
                <a:solidFill>
                  <a:schemeClr val="accent5">
                    <a:lumMod val="60000"/>
                    <a:lumOff val="40000"/>
                  </a:schemeClr>
                </a:solidFill>
                <a:latin typeface="Arial Narrow" panose="020B0606020202030204" pitchFamily="34" charset="0"/>
              </a:rPr>
              <a:t>5. INFORMAÇÕES </a:t>
            </a:r>
            <a:r>
              <a:rPr lang="pt-PT" sz="1100" i="1" dirty="0" smtClean="0">
                <a:solidFill>
                  <a:schemeClr val="accent5">
                    <a:lumMod val="60000"/>
                    <a:lumOff val="40000"/>
                  </a:schemeClr>
                </a:solidFill>
                <a:latin typeface="Arial Narrow" panose="020B0606020202030204" pitchFamily="34" charset="0"/>
              </a:rPr>
              <a:t>ADICIONAIS</a:t>
            </a:r>
            <a:endParaRPr lang="pt-PT" altLang="pt-PT" sz="1100" b="1" dirty="0" smtClean="0">
              <a:latin typeface="Arial Narrow" pitchFamily="34" charset="0"/>
            </a:endParaRPr>
          </a:p>
          <a:p>
            <a:pPr>
              <a:lnSpc>
                <a:spcPts val="1200"/>
              </a:lnSpc>
            </a:pPr>
            <a:r>
              <a:rPr lang="pt-PT" altLang="pt-PT" sz="1100" b="1" dirty="0" smtClean="0">
                <a:latin typeface="Arial Narrow" pitchFamily="34" charset="0"/>
              </a:rPr>
              <a:t>5.18 </a:t>
            </a:r>
            <a:r>
              <a:rPr lang="pt-PT" altLang="pt-PT" sz="1100" b="1" dirty="0">
                <a:latin typeface="Arial Narrow" pitchFamily="34" charset="0"/>
              </a:rPr>
              <a:t>Eventos Sociais</a:t>
            </a:r>
          </a:p>
          <a:p>
            <a:pPr algn="just">
              <a:lnSpc>
                <a:spcPts val="1200"/>
              </a:lnSpc>
            </a:pPr>
            <a:r>
              <a:rPr lang="pt-PT" sz="1100" dirty="0">
                <a:latin typeface="Arial Narrow" pitchFamily="34" charset="0"/>
                <a:cs typeface="Times New Roman" panose="02020603050405020304" pitchFamily="18" charset="0"/>
              </a:rPr>
              <a:t>Faz parte integrante do evento um programa social onde os convidados, em geral, e os participantes, em particular, poderão desfrutar de uma agradável estadia em Cabo Verde antes, durante e após os três dias do evento.</a:t>
            </a:r>
          </a:p>
          <a:p>
            <a:pPr algn="just">
              <a:lnSpc>
                <a:spcPts val="1200"/>
              </a:lnSpc>
            </a:pPr>
            <a:endParaRPr lang="pt-PT" altLang="pt-PT" sz="1100" dirty="0">
              <a:solidFill>
                <a:schemeClr val="accent5">
                  <a:lumMod val="60000"/>
                  <a:lumOff val="40000"/>
                </a:schemeClr>
              </a:solidFill>
              <a:latin typeface="Arial Narrow" pitchFamily="34" charset="0"/>
              <a:cs typeface="Times New Roman" panose="02020603050405020304" pitchFamily="18" charset="0"/>
            </a:endParaRPr>
          </a:p>
          <a:p>
            <a:pPr algn="just">
              <a:lnSpc>
                <a:spcPts val="1200"/>
              </a:lnSpc>
            </a:pPr>
            <a:r>
              <a:rPr lang="pt-PT" sz="1100" dirty="0">
                <a:latin typeface="Arial Narrow" pitchFamily="34" charset="0"/>
                <a:cs typeface="Times New Roman" panose="02020603050405020304" pitchFamily="18" charset="0"/>
              </a:rPr>
              <a:t>À noite são reservados dois períodos de programas sociais. No primeiro dia do evento, 17 de </a:t>
            </a:r>
            <a:r>
              <a:rPr lang="pt-PT" sz="1100" dirty="0" smtClean="0">
                <a:latin typeface="Arial Narrow" pitchFamily="34" charset="0"/>
                <a:cs typeface="Times New Roman" panose="02020603050405020304" pitchFamily="18" charset="0"/>
              </a:rPr>
              <a:t>Março</a:t>
            </a:r>
            <a:r>
              <a:rPr lang="pt-PT" sz="1100" dirty="0">
                <a:latin typeface="Arial Narrow" pitchFamily="34" charset="0"/>
                <a:cs typeface="Times New Roman" panose="02020603050405020304" pitchFamily="18" charset="0"/>
              </a:rPr>
              <a:t>, é organizada uma recepção de boas vindas às delegações participantes no evento e no dia 18 de </a:t>
            </a:r>
            <a:r>
              <a:rPr lang="pt-PT" sz="1100" dirty="0" smtClean="0">
                <a:latin typeface="Arial Narrow" pitchFamily="34" charset="0"/>
                <a:cs typeface="Times New Roman" panose="02020603050405020304" pitchFamily="18" charset="0"/>
              </a:rPr>
              <a:t>Março </a:t>
            </a:r>
            <a:r>
              <a:rPr lang="pt-PT" sz="1100" dirty="0">
                <a:latin typeface="Arial Narrow" pitchFamily="34" charset="0"/>
                <a:cs typeface="Times New Roman" panose="02020603050405020304" pitchFamily="18" charset="0"/>
              </a:rPr>
              <a:t>terá lugar um jantar de Gala. </a:t>
            </a:r>
            <a:endParaRPr lang="pt-PT" altLang="pt-PT" sz="1100" b="1" dirty="0" smtClean="0">
              <a:latin typeface="Arial Narrow" pitchFamily="34" charset="0"/>
            </a:endParaRPr>
          </a:p>
          <a:p>
            <a:pPr>
              <a:lnSpc>
                <a:spcPts val="1200"/>
              </a:lnSpc>
            </a:pPr>
            <a:endParaRPr lang="pt-PT" altLang="pt-PT" sz="1100" b="1" dirty="0">
              <a:latin typeface="Arial Narrow" pitchFamily="34" charset="0"/>
            </a:endParaRPr>
          </a:p>
          <a:p>
            <a:pPr>
              <a:lnSpc>
                <a:spcPts val="1200"/>
              </a:lnSpc>
            </a:pPr>
            <a:r>
              <a:rPr lang="pt-PT" altLang="pt-PT" sz="1100" b="1" dirty="0" smtClean="0">
                <a:latin typeface="Arial Narrow" pitchFamily="34" charset="0"/>
              </a:rPr>
              <a:t>5.19 Hospedeiras</a:t>
            </a:r>
            <a:endParaRPr lang="pt-PT" altLang="pt-PT" sz="1100" b="1" dirty="0">
              <a:latin typeface="Arial Narrow" pitchFamily="34" charset="0"/>
            </a:endParaRPr>
          </a:p>
          <a:p>
            <a:pPr algn="just">
              <a:lnSpc>
                <a:spcPts val="1200"/>
              </a:lnSpc>
            </a:pPr>
            <a:r>
              <a:rPr lang="pt-PT" sz="1100" dirty="0" smtClean="0">
                <a:latin typeface="Arial Narrow" panose="020B0606020202030204" pitchFamily="34" charset="0"/>
              </a:rPr>
              <a:t>Um atendimento profissional e qualificado é </a:t>
            </a:r>
            <a:r>
              <a:rPr lang="pt-PT" sz="1100" dirty="0">
                <a:latin typeface="Arial Narrow" panose="020B0606020202030204" pitchFamily="34" charset="0"/>
              </a:rPr>
              <a:t>uma </a:t>
            </a:r>
            <a:r>
              <a:rPr lang="pt-PT" sz="1100" dirty="0" smtClean="0">
                <a:latin typeface="Arial Narrow" panose="020B0606020202030204" pitchFamily="34" charset="0"/>
              </a:rPr>
              <a:t>exigência e uma mais-valia </a:t>
            </a:r>
            <a:r>
              <a:rPr lang="pt-PT" sz="1100" dirty="0">
                <a:latin typeface="Arial Narrow" panose="020B0606020202030204" pitchFamily="34" charset="0"/>
              </a:rPr>
              <a:t>nos eventos inter-</a:t>
            </a:r>
            <a:br>
              <a:rPr lang="pt-PT" sz="1100" dirty="0">
                <a:latin typeface="Arial Narrow" panose="020B0606020202030204" pitchFamily="34" charset="0"/>
              </a:rPr>
            </a:br>
            <a:r>
              <a:rPr lang="pt-PT" sz="1100" dirty="0" smtClean="0">
                <a:latin typeface="Arial Narrow" panose="020B0606020202030204" pitchFamily="34" charset="0"/>
              </a:rPr>
              <a:t>nacionais. Desde a chegada no aeroporto em Cabo Verde e nos locais onde decorrerão o evento, os participantes terão permanentemente acessíveis e disponível equipas de profissionais qualificadas </a:t>
            </a:r>
            <a:r>
              <a:rPr lang="pt-PT" sz="1100" dirty="0">
                <a:latin typeface="Arial Narrow" panose="020B0606020202030204" pitchFamily="34" charset="0"/>
              </a:rPr>
              <a:t>e com elevada </a:t>
            </a:r>
            <a:r>
              <a:rPr lang="pt-PT" sz="1100" dirty="0" smtClean="0">
                <a:latin typeface="Arial Narrow" panose="020B0606020202030204" pitchFamily="34" charset="0"/>
              </a:rPr>
              <a:t>experiência, preparada para comunicação em três ideomas: português, inglês e francês, para os assistir e apoiar na respectiva participação no evento.</a:t>
            </a:r>
          </a:p>
          <a:p>
            <a:pPr algn="just">
              <a:lnSpc>
                <a:spcPts val="1200"/>
              </a:lnSpc>
            </a:pPr>
            <a:endParaRPr lang="pt-PT" sz="1100" dirty="0" smtClean="0">
              <a:latin typeface="Arial Narrow" pitchFamily="34" charset="0"/>
              <a:cs typeface="Times New Roman" panose="02020603050405020304" pitchFamily="18" charset="0"/>
            </a:endParaRPr>
          </a:p>
          <a:p>
            <a:pPr>
              <a:lnSpc>
                <a:spcPts val="1200"/>
              </a:lnSpc>
            </a:pPr>
            <a:r>
              <a:rPr lang="pt-PT" altLang="pt-PT" sz="1100" b="1" dirty="0" smtClean="0">
                <a:latin typeface="Arial Narrow" panose="020B0606020202030204" pitchFamily="34" charset="0"/>
              </a:rPr>
              <a:t>5.20 </a:t>
            </a:r>
            <a:r>
              <a:rPr lang="pt-PT" altLang="pt-PT" sz="1100" b="1" dirty="0">
                <a:latin typeface="Arial Narrow" panose="020B0606020202030204" pitchFamily="34" charset="0"/>
              </a:rPr>
              <a:t>Pacotes de lazer</a:t>
            </a:r>
          </a:p>
          <a:p>
            <a:pPr algn="just">
              <a:lnSpc>
                <a:spcPts val="1200"/>
              </a:lnSpc>
            </a:pPr>
            <a:r>
              <a:rPr lang="pt-PT" sz="1100" dirty="0">
                <a:latin typeface="Arial Narrow" pitchFamily="34" charset="0"/>
                <a:cs typeface="Times New Roman" panose="02020603050405020304" pitchFamily="18" charset="0"/>
              </a:rPr>
              <a:t>Vários pacotes e programas de visitas guiadas aos principais pontos de atracção turística, quer na  cidade da Praia (Capital de Cabo Verde), quer em outras Ilhas, são igualmente disponibilizados</a:t>
            </a:r>
            <a:r>
              <a:rPr lang="pt-PT" sz="1100" dirty="0" smtClean="0">
                <a:latin typeface="Arial Narrow" pitchFamily="34" charset="0"/>
                <a:cs typeface="Times New Roman" panose="02020603050405020304" pitchFamily="18" charset="0"/>
              </a:rPr>
              <a:t>.</a:t>
            </a:r>
          </a:p>
          <a:p>
            <a:pPr algn="just">
              <a:lnSpc>
                <a:spcPts val="1200"/>
              </a:lnSpc>
            </a:pPr>
            <a:endParaRPr lang="pt-PT" sz="1100" dirty="0">
              <a:latin typeface="Arial Narrow" pitchFamily="34" charset="0"/>
              <a:cs typeface="Times New Roman" panose="02020603050405020304" pitchFamily="18" charset="0"/>
            </a:endParaRPr>
          </a:p>
          <a:p>
            <a:pPr algn="just">
              <a:lnSpc>
                <a:spcPts val="1200"/>
              </a:lnSpc>
            </a:pPr>
            <a:r>
              <a:rPr lang="pt-PT" sz="1100" b="1" dirty="0" smtClean="0">
                <a:latin typeface="Arial Narrow" panose="020B0606020202030204" pitchFamily="34" charset="0"/>
              </a:rPr>
              <a:t>6. Alterações</a:t>
            </a:r>
          </a:p>
          <a:p>
            <a:pPr algn="just">
              <a:lnSpc>
                <a:spcPts val="1200"/>
              </a:lnSpc>
            </a:pPr>
            <a:r>
              <a:rPr lang="pt-PT" sz="1100" b="1" dirty="0" smtClean="0">
                <a:latin typeface="Arial Narrow" panose="020B0606020202030204" pitchFamily="34" charset="0"/>
              </a:rPr>
              <a:t> </a:t>
            </a:r>
            <a:r>
              <a:rPr lang="pt-PT" sz="1100" dirty="0" smtClean="0">
                <a:latin typeface="Arial Narrow" panose="020B0606020202030204" pitchFamily="34" charset="0"/>
              </a:rPr>
              <a:t>A Organização </a:t>
            </a:r>
            <a:r>
              <a:rPr lang="pt-PT" sz="1100" dirty="0">
                <a:latin typeface="Arial Narrow" panose="020B0606020202030204" pitchFamily="34" charset="0"/>
              </a:rPr>
              <a:t>reserva-se no direito de alterar </a:t>
            </a:r>
            <a:r>
              <a:rPr lang="pt-PT" sz="1100" dirty="0" smtClean="0">
                <a:latin typeface="Arial Narrow" panose="020B0606020202030204" pitchFamily="34" charset="0"/>
              </a:rPr>
              <a:t>o programa do evento assim como as </a:t>
            </a:r>
            <a:r>
              <a:rPr lang="pt-PT" sz="1100" dirty="0">
                <a:latin typeface="Arial Narrow" panose="020B0606020202030204" pitchFamily="34" charset="0"/>
              </a:rPr>
              <a:t>Condições Gerais de </a:t>
            </a:r>
            <a:br>
              <a:rPr lang="pt-PT" sz="1100" dirty="0">
                <a:latin typeface="Arial Narrow" panose="020B0606020202030204" pitchFamily="34" charset="0"/>
              </a:rPr>
            </a:br>
            <a:r>
              <a:rPr lang="pt-PT" sz="1100" dirty="0">
                <a:latin typeface="Arial Narrow" panose="020B0606020202030204" pitchFamily="34" charset="0"/>
              </a:rPr>
              <a:t>Participação sempre que se justificar, devendo no entanto informar a parte interessada com a devida </a:t>
            </a:r>
            <a:br>
              <a:rPr lang="pt-PT" sz="1100" dirty="0">
                <a:latin typeface="Arial Narrow" panose="020B0606020202030204" pitchFamily="34" charset="0"/>
              </a:rPr>
            </a:br>
            <a:r>
              <a:rPr lang="pt-PT" sz="1100" dirty="0">
                <a:latin typeface="Arial Narrow" panose="020B0606020202030204" pitchFamily="34" charset="0"/>
              </a:rPr>
              <a:t>antecedência</a:t>
            </a:r>
            <a:r>
              <a:rPr lang="pt-PT" sz="1100" dirty="0" smtClean="0">
                <a:latin typeface="Arial Narrow" panose="020B0606020202030204" pitchFamily="34" charset="0"/>
              </a:rPr>
              <a:t>.</a:t>
            </a:r>
          </a:p>
          <a:p>
            <a:pPr algn="just">
              <a:lnSpc>
                <a:spcPts val="1200"/>
              </a:lnSpc>
            </a:pPr>
            <a:endParaRPr lang="pt-PT" sz="1100" dirty="0">
              <a:latin typeface="Arial Narrow" panose="020B0606020202030204" pitchFamily="34" charset="0"/>
            </a:endParaRPr>
          </a:p>
          <a:p>
            <a:pPr algn="just">
              <a:lnSpc>
                <a:spcPts val="1200"/>
              </a:lnSpc>
            </a:pPr>
            <a:r>
              <a:rPr lang="pt-PT" sz="1100" b="1" dirty="0" smtClean="0">
                <a:latin typeface="Arial Narrow" panose="020B0606020202030204" pitchFamily="34" charset="0"/>
              </a:rPr>
              <a:t>7. Seguros</a:t>
            </a:r>
            <a:endParaRPr lang="pt-PT" sz="1100" b="1" dirty="0">
              <a:latin typeface="Arial Narrow" panose="020B0606020202030204" pitchFamily="34" charset="0"/>
            </a:endParaRPr>
          </a:p>
          <a:p>
            <a:pPr>
              <a:lnSpc>
                <a:spcPts val="1200"/>
              </a:lnSpc>
            </a:pPr>
            <a:r>
              <a:rPr lang="pt-PT" sz="1100" b="1" dirty="0">
                <a:latin typeface="Arial Narrow" panose="020B0606020202030204" pitchFamily="34" charset="0"/>
              </a:rPr>
              <a:t> </a:t>
            </a:r>
            <a:r>
              <a:rPr lang="pt-PT" sz="1100" dirty="0" smtClean="0">
                <a:latin typeface="Arial Narrow" panose="020B0606020202030204" pitchFamily="34" charset="0"/>
              </a:rPr>
              <a:t>São disponibilizados aos participantes  três (3) </a:t>
            </a:r>
            <a:r>
              <a:rPr lang="pt-PT" sz="1100" dirty="0">
                <a:latin typeface="Arial Narrow" panose="020B0606020202030204" pitchFamily="34" charset="0"/>
              </a:rPr>
              <a:t>modalidades </a:t>
            </a:r>
            <a:r>
              <a:rPr lang="pt-PT" sz="1100" dirty="0" smtClean="0">
                <a:latin typeface="Arial Narrow" panose="020B0606020202030204" pitchFamily="34" charset="0"/>
              </a:rPr>
              <a:t>de seguros:</a:t>
            </a:r>
          </a:p>
          <a:p>
            <a:pPr>
              <a:lnSpc>
                <a:spcPts val="600"/>
              </a:lnSpc>
            </a:pPr>
            <a:endParaRPr lang="pt-PT" sz="1100" dirty="0">
              <a:latin typeface="Arial Narrow" panose="020B0606020202030204" pitchFamily="34" charset="0"/>
            </a:endParaRPr>
          </a:p>
          <a:p>
            <a:pPr>
              <a:lnSpc>
                <a:spcPts val="1200"/>
              </a:lnSpc>
            </a:pPr>
            <a:r>
              <a:rPr lang="pt-PT" sz="1100" dirty="0" smtClean="0">
                <a:latin typeface="Arial Narrow" panose="020B0606020202030204" pitchFamily="34" charset="0"/>
              </a:rPr>
              <a:t>7.1 </a:t>
            </a:r>
            <a:r>
              <a:rPr lang="pt-PT" sz="1100" b="1" dirty="0" smtClean="0">
                <a:latin typeface="Arial Narrow" panose="020B0606020202030204" pitchFamily="34" charset="0"/>
              </a:rPr>
              <a:t>Seguro </a:t>
            </a:r>
            <a:r>
              <a:rPr lang="pt-PT" sz="1100" b="1" dirty="0">
                <a:latin typeface="Arial Narrow" panose="020B0606020202030204" pitchFamily="34" charset="0"/>
              </a:rPr>
              <a:t>Acidentes </a:t>
            </a:r>
            <a:r>
              <a:rPr lang="pt-PT" sz="1100" b="1" dirty="0" smtClean="0">
                <a:latin typeface="Arial Narrow" panose="020B0606020202030204" pitchFamily="34" charset="0"/>
              </a:rPr>
              <a:t>Pessoais</a:t>
            </a:r>
          </a:p>
          <a:p>
            <a:pPr>
              <a:lnSpc>
                <a:spcPts val="1200"/>
              </a:lnSpc>
            </a:pPr>
            <a:r>
              <a:rPr lang="pt-PT" sz="1100" dirty="0" smtClean="0">
                <a:latin typeface="Arial Narrow" panose="020B0606020202030204" pitchFamily="34" charset="0"/>
              </a:rPr>
              <a:t>Esse </a:t>
            </a:r>
            <a:r>
              <a:rPr lang="pt-PT" sz="1100" dirty="0">
                <a:latin typeface="Arial Narrow" panose="020B0606020202030204" pitchFamily="34" charset="0"/>
              </a:rPr>
              <a:t>seguro cobre qualquer tipo de acidente que possa ocorrer durante o período em que decorrer os eventos. Também poderá ser incluído neste mesmo seguro, a cobertura de viagem e bagagens (extravio, perda ou dano causado à bagagem: roupas e objetos de uso pessoal transportados em malas, sacos ou outros volumes </a:t>
            </a:r>
            <a:r>
              <a:rPr lang="pt-PT" sz="1100" dirty="0" smtClean="0">
                <a:latin typeface="Arial Narrow" panose="020B0606020202030204" pitchFamily="34" charset="0"/>
              </a:rPr>
              <a:t>devidamente acondicionados</a:t>
            </a:r>
            <a:r>
              <a:rPr lang="pt-PT" sz="1100" dirty="0">
                <a:latin typeface="Arial Narrow" panose="020B0606020202030204" pitchFamily="34" charset="0"/>
              </a:rPr>
              <a:t>, pertencentes à Pessoa Segura, incluindo computadores portáteis e seus acessórios.</a:t>
            </a:r>
          </a:p>
          <a:p>
            <a:pPr>
              <a:lnSpc>
                <a:spcPts val="600"/>
              </a:lnSpc>
            </a:pP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7.2</a:t>
            </a:r>
            <a:r>
              <a:rPr lang="pt-PT" sz="1100" b="1" dirty="0">
                <a:latin typeface="Arial Narrow" panose="020B0606020202030204" pitchFamily="34" charset="0"/>
              </a:rPr>
              <a:t> </a:t>
            </a:r>
            <a:r>
              <a:rPr lang="pt-PT" sz="1100" b="1" dirty="0" smtClean="0">
                <a:latin typeface="Arial Narrow" panose="020B0606020202030204" pitchFamily="34" charset="0"/>
              </a:rPr>
              <a:t>Seguro </a:t>
            </a:r>
            <a:r>
              <a:rPr lang="pt-PT" sz="1100" b="1" dirty="0">
                <a:latin typeface="Arial Narrow" panose="020B0606020202030204" pitchFamily="34" charset="0"/>
              </a:rPr>
              <a:t>de </a:t>
            </a:r>
            <a:r>
              <a:rPr lang="pt-PT" sz="1100" b="1" dirty="0" smtClean="0">
                <a:latin typeface="Arial Narrow" panose="020B0606020202030204" pitchFamily="34" charset="0"/>
              </a:rPr>
              <a:t>Viagem</a:t>
            </a:r>
          </a:p>
          <a:p>
            <a:pPr>
              <a:lnSpc>
                <a:spcPts val="1200"/>
              </a:lnSpc>
            </a:pPr>
            <a:r>
              <a:rPr lang="pt-PT" sz="1100" dirty="0" smtClean="0">
                <a:latin typeface="Arial Narrow" panose="020B0606020202030204" pitchFamily="34" charset="0"/>
              </a:rPr>
              <a:t>De igual modo são disponibilizados seguros de proteção com as seguintes característuicas:</a:t>
            </a: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7.2.1 </a:t>
            </a:r>
            <a:r>
              <a:rPr lang="pt-PT" sz="1100" dirty="0" smtClean="0">
                <a:latin typeface="Arial Narrow" panose="020B0606020202030204" pitchFamily="34" charset="0"/>
              </a:rPr>
              <a:t>Multiviagens Cabo Verde</a:t>
            </a:r>
            <a:endParaRPr lang="pt-PT" sz="1100" dirty="0">
              <a:latin typeface="Arial Narrow" panose="020B0606020202030204" pitchFamily="34" charset="0"/>
            </a:endParaRPr>
          </a:p>
          <a:p>
            <a:pPr>
              <a:lnSpc>
                <a:spcPts val="1200"/>
              </a:lnSpc>
            </a:pPr>
            <a:r>
              <a:rPr lang="pt-PT" sz="1100" dirty="0">
                <a:latin typeface="Arial Narrow" panose="020B0606020202030204" pitchFamily="34" charset="0"/>
              </a:rPr>
              <a:t>Seguro aplicável exclusivamente para viagens que se realizem em </a:t>
            </a:r>
            <a:r>
              <a:rPr lang="pt-PT" sz="1100" dirty="0" smtClean="0">
                <a:latin typeface="Arial Narrow" panose="020B0606020202030204" pitchFamily="34" charset="0"/>
              </a:rPr>
              <a:t>Cabo Verde.</a:t>
            </a: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7.2.2 </a:t>
            </a:r>
            <a:r>
              <a:rPr lang="pt-PT" sz="1100" dirty="0" smtClean="0">
                <a:latin typeface="Arial Narrow" panose="020B0606020202030204" pitchFamily="34" charset="0"/>
              </a:rPr>
              <a:t>Multiviagens </a:t>
            </a:r>
            <a:r>
              <a:rPr lang="pt-PT" sz="1100" dirty="0">
                <a:latin typeface="Arial Narrow" panose="020B0606020202030204" pitchFamily="34" charset="0"/>
              </a:rPr>
              <a:t>Estrangeiro</a:t>
            </a:r>
          </a:p>
          <a:p>
            <a:pPr>
              <a:lnSpc>
                <a:spcPts val="1200"/>
              </a:lnSpc>
            </a:pPr>
            <a:r>
              <a:rPr lang="pt-PT" sz="1100" dirty="0">
                <a:latin typeface="Arial Narrow" panose="020B0606020202030204" pitchFamily="34" charset="0"/>
              </a:rPr>
              <a:t>Seguro aplicável para viagens ao estrangeiro</a:t>
            </a:r>
            <a:r>
              <a:rPr lang="pt-PT" sz="1100" dirty="0" smtClean="0">
                <a:latin typeface="Arial Narrow" panose="020B0606020202030204" pitchFamily="34" charset="0"/>
              </a:rPr>
              <a:t>.</a:t>
            </a:r>
            <a:endParaRPr lang="pt-PT" sz="1100" dirty="0">
              <a:latin typeface="Arial Narrow" panose="020B0606020202030204" pitchFamily="34" charset="0"/>
            </a:endParaRPr>
          </a:p>
          <a:p>
            <a:pPr>
              <a:lnSpc>
                <a:spcPts val="1200"/>
              </a:lnSpc>
            </a:pPr>
            <a:r>
              <a:rPr lang="pt-PT" sz="1100" b="1" dirty="0" smtClean="0">
                <a:latin typeface="Arial Narrow" panose="020B0606020202030204" pitchFamily="34" charset="0"/>
              </a:rPr>
              <a:t>7.2.3 </a:t>
            </a:r>
            <a:r>
              <a:rPr lang="pt-PT" sz="1100" dirty="0" smtClean="0">
                <a:latin typeface="Arial Narrow" panose="020B0606020202030204" pitchFamily="34" charset="0"/>
              </a:rPr>
              <a:t>Multiviagens </a:t>
            </a:r>
            <a:r>
              <a:rPr lang="pt-PT" sz="1100" dirty="0">
                <a:latin typeface="Arial Narrow" panose="020B0606020202030204" pitchFamily="34" charset="0"/>
              </a:rPr>
              <a:t>Estrangeiro + PVFM</a:t>
            </a:r>
          </a:p>
          <a:p>
            <a:pPr>
              <a:lnSpc>
                <a:spcPts val="1200"/>
              </a:lnSpc>
            </a:pPr>
            <a:r>
              <a:rPr lang="pt-PT" sz="1100" dirty="0">
                <a:latin typeface="Arial Narrow" panose="020B0606020202030204" pitchFamily="34" charset="0"/>
              </a:rPr>
              <a:t>Seguro aplicável para viagens ao estrangeiro. Inclui protecção de Cancelamento por Motivo de Força </a:t>
            </a:r>
            <a:r>
              <a:rPr lang="pt-PT" sz="1100" dirty="0" smtClean="0">
                <a:latin typeface="Arial Narrow" panose="020B0606020202030204" pitchFamily="34" charset="0"/>
              </a:rPr>
              <a:t>Maior.</a:t>
            </a:r>
          </a:p>
          <a:p>
            <a:pPr>
              <a:lnSpc>
                <a:spcPts val="1200"/>
              </a:lnSpc>
            </a:pPr>
            <a:endParaRPr lang="pt-PT" sz="1100" b="1" dirty="0" smtClean="0">
              <a:latin typeface="Arial Narrow" panose="020B0606020202030204" pitchFamily="34" charset="0"/>
            </a:endParaRPr>
          </a:p>
          <a:p>
            <a:pPr>
              <a:lnSpc>
                <a:spcPts val="1200"/>
              </a:lnSpc>
            </a:pPr>
            <a:r>
              <a:rPr lang="pt-PT" sz="1100" b="1" dirty="0" smtClean="0">
                <a:latin typeface="Arial Narrow" panose="020B0606020202030204" pitchFamily="34" charset="0"/>
              </a:rPr>
              <a:t>7.2.4 </a:t>
            </a:r>
            <a:r>
              <a:rPr lang="pt-PT" sz="1100" dirty="0" smtClean="0">
                <a:latin typeface="Arial Narrow" panose="020B0606020202030204" pitchFamily="34" charset="0"/>
              </a:rPr>
              <a:t>Complementos</a:t>
            </a:r>
            <a:r>
              <a:rPr lang="pt-PT" sz="1100" dirty="0">
                <a:latin typeface="Arial Narrow" panose="020B0606020202030204" pitchFamily="34" charset="0"/>
              </a:rPr>
              <a:t>:</a:t>
            </a:r>
          </a:p>
          <a:p>
            <a:pPr>
              <a:lnSpc>
                <a:spcPts val="1200"/>
              </a:lnSpc>
            </a:pPr>
            <a:r>
              <a:rPr lang="pt-PT" sz="1100" b="1" dirty="0" smtClean="0">
                <a:latin typeface="Arial Narrow" panose="020B0606020202030204" pitchFamily="34" charset="0"/>
              </a:rPr>
              <a:t>7.2.4.1 </a:t>
            </a:r>
            <a:r>
              <a:rPr lang="pt-PT" sz="1100" dirty="0" smtClean="0">
                <a:latin typeface="Arial Narrow" panose="020B0606020202030204" pitchFamily="34" charset="0"/>
              </a:rPr>
              <a:t>Despesas </a:t>
            </a:r>
            <a:r>
              <a:rPr lang="pt-PT" sz="1100" dirty="0">
                <a:latin typeface="Arial Narrow" panose="020B0606020202030204" pitchFamily="34" charset="0"/>
              </a:rPr>
              <a:t>Médicas</a:t>
            </a:r>
          </a:p>
          <a:p>
            <a:pPr>
              <a:lnSpc>
                <a:spcPts val="1200"/>
              </a:lnSpc>
            </a:pPr>
            <a:r>
              <a:rPr lang="pt-PT" sz="1100" dirty="0">
                <a:latin typeface="Arial Narrow" panose="020B0606020202030204" pitchFamily="34" charset="0"/>
              </a:rPr>
              <a:t>Aumento do capital de Despesas Médicas do Seguro </a:t>
            </a:r>
            <a:r>
              <a:rPr lang="pt-PT" sz="1100" dirty="0" smtClean="0">
                <a:latin typeface="Arial Narrow" panose="020B0606020202030204" pitchFamily="34" charset="0"/>
              </a:rPr>
              <a:t>Base.</a:t>
            </a:r>
            <a:endParaRPr lang="pt-PT" sz="1100" dirty="0">
              <a:latin typeface="Arial Narrow" panose="020B0606020202030204" pitchFamily="34" charset="0"/>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pic>
        <p:nvPicPr>
          <p:cNvPr id="19"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5" name="TextBox 4"/>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31</a:t>
            </a:fld>
            <a:endParaRPr lang="fr-FR" altLang="pt-PT" sz="800" b="1" i="1" u="sng" dirty="0" smtClean="0">
              <a:solidFill>
                <a:srgbClr val="00B4B2"/>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Tree>
    <p:extLst>
      <p:ext uri="{BB962C8B-B14F-4D97-AF65-F5344CB8AC3E}">
        <p14:creationId xmlns:p14="http://schemas.microsoft.com/office/powerpoint/2010/main" val="16514712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255" y="903847"/>
            <a:ext cx="5760641" cy="7894469"/>
          </a:xfrm>
          <a:prstGeom prst="rect">
            <a:avLst/>
          </a:prstGeom>
        </p:spPr>
        <p:txBody>
          <a:bodyPr wrap="square">
            <a:spAutoFit/>
          </a:bodyPr>
          <a:lstStyle/>
          <a:p>
            <a:r>
              <a:rPr lang="pt-PT" sz="1100" dirty="0">
                <a:solidFill>
                  <a:schemeClr val="accent5">
                    <a:lumMod val="60000"/>
                    <a:lumOff val="40000"/>
                  </a:schemeClr>
                </a:solidFill>
                <a:latin typeface="Arial Narrow" panose="020B0606020202030204" pitchFamily="34" charset="0"/>
              </a:rPr>
              <a:t>TERMOS DE REFERÊNCIA DO FÓRUM EMPRESARIAL</a:t>
            </a:r>
          </a:p>
          <a:p>
            <a:r>
              <a:rPr lang="pt-PT" sz="1100" i="1" dirty="0">
                <a:solidFill>
                  <a:schemeClr val="accent5">
                    <a:lumMod val="60000"/>
                    <a:lumOff val="40000"/>
                  </a:schemeClr>
                </a:solidFill>
                <a:latin typeface="Arial Narrow" panose="020B0606020202030204" pitchFamily="34" charset="0"/>
              </a:rPr>
              <a:t>7</a:t>
            </a:r>
            <a:r>
              <a:rPr lang="pt-PT" sz="1100" i="1" dirty="0" smtClean="0">
                <a:solidFill>
                  <a:schemeClr val="accent5">
                    <a:lumMod val="60000"/>
                    <a:lumOff val="40000"/>
                  </a:schemeClr>
                </a:solidFill>
                <a:latin typeface="Arial Narrow" panose="020B0606020202030204" pitchFamily="34" charset="0"/>
              </a:rPr>
              <a:t>. PONTOS FOCAIS</a:t>
            </a:r>
            <a:endParaRPr lang="pt-PT" sz="1100" i="1" dirty="0">
              <a:solidFill>
                <a:schemeClr val="accent5">
                  <a:lumMod val="60000"/>
                  <a:lumOff val="40000"/>
                </a:schemeClr>
              </a:solidFill>
              <a:latin typeface="Arial Narrow" panose="020B0606020202030204" pitchFamily="34" charset="0"/>
            </a:endParaRPr>
          </a:p>
          <a:p>
            <a:pPr>
              <a:lnSpc>
                <a:spcPts val="1200"/>
              </a:lnSpc>
            </a:pPr>
            <a:endParaRPr lang="pt-PT" altLang="pt-PT" sz="1100" b="1" dirty="0" smtClean="0">
              <a:latin typeface="Arial Narrow" pitchFamily="34" charset="0"/>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ÁFRICA OCIDENTAL</a:t>
            </a: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CÔTE D’IVOIRE</a:t>
            </a:r>
          </a:p>
          <a:p>
            <a:pPr>
              <a:lnSpc>
                <a:spcPts val="1200"/>
              </a:lnSpc>
            </a:pPr>
            <a:r>
              <a:rPr lang="pt-PT" sz="1100" dirty="0"/>
              <a:t>Mr ALLAH </a:t>
            </a:r>
            <a:r>
              <a:rPr lang="pt-PT" sz="1100" dirty="0" smtClean="0"/>
              <a:t>Ambroise</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a:t>
            </a:r>
            <a:r>
              <a:rPr lang="pt-PT" sz="1100" dirty="0"/>
              <a:t>+225 07 08 08 58 </a:t>
            </a:r>
            <a:r>
              <a:rPr lang="pt-PT" sz="1100" dirty="0" smtClean="0"/>
              <a:t>92</a:t>
            </a:r>
          </a:p>
          <a:p>
            <a:pPr>
              <a:lnSpc>
                <a:spcPts val="1200"/>
              </a:lnSpc>
            </a:pPr>
            <a:r>
              <a:rPr lang="pt-PT" sz="1100" dirty="0"/>
              <a:t>Whatsapp </a:t>
            </a:r>
            <a:r>
              <a:rPr lang="pt-PT" sz="1100" dirty="0" smtClean="0"/>
              <a:t>:+</a:t>
            </a:r>
            <a:r>
              <a:rPr lang="pt-PT" sz="1100" dirty="0"/>
              <a:t>225 07 08 08 58 </a:t>
            </a:r>
            <a:r>
              <a:rPr lang="pt-PT" sz="1100" dirty="0" smtClean="0"/>
              <a:t>92</a:t>
            </a:r>
          </a:p>
          <a:p>
            <a:pPr>
              <a:lnSpc>
                <a:spcPts val="1200"/>
              </a:lnSpc>
            </a:pPr>
            <a:r>
              <a:rPr lang="pt-PT" sz="1100" dirty="0"/>
              <a:t>Cocody II </a:t>
            </a:r>
            <a:r>
              <a:rPr lang="pt-PT" sz="1100" dirty="0" smtClean="0"/>
              <a:t>Plateaux</a:t>
            </a:r>
          </a:p>
          <a:p>
            <a:pPr>
              <a:lnSpc>
                <a:spcPts val="1200"/>
              </a:lnSpc>
            </a:pPr>
            <a:r>
              <a:rPr lang="fr-FR" sz="1100" dirty="0"/>
              <a:t>Résidence Perles </a:t>
            </a:r>
            <a:r>
              <a:rPr lang="fr-FR" sz="1100" dirty="0" smtClean="0"/>
              <a:t>2</a:t>
            </a:r>
          </a:p>
          <a:p>
            <a:pPr>
              <a:lnSpc>
                <a:spcPts val="1200"/>
              </a:lnSpc>
            </a:pPr>
            <a:r>
              <a:rPr lang="fr-FR" sz="1100" dirty="0" smtClean="0"/>
              <a:t>Rue L27 - Villa 603</a:t>
            </a:r>
          </a:p>
          <a:p>
            <a:pPr>
              <a:lnSpc>
                <a:spcPts val="1200"/>
              </a:lnSpc>
            </a:pPr>
            <a:r>
              <a:rPr lang="es-ES" sz="1100" dirty="0"/>
              <a:t>28 BP 462 </a:t>
            </a:r>
            <a:r>
              <a:rPr lang="es-ES" sz="1100" dirty="0" err="1"/>
              <a:t>Abidjan</a:t>
            </a:r>
            <a:r>
              <a:rPr lang="es-ES" sz="1100" dirty="0"/>
              <a:t> </a:t>
            </a:r>
            <a:r>
              <a:rPr lang="es-ES" sz="1100" dirty="0" smtClean="0"/>
              <a:t>28</a:t>
            </a:r>
          </a:p>
          <a:p>
            <a:pPr>
              <a:lnSpc>
                <a:spcPts val="1200"/>
              </a:lnSpc>
            </a:pPr>
            <a:r>
              <a:rPr lang="pt-PT" sz="1100" i="1" dirty="0">
                <a:latin typeface="Arial Narrow" panose="020B0606020202030204" pitchFamily="34" charset="0"/>
                <a:cs typeface="Times New Roman" panose="02020603050405020304" pitchFamily="18" charset="0"/>
                <a:sym typeface="+mn-ea"/>
              </a:rPr>
              <a:t>E-mail:ambroise@boxtravel.eu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endParaRPr lang="es-ES" sz="1100" dirty="0" smtClean="0"/>
          </a:p>
          <a:p>
            <a:pPr>
              <a:lnSpc>
                <a:spcPts val="1200"/>
              </a:lnSpc>
            </a:pPr>
            <a:r>
              <a:rPr lang="es-ES" sz="1100" dirty="0" smtClean="0"/>
              <a:t>ABIDJAN</a:t>
            </a:r>
          </a:p>
          <a:p>
            <a:pPr>
              <a:lnSpc>
                <a:spcPts val="1200"/>
              </a:lnSpc>
            </a:pPr>
            <a:r>
              <a:rPr lang="pt-PT" sz="1100" dirty="0" smtClean="0"/>
              <a:t>RÉPUBLIQUE DE CÔTE D’IVOIRE</a:t>
            </a: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EUROPA</a:t>
            </a: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PORTUGAL</a:t>
            </a:r>
          </a:p>
          <a:p>
            <a:pPr>
              <a:lnSpc>
                <a:spcPts val="1200"/>
              </a:lnSpc>
            </a:pPr>
            <a:r>
              <a:rPr lang="pt-PT" sz="1100" i="1" dirty="0" smtClean="0">
                <a:latin typeface="Arial Narrow" panose="020B0606020202030204" pitchFamily="34" charset="0"/>
                <a:cs typeface="Times New Roman" panose="02020603050405020304" pitchFamily="18" charset="0"/>
                <a:sym typeface="+mn-ea"/>
              </a:rPr>
              <a:t>Mr. Pedro Ivan</a:t>
            </a:r>
          </a:p>
          <a:p>
            <a:pPr>
              <a:lnSpc>
                <a:spcPts val="1200"/>
              </a:lnSpc>
            </a:pPr>
            <a:r>
              <a:rPr lang="pt-PT" sz="1100" i="1" dirty="0" smtClean="0">
                <a:latin typeface="Arial Narrow" panose="020B0606020202030204" pitchFamily="34" charset="0"/>
                <a:cs typeface="Times New Roman" panose="02020603050405020304" pitchFamily="18" charset="0"/>
                <a:sym typeface="+mn-ea"/>
              </a:rPr>
              <a:t>Rua Maluda, Nº 12, 3º Dtº</a:t>
            </a:r>
          </a:p>
          <a:p>
            <a:pPr>
              <a:lnSpc>
                <a:spcPts val="1200"/>
              </a:lnSpc>
            </a:pPr>
            <a:r>
              <a:rPr lang="pt-PT" sz="1100" i="1" dirty="0" smtClean="0">
                <a:latin typeface="Arial Narrow" panose="020B0606020202030204" pitchFamily="34" charset="0"/>
                <a:cs typeface="Times New Roman" panose="02020603050405020304" pitchFamily="18" charset="0"/>
                <a:sym typeface="+mn-ea"/>
              </a:rPr>
              <a:t>1750-465 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E-mail:pedro.ivan@boxtravel.eu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www.boxtravel.eu</a:t>
            </a:r>
          </a:p>
          <a:p>
            <a:pPr>
              <a:lnSpc>
                <a:spcPts val="1200"/>
              </a:lnSpc>
            </a:pPr>
            <a:r>
              <a:rPr lang="pt-PT" sz="1100" i="1" dirty="0" smtClean="0">
                <a:latin typeface="Arial Narrow" panose="020B0606020202030204" pitchFamily="34" charset="0"/>
                <a:cs typeface="Times New Roman" panose="02020603050405020304" pitchFamily="18" charset="0"/>
                <a:sym typeface="+mn-ea"/>
              </a:rPr>
              <a:t>Tel: +351 927 645 198</a:t>
            </a:r>
          </a:p>
          <a:p>
            <a:pPr>
              <a:lnSpc>
                <a:spcPts val="1200"/>
              </a:lnSpc>
            </a:pPr>
            <a:r>
              <a:rPr lang="pt-PT" sz="1100" i="1" dirty="0" smtClean="0">
                <a:latin typeface="Arial Narrow" panose="020B0606020202030204" pitchFamily="34" charset="0"/>
                <a:cs typeface="Times New Roman" panose="02020603050405020304" pitchFamily="18" charset="0"/>
                <a:sym typeface="+mn-ea"/>
              </a:rPr>
              <a:t>LISBOA</a:t>
            </a:r>
          </a:p>
          <a:p>
            <a:pPr>
              <a:lnSpc>
                <a:spcPts val="1200"/>
              </a:lnSpc>
            </a:pPr>
            <a:r>
              <a:rPr lang="pt-PT" sz="1100" i="1" dirty="0" smtClean="0">
                <a:latin typeface="Arial Narrow" panose="020B0606020202030204" pitchFamily="34" charset="0"/>
                <a:cs typeface="Times New Roman" panose="02020603050405020304" pitchFamily="18" charset="0"/>
                <a:sym typeface="+mn-ea"/>
              </a:rPr>
              <a:t>PORTUGAL</a:t>
            </a: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i="1" dirty="0" smtClean="0">
              <a:latin typeface="Arial Narrow" panose="020B0606020202030204" pitchFamily="34" charset="0"/>
              <a:cs typeface="Times New Roman" panose="02020603050405020304" pitchFamily="18" charset="0"/>
              <a:sym typeface="+mn-ea"/>
            </a:endParaRPr>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r>
              <a:rPr lang="pt-PT" sz="1100" b="1" i="1" dirty="0" smtClean="0">
                <a:solidFill>
                  <a:schemeClr val="accent5">
                    <a:lumMod val="60000"/>
                    <a:lumOff val="40000"/>
                  </a:schemeClr>
                </a:solidFill>
                <a:latin typeface="Arial Narrow" panose="020B0606020202030204" pitchFamily="34" charset="0"/>
                <a:cs typeface="Times New Roman" panose="02020603050405020304" pitchFamily="18" charset="0"/>
                <a:sym typeface="+mn-ea"/>
              </a:rPr>
              <a:t>BRASIL</a:t>
            </a:r>
          </a:p>
          <a:p>
            <a:r>
              <a:rPr lang="pt-BR" sz="1100" dirty="0" smtClean="0"/>
              <a:t>Mr William </a:t>
            </a:r>
            <a:r>
              <a:rPr lang="pt-BR" sz="1100" dirty="0"/>
              <a:t>Presta</a:t>
            </a:r>
            <a:endParaRPr lang="pt-PT" sz="1100" dirty="0"/>
          </a:p>
          <a:p>
            <a:r>
              <a:rPr lang="pt-BR" sz="1100" dirty="0"/>
              <a:t>Rua Alcides Munhoz n° 392</a:t>
            </a:r>
            <a:endParaRPr lang="pt-PT" sz="1100" dirty="0"/>
          </a:p>
          <a:p>
            <a:r>
              <a:rPr lang="pt-BR" sz="1100" dirty="0"/>
              <a:t>Bairro Mercês </a:t>
            </a:r>
          </a:p>
          <a:p>
            <a:r>
              <a:rPr lang="pt-PT" sz="1100" i="1" dirty="0" smtClean="0">
                <a:latin typeface="Arial Narrow" panose="020B0606020202030204" pitchFamily="34" charset="0"/>
                <a:cs typeface="Times New Roman" panose="02020603050405020304" pitchFamily="18" charset="0"/>
                <a:sym typeface="+mn-ea"/>
              </a:rPr>
              <a:t>Tel: +</a:t>
            </a:r>
            <a:r>
              <a:rPr lang="pt-BR" sz="1100" dirty="0" smtClean="0"/>
              <a:t>55(41) 99212 1156</a:t>
            </a:r>
            <a:endParaRPr lang="pt-PT" sz="1100" dirty="0" smtClean="0"/>
          </a:p>
          <a:p>
            <a:r>
              <a:rPr lang="pt-PT" sz="1100" i="1" dirty="0" smtClean="0">
                <a:latin typeface="Arial Narrow" panose="020B0606020202030204" pitchFamily="34" charset="0"/>
                <a:cs typeface="Times New Roman" panose="02020603050405020304" pitchFamily="18" charset="0"/>
                <a:sym typeface="+mn-ea"/>
              </a:rPr>
              <a:t>E-mail: </a:t>
            </a:r>
            <a:r>
              <a:rPr lang="pt-BR" sz="1100" dirty="0" smtClean="0"/>
              <a:t>williampresta@atlanticbusinessforum.com</a:t>
            </a:r>
            <a:endParaRPr lang="pt-PT" sz="1100" dirty="0" smtClean="0"/>
          </a:p>
          <a:p>
            <a:pPr>
              <a:lnSpc>
                <a:spcPts val="1200"/>
              </a:lnSpc>
            </a:pPr>
            <a:r>
              <a:rPr lang="pt-BR" sz="1100" dirty="0" smtClean="0"/>
              <a:t>Curitiba</a:t>
            </a:r>
          </a:p>
          <a:p>
            <a:pPr>
              <a:lnSpc>
                <a:spcPts val="1200"/>
              </a:lnSpc>
            </a:pPr>
            <a:r>
              <a:rPr lang="pt-BR" sz="1100" dirty="0" smtClean="0"/>
              <a:t>PARANÁ</a:t>
            </a:r>
          </a:p>
          <a:p>
            <a:pPr>
              <a:lnSpc>
                <a:spcPts val="1200"/>
              </a:lnSpc>
            </a:pPr>
            <a:r>
              <a:rPr lang="pt-BR" sz="1100" dirty="0" smtClean="0"/>
              <a:t>BRASIL</a:t>
            </a:r>
            <a:endParaRPr lang="pt-PT" sz="1100" dirty="0"/>
          </a:p>
          <a:p>
            <a:pPr>
              <a:lnSpc>
                <a:spcPts val="1200"/>
              </a:lnSpc>
            </a:pPr>
            <a:endParaRPr lang="pt-PT" sz="1100" i="1" dirty="0">
              <a:latin typeface="Arial Narrow" panose="020B0606020202030204" pitchFamily="34" charset="0"/>
              <a:cs typeface="Times New Roman" panose="02020603050405020304" pitchFamily="18" charset="0"/>
              <a:sym typeface="+mn-ea"/>
            </a:endParaRPr>
          </a:p>
          <a:p>
            <a:pPr>
              <a:lnSpc>
                <a:spcPts val="1200"/>
              </a:lnSpc>
            </a:pPr>
            <a:endParaRPr lang="pt-PT" sz="1100" dirty="0">
              <a:latin typeface="Arial Narrow" panose="020B0606020202030204" pitchFamily="34" charset="0"/>
              <a:cs typeface="Arial Narrow" panose="020B0606020202030204" pitchFamily="34" charset="0"/>
              <a:sym typeface="+mn-ea"/>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322673"/>
            <a:ext cx="2677325" cy="559804"/>
          </a:xfrm>
          <a:prstGeom prst="rect">
            <a:avLst/>
          </a:prstGeom>
        </p:spPr>
      </p:pic>
      <p:sp>
        <p:nvSpPr>
          <p:cNvPr id="5" name="TextBox 4"/>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6"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32</a:t>
            </a:fld>
            <a:endParaRPr lang="fr-FR" altLang="pt-PT" sz="800" b="1" i="1" u="sng" dirty="0" smtClean="0">
              <a:solidFill>
                <a:srgbClr val="00B4B2"/>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8" name="CaixaDeTexto 53"/>
          <p:cNvSpPr txBox="1"/>
          <p:nvPr/>
        </p:nvSpPr>
        <p:spPr>
          <a:xfrm>
            <a:off x="3979704" y="6139061"/>
            <a:ext cx="2675051" cy="2369880"/>
          </a:xfrm>
          <a:prstGeom prst="rect">
            <a:avLst/>
          </a:prstGeom>
          <a:noFill/>
        </p:spPr>
        <p:txBody>
          <a:bodyPr wrap="square" rtlCol="0">
            <a:spAutoFit/>
          </a:bodyPr>
          <a:lstStyle/>
          <a:p>
            <a:r>
              <a:rPr lang="en-US" sz="1600" b="1" i="1" dirty="0" smtClean="0">
                <a:solidFill>
                  <a:srgbClr val="3EA4BA"/>
                </a:solidFill>
              </a:rPr>
              <a:t>ATLANTIC BUSINESS FORUM</a:t>
            </a:r>
            <a:endParaRPr lang="en-US" sz="1600" b="1" i="1" dirty="0">
              <a:solidFill>
                <a:srgbClr val="3EA4BA"/>
              </a:solidFill>
            </a:endParaRPr>
          </a:p>
          <a:p>
            <a:r>
              <a:rPr lang="pt-PT" sz="1200" i="1" dirty="0">
                <a:latin typeface="Arial Narrow" panose="020B0606020202030204" pitchFamily="34" charset="0"/>
              </a:rPr>
              <a:t>Apartado 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err="1" smtClean="0">
                <a:latin typeface="Arial Narrow" panose="020B0606020202030204" pitchFamily="34" charset="0"/>
              </a:rPr>
              <a:t>events@emergys.tech</a:t>
            </a:r>
            <a:endParaRPr lang="en-US" sz="1200" dirty="0" smtClean="0">
              <a:latin typeface="Arial Narrow" panose="020B0606020202030204" pitchFamily="34" charset="0"/>
            </a:endParaRP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0" name="Imagem 12" descr="LOGO-Paises ecowas"/>
          <p:cNvPicPr>
            <a:picLocks noChangeAspect="1"/>
          </p:cNvPicPr>
          <p:nvPr/>
        </p:nvPicPr>
        <p:blipFill>
          <a:blip r:embed="rId4"/>
          <a:stretch>
            <a:fillRect/>
          </a:stretch>
        </p:blipFill>
        <p:spPr>
          <a:xfrm>
            <a:off x="2752933" y="1174393"/>
            <a:ext cx="3897630" cy="3858260"/>
          </a:xfrm>
          <a:prstGeom prst="rect">
            <a:avLst/>
          </a:prstGeom>
        </p:spPr>
      </p:pic>
      <p:pic>
        <p:nvPicPr>
          <p:cNvPr id="11" name="Imagem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05338" y="90389"/>
            <a:ext cx="1649573" cy="1368337"/>
          </a:xfrm>
          <a:prstGeom prst="rect">
            <a:avLst/>
          </a:prstGeom>
        </p:spPr>
      </p:pic>
    </p:spTree>
    <p:extLst>
      <p:ext uri="{BB962C8B-B14F-4D97-AF65-F5344CB8AC3E}">
        <p14:creationId xmlns:p14="http://schemas.microsoft.com/office/powerpoint/2010/main" val="1390491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4</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grpSp>
        <p:nvGrpSpPr>
          <p:cNvPr id="9" name="Grupo 123"/>
          <p:cNvGrpSpPr/>
          <p:nvPr/>
        </p:nvGrpSpPr>
        <p:grpSpPr>
          <a:xfrm>
            <a:off x="1017737" y="1623889"/>
            <a:ext cx="4904232" cy="4875212"/>
            <a:chOff x="2225254" y="1764631"/>
            <a:chExt cx="4904232" cy="4875212"/>
          </a:xfrm>
        </p:grpSpPr>
        <p:grpSp>
          <p:nvGrpSpPr>
            <p:cNvPr id="10" name="Group 41"/>
            <p:cNvGrpSpPr>
              <a:grpSpLocks noChangeAspect="1"/>
            </p:cNvGrpSpPr>
            <p:nvPr/>
          </p:nvGrpSpPr>
          <p:grpSpPr bwMode="auto">
            <a:xfrm>
              <a:off x="3875112" y="3415631"/>
              <a:ext cx="1574800" cy="1573212"/>
              <a:chOff x="5407025" y="1177925"/>
              <a:chExt cx="3073400" cy="3073400"/>
            </a:xfrm>
          </p:grpSpPr>
          <p:sp>
            <p:nvSpPr>
              <p:cNvPr id="30" name="Oval 35"/>
              <p:cNvSpPr>
                <a:spLocks noChangeAspect="1" noChangeArrowheads="1"/>
              </p:cNvSpPr>
              <p:nvPr/>
            </p:nvSpPr>
            <p:spPr bwMode="auto">
              <a:xfrm>
                <a:off x="5407025" y="1177925"/>
                <a:ext cx="3073400" cy="3073400"/>
              </a:xfrm>
              <a:prstGeom prst="ellipse">
                <a:avLst/>
              </a:prstGeom>
              <a:solidFill>
                <a:schemeClr val="bg1">
                  <a:alpha val="45097"/>
                </a:schemeClr>
              </a:solidFill>
              <a:ln w="50800">
                <a:solidFill>
                  <a:srgbClr val="1B505B"/>
                </a:solidFill>
                <a:round/>
                <a:headEnd/>
                <a:tailEnd/>
              </a:ln>
            </p:spPr>
            <p:txBody>
              <a:bodyPr/>
              <a:lstStyle/>
              <a:p>
                <a:pPr eaLnBrk="0" hangingPunct="0"/>
                <a:r>
                  <a:rPr lang="en-US"/>
                  <a:t>  </a:t>
                </a:r>
              </a:p>
            </p:txBody>
          </p:sp>
          <p:sp>
            <p:nvSpPr>
              <p:cNvPr id="31" name="Oval 38"/>
              <p:cNvSpPr>
                <a:spLocks noChangeArrowheads="1"/>
              </p:cNvSpPr>
              <p:nvPr/>
            </p:nvSpPr>
            <p:spPr bwMode="auto">
              <a:xfrm>
                <a:off x="5629048" y="1745570"/>
                <a:ext cx="1016000" cy="1016000"/>
              </a:xfrm>
              <a:prstGeom prst="ellipse">
                <a:avLst/>
              </a:prstGeom>
              <a:solidFill>
                <a:srgbClr val="006666">
                  <a:alpha val="39999"/>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eaLnBrk="0" hangingPunct="0"/>
                <a:endParaRPr lang="en-US"/>
              </a:p>
            </p:txBody>
          </p:sp>
          <p:sp>
            <p:nvSpPr>
              <p:cNvPr id="32" name="Oval 56"/>
              <p:cNvSpPr>
                <a:spLocks noChangeArrowheads="1"/>
              </p:cNvSpPr>
              <p:nvPr/>
            </p:nvSpPr>
            <p:spPr bwMode="auto">
              <a:xfrm>
                <a:off x="7231514" y="1736501"/>
                <a:ext cx="1016000" cy="1016000"/>
              </a:xfrm>
              <a:prstGeom prst="ellipse">
                <a:avLst/>
              </a:prstGeom>
              <a:solidFill>
                <a:srgbClr val="006666">
                  <a:alpha val="39999"/>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endParaRPr lang="en-US"/>
              </a:p>
            </p:txBody>
          </p:sp>
          <p:sp>
            <p:nvSpPr>
              <p:cNvPr id="33" name="Oval 57"/>
              <p:cNvSpPr>
                <a:spLocks noChangeArrowheads="1"/>
              </p:cNvSpPr>
              <p:nvPr/>
            </p:nvSpPr>
            <p:spPr bwMode="auto">
              <a:xfrm>
                <a:off x="6442075" y="3140301"/>
                <a:ext cx="1016000" cy="1016000"/>
              </a:xfrm>
              <a:prstGeom prst="ellipse">
                <a:avLst/>
              </a:prstGeom>
              <a:solidFill>
                <a:srgbClr val="006666">
                  <a:alpha val="39999"/>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endParaRPr lang="en-US"/>
              </a:p>
            </p:txBody>
          </p:sp>
          <p:sp>
            <p:nvSpPr>
              <p:cNvPr id="34" name="Oval 56"/>
              <p:cNvSpPr>
                <a:spLocks noChangeArrowheads="1"/>
              </p:cNvSpPr>
              <p:nvPr/>
            </p:nvSpPr>
            <p:spPr bwMode="auto">
              <a:xfrm>
                <a:off x="6629400" y="2409371"/>
                <a:ext cx="628650" cy="628650"/>
              </a:xfrm>
              <a:prstGeom prst="ellipse">
                <a:avLst/>
              </a:prstGeom>
              <a:solidFill>
                <a:srgbClr val="FF7E16">
                  <a:alpha val="74901"/>
                </a:srgb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endParaRPr lang="en-US"/>
              </a:p>
            </p:txBody>
          </p:sp>
        </p:grpSp>
        <p:grpSp>
          <p:nvGrpSpPr>
            <p:cNvPr id="11" name="Group 64"/>
            <p:cNvGrpSpPr>
              <a:grpSpLocks/>
            </p:cNvGrpSpPr>
            <p:nvPr/>
          </p:nvGrpSpPr>
          <p:grpSpPr bwMode="auto">
            <a:xfrm>
              <a:off x="2997225" y="2536156"/>
              <a:ext cx="3486150" cy="3332162"/>
              <a:chOff x="2905972" y="2028800"/>
              <a:chExt cx="3487251" cy="3332057"/>
            </a:xfrm>
          </p:grpSpPr>
          <p:sp>
            <p:nvSpPr>
              <p:cNvPr id="24" name="Oval 35"/>
              <p:cNvSpPr>
                <a:spLocks noChangeAspect="1" noChangeArrowheads="1"/>
              </p:cNvSpPr>
              <p:nvPr/>
            </p:nvSpPr>
            <p:spPr bwMode="auto">
              <a:xfrm>
                <a:off x="2905972" y="2028800"/>
                <a:ext cx="3332057" cy="3332057"/>
              </a:xfrm>
              <a:prstGeom prst="ellipse">
                <a:avLst/>
              </a:prstGeom>
              <a:noFill/>
              <a:ln w="50800">
                <a:solidFill>
                  <a:srgbClr val="1B505B"/>
                </a:solidFill>
                <a:round/>
                <a:headEnd/>
                <a:tailEnd/>
              </a:ln>
            </p:spPr>
            <p:txBody>
              <a:bodyPr spcFirstLastPara="1">
                <a:prstTxWarp prst="textCircle">
                  <a:avLst/>
                </a:prstTxWarp>
              </a:bodyPr>
              <a:lstStyle/>
              <a:p>
                <a:pPr eaLnBrk="0" hangingPunct="0">
                  <a:defRPr/>
                </a:pPr>
                <a:r>
                  <a:rPr lang="en-US" dirty="0">
                    <a:latin typeface="Arial" charset="0"/>
                    <a:ea typeface="Geneva" charset="0"/>
                    <a:cs typeface="Geneva" charset="0"/>
                  </a:rPr>
                  <a:t>  </a:t>
                </a:r>
              </a:p>
            </p:txBody>
          </p:sp>
          <p:sp>
            <p:nvSpPr>
              <p:cNvPr id="25" name="Rectangle 45"/>
              <p:cNvSpPr>
                <a:spLocks noChangeArrowheads="1"/>
              </p:cNvSpPr>
              <p:nvPr/>
            </p:nvSpPr>
            <p:spPr bwMode="auto">
              <a:xfrm>
                <a:off x="4841398" y="2502854"/>
                <a:ext cx="930879" cy="369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r>
                  <a:rPr lang="pt-PT" sz="1000" b="1" baseline="0" dirty="0" smtClean="0">
                    <a:solidFill>
                      <a:srgbClr val="00566F"/>
                    </a:solidFill>
                  </a:rPr>
                  <a:t>START </a:t>
                </a:r>
                <a:r>
                  <a:rPr lang="pt-PT" sz="1000" b="1" baseline="0" dirty="0" err="1" smtClean="0">
                    <a:solidFill>
                      <a:srgbClr val="00566F"/>
                    </a:solidFill>
                  </a:rPr>
                  <a:t>UPs</a:t>
                </a:r>
                <a:endParaRPr lang="pt-PT" sz="1000" b="1" baseline="0" dirty="0">
                  <a:solidFill>
                    <a:srgbClr val="00566F"/>
                  </a:solidFill>
                </a:endParaRPr>
              </a:p>
              <a:p>
                <a:pPr eaLnBrk="0" hangingPunct="0"/>
                <a:r>
                  <a:rPr lang="pt-PT" sz="800" baseline="0" dirty="0">
                    <a:solidFill>
                      <a:srgbClr val="00566F"/>
                    </a:solidFill>
                  </a:rPr>
                  <a:t> </a:t>
                </a:r>
                <a:r>
                  <a:rPr lang="pt-PT" sz="800" b="1" i="1" dirty="0" smtClean="0">
                    <a:solidFill>
                      <a:srgbClr val="00566F"/>
                    </a:solidFill>
                  </a:rPr>
                  <a:t>Cluster </a:t>
                </a:r>
                <a:r>
                  <a:rPr lang="pt-PT" sz="800" dirty="0" smtClean="0">
                    <a:solidFill>
                      <a:srgbClr val="00566F"/>
                    </a:solidFill>
                  </a:rPr>
                  <a:t>Network</a:t>
                </a:r>
                <a:endParaRPr lang="en-US" sz="800" dirty="0"/>
              </a:p>
            </p:txBody>
          </p:sp>
          <p:sp>
            <p:nvSpPr>
              <p:cNvPr id="26" name="Rectangle 46"/>
              <p:cNvSpPr>
                <a:spLocks noChangeArrowheads="1"/>
              </p:cNvSpPr>
              <p:nvPr/>
            </p:nvSpPr>
            <p:spPr bwMode="auto">
              <a:xfrm>
                <a:off x="5227554" y="3580865"/>
                <a:ext cx="1165669" cy="400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GB" altLang="en-US" sz="1000" b="1" dirty="0" smtClean="0">
                    <a:solidFill>
                      <a:schemeClr val="accent5">
                        <a:lumMod val="50000"/>
                      </a:schemeClr>
                    </a:solidFill>
                    <a:latin typeface="Arial Narrow" pitchFamily="34" charset="0"/>
                  </a:rPr>
                  <a:t>ASSOCIATE</a:t>
                </a:r>
                <a:r>
                  <a:rPr lang="pt-PT" altLang="en-US" sz="1000" dirty="0" smtClean="0">
                    <a:solidFill>
                      <a:schemeClr val="accent5">
                        <a:lumMod val="75000"/>
                      </a:schemeClr>
                    </a:solidFill>
                    <a:latin typeface="Arial Narrow" pitchFamily="34" charset="0"/>
                  </a:rPr>
                  <a:t> </a:t>
                </a:r>
                <a:r>
                  <a:rPr lang="en-GB" altLang="en-US" sz="1000" dirty="0" smtClean="0">
                    <a:solidFill>
                      <a:schemeClr val="accent5">
                        <a:lumMod val="75000"/>
                      </a:schemeClr>
                    </a:solidFill>
                    <a:latin typeface="Arial Narrow" pitchFamily="34" charset="0"/>
                    <a:sym typeface="Arial" charset="0"/>
                  </a:rPr>
                  <a:t>Traders</a:t>
                </a:r>
                <a:r>
                  <a:rPr lang="pt-PT" altLang="en-US" sz="1000" dirty="0" smtClean="0">
                    <a:solidFill>
                      <a:schemeClr val="accent5">
                        <a:lumMod val="75000"/>
                      </a:schemeClr>
                    </a:solidFill>
                    <a:latin typeface="Arial Narrow" pitchFamily="34" charset="0"/>
                    <a:sym typeface="Arial" charset="0"/>
                  </a:rPr>
                  <a:t> </a:t>
                </a:r>
                <a:r>
                  <a:rPr lang="pt-PT" altLang="en-US" sz="1000" dirty="0">
                    <a:solidFill>
                      <a:schemeClr val="accent5">
                        <a:lumMod val="75000"/>
                      </a:schemeClr>
                    </a:solidFill>
                    <a:latin typeface="Arial Narrow" pitchFamily="34" charset="0"/>
                    <a:sym typeface="Arial" charset="0"/>
                  </a:rPr>
                  <a:t>Network</a:t>
                </a:r>
                <a:endParaRPr lang="en-GB" sz="1000" dirty="0">
                  <a:solidFill>
                    <a:schemeClr val="accent5">
                      <a:lumMod val="75000"/>
                    </a:schemeClr>
                  </a:solidFill>
                </a:endParaRPr>
              </a:p>
            </p:txBody>
          </p:sp>
          <p:sp>
            <p:nvSpPr>
              <p:cNvPr id="27" name="Rectangle 53"/>
              <p:cNvSpPr>
                <a:spLocks noChangeArrowheads="1"/>
              </p:cNvSpPr>
              <p:nvPr/>
            </p:nvSpPr>
            <p:spPr bwMode="auto">
              <a:xfrm>
                <a:off x="2920959" y="3580865"/>
                <a:ext cx="875258" cy="369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pt-PT" sz="1000" b="1" baseline="0" dirty="0">
                    <a:solidFill>
                      <a:srgbClr val="00566F"/>
                    </a:solidFill>
                  </a:rPr>
                  <a:t>   </a:t>
                </a:r>
                <a:r>
                  <a:rPr lang="en-GB" sz="1000" b="1" dirty="0">
                    <a:solidFill>
                      <a:schemeClr val="accent5">
                        <a:lumMod val="50000"/>
                      </a:schemeClr>
                    </a:solidFill>
                    <a:latin typeface="Arial Narrow" pitchFamily="34" charset="0"/>
                  </a:rPr>
                  <a:t>SUPPLIERS</a:t>
                </a:r>
              </a:p>
              <a:p>
                <a:pPr algn="ctr" eaLnBrk="0" hangingPunct="0"/>
                <a:r>
                  <a:rPr lang="pt-PT" sz="800" baseline="0" dirty="0" smtClean="0">
                    <a:solidFill>
                      <a:srgbClr val="00566F"/>
                    </a:solidFill>
                  </a:rPr>
                  <a:t>   </a:t>
                </a:r>
                <a:r>
                  <a:rPr lang="pt-PT" sz="800" dirty="0">
                    <a:solidFill>
                      <a:schemeClr val="accent5">
                        <a:lumMod val="75000"/>
                      </a:schemeClr>
                    </a:solidFill>
                  </a:rPr>
                  <a:t>Network</a:t>
                </a:r>
                <a:endParaRPr lang="en-US" sz="800" dirty="0">
                  <a:solidFill>
                    <a:schemeClr val="accent5">
                      <a:lumMod val="75000"/>
                    </a:schemeClr>
                  </a:solidFill>
                </a:endParaRPr>
              </a:p>
            </p:txBody>
          </p:sp>
          <p:sp>
            <p:nvSpPr>
              <p:cNvPr id="28" name="Rectangle 54"/>
              <p:cNvSpPr>
                <a:spLocks noChangeArrowheads="1"/>
              </p:cNvSpPr>
              <p:nvPr/>
            </p:nvSpPr>
            <p:spPr bwMode="auto">
              <a:xfrm>
                <a:off x="3414347" y="2545211"/>
                <a:ext cx="803098" cy="35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pt-PT" sz="1000" b="1" dirty="0" smtClean="0">
                    <a:solidFill>
                      <a:srgbClr val="00566F"/>
                    </a:solidFill>
                  </a:rPr>
                  <a:t>A</a:t>
                </a:r>
                <a:r>
                  <a:rPr lang="pt-PT" sz="1000" b="1" baseline="0" dirty="0" smtClean="0">
                    <a:solidFill>
                      <a:srgbClr val="00566F"/>
                    </a:solidFill>
                  </a:rPr>
                  <a:t>FFILIATES</a:t>
                </a:r>
                <a:endParaRPr lang="pt-PT" baseline="0" dirty="0">
                  <a:solidFill>
                    <a:srgbClr val="00566F"/>
                  </a:solidFill>
                </a:endParaRPr>
              </a:p>
              <a:p>
                <a:pPr eaLnBrk="0" hangingPunct="0"/>
                <a:r>
                  <a:rPr lang="pt-PT" sz="800" baseline="0" dirty="0">
                    <a:solidFill>
                      <a:srgbClr val="00566F"/>
                    </a:solidFill>
                  </a:rPr>
                  <a:t>   </a:t>
                </a:r>
                <a:r>
                  <a:rPr lang="pt-PT" sz="800" dirty="0" smtClean="0">
                    <a:solidFill>
                      <a:srgbClr val="00566F"/>
                    </a:solidFill>
                  </a:rPr>
                  <a:t>Network</a:t>
                </a:r>
                <a:endParaRPr lang="en-US" sz="800" dirty="0"/>
              </a:p>
            </p:txBody>
          </p:sp>
          <p:sp>
            <p:nvSpPr>
              <p:cNvPr id="29" name="Rectangle 55"/>
              <p:cNvSpPr>
                <a:spLocks noChangeArrowheads="1"/>
              </p:cNvSpPr>
              <p:nvPr/>
            </p:nvSpPr>
            <p:spPr bwMode="auto">
              <a:xfrm>
                <a:off x="3764097" y="2189025"/>
                <a:ext cx="1621020" cy="276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pt-PT" sz="1200" b="1" baseline="0" dirty="0" smtClean="0">
                    <a:solidFill>
                      <a:schemeClr val="accent3">
                        <a:lumMod val="75000"/>
                      </a:schemeClr>
                    </a:solidFill>
                  </a:rPr>
                  <a:t>REGIONAL </a:t>
                </a:r>
                <a:r>
                  <a:rPr lang="pt-PT" sz="1200" b="1" dirty="0">
                    <a:solidFill>
                      <a:schemeClr val="accent3">
                        <a:lumMod val="75000"/>
                      </a:schemeClr>
                    </a:solidFill>
                  </a:rPr>
                  <a:t>NETWORKS</a:t>
                </a:r>
                <a:endParaRPr lang="en-US" sz="1200" b="1" dirty="0">
                  <a:solidFill>
                    <a:schemeClr val="accent3">
                      <a:lumMod val="75000"/>
                    </a:schemeClr>
                  </a:solidFill>
                </a:endParaRPr>
              </a:p>
            </p:txBody>
          </p:sp>
        </p:grpSp>
        <p:grpSp>
          <p:nvGrpSpPr>
            <p:cNvPr id="12" name="Group 65"/>
            <p:cNvGrpSpPr>
              <a:grpSpLocks/>
            </p:cNvGrpSpPr>
            <p:nvPr/>
          </p:nvGrpSpPr>
          <p:grpSpPr bwMode="auto">
            <a:xfrm>
              <a:off x="2225254" y="1764631"/>
              <a:ext cx="4904232" cy="4875212"/>
              <a:chOff x="2134600" y="1257428"/>
              <a:chExt cx="4904148" cy="4874801"/>
            </a:xfrm>
          </p:grpSpPr>
          <p:sp>
            <p:nvSpPr>
              <p:cNvPr id="16" name="Oval 35"/>
              <p:cNvSpPr>
                <a:spLocks noChangeAspect="1" noChangeArrowheads="1"/>
              </p:cNvSpPr>
              <p:nvPr/>
            </p:nvSpPr>
            <p:spPr bwMode="auto">
              <a:xfrm>
                <a:off x="2134600" y="1257428"/>
                <a:ext cx="4874801" cy="4874801"/>
              </a:xfrm>
              <a:prstGeom prst="ellipse">
                <a:avLst/>
              </a:prstGeom>
              <a:noFill/>
              <a:ln w="50800">
                <a:solidFill>
                  <a:srgbClr val="1B505B"/>
                </a:solidFill>
                <a:round/>
                <a:headEnd/>
                <a:tailEnd/>
              </a:ln>
            </p:spPr>
            <p:txBody>
              <a:bodyPr spcFirstLastPara="1">
                <a:prstTxWarp prst="textCircle">
                  <a:avLst/>
                </a:prstTxWarp>
              </a:bodyPr>
              <a:lstStyle/>
              <a:p>
                <a:pPr eaLnBrk="0" hangingPunct="0">
                  <a:defRPr/>
                </a:pPr>
                <a:r>
                  <a:rPr lang="en-US">
                    <a:latin typeface="Arial" charset="0"/>
                    <a:ea typeface="Geneva" charset="0"/>
                    <a:cs typeface="Geneva" charset="0"/>
                  </a:rPr>
                  <a:t>  </a:t>
                </a:r>
              </a:p>
            </p:txBody>
          </p:sp>
          <p:sp>
            <p:nvSpPr>
              <p:cNvPr id="17" name="Rectangle 57"/>
              <p:cNvSpPr>
                <a:spLocks noChangeArrowheads="1"/>
              </p:cNvSpPr>
              <p:nvPr/>
            </p:nvSpPr>
            <p:spPr bwMode="auto">
              <a:xfrm>
                <a:off x="3570301" y="1438634"/>
                <a:ext cx="2003400" cy="276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0" hangingPunct="0"/>
                <a:r>
                  <a:rPr lang="pt-PT" sz="1200" b="1" dirty="0" smtClean="0">
                    <a:solidFill>
                      <a:schemeClr val="accent3">
                        <a:lumMod val="75000"/>
                      </a:schemeClr>
                    </a:solidFill>
                  </a:rPr>
                  <a:t>INTERNATIONAL </a:t>
                </a:r>
                <a:r>
                  <a:rPr lang="pt-PT" sz="1200" b="1" dirty="0">
                    <a:solidFill>
                      <a:schemeClr val="accent3">
                        <a:lumMod val="75000"/>
                      </a:schemeClr>
                    </a:solidFill>
                  </a:rPr>
                  <a:t>NETWORKS</a:t>
                </a:r>
                <a:endParaRPr lang="en-US" sz="1200" b="1" dirty="0">
                  <a:solidFill>
                    <a:schemeClr val="accent3">
                      <a:lumMod val="75000"/>
                    </a:schemeClr>
                  </a:solidFill>
                </a:endParaRPr>
              </a:p>
            </p:txBody>
          </p:sp>
          <p:sp>
            <p:nvSpPr>
              <p:cNvPr id="18" name="Rectangle 58"/>
              <p:cNvSpPr>
                <a:spLocks noChangeArrowheads="1"/>
              </p:cNvSpPr>
              <p:nvPr/>
            </p:nvSpPr>
            <p:spPr bwMode="auto">
              <a:xfrm>
                <a:off x="5275227" y="1674384"/>
                <a:ext cx="926780" cy="615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0" hangingPunct="0"/>
                <a:r>
                  <a:rPr lang="pt-PT" sz="1000" b="1" baseline="0" dirty="0" smtClean="0">
                    <a:solidFill>
                      <a:srgbClr val="00566F"/>
                    </a:solidFill>
                  </a:rPr>
                  <a:t>HOSTING</a:t>
                </a:r>
                <a:endParaRPr lang="pt-PT" sz="1000" b="1" baseline="0" dirty="0">
                  <a:solidFill>
                    <a:srgbClr val="00566F"/>
                  </a:solidFill>
                </a:endParaRPr>
              </a:p>
              <a:p>
                <a:pPr algn="ctr" eaLnBrk="0" hangingPunct="0"/>
                <a:r>
                  <a:rPr lang="en-GB" sz="1200" baseline="0" dirty="0" smtClean="0">
                    <a:solidFill>
                      <a:schemeClr val="accent5">
                        <a:lumMod val="75000"/>
                      </a:schemeClr>
                    </a:solidFill>
                    <a:latin typeface="Arial Narrow" pitchFamily="34" charset="0"/>
                  </a:rPr>
                  <a:t>Technology</a:t>
                </a:r>
                <a:r>
                  <a:rPr lang="pt-PT" sz="1200" baseline="0" dirty="0" smtClean="0">
                    <a:solidFill>
                      <a:schemeClr val="accent5">
                        <a:lumMod val="75000"/>
                      </a:schemeClr>
                    </a:solidFill>
                    <a:latin typeface="Arial Narrow" pitchFamily="34" charset="0"/>
                  </a:rPr>
                  <a:t>     </a:t>
                </a:r>
                <a:r>
                  <a:rPr lang="en-US" sz="1200" noProof="1" smtClean="0">
                    <a:solidFill>
                      <a:schemeClr val="accent5">
                        <a:lumMod val="75000"/>
                      </a:schemeClr>
                    </a:solidFill>
                    <a:latin typeface="Arial Narrow" pitchFamily="34" charset="0"/>
                    <a:ea typeface="Batang" pitchFamily="18" charset="-127"/>
                  </a:rPr>
                  <a:t>Infrastructure</a:t>
                </a:r>
                <a:endParaRPr lang="en-US" sz="1200" noProof="1">
                  <a:solidFill>
                    <a:schemeClr val="accent5">
                      <a:lumMod val="75000"/>
                    </a:schemeClr>
                  </a:solidFill>
                  <a:latin typeface="Arial Narrow" pitchFamily="34" charset="0"/>
                  <a:ea typeface="Batang" pitchFamily="18" charset="-127"/>
                </a:endParaRPr>
              </a:p>
            </p:txBody>
          </p:sp>
          <p:sp>
            <p:nvSpPr>
              <p:cNvPr id="19" name="Rectangle 59"/>
              <p:cNvSpPr>
                <a:spLocks noChangeArrowheads="1"/>
              </p:cNvSpPr>
              <p:nvPr/>
            </p:nvSpPr>
            <p:spPr bwMode="auto">
              <a:xfrm>
                <a:off x="6142301" y="3043046"/>
                <a:ext cx="896447" cy="553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pt-PT" sz="1000" b="1" baseline="0" dirty="0">
                    <a:solidFill>
                      <a:srgbClr val="00566F"/>
                    </a:solidFill>
                  </a:rPr>
                  <a:t> </a:t>
                </a:r>
                <a:r>
                  <a:rPr lang="pt-PT" sz="1000" b="1" dirty="0" smtClean="0">
                    <a:solidFill>
                      <a:schemeClr val="accent5">
                        <a:lumMod val="50000"/>
                      </a:schemeClr>
                    </a:solidFill>
                    <a:latin typeface="Arial Narrow" pitchFamily="34" charset="0"/>
                  </a:rPr>
                  <a:t>WEB SERVICE</a:t>
                </a:r>
                <a:r>
                  <a:rPr lang="pt-PT" sz="1000" dirty="0" smtClean="0">
                    <a:latin typeface="Arial Narrow" pitchFamily="34" charset="0"/>
                  </a:rPr>
                  <a:t> </a:t>
                </a:r>
                <a:r>
                  <a:rPr lang="en-GB" sz="1000" dirty="0" smtClean="0">
                    <a:solidFill>
                      <a:schemeClr val="accent5">
                        <a:lumMod val="75000"/>
                      </a:schemeClr>
                    </a:solidFill>
                    <a:latin typeface="Arial Narrow" pitchFamily="34" charset="0"/>
                  </a:rPr>
                  <a:t>Integration</a:t>
                </a:r>
                <a:endParaRPr lang="en-GB" sz="800" baseline="0" dirty="0">
                  <a:solidFill>
                    <a:schemeClr val="accent5">
                      <a:lumMod val="75000"/>
                    </a:schemeClr>
                  </a:solidFill>
                </a:endParaRPr>
              </a:p>
            </p:txBody>
          </p:sp>
          <p:sp>
            <p:nvSpPr>
              <p:cNvPr id="20" name="Rectangle 60"/>
              <p:cNvSpPr>
                <a:spLocks noChangeArrowheads="1"/>
              </p:cNvSpPr>
              <p:nvPr/>
            </p:nvSpPr>
            <p:spPr bwMode="auto">
              <a:xfrm>
                <a:off x="5489401" y="5031777"/>
                <a:ext cx="860891" cy="553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r>
                  <a:rPr lang="pt-PT" sz="1000" b="1" dirty="0" smtClean="0">
                    <a:solidFill>
                      <a:schemeClr val="accent5">
                        <a:lumMod val="50000"/>
                      </a:schemeClr>
                    </a:solidFill>
                    <a:latin typeface="Arial Narrow" pitchFamily="34" charset="0"/>
                  </a:rPr>
                  <a:t>AFFILIATED</a:t>
                </a:r>
              </a:p>
              <a:p>
                <a:pPr algn="ctr" eaLnBrk="0" hangingPunct="0"/>
                <a:r>
                  <a:rPr lang="en-GB" sz="1000" dirty="0" smtClean="0">
                    <a:solidFill>
                      <a:schemeClr val="accent5">
                        <a:lumMod val="75000"/>
                      </a:schemeClr>
                    </a:solidFill>
                    <a:latin typeface="Arial Narrow" pitchFamily="34" charset="0"/>
                  </a:rPr>
                  <a:t>Carriers</a:t>
                </a:r>
                <a:r>
                  <a:rPr lang="pt-PT" sz="1000" dirty="0" smtClean="0">
                    <a:solidFill>
                      <a:schemeClr val="accent5">
                        <a:lumMod val="75000"/>
                      </a:schemeClr>
                    </a:solidFill>
                    <a:latin typeface="Arial Narrow" pitchFamily="34" charset="0"/>
                  </a:rPr>
                  <a:t> </a:t>
                </a:r>
                <a:r>
                  <a:rPr lang="en-GB" sz="1000" dirty="0" smtClean="0">
                    <a:solidFill>
                      <a:schemeClr val="accent5">
                        <a:lumMod val="75000"/>
                      </a:schemeClr>
                    </a:solidFill>
                    <a:latin typeface="Arial Narrow" pitchFamily="34" charset="0"/>
                  </a:rPr>
                  <a:t>Integration</a:t>
                </a:r>
                <a:r>
                  <a:rPr lang="pt-PT" sz="1000" b="1" baseline="0" dirty="0" smtClean="0">
                    <a:solidFill>
                      <a:srgbClr val="00566F"/>
                    </a:solidFill>
                  </a:rPr>
                  <a:t>         </a:t>
                </a:r>
                <a:endParaRPr lang="pt-PT" sz="800" baseline="0" dirty="0">
                  <a:solidFill>
                    <a:srgbClr val="00566F"/>
                  </a:solidFill>
                </a:endParaRPr>
              </a:p>
            </p:txBody>
          </p:sp>
          <p:sp>
            <p:nvSpPr>
              <p:cNvPr id="21" name="Rectangle 61"/>
              <p:cNvSpPr>
                <a:spLocks noChangeArrowheads="1"/>
              </p:cNvSpPr>
              <p:nvPr/>
            </p:nvSpPr>
            <p:spPr bwMode="auto">
              <a:xfrm>
                <a:off x="2447036" y="4568177"/>
                <a:ext cx="818623" cy="400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pt-PT" sz="1000" b="1" dirty="0" smtClean="0">
                    <a:solidFill>
                      <a:schemeClr val="accent5">
                        <a:lumMod val="50000"/>
                      </a:schemeClr>
                    </a:solidFill>
                    <a:latin typeface="Arial Narrow" pitchFamily="34" charset="0"/>
                  </a:rPr>
                  <a:t>PACKAGING</a:t>
                </a:r>
              </a:p>
              <a:p>
                <a:pPr algn="ctr" eaLnBrk="0" hangingPunct="0"/>
                <a:r>
                  <a:rPr lang="en-GB" sz="1000" dirty="0" smtClean="0">
                    <a:solidFill>
                      <a:schemeClr val="accent5">
                        <a:lumMod val="75000"/>
                      </a:schemeClr>
                    </a:solidFill>
                    <a:latin typeface="Arial Narrow" pitchFamily="34" charset="0"/>
                  </a:rPr>
                  <a:t>System</a:t>
                </a:r>
                <a:endParaRPr lang="en-GB" sz="1000" b="1" baseline="0" dirty="0">
                  <a:solidFill>
                    <a:schemeClr val="accent5">
                      <a:lumMod val="75000"/>
                    </a:schemeClr>
                  </a:solidFill>
                </a:endParaRPr>
              </a:p>
            </p:txBody>
          </p:sp>
          <p:sp>
            <p:nvSpPr>
              <p:cNvPr id="22" name="Rectangle 62"/>
              <p:cNvSpPr>
                <a:spLocks noChangeArrowheads="1"/>
              </p:cNvSpPr>
              <p:nvPr/>
            </p:nvSpPr>
            <p:spPr bwMode="auto">
              <a:xfrm>
                <a:off x="2171946" y="3072573"/>
                <a:ext cx="719938" cy="615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r>
                  <a:rPr lang="pt-PT" sz="1000" b="1" dirty="0" smtClean="0">
                    <a:solidFill>
                      <a:schemeClr val="accent5">
                        <a:lumMod val="50000"/>
                      </a:schemeClr>
                    </a:solidFill>
                    <a:latin typeface="Arial Narrow" pitchFamily="34" charset="0"/>
                  </a:rPr>
                  <a:t>DELIVERY</a:t>
                </a:r>
                <a:r>
                  <a:rPr lang="pt-PT" sz="1000" b="1" dirty="0" smtClean="0">
                    <a:solidFill>
                      <a:schemeClr val="accent5">
                        <a:lumMod val="75000"/>
                      </a:schemeClr>
                    </a:solidFill>
                    <a:latin typeface="Arial Narrow" pitchFamily="34" charset="0"/>
                  </a:rPr>
                  <a:t>  </a:t>
                </a:r>
                <a:r>
                  <a:rPr lang="en-GB" sz="1200" dirty="0" smtClean="0">
                    <a:solidFill>
                      <a:schemeClr val="accent5">
                        <a:lumMod val="75000"/>
                      </a:schemeClr>
                    </a:solidFill>
                    <a:latin typeface="Arial Narrow" pitchFamily="34" charset="0"/>
                  </a:rPr>
                  <a:t>Shipping</a:t>
                </a:r>
                <a:endParaRPr lang="en-GB" sz="1200" baseline="0" dirty="0" smtClean="0">
                  <a:solidFill>
                    <a:schemeClr val="accent5">
                      <a:lumMod val="75000"/>
                    </a:schemeClr>
                  </a:solidFill>
                  <a:latin typeface="Arial Narrow" pitchFamily="34" charset="0"/>
                </a:endParaRPr>
              </a:p>
              <a:p>
                <a:pPr eaLnBrk="0" hangingPunct="0"/>
                <a:r>
                  <a:rPr lang="pt-PT" sz="1200" baseline="0" dirty="0" smtClean="0">
                    <a:solidFill>
                      <a:schemeClr val="accent5">
                        <a:lumMod val="75000"/>
                      </a:schemeClr>
                    </a:solidFill>
                    <a:latin typeface="Arial Narrow" pitchFamily="34" charset="0"/>
                  </a:rPr>
                  <a:t>Network</a:t>
                </a:r>
                <a:endParaRPr lang="pt-PT" sz="1200" baseline="0" dirty="0">
                  <a:solidFill>
                    <a:schemeClr val="accent5">
                      <a:lumMod val="75000"/>
                    </a:schemeClr>
                  </a:solidFill>
                  <a:latin typeface="Arial Narrow" pitchFamily="34" charset="0"/>
                </a:endParaRPr>
              </a:p>
            </p:txBody>
          </p:sp>
          <p:sp>
            <p:nvSpPr>
              <p:cNvPr id="23" name="Rectangle 63"/>
              <p:cNvSpPr>
                <a:spLocks noChangeArrowheads="1"/>
              </p:cNvSpPr>
              <p:nvPr/>
            </p:nvSpPr>
            <p:spPr bwMode="auto">
              <a:xfrm>
                <a:off x="3082890" y="1711478"/>
                <a:ext cx="745522" cy="615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pt-PT" sz="1000" b="1" baseline="0" dirty="0" smtClean="0">
                    <a:solidFill>
                      <a:srgbClr val="00566F"/>
                    </a:solidFill>
                  </a:rPr>
                  <a:t>DIASPORA</a:t>
                </a:r>
                <a:endParaRPr lang="pt-PT" sz="1000" baseline="0" dirty="0">
                  <a:solidFill>
                    <a:srgbClr val="00566F"/>
                  </a:solidFill>
                </a:endParaRPr>
              </a:p>
              <a:p>
                <a:pPr algn="ctr" eaLnBrk="0" hangingPunct="0"/>
                <a:r>
                  <a:rPr lang="en-GB" sz="1200" baseline="0" dirty="0" smtClean="0">
                    <a:solidFill>
                      <a:schemeClr val="accent5">
                        <a:lumMod val="75000"/>
                      </a:schemeClr>
                    </a:solidFill>
                    <a:latin typeface="Arial Narrow" pitchFamily="34" charset="0"/>
                  </a:rPr>
                  <a:t>Services</a:t>
                </a:r>
              </a:p>
              <a:p>
                <a:pPr algn="ctr" eaLnBrk="0" hangingPunct="0"/>
                <a:r>
                  <a:rPr lang="pt-PT" sz="1200" baseline="0" dirty="0" smtClean="0">
                    <a:solidFill>
                      <a:schemeClr val="accent5">
                        <a:lumMod val="75000"/>
                      </a:schemeClr>
                    </a:solidFill>
                    <a:latin typeface="Arial Narrow" pitchFamily="34" charset="0"/>
                  </a:rPr>
                  <a:t>Network</a:t>
                </a:r>
                <a:endParaRPr lang="pt-PT" sz="1200" baseline="0" dirty="0">
                  <a:solidFill>
                    <a:schemeClr val="accent5">
                      <a:lumMod val="75000"/>
                    </a:schemeClr>
                  </a:solidFill>
                  <a:latin typeface="Arial Narrow" pitchFamily="34" charset="0"/>
                </a:endParaRPr>
              </a:p>
            </p:txBody>
          </p:sp>
        </p:grpSp>
        <p:sp>
          <p:nvSpPr>
            <p:cNvPr id="13" name="Rectangle 61"/>
            <p:cNvSpPr>
              <a:spLocks noChangeArrowheads="1"/>
            </p:cNvSpPr>
            <p:nvPr/>
          </p:nvSpPr>
          <p:spPr bwMode="auto">
            <a:xfrm>
              <a:off x="3884809" y="5981218"/>
              <a:ext cx="1275824"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0" hangingPunct="0"/>
              <a:r>
                <a:rPr lang="en-GB" sz="1000" b="1" dirty="0" smtClean="0">
                  <a:solidFill>
                    <a:schemeClr val="accent5">
                      <a:lumMod val="50000"/>
                    </a:schemeClr>
                  </a:solidFill>
                  <a:latin typeface="Arial Narrow" pitchFamily="34" charset="0"/>
                </a:rPr>
                <a:t>SUPPLIERS</a:t>
              </a:r>
            </a:p>
            <a:p>
              <a:pPr algn="ctr" eaLnBrk="0" hangingPunct="0"/>
              <a:r>
                <a:rPr lang="en-GB" sz="1000" b="1" dirty="0" smtClean="0">
                  <a:solidFill>
                    <a:schemeClr val="accent5">
                      <a:lumMod val="75000"/>
                    </a:schemeClr>
                  </a:solidFill>
                  <a:latin typeface="Arial Narrow" pitchFamily="34" charset="0"/>
                </a:rPr>
                <a:t>Products</a:t>
              </a:r>
              <a:r>
                <a:rPr lang="pt-PT" sz="1000" b="1" dirty="0" smtClean="0">
                  <a:solidFill>
                    <a:schemeClr val="accent5">
                      <a:lumMod val="75000"/>
                    </a:schemeClr>
                  </a:solidFill>
                  <a:latin typeface="Arial Narrow" pitchFamily="34" charset="0"/>
                </a:rPr>
                <a:t> </a:t>
              </a:r>
              <a:r>
                <a:rPr lang="en-GB" sz="1000" b="1" dirty="0" smtClean="0">
                  <a:solidFill>
                    <a:schemeClr val="accent5">
                      <a:lumMod val="75000"/>
                    </a:schemeClr>
                  </a:solidFill>
                  <a:latin typeface="Arial Narrow" pitchFamily="34" charset="0"/>
                </a:rPr>
                <a:t>and</a:t>
              </a:r>
              <a:r>
                <a:rPr lang="pt-PT" sz="1000" b="1" dirty="0" smtClean="0">
                  <a:solidFill>
                    <a:schemeClr val="accent5">
                      <a:lumMod val="75000"/>
                    </a:schemeClr>
                  </a:solidFill>
                  <a:latin typeface="Arial Narrow" pitchFamily="34" charset="0"/>
                </a:rPr>
                <a:t> </a:t>
              </a:r>
              <a:r>
                <a:rPr lang="en-GB" sz="1000" dirty="0" smtClean="0">
                  <a:solidFill>
                    <a:schemeClr val="accent5">
                      <a:lumMod val="75000"/>
                    </a:schemeClr>
                  </a:solidFill>
                  <a:latin typeface="Arial Narrow" pitchFamily="34" charset="0"/>
                </a:rPr>
                <a:t>Services </a:t>
              </a:r>
              <a:r>
                <a:rPr lang="pt-PT" sz="1000" dirty="0" smtClean="0">
                  <a:solidFill>
                    <a:schemeClr val="accent5">
                      <a:lumMod val="75000"/>
                    </a:schemeClr>
                  </a:solidFill>
                </a:rPr>
                <a:t>Network</a:t>
              </a:r>
              <a:endParaRPr lang="en-US" sz="1000" dirty="0">
                <a:solidFill>
                  <a:schemeClr val="accent5">
                    <a:lumMod val="75000"/>
                  </a:schemeClr>
                </a:solidFill>
              </a:endParaRPr>
            </a:p>
          </p:txBody>
        </p:sp>
        <p:sp>
          <p:nvSpPr>
            <p:cNvPr id="14" name="Rectangle 53"/>
            <p:cNvSpPr>
              <a:spLocks noChangeArrowheads="1"/>
            </p:cNvSpPr>
            <p:nvPr/>
          </p:nvSpPr>
          <p:spPr bwMode="auto">
            <a:xfrm>
              <a:off x="3419872" y="4869160"/>
              <a:ext cx="8749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0" hangingPunct="0"/>
              <a:r>
                <a:rPr lang="pt-PT" sz="1000" b="1" baseline="0" dirty="0">
                  <a:solidFill>
                    <a:srgbClr val="00566F"/>
                  </a:solidFill>
                </a:rPr>
                <a:t>   </a:t>
              </a:r>
              <a:r>
                <a:rPr lang="en-GB" sz="1000" b="1" dirty="0" smtClean="0">
                  <a:solidFill>
                    <a:schemeClr val="accent5">
                      <a:lumMod val="50000"/>
                    </a:schemeClr>
                  </a:solidFill>
                  <a:latin typeface="Arial Narrow" pitchFamily="34" charset="0"/>
                </a:rPr>
                <a:t>PARTNERS</a:t>
              </a:r>
              <a:endParaRPr lang="en-GB" sz="1000" b="1" dirty="0">
                <a:solidFill>
                  <a:schemeClr val="accent5">
                    <a:lumMod val="50000"/>
                  </a:schemeClr>
                </a:solidFill>
                <a:latin typeface="Arial Narrow" pitchFamily="34" charset="0"/>
              </a:endParaRPr>
            </a:p>
            <a:p>
              <a:pPr algn="ctr" eaLnBrk="0" hangingPunct="0"/>
              <a:r>
                <a:rPr lang="pt-PT" sz="800" baseline="0" dirty="0" smtClean="0">
                  <a:solidFill>
                    <a:srgbClr val="00566F"/>
                  </a:solidFill>
                </a:rPr>
                <a:t>   </a:t>
              </a:r>
              <a:r>
                <a:rPr lang="pt-PT" sz="800" dirty="0">
                  <a:solidFill>
                    <a:schemeClr val="accent5">
                      <a:lumMod val="75000"/>
                    </a:schemeClr>
                  </a:solidFill>
                </a:rPr>
                <a:t>Network</a:t>
              </a:r>
              <a:endParaRPr lang="en-US" sz="800" dirty="0">
                <a:solidFill>
                  <a:schemeClr val="accent5">
                    <a:lumMod val="75000"/>
                  </a:schemeClr>
                </a:solidFill>
              </a:endParaRPr>
            </a:p>
          </p:txBody>
        </p:sp>
        <p:sp>
          <p:nvSpPr>
            <p:cNvPr id="15" name="Rectangle 46"/>
            <p:cNvSpPr>
              <a:spLocks noChangeArrowheads="1"/>
            </p:cNvSpPr>
            <p:nvPr/>
          </p:nvSpPr>
          <p:spPr bwMode="auto">
            <a:xfrm>
              <a:off x="4342803" y="5045114"/>
              <a:ext cx="11653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GB" altLang="en-US" sz="1000" b="1" dirty="0" smtClean="0">
                  <a:solidFill>
                    <a:schemeClr val="accent5">
                      <a:lumMod val="50000"/>
                    </a:schemeClr>
                  </a:solidFill>
                  <a:latin typeface="Arial Narrow" pitchFamily="34" charset="0"/>
                </a:rPr>
                <a:t>ASSOCIATE</a:t>
              </a:r>
              <a:r>
                <a:rPr lang="pt-PT" altLang="en-US" sz="1000" dirty="0" smtClean="0">
                  <a:solidFill>
                    <a:schemeClr val="accent5">
                      <a:lumMod val="75000"/>
                    </a:schemeClr>
                  </a:solidFill>
                  <a:latin typeface="Arial Narrow" pitchFamily="34" charset="0"/>
                </a:rPr>
                <a:t> </a:t>
              </a:r>
              <a:r>
                <a:rPr lang="pt-PT" altLang="en-US" sz="1000" dirty="0" smtClean="0">
                  <a:solidFill>
                    <a:schemeClr val="accent5">
                      <a:lumMod val="75000"/>
                    </a:schemeClr>
                  </a:solidFill>
                  <a:latin typeface="Arial Narrow" pitchFamily="34" charset="0"/>
                  <a:sym typeface="Arial" charset="0"/>
                </a:rPr>
                <a:t>Experts </a:t>
              </a:r>
              <a:r>
                <a:rPr lang="pt-PT" altLang="en-US" sz="1000" dirty="0">
                  <a:solidFill>
                    <a:schemeClr val="accent5">
                      <a:lumMod val="75000"/>
                    </a:schemeClr>
                  </a:solidFill>
                  <a:latin typeface="Arial Narrow" pitchFamily="34" charset="0"/>
                  <a:sym typeface="Arial" charset="0"/>
                </a:rPr>
                <a:t>Network</a:t>
              </a:r>
              <a:endParaRPr lang="en-GB" sz="1000" dirty="0">
                <a:solidFill>
                  <a:schemeClr val="accent5">
                    <a:lumMod val="75000"/>
                  </a:schemeClr>
                </a:solidFill>
              </a:endParaRPr>
            </a:p>
          </p:txBody>
        </p:sp>
      </p:grpSp>
      <p:pic>
        <p:nvPicPr>
          <p:cNvPr id="35" name="Imagem 18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58704" y="3345408"/>
            <a:ext cx="1144909" cy="398428"/>
          </a:xfrm>
          <a:prstGeom prst="rect">
            <a:avLst/>
          </a:prstGeom>
        </p:spPr>
      </p:pic>
      <p:sp>
        <p:nvSpPr>
          <p:cNvPr id="36" name="Rectangle 46"/>
          <p:cNvSpPr>
            <a:spLocks noChangeArrowheads="1"/>
          </p:cNvSpPr>
          <p:nvPr/>
        </p:nvSpPr>
        <p:spPr bwMode="auto">
          <a:xfrm>
            <a:off x="3868539" y="4481849"/>
            <a:ext cx="11653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GB" altLang="en-US" sz="1000" b="1" dirty="0" smtClean="0">
                <a:solidFill>
                  <a:schemeClr val="accent5">
                    <a:lumMod val="50000"/>
                  </a:schemeClr>
                </a:solidFill>
                <a:latin typeface="Arial Narrow" pitchFamily="34" charset="0"/>
              </a:rPr>
              <a:t>REGIONAL</a:t>
            </a:r>
            <a:endParaRPr lang="en-GB" altLang="en-US" sz="1000" dirty="0" smtClean="0">
              <a:solidFill>
                <a:schemeClr val="accent5">
                  <a:lumMod val="75000"/>
                </a:schemeClr>
              </a:solidFill>
              <a:latin typeface="Arial" pitchFamily="34" charset="0"/>
              <a:cs typeface="Arial" pitchFamily="34" charset="0"/>
            </a:endParaRPr>
          </a:p>
          <a:p>
            <a:pPr algn="ctr">
              <a:defRPr/>
            </a:pPr>
            <a:r>
              <a:rPr lang="pt-PT" sz="1000" dirty="0" err="1">
                <a:solidFill>
                  <a:schemeClr val="accent5">
                    <a:lumMod val="75000"/>
                  </a:schemeClr>
                </a:solidFill>
                <a:latin typeface="Arial" pitchFamily="34" charset="0"/>
                <a:cs typeface="Arial" pitchFamily="34" charset="0"/>
              </a:rPr>
              <a:t>Stakeholder</a:t>
            </a:r>
            <a:endParaRPr lang="en-GB" sz="1000" dirty="0">
              <a:solidFill>
                <a:schemeClr val="accent5">
                  <a:lumMod val="75000"/>
                </a:schemeClr>
              </a:solidFill>
              <a:latin typeface="Arial" pitchFamily="34" charset="0"/>
              <a:cs typeface="Arial" pitchFamily="34" charset="0"/>
            </a:endParaRPr>
          </a:p>
        </p:txBody>
      </p:sp>
      <p:sp>
        <p:nvSpPr>
          <p:cNvPr id="37" name="Rectangle 46"/>
          <p:cNvSpPr>
            <a:spLocks noChangeArrowheads="1"/>
          </p:cNvSpPr>
          <p:nvPr/>
        </p:nvSpPr>
        <p:spPr bwMode="auto">
          <a:xfrm>
            <a:off x="4829570" y="4534807"/>
            <a:ext cx="116530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GB" altLang="en-US" sz="800" b="1" dirty="0" smtClean="0">
                <a:solidFill>
                  <a:schemeClr val="accent5">
                    <a:lumMod val="50000"/>
                  </a:schemeClr>
                </a:solidFill>
                <a:latin typeface="Arial Narrow" pitchFamily="34" charset="0"/>
              </a:rPr>
              <a:t>INTERNATIONAL</a:t>
            </a:r>
            <a:endParaRPr lang="en-GB" altLang="en-US" sz="800" dirty="0" smtClean="0">
              <a:solidFill>
                <a:schemeClr val="accent5">
                  <a:lumMod val="75000"/>
                </a:schemeClr>
              </a:solidFill>
              <a:latin typeface="Arial Narrow" pitchFamily="34" charset="0"/>
              <a:cs typeface="Arial" pitchFamily="34" charset="0"/>
            </a:endParaRPr>
          </a:p>
          <a:p>
            <a:pPr algn="ctr">
              <a:defRPr/>
            </a:pPr>
            <a:r>
              <a:rPr lang="pt-PT" sz="800" dirty="0" err="1">
                <a:solidFill>
                  <a:schemeClr val="accent5">
                    <a:lumMod val="75000"/>
                  </a:schemeClr>
                </a:solidFill>
                <a:latin typeface="Arial" pitchFamily="34" charset="0"/>
                <a:cs typeface="Arial" pitchFamily="34" charset="0"/>
              </a:rPr>
              <a:t>Stakeholder</a:t>
            </a:r>
            <a:endParaRPr lang="en-GB" sz="800" dirty="0">
              <a:solidFill>
                <a:schemeClr val="accent5">
                  <a:lumMod val="75000"/>
                </a:schemeClr>
              </a:solidFill>
              <a:latin typeface="Arial" pitchFamily="34" charset="0"/>
              <a:cs typeface="Arial" pitchFamily="34" charset="0"/>
            </a:endParaRPr>
          </a:p>
        </p:txBody>
      </p:sp>
      <p:sp>
        <p:nvSpPr>
          <p:cNvPr id="38" name="Rectângulo 185"/>
          <p:cNvSpPr/>
          <p:nvPr/>
        </p:nvSpPr>
        <p:spPr>
          <a:xfrm>
            <a:off x="954311" y="972483"/>
            <a:ext cx="3473480" cy="342042"/>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50000" t="50000" r="50000" b="50000"/>
            </a:path>
            <a:tileRect/>
          </a:gra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400" b="1" i="1" dirty="0">
                <a:solidFill>
                  <a:schemeClr val="accent5">
                    <a:lumMod val="75000"/>
                  </a:schemeClr>
                </a:solidFill>
                <a:latin typeface="Arial Narrow" pitchFamily="34" charset="0"/>
              </a:rPr>
              <a:t>ECO</a:t>
            </a:r>
            <a:r>
              <a:rPr lang="pt-BR" sz="1400" b="1" i="1" dirty="0">
                <a:solidFill>
                  <a:schemeClr val="accent3">
                    <a:lumMod val="75000"/>
                  </a:schemeClr>
                </a:solidFill>
                <a:latin typeface="Arial Narrow" pitchFamily="34" charset="0"/>
              </a:rPr>
              <a:t> </a:t>
            </a:r>
            <a:r>
              <a:rPr lang="pt-BR" sz="1400" i="1" dirty="0" smtClean="0">
                <a:solidFill>
                  <a:schemeClr val="bg1"/>
                </a:solidFill>
                <a:latin typeface="Arial Narrow" pitchFamily="34" charset="0"/>
              </a:rPr>
              <a:t>AGILITYS </a:t>
            </a:r>
            <a:r>
              <a:rPr lang="pt-PT" sz="1400" dirty="0" smtClean="0">
                <a:solidFill>
                  <a:schemeClr val="bg1"/>
                </a:solidFill>
                <a:latin typeface="Arial Narrow" pitchFamily="34" charset="0"/>
              </a:rPr>
              <a:t>Network</a:t>
            </a:r>
            <a:endParaRPr lang="en-US" sz="1400" dirty="0">
              <a:solidFill>
                <a:schemeClr val="bg1"/>
              </a:solidFill>
              <a:latin typeface="Arial Narrow" pitchFamily="34" charset="0"/>
            </a:endParaRPr>
          </a:p>
        </p:txBody>
      </p:sp>
    </p:spTree>
    <p:extLst>
      <p:ext uri="{BB962C8B-B14F-4D97-AF65-F5344CB8AC3E}">
        <p14:creationId xmlns:p14="http://schemas.microsoft.com/office/powerpoint/2010/main" val="3265454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5</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38" name="Triângulo isósceles 2"/>
          <p:cNvSpPr/>
          <p:nvPr/>
        </p:nvSpPr>
        <p:spPr>
          <a:xfrm rot="-12180000">
            <a:off x="1888610" y="1792107"/>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39" name="Triângulo isósceles 3"/>
          <p:cNvSpPr/>
          <p:nvPr/>
        </p:nvSpPr>
        <p:spPr>
          <a:xfrm rot="-9420000">
            <a:off x="2813602" y="1796383"/>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40" name="Oval 39"/>
          <p:cNvSpPr/>
          <p:nvPr/>
        </p:nvSpPr>
        <p:spPr>
          <a:xfrm>
            <a:off x="744789" y="1505670"/>
            <a:ext cx="5209454" cy="5209455"/>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41" name="Conexão recta 8"/>
          <p:cNvCxnSpPr/>
          <p:nvPr/>
        </p:nvCxnSpPr>
        <p:spPr>
          <a:xfrm>
            <a:off x="3349516" y="1476120"/>
            <a:ext cx="0" cy="52224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Triângulo isósceles 11"/>
          <p:cNvSpPr/>
          <p:nvPr/>
        </p:nvSpPr>
        <p:spPr>
          <a:xfrm rot="-15060000">
            <a:off x="1329865" y="2487058"/>
            <a:ext cx="1783323"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43" name="Triângulo isósceles 12"/>
          <p:cNvSpPr/>
          <p:nvPr/>
        </p:nvSpPr>
        <p:spPr>
          <a:xfrm rot="-6660000">
            <a:off x="3464526" y="2454284"/>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44" name="Triângulo isósceles 13"/>
          <p:cNvSpPr/>
          <p:nvPr/>
        </p:nvSpPr>
        <p:spPr>
          <a:xfrm rot="-1380000">
            <a:off x="2827301" y="4051521"/>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45" name="Triângulo isósceles 14"/>
          <p:cNvSpPr/>
          <p:nvPr/>
        </p:nvSpPr>
        <p:spPr>
          <a:xfrm rot="-4080000">
            <a:off x="3464942" y="3421800"/>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46" name="Triângulo isósceles 15"/>
          <p:cNvSpPr/>
          <p:nvPr/>
        </p:nvSpPr>
        <p:spPr>
          <a:xfrm rot="1320000">
            <a:off x="1886692" y="4051903"/>
            <a:ext cx="1992865" cy="2361686"/>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47" name="Conexão recta 16"/>
          <p:cNvCxnSpPr>
            <a:endCxn id="40" idx="6"/>
          </p:cNvCxnSpPr>
          <p:nvPr/>
        </p:nvCxnSpPr>
        <p:spPr>
          <a:xfrm>
            <a:off x="744789" y="4110397"/>
            <a:ext cx="5209454" cy="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Conexão recta 17"/>
          <p:cNvCxnSpPr/>
          <p:nvPr/>
        </p:nvCxnSpPr>
        <p:spPr>
          <a:xfrm rot="2700000">
            <a:off x="3346602" y="1511499"/>
            <a:ext cx="0" cy="52224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Conexão recta 18"/>
          <p:cNvCxnSpPr/>
          <p:nvPr/>
        </p:nvCxnSpPr>
        <p:spPr>
          <a:xfrm rot="-2700000">
            <a:off x="3342410" y="1483137"/>
            <a:ext cx="0" cy="52224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Rectângulo 19"/>
          <p:cNvSpPr/>
          <p:nvPr/>
        </p:nvSpPr>
        <p:spPr>
          <a:xfrm rot="1680000">
            <a:off x="2033551" y="5313074"/>
            <a:ext cx="1065667" cy="10711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smtClean="0"/>
              <a:t>Mailing</a:t>
            </a:r>
          </a:p>
          <a:p>
            <a:r>
              <a:rPr lang="pt-PT" sz="1200" dirty="0" err="1" smtClean="0"/>
              <a:t>Promotions</a:t>
            </a:r>
            <a:endParaRPr lang="pt-PT" sz="1200" dirty="0" smtClean="0"/>
          </a:p>
          <a:p>
            <a:r>
              <a:rPr lang="pt-PT" sz="1200" dirty="0" err="1" smtClean="0"/>
              <a:t>Segmentation</a:t>
            </a:r>
            <a:endParaRPr lang="pt-PT" sz="1200" dirty="0" smtClean="0"/>
          </a:p>
          <a:p>
            <a:r>
              <a:rPr lang="pt-PT" sz="1200" dirty="0" smtClean="0"/>
              <a:t>Design</a:t>
            </a:r>
          </a:p>
          <a:p>
            <a:r>
              <a:rPr lang="pt-PT" sz="1200" dirty="0" err="1" smtClean="0"/>
              <a:t>Affiliates</a:t>
            </a:r>
            <a:endParaRPr lang="pt-PT" sz="1200" dirty="0" smtClean="0"/>
          </a:p>
          <a:p>
            <a:r>
              <a:rPr lang="pt-PT" sz="1400" dirty="0" smtClean="0">
                <a:solidFill>
                  <a:srgbClr val="FFC000"/>
                </a:solidFill>
              </a:rPr>
              <a:t>E-mail </a:t>
            </a:r>
            <a:r>
              <a:rPr lang="pt-PT" sz="1400" dirty="0" err="1" smtClean="0">
                <a:solidFill>
                  <a:srgbClr val="FFC000"/>
                </a:solidFill>
              </a:rPr>
              <a:t>Mkt</a:t>
            </a:r>
            <a:endParaRPr lang="pt-PT" sz="1400" dirty="0">
              <a:solidFill>
                <a:srgbClr val="FFC000"/>
              </a:solidFill>
            </a:endParaRPr>
          </a:p>
        </p:txBody>
      </p:sp>
      <p:sp>
        <p:nvSpPr>
          <p:cNvPr id="51" name="Rectângulo 20"/>
          <p:cNvSpPr/>
          <p:nvPr/>
        </p:nvSpPr>
        <p:spPr>
          <a:xfrm rot="-1620000">
            <a:off x="3450483" y="5244382"/>
            <a:ext cx="1065667" cy="10711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err="1" smtClean="0"/>
              <a:t>Facebook</a:t>
            </a:r>
            <a:endParaRPr lang="pt-PT" sz="1200" dirty="0" smtClean="0"/>
          </a:p>
          <a:p>
            <a:r>
              <a:rPr lang="pt-PT" sz="1200" dirty="0" err="1" smtClean="0"/>
              <a:t>Twiter</a:t>
            </a:r>
            <a:endParaRPr lang="pt-PT" sz="1200" dirty="0" smtClean="0"/>
          </a:p>
          <a:p>
            <a:r>
              <a:rPr lang="pt-PT" sz="1200" dirty="0" err="1" smtClean="0"/>
              <a:t>Groups</a:t>
            </a:r>
            <a:endParaRPr lang="pt-PT" sz="1200" dirty="0" smtClean="0"/>
          </a:p>
          <a:p>
            <a:r>
              <a:rPr lang="pt-PT" sz="1200" dirty="0" smtClean="0"/>
              <a:t>Brand</a:t>
            </a:r>
          </a:p>
          <a:p>
            <a:endParaRPr lang="pt-PT" sz="1200" dirty="0"/>
          </a:p>
          <a:p>
            <a:endParaRPr lang="pt-PT" sz="1200" dirty="0"/>
          </a:p>
        </p:txBody>
      </p:sp>
      <p:sp>
        <p:nvSpPr>
          <p:cNvPr id="52" name="CaixaDeTexto 21"/>
          <p:cNvSpPr txBox="1"/>
          <p:nvPr/>
        </p:nvSpPr>
        <p:spPr>
          <a:xfrm rot="-2160000">
            <a:off x="4273181" y="5604228"/>
            <a:ext cx="644897" cy="523220"/>
          </a:xfrm>
          <a:prstGeom prst="rect">
            <a:avLst/>
          </a:prstGeom>
          <a:noFill/>
        </p:spPr>
        <p:txBody>
          <a:bodyPr wrap="square" rtlCol="0">
            <a:spAutoFit/>
          </a:bodyPr>
          <a:lstStyle/>
          <a:p>
            <a:r>
              <a:rPr lang="pt-PT" sz="1400" dirty="0" smtClean="0">
                <a:solidFill>
                  <a:srgbClr val="FFC000"/>
                </a:solidFill>
              </a:rPr>
              <a:t>Social Media</a:t>
            </a:r>
            <a:endParaRPr lang="pt-PT" sz="1400" dirty="0">
              <a:solidFill>
                <a:srgbClr val="FFC000"/>
              </a:solidFill>
            </a:endParaRPr>
          </a:p>
        </p:txBody>
      </p:sp>
      <p:sp>
        <p:nvSpPr>
          <p:cNvPr id="53" name="Rectângulo 22"/>
          <p:cNvSpPr/>
          <p:nvPr/>
        </p:nvSpPr>
        <p:spPr>
          <a:xfrm>
            <a:off x="4426722" y="4460635"/>
            <a:ext cx="1223493" cy="8048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a:t>Google </a:t>
            </a:r>
            <a:r>
              <a:rPr lang="pt-PT" sz="1200" dirty="0" err="1"/>
              <a:t>Adwords</a:t>
            </a:r>
            <a:endParaRPr lang="pt-PT" sz="1200" dirty="0"/>
          </a:p>
          <a:p>
            <a:r>
              <a:rPr lang="pt-PT" sz="1200" dirty="0" err="1" smtClean="0"/>
              <a:t>Facebook</a:t>
            </a:r>
            <a:r>
              <a:rPr lang="pt-PT" sz="1200" dirty="0" smtClean="0"/>
              <a:t> </a:t>
            </a:r>
            <a:r>
              <a:rPr lang="pt-PT" sz="1200" dirty="0" err="1" smtClean="0"/>
              <a:t>Ads</a:t>
            </a:r>
            <a:endParaRPr lang="pt-PT" sz="1200" dirty="0" smtClean="0"/>
          </a:p>
          <a:p>
            <a:r>
              <a:rPr lang="pt-PT" sz="1200" dirty="0" err="1" smtClean="0"/>
              <a:t>Linkedln</a:t>
            </a:r>
            <a:r>
              <a:rPr lang="pt-PT" sz="1200" dirty="0" smtClean="0"/>
              <a:t> </a:t>
            </a:r>
            <a:r>
              <a:rPr lang="pt-PT" sz="1200" dirty="0" err="1" smtClean="0"/>
              <a:t>Ads</a:t>
            </a:r>
            <a:endParaRPr lang="pt-PT" sz="1200" dirty="0" smtClean="0"/>
          </a:p>
          <a:p>
            <a:r>
              <a:rPr lang="pt-PT" sz="1200" dirty="0" err="1"/>
              <a:t>Campaigns</a:t>
            </a:r>
            <a:endParaRPr lang="pt-PT" sz="1200" dirty="0" smtClean="0"/>
          </a:p>
        </p:txBody>
      </p:sp>
      <p:sp>
        <p:nvSpPr>
          <p:cNvPr id="54" name="CaixaDeTexto 23"/>
          <p:cNvSpPr txBox="1"/>
          <p:nvPr/>
        </p:nvSpPr>
        <p:spPr>
          <a:xfrm>
            <a:off x="4781687" y="4090304"/>
            <a:ext cx="571614" cy="338554"/>
          </a:xfrm>
          <a:prstGeom prst="rect">
            <a:avLst/>
          </a:prstGeom>
          <a:noFill/>
        </p:spPr>
        <p:txBody>
          <a:bodyPr wrap="square" rtlCol="0">
            <a:spAutoFit/>
          </a:bodyPr>
          <a:lstStyle/>
          <a:p>
            <a:r>
              <a:rPr lang="pt-PT" sz="1600" dirty="0" err="1" smtClean="0">
                <a:solidFill>
                  <a:srgbClr val="FFC000"/>
                </a:solidFill>
              </a:rPr>
              <a:t>Ads</a:t>
            </a:r>
            <a:endParaRPr lang="pt-PT" sz="1600" dirty="0">
              <a:solidFill>
                <a:srgbClr val="FFC000"/>
              </a:solidFill>
            </a:endParaRPr>
          </a:p>
        </p:txBody>
      </p:sp>
      <p:sp>
        <p:nvSpPr>
          <p:cNvPr id="55" name="Rectângulo 24"/>
          <p:cNvSpPr/>
          <p:nvPr/>
        </p:nvSpPr>
        <p:spPr>
          <a:xfrm>
            <a:off x="4641406" y="3156943"/>
            <a:ext cx="1064393" cy="860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Design</a:t>
            </a:r>
          </a:p>
          <a:p>
            <a:r>
              <a:rPr lang="en-US" sz="1200" dirty="0"/>
              <a:t>Landing pages</a:t>
            </a:r>
          </a:p>
          <a:p>
            <a:r>
              <a:rPr lang="en-US" sz="1200" dirty="0"/>
              <a:t>Analytics</a:t>
            </a:r>
          </a:p>
          <a:p>
            <a:r>
              <a:rPr lang="en-US" sz="1200" dirty="0"/>
              <a:t>A / B Test</a:t>
            </a:r>
            <a:endParaRPr lang="pt-PT" sz="1200" dirty="0"/>
          </a:p>
        </p:txBody>
      </p:sp>
      <p:sp>
        <p:nvSpPr>
          <p:cNvPr id="56" name="Rectângulo 25"/>
          <p:cNvSpPr/>
          <p:nvPr/>
        </p:nvSpPr>
        <p:spPr>
          <a:xfrm>
            <a:off x="1111730" y="3074793"/>
            <a:ext cx="879664" cy="860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err="1"/>
              <a:t>Articles</a:t>
            </a:r>
            <a:endParaRPr lang="pt-PT" sz="1200" dirty="0"/>
          </a:p>
          <a:p>
            <a:r>
              <a:rPr lang="pt-PT" sz="1200" dirty="0" err="1"/>
              <a:t>Images</a:t>
            </a:r>
            <a:endParaRPr lang="pt-PT" sz="1200" dirty="0"/>
          </a:p>
          <a:p>
            <a:r>
              <a:rPr lang="pt-PT" sz="1200" dirty="0" err="1" smtClean="0"/>
              <a:t>eBooks</a:t>
            </a:r>
            <a:endParaRPr lang="pt-PT" sz="1200" dirty="0"/>
          </a:p>
          <a:p>
            <a:r>
              <a:rPr lang="pt-PT" sz="1200" dirty="0" err="1"/>
              <a:t>Webinars</a:t>
            </a:r>
            <a:endParaRPr lang="pt-PT" sz="1200" dirty="0"/>
          </a:p>
        </p:txBody>
      </p:sp>
      <p:sp>
        <p:nvSpPr>
          <p:cNvPr id="57" name="Triângulo isósceles 26"/>
          <p:cNvSpPr/>
          <p:nvPr/>
        </p:nvSpPr>
        <p:spPr>
          <a:xfrm rot="4020000">
            <a:off x="1246891" y="3386975"/>
            <a:ext cx="1961387" cy="2403268"/>
          </a:xfrm>
          <a:prstGeom prst="triangl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58" name="Rectângulo 27"/>
          <p:cNvSpPr/>
          <p:nvPr/>
        </p:nvSpPr>
        <p:spPr>
          <a:xfrm>
            <a:off x="1050009" y="4342362"/>
            <a:ext cx="1271490" cy="860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err="1"/>
              <a:t>Conversion</a:t>
            </a:r>
            <a:endParaRPr lang="pt-PT" sz="1200" dirty="0"/>
          </a:p>
          <a:p>
            <a:r>
              <a:rPr lang="pt-PT" sz="1200" dirty="0" err="1"/>
              <a:t>Nutrition</a:t>
            </a:r>
            <a:endParaRPr lang="pt-PT" sz="1200" dirty="0"/>
          </a:p>
          <a:p>
            <a:r>
              <a:rPr lang="pt-PT" sz="1200" dirty="0"/>
              <a:t>Sales </a:t>
            </a:r>
            <a:r>
              <a:rPr lang="pt-PT" sz="1200" dirty="0" err="1" smtClean="0"/>
              <a:t>Funnel</a:t>
            </a:r>
            <a:endParaRPr lang="pt-PT" sz="1200" dirty="0" smtClean="0"/>
          </a:p>
          <a:p>
            <a:r>
              <a:rPr lang="pt-PT" sz="1200" dirty="0" smtClean="0"/>
              <a:t>CRM</a:t>
            </a:r>
            <a:endParaRPr lang="pt-PT" sz="1200" dirty="0"/>
          </a:p>
        </p:txBody>
      </p:sp>
      <p:sp>
        <p:nvSpPr>
          <p:cNvPr id="59" name="CaixaDeTexto 28"/>
          <p:cNvSpPr txBox="1"/>
          <p:nvPr/>
        </p:nvSpPr>
        <p:spPr>
          <a:xfrm>
            <a:off x="1136782" y="4184629"/>
            <a:ext cx="904151" cy="271485"/>
          </a:xfrm>
          <a:prstGeom prst="rect">
            <a:avLst/>
          </a:prstGeom>
          <a:noFill/>
        </p:spPr>
        <p:txBody>
          <a:bodyPr wrap="square" rtlCol="0">
            <a:spAutoFit/>
          </a:bodyPr>
          <a:lstStyle/>
          <a:p>
            <a:pPr algn="ctr">
              <a:lnSpc>
                <a:spcPts val="1300"/>
              </a:lnSpc>
            </a:pPr>
            <a:r>
              <a:rPr lang="pt-PT" sz="1600" dirty="0" smtClean="0">
                <a:solidFill>
                  <a:srgbClr val="FFC000"/>
                </a:solidFill>
              </a:rPr>
              <a:t>Leads</a:t>
            </a:r>
            <a:endParaRPr lang="pt-PT" sz="1600" dirty="0">
              <a:solidFill>
                <a:srgbClr val="FFC000"/>
              </a:solidFill>
            </a:endParaRPr>
          </a:p>
        </p:txBody>
      </p:sp>
      <p:sp>
        <p:nvSpPr>
          <p:cNvPr id="60" name="Oval 59"/>
          <p:cNvSpPr/>
          <p:nvPr/>
        </p:nvSpPr>
        <p:spPr>
          <a:xfrm>
            <a:off x="2103416" y="2747654"/>
            <a:ext cx="2495279" cy="2616395"/>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61" name="Oval 60"/>
          <p:cNvSpPr/>
          <p:nvPr/>
        </p:nvSpPr>
        <p:spPr>
          <a:xfrm>
            <a:off x="2720344" y="3452599"/>
            <a:ext cx="1280473" cy="1220567"/>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pt-PT" sz="1600" b="1" dirty="0">
              <a:solidFill>
                <a:srgbClr val="FFC000"/>
              </a:solidFill>
            </a:endParaRPr>
          </a:p>
        </p:txBody>
      </p:sp>
      <p:pic>
        <p:nvPicPr>
          <p:cNvPr id="62" name="Imagem 3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3089" y="3759025"/>
            <a:ext cx="1578734" cy="560786"/>
          </a:xfrm>
          <a:prstGeom prst="rect">
            <a:avLst/>
          </a:prstGeom>
        </p:spPr>
      </p:pic>
      <p:pic>
        <p:nvPicPr>
          <p:cNvPr id="63" name="Picture 6" descr="Imagem relacionad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080000">
            <a:off x="2613876" y="4762324"/>
            <a:ext cx="570053" cy="607366"/>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8" descr="Resultado de imagem para funil de conversã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6957" y="4338861"/>
            <a:ext cx="424749" cy="33272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10" descr="Resultado de imagem para redes sociais 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00885" y="4817121"/>
            <a:ext cx="373082" cy="349173"/>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14" descr="Resultado de imagem para google adwords icon"/>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007057" y="4337292"/>
            <a:ext cx="436333" cy="289601"/>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0" descr="Imagem relacionada"/>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785267" y="2902095"/>
            <a:ext cx="551810" cy="551810"/>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24" descr="Resultado de imagem para webinars 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38708" y="3555488"/>
            <a:ext cx="424749" cy="423333"/>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26" descr="Resultado de imagem para landing page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061932" y="3570598"/>
            <a:ext cx="398698" cy="398698"/>
          </a:xfrm>
          <a:prstGeom prst="rect">
            <a:avLst/>
          </a:prstGeom>
          <a:noFill/>
          <a:extLst>
            <a:ext uri="{909E8E84-426E-40DD-AFC4-6F175D3DCCD1}">
              <a14:hiddenFill xmlns:a14="http://schemas.microsoft.com/office/drawing/2010/main">
                <a:solidFill>
                  <a:srgbClr val="FFFFFF"/>
                </a:solidFill>
              </a14:hiddenFill>
            </a:ext>
          </a:extLst>
        </p:spPr>
      </p:pic>
      <p:sp>
        <p:nvSpPr>
          <p:cNvPr id="70" name="CaixaDeTexto 39"/>
          <p:cNvSpPr txBox="1"/>
          <p:nvPr/>
        </p:nvSpPr>
        <p:spPr>
          <a:xfrm>
            <a:off x="4729612" y="2695578"/>
            <a:ext cx="780592" cy="438197"/>
          </a:xfrm>
          <a:prstGeom prst="rect">
            <a:avLst/>
          </a:prstGeom>
          <a:noFill/>
        </p:spPr>
        <p:txBody>
          <a:bodyPr wrap="square" rtlCol="0">
            <a:spAutoFit/>
          </a:bodyPr>
          <a:lstStyle/>
          <a:p>
            <a:pPr>
              <a:lnSpc>
                <a:spcPts val="1300"/>
              </a:lnSpc>
            </a:pPr>
            <a:r>
              <a:rPr lang="pt-PT" sz="1600" dirty="0" smtClean="0">
                <a:solidFill>
                  <a:srgbClr val="FFC000"/>
                </a:solidFill>
              </a:rPr>
              <a:t>Site</a:t>
            </a:r>
          </a:p>
          <a:p>
            <a:pPr>
              <a:lnSpc>
                <a:spcPts val="1300"/>
              </a:lnSpc>
            </a:pPr>
            <a:r>
              <a:rPr lang="pt-PT" sz="1600" dirty="0" err="1" smtClean="0">
                <a:solidFill>
                  <a:srgbClr val="FFC000"/>
                </a:solidFill>
              </a:rPr>
              <a:t>Hotsite</a:t>
            </a:r>
            <a:endParaRPr lang="pt-PT" sz="1600" dirty="0">
              <a:solidFill>
                <a:srgbClr val="FFC000"/>
              </a:solidFill>
            </a:endParaRPr>
          </a:p>
        </p:txBody>
      </p:sp>
      <p:sp>
        <p:nvSpPr>
          <p:cNvPr id="71" name="CaixaDeTexto 40"/>
          <p:cNvSpPr txBox="1"/>
          <p:nvPr/>
        </p:nvSpPr>
        <p:spPr>
          <a:xfrm>
            <a:off x="3603815" y="1756324"/>
            <a:ext cx="592524" cy="271485"/>
          </a:xfrm>
          <a:prstGeom prst="rect">
            <a:avLst/>
          </a:prstGeom>
          <a:noFill/>
        </p:spPr>
        <p:txBody>
          <a:bodyPr wrap="square" rtlCol="0">
            <a:spAutoFit/>
          </a:bodyPr>
          <a:lstStyle/>
          <a:p>
            <a:pPr algn="ctr">
              <a:lnSpc>
                <a:spcPts val="1300"/>
              </a:lnSpc>
            </a:pPr>
            <a:r>
              <a:rPr lang="pt-PT" sz="1600" dirty="0" smtClean="0">
                <a:solidFill>
                  <a:srgbClr val="FFC000"/>
                </a:solidFill>
              </a:rPr>
              <a:t>SEO</a:t>
            </a:r>
            <a:endParaRPr lang="pt-PT" sz="1600" dirty="0">
              <a:solidFill>
                <a:srgbClr val="FFC000"/>
              </a:solidFill>
            </a:endParaRPr>
          </a:p>
        </p:txBody>
      </p:sp>
      <p:sp>
        <p:nvSpPr>
          <p:cNvPr id="72" name="Rectângulo 41"/>
          <p:cNvSpPr/>
          <p:nvPr/>
        </p:nvSpPr>
        <p:spPr>
          <a:xfrm>
            <a:off x="3342905" y="1947461"/>
            <a:ext cx="1605106" cy="860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Keywords</a:t>
            </a:r>
          </a:p>
          <a:p>
            <a:r>
              <a:rPr lang="en-US" sz="1200" dirty="0"/>
              <a:t>Rank</a:t>
            </a:r>
          </a:p>
          <a:p>
            <a:r>
              <a:rPr lang="en-US" sz="1200" dirty="0"/>
              <a:t>Price Comparison</a:t>
            </a:r>
          </a:p>
          <a:p>
            <a:r>
              <a:rPr lang="en-US" sz="1200" dirty="0" err="1" smtClean="0"/>
              <a:t>Optimisation</a:t>
            </a:r>
            <a:endParaRPr lang="pt-PT" sz="1200" dirty="0"/>
          </a:p>
        </p:txBody>
      </p:sp>
      <p:sp>
        <p:nvSpPr>
          <p:cNvPr id="73" name="Rectângulo 42"/>
          <p:cNvSpPr/>
          <p:nvPr/>
        </p:nvSpPr>
        <p:spPr>
          <a:xfrm>
            <a:off x="2112941" y="2034605"/>
            <a:ext cx="1170832" cy="8605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PT" sz="1200" dirty="0" err="1"/>
              <a:t>Goals</a:t>
            </a:r>
            <a:endParaRPr lang="pt-PT" sz="1200" dirty="0"/>
          </a:p>
          <a:p>
            <a:r>
              <a:rPr lang="pt-PT" sz="1200" dirty="0" err="1"/>
              <a:t>Metrics</a:t>
            </a:r>
            <a:endParaRPr lang="pt-PT" sz="1200" dirty="0"/>
          </a:p>
          <a:p>
            <a:r>
              <a:rPr lang="pt-PT" sz="1200" dirty="0"/>
              <a:t>Performance</a:t>
            </a:r>
          </a:p>
          <a:p>
            <a:r>
              <a:rPr lang="pt-PT" sz="1200" dirty="0"/>
              <a:t>ROI</a:t>
            </a:r>
          </a:p>
        </p:txBody>
      </p:sp>
      <p:sp>
        <p:nvSpPr>
          <p:cNvPr id="74" name="CaixaDeTexto 43"/>
          <p:cNvSpPr txBox="1"/>
          <p:nvPr/>
        </p:nvSpPr>
        <p:spPr>
          <a:xfrm>
            <a:off x="2191666" y="1828332"/>
            <a:ext cx="954265" cy="271485"/>
          </a:xfrm>
          <a:prstGeom prst="rect">
            <a:avLst/>
          </a:prstGeom>
          <a:noFill/>
        </p:spPr>
        <p:txBody>
          <a:bodyPr wrap="square" rtlCol="0">
            <a:spAutoFit/>
          </a:bodyPr>
          <a:lstStyle/>
          <a:p>
            <a:pPr algn="ctr">
              <a:lnSpc>
                <a:spcPts val="1300"/>
              </a:lnSpc>
            </a:pPr>
            <a:r>
              <a:rPr lang="pt-PT" sz="1600" dirty="0" err="1" smtClean="0">
                <a:solidFill>
                  <a:srgbClr val="FFC000"/>
                </a:solidFill>
              </a:rPr>
              <a:t>Analyse</a:t>
            </a:r>
            <a:endParaRPr lang="pt-PT" sz="1600" dirty="0">
              <a:solidFill>
                <a:srgbClr val="FFC000"/>
              </a:solidFill>
            </a:endParaRPr>
          </a:p>
        </p:txBody>
      </p:sp>
      <p:sp>
        <p:nvSpPr>
          <p:cNvPr id="75" name="CaixaDeTexto 44"/>
          <p:cNvSpPr txBox="1"/>
          <p:nvPr/>
        </p:nvSpPr>
        <p:spPr>
          <a:xfrm>
            <a:off x="1153295" y="2710060"/>
            <a:ext cx="994566" cy="425758"/>
          </a:xfrm>
          <a:prstGeom prst="rect">
            <a:avLst/>
          </a:prstGeom>
          <a:noFill/>
        </p:spPr>
        <p:txBody>
          <a:bodyPr wrap="square" rtlCol="0">
            <a:spAutoFit/>
          </a:bodyPr>
          <a:lstStyle/>
          <a:p>
            <a:pPr algn="ctr">
              <a:lnSpc>
                <a:spcPts val="1300"/>
              </a:lnSpc>
            </a:pPr>
            <a:r>
              <a:rPr lang="pt-PT" sz="1600" dirty="0" smtClean="0">
                <a:solidFill>
                  <a:srgbClr val="FFC000"/>
                </a:solidFill>
              </a:rPr>
              <a:t>Blog</a:t>
            </a:r>
          </a:p>
          <a:p>
            <a:pPr algn="ctr">
              <a:lnSpc>
                <a:spcPts val="1300"/>
              </a:lnSpc>
            </a:pPr>
            <a:r>
              <a:rPr lang="pt-PT" sz="1600" dirty="0" err="1">
                <a:solidFill>
                  <a:srgbClr val="FFC000"/>
                </a:solidFill>
              </a:rPr>
              <a:t>Content</a:t>
            </a:r>
            <a:endParaRPr lang="pt-PT" sz="1600" dirty="0">
              <a:solidFill>
                <a:srgbClr val="FFC000"/>
              </a:solidFill>
            </a:endParaRPr>
          </a:p>
        </p:txBody>
      </p:sp>
      <p:pic>
        <p:nvPicPr>
          <p:cNvPr id="76" name="Picture 22" descr="Resultado de imagem para lupa 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528718" y="2942134"/>
            <a:ext cx="399265" cy="396433"/>
          </a:xfrm>
          <a:prstGeom prst="rect">
            <a:avLst/>
          </a:prstGeom>
          <a:noFill/>
          <a:extLst>
            <a:ext uri="{909E8E84-426E-40DD-AFC4-6F175D3DCCD1}">
              <a14:hiddenFill xmlns:a14="http://schemas.microsoft.com/office/drawing/2010/main">
                <a:solidFill>
                  <a:srgbClr val="FFFFFF"/>
                </a:solidFill>
              </a14:hiddenFill>
            </a:ext>
          </a:extLst>
        </p:spPr>
      </p:pic>
      <p:sp>
        <p:nvSpPr>
          <p:cNvPr id="78" name="Rectângulo 63"/>
          <p:cNvSpPr/>
          <p:nvPr/>
        </p:nvSpPr>
        <p:spPr>
          <a:xfrm>
            <a:off x="810295" y="954485"/>
            <a:ext cx="3802081" cy="342042"/>
          </a:xfrm>
          <a:prstGeom prst="rect">
            <a:avLst/>
          </a:pr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path path="circle">
              <a:fillToRect l="50000" t="50000" r="50000" b="50000"/>
            </a:path>
            <a:tileRect/>
          </a:gra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400" b="1" i="1" dirty="0">
                <a:solidFill>
                  <a:schemeClr val="accent5">
                    <a:lumMod val="75000"/>
                  </a:schemeClr>
                </a:solidFill>
                <a:latin typeface="Arial Narrow" pitchFamily="34" charset="0"/>
              </a:rPr>
              <a:t>ECO</a:t>
            </a:r>
            <a:r>
              <a:rPr lang="pt-BR" sz="1400" b="1" i="1" dirty="0">
                <a:solidFill>
                  <a:schemeClr val="accent3">
                    <a:lumMod val="75000"/>
                  </a:schemeClr>
                </a:solidFill>
                <a:latin typeface="Arial Narrow" pitchFamily="34" charset="0"/>
              </a:rPr>
              <a:t> </a:t>
            </a:r>
            <a:r>
              <a:rPr lang="pt-BR" sz="1400" i="1" dirty="0" smtClean="0">
                <a:solidFill>
                  <a:schemeClr val="bg1"/>
                </a:solidFill>
                <a:latin typeface="Arial Narrow" pitchFamily="34" charset="0"/>
              </a:rPr>
              <a:t>AGILITYS </a:t>
            </a:r>
            <a:r>
              <a:rPr lang="en-US" sz="1400" dirty="0"/>
              <a:t>Marketing Channels </a:t>
            </a:r>
            <a:r>
              <a:rPr lang="en-US" sz="1400" dirty="0" smtClean="0"/>
              <a:t>of Platform</a:t>
            </a:r>
            <a:endParaRPr lang="pt-BR" sz="1400" b="1" dirty="0">
              <a:solidFill>
                <a:schemeClr val="bg1"/>
              </a:solidFill>
              <a:latin typeface="Arial Narrow" pitchFamily="34" charset="0"/>
            </a:endParaRPr>
          </a:p>
        </p:txBody>
      </p:sp>
    </p:spTree>
    <p:extLst>
      <p:ext uri="{BB962C8B-B14F-4D97-AF65-F5344CB8AC3E}">
        <p14:creationId xmlns:p14="http://schemas.microsoft.com/office/powerpoint/2010/main" val="4253997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6</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104" name="CaixaDeTexto 17"/>
          <p:cNvSpPr txBox="1"/>
          <p:nvPr/>
        </p:nvSpPr>
        <p:spPr>
          <a:xfrm>
            <a:off x="90215" y="1528763"/>
            <a:ext cx="8613775" cy="4708525"/>
          </a:xfrm>
          <a:prstGeom prst="rect">
            <a:avLst/>
          </a:prstGeom>
          <a:noFill/>
        </p:spPr>
        <p:txBody>
          <a:bodyPr>
            <a:spAutoFit/>
          </a:bodyPr>
          <a:lstStyle/>
          <a:p>
            <a:pPr algn="just" eaLnBrk="1" hangingPunct="1">
              <a:lnSpc>
                <a:spcPts val="1200"/>
              </a:lnSpc>
              <a:defRPr/>
            </a:pPr>
            <a:r>
              <a:rPr lang="pt-PT" sz="1200" dirty="0">
                <a:latin typeface="Arial Narrow" pitchFamily="34" charset="0"/>
              </a:rPr>
              <a:t>O objectivo do </a:t>
            </a:r>
            <a:r>
              <a:rPr lang="pt-PT" sz="1200" dirty="0" err="1">
                <a:latin typeface="Arial Narrow" pitchFamily="34" charset="0"/>
              </a:rPr>
              <a:t>Forum</a:t>
            </a:r>
            <a:r>
              <a:rPr lang="pt-PT" sz="1200" dirty="0">
                <a:latin typeface="Arial Narrow" pitchFamily="34" charset="0"/>
              </a:rPr>
              <a:t> de Investidores da CEDEAO, Cluster da Rede de Negócios, é potenciar a cooperação organizacional através da disponibilização dos contactos, produtos e serviços de milhares de empresas com interesse no mercado da CEDEAO, distribuídas pelos sectores da tecnologia, do comércio, da indústria, do turismo e dos serviços numa plataforma agregadora.</a:t>
            </a:r>
          </a:p>
          <a:p>
            <a:pPr algn="just" eaLnBrk="1" hangingPunct="1">
              <a:lnSpc>
                <a:spcPts val="1200"/>
              </a:lnSpc>
              <a:defRPr/>
            </a:pPr>
            <a:r>
              <a:rPr lang="pt-PT" sz="1200" dirty="0">
                <a:latin typeface="Arial Narrow" pitchFamily="34" charset="0"/>
              </a:rPr>
              <a:t> </a:t>
            </a:r>
          </a:p>
          <a:p>
            <a:pPr algn="just" eaLnBrk="1" hangingPunct="1">
              <a:lnSpc>
                <a:spcPts val="1200"/>
              </a:lnSpc>
              <a:defRPr/>
            </a:pPr>
            <a:r>
              <a:rPr lang="pt-PT" sz="1200" dirty="0">
                <a:latin typeface="Arial Narrow" pitchFamily="34" charset="0"/>
              </a:rPr>
              <a:t>As empresas ao aderirem a esta rede, beneficiam de um conjunto de vantagens, em que se destacam:</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Os respectivos produtos e serviços serão promovidas e comercializados nas plataformas ECO INVESTMENT, ECO TRAVEL, ECO TRADE e ECO SERVICES, ECO FIDELITYS, ECO CUP bem como na plataforma do </a:t>
            </a:r>
            <a:r>
              <a:rPr lang="pt-PT" sz="1200" dirty="0" err="1">
                <a:latin typeface="Arial Narrow" pitchFamily="34" charset="0"/>
              </a:rPr>
              <a:t>Forum</a:t>
            </a:r>
            <a:r>
              <a:rPr lang="pt-PT" sz="1200" dirty="0">
                <a:latin typeface="Arial Narrow" pitchFamily="34" charset="0"/>
              </a:rPr>
              <a:t> de Investidores da CEDEAO;</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Acesso a um conjunto de serviços, assistidos digitalmente, disponibilizados através da plataforma ECO FACILITYS </a:t>
            </a:r>
            <a:r>
              <a:rPr lang="pt-PT" sz="1200" dirty="0" err="1">
                <a:latin typeface="Arial Narrow" pitchFamily="34" charset="0"/>
              </a:rPr>
              <a:t>System</a:t>
            </a:r>
            <a:r>
              <a:rPr lang="pt-PT" sz="1200" dirty="0">
                <a:latin typeface="Arial Narrow" pitchFamily="34" charset="0"/>
              </a:rPr>
              <a:t>, beneficiando das vantagens da desmaterialização e da desintermediação nos negócios, oferecidas pela plataforma;</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Os largos milhares de utilizadores dos diferentes tipos cartões de fidelização ECO FIDELITYS </a:t>
            </a:r>
            <a:r>
              <a:rPr lang="pt-PT" sz="1200" dirty="0" err="1">
                <a:latin typeface="Arial Narrow" pitchFamily="34" charset="0"/>
              </a:rPr>
              <a:t>Loyalt</a:t>
            </a:r>
            <a:r>
              <a:rPr lang="pt-PT" sz="1200" dirty="0">
                <a:latin typeface="Arial Narrow" pitchFamily="34" charset="0"/>
              </a:rPr>
              <a:t> </a:t>
            </a:r>
            <a:r>
              <a:rPr lang="pt-PT" sz="1200" dirty="0" err="1">
                <a:latin typeface="Arial Narrow" pitchFamily="34" charset="0"/>
              </a:rPr>
              <a:t>Card</a:t>
            </a:r>
            <a:r>
              <a:rPr lang="pt-PT" sz="1200" dirty="0">
                <a:latin typeface="Arial Narrow" pitchFamily="34" charset="0"/>
              </a:rPr>
              <a:t>, farão uso do mesmo para efectuarem compras de produtos e serviços nos  estabelecimentos das empresas membros do </a:t>
            </a:r>
            <a:r>
              <a:rPr lang="pt-PT" sz="1200" dirty="0" err="1">
                <a:latin typeface="Arial Narrow" pitchFamily="34" charset="0"/>
              </a:rPr>
              <a:t>Forum</a:t>
            </a:r>
            <a:r>
              <a:rPr lang="pt-PT" sz="1200" dirty="0">
                <a:latin typeface="Arial Narrow" pitchFamily="34" charset="0"/>
              </a:rPr>
              <a:t>;</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Têm  direito a participarem no torneio anual ECO CUP e a fazerem parte, neste âmbito, na bolsa de contactos de negócios;</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Beneficiarão de serviços personalizados prestados pela ECO INVESTMENT e da partilha de clientes fidelizados na ECO FACILITYS </a:t>
            </a:r>
            <a:r>
              <a:rPr lang="pt-PT" sz="1200" dirty="0" err="1">
                <a:latin typeface="Arial Narrow" pitchFamily="34" charset="0"/>
              </a:rPr>
              <a:t>System</a:t>
            </a:r>
            <a:r>
              <a:rPr lang="pt-PT" sz="1200" dirty="0">
                <a:latin typeface="Arial Narrow" pitchFamily="34" charset="0"/>
              </a:rPr>
              <a:t>;</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Têm à sua disposição a rede de Expert </a:t>
            </a:r>
            <a:r>
              <a:rPr lang="pt-PT" sz="1200" dirty="0" err="1">
                <a:latin typeface="Arial Narrow" pitchFamily="34" charset="0"/>
              </a:rPr>
              <a:t>Associates</a:t>
            </a:r>
            <a:r>
              <a:rPr lang="pt-PT" sz="1200" dirty="0">
                <a:latin typeface="Arial Narrow" pitchFamily="34" charset="0"/>
              </a:rPr>
              <a:t> para os assistir em todas as fases e processo de negócio, de investimento, de missões empresariais, tendo igualmente acesso à bolsa de parceiros de negócio no espaço da CEDEAO;</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Acesso a bases de dados de clientes, de concursos, de fornecedores, de importadores, de exportadores, de recursos naturais e custos de factores de cada um dos países membro da CEDEAO.</a:t>
            </a:r>
          </a:p>
          <a:p>
            <a:pPr algn="just" eaLnBrk="1" hangingPunct="1">
              <a:lnSpc>
                <a:spcPts val="600"/>
              </a:lnSpc>
              <a:defRPr/>
            </a:pPr>
            <a:endParaRPr lang="pt-PT" sz="1200" dirty="0">
              <a:latin typeface="Arial Narrow" pitchFamily="34" charset="0"/>
            </a:endParaRPr>
          </a:p>
          <a:p>
            <a:pPr marL="360000" algn="just" eaLnBrk="1" hangingPunct="1">
              <a:lnSpc>
                <a:spcPts val="1200"/>
              </a:lnSpc>
              <a:defRPr/>
            </a:pPr>
            <a:r>
              <a:rPr lang="pt-PT" sz="1200" dirty="0">
                <a:solidFill>
                  <a:schemeClr val="accent6">
                    <a:lumMod val="60000"/>
                    <a:lumOff val="40000"/>
                  </a:schemeClr>
                </a:solidFill>
                <a:latin typeface="Arial Narrow" pitchFamily="34" charset="0"/>
                <a:cs typeface="Arial"/>
              </a:rPr>
              <a:t>■ </a:t>
            </a:r>
            <a:r>
              <a:rPr lang="pt-PT" sz="1200" dirty="0">
                <a:latin typeface="Arial Narrow" pitchFamily="34" charset="0"/>
              </a:rPr>
              <a:t>Mediante solicitação podem beneficiar de qualquer outro tipo de assistência ou prestação de serviço nos seus negócios e projectos de investimento no espaço da CEDEAO.</a:t>
            </a:r>
          </a:p>
          <a:p>
            <a:pPr algn="just" eaLnBrk="1" hangingPunct="1">
              <a:lnSpc>
                <a:spcPts val="1200"/>
              </a:lnSpc>
              <a:defRPr/>
            </a:pPr>
            <a:endParaRPr lang="pt-PT" sz="1200" dirty="0">
              <a:latin typeface="Arial Narrow" pitchFamily="34" charset="0"/>
            </a:endParaRPr>
          </a:p>
          <a:p>
            <a:pPr algn="just" eaLnBrk="1" hangingPunct="1">
              <a:lnSpc>
                <a:spcPts val="1200"/>
              </a:lnSpc>
              <a:defRPr/>
            </a:pPr>
            <a:r>
              <a:rPr lang="pt-PT" sz="1200" dirty="0">
                <a:latin typeface="Arial Narrow" pitchFamily="34" charset="0"/>
              </a:rPr>
              <a:t>Através da plataforma ECO FACILITYS </a:t>
            </a:r>
            <a:r>
              <a:rPr lang="pt-PT" sz="1200" dirty="0" err="1">
                <a:latin typeface="Arial Narrow" pitchFamily="34" charset="0"/>
              </a:rPr>
              <a:t>System</a:t>
            </a:r>
            <a:r>
              <a:rPr lang="pt-PT" sz="1200" dirty="0">
                <a:latin typeface="Arial Narrow" pitchFamily="34" charset="0"/>
              </a:rPr>
              <a:t> os membros do </a:t>
            </a:r>
            <a:r>
              <a:rPr lang="pt-PT" sz="1200" dirty="0" err="1">
                <a:latin typeface="Arial Narrow" pitchFamily="34" charset="0"/>
              </a:rPr>
              <a:t>Forum</a:t>
            </a:r>
            <a:r>
              <a:rPr lang="pt-PT" sz="1200" dirty="0">
                <a:latin typeface="Arial Narrow" pitchFamily="34" charset="0"/>
              </a:rPr>
              <a:t> de Investidores da CEDEAO, podem com o preenchimento de um simples formulário, estabelecer contactos com milhares de empresas nos diversos sectores de actividade económica e empresarial , de acordo com o produto ou serviço de que necessitem tanto para comprar  como para vender. A pesquisa de informação contida nas Bases de Dados pode ser efectuada por sector, por área de actividade, por produto, por serviço ou por outros filtros. A plataforma ECO FACILITYS </a:t>
            </a:r>
            <a:r>
              <a:rPr lang="pt-PT" sz="1200" dirty="0" err="1">
                <a:latin typeface="Arial Narrow" pitchFamily="34" charset="0"/>
              </a:rPr>
              <a:t>System</a:t>
            </a:r>
            <a:r>
              <a:rPr lang="pt-PT" sz="1200" dirty="0">
                <a:latin typeface="Arial Narrow" pitchFamily="34" charset="0"/>
              </a:rPr>
              <a:t> permite, ainda, divulgar produtos e serviços das empresas membro do </a:t>
            </a:r>
            <a:r>
              <a:rPr lang="pt-PT" sz="1200" dirty="0" err="1">
                <a:latin typeface="Arial Narrow" pitchFamily="34" charset="0"/>
              </a:rPr>
              <a:t>Forum</a:t>
            </a:r>
            <a:r>
              <a:rPr lang="pt-PT" sz="1200" dirty="0">
                <a:latin typeface="Arial Narrow" pitchFamily="34" charset="0"/>
              </a:rPr>
              <a:t>.  Após confirmação da qualidade de membro, este terá acesso à sua página personalizada na plataforma, enquanto administrador da mesma, podendo adicionar ou actualizar informação institucional bem como de produtos e serviços.</a:t>
            </a:r>
          </a:p>
        </p:txBody>
      </p:sp>
      <p:sp>
        <p:nvSpPr>
          <p:cNvPr id="108" name="Rectangle 2"/>
          <p:cNvSpPr txBox="1">
            <a:spLocks noChangeArrowheads="1"/>
          </p:cNvSpPr>
          <p:nvPr/>
        </p:nvSpPr>
        <p:spPr>
          <a:xfrm>
            <a:off x="1944415" y="1019175"/>
            <a:ext cx="3702050" cy="609600"/>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sz="1600" i="1" dirty="0" smtClean="0">
                <a:solidFill>
                  <a:schemeClr val="accent5">
                    <a:lumMod val="50000"/>
                  </a:schemeClr>
                </a:solidFill>
              </a:rPr>
              <a:t>FORUM DE INVESTIDORES DA CEDEAO</a:t>
            </a:r>
          </a:p>
        </p:txBody>
      </p:sp>
      <p:cxnSp>
        <p:nvCxnSpPr>
          <p:cNvPr id="109" name="Straight Connector 76"/>
          <p:cNvCxnSpPr/>
          <p:nvPr/>
        </p:nvCxnSpPr>
        <p:spPr>
          <a:xfrm>
            <a:off x="168003" y="1270000"/>
            <a:ext cx="2508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78"/>
          <p:cNvCxnSpPr/>
          <p:nvPr/>
        </p:nvCxnSpPr>
        <p:spPr>
          <a:xfrm>
            <a:off x="418828" y="1055688"/>
            <a:ext cx="0" cy="387350"/>
          </a:xfrm>
          <a:prstGeom prst="line">
            <a:avLst/>
          </a:prstGeom>
        </p:spPr>
        <p:style>
          <a:lnRef idx="1">
            <a:schemeClr val="accent1"/>
          </a:lnRef>
          <a:fillRef idx="0">
            <a:schemeClr val="accent1"/>
          </a:fillRef>
          <a:effectRef idx="0">
            <a:schemeClr val="accent1"/>
          </a:effectRef>
          <a:fontRef idx="minor">
            <a:schemeClr val="tx1"/>
          </a:fontRef>
        </p:style>
      </p:cxnSp>
      <p:sp>
        <p:nvSpPr>
          <p:cNvPr id="111" name="TextBox 79"/>
          <p:cNvSpPr txBox="1"/>
          <p:nvPr/>
        </p:nvSpPr>
        <p:spPr>
          <a:xfrm>
            <a:off x="368028" y="1065213"/>
            <a:ext cx="1422400" cy="369887"/>
          </a:xfrm>
          <a:prstGeom prst="rect">
            <a:avLst/>
          </a:prstGeom>
          <a:noFill/>
        </p:spPr>
        <p:txBody>
          <a:bodyPr>
            <a:spAutoFit/>
          </a:bodyPr>
          <a:lstStyle/>
          <a:p>
            <a:pPr eaLnBrk="1" hangingPunct="1">
              <a:defRPr/>
            </a:pPr>
            <a:r>
              <a:rPr lang="pt-PT" b="1" i="1" dirty="0">
                <a:solidFill>
                  <a:schemeClr val="accent6">
                    <a:lumMod val="75000"/>
                  </a:schemeClr>
                </a:solidFill>
                <a:cs typeface="Arial" charset="0"/>
              </a:rPr>
              <a:t>ECO</a:t>
            </a:r>
            <a:r>
              <a:rPr lang="pt-PT" i="1" dirty="0">
                <a:cs typeface="Arial" charset="0"/>
              </a:rPr>
              <a:t> </a:t>
            </a:r>
            <a:r>
              <a:rPr lang="pt-PT" i="1" dirty="0">
                <a:solidFill>
                  <a:schemeClr val="accent5">
                    <a:lumMod val="75000"/>
                  </a:schemeClr>
                </a:solidFill>
                <a:cs typeface="Arial" charset="0"/>
              </a:rPr>
              <a:t>AGILITYS</a:t>
            </a:r>
          </a:p>
        </p:txBody>
      </p:sp>
      <p:sp>
        <p:nvSpPr>
          <p:cNvPr id="112" name="Freeform 80"/>
          <p:cNvSpPr>
            <a:spLocks/>
          </p:cNvSpPr>
          <p:nvPr/>
        </p:nvSpPr>
        <p:spPr bwMode="auto">
          <a:xfrm>
            <a:off x="304180" y="1213171"/>
            <a:ext cx="123825" cy="125412"/>
          </a:xfrm>
          <a:custGeom>
            <a:avLst/>
            <a:gdLst>
              <a:gd name="T0" fmla="*/ 0 w 78"/>
              <a:gd name="T1" fmla="*/ 79 h 79"/>
              <a:gd name="T2" fmla="*/ 78 w 78"/>
              <a:gd name="T3" fmla="*/ 39 h 79"/>
              <a:gd name="T4" fmla="*/ 0 w 78"/>
              <a:gd name="T5" fmla="*/ 0 h 79"/>
              <a:gd name="T6" fmla="*/ 0 w 78"/>
              <a:gd name="T7" fmla="*/ 79 h 79"/>
              <a:gd name="T8" fmla="*/ 0 60000 65536"/>
              <a:gd name="T9" fmla="*/ 0 60000 65536"/>
              <a:gd name="T10" fmla="*/ 0 60000 65536"/>
              <a:gd name="T11" fmla="*/ 0 60000 65536"/>
              <a:gd name="T12" fmla="*/ 0 w 78"/>
              <a:gd name="T13" fmla="*/ 0 h 79"/>
              <a:gd name="T14" fmla="*/ 78 w 78"/>
              <a:gd name="T15" fmla="*/ 79 h 79"/>
            </a:gdLst>
            <a:ahLst/>
            <a:cxnLst>
              <a:cxn ang="T8">
                <a:pos x="T0" y="T1"/>
              </a:cxn>
              <a:cxn ang="T9">
                <a:pos x="T2" y="T3"/>
              </a:cxn>
              <a:cxn ang="T10">
                <a:pos x="T4" y="T5"/>
              </a:cxn>
              <a:cxn ang="T11">
                <a:pos x="T6" y="T7"/>
              </a:cxn>
            </a:cxnLst>
            <a:rect l="T12" t="T13" r="T14" b="T15"/>
            <a:pathLst>
              <a:path w="78" h="79">
                <a:moveTo>
                  <a:pt x="0" y="79"/>
                </a:moveTo>
                <a:lnTo>
                  <a:pt x="78" y="39"/>
                </a:lnTo>
                <a:lnTo>
                  <a:pt x="0" y="0"/>
                </a:lnTo>
                <a:lnTo>
                  <a:pt x="0" y="79"/>
                </a:lnTo>
                <a:close/>
              </a:path>
            </a:pathLst>
          </a:custGeom>
          <a:solidFill>
            <a:srgbClr val="00B0F0"/>
          </a:solidFill>
          <a:ln w="9525">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eaLnBrk="1" hangingPunct="1">
              <a:defRPr/>
            </a:pPr>
            <a:endParaRPr lang="pt-PT">
              <a:solidFill>
                <a:srgbClr val="00B0F0"/>
              </a:solidFill>
              <a:cs typeface="Arial" charset="0"/>
            </a:endParaRPr>
          </a:p>
        </p:txBody>
      </p:sp>
      <p:sp>
        <p:nvSpPr>
          <p:cNvPr id="113" name="TextBox 81"/>
          <p:cNvSpPr txBox="1"/>
          <p:nvPr/>
        </p:nvSpPr>
        <p:spPr>
          <a:xfrm>
            <a:off x="815703" y="1266825"/>
            <a:ext cx="968375" cy="261938"/>
          </a:xfrm>
          <a:prstGeom prst="rect">
            <a:avLst/>
          </a:prstGeom>
          <a:noFill/>
        </p:spPr>
        <p:txBody>
          <a:bodyPr>
            <a:spAutoFit/>
          </a:bodyPr>
          <a:lstStyle/>
          <a:p>
            <a:pPr algn="r" eaLnBrk="1" hangingPunct="1">
              <a:defRPr/>
            </a:pPr>
            <a:r>
              <a:rPr lang="pt-PT" sz="1100" i="1" dirty="0">
                <a:solidFill>
                  <a:schemeClr val="accent5">
                    <a:lumMod val="75000"/>
                  </a:schemeClr>
                </a:solidFill>
                <a:cs typeface="Arial" charset="0"/>
              </a:rPr>
              <a:t>Holding</a:t>
            </a:r>
          </a:p>
        </p:txBody>
      </p:sp>
      <p:sp>
        <p:nvSpPr>
          <p:cNvPr id="114" name="Right Arrow 82"/>
          <p:cNvSpPr/>
          <p:nvPr/>
        </p:nvSpPr>
        <p:spPr>
          <a:xfrm>
            <a:off x="1785665" y="971550"/>
            <a:ext cx="212725" cy="657225"/>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Tree>
    <p:extLst>
      <p:ext uri="{BB962C8B-B14F-4D97-AF65-F5344CB8AC3E}">
        <p14:creationId xmlns:p14="http://schemas.microsoft.com/office/powerpoint/2010/main" val="242293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7</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Rectângulo 18"/>
          <p:cNvSpPr/>
          <p:nvPr/>
        </p:nvSpPr>
        <p:spPr>
          <a:xfrm>
            <a:off x="461119" y="3212282"/>
            <a:ext cx="2128838" cy="85248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GB" sz="1400" i="1" dirty="0" err="1">
                <a:solidFill>
                  <a:schemeClr val="accent5">
                    <a:lumMod val="50000"/>
                  </a:schemeClr>
                </a:solidFill>
                <a:latin typeface="Arial Narrow" pitchFamily="34" charset="0"/>
              </a:rPr>
              <a:t>Tecnologia</a:t>
            </a:r>
            <a:endParaRPr lang="en-GB" sz="1400" i="1" dirty="0">
              <a:solidFill>
                <a:schemeClr val="accent5">
                  <a:lumMod val="50000"/>
                </a:schemeClr>
              </a:solidFill>
              <a:latin typeface="Arial Narrow" pitchFamily="34" charset="0"/>
            </a:endParaRPr>
          </a:p>
          <a:p>
            <a:pPr algn="ctr" eaLnBrk="1" hangingPunct="1">
              <a:defRPr/>
            </a:pPr>
            <a:endParaRPr lang="en-GB" sz="1200" dirty="0">
              <a:solidFill>
                <a:schemeClr val="tx1"/>
              </a:solidFill>
            </a:endParaRP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Relevância</a:t>
            </a:r>
            <a:r>
              <a:rPr lang="en-GB" sz="1200" dirty="0">
                <a:solidFill>
                  <a:schemeClr val="tx1"/>
                </a:solidFill>
              </a:rPr>
              <a:t> </a:t>
            </a:r>
            <a:r>
              <a:rPr lang="en-GB" sz="1200" dirty="0" err="1">
                <a:solidFill>
                  <a:schemeClr val="tx1"/>
                </a:solidFill>
              </a:rPr>
              <a:t>Competitiva</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Complexidade</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Codificabilidade</a:t>
            </a:r>
            <a:endParaRPr lang="en-GB" sz="1200" dirty="0">
              <a:solidFill>
                <a:schemeClr val="tx1"/>
              </a:solidFill>
            </a:endParaRPr>
          </a:p>
        </p:txBody>
      </p:sp>
      <p:sp>
        <p:nvSpPr>
          <p:cNvPr id="10" name="Rectângulo 19"/>
          <p:cNvSpPr/>
          <p:nvPr/>
        </p:nvSpPr>
        <p:spPr>
          <a:xfrm>
            <a:off x="459532" y="4274319"/>
            <a:ext cx="2127250" cy="8509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GB" sz="1400" i="1" dirty="0" err="1">
                <a:solidFill>
                  <a:schemeClr val="accent5">
                    <a:lumMod val="50000"/>
                  </a:schemeClr>
                </a:solidFill>
                <a:latin typeface="Arial Narrow" pitchFamily="34" charset="0"/>
              </a:rPr>
              <a:t>Organização</a:t>
            </a:r>
            <a:endParaRPr lang="en-GB" sz="1400" i="1" dirty="0">
              <a:solidFill>
                <a:schemeClr val="accent5">
                  <a:lumMod val="50000"/>
                </a:schemeClr>
              </a:solidFill>
              <a:latin typeface="Arial Narrow" pitchFamily="34" charset="0"/>
            </a:endParaRPr>
          </a:p>
          <a:p>
            <a:pPr algn="ctr" eaLnBrk="1" hangingPunct="1">
              <a:defRPr/>
            </a:pPr>
            <a:endParaRPr lang="en-GB" sz="1200" dirty="0">
              <a:solidFill>
                <a:schemeClr val="tx1"/>
              </a:solidFill>
            </a:endParaRP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Competências</a:t>
            </a:r>
            <a:r>
              <a:rPr lang="en-GB" sz="1200" dirty="0">
                <a:solidFill>
                  <a:schemeClr val="tx1"/>
                </a:solidFill>
              </a:rPr>
              <a:t> </a:t>
            </a:r>
            <a:r>
              <a:rPr lang="en-GB" sz="1200" dirty="0" err="1">
                <a:solidFill>
                  <a:schemeClr val="tx1"/>
                </a:solidFill>
              </a:rPr>
              <a:t>Existentes</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Cultura</a:t>
            </a:r>
            <a:r>
              <a:rPr lang="en-GB" sz="1200" dirty="0">
                <a:solidFill>
                  <a:schemeClr val="tx1"/>
                </a:solidFill>
              </a:rPr>
              <a:t> </a:t>
            </a:r>
            <a:r>
              <a:rPr lang="en-GB" sz="1200" dirty="0" err="1">
                <a:solidFill>
                  <a:schemeClr val="tx1"/>
                </a:solidFill>
              </a:rPr>
              <a:t>empresarial</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Conforto</a:t>
            </a:r>
            <a:r>
              <a:rPr lang="en-GB" sz="1200" dirty="0">
                <a:solidFill>
                  <a:schemeClr val="tx1"/>
                </a:solidFill>
              </a:rPr>
              <a:t> </a:t>
            </a:r>
            <a:r>
              <a:rPr lang="en-GB" sz="1200" dirty="0" err="1">
                <a:solidFill>
                  <a:schemeClr val="tx1"/>
                </a:solidFill>
              </a:rPr>
              <a:t>na</a:t>
            </a:r>
            <a:r>
              <a:rPr lang="en-GB" sz="1200" dirty="0">
                <a:solidFill>
                  <a:schemeClr val="tx1"/>
                </a:solidFill>
              </a:rPr>
              <a:t> </a:t>
            </a:r>
            <a:r>
              <a:rPr lang="en-GB" sz="1200" dirty="0" err="1">
                <a:solidFill>
                  <a:schemeClr val="tx1"/>
                </a:solidFill>
              </a:rPr>
              <a:t>Gestão</a:t>
            </a:r>
            <a:endParaRPr lang="en-GB" sz="1200" dirty="0">
              <a:solidFill>
                <a:schemeClr val="tx1"/>
              </a:solidFill>
            </a:endParaRPr>
          </a:p>
        </p:txBody>
      </p:sp>
      <p:sp>
        <p:nvSpPr>
          <p:cNvPr id="11" name="Rectângulo 20"/>
          <p:cNvSpPr/>
          <p:nvPr/>
        </p:nvSpPr>
        <p:spPr>
          <a:xfrm>
            <a:off x="461119" y="5360169"/>
            <a:ext cx="2127250" cy="8509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GB" sz="1200" dirty="0" err="1">
                <a:solidFill>
                  <a:schemeClr val="accent5">
                    <a:lumMod val="50000"/>
                  </a:schemeClr>
                </a:solidFill>
                <a:latin typeface="Arial Narrow" pitchFamily="34" charset="0"/>
              </a:rPr>
              <a:t>Concepção</a:t>
            </a:r>
            <a:r>
              <a:rPr lang="en-GB" sz="1200" dirty="0">
                <a:solidFill>
                  <a:schemeClr val="accent5">
                    <a:lumMod val="50000"/>
                  </a:schemeClr>
                </a:solidFill>
                <a:latin typeface="Arial Narrow" pitchFamily="34" charset="0"/>
              </a:rPr>
              <a:t> de </a:t>
            </a:r>
            <a:r>
              <a:rPr lang="en-GB" sz="1200" dirty="0" err="1">
                <a:solidFill>
                  <a:schemeClr val="accent5">
                    <a:lumMod val="50000"/>
                  </a:schemeClr>
                </a:solidFill>
                <a:latin typeface="Arial Narrow" pitchFamily="34" charset="0"/>
              </a:rPr>
              <a:t>Alianças</a:t>
            </a:r>
            <a:endParaRPr lang="en-GB" sz="1200" dirty="0">
              <a:solidFill>
                <a:schemeClr val="accent5">
                  <a:lumMod val="50000"/>
                </a:schemeClr>
              </a:solidFill>
              <a:latin typeface="Arial Narrow" pitchFamily="34" charset="0"/>
            </a:endParaRPr>
          </a:p>
          <a:p>
            <a:pPr algn="ctr" eaLnBrk="1" hangingPunct="1">
              <a:defRPr/>
            </a:pPr>
            <a:endParaRPr lang="en-GB" sz="1200" dirty="0">
              <a:solidFill>
                <a:schemeClr val="tx1"/>
              </a:solidFill>
            </a:endParaRP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Selecção</a:t>
            </a:r>
            <a:r>
              <a:rPr lang="en-GB" sz="1200" dirty="0">
                <a:solidFill>
                  <a:schemeClr val="tx1"/>
                </a:solidFill>
              </a:rPr>
              <a:t> de </a:t>
            </a:r>
            <a:r>
              <a:rPr lang="en-GB" sz="1200" dirty="0" err="1">
                <a:solidFill>
                  <a:schemeClr val="tx1"/>
                </a:solidFill>
              </a:rPr>
              <a:t>parceiros</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Comunicação</a:t>
            </a:r>
            <a:r>
              <a:rPr lang="en-GB" sz="1200" dirty="0">
                <a:solidFill>
                  <a:schemeClr val="tx1"/>
                </a:solidFill>
              </a:rPr>
              <a:t> e </a:t>
            </a:r>
            <a:r>
              <a:rPr lang="en-GB" sz="1200" dirty="0" err="1">
                <a:solidFill>
                  <a:schemeClr val="tx1"/>
                </a:solidFill>
              </a:rPr>
              <a:t>Confiança</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Objectivos</a:t>
            </a:r>
            <a:r>
              <a:rPr lang="en-GB" sz="1200" dirty="0">
                <a:solidFill>
                  <a:schemeClr val="tx1"/>
                </a:solidFill>
              </a:rPr>
              <a:t> e </a:t>
            </a:r>
            <a:r>
              <a:rPr lang="en-GB" sz="1200" dirty="0" err="1">
                <a:solidFill>
                  <a:schemeClr val="tx1"/>
                </a:solidFill>
              </a:rPr>
              <a:t>Recompensa</a:t>
            </a:r>
            <a:endParaRPr lang="en-GB" sz="1200" dirty="0">
              <a:solidFill>
                <a:schemeClr val="tx1"/>
              </a:solidFill>
            </a:endParaRPr>
          </a:p>
        </p:txBody>
      </p:sp>
      <p:sp>
        <p:nvSpPr>
          <p:cNvPr id="12" name="Rectângulo 21"/>
          <p:cNvSpPr/>
          <p:nvPr/>
        </p:nvSpPr>
        <p:spPr>
          <a:xfrm>
            <a:off x="3840907" y="3704407"/>
            <a:ext cx="2632075" cy="93503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GB" sz="1400" i="1" dirty="0" err="1">
                <a:solidFill>
                  <a:schemeClr val="accent5">
                    <a:lumMod val="50000"/>
                  </a:schemeClr>
                </a:solidFill>
                <a:latin typeface="Arial Narrow" pitchFamily="34" charset="0"/>
              </a:rPr>
              <a:t>Aprendizagem</a:t>
            </a:r>
            <a:endParaRPr lang="en-GB" sz="1400" i="1" dirty="0">
              <a:solidFill>
                <a:schemeClr val="accent5">
                  <a:lumMod val="50000"/>
                </a:schemeClr>
              </a:solidFill>
              <a:latin typeface="Arial Narrow" pitchFamily="34" charset="0"/>
            </a:endParaRPr>
          </a:p>
          <a:p>
            <a:pPr algn="ctr" eaLnBrk="1" hangingPunct="1">
              <a:defRPr/>
            </a:pPr>
            <a:endParaRPr lang="en-GB" sz="1200" dirty="0">
              <a:solidFill>
                <a:schemeClr val="tx1"/>
              </a:solidFill>
            </a:endParaRP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Intenção</a:t>
            </a:r>
            <a:r>
              <a:rPr lang="en-GB" sz="1200" dirty="0">
                <a:solidFill>
                  <a:schemeClr val="tx1"/>
                </a:solidFill>
              </a:rPr>
              <a:t> de </a:t>
            </a:r>
            <a:r>
              <a:rPr lang="en-GB" sz="1200" dirty="0" err="1">
                <a:solidFill>
                  <a:schemeClr val="tx1"/>
                </a:solidFill>
              </a:rPr>
              <a:t>aprender</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Receptividade</a:t>
            </a:r>
            <a:r>
              <a:rPr lang="en-GB" sz="1200" dirty="0">
                <a:solidFill>
                  <a:schemeClr val="tx1"/>
                </a:solidFill>
              </a:rPr>
              <a:t> </a:t>
            </a:r>
            <a:r>
              <a:rPr lang="en-GB" sz="1200" dirty="0" err="1">
                <a:solidFill>
                  <a:schemeClr val="tx1"/>
                </a:solidFill>
              </a:rPr>
              <a:t>ao</a:t>
            </a:r>
            <a:r>
              <a:rPr lang="en-GB" sz="1200" dirty="0">
                <a:solidFill>
                  <a:schemeClr val="tx1"/>
                </a:solidFill>
              </a:rPr>
              <a:t> </a:t>
            </a:r>
            <a:r>
              <a:rPr lang="en-GB" sz="1200" dirty="0" err="1">
                <a:solidFill>
                  <a:schemeClr val="tx1"/>
                </a:solidFill>
              </a:rPr>
              <a:t>conhecimento</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Tranparência</a:t>
            </a:r>
            <a:r>
              <a:rPr lang="en-GB" sz="1200" dirty="0">
                <a:solidFill>
                  <a:schemeClr val="tx1"/>
                </a:solidFill>
              </a:rPr>
              <a:t> do </a:t>
            </a:r>
            <a:r>
              <a:rPr lang="en-GB" sz="1200" dirty="0" err="1">
                <a:solidFill>
                  <a:schemeClr val="tx1"/>
                </a:solidFill>
              </a:rPr>
              <a:t>parceiro</a:t>
            </a:r>
            <a:r>
              <a:rPr lang="en-GB" sz="1200" dirty="0">
                <a:solidFill>
                  <a:schemeClr val="tx1"/>
                </a:solidFill>
              </a:rPr>
              <a:t> de </a:t>
            </a:r>
            <a:r>
              <a:rPr lang="en-GB" sz="1200" dirty="0" err="1">
                <a:solidFill>
                  <a:schemeClr val="tx1"/>
                </a:solidFill>
              </a:rPr>
              <a:t>negócios</a:t>
            </a:r>
            <a:endParaRPr lang="en-GB" sz="1200" dirty="0">
              <a:solidFill>
                <a:schemeClr val="tx1"/>
              </a:solidFill>
            </a:endParaRPr>
          </a:p>
        </p:txBody>
      </p:sp>
      <p:sp>
        <p:nvSpPr>
          <p:cNvPr id="13" name="CaixaDeTexto 22"/>
          <p:cNvSpPr txBox="1"/>
          <p:nvPr/>
        </p:nvSpPr>
        <p:spPr>
          <a:xfrm>
            <a:off x="13791" y="1759719"/>
            <a:ext cx="1911350" cy="284163"/>
          </a:xfrm>
          <a:prstGeom prst="rect">
            <a:avLst/>
          </a:prstGeom>
          <a:noFill/>
        </p:spPr>
        <p:txBody>
          <a:bodyPr>
            <a:spAutoFit/>
          </a:bodyPr>
          <a:lstStyle/>
          <a:p>
            <a:pPr eaLnBrk="1" fontAlgn="auto" hangingPunct="1">
              <a:lnSpc>
                <a:spcPts val="1500"/>
              </a:lnSpc>
              <a:spcBef>
                <a:spcPts val="0"/>
              </a:spcBef>
              <a:spcAft>
                <a:spcPts val="0"/>
              </a:spcAft>
              <a:defRPr/>
            </a:pPr>
            <a:r>
              <a:rPr lang="en-GB" sz="1200" b="1" i="1" dirty="0" err="1">
                <a:solidFill>
                  <a:schemeClr val="accent5">
                    <a:lumMod val="75000"/>
                  </a:schemeClr>
                </a:solidFill>
                <a:latin typeface="Arial Narrow" pitchFamily="34" charset="0"/>
                <a:cs typeface="+mn-cs"/>
              </a:rPr>
              <a:t>Modelo</a:t>
            </a:r>
            <a:r>
              <a:rPr lang="en-GB" sz="1200" b="1" i="1" dirty="0">
                <a:solidFill>
                  <a:schemeClr val="accent5">
                    <a:lumMod val="75000"/>
                  </a:schemeClr>
                </a:solidFill>
                <a:latin typeface="Arial Narrow" pitchFamily="34" charset="0"/>
                <a:cs typeface="+mn-cs"/>
              </a:rPr>
              <a:t> de </a:t>
            </a:r>
            <a:r>
              <a:rPr lang="en-GB" sz="1200" b="1" i="1" dirty="0" err="1">
                <a:solidFill>
                  <a:schemeClr val="accent5">
                    <a:lumMod val="75000"/>
                  </a:schemeClr>
                </a:solidFill>
                <a:latin typeface="Arial Narrow" pitchFamily="34" charset="0"/>
                <a:cs typeface="+mn-cs"/>
              </a:rPr>
              <a:t>Cooperação</a:t>
            </a:r>
            <a:endParaRPr lang="en-GB" sz="1200" b="1" i="1" dirty="0">
              <a:solidFill>
                <a:schemeClr val="accent5">
                  <a:lumMod val="75000"/>
                </a:schemeClr>
              </a:solidFill>
              <a:latin typeface="Arial Narrow" pitchFamily="34" charset="0"/>
              <a:cs typeface="+mn-cs"/>
            </a:endParaRPr>
          </a:p>
        </p:txBody>
      </p:sp>
      <p:sp>
        <p:nvSpPr>
          <p:cNvPr id="14" name="Right Arrow 29"/>
          <p:cNvSpPr/>
          <p:nvPr/>
        </p:nvSpPr>
        <p:spPr>
          <a:xfrm rot="5400000">
            <a:off x="1392982" y="2810644"/>
            <a:ext cx="212725" cy="65722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5" name="Right Arrow 29"/>
          <p:cNvSpPr/>
          <p:nvPr/>
        </p:nvSpPr>
        <p:spPr>
          <a:xfrm rot="5400000">
            <a:off x="1671464" y="3900587"/>
            <a:ext cx="212725" cy="65722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16" name="Right Arrow 29"/>
          <p:cNvSpPr/>
          <p:nvPr/>
        </p:nvSpPr>
        <p:spPr>
          <a:xfrm rot="5400000">
            <a:off x="2040657" y="4836691"/>
            <a:ext cx="212725" cy="65722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cxnSp>
        <p:nvCxnSpPr>
          <p:cNvPr id="17" name="Conexão recta 26"/>
          <p:cNvCxnSpPr/>
          <p:nvPr/>
        </p:nvCxnSpPr>
        <p:spPr>
          <a:xfrm>
            <a:off x="2836019" y="2588394"/>
            <a:ext cx="2300288" cy="0"/>
          </a:xfrm>
          <a:prstGeom prst="line">
            <a:avLst/>
          </a:prstGeom>
          <a:ln w="12700"/>
        </p:spPr>
        <p:style>
          <a:lnRef idx="2">
            <a:schemeClr val="accent3"/>
          </a:lnRef>
          <a:fillRef idx="0">
            <a:schemeClr val="accent3"/>
          </a:fillRef>
          <a:effectRef idx="1">
            <a:schemeClr val="accent3"/>
          </a:effectRef>
          <a:fontRef idx="minor">
            <a:schemeClr val="tx1"/>
          </a:fontRef>
        </p:style>
      </p:cxnSp>
      <p:cxnSp>
        <p:nvCxnSpPr>
          <p:cNvPr id="18" name="Conexão recta 27"/>
          <p:cNvCxnSpPr/>
          <p:nvPr/>
        </p:nvCxnSpPr>
        <p:spPr>
          <a:xfrm>
            <a:off x="2586782" y="5791969"/>
            <a:ext cx="2552700" cy="0"/>
          </a:xfrm>
          <a:prstGeom prst="line">
            <a:avLst/>
          </a:prstGeom>
          <a:ln w="12700"/>
        </p:spPr>
        <p:style>
          <a:lnRef idx="2">
            <a:schemeClr val="accent3"/>
          </a:lnRef>
          <a:fillRef idx="0">
            <a:schemeClr val="accent3"/>
          </a:fillRef>
          <a:effectRef idx="1">
            <a:schemeClr val="accent3"/>
          </a:effectRef>
          <a:fontRef idx="minor">
            <a:schemeClr val="tx1"/>
          </a:fontRef>
        </p:style>
      </p:cxnSp>
      <p:cxnSp>
        <p:nvCxnSpPr>
          <p:cNvPr id="19" name="Conexão recta unidireccional 28"/>
          <p:cNvCxnSpPr/>
          <p:nvPr/>
        </p:nvCxnSpPr>
        <p:spPr>
          <a:xfrm>
            <a:off x="5139482" y="2588394"/>
            <a:ext cx="0" cy="1116013"/>
          </a:xfrm>
          <a:prstGeom prst="straightConnector1">
            <a:avLst/>
          </a:prstGeom>
          <a:ln w="12700">
            <a:tailEnd type="arrow"/>
          </a:ln>
        </p:spPr>
        <p:style>
          <a:lnRef idx="2">
            <a:schemeClr val="accent3"/>
          </a:lnRef>
          <a:fillRef idx="0">
            <a:schemeClr val="accent3"/>
          </a:fillRef>
          <a:effectRef idx="1">
            <a:schemeClr val="accent3"/>
          </a:effectRef>
          <a:fontRef idx="minor">
            <a:schemeClr val="tx1"/>
          </a:fontRef>
        </p:style>
      </p:cxnSp>
      <p:cxnSp>
        <p:nvCxnSpPr>
          <p:cNvPr id="20" name="Conexão recta unidireccional 29"/>
          <p:cNvCxnSpPr/>
          <p:nvPr/>
        </p:nvCxnSpPr>
        <p:spPr>
          <a:xfrm flipV="1">
            <a:off x="5139482" y="4675957"/>
            <a:ext cx="0" cy="1116012"/>
          </a:xfrm>
          <a:prstGeom prst="straightConnector1">
            <a:avLst/>
          </a:prstGeom>
          <a:ln w="12700">
            <a:tailEnd type="arrow"/>
          </a:ln>
        </p:spPr>
        <p:style>
          <a:lnRef idx="2">
            <a:schemeClr val="accent3"/>
          </a:lnRef>
          <a:fillRef idx="0">
            <a:schemeClr val="accent3"/>
          </a:fillRef>
          <a:effectRef idx="1">
            <a:schemeClr val="accent3"/>
          </a:effectRef>
          <a:fontRef idx="minor">
            <a:schemeClr val="tx1"/>
          </a:fontRef>
        </p:style>
      </p:cxnSp>
      <p:sp>
        <p:nvSpPr>
          <p:cNvPr id="21" name="Rectângulo 30"/>
          <p:cNvSpPr/>
          <p:nvPr/>
        </p:nvSpPr>
        <p:spPr>
          <a:xfrm>
            <a:off x="18207" y="2162944"/>
            <a:ext cx="2951162" cy="8509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GB" sz="1400" i="1" dirty="0" err="1">
                <a:solidFill>
                  <a:schemeClr val="accent5">
                    <a:lumMod val="50000"/>
                  </a:schemeClr>
                </a:solidFill>
                <a:latin typeface="Arial Narrow" pitchFamily="34" charset="0"/>
              </a:rPr>
              <a:t>Objectivos</a:t>
            </a:r>
            <a:endParaRPr lang="en-GB" sz="1400" i="1" dirty="0">
              <a:solidFill>
                <a:schemeClr val="accent5">
                  <a:lumMod val="50000"/>
                </a:schemeClr>
              </a:solidFill>
              <a:latin typeface="Arial Narrow" pitchFamily="34" charset="0"/>
            </a:endParaRPr>
          </a:p>
          <a:p>
            <a:pPr algn="ctr" eaLnBrk="1" hangingPunct="1">
              <a:defRPr/>
            </a:pPr>
            <a:endParaRPr lang="en-GB" sz="1200" dirty="0">
              <a:solidFill>
                <a:schemeClr val="tx1"/>
              </a:solidFill>
            </a:endParaRP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Estratégicos</a:t>
            </a:r>
            <a:r>
              <a:rPr lang="en-GB" sz="1200" dirty="0">
                <a:solidFill>
                  <a:schemeClr val="tx1"/>
                </a:solidFill>
              </a:rPr>
              <a:t> – </a:t>
            </a:r>
            <a:r>
              <a:rPr lang="en-GB" sz="1200" dirty="0" err="1">
                <a:solidFill>
                  <a:schemeClr val="tx1"/>
                </a:solidFill>
              </a:rPr>
              <a:t>Liderança</a:t>
            </a:r>
            <a:r>
              <a:rPr lang="en-GB" sz="1200" dirty="0">
                <a:solidFill>
                  <a:schemeClr val="tx1"/>
                </a:solidFill>
              </a:rPr>
              <a:t> e </a:t>
            </a:r>
            <a:r>
              <a:rPr lang="en-GB" sz="1200" dirty="0" err="1">
                <a:solidFill>
                  <a:schemeClr val="tx1"/>
                </a:solidFill>
              </a:rPr>
              <a:t>aprendizagem</a:t>
            </a:r>
            <a:r>
              <a:rPr lang="en-GB" sz="1200" dirty="0">
                <a:solidFill>
                  <a:schemeClr val="tx1"/>
                </a:solidFill>
              </a:rPr>
              <a:t>;</a:t>
            </a:r>
          </a:p>
          <a:p>
            <a:pPr eaLnBrk="1" hangingPunct="1">
              <a:defRPr/>
            </a:pPr>
            <a:r>
              <a:rPr lang="pt-PT" sz="1200" dirty="0">
                <a:solidFill>
                  <a:schemeClr val="bg1"/>
                </a:solidFill>
                <a:latin typeface="Arial Narrow" pitchFamily="34" charset="0"/>
                <a:cs typeface="Arial"/>
              </a:rPr>
              <a:t>■ </a:t>
            </a:r>
            <a:r>
              <a:rPr lang="en-GB" sz="1200" dirty="0" err="1">
                <a:solidFill>
                  <a:schemeClr val="tx1"/>
                </a:solidFill>
              </a:rPr>
              <a:t>Tácticos</a:t>
            </a:r>
            <a:r>
              <a:rPr lang="en-GB" sz="1200" dirty="0">
                <a:solidFill>
                  <a:schemeClr val="tx1"/>
                </a:solidFill>
              </a:rPr>
              <a:t> – </a:t>
            </a:r>
            <a:r>
              <a:rPr lang="en-GB" sz="1200" dirty="0" err="1">
                <a:solidFill>
                  <a:schemeClr val="tx1"/>
                </a:solidFill>
              </a:rPr>
              <a:t>Custo</a:t>
            </a:r>
            <a:r>
              <a:rPr lang="en-GB" sz="1200" dirty="0">
                <a:solidFill>
                  <a:schemeClr val="tx1"/>
                </a:solidFill>
              </a:rPr>
              <a:t>, tempo e </a:t>
            </a:r>
            <a:r>
              <a:rPr lang="en-GB" sz="1200" dirty="0" err="1">
                <a:solidFill>
                  <a:schemeClr val="tx1"/>
                </a:solidFill>
              </a:rPr>
              <a:t>risco</a:t>
            </a:r>
            <a:endParaRPr lang="en-GB" sz="1200" dirty="0">
              <a:solidFill>
                <a:schemeClr val="tx1"/>
              </a:solidFill>
            </a:endParaRPr>
          </a:p>
        </p:txBody>
      </p:sp>
    </p:spTree>
    <p:extLst>
      <p:ext uri="{BB962C8B-B14F-4D97-AF65-F5344CB8AC3E}">
        <p14:creationId xmlns:p14="http://schemas.microsoft.com/office/powerpoint/2010/main" val="30267857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8</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CaixaDeTexto 18"/>
          <p:cNvSpPr txBox="1"/>
          <p:nvPr/>
        </p:nvSpPr>
        <p:spPr>
          <a:xfrm>
            <a:off x="-197817" y="2129284"/>
            <a:ext cx="2487612" cy="284162"/>
          </a:xfrm>
          <a:prstGeom prst="rect">
            <a:avLst/>
          </a:prstGeom>
          <a:noFill/>
        </p:spPr>
        <p:txBody>
          <a:bodyPr>
            <a:spAutoFit/>
          </a:bodyPr>
          <a:lstStyle/>
          <a:p>
            <a:pPr eaLnBrk="1" fontAlgn="auto" hangingPunct="1">
              <a:lnSpc>
                <a:spcPts val="1500"/>
              </a:lnSpc>
              <a:spcBef>
                <a:spcPts val="0"/>
              </a:spcBef>
              <a:spcAft>
                <a:spcPts val="0"/>
              </a:spcAft>
              <a:defRPr/>
            </a:pPr>
            <a:r>
              <a:rPr lang="pt-PT" sz="1200" b="1" i="1">
                <a:solidFill>
                  <a:schemeClr val="accent5">
                    <a:lumMod val="75000"/>
                  </a:schemeClr>
                </a:solidFill>
                <a:latin typeface="Arial Narrow" pitchFamily="34" charset="0"/>
                <a:cs typeface="+mn-cs"/>
              </a:rPr>
              <a:t>Modelo conceptual de Cooperação</a:t>
            </a:r>
          </a:p>
        </p:txBody>
      </p:sp>
      <p:sp>
        <p:nvSpPr>
          <p:cNvPr id="10" name="Rectângulo 19"/>
          <p:cNvSpPr/>
          <p:nvPr/>
        </p:nvSpPr>
        <p:spPr>
          <a:xfrm>
            <a:off x="3134345" y="2197546"/>
            <a:ext cx="1439863" cy="64770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Fomento da relação de cooperação</a:t>
            </a:r>
          </a:p>
        </p:txBody>
      </p:sp>
      <p:sp>
        <p:nvSpPr>
          <p:cNvPr id="11" name="Rectângulo 20"/>
          <p:cNvSpPr/>
          <p:nvPr/>
        </p:nvSpPr>
        <p:spPr>
          <a:xfrm>
            <a:off x="5169520" y="2918271"/>
            <a:ext cx="1404938" cy="628650"/>
          </a:xfrm>
          <a:prstGeom prst="rect">
            <a:avLst/>
          </a:prstGeom>
          <a:solidFill>
            <a:schemeClr val="accent5">
              <a:lumMod val="20000"/>
              <a:lumOff val="8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r" eaLnBrk="1" hangingPunct="1">
              <a:defRPr/>
            </a:pPr>
            <a:r>
              <a:rPr lang="pt-PT" sz="1200">
                <a:solidFill>
                  <a:schemeClr val="tx1"/>
                </a:solidFill>
              </a:rPr>
              <a:t>Mudança</a:t>
            </a:r>
          </a:p>
          <a:p>
            <a:pPr algn="ctr" eaLnBrk="1" hangingPunct="1">
              <a:defRPr/>
            </a:pPr>
            <a:endParaRPr lang="pt-PT" sz="1200">
              <a:solidFill>
                <a:schemeClr val="tx1"/>
              </a:solidFill>
            </a:endParaRPr>
          </a:p>
          <a:p>
            <a:pPr algn="ctr" eaLnBrk="1" hangingPunct="1">
              <a:defRPr/>
            </a:pPr>
            <a:r>
              <a:rPr lang="pt-PT" sz="1200">
                <a:solidFill>
                  <a:schemeClr val="tx1"/>
                </a:solidFill>
              </a:rPr>
              <a:t> Organizacional</a:t>
            </a:r>
          </a:p>
        </p:txBody>
      </p:sp>
      <p:sp>
        <p:nvSpPr>
          <p:cNvPr id="12" name="Rectângulo 21"/>
          <p:cNvSpPr/>
          <p:nvPr/>
        </p:nvSpPr>
        <p:spPr>
          <a:xfrm>
            <a:off x="5926758" y="4151759"/>
            <a:ext cx="1403350" cy="62865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Multiplicidade</a:t>
            </a:r>
          </a:p>
          <a:p>
            <a:pPr algn="ctr" eaLnBrk="1" hangingPunct="1">
              <a:defRPr/>
            </a:pPr>
            <a:r>
              <a:rPr lang="pt-PT" sz="1200"/>
              <a:t>dos processos</a:t>
            </a:r>
          </a:p>
          <a:p>
            <a:pPr algn="ctr" eaLnBrk="1" hangingPunct="1">
              <a:defRPr/>
            </a:pPr>
            <a:r>
              <a:rPr lang="pt-PT" sz="1200"/>
              <a:t>de cooperação</a:t>
            </a:r>
          </a:p>
        </p:txBody>
      </p:sp>
      <p:sp>
        <p:nvSpPr>
          <p:cNvPr id="13" name="Rectângulo 22"/>
          <p:cNvSpPr/>
          <p:nvPr/>
        </p:nvSpPr>
        <p:spPr>
          <a:xfrm>
            <a:off x="3162920" y="5942459"/>
            <a:ext cx="1404938" cy="62865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Integração social nos processos de cooperação</a:t>
            </a:r>
          </a:p>
        </p:txBody>
      </p:sp>
      <p:sp>
        <p:nvSpPr>
          <p:cNvPr id="14" name="Rectângulo 23"/>
          <p:cNvSpPr/>
          <p:nvPr/>
        </p:nvSpPr>
        <p:spPr>
          <a:xfrm>
            <a:off x="1426195" y="5437634"/>
            <a:ext cx="1403350" cy="630237"/>
          </a:xfrm>
          <a:prstGeom prst="rect">
            <a:avLst/>
          </a:prstGeom>
          <a:solidFill>
            <a:schemeClr val="accent5">
              <a:lumMod val="20000"/>
              <a:lumOff val="8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200">
                <a:solidFill>
                  <a:schemeClr val="tx1"/>
                </a:solidFill>
              </a:rPr>
              <a:t>Interação</a:t>
            </a:r>
          </a:p>
          <a:p>
            <a:pPr eaLnBrk="1" hangingPunct="1">
              <a:defRPr/>
            </a:pPr>
            <a:r>
              <a:rPr lang="pt-PT" sz="1200">
                <a:solidFill>
                  <a:schemeClr val="tx1"/>
                </a:solidFill>
              </a:rPr>
              <a:t>Social</a:t>
            </a:r>
          </a:p>
        </p:txBody>
      </p:sp>
      <p:sp>
        <p:nvSpPr>
          <p:cNvPr id="15" name="Rectângulo 24"/>
          <p:cNvSpPr/>
          <p:nvPr/>
        </p:nvSpPr>
        <p:spPr>
          <a:xfrm>
            <a:off x="561008" y="4121596"/>
            <a:ext cx="1160462" cy="628650"/>
          </a:xfrm>
          <a:prstGeom prst="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pt-PT" sz="1200" dirty="0"/>
              <a:t>Implementação</a:t>
            </a:r>
          </a:p>
          <a:p>
            <a:pPr eaLnBrk="1" hangingPunct="1">
              <a:defRPr/>
            </a:pPr>
            <a:r>
              <a:rPr lang="pt-PT" sz="1200" dirty="0"/>
              <a:t>de processos de cooperação</a:t>
            </a:r>
          </a:p>
        </p:txBody>
      </p:sp>
      <p:sp>
        <p:nvSpPr>
          <p:cNvPr id="16" name="Rectângulo arredondado 25"/>
          <p:cNvSpPr/>
          <p:nvPr/>
        </p:nvSpPr>
        <p:spPr>
          <a:xfrm>
            <a:off x="3288333" y="3205609"/>
            <a:ext cx="1123950" cy="360362"/>
          </a:xfrm>
          <a:prstGeom prst="round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Compromisso</a:t>
            </a:r>
          </a:p>
        </p:txBody>
      </p:sp>
      <p:sp>
        <p:nvSpPr>
          <p:cNvPr id="17" name="Seta curvada para cima 26"/>
          <p:cNvSpPr/>
          <p:nvPr/>
        </p:nvSpPr>
        <p:spPr>
          <a:xfrm rot="16500000" flipH="1" flipV="1">
            <a:off x="-506586" y="3919190"/>
            <a:ext cx="2595563" cy="955675"/>
          </a:xfrm>
          <a:prstGeom prst="curvedUpArrow">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solidFill>
                <a:schemeClr val="tx1"/>
              </a:solidFill>
            </a:endParaRPr>
          </a:p>
        </p:txBody>
      </p:sp>
      <p:cxnSp>
        <p:nvCxnSpPr>
          <p:cNvPr id="18" name="Conexão recta 27"/>
          <p:cNvCxnSpPr>
            <a:stCxn id="16" idx="3"/>
          </p:cNvCxnSpPr>
          <p:nvPr/>
        </p:nvCxnSpPr>
        <p:spPr>
          <a:xfrm>
            <a:off x="4412283" y="3386584"/>
            <a:ext cx="868362" cy="8794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exão recta 28"/>
          <p:cNvCxnSpPr>
            <a:stCxn id="16" idx="1"/>
            <a:endCxn id="25" idx="0"/>
          </p:cNvCxnSpPr>
          <p:nvPr/>
        </p:nvCxnSpPr>
        <p:spPr>
          <a:xfrm flipH="1">
            <a:off x="2550145" y="3386584"/>
            <a:ext cx="738188" cy="8794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exão recta 29"/>
          <p:cNvCxnSpPr>
            <a:stCxn id="25" idx="2"/>
            <a:endCxn id="26" idx="1"/>
          </p:cNvCxnSpPr>
          <p:nvPr/>
        </p:nvCxnSpPr>
        <p:spPr>
          <a:xfrm>
            <a:off x="2550145" y="4626421"/>
            <a:ext cx="749300" cy="919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exão recta 30"/>
          <p:cNvCxnSpPr>
            <a:stCxn id="27" idx="2"/>
          </p:cNvCxnSpPr>
          <p:nvPr/>
        </p:nvCxnSpPr>
        <p:spPr>
          <a:xfrm flipH="1">
            <a:off x="4423395" y="4626421"/>
            <a:ext cx="733425" cy="919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exão recta 31"/>
          <p:cNvCxnSpPr/>
          <p:nvPr/>
        </p:nvCxnSpPr>
        <p:spPr>
          <a:xfrm>
            <a:off x="3851895" y="5097909"/>
            <a:ext cx="3175" cy="260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exão recta 32"/>
          <p:cNvCxnSpPr/>
          <p:nvPr/>
        </p:nvCxnSpPr>
        <p:spPr>
          <a:xfrm>
            <a:off x="3843958" y="3556446"/>
            <a:ext cx="3175" cy="260350"/>
          </a:xfrm>
          <a:prstGeom prst="line">
            <a:avLst/>
          </a:prstGeom>
        </p:spPr>
        <p:style>
          <a:lnRef idx="1">
            <a:schemeClr val="accent1"/>
          </a:lnRef>
          <a:fillRef idx="0">
            <a:schemeClr val="accent1"/>
          </a:fillRef>
          <a:effectRef idx="0">
            <a:schemeClr val="accent1"/>
          </a:effectRef>
          <a:fontRef idx="minor">
            <a:schemeClr val="tx1"/>
          </a:fontRef>
        </p:style>
      </p:cxnSp>
      <p:sp>
        <p:nvSpPr>
          <p:cNvPr id="24" name="Hexágono 33"/>
          <p:cNvSpPr/>
          <p:nvPr/>
        </p:nvSpPr>
        <p:spPr>
          <a:xfrm>
            <a:off x="3118470" y="3791396"/>
            <a:ext cx="1477963" cy="1316038"/>
          </a:xfrm>
          <a:prstGeom prst="hexagon">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Rede Inter-empresas</a:t>
            </a:r>
          </a:p>
        </p:txBody>
      </p:sp>
      <p:sp>
        <p:nvSpPr>
          <p:cNvPr id="25" name="Rectângulo arredondado 34"/>
          <p:cNvSpPr/>
          <p:nvPr/>
        </p:nvSpPr>
        <p:spPr>
          <a:xfrm>
            <a:off x="1988170" y="4266059"/>
            <a:ext cx="1123950" cy="360362"/>
          </a:xfrm>
          <a:prstGeom prst="roundRect">
            <a:avLst/>
          </a:prstGeom>
          <a:solidFill>
            <a:schemeClr val="accent5">
              <a:lumMod val="60000"/>
              <a:lumOff val="4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Partilha</a:t>
            </a:r>
          </a:p>
        </p:txBody>
      </p:sp>
      <p:sp>
        <p:nvSpPr>
          <p:cNvPr id="26" name="Rectângulo arredondado 35"/>
          <p:cNvSpPr/>
          <p:nvPr/>
        </p:nvSpPr>
        <p:spPr>
          <a:xfrm>
            <a:off x="3299445" y="5366196"/>
            <a:ext cx="1123950" cy="360363"/>
          </a:xfrm>
          <a:prstGeom prst="round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Confiança</a:t>
            </a:r>
          </a:p>
        </p:txBody>
      </p:sp>
      <p:sp>
        <p:nvSpPr>
          <p:cNvPr id="27" name="Rectângulo arredondado 36"/>
          <p:cNvSpPr/>
          <p:nvPr/>
        </p:nvSpPr>
        <p:spPr>
          <a:xfrm>
            <a:off x="4594845" y="4266059"/>
            <a:ext cx="1123950" cy="360362"/>
          </a:xfrm>
          <a:prstGeom prst="roundRect">
            <a:avLst/>
          </a:prstGeom>
          <a:solidFill>
            <a:schemeClr val="accent5">
              <a:lumMod val="60000"/>
              <a:lumOff val="40000"/>
            </a:schemeClr>
          </a:solidFill>
          <a:ln>
            <a:no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t>Adaptação</a:t>
            </a:r>
          </a:p>
        </p:txBody>
      </p:sp>
    </p:spTree>
    <p:extLst>
      <p:ext uri="{BB962C8B-B14F-4D97-AF65-F5344CB8AC3E}">
        <p14:creationId xmlns:p14="http://schemas.microsoft.com/office/powerpoint/2010/main" val="2937896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ight Triangle 96"/>
          <p:cNvSpPr/>
          <p:nvPr/>
        </p:nvSpPr>
        <p:spPr>
          <a:xfrm>
            <a:off x="2966" y="1"/>
            <a:ext cx="6650563" cy="8821738"/>
          </a:xfrm>
          <a:prstGeom prst="rtTriangl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99" name="Picture 9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255" y="90389"/>
            <a:ext cx="2677325" cy="559804"/>
          </a:xfrm>
          <a:prstGeom prst="rect">
            <a:avLst/>
          </a:prstGeom>
        </p:spPr>
      </p:pic>
      <p:pic>
        <p:nvPicPr>
          <p:cNvPr id="10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8754" y="234405"/>
            <a:ext cx="578165" cy="479595"/>
          </a:xfrm>
          <a:prstGeom prst="rect">
            <a:avLst/>
          </a:prstGeom>
        </p:spPr>
      </p:pic>
      <p:sp>
        <p:nvSpPr>
          <p:cNvPr id="106" name="TextBox 105"/>
          <p:cNvSpPr txBox="1"/>
          <p:nvPr/>
        </p:nvSpPr>
        <p:spPr>
          <a:xfrm>
            <a:off x="5179923" y="8542957"/>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107" name="Slide Number Placeholder 6"/>
          <p:cNvSpPr txBox="1"/>
          <p:nvPr/>
        </p:nvSpPr>
        <p:spPr bwMode="auto">
          <a:xfrm>
            <a:off x="2898527" y="8487024"/>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9</a:t>
            </a:fld>
            <a:endParaRPr lang="fr-FR" altLang="pt-PT" sz="800" b="1" i="1" u="sng" dirty="0" smtClean="0">
              <a:solidFill>
                <a:srgbClr val="00B4B2"/>
              </a:solidFill>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07" y="8449271"/>
            <a:ext cx="1470205" cy="339280"/>
          </a:xfrm>
          <a:prstGeom prst="rect">
            <a:avLst/>
          </a:prstGeom>
        </p:spPr>
      </p:pic>
      <p:sp>
        <p:nvSpPr>
          <p:cNvPr id="9" name="CaixaDeTexto 18"/>
          <p:cNvSpPr txBox="1"/>
          <p:nvPr/>
        </p:nvSpPr>
        <p:spPr>
          <a:xfrm>
            <a:off x="18207" y="1530549"/>
            <a:ext cx="3567112" cy="285750"/>
          </a:xfrm>
          <a:prstGeom prst="rect">
            <a:avLst/>
          </a:prstGeom>
          <a:noFill/>
        </p:spPr>
        <p:txBody>
          <a:bodyPr>
            <a:spAutoFit/>
          </a:bodyPr>
          <a:lstStyle/>
          <a:p>
            <a:pPr eaLnBrk="1" fontAlgn="auto" hangingPunct="1">
              <a:lnSpc>
                <a:spcPts val="1500"/>
              </a:lnSpc>
              <a:spcBef>
                <a:spcPts val="0"/>
              </a:spcBef>
              <a:spcAft>
                <a:spcPts val="0"/>
              </a:spcAft>
              <a:defRPr/>
            </a:pPr>
            <a:r>
              <a:rPr lang="en-GB" sz="1200" b="1" i="1" dirty="0" err="1">
                <a:solidFill>
                  <a:schemeClr val="accent5">
                    <a:lumMod val="75000"/>
                  </a:schemeClr>
                </a:solidFill>
                <a:latin typeface="Arial Narrow" pitchFamily="34" charset="0"/>
                <a:cs typeface="+mn-cs"/>
              </a:rPr>
              <a:t>Cooperação</a:t>
            </a:r>
            <a:r>
              <a:rPr lang="en-GB" sz="1200" b="1" i="1" dirty="0">
                <a:solidFill>
                  <a:schemeClr val="accent5">
                    <a:lumMod val="75000"/>
                  </a:schemeClr>
                </a:solidFill>
                <a:latin typeface="Arial Narrow" pitchFamily="34" charset="0"/>
                <a:cs typeface="+mn-cs"/>
              </a:rPr>
              <a:t> </a:t>
            </a:r>
            <a:r>
              <a:rPr lang="en-GB" sz="1200" b="1" i="1" dirty="0" err="1">
                <a:solidFill>
                  <a:schemeClr val="accent5">
                    <a:lumMod val="75000"/>
                  </a:schemeClr>
                </a:solidFill>
                <a:latin typeface="Arial Narrow" pitchFamily="34" charset="0"/>
                <a:cs typeface="+mn-cs"/>
              </a:rPr>
              <a:t>Estratégica</a:t>
            </a:r>
            <a:r>
              <a:rPr lang="en-GB" sz="1200" b="1" i="1" dirty="0">
                <a:solidFill>
                  <a:schemeClr val="accent5">
                    <a:lumMod val="75000"/>
                  </a:schemeClr>
                </a:solidFill>
                <a:latin typeface="Arial Narrow" pitchFamily="34" charset="0"/>
                <a:cs typeface="+mn-cs"/>
              </a:rPr>
              <a:t> – </a:t>
            </a:r>
            <a:r>
              <a:rPr lang="en-GB" sz="1200" b="1" i="1" dirty="0" err="1">
                <a:solidFill>
                  <a:schemeClr val="accent5">
                    <a:lumMod val="75000"/>
                  </a:schemeClr>
                </a:solidFill>
                <a:latin typeface="Arial Narrow" pitchFamily="34" charset="0"/>
                <a:cs typeface="+mn-cs"/>
              </a:rPr>
              <a:t>Modalidades</a:t>
            </a:r>
            <a:r>
              <a:rPr lang="en-GB" sz="1200" b="1" i="1" dirty="0">
                <a:solidFill>
                  <a:schemeClr val="accent5">
                    <a:lumMod val="75000"/>
                  </a:schemeClr>
                </a:solidFill>
                <a:latin typeface="Arial Narrow" pitchFamily="34" charset="0"/>
                <a:cs typeface="+mn-cs"/>
              </a:rPr>
              <a:t> e </a:t>
            </a:r>
            <a:r>
              <a:rPr lang="en-GB" sz="1200" b="1" i="1" dirty="0" err="1">
                <a:solidFill>
                  <a:schemeClr val="accent5">
                    <a:lumMod val="75000"/>
                  </a:schemeClr>
                </a:solidFill>
                <a:latin typeface="Arial Narrow" pitchFamily="34" charset="0"/>
                <a:cs typeface="+mn-cs"/>
              </a:rPr>
              <a:t>Funções</a:t>
            </a:r>
            <a:endParaRPr lang="en-GB" sz="1200" b="1" i="1" dirty="0">
              <a:solidFill>
                <a:schemeClr val="accent5">
                  <a:lumMod val="75000"/>
                </a:schemeClr>
              </a:solidFill>
              <a:latin typeface="Arial Narrow" pitchFamily="34" charset="0"/>
              <a:cs typeface="+mn-cs"/>
            </a:endParaRPr>
          </a:p>
        </p:txBody>
      </p:sp>
      <p:sp>
        <p:nvSpPr>
          <p:cNvPr id="10" name="Rectângulo 19"/>
          <p:cNvSpPr/>
          <p:nvPr/>
        </p:nvSpPr>
        <p:spPr>
          <a:xfrm>
            <a:off x="56952" y="2060575"/>
            <a:ext cx="1787525" cy="431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solidFill>
                  <a:schemeClr val="accent5">
                    <a:lumMod val="50000"/>
                  </a:schemeClr>
                </a:solidFill>
              </a:rPr>
              <a:t>Modalidades</a:t>
            </a:r>
          </a:p>
        </p:txBody>
      </p:sp>
      <p:sp>
        <p:nvSpPr>
          <p:cNvPr id="11" name="Rectângulo 20"/>
          <p:cNvSpPr/>
          <p:nvPr/>
        </p:nvSpPr>
        <p:spPr>
          <a:xfrm>
            <a:off x="63302" y="2663825"/>
            <a:ext cx="1785937"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chemeClr val="accent5">
                    <a:lumMod val="50000"/>
                  </a:schemeClr>
                </a:solidFill>
              </a:rPr>
              <a:t>Franchising</a:t>
            </a:r>
          </a:p>
        </p:txBody>
      </p:sp>
      <p:sp>
        <p:nvSpPr>
          <p:cNvPr id="12" name="Rectângulo 21"/>
          <p:cNvSpPr/>
          <p:nvPr/>
        </p:nvSpPr>
        <p:spPr>
          <a:xfrm>
            <a:off x="63302" y="3284538"/>
            <a:ext cx="1785937"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solidFill>
                  <a:schemeClr val="accent5">
                    <a:lumMod val="50000"/>
                  </a:schemeClr>
                </a:solidFill>
              </a:rPr>
              <a:t>Licenciamento</a:t>
            </a:r>
          </a:p>
        </p:txBody>
      </p:sp>
      <p:sp>
        <p:nvSpPr>
          <p:cNvPr id="13" name="Rectângulo 22"/>
          <p:cNvSpPr/>
          <p:nvPr/>
        </p:nvSpPr>
        <p:spPr>
          <a:xfrm>
            <a:off x="63302" y="3892550"/>
            <a:ext cx="1785937"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chemeClr val="accent5">
                    <a:lumMod val="50000"/>
                  </a:schemeClr>
                </a:solidFill>
              </a:rPr>
              <a:t>Outsourcing</a:t>
            </a:r>
          </a:p>
        </p:txBody>
      </p:sp>
      <p:sp>
        <p:nvSpPr>
          <p:cNvPr id="14" name="Rectângulo 23"/>
          <p:cNvSpPr/>
          <p:nvPr/>
        </p:nvSpPr>
        <p:spPr>
          <a:xfrm>
            <a:off x="63302" y="4510088"/>
            <a:ext cx="1785937"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chemeClr val="accent5">
                    <a:lumMod val="50000"/>
                  </a:schemeClr>
                </a:solidFill>
              </a:rPr>
              <a:t>Joint-Venture</a:t>
            </a:r>
          </a:p>
        </p:txBody>
      </p:sp>
      <p:sp>
        <p:nvSpPr>
          <p:cNvPr id="15" name="Rectângulo 24"/>
          <p:cNvSpPr/>
          <p:nvPr/>
        </p:nvSpPr>
        <p:spPr>
          <a:xfrm>
            <a:off x="63302" y="5108575"/>
            <a:ext cx="1785937"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Consórcio</a:t>
            </a:r>
          </a:p>
        </p:txBody>
      </p:sp>
      <p:sp>
        <p:nvSpPr>
          <p:cNvPr id="16" name="Rectângulo 25"/>
          <p:cNvSpPr/>
          <p:nvPr/>
        </p:nvSpPr>
        <p:spPr>
          <a:xfrm>
            <a:off x="63302" y="5724525"/>
            <a:ext cx="1785937"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GB" sz="1200" dirty="0">
                <a:solidFill>
                  <a:schemeClr val="accent5">
                    <a:lumMod val="50000"/>
                  </a:schemeClr>
                </a:solidFill>
              </a:rPr>
              <a:t>Co-branding</a:t>
            </a:r>
          </a:p>
        </p:txBody>
      </p:sp>
      <p:sp>
        <p:nvSpPr>
          <p:cNvPr id="17" name="Rectângulo 26"/>
          <p:cNvSpPr/>
          <p:nvPr/>
        </p:nvSpPr>
        <p:spPr>
          <a:xfrm>
            <a:off x="2649339" y="2060575"/>
            <a:ext cx="4241800" cy="431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a:solidFill>
                  <a:schemeClr val="accent5">
                    <a:lumMod val="50000"/>
                  </a:schemeClr>
                </a:solidFill>
              </a:rPr>
              <a:t>Função</a:t>
            </a:r>
          </a:p>
        </p:txBody>
      </p:sp>
      <p:sp>
        <p:nvSpPr>
          <p:cNvPr id="18" name="Rectângulo 27"/>
          <p:cNvSpPr/>
          <p:nvPr/>
        </p:nvSpPr>
        <p:spPr>
          <a:xfrm>
            <a:off x="2655689" y="2663825"/>
            <a:ext cx="4235450"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pt-PT" sz="1200" dirty="0">
                <a:solidFill>
                  <a:schemeClr val="accent5">
                    <a:lumMod val="50000"/>
                  </a:schemeClr>
                </a:solidFill>
              </a:rPr>
              <a:t>Concessão do direito de utilização de uma marca já estabelecida, e tudo o que está associado à mesma em troca de uma remuneração financeira [royalties]</a:t>
            </a:r>
          </a:p>
        </p:txBody>
      </p:sp>
      <p:sp>
        <p:nvSpPr>
          <p:cNvPr id="19" name="Rectângulo 28"/>
          <p:cNvSpPr/>
          <p:nvPr/>
        </p:nvSpPr>
        <p:spPr>
          <a:xfrm>
            <a:off x="2655689" y="3284538"/>
            <a:ext cx="4235450"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pt-PT" sz="1200">
                <a:solidFill>
                  <a:schemeClr val="accent5">
                    <a:lumMod val="50000"/>
                  </a:schemeClr>
                </a:solidFill>
              </a:rPr>
              <a:t>Autorização da produção e/ou comercialização de bens ou serviços a terceiros, a troco de uma remuneração financeira.</a:t>
            </a:r>
          </a:p>
        </p:txBody>
      </p:sp>
      <p:sp>
        <p:nvSpPr>
          <p:cNvPr id="20" name="Rectângulo 29"/>
          <p:cNvSpPr/>
          <p:nvPr/>
        </p:nvSpPr>
        <p:spPr>
          <a:xfrm>
            <a:off x="2655689" y="3892550"/>
            <a:ext cx="4235450"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pt-PT" sz="1200" dirty="0">
                <a:solidFill>
                  <a:schemeClr val="accent5">
                    <a:lumMod val="50000"/>
                  </a:schemeClr>
                </a:solidFill>
              </a:rPr>
              <a:t>Encomenda de determinados produtos e serviços ou parte destes a terceiros especializados. </a:t>
            </a:r>
          </a:p>
        </p:txBody>
      </p:sp>
      <p:sp>
        <p:nvSpPr>
          <p:cNvPr id="21" name="Rectângulo 30"/>
          <p:cNvSpPr/>
          <p:nvPr/>
        </p:nvSpPr>
        <p:spPr>
          <a:xfrm>
            <a:off x="2655689" y="4510088"/>
            <a:ext cx="4235450" cy="52387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pt-PT" sz="1200">
                <a:solidFill>
                  <a:schemeClr val="accent5">
                    <a:lumMod val="50000"/>
                  </a:schemeClr>
                </a:solidFill>
              </a:rPr>
              <a:t>Criação de uma entidade juridicamente independente através de partilha equitativa de investimento, lucros e riscos dos parceiros envolvidos.</a:t>
            </a:r>
          </a:p>
        </p:txBody>
      </p:sp>
      <p:sp>
        <p:nvSpPr>
          <p:cNvPr id="22" name="Rectângulo 31"/>
          <p:cNvSpPr/>
          <p:nvPr/>
        </p:nvSpPr>
        <p:spPr>
          <a:xfrm>
            <a:off x="2655689" y="5108575"/>
            <a:ext cx="4235450"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pt-PT" sz="1200">
                <a:solidFill>
                  <a:schemeClr val="accent5">
                    <a:lumMod val="50000"/>
                  </a:schemeClr>
                </a:solidFill>
              </a:rPr>
              <a:t>Estabelecimento de parcerias entre empresas no desenvolvimento de um projecto comum de grande envergadura.</a:t>
            </a:r>
          </a:p>
        </p:txBody>
      </p:sp>
      <p:sp>
        <p:nvSpPr>
          <p:cNvPr id="23" name="Rectângulo 32"/>
          <p:cNvSpPr/>
          <p:nvPr/>
        </p:nvSpPr>
        <p:spPr>
          <a:xfrm>
            <a:off x="2655689" y="5724525"/>
            <a:ext cx="4235450" cy="52228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pt-PT" sz="1200">
                <a:solidFill>
                  <a:schemeClr val="accent5">
                    <a:lumMod val="50000"/>
                  </a:schemeClr>
                </a:solidFill>
              </a:rPr>
              <a:t>Associação de duas marcas de grande notoriedade na criação de um novo produto ou serviço.</a:t>
            </a:r>
          </a:p>
        </p:txBody>
      </p:sp>
      <p:sp>
        <p:nvSpPr>
          <p:cNvPr id="24" name="Right Arrow 29"/>
          <p:cNvSpPr/>
          <p:nvPr/>
        </p:nvSpPr>
        <p:spPr>
          <a:xfrm>
            <a:off x="1746052" y="2654300"/>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5" name="Right Arrow 29"/>
          <p:cNvSpPr/>
          <p:nvPr/>
        </p:nvSpPr>
        <p:spPr>
          <a:xfrm>
            <a:off x="1744464" y="3270250"/>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6" name="Right Arrow 29"/>
          <p:cNvSpPr/>
          <p:nvPr/>
        </p:nvSpPr>
        <p:spPr>
          <a:xfrm>
            <a:off x="1746052" y="3908425"/>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7" name="Right Arrow 29"/>
          <p:cNvSpPr/>
          <p:nvPr/>
        </p:nvSpPr>
        <p:spPr>
          <a:xfrm>
            <a:off x="1747639" y="4505325"/>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8" name="Right Arrow 29"/>
          <p:cNvSpPr/>
          <p:nvPr/>
        </p:nvSpPr>
        <p:spPr>
          <a:xfrm>
            <a:off x="1747639" y="5103813"/>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29" name="Right Arrow 29"/>
          <p:cNvSpPr/>
          <p:nvPr/>
        </p:nvSpPr>
        <p:spPr>
          <a:xfrm>
            <a:off x="1747639" y="5718175"/>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30" name="Right Arrow 29"/>
          <p:cNvSpPr/>
          <p:nvPr/>
        </p:nvSpPr>
        <p:spPr>
          <a:xfrm rot="5400000">
            <a:off x="831652" y="2205038"/>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
        <p:nvSpPr>
          <p:cNvPr id="31" name="Right Arrow 29"/>
          <p:cNvSpPr/>
          <p:nvPr/>
        </p:nvSpPr>
        <p:spPr>
          <a:xfrm rot="5400000">
            <a:off x="4687689" y="2216150"/>
            <a:ext cx="212725" cy="542925"/>
          </a:xfrm>
          <a:prstGeom prst="right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pt-PT"/>
          </a:p>
        </p:txBody>
      </p:sp>
    </p:spTree>
    <p:extLst>
      <p:ext uri="{BB962C8B-B14F-4D97-AF65-F5344CB8AC3E}">
        <p14:creationId xmlns:p14="http://schemas.microsoft.com/office/powerpoint/2010/main" val="432098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9359</TotalTime>
  <Words>6313</Words>
  <Application>Microsoft Office PowerPoint</Application>
  <PresentationFormat>Custom</PresentationFormat>
  <Paragraphs>1184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Base</dc:creator>
  <cp:lastModifiedBy>Base</cp:lastModifiedBy>
  <cp:revision>349</cp:revision>
  <dcterms:created xsi:type="dcterms:W3CDTF">2021-09-01T10:46:08Z</dcterms:created>
  <dcterms:modified xsi:type="dcterms:W3CDTF">2021-09-18T09:49:37Z</dcterms:modified>
</cp:coreProperties>
</file>